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62" r:id="rId3"/>
    <p:sldId id="263" r:id="rId4"/>
    <p:sldId id="267" r:id="rId5"/>
    <p:sldId id="264" r:id="rId6"/>
    <p:sldId id="266" r:id="rId7"/>
    <p:sldId id="269" r:id="rId8"/>
    <p:sldId id="270" r:id="rId9"/>
    <p:sldId id="285" r:id="rId10"/>
    <p:sldId id="271" r:id="rId11"/>
    <p:sldId id="272" r:id="rId12"/>
    <p:sldId id="273" r:id="rId13"/>
    <p:sldId id="274" r:id="rId14"/>
    <p:sldId id="278" r:id="rId15"/>
    <p:sldId id="276" r:id="rId16"/>
    <p:sldId id="279" r:id="rId17"/>
    <p:sldId id="277" r:id="rId18"/>
    <p:sldId id="282" r:id="rId19"/>
    <p:sldId id="284" r:id="rId20"/>
    <p:sldId id="283" r:id="rId21"/>
    <p:sldId id="2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BFF"/>
    <a:srgbClr val="FFCAC8"/>
    <a:srgbClr val="042A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34"/>
    <p:restoredTop sz="69631"/>
  </p:normalViewPr>
  <p:slideViewPr>
    <p:cSldViewPr snapToGrid="0" snapToObjects="1">
      <p:cViewPr varScale="1">
        <p:scale>
          <a:sx n="69" d="100"/>
          <a:sy n="69" d="100"/>
        </p:scale>
        <p:origin x="3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Battery</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Sheet1!$A$2:$A$7</c:f>
              <c:strCache>
                <c:ptCount val="6"/>
                <c:pt idx="0">
                  <c:v>Civil</c:v>
                </c:pt>
                <c:pt idx="1">
                  <c:v>Mechanical</c:v>
                </c:pt>
                <c:pt idx="2">
                  <c:v>Electrical</c:v>
                </c:pt>
                <c:pt idx="3">
                  <c:v>Indrects</c:v>
                </c:pt>
                <c:pt idx="4">
                  <c:v>Fee and Contingency</c:v>
                </c:pt>
                <c:pt idx="5">
                  <c:v>Owner Costs</c:v>
                </c:pt>
              </c:strCache>
            </c:strRef>
          </c:cat>
          <c:val>
            <c:numRef>
              <c:f>Sheet1!$B$2:$B$7</c:f>
              <c:numCache>
                <c:formatCode>General</c:formatCode>
                <c:ptCount val="6"/>
                <c:pt idx="0">
                  <c:v>434.0</c:v>
                </c:pt>
                <c:pt idx="1">
                  <c:v>5857.0</c:v>
                </c:pt>
                <c:pt idx="2">
                  <c:v>1251.0</c:v>
                </c:pt>
                <c:pt idx="3">
                  <c:v>1718.0</c:v>
                </c:pt>
                <c:pt idx="4">
                  <c:v>787.0</c:v>
                </c:pt>
                <c:pt idx="5">
                  <c:v>1206.0</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Sheet1!$B$10</c:f>
              <c:strCache>
                <c:ptCount val="1"/>
                <c:pt idx="0">
                  <c:v>Gas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Sheet1!$A$11:$A$16</c:f>
              <c:strCache>
                <c:ptCount val="6"/>
                <c:pt idx="0">
                  <c:v>Civil</c:v>
                </c:pt>
                <c:pt idx="1">
                  <c:v>Mechanical</c:v>
                </c:pt>
                <c:pt idx="2">
                  <c:v>Electrical</c:v>
                </c:pt>
                <c:pt idx="3">
                  <c:v>Indrects</c:v>
                </c:pt>
                <c:pt idx="4">
                  <c:v>Fee and Contingency</c:v>
                </c:pt>
                <c:pt idx="5">
                  <c:v>Owner Costs</c:v>
                </c:pt>
              </c:strCache>
            </c:strRef>
          </c:cat>
          <c:val>
            <c:numRef>
              <c:f>Sheet1!$B$11:$B$16</c:f>
              <c:numCache>
                <c:formatCode>General</c:formatCode>
                <c:ptCount val="6"/>
                <c:pt idx="0">
                  <c:v>49126.0</c:v>
                </c:pt>
                <c:pt idx="1">
                  <c:v>324043.0</c:v>
                </c:pt>
                <c:pt idx="2">
                  <c:v>43753.0</c:v>
                </c:pt>
                <c:pt idx="3">
                  <c:v>99220.0</c:v>
                </c:pt>
                <c:pt idx="4">
                  <c:v>55743.0</c:v>
                </c:pt>
                <c:pt idx="5">
                  <c:v>114377.0</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C4DB1B-0F46-054A-A59E-4038B43E2B38}" type="datetimeFigureOut">
              <a:rPr lang="en-US" smtClean="0"/>
              <a:t>11/3/17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9A2C0F-2D1B-2346-A2A5-945B65DB5E2E}" type="slidenum">
              <a:rPr lang="en-US" smtClean="0"/>
              <a:t>‹#›</a:t>
            </a:fld>
            <a:endParaRPr lang="en-US"/>
          </a:p>
        </p:txBody>
      </p:sp>
    </p:spTree>
    <p:extLst>
      <p:ext uri="{BB962C8B-B14F-4D97-AF65-F5344CB8AC3E}">
        <p14:creationId xmlns:p14="http://schemas.microsoft.com/office/powerpoint/2010/main" val="1526679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t3232373.icpro.co/track.aspx?id=460|315275|5971|2C4E6|2C7|0|31F0|1|29E9D0C1&amp;destination=https://www.bloomberg.com/news/articles/2017-07-31/alphabet-wants-to-fix-renewable-energy-s-storage-problem-with-salt&amp;dchk=1DCC64FB"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Amos Meeks,</a:t>
            </a:r>
            <a:r>
              <a:rPr lang="en-US" baseline="0" dirty="0" smtClean="0"/>
              <a:t> G2, Applied Physics</a:t>
            </a:r>
          </a:p>
          <a:p>
            <a:pPr marL="171450" indent="-171450">
              <a:buFont typeface="Arial" charset="0"/>
              <a:buChar char="•"/>
            </a:pPr>
            <a:r>
              <a:rPr lang="en-US" dirty="0" smtClean="0"/>
              <a:t>Came across this</a:t>
            </a:r>
            <a:r>
              <a:rPr lang="en-US" baseline="0" dirty="0" smtClean="0"/>
              <a:t> through the American Energy Society Newsletter, “Energy Matters”</a:t>
            </a:r>
          </a:p>
          <a:p>
            <a:pPr marL="171450" indent="-171450">
              <a:buFont typeface="Arial" charset="0"/>
              <a:buChar char="•"/>
            </a:pPr>
            <a:r>
              <a:rPr lang="en-US" sz="1200" b="0" i="0" kern="1200" dirty="0" smtClean="0">
                <a:solidFill>
                  <a:schemeClr val="tx1"/>
                </a:solidFill>
                <a:effectLst/>
                <a:latin typeface="+mn-lt"/>
                <a:ea typeface="+mn-ea"/>
                <a:cs typeface="+mn-cs"/>
              </a:rPr>
              <a:t>“The latest idea from Alphabet (Google's parent company) is a project code named </a:t>
            </a:r>
            <a:r>
              <a:rPr lang="en-US" sz="1200" b="0" i="0" kern="1200" dirty="0" smtClean="0">
                <a:solidFill>
                  <a:schemeClr val="tx1"/>
                </a:solidFill>
                <a:effectLst/>
                <a:latin typeface="+mn-lt"/>
                <a:ea typeface="+mn-ea"/>
                <a:cs typeface="+mn-cs"/>
                <a:hlinkClick r:id="rId3"/>
              </a:rPr>
              <a:t>Malta </a:t>
            </a:r>
            <a:r>
              <a:rPr lang="en-US" sz="1200" b="0" i="0" kern="1200" dirty="0" smtClean="0">
                <a:solidFill>
                  <a:schemeClr val="tx1"/>
                </a:solidFill>
                <a:effectLst/>
                <a:latin typeface="+mn-lt"/>
                <a:ea typeface="+mn-ea"/>
                <a:cs typeface="+mn-cs"/>
              </a:rPr>
              <a:t>- the research lab is developing vats of salt and antifreeze as a system for storing renewable energy.”</a:t>
            </a:r>
          </a:p>
          <a:p>
            <a:pPr marL="171450" indent="-171450">
              <a:buFont typeface="Arial" charset="0"/>
              <a:buChar char="•"/>
            </a:pPr>
            <a:r>
              <a:rPr lang="en-US" sz="1200" b="0" i="0" kern="1200" dirty="0" smtClean="0">
                <a:solidFill>
                  <a:schemeClr val="tx1"/>
                </a:solidFill>
                <a:effectLst/>
                <a:latin typeface="+mn-lt"/>
                <a:ea typeface="+mn-ea"/>
                <a:cs typeface="+mn-cs"/>
              </a:rPr>
              <a:t>Turns</a:t>
            </a:r>
            <a:r>
              <a:rPr lang="en-US" sz="1200" b="0" i="0" kern="1200" baseline="0" dirty="0" smtClean="0">
                <a:solidFill>
                  <a:schemeClr val="tx1"/>
                </a:solidFill>
                <a:effectLst/>
                <a:latin typeface="+mn-lt"/>
                <a:ea typeface="+mn-ea"/>
                <a:cs typeface="+mn-cs"/>
              </a:rPr>
              <a:t> out there’s a paper, good topic for Journal club.</a:t>
            </a:r>
            <a:endParaRPr lang="en-US" dirty="0"/>
          </a:p>
        </p:txBody>
      </p:sp>
      <p:sp>
        <p:nvSpPr>
          <p:cNvPr id="4" name="Slide Number Placeholder 3"/>
          <p:cNvSpPr>
            <a:spLocks noGrp="1"/>
          </p:cNvSpPr>
          <p:nvPr>
            <p:ph type="sldNum" sz="quarter" idx="10"/>
          </p:nvPr>
        </p:nvSpPr>
        <p:spPr/>
        <p:txBody>
          <a:bodyPr/>
          <a:lstStyle/>
          <a:p>
            <a:fld id="{F39A2C0F-2D1B-2346-A2A5-945B65DB5E2E}" type="slidenum">
              <a:rPr lang="en-US" smtClean="0"/>
              <a:t>1</a:t>
            </a:fld>
            <a:endParaRPr lang="en-US"/>
          </a:p>
        </p:txBody>
      </p:sp>
    </p:spTree>
    <p:extLst>
      <p:ext uri="{BB962C8B-B14F-4D97-AF65-F5344CB8AC3E}">
        <p14:creationId xmlns:p14="http://schemas.microsoft.com/office/powerpoint/2010/main" val="1183207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Steel is a good material to use for cost</a:t>
            </a:r>
          </a:p>
          <a:p>
            <a:pPr marL="171450" indent="-171450">
              <a:buFont typeface="Arial" charset="0"/>
              <a:buChar char="•"/>
            </a:pPr>
            <a:r>
              <a:rPr lang="en-US" dirty="0" smtClean="0"/>
              <a:t>Steels are limited by the creep cliff</a:t>
            </a:r>
          </a:p>
          <a:p>
            <a:pPr marL="171450" indent="-171450">
              <a:buFont typeface="Arial" charset="0"/>
              <a:buChar char="•"/>
            </a:pPr>
            <a:r>
              <a:rPr lang="en-US" dirty="0" smtClean="0"/>
              <a:t>This gives us a max</a:t>
            </a:r>
            <a:r>
              <a:rPr lang="en-US" baseline="0" dirty="0" smtClean="0"/>
              <a:t> temperature and pressure for the system in order to ensure safety</a:t>
            </a:r>
          </a:p>
          <a:p>
            <a:pPr marL="171450" indent="-171450">
              <a:buFont typeface="Arial" charset="0"/>
              <a:buChar char="•"/>
            </a:pPr>
            <a:r>
              <a:rPr lang="en-US" baseline="0" dirty="0" smtClean="0"/>
              <a:t>Next question is what to use for thermal storage materials</a:t>
            </a:r>
            <a:endParaRPr lang="en-US" dirty="0" smtClean="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F39A2C0F-2D1B-2346-A2A5-945B65DB5E2E}" type="slidenum">
              <a:rPr lang="en-US" smtClean="0"/>
              <a:t>10</a:t>
            </a:fld>
            <a:endParaRPr lang="en-US"/>
          </a:p>
        </p:txBody>
      </p:sp>
    </p:spTree>
    <p:extLst>
      <p:ext uri="{BB962C8B-B14F-4D97-AF65-F5344CB8AC3E}">
        <p14:creationId xmlns:p14="http://schemas.microsoft.com/office/powerpoint/2010/main" val="409196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Solar salt a good choice for hot material, being already</a:t>
            </a:r>
            <a:r>
              <a:rPr lang="en-US" baseline="0" dirty="0" smtClean="0"/>
              <a:t> used for similar applications</a:t>
            </a:r>
          </a:p>
          <a:p>
            <a:pPr marL="171450" indent="-171450">
              <a:buFont typeface="Arial" charset="0"/>
              <a:buChar char="•"/>
            </a:pPr>
            <a:r>
              <a:rPr lang="en-US" baseline="0" dirty="0" smtClean="0"/>
              <a:t>Very stable, not very corrosive to steel</a:t>
            </a:r>
          </a:p>
          <a:p>
            <a:pPr marL="171450" indent="-171450">
              <a:buFont typeface="Arial" charset="0"/>
              <a:buChar char="•"/>
            </a:pPr>
            <a:r>
              <a:rPr lang="en-US" baseline="0" dirty="0" smtClean="0"/>
              <a:t>Upper temp limited by decomposition at 823 K, matches well with steel temp limitations</a:t>
            </a:r>
          </a:p>
          <a:p>
            <a:pPr marL="171450" indent="-171450">
              <a:buFont typeface="Arial" charset="0"/>
              <a:buChar char="•"/>
            </a:pPr>
            <a:r>
              <a:rPr lang="en-US" baseline="0" dirty="0" smtClean="0"/>
              <a:t>Lower temp limited by eutectic freezing temp, 495 K</a:t>
            </a:r>
          </a:p>
          <a:p>
            <a:pPr marL="171450" indent="-171450">
              <a:buFont typeface="Arial" charset="0"/>
              <a:buChar char="•"/>
            </a:pPr>
            <a:r>
              <a:rPr lang="en-US" baseline="0" dirty="0" smtClean="0"/>
              <a:t>This gives us a ratio Xi between T1 and T1+</a:t>
            </a:r>
          </a:p>
          <a:p>
            <a:pPr marL="171450" indent="-171450">
              <a:buFont typeface="Arial" charset="0"/>
              <a:buChar char="•"/>
            </a:pPr>
            <a:r>
              <a:rPr lang="en-US" baseline="0" dirty="0" smtClean="0"/>
              <a:t>Cold side must have same ratio, and T0+ must be at ambient to dump waste heat</a:t>
            </a:r>
          </a:p>
          <a:p>
            <a:pPr marL="171450" indent="-171450">
              <a:buFont typeface="Arial" charset="0"/>
              <a:buChar char="•"/>
            </a:pPr>
            <a:r>
              <a:rPr lang="en-US" baseline="0" dirty="0" smtClean="0"/>
              <a:t>Thus cold storage temp is 180 K</a:t>
            </a:r>
          </a:p>
          <a:p>
            <a:pPr marL="171450" indent="-171450">
              <a:buFont typeface="Arial" charset="0"/>
              <a:buChar char="•"/>
            </a:pPr>
            <a:r>
              <a:rPr lang="en-US" baseline="0" dirty="0" smtClean="0"/>
              <a:t>Need fluid that is liquid between those temps, </a:t>
            </a:r>
            <a:r>
              <a:rPr lang="en-US" baseline="0" dirty="0" err="1" smtClean="0"/>
              <a:t>basicall</a:t>
            </a:r>
            <a:r>
              <a:rPr lang="en-US" baseline="0" dirty="0" smtClean="0"/>
              <a:t> antifreeze</a:t>
            </a:r>
            <a:endParaRPr lang="en-US" dirty="0"/>
          </a:p>
        </p:txBody>
      </p:sp>
      <p:sp>
        <p:nvSpPr>
          <p:cNvPr id="4" name="Slide Number Placeholder 3"/>
          <p:cNvSpPr>
            <a:spLocks noGrp="1"/>
          </p:cNvSpPr>
          <p:nvPr>
            <p:ph type="sldNum" sz="quarter" idx="10"/>
          </p:nvPr>
        </p:nvSpPr>
        <p:spPr/>
        <p:txBody>
          <a:bodyPr/>
          <a:lstStyle/>
          <a:p>
            <a:fld id="{F39A2C0F-2D1B-2346-A2A5-945B65DB5E2E}" type="slidenum">
              <a:rPr lang="en-US" smtClean="0"/>
              <a:t>11</a:t>
            </a:fld>
            <a:endParaRPr lang="en-US"/>
          </a:p>
        </p:txBody>
      </p:sp>
    </p:spTree>
    <p:extLst>
      <p:ext uri="{BB962C8B-B14F-4D97-AF65-F5344CB8AC3E}">
        <p14:creationId xmlns:p14="http://schemas.microsoft.com/office/powerpoint/2010/main" val="1264766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Now we have structural material and thermal</a:t>
            </a:r>
            <a:r>
              <a:rPr lang="en-US" baseline="0" dirty="0" smtClean="0"/>
              <a:t> storage material</a:t>
            </a:r>
          </a:p>
          <a:p>
            <a:pPr marL="171450" indent="-171450">
              <a:buFont typeface="Arial" charset="0"/>
              <a:buChar char="•"/>
            </a:pPr>
            <a:r>
              <a:rPr lang="en-US" baseline="0" dirty="0" smtClean="0"/>
              <a:t>This determined conditions for working fluid that actually flows through system</a:t>
            </a:r>
          </a:p>
          <a:p>
            <a:pPr marL="171450" indent="-171450">
              <a:buFont typeface="Arial" charset="0"/>
              <a:buChar char="•"/>
            </a:pPr>
            <a:r>
              <a:rPr lang="en-US" baseline="0" dirty="0" smtClean="0"/>
              <a:t>Any ideas for these constraints?</a:t>
            </a:r>
          </a:p>
          <a:p>
            <a:pPr marL="171450" indent="-171450">
              <a:buFont typeface="Arial" charset="0"/>
              <a:buChar char="•"/>
            </a:pPr>
            <a:r>
              <a:rPr lang="en-US" baseline="0" dirty="0" smtClean="0"/>
              <a:t>Best options probably </a:t>
            </a:r>
            <a:r>
              <a:rPr lang="en-US" baseline="0" dirty="0" err="1" smtClean="0"/>
              <a:t>Ar</a:t>
            </a:r>
            <a:r>
              <a:rPr lang="en-US" baseline="0" dirty="0" smtClean="0"/>
              <a:t> or N2.</a:t>
            </a:r>
          </a:p>
        </p:txBody>
      </p:sp>
      <p:sp>
        <p:nvSpPr>
          <p:cNvPr id="4" name="Slide Number Placeholder 3"/>
          <p:cNvSpPr>
            <a:spLocks noGrp="1"/>
          </p:cNvSpPr>
          <p:nvPr>
            <p:ph type="sldNum" sz="quarter" idx="10"/>
          </p:nvPr>
        </p:nvSpPr>
        <p:spPr/>
        <p:txBody>
          <a:bodyPr/>
          <a:lstStyle/>
          <a:p>
            <a:fld id="{F39A2C0F-2D1B-2346-A2A5-945B65DB5E2E}" type="slidenum">
              <a:rPr lang="en-US" smtClean="0"/>
              <a:t>12</a:t>
            </a:fld>
            <a:endParaRPr lang="en-US"/>
          </a:p>
        </p:txBody>
      </p:sp>
    </p:spTree>
    <p:extLst>
      <p:ext uri="{BB962C8B-B14F-4D97-AF65-F5344CB8AC3E}">
        <p14:creationId xmlns:p14="http://schemas.microsoft.com/office/powerpoint/2010/main" val="931382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Since T1&gt;T0+, there is some overlap where one side</a:t>
            </a:r>
            <a:r>
              <a:rPr lang="en-US" baseline="0" dirty="0" smtClean="0"/>
              <a:t> is trying to cool by as much as the other side tries to heat</a:t>
            </a:r>
          </a:p>
          <a:p>
            <a:pPr marL="171450" indent="-171450">
              <a:buFont typeface="Arial" charset="0"/>
              <a:buChar char="•"/>
            </a:pPr>
            <a:r>
              <a:rPr lang="en-US" baseline="0" dirty="0" smtClean="0"/>
              <a:t>We can thus add another heat exchanger to improve efficiency, called regeneration</a:t>
            </a:r>
            <a:endParaRPr lang="en-US" dirty="0"/>
          </a:p>
        </p:txBody>
      </p:sp>
      <p:sp>
        <p:nvSpPr>
          <p:cNvPr id="4" name="Slide Number Placeholder 3"/>
          <p:cNvSpPr>
            <a:spLocks noGrp="1"/>
          </p:cNvSpPr>
          <p:nvPr>
            <p:ph type="sldNum" sz="quarter" idx="10"/>
          </p:nvPr>
        </p:nvSpPr>
        <p:spPr/>
        <p:txBody>
          <a:bodyPr/>
          <a:lstStyle/>
          <a:p>
            <a:fld id="{F39A2C0F-2D1B-2346-A2A5-945B65DB5E2E}" type="slidenum">
              <a:rPr lang="en-US" smtClean="0"/>
              <a:t>13</a:t>
            </a:fld>
            <a:endParaRPr lang="en-US"/>
          </a:p>
        </p:txBody>
      </p:sp>
    </p:spTree>
    <p:extLst>
      <p:ext uri="{BB962C8B-B14F-4D97-AF65-F5344CB8AC3E}">
        <p14:creationId xmlns:p14="http://schemas.microsoft.com/office/powerpoint/2010/main" val="604805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So far we have determined:</a:t>
            </a:r>
          </a:p>
          <a:p>
            <a:pPr marL="171450" indent="-171450">
              <a:buFont typeface="Arial" charset="0"/>
              <a:buChar char="•"/>
            </a:pPr>
            <a:r>
              <a:rPr lang="en-US" dirty="0" smtClean="0"/>
              <a:t>Overall cycle</a:t>
            </a:r>
            <a:r>
              <a:rPr lang="en-US" baseline="0" dirty="0" smtClean="0"/>
              <a:t> type</a:t>
            </a:r>
          </a:p>
          <a:p>
            <a:pPr marL="171450" indent="-171450">
              <a:buFont typeface="Arial" charset="0"/>
              <a:buChar char="•"/>
            </a:pPr>
            <a:r>
              <a:rPr lang="en-US" baseline="0" dirty="0" smtClean="0"/>
              <a:t>Structural materials</a:t>
            </a:r>
            <a:endParaRPr lang="en-US" dirty="0" smtClean="0"/>
          </a:p>
          <a:p>
            <a:pPr marL="171450" indent="-171450">
              <a:buFont typeface="Arial" charset="0"/>
              <a:buChar char="•"/>
            </a:pPr>
            <a:r>
              <a:rPr lang="en-US" dirty="0" smtClean="0"/>
              <a:t>Hot and cold temps and</a:t>
            </a:r>
            <a:r>
              <a:rPr lang="en-US" baseline="0" dirty="0" smtClean="0"/>
              <a:t> storage materials</a:t>
            </a:r>
          </a:p>
          <a:p>
            <a:pPr marL="171450" indent="-171450">
              <a:buFont typeface="Arial" charset="0"/>
              <a:buChar char="•"/>
            </a:pPr>
            <a:r>
              <a:rPr lang="en-US" baseline="0" dirty="0" smtClean="0"/>
              <a:t>Working fluids</a:t>
            </a:r>
          </a:p>
          <a:p>
            <a:pPr marL="171450" indent="-171450">
              <a:buFont typeface="Arial" charset="0"/>
              <a:buChar char="•"/>
            </a:pPr>
            <a:r>
              <a:rPr lang="en-US" baseline="0" dirty="0" smtClean="0"/>
              <a:t>What is left?</a:t>
            </a:r>
          </a:p>
          <a:p>
            <a:pPr marL="171450" indent="-171450">
              <a:buFont typeface="Arial" charset="0"/>
              <a:buChar char="•"/>
            </a:pPr>
            <a:r>
              <a:rPr lang="en-US" baseline="0" dirty="0" smtClean="0"/>
              <a:t>Turbomachinery: compressor and turbine</a:t>
            </a:r>
          </a:p>
          <a:p>
            <a:pPr marL="171450" indent="-171450">
              <a:buFont typeface="Arial" charset="0"/>
              <a:buChar char="•"/>
            </a:pPr>
            <a:r>
              <a:rPr lang="en-US" baseline="0" dirty="0" smtClean="0"/>
              <a:t>Heat exchangers</a:t>
            </a:r>
            <a:endParaRPr lang="en-US" dirty="0"/>
          </a:p>
        </p:txBody>
      </p:sp>
      <p:sp>
        <p:nvSpPr>
          <p:cNvPr id="4" name="Slide Number Placeholder 3"/>
          <p:cNvSpPr>
            <a:spLocks noGrp="1"/>
          </p:cNvSpPr>
          <p:nvPr>
            <p:ph type="sldNum" sz="quarter" idx="10"/>
          </p:nvPr>
        </p:nvSpPr>
        <p:spPr/>
        <p:txBody>
          <a:bodyPr/>
          <a:lstStyle/>
          <a:p>
            <a:fld id="{F39A2C0F-2D1B-2346-A2A5-945B65DB5E2E}" type="slidenum">
              <a:rPr lang="en-US" smtClean="0"/>
              <a:t>14</a:t>
            </a:fld>
            <a:endParaRPr lang="en-US"/>
          </a:p>
        </p:txBody>
      </p:sp>
    </p:spTree>
    <p:extLst>
      <p:ext uri="{BB962C8B-B14F-4D97-AF65-F5344CB8AC3E}">
        <p14:creationId xmlns:p14="http://schemas.microsoft.com/office/powerpoint/2010/main" val="1713275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Start</a:t>
            </a:r>
            <a:r>
              <a:rPr lang="en-US" baseline="0" dirty="0" smtClean="0"/>
              <a:t> by looking at heat exchangers</a:t>
            </a:r>
          </a:p>
          <a:p>
            <a:pPr marL="171450" indent="-171450">
              <a:buFont typeface="Arial" charset="0"/>
              <a:buChar char="•"/>
            </a:pPr>
            <a:r>
              <a:rPr lang="en-US" baseline="0" dirty="0" smtClean="0"/>
              <a:t>Basic design here for estimating steel amount</a:t>
            </a:r>
          </a:p>
          <a:p>
            <a:pPr marL="171450" indent="-171450">
              <a:buFont typeface="Arial" charset="0"/>
              <a:buChar char="•"/>
            </a:pPr>
            <a:r>
              <a:rPr lang="en-US" baseline="0" dirty="0" smtClean="0"/>
              <a:t>After doing some fluid dynamics and heat transfer that I won’t go into, you get equation for steel mass per engine power</a:t>
            </a:r>
          </a:p>
          <a:p>
            <a:pPr marL="171450" indent="-171450">
              <a:buFont typeface="Arial" charset="0"/>
              <a:buChar char="•"/>
            </a:pPr>
            <a:r>
              <a:rPr lang="en-US" baseline="0" dirty="0" smtClean="0"/>
              <a:t>Total length L is fixed to optimize turbulent heat transfer</a:t>
            </a:r>
          </a:p>
          <a:p>
            <a:pPr marL="171450" indent="-171450">
              <a:buFont typeface="Arial" charset="0"/>
              <a:buChar char="•"/>
            </a:pPr>
            <a:r>
              <a:rPr lang="en-US" baseline="0" dirty="0" smtClean="0"/>
              <a:t>Thus we want to minimize b/a, or the thickness, while still maintaining safety, so constrained by max stress under pressure and safety factor</a:t>
            </a:r>
          </a:p>
          <a:p>
            <a:pPr marL="171450" indent="-171450">
              <a:buFont typeface="Arial" charset="0"/>
              <a:buChar char="•"/>
            </a:pPr>
            <a:r>
              <a:rPr lang="en-US" baseline="0" dirty="0" smtClean="0"/>
              <a:t>Low temperature could be smaller than high temperature</a:t>
            </a:r>
          </a:p>
          <a:p>
            <a:pPr marL="171450" indent="-171450">
              <a:buFont typeface="Arial" charset="0"/>
              <a:buChar char="•"/>
            </a:pPr>
            <a:r>
              <a:rPr lang="en-US" baseline="0" dirty="0" smtClean="0"/>
              <a:t>A reasonable Estimate is around b/a = 1.3</a:t>
            </a:r>
            <a:endParaRPr lang="en-US" dirty="0"/>
          </a:p>
        </p:txBody>
      </p:sp>
      <p:sp>
        <p:nvSpPr>
          <p:cNvPr id="4" name="Slide Number Placeholder 3"/>
          <p:cNvSpPr>
            <a:spLocks noGrp="1"/>
          </p:cNvSpPr>
          <p:nvPr>
            <p:ph type="sldNum" sz="quarter" idx="10"/>
          </p:nvPr>
        </p:nvSpPr>
        <p:spPr/>
        <p:txBody>
          <a:bodyPr/>
          <a:lstStyle/>
          <a:p>
            <a:fld id="{F39A2C0F-2D1B-2346-A2A5-945B65DB5E2E}" type="slidenum">
              <a:rPr lang="en-US" smtClean="0"/>
              <a:t>15</a:t>
            </a:fld>
            <a:endParaRPr lang="en-US"/>
          </a:p>
        </p:txBody>
      </p:sp>
    </p:spTree>
    <p:extLst>
      <p:ext uri="{BB962C8B-B14F-4D97-AF65-F5344CB8AC3E}">
        <p14:creationId xmlns:p14="http://schemas.microsoft.com/office/powerpoint/2010/main" val="788940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The compressor and turbine are</a:t>
            </a:r>
            <a:r>
              <a:rPr lang="en-US" baseline="0" dirty="0" smtClean="0"/>
              <a:t> more mundane</a:t>
            </a:r>
          </a:p>
          <a:p>
            <a:pPr marL="171450" indent="-171450">
              <a:buFont typeface="Arial" charset="0"/>
              <a:buChar char="•"/>
            </a:pPr>
            <a:r>
              <a:rPr lang="en-US" baseline="0" dirty="0" smtClean="0"/>
              <a:t>What is needed is a specially designed version of engines you can buy off the shelf. Efficiency and cost unlikely to vary dramatically</a:t>
            </a:r>
          </a:p>
          <a:p>
            <a:pPr marL="171450" indent="-171450">
              <a:buFont typeface="Arial" charset="0"/>
              <a:buChar char="•"/>
            </a:pPr>
            <a:r>
              <a:rPr lang="en-US" baseline="0" dirty="0" smtClean="0"/>
              <a:t>Custom turbine design seems to be much of what they’ve done in the past two years</a:t>
            </a:r>
          </a:p>
        </p:txBody>
      </p:sp>
      <p:sp>
        <p:nvSpPr>
          <p:cNvPr id="4" name="Slide Number Placeholder 3"/>
          <p:cNvSpPr>
            <a:spLocks noGrp="1"/>
          </p:cNvSpPr>
          <p:nvPr>
            <p:ph type="sldNum" sz="quarter" idx="10"/>
          </p:nvPr>
        </p:nvSpPr>
        <p:spPr/>
        <p:txBody>
          <a:bodyPr/>
          <a:lstStyle/>
          <a:p>
            <a:fld id="{F39A2C0F-2D1B-2346-A2A5-945B65DB5E2E}" type="slidenum">
              <a:rPr lang="en-US" smtClean="0"/>
              <a:t>16</a:t>
            </a:fld>
            <a:endParaRPr lang="en-US"/>
          </a:p>
        </p:txBody>
      </p:sp>
    </p:spTree>
    <p:extLst>
      <p:ext uri="{BB962C8B-B14F-4D97-AF65-F5344CB8AC3E}">
        <p14:creationId xmlns:p14="http://schemas.microsoft.com/office/powerpoint/2010/main" val="1268089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Let’s put it all together to estimate costs</a:t>
            </a:r>
          </a:p>
          <a:p>
            <a:pPr marL="171450" indent="-171450">
              <a:buFont typeface="Arial" charset="0"/>
              <a:buChar char="•"/>
            </a:pPr>
            <a:r>
              <a:rPr lang="en-US" dirty="0" smtClean="0"/>
              <a:t>Two equations,</a:t>
            </a:r>
            <a:r>
              <a:rPr lang="en-US" baseline="0" dirty="0" smtClean="0"/>
              <a:t> cost per kilowatt (E dot) and cost per kWh (E)</a:t>
            </a:r>
          </a:p>
          <a:p>
            <a:pPr marL="171450" indent="-171450">
              <a:buFont typeface="Arial" charset="0"/>
              <a:buChar char="•"/>
            </a:pPr>
            <a:r>
              <a:rPr lang="en-US" baseline="0" dirty="0" smtClean="0"/>
              <a:t>Power cost assumed to be dominated by turbine cost and heat exchanger steel cost</a:t>
            </a:r>
          </a:p>
          <a:p>
            <a:pPr marL="171450" indent="-171450">
              <a:buFont typeface="Arial" charset="0"/>
              <a:buChar char="•"/>
            </a:pPr>
            <a:r>
              <a:rPr lang="en-US" baseline="0" dirty="0" smtClean="0"/>
              <a:t>Energy cost assumed to be dominated by thermal storage fluids</a:t>
            </a:r>
            <a:endParaRPr lang="en-US" dirty="0" smtClean="0"/>
          </a:p>
          <a:p>
            <a:r>
              <a:rPr lang="en-US" dirty="0" smtClean="0"/>
              <a:t>Ask</a:t>
            </a:r>
            <a:r>
              <a:rPr lang="en-US" baseline="0" dirty="0" smtClean="0"/>
              <a:t> to list out assumptions in these?</a:t>
            </a:r>
            <a:endParaRPr lang="en-US" dirty="0"/>
          </a:p>
        </p:txBody>
      </p:sp>
      <p:sp>
        <p:nvSpPr>
          <p:cNvPr id="4" name="Slide Number Placeholder 3"/>
          <p:cNvSpPr>
            <a:spLocks noGrp="1"/>
          </p:cNvSpPr>
          <p:nvPr>
            <p:ph type="sldNum" sz="quarter" idx="10"/>
          </p:nvPr>
        </p:nvSpPr>
        <p:spPr/>
        <p:txBody>
          <a:bodyPr/>
          <a:lstStyle/>
          <a:p>
            <a:fld id="{F39A2C0F-2D1B-2346-A2A5-945B65DB5E2E}" type="slidenum">
              <a:rPr lang="en-US" smtClean="0"/>
              <a:t>17</a:t>
            </a:fld>
            <a:endParaRPr lang="en-US"/>
          </a:p>
        </p:txBody>
      </p:sp>
    </p:spTree>
    <p:extLst>
      <p:ext uri="{BB962C8B-B14F-4D97-AF65-F5344CB8AC3E}">
        <p14:creationId xmlns:p14="http://schemas.microsoft.com/office/powerpoint/2010/main" val="660649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So now we can plug</a:t>
            </a:r>
            <a:r>
              <a:rPr lang="en-US" baseline="0" dirty="0" smtClean="0"/>
              <a:t> all of our numbers in and see what comes out</a:t>
            </a:r>
          </a:p>
          <a:p>
            <a:pPr marL="171450" indent="-171450">
              <a:buFont typeface="Arial" charset="0"/>
              <a:buChar char="•"/>
            </a:pPr>
            <a:r>
              <a:rPr lang="en-US" baseline="0" dirty="0" smtClean="0"/>
              <a:t>Solid line is direct estimate here</a:t>
            </a:r>
            <a:endParaRPr lang="en-US" dirty="0" smtClean="0"/>
          </a:p>
          <a:p>
            <a:pPr marL="171450" indent="-171450">
              <a:buFont typeface="Arial" charset="0"/>
              <a:buChar char="•"/>
            </a:pPr>
            <a:r>
              <a:rPr lang="en-US" dirty="0" smtClean="0"/>
              <a:t>Dotted lines are</a:t>
            </a:r>
            <a:r>
              <a:rPr lang="en-US" baseline="0" dirty="0" smtClean="0"/>
              <a:t> with $0.35/W more, based on converting a $0.24/W turbine to a full $0.6/W power plant</a:t>
            </a:r>
          </a:p>
          <a:p>
            <a:pPr marL="171450" indent="-171450">
              <a:buFont typeface="Arial" charset="0"/>
              <a:buChar char="•"/>
            </a:pPr>
            <a:r>
              <a:rPr lang="en-US" baseline="0" dirty="0" smtClean="0"/>
              <a:t>Slope is the cost per kWh, $12.7</a:t>
            </a:r>
            <a:endParaRPr lang="en-US" dirty="0"/>
          </a:p>
        </p:txBody>
      </p:sp>
      <p:sp>
        <p:nvSpPr>
          <p:cNvPr id="4" name="Slide Number Placeholder 3"/>
          <p:cNvSpPr>
            <a:spLocks noGrp="1"/>
          </p:cNvSpPr>
          <p:nvPr>
            <p:ph type="sldNum" sz="quarter" idx="10"/>
          </p:nvPr>
        </p:nvSpPr>
        <p:spPr/>
        <p:txBody>
          <a:bodyPr/>
          <a:lstStyle/>
          <a:p>
            <a:fld id="{F39A2C0F-2D1B-2346-A2A5-945B65DB5E2E}" type="slidenum">
              <a:rPr lang="en-US" smtClean="0"/>
              <a:t>18</a:t>
            </a:fld>
            <a:endParaRPr lang="en-US"/>
          </a:p>
        </p:txBody>
      </p:sp>
    </p:spTree>
    <p:extLst>
      <p:ext uri="{BB962C8B-B14F-4D97-AF65-F5344CB8AC3E}">
        <p14:creationId xmlns:p14="http://schemas.microsoft.com/office/powerpoint/2010/main" val="575515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Is that $0.35/W a reasonable amount to add to make up for all of the other costs?</a:t>
            </a:r>
          </a:p>
          <a:p>
            <a:pPr marL="171450" indent="-171450">
              <a:buFont typeface="Arial" charset="0"/>
              <a:buChar char="•"/>
            </a:pPr>
            <a:r>
              <a:rPr lang="en-US" dirty="0" smtClean="0"/>
              <a:t>Here</a:t>
            </a:r>
            <a:r>
              <a:rPr lang="en-US" baseline="0" dirty="0" smtClean="0"/>
              <a:t> is capital cost data far two similar projects</a:t>
            </a:r>
          </a:p>
          <a:p>
            <a:pPr marL="171450" indent="-171450">
              <a:buFont typeface="Arial" charset="0"/>
              <a:buChar char="•"/>
            </a:pPr>
            <a:r>
              <a:rPr lang="en-US" baseline="0" dirty="0" smtClean="0"/>
              <a:t>A conventional gas fired power plant and a battery storage facility</a:t>
            </a:r>
          </a:p>
          <a:p>
            <a:pPr marL="171450" indent="-171450">
              <a:buFont typeface="Arial" charset="0"/>
              <a:buChar char="•"/>
            </a:pPr>
            <a:r>
              <a:rPr lang="en-US" baseline="0" dirty="0" smtClean="0"/>
              <a:t>We estimated mechanical costs, which tend to be about half of total costs. $0.35/W is roughly double, so it does seem feasible.</a:t>
            </a:r>
          </a:p>
          <a:p>
            <a:pPr marL="171450" indent="-171450">
              <a:buFont typeface="Arial" charset="0"/>
              <a:buChar char="•"/>
            </a:pPr>
            <a:r>
              <a:rPr lang="en-US" baseline="0" dirty="0" smtClean="0"/>
              <a:t>Note that we have not discussed operating costs, which are necessary to predict true lifetime value</a:t>
            </a:r>
          </a:p>
          <a:p>
            <a:pPr marL="171450" indent="-171450">
              <a:buFont typeface="Arial" charset="0"/>
              <a:buChar char="•"/>
            </a:pPr>
            <a:r>
              <a:rPr lang="en-US" baseline="0" dirty="0" smtClean="0"/>
              <a:t>However, these are likely to be similar to a gas power plant</a:t>
            </a:r>
            <a:endParaRPr lang="en-US" dirty="0"/>
          </a:p>
        </p:txBody>
      </p:sp>
      <p:sp>
        <p:nvSpPr>
          <p:cNvPr id="4" name="Slide Number Placeholder 3"/>
          <p:cNvSpPr>
            <a:spLocks noGrp="1"/>
          </p:cNvSpPr>
          <p:nvPr>
            <p:ph type="sldNum" sz="quarter" idx="10"/>
          </p:nvPr>
        </p:nvSpPr>
        <p:spPr/>
        <p:txBody>
          <a:bodyPr/>
          <a:lstStyle/>
          <a:p>
            <a:fld id="{F39A2C0F-2D1B-2346-A2A5-945B65DB5E2E}" type="slidenum">
              <a:rPr lang="en-US" smtClean="0"/>
              <a:t>19</a:t>
            </a:fld>
            <a:endParaRPr lang="en-US"/>
          </a:p>
        </p:txBody>
      </p:sp>
    </p:spTree>
    <p:extLst>
      <p:ext uri="{BB962C8B-B14F-4D97-AF65-F5344CB8AC3E}">
        <p14:creationId xmlns:p14="http://schemas.microsoft.com/office/powerpoint/2010/main" val="1127292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Electricity</a:t>
            </a:r>
            <a:r>
              <a:rPr lang="en-US" baseline="0" dirty="0" smtClean="0"/>
              <a:t> Demand follows a sinusoidal sort of curve</a:t>
            </a:r>
          </a:p>
          <a:p>
            <a:pPr marL="171450" indent="-171450">
              <a:buFont typeface="Arial" charset="0"/>
              <a:buChar char="•"/>
            </a:pPr>
            <a:r>
              <a:rPr lang="en-US" baseline="0" dirty="0" smtClean="0"/>
              <a:t>Renewables are intermittent, and often don’t line up with peak demand</a:t>
            </a:r>
          </a:p>
          <a:p>
            <a:pPr marL="171450" indent="-171450">
              <a:buFont typeface="Arial" charset="0"/>
              <a:buChar char="•"/>
            </a:pPr>
            <a:r>
              <a:rPr lang="en-US" baseline="0" dirty="0" smtClean="0"/>
              <a:t>E.g. negative electricity prices in California</a:t>
            </a:r>
          </a:p>
          <a:p>
            <a:pPr marL="171450" indent="-171450">
              <a:buFont typeface="Arial" charset="0"/>
              <a:buChar char="•"/>
            </a:pPr>
            <a:r>
              <a:rPr lang="en-US" baseline="0" dirty="0" smtClean="0"/>
              <a:t>Large grid-scale Storage is necessary to help even this out</a:t>
            </a:r>
            <a:endParaRPr lang="en-US" dirty="0" smtClean="0"/>
          </a:p>
          <a:p>
            <a:pPr marL="171450" indent="-171450">
              <a:buFont typeface="Arial" charset="0"/>
              <a:buChar char="•"/>
            </a:pPr>
            <a:r>
              <a:rPr lang="en-US" dirty="0" smtClean="0"/>
              <a:t>Also</a:t>
            </a:r>
            <a:r>
              <a:rPr lang="en-US" baseline="0" dirty="0" smtClean="0"/>
              <a:t> might want storage for day-to-day (think wind) and possibly even season-to-season variability management (solar in NE)</a:t>
            </a:r>
            <a:endParaRPr lang="en-US" dirty="0"/>
          </a:p>
        </p:txBody>
      </p:sp>
      <p:sp>
        <p:nvSpPr>
          <p:cNvPr id="4" name="Slide Number Placeholder 3"/>
          <p:cNvSpPr>
            <a:spLocks noGrp="1"/>
          </p:cNvSpPr>
          <p:nvPr>
            <p:ph type="sldNum" sz="quarter" idx="10"/>
          </p:nvPr>
        </p:nvSpPr>
        <p:spPr/>
        <p:txBody>
          <a:bodyPr/>
          <a:lstStyle/>
          <a:p>
            <a:fld id="{F39A2C0F-2D1B-2346-A2A5-945B65DB5E2E}" type="slidenum">
              <a:rPr lang="en-US" smtClean="0"/>
              <a:t>2</a:t>
            </a:fld>
            <a:endParaRPr lang="en-US"/>
          </a:p>
        </p:txBody>
      </p:sp>
    </p:spTree>
    <p:extLst>
      <p:ext uri="{BB962C8B-B14F-4D97-AF65-F5344CB8AC3E}">
        <p14:creationId xmlns:p14="http://schemas.microsoft.com/office/powerpoint/2010/main" val="763742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Here’s what</a:t>
            </a:r>
            <a:r>
              <a:rPr lang="en-US" baseline="0" dirty="0" smtClean="0"/>
              <a:t> a 250 MW (~1/10 Boston area), 24hr plant would look like for the given estimates.</a:t>
            </a:r>
          </a:p>
          <a:p>
            <a:pPr marL="171450" indent="-171450">
              <a:buFont typeface="Arial" charset="0"/>
              <a:buChar char="•"/>
            </a:pPr>
            <a:r>
              <a:rPr lang="en-US" baseline="0" dirty="0" smtClean="0"/>
              <a:t>300 m by 300 m, 14 m tall</a:t>
            </a:r>
          </a:p>
          <a:p>
            <a:pPr marL="171450" indent="-171450">
              <a:buFont typeface="Arial" charset="0"/>
              <a:buChar char="•"/>
            </a:pPr>
            <a:r>
              <a:rPr lang="en-US" baseline="0" dirty="0" smtClean="0"/>
              <a:t>Realistically probably underground for safety reasons</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F39A2C0F-2D1B-2346-A2A5-945B65DB5E2E}" type="slidenum">
              <a:rPr lang="en-US" smtClean="0"/>
              <a:t>20</a:t>
            </a:fld>
            <a:endParaRPr lang="en-US"/>
          </a:p>
        </p:txBody>
      </p:sp>
    </p:spTree>
    <p:extLst>
      <p:ext uri="{BB962C8B-B14F-4D97-AF65-F5344CB8AC3E}">
        <p14:creationId xmlns:p14="http://schemas.microsoft.com/office/powerpoint/2010/main" val="512949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many different kinds of grid scale storage currently in use, none of them on a wide enough scale</a:t>
            </a:r>
          </a:p>
          <a:p>
            <a:pPr marL="171450" indent="-171450">
              <a:buFont typeface="Arial" charset="0"/>
              <a:buChar char="•"/>
            </a:pPr>
            <a:r>
              <a:rPr lang="en-US" baseline="0" dirty="0" smtClean="0"/>
              <a:t>Pumped Hydro</a:t>
            </a:r>
          </a:p>
          <a:p>
            <a:pPr marL="171450" indent="-171450">
              <a:buFont typeface="Arial" charset="0"/>
              <a:buChar char="•"/>
            </a:pPr>
            <a:r>
              <a:rPr lang="en-US" baseline="0" dirty="0" smtClean="0"/>
              <a:t>Thermal, often paired with CSP</a:t>
            </a:r>
          </a:p>
          <a:p>
            <a:pPr marL="171450" indent="-171450">
              <a:buFont typeface="Arial" charset="0"/>
              <a:buChar char="•"/>
            </a:pPr>
            <a:r>
              <a:rPr lang="en-US" baseline="0" dirty="0" smtClean="0"/>
              <a:t>Compressed Air Energy Storage (CAES), often paired with natural gas</a:t>
            </a:r>
          </a:p>
          <a:p>
            <a:pPr marL="171450" indent="-171450">
              <a:buFont typeface="Arial" charset="0"/>
              <a:buChar char="•"/>
            </a:pPr>
            <a:r>
              <a:rPr lang="en-US" baseline="0" dirty="0" smtClean="0"/>
              <a:t>Hydrogen Storage</a:t>
            </a:r>
          </a:p>
          <a:p>
            <a:pPr marL="171450" indent="-171450">
              <a:buFont typeface="Arial" charset="0"/>
              <a:buChar char="•"/>
            </a:pPr>
            <a:r>
              <a:rPr lang="en-US" baseline="0" dirty="0" smtClean="0"/>
              <a:t>Flywheels</a:t>
            </a:r>
          </a:p>
          <a:p>
            <a:pPr marL="171450" indent="-171450">
              <a:buFont typeface="Arial" charset="0"/>
              <a:buChar char="•"/>
            </a:pPr>
            <a:r>
              <a:rPr lang="en-US" baseline="0" dirty="0" smtClean="0"/>
              <a:t>Electrochemical, aka batteries</a:t>
            </a:r>
          </a:p>
          <a:p>
            <a:pPr marL="171450" indent="-171450">
              <a:buFont typeface="Arial" charset="0"/>
              <a:buChar char="•"/>
            </a:pPr>
            <a:r>
              <a:rPr lang="en-US" baseline="0" dirty="0" smtClean="0"/>
              <a:t>Top three are generally affordable but geographically limited</a:t>
            </a:r>
          </a:p>
          <a:p>
            <a:pPr marL="171450" indent="-171450">
              <a:buFont typeface="Arial" charset="0"/>
              <a:buChar char="•"/>
            </a:pPr>
            <a:r>
              <a:rPr lang="en-US" baseline="0" dirty="0" smtClean="0"/>
              <a:t>Bottom three are expensive but not geographically limited</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F39A2C0F-2D1B-2346-A2A5-945B65DB5E2E}" type="slidenum">
              <a:rPr lang="en-US" smtClean="0"/>
              <a:t>3</a:t>
            </a:fld>
            <a:endParaRPr lang="en-US"/>
          </a:p>
        </p:txBody>
      </p:sp>
    </p:spTree>
    <p:extLst>
      <p:ext uri="{BB962C8B-B14F-4D97-AF65-F5344CB8AC3E}">
        <p14:creationId xmlns:p14="http://schemas.microsoft.com/office/powerpoint/2010/main" val="308019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Storage</a:t>
            </a:r>
            <a:r>
              <a:rPr lang="en-US" baseline="0" dirty="0" smtClean="0"/>
              <a:t> in the US: As of 2011 ~23 GW, 96% pumped hydro, mostly from 60s and 70s</a:t>
            </a:r>
          </a:p>
          <a:p>
            <a:pPr marL="171450" indent="-171450">
              <a:buFont typeface="Arial" charset="0"/>
              <a:buChar char="•"/>
            </a:pPr>
            <a:r>
              <a:rPr lang="en-US" baseline="0" dirty="0" smtClean="0"/>
              <a:t>Not really more places for pumped hydro</a:t>
            </a:r>
            <a:endParaRPr lang="en-US" dirty="0"/>
          </a:p>
        </p:txBody>
      </p:sp>
      <p:sp>
        <p:nvSpPr>
          <p:cNvPr id="4" name="Slide Number Placeholder 3"/>
          <p:cNvSpPr>
            <a:spLocks noGrp="1"/>
          </p:cNvSpPr>
          <p:nvPr>
            <p:ph type="sldNum" sz="quarter" idx="10"/>
          </p:nvPr>
        </p:nvSpPr>
        <p:spPr/>
        <p:txBody>
          <a:bodyPr/>
          <a:lstStyle/>
          <a:p>
            <a:fld id="{F39A2C0F-2D1B-2346-A2A5-945B65DB5E2E}" type="slidenum">
              <a:rPr lang="en-US" smtClean="0"/>
              <a:t>4</a:t>
            </a:fld>
            <a:endParaRPr lang="en-US"/>
          </a:p>
        </p:txBody>
      </p:sp>
    </p:spTree>
    <p:extLst>
      <p:ext uri="{BB962C8B-B14F-4D97-AF65-F5344CB8AC3E}">
        <p14:creationId xmlns:p14="http://schemas.microsoft.com/office/powerpoint/2010/main" val="1220941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“Pumped Thermal Storage”</a:t>
            </a:r>
          </a:p>
          <a:p>
            <a:pPr marL="171450" indent="-171450">
              <a:buFont typeface="Arial" charset="0"/>
              <a:buChar char="•"/>
            </a:pPr>
            <a:r>
              <a:rPr lang="en-US" dirty="0" smtClean="0"/>
              <a:t>Uses a Brayton cycle, basically</a:t>
            </a:r>
            <a:r>
              <a:rPr lang="en-US" baseline="0" dirty="0" smtClean="0"/>
              <a:t> used in jet or car engines</a:t>
            </a:r>
          </a:p>
          <a:p>
            <a:pPr marL="171450" indent="-171450">
              <a:buFont typeface="Arial" charset="0"/>
              <a:buChar char="•"/>
            </a:pPr>
            <a:r>
              <a:rPr lang="en-US" baseline="0" dirty="0" smtClean="0"/>
              <a:t>Those use combustion to add heat</a:t>
            </a:r>
          </a:p>
          <a:p>
            <a:pPr marL="171450" indent="-171450">
              <a:buFont typeface="Arial" charset="0"/>
              <a:buChar char="•"/>
            </a:pPr>
            <a:r>
              <a:rPr lang="en-US" baseline="0" dirty="0" smtClean="0"/>
              <a:t>Here run in storage mode to generate and store hot and cold</a:t>
            </a:r>
          </a:p>
          <a:p>
            <a:pPr marL="171450" indent="-171450">
              <a:buFont typeface="Arial" charset="0"/>
              <a:buChar char="•"/>
            </a:pPr>
            <a:r>
              <a:rPr lang="en-US" baseline="0" dirty="0" smtClean="0"/>
              <a:t>Then use hot and cold </a:t>
            </a:r>
            <a:r>
              <a:rPr lang="en-US" baseline="0" dirty="0" err="1" smtClean="0"/>
              <a:t>resevoirs</a:t>
            </a:r>
            <a:r>
              <a:rPr lang="en-US" baseline="0" dirty="0" smtClean="0"/>
              <a:t> to generate electricity</a:t>
            </a:r>
          </a:p>
          <a:p>
            <a:pPr marL="171450" indent="-171450">
              <a:buFont typeface="Arial" charset="0"/>
              <a:buChar char="•"/>
            </a:pPr>
            <a:r>
              <a:rPr lang="en-US" baseline="0" dirty="0" smtClean="0"/>
              <a:t>Explain basics of cycle</a:t>
            </a:r>
          </a:p>
          <a:p>
            <a:pPr marL="171450" indent="-171450">
              <a:buFont typeface="Arial" charset="0"/>
              <a:buChar char="•"/>
            </a:pPr>
            <a:r>
              <a:rPr lang="en-US" baseline="0" dirty="0" smtClean="0"/>
              <a:t>Here’s a mock up of what it might look like at scale</a:t>
            </a:r>
            <a:endParaRPr lang="en-US" dirty="0" smtClean="0"/>
          </a:p>
          <a:p>
            <a:pPr marL="171450" indent="-171450">
              <a:buFont typeface="Arial" charset="0"/>
              <a:buChar char="•"/>
            </a:pPr>
            <a:r>
              <a:rPr lang="en-US" dirty="0" smtClean="0"/>
              <a:t>Currently google X has spent 2 Years of design and small scale prototyping (largely around turbine and heat exchangers),</a:t>
            </a:r>
          </a:p>
          <a:p>
            <a:pPr marL="171450" indent="-171450">
              <a:buFont typeface="Arial" charset="0"/>
              <a:buChar char="•"/>
            </a:pPr>
            <a:r>
              <a:rPr lang="en-US" dirty="0" smtClean="0"/>
              <a:t>recently publicized project and now looking for partners to create MW scale prototype. </a:t>
            </a:r>
          </a:p>
        </p:txBody>
      </p:sp>
      <p:sp>
        <p:nvSpPr>
          <p:cNvPr id="4" name="Slide Number Placeholder 3"/>
          <p:cNvSpPr>
            <a:spLocks noGrp="1"/>
          </p:cNvSpPr>
          <p:nvPr>
            <p:ph type="sldNum" sz="quarter" idx="10"/>
          </p:nvPr>
        </p:nvSpPr>
        <p:spPr/>
        <p:txBody>
          <a:bodyPr/>
          <a:lstStyle/>
          <a:p>
            <a:fld id="{F39A2C0F-2D1B-2346-A2A5-945B65DB5E2E}" type="slidenum">
              <a:rPr lang="en-US" smtClean="0"/>
              <a:t>5</a:t>
            </a:fld>
            <a:endParaRPr lang="en-US"/>
          </a:p>
        </p:txBody>
      </p:sp>
    </p:spTree>
    <p:extLst>
      <p:ext uri="{BB962C8B-B14F-4D97-AF65-F5344CB8AC3E}">
        <p14:creationId xmlns:p14="http://schemas.microsoft.com/office/powerpoint/2010/main" val="1109006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Compare capital costs per kW</a:t>
            </a:r>
            <a:r>
              <a:rPr lang="en-US" baseline="0" dirty="0" smtClean="0"/>
              <a:t> and costs per kWh</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Power vs. total energy storage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Or think of need you want to fulfil (New York City?) and then how long you want to supply/time scale of demand flattening (1/2 day? 1 week?)</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Best options towards lower left</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Examples: Capacitors good at high power but not as good at energy storage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Hydrogen, if it were on here, would be the other extreme: good at storage but not at power</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Batteries</a:t>
            </a:r>
            <a:r>
              <a:rPr lang="en-US" baseline="0" dirty="0" smtClean="0"/>
              <a:t> often in the middle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Best options are things like CAES or Hydro, currently constrained</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What about Malta? Paper estimates better energy storage for same power cost as hydro or CAES, but not geographically constrained</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Where does this estimate come from? Let’s find out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Second: http://alfin2101.blogspot.com/2011/09/state-of-art-in-energy-</a:t>
            </a:r>
            <a:r>
              <a:rPr lang="en-US" dirty="0" err="1" smtClean="0"/>
              <a:t>storage.html</a:t>
            </a:r>
            <a:endParaRPr lang="en-US" dirty="0" smtClean="0"/>
          </a:p>
        </p:txBody>
      </p:sp>
      <p:sp>
        <p:nvSpPr>
          <p:cNvPr id="4" name="Slide Number Placeholder 3"/>
          <p:cNvSpPr>
            <a:spLocks noGrp="1"/>
          </p:cNvSpPr>
          <p:nvPr>
            <p:ph type="sldNum" sz="quarter" idx="10"/>
          </p:nvPr>
        </p:nvSpPr>
        <p:spPr/>
        <p:txBody>
          <a:bodyPr/>
          <a:lstStyle/>
          <a:p>
            <a:fld id="{F39A2C0F-2D1B-2346-A2A5-945B65DB5E2E}" type="slidenum">
              <a:rPr lang="en-US" smtClean="0"/>
              <a:t>6</a:t>
            </a:fld>
            <a:endParaRPr lang="en-US"/>
          </a:p>
        </p:txBody>
      </p:sp>
    </p:spTree>
    <p:extLst>
      <p:ext uri="{BB962C8B-B14F-4D97-AF65-F5344CB8AC3E}">
        <p14:creationId xmlns:p14="http://schemas.microsoft.com/office/powerpoint/2010/main" val="743587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This is the</a:t>
            </a:r>
            <a:r>
              <a:rPr lang="en-US" baseline="0" dirty="0" smtClean="0"/>
              <a:t> paper “Pumped Thermal Grid Storage with Heat Exchange”</a:t>
            </a:r>
          </a:p>
          <a:p>
            <a:pPr marL="171450" indent="-171450">
              <a:buFont typeface="Arial" charset="0"/>
              <a:buChar char="•"/>
            </a:pPr>
            <a:r>
              <a:rPr lang="en-US" baseline="0" dirty="0" smtClean="0"/>
              <a:t>Published in 2017 but clearly has been working on this for at least 2 years</a:t>
            </a:r>
          </a:p>
          <a:p>
            <a:pPr marL="171450" indent="-171450">
              <a:buFont typeface="Arial" charset="0"/>
              <a:buChar char="•"/>
            </a:pPr>
            <a:r>
              <a:rPr lang="en-US" baseline="0" dirty="0" smtClean="0"/>
              <a:t>Prof. </a:t>
            </a:r>
            <a:r>
              <a:rPr lang="en-US" baseline="0" dirty="0" err="1" smtClean="0"/>
              <a:t>Laughling</a:t>
            </a:r>
            <a:r>
              <a:rPr lang="en-US" baseline="0" dirty="0" smtClean="0"/>
              <a:t> is a </a:t>
            </a:r>
            <a:r>
              <a:rPr lang="en-US" baseline="0" dirty="0" err="1" smtClean="0"/>
              <a:t>nobel</a:t>
            </a:r>
            <a:r>
              <a:rPr lang="en-US" baseline="0" dirty="0" smtClean="0"/>
              <a:t> prize winning physicist at Stanford</a:t>
            </a:r>
            <a:endParaRPr lang="en-US" dirty="0" smtClean="0"/>
          </a:p>
          <a:p>
            <a:pPr marL="171450" indent="-171450">
              <a:buFont typeface="Arial" charset="0"/>
              <a:buChar char="•"/>
            </a:pPr>
            <a:r>
              <a:rPr lang="en-US" dirty="0" smtClean="0"/>
              <a:t>Nobel Prize in 1998</a:t>
            </a:r>
            <a:r>
              <a:rPr lang="en-US" baseline="0" dirty="0" smtClean="0"/>
              <a:t> for the fractional quantum hall effect</a:t>
            </a:r>
          </a:p>
          <a:p>
            <a:pPr marL="171450" indent="-171450">
              <a:buFont typeface="Arial" charset="0"/>
              <a:buChar char="•"/>
            </a:pPr>
            <a:r>
              <a:rPr lang="en-US" baseline="0" dirty="0" smtClean="0"/>
              <a:t>For most of the rest of this talk I’ll walk you through the paper in an effort to see where cost estimates come from</a:t>
            </a:r>
          </a:p>
          <a:p>
            <a:endParaRPr lang="en-US" dirty="0"/>
          </a:p>
        </p:txBody>
      </p:sp>
      <p:sp>
        <p:nvSpPr>
          <p:cNvPr id="4" name="Slide Number Placeholder 3"/>
          <p:cNvSpPr>
            <a:spLocks noGrp="1"/>
          </p:cNvSpPr>
          <p:nvPr>
            <p:ph type="sldNum" sz="quarter" idx="10"/>
          </p:nvPr>
        </p:nvSpPr>
        <p:spPr/>
        <p:txBody>
          <a:bodyPr/>
          <a:lstStyle/>
          <a:p>
            <a:fld id="{F39A2C0F-2D1B-2346-A2A5-945B65DB5E2E}" type="slidenum">
              <a:rPr lang="en-US" smtClean="0"/>
              <a:t>7</a:t>
            </a:fld>
            <a:endParaRPr lang="en-US"/>
          </a:p>
        </p:txBody>
      </p:sp>
    </p:spTree>
    <p:extLst>
      <p:ext uri="{BB962C8B-B14F-4D97-AF65-F5344CB8AC3E}">
        <p14:creationId xmlns:p14="http://schemas.microsoft.com/office/powerpoint/2010/main" val="152224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When</a:t>
            </a:r>
            <a:r>
              <a:rPr lang="en-US" baseline="0" dirty="0" smtClean="0"/>
              <a:t> designing we need to establish optimization priorities</a:t>
            </a:r>
          </a:p>
          <a:p>
            <a:pPr marL="171450" indent="-171450">
              <a:buFont typeface="Arial" charset="0"/>
              <a:buChar char="•"/>
            </a:pPr>
            <a:r>
              <a:rPr lang="en-US" baseline="0" dirty="0" smtClean="0"/>
              <a:t>Laughlin suggests Safety, Low Cost, high Efficiency, IN THIS ORDER</a:t>
            </a:r>
          </a:p>
          <a:p>
            <a:pPr marL="171450" indent="-171450">
              <a:buFont typeface="Arial" charset="0"/>
              <a:buChar char="•"/>
            </a:pPr>
            <a:r>
              <a:rPr lang="en-US" baseline="0" dirty="0" smtClean="0"/>
              <a:t>Why? Energy stored can be equivalent to </a:t>
            </a:r>
            <a:r>
              <a:rPr lang="en-US" baseline="0" dirty="0" err="1" smtClean="0"/>
              <a:t>hiroshima</a:t>
            </a:r>
            <a:r>
              <a:rPr lang="en-US" baseline="0" dirty="0" smtClean="0"/>
              <a:t> bomb. Must not have explosive release</a:t>
            </a:r>
          </a:p>
          <a:p>
            <a:pPr marL="171450" indent="-171450">
              <a:buFont typeface="Arial" charset="0"/>
              <a:buChar char="•"/>
            </a:pPr>
            <a:r>
              <a:rPr lang="en-US" baseline="0" dirty="0" smtClean="0"/>
              <a:t>Cost is self explanatory</a:t>
            </a:r>
          </a:p>
          <a:p>
            <a:pPr marL="171450" indent="-171450">
              <a:buFont typeface="Arial" charset="0"/>
              <a:buChar char="•"/>
            </a:pPr>
            <a:r>
              <a:rPr lang="en-US" baseline="0" dirty="0" smtClean="0"/>
              <a:t>Efficiency only important insofar as it lowers cost, we care about affordable storage of energy, not conserving every Joule</a:t>
            </a:r>
            <a:endParaRPr lang="en-US" dirty="0"/>
          </a:p>
        </p:txBody>
      </p:sp>
      <p:sp>
        <p:nvSpPr>
          <p:cNvPr id="4" name="Slide Number Placeholder 3"/>
          <p:cNvSpPr>
            <a:spLocks noGrp="1"/>
          </p:cNvSpPr>
          <p:nvPr>
            <p:ph type="sldNum" sz="quarter" idx="10"/>
          </p:nvPr>
        </p:nvSpPr>
        <p:spPr/>
        <p:txBody>
          <a:bodyPr/>
          <a:lstStyle/>
          <a:p>
            <a:fld id="{F39A2C0F-2D1B-2346-A2A5-945B65DB5E2E}" type="slidenum">
              <a:rPr lang="en-US" smtClean="0"/>
              <a:t>8</a:t>
            </a:fld>
            <a:endParaRPr lang="en-US"/>
          </a:p>
        </p:txBody>
      </p:sp>
    </p:spTree>
    <p:extLst>
      <p:ext uri="{BB962C8B-B14F-4D97-AF65-F5344CB8AC3E}">
        <p14:creationId xmlns:p14="http://schemas.microsoft.com/office/powerpoint/2010/main" val="1811370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start with what to make it out of</a:t>
            </a:r>
          </a:p>
          <a:p>
            <a:pPr marL="171450" indent="-171450">
              <a:buFont typeface="Arial" charset="0"/>
              <a:buChar char="•"/>
            </a:pPr>
            <a:r>
              <a:rPr lang="en-US" dirty="0" smtClean="0"/>
              <a:t>Optimization:</a:t>
            </a:r>
          </a:p>
          <a:p>
            <a:pPr marL="171450" indent="-171450">
              <a:buFont typeface="Arial" charset="0"/>
              <a:buChar char="•"/>
            </a:pPr>
            <a:r>
              <a:rPr lang="en-US" dirty="0" smtClean="0"/>
              <a:t>Safety:</a:t>
            </a:r>
            <a:r>
              <a:rPr lang="en-US" baseline="0" dirty="0" smtClean="0"/>
              <a:t> material must be very safe under high pressures and temperatures, or rather safe pressured and temps chosen to match material</a:t>
            </a:r>
          </a:p>
          <a:p>
            <a:pPr marL="171450" indent="-171450">
              <a:buFont typeface="Arial" charset="0"/>
              <a:buChar char="•"/>
            </a:pPr>
            <a:r>
              <a:rPr lang="en-US" baseline="0" dirty="0" smtClean="0"/>
              <a:t>Cost: Material must be cost effective and mass producible (so probably not refractory ceramics)</a:t>
            </a:r>
          </a:p>
          <a:p>
            <a:pPr marL="171450" indent="-171450">
              <a:buFont typeface="Arial" charset="0"/>
              <a:buChar char="•"/>
            </a:pPr>
            <a:r>
              <a:rPr lang="en-US" dirty="0" smtClean="0"/>
              <a:t>Efficiency maximized</a:t>
            </a:r>
            <a:r>
              <a:rPr lang="en-US" baseline="0" dirty="0" smtClean="0"/>
              <a:t> for high temperatures (remember Carnot)</a:t>
            </a:r>
          </a:p>
          <a:p>
            <a:pPr marL="171450" indent="-171450">
              <a:buFont typeface="Arial" charset="0"/>
              <a:buChar char="•"/>
            </a:pPr>
            <a:r>
              <a:rPr lang="en-US" baseline="0" dirty="0" smtClean="0"/>
              <a:t>Power maximized (and thus lower cost per power) at high pressures, more molecules flowing through system</a:t>
            </a:r>
            <a:endParaRPr lang="en-US" dirty="0" smtClean="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F39A2C0F-2D1B-2346-A2A5-945B65DB5E2E}" type="slidenum">
              <a:rPr lang="en-US" smtClean="0"/>
              <a:t>9</a:t>
            </a:fld>
            <a:endParaRPr lang="en-US"/>
          </a:p>
        </p:txBody>
      </p:sp>
    </p:spTree>
    <p:extLst>
      <p:ext uri="{BB962C8B-B14F-4D97-AF65-F5344CB8AC3E}">
        <p14:creationId xmlns:p14="http://schemas.microsoft.com/office/powerpoint/2010/main" val="71413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7C7040-9E58-9A4D-B9A2-2E0FBDB565FF}" type="datetimeFigureOut">
              <a:rPr lang="en-US" smtClean="0"/>
              <a:t>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CB4C1-6AEB-3242-80F6-521ED2EFFF44}" type="slidenum">
              <a:rPr lang="en-US" smtClean="0"/>
              <a:t>‹#›</a:t>
            </a:fld>
            <a:endParaRPr lang="en-US"/>
          </a:p>
        </p:txBody>
      </p:sp>
    </p:spTree>
    <p:extLst>
      <p:ext uri="{BB962C8B-B14F-4D97-AF65-F5344CB8AC3E}">
        <p14:creationId xmlns:p14="http://schemas.microsoft.com/office/powerpoint/2010/main" val="161033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C7040-9E58-9A4D-B9A2-2E0FBDB565FF}" type="datetimeFigureOut">
              <a:rPr lang="en-US" smtClean="0"/>
              <a:t>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CB4C1-6AEB-3242-80F6-521ED2EFFF44}" type="slidenum">
              <a:rPr lang="en-US" smtClean="0"/>
              <a:t>‹#›</a:t>
            </a:fld>
            <a:endParaRPr lang="en-US"/>
          </a:p>
        </p:txBody>
      </p:sp>
    </p:spTree>
    <p:extLst>
      <p:ext uri="{BB962C8B-B14F-4D97-AF65-F5344CB8AC3E}">
        <p14:creationId xmlns:p14="http://schemas.microsoft.com/office/powerpoint/2010/main" val="79003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C7040-9E58-9A4D-B9A2-2E0FBDB565FF}" type="datetimeFigureOut">
              <a:rPr lang="en-US" smtClean="0"/>
              <a:t>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CB4C1-6AEB-3242-80F6-521ED2EFFF44}" type="slidenum">
              <a:rPr lang="en-US" smtClean="0"/>
              <a:t>‹#›</a:t>
            </a:fld>
            <a:endParaRPr lang="en-US"/>
          </a:p>
        </p:txBody>
      </p:sp>
    </p:spTree>
    <p:extLst>
      <p:ext uri="{BB962C8B-B14F-4D97-AF65-F5344CB8AC3E}">
        <p14:creationId xmlns:p14="http://schemas.microsoft.com/office/powerpoint/2010/main" val="67109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C7040-9E58-9A4D-B9A2-2E0FBDB565FF}" type="datetimeFigureOut">
              <a:rPr lang="en-US" smtClean="0"/>
              <a:t>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CB4C1-6AEB-3242-80F6-521ED2EFFF44}" type="slidenum">
              <a:rPr lang="en-US" smtClean="0"/>
              <a:t>‹#›</a:t>
            </a:fld>
            <a:endParaRPr lang="en-US"/>
          </a:p>
        </p:txBody>
      </p:sp>
    </p:spTree>
    <p:extLst>
      <p:ext uri="{BB962C8B-B14F-4D97-AF65-F5344CB8AC3E}">
        <p14:creationId xmlns:p14="http://schemas.microsoft.com/office/powerpoint/2010/main" val="214967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C7040-9E58-9A4D-B9A2-2E0FBDB565FF}" type="datetimeFigureOut">
              <a:rPr lang="en-US" smtClean="0"/>
              <a:t>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CB4C1-6AEB-3242-80F6-521ED2EFFF44}" type="slidenum">
              <a:rPr lang="en-US" smtClean="0"/>
              <a:t>‹#›</a:t>
            </a:fld>
            <a:endParaRPr lang="en-US"/>
          </a:p>
        </p:txBody>
      </p:sp>
    </p:spTree>
    <p:extLst>
      <p:ext uri="{BB962C8B-B14F-4D97-AF65-F5344CB8AC3E}">
        <p14:creationId xmlns:p14="http://schemas.microsoft.com/office/powerpoint/2010/main" val="898185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7C7040-9E58-9A4D-B9A2-2E0FBDB565FF}" type="datetimeFigureOut">
              <a:rPr lang="en-US" smtClean="0"/>
              <a:t>11/3/17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CB4C1-6AEB-3242-80F6-521ED2EFFF44}" type="slidenum">
              <a:rPr lang="en-US" smtClean="0"/>
              <a:t>‹#›</a:t>
            </a:fld>
            <a:endParaRPr lang="en-US"/>
          </a:p>
        </p:txBody>
      </p:sp>
    </p:spTree>
    <p:extLst>
      <p:ext uri="{BB962C8B-B14F-4D97-AF65-F5344CB8AC3E}">
        <p14:creationId xmlns:p14="http://schemas.microsoft.com/office/powerpoint/2010/main" val="1148253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7C7040-9E58-9A4D-B9A2-2E0FBDB565FF}" type="datetimeFigureOut">
              <a:rPr lang="en-US" smtClean="0"/>
              <a:t>11/3/17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FCB4C1-6AEB-3242-80F6-521ED2EFFF44}" type="slidenum">
              <a:rPr lang="en-US" smtClean="0"/>
              <a:t>‹#›</a:t>
            </a:fld>
            <a:endParaRPr lang="en-US"/>
          </a:p>
        </p:txBody>
      </p:sp>
    </p:spTree>
    <p:extLst>
      <p:ext uri="{BB962C8B-B14F-4D97-AF65-F5344CB8AC3E}">
        <p14:creationId xmlns:p14="http://schemas.microsoft.com/office/powerpoint/2010/main" val="1401766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7C7040-9E58-9A4D-B9A2-2E0FBDB565FF}" type="datetimeFigureOut">
              <a:rPr lang="en-US" smtClean="0"/>
              <a:t>11/3/17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FCB4C1-6AEB-3242-80F6-521ED2EFFF44}" type="slidenum">
              <a:rPr lang="en-US" smtClean="0"/>
              <a:t>‹#›</a:t>
            </a:fld>
            <a:endParaRPr lang="en-US"/>
          </a:p>
        </p:txBody>
      </p:sp>
    </p:spTree>
    <p:extLst>
      <p:ext uri="{BB962C8B-B14F-4D97-AF65-F5344CB8AC3E}">
        <p14:creationId xmlns:p14="http://schemas.microsoft.com/office/powerpoint/2010/main" val="1587974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C7040-9E58-9A4D-B9A2-2E0FBDB565FF}" type="datetimeFigureOut">
              <a:rPr lang="en-US" smtClean="0"/>
              <a:t>11/3/17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FCB4C1-6AEB-3242-80F6-521ED2EFFF44}" type="slidenum">
              <a:rPr lang="en-US" smtClean="0"/>
              <a:t>‹#›</a:t>
            </a:fld>
            <a:endParaRPr lang="en-US"/>
          </a:p>
        </p:txBody>
      </p:sp>
    </p:spTree>
    <p:extLst>
      <p:ext uri="{BB962C8B-B14F-4D97-AF65-F5344CB8AC3E}">
        <p14:creationId xmlns:p14="http://schemas.microsoft.com/office/powerpoint/2010/main" val="162639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C7040-9E58-9A4D-B9A2-2E0FBDB565FF}" type="datetimeFigureOut">
              <a:rPr lang="en-US" smtClean="0"/>
              <a:t>11/3/17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CB4C1-6AEB-3242-80F6-521ED2EFFF44}" type="slidenum">
              <a:rPr lang="en-US" smtClean="0"/>
              <a:t>‹#›</a:t>
            </a:fld>
            <a:endParaRPr lang="en-US"/>
          </a:p>
        </p:txBody>
      </p:sp>
    </p:spTree>
    <p:extLst>
      <p:ext uri="{BB962C8B-B14F-4D97-AF65-F5344CB8AC3E}">
        <p14:creationId xmlns:p14="http://schemas.microsoft.com/office/powerpoint/2010/main" val="1888087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C7040-9E58-9A4D-B9A2-2E0FBDB565FF}" type="datetimeFigureOut">
              <a:rPr lang="en-US" smtClean="0"/>
              <a:t>11/3/17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CB4C1-6AEB-3242-80F6-521ED2EFFF44}" type="slidenum">
              <a:rPr lang="en-US" smtClean="0"/>
              <a:t>‹#›</a:t>
            </a:fld>
            <a:endParaRPr lang="en-US"/>
          </a:p>
        </p:txBody>
      </p:sp>
    </p:spTree>
    <p:extLst>
      <p:ext uri="{BB962C8B-B14F-4D97-AF65-F5344CB8AC3E}">
        <p14:creationId xmlns:p14="http://schemas.microsoft.com/office/powerpoint/2010/main" val="18713705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C7040-9E58-9A4D-B9A2-2E0FBDB565FF}" type="datetimeFigureOut">
              <a:rPr lang="en-US" smtClean="0"/>
              <a:t>11/3/17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FCB4C1-6AEB-3242-80F6-521ED2EFFF44}" type="slidenum">
              <a:rPr lang="en-US" smtClean="0"/>
              <a:t>‹#›</a:t>
            </a:fld>
            <a:endParaRPr lang="en-US"/>
          </a:p>
        </p:txBody>
      </p:sp>
    </p:spTree>
    <p:extLst>
      <p:ext uri="{BB962C8B-B14F-4D97-AF65-F5344CB8AC3E}">
        <p14:creationId xmlns:p14="http://schemas.microsoft.com/office/powerpoint/2010/main" val="974238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hyperlink" Target="http://aip.scitation.org/doi/full/10.1063/1.4994054"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hyperlink" Target="http://aip.scitation.org/doi/full/10.1063/1.4994054" TargetMode="External"/><Relationship Id="rId5" Type="http://schemas.openxmlformats.org/officeDocument/2006/relationships/image" Target="../media/image20.png"/><Relationship Id="rId6" Type="http://schemas.openxmlformats.org/officeDocument/2006/relationships/image" Target="../media/image11.tiff"/><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tiff"/></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tiff"/></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10.tiff"/><Relationship Id="rId5" Type="http://schemas.openxmlformats.org/officeDocument/2006/relationships/hyperlink" Target="http://aip.scitation.org/doi/full/10.1063/1.4994054#t4" TargetMode="External"/><Relationship Id="rId6" Type="http://schemas.openxmlformats.org/officeDocument/2006/relationships/hyperlink" Target="http://aip.scitation.org/doi/full/10.1063/1.4994054#t5" TargetMode="External"/><Relationship Id="rId7" Type="http://schemas.openxmlformats.org/officeDocument/2006/relationships/hyperlink" Target="http://aip.scitation.org/doi/full/10.1063/1.4994054"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tiff"/><Relationship Id="rId6" Type="http://schemas.openxmlformats.org/officeDocument/2006/relationships/image" Target="../media/image6.tiff"/><Relationship Id="rId7" Type="http://schemas.openxmlformats.org/officeDocument/2006/relationships/image" Target="../media/image7.tiff"/><Relationship Id="rId8"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hyperlink" Target="https://www.eia.gov/electricity/data/eia860M/"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Google’s Solution to Energy Storage: Project Malta</a:t>
            </a:r>
            <a:endParaRPr lang="en-US" dirty="0"/>
          </a:p>
        </p:txBody>
      </p:sp>
      <p:sp>
        <p:nvSpPr>
          <p:cNvPr id="3" name="Subtitle 2"/>
          <p:cNvSpPr>
            <a:spLocks noGrp="1"/>
          </p:cNvSpPr>
          <p:nvPr>
            <p:ph type="subTitle" idx="1"/>
          </p:nvPr>
        </p:nvSpPr>
        <p:spPr/>
        <p:txBody>
          <a:bodyPr/>
          <a:lstStyle/>
          <a:p>
            <a:r>
              <a:rPr lang="en-US" dirty="0" smtClean="0"/>
              <a:t>Amos Meeks</a:t>
            </a:r>
          </a:p>
          <a:p>
            <a:r>
              <a:rPr lang="en-US" dirty="0" smtClean="0"/>
              <a:t>11/3/17</a:t>
            </a:r>
            <a:endParaRPr lang="en-US" dirty="0"/>
          </a:p>
        </p:txBody>
      </p:sp>
    </p:spTree>
    <p:extLst>
      <p:ext uri="{BB962C8B-B14F-4D97-AF65-F5344CB8AC3E}">
        <p14:creationId xmlns:p14="http://schemas.microsoft.com/office/powerpoint/2010/main" val="5732494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Constraints</a:t>
            </a:r>
            <a:endParaRPr lang="en-US" dirty="0"/>
          </a:p>
        </p:txBody>
      </p:sp>
      <p:pic>
        <p:nvPicPr>
          <p:cNvPr id="6" name="Picture 5"/>
          <p:cNvPicPr>
            <a:picLocks noChangeAspect="1"/>
          </p:cNvPicPr>
          <p:nvPr/>
        </p:nvPicPr>
        <p:blipFill>
          <a:blip r:embed="rId3"/>
          <a:stretch>
            <a:fillRect/>
          </a:stretch>
        </p:blipFill>
        <p:spPr>
          <a:xfrm>
            <a:off x="5549905" y="1560167"/>
            <a:ext cx="5419581" cy="4140560"/>
          </a:xfrm>
          <a:prstGeom prst="rect">
            <a:avLst/>
          </a:prstGeom>
        </p:spPr>
      </p:pic>
      <p:sp>
        <p:nvSpPr>
          <p:cNvPr id="7" name="TextBox 6"/>
          <p:cNvSpPr txBox="1"/>
          <p:nvPr/>
        </p:nvSpPr>
        <p:spPr>
          <a:xfrm>
            <a:off x="6056800" y="5700727"/>
            <a:ext cx="5104843" cy="646331"/>
          </a:xfrm>
          <a:prstGeom prst="rect">
            <a:avLst/>
          </a:prstGeom>
          <a:noFill/>
        </p:spPr>
        <p:txBody>
          <a:bodyPr wrap="square" rtlCol="0">
            <a:spAutoFit/>
          </a:bodyPr>
          <a:lstStyle/>
          <a:p>
            <a:pPr algn="just"/>
            <a:r>
              <a:rPr lang="en-US" sz="1200" dirty="0"/>
              <a:t>Maximum steel stress allowed by the 2007 ASME Boiler and Pressure Vessel Code, Part II, Section D, Tables 1A and 1B for a representative selection of steels (seamless tubing).</a:t>
            </a:r>
            <a:r>
              <a:rPr lang="en-US" sz="1200" baseline="30000" dirty="0">
                <a:hlinkClick r:id="rId4"/>
              </a:rPr>
              <a:t>22</a:t>
            </a:r>
            <a:r>
              <a:rPr lang="en-US" sz="1200" dirty="0"/>
              <a:t>The “creep cliff” at </a:t>
            </a:r>
            <a:r>
              <a:rPr lang="en-US" sz="1200" i="1" dirty="0"/>
              <a:t>T</a:t>
            </a:r>
            <a:r>
              <a:rPr lang="en-US" sz="1200" dirty="0"/>
              <a:t> = 873 K (600 °C) is clearly visible.</a:t>
            </a:r>
          </a:p>
        </p:txBody>
      </p:sp>
      <p:sp>
        <p:nvSpPr>
          <p:cNvPr id="8" name="TextBox 7"/>
          <p:cNvSpPr txBox="1"/>
          <p:nvPr/>
        </p:nvSpPr>
        <p:spPr>
          <a:xfrm>
            <a:off x="6294782" y="3470499"/>
            <a:ext cx="1471172" cy="369332"/>
          </a:xfrm>
          <a:prstGeom prst="rect">
            <a:avLst/>
          </a:prstGeom>
          <a:noFill/>
        </p:spPr>
        <p:txBody>
          <a:bodyPr wrap="none" rtlCol="0">
            <a:spAutoFit/>
          </a:bodyPr>
          <a:lstStyle/>
          <a:p>
            <a:r>
              <a:rPr lang="en-US" dirty="0" smtClean="0"/>
              <a:t>Carbon Steels</a:t>
            </a:r>
            <a:endParaRPr lang="en-US" dirty="0"/>
          </a:p>
        </p:txBody>
      </p:sp>
      <p:sp>
        <p:nvSpPr>
          <p:cNvPr id="9" name="TextBox 8"/>
          <p:cNvSpPr txBox="1"/>
          <p:nvPr/>
        </p:nvSpPr>
        <p:spPr>
          <a:xfrm>
            <a:off x="9041753" y="2751207"/>
            <a:ext cx="1604670" cy="369332"/>
          </a:xfrm>
          <a:prstGeom prst="rect">
            <a:avLst/>
          </a:prstGeom>
          <a:noFill/>
        </p:spPr>
        <p:txBody>
          <a:bodyPr wrap="none" rtlCol="0">
            <a:spAutoFit/>
          </a:bodyPr>
          <a:lstStyle/>
          <a:p>
            <a:r>
              <a:rPr lang="en-US" dirty="0" smtClean="0">
                <a:solidFill>
                  <a:srgbClr val="042ADF"/>
                </a:solidFill>
              </a:rPr>
              <a:t>Stainless Steels</a:t>
            </a:r>
            <a:endParaRPr lang="en-US" dirty="0">
              <a:solidFill>
                <a:srgbClr val="042ADF"/>
              </a:solidFill>
            </a:endParaRPr>
          </a:p>
        </p:txBody>
      </p:sp>
      <p:sp>
        <p:nvSpPr>
          <p:cNvPr id="10" name="TextBox 9"/>
          <p:cNvSpPr txBox="1"/>
          <p:nvPr/>
        </p:nvSpPr>
        <p:spPr>
          <a:xfrm>
            <a:off x="9360417" y="3630447"/>
            <a:ext cx="1705147" cy="369332"/>
          </a:xfrm>
          <a:prstGeom prst="rect">
            <a:avLst/>
          </a:prstGeom>
          <a:noFill/>
        </p:spPr>
        <p:txBody>
          <a:bodyPr wrap="none" rtlCol="0">
            <a:spAutoFit/>
          </a:bodyPr>
          <a:lstStyle/>
          <a:p>
            <a:r>
              <a:rPr lang="en-US" dirty="0" smtClean="0">
                <a:solidFill>
                  <a:srgbClr val="FF0000"/>
                </a:solidFill>
              </a:rPr>
              <a:t>Low-Alloy Steels</a:t>
            </a:r>
            <a:endParaRPr lang="en-US" dirty="0">
              <a:solidFill>
                <a:srgbClr val="FF0000"/>
              </a:solidFill>
            </a:endParaRPr>
          </a:p>
        </p:txBody>
      </p:sp>
      <p:cxnSp>
        <p:nvCxnSpPr>
          <p:cNvPr id="12" name="Straight Connector 11"/>
          <p:cNvCxnSpPr/>
          <p:nvPr/>
        </p:nvCxnSpPr>
        <p:spPr>
          <a:xfrm>
            <a:off x="8975493" y="1560167"/>
            <a:ext cx="0" cy="3528668"/>
          </a:xfrm>
          <a:prstGeom prst="line">
            <a:avLst/>
          </a:prstGeom>
          <a:ln w="28575">
            <a:solidFill>
              <a:srgbClr val="042ADF"/>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385781" y="1566795"/>
            <a:ext cx="0" cy="352866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96658" y="1560167"/>
            <a:ext cx="0" cy="352866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37770" y="3999779"/>
            <a:ext cx="2057423" cy="369332"/>
          </a:xfrm>
          <a:prstGeom prst="rect">
            <a:avLst/>
          </a:prstGeom>
          <a:noFill/>
        </p:spPr>
        <p:txBody>
          <a:bodyPr wrap="none" rtlCol="0">
            <a:spAutoFit/>
          </a:bodyPr>
          <a:lstStyle/>
          <a:p>
            <a:r>
              <a:rPr lang="en-US" dirty="0" err="1" smtClean="0"/>
              <a:t>T</a:t>
            </a:r>
            <a:r>
              <a:rPr lang="en-US" baseline="-25000" dirty="0" err="1" smtClean="0"/>
              <a:t>max</a:t>
            </a:r>
            <a:r>
              <a:rPr lang="en-US" dirty="0" smtClean="0"/>
              <a:t> for steel ~ 850K</a:t>
            </a:r>
            <a:endParaRPr lang="en-US" dirty="0"/>
          </a:p>
        </p:txBody>
      </p:sp>
      <p:sp>
        <p:nvSpPr>
          <p:cNvPr id="16" name="TextBox 15"/>
          <p:cNvSpPr txBox="1"/>
          <p:nvPr/>
        </p:nvSpPr>
        <p:spPr>
          <a:xfrm>
            <a:off x="1437770" y="3445781"/>
            <a:ext cx="3600729" cy="369332"/>
          </a:xfrm>
          <a:prstGeom prst="rect">
            <a:avLst/>
          </a:prstGeom>
          <a:noFill/>
        </p:spPr>
        <p:txBody>
          <a:bodyPr wrap="none" rtlCol="0">
            <a:spAutoFit/>
          </a:bodyPr>
          <a:lstStyle/>
          <a:p>
            <a:r>
              <a:rPr lang="en-US" dirty="0" smtClean="0"/>
              <a:t>Proven Cycle Max Pressures ~ 10</a:t>
            </a:r>
            <a:r>
              <a:rPr lang="en-US" baseline="30000" dirty="0" smtClean="0"/>
              <a:t>7</a:t>
            </a:r>
            <a:r>
              <a:rPr lang="en-US" dirty="0" smtClean="0"/>
              <a:t> Pa</a:t>
            </a:r>
            <a:endParaRPr lang="en-US" dirty="0"/>
          </a:p>
        </p:txBody>
      </p:sp>
      <p:sp>
        <p:nvSpPr>
          <p:cNvPr id="3" name="TextBox 2"/>
          <p:cNvSpPr txBox="1"/>
          <p:nvPr/>
        </p:nvSpPr>
        <p:spPr>
          <a:xfrm>
            <a:off x="7882718" y="1091781"/>
            <a:ext cx="1159035" cy="369332"/>
          </a:xfrm>
          <a:prstGeom prst="rect">
            <a:avLst/>
          </a:prstGeom>
          <a:noFill/>
        </p:spPr>
        <p:txBody>
          <a:bodyPr wrap="none" rtlCol="0">
            <a:spAutoFit/>
          </a:bodyPr>
          <a:lstStyle/>
          <a:p>
            <a:r>
              <a:rPr lang="en-US" dirty="0" smtClean="0"/>
              <a:t>Creep Cliff</a:t>
            </a:r>
            <a:endParaRPr lang="en-US" dirty="0"/>
          </a:p>
        </p:txBody>
      </p:sp>
    </p:spTree>
    <p:extLst>
      <p:ext uri="{BB962C8B-B14F-4D97-AF65-F5344CB8AC3E}">
        <p14:creationId xmlns:p14="http://schemas.microsoft.com/office/powerpoint/2010/main" val="5393415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Storage Materials</a:t>
            </a:r>
            <a:endParaRPr lang="en-US" dirty="0"/>
          </a:p>
        </p:txBody>
      </p:sp>
      <p:pic>
        <p:nvPicPr>
          <p:cNvPr id="4" name="Picture 3"/>
          <p:cNvPicPr>
            <a:picLocks noChangeAspect="1"/>
          </p:cNvPicPr>
          <p:nvPr/>
        </p:nvPicPr>
        <p:blipFill>
          <a:blip r:embed="rId3"/>
          <a:stretch>
            <a:fillRect/>
          </a:stretch>
        </p:blipFill>
        <p:spPr>
          <a:xfrm>
            <a:off x="984686" y="1690688"/>
            <a:ext cx="4740253" cy="3441424"/>
          </a:xfrm>
          <a:prstGeom prst="rect">
            <a:avLst/>
          </a:prstGeom>
        </p:spPr>
      </p:pic>
      <p:sp>
        <p:nvSpPr>
          <p:cNvPr id="5" name="TextBox 4"/>
          <p:cNvSpPr txBox="1"/>
          <p:nvPr/>
        </p:nvSpPr>
        <p:spPr>
          <a:xfrm>
            <a:off x="1073427" y="5132112"/>
            <a:ext cx="4651512" cy="1015663"/>
          </a:xfrm>
          <a:prstGeom prst="rect">
            <a:avLst/>
          </a:prstGeom>
          <a:noFill/>
        </p:spPr>
        <p:txBody>
          <a:bodyPr wrap="square" rtlCol="0">
            <a:spAutoFit/>
          </a:bodyPr>
          <a:lstStyle/>
          <a:p>
            <a:pPr algn="just"/>
            <a:r>
              <a:rPr lang="en-US" sz="1200" dirty="0"/>
              <a:t>The NaNO</a:t>
            </a:r>
            <a:r>
              <a:rPr lang="en-US" sz="1200" baseline="-25000" dirty="0"/>
              <a:t>3</a:t>
            </a:r>
            <a:r>
              <a:rPr lang="en-US" sz="1200" dirty="0"/>
              <a:t>/KNO</a:t>
            </a:r>
            <a:r>
              <a:rPr lang="en-US" sz="1200" baseline="-25000" dirty="0"/>
              <a:t>3</a:t>
            </a:r>
            <a:r>
              <a:rPr lang="en-US" sz="1200" dirty="0"/>
              <a:t> phase diagram, after Rogers and Janz.</a:t>
            </a:r>
            <a:r>
              <a:rPr lang="en-US" sz="1200" baseline="30000" dirty="0">
                <a:hlinkClick r:id="rId4"/>
              </a:rPr>
              <a:t>26</a:t>
            </a:r>
            <a:r>
              <a:rPr lang="en-US" sz="1200" dirty="0"/>
              <a:t> The measurements of the </a:t>
            </a:r>
            <a:r>
              <a:rPr lang="en-US" sz="1200" dirty="0" err="1"/>
              <a:t>liquidus</a:t>
            </a:r>
            <a:r>
              <a:rPr lang="en-US" sz="1200" dirty="0"/>
              <a:t> and solidus lines are from Rogers and </a:t>
            </a:r>
            <a:r>
              <a:rPr lang="en-US" sz="1200" dirty="0" err="1"/>
              <a:t>Janz</a:t>
            </a:r>
            <a:r>
              <a:rPr lang="en-US" sz="1200" dirty="0"/>
              <a:t> and also Kramer and Wilson.</a:t>
            </a:r>
            <a:r>
              <a:rPr lang="en-US" sz="1200" baseline="30000" dirty="0">
                <a:hlinkClick r:id="rId4"/>
              </a:rPr>
              <a:t>27</a:t>
            </a:r>
            <a:r>
              <a:rPr lang="en-US" sz="1200" dirty="0"/>
              <a:t>The lines are theory due to Zhang </a:t>
            </a:r>
            <a:r>
              <a:rPr lang="en-US" sz="1200" i="1" dirty="0"/>
              <a:t>et al.</a:t>
            </a:r>
            <a:r>
              <a:rPr lang="en-US" sz="1200" baseline="30000" dirty="0">
                <a:hlinkClick r:id="rId4"/>
              </a:rPr>
              <a:t>28</a:t>
            </a:r>
            <a:r>
              <a:rPr lang="en-US" sz="1200" dirty="0"/>
              <a:t> The eutectic freezing temperature is 495 K (222 °C). The decomposition temperature is 823 K (550 °C).</a:t>
            </a:r>
            <a:r>
              <a:rPr lang="en-US" sz="1200" baseline="30000" dirty="0">
                <a:hlinkClick r:id="rId4"/>
              </a:rPr>
              <a:t>29–32</a:t>
            </a:r>
            <a:endParaRPr lang="en-US" sz="1200" dirty="0"/>
          </a:p>
        </p:txBody>
      </p:sp>
      <p:sp>
        <p:nvSpPr>
          <p:cNvPr id="6" name="Right Brace 5"/>
          <p:cNvSpPr/>
          <p:nvPr/>
        </p:nvSpPr>
        <p:spPr>
          <a:xfrm>
            <a:off x="3564835" y="2451652"/>
            <a:ext cx="596348" cy="190831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161183" y="3226734"/>
            <a:ext cx="505267" cy="369332"/>
          </a:xfrm>
          <a:prstGeom prst="rect">
            <a:avLst/>
          </a:prstGeom>
          <a:noFill/>
        </p:spPr>
        <p:txBody>
          <a:bodyPr wrap="none" rtlCol="0">
            <a:spAutoFit/>
          </a:bodyPr>
          <a:lstStyle/>
          <a:p>
            <a:r>
              <a:rPr lang="en-US" dirty="0" smtClean="0"/>
              <a:t>ΔT</a:t>
            </a:r>
            <a:r>
              <a:rPr lang="en-US" baseline="-25000" dirty="0"/>
              <a:t>1</a:t>
            </a:r>
          </a:p>
        </p:txBody>
      </p:sp>
      <p:sp>
        <p:nvSpPr>
          <p:cNvPr id="8" name="TextBox 7"/>
          <p:cNvSpPr txBox="1"/>
          <p:nvPr/>
        </p:nvSpPr>
        <p:spPr>
          <a:xfrm>
            <a:off x="603758" y="2242212"/>
            <a:ext cx="708848" cy="369332"/>
          </a:xfrm>
          <a:prstGeom prst="rect">
            <a:avLst/>
          </a:prstGeom>
          <a:noFill/>
        </p:spPr>
        <p:txBody>
          <a:bodyPr wrap="none" rtlCol="0">
            <a:spAutoFit/>
          </a:bodyPr>
          <a:lstStyle/>
          <a:p>
            <a:r>
              <a:rPr lang="en-US" smtClean="0"/>
              <a:t>823 K</a:t>
            </a:r>
            <a:endParaRPr lang="en-US"/>
          </a:p>
        </p:txBody>
      </p:sp>
      <p:sp>
        <p:nvSpPr>
          <p:cNvPr id="9" name="TextBox 8"/>
          <p:cNvSpPr txBox="1"/>
          <p:nvPr/>
        </p:nvSpPr>
        <p:spPr>
          <a:xfrm>
            <a:off x="603758" y="4172364"/>
            <a:ext cx="708848" cy="369332"/>
          </a:xfrm>
          <a:prstGeom prst="rect">
            <a:avLst/>
          </a:prstGeom>
          <a:noFill/>
        </p:spPr>
        <p:txBody>
          <a:bodyPr wrap="none" rtlCol="0">
            <a:spAutoFit/>
          </a:bodyPr>
          <a:lstStyle/>
          <a:p>
            <a:r>
              <a:rPr lang="en-US" dirty="0" smtClean="0"/>
              <a:t>495 K</a:t>
            </a:r>
            <a:endParaRPr lang="en-US" dirty="0"/>
          </a:p>
        </p:txBody>
      </p:sp>
      <mc:AlternateContent xmlns:mc="http://schemas.openxmlformats.org/markup-compatibility/2006" xmlns:a14="http://schemas.microsoft.com/office/drawing/2010/main">
        <mc:Choice Requires="a14">
          <p:sp>
            <p:nvSpPr>
              <p:cNvPr id="10" name="TextBox 9"/>
              <p:cNvSpPr txBox="1"/>
              <p:nvPr/>
            </p:nvSpPr>
            <p:spPr>
              <a:xfrm>
                <a:off x="6413412" y="1894324"/>
                <a:ext cx="2978956" cy="6095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𝜉</m:t>
                      </m:r>
                      <m:r>
                        <a:rPr lang="en-US" b="0" i="1" smtClean="0">
                          <a:latin typeface="Cambria Math" charset="0"/>
                          <a:ea typeface="Cambria Math" charset="0"/>
                          <a:cs typeface="Cambria Math" charset="0"/>
                        </a:rPr>
                        <m:t>=</m:t>
                      </m:r>
                      <m:f>
                        <m:fPr>
                          <m:ctrlPr>
                            <a:rPr lang="bg-BG" b="0" i="1" smtClean="0">
                              <a:latin typeface="Cambria Math" charset="0"/>
                              <a:ea typeface="Cambria Math" charset="0"/>
                              <a:cs typeface="Cambria Math" charset="0"/>
                            </a:rPr>
                          </m:ctrlPr>
                        </m:fPr>
                        <m:num>
                          <m:sSubSup>
                            <m:sSubSupPr>
                              <m:ctrlPr>
                                <a:rPr lang="en-US" b="0" i="1" smtClean="0">
                                  <a:latin typeface="Cambria Math" charset="0"/>
                                  <a:ea typeface="Cambria Math" charset="0"/>
                                  <a:cs typeface="Cambria Math" charset="0"/>
                                </a:rPr>
                              </m:ctrlPr>
                            </m:sSubSupPr>
                            <m:e>
                              <m:r>
                                <a:rPr lang="en-US" b="0" i="1" smtClean="0">
                                  <a:latin typeface="Cambria Math" charset="0"/>
                                  <a:ea typeface="Cambria Math" charset="0"/>
                                  <a:cs typeface="Cambria Math" charset="0"/>
                                </a:rPr>
                                <m:t>𝑇</m:t>
                              </m:r>
                            </m:e>
                            <m:sub>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m:t>
                              </m:r>
                            </m:sup>
                          </m:sSubSup>
                        </m:num>
                        <m:den>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𝑇</m:t>
                              </m:r>
                            </m:e>
                            <m:sub>
                              <m:r>
                                <a:rPr lang="en-US" b="0" i="1" smtClean="0">
                                  <a:latin typeface="Cambria Math" charset="0"/>
                                  <a:ea typeface="Cambria Math" charset="0"/>
                                  <a:cs typeface="Cambria Math" charset="0"/>
                                </a:rPr>
                                <m:t>1</m:t>
                              </m:r>
                            </m:sub>
                          </m:sSub>
                        </m:den>
                      </m:f>
                      <m:r>
                        <a:rPr lang="en-US" b="0" i="1" smtClean="0">
                          <a:latin typeface="Cambria Math" charset="0"/>
                          <a:ea typeface="Cambria Math" charset="0"/>
                          <a:cs typeface="Cambria Math" charset="0"/>
                        </a:rPr>
                        <m:t>=</m:t>
                      </m:r>
                      <m:f>
                        <m:fPr>
                          <m:ctrlPr>
                            <a:rPr lang="bg-BG" b="0" i="1" smtClean="0">
                              <a:latin typeface="Cambria Math" charset="0"/>
                              <a:ea typeface="Cambria Math" charset="0"/>
                              <a:cs typeface="Cambria Math" charset="0"/>
                            </a:rPr>
                          </m:ctrlPr>
                        </m:fPr>
                        <m:num>
                          <m:r>
                            <a:rPr lang="en-US" b="0" i="1" smtClean="0">
                              <a:latin typeface="Cambria Math" charset="0"/>
                              <a:ea typeface="Cambria Math" charset="0"/>
                              <a:cs typeface="Cambria Math" charset="0"/>
                            </a:rPr>
                            <m:t>823 </m:t>
                          </m:r>
                          <m:r>
                            <a:rPr lang="en-US" b="0" i="1" smtClean="0">
                              <a:latin typeface="Cambria Math" charset="0"/>
                              <a:ea typeface="Cambria Math" charset="0"/>
                              <a:cs typeface="Cambria Math" charset="0"/>
                            </a:rPr>
                            <m:t>𝐾</m:t>
                          </m:r>
                        </m:num>
                        <m:den>
                          <m:r>
                            <a:rPr lang="en-US" b="0" i="1" smtClean="0">
                              <a:latin typeface="Cambria Math" charset="0"/>
                              <a:ea typeface="Cambria Math" charset="0"/>
                              <a:cs typeface="Cambria Math" charset="0"/>
                            </a:rPr>
                            <m:t>495 </m:t>
                          </m:r>
                          <m:r>
                            <a:rPr lang="en-US" b="0" i="1" smtClean="0">
                              <a:latin typeface="Cambria Math" charset="0"/>
                              <a:ea typeface="Cambria Math" charset="0"/>
                              <a:cs typeface="Cambria Math" charset="0"/>
                            </a:rPr>
                            <m:t>𝐾</m:t>
                          </m:r>
                        </m:den>
                      </m:f>
                      <m:r>
                        <a:rPr lang="en-US" b="0" i="1" smtClean="0">
                          <a:latin typeface="Cambria Math" charset="0"/>
                          <a:ea typeface="Cambria Math" charset="0"/>
                          <a:cs typeface="Cambria Math" charset="0"/>
                        </a:rPr>
                        <m:t>=1.66=</m:t>
                      </m:r>
                      <m:f>
                        <m:fPr>
                          <m:ctrlPr>
                            <a:rPr lang="bg-BG" i="1">
                              <a:latin typeface="Cambria Math" charset="0"/>
                              <a:ea typeface="Cambria Math" charset="0"/>
                              <a:cs typeface="Cambria Math" charset="0"/>
                            </a:rPr>
                          </m:ctrlPr>
                        </m:fPr>
                        <m:num>
                          <m:sSubSup>
                            <m:sSubSupPr>
                              <m:ctrlPr>
                                <a:rPr lang="en-US" i="1">
                                  <a:latin typeface="Cambria Math" charset="0"/>
                                  <a:ea typeface="Cambria Math" charset="0"/>
                                  <a:cs typeface="Cambria Math" charset="0"/>
                                </a:rPr>
                              </m:ctrlPr>
                            </m:sSubSupPr>
                            <m:e>
                              <m:r>
                                <a:rPr lang="en-US" i="1">
                                  <a:latin typeface="Cambria Math" charset="0"/>
                                  <a:ea typeface="Cambria Math" charset="0"/>
                                  <a:cs typeface="Cambria Math" charset="0"/>
                                </a:rPr>
                                <m:t>𝑇</m:t>
                              </m:r>
                            </m:e>
                            <m:sub>
                              <m:r>
                                <a:rPr lang="en-US" b="0" i="1" smtClean="0">
                                  <a:latin typeface="Cambria Math" charset="0"/>
                                  <a:ea typeface="Cambria Math" charset="0"/>
                                  <a:cs typeface="Cambria Math" charset="0"/>
                                </a:rPr>
                                <m:t>0</m:t>
                              </m:r>
                            </m:sub>
                            <m:sup>
                              <m:r>
                                <a:rPr lang="en-US" i="1">
                                  <a:latin typeface="Cambria Math" charset="0"/>
                                  <a:ea typeface="Cambria Math" charset="0"/>
                                  <a:cs typeface="Cambria Math" charset="0"/>
                                </a:rPr>
                                <m:t>+</m:t>
                              </m:r>
                            </m:sup>
                          </m:sSubSup>
                        </m:num>
                        <m:den>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𝑇</m:t>
                              </m:r>
                            </m:e>
                            <m:sub>
                              <m:r>
                                <a:rPr lang="en-US" b="0" i="1" smtClean="0">
                                  <a:latin typeface="Cambria Math" charset="0"/>
                                  <a:ea typeface="Cambria Math" charset="0"/>
                                  <a:cs typeface="Cambria Math" charset="0"/>
                                </a:rPr>
                                <m:t>0</m:t>
                              </m:r>
                            </m:sub>
                          </m:sSub>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6413412" y="1894324"/>
                <a:ext cx="2978956" cy="609590"/>
              </a:xfrm>
              <a:prstGeom prst="rect">
                <a:avLst/>
              </a:prstGeom>
              <a:blipFill rotWithShape="0">
                <a:blip r:embed="rId5"/>
                <a:stretch>
                  <a:fillRect/>
                </a:stretch>
              </a:blipFill>
            </p:spPr>
            <p:txBody>
              <a:bodyPr/>
              <a:lstStyle/>
              <a:p>
                <a:r>
                  <a:rPr lang="en-US">
                    <a:noFill/>
                  </a:rPr>
                  <a:t> </a:t>
                </a:r>
              </a:p>
            </p:txBody>
          </p:sp>
        </mc:Fallback>
      </mc:AlternateContent>
      <p:grpSp>
        <p:nvGrpSpPr>
          <p:cNvPr id="13" name="Group 12"/>
          <p:cNvGrpSpPr/>
          <p:nvPr/>
        </p:nvGrpSpPr>
        <p:grpSpPr>
          <a:xfrm>
            <a:off x="9704088" y="161489"/>
            <a:ext cx="2246060" cy="3244319"/>
            <a:chOff x="7516744" y="0"/>
            <a:chExt cx="4420098" cy="6384606"/>
          </a:xfrm>
        </p:grpSpPr>
        <p:pic>
          <p:nvPicPr>
            <p:cNvPr id="14" name="Picture 13"/>
            <p:cNvPicPr>
              <a:picLocks noChangeAspect="1"/>
            </p:cNvPicPr>
            <p:nvPr/>
          </p:nvPicPr>
          <p:blipFill>
            <a:blip r:embed="rId6"/>
            <a:stretch>
              <a:fillRect/>
            </a:stretch>
          </p:blipFill>
          <p:spPr>
            <a:xfrm>
              <a:off x="7516744" y="0"/>
              <a:ext cx="4394200" cy="6350000"/>
            </a:xfrm>
            <a:prstGeom prst="rect">
              <a:avLst/>
            </a:prstGeom>
          </p:spPr>
        </p:pic>
        <p:sp>
          <p:nvSpPr>
            <p:cNvPr id="15" name="Rectangle 14"/>
            <p:cNvSpPr/>
            <p:nvPr/>
          </p:nvSpPr>
          <p:spPr>
            <a:xfrm>
              <a:off x="7858540" y="5658678"/>
              <a:ext cx="596347" cy="616331"/>
            </a:xfrm>
            <a:prstGeom prst="rect">
              <a:avLst/>
            </a:prstGeom>
            <a:solidFill>
              <a:srgbClr val="FFC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894461" y="5657785"/>
              <a:ext cx="738810" cy="726821"/>
            </a:xfrm>
            <a:prstGeom prst="rect">
              <a:avLst/>
            </a:prstGeom>
            <a:noFill/>
          </p:spPr>
          <p:txBody>
            <a:bodyPr wrap="none" rtlCol="0">
              <a:spAutoFit/>
            </a:bodyPr>
            <a:lstStyle/>
            <a:p>
              <a:r>
                <a:rPr lang="en-US" dirty="0" smtClean="0"/>
                <a:t>T</a:t>
              </a:r>
              <a:r>
                <a:rPr lang="en-US" baseline="-25000" dirty="0" smtClean="0"/>
                <a:t>1</a:t>
              </a:r>
              <a:endParaRPr lang="en-US" baseline="30000" dirty="0"/>
            </a:p>
          </p:txBody>
        </p:sp>
        <p:sp>
          <p:nvSpPr>
            <p:cNvPr id="17" name="Rectangle 16"/>
            <p:cNvSpPr/>
            <p:nvPr/>
          </p:nvSpPr>
          <p:spPr>
            <a:xfrm>
              <a:off x="11158330" y="1285461"/>
              <a:ext cx="437322" cy="405227"/>
            </a:xfrm>
            <a:prstGeom prst="rect">
              <a:avLst/>
            </a:prstGeom>
            <a:solidFill>
              <a:srgbClr val="DC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1046612" y="1195685"/>
              <a:ext cx="890230" cy="726821"/>
            </a:xfrm>
            <a:prstGeom prst="rect">
              <a:avLst/>
            </a:prstGeom>
            <a:noFill/>
          </p:spPr>
          <p:txBody>
            <a:bodyPr wrap="none" rtlCol="0">
              <a:spAutoFit/>
            </a:bodyPr>
            <a:lstStyle/>
            <a:p>
              <a:r>
                <a:rPr lang="en-US" dirty="0" smtClean="0"/>
                <a:t>T</a:t>
              </a:r>
              <a:r>
                <a:rPr lang="en-US" baseline="-25000" dirty="0" smtClean="0"/>
                <a:t>0</a:t>
              </a:r>
              <a:r>
                <a:rPr lang="en-US" baseline="30000" dirty="0" smtClean="0"/>
                <a:t>+</a:t>
              </a:r>
              <a:endParaRPr lang="en-US" baseline="30000" dirty="0"/>
            </a:p>
          </p:txBody>
        </p:sp>
      </p:grpSp>
      <p:sp>
        <p:nvSpPr>
          <p:cNvPr id="19" name="TextBox 18"/>
          <p:cNvSpPr txBox="1"/>
          <p:nvPr/>
        </p:nvSpPr>
        <p:spPr>
          <a:xfrm>
            <a:off x="6413412" y="2611544"/>
            <a:ext cx="1091966" cy="369332"/>
          </a:xfrm>
          <a:prstGeom prst="rect">
            <a:avLst/>
          </a:prstGeom>
          <a:noFill/>
        </p:spPr>
        <p:txBody>
          <a:bodyPr wrap="none" rtlCol="0">
            <a:spAutoFit/>
          </a:bodyPr>
          <a:lstStyle/>
          <a:p>
            <a:r>
              <a:rPr lang="en-US" dirty="0" smtClean="0"/>
              <a:t>T</a:t>
            </a:r>
            <a:r>
              <a:rPr lang="en-US" baseline="-25000" dirty="0" smtClean="0"/>
              <a:t>0</a:t>
            </a:r>
            <a:r>
              <a:rPr lang="en-US" baseline="30000" dirty="0" smtClean="0"/>
              <a:t>+</a:t>
            </a:r>
            <a:r>
              <a:rPr lang="en-US" dirty="0" smtClean="0"/>
              <a:t>=300 K</a:t>
            </a:r>
            <a:endParaRPr lang="en-US" dirty="0"/>
          </a:p>
        </p:txBody>
      </p:sp>
      <mc:AlternateContent xmlns:mc="http://schemas.openxmlformats.org/markup-compatibility/2006" xmlns:a14="http://schemas.microsoft.com/office/drawing/2010/main">
        <mc:Choice Requires="a14">
          <p:sp>
            <p:nvSpPr>
              <p:cNvPr id="20" name="TextBox 19"/>
              <p:cNvSpPr txBox="1"/>
              <p:nvPr/>
            </p:nvSpPr>
            <p:spPr>
              <a:xfrm>
                <a:off x="6408063" y="3067707"/>
                <a:ext cx="2237536" cy="369332"/>
              </a:xfrm>
              <a:prstGeom prst="rect">
                <a:avLst/>
              </a:prstGeom>
              <a:noFill/>
            </p:spPr>
            <p:txBody>
              <a:bodyPr wrap="none" rtlCol="0">
                <a:spAutoFit/>
              </a:bodyPr>
              <a:lstStyle/>
              <a:p>
                <a:r>
                  <a:rPr lang="en-US" dirty="0" smtClean="0"/>
                  <a:t>T</a:t>
                </a:r>
                <a:r>
                  <a:rPr lang="en-US" baseline="-25000" dirty="0" smtClean="0"/>
                  <a:t>0</a:t>
                </a:r>
                <a:r>
                  <a:rPr lang="en-US" dirty="0" smtClean="0"/>
                  <a:t>=300 K/</a:t>
                </a:r>
                <a:r>
                  <a:rPr lang="en-US" dirty="0">
                    <a:ea typeface="Cambria Math" charset="0"/>
                    <a:cs typeface="Cambria Math" charset="0"/>
                  </a:rPr>
                  <a:t> </a:t>
                </a:r>
                <a14:m>
                  <m:oMath xmlns:m="http://schemas.openxmlformats.org/officeDocument/2006/math">
                    <m:r>
                      <a:rPr lang="en-US" i="1">
                        <a:latin typeface="Cambria Math" charset="0"/>
                        <a:ea typeface="Cambria Math" charset="0"/>
                        <a:cs typeface="Cambria Math" charset="0"/>
                      </a:rPr>
                      <m:t>𝜉</m:t>
                    </m:r>
                    <m:r>
                      <a:rPr lang="en-US" b="0" i="0" smtClean="0">
                        <a:latin typeface="Cambria Math" charset="0"/>
                        <a:ea typeface="Cambria Math" charset="0"/>
                        <a:cs typeface="Cambria Math" charset="0"/>
                      </a:rPr>
                      <m:t>=180 </m:t>
                    </m:r>
                    <m:r>
                      <m:rPr>
                        <m:sty m:val="p"/>
                      </m:rPr>
                      <a:rPr lang="en-US" b="0" i="0" smtClean="0">
                        <a:latin typeface="Cambria Math" charset="0"/>
                        <a:ea typeface="Cambria Math" charset="0"/>
                        <a:cs typeface="Cambria Math" charset="0"/>
                      </a:rPr>
                      <m:t>K</m:t>
                    </m:r>
                  </m:oMath>
                </a14:m>
                <a:endParaRPr lang="en-US" baseline="30000" dirty="0"/>
              </a:p>
            </p:txBody>
          </p:sp>
        </mc:Choice>
        <mc:Fallback xmlns="">
          <p:sp>
            <p:nvSpPr>
              <p:cNvPr id="20" name="TextBox 19"/>
              <p:cNvSpPr txBox="1">
                <a:spLocks noRot="1" noChangeAspect="1" noMove="1" noResize="1" noEditPoints="1" noAdjustHandles="1" noChangeArrowheads="1" noChangeShapeType="1" noTextEdit="1"/>
              </p:cNvSpPr>
              <p:nvPr/>
            </p:nvSpPr>
            <p:spPr>
              <a:xfrm>
                <a:off x="6408063" y="3067707"/>
                <a:ext cx="2237536" cy="369332"/>
              </a:xfrm>
              <a:prstGeom prst="rect">
                <a:avLst/>
              </a:prstGeom>
              <a:blipFill rotWithShape="0">
                <a:blip r:embed="rId7"/>
                <a:stretch>
                  <a:fillRect l="-2180" t="-95082" b="-119672"/>
                </a:stretch>
              </a:blipFill>
            </p:spPr>
            <p:txBody>
              <a:bodyPr/>
              <a:lstStyle/>
              <a:p>
                <a:r>
                  <a:rPr lang="en-US">
                    <a:noFill/>
                  </a:rPr>
                  <a:t> </a:t>
                </a:r>
              </a:p>
            </p:txBody>
          </p:sp>
        </mc:Fallback>
      </mc:AlternateContent>
      <p:sp>
        <p:nvSpPr>
          <p:cNvPr id="21" name="TextBox 20"/>
          <p:cNvSpPr txBox="1"/>
          <p:nvPr/>
        </p:nvSpPr>
        <p:spPr>
          <a:xfrm>
            <a:off x="6394903" y="3895365"/>
            <a:ext cx="5542085" cy="923330"/>
          </a:xfrm>
          <a:prstGeom prst="rect">
            <a:avLst/>
          </a:prstGeom>
          <a:noFill/>
        </p:spPr>
        <p:txBody>
          <a:bodyPr wrap="square" rtlCol="0">
            <a:spAutoFit/>
          </a:bodyPr>
          <a:lstStyle/>
          <a:p>
            <a:r>
              <a:rPr lang="en-US" dirty="0" smtClean="0"/>
              <a:t>Cold fluid must stay liquid between 300 K and 180 K. This means hydrocarbons, e.g. hexane, methanol, propylene glycol (AKA Antifreeze).</a:t>
            </a:r>
            <a:endParaRPr lang="en-US" dirty="0"/>
          </a:p>
        </p:txBody>
      </p:sp>
    </p:spTree>
    <p:extLst>
      <p:ext uri="{BB962C8B-B14F-4D97-AF65-F5344CB8AC3E}">
        <p14:creationId xmlns:p14="http://schemas.microsoft.com/office/powerpoint/2010/main" val="1838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Fluid</a:t>
            </a:r>
            <a:endParaRPr lang="en-US" dirty="0"/>
          </a:p>
        </p:txBody>
      </p:sp>
      <p:sp>
        <p:nvSpPr>
          <p:cNvPr id="3" name="Content Placeholder 2"/>
          <p:cNvSpPr>
            <a:spLocks noGrp="1"/>
          </p:cNvSpPr>
          <p:nvPr>
            <p:ph idx="1"/>
          </p:nvPr>
        </p:nvSpPr>
        <p:spPr>
          <a:xfrm>
            <a:off x="838200" y="1825625"/>
            <a:ext cx="10515600" cy="2216288"/>
          </a:xfrm>
        </p:spPr>
        <p:txBody>
          <a:bodyPr/>
          <a:lstStyle/>
          <a:p>
            <a:pPr marL="0" indent="0">
              <a:buNone/>
            </a:pPr>
            <a:r>
              <a:rPr lang="en-US" dirty="0" smtClean="0"/>
              <a:t>Must be:</a:t>
            </a:r>
          </a:p>
          <a:p>
            <a:r>
              <a:rPr lang="en-US" dirty="0" smtClean="0"/>
              <a:t>Chemically stable at 823 K</a:t>
            </a:r>
          </a:p>
          <a:p>
            <a:r>
              <a:rPr lang="en-US" dirty="0" smtClean="0"/>
              <a:t>No phase transition between 180 K and 823 K (for safety!)</a:t>
            </a:r>
          </a:p>
          <a:p>
            <a:r>
              <a:rPr lang="en-US" dirty="0" smtClean="0"/>
              <a:t>Cheap</a:t>
            </a:r>
          </a:p>
          <a:p>
            <a:endParaRPr lang="en-US" dirty="0"/>
          </a:p>
        </p:txBody>
      </p:sp>
      <p:sp>
        <p:nvSpPr>
          <p:cNvPr id="4" name="TextBox 3"/>
          <p:cNvSpPr txBox="1"/>
          <p:nvPr/>
        </p:nvSpPr>
        <p:spPr>
          <a:xfrm>
            <a:off x="4916556" y="4585251"/>
            <a:ext cx="1846980" cy="707886"/>
          </a:xfrm>
          <a:prstGeom prst="rect">
            <a:avLst/>
          </a:prstGeom>
          <a:noFill/>
        </p:spPr>
        <p:txBody>
          <a:bodyPr wrap="none" rtlCol="0">
            <a:spAutoFit/>
          </a:bodyPr>
          <a:lstStyle/>
          <a:p>
            <a:r>
              <a:rPr lang="en-US" sz="4000" dirty="0" err="1" smtClean="0"/>
              <a:t>Ar</a:t>
            </a:r>
            <a:r>
              <a:rPr lang="en-US" sz="4000" dirty="0" smtClean="0"/>
              <a:t> or N</a:t>
            </a:r>
            <a:r>
              <a:rPr lang="en-US" sz="4000" baseline="-25000" dirty="0" smtClean="0"/>
              <a:t>2</a:t>
            </a:r>
            <a:endParaRPr lang="en-US" sz="4000" baseline="-25000" dirty="0"/>
          </a:p>
        </p:txBody>
      </p:sp>
    </p:spTree>
    <p:extLst>
      <p:ext uri="{BB962C8B-B14F-4D97-AF65-F5344CB8AC3E}">
        <p14:creationId xmlns:p14="http://schemas.microsoft.com/office/powerpoint/2010/main" val="81294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Regeneration</a:t>
            </a:r>
            <a:endParaRPr lang="en-US" dirty="0"/>
          </a:p>
        </p:txBody>
      </p:sp>
      <p:pic>
        <p:nvPicPr>
          <p:cNvPr id="4" name="Picture 3"/>
          <p:cNvPicPr>
            <a:picLocks noChangeAspect="1"/>
          </p:cNvPicPr>
          <p:nvPr/>
        </p:nvPicPr>
        <p:blipFill>
          <a:blip r:embed="rId3"/>
          <a:stretch>
            <a:fillRect/>
          </a:stretch>
        </p:blipFill>
        <p:spPr>
          <a:xfrm>
            <a:off x="2542151" y="1433443"/>
            <a:ext cx="3233036" cy="5424557"/>
          </a:xfrm>
          <a:prstGeom prst="rect">
            <a:avLst/>
          </a:prstGeom>
        </p:spPr>
      </p:pic>
      <p:pic>
        <p:nvPicPr>
          <p:cNvPr id="5" name="Picture 4"/>
          <p:cNvPicPr>
            <a:picLocks noChangeAspect="1"/>
          </p:cNvPicPr>
          <p:nvPr/>
        </p:nvPicPr>
        <p:blipFill>
          <a:blip r:embed="rId4"/>
          <a:stretch>
            <a:fillRect/>
          </a:stretch>
        </p:blipFill>
        <p:spPr>
          <a:xfrm>
            <a:off x="7105927" y="147983"/>
            <a:ext cx="4394200" cy="6350000"/>
          </a:xfrm>
          <a:prstGeom prst="rect">
            <a:avLst/>
          </a:prstGeom>
        </p:spPr>
      </p:pic>
    </p:spTree>
    <p:extLst>
      <p:ext uri="{BB962C8B-B14F-4D97-AF65-F5344CB8AC3E}">
        <p14:creationId xmlns:p14="http://schemas.microsoft.com/office/powerpoint/2010/main" val="140094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so far</a:t>
            </a:r>
            <a:endParaRPr lang="en-US" dirty="0"/>
          </a:p>
        </p:txBody>
      </p:sp>
      <p:pic>
        <p:nvPicPr>
          <p:cNvPr id="4" name="Picture 3"/>
          <p:cNvPicPr>
            <a:picLocks noChangeAspect="1"/>
          </p:cNvPicPr>
          <p:nvPr/>
        </p:nvPicPr>
        <p:blipFill>
          <a:blip r:embed="rId3"/>
          <a:stretch>
            <a:fillRect/>
          </a:stretch>
        </p:blipFill>
        <p:spPr>
          <a:xfrm>
            <a:off x="5369893" y="134731"/>
            <a:ext cx="4394200" cy="6350000"/>
          </a:xfrm>
          <a:prstGeom prst="rect">
            <a:avLst/>
          </a:prstGeom>
        </p:spPr>
      </p:pic>
      <p:sp>
        <p:nvSpPr>
          <p:cNvPr id="5" name="Oval 4"/>
          <p:cNvSpPr/>
          <p:nvPr/>
        </p:nvSpPr>
        <p:spPr>
          <a:xfrm>
            <a:off x="5118101" y="715617"/>
            <a:ext cx="1739549" cy="157700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276336" y="715616"/>
            <a:ext cx="1739549" cy="157700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18101" y="5138116"/>
            <a:ext cx="1739549" cy="157700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276335" y="5077653"/>
            <a:ext cx="1739549" cy="157700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035165" y="2292625"/>
            <a:ext cx="985081" cy="157700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899629" y="3552617"/>
            <a:ext cx="985081" cy="157700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226225" y="3311178"/>
            <a:ext cx="3255166" cy="914401"/>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486157" y="2095808"/>
            <a:ext cx="2167513" cy="914401"/>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459328" y="4526548"/>
            <a:ext cx="2167513" cy="914401"/>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005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Exchangers</a:t>
            </a:r>
            <a:endParaRPr lang="en-US" dirty="0"/>
          </a:p>
        </p:txBody>
      </p:sp>
      <p:sp>
        <p:nvSpPr>
          <p:cNvPr id="3" name="Content Placeholder 2"/>
          <p:cNvSpPr>
            <a:spLocks noGrp="1"/>
          </p:cNvSpPr>
          <p:nvPr>
            <p:ph idx="1"/>
          </p:nvPr>
        </p:nvSpPr>
        <p:spPr/>
        <p:txBody>
          <a:bodyPr/>
          <a:lstStyle/>
          <a:p>
            <a:r>
              <a:rPr lang="en-US" dirty="0" smtClean="0"/>
              <a:t>Minimize Cost (Steel Mass)</a:t>
            </a:r>
          </a:p>
        </p:txBody>
      </p:sp>
      <p:pic>
        <p:nvPicPr>
          <p:cNvPr id="4" name="Picture 3"/>
          <p:cNvPicPr>
            <a:picLocks noChangeAspect="1"/>
          </p:cNvPicPr>
          <p:nvPr/>
        </p:nvPicPr>
        <p:blipFill>
          <a:blip r:embed="rId3"/>
          <a:stretch>
            <a:fillRect/>
          </a:stretch>
        </p:blipFill>
        <p:spPr>
          <a:xfrm>
            <a:off x="5360642" y="163063"/>
            <a:ext cx="6350000" cy="5130800"/>
          </a:xfrm>
          <a:prstGeom prst="rect">
            <a:avLst/>
          </a:prstGeom>
        </p:spPr>
      </p:pic>
      <p:sp>
        <p:nvSpPr>
          <p:cNvPr id="5" name="TextBox 4"/>
          <p:cNvSpPr txBox="1"/>
          <p:nvPr/>
        </p:nvSpPr>
        <p:spPr>
          <a:xfrm>
            <a:off x="5892938" y="5412247"/>
            <a:ext cx="5817704" cy="646331"/>
          </a:xfrm>
          <a:prstGeom prst="rect">
            <a:avLst/>
          </a:prstGeom>
          <a:noFill/>
        </p:spPr>
        <p:txBody>
          <a:bodyPr wrap="square" rtlCol="0">
            <a:spAutoFit/>
          </a:bodyPr>
          <a:lstStyle/>
          <a:p>
            <a:r>
              <a:rPr lang="en-US" sz="1200" dirty="0"/>
              <a:t>Illustration of the shell-and-tube prototype for the heat exchanger. The number of tubes shown is </a:t>
            </a:r>
            <a:r>
              <a:rPr lang="en-US" sz="1200" i="1" dirty="0"/>
              <a:t>N</a:t>
            </a:r>
            <a:r>
              <a:rPr lang="en-US" sz="1200" dirty="0"/>
              <a:t> = 151. The lower right shows the case of </a:t>
            </a:r>
            <a:r>
              <a:rPr lang="en-US" sz="1200" i="1" dirty="0"/>
              <a:t>b</a:t>
            </a:r>
            <a:r>
              <a:rPr lang="en-US" sz="1200" dirty="0"/>
              <a:t>/</a:t>
            </a:r>
            <a:r>
              <a:rPr lang="en-US" sz="1200" i="1" dirty="0"/>
              <a:t>a</a:t>
            </a:r>
            <a:r>
              <a:rPr lang="en-US" sz="1200" dirty="0"/>
              <a:t> = 1.224 and </a:t>
            </a:r>
            <a:r>
              <a:rPr lang="en-US" sz="1200" i="1" dirty="0"/>
              <a:t>d</a:t>
            </a:r>
            <a:r>
              <a:rPr lang="en-US" sz="1200" dirty="0"/>
              <a:t>/</a:t>
            </a:r>
            <a:r>
              <a:rPr lang="en-US" sz="1200" i="1" dirty="0"/>
              <a:t>b</a:t>
            </a:r>
            <a:r>
              <a:rPr lang="en-US" sz="1200" dirty="0"/>
              <a:t> = 1.25. The lower left shows the case of </a:t>
            </a:r>
            <a:r>
              <a:rPr lang="en-US" sz="1200" i="1" dirty="0"/>
              <a:t>b</a:t>
            </a:r>
            <a:r>
              <a:rPr lang="en-US" sz="1200" dirty="0"/>
              <a:t>/</a:t>
            </a:r>
            <a:r>
              <a:rPr lang="en-US" sz="1200" i="1" dirty="0"/>
              <a:t>a</a:t>
            </a:r>
            <a:r>
              <a:rPr lang="en-US" sz="1200" dirty="0"/>
              <a:t> = 1.491.</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739" y="3993251"/>
            <a:ext cx="4165600" cy="7493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739" y="2728463"/>
            <a:ext cx="3467100" cy="736600"/>
          </a:xfrm>
          <a:prstGeom prst="rect">
            <a:avLst/>
          </a:prstGeom>
        </p:spPr>
      </p:pic>
      <p:sp>
        <p:nvSpPr>
          <p:cNvPr id="12" name="TextBox 11"/>
          <p:cNvSpPr txBox="1"/>
          <p:nvPr/>
        </p:nvSpPr>
        <p:spPr>
          <a:xfrm>
            <a:off x="838200" y="5187144"/>
            <a:ext cx="4404139" cy="646331"/>
          </a:xfrm>
          <a:prstGeom prst="rect">
            <a:avLst/>
          </a:prstGeom>
          <a:noFill/>
        </p:spPr>
        <p:txBody>
          <a:bodyPr wrap="square" rtlCol="0">
            <a:spAutoFit/>
          </a:bodyPr>
          <a:lstStyle/>
          <a:p>
            <a:r>
              <a:rPr lang="en-US" dirty="0" smtClean="0"/>
              <a:t>L is fixed to optimize turbulent heat transfer, thus M is minimized </a:t>
            </a:r>
            <a:r>
              <a:rPr lang="en-US" smtClean="0"/>
              <a:t>by minimizing b/a</a:t>
            </a:r>
          </a:p>
        </p:txBody>
      </p:sp>
      <mc:AlternateContent xmlns:mc="http://schemas.openxmlformats.org/markup-compatibility/2006" xmlns:a14="http://schemas.microsoft.com/office/drawing/2010/main">
        <mc:Choice Requires="a14">
          <p:sp>
            <p:nvSpPr>
              <p:cNvPr id="13" name="TextBox 12"/>
              <p:cNvSpPr txBox="1"/>
              <p:nvPr/>
            </p:nvSpPr>
            <p:spPr>
              <a:xfrm>
                <a:off x="2250759" y="6015111"/>
                <a:ext cx="789510"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bg-BG" i="1" smtClean="0">
                              <a:latin typeface="Cambria Math" charset="0"/>
                            </a:rPr>
                          </m:ctrlPr>
                        </m:fPr>
                        <m:num>
                          <m:r>
                            <a:rPr lang="en-US" b="0" i="1" smtClean="0">
                              <a:latin typeface="Cambria Math" charset="0"/>
                            </a:rPr>
                            <m:t>𝑏</m:t>
                          </m:r>
                        </m:num>
                        <m:den>
                          <m:r>
                            <a:rPr lang="en-US" b="0" i="1" smtClean="0">
                              <a:latin typeface="Cambria Math" charset="0"/>
                            </a:rPr>
                            <m:t>𝑎</m:t>
                          </m:r>
                        </m:den>
                      </m:f>
                      <m:r>
                        <a:rPr lang="bg-BG" i="1" smtClean="0">
                          <a:latin typeface="Cambria Math" charset="0"/>
                          <a:ea typeface="Cambria Math" charset="0"/>
                          <a:cs typeface="Cambria Math" charset="0"/>
                        </a:rPr>
                        <m:t>≈</m:t>
                      </m:r>
                      <m:r>
                        <a:rPr lang="en-US" b="0" i="1" smtClean="0">
                          <a:latin typeface="Cambria Math" charset="0"/>
                          <a:ea typeface="Cambria Math" charset="0"/>
                          <a:cs typeface="Cambria Math" charset="0"/>
                        </a:rPr>
                        <m:t>1.3</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2250759" y="6015111"/>
                <a:ext cx="789510" cy="525913"/>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449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Compressor and Turbine</a:t>
            </a:r>
            <a:endParaRPr lang="en-US" dirty="0"/>
          </a:p>
        </p:txBody>
      </p:sp>
      <p:sp>
        <p:nvSpPr>
          <p:cNvPr id="3" name="Content Placeholder 2"/>
          <p:cNvSpPr>
            <a:spLocks noGrp="1"/>
          </p:cNvSpPr>
          <p:nvPr>
            <p:ph idx="1"/>
          </p:nvPr>
        </p:nvSpPr>
        <p:spPr/>
        <p:txBody>
          <a:bodyPr/>
          <a:lstStyle/>
          <a:p>
            <a:r>
              <a:rPr lang="en-US" dirty="0" smtClean="0"/>
              <a:t>Current efficiency and costs range from 0.3-0.6 and around $0.25/W</a:t>
            </a:r>
          </a:p>
          <a:p>
            <a:r>
              <a:rPr lang="en-US" dirty="0" smtClean="0"/>
              <a:t>Custom design needed (this is what has been done the past two years)</a:t>
            </a:r>
          </a:p>
          <a:p>
            <a:endParaRPr lang="en-US" dirty="0"/>
          </a:p>
        </p:txBody>
      </p:sp>
      <p:pic>
        <p:nvPicPr>
          <p:cNvPr id="4" name="Picture 3"/>
          <p:cNvPicPr>
            <a:picLocks noChangeAspect="1"/>
          </p:cNvPicPr>
          <p:nvPr/>
        </p:nvPicPr>
        <p:blipFill>
          <a:blip r:embed="rId3"/>
          <a:stretch>
            <a:fillRect/>
          </a:stretch>
        </p:blipFill>
        <p:spPr>
          <a:xfrm>
            <a:off x="513183" y="3201255"/>
            <a:ext cx="11165633" cy="3656745"/>
          </a:xfrm>
          <a:prstGeom prst="rect">
            <a:avLst/>
          </a:prstGeom>
        </p:spPr>
      </p:pic>
    </p:spTree>
    <p:extLst>
      <p:ext uri="{BB962C8B-B14F-4D97-AF65-F5344CB8AC3E}">
        <p14:creationId xmlns:p14="http://schemas.microsoft.com/office/powerpoint/2010/main" val="11124496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Putting it all together: Costs</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959" y="4243509"/>
            <a:ext cx="7177035" cy="9778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959" y="2192247"/>
            <a:ext cx="7574394" cy="763941"/>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8786191" y="2956188"/>
                <a:ext cx="2767874" cy="1477328"/>
              </a:xfrm>
              <a:prstGeom prst="rect">
                <a:avLst/>
              </a:prstGeom>
              <a:noFill/>
            </p:spPr>
            <p:txBody>
              <a:bodyPr wrap="none" rtlCol="0">
                <a:spAutoFit/>
              </a:bodyPr>
              <a:lstStyle/>
              <a:p>
                <a:r>
                  <a:rPr lang="en-US" dirty="0" err="1" smtClean="0"/>
                  <a:t>T</a:t>
                </a:r>
                <a:r>
                  <a:rPr lang="en-US" baseline="-25000" dirty="0" err="1" smtClean="0"/>
                  <a:t>GT</a:t>
                </a:r>
                <a:r>
                  <a:rPr lang="en-US" baseline="30000" dirty="0" err="1" smtClean="0"/>
                  <a:t>ex</a:t>
                </a:r>
                <a:r>
                  <a:rPr lang="en-US" dirty="0" smtClean="0"/>
                  <a:t>=Turbine Exhaust Temp</a:t>
                </a:r>
              </a:p>
              <a:p>
                <a14:m>
                  <m:oMath xmlns:m="http://schemas.openxmlformats.org/officeDocument/2006/math">
                    <m:r>
                      <a:rPr lang="en-US" i="1">
                        <a:latin typeface="Cambria Math" charset="0"/>
                        <a:ea typeface="Cambria Math" charset="0"/>
                        <a:cs typeface="Cambria Math" charset="0"/>
                      </a:rPr>
                      <m:t>𝜂</m:t>
                    </m:r>
                  </m:oMath>
                </a14:m>
                <a:r>
                  <a:rPr lang="en-US" baseline="-25000" dirty="0" smtClean="0"/>
                  <a:t>GT</a:t>
                </a:r>
                <a:r>
                  <a:rPr lang="en-US" dirty="0" smtClean="0"/>
                  <a:t>=Turbine Efficiency</a:t>
                </a:r>
              </a:p>
              <a:p>
                <a:r>
                  <a:rPr lang="en-US" dirty="0" err="1"/>
                  <a:t>c</a:t>
                </a:r>
                <a:r>
                  <a:rPr lang="en-US" baseline="-25000" dirty="0" err="1" smtClean="0"/>
                  <a:t>p</a:t>
                </a:r>
                <a:r>
                  <a:rPr lang="en-US" dirty="0" smtClean="0"/>
                  <a:t>=Specific Heat Capacity</a:t>
                </a:r>
              </a:p>
              <a:p>
                <a:r>
                  <a:rPr lang="en-US" dirty="0" smtClean="0"/>
                  <a:t>p=pressure</a:t>
                </a:r>
              </a:p>
              <a:p>
                <a:r>
                  <a:rPr lang="en-US" dirty="0" smtClean="0"/>
                  <a:t>m</a:t>
                </a:r>
                <a:r>
                  <a:rPr lang="en-US" baseline="-25000" dirty="0" smtClean="0"/>
                  <a:t>v</a:t>
                </a:r>
                <a:r>
                  <a:rPr lang="en-US" dirty="0" smtClean="0"/>
                  <a:t>=Molar mass</a:t>
                </a:r>
              </a:p>
            </p:txBody>
          </p:sp>
        </mc:Choice>
        <mc:Fallback xmlns="">
          <p:sp>
            <p:nvSpPr>
              <p:cNvPr id="6" name="TextBox 5"/>
              <p:cNvSpPr txBox="1">
                <a:spLocks noRot="1" noChangeAspect="1" noMove="1" noResize="1" noEditPoints="1" noAdjustHandles="1" noChangeArrowheads="1" noChangeShapeType="1" noTextEdit="1"/>
              </p:cNvSpPr>
              <p:nvPr/>
            </p:nvSpPr>
            <p:spPr>
              <a:xfrm>
                <a:off x="8786191" y="2956188"/>
                <a:ext cx="2767874" cy="1477328"/>
              </a:xfrm>
              <a:prstGeom prst="rect">
                <a:avLst/>
              </a:prstGeom>
              <a:blipFill rotWithShape="0">
                <a:blip r:embed="rId5"/>
                <a:stretch>
                  <a:fillRect l="-1762" t="-2479" r="-1322" b="-5785"/>
                </a:stretch>
              </a:blipFill>
            </p:spPr>
            <p:txBody>
              <a:bodyPr/>
              <a:lstStyle/>
              <a:p>
                <a:r>
                  <a:rPr lang="en-US">
                    <a:noFill/>
                  </a:rPr>
                  <a:t> </a:t>
                </a:r>
              </a:p>
            </p:txBody>
          </p:sp>
        </mc:Fallback>
      </mc:AlternateContent>
      <p:sp>
        <p:nvSpPr>
          <p:cNvPr id="7" name="Right Brace 6"/>
          <p:cNvSpPr/>
          <p:nvPr/>
        </p:nvSpPr>
        <p:spPr>
          <a:xfrm rot="5400000">
            <a:off x="6723380" y="2137582"/>
            <a:ext cx="556591" cy="181135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5927502" y="3221956"/>
            <a:ext cx="2148345" cy="646331"/>
          </a:xfrm>
          <a:prstGeom prst="rect">
            <a:avLst/>
          </a:prstGeom>
          <a:noFill/>
        </p:spPr>
        <p:txBody>
          <a:bodyPr wrap="none" rtlCol="0">
            <a:spAutoFit/>
          </a:bodyPr>
          <a:lstStyle/>
          <a:p>
            <a:pPr algn="ctr"/>
            <a:r>
              <a:rPr lang="en-US" dirty="0" smtClean="0"/>
              <a:t>Total Heat Exchanger</a:t>
            </a:r>
          </a:p>
          <a:p>
            <a:pPr algn="ctr"/>
            <a:r>
              <a:rPr lang="en-US" dirty="0" smtClean="0"/>
              <a:t>Steel Cost</a:t>
            </a:r>
            <a:endParaRPr lang="en-US" dirty="0"/>
          </a:p>
        </p:txBody>
      </p:sp>
      <p:sp>
        <p:nvSpPr>
          <p:cNvPr id="9" name="Right Brace 8"/>
          <p:cNvSpPr/>
          <p:nvPr/>
        </p:nvSpPr>
        <p:spPr>
          <a:xfrm rot="5400000">
            <a:off x="3168357" y="877048"/>
            <a:ext cx="556591" cy="442404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1864170" y="3331410"/>
            <a:ext cx="3425233" cy="369332"/>
          </a:xfrm>
          <a:prstGeom prst="rect">
            <a:avLst/>
          </a:prstGeom>
          <a:noFill/>
        </p:spPr>
        <p:txBody>
          <a:bodyPr wrap="none" rtlCol="0">
            <a:spAutoFit/>
          </a:bodyPr>
          <a:lstStyle/>
          <a:p>
            <a:pPr algn="ctr"/>
            <a:r>
              <a:rPr lang="en-US" dirty="0" smtClean="0"/>
              <a:t>Turbine </a:t>
            </a:r>
            <a:r>
              <a:rPr lang="en-US" smtClean="0"/>
              <a:t>Cost Scaled by System Size</a:t>
            </a:r>
            <a:endParaRPr lang="en-US" dirty="0"/>
          </a:p>
        </p:txBody>
      </p:sp>
      <p:sp>
        <p:nvSpPr>
          <p:cNvPr id="11" name="Right Brace 10"/>
          <p:cNvSpPr/>
          <p:nvPr/>
        </p:nvSpPr>
        <p:spPr>
          <a:xfrm rot="5400000">
            <a:off x="1940433" y="4467289"/>
            <a:ext cx="556591" cy="16545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1280525" y="5572836"/>
            <a:ext cx="1876411" cy="646331"/>
          </a:xfrm>
          <a:prstGeom prst="rect">
            <a:avLst/>
          </a:prstGeom>
          <a:noFill/>
        </p:spPr>
        <p:txBody>
          <a:bodyPr wrap="none" rtlCol="0">
            <a:spAutoFit/>
          </a:bodyPr>
          <a:lstStyle/>
          <a:p>
            <a:pPr algn="ctr"/>
            <a:r>
              <a:rPr lang="en-US" smtClean="0"/>
              <a:t>Energy extraction</a:t>
            </a:r>
            <a:endParaRPr lang="en-US" dirty="0" smtClean="0"/>
          </a:p>
          <a:p>
            <a:pPr algn="ctr"/>
            <a:r>
              <a:rPr lang="en-US" dirty="0" smtClean="0"/>
              <a:t>efficiency</a:t>
            </a:r>
            <a:endParaRPr lang="en-US" dirty="0"/>
          </a:p>
        </p:txBody>
      </p:sp>
      <p:sp>
        <p:nvSpPr>
          <p:cNvPr id="13" name="Right Brace 12"/>
          <p:cNvSpPr/>
          <p:nvPr/>
        </p:nvSpPr>
        <p:spPr>
          <a:xfrm rot="5400000">
            <a:off x="4966120" y="3373694"/>
            <a:ext cx="556591" cy="3903026"/>
          </a:xfrm>
          <a:prstGeom prst="rightBrace">
            <a:avLst>
              <a:gd name="adj1" fmla="val 11906"/>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3403858" y="5603503"/>
            <a:ext cx="3769494" cy="369332"/>
          </a:xfrm>
          <a:prstGeom prst="rect">
            <a:avLst/>
          </a:prstGeom>
          <a:noFill/>
        </p:spPr>
        <p:txBody>
          <a:bodyPr wrap="none" rtlCol="0">
            <a:spAutoFit/>
          </a:bodyPr>
          <a:lstStyle/>
          <a:p>
            <a:pPr algn="ctr"/>
            <a:r>
              <a:rPr lang="en-US" dirty="0" smtClean="0"/>
              <a:t>Material Costs per Energy </a:t>
            </a:r>
            <a:r>
              <a:rPr lang="en-US" smtClean="0"/>
              <a:t>Storage Size</a:t>
            </a:r>
            <a:endParaRPr lang="en-US" dirty="0"/>
          </a:p>
        </p:txBody>
      </p:sp>
    </p:spTree>
    <p:extLst>
      <p:ext uri="{BB962C8B-B14F-4D97-AF65-F5344CB8AC3E}">
        <p14:creationId xmlns:p14="http://schemas.microsoft.com/office/powerpoint/2010/main" val="6506489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Numbers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852" y="1254784"/>
            <a:ext cx="5486400" cy="74750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1" y="1301739"/>
            <a:ext cx="6480313" cy="653594"/>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6945" b="4690"/>
          <a:stretch/>
        </p:blipFill>
        <p:spPr>
          <a:xfrm>
            <a:off x="373821" y="2114178"/>
            <a:ext cx="6794500" cy="2513803"/>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7659"/>
          <a:stretch/>
        </p:blipFill>
        <p:spPr>
          <a:xfrm>
            <a:off x="387073" y="4627981"/>
            <a:ext cx="6769100" cy="2206487"/>
          </a:xfrm>
          <a:prstGeom prst="rect">
            <a:avLst/>
          </a:prstGeom>
        </p:spPr>
      </p:pic>
      <p:pic>
        <p:nvPicPr>
          <p:cNvPr id="8" name="Picture 7"/>
          <p:cNvPicPr>
            <a:picLocks noChangeAspect="1"/>
          </p:cNvPicPr>
          <p:nvPr/>
        </p:nvPicPr>
        <p:blipFill>
          <a:blip r:embed="rId7"/>
          <a:stretch>
            <a:fillRect/>
          </a:stretch>
        </p:blipFill>
        <p:spPr>
          <a:xfrm>
            <a:off x="7370162" y="3114261"/>
            <a:ext cx="4821838" cy="2179471"/>
          </a:xfrm>
          <a:prstGeom prst="rect">
            <a:avLst/>
          </a:prstGeom>
        </p:spPr>
      </p:pic>
      <p:sp>
        <p:nvSpPr>
          <p:cNvPr id="9" name="TextBox 8"/>
          <p:cNvSpPr txBox="1"/>
          <p:nvPr/>
        </p:nvSpPr>
        <p:spPr>
          <a:xfrm>
            <a:off x="8080310" y="5896947"/>
            <a:ext cx="3098925" cy="369332"/>
          </a:xfrm>
          <a:prstGeom prst="rect">
            <a:avLst/>
          </a:prstGeom>
          <a:noFill/>
        </p:spPr>
        <p:txBody>
          <a:bodyPr wrap="none" rtlCol="0">
            <a:spAutoFit/>
          </a:bodyPr>
          <a:lstStyle/>
          <a:p>
            <a:r>
              <a:rPr lang="en-US" dirty="0"/>
              <a:t>$</a:t>
            </a:r>
            <a:r>
              <a:rPr lang="en-US" dirty="0" smtClean="0"/>
              <a:t>3.54x10</a:t>
            </a:r>
            <a:r>
              <a:rPr lang="en-US" baseline="30000" dirty="0" smtClean="0"/>
              <a:t>6</a:t>
            </a:r>
            <a:r>
              <a:rPr lang="en-US" dirty="0" smtClean="0"/>
              <a:t> </a:t>
            </a:r>
            <a:r>
              <a:rPr lang="en-US" smtClean="0"/>
              <a:t>J</a:t>
            </a:r>
            <a:r>
              <a:rPr lang="en-US" baseline="30000" smtClean="0"/>
              <a:t>-1</a:t>
            </a:r>
            <a:r>
              <a:rPr lang="en-US" smtClean="0"/>
              <a:t> = $</a:t>
            </a:r>
            <a:r>
              <a:rPr lang="en-US" dirty="0"/>
              <a:t>12.7 </a:t>
            </a:r>
            <a:r>
              <a:rPr lang="en-US"/>
              <a:t>per </a:t>
            </a:r>
            <a:r>
              <a:rPr lang="en-US" smtClean="0"/>
              <a:t>kWh </a:t>
            </a:r>
            <a:endParaRPr lang="en-US" dirty="0"/>
          </a:p>
        </p:txBody>
      </p:sp>
    </p:spTree>
    <p:extLst>
      <p:ext uri="{BB962C8B-B14F-4D97-AF65-F5344CB8AC3E}">
        <p14:creationId xmlns:p14="http://schemas.microsoft.com/office/powerpoint/2010/main" val="115446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Project Costs</a:t>
            </a:r>
            <a:endParaRPr lang="en-US" dirty="0"/>
          </a:p>
        </p:txBody>
      </p:sp>
      <p:graphicFrame>
        <p:nvGraphicFramePr>
          <p:cNvPr id="4" name="Chart 3"/>
          <p:cNvGraphicFramePr>
            <a:graphicFrameLocks/>
          </p:cNvGraphicFramePr>
          <p:nvPr/>
        </p:nvGraphicFramePr>
        <p:xfrm>
          <a:off x="5192090" y="1520618"/>
          <a:ext cx="7358639" cy="44151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nvGraphicFramePr>
        <p:xfrm>
          <a:off x="351183" y="1690688"/>
          <a:ext cx="6791738" cy="407504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45774" y="6467062"/>
            <a:ext cx="11023467" cy="276999"/>
          </a:xfrm>
          <a:prstGeom prst="rect">
            <a:avLst/>
          </a:prstGeom>
          <a:noFill/>
        </p:spPr>
        <p:txBody>
          <a:bodyPr wrap="none" rtlCol="0">
            <a:spAutoFit/>
          </a:bodyPr>
          <a:lstStyle/>
          <a:p>
            <a:r>
              <a:rPr lang="en-US" sz="1200" dirty="0"/>
              <a:t>Source: EIA “Capital Cost Estimates for Utility Scale Electricity Generating Plants </a:t>
            </a:r>
            <a:r>
              <a:rPr lang="en-US" sz="1200" dirty="0" smtClean="0"/>
              <a:t>“ https</a:t>
            </a:r>
            <a:r>
              <a:rPr lang="en-US" sz="1200" dirty="0"/>
              <a:t>://</a:t>
            </a:r>
            <a:r>
              <a:rPr lang="en-US" sz="1200" dirty="0" err="1"/>
              <a:t>www.eia.gov</a:t>
            </a:r>
            <a:r>
              <a:rPr lang="en-US" sz="1200" dirty="0"/>
              <a:t>/analysis/studies/</a:t>
            </a:r>
            <a:r>
              <a:rPr lang="en-US" sz="1200" dirty="0" err="1"/>
              <a:t>powerplants</a:t>
            </a:r>
            <a:r>
              <a:rPr lang="en-US" sz="1200" dirty="0"/>
              <a:t>/</a:t>
            </a:r>
            <a:r>
              <a:rPr lang="en-US" sz="1200" dirty="0" err="1"/>
              <a:t>capitalcost</a:t>
            </a:r>
            <a:r>
              <a:rPr lang="en-US" sz="1200" dirty="0"/>
              <a:t>/pdf/</a:t>
            </a:r>
            <a:r>
              <a:rPr lang="en-US" sz="1200" dirty="0" err="1"/>
              <a:t>capcost_assumption.pdf</a:t>
            </a:r>
            <a:endParaRPr lang="en-US" sz="1200" dirty="0"/>
          </a:p>
        </p:txBody>
      </p:sp>
    </p:spTree>
    <p:extLst>
      <p:ext uri="{BB962C8B-B14F-4D97-AF65-F5344CB8AC3E}">
        <p14:creationId xmlns:p14="http://schemas.microsoft.com/office/powerpoint/2010/main" val="961509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Storage Important?</a:t>
            </a:r>
            <a:endParaRPr lang="en-US" dirty="0"/>
          </a:p>
        </p:txBody>
      </p:sp>
      <p:pic>
        <p:nvPicPr>
          <p:cNvPr id="4" name="Picture 3"/>
          <p:cNvPicPr>
            <a:picLocks noChangeAspect="1"/>
          </p:cNvPicPr>
          <p:nvPr/>
        </p:nvPicPr>
        <p:blipFill>
          <a:blip r:embed="rId3"/>
          <a:stretch>
            <a:fillRect/>
          </a:stretch>
        </p:blipFill>
        <p:spPr>
          <a:xfrm>
            <a:off x="6261101" y="2170434"/>
            <a:ext cx="5930899" cy="3957306"/>
          </a:xfrm>
          <a:prstGeom prst="rect">
            <a:avLst/>
          </a:prstGeom>
        </p:spPr>
      </p:pic>
      <p:pic>
        <p:nvPicPr>
          <p:cNvPr id="5" name="Picture 4"/>
          <p:cNvPicPr>
            <a:picLocks noChangeAspect="1"/>
          </p:cNvPicPr>
          <p:nvPr/>
        </p:nvPicPr>
        <p:blipFill>
          <a:blip r:embed="rId4"/>
          <a:stretch>
            <a:fillRect/>
          </a:stretch>
        </p:blipFill>
        <p:spPr>
          <a:xfrm>
            <a:off x="233633" y="2014228"/>
            <a:ext cx="5809141" cy="4269719"/>
          </a:xfrm>
          <a:prstGeom prst="rect">
            <a:avLst/>
          </a:prstGeom>
        </p:spPr>
      </p:pic>
    </p:spTree>
    <p:extLst>
      <p:ext uri="{BB962C8B-B14F-4D97-AF65-F5344CB8AC3E}">
        <p14:creationId xmlns:p14="http://schemas.microsoft.com/office/powerpoint/2010/main" val="13532423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8980"/>
            <a:ext cx="10515600" cy="1325563"/>
          </a:xfrm>
        </p:spPr>
        <p:txBody>
          <a:bodyPr/>
          <a:lstStyle/>
          <a:p>
            <a:r>
              <a:rPr lang="en-US" dirty="0" smtClean="0"/>
              <a:t>Footprint/Layout</a:t>
            </a:r>
            <a:endParaRPr lang="en-US" dirty="0"/>
          </a:p>
        </p:txBody>
      </p:sp>
      <p:pic>
        <p:nvPicPr>
          <p:cNvPr id="4" name="Picture 3"/>
          <p:cNvPicPr>
            <a:picLocks noChangeAspect="1"/>
          </p:cNvPicPr>
          <p:nvPr/>
        </p:nvPicPr>
        <p:blipFill>
          <a:blip r:embed="rId3"/>
          <a:stretch>
            <a:fillRect/>
          </a:stretch>
        </p:blipFill>
        <p:spPr>
          <a:xfrm>
            <a:off x="6215270" y="188980"/>
            <a:ext cx="5382617" cy="5167312"/>
          </a:xfrm>
          <a:prstGeom prst="rect">
            <a:avLst/>
          </a:prstGeom>
        </p:spPr>
      </p:pic>
      <p:pic>
        <p:nvPicPr>
          <p:cNvPr id="5" name="Picture 4"/>
          <p:cNvPicPr>
            <a:picLocks noChangeAspect="1"/>
          </p:cNvPicPr>
          <p:nvPr/>
        </p:nvPicPr>
        <p:blipFill>
          <a:blip r:embed="rId4"/>
          <a:stretch>
            <a:fillRect/>
          </a:stretch>
        </p:blipFill>
        <p:spPr>
          <a:xfrm>
            <a:off x="220459" y="1281250"/>
            <a:ext cx="5875541" cy="3929268"/>
          </a:xfrm>
          <a:prstGeom prst="rect">
            <a:avLst/>
          </a:prstGeom>
        </p:spPr>
      </p:pic>
      <p:sp>
        <p:nvSpPr>
          <p:cNvPr id="6" name="TextBox 5"/>
          <p:cNvSpPr txBox="1"/>
          <p:nvPr/>
        </p:nvSpPr>
        <p:spPr>
          <a:xfrm>
            <a:off x="1060175" y="5356292"/>
            <a:ext cx="11066680" cy="1569660"/>
          </a:xfrm>
          <a:prstGeom prst="rect">
            <a:avLst/>
          </a:prstGeom>
          <a:noFill/>
        </p:spPr>
        <p:txBody>
          <a:bodyPr wrap="square" rtlCol="0">
            <a:spAutoFit/>
          </a:bodyPr>
          <a:lstStyle/>
          <a:p>
            <a:r>
              <a:rPr lang="en-US" sz="1200" dirty="0"/>
              <a:t>Illustration of a thermal storage facility footprint showing the size scales involved. The parameters are those of Tables </a:t>
            </a:r>
            <a:r>
              <a:rPr lang="en-US" sz="1200" dirty="0">
                <a:hlinkClick r:id="rId5"/>
              </a:rPr>
              <a:t>IV</a:t>
            </a:r>
            <a:r>
              <a:rPr lang="en-US" sz="1200" dirty="0"/>
              <a:t> and </a:t>
            </a:r>
            <a:r>
              <a:rPr lang="en-US" sz="1200" dirty="0">
                <a:hlinkClick r:id="rId6"/>
              </a:rPr>
              <a:t>V</a:t>
            </a:r>
            <a:r>
              <a:rPr lang="en-US" sz="1200" dirty="0"/>
              <a:t>. The power is 2.5 × 10</a:t>
            </a:r>
            <a:r>
              <a:rPr lang="en-US" sz="1200" baseline="30000" dirty="0"/>
              <a:t>8</a:t>
            </a:r>
            <a:r>
              <a:rPr lang="en-US" sz="1200" dirty="0"/>
              <a:t> W. The storage time is 24 h. The working fluid is Ar. The circles are oil depot storage tanks 14.0 meters tall and 30.0 m in radius.</a:t>
            </a:r>
            <a:r>
              <a:rPr lang="en-US" sz="1200" baseline="30000" dirty="0">
                <a:hlinkClick r:id="rId7"/>
              </a:rPr>
              <a:t>79</a:t>
            </a:r>
            <a:r>
              <a:rPr lang="en-US" sz="1200" dirty="0"/>
              <a:t> The two hatched ones are for the nitrate salt (one each for two salt tanks in Figs. </a:t>
            </a:r>
            <a:r>
              <a:rPr lang="en-US" sz="1200" dirty="0">
                <a:hlinkClick r:id="rId7" tooltip="Open Figure Viewer"/>
              </a:rPr>
              <a:t>1</a:t>
            </a:r>
            <a:r>
              <a:rPr lang="en-US" sz="1200" dirty="0"/>
              <a:t> and </a:t>
            </a:r>
            <a:r>
              <a:rPr lang="en-US" sz="1200" dirty="0">
                <a:hlinkClick r:id="rId7" tooltip="Open Figure Viewer"/>
              </a:rPr>
              <a:t>7</a:t>
            </a:r>
            <a:r>
              <a:rPr lang="en-US" sz="1200" dirty="0"/>
              <a:t>). The remaining four blue ones are for hexane. The heat exchanger units are cylinders of 20 m long and 2 m radius, ganged in parallel. The turbomachinery is too compact to be drawn meaningfully in this diagram, but the turbine, compressor, and generator together are about the size of one heat exchanger unit. The energy stored per unit of footprint is 2.5 × 10</a:t>
            </a:r>
            <a:r>
              <a:rPr lang="en-US" sz="1200" baseline="30000" dirty="0"/>
              <a:t>8</a:t>
            </a:r>
            <a:r>
              <a:rPr lang="en-US" sz="1200" dirty="0"/>
              <a:t> J m</a:t>
            </a:r>
            <a:r>
              <a:rPr lang="en-US" sz="1200" baseline="30000" dirty="0"/>
              <a:t>−2</a:t>
            </a:r>
            <a:r>
              <a:rPr lang="en-US" sz="1200" dirty="0"/>
              <a:t> or about 2–10 times the typical pumped hydroelectric storage value, reckoned from the upper reservoir area.</a:t>
            </a:r>
            <a:r>
              <a:rPr lang="en-US" sz="1200" baseline="30000" dirty="0">
                <a:hlinkClick r:id="rId7"/>
              </a:rPr>
              <a:t>81</a:t>
            </a:r>
            <a:r>
              <a:rPr lang="en-US" sz="1200" dirty="0"/>
              <a:t> For reasons of minimizing mechanical load cycling on the tanks, a realistic design would probably store the hot and cold salt in the same tank with a thermal barrier between them and similar to hexane, thus halving the number of tanks. The entire facility would also likely be underground, for thermal insulation reasons in the case of the tanks and for safety reasons in the case of the heat exchangers.</a:t>
            </a:r>
          </a:p>
        </p:txBody>
      </p:sp>
    </p:spTree>
    <p:extLst>
      <p:ext uri="{BB962C8B-B14F-4D97-AF65-F5344CB8AC3E}">
        <p14:creationId xmlns:p14="http://schemas.microsoft.com/office/powerpoint/2010/main" val="2438486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Are these cost estimates reasonable? What assumptions and approximations go into them?</a:t>
            </a:r>
          </a:p>
          <a:p>
            <a:r>
              <a:rPr lang="en-US" dirty="0" smtClean="0"/>
              <a:t>If there’s nothing really new or innovative, why hasn’t this been done already?</a:t>
            </a:r>
            <a:endParaRPr lang="en-US" dirty="0"/>
          </a:p>
        </p:txBody>
      </p:sp>
    </p:spTree>
    <p:extLst>
      <p:ext uri="{BB962C8B-B14F-4D97-AF65-F5344CB8AC3E}">
        <p14:creationId xmlns:p14="http://schemas.microsoft.com/office/powerpoint/2010/main" val="837055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Kinds of Storage</a:t>
            </a:r>
            <a:endParaRPr lang="en-US" dirty="0"/>
          </a:p>
        </p:txBody>
      </p:sp>
      <p:pic>
        <p:nvPicPr>
          <p:cNvPr id="4" name="Picture 3"/>
          <p:cNvPicPr>
            <a:picLocks noChangeAspect="1"/>
          </p:cNvPicPr>
          <p:nvPr/>
        </p:nvPicPr>
        <p:blipFill>
          <a:blip r:embed="rId3"/>
          <a:stretch>
            <a:fillRect/>
          </a:stretch>
        </p:blipFill>
        <p:spPr>
          <a:xfrm>
            <a:off x="311426" y="1911902"/>
            <a:ext cx="4155761" cy="1904724"/>
          </a:xfrm>
          <a:prstGeom prst="rect">
            <a:avLst/>
          </a:prstGeom>
        </p:spPr>
      </p:pic>
      <p:sp>
        <p:nvSpPr>
          <p:cNvPr id="5" name="TextBox 4"/>
          <p:cNvSpPr txBox="1"/>
          <p:nvPr/>
        </p:nvSpPr>
        <p:spPr>
          <a:xfrm>
            <a:off x="1595595" y="1431963"/>
            <a:ext cx="1587422" cy="369332"/>
          </a:xfrm>
          <a:prstGeom prst="rect">
            <a:avLst/>
          </a:prstGeom>
          <a:noFill/>
        </p:spPr>
        <p:txBody>
          <a:bodyPr wrap="none" rtlCol="0">
            <a:spAutoFit/>
          </a:bodyPr>
          <a:lstStyle/>
          <a:p>
            <a:r>
              <a:rPr lang="en-US" dirty="0" smtClean="0"/>
              <a:t>Pumped Hydro</a:t>
            </a:r>
            <a:endParaRPr lang="en-US" dirty="0"/>
          </a:p>
        </p:txBody>
      </p:sp>
      <p:pic>
        <p:nvPicPr>
          <p:cNvPr id="6" name="Picture 5"/>
          <p:cNvPicPr>
            <a:picLocks noChangeAspect="1"/>
          </p:cNvPicPr>
          <p:nvPr/>
        </p:nvPicPr>
        <p:blipFill>
          <a:blip r:embed="rId4"/>
          <a:stretch>
            <a:fillRect/>
          </a:stretch>
        </p:blipFill>
        <p:spPr>
          <a:xfrm>
            <a:off x="4870174" y="1911902"/>
            <a:ext cx="4560554" cy="2090254"/>
          </a:xfrm>
          <a:prstGeom prst="rect">
            <a:avLst/>
          </a:prstGeom>
        </p:spPr>
      </p:pic>
      <p:sp>
        <p:nvSpPr>
          <p:cNvPr id="7" name="TextBox 6"/>
          <p:cNvSpPr txBox="1"/>
          <p:nvPr/>
        </p:nvSpPr>
        <p:spPr>
          <a:xfrm>
            <a:off x="6356740" y="1506022"/>
            <a:ext cx="1726242" cy="369332"/>
          </a:xfrm>
          <a:prstGeom prst="rect">
            <a:avLst/>
          </a:prstGeom>
          <a:noFill/>
        </p:spPr>
        <p:txBody>
          <a:bodyPr wrap="none" rtlCol="0">
            <a:spAutoFit/>
          </a:bodyPr>
          <a:lstStyle/>
          <a:p>
            <a:r>
              <a:rPr lang="en-US" dirty="0" smtClean="0"/>
              <a:t>Thermal Storage</a:t>
            </a:r>
            <a:endParaRPr lang="en-US" dirty="0"/>
          </a:p>
        </p:txBody>
      </p:sp>
      <p:pic>
        <p:nvPicPr>
          <p:cNvPr id="8" name="Picture 7"/>
          <p:cNvPicPr>
            <a:picLocks noChangeAspect="1"/>
          </p:cNvPicPr>
          <p:nvPr/>
        </p:nvPicPr>
        <p:blipFill>
          <a:blip r:embed="rId5"/>
          <a:stretch>
            <a:fillRect/>
          </a:stretch>
        </p:blipFill>
        <p:spPr>
          <a:xfrm>
            <a:off x="9541002" y="1498224"/>
            <a:ext cx="2570193" cy="2570193"/>
          </a:xfrm>
          <a:prstGeom prst="rect">
            <a:avLst/>
          </a:prstGeom>
        </p:spPr>
      </p:pic>
      <p:pic>
        <p:nvPicPr>
          <p:cNvPr id="9" name="Picture 8"/>
          <p:cNvPicPr>
            <a:picLocks noChangeAspect="1"/>
          </p:cNvPicPr>
          <p:nvPr/>
        </p:nvPicPr>
        <p:blipFill>
          <a:blip r:embed="rId6"/>
          <a:stretch>
            <a:fillRect/>
          </a:stretch>
        </p:blipFill>
        <p:spPr>
          <a:xfrm>
            <a:off x="0" y="4699967"/>
            <a:ext cx="4390386" cy="2012260"/>
          </a:xfrm>
          <a:prstGeom prst="rect">
            <a:avLst/>
          </a:prstGeom>
        </p:spPr>
      </p:pic>
      <p:sp>
        <p:nvSpPr>
          <p:cNvPr id="10" name="TextBox 9"/>
          <p:cNvSpPr txBox="1"/>
          <p:nvPr/>
        </p:nvSpPr>
        <p:spPr>
          <a:xfrm>
            <a:off x="1292753" y="4347615"/>
            <a:ext cx="1859163" cy="369332"/>
          </a:xfrm>
          <a:prstGeom prst="rect">
            <a:avLst/>
          </a:prstGeom>
          <a:noFill/>
        </p:spPr>
        <p:txBody>
          <a:bodyPr wrap="none" rtlCol="0">
            <a:spAutoFit/>
          </a:bodyPr>
          <a:lstStyle/>
          <a:p>
            <a:r>
              <a:rPr lang="en-US" dirty="0" smtClean="0"/>
              <a:t>Hydrogen Storage</a:t>
            </a:r>
            <a:endParaRPr lang="en-US" dirty="0"/>
          </a:p>
        </p:txBody>
      </p:sp>
      <p:pic>
        <p:nvPicPr>
          <p:cNvPr id="11" name="Picture 10"/>
          <p:cNvPicPr>
            <a:picLocks noChangeAspect="1"/>
          </p:cNvPicPr>
          <p:nvPr/>
        </p:nvPicPr>
        <p:blipFill rotWithShape="1">
          <a:blip r:embed="rId7"/>
          <a:srcRect l="15895" r="14921"/>
          <a:stretch/>
        </p:blipFill>
        <p:spPr>
          <a:xfrm>
            <a:off x="4749579" y="4400976"/>
            <a:ext cx="2841688" cy="2311251"/>
          </a:xfrm>
          <a:prstGeom prst="rect">
            <a:avLst/>
          </a:prstGeom>
        </p:spPr>
      </p:pic>
      <p:pic>
        <p:nvPicPr>
          <p:cNvPr id="12" name="Picture 11"/>
          <p:cNvPicPr>
            <a:picLocks noChangeAspect="1"/>
          </p:cNvPicPr>
          <p:nvPr/>
        </p:nvPicPr>
        <p:blipFill>
          <a:blip r:embed="rId8"/>
          <a:stretch>
            <a:fillRect/>
          </a:stretch>
        </p:blipFill>
        <p:spPr>
          <a:xfrm>
            <a:off x="7757856" y="4681131"/>
            <a:ext cx="4353339" cy="1995280"/>
          </a:xfrm>
          <a:prstGeom prst="rect">
            <a:avLst/>
          </a:prstGeom>
        </p:spPr>
      </p:pic>
      <p:sp>
        <p:nvSpPr>
          <p:cNvPr id="13" name="TextBox 12"/>
          <p:cNvSpPr txBox="1"/>
          <p:nvPr/>
        </p:nvSpPr>
        <p:spPr>
          <a:xfrm>
            <a:off x="8717525" y="4330289"/>
            <a:ext cx="2434000" cy="369332"/>
          </a:xfrm>
          <a:prstGeom prst="rect">
            <a:avLst/>
          </a:prstGeom>
          <a:noFill/>
        </p:spPr>
        <p:txBody>
          <a:bodyPr wrap="none" rtlCol="0">
            <a:spAutoFit/>
          </a:bodyPr>
          <a:lstStyle/>
          <a:p>
            <a:r>
              <a:rPr lang="en-US" smtClean="0"/>
              <a:t>Electrochemical Storage</a:t>
            </a:r>
            <a:endParaRPr lang="en-US" dirty="0"/>
          </a:p>
        </p:txBody>
      </p:sp>
    </p:spTree>
    <p:extLst>
      <p:ext uri="{BB962C8B-B14F-4D97-AF65-F5344CB8AC3E}">
        <p14:creationId xmlns:p14="http://schemas.microsoft.com/office/powerpoint/2010/main" val="2027997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769029" y="0"/>
            <a:ext cx="10653941" cy="6858000"/>
          </a:xfrm>
          <a:prstGeom prst="rect">
            <a:avLst/>
          </a:prstGeom>
        </p:spPr>
      </p:pic>
      <p:sp>
        <p:nvSpPr>
          <p:cNvPr id="5" name="TextBox 4"/>
          <p:cNvSpPr txBox="1"/>
          <p:nvPr/>
        </p:nvSpPr>
        <p:spPr>
          <a:xfrm>
            <a:off x="6095999" y="6581001"/>
            <a:ext cx="6256649" cy="276999"/>
          </a:xfrm>
          <a:prstGeom prst="rect">
            <a:avLst/>
          </a:prstGeom>
          <a:noFill/>
        </p:spPr>
        <p:txBody>
          <a:bodyPr wrap="none" rtlCol="0">
            <a:spAutoFit/>
          </a:bodyPr>
          <a:lstStyle/>
          <a:p>
            <a:pPr fontAlgn="base"/>
            <a:r>
              <a:rPr lang="en-US" sz="1200" b="1" dirty="0"/>
              <a:t>Source: </a:t>
            </a:r>
            <a:r>
              <a:rPr lang="en-US" sz="1200" dirty="0"/>
              <a:t>U.S. Energy Information Administration, </a:t>
            </a:r>
            <a:r>
              <a:rPr lang="en-US" sz="1200" i="1" dirty="0">
                <a:hlinkClick r:id="rId4"/>
              </a:rPr>
              <a:t>Preliminary Monthly Electric Generator </a:t>
            </a:r>
            <a:r>
              <a:rPr lang="en-US" sz="1200" i="1" dirty="0" smtClean="0">
                <a:hlinkClick r:id="rId4"/>
              </a:rPr>
              <a:t>Inventory</a:t>
            </a:r>
            <a:endParaRPr lang="en-US" sz="1200" dirty="0"/>
          </a:p>
        </p:txBody>
      </p:sp>
    </p:spTree>
    <p:extLst>
      <p:ext uri="{BB962C8B-B14F-4D97-AF65-F5344CB8AC3E}">
        <p14:creationId xmlns:p14="http://schemas.microsoft.com/office/powerpoint/2010/main" val="4727055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“Project Malta”?</a:t>
            </a:r>
            <a:endParaRPr lang="en-US" dirty="0"/>
          </a:p>
        </p:txBody>
      </p:sp>
      <p:pic>
        <p:nvPicPr>
          <p:cNvPr id="5" name="Picture 4"/>
          <p:cNvPicPr>
            <a:picLocks noChangeAspect="1"/>
          </p:cNvPicPr>
          <p:nvPr/>
        </p:nvPicPr>
        <p:blipFill>
          <a:blip r:embed="rId3"/>
          <a:stretch>
            <a:fillRect/>
          </a:stretch>
        </p:blipFill>
        <p:spPr>
          <a:xfrm>
            <a:off x="154608" y="1936542"/>
            <a:ext cx="7180840" cy="4802187"/>
          </a:xfrm>
          <a:prstGeom prst="rect">
            <a:avLst/>
          </a:prstGeom>
        </p:spPr>
      </p:pic>
      <p:grpSp>
        <p:nvGrpSpPr>
          <p:cNvPr id="11" name="Group 10"/>
          <p:cNvGrpSpPr/>
          <p:nvPr/>
        </p:nvGrpSpPr>
        <p:grpSpPr>
          <a:xfrm>
            <a:off x="7516744" y="0"/>
            <a:ext cx="4394200" cy="6350000"/>
            <a:chOff x="7516744" y="0"/>
            <a:chExt cx="4394200" cy="6350000"/>
          </a:xfrm>
        </p:grpSpPr>
        <p:pic>
          <p:nvPicPr>
            <p:cNvPr id="4" name="Picture 3"/>
            <p:cNvPicPr>
              <a:picLocks noChangeAspect="1"/>
            </p:cNvPicPr>
            <p:nvPr/>
          </p:nvPicPr>
          <p:blipFill>
            <a:blip r:embed="rId4"/>
            <a:stretch>
              <a:fillRect/>
            </a:stretch>
          </p:blipFill>
          <p:spPr>
            <a:xfrm>
              <a:off x="7516744" y="0"/>
              <a:ext cx="4394200" cy="6350000"/>
            </a:xfrm>
            <a:prstGeom prst="rect">
              <a:avLst/>
            </a:prstGeom>
          </p:spPr>
        </p:pic>
        <p:sp>
          <p:nvSpPr>
            <p:cNvPr id="7" name="Rectangle 6"/>
            <p:cNvSpPr/>
            <p:nvPr/>
          </p:nvSpPr>
          <p:spPr>
            <a:xfrm>
              <a:off x="7858540" y="5658678"/>
              <a:ext cx="596347" cy="616331"/>
            </a:xfrm>
            <a:prstGeom prst="rect">
              <a:avLst/>
            </a:prstGeom>
            <a:solidFill>
              <a:srgbClr val="FFC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894461" y="5657786"/>
              <a:ext cx="524503" cy="584775"/>
            </a:xfrm>
            <a:prstGeom prst="rect">
              <a:avLst/>
            </a:prstGeom>
            <a:noFill/>
          </p:spPr>
          <p:txBody>
            <a:bodyPr wrap="none" rtlCol="0">
              <a:spAutoFit/>
            </a:bodyPr>
            <a:lstStyle/>
            <a:p>
              <a:r>
                <a:rPr lang="en-US" sz="3200" smtClean="0"/>
                <a:t>T</a:t>
              </a:r>
              <a:r>
                <a:rPr lang="en-US" sz="3200" baseline="-25000" smtClean="0"/>
                <a:t>1</a:t>
              </a:r>
              <a:endParaRPr lang="en-US" sz="3200" baseline="30000" dirty="0"/>
            </a:p>
          </p:txBody>
        </p:sp>
        <p:sp>
          <p:nvSpPr>
            <p:cNvPr id="10" name="Rectangle 9"/>
            <p:cNvSpPr/>
            <p:nvPr/>
          </p:nvSpPr>
          <p:spPr>
            <a:xfrm>
              <a:off x="11158330" y="1285461"/>
              <a:ext cx="437322" cy="405227"/>
            </a:xfrm>
            <a:prstGeom prst="rect">
              <a:avLst/>
            </a:prstGeom>
            <a:solidFill>
              <a:srgbClr val="DC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046612" y="1195686"/>
              <a:ext cx="660758" cy="584775"/>
            </a:xfrm>
            <a:prstGeom prst="rect">
              <a:avLst/>
            </a:prstGeom>
            <a:noFill/>
          </p:spPr>
          <p:txBody>
            <a:bodyPr wrap="none" rtlCol="0">
              <a:spAutoFit/>
            </a:bodyPr>
            <a:lstStyle/>
            <a:p>
              <a:r>
                <a:rPr lang="en-US" sz="3200" dirty="0" smtClean="0"/>
                <a:t>T</a:t>
              </a:r>
              <a:r>
                <a:rPr lang="en-US" sz="3200" baseline="-25000" dirty="0" smtClean="0"/>
                <a:t>0</a:t>
              </a:r>
              <a:r>
                <a:rPr lang="en-US" sz="3200" baseline="30000" dirty="0" smtClean="0"/>
                <a:t>+</a:t>
              </a:r>
              <a:endParaRPr lang="en-US" sz="3200" baseline="30000" dirty="0"/>
            </a:p>
          </p:txBody>
        </p:sp>
      </p:grpSp>
    </p:spTree>
    <p:extLst>
      <p:ext uri="{BB962C8B-B14F-4D97-AF65-F5344CB8AC3E}">
        <p14:creationId xmlns:p14="http://schemas.microsoft.com/office/powerpoint/2010/main" val="213297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Significance</a:t>
            </a:r>
            <a:endParaRPr lang="en-US" dirty="0"/>
          </a:p>
        </p:txBody>
      </p:sp>
      <p:pic>
        <p:nvPicPr>
          <p:cNvPr id="5" name="Picture 4"/>
          <p:cNvPicPr>
            <a:picLocks noChangeAspect="1"/>
          </p:cNvPicPr>
          <p:nvPr/>
        </p:nvPicPr>
        <p:blipFill>
          <a:blip r:embed="rId3"/>
          <a:stretch>
            <a:fillRect/>
          </a:stretch>
        </p:blipFill>
        <p:spPr>
          <a:xfrm>
            <a:off x="838200" y="1690688"/>
            <a:ext cx="6477000" cy="4522124"/>
          </a:xfrm>
          <a:prstGeom prst="rect">
            <a:avLst/>
          </a:prstGeom>
        </p:spPr>
      </p:pic>
      <p:sp>
        <p:nvSpPr>
          <p:cNvPr id="6" name="Oval 5"/>
          <p:cNvSpPr/>
          <p:nvPr/>
        </p:nvSpPr>
        <p:spPr>
          <a:xfrm>
            <a:off x="3071936" y="5043487"/>
            <a:ext cx="1819553" cy="458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Malta?</a:t>
            </a:r>
            <a:endParaRPr lang="en-US"/>
          </a:p>
        </p:txBody>
      </p:sp>
      <p:sp>
        <p:nvSpPr>
          <p:cNvPr id="8" name="TextBox 7"/>
          <p:cNvSpPr txBox="1"/>
          <p:nvPr/>
        </p:nvSpPr>
        <p:spPr>
          <a:xfrm>
            <a:off x="5048361" y="365125"/>
            <a:ext cx="2266839" cy="1200329"/>
          </a:xfrm>
          <a:prstGeom prst="rect">
            <a:avLst/>
          </a:prstGeom>
          <a:noFill/>
        </p:spPr>
        <p:txBody>
          <a:bodyPr wrap="none" rtlCol="0">
            <a:spAutoFit/>
          </a:bodyPr>
          <a:lstStyle/>
          <a:p>
            <a:r>
              <a:rPr lang="en-US" sz="2400" u="sng" dirty="0" smtClean="0"/>
              <a:t>Malta Estimates:</a:t>
            </a:r>
          </a:p>
          <a:p>
            <a:r>
              <a:rPr lang="en-US" sz="2400" dirty="0" smtClean="0"/>
              <a:t>$12.7 per kWh</a:t>
            </a:r>
          </a:p>
          <a:p>
            <a:r>
              <a:rPr lang="en-US" sz="2400" dirty="0" smtClean="0"/>
              <a:t>$600 per kW</a:t>
            </a:r>
            <a:endParaRPr lang="en-US" sz="2400" dirty="0"/>
          </a:p>
        </p:txBody>
      </p:sp>
      <p:sp>
        <p:nvSpPr>
          <p:cNvPr id="7" name="TextBox 6"/>
          <p:cNvSpPr txBox="1"/>
          <p:nvPr/>
        </p:nvSpPr>
        <p:spPr>
          <a:xfrm>
            <a:off x="7125225" y="1689593"/>
            <a:ext cx="5297354" cy="4524315"/>
          </a:xfrm>
          <a:prstGeom prst="rect">
            <a:avLst/>
          </a:prstGeom>
          <a:noFill/>
        </p:spPr>
        <p:txBody>
          <a:bodyPr wrap="square" rtlCol="0">
            <a:spAutoFit/>
          </a:bodyPr>
          <a:lstStyle/>
          <a:p>
            <a:pPr algn="ctr"/>
            <a:r>
              <a:rPr lang="en-US" sz="3200" dirty="0" smtClean="0"/>
              <a:t>Pumped thermal energy storage that is </a:t>
            </a:r>
            <a:r>
              <a:rPr lang="en-US" sz="3200" b="1" dirty="0" smtClean="0"/>
              <a:t>safe</a:t>
            </a:r>
            <a:r>
              <a:rPr lang="en-US" sz="3200" dirty="0" smtClean="0"/>
              <a:t>, </a:t>
            </a:r>
            <a:r>
              <a:rPr lang="en-US" sz="3200" b="1" dirty="0" smtClean="0"/>
              <a:t>cost competitive with pumped hydro</a:t>
            </a:r>
            <a:r>
              <a:rPr lang="en-US" sz="3200" dirty="0" smtClean="0"/>
              <a:t>, and can be </a:t>
            </a:r>
            <a:r>
              <a:rPr lang="en-US" sz="3200" b="1" dirty="0" smtClean="0"/>
              <a:t>sited anywhere</a:t>
            </a:r>
            <a:r>
              <a:rPr lang="en-US" sz="3200" dirty="0" smtClean="0"/>
              <a:t>, all without any significant scientific technological innovations needed, </a:t>
            </a:r>
            <a:r>
              <a:rPr lang="en-US" sz="3200" b="1" dirty="0" smtClean="0"/>
              <a:t>only ”21st century engineering.”</a:t>
            </a:r>
            <a:endParaRPr lang="en-US" sz="3200" b="1" dirty="0"/>
          </a:p>
        </p:txBody>
      </p:sp>
    </p:spTree>
    <p:extLst>
      <p:ext uri="{BB962C8B-B14F-4D97-AF65-F5344CB8AC3E}">
        <p14:creationId xmlns:p14="http://schemas.microsoft.com/office/powerpoint/2010/main" val="6253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709" y="1176683"/>
            <a:ext cx="6464300" cy="4279900"/>
          </a:xfrm>
          <a:prstGeom prst="rect">
            <a:avLst/>
          </a:prstGeom>
        </p:spPr>
      </p:pic>
      <p:pic>
        <p:nvPicPr>
          <p:cNvPr id="2" name="Picture 1"/>
          <p:cNvPicPr>
            <a:picLocks noChangeAspect="1"/>
          </p:cNvPicPr>
          <p:nvPr/>
        </p:nvPicPr>
        <p:blipFill>
          <a:blip r:embed="rId4"/>
          <a:stretch>
            <a:fillRect/>
          </a:stretch>
        </p:blipFill>
        <p:spPr>
          <a:xfrm>
            <a:off x="9012392" y="658191"/>
            <a:ext cx="1833408" cy="2658442"/>
          </a:xfrm>
          <a:prstGeom prst="rect">
            <a:avLst/>
          </a:prstGeom>
        </p:spPr>
      </p:pic>
      <p:sp>
        <p:nvSpPr>
          <p:cNvPr id="3" name="TextBox 2"/>
          <p:cNvSpPr txBox="1"/>
          <p:nvPr/>
        </p:nvSpPr>
        <p:spPr>
          <a:xfrm>
            <a:off x="7961148" y="3485320"/>
            <a:ext cx="3935896" cy="2862322"/>
          </a:xfrm>
          <a:prstGeom prst="rect">
            <a:avLst/>
          </a:prstGeom>
          <a:noFill/>
        </p:spPr>
        <p:txBody>
          <a:bodyPr wrap="square" rtlCol="0">
            <a:spAutoFit/>
          </a:bodyPr>
          <a:lstStyle/>
          <a:p>
            <a:pPr algn="just"/>
            <a:r>
              <a:rPr lang="en-US" sz="1200" dirty="0"/>
              <a:t>Professor Laughlin is a theorist with interests ranging from hard-core engineering to cosmology. He is an expert in semiconductors </a:t>
            </a:r>
            <a:r>
              <a:rPr lang="en-US" sz="1200" b="1" dirty="0"/>
              <a:t>(Nobel Prize 1998) </a:t>
            </a:r>
            <a:r>
              <a:rPr lang="en-US" sz="1200" dirty="0"/>
              <a:t>and has also worked on plasma and nuclear physics issues related to fusion and nuclear-pumped X-ray lasers. </a:t>
            </a:r>
            <a:r>
              <a:rPr lang="en-US" sz="1200" b="1" dirty="0"/>
              <a:t>His technical work at the moment focuses on “correlated-electron” phenomenology </a:t>
            </a:r>
            <a:r>
              <a:rPr lang="en-US" sz="1200" dirty="0"/>
              <a:t>– working backward from experimental properties of materials to infer the presence (or not) of new kinds of quantum self-organization. He recently proposed that all Mott insulators – including the notorious doped ones that exhibit high-temperature superconductivity – are plagued by a new kind of subsidiary order called “orbital </a:t>
            </a:r>
            <a:r>
              <a:rPr lang="en-US" sz="1200" dirty="0" err="1"/>
              <a:t>antiferromagnetism</a:t>
            </a:r>
            <a:r>
              <a:rPr lang="en-US" sz="1200" dirty="0"/>
              <a:t>” that is difficult to detect directly. He is also the author of A Different Universe, a lay-accessible book explaining emergent law</a:t>
            </a:r>
            <a:r>
              <a:rPr lang="en-US" sz="1200" dirty="0" smtClean="0"/>
              <a:t>.</a:t>
            </a:r>
            <a:endParaRPr lang="en-US" sz="1200" dirty="0"/>
          </a:p>
        </p:txBody>
      </p:sp>
      <p:sp>
        <p:nvSpPr>
          <p:cNvPr id="4" name="TextBox 3"/>
          <p:cNvSpPr txBox="1"/>
          <p:nvPr/>
        </p:nvSpPr>
        <p:spPr>
          <a:xfrm>
            <a:off x="0" y="250682"/>
            <a:ext cx="9169561" cy="646331"/>
          </a:xfrm>
          <a:prstGeom prst="rect">
            <a:avLst/>
          </a:prstGeom>
          <a:noFill/>
        </p:spPr>
        <p:txBody>
          <a:bodyPr wrap="none" rtlCol="0">
            <a:spAutoFit/>
          </a:bodyPr>
          <a:lstStyle/>
          <a:p>
            <a:r>
              <a:rPr lang="en-US" sz="3600" dirty="0" smtClean="0"/>
              <a:t>Let’s Design a Pumped Thermal Storage System!</a:t>
            </a:r>
            <a:endParaRPr lang="en-US" sz="3600" dirty="0"/>
          </a:p>
        </p:txBody>
      </p:sp>
    </p:spTree>
    <p:extLst>
      <p:ext uri="{BB962C8B-B14F-4D97-AF65-F5344CB8AC3E}">
        <p14:creationId xmlns:p14="http://schemas.microsoft.com/office/powerpoint/2010/main" val="4028009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a:t>
            </a:r>
            <a:endParaRPr lang="en-US" dirty="0"/>
          </a:p>
        </p:txBody>
      </p:sp>
      <p:sp>
        <p:nvSpPr>
          <p:cNvPr id="3" name="Content Placeholder 2"/>
          <p:cNvSpPr>
            <a:spLocks noGrp="1"/>
          </p:cNvSpPr>
          <p:nvPr>
            <p:ph idx="1"/>
          </p:nvPr>
        </p:nvSpPr>
        <p:spPr>
          <a:xfrm>
            <a:off x="970721" y="2740025"/>
            <a:ext cx="4250636" cy="2547592"/>
          </a:xfrm>
        </p:spPr>
        <p:txBody>
          <a:bodyPr/>
          <a:lstStyle/>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smtClean="0"/>
              <a:t>Safety</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smtClean="0"/>
              <a:t>Low Cost</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smtClean="0"/>
              <a:t>High Efficiency</a:t>
            </a:r>
            <a:endParaRPr lang="en-US" dirty="0"/>
          </a:p>
        </p:txBody>
      </p:sp>
      <p:sp>
        <p:nvSpPr>
          <p:cNvPr id="4" name="TextBox 3"/>
          <p:cNvSpPr txBox="1"/>
          <p:nvPr/>
        </p:nvSpPr>
        <p:spPr>
          <a:xfrm>
            <a:off x="838200" y="4320209"/>
            <a:ext cx="2349810" cy="584775"/>
          </a:xfrm>
          <a:prstGeom prst="rect">
            <a:avLst/>
          </a:prstGeom>
          <a:noFill/>
        </p:spPr>
        <p:txBody>
          <a:bodyPr wrap="none" rtlCol="0">
            <a:spAutoFit/>
          </a:bodyPr>
          <a:lstStyle/>
          <a:p>
            <a:r>
              <a:rPr lang="en-US" sz="3200" dirty="0" smtClean="0">
                <a:solidFill>
                  <a:srgbClr val="FF0000"/>
                </a:solidFill>
              </a:rPr>
              <a:t>In this order!</a:t>
            </a:r>
            <a:endParaRPr lang="en-US" sz="3200" dirty="0">
              <a:solidFill>
                <a:srgbClr val="FF0000"/>
              </a:solidFill>
            </a:endParaRPr>
          </a:p>
        </p:txBody>
      </p:sp>
      <p:cxnSp>
        <p:nvCxnSpPr>
          <p:cNvPr id="6" name="Straight Arrow Connector 5"/>
          <p:cNvCxnSpPr/>
          <p:nvPr/>
        </p:nvCxnSpPr>
        <p:spPr>
          <a:xfrm flipV="1">
            <a:off x="2557670" y="1761676"/>
            <a:ext cx="3233530" cy="12340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5791200" y="1577009"/>
            <a:ext cx="2468625" cy="369332"/>
          </a:xfrm>
          <a:prstGeom prst="rect">
            <a:avLst/>
          </a:prstGeom>
          <a:noFill/>
        </p:spPr>
        <p:txBody>
          <a:bodyPr wrap="none" rtlCol="0">
            <a:spAutoFit/>
          </a:bodyPr>
          <a:lstStyle/>
          <a:p>
            <a:r>
              <a:rPr lang="en-US" dirty="0" smtClean="0"/>
              <a:t>1 New York City x 1 </a:t>
            </a:r>
            <a:r>
              <a:rPr lang="en-US" dirty="0" err="1" smtClean="0"/>
              <a:t>Hr</a:t>
            </a:r>
            <a:r>
              <a:rPr lang="en-US" dirty="0" smtClean="0"/>
              <a:t> = </a:t>
            </a:r>
            <a:endParaRPr lang="en-US" dirty="0"/>
          </a:p>
        </p:txBody>
      </p:sp>
      <p:pic>
        <p:nvPicPr>
          <p:cNvPr id="8" name="Picture 7"/>
          <p:cNvPicPr>
            <a:picLocks noChangeAspect="1"/>
          </p:cNvPicPr>
          <p:nvPr/>
        </p:nvPicPr>
        <p:blipFill rotWithShape="1">
          <a:blip r:embed="rId3"/>
          <a:srcRect l="50092"/>
          <a:stretch/>
        </p:blipFill>
        <p:spPr>
          <a:xfrm>
            <a:off x="8594339" y="560388"/>
            <a:ext cx="1901484" cy="2260600"/>
          </a:xfrm>
          <a:prstGeom prst="rect">
            <a:avLst/>
          </a:prstGeom>
        </p:spPr>
      </p:pic>
      <p:sp>
        <p:nvSpPr>
          <p:cNvPr id="11" name="Right Brace 10"/>
          <p:cNvSpPr/>
          <p:nvPr/>
        </p:nvSpPr>
        <p:spPr>
          <a:xfrm>
            <a:off x="3856383" y="3207026"/>
            <a:ext cx="318052" cy="837989"/>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2" name="TextBox 11"/>
          <p:cNvSpPr txBox="1"/>
          <p:nvPr/>
        </p:nvSpPr>
        <p:spPr>
          <a:xfrm>
            <a:off x="4174435" y="3432313"/>
            <a:ext cx="3959995" cy="369332"/>
          </a:xfrm>
          <a:prstGeom prst="rect">
            <a:avLst/>
          </a:prstGeom>
          <a:noFill/>
        </p:spPr>
        <p:txBody>
          <a:bodyPr wrap="none" rtlCol="0">
            <a:spAutoFit/>
          </a:bodyPr>
          <a:lstStyle/>
          <a:p>
            <a:r>
              <a:rPr lang="en-US" dirty="0" smtClean="0"/>
              <a:t>Energy storage, not </a:t>
            </a:r>
            <a:r>
              <a:rPr lang="en-US" smtClean="0"/>
              <a:t>energy conservation</a:t>
            </a:r>
            <a:endParaRPr lang="en-US"/>
          </a:p>
        </p:txBody>
      </p:sp>
    </p:spTree>
    <p:extLst>
      <p:ext uri="{BB962C8B-B14F-4D97-AF65-F5344CB8AC3E}">
        <p14:creationId xmlns:p14="http://schemas.microsoft.com/office/powerpoint/2010/main" val="146663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Constraints</a:t>
            </a:r>
            <a:endParaRPr lang="en-US" dirty="0"/>
          </a:p>
        </p:txBody>
      </p:sp>
      <p:grpSp>
        <p:nvGrpSpPr>
          <p:cNvPr id="17" name="Group 16"/>
          <p:cNvGrpSpPr/>
          <p:nvPr/>
        </p:nvGrpSpPr>
        <p:grpSpPr>
          <a:xfrm>
            <a:off x="6714312" y="0"/>
            <a:ext cx="4394200" cy="6350000"/>
            <a:chOff x="7516744" y="0"/>
            <a:chExt cx="4394200" cy="6350000"/>
          </a:xfrm>
        </p:grpSpPr>
        <p:pic>
          <p:nvPicPr>
            <p:cNvPr id="18" name="Picture 17"/>
            <p:cNvPicPr>
              <a:picLocks noChangeAspect="1"/>
            </p:cNvPicPr>
            <p:nvPr/>
          </p:nvPicPr>
          <p:blipFill>
            <a:blip r:embed="rId3"/>
            <a:stretch>
              <a:fillRect/>
            </a:stretch>
          </p:blipFill>
          <p:spPr>
            <a:xfrm>
              <a:off x="7516744" y="0"/>
              <a:ext cx="4394200" cy="6350000"/>
            </a:xfrm>
            <a:prstGeom prst="rect">
              <a:avLst/>
            </a:prstGeom>
          </p:spPr>
        </p:pic>
        <p:sp>
          <p:nvSpPr>
            <p:cNvPr id="19" name="Rectangle 18"/>
            <p:cNvSpPr/>
            <p:nvPr/>
          </p:nvSpPr>
          <p:spPr>
            <a:xfrm>
              <a:off x="7858540" y="5658678"/>
              <a:ext cx="596347" cy="616331"/>
            </a:xfrm>
            <a:prstGeom prst="rect">
              <a:avLst/>
            </a:prstGeom>
            <a:solidFill>
              <a:srgbClr val="FFC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894461" y="5657786"/>
              <a:ext cx="524503" cy="584775"/>
            </a:xfrm>
            <a:prstGeom prst="rect">
              <a:avLst/>
            </a:prstGeom>
            <a:noFill/>
          </p:spPr>
          <p:txBody>
            <a:bodyPr wrap="none" rtlCol="0">
              <a:spAutoFit/>
            </a:bodyPr>
            <a:lstStyle/>
            <a:p>
              <a:r>
                <a:rPr lang="en-US" sz="3200" smtClean="0"/>
                <a:t>T</a:t>
              </a:r>
              <a:r>
                <a:rPr lang="en-US" sz="3200" baseline="-25000" smtClean="0"/>
                <a:t>1</a:t>
              </a:r>
              <a:endParaRPr lang="en-US" sz="3200" baseline="30000" dirty="0"/>
            </a:p>
          </p:txBody>
        </p:sp>
        <p:sp>
          <p:nvSpPr>
            <p:cNvPr id="21" name="Rectangle 20"/>
            <p:cNvSpPr/>
            <p:nvPr/>
          </p:nvSpPr>
          <p:spPr>
            <a:xfrm>
              <a:off x="11158330" y="1285461"/>
              <a:ext cx="437322" cy="405227"/>
            </a:xfrm>
            <a:prstGeom prst="rect">
              <a:avLst/>
            </a:prstGeom>
            <a:solidFill>
              <a:srgbClr val="DC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1046612" y="1195686"/>
              <a:ext cx="660758" cy="584775"/>
            </a:xfrm>
            <a:prstGeom prst="rect">
              <a:avLst/>
            </a:prstGeom>
            <a:noFill/>
          </p:spPr>
          <p:txBody>
            <a:bodyPr wrap="none" rtlCol="0">
              <a:spAutoFit/>
            </a:bodyPr>
            <a:lstStyle/>
            <a:p>
              <a:r>
                <a:rPr lang="en-US" sz="3200" dirty="0" smtClean="0"/>
                <a:t>T</a:t>
              </a:r>
              <a:r>
                <a:rPr lang="en-US" sz="3200" baseline="-25000" dirty="0" smtClean="0"/>
                <a:t>0</a:t>
              </a:r>
              <a:r>
                <a:rPr lang="en-US" sz="3200" baseline="30000" dirty="0" smtClean="0"/>
                <a:t>+</a:t>
              </a:r>
              <a:endParaRPr lang="en-US" sz="3200" baseline="30000" dirty="0"/>
            </a:p>
          </p:txBody>
        </p:sp>
      </p:grpSp>
      <mc:AlternateContent xmlns:mc="http://schemas.openxmlformats.org/markup-compatibility/2006" xmlns:a14="http://schemas.microsoft.com/office/drawing/2010/main">
        <mc:Choice Requires="a14">
          <p:sp>
            <p:nvSpPr>
              <p:cNvPr id="23" name="TextBox 22"/>
              <p:cNvSpPr txBox="1"/>
              <p:nvPr/>
            </p:nvSpPr>
            <p:spPr>
              <a:xfrm>
                <a:off x="2519911" y="3081242"/>
                <a:ext cx="1635576" cy="563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ea typeface="Cambria Math" charset="0"/>
                              <a:cs typeface="Cambria Math" charset="0"/>
                            </a:rPr>
                          </m:ctrlPr>
                        </m:sSubPr>
                        <m:e>
                          <m:r>
                            <a:rPr lang="en-US" i="1">
                              <a:latin typeface="Cambria Math" charset="0"/>
                              <a:ea typeface="Cambria Math" charset="0"/>
                              <a:cs typeface="Cambria Math" charset="0"/>
                            </a:rPr>
                            <m:t>𝜂</m:t>
                          </m:r>
                        </m:e>
                        <m:sub>
                          <m:r>
                            <a:rPr lang="en-US" b="0" i="1" smtClean="0">
                              <a:latin typeface="Cambria Math" charset="0"/>
                              <a:ea typeface="Cambria Math" charset="0"/>
                              <a:cs typeface="Cambria Math" charset="0"/>
                            </a:rPr>
                            <m:t>𝑚𝑎𝑥</m:t>
                          </m:r>
                        </m:sub>
                      </m:sSub>
                      <m:r>
                        <a:rPr lang="en-US" b="0" i="1" smtClean="0">
                          <a:latin typeface="Cambria Math" charset="0"/>
                          <a:ea typeface="Cambria Math" charset="0"/>
                          <a:cs typeface="Cambria Math" charset="0"/>
                        </a:rPr>
                        <m:t>=</m:t>
                      </m:r>
                      <m:f>
                        <m:fPr>
                          <m:ctrlPr>
                            <a:rPr lang="bg-BG" b="0" i="1" smtClean="0">
                              <a:latin typeface="Cambria Math" charset="0"/>
                              <a:ea typeface="Cambria Math" charset="0"/>
                              <a:cs typeface="Cambria Math" charset="0"/>
                            </a:rPr>
                          </m:ctrlPr>
                        </m:fPr>
                        <m:num>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𝑇</m:t>
                              </m:r>
                            </m:e>
                            <m:sub>
                              <m:r>
                                <a:rPr lang="en-US" b="0" i="1" smtClean="0">
                                  <a:latin typeface="Cambria Math" charset="0"/>
                                  <a:ea typeface="Cambria Math" charset="0"/>
                                  <a:cs typeface="Cambria Math" charset="0"/>
                                </a:rPr>
                                <m:t>𝐻</m:t>
                              </m:r>
                            </m:sub>
                          </m:sSub>
                          <m:r>
                            <a:rPr lang="en-US" b="0" i="1" smtClean="0">
                              <a:latin typeface="Cambria Math" charset="0"/>
                              <a:ea typeface="Cambria Math" charset="0"/>
                              <a:cs typeface="Cambria Math" charset="0"/>
                            </a:rPr>
                            <m:t>−</m:t>
                          </m:r>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𝑇</m:t>
                              </m:r>
                            </m:e>
                            <m:sub>
                              <m:r>
                                <a:rPr lang="en-US" b="0" i="1" smtClean="0">
                                  <a:latin typeface="Cambria Math" charset="0"/>
                                  <a:ea typeface="Cambria Math" charset="0"/>
                                  <a:cs typeface="Cambria Math" charset="0"/>
                                </a:rPr>
                                <m:t>𝐶</m:t>
                              </m:r>
                            </m:sub>
                          </m:sSub>
                        </m:num>
                        <m:den>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𝑇</m:t>
                              </m:r>
                            </m:e>
                            <m:sub>
                              <m:r>
                                <a:rPr lang="en-US" i="1">
                                  <a:latin typeface="Cambria Math" charset="0"/>
                                  <a:ea typeface="Cambria Math" charset="0"/>
                                  <a:cs typeface="Cambria Math" charset="0"/>
                                </a:rPr>
                                <m:t>𝐻</m:t>
                              </m:r>
                            </m:sub>
                          </m:sSub>
                        </m:den>
                      </m:f>
                    </m:oMath>
                  </m:oMathPara>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2519911" y="3081242"/>
                <a:ext cx="1635576" cy="56387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2363619" y="3990233"/>
                <a:ext cx="19481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𝑃𝑜𝑤𝑒𝑟</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𝑃𝑟𝑒𝑠𝑠𝑢𝑟𝑒</m:t>
                      </m:r>
                    </m:oMath>
                  </m:oMathPara>
                </a14:m>
                <a:endParaRPr lang="en-US" dirty="0"/>
              </a:p>
            </p:txBody>
          </p:sp>
        </mc:Choice>
        <mc:Fallback xmlns="">
          <p:sp>
            <p:nvSpPr>
              <p:cNvPr id="24" name="TextBox 23"/>
              <p:cNvSpPr txBox="1">
                <a:spLocks noRot="1" noChangeAspect="1" noMove="1" noResize="1" noEditPoints="1" noAdjustHandles="1" noChangeArrowheads="1" noChangeShapeType="1" noTextEdit="1"/>
              </p:cNvSpPr>
              <p:nvPr/>
            </p:nvSpPr>
            <p:spPr>
              <a:xfrm>
                <a:off x="2363619" y="3990233"/>
                <a:ext cx="1948162" cy="276999"/>
              </a:xfrm>
              <a:prstGeom prst="rect">
                <a:avLst/>
              </a:prstGeom>
              <a:blipFill rotWithShape="0">
                <a:blip r:embed="rId5"/>
                <a:stretch>
                  <a:fillRect l="-2194" r="-2508" b="-6667"/>
                </a:stretch>
              </a:blipFill>
            </p:spPr>
            <p:txBody>
              <a:bodyPr/>
              <a:lstStyle/>
              <a:p>
                <a:r>
                  <a:rPr lang="en-US">
                    <a:noFill/>
                  </a:rPr>
                  <a:t> </a:t>
                </a:r>
              </a:p>
            </p:txBody>
          </p:sp>
        </mc:Fallback>
      </mc:AlternateContent>
    </p:spTree>
    <p:extLst>
      <p:ext uri="{BB962C8B-B14F-4D97-AF65-F5344CB8AC3E}">
        <p14:creationId xmlns:p14="http://schemas.microsoft.com/office/powerpoint/2010/main" val="8920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6782</TotalTime>
  <Words>1919</Words>
  <Application>Microsoft Macintosh PowerPoint</Application>
  <PresentationFormat>Widescreen</PresentationFormat>
  <Paragraphs>221</Paragraphs>
  <Slides>21</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Cambria Math</vt:lpstr>
      <vt:lpstr>Office Theme</vt:lpstr>
      <vt:lpstr>Google’s Solution to Energy Storage: Project Malta</vt:lpstr>
      <vt:lpstr>Why is Storage Important?</vt:lpstr>
      <vt:lpstr>Different Kinds of Storage</vt:lpstr>
      <vt:lpstr>PowerPoint Presentation</vt:lpstr>
      <vt:lpstr>What is “Project Malta”?</vt:lpstr>
      <vt:lpstr>Significance</vt:lpstr>
      <vt:lpstr>PowerPoint Presentation</vt:lpstr>
      <vt:lpstr>Optimization</vt:lpstr>
      <vt:lpstr>Material Constraints</vt:lpstr>
      <vt:lpstr>Material Constraints</vt:lpstr>
      <vt:lpstr>Thermal Storage Materials</vt:lpstr>
      <vt:lpstr>Working Fluid</vt:lpstr>
      <vt:lpstr>Regeneration</vt:lpstr>
      <vt:lpstr>Progress so far</vt:lpstr>
      <vt:lpstr>Heat Exchangers</vt:lpstr>
      <vt:lpstr>Compressor and Turbine</vt:lpstr>
      <vt:lpstr>Putting it all together: Costs</vt:lpstr>
      <vt:lpstr>Cost Numbers</vt:lpstr>
      <vt:lpstr>Other Project Costs</vt:lpstr>
      <vt:lpstr>Footprint/Layout</vt:lpstr>
      <vt:lpstr>Discussion</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Google’s Solution to Energy Storage: Project Malta</dc:title>
  <dc:creator>Amos Meeks</dc:creator>
  <cp:lastModifiedBy>Amos Meeks</cp:lastModifiedBy>
  <cp:revision>46</cp:revision>
  <dcterms:created xsi:type="dcterms:W3CDTF">2017-10-24T15:52:37Z</dcterms:created>
  <dcterms:modified xsi:type="dcterms:W3CDTF">2017-11-03T18:14:01Z</dcterms:modified>
</cp:coreProperties>
</file>