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0" r:id="rId1"/>
  </p:sldMasterIdLst>
  <p:notesMasterIdLst>
    <p:notesMasterId r:id="rId24"/>
  </p:notesMasterIdLst>
  <p:sldIdLst>
    <p:sldId id="256" r:id="rId2"/>
    <p:sldId id="257" r:id="rId3"/>
    <p:sldId id="259" r:id="rId4"/>
    <p:sldId id="260" r:id="rId5"/>
    <p:sldId id="262" r:id="rId6"/>
    <p:sldId id="261" r:id="rId7"/>
    <p:sldId id="263" r:id="rId8"/>
    <p:sldId id="258" r:id="rId9"/>
    <p:sldId id="264" r:id="rId10"/>
    <p:sldId id="266" r:id="rId11"/>
    <p:sldId id="267" r:id="rId12"/>
    <p:sldId id="268" r:id="rId13"/>
    <p:sldId id="269" r:id="rId14"/>
    <p:sldId id="271" r:id="rId15"/>
    <p:sldId id="270" r:id="rId16"/>
    <p:sldId id="272" r:id="rId17"/>
    <p:sldId id="274" r:id="rId18"/>
    <p:sldId id="273" r:id="rId19"/>
    <p:sldId id="275" r:id="rId20"/>
    <p:sldId id="276" r:id="rId21"/>
    <p:sldId id="277" r:id="rId22"/>
    <p:sldId id="278" r:id="rId2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377" autoAdjust="0"/>
  </p:normalViewPr>
  <p:slideViewPr>
    <p:cSldViewPr snapToGrid="0" snapToObjects="1">
      <p:cViewPr>
        <p:scale>
          <a:sx n="80" d="100"/>
          <a:sy n="80" d="100"/>
        </p:scale>
        <p:origin x="-1056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dLbl>
              <c:idx val="0"/>
              <c:layout/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7"/>
              <c:layout>
                <c:manualLayout>
                  <c:x val="0.0416715089822036"/>
                  <c:y val="0.0043597560870948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Sheet1!$A$1:$A$9</c:f>
              <c:strCache>
                <c:ptCount val="9"/>
                <c:pt idx="0">
                  <c:v>cement</c:v>
                </c:pt>
                <c:pt idx="1">
                  <c:v>chemicals</c:v>
                </c:pt>
                <c:pt idx="2">
                  <c:v>lime</c:v>
                </c:pt>
                <c:pt idx="3">
                  <c:v>coke ovens</c:v>
                </c:pt>
                <c:pt idx="4">
                  <c:v>non-ferrous metals</c:v>
                </c:pt>
                <c:pt idx="5">
                  <c:v>iron/steel</c:v>
                </c:pt>
                <c:pt idx="6">
                  <c:v>ferroalloy</c:v>
                </c:pt>
                <c:pt idx="7">
                  <c:v>lime-stone/dolomite</c:v>
                </c:pt>
                <c:pt idx="8">
                  <c:v>other</c:v>
                </c:pt>
              </c:strCache>
            </c:strRef>
          </c:cat>
          <c:val>
            <c:numRef>
              <c:f>Sheet1!$B$1:$B$9</c:f>
              <c:numCache>
                <c:formatCode>General</c:formatCode>
                <c:ptCount val="9"/>
                <c:pt idx="0">
                  <c:v>1.352</c:v>
                </c:pt>
                <c:pt idx="1">
                  <c:v>0.477</c:v>
                </c:pt>
                <c:pt idx="2">
                  <c:v>0.242</c:v>
                </c:pt>
                <c:pt idx="3">
                  <c:v>0.134</c:v>
                </c:pt>
                <c:pt idx="4">
                  <c:v>0.074</c:v>
                </c:pt>
                <c:pt idx="5">
                  <c:v>0.072</c:v>
                </c:pt>
                <c:pt idx="6">
                  <c:v>0.061</c:v>
                </c:pt>
                <c:pt idx="7">
                  <c:v>0.06</c:v>
                </c:pt>
                <c:pt idx="8">
                  <c:v>0.115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2674C3-E0B5-7A49-8F4B-C0380F816871}" type="datetimeFigureOut">
              <a:rPr lang="en-US" smtClean="0"/>
              <a:t>12/2/15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026D81-D8C1-2A40-B627-001C1E652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68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Create all the physical products in our lives</a:t>
            </a:r>
          </a:p>
          <a:p>
            <a:r>
              <a:rPr lang="en-US" dirty="0" smtClean="0"/>
              <a:t>30% of global emissions (40% if don’t count land-use) -&gt; Mostly due to material </a:t>
            </a:r>
            <a:r>
              <a:rPr lang="en-US" baseline="0" dirty="0" smtClean="0"/>
              <a:t>processing (turning resources (oil, ore, biomass)/scrap into useful materials</a:t>
            </a:r>
          </a:p>
          <a:p>
            <a:r>
              <a:rPr lang="en-US" baseline="0" dirty="0" smtClean="0"/>
              <a:t>Industry mainly construction, food are the services they provide, emissions largely just 3 categories: burners, process, machines</a:t>
            </a:r>
          </a:p>
          <a:p>
            <a:r>
              <a:rPr lang="en-US" dirty="0" smtClean="0"/>
              <a:t>70% of</a:t>
            </a:r>
            <a:r>
              <a:rPr lang="en-US" baseline="0" dirty="0" smtClean="0"/>
              <a:t> total final energy use is fossil fuels in industry, but distribution widely dependent on sector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6D81-D8C1-2A40-B627-001C1E65271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9112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Coal based</a:t>
            </a:r>
            <a:r>
              <a:rPr lang="en-US" baseline="0" dirty="0" smtClean="0"/>
              <a:t> DRI – remove need for coke (but need more coal, and energy efficiency depends on use of reuse of residual gas)</a:t>
            </a:r>
          </a:p>
          <a:p>
            <a:r>
              <a:rPr lang="en-US" baseline="0" dirty="0" smtClean="0"/>
              <a:t>Natural Gas based DRI – Natural gas made into H2 and CO</a:t>
            </a:r>
          </a:p>
          <a:p>
            <a:r>
              <a:rPr lang="en-US" baseline="0" dirty="0" smtClean="0"/>
              <a:t>DRI needs more electricity for EAC</a:t>
            </a:r>
          </a:p>
          <a:p>
            <a:r>
              <a:rPr lang="en-US" baseline="0" dirty="0" smtClean="0"/>
              <a:t>Smelting reduction – much reduction takes place in a liquid iron bath (can use low quality coal instead of coke – save energy/emissions from coking process)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6D81-D8C1-2A40-B627-001C1E65271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713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Availability + Recycling Rate – 26% is lost as process scrap (eliminating this would reduce</a:t>
            </a:r>
            <a:r>
              <a:rPr lang="en-US" baseline="0" dirty="0" smtClean="0"/>
              <a:t> emissions 16% for the iron/steel sector)</a:t>
            </a:r>
            <a:endParaRPr lang="en-US" dirty="0" smtClean="0"/>
          </a:p>
          <a:p>
            <a:r>
              <a:rPr lang="en-US" dirty="0" smtClean="0"/>
              <a:t>Better materials (allow for</a:t>
            </a:r>
            <a:r>
              <a:rPr lang="en-US" baseline="0" dirty="0" smtClean="0"/>
              <a:t> less to be used – although not always the case with cars)</a:t>
            </a:r>
          </a:p>
          <a:p>
            <a:r>
              <a:rPr lang="en-US" baseline="0" dirty="0" smtClean="0"/>
              <a:t>30% of all steel produced in 2008 could be re-used in the future, but steel is cheaper than labor (amplified by tax policies) – economically drives material inefficiency to minimize labor costs</a:t>
            </a:r>
          </a:p>
          <a:p>
            <a:r>
              <a:rPr lang="en-US" baseline="0" dirty="0" smtClean="0"/>
              <a:t>Commercial buildings in developed world built with 2x steel required by safety codes.</a:t>
            </a:r>
          </a:p>
          <a:p>
            <a:r>
              <a:rPr lang="en-US" baseline="0" dirty="0" smtClean="0"/>
              <a:t>Extending building life would also help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6D81-D8C1-2A40-B627-001C1E65271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6654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Much lower energy intensity</a:t>
            </a:r>
            <a:r>
              <a:rPr lang="en-US" baseline="0" dirty="0" smtClean="0"/>
              <a:t> per </a:t>
            </a:r>
            <a:r>
              <a:rPr lang="en-US" baseline="0" dirty="0" err="1" smtClean="0"/>
              <a:t>tonne</a:t>
            </a:r>
            <a:r>
              <a:rPr lang="en-US" baseline="0" dirty="0" smtClean="0"/>
              <a:t> than steel and aluminum, but volume of production is much higher – demand dominated by construction</a:t>
            </a:r>
            <a:endParaRPr lang="en-US" dirty="0" smtClean="0"/>
          </a:p>
          <a:p>
            <a:r>
              <a:rPr lang="en-US" dirty="0" smtClean="0"/>
              <a:t>Limestone, clay, sand = feedstock (give</a:t>
            </a:r>
            <a:r>
              <a:rPr lang="en-US" baseline="0" dirty="0" smtClean="0"/>
              <a:t> lime, silica, alumina, and iron) -&gt; clinker; add gypsum and grind for cement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6D81-D8C1-2A40-B627-001C1E65271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6702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Heat with coal, natural gas, oil to temperatures of 2000 C</a:t>
            </a:r>
          </a:p>
          <a:p>
            <a:r>
              <a:rPr lang="en-US" dirty="0" smtClean="0"/>
              <a:t>Calcination: CaCO3 -&gt; </a:t>
            </a:r>
            <a:r>
              <a:rPr lang="en-US" dirty="0" err="1" smtClean="0"/>
              <a:t>CaO</a:t>
            </a:r>
            <a:r>
              <a:rPr lang="en-US" dirty="0" smtClean="0"/>
              <a:t> + CO2 (limestone -&gt;</a:t>
            </a:r>
            <a:r>
              <a:rPr lang="en-US" baseline="0" dirty="0" smtClean="0"/>
              <a:t> lime + carbon dioxide)</a:t>
            </a:r>
          </a:p>
          <a:p>
            <a:r>
              <a:rPr lang="en-US" baseline="0" dirty="0" smtClean="0"/>
              <a:t>Adding preheaters and </a:t>
            </a:r>
            <a:r>
              <a:rPr lang="en-US" baseline="0" dirty="0" err="1" smtClean="0"/>
              <a:t>precalciners</a:t>
            </a:r>
            <a:r>
              <a:rPr lang="en-US" baseline="0" dirty="0" smtClean="0"/>
              <a:t> can increase efficiency substantially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6D81-D8C1-2A40-B627-001C1E65271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728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Thermodynamic</a:t>
            </a:r>
            <a:r>
              <a:rPr lang="en-US" baseline="0" dirty="0" smtClean="0"/>
              <a:t> limit of minimum energy: 1.8 GJ/t clinker for dry limestone feedstock</a:t>
            </a:r>
          </a:p>
          <a:p>
            <a:r>
              <a:rPr lang="en-US" baseline="0" dirty="0" smtClean="0"/>
              <a:t>Emissions highly dependent of system and fuel used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6D81-D8C1-2A40-B627-001C1E65271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6708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Thermodynamic</a:t>
            </a:r>
            <a:r>
              <a:rPr lang="en-US" baseline="0" dirty="0" smtClean="0"/>
              <a:t> limit of minimum energy: 1.8 GJ/t clinker for dry limestone feedstock</a:t>
            </a:r>
          </a:p>
          <a:p>
            <a:r>
              <a:rPr lang="en-US" baseline="0" dirty="0" smtClean="0"/>
              <a:t>Using best available technology could save 21% of energy consumption – although need to rebuild (can’t easily retrofit) and plant lasts 50 years</a:t>
            </a:r>
          </a:p>
          <a:p>
            <a:r>
              <a:rPr lang="en-US" baseline="0" dirty="0" smtClean="0"/>
              <a:t>In US, half of plants built since 1980, 22% in 70s, 16% in 60s, 10% before 60s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6D81-D8C1-2A40-B627-001C1E65271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6708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Capital stock in Europe</a:t>
            </a:r>
            <a:r>
              <a:rPr lang="en-US" baseline="0" dirty="0" smtClean="0"/>
              <a:t> new that US, less room for improvement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6D81-D8C1-2A40-B627-001C1E65271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7778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Availability</a:t>
            </a:r>
            <a:r>
              <a:rPr lang="en-US" baseline="0" dirty="0" smtClean="0"/>
              <a:t> for blending limited (also can’t have long distance transport)</a:t>
            </a:r>
          </a:p>
          <a:p>
            <a:r>
              <a:rPr lang="en-US" dirty="0" smtClean="0"/>
              <a:t>Waste fuels (clinker/limestone act as gas</a:t>
            </a:r>
            <a:r>
              <a:rPr lang="en-US" baseline="0" dirty="0" smtClean="0"/>
              <a:t> cleaning agents) – tires, wood, plastics, chemicals, municipal solid waste</a:t>
            </a:r>
          </a:p>
          <a:p>
            <a:r>
              <a:rPr lang="en-US" dirty="0" smtClean="0"/>
              <a:t>Some</a:t>
            </a:r>
            <a:r>
              <a:rPr lang="en-US" baseline="0" dirty="0" smtClean="0"/>
              <a:t> plants have 100% substitution</a:t>
            </a:r>
          </a:p>
          <a:p>
            <a:r>
              <a:rPr lang="en-US" baseline="0" dirty="0" smtClean="0"/>
              <a:t>Hard to recycle/reuse – best to expand building life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6D81-D8C1-2A40-B627-001C1E65271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6708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Integration/intensification – using waste heat, using by-products more</a:t>
            </a:r>
            <a:r>
              <a:rPr lang="en-US" baseline="0" dirty="0" smtClean="0"/>
              <a:t> efficiently</a:t>
            </a:r>
          </a:p>
          <a:p>
            <a:r>
              <a:rPr lang="en-US" dirty="0" smtClean="0"/>
              <a:t>CHP</a:t>
            </a:r>
            <a:r>
              <a:rPr lang="en-US" baseline="0" dirty="0" smtClean="0"/>
              <a:t> faces barriers: emission limits/tax rates and feed-in tariffs</a:t>
            </a:r>
          </a:p>
          <a:p>
            <a:r>
              <a:rPr lang="en-US" baseline="0" dirty="0" smtClean="0"/>
              <a:t>Bio-based: use natural polymers, use monomers, and polymerize them, produce from micro-organisms</a:t>
            </a:r>
          </a:p>
          <a:p>
            <a:r>
              <a:rPr lang="en-US" baseline="0" dirty="0" smtClean="0"/>
              <a:t>Plant lifetime = 60 years, average age of capital stock in Europe/N America ~20 years, China ~ 10 years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6D81-D8C1-2A40-B627-001C1E65271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2808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Energy Recovery from Waste – MSW largely biogenic/petrochemical compounds are C and H; mostly combusted</a:t>
            </a:r>
            <a:r>
              <a:rPr lang="en-US" baseline="0" dirty="0" smtClean="0"/>
              <a:t> on moving grate; need to pay attention to air pollution</a:t>
            </a:r>
          </a:p>
          <a:p>
            <a:r>
              <a:rPr lang="en-US" baseline="0" dirty="0" smtClean="0"/>
              <a:t>Landfill Methane Recovery – of methane generated only 10% captured at sanitary landfills (capture efficiencies only about 50%, up to 95% possible)</a:t>
            </a:r>
          </a:p>
          <a:p>
            <a:r>
              <a:rPr lang="en-US" dirty="0" smtClean="0"/>
              <a:t>Landfill Aeration – introduce ambient air to promote biological processes to limit methane release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6D81-D8C1-2A40-B627-001C1E65271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132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Growth of Production in different industries</a:t>
            </a:r>
          </a:p>
          <a:p>
            <a:r>
              <a:rPr lang="en-US" dirty="0" smtClean="0"/>
              <a:t>Part of huge increase due to urbanization (need to build)</a:t>
            </a:r>
            <a:r>
              <a:rPr lang="en-US" baseline="0" dirty="0" smtClean="0"/>
              <a:t> and globalization of industry – can trade more easily throughout the production process</a:t>
            </a:r>
          </a:p>
          <a:p>
            <a:r>
              <a:rPr lang="en-US" dirty="0" smtClean="0"/>
              <a:t>Over 80% of increase in production since 1990 from China, India, and other developing Asian nations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6D81-D8C1-2A40-B627-001C1E65271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904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Almost</a:t>
            </a:r>
            <a:r>
              <a:rPr lang="en-US" baseline="0" dirty="0" smtClean="0"/>
              <a:t> all steel produced in China used in mainland china (46% of global steel use, 48% of production)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6D81-D8C1-2A40-B627-001C1E65271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0979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Indirect = Electricity + Heat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6D81-D8C1-2A40-B627-001C1E65271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8583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Iron and Steel, Cement, and Chemicals make up nearly ¾ of emissions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6D81-D8C1-2A40-B627-001C1E65271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3095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Growth in Emissions largely driven from Asian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6D81-D8C1-2A40-B627-001C1E65271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9230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 smtClean="0"/>
              <a:t>Energy Efficiency (Energy use = drive</a:t>
            </a:r>
            <a:r>
              <a:rPr lang="en-US" baseline="0" dirty="0" smtClean="0"/>
              <a:t> chemical reactions, create heat, mechanical work; thermo limits, but can improve)</a:t>
            </a:r>
            <a:endParaRPr lang="en-US" dirty="0" smtClean="0"/>
          </a:p>
          <a:p>
            <a:pPr marL="228600" indent="-228600">
              <a:buAutoNum type="arabicPeriod"/>
            </a:pPr>
            <a:r>
              <a:rPr lang="en-US" dirty="0" smtClean="0"/>
              <a:t>Emissions Efficiency (Fuel switching, CCS)</a:t>
            </a:r>
          </a:p>
          <a:p>
            <a:pPr marL="228600" indent="-228600">
              <a:buAutoNum type="arabicPeriod"/>
            </a:pPr>
            <a:r>
              <a:rPr lang="en-US" dirty="0" smtClean="0"/>
              <a:t>A. Material Efficiency in Manufacturing (reducing losses in stamping</a:t>
            </a:r>
            <a:r>
              <a:rPr lang="en-US" baseline="0" dirty="0" smtClean="0"/>
              <a:t>/shaping, reusing old material)</a:t>
            </a:r>
          </a:p>
          <a:p>
            <a:pPr marL="228600" indent="-228600">
              <a:buAutoNum type="arabicPeriod" startAt="3"/>
            </a:pPr>
            <a:r>
              <a:rPr lang="en-US" baseline="0" dirty="0" smtClean="0"/>
              <a:t>B.  Material Efficiency in Product Design (may products could be 1/3 lighter without loss of performance, substitution – hard due to levels of material needed)</a:t>
            </a:r>
          </a:p>
          <a:p>
            <a:pPr marL="228600" indent="-228600">
              <a:buAutoNum type="arabicPeriod" startAt="3"/>
            </a:pPr>
            <a:r>
              <a:rPr lang="en-US" baseline="0" dirty="0" smtClean="0"/>
              <a:t>Product-Service Efficiency (car sharing, higher building occupancy, food waste)</a:t>
            </a:r>
          </a:p>
          <a:p>
            <a:pPr marL="228600" indent="-228600">
              <a:buAutoNum type="arabicPeriod" startAt="3"/>
            </a:pPr>
            <a:r>
              <a:rPr lang="en-US" baseline="0" dirty="0" smtClean="0"/>
              <a:t>Service Demand Sector (use less things)</a:t>
            </a:r>
          </a:p>
          <a:p>
            <a:pPr marL="0" indent="0">
              <a:buNone/>
            </a:pPr>
            <a:r>
              <a:rPr lang="en-US" dirty="0" smtClean="0"/>
              <a:t>After that –</a:t>
            </a:r>
            <a:r>
              <a:rPr lang="en-US" baseline="0" dirty="0" smtClean="0"/>
              <a:t> Waste Industry Recycle, Re-Use, or Discard (avoids need to create material from scratch – a lot less energy. Not always enough, and not always the best quality)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6D81-D8C1-2A40-B627-001C1E65271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2800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Using best</a:t>
            </a:r>
            <a:r>
              <a:rPr lang="en-US" baseline="0" dirty="0" smtClean="0"/>
              <a:t> available technology in the 5 biggest energy sectors in industry (chemicals, iron/steel, cement, pulp/paper, and </a:t>
            </a:r>
            <a:r>
              <a:rPr lang="en-US" baseline="0" dirty="0" err="1" smtClean="0"/>
              <a:t>aluminium</a:t>
            </a:r>
            <a:r>
              <a:rPr lang="en-US" baseline="0" dirty="0" smtClean="0"/>
              <a:t>) would reduce industrial energy use by 13% (emissions by 12%)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6D81-D8C1-2A40-B627-001C1E65271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5472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Fe2O3</a:t>
            </a:r>
            <a:r>
              <a:rPr lang="en-US" baseline="0" dirty="0" smtClean="0"/>
              <a:t> (</a:t>
            </a:r>
            <a:r>
              <a:rPr lang="en-US" dirty="0" err="1" smtClean="0"/>
              <a:t>Ironore</a:t>
            </a:r>
            <a:r>
              <a:rPr lang="en-US" dirty="0" smtClean="0"/>
              <a:t>) + 3CO (from coke)</a:t>
            </a:r>
            <a:r>
              <a:rPr lang="en-US" baseline="0" dirty="0" smtClean="0"/>
              <a:t> -&gt; 3CO2 + 2 Fe (Pure Iron)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26D81-D8C1-2A40-B627-001C1E65271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375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F466F-BDA4-4F18-9C7B-FF0A9A1B0E80}" type="datetime1">
              <a:rPr lang="en-US" smtClean="0"/>
              <a:pPr/>
              <a:t>12/2/15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4290-6522-4139-852E-05BD9E7F0D2E}" type="datetime1">
              <a:rPr lang="en-US" smtClean="0"/>
              <a:pPr/>
              <a:t>12/2/15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55F9-81EA-47C5-8059-9E5C2B437C70}" type="datetime1">
              <a:rPr lang="en-US" smtClean="0"/>
              <a:pPr/>
              <a:t>12/2/15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607B-A47E-422C-9BEF-122CCDB7C526}" type="datetime1">
              <a:rPr lang="en-US" smtClean="0"/>
              <a:pPr/>
              <a:t>12/2/15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A7CB-BEE6-4F99-898E-913F06E8E125}" type="datetime1">
              <a:rPr lang="en-US" smtClean="0"/>
              <a:pPr/>
              <a:t>12/2/15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300C-6FC5-4FC3-AF1A-075E4F50620D}" type="datetime1">
              <a:rPr lang="en-US" smtClean="0"/>
              <a:pPr/>
              <a:t>12/2/15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295D-4A77-4DEB-B04C-9F4282A8BC04}" type="datetime1">
              <a:rPr lang="en-US" smtClean="0"/>
              <a:pPr/>
              <a:t>12/2/15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28685-4D0C-42D5-8013-B5904CD1FCBC}" type="datetime1">
              <a:rPr lang="en-US" smtClean="0"/>
              <a:pPr/>
              <a:t>12/2/15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26C0-9885-4BA9-BBFA-A52CBFEBB775}" type="datetime1">
              <a:rPr lang="en-US" smtClean="0"/>
              <a:pPr/>
              <a:t>12/2/15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E1B38-C5EB-4D66-9137-0AFE9CDEDE8F}" type="datetime1">
              <a:rPr lang="en-US" smtClean="0"/>
              <a:pPr/>
              <a:t>12/2/15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12/2/15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27B613C-1AD7-49D3-885D-F654C5CDBAA6}" type="datetime1">
              <a:rPr lang="en-US" smtClean="0"/>
              <a:pPr/>
              <a:t>12/2/15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3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Industrial Sector End-Use Energy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HEJC December 3</a:t>
            </a:r>
            <a:r>
              <a:rPr lang="en-US" baseline="30000" dirty="0" smtClean="0"/>
              <a:t>rd</a:t>
            </a:r>
            <a:r>
              <a:rPr lang="en-US" dirty="0" smtClean="0"/>
              <a:t>, 2015</a:t>
            </a:r>
          </a:p>
          <a:p>
            <a:r>
              <a:rPr lang="en-US" dirty="0" smtClean="0"/>
              <a:t>Lauren Kuntz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780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4" y="1163724"/>
            <a:ext cx="7778751" cy="5726026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</p:spPr>
        <p:txBody>
          <a:bodyPr/>
          <a:lstStyle/>
          <a:p>
            <a:r>
              <a:rPr lang="en-US" dirty="0" smtClean="0"/>
              <a:t>Iron and Steel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063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Iron and </a:t>
            </a:r>
            <a:r>
              <a:rPr lang="en-US" dirty="0" smtClean="0"/>
              <a:t>Steel - Technological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Dominant Technologies</a:t>
            </a:r>
          </a:p>
          <a:p>
            <a:pPr lvl="1"/>
            <a:r>
              <a:rPr lang="en-US" dirty="0" smtClean="0"/>
              <a:t>Blast Furnace/Basic Oxygen Furnace (13-14 GJ/</a:t>
            </a:r>
            <a:r>
              <a:rPr lang="en-US" dirty="0" err="1" smtClean="0"/>
              <a:t>tonne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Scrap/Electric Arc Furnace (4-6 GJ/</a:t>
            </a:r>
            <a:r>
              <a:rPr lang="en-US" dirty="0" err="1" smtClean="0"/>
              <a:t>tonne</a:t>
            </a:r>
            <a:r>
              <a:rPr lang="en-US" dirty="0" smtClean="0"/>
              <a:t>)</a:t>
            </a:r>
          </a:p>
          <a:p>
            <a:r>
              <a:rPr lang="en-US" dirty="0" smtClean="0"/>
              <a:t>New Technology Options</a:t>
            </a:r>
          </a:p>
          <a:p>
            <a:pPr lvl="1"/>
            <a:r>
              <a:rPr lang="en-US" dirty="0" smtClean="0"/>
              <a:t>Direct Iron Reduction</a:t>
            </a:r>
          </a:p>
          <a:p>
            <a:pPr lvl="1"/>
            <a:r>
              <a:rPr lang="en-US" dirty="0" smtClean="0"/>
              <a:t>Smelting Reduction</a:t>
            </a:r>
          </a:p>
          <a:p>
            <a:pPr lvl="1"/>
            <a:r>
              <a:rPr lang="en-US" dirty="0" smtClean="0"/>
              <a:t>Coke Replacement with Charcoal or Waste Plastic</a:t>
            </a:r>
          </a:p>
          <a:p>
            <a:pPr lvl="1"/>
            <a:r>
              <a:rPr lang="en-US" dirty="0" smtClean="0"/>
              <a:t>Carbon Capture and Sequestration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297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Iron and </a:t>
            </a:r>
            <a:r>
              <a:rPr lang="en-US" dirty="0" smtClean="0"/>
              <a:t>Steel - Material Flow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25625"/>
            <a:ext cx="8309119" cy="373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258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Cement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85427"/>
            <a:ext cx="8255000" cy="532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893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Cement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85427"/>
            <a:ext cx="8255000" cy="532809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317750" y="5032375"/>
            <a:ext cx="3921125" cy="873125"/>
          </a:xfrm>
          <a:prstGeom prst="rect">
            <a:avLst/>
          </a:prstGeom>
          <a:noFill/>
          <a:ln w="28575" cmpd="sng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8694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Cement – Technological Options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05000"/>
            <a:ext cx="8108870" cy="44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262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Cement – Technological Options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0" y="1668003"/>
            <a:ext cx="8223250" cy="455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982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" y="1943100"/>
            <a:ext cx="8241046" cy="424815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</p:spPr>
        <p:txBody>
          <a:bodyPr/>
          <a:lstStyle/>
          <a:p>
            <a:r>
              <a:rPr lang="en-US" dirty="0" smtClean="0"/>
              <a:t>Cement – Technological Options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1863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Cement – Technological Options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2219325"/>
            <a:ext cx="7620000" cy="4114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Clinker Substitute</a:t>
            </a:r>
          </a:p>
          <a:p>
            <a:pPr lvl="1"/>
            <a:r>
              <a:rPr lang="en-US" sz="2600" dirty="0" smtClean="0"/>
              <a:t>Fly-Ash</a:t>
            </a:r>
          </a:p>
          <a:p>
            <a:pPr lvl="1"/>
            <a:r>
              <a:rPr lang="en-US" sz="2600" dirty="0" smtClean="0"/>
              <a:t>Blast Furnace Slag</a:t>
            </a:r>
          </a:p>
          <a:p>
            <a:pPr lvl="1"/>
            <a:r>
              <a:rPr lang="en-US" sz="2600" dirty="0" err="1" smtClean="0"/>
              <a:t>Pozzolana</a:t>
            </a:r>
            <a:endParaRPr lang="en-US" sz="2600" dirty="0" smtClean="0"/>
          </a:p>
          <a:p>
            <a:r>
              <a:rPr lang="en-US" sz="2800" dirty="0" smtClean="0"/>
              <a:t>Fuel Substitution</a:t>
            </a:r>
          </a:p>
          <a:p>
            <a:r>
              <a:rPr lang="en-US" sz="2800" dirty="0" smtClean="0"/>
              <a:t>Cement Alternatives</a:t>
            </a:r>
          </a:p>
          <a:p>
            <a:r>
              <a:rPr lang="en-US" sz="2800" dirty="0" smtClean="0"/>
              <a:t>Carbon Capture and Sequestration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08316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Chemicals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Largest energy user in industrial sector – 10% of global energy use, 7% of global CO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emissions</a:t>
            </a:r>
          </a:p>
          <a:p>
            <a:r>
              <a:rPr lang="en-US" sz="2400" dirty="0" smtClean="0"/>
              <a:t>Emissions dominated by:</a:t>
            </a:r>
          </a:p>
          <a:p>
            <a:pPr lvl="1"/>
            <a:r>
              <a:rPr lang="en-US" dirty="0" smtClean="0"/>
              <a:t>Ethylene</a:t>
            </a:r>
          </a:p>
          <a:p>
            <a:pPr lvl="1"/>
            <a:r>
              <a:rPr lang="en-US" dirty="0" smtClean="0"/>
              <a:t>Ammonia</a:t>
            </a:r>
          </a:p>
          <a:p>
            <a:pPr lvl="1"/>
            <a:r>
              <a:rPr lang="en-US" dirty="0" smtClean="0"/>
              <a:t>Nitric Acid</a:t>
            </a:r>
          </a:p>
          <a:p>
            <a:pPr lvl="1"/>
            <a:r>
              <a:rPr lang="en-US" dirty="0" err="1" smtClean="0"/>
              <a:t>Adipic</a:t>
            </a:r>
            <a:r>
              <a:rPr lang="en-US" dirty="0" smtClean="0"/>
              <a:t> Acid and </a:t>
            </a:r>
            <a:r>
              <a:rPr lang="en-US" dirty="0" err="1" smtClean="0"/>
              <a:t>Caprolactam</a:t>
            </a:r>
            <a:r>
              <a:rPr lang="en-US" dirty="0" smtClean="0"/>
              <a:t> (used in plastics)</a:t>
            </a:r>
          </a:p>
          <a:p>
            <a:pPr lvl="1"/>
            <a:r>
              <a:rPr lang="en-US" dirty="0" smtClean="0"/>
              <a:t>Fertilizer</a:t>
            </a:r>
          </a:p>
          <a:p>
            <a:pPr lvl="1"/>
            <a:r>
              <a:rPr lang="en-US" dirty="0" smtClean="0"/>
              <a:t>Synthetic Fibers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164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99046"/>
            <a:ext cx="8410234" cy="4863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2908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Chemicals – Technological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0075"/>
            <a:ext cx="7620000" cy="4800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Process integration and process intensification</a:t>
            </a:r>
          </a:p>
          <a:p>
            <a:r>
              <a:rPr lang="en-US" sz="2800" dirty="0" smtClean="0"/>
              <a:t>Combined heat and power</a:t>
            </a:r>
          </a:p>
          <a:p>
            <a:r>
              <a:rPr lang="en-US" sz="2800" dirty="0" smtClean="0"/>
              <a:t>Membranes</a:t>
            </a:r>
          </a:p>
          <a:p>
            <a:r>
              <a:rPr lang="en-US" sz="2800" dirty="0" smtClean="0"/>
              <a:t>Bio-based Chemicals/Plastics</a:t>
            </a:r>
          </a:p>
          <a:p>
            <a:r>
              <a:rPr lang="en-US" sz="2800" dirty="0" smtClean="0"/>
              <a:t>Carbon Capture and Storage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368850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Waste Management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150" y="1274268"/>
            <a:ext cx="7673975" cy="5583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7971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875" y="0"/>
            <a:ext cx="4032250" cy="679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240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r="2265"/>
          <a:stretch/>
        </p:blipFill>
        <p:spPr>
          <a:xfrm>
            <a:off x="0" y="1280656"/>
            <a:ext cx="8425723" cy="4572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603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Producers of Energy Intensive Industrial Goods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5312135"/>
              </p:ext>
            </p:extLst>
          </p:nvPr>
        </p:nvGraphicFramePr>
        <p:xfrm>
          <a:off x="457201" y="2049398"/>
          <a:ext cx="2950260" cy="41452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8082"/>
                <a:gridCol w="103217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Iron Ore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China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43%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Australia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18%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Brazil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13%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bg1"/>
                          </a:solidFill>
                        </a:rPr>
                        <a:t>Steel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China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48%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Japan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7%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US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6%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4541672"/>
              </p:ext>
            </p:extLst>
          </p:nvPr>
        </p:nvGraphicFramePr>
        <p:xfrm>
          <a:off x="4342320" y="2049398"/>
          <a:ext cx="2950260" cy="41452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8082"/>
                <a:gridCol w="103217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Cement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China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63%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India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7%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US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2%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bg1"/>
                          </a:solidFill>
                        </a:rPr>
                        <a:t>Ammonia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rgbClr val="7F7F7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China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32%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India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9%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Russia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7%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259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Emissions (13.14 GtCO</a:t>
            </a:r>
            <a:r>
              <a:rPr lang="en-US" baseline="-25000" dirty="0" smtClean="0"/>
              <a:t>2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667125"/>
            <a:ext cx="3762375" cy="2114550"/>
          </a:xfrm>
        </p:spPr>
        <p:txBody>
          <a:bodyPr>
            <a:noAutofit/>
          </a:bodyPr>
          <a:lstStyle/>
          <a:p>
            <a:r>
              <a:rPr lang="en-US" sz="2800" dirty="0" smtClean="0"/>
              <a:t>Direct - 5.27 GtCO</a:t>
            </a:r>
            <a:r>
              <a:rPr lang="en-US" sz="2800" baseline="-25000" dirty="0" smtClean="0"/>
              <a:t>2</a:t>
            </a:r>
            <a:endParaRPr lang="en-US" sz="2800" dirty="0" smtClean="0"/>
          </a:p>
          <a:p>
            <a:r>
              <a:rPr lang="en-US" sz="2800" dirty="0" smtClean="0"/>
              <a:t>Process – 2.59 GtCO</a:t>
            </a:r>
            <a:r>
              <a:rPr lang="en-US" sz="2800" baseline="-25000" dirty="0" smtClean="0"/>
              <a:t>2</a:t>
            </a:r>
            <a:endParaRPr lang="en-US" sz="2800" dirty="0" smtClean="0"/>
          </a:p>
          <a:p>
            <a:r>
              <a:rPr lang="en-US" sz="2800" dirty="0" smtClean="0"/>
              <a:t>Indirect – 5.25 GtCO</a:t>
            </a:r>
            <a:r>
              <a:rPr lang="en-US" sz="2800" baseline="-25000" dirty="0" smtClean="0"/>
              <a:t>2</a:t>
            </a:r>
            <a:endParaRPr lang="en-US" sz="2800" dirty="0"/>
          </a:p>
        </p:txBody>
      </p:sp>
      <p:graphicFrame>
        <p:nvGraphicFramePr>
          <p:cNvPr id="4" name="Char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8643762"/>
              </p:ext>
            </p:extLst>
          </p:nvPr>
        </p:nvGraphicFramePr>
        <p:xfrm>
          <a:off x="2905124" y="1600256"/>
          <a:ext cx="6745765" cy="49243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778375" y="6339959"/>
            <a:ext cx="2986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Process Emissions Breakdown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848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727" y="1068780"/>
            <a:ext cx="6303971" cy="5477722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</p:spPr>
        <p:txBody>
          <a:bodyPr/>
          <a:lstStyle/>
          <a:p>
            <a:r>
              <a:rPr lang="en-US" dirty="0" smtClean="0"/>
              <a:t>Direct and Process CO</a:t>
            </a:r>
            <a:r>
              <a:rPr lang="en-US" baseline="-25000" dirty="0" smtClean="0"/>
              <a:t>2</a:t>
            </a:r>
            <a:r>
              <a:rPr lang="en-US" dirty="0" smtClean="0"/>
              <a:t> Emissions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532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25513"/>
            <a:ext cx="8270875" cy="497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879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95560"/>
            <a:ext cx="8453014" cy="483685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</p:spPr>
        <p:txBody>
          <a:bodyPr/>
          <a:lstStyle/>
          <a:p>
            <a:r>
              <a:rPr lang="en-US" dirty="0" smtClean="0"/>
              <a:t>General Emission Reduction Strategies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817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19325"/>
            <a:ext cx="7620000" cy="2098675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Capital Stock Turnover Time</a:t>
            </a:r>
          </a:p>
          <a:p>
            <a:r>
              <a:rPr lang="en-US" sz="2800" dirty="0" smtClean="0"/>
              <a:t>Global Market Structure</a:t>
            </a:r>
          </a:p>
          <a:p>
            <a:r>
              <a:rPr lang="en-US" sz="2800" dirty="0" smtClean="0"/>
              <a:t>Limited Knowledge Sharing</a:t>
            </a:r>
          </a:p>
          <a:p>
            <a:r>
              <a:rPr lang="en-US" sz="2800" dirty="0" smtClean="0"/>
              <a:t>Energy Subsidies</a:t>
            </a:r>
            <a:endParaRPr lang="en-US" sz="28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</p:spPr>
        <p:txBody>
          <a:bodyPr/>
          <a:lstStyle/>
          <a:p>
            <a:r>
              <a:rPr lang="en-US" dirty="0" smtClean="0"/>
              <a:t>General Emission Reduction Challenges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0427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Adjacency.thmx</Template>
  <TotalTime>521</TotalTime>
  <Words>1246</Words>
  <Application>Microsoft Macintosh PowerPoint</Application>
  <PresentationFormat>On-screen Show (4:3)</PresentationFormat>
  <Paragraphs>156</Paragraphs>
  <Slides>22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Adjacency</vt:lpstr>
      <vt:lpstr>Industrial Sector End-Use Energy</vt:lpstr>
      <vt:lpstr>PowerPoint Presentation</vt:lpstr>
      <vt:lpstr>PowerPoint Presentation</vt:lpstr>
      <vt:lpstr>Top Producers of Energy Intensive Industrial Goods</vt:lpstr>
      <vt:lpstr>Emissions (13.14 GtCO2)</vt:lpstr>
      <vt:lpstr>Direct and Process CO2 Emissions</vt:lpstr>
      <vt:lpstr>PowerPoint Presentation</vt:lpstr>
      <vt:lpstr>General Emission Reduction Strategies</vt:lpstr>
      <vt:lpstr>General Emission Reduction Challenges</vt:lpstr>
      <vt:lpstr>Iron and Steel</vt:lpstr>
      <vt:lpstr>Iron and Steel - Technological Options</vt:lpstr>
      <vt:lpstr>Iron and Steel - Material Flow</vt:lpstr>
      <vt:lpstr>Cement</vt:lpstr>
      <vt:lpstr>Cement</vt:lpstr>
      <vt:lpstr>Cement – Technological Options</vt:lpstr>
      <vt:lpstr>Cement – Technological Options</vt:lpstr>
      <vt:lpstr>Cement – Technological Options</vt:lpstr>
      <vt:lpstr>Cement – Technological Options</vt:lpstr>
      <vt:lpstr>Chemicals</vt:lpstr>
      <vt:lpstr>Chemicals – Technological Options</vt:lpstr>
      <vt:lpstr>Waste Management</vt:lpstr>
      <vt:lpstr>PowerPoint Presentation</vt:lpstr>
    </vt:vector>
  </TitlesOfParts>
  <Company>Harvard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Industrial Sector End-Use Energy</dc:title>
  <dc:creator>Lauren Kuntz</dc:creator>
  <cp:lastModifiedBy>Lauren Kuntz</cp:lastModifiedBy>
  <cp:revision>24</cp:revision>
  <dcterms:created xsi:type="dcterms:W3CDTF">2015-12-02T18:32:08Z</dcterms:created>
  <dcterms:modified xsi:type="dcterms:W3CDTF">2015-12-03T03:13:59Z</dcterms:modified>
</cp:coreProperties>
</file>