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8"/>
  </p:notesMasterIdLst>
  <p:sldIdLst>
    <p:sldId id="256" r:id="rId2"/>
    <p:sldId id="257" r:id="rId3"/>
    <p:sldId id="290" r:id="rId4"/>
    <p:sldId id="291" r:id="rId5"/>
    <p:sldId id="294" r:id="rId6"/>
    <p:sldId id="258" r:id="rId7"/>
    <p:sldId id="293" r:id="rId8"/>
    <p:sldId id="292" r:id="rId9"/>
    <p:sldId id="259" r:id="rId10"/>
    <p:sldId id="262" r:id="rId11"/>
    <p:sldId id="296" r:id="rId12"/>
    <p:sldId id="295" r:id="rId13"/>
    <p:sldId id="298" r:id="rId14"/>
    <p:sldId id="300" r:id="rId15"/>
    <p:sldId id="299" r:id="rId16"/>
    <p:sldId id="301" r:id="rId17"/>
    <p:sldId id="261" r:id="rId18"/>
    <p:sldId id="263" r:id="rId19"/>
    <p:sldId id="302" r:id="rId20"/>
    <p:sldId id="303" r:id="rId21"/>
    <p:sldId id="304" r:id="rId22"/>
    <p:sldId id="266" r:id="rId23"/>
    <p:sldId id="265" r:id="rId24"/>
    <p:sldId id="305" r:id="rId25"/>
    <p:sldId id="306" r:id="rId26"/>
    <p:sldId id="307" r:id="rId27"/>
    <p:sldId id="270" r:id="rId28"/>
    <p:sldId id="267" r:id="rId29"/>
    <p:sldId id="269" r:id="rId30"/>
    <p:sldId id="308" r:id="rId31"/>
    <p:sldId id="268" r:id="rId32"/>
    <p:sldId id="310" r:id="rId33"/>
    <p:sldId id="309" r:id="rId34"/>
    <p:sldId id="312" r:id="rId35"/>
    <p:sldId id="311" r:id="rId36"/>
    <p:sldId id="313" r:id="rId37"/>
    <p:sldId id="273" r:id="rId38"/>
    <p:sldId id="314" r:id="rId39"/>
    <p:sldId id="271" r:id="rId40"/>
    <p:sldId id="272" r:id="rId41"/>
    <p:sldId id="274" r:id="rId42"/>
    <p:sldId id="275" r:id="rId43"/>
    <p:sldId id="276" r:id="rId44"/>
    <p:sldId id="315" r:id="rId45"/>
    <p:sldId id="316" r:id="rId46"/>
    <p:sldId id="277" r:id="rId47"/>
    <p:sldId id="320" r:id="rId48"/>
    <p:sldId id="319" r:id="rId49"/>
    <p:sldId id="278" r:id="rId50"/>
    <p:sldId id="281" r:id="rId51"/>
    <p:sldId id="280" r:id="rId52"/>
    <p:sldId id="279" r:id="rId53"/>
    <p:sldId id="282" r:id="rId54"/>
    <p:sldId id="321" r:id="rId55"/>
    <p:sldId id="283" r:id="rId56"/>
    <p:sldId id="284" r:id="rId57"/>
    <p:sldId id="322" r:id="rId58"/>
    <p:sldId id="323" r:id="rId59"/>
    <p:sldId id="285" r:id="rId60"/>
    <p:sldId id="286" r:id="rId61"/>
    <p:sldId id="324" r:id="rId62"/>
    <p:sldId id="287" r:id="rId63"/>
    <p:sldId id="288" r:id="rId64"/>
    <p:sldId id="289" r:id="rId65"/>
    <p:sldId id="317" r:id="rId66"/>
    <p:sldId id="318" r:id="rId6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9FC1AB0-817A-4CD6-8833-6FCCA9287BE4}">
          <p14:sldIdLst>
            <p14:sldId id="256"/>
            <p14:sldId id="257"/>
            <p14:sldId id="290"/>
            <p14:sldId id="291"/>
            <p14:sldId id="294"/>
            <p14:sldId id="258"/>
            <p14:sldId id="293"/>
            <p14:sldId id="292"/>
            <p14:sldId id="259"/>
            <p14:sldId id="262"/>
            <p14:sldId id="296"/>
            <p14:sldId id="295"/>
            <p14:sldId id="298"/>
            <p14:sldId id="300"/>
            <p14:sldId id="299"/>
            <p14:sldId id="301"/>
            <p14:sldId id="261"/>
            <p14:sldId id="263"/>
            <p14:sldId id="302"/>
            <p14:sldId id="303"/>
            <p14:sldId id="304"/>
            <p14:sldId id="266"/>
            <p14:sldId id="265"/>
            <p14:sldId id="305"/>
            <p14:sldId id="306"/>
            <p14:sldId id="307"/>
            <p14:sldId id="270"/>
            <p14:sldId id="267"/>
            <p14:sldId id="269"/>
            <p14:sldId id="308"/>
            <p14:sldId id="268"/>
            <p14:sldId id="310"/>
            <p14:sldId id="309"/>
            <p14:sldId id="312"/>
            <p14:sldId id="311"/>
            <p14:sldId id="313"/>
            <p14:sldId id="273"/>
            <p14:sldId id="314"/>
            <p14:sldId id="271"/>
            <p14:sldId id="272"/>
            <p14:sldId id="274"/>
            <p14:sldId id="275"/>
            <p14:sldId id="276"/>
            <p14:sldId id="315"/>
            <p14:sldId id="316"/>
            <p14:sldId id="277"/>
            <p14:sldId id="320"/>
            <p14:sldId id="319"/>
            <p14:sldId id="278"/>
            <p14:sldId id="281"/>
            <p14:sldId id="280"/>
            <p14:sldId id="279"/>
            <p14:sldId id="282"/>
            <p14:sldId id="321"/>
            <p14:sldId id="283"/>
            <p14:sldId id="284"/>
            <p14:sldId id="322"/>
            <p14:sldId id="323"/>
            <p14:sldId id="285"/>
            <p14:sldId id="286"/>
            <p14:sldId id="324"/>
            <p14:sldId id="287"/>
            <p14:sldId id="288"/>
            <p14:sldId id="289"/>
            <p14:sldId id="317"/>
            <p14:sldId id="31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65CD35-B7CE-43F8-A981-9E6F09616BC5}" type="datetimeFigureOut">
              <a:rPr lang="en-US" smtClean="0"/>
              <a:t>9/25/2017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F486BB-41AB-40A5-A5CE-55921946CB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865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200 </a:t>
            </a:r>
            <a:r>
              <a:rPr lang="en-US" dirty="0" err="1" smtClean="0"/>
              <a:t>atm</a:t>
            </a:r>
            <a:r>
              <a:rPr lang="en-US" dirty="0" smtClean="0"/>
              <a:t> in catalyst chamber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486BB-41AB-40A5-A5CE-55921946CBCD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42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200 </a:t>
            </a:r>
            <a:r>
              <a:rPr lang="en-US" dirty="0" err="1" smtClean="0"/>
              <a:t>atm</a:t>
            </a:r>
            <a:r>
              <a:rPr lang="en-US" dirty="0" smtClean="0"/>
              <a:t> in catalyst chamber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486BB-41AB-40A5-A5CE-55921946CBCD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42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FE3B7-28FE-40A1-B7E1-3ED01FEB5674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26220-78E2-4A4C-A632-F62D4367A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381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FE3B7-28FE-40A1-B7E1-3ED01FEB5674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26220-78E2-4A4C-A632-F62D4367A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449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FE3B7-28FE-40A1-B7E1-3ED01FEB5674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26220-78E2-4A4C-A632-F62D4367A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063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FE3B7-28FE-40A1-B7E1-3ED01FEB5674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26220-78E2-4A4C-A632-F62D4367A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449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FE3B7-28FE-40A1-B7E1-3ED01FEB5674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26220-78E2-4A4C-A632-F62D4367A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613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FE3B7-28FE-40A1-B7E1-3ED01FEB5674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26220-78E2-4A4C-A632-F62D4367A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179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FE3B7-28FE-40A1-B7E1-3ED01FEB5674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26220-78E2-4A4C-A632-F62D4367A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063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FE3B7-28FE-40A1-B7E1-3ED01FEB5674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26220-78E2-4A4C-A632-F62D4367A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698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FE3B7-28FE-40A1-B7E1-3ED01FEB5674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26220-78E2-4A4C-A632-F62D4367A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66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FE3B7-28FE-40A1-B7E1-3ED01FEB5674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26220-78E2-4A4C-A632-F62D4367A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958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FE3B7-28FE-40A1-B7E1-3ED01FEB5674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26220-78E2-4A4C-A632-F62D4367A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532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FE3B7-28FE-40A1-B7E1-3ED01FEB5674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E26220-78E2-4A4C-A632-F62D4367A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917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echnology.matthey.com/article/61/3/172-182/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echnology.matthey.com/article/61/3/172-182/" TargetMode="Externa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www.technology.matthey.com/article/61/3/172-182/" TargetMode="Externa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yngaschem.com/" TargetMode="Externa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iff"/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tiff"/><Relationship Id="rId4" Type="http://schemas.openxmlformats.org/officeDocument/2006/relationships/image" Target="../media/image13.tiff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iff"/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tiff"/><Relationship Id="rId4" Type="http://schemas.openxmlformats.org/officeDocument/2006/relationships/image" Target="../media/image13.tiff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iff"/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tiff"/><Relationship Id="rId4" Type="http://schemas.openxmlformats.org/officeDocument/2006/relationships/image" Target="../media/image13.tif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Industrial Catalysis </a:t>
            </a:r>
            <a:br>
              <a:rPr lang="en-US" dirty="0" smtClean="0"/>
            </a:br>
            <a:r>
              <a:rPr lang="en-US" sz="3100" dirty="0" smtClean="0"/>
              <a:t>How Dirt and Sand Catalyze Some of the Most Important Transformations</a:t>
            </a:r>
            <a:endParaRPr lang="en-US" sz="31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334000"/>
            <a:ext cx="6400800" cy="17526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Justin J. </a:t>
            </a:r>
            <a:r>
              <a:rPr lang="en-US" sz="2400" dirty="0" err="1" smtClean="0"/>
              <a:t>Teesdale</a:t>
            </a:r>
            <a:endParaRPr lang="en-US" sz="2400" dirty="0" smtClean="0"/>
          </a:p>
          <a:p>
            <a:r>
              <a:rPr lang="en-US" sz="2400" dirty="0" smtClean="0"/>
              <a:t>Harvard Energy Journal Club</a:t>
            </a:r>
          </a:p>
          <a:p>
            <a:r>
              <a:rPr lang="en-US" sz="2400" dirty="0" smtClean="0"/>
              <a:t>September 29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, 2017</a:t>
            </a:r>
            <a:endParaRPr lang="en-US" sz="2400" dirty="0"/>
          </a:p>
        </p:txBody>
      </p:sp>
      <p:pic>
        <p:nvPicPr>
          <p:cNvPr id="1026" name="Picture 2" descr="Precious metal catalysts produced by Johnson Matthe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000250"/>
            <a:ext cx="54864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5007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Steam Reforming: Stats</a:t>
            </a:r>
            <a:endParaRPr lang="en-US" sz="34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685800" y="6510470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smtClean="0"/>
              <a:t>US DOE (2013). </a:t>
            </a:r>
            <a:r>
              <a:rPr lang="en-US" sz="1400" i="1" dirty="0" smtClean="0"/>
              <a:t>Report of the Hydrogen Production Expert Panel.</a:t>
            </a:r>
            <a:endParaRPr lang="en-US" sz="14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33400" y="899801"/>
            <a:ext cx="8229600" cy="700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Responsible for almost 95% of annual production of hydrogen</a:t>
            </a:r>
          </a:p>
        </p:txBody>
      </p:sp>
    </p:spTree>
    <p:extLst>
      <p:ext uri="{BB962C8B-B14F-4D97-AF65-F5344CB8AC3E}">
        <p14:creationId xmlns:p14="http://schemas.microsoft.com/office/powerpoint/2010/main" val="14881521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Steam Reforming: Stats</a:t>
            </a:r>
            <a:endParaRPr lang="en-US" sz="34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685800" y="6510470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smtClean="0"/>
              <a:t>US DOE (2013). </a:t>
            </a:r>
            <a:r>
              <a:rPr lang="en-US" sz="1400" i="1" dirty="0" smtClean="0"/>
              <a:t>Report of the Hydrogen Production Expert Panel.</a:t>
            </a:r>
            <a:endParaRPr lang="en-US" sz="14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33400" y="899801"/>
            <a:ext cx="8229600" cy="700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Responsible for almost 95% of annual production of hydrogen</a:t>
            </a:r>
          </a:p>
        </p:txBody>
      </p:sp>
      <p:sp>
        <p:nvSpPr>
          <p:cNvPr id="4" name="Rectangle 3"/>
          <p:cNvSpPr/>
          <p:nvPr/>
        </p:nvSpPr>
        <p:spPr>
          <a:xfrm>
            <a:off x="838200" y="1371600"/>
            <a:ext cx="7315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~ 50 million tons of hydrogen produced annually (worldwide)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3176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Steam Reforming: Stats</a:t>
            </a:r>
            <a:endParaRPr lang="en-US" sz="34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685800" y="6510470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smtClean="0"/>
              <a:t>US DOE (2013). </a:t>
            </a:r>
            <a:r>
              <a:rPr lang="en-US" sz="1400" i="1" dirty="0" smtClean="0"/>
              <a:t>Report of the Hydrogen Production Expert Panel.</a:t>
            </a:r>
            <a:endParaRPr lang="en-US" sz="14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33400" y="899801"/>
            <a:ext cx="8229600" cy="700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Responsible for almost 95% of annual production of hydrogen</a:t>
            </a:r>
          </a:p>
        </p:txBody>
      </p:sp>
      <p:sp>
        <p:nvSpPr>
          <p:cNvPr id="4" name="Rectangle 3"/>
          <p:cNvSpPr/>
          <p:nvPr/>
        </p:nvSpPr>
        <p:spPr>
          <a:xfrm>
            <a:off x="838200" y="1371600"/>
            <a:ext cx="7315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~ 50 million tons of hydrogen produced annually (worldwide)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838200" y="1740932"/>
            <a:ext cx="7315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Primarily used immediately in petroleum industry for the synthesis of other chemicals and ammonia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838200" y="2362200"/>
            <a:ext cx="7315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Largest production of any chemical in industry on a per mole basis by a large margin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94937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Steam Reforming: The Setup</a:t>
            </a:r>
            <a:endParaRPr lang="en-US" sz="34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685800" y="6510470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smtClean="0"/>
              <a:t>ECN (2004). </a:t>
            </a:r>
            <a:r>
              <a:rPr lang="en-US" sz="1400" i="1" dirty="0" smtClean="0"/>
              <a:t>On the Catalytic Aspects of Steam-Methane Reforming.</a:t>
            </a:r>
            <a:endParaRPr lang="en-US" sz="1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064" y="873807"/>
            <a:ext cx="5043872" cy="995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684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Steam Reforming: The Setup</a:t>
            </a:r>
            <a:endParaRPr lang="en-US" sz="34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685800" y="6510470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smtClean="0"/>
              <a:t>ECN (2004). </a:t>
            </a:r>
            <a:r>
              <a:rPr lang="en-US" sz="1400" i="1" dirty="0" smtClean="0"/>
              <a:t>On the Catalytic Aspects of Steam-Methane Reforming.</a:t>
            </a:r>
            <a:endParaRPr lang="en-US" sz="1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064" y="873807"/>
            <a:ext cx="5043872" cy="995727"/>
          </a:xfrm>
          <a:prstGeom prst="rect">
            <a:avLst/>
          </a:prstGeom>
        </p:spPr>
      </p:pic>
      <p:pic>
        <p:nvPicPr>
          <p:cNvPr id="4098" name="Picture 2" descr="http://www.linde-engineering.com/internet.global.lindeengineering.global/en/images/D01005_44319_4535.jpg?v=1.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3134" y="2245407"/>
            <a:ext cx="5637732" cy="272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5853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Steam Reforming: The Setup</a:t>
            </a:r>
            <a:endParaRPr lang="en-US" sz="34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685800" y="6510470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smtClean="0"/>
              <a:t>ECN (2004). </a:t>
            </a:r>
            <a:r>
              <a:rPr lang="en-US" sz="1400" i="1" dirty="0" smtClean="0"/>
              <a:t>On the Catalytic Aspects of Steam-Methane Reforming.</a:t>
            </a:r>
            <a:endParaRPr lang="en-US" sz="1400" dirty="0"/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2172234" y="5467350"/>
            <a:ext cx="4799532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Overall process 50-80% efficient, but highly dependent on plant design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064" y="873807"/>
            <a:ext cx="5043872" cy="995727"/>
          </a:xfrm>
          <a:prstGeom prst="rect">
            <a:avLst/>
          </a:prstGeom>
        </p:spPr>
      </p:pic>
      <p:pic>
        <p:nvPicPr>
          <p:cNvPr id="4098" name="Picture 2" descr="http://www.linde-engineering.com/internet.global.lindeengineering.global/en/images/D01005_44319_4535.jpg?v=1.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3134" y="2245407"/>
            <a:ext cx="5637732" cy="272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15774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Steam Reforming: Reaction Conditions</a:t>
            </a:r>
            <a:endParaRPr lang="en-US" sz="34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685800" y="6510470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smtClean="0"/>
              <a:t>ECN (2004). </a:t>
            </a:r>
            <a:r>
              <a:rPr lang="en-US" sz="1400" i="1" dirty="0" smtClean="0"/>
              <a:t>On the Catalytic Aspects of Steam-Methane Reforming.</a:t>
            </a:r>
            <a:endParaRPr lang="en-US" sz="14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33400" y="899801"/>
            <a:ext cx="8229600" cy="70039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Mix of steam and methane pass over catalyst @ 700-1000 °C and 3-25 bar</a:t>
            </a:r>
          </a:p>
        </p:txBody>
      </p:sp>
      <p:sp>
        <p:nvSpPr>
          <p:cNvPr id="4" name="Rectangle 3"/>
          <p:cNvSpPr/>
          <p:nvPr/>
        </p:nvSpPr>
        <p:spPr>
          <a:xfrm>
            <a:off x="838200" y="1563469"/>
            <a:ext cx="7315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Catalyst typically metal supported on a high surface area material (silica, Al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r>
              <a:rPr lang="en-US" baseline="-25000" dirty="0" smtClean="0"/>
              <a:t>3</a:t>
            </a:r>
            <a:r>
              <a:rPr lang="en-US" dirty="0" smtClean="0"/>
              <a:t>, </a:t>
            </a:r>
            <a:r>
              <a:rPr lang="en-US" dirty="0" err="1" smtClean="0"/>
              <a:t>MgO</a:t>
            </a:r>
            <a:r>
              <a:rPr lang="en-US" dirty="0" smtClean="0"/>
              <a:t>,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18688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Steam Reforming: Reaction Conditions</a:t>
            </a:r>
            <a:endParaRPr lang="en-US" sz="34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685800" y="6510470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smtClean="0"/>
              <a:t>ECN (2004). </a:t>
            </a:r>
            <a:r>
              <a:rPr lang="en-US" sz="1400" i="1" dirty="0" smtClean="0"/>
              <a:t>On the Catalytic Aspects of Steam-Methane Reforming.</a:t>
            </a:r>
            <a:endParaRPr lang="en-US" sz="1400" dirty="0"/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2172234" y="5219700"/>
            <a:ext cx="4799532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Most of this chemistry was developed in 1960s and is still being employed today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33400" y="899801"/>
            <a:ext cx="8229600" cy="70039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Mix of steam and methane pass over catalyst @ 700-1000 °C and 3-25 bar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485900" y="2545712"/>
            <a:ext cx="6172200" cy="2080901"/>
            <a:chOff x="1219200" y="2545712"/>
            <a:chExt cx="6172200" cy="2080901"/>
          </a:xfrm>
        </p:grpSpPr>
        <p:pic>
          <p:nvPicPr>
            <p:cNvPr id="6146" name="Picture 2" descr="Image result for steam reforming catalyst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9200" y="2743200"/>
              <a:ext cx="4419600" cy="16859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48" name="Picture 4" descr="Image result for steam reforming catalyst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603" t="43768" r="42289" b="9520"/>
            <a:stretch/>
          </p:blipFill>
          <p:spPr bwMode="auto">
            <a:xfrm>
              <a:off x="5715000" y="2545712"/>
              <a:ext cx="1676400" cy="20809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Rectangle 3"/>
          <p:cNvSpPr/>
          <p:nvPr/>
        </p:nvSpPr>
        <p:spPr>
          <a:xfrm>
            <a:off x="838200" y="1563469"/>
            <a:ext cx="7315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Catalyst typically metal (nickel) supported on a high surface area material (silica, Al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r>
              <a:rPr lang="en-US" baseline="-25000" dirty="0" smtClean="0"/>
              <a:t>3</a:t>
            </a:r>
            <a:r>
              <a:rPr lang="en-US" dirty="0" smtClean="0"/>
              <a:t>, </a:t>
            </a:r>
            <a:r>
              <a:rPr lang="en-US" dirty="0" err="1" smtClean="0"/>
              <a:t>MgO</a:t>
            </a:r>
            <a:r>
              <a:rPr lang="en-US" dirty="0" smtClean="0"/>
              <a:t>,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7901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Steam Reforming: Catalyst Design</a:t>
            </a:r>
            <a:endParaRPr lang="en-US" sz="34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33400" y="609600"/>
            <a:ext cx="8229600" cy="700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Target: New catalysts that can operate at lower temperatures</a:t>
            </a:r>
          </a:p>
        </p:txBody>
      </p:sp>
    </p:spTree>
    <p:extLst>
      <p:ext uri="{BB962C8B-B14F-4D97-AF65-F5344CB8AC3E}">
        <p14:creationId xmlns:p14="http://schemas.microsoft.com/office/powerpoint/2010/main" val="4177991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Steam Reforming: Catalyst Design</a:t>
            </a:r>
            <a:endParaRPr lang="en-US" sz="34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33400" y="609600"/>
            <a:ext cx="8229600" cy="700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Target: New catalysts that can operate at lower temperatures</a:t>
            </a:r>
          </a:p>
        </p:txBody>
      </p:sp>
      <p:sp>
        <p:nvSpPr>
          <p:cNvPr id="4" name="Rectangle 3"/>
          <p:cNvSpPr/>
          <p:nvPr/>
        </p:nvSpPr>
        <p:spPr>
          <a:xfrm>
            <a:off x="838200" y="1081399"/>
            <a:ext cx="7315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Typically employing the same catalyst (Mn/Fe/Co/Ni) but with more sophisticated/expensive supports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94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Industrial (Petro)Chemical Energy Use</a:t>
            </a:r>
            <a:endParaRPr lang="en-US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229600" cy="1066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In 2014,</a:t>
            </a:r>
          </a:p>
          <a:p>
            <a:pPr marL="457200" lvl="1" indent="0">
              <a:buNone/>
            </a:pPr>
            <a:r>
              <a:rPr lang="en-US" sz="2400" dirty="0" smtClean="0"/>
              <a:t>Total Primary Energy Supply (TPES) = </a:t>
            </a:r>
            <a:r>
              <a:rPr lang="en-US" sz="2400" b="1" dirty="0" smtClean="0"/>
              <a:t>155,000 </a:t>
            </a:r>
            <a:r>
              <a:rPr lang="en-US" sz="2400" b="1" dirty="0" err="1" smtClean="0"/>
              <a:t>TWh</a:t>
            </a:r>
            <a:r>
              <a:rPr lang="en-US" sz="2400" b="1" dirty="0" smtClean="0"/>
              <a:t> (560 EJ)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85800" y="6248400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smtClean="0"/>
              <a:t>International Energy Agency (IEA) (2011). </a:t>
            </a:r>
            <a:r>
              <a:rPr lang="en-US" sz="1400" i="1" dirty="0" smtClean="0"/>
              <a:t>Key world energy statistics-2011</a:t>
            </a:r>
            <a:r>
              <a:rPr lang="en-US" sz="1400" dirty="0" smtClean="0"/>
              <a:t>.</a:t>
            </a:r>
          </a:p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smtClean="0"/>
              <a:t>International Energy Agency (IEA) (2007). </a:t>
            </a:r>
            <a:r>
              <a:rPr lang="en-US" sz="1400" i="1" dirty="0" smtClean="0"/>
              <a:t>Tracking Industrial Efficiency and CO</a:t>
            </a:r>
            <a:r>
              <a:rPr lang="en-US" sz="1400" i="1" baseline="-25000" dirty="0" smtClean="0"/>
              <a:t>2</a:t>
            </a:r>
            <a:r>
              <a:rPr lang="en-US" sz="1400" i="1" dirty="0" smtClean="0"/>
              <a:t> Emisssions-2007.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190802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Steam Reforming: Catalyst Design</a:t>
            </a:r>
            <a:endParaRPr lang="en-US" sz="34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33400" y="609600"/>
            <a:ext cx="8229600" cy="700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Target: New catalysts that can operate at lower temperatures</a:t>
            </a:r>
          </a:p>
        </p:txBody>
      </p:sp>
      <p:sp>
        <p:nvSpPr>
          <p:cNvPr id="4" name="Rectangle 3"/>
          <p:cNvSpPr/>
          <p:nvPr/>
        </p:nvSpPr>
        <p:spPr>
          <a:xfrm>
            <a:off x="838200" y="1081399"/>
            <a:ext cx="7315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Typically employing the same catalyst (Mn/Fe/Co/Ni) but with more sophisticated/expensive supports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90600" y="1690999"/>
            <a:ext cx="7315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Ni on La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r>
              <a:rPr lang="en-US" baseline="-25000" dirty="0" smtClean="0"/>
              <a:t>3</a:t>
            </a:r>
            <a:r>
              <a:rPr lang="en-US" dirty="0" smtClean="0"/>
              <a:t>–ZrO</a:t>
            </a:r>
            <a:r>
              <a:rPr lang="en-US" baseline="-25000" dirty="0" smtClean="0"/>
              <a:t>2</a:t>
            </a:r>
            <a:r>
              <a:rPr lang="en-US" dirty="0" smtClean="0"/>
              <a:t>–CeO</a:t>
            </a:r>
            <a:r>
              <a:rPr lang="en-US" baseline="-25000" dirty="0" smtClean="0"/>
              <a:t>2</a:t>
            </a:r>
            <a:r>
              <a:rPr lang="en-US" dirty="0" smtClean="0"/>
              <a:t> support/promoter can go as low as 400 °C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50"/>
          <a:stretch/>
        </p:blipFill>
        <p:spPr bwMode="auto">
          <a:xfrm>
            <a:off x="1566863" y="2072000"/>
            <a:ext cx="6010275" cy="1643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3716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Steam Reforming: Catalyst Design</a:t>
            </a:r>
            <a:endParaRPr lang="en-US" sz="34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33400" y="609600"/>
            <a:ext cx="8229600" cy="700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Target: New catalysts that can operate at lower temperatures</a:t>
            </a:r>
          </a:p>
        </p:txBody>
      </p:sp>
      <p:sp>
        <p:nvSpPr>
          <p:cNvPr id="4" name="Rectangle 3"/>
          <p:cNvSpPr/>
          <p:nvPr/>
        </p:nvSpPr>
        <p:spPr>
          <a:xfrm>
            <a:off x="838200" y="1081399"/>
            <a:ext cx="7315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Typically employing the same catalyst (Mn/Fe/Co/Ni) but with more sophisticated/expensive supports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90600" y="1690999"/>
            <a:ext cx="7315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Ni on La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r>
              <a:rPr lang="en-US" baseline="-25000" dirty="0" smtClean="0"/>
              <a:t>3</a:t>
            </a:r>
            <a:r>
              <a:rPr lang="en-US" dirty="0" smtClean="0"/>
              <a:t>–ZrO</a:t>
            </a:r>
            <a:r>
              <a:rPr lang="en-US" baseline="-25000" dirty="0" smtClean="0"/>
              <a:t>2</a:t>
            </a:r>
            <a:r>
              <a:rPr lang="en-US" dirty="0" smtClean="0"/>
              <a:t>–CeO</a:t>
            </a:r>
            <a:r>
              <a:rPr lang="en-US" baseline="-25000" dirty="0" smtClean="0"/>
              <a:t>2</a:t>
            </a:r>
            <a:r>
              <a:rPr lang="en-US" dirty="0" smtClean="0"/>
              <a:t> support/promoter can go as low as 400 °C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50"/>
          <a:stretch/>
        </p:blipFill>
        <p:spPr bwMode="auto">
          <a:xfrm>
            <a:off x="1566863" y="2072000"/>
            <a:ext cx="6010275" cy="1643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914400" y="3912467"/>
            <a:ext cx="7315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Preventing catalyst degradation (sintering) via different metal precursors (affects particle size and spacing)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43"/>
          <a:stretch/>
        </p:blipFill>
        <p:spPr bwMode="auto">
          <a:xfrm>
            <a:off x="1612392" y="4546621"/>
            <a:ext cx="6007608" cy="1944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7915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457200" y="381000"/>
            <a:ext cx="3810000" cy="2743200"/>
          </a:xfrm>
          <a:prstGeom prst="roundRect">
            <a:avLst>
              <a:gd name="adj" fmla="val 5141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4572000" y="114300"/>
            <a:ext cx="0" cy="662940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71475" y="3429000"/>
            <a:ext cx="8401050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http://pubs.rsc.org/en/Image/Get?imageInfo.ImageType=GA&amp;imageInfo.ImageIdentifier.ManuscriptID=C3RA45961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5" t="3599" r="2467" b="3357"/>
          <a:stretch/>
        </p:blipFill>
        <p:spPr bwMode="auto">
          <a:xfrm>
            <a:off x="990600" y="1295400"/>
            <a:ext cx="2819400" cy="1805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ontent Placeholder 2"/>
          <p:cNvSpPr txBox="1">
            <a:spLocks/>
          </p:cNvSpPr>
          <p:nvPr/>
        </p:nvSpPr>
        <p:spPr>
          <a:xfrm>
            <a:off x="763068" y="457200"/>
            <a:ext cx="3198264" cy="7239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Steam Reforming of Methane and Water-Gas Shift (WGS)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4800600" y="381000"/>
            <a:ext cx="3810000" cy="2743200"/>
          </a:xfrm>
          <a:prstGeom prst="roundRect">
            <a:avLst>
              <a:gd name="adj" fmla="val 5141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ontent Placeholder 2"/>
          <p:cNvSpPr txBox="1">
            <a:spLocks/>
          </p:cNvSpPr>
          <p:nvPr/>
        </p:nvSpPr>
        <p:spPr>
          <a:xfrm>
            <a:off x="5106468" y="381000"/>
            <a:ext cx="3198264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Haber-Bosch Process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57200" y="3733800"/>
            <a:ext cx="3810000" cy="2743200"/>
          </a:xfrm>
          <a:prstGeom prst="roundRect">
            <a:avLst>
              <a:gd name="adj" fmla="val 5141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ontent Placeholder 2"/>
          <p:cNvSpPr txBox="1">
            <a:spLocks/>
          </p:cNvSpPr>
          <p:nvPr/>
        </p:nvSpPr>
        <p:spPr>
          <a:xfrm>
            <a:off x="763068" y="3810000"/>
            <a:ext cx="3198264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Methanol Production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8" name="Picture 6" descr="Image result for methan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4221771"/>
            <a:ext cx="1828800" cy="2198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ounded Rectangle 26"/>
          <p:cNvSpPr/>
          <p:nvPr/>
        </p:nvSpPr>
        <p:spPr>
          <a:xfrm>
            <a:off x="4808299" y="3733800"/>
            <a:ext cx="3810000" cy="2743200"/>
          </a:xfrm>
          <a:prstGeom prst="roundRect">
            <a:avLst>
              <a:gd name="adj" fmla="val 5141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Content Placeholder 2"/>
          <p:cNvSpPr txBox="1">
            <a:spLocks/>
          </p:cNvSpPr>
          <p:nvPr/>
        </p:nvSpPr>
        <p:spPr>
          <a:xfrm>
            <a:off x="5114167" y="3886200"/>
            <a:ext cx="3198264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Fischer-</a:t>
            </a:r>
            <a:r>
              <a:rPr lang="en-US" sz="2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Tropsch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Process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889" y="4826132"/>
            <a:ext cx="3670819" cy="110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 descr="Image result for haber bosch world populatio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06"/>
          <a:stretch/>
        </p:blipFill>
        <p:spPr bwMode="auto">
          <a:xfrm>
            <a:off x="5067837" y="762000"/>
            <a:ext cx="3274109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3210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Haber-Bosch: Stats</a:t>
            </a:r>
            <a:endParaRPr lang="en-US" sz="34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533400" y="533400"/>
            <a:ext cx="8229600" cy="700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Responsible for 1-1.5% of annual energy consumption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38200" y="1005199"/>
            <a:ext cx="7315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~ 140 million tons of ammonia produced annually (worldwide)</a:t>
            </a:r>
            <a:endParaRPr lang="en-US" dirty="0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685800" y="6248400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smtClean="0"/>
              <a:t>USGS (2017). </a:t>
            </a:r>
            <a:r>
              <a:rPr lang="en-US" sz="1400" i="1" dirty="0" smtClean="0"/>
              <a:t>Minerals commodity Summaries–Nitrogen (fixed)–Ammonia 2017.</a:t>
            </a:r>
          </a:p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err="1" smtClean="0"/>
              <a:t>Smil</a:t>
            </a:r>
            <a:r>
              <a:rPr lang="en-US" sz="1400" dirty="0" smtClean="0"/>
              <a:t>, Vaclav </a:t>
            </a:r>
            <a:r>
              <a:rPr lang="en-US" sz="1400" i="1" dirty="0" smtClean="0"/>
              <a:t>World Agriculture</a:t>
            </a:r>
            <a:r>
              <a:rPr lang="en-US" sz="1400" dirty="0" smtClean="0"/>
              <a:t>, </a:t>
            </a:r>
            <a:r>
              <a:rPr lang="en-US" sz="1400" b="1" dirty="0" smtClean="0"/>
              <a:t>2011</a:t>
            </a:r>
            <a:r>
              <a:rPr lang="en-US" sz="1400" dirty="0" smtClean="0"/>
              <a:t>, </a:t>
            </a:r>
            <a:r>
              <a:rPr lang="en-US" sz="1400" i="1" dirty="0" smtClean="0"/>
              <a:t>2</a:t>
            </a:r>
            <a:r>
              <a:rPr lang="en-US" sz="1400" dirty="0" smtClean="0"/>
              <a:t>, 9-13.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177110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Haber-Bosch: Stats</a:t>
            </a:r>
            <a:endParaRPr lang="en-US" sz="34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533400" y="533400"/>
            <a:ext cx="8229600" cy="700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Responsible for 1-1.5% of annual energy consumption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38200" y="1005199"/>
            <a:ext cx="7315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~ 140 million tons of ammonia produced annually (worldwide)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838200" y="1474067"/>
            <a:ext cx="7315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88% of produced ammonia used for the synthesis of fertilizers</a:t>
            </a:r>
            <a:endParaRPr lang="en-US" dirty="0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685800" y="6248400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smtClean="0"/>
              <a:t>USGS (2017). </a:t>
            </a:r>
            <a:r>
              <a:rPr lang="en-US" sz="1400" i="1" dirty="0" smtClean="0"/>
              <a:t>Minerals commodity Summaries–Nitrogen (fixed)–Ammonia 2017.</a:t>
            </a:r>
          </a:p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err="1" smtClean="0"/>
              <a:t>Smil</a:t>
            </a:r>
            <a:r>
              <a:rPr lang="en-US" sz="1400" dirty="0" smtClean="0"/>
              <a:t>, Vaclav </a:t>
            </a:r>
            <a:r>
              <a:rPr lang="en-US" sz="1400" i="1" dirty="0" smtClean="0"/>
              <a:t>World Agriculture</a:t>
            </a:r>
            <a:r>
              <a:rPr lang="en-US" sz="1400" dirty="0" smtClean="0"/>
              <a:t>, </a:t>
            </a:r>
            <a:r>
              <a:rPr lang="en-US" sz="1400" b="1" dirty="0" smtClean="0"/>
              <a:t>2011</a:t>
            </a:r>
            <a:r>
              <a:rPr lang="en-US" sz="1400" dirty="0" smtClean="0"/>
              <a:t>, </a:t>
            </a:r>
            <a:r>
              <a:rPr lang="en-US" sz="1400" i="1" dirty="0" smtClean="0"/>
              <a:t>2</a:t>
            </a:r>
            <a:r>
              <a:rPr lang="en-US" sz="1400" dirty="0" smtClean="0"/>
              <a:t>, 9-13.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036612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Haber-Bosch: Stats</a:t>
            </a:r>
            <a:endParaRPr lang="en-US" sz="34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533400" y="533400"/>
            <a:ext cx="8229600" cy="700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Responsible for 1-1.5% of annual energy consumption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38200" y="1005199"/>
            <a:ext cx="7315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~ 140 million tons of ammonia produced annually (worldwide)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838200" y="1474067"/>
            <a:ext cx="7315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88% of produced ammonia used for the synthesis of fertilizers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838200" y="1919599"/>
            <a:ext cx="7315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Quadrupling of arable land on ice-free continents. At 1900 level production, to produce 2011 quantity of ammonia would require ~50% of total land on ice-free continents (as opposed to 15% now).</a:t>
            </a:r>
            <a:endParaRPr lang="en-US" dirty="0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685800" y="6248400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smtClean="0"/>
              <a:t>USGS (2017). </a:t>
            </a:r>
            <a:r>
              <a:rPr lang="en-US" sz="1400" i="1" dirty="0" smtClean="0"/>
              <a:t>Minerals commodity Summaries–Nitrogen (fixed)–Ammonia 2017.</a:t>
            </a:r>
          </a:p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err="1" smtClean="0"/>
              <a:t>Smil</a:t>
            </a:r>
            <a:r>
              <a:rPr lang="en-US" sz="1400" dirty="0" smtClean="0"/>
              <a:t>, Vaclav </a:t>
            </a:r>
            <a:r>
              <a:rPr lang="en-US" sz="1400" i="1" dirty="0" smtClean="0"/>
              <a:t>World Agriculture</a:t>
            </a:r>
            <a:r>
              <a:rPr lang="en-US" sz="1400" dirty="0" smtClean="0"/>
              <a:t>, </a:t>
            </a:r>
            <a:r>
              <a:rPr lang="en-US" sz="1400" b="1" dirty="0" smtClean="0"/>
              <a:t>2011</a:t>
            </a:r>
            <a:r>
              <a:rPr lang="en-US" sz="1400" dirty="0" smtClean="0"/>
              <a:t>, </a:t>
            </a:r>
            <a:r>
              <a:rPr lang="en-US" sz="1400" i="1" dirty="0" smtClean="0"/>
              <a:t>2</a:t>
            </a:r>
            <a:r>
              <a:rPr lang="en-US" sz="1400" dirty="0" smtClean="0"/>
              <a:t>, 9-13.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229463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Haber-Bosch: Stats</a:t>
            </a:r>
            <a:endParaRPr lang="en-US" sz="34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533400" y="533400"/>
            <a:ext cx="8229600" cy="700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Responsible for 1-1.5% of annual energy consumption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38200" y="1005199"/>
            <a:ext cx="7315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~ 140 million tons of ammonia produced annually (worldwide)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838200" y="1474067"/>
            <a:ext cx="7315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88% of produced ammonia used for the synthesis of fertilizers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838200" y="1919599"/>
            <a:ext cx="7315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Quadrupling of arable land on ice-free continents. At 1900 level production, to produce 2011 quantity of ammonia would require ~50% of total land on ice-free continents (as opposed to 15% now).</a:t>
            </a:r>
            <a:endParaRPr lang="en-US" dirty="0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685800" y="6248400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smtClean="0"/>
              <a:t>USGS (2017). </a:t>
            </a:r>
            <a:r>
              <a:rPr lang="en-US" sz="1400" i="1" dirty="0" smtClean="0"/>
              <a:t>Minerals commodity Summaries–Nitrogen (fixed)–Ammonia 2017.</a:t>
            </a:r>
          </a:p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err="1" smtClean="0"/>
              <a:t>Smil</a:t>
            </a:r>
            <a:r>
              <a:rPr lang="en-US" sz="1400" dirty="0" smtClean="0"/>
              <a:t>, Vaclav </a:t>
            </a:r>
            <a:r>
              <a:rPr lang="en-US" sz="1400" i="1" dirty="0" smtClean="0"/>
              <a:t>World Agriculture</a:t>
            </a:r>
            <a:r>
              <a:rPr lang="en-US" sz="1400" dirty="0" smtClean="0"/>
              <a:t>, </a:t>
            </a:r>
            <a:r>
              <a:rPr lang="en-US" sz="1400" b="1" dirty="0" smtClean="0"/>
              <a:t>2011</a:t>
            </a:r>
            <a:r>
              <a:rPr lang="en-US" sz="1400" dirty="0" smtClean="0"/>
              <a:t>, </a:t>
            </a:r>
            <a:r>
              <a:rPr lang="en-US" sz="1400" i="1" dirty="0" smtClean="0"/>
              <a:t>2</a:t>
            </a:r>
            <a:r>
              <a:rPr lang="en-US" sz="1400" dirty="0" smtClean="0"/>
              <a:t>, 9-13.</a:t>
            </a:r>
            <a:endParaRPr lang="en-US" sz="1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3657600"/>
            <a:ext cx="3810000" cy="366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735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Haber-Bosch: Stats</a:t>
            </a:r>
            <a:endParaRPr lang="en-US" sz="3400" dirty="0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685800" y="6553200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err="1" smtClean="0"/>
              <a:t>Quadrelli</a:t>
            </a:r>
            <a:r>
              <a:rPr lang="en-US" sz="1400" dirty="0" smtClean="0"/>
              <a:t>, E. A. </a:t>
            </a:r>
            <a:r>
              <a:rPr lang="en-US" sz="1400" i="1" dirty="0" smtClean="0"/>
              <a:t>Chem. Soc. Rev.</a:t>
            </a:r>
            <a:r>
              <a:rPr lang="en-US" sz="1400" dirty="0" smtClean="0"/>
              <a:t> </a:t>
            </a:r>
            <a:r>
              <a:rPr lang="en-US" sz="1400" b="1" dirty="0" smtClean="0"/>
              <a:t>2014</a:t>
            </a:r>
            <a:r>
              <a:rPr lang="en-US" sz="1400" dirty="0" smtClean="0"/>
              <a:t>, </a:t>
            </a:r>
            <a:r>
              <a:rPr lang="en-US" sz="1400" i="1" dirty="0" smtClean="0"/>
              <a:t>43</a:t>
            </a:r>
            <a:r>
              <a:rPr lang="en-US" sz="1400" dirty="0" smtClean="0"/>
              <a:t>, 547.</a:t>
            </a:r>
            <a:endParaRPr lang="en-US" sz="1400" dirty="0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533400" y="762000"/>
            <a:ext cx="8229600" cy="700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Energy-intensive process because N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is extremely inert</a:t>
            </a:r>
          </a:p>
        </p:txBody>
      </p:sp>
      <p:pic>
        <p:nvPicPr>
          <p:cNvPr id="8196" name="Picture 4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462399"/>
            <a:ext cx="6248400" cy="4881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9802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Haber-Bosch: Stats</a:t>
            </a:r>
            <a:endParaRPr lang="en-US" sz="34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533400" y="899801"/>
            <a:ext cx="8229600" cy="700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Responsible for 1-1.5% of annual energy consumption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38200" y="1371600"/>
            <a:ext cx="7315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~ 140 million tons of ammonia produced annually (worldwide)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838200" y="1840468"/>
            <a:ext cx="7315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88% of produced ammonia used for the synthesis of fertilizers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838200" y="2286000"/>
            <a:ext cx="7315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Quadrupling of arable land on ice-free continents. At 1900 level production, to produce 2011 quantity of ammonia would require ~50% of total land on ice-free continents (as opposed to 15% now).</a:t>
            </a:r>
            <a:endParaRPr lang="en-US" dirty="0"/>
          </a:p>
        </p:txBody>
      </p:sp>
      <p:pic>
        <p:nvPicPr>
          <p:cNvPr id="8194" name="Picture 2" descr="Image result for haber bosch world popul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58" y="663775"/>
            <a:ext cx="8617084" cy="601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5317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Haber-Bosch: The Setup</a:t>
            </a:r>
            <a:endParaRPr lang="en-US" sz="3400" dirty="0"/>
          </a:p>
        </p:txBody>
      </p:sp>
      <p:pic>
        <p:nvPicPr>
          <p:cNvPr id="14338" name="Picture 2" descr="Image result for haber bosch proces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0" y="574800"/>
            <a:ext cx="6781800" cy="547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2885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Industrial (Petro)Chemical Energy Use</a:t>
            </a:r>
            <a:endParaRPr lang="en-US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229600" cy="1066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In 2014,</a:t>
            </a:r>
          </a:p>
          <a:p>
            <a:pPr marL="457200" lvl="1" indent="0">
              <a:buNone/>
            </a:pPr>
            <a:r>
              <a:rPr lang="en-US" sz="2400" dirty="0" smtClean="0"/>
              <a:t>Total Primary Energy Supply (TPES) = </a:t>
            </a:r>
            <a:r>
              <a:rPr lang="en-US" sz="2400" b="1" dirty="0" smtClean="0"/>
              <a:t>155,000 </a:t>
            </a:r>
            <a:r>
              <a:rPr lang="en-US" sz="2400" b="1" dirty="0" err="1" smtClean="0"/>
              <a:t>TWh</a:t>
            </a:r>
            <a:r>
              <a:rPr lang="en-US" sz="2400" b="1" dirty="0" smtClean="0"/>
              <a:t> (560 EJ)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143000" y="1752600"/>
            <a:ext cx="48006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Industry uses ~20% of the TPES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85800" y="6248400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smtClean="0"/>
              <a:t>International Energy Agency (IEA) (2011). </a:t>
            </a:r>
            <a:r>
              <a:rPr lang="en-US" sz="1400" i="1" dirty="0" smtClean="0"/>
              <a:t>Key world energy statistics-2011</a:t>
            </a:r>
            <a:r>
              <a:rPr lang="en-US" sz="1400" dirty="0" smtClean="0"/>
              <a:t>.</a:t>
            </a:r>
          </a:p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smtClean="0"/>
              <a:t>International Energy Agency (IEA) (2007). </a:t>
            </a:r>
            <a:r>
              <a:rPr lang="en-US" sz="1400" i="1" dirty="0" smtClean="0"/>
              <a:t>Tracking Industrial Efficiency and CO</a:t>
            </a:r>
            <a:r>
              <a:rPr lang="en-US" sz="1400" i="1" baseline="-25000" dirty="0" smtClean="0"/>
              <a:t>2</a:t>
            </a:r>
            <a:r>
              <a:rPr lang="en-US" sz="1400" i="1" dirty="0" smtClean="0"/>
              <a:t> Emisssions-2007.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5383038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Haber-Bosch: The Setup</a:t>
            </a:r>
            <a:endParaRPr lang="en-US" sz="3400" dirty="0"/>
          </a:p>
        </p:txBody>
      </p:sp>
      <p:pic>
        <p:nvPicPr>
          <p:cNvPr id="14338" name="Picture 2" descr="Image result for haber bosch proces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0" y="574800"/>
            <a:ext cx="6781800" cy="547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1295400" y="5939327"/>
            <a:ext cx="7239000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Haber-Bosch benefitted from 100 years of optimization, as a result efficiencies are typically &gt;95%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90907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Haber-Bosch: What’s the catch?</a:t>
            </a:r>
            <a:endParaRPr lang="en-US" sz="3400" dirty="0"/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685800" y="6553200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smtClean="0"/>
              <a:t>DOE Roundtable Report (2016). </a:t>
            </a:r>
            <a:r>
              <a:rPr lang="en-US" sz="1400" i="1" dirty="0" smtClean="0"/>
              <a:t>Sustainable Ammonia Synthesis</a:t>
            </a:r>
            <a:endParaRPr lang="en-US" sz="1400" dirty="0"/>
          </a:p>
        </p:txBody>
      </p:sp>
      <p:pic>
        <p:nvPicPr>
          <p:cNvPr id="12292" name="Picture 4" descr="Ammonia synthesis catalysts Johnson Matthe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053" y="3733800"/>
            <a:ext cx="499389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Content Placeholder 2"/>
          <p:cNvSpPr txBox="1">
            <a:spLocks/>
          </p:cNvSpPr>
          <p:nvPr/>
        </p:nvSpPr>
        <p:spPr>
          <a:xfrm>
            <a:off x="533400" y="838200"/>
            <a:ext cx="8229600" cy="70039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Catalyst is simply metallic iron doped with potassium (K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O) and supported on either silica or alumina</a:t>
            </a:r>
          </a:p>
        </p:txBody>
      </p:sp>
    </p:spTree>
    <p:extLst>
      <p:ext uri="{BB962C8B-B14F-4D97-AF65-F5344CB8AC3E}">
        <p14:creationId xmlns:p14="http://schemas.microsoft.com/office/powerpoint/2010/main" val="35618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Haber-Bosch: What’s the catch?</a:t>
            </a:r>
            <a:endParaRPr lang="en-US" sz="3400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533400" y="1462399"/>
            <a:ext cx="8229600" cy="97600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The energy intensive components are the heat and pressure necessary in the steam reformer to produce pure H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to be fed into Haber-Bosch reactor</a:t>
            </a: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685800" y="6553200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smtClean="0"/>
              <a:t>DOE Roundtable Report (2016). </a:t>
            </a:r>
            <a:r>
              <a:rPr lang="en-US" sz="1400" i="1" dirty="0" smtClean="0"/>
              <a:t>Sustainable Ammonia Synthesis</a:t>
            </a:r>
            <a:endParaRPr lang="en-US" sz="1400" dirty="0"/>
          </a:p>
        </p:txBody>
      </p:sp>
      <p:pic>
        <p:nvPicPr>
          <p:cNvPr id="12292" name="Picture 4" descr="Ammonia synthesis catalysts Johnson Matthe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053" y="3733800"/>
            <a:ext cx="499389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533400" y="838200"/>
            <a:ext cx="8229600" cy="70039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Catalyst is simply metallic iron doped with potassium (K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O) and supported on either silica or alumina</a:t>
            </a:r>
          </a:p>
        </p:txBody>
      </p:sp>
    </p:spTree>
    <p:extLst>
      <p:ext uri="{BB962C8B-B14F-4D97-AF65-F5344CB8AC3E}">
        <p14:creationId xmlns:p14="http://schemas.microsoft.com/office/powerpoint/2010/main" val="1539779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Haber-Bosch: What’s the catch?</a:t>
            </a:r>
            <a:endParaRPr lang="en-US" sz="3400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533400" y="1462399"/>
            <a:ext cx="8229600" cy="97600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The energy intensive components are the heat and pressure necessary in the steam reformer to produce pure H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to be fed into Haber-Bosch reactor</a:t>
            </a: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907279" y="2286000"/>
            <a:ext cx="8229600" cy="976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Also heat and pressure necessary for the Haber-Bosch reactor</a:t>
            </a: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685800" y="6553200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smtClean="0"/>
              <a:t>DOE Roundtable Report (2016). </a:t>
            </a:r>
            <a:r>
              <a:rPr lang="en-US" sz="1400" i="1" dirty="0" smtClean="0"/>
              <a:t>Sustainable Ammonia Synthesis</a:t>
            </a:r>
            <a:endParaRPr lang="en-US" sz="1400" dirty="0"/>
          </a:p>
        </p:txBody>
      </p:sp>
      <p:pic>
        <p:nvPicPr>
          <p:cNvPr id="12292" name="Picture 4" descr="Ammonia synthesis catalysts Johnson Matthe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053" y="3733800"/>
            <a:ext cx="499389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533400" y="838200"/>
            <a:ext cx="8229600" cy="70039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Catalyst is simply metallic iron doped with potassium (K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O) and supported on either silica or alumina</a:t>
            </a:r>
          </a:p>
        </p:txBody>
      </p:sp>
    </p:spTree>
    <p:extLst>
      <p:ext uri="{BB962C8B-B14F-4D97-AF65-F5344CB8AC3E}">
        <p14:creationId xmlns:p14="http://schemas.microsoft.com/office/powerpoint/2010/main" val="21575109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Haber-Bosch: What’s the catch?</a:t>
            </a:r>
            <a:endParaRPr lang="en-US" sz="3400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33400" y="838200"/>
            <a:ext cx="8229600" cy="70039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Catalyst is simply metallic iron doped with potassium (K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O) and supported on either silica or alumina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533400" y="1462399"/>
            <a:ext cx="8229600" cy="97600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The energy intensive components are the heat and pressure necessary in the steam reformer to produce pure H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to be fed into Haber-Bosch reactor</a:t>
            </a: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907279" y="2286000"/>
            <a:ext cx="8229600" cy="976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Also heat and pressure necessary for the Haber-Bosch reactor</a:t>
            </a: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548640" y="2667000"/>
            <a:ext cx="9052560" cy="976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Significant cost to achieve high purity H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and N</a:t>
            </a:r>
            <a:r>
              <a:rPr lang="en-US" sz="2400" baseline="-25000" dirty="0" smtClean="0"/>
              <a:t>2 </a:t>
            </a:r>
            <a:r>
              <a:rPr lang="en-US" sz="2400" dirty="0" smtClean="0"/>
              <a:t>as O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, CO, CO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, and other oxygen containing compounds poison the catalyst</a:t>
            </a: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685800" y="6553200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smtClean="0"/>
              <a:t>DOE Roundtable Report (2016). </a:t>
            </a:r>
            <a:r>
              <a:rPr lang="en-US" sz="1400" i="1" dirty="0" smtClean="0"/>
              <a:t>Sustainable Ammonia Synthesis</a:t>
            </a:r>
            <a:endParaRPr lang="en-US" sz="1400" dirty="0"/>
          </a:p>
        </p:txBody>
      </p:sp>
      <p:pic>
        <p:nvPicPr>
          <p:cNvPr id="12292" name="Picture 4" descr="Ammonia synthesis catalysts Johnson Matthe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053" y="3733800"/>
            <a:ext cx="499389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9430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Haber-Bosch: What’s the catch?</a:t>
            </a:r>
            <a:endParaRPr lang="en-US" sz="3400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533400" y="1462399"/>
            <a:ext cx="8229600" cy="97600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The energy intensive components are the heat and pressure necessary in the steam reformer to produce pure H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to be fed into Haber-Bosch reactor</a:t>
            </a: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907279" y="2286000"/>
            <a:ext cx="8229600" cy="976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Also heat and pressure necessary for the Haber-Bosch reactor</a:t>
            </a: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548640" y="2667000"/>
            <a:ext cx="9052560" cy="976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Significant cost to achieve high purity H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and N</a:t>
            </a:r>
            <a:r>
              <a:rPr lang="en-US" sz="2400" baseline="-25000" dirty="0" smtClean="0"/>
              <a:t>2 </a:t>
            </a:r>
            <a:r>
              <a:rPr lang="en-US" sz="2400" dirty="0" smtClean="0"/>
              <a:t>as O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, CO, CO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, and other oxygen containing compounds poison the catalyst</a:t>
            </a:r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952500" y="5715000"/>
            <a:ext cx="7239000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New catalysts must aim to operate at lower temperature and pressure and/or be more selective for N</a:t>
            </a:r>
            <a:r>
              <a:rPr lang="en-US" sz="2000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conversion to NH</a:t>
            </a:r>
            <a:r>
              <a:rPr lang="en-US" sz="2000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685800" y="6553200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smtClean="0"/>
              <a:t>DOE Roundtable Report (2016). </a:t>
            </a:r>
            <a:r>
              <a:rPr lang="en-US" sz="1400" i="1" dirty="0" smtClean="0"/>
              <a:t>Sustainable Ammonia Synthesis</a:t>
            </a:r>
            <a:endParaRPr lang="en-US" sz="1400" dirty="0"/>
          </a:p>
        </p:txBody>
      </p:sp>
      <p:pic>
        <p:nvPicPr>
          <p:cNvPr id="12292" name="Picture 4" descr="Ammonia synthesis catalysts Johnson Matthe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053" y="3733800"/>
            <a:ext cx="499389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533400" y="838200"/>
            <a:ext cx="8229600" cy="70039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Catalyst is simply metallic iron doped with potassium (K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O) and supported on either silica or alumina</a:t>
            </a:r>
          </a:p>
        </p:txBody>
      </p:sp>
    </p:spTree>
    <p:extLst>
      <p:ext uri="{BB962C8B-B14F-4D97-AF65-F5344CB8AC3E}">
        <p14:creationId xmlns:p14="http://schemas.microsoft.com/office/powerpoint/2010/main" val="4839099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Haber-Bosch: New Catalyst Design</a:t>
            </a:r>
            <a:endParaRPr lang="en-US" sz="3400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33400" y="838200"/>
            <a:ext cx="8229600" cy="700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Move towards more sophisticated materials and designs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800100" y="2057400"/>
            <a:ext cx="8229600" cy="700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Fe/K mixtures supported on carbon nanotubes</a:t>
            </a:r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788349" y="1524000"/>
            <a:ext cx="8229600" cy="700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Extremely high bar set by very cheap materials</a:t>
            </a:r>
          </a:p>
        </p:txBody>
      </p:sp>
      <p:sp>
        <p:nvSpPr>
          <p:cNvPr id="20" name="Content Placeholder 2"/>
          <p:cNvSpPr txBox="1">
            <a:spLocks/>
          </p:cNvSpPr>
          <p:nvPr/>
        </p:nvSpPr>
        <p:spPr>
          <a:xfrm>
            <a:off x="685800" y="6553200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err="1" smtClean="0"/>
              <a:t>Giddey</a:t>
            </a:r>
            <a:r>
              <a:rPr lang="en-US" sz="1400" dirty="0" smtClean="0"/>
              <a:t>, S. </a:t>
            </a:r>
            <a:r>
              <a:rPr lang="en-US" sz="1400" i="1" dirty="0" smtClean="0"/>
              <a:t>Int. J. </a:t>
            </a:r>
            <a:r>
              <a:rPr lang="en-US" sz="1400" i="1" dirty="0" err="1" smtClean="0"/>
              <a:t>Hydrog</a:t>
            </a:r>
            <a:r>
              <a:rPr lang="en-US" sz="1400" i="1" dirty="0" smtClean="0"/>
              <a:t>. Energy</a:t>
            </a:r>
            <a:r>
              <a:rPr lang="en-US" sz="1400" dirty="0" smtClean="0"/>
              <a:t>, </a:t>
            </a:r>
            <a:r>
              <a:rPr lang="en-US" sz="1400" b="1" dirty="0" smtClean="0"/>
              <a:t>2013</a:t>
            </a:r>
            <a:r>
              <a:rPr lang="en-US" sz="1400" dirty="0" smtClean="0"/>
              <a:t>, </a:t>
            </a:r>
            <a:r>
              <a:rPr lang="en-US" sz="1400" i="1" dirty="0" smtClean="0"/>
              <a:t>38</a:t>
            </a:r>
            <a:r>
              <a:rPr lang="en-US" sz="1400" dirty="0" smtClean="0"/>
              <a:t>, 14576.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331665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Haber-Bosch: New Catalyst Design</a:t>
            </a:r>
            <a:endParaRPr lang="en-US" sz="3400" dirty="0"/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685800" y="6553200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smtClean="0"/>
              <a:t>Jaramillo, T. F. </a:t>
            </a:r>
            <a:r>
              <a:rPr lang="en-US" sz="1400" i="1" dirty="0" smtClean="0"/>
              <a:t>Nat. Mater.</a:t>
            </a:r>
            <a:r>
              <a:rPr lang="en-US" sz="1400" dirty="0" smtClean="0"/>
              <a:t> </a:t>
            </a:r>
            <a:r>
              <a:rPr lang="en-US" sz="1400" b="1" dirty="0" smtClean="0"/>
              <a:t>2017</a:t>
            </a:r>
            <a:r>
              <a:rPr lang="en-US" sz="1400" dirty="0" smtClean="0"/>
              <a:t>, </a:t>
            </a:r>
            <a:r>
              <a:rPr lang="en-US" sz="1400" i="1" dirty="0" smtClean="0"/>
              <a:t>16</a:t>
            </a:r>
            <a:r>
              <a:rPr lang="en-US" sz="1400" dirty="0" smtClean="0"/>
              <a:t>, 70.</a:t>
            </a:r>
            <a:endParaRPr lang="en-US" sz="1400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771525"/>
            <a:ext cx="5099955" cy="578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1452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Haber-Bosch: New Catalyst Design</a:t>
            </a:r>
            <a:endParaRPr lang="en-US" sz="3400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33400" y="838200"/>
            <a:ext cx="8229600" cy="700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Move towards more sophisticated materials and designs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800100" y="2057400"/>
            <a:ext cx="8229600" cy="700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Fe/K mixtures supported on carbon nanotubes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795470" y="2590800"/>
            <a:ext cx="8229600" cy="700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Using ruthenium/activated carbon-based catalysts</a:t>
            </a:r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788349" y="1524000"/>
            <a:ext cx="8229600" cy="700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Extremely high bar set by very cheap materials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325382"/>
            <a:ext cx="8534400" cy="2112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Content Placeholder 2"/>
          <p:cNvSpPr txBox="1">
            <a:spLocks/>
          </p:cNvSpPr>
          <p:nvPr/>
        </p:nvSpPr>
        <p:spPr>
          <a:xfrm>
            <a:off x="685800" y="6553200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err="1" smtClean="0"/>
              <a:t>Giddey</a:t>
            </a:r>
            <a:r>
              <a:rPr lang="en-US" sz="1400" dirty="0" smtClean="0"/>
              <a:t>, S. </a:t>
            </a:r>
            <a:r>
              <a:rPr lang="en-US" sz="1400" i="1" dirty="0" smtClean="0"/>
              <a:t>Int. J. </a:t>
            </a:r>
            <a:r>
              <a:rPr lang="en-US" sz="1400" i="1" dirty="0" err="1" smtClean="0"/>
              <a:t>Hydrog</a:t>
            </a:r>
            <a:r>
              <a:rPr lang="en-US" sz="1400" i="1" dirty="0" smtClean="0"/>
              <a:t>. Energy</a:t>
            </a:r>
            <a:r>
              <a:rPr lang="en-US" sz="1400" dirty="0" smtClean="0"/>
              <a:t>, </a:t>
            </a:r>
            <a:r>
              <a:rPr lang="en-US" sz="1400" b="1" dirty="0" smtClean="0"/>
              <a:t>2013</a:t>
            </a:r>
            <a:r>
              <a:rPr lang="en-US" sz="1400" dirty="0" smtClean="0"/>
              <a:t>, </a:t>
            </a:r>
            <a:r>
              <a:rPr lang="en-US" sz="1400" i="1" dirty="0" smtClean="0"/>
              <a:t>38</a:t>
            </a:r>
            <a:r>
              <a:rPr lang="en-US" sz="1400" dirty="0" smtClean="0"/>
              <a:t>, 14576.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1345841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Haber-Bosch: New Catalyst Design</a:t>
            </a:r>
            <a:endParaRPr lang="en-US" sz="3400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33400" y="838200"/>
            <a:ext cx="8229600" cy="700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Move towards more sophisticated materials and designs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800100" y="2057400"/>
            <a:ext cx="8229600" cy="700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Fe/K mixtures supported on carbon nanotubes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795470" y="2590800"/>
            <a:ext cx="8229600" cy="700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Using ruthenium/activated carbon-based catalysts</a:t>
            </a: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533400" y="5606219"/>
            <a:ext cx="8229600" cy="700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Improving steam reforming efficiency or replacing it entirely</a:t>
            </a:r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788349" y="1524000"/>
            <a:ext cx="8229600" cy="700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Extremely high bar set by very cheap materials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325382"/>
            <a:ext cx="8534400" cy="2112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Content Placeholder 2"/>
          <p:cNvSpPr txBox="1">
            <a:spLocks/>
          </p:cNvSpPr>
          <p:nvPr/>
        </p:nvSpPr>
        <p:spPr>
          <a:xfrm>
            <a:off x="685800" y="6553200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err="1" smtClean="0"/>
              <a:t>Giddey</a:t>
            </a:r>
            <a:r>
              <a:rPr lang="en-US" sz="1400" dirty="0" smtClean="0"/>
              <a:t>, S. </a:t>
            </a:r>
            <a:r>
              <a:rPr lang="en-US" sz="1400" i="1" dirty="0" smtClean="0"/>
              <a:t>Int. J. </a:t>
            </a:r>
            <a:r>
              <a:rPr lang="en-US" sz="1400" i="1" dirty="0" err="1" smtClean="0"/>
              <a:t>Hydrog</a:t>
            </a:r>
            <a:r>
              <a:rPr lang="en-US" sz="1400" i="1" dirty="0" smtClean="0"/>
              <a:t>. Energy</a:t>
            </a:r>
            <a:r>
              <a:rPr lang="en-US" sz="1400" dirty="0" smtClean="0"/>
              <a:t>, </a:t>
            </a:r>
            <a:r>
              <a:rPr lang="en-US" sz="1400" b="1" dirty="0" smtClean="0"/>
              <a:t>2013</a:t>
            </a:r>
            <a:r>
              <a:rPr lang="en-US" sz="1400" dirty="0" smtClean="0"/>
              <a:t>, </a:t>
            </a:r>
            <a:r>
              <a:rPr lang="en-US" sz="1400" i="1" dirty="0" smtClean="0"/>
              <a:t>38</a:t>
            </a:r>
            <a:r>
              <a:rPr lang="en-US" sz="1400" dirty="0" smtClean="0"/>
              <a:t>, 14576.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228418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Industrial (Petro)Chemical Energy Use</a:t>
            </a:r>
            <a:endParaRPr lang="en-US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229600" cy="1066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In 2014,</a:t>
            </a:r>
          </a:p>
          <a:p>
            <a:pPr marL="457200" lvl="1" indent="0">
              <a:buNone/>
            </a:pPr>
            <a:r>
              <a:rPr lang="en-US" sz="2400" dirty="0" smtClean="0"/>
              <a:t>Total Primary Energy Supply (TPES) = </a:t>
            </a:r>
            <a:r>
              <a:rPr lang="en-US" sz="2400" b="1" dirty="0" smtClean="0"/>
              <a:t>155,000 </a:t>
            </a:r>
            <a:r>
              <a:rPr lang="en-US" sz="2400" b="1" dirty="0" err="1" smtClean="0"/>
              <a:t>TWh</a:t>
            </a:r>
            <a:r>
              <a:rPr lang="en-US" sz="2400" b="1" dirty="0" smtClean="0"/>
              <a:t> (560 EJ)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143000" y="1752600"/>
            <a:ext cx="48006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Industry uses ~20% of the TPES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447800" y="2286000"/>
            <a:ext cx="5181600" cy="22098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Chemical and Petrochemical (30%)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Iron and Steel (20%)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Non-ferrous metals and minerals (10%)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Paper, pulp, and print (5%)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Food and tobacco</a:t>
            </a:r>
            <a:endParaRPr lang="en-US" sz="24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85800" y="6248400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smtClean="0"/>
              <a:t>International Energy Agency (IEA) (2011). </a:t>
            </a:r>
            <a:r>
              <a:rPr lang="en-US" sz="1400" i="1" dirty="0" smtClean="0"/>
              <a:t>Key world energy statistics-2011</a:t>
            </a:r>
            <a:r>
              <a:rPr lang="en-US" sz="1400" dirty="0" smtClean="0"/>
              <a:t>.</a:t>
            </a:r>
          </a:p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smtClean="0"/>
              <a:t>International Energy Agency (IEA) (2007). </a:t>
            </a:r>
            <a:r>
              <a:rPr lang="en-US" sz="1400" i="1" dirty="0" smtClean="0"/>
              <a:t>Tracking Industrial Efficiency and CO</a:t>
            </a:r>
            <a:r>
              <a:rPr lang="en-US" sz="1400" i="1" baseline="-25000" dirty="0" smtClean="0"/>
              <a:t>2</a:t>
            </a:r>
            <a:r>
              <a:rPr lang="en-US" sz="1400" i="1" dirty="0" smtClean="0"/>
              <a:t> Emisssions-2007.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557566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Haber-Bosch: New Catalyst Design</a:t>
            </a:r>
            <a:endParaRPr lang="en-US" sz="3400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33400" y="838200"/>
            <a:ext cx="8229600" cy="700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Move towards more sophisticated materials and designs</a:t>
            </a: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685800" y="6553200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smtClean="0"/>
              <a:t>Jaramillo, T. F. </a:t>
            </a:r>
            <a:r>
              <a:rPr lang="en-US" sz="1400" i="1" dirty="0" smtClean="0"/>
              <a:t>Science</a:t>
            </a:r>
            <a:r>
              <a:rPr lang="en-US" sz="1400" dirty="0" smtClean="0"/>
              <a:t> </a:t>
            </a:r>
            <a:r>
              <a:rPr lang="en-US" sz="1400" b="1" dirty="0" smtClean="0"/>
              <a:t>2017</a:t>
            </a:r>
            <a:r>
              <a:rPr lang="en-US" sz="1400" dirty="0" smtClean="0"/>
              <a:t>, </a:t>
            </a:r>
            <a:r>
              <a:rPr lang="en-US" sz="1400" i="1" dirty="0" smtClean="0"/>
              <a:t>355</a:t>
            </a:r>
            <a:r>
              <a:rPr lang="en-US" sz="1400" dirty="0" smtClean="0"/>
              <a:t>, 146.</a:t>
            </a:r>
            <a:endParaRPr lang="en-US" sz="1400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800100" y="1295400"/>
            <a:ext cx="8229600" cy="700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Fe/K mixtures supported on carbon nanotubes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795470" y="1752600"/>
            <a:ext cx="8229600" cy="700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Using ruthenium/activated carbon-based catalysts</a:t>
            </a: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533400" y="2195201"/>
            <a:ext cx="8229600" cy="700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Improving steam reforming efficiency or replacing it entirely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075" y="2819400"/>
            <a:ext cx="6572250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2949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Haber-Bosch: New Catalyst Design</a:t>
            </a:r>
            <a:endParaRPr lang="en-US" sz="3400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09600"/>
            <a:ext cx="8183267" cy="558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685800" y="6553200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smtClean="0"/>
              <a:t>Jaramillo, T. F. </a:t>
            </a:r>
            <a:r>
              <a:rPr lang="en-US" sz="1400" i="1" dirty="0" smtClean="0"/>
              <a:t>Science</a:t>
            </a:r>
            <a:r>
              <a:rPr lang="en-US" sz="1400" dirty="0" smtClean="0"/>
              <a:t> </a:t>
            </a:r>
            <a:r>
              <a:rPr lang="en-US" sz="1400" b="1" dirty="0" smtClean="0"/>
              <a:t>2017</a:t>
            </a:r>
            <a:r>
              <a:rPr lang="en-US" sz="1400" dirty="0" smtClean="0"/>
              <a:t>, </a:t>
            </a:r>
            <a:r>
              <a:rPr lang="en-US" sz="1400" i="1" dirty="0" smtClean="0"/>
              <a:t>355</a:t>
            </a:r>
            <a:r>
              <a:rPr lang="en-US" sz="1400" dirty="0" smtClean="0"/>
              <a:t>, 146.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1979744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457200" y="381000"/>
            <a:ext cx="3810000" cy="2743200"/>
          </a:xfrm>
          <a:prstGeom prst="roundRect">
            <a:avLst>
              <a:gd name="adj" fmla="val 5141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4572000" y="114300"/>
            <a:ext cx="0" cy="662940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71475" y="3429000"/>
            <a:ext cx="8401050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http://pubs.rsc.org/en/Image/Get?imageInfo.ImageType=GA&amp;imageInfo.ImageIdentifier.ManuscriptID=C3RA45961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5" t="3599" r="2467" b="3357"/>
          <a:stretch/>
        </p:blipFill>
        <p:spPr bwMode="auto">
          <a:xfrm>
            <a:off x="990600" y="1295400"/>
            <a:ext cx="2819400" cy="1805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ontent Placeholder 2"/>
          <p:cNvSpPr txBox="1">
            <a:spLocks/>
          </p:cNvSpPr>
          <p:nvPr/>
        </p:nvSpPr>
        <p:spPr>
          <a:xfrm>
            <a:off x="763068" y="457200"/>
            <a:ext cx="3198264" cy="7239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Steam Reforming of Methane and Water-Gas Shift (WGS)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4800600" y="381000"/>
            <a:ext cx="3810000" cy="2743200"/>
          </a:xfrm>
          <a:prstGeom prst="roundRect">
            <a:avLst>
              <a:gd name="adj" fmla="val 5141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ontent Placeholder 2"/>
          <p:cNvSpPr txBox="1">
            <a:spLocks/>
          </p:cNvSpPr>
          <p:nvPr/>
        </p:nvSpPr>
        <p:spPr>
          <a:xfrm>
            <a:off x="5106468" y="381000"/>
            <a:ext cx="3198264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Haber-Bosch Process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57200" y="3733800"/>
            <a:ext cx="3810000" cy="2743200"/>
          </a:xfrm>
          <a:prstGeom prst="roundRect">
            <a:avLst>
              <a:gd name="adj" fmla="val 5141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ontent Placeholder 2"/>
          <p:cNvSpPr txBox="1">
            <a:spLocks/>
          </p:cNvSpPr>
          <p:nvPr/>
        </p:nvSpPr>
        <p:spPr>
          <a:xfrm>
            <a:off x="763068" y="3810000"/>
            <a:ext cx="3198264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Methanol Production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8" name="Picture 6" descr="Image result for methan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4221771"/>
            <a:ext cx="1828800" cy="2198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ounded Rectangle 26"/>
          <p:cNvSpPr/>
          <p:nvPr/>
        </p:nvSpPr>
        <p:spPr>
          <a:xfrm>
            <a:off x="4808299" y="3733800"/>
            <a:ext cx="3810000" cy="2743200"/>
          </a:xfrm>
          <a:prstGeom prst="roundRect">
            <a:avLst>
              <a:gd name="adj" fmla="val 5141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Content Placeholder 2"/>
          <p:cNvSpPr txBox="1">
            <a:spLocks/>
          </p:cNvSpPr>
          <p:nvPr/>
        </p:nvSpPr>
        <p:spPr>
          <a:xfrm>
            <a:off x="5114167" y="3886200"/>
            <a:ext cx="3198264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Fischer-</a:t>
            </a:r>
            <a:r>
              <a:rPr lang="en-US" sz="2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Tropsch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Process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889" y="4826132"/>
            <a:ext cx="3670819" cy="110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 descr="Image result for haber bosch world populatio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06"/>
          <a:stretch/>
        </p:blipFill>
        <p:spPr bwMode="auto">
          <a:xfrm>
            <a:off x="5067837" y="762000"/>
            <a:ext cx="3274109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7167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Methanol: Stats</a:t>
            </a:r>
            <a:endParaRPr lang="en-US" sz="34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533400" y="747401"/>
            <a:ext cx="8229600" cy="700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40% of methanol is converted to formaldehyde</a:t>
            </a: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685800" y="6510470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smtClean="0"/>
              <a:t>International Energy Agency (IEA) (2007). </a:t>
            </a:r>
            <a:r>
              <a:rPr lang="en-US" sz="1400" i="1" dirty="0" smtClean="0"/>
              <a:t>Tracking Industrial Efficiency and CO</a:t>
            </a:r>
            <a:r>
              <a:rPr lang="en-US" sz="1400" i="1" baseline="-25000" dirty="0" smtClean="0"/>
              <a:t>2</a:t>
            </a:r>
            <a:r>
              <a:rPr lang="en-US" sz="1400" i="1" dirty="0" smtClean="0"/>
              <a:t> Emisssions-2007.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604184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Methanol: Stats</a:t>
            </a:r>
            <a:endParaRPr lang="en-US" sz="34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533400" y="747401"/>
            <a:ext cx="8229600" cy="700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40% of methanol is converted to formaldehyde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32327" y="14478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Remaining methanol is used in the synthesis of fine chemicals or as a fuel additive</a:t>
            </a: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685800" y="6510470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smtClean="0"/>
              <a:t>International Energy Agency (IEA) (2007). </a:t>
            </a:r>
            <a:r>
              <a:rPr lang="en-US" sz="1400" i="1" dirty="0" smtClean="0"/>
              <a:t>Tracking Industrial Efficiency and CO</a:t>
            </a:r>
            <a:r>
              <a:rPr lang="en-US" sz="1400" i="1" baseline="-25000" dirty="0" smtClean="0"/>
              <a:t>2</a:t>
            </a:r>
            <a:r>
              <a:rPr lang="en-US" sz="1400" i="1" dirty="0" smtClean="0"/>
              <a:t> Emisssions-2007.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774299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Methanol: Stats</a:t>
            </a:r>
            <a:endParaRPr lang="en-US" sz="34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533400" y="747401"/>
            <a:ext cx="8229600" cy="700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40% of methanol is converted to formaldehyde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156" y="3657600"/>
            <a:ext cx="4361688" cy="1325880"/>
          </a:xfrm>
          <a:prstGeom prst="rect">
            <a:avLst/>
          </a:prstGeom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532327" y="14478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Remaining methanol is used in the synthesis of fine chemicals or as a fuel additive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533400" y="2438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Responsible for ~0.4 % of world energy use</a:t>
            </a: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685800" y="6510470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smtClean="0"/>
              <a:t>International Energy Agency (IEA) (2007). </a:t>
            </a:r>
            <a:r>
              <a:rPr lang="en-US" sz="1400" i="1" dirty="0" smtClean="0"/>
              <a:t>Tracking Industrial Efficiency and CO</a:t>
            </a:r>
            <a:r>
              <a:rPr lang="en-US" sz="1400" i="1" baseline="-25000" dirty="0" smtClean="0"/>
              <a:t>2</a:t>
            </a:r>
            <a:r>
              <a:rPr lang="en-US" sz="1400" i="1" dirty="0" smtClean="0"/>
              <a:t> Emisssions-2007.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523912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Methanol: Catalyst</a:t>
            </a:r>
            <a:endParaRPr lang="en-US" sz="34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533400" y="747401"/>
            <a:ext cx="8229600" cy="1005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Industrial catalyst is an alumina pellet (Al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O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) coated in copper/zinc oxides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32327" y="16002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Catalyst is &gt;99.5% efficient (not overall energy efficiency)</a:t>
            </a: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685800" y="6510470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400" dirty="0" smtClean="0">
                <a:hlinkClick r:id="rId2"/>
              </a:rPr>
              <a:t>http://www.technology.matthey.com/article/61/3/172-182/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190136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Methanol: Catalyst</a:t>
            </a:r>
            <a:endParaRPr lang="en-US" sz="34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533400" y="747401"/>
            <a:ext cx="8229600" cy="1005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Industrial catalyst is an alumina pellet (Al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O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) coated in copper/zinc oxides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32327" y="16002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Catalyst is &gt;99.5% efficient (not overall energy efficiency)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533400" y="2133600"/>
            <a:ext cx="82296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Requires temperatures 400-600 °C and pressures of 40-100 atm.</a:t>
            </a: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685800" y="6510470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400" dirty="0" smtClean="0">
                <a:hlinkClick r:id="rId2"/>
              </a:rPr>
              <a:t>http://www.technology.matthey.com/article/61/3/172-182/</a:t>
            </a:r>
            <a:endParaRPr lang="en-US" sz="1400" dirty="0"/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561886" y="2590800"/>
            <a:ext cx="82296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Energy efficiency and cost is gated by steam reformation (H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304280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Methanol: Catalyst</a:t>
            </a:r>
            <a:endParaRPr lang="en-US" sz="34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533400" y="747401"/>
            <a:ext cx="8229600" cy="1005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Industrial catalyst is an alumina pellet (Al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O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) coated in copper/zinc oxides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32327" y="16002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Catalyst is &gt;99.5% efficient (not overall energy efficiency)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533400" y="2133600"/>
            <a:ext cx="82296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Requires temperatures 400-600 °C and pressures of 40-100 atm.</a:t>
            </a: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685800" y="6510470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400" dirty="0" smtClean="0">
                <a:hlinkClick r:id="rId2"/>
              </a:rPr>
              <a:t>http://www.technology.matthey.com/article/61/3/172-182/</a:t>
            </a:r>
            <a:endParaRPr lang="en-US" sz="1400" dirty="0"/>
          </a:p>
        </p:txBody>
      </p:sp>
      <p:pic>
        <p:nvPicPr>
          <p:cNvPr id="19458" name="Picture 2" descr="Image result for methanol production catalyst copp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824" y="3276600"/>
            <a:ext cx="4286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5181600" y="4086225"/>
            <a:ext cx="3810000" cy="76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Same catalyst that was first used in 1960s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561886" y="2590800"/>
            <a:ext cx="82296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Energy efficiency and cost is gated by steam reformation (H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57368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Methanol: Catalyst Design</a:t>
            </a:r>
            <a:endParaRPr lang="en-US" sz="34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533400" y="747401"/>
            <a:ext cx="8229600" cy="1005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Develop catalysts that operate at lower T and P or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come up with a new system entirely</a:t>
            </a: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685800" y="6172200"/>
            <a:ext cx="8458200" cy="71927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400" dirty="0" err="1" smtClean="0"/>
              <a:t>Norskov</a:t>
            </a:r>
            <a:r>
              <a:rPr lang="en-US" sz="1400" dirty="0" smtClean="0"/>
              <a:t>, J. K. </a:t>
            </a:r>
            <a:r>
              <a:rPr lang="en-US" sz="1400" i="1" dirty="0" smtClean="0"/>
              <a:t>Nat. Chem. </a:t>
            </a:r>
            <a:r>
              <a:rPr lang="en-US" sz="1400" b="1" dirty="0" smtClean="0"/>
              <a:t>2014</a:t>
            </a:r>
            <a:r>
              <a:rPr lang="en-US" sz="1400" dirty="0" smtClean="0"/>
              <a:t>, </a:t>
            </a:r>
            <a:r>
              <a:rPr lang="en-US" sz="1400" i="1" dirty="0" smtClean="0"/>
              <a:t>6</a:t>
            </a:r>
            <a:r>
              <a:rPr lang="en-US" sz="1400" dirty="0" smtClean="0"/>
              <a:t>, 320.</a:t>
            </a:r>
          </a:p>
          <a:p>
            <a:pPr marL="0" indent="0" algn="r">
              <a:buNone/>
            </a:pPr>
            <a:r>
              <a:rPr lang="en-US" sz="1400" dirty="0" smtClean="0"/>
              <a:t>Jaramillo, T. F. </a:t>
            </a:r>
            <a:r>
              <a:rPr lang="en-US" sz="1400" b="1" dirty="0" smtClean="0"/>
              <a:t>2017</a:t>
            </a:r>
            <a:r>
              <a:rPr lang="en-US" sz="1400" dirty="0" smtClean="0"/>
              <a:t>, </a:t>
            </a:r>
            <a:r>
              <a:rPr lang="en-US" sz="1400" i="1" dirty="0" smtClean="0"/>
              <a:t>5</a:t>
            </a:r>
            <a:r>
              <a:rPr lang="en-US" sz="1400" dirty="0" smtClean="0"/>
              <a:t>, 955.</a:t>
            </a:r>
          </a:p>
          <a:p>
            <a:pPr marL="0" indent="0" algn="r">
              <a:buNone/>
            </a:pPr>
            <a:r>
              <a:rPr lang="en-US" sz="1400" dirty="0" smtClean="0"/>
              <a:t>Jaramillo, T. F. </a:t>
            </a:r>
            <a:r>
              <a:rPr lang="en-US" sz="1400" b="1" dirty="0" smtClean="0"/>
              <a:t>2014</a:t>
            </a:r>
            <a:r>
              <a:rPr lang="en-US" sz="1400" dirty="0" smtClean="0"/>
              <a:t>, </a:t>
            </a:r>
            <a:r>
              <a:rPr lang="en-US" sz="1400" i="1" dirty="0" smtClean="0"/>
              <a:t>136</a:t>
            </a:r>
            <a:r>
              <a:rPr lang="en-US" sz="1400" dirty="0" smtClean="0"/>
              <a:t>, 14107.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132059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393"/>
          <a:stretch/>
        </p:blipFill>
        <p:spPr bwMode="auto">
          <a:xfrm>
            <a:off x="152401" y="593493"/>
            <a:ext cx="4098920" cy="5883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Importance of Catalysis in Industry (2004)</a:t>
            </a:r>
            <a:endParaRPr lang="en-US" sz="34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52"/>
          <a:stretch/>
        </p:blipFill>
        <p:spPr bwMode="auto">
          <a:xfrm>
            <a:off x="4201653" y="593493"/>
            <a:ext cx="1191455" cy="5883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685800" y="6510470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smtClean="0"/>
              <a:t>International Energy Agency (IEA) (2007). </a:t>
            </a:r>
            <a:r>
              <a:rPr lang="en-US" sz="1400" i="1" dirty="0" smtClean="0"/>
              <a:t>Tracking Industrial Efficiency and CO</a:t>
            </a:r>
            <a:r>
              <a:rPr lang="en-US" sz="1400" i="1" baseline="-25000" dirty="0" smtClean="0"/>
              <a:t>2</a:t>
            </a:r>
            <a:r>
              <a:rPr lang="en-US" sz="1400" i="1" dirty="0" smtClean="0"/>
              <a:t> Emisssions-2007.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2557534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Methanol: Catalyst Design</a:t>
            </a:r>
            <a:endParaRPr lang="en-US" sz="34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533400" y="747401"/>
            <a:ext cx="8229600" cy="1005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Develop catalysts that operate at lower T and P or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come up with a new system entirely</a:t>
            </a: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685800" y="6172200"/>
            <a:ext cx="8458200" cy="71927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400" dirty="0" err="1" smtClean="0"/>
              <a:t>Norskov</a:t>
            </a:r>
            <a:r>
              <a:rPr lang="en-US" sz="1400" dirty="0" smtClean="0"/>
              <a:t>, J. K. </a:t>
            </a:r>
            <a:r>
              <a:rPr lang="en-US" sz="1400" i="1" dirty="0" smtClean="0"/>
              <a:t>Nat. Chem. </a:t>
            </a:r>
            <a:r>
              <a:rPr lang="en-US" sz="1400" b="1" dirty="0" smtClean="0"/>
              <a:t>2014</a:t>
            </a:r>
            <a:r>
              <a:rPr lang="en-US" sz="1400" dirty="0" smtClean="0"/>
              <a:t>, </a:t>
            </a:r>
            <a:r>
              <a:rPr lang="en-US" sz="1400" i="1" dirty="0" smtClean="0"/>
              <a:t>6</a:t>
            </a:r>
            <a:r>
              <a:rPr lang="en-US" sz="1400" dirty="0" smtClean="0"/>
              <a:t>, 320.</a:t>
            </a:r>
          </a:p>
          <a:p>
            <a:pPr marL="0" indent="0" algn="r">
              <a:buNone/>
            </a:pPr>
            <a:r>
              <a:rPr lang="en-US" sz="1400" dirty="0" smtClean="0"/>
              <a:t>Jaramillo, T. F. </a:t>
            </a:r>
            <a:r>
              <a:rPr lang="en-US" sz="1400" b="1" dirty="0" smtClean="0"/>
              <a:t>2017</a:t>
            </a:r>
            <a:r>
              <a:rPr lang="en-US" sz="1400" dirty="0" smtClean="0"/>
              <a:t>, </a:t>
            </a:r>
            <a:r>
              <a:rPr lang="en-US" sz="1400" i="1" dirty="0" smtClean="0"/>
              <a:t>5</a:t>
            </a:r>
            <a:r>
              <a:rPr lang="en-US" sz="1400" dirty="0" smtClean="0"/>
              <a:t>, 955.</a:t>
            </a:r>
          </a:p>
          <a:p>
            <a:pPr marL="0" indent="0" algn="r">
              <a:buNone/>
            </a:pPr>
            <a:r>
              <a:rPr lang="en-US" sz="1400" dirty="0" smtClean="0"/>
              <a:t>Jaramillo, T. F. </a:t>
            </a:r>
            <a:r>
              <a:rPr lang="en-US" sz="1400" b="1" dirty="0" smtClean="0"/>
              <a:t>2014</a:t>
            </a:r>
            <a:r>
              <a:rPr lang="en-US" sz="1400" dirty="0" smtClean="0"/>
              <a:t>, </a:t>
            </a:r>
            <a:r>
              <a:rPr lang="en-US" sz="1400" i="1" dirty="0" smtClean="0"/>
              <a:t>136</a:t>
            </a:r>
            <a:r>
              <a:rPr lang="en-US" sz="1400" dirty="0" smtClean="0"/>
              <a:t>, 14107.</a:t>
            </a:r>
            <a:endParaRPr lang="en-US" sz="1400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752600"/>
            <a:ext cx="8077200" cy="25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42418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Methanol: Catalyst Design</a:t>
            </a:r>
            <a:endParaRPr lang="en-US" sz="34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533400" y="747401"/>
            <a:ext cx="8229600" cy="1005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Develop catalysts that operate at lower T and P or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come up with a new system entirely</a:t>
            </a: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685800" y="6172200"/>
            <a:ext cx="8458200" cy="71927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400" dirty="0" err="1" smtClean="0"/>
              <a:t>Norskov</a:t>
            </a:r>
            <a:r>
              <a:rPr lang="en-US" sz="1400" dirty="0" smtClean="0"/>
              <a:t>, J. K. </a:t>
            </a:r>
            <a:r>
              <a:rPr lang="en-US" sz="1400" i="1" dirty="0" smtClean="0"/>
              <a:t>Nat. Chem. </a:t>
            </a:r>
            <a:r>
              <a:rPr lang="en-US" sz="1400" b="1" dirty="0" smtClean="0"/>
              <a:t>2014</a:t>
            </a:r>
            <a:r>
              <a:rPr lang="en-US" sz="1400" dirty="0" smtClean="0"/>
              <a:t>, </a:t>
            </a:r>
            <a:r>
              <a:rPr lang="en-US" sz="1400" i="1" dirty="0" smtClean="0"/>
              <a:t>6</a:t>
            </a:r>
            <a:r>
              <a:rPr lang="en-US" sz="1400" dirty="0" smtClean="0"/>
              <a:t>, 320.</a:t>
            </a:r>
          </a:p>
          <a:p>
            <a:pPr marL="0" indent="0" algn="r">
              <a:buNone/>
            </a:pPr>
            <a:r>
              <a:rPr lang="en-US" sz="1400" dirty="0" smtClean="0"/>
              <a:t>Jaramillo, T. F. </a:t>
            </a:r>
            <a:r>
              <a:rPr lang="en-US" sz="1400" b="1" dirty="0" smtClean="0"/>
              <a:t>2017</a:t>
            </a:r>
            <a:r>
              <a:rPr lang="en-US" sz="1400" dirty="0" smtClean="0"/>
              <a:t>, </a:t>
            </a:r>
            <a:r>
              <a:rPr lang="en-US" sz="1400" i="1" dirty="0" smtClean="0"/>
              <a:t>5</a:t>
            </a:r>
            <a:r>
              <a:rPr lang="en-US" sz="1400" dirty="0" smtClean="0"/>
              <a:t>, 955.</a:t>
            </a:r>
          </a:p>
          <a:p>
            <a:pPr marL="0" indent="0" algn="r">
              <a:buNone/>
            </a:pPr>
            <a:r>
              <a:rPr lang="en-US" sz="1400" dirty="0" smtClean="0"/>
              <a:t>Jaramillo, T. F. </a:t>
            </a:r>
            <a:r>
              <a:rPr lang="en-US" sz="1400" b="1" dirty="0" smtClean="0"/>
              <a:t>2014</a:t>
            </a:r>
            <a:r>
              <a:rPr lang="en-US" sz="1400" dirty="0" smtClean="0"/>
              <a:t>, </a:t>
            </a:r>
            <a:r>
              <a:rPr lang="en-US" sz="1400" i="1" dirty="0" smtClean="0"/>
              <a:t>136</a:t>
            </a:r>
            <a:r>
              <a:rPr lang="en-US" sz="1400" dirty="0" smtClean="0"/>
              <a:t>, 14107.</a:t>
            </a:r>
            <a:endParaRPr lang="en-US" sz="1400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752600"/>
            <a:ext cx="8077200" cy="25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581400"/>
            <a:ext cx="8564310" cy="2217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4559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Methanol: Catalyst Design</a:t>
            </a:r>
            <a:endParaRPr lang="en-US" sz="34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533400" y="747401"/>
            <a:ext cx="8229600" cy="1005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Develop catalysts that operate at lower T and P or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come up with a new system entirely</a:t>
            </a: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685800" y="6172200"/>
            <a:ext cx="8458200" cy="71927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400" dirty="0" err="1" smtClean="0"/>
              <a:t>Norskov</a:t>
            </a:r>
            <a:r>
              <a:rPr lang="en-US" sz="1400" dirty="0" smtClean="0"/>
              <a:t>, J. K. </a:t>
            </a:r>
            <a:r>
              <a:rPr lang="en-US" sz="1400" i="1" dirty="0" smtClean="0"/>
              <a:t>Nat. Chem. </a:t>
            </a:r>
            <a:r>
              <a:rPr lang="en-US" sz="1400" b="1" dirty="0" smtClean="0"/>
              <a:t>2014</a:t>
            </a:r>
            <a:r>
              <a:rPr lang="en-US" sz="1400" dirty="0" smtClean="0"/>
              <a:t>, </a:t>
            </a:r>
            <a:r>
              <a:rPr lang="en-US" sz="1400" i="1" dirty="0" smtClean="0"/>
              <a:t>6</a:t>
            </a:r>
            <a:r>
              <a:rPr lang="en-US" sz="1400" dirty="0" smtClean="0"/>
              <a:t>, 320.</a:t>
            </a:r>
          </a:p>
          <a:p>
            <a:pPr marL="0" indent="0" algn="r">
              <a:buNone/>
            </a:pPr>
            <a:r>
              <a:rPr lang="en-US" sz="1400" dirty="0" smtClean="0"/>
              <a:t>Jaramillo, T. F. </a:t>
            </a:r>
            <a:r>
              <a:rPr lang="en-US" sz="1400" b="1" dirty="0" smtClean="0"/>
              <a:t>2017</a:t>
            </a:r>
            <a:r>
              <a:rPr lang="en-US" sz="1400" dirty="0" smtClean="0"/>
              <a:t>, </a:t>
            </a:r>
            <a:r>
              <a:rPr lang="en-US" sz="1400" i="1" dirty="0" smtClean="0"/>
              <a:t>5</a:t>
            </a:r>
            <a:r>
              <a:rPr lang="en-US" sz="1400" dirty="0" smtClean="0"/>
              <a:t>, 955.</a:t>
            </a:r>
          </a:p>
          <a:p>
            <a:pPr marL="0" indent="0" algn="r">
              <a:buNone/>
            </a:pPr>
            <a:r>
              <a:rPr lang="en-US" sz="1400" dirty="0" smtClean="0"/>
              <a:t>Jaramillo, T. F. </a:t>
            </a:r>
            <a:r>
              <a:rPr lang="en-US" sz="1400" b="1" dirty="0" smtClean="0"/>
              <a:t>2014</a:t>
            </a:r>
            <a:r>
              <a:rPr lang="en-US" sz="1400" dirty="0" smtClean="0"/>
              <a:t>, </a:t>
            </a:r>
            <a:r>
              <a:rPr lang="en-US" sz="1400" i="1" dirty="0" smtClean="0"/>
              <a:t>136</a:t>
            </a:r>
            <a:r>
              <a:rPr lang="en-US" sz="1400" dirty="0" smtClean="0"/>
              <a:t>, 14107.</a:t>
            </a:r>
            <a:endParaRPr lang="en-US" sz="1400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752600"/>
            <a:ext cx="8077200" cy="25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581400"/>
            <a:ext cx="8564310" cy="2217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769" y="1807304"/>
            <a:ext cx="8915400" cy="2882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4753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457200" y="381000"/>
            <a:ext cx="3810000" cy="2743200"/>
          </a:xfrm>
          <a:prstGeom prst="roundRect">
            <a:avLst>
              <a:gd name="adj" fmla="val 5141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4572000" y="114300"/>
            <a:ext cx="0" cy="662940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71475" y="3429000"/>
            <a:ext cx="8401050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http://pubs.rsc.org/en/Image/Get?imageInfo.ImageType=GA&amp;imageInfo.ImageIdentifier.ManuscriptID=C3RA45961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5" t="3599" r="2467" b="3357"/>
          <a:stretch/>
        </p:blipFill>
        <p:spPr bwMode="auto">
          <a:xfrm>
            <a:off x="990600" y="1295400"/>
            <a:ext cx="2819400" cy="1805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ontent Placeholder 2"/>
          <p:cNvSpPr txBox="1">
            <a:spLocks/>
          </p:cNvSpPr>
          <p:nvPr/>
        </p:nvSpPr>
        <p:spPr>
          <a:xfrm>
            <a:off x="763068" y="457200"/>
            <a:ext cx="3198264" cy="7239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Steam Reforming of Methane and Water-Gas Shift (WGS)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4800600" y="381000"/>
            <a:ext cx="3810000" cy="2743200"/>
          </a:xfrm>
          <a:prstGeom prst="roundRect">
            <a:avLst>
              <a:gd name="adj" fmla="val 5141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ontent Placeholder 2"/>
          <p:cNvSpPr txBox="1">
            <a:spLocks/>
          </p:cNvSpPr>
          <p:nvPr/>
        </p:nvSpPr>
        <p:spPr>
          <a:xfrm>
            <a:off x="5106468" y="381000"/>
            <a:ext cx="3198264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Haber-Bosch Process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57200" y="3733800"/>
            <a:ext cx="3810000" cy="2743200"/>
          </a:xfrm>
          <a:prstGeom prst="roundRect">
            <a:avLst>
              <a:gd name="adj" fmla="val 5141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ontent Placeholder 2"/>
          <p:cNvSpPr txBox="1">
            <a:spLocks/>
          </p:cNvSpPr>
          <p:nvPr/>
        </p:nvSpPr>
        <p:spPr>
          <a:xfrm>
            <a:off x="763068" y="3810000"/>
            <a:ext cx="3198264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Methanol Production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8" name="Picture 6" descr="Image result for methan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4221771"/>
            <a:ext cx="1828800" cy="2198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ounded Rectangle 26"/>
          <p:cNvSpPr/>
          <p:nvPr/>
        </p:nvSpPr>
        <p:spPr>
          <a:xfrm>
            <a:off x="4808299" y="3733800"/>
            <a:ext cx="3810000" cy="2743200"/>
          </a:xfrm>
          <a:prstGeom prst="roundRect">
            <a:avLst>
              <a:gd name="adj" fmla="val 5141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Content Placeholder 2"/>
          <p:cNvSpPr txBox="1">
            <a:spLocks/>
          </p:cNvSpPr>
          <p:nvPr/>
        </p:nvSpPr>
        <p:spPr>
          <a:xfrm>
            <a:off x="5114167" y="3886200"/>
            <a:ext cx="3198264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Fischer-</a:t>
            </a:r>
            <a:r>
              <a:rPr lang="en-US" sz="2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Tropsch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Process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889" y="4826132"/>
            <a:ext cx="3670819" cy="110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 descr="Image result for haber bosch world populatio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06"/>
          <a:stretch/>
        </p:blipFill>
        <p:spPr bwMode="auto">
          <a:xfrm>
            <a:off x="5067837" y="762000"/>
            <a:ext cx="3274109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80146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Fischer-</a:t>
            </a:r>
            <a:r>
              <a:rPr lang="en-US" sz="3400" dirty="0" err="1" smtClean="0"/>
              <a:t>Tropsch</a:t>
            </a:r>
            <a:r>
              <a:rPr lang="en-US" sz="3400" dirty="0" smtClean="0"/>
              <a:t>: Stats</a:t>
            </a:r>
            <a:endParaRPr lang="en-US" sz="34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533400" y="747401"/>
            <a:ext cx="8229600" cy="700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Discovered in 1925 by Franz Fischer and Hans </a:t>
            </a:r>
            <a:r>
              <a:rPr lang="en-US" sz="2400" dirty="0" err="1" smtClean="0"/>
              <a:t>Tropsch</a:t>
            </a:r>
            <a:endParaRPr lang="en-US" sz="2400" dirty="0" smtClean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32327" y="11430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Syngas heated over a catalyst bed (typically Fe or Co) at 25 </a:t>
            </a:r>
            <a:r>
              <a:rPr lang="en-US" sz="2400" dirty="0" err="1" smtClean="0"/>
              <a:t>atm</a:t>
            </a:r>
            <a:r>
              <a:rPr lang="en-US" sz="2400" dirty="0" smtClean="0"/>
              <a:t> and either 230 °C (LTFT) or 320 °C (HTFT)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685800" y="6510470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smtClean="0"/>
              <a:t>Klerk, A. </a:t>
            </a:r>
            <a:r>
              <a:rPr lang="en-US" sz="1400" i="1" dirty="0" smtClean="0"/>
              <a:t>Green Chem.</a:t>
            </a:r>
            <a:r>
              <a:rPr lang="en-US" sz="1400" dirty="0" smtClean="0"/>
              <a:t> </a:t>
            </a:r>
            <a:r>
              <a:rPr lang="en-US" sz="1400" b="1" dirty="0" smtClean="0"/>
              <a:t>2008</a:t>
            </a:r>
            <a:r>
              <a:rPr lang="en-US" sz="1400" dirty="0" smtClean="0"/>
              <a:t>, </a:t>
            </a:r>
            <a:r>
              <a:rPr lang="en-US" sz="1400" i="1" dirty="0" smtClean="0"/>
              <a:t>10</a:t>
            </a:r>
            <a:r>
              <a:rPr lang="en-US" sz="1400" dirty="0" smtClean="0"/>
              <a:t>, 1249.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814686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10" y="1823532"/>
            <a:ext cx="7959180" cy="4818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Fischer-</a:t>
            </a:r>
            <a:r>
              <a:rPr lang="en-US" sz="3400" dirty="0" err="1" smtClean="0"/>
              <a:t>Tropsch</a:t>
            </a:r>
            <a:r>
              <a:rPr lang="en-US" sz="3400" dirty="0" smtClean="0"/>
              <a:t>: Stats</a:t>
            </a:r>
            <a:endParaRPr lang="en-US" sz="34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533400" y="747401"/>
            <a:ext cx="8229600" cy="700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Discovered in 1925 by Franz Fischer and Hans </a:t>
            </a:r>
            <a:r>
              <a:rPr lang="en-US" sz="2400" dirty="0" err="1" smtClean="0"/>
              <a:t>Tropsch</a:t>
            </a:r>
            <a:endParaRPr lang="en-US" sz="2400" dirty="0" smtClean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32327" y="11430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Syngas heated over a catalyst bed (typically Fe or Co) at 25 </a:t>
            </a:r>
            <a:r>
              <a:rPr lang="en-US" sz="2400" dirty="0" err="1" smtClean="0"/>
              <a:t>atm</a:t>
            </a:r>
            <a:r>
              <a:rPr lang="en-US" sz="2400" dirty="0" smtClean="0"/>
              <a:t> and either 230 °C (LTFT) or 320 °C (HTFT)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685800" y="6510470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smtClean="0"/>
              <a:t>Klerk, A. </a:t>
            </a:r>
            <a:r>
              <a:rPr lang="en-US" sz="1400" i="1" dirty="0" smtClean="0"/>
              <a:t>Green Chem.</a:t>
            </a:r>
            <a:r>
              <a:rPr lang="en-US" sz="1400" dirty="0" smtClean="0"/>
              <a:t> </a:t>
            </a:r>
            <a:r>
              <a:rPr lang="en-US" sz="1400" b="1" dirty="0" smtClean="0"/>
              <a:t>2008</a:t>
            </a:r>
            <a:r>
              <a:rPr lang="en-US" sz="1400" dirty="0" smtClean="0"/>
              <a:t>, </a:t>
            </a:r>
            <a:r>
              <a:rPr lang="en-US" sz="1400" i="1" dirty="0" smtClean="0"/>
              <a:t>10</a:t>
            </a:r>
            <a:r>
              <a:rPr lang="en-US" sz="1400" dirty="0" smtClean="0"/>
              <a:t>, 1249.</a:t>
            </a:r>
            <a:endParaRPr lang="en-US" sz="1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111" y="3299460"/>
            <a:ext cx="4660213" cy="434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7371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Fischer-</a:t>
            </a:r>
            <a:r>
              <a:rPr lang="en-US" sz="3400" dirty="0" err="1" smtClean="0"/>
              <a:t>Tropsch</a:t>
            </a:r>
            <a:r>
              <a:rPr lang="en-US" sz="3400" dirty="0" smtClean="0"/>
              <a:t>: Stats</a:t>
            </a:r>
            <a:endParaRPr lang="en-US" sz="34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685800" y="747401"/>
            <a:ext cx="8229600" cy="928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Viability heavily depends on crude oil prices, as a result, there are very few plants in operation</a:t>
            </a: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685800" y="6510470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smtClean="0"/>
              <a:t>Klerk, A. </a:t>
            </a:r>
            <a:r>
              <a:rPr lang="en-US" sz="1400" i="1" dirty="0" smtClean="0"/>
              <a:t>Green Chem.</a:t>
            </a:r>
            <a:r>
              <a:rPr lang="en-US" sz="1400" dirty="0" smtClean="0"/>
              <a:t> </a:t>
            </a:r>
            <a:r>
              <a:rPr lang="en-US" sz="1400" b="1" dirty="0" smtClean="0"/>
              <a:t>2008</a:t>
            </a:r>
            <a:r>
              <a:rPr lang="en-US" sz="1400" dirty="0" smtClean="0"/>
              <a:t>, </a:t>
            </a:r>
            <a:r>
              <a:rPr lang="en-US" sz="1400" i="1" dirty="0" smtClean="0"/>
              <a:t>10</a:t>
            </a:r>
            <a:r>
              <a:rPr lang="en-US" sz="1400" dirty="0" smtClean="0"/>
              <a:t>, 1249.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427275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Fischer-</a:t>
            </a:r>
            <a:r>
              <a:rPr lang="en-US" sz="3400" dirty="0" err="1" smtClean="0"/>
              <a:t>Tropsch</a:t>
            </a:r>
            <a:r>
              <a:rPr lang="en-US" sz="3400" dirty="0" smtClean="0"/>
              <a:t>: Stats</a:t>
            </a:r>
            <a:endParaRPr lang="en-US" sz="34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685800" y="747401"/>
            <a:ext cx="8229600" cy="928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Viability heavily depends on crude oil prices, as a result, there are very few plants in operation</a:t>
            </a: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685800" y="6510470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smtClean="0"/>
              <a:t>Klerk, A. </a:t>
            </a:r>
            <a:r>
              <a:rPr lang="en-US" sz="1400" i="1" dirty="0" smtClean="0"/>
              <a:t>Green Chem.</a:t>
            </a:r>
            <a:r>
              <a:rPr lang="en-US" sz="1400" dirty="0" smtClean="0"/>
              <a:t> </a:t>
            </a:r>
            <a:r>
              <a:rPr lang="en-US" sz="1400" b="1" dirty="0" smtClean="0"/>
              <a:t>2008</a:t>
            </a:r>
            <a:r>
              <a:rPr lang="en-US" sz="1400" dirty="0" smtClean="0"/>
              <a:t>, </a:t>
            </a:r>
            <a:r>
              <a:rPr lang="en-US" sz="1400" i="1" dirty="0" smtClean="0"/>
              <a:t>10</a:t>
            </a:r>
            <a:r>
              <a:rPr lang="en-US" sz="1400" dirty="0" smtClean="0"/>
              <a:t>, 1249.</a:t>
            </a:r>
            <a:endParaRPr lang="en-US" sz="1400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600200"/>
            <a:ext cx="2371725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53"/>
          <a:stretch/>
        </p:blipFill>
        <p:spPr bwMode="auto">
          <a:xfrm>
            <a:off x="1109662" y="2667000"/>
            <a:ext cx="1981200" cy="95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5" descr="Image result for chevr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733800"/>
            <a:ext cx="1282784" cy="1433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3435305" y="1677900"/>
            <a:ext cx="5708695" cy="928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South African company that does coal-to-liquids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3435305" y="2881001"/>
            <a:ext cx="5708695" cy="928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Gas-to-liquids (GTL) facility in Malaysia</a:t>
            </a: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3435305" y="4176401"/>
            <a:ext cx="5708695" cy="928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/>
              <a:t>X</a:t>
            </a:r>
            <a:r>
              <a:rPr lang="en-US" sz="2400" dirty="0" smtClean="0"/>
              <a:t>-to-liquids (XTL) facility in Australia</a:t>
            </a:r>
          </a:p>
        </p:txBody>
      </p:sp>
    </p:spTree>
    <p:extLst>
      <p:ext uri="{BB962C8B-B14F-4D97-AF65-F5344CB8AC3E}">
        <p14:creationId xmlns:p14="http://schemas.microsoft.com/office/powerpoint/2010/main" val="1360361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Fischer-</a:t>
            </a:r>
            <a:r>
              <a:rPr lang="en-US" sz="3400" dirty="0" err="1" smtClean="0"/>
              <a:t>Tropsch</a:t>
            </a:r>
            <a:r>
              <a:rPr lang="en-US" sz="3400" dirty="0" smtClean="0"/>
              <a:t>: Stats</a:t>
            </a:r>
            <a:endParaRPr lang="en-US" sz="34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685800" y="747401"/>
            <a:ext cx="8229600" cy="928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Viability heavily depends on crude oil prices, as a result, there are very few plants in operation</a:t>
            </a: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685800" y="6510470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smtClean="0"/>
              <a:t>Klerk, A. </a:t>
            </a:r>
            <a:r>
              <a:rPr lang="en-US" sz="1400" i="1" dirty="0" smtClean="0"/>
              <a:t>Green Chem.</a:t>
            </a:r>
            <a:r>
              <a:rPr lang="en-US" sz="1400" dirty="0" smtClean="0"/>
              <a:t> </a:t>
            </a:r>
            <a:r>
              <a:rPr lang="en-US" sz="1400" b="1" dirty="0" smtClean="0"/>
              <a:t>2008</a:t>
            </a:r>
            <a:r>
              <a:rPr lang="en-US" sz="1400" dirty="0" smtClean="0"/>
              <a:t>, </a:t>
            </a:r>
            <a:r>
              <a:rPr lang="en-US" sz="1400" i="1" dirty="0" smtClean="0"/>
              <a:t>10</a:t>
            </a:r>
            <a:r>
              <a:rPr lang="en-US" sz="1400" dirty="0" smtClean="0"/>
              <a:t>, 1249.</a:t>
            </a:r>
            <a:endParaRPr lang="en-US" sz="14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914400" y="6005201"/>
            <a:ext cx="8229600" cy="928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Also challenging due to significantly less data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685800" y="5167001"/>
            <a:ext cx="8229600" cy="928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Difficult to pin down overall energy efficiency due to variability in plant design and catalyst employed</a:t>
            </a: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600200"/>
            <a:ext cx="2371725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53"/>
          <a:stretch/>
        </p:blipFill>
        <p:spPr bwMode="auto">
          <a:xfrm>
            <a:off x="1109662" y="2667000"/>
            <a:ext cx="1981200" cy="95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5" descr="Image result for chevr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733800"/>
            <a:ext cx="1282784" cy="1433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3435305" y="1677900"/>
            <a:ext cx="5708695" cy="928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South African company that does coal-to-liquids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3435305" y="2881001"/>
            <a:ext cx="5708695" cy="928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Gas-to-liquids (GTL) facility in Malaysia</a:t>
            </a: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3435305" y="4176401"/>
            <a:ext cx="5708695" cy="928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/>
              <a:t>X</a:t>
            </a:r>
            <a:r>
              <a:rPr lang="en-US" sz="2400" dirty="0" smtClean="0"/>
              <a:t>-to-liquids (XTL) facility in Australia</a:t>
            </a:r>
          </a:p>
        </p:txBody>
      </p:sp>
    </p:spTree>
    <p:extLst>
      <p:ext uri="{BB962C8B-B14F-4D97-AF65-F5344CB8AC3E}">
        <p14:creationId xmlns:p14="http://schemas.microsoft.com/office/powerpoint/2010/main" val="1819341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Fischer-</a:t>
            </a:r>
            <a:r>
              <a:rPr lang="en-US" sz="3400" dirty="0" err="1" smtClean="0"/>
              <a:t>Tropsch</a:t>
            </a:r>
            <a:r>
              <a:rPr lang="en-US" sz="3400" dirty="0" smtClean="0"/>
              <a:t>: Why we care</a:t>
            </a:r>
            <a:endParaRPr lang="en-US" sz="34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685800" y="747401"/>
            <a:ext cx="8229600" cy="4644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Provides security in gasoline/diesel sector</a:t>
            </a: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976745" y="1211900"/>
            <a:ext cx="7481455" cy="845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Requires a supply of syngas which can be generated from multiple sources</a:t>
            </a:r>
          </a:p>
        </p:txBody>
      </p:sp>
      <p:pic>
        <p:nvPicPr>
          <p:cNvPr id="30722" name="Picture 2" descr="Image result for green syng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922" y="2362200"/>
            <a:ext cx="8759997" cy="377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ontent Placeholder 2"/>
          <p:cNvSpPr txBox="1">
            <a:spLocks/>
          </p:cNvSpPr>
          <p:nvPr/>
        </p:nvSpPr>
        <p:spPr>
          <a:xfrm>
            <a:off x="685800" y="6510470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400" dirty="0" smtClean="0">
                <a:hlinkClick r:id="rId3"/>
              </a:rPr>
              <a:t>http://www.syngaschem.com/</a:t>
            </a:r>
            <a:r>
              <a:rPr lang="en-US" sz="1400" dirty="0" smtClean="0"/>
              <a:t>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914452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393"/>
          <a:stretch/>
        </p:blipFill>
        <p:spPr bwMode="auto">
          <a:xfrm>
            <a:off x="152401" y="593493"/>
            <a:ext cx="4098920" cy="5883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Importance of Catalysis in Industry (2004)</a:t>
            </a:r>
            <a:endParaRPr lang="en-US" sz="34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52"/>
          <a:stretch/>
        </p:blipFill>
        <p:spPr bwMode="auto">
          <a:xfrm>
            <a:off x="4201653" y="593493"/>
            <a:ext cx="1191455" cy="5883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685800" y="6510470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smtClean="0"/>
              <a:t>International Energy Agency (IEA) (2007). </a:t>
            </a:r>
            <a:r>
              <a:rPr lang="en-US" sz="1400" i="1" dirty="0" smtClean="0"/>
              <a:t>Tracking Industrial Efficiency and CO</a:t>
            </a:r>
            <a:r>
              <a:rPr lang="en-US" sz="1400" i="1" baseline="-25000" dirty="0" smtClean="0"/>
              <a:t>2</a:t>
            </a:r>
            <a:r>
              <a:rPr lang="en-US" sz="1400" i="1" dirty="0" smtClean="0"/>
              <a:t> Emisssions-2007.</a:t>
            </a:r>
            <a:endParaRPr lang="en-US" sz="1400" dirty="0"/>
          </a:p>
        </p:txBody>
      </p:sp>
      <p:sp>
        <p:nvSpPr>
          <p:cNvPr id="7" name="Right Brace 6"/>
          <p:cNvSpPr/>
          <p:nvPr/>
        </p:nvSpPr>
        <p:spPr>
          <a:xfrm>
            <a:off x="5334000" y="1828800"/>
            <a:ext cx="381000" cy="2133600"/>
          </a:xfrm>
          <a:prstGeom prst="rightBrace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 w="19050">
                <a:solidFill>
                  <a:schemeClr val="tx1"/>
                </a:solidFill>
              </a:ln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5867400" y="2286000"/>
            <a:ext cx="3048000" cy="160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dirty="0" smtClean="0"/>
              <a:t>All products of steam cracking and other high T/high P processes that don’t involve catalysts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4704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Fischer-</a:t>
            </a:r>
            <a:r>
              <a:rPr lang="en-US" sz="3400" dirty="0" err="1" smtClean="0"/>
              <a:t>Tropsch</a:t>
            </a:r>
            <a:r>
              <a:rPr lang="en-US" sz="3400" dirty="0" smtClean="0"/>
              <a:t>: Catalyst Design</a:t>
            </a:r>
            <a:endParaRPr lang="en-US" sz="34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685800" y="747401"/>
            <a:ext cx="8229600" cy="4644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Very similar to catalysts developed for methanol production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928352" y="1223918"/>
            <a:ext cx="8229600" cy="4644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The low selectivity catalysts are typically sold as FT catalysts</a:t>
            </a:r>
          </a:p>
        </p:txBody>
      </p:sp>
    </p:spTree>
    <p:extLst>
      <p:ext uri="{BB962C8B-B14F-4D97-AF65-F5344CB8AC3E}">
        <p14:creationId xmlns:p14="http://schemas.microsoft.com/office/powerpoint/2010/main" val="1825867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Fischer-</a:t>
            </a:r>
            <a:r>
              <a:rPr lang="en-US" sz="3400" dirty="0" err="1" smtClean="0"/>
              <a:t>Tropsch</a:t>
            </a:r>
            <a:r>
              <a:rPr lang="en-US" sz="3400" dirty="0" smtClean="0"/>
              <a:t>: Catalyst Design</a:t>
            </a:r>
            <a:endParaRPr lang="en-US" sz="34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685800" y="747401"/>
            <a:ext cx="8229600" cy="4644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Very similar to catalysts developed for methanol production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928352" y="1223918"/>
            <a:ext cx="8229600" cy="4644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The low selectivity catalysts are typically sold as FT catalysts</a:t>
            </a: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348248"/>
            <a:ext cx="4267200" cy="1047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709411" y="1687556"/>
            <a:ext cx="8229600" cy="4644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Big area of research in industry (Chevron)</a:t>
            </a:r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3442313"/>
            <a:ext cx="451485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348248"/>
            <a:ext cx="426720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211" y="3489938"/>
            <a:ext cx="41433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ontent Placeholder 2"/>
          <p:cNvSpPr txBox="1">
            <a:spLocks/>
          </p:cNvSpPr>
          <p:nvPr/>
        </p:nvSpPr>
        <p:spPr>
          <a:xfrm>
            <a:off x="762000" y="4953000"/>
            <a:ext cx="8229600" cy="4644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…..and also in academia</a:t>
            </a:r>
          </a:p>
        </p:txBody>
      </p:sp>
    </p:spTree>
    <p:extLst>
      <p:ext uri="{BB962C8B-B14F-4D97-AF65-F5344CB8AC3E}">
        <p14:creationId xmlns:p14="http://schemas.microsoft.com/office/powerpoint/2010/main" val="25424912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Fischer-</a:t>
            </a:r>
            <a:r>
              <a:rPr lang="en-US" sz="3400" dirty="0" err="1" smtClean="0"/>
              <a:t>Tropsch</a:t>
            </a:r>
            <a:r>
              <a:rPr lang="en-US" sz="3400" dirty="0" smtClean="0"/>
              <a:t>: Catalyst Design</a:t>
            </a:r>
            <a:endParaRPr lang="en-US" sz="3400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771525"/>
            <a:ext cx="8991600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537" y="3429000"/>
            <a:ext cx="6138863" cy="306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ontent Placeholder 2"/>
          <p:cNvSpPr txBox="1">
            <a:spLocks/>
          </p:cNvSpPr>
          <p:nvPr/>
        </p:nvSpPr>
        <p:spPr>
          <a:xfrm>
            <a:off x="685800" y="6510470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smtClean="0"/>
              <a:t>Navarro, V. </a:t>
            </a:r>
            <a:r>
              <a:rPr lang="en-US" sz="1400" i="1" dirty="0" smtClean="0"/>
              <a:t>Nat. Chem.</a:t>
            </a:r>
            <a:r>
              <a:rPr lang="en-US" sz="1400" dirty="0" smtClean="0"/>
              <a:t> </a:t>
            </a:r>
            <a:r>
              <a:rPr lang="en-US" sz="1400" b="1" dirty="0" smtClean="0"/>
              <a:t>2016</a:t>
            </a:r>
            <a:r>
              <a:rPr lang="en-US" sz="1400" dirty="0" smtClean="0"/>
              <a:t>, </a:t>
            </a:r>
            <a:r>
              <a:rPr lang="en-US" sz="1400" i="1" dirty="0" smtClean="0"/>
              <a:t>8</a:t>
            </a:r>
            <a:r>
              <a:rPr lang="en-US" sz="1400" dirty="0" smtClean="0"/>
              <a:t>, 929.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925464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33777"/>
            <a:ext cx="7765961" cy="272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685800" y="6510470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smtClean="0"/>
              <a:t>Jiao, F.; Li, J.; Pan, X. </a:t>
            </a:r>
            <a:r>
              <a:rPr lang="en-US" sz="1400" i="1" dirty="0" smtClean="0"/>
              <a:t>Science</a:t>
            </a:r>
            <a:r>
              <a:rPr lang="en-US" sz="1400" dirty="0" smtClean="0"/>
              <a:t> </a:t>
            </a:r>
            <a:r>
              <a:rPr lang="en-US" sz="1400" b="1" dirty="0" smtClean="0"/>
              <a:t>2016</a:t>
            </a:r>
            <a:r>
              <a:rPr lang="en-US" sz="1400" dirty="0" smtClean="0"/>
              <a:t>, </a:t>
            </a:r>
            <a:r>
              <a:rPr lang="en-US" sz="1400" i="1" dirty="0" smtClean="0"/>
              <a:t>351</a:t>
            </a:r>
            <a:r>
              <a:rPr lang="en-US" sz="1400" dirty="0" smtClean="0"/>
              <a:t>, 1065.</a:t>
            </a:r>
            <a:endParaRPr lang="en-US" sz="1400" dirty="0"/>
          </a:p>
        </p:txBody>
      </p:sp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056505"/>
            <a:ext cx="4505325" cy="368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460873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Summary and Outlook</a:t>
            </a:r>
            <a:endParaRPr lang="en-US" sz="3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572000" y="114300"/>
            <a:ext cx="0" cy="445770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71475" y="4572000"/>
            <a:ext cx="8401050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534" y="3704826"/>
            <a:ext cx="3962400" cy="36930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1368239"/>
            <a:ext cx="3895725" cy="118423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534" y="1593375"/>
            <a:ext cx="3810000" cy="36698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71"/>
          <a:stretch/>
        </p:blipFill>
        <p:spPr>
          <a:xfrm>
            <a:off x="523875" y="3277402"/>
            <a:ext cx="3857244" cy="1187412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371475" y="2514600"/>
            <a:ext cx="8401050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/>
          <p:cNvSpPr txBox="1">
            <a:spLocks/>
          </p:cNvSpPr>
          <p:nvPr/>
        </p:nvSpPr>
        <p:spPr>
          <a:xfrm>
            <a:off x="763068" y="571500"/>
            <a:ext cx="3198264" cy="7239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Steam Reforming of Methane and Water-Gas Shift (WGS)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5106468" y="742950"/>
            <a:ext cx="3198264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Haber-Bosch Process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763068" y="2781300"/>
            <a:ext cx="3198264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Methanol Production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5114167" y="2796795"/>
            <a:ext cx="3198264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Fischer-</a:t>
            </a:r>
            <a:r>
              <a:rPr lang="en-US" sz="2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Tropsch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Process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9695267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Summary and Outlook</a:t>
            </a:r>
            <a:endParaRPr lang="en-US" sz="3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572000" y="114300"/>
            <a:ext cx="0" cy="445770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71475" y="4572000"/>
            <a:ext cx="8401050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534" y="3704826"/>
            <a:ext cx="3962400" cy="36930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1368239"/>
            <a:ext cx="3895725" cy="118423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534" y="1593375"/>
            <a:ext cx="3810000" cy="36698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71"/>
          <a:stretch/>
        </p:blipFill>
        <p:spPr>
          <a:xfrm>
            <a:off x="523875" y="3277402"/>
            <a:ext cx="3857244" cy="1187412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371475" y="2514600"/>
            <a:ext cx="8401050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/>
          <p:cNvSpPr txBox="1">
            <a:spLocks/>
          </p:cNvSpPr>
          <p:nvPr/>
        </p:nvSpPr>
        <p:spPr>
          <a:xfrm>
            <a:off x="763068" y="571500"/>
            <a:ext cx="3198264" cy="7239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Steam Reforming of Methane and Water-Gas Shift (WGS)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5106468" y="742950"/>
            <a:ext cx="3198264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Haber-Bosch Process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763068" y="2781300"/>
            <a:ext cx="3198264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Methanol Production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5114167" y="2796795"/>
            <a:ext cx="3198264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Fischer-</a:t>
            </a:r>
            <a:r>
              <a:rPr lang="en-US" sz="2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Tropsch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Process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228600" y="4540182"/>
            <a:ext cx="3198264" cy="5076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Major Challenges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763068" y="4953000"/>
            <a:ext cx="3657600" cy="87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400" dirty="0" smtClean="0"/>
              <a:t>Efficiency improvements or new method for H</a:t>
            </a:r>
            <a:r>
              <a:rPr lang="en-US" sz="2400" baseline="-25000" dirty="0" smtClean="0"/>
              <a:t>2</a:t>
            </a:r>
            <a:endParaRPr lang="en-US" sz="2400" dirty="0" smtClean="0"/>
          </a:p>
        </p:txBody>
      </p:sp>
      <p:sp>
        <p:nvSpPr>
          <p:cNvPr id="20" name="Content Placeholder 2"/>
          <p:cNvSpPr txBox="1">
            <a:spLocks/>
          </p:cNvSpPr>
          <p:nvPr/>
        </p:nvSpPr>
        <p:spPr>
          <a:xfrm>
            <a:off x="4876800" y="4953000"/>
            <a:ext cx="3657600" cy="160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400" dirty="0" smtClean="0"/>
              <a:t>Better catalysts for Haber-Bosch and Fischer-</a:t>
            </a:r>
            <a:r>
              <a:rPr lang="en-US" sz="2400" dirty="0" err="1" smtClean="0"/>
              <a:t>Tropsch</a:t>
            </a:r>
            <a:r>
              <a:rPr lang="en-US" sz="2400" dirty="0" smtClean="0"/>
              <a:t> (syngas generation)</a:t>
            </a:r>
          </a:p>
        </p:txBody>
      </p:sp>
    </p:spTree>
    <p:extLst>
      <p:ext uri="{BB962C8B-B14F-4D97-AF65-F5344CB8AC3E}">
        <p14:creationId xmlns:p14="http://schemas.microsoft.com/office/powerpoint/2010/main" val="36860494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Summary and Outlook</a:t>
            </a:r>
            <a:endParaRPr lang="en-US" sz="3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572000" y="114300"/>
            <a:ext cx="0" cy="445770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71475" y="4572000"/>
            <a:ext cx="8401050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534" y="3704826"/>
            <a:ext cx="3962400" cy="36930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1368239"/>
            <a:ext cx="3895725" cy="118423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534" y="1593375"/>
            <a:ext cx="3810000" cy="36698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71"/>
          <a:stretch/>
        </p:blipFill>
        <p:spPr>
          <a:xfrm>
            <a:off x="523875" y="3277402"/>
            <a:ext cx="3857244" cy="1187412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371475" y="2514600"/>
            <a:ext cx="8401050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/>
          <p:cNvSpPr txBox="1">
            <a:spLocks/>
          </p:cNvSpPr>
          <p:nvPr/>
        </p:nvSpPr>
        <p:spPr>
          <a:xfrm>
            <a:off x="763068" y="571500"/>
            <a:ext cx="3198264" cy="7239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Steam Reforming of Methane and Water-Gas Shift (WGS)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5106468" y="742950"/>
            <a:ext cx="3198264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Haber-Bosch Process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763068" y="2781300"/>
            <a:ext cx="3198264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Methanol Production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5114167" y="2796795"/>
            <a:ext cx="3198264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Fischer-</a:t>
            </a:r>
            <a:r>
              <a:rPr lang="en-US" sz="2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Tropsch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Process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228600" y="4540182"/>
            <a:ext cx="3198264" cy="5076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Major Challenges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763068" y="4953000"/>
            <a:ext cx="3657600" cy="87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400" dirty="0" smtClean="0"/>
              <a:t>Efficiency improvements or new method for H</a:t>
            </a:r>
            <a:r>
              <a:rPr lang="en-US" sz="2400" baseline="-25000" dirty="0" smtClean="0"/>
              <a:t>2</a:t>
            </a:r>
            <a:endParaRPr lang="en-US" sz="2400" dirty="0" smtClean="0"/>
          </a:p>
        </p:txBody>
      </p:sp>
      <p:sp>
        <p:nvSpPr>
          <p:cNvPr id="20" name="Content Placeholder 2"/>
          <p:cNvSpPr txBox="1">
            <a:spLocks/>
          </p:cNvSpPr>
          <p:nvPr/>
        </p:nvSpPr>
        <p:spPr>
          <a:xfrm>
            <a:off x="4876800" y="4953000"/>
            <a:ext cx="3657600" cy="160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400" dirty="0" smtClean="0"/>
              <a:t>Better catalysts for Haber-Bosch and Fischer-</a:t>
            </a:r>
            <a:r>
              <a:rPr lang="en-US" sz="2400" dirty="0" err="1" smtClean="0"/>
              <a:t>Tropsch</a:t>
            </a:r>
            <a:r>
              <a:rPr lang="en-US" sz="2400" dirty="0" smtClean="0"/>
              <a:t> (syngas generation)</a:t>
            </a:r>
          </a:p>
        </p:txBody>
      </p:sp>
      <p:sp>
        <p:nvSpPr>
          <p:cNvPr id="21" name="Content Placeholder 2"/>
          <p:cNvSpPr txBox="1">
            <a:spLocks/>
          </p:cNvSpPr>
          <p:nvPr/>
        </p:nvSpPr>
        <p:spPr>
          <a:xfrm>
            <a:off x="609600" y="6172200"/>
            <a:ext cx="7981327" cy="609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400" dirty="0" smtClean="0"/>
              <a:t>How do we do these processes as we move away from fossil fuels?</a:t>
            </a:r>
          </a:p>
        </p:txBody>
      </p:sp>
    </p:spTree>
    <p:extLst>
      <p:ext uri="{BB962C8B-B14F-4D97-AF65-F5344CB8AC3E}">
        <p14:creationId xmlns:p14="http://schemas.microsoft.com/office/powerpoint/2010/main" val="2409961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393"/>
          <a:stretch/>
        </p:blipFill>
        <p:spPr bwMode="auto">
          <a:xfrm>
            <a:off x="152401" y="593493"/>
            <a:ext cx="4098920" cy="5883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Importance of Catalysis in Industry (2004)</a:t>
            </a:r>
            <a:endParaRPr lang="en-US" sz="34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52"/>
          <a:stretch/>
        </p:blipFill>
        <p:spPr bwMode="auto">
          <a:xfrm>
            <a:off x="4201653" y="593493"/>
            <a:ext cx="1191455" cy="5883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685800" y="6510470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smtClean="0"/>
              <a:t>International Energy Agency (IEA) (2007). </a:t>
            </a:r>
            <a:r>
              <a:rPr lang="en-US" sz="1400" i="1" dirty="0" smtClean="0"/>
              <a:t>Tracking Industrial Efficiency and CO</a:t>
            </a:r>
            <a:r>
              <a:rPr lang="en-US" sz="1400" i="1" baseline="-25000" dirty="0" smtClean="0"/>
              <a:t>2</a:t>
            </a:r>
            <a:r>
              <a:rPr lang="en-US" sz="1400" i="1" dirty="0" smtClean="0"/>
              <a:t> Emisssions-2007.</a:t>
            </a:r>
            <a:endParaRPr lang="en-US" sz="1400" dirty="0"/>
          </a:p>
        </p:txBody>
      </p:sp>
      <p:sp>
        <p:nvSpPr>
          <p:cNvPr id="7" name="Right Brace 6"/>
          <p:cNvSpPr/>
          <p:nvPr/>
        </p:nvSpPr>
        <p:spPr>
          <a:xfrm>
            <a:off x="5334000" y="1828800"/>
            <a:ext cx="381000" cy="2133600"/>
          </a:xfrm>
          <a:prstGeom prst="rightBrace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 w="19050">
                <a:solidFill>
                  <a:schemeClr val="tx1"/>
                </a:solidFill>
              </a:ln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5867400" y="2286000"/>
            <a:ext cx="3048000" cy="160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dirty="0" smtClean="0"/>
              <a:t>All products of steam cracking and other high T/high P processes that don’t involve catalysts</a:t>
            </a:r>
            <a:endParaRPr lang="en-US" sz="2000" dirty="0"/>
          </a:p>
        </p:txBody>
      </p:sp>
      <p:sp>
        <p:nvSpPr>
          <p:cNvPr id="12" name="Right Brace 11"/>
          <p:cNvSpPr/>
          <p:nvPr/>
        </p:nvSpPr>
        <p:spPr>
          <a:xfrm>
            <a:off x="5334000" y="3962400"/>
            <a:ext cx="381000" cy="609600"/>
          </a:xfrm>
          <a:prstGeom prst="rightBrac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 w="19050">
                <a:solidFill>
                  <a:schemeClr val="tx1"/>
                </a:solidFill>
              </a:ln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5867400" y="3886200"/>
            <a:ext cx="3048000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dirty="0"/>
              <a:t>I</a:t>
            </a:r>
            <a:r>
              <a:rPr lang="en-US" sz="2000" dirty="0" smtClean="0"/>
              <a:t>nvolves supported metal oxide catalysts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79025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393"/>
          <a:stretch/>
        </p:blipFill>
        <p:spPr bwMode="auto">
          <a:xfrm>
            <a:off x="152401" y="593493"/>
            <a:ext cx="4098920" cy="5883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400" dirty="0" smtClean="0"/>
              <a:t>Importance of Catalysis in Industry (2004)</a:t>
            </a:r>
            <a:endParaRPr lang="en-US" sz="34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52"/>
          <a:stretch/>
        </p:blipFill>
        <p:spPr bwMode="auto">
          <a:xfrm>
            <a:off x="4201653" y="593493"/>
            <a:ext cx="1191455" cy="5883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685800" y="6510470"/>
            <a:ext cx="84582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400" dirty="0" smtClean="0"/>
              <a:t>International Energy Agency (IEA) (2007). </a:t>
            </a:r>
            <a:r>
              <a:rPr lang="en-US" sz="1400" i="1" dirty="0" smtClean="0"/>
              <a:t>Tracking Industrial Efficiency and CO</a:t>
            </a:r>
            <a:r>
              <a:rPr lang="en-US" sz="1400" i="1" baseline="-25000" dirty="0" smtClean="0"/>
              <a:t>2</a:t>
            </a:r>
            <a:r>
              <a:rPr lang="en-US" sz="1400" i="1" dirty="0" smtClean="0"/>
              <a:t> Emisssions-2007.</a:t>
            </a:r>
            <a:endParaRPr lang="en-US" sz="1400" dirty="0"/>
          </a:p>
        </p:txBody>
      </p:sp>
      <p:sp>
        <p:nvSpPr>
          <p:cNvPr id="7" name="Right Brace 6"/>
          <p:cNvSpPr/>
          <p:nvPr/>
        </p:nvSpPr>
        <p:spPr>
          <a:xfrm>
            <a:off x="5334000" y="1828800"/>
            <a:ext cx="381000" cy="2133600"/>
          </a:xfrm>
          <a:prstGeom prst="rightBrace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 w="19050">
                <a:solidFill>
                  <a:schemeClr val="tx1"/>
                </a:solidFill>
              </a:ln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5867400" y="2286000"/>
            <a:ext cx="3048000" cy="160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dirty="0" smtClean="0"/>
              <a:t>All products of steam cracking and other high T/high P processes that don’t involve catalysts</a:t>
            </a:r>
            <a:endParaRPr lang="en-US" sz="2000" dirty="0"/>
          </a:p>
        </p:txBody>
      </p:sp>
      <p:sp>
        <p:nvSpPr>
          <p:cNvPr id="12" name="Right Brace 11"/>
          <p:cNvSpPr/>
          <p:nvPr/>
        </p:nvSpPr>
        <p:spPr>
          <a:xfrm>
            <a:off x="5334000" y="3962400"/>
            <a:ext cx="381000" cy="609600"/>
          </a:xfrm>
          <a:prstGeom prst="rightBrac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 w="19050">
                <a:solidFill>
                  <a:schemeClr val="tx1"/>
                </a:solidFill>
              </a:ln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5867400" y="3886200"/>
            <a:ext cx="3048000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dirty="0"/>
              <a:t>I</a:t>
            </a:r>
            <a:r>
              <a:rPr lang="en-US" sz="2000" dirty="0" smtClean="0"/>
              <a:t>nvolves supported metal oxide catalysts</a:t>
            </a:r>
            <a:endParaRPr lang="en-US" sz="2000" dirty="0"/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5715000" y="5105400"/>
            <a:ext cx="3198264" cy="7239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Methanol and Ammonia production utilizes 1.4 % of TPES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278686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457200" y="381000"/>
            <a:ext cx="3810000" cy="2743200"/>
          </a:xfrm>
          <a:prstGeom prst="roundRect">
            <a:avLst>
              <a:gd name="adj" fmla="val 5141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4572000" y="114300"/>
            <a:ext cx="0" cy="662940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71475" y="3429000"/>
            <a:ext cx="8401050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http://pubs.rsc.org/en/Image/Get?imageInfo.ImageType=GA&amp;imageInfo.ImageIdentifier.ManuscriptID=C3RA45961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5" t="3599" r="2467" b="3357"/>
          <a:stretch/>
        </p:blipFill>
        <p:spPr bwMode="auto">
          <a:xfrm>
            <a:off x="990600" y="1295400"/>
            <a:ext cx="2819400" cy="1805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ontent Placeholder 2"/>
          <p:cNvSpPr txBox="1">
            <a:spLocks/>
          </p:cNvSpPr>
          <p:nvPr/>
        </p:nvSpPr>
        <p:spPr>
          <a:xfrm>
            <a:off x="763068" y="457200"/>
            <a:ext cx="3198264" cy="7239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Steam Reforming of Methane and Water-Gas Shift (WGS)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4800600" y="381000"/>
            <a:ext cx="3810000" cy="2743200"/>
          </a:xfrm>
          <a:prstGeom prst="roundRect">
            <a:avLst>
              <a:gd name="adj" fmla="val 5141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ontent Placeholder 2"/>
          <p:cNvSpPr txBox="1">
            <a:spLocks/>
          </p:cNvSpPr>
          <p:nvPr/>
        </p:nvSpPr>
        <p:spPr>
          <a:xfrm>
            <a:off x="5106468" y="381000"/>
            <a:ext cx="3198264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Haber-Bosch Process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57200" y="3733800"/>
            <a:ext cx="3810000" cy="2743200"/>
          </a:xfrm>
          <a:prstGeom prst="roundRect">
            <a:avLst>
              <a:gd name="adj" fmla="val 5141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ontent Placeholder 2"/>
          <p:cNvSpPr txBox="1">
            <a:spLocks/>
          </p:cNvSpPr>
          <p:nvPr/>
        </p:nvSpPr>
        <p:spPr>
          <a:xfrm>
            <a:off x="763068" y="3810000"/>
            <a:ext cx="3198264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Methanol Production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8" name="Picture 6" descr="Image result for methan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4221771"/>
            <a:ext cx="1828800" cy="2198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ounded Rectangle 26"/>
          <p:cNvSpPr/>
          <p:nvPr/>
        </p:nvSpPr>
        <p:spPr>
          <a:xfrm>
            <a:off x="4808299" y="3733800"/>
            <a:ext cx="3810000" cy="2743200"/>
          </a:xfrm>
          <a:prstGeom prst="roundRect">
            <a:avLst>
              <a:gd name="adj" fmla="val 5141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Content Placeholder 2"/>
          <p:cNvSpPr txBox="1">
            <a:spLocks/>
          </p:cNvSpPr>
          <p:nvPr/>
        </p:nvSpPr>
        <p:spPr>
          <a:xfrm>
            <a:off x="5114167" y="3886200"/>
            <a:ext cx="3198264" cy="72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Fischer-</a:t>
            </a:r>
            <a:r>
              <a:rPr lang="en-US" sz="2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Tropsch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Process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889" y="4826132"/>
            <a:ext cx="3670819" cy="110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 descr="Image result for haber bosch world populatio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06"/>
          <a:stretch/>
        </p:blipFill>
        <p:spPr bwMode="auto">
          <a:xfrm>
            <a:off x="5067837" y="762000"/>
            <a:ext cx="3274109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24784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15360</TotalTime>
  <Words>2938</Words>
  <Application>Microsoft Office PowerPoint</Application>
  <PresentationFormat>On-screen Show (4:3)</PresentationFormat>
  <Paragraphs>307</Paragraphs>
  <Slides>66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67" baseType="lpstr">
      <vt:lpstr>Office Theme</vt:lpstr>
      <vt:lpstr>Industrial Catalysis  How Dirt and Sand Catalyze Some of the Most Important Transformations</vt:lpstr>
      <vt:lpstr>Industrial (Petro)Chemical Energy Use</vt:lpstr>
      <vt:lpstr>Industrial (Petro)Chemical Energy Use</vt:lpstr>
      <vt:lpstr>Industrial (Petro)Chemical Energy Use</vt:lpstr>
      <vt:lpstr>Importance of Catalysis in Industry (2004)</vt:lpstr>
      <vt:lpstr>Importance of Catalysis in Industry (2004)</vt:lpstr>
      <vt:lpstr>Importance of Catalysis in Industry (2004)</vt:lpstr>
      <vt:lpstr>Importance of Catalysis in Industry (2004)</vt:lpstr>
      <vt:lpstr>PowerPoint Presentation</vt:lpstr>
      <vt:lpstr>Steam Reforming: Stats</vt:lpstr>
      <vt:lpstr>Steam Reforming: Stats</vt:lpstr>
      <vt:lpstr>Steam Reforming: Stats</vt:lpstr>
      <vt:lpstr>Steam Reforming: The Setup</vt:lpstr>
      <vt:lpstr>Steam Reforming: The Setup</vt:lpstr>
      <vt:lpstr>Steam Reforming: The Setup</vt:lpstr>
      <vt:lpstr>Steam Reforming: Reaction Conditions</vt:lpstr>
      <vt:lpstr>Steam Reforming: Reaction Conditions</vt:lpstr>
      <vt:lpstr>Steam Reforming: Catalyst Design</vt:lpstr>
      <vt:lpstr>Steam Reforming: Catalyst Design</vt:lpstr>
      <vt:lpstr>Steam Reforming: Catalyst Design</vt:lpstr>
      <vt:lpstr>Steam Reforming: Catalyst Design</vt:lpstr>
      <vt:lpstr>PowerPoint Presentation</vt:lpstr>
      <vt:lpstr>Haber-Bosch: Stats</vt:lpstr>
      <vt:lpstr>Haber-Bosch: Stats</vt:lpstr>
      <vt:lpstr>Haber-Bosch: Stats</vt:lpstr>
      <vt:lpstr>Haber-Bosch: Stats</vt:lpstr>
      <vt:lpstr>Haber-Bosch: Stats</vt:lpstr>
      <vt:lpstr>Haber-Bosch: Stats</vt:lpstr>
      <vt:lpstr>Haber-Bosch: The Setup</vt:lpstr>
      <vt:lpstr>Haber-Bosch: The Setup</vt:lpstr>
      <vt:lpstr>Haber-Bosch: What’s the catch?</vt:lpstr>
      <vt:lpstr>Haber-Bosch: What’s the catch?</vt:lpstr>
      <vt:lpstr>Haber-Bosch: What’s the catch?</vt:lpstr>
      <vt:lpstr>Haber-Bosch: What’s the catch?</vt:lpstr>
      <vt:lpstr>Haber-Bosch: What’s the catch?</vt:lpstr>
      <vt:lpstr>Haber-Bosch: New Catalyst Design</vt:lpstr>
      <vt:lpstr>Haber-Bosch: New Catalyst Design</vt:lpstr>
      <vt:lpstr>Haber-Bosch: New Catalyst Design</vt:lpstr>
      <vt:lpstr>Haber-Bosch: New Catalyst Design</vt:lpstr>
      <vt:lpstr>Haber-Bosch: New Catalyst Design</vt:lpstr>
      <vt:lpstr>Haber-Bosch: New Catalyst Design</vt:lpstr>
      <vt:lpstr>PowerPoint Presentation</vt:lpstr>
      <vt:lpstr>Methanol: Stats</vt:lpstr>
      <vt:lpstr>Methanol: Stats</vt:lpstr>
      <vt:lpstr>Methanol: Stats</vt:lpstr>
      <vt:lpstr>Methanol: Catalyst</vt:lpstr>
      <vt:lpstr>Methanol: Catalyst</vt:lpstr>
      <vt:lpstr>Methanol: Catalyst</vt:lpstr>
      <vt:lpstr>Methanol: Catalyst Design</vt:lpstr>
      <vt:lpstr>Methanol: Catalyst Design</vt:lpstr>
      <vt:lpstr>Methanol: Catalyst Design</vt:lpstr>
      <vt:lpstr>Methanol: Catalyst Design</vt:lpstr>
      <vt:lpstr>PowerPoint Presentation</vt:lpstr>
      <vt:lpstr>Fischer-Tropsch: Stats</vt:lpstr>
      <vt:lpstr>Fischer-Tropsch: Stats</vt:lpstr>
      <vt:lpstr>Fischer-Tropsch: Stats</vt:lpstr>
      <vt:lpstr>Fischer-Tropsch: Stats</vt:lpstr>
      <vt:lpstr>Fischer-Tropsch: Stats</vt:lpstr>
      <vt:lpstr>Fischer-Tropsch: Why we care</vt:lpstr>
      <vt:lpstr>Fischer-Tropsch: Catalyst Design</vt:lpstr>
      <vt:lpstr>Fischer-Tropsch: Catalyst Design</vt:lpstr>
      <vt:lpstr>Fischer-Tropsch: Catalyst Design</vt:lpstr>
      <vt:lpstr>PowerPoint Presentation</vt:lpstr>
      <vt:lpstr>Summary and Outlook</vt:lpstr>
      <vt:lpstr>Summary and Outlook</vt:lpstr>
      <vt:lpstr>Summary and Outlook</vt:lpstr>
    </vt:vector>
  </TitlesOfParts>
  <Company>Harvard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Teesdale, Justin James</dc:creator>
  <cp:lastModifiedBy>Teesdale, Justin James</cp:lastModifiedBy>
  <cp:revision>211</cp:revision>
  <dcterms:created xsi:type="dcterms:W3CDTF">2017-09-18T20:45:59Z</dcterms:created>
  <dcterms:modified xsi:type="dcterms:W3CDTF">2017-09-29T12:46:00Z</dcterms:modified>
</cp:coreProperties>
</file>