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60" r:id="rId4"/>
    <p:sldId id="281" r:id="rId5"/>
    <p:sldId id="282" r:id="rId6"/>
    <p:sldId id="279" r:id="rId7"/>
    <p:sldId id="289" r:id="rId8"/>
    <p:sldId id="290" r:id="rId9"/>
    <p:sldId id="288" r:id="rId10"/>
    <p:sldId id="280" r:id="rId11"/>
    <p:sldId id="259" r:id="rId12"/>
    <p:sldId id="258" r:id="rId13"/>
    <p:sldId id="261" r:id="rId14"/>
    <p:sldId id="263" r:id="rId15"/>
    <p:sldId id="262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84" r:id="rId27"/>
    <p:sldId id="285" r:id="rId28"/>
    <p:sldId id="287" r:id="rId29"/>
    <p:sldId id="286" r:id="rId30"/>
    <p:sldId id="277" r:id="rId31"/>
    <p:sldId id="275" r:id="rId32"/>
    <p:sldId id="276" r:id="rId33"/>
    <p:sldId id="278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AF1AA2-56D2-4A8B-A11C-14D0A85B7DDE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DB30F5-BDFE-473C-8F32-D8F51E0927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752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20 m/s ~ 45 MPH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B30F5-BDFE-473C-8F32-D8F51E09272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917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86AEB-12B5-4FCE-998B-CCEC5F36B20C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3830-CBAE-4840-B80B-918F27F97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230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86AEB-12B5-4FCE-998B-CCEC5F36B20C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3830-CBAE-4840-B80B-918F27F97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851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86AEB-12B5-4FCE-998B-CCEC5F36B20C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3830-CBAE-4840-B80B-918F27F97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403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86AEB-12B5-4FCE-998B-CCEC5F36B20C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3830-CBAE-4840-B80B-918F27F97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66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86AEB-12B5-4FCE-998B-CCEC5F36B20C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3830-CBAE-4840-B80B-918F27F97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457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86AEB-12B5-4FCE-998B-CCEC5F36B20C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3830-CBAE-4840-B80B-918F27F97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312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86AEB-12B5-4FCE-998B-CCEC5F36B20C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3830-CBAE-4840-B80B-918F27F97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330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86AEB-12B5-4FCE-998B-CCEC5F36B20C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3830-CBAE-4840-B80B-918F27F97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626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86AEB-12B5-4FCE-998B-CCEC5F36B20C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3830-CBAE-4840-B80B-918F27F97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560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86AEB-12B5-4FCE-998B-CCEC5F36B20C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3830-CBAE-4840-B80B-918F27F97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897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86AEB-12B5-4FCE-998B-CCEC5F36B20C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3830-CBAE-4840-B80B-918F27F97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995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86AEB-12B5-4FCE-998B-CCEC5F36B20C}" type="datetimeFigureOut">
              <a:rPr lang="en-US" smtClean="0"/>
              <a:t>2/19/2018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713830-CBAE-4840-B80B-918F27F97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104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An8vtD1FDqs" TargetMode="Externa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tx0ugnc5j-g" TargetMode="Externa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high altitude wi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0"/>
            <a:ext cx="7772400" cy="1470025"/>
          </a:xfrm>
        </p:spPr>
        <p:txBody>
          <a:bodyPr/>
          <a:lstStyle/>
          <a:p>
            <a:r>
              <a:rPr lang="en-US" b="1" dirty="0" smtClean="0"/>
              <a:t>High Altitude Wind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6248400"/>
            <a:ext cx="6400800" cy="762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Justin J. </a:t>
            </a:r>
            <a:r>
              <a:rPr lang="en-US" dirty="0" err="1" smtClean="0">
                <a:solidFill>
                  <a:schemeClr val="tx1"/>
                </a:solidFill>
              </a:rPr>
              <a:t>Teesdale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4308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4759"/>
            <a:ext cx="9144000" cy="813441"/>
          </a:xfrm>
        </p:spPr>
        <p:txBody>
          <a:bodyPr>
            <a:normAutofit/>
          </a:bodyPr>
          <a:lstStyle/>
          <a:p>
            <a:r>
              <a:rPr lang="en-US" b="1" dirty="0" smtClean="0"/>
              <a:t>Theoretical Application</a:t>
            </a:r>
            <a:endParaRPr lang="en-US" b="1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762000"/>
            <a:ext cx="7772400" cy="458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/>
              <a:t>Areal Power Density (P</a:t>
            </a:r>
            <a:r>
              <a:rPr lang="en-US" sz="2400" baseline="-25000" dirty="0" smtClean="0"/>
              <a:t>A</a:t>
            </a:r>
            <a:r>
              <a:rPr lang="en-US" sz="2400" dirty="0" smtClean="0"/>
              <a:t>) = </a:t>
            </a:r>
            <a:r>
              <a:rPr lang="en-US" sz="2400" baseline="30000" dirty="0" smtClean="0"/>
              <a:t>1</a:t>
            </a:r>
            <a:r>
              <a:rPr lang="en-US" sz="2400" dirty="0" smtClean="0"/>
              <a:t>/</a:t>
            </a:r>
            <a:r>
              <a:rPr lang="en-US" sz="2400" baseline="-25000" dirty="0" smtClean="0"/>
              <a:t>2</a:t>
            </a:r>
            <a:r>
              <a:rPr lang="en-US" sz="2400" dirty="0" smtClean="0">
                <a:latin typeface="Symbol" panose="05050102010706020507" pitchFamily="18" charset="2"/>
              </a:rPr>
              <a:t>rn</a:t>
            </a:r>
            <a:r>
              <a:rPr lang="en-US" sz="2400" baseline="30000" dirty="0" smtClean="0"/>
              <a:t>3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25" y="2599794"/>
            <a:ext cx="8049749" cy="3801006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09600" y="1374086"/>
            <a:ext cx="7772400" cy="3785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/>
              <a:t>Highest wind speeds exist in </a:t>
            </a:r>
            <a:r>
              <a:rPr lang="en-US" sz="2400" b="1" dirty="0" smtClean="0"/>
              <a:t>jet streams </a:t>
            </a:r>
            <a:r>
              <a:rPr lang="en-US" sz="2400" dirty="0" smtClean="0"/>
              <a:t>(~6-11 km above surface)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0" y="6608520"/>
            <a:ext cx="26176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</a:rPr>
              <a:t>IEEE Trans. Energ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y</a:t>
            </a:r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</a:rPr>
              <a:t> Conv.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</a:rPr>
              <a:t>2007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</a:rPr>
              <a:t>22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, 136.</a:t>
            </a:r>
            <a:endParaRPr lang="en-US" sz="12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09600" y="1827998"/>
            <a:ext cx="7772400" cy="686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/>
              <a:t>At this altitude, winds are much more consistent, with </a:t>
            </a:r>
            <a:r>
              <a:rPr lang="en-US" sz="2400" b="1" dirty="0" smtClean="0"/>
              <a:t>capacity factors expected to be &gt; 80%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695714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-152400"/>
            <a:ext cx="7772400" cy="1470025"/>
          </a:xfrm>
        </p:spPr>
        <p:txBody>
          <a:bodyPr/>
          <a:lstStyle/>
          <a:p>
            <a:r>
              <a:rPr lang="en-US" b="1" dirty="0" smtClean="0"/>
              <a:t>Altitude ≠ Elevation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69923"/>
            <a:ext cx="8979537" cy="6752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3696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Wind Power Dens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892175"/>
            <a:ext cx="7772400" cy="1470025"/>
          </a:xfrm>
        </p:spPr>
        <p:txBody>
          <a:bodyPr/>
          <a:lstStyle/>
          <a:p>
            <a:r>
              <a:rPr lang="en-US" b="1" dirty="0" smtClean="0"/>
              <a:t>P</a:t>
            </a:r>
            <a:r>
              <a:rPr lang="en-US" b="1" baseline="-25000" dirty="0" smtClean="0"/>
              <a:t>A</a:t>
            </a:r>
            <a:r>
              <a:rPr lang="en-US" b="1" dirty="0" smtClean="0"/>
              <a:t> = </a:t>
            </a:r>
            <a:r>
              <a:rPr lang="en-US" b="1" baseline="30000" dirty="0" smtClean="0"/>
              <a:t>1</a:t>
            </a:r>
            <a:r>
              <a:rPr lang="en-US" b="1" dirty="0" smtClean="0"/>
              <a:t>/</a:t>
            </a:r>
            <a:r>
              <a:rPr lang="en-US" b="1" baseline="-25000" dirty="0" smtClean="0"/>
              <a:t>2</a:t>
            </a:r>
            <a:r>
              <a:rPr lang="en-US" b="1" dirty="0" smtClean="0">
                <a:latin typeface="Symbol" panose="05050102010706020507" pitchFamily="18" charset="2"/>
              </a:rPr>
              <a:t>rn</a:t>
            </a:r>
            <a:r>
              <a:rPr lang="en-US" b="1" baseline="30000" dirty="0" smtClean="0"/>
              <a:t>3</a:t>
            </a:r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0" y="6608520"/>
            <a:ext cx="2575641" cy="2518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http://www.altaeros.com/energy.html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336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753571" y="875945"/>
            <a:ext cx="3390430" cy="2589374"/>
          </a:xfrm>
        </p:spPr>
        <p:txBody>
          <a:bodyPr>
            <a:normAutofit/>
          </a:bodyPr>
          <a:lstStyle/>
          <a:p>
            <a:pPr algn="l"/>
            <a:r>
              <a:rPr lang="en-US" sz="1800" dirty="0" smtClean="0"/>
              <a:t>Directly analogous to </a:t>
            </a:r>
            <a:r>
              <a:rPr lang="en-US" sz="1800" b="1" dirty="0" smtClean="0"/>
              <a:t>wind-surfing</a:t>
            </a:r>
            <a:r>
              <a:rPr lang="en-US" sz="1800" dirty="0" smtClean="0"/>
              <a:t>. </a:t>
            </a:r>
            <a:br>
              <a:rPr lang="en-US" sz="1800" dirty="0" smtClean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smtClean="0"/>
              <a:t>Kinetic energy of kite converted to </a:t>
            </a:r>
            <a:r>
              <a:rPr lang="en-US" sz="1800" b="1" dirty="0" smtClean="0"/>
              <a:t>shaft work at the tether point</a:t>
            </a:r>
            <a:r>
              <a:rPr lang="en-US" sz="1800" dirty="0" smtClean="0"/>
              <a:t>.</a:t>
            </a:r>
            <a:br>
              <a:rPr lang="en-US" sz="1800" dirty="0" smtClean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smtClean="0"/>
              <a:t>“Same power as a wind turbine with </a:t>
            </a:r>
            <a:r>
              <a:rPr lang="en-US" sz="1800" b="1" dirty="0" smtClean="0"/>
              <a:t>10% of the materials</a:t>
            </a:r>
            <a:r>
              <a:rPr lang="en-US" sz="1800" dirty="0" smtClean="0"/>
              <a:t>”</a:t>
            </a:r>
            <a:endParaRPr lang="en-US" sz="18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24759"/>
            <a:ext cx="9144000" cy="813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Strategy 1: Cheap Kites</a:t>
            </a:r>
            <a:endParaRPr lang="en-US" b="1" dirty="0"/>
          </a:p>
        </p:txBody>
      </p:sp>
      <p:pic>
        <p:nvPicPr>
          <p:cNvPr id="4098" name="Picture 2" descr="http://www.kitegen.com/en/it/wp-content/uploads/foto-5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90" b="18299"/>
          <a:stretch/>
        </p:blipFill>
        <p:spPr bwMode="auto">
          <a:xfrm>
            <a:off x="76200" y="875944"/>
            <a:ext cx="5677371" cy="258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572129"/>
            <a:ext cx="755332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6608520"/>
            <a:ext cx="298261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http://www.kitegen.com/en/products/stem/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4725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837346" y="914400"/>
            <a:ext cx="4495800" cy="1447800"/>
          </a:xfrm>
        </p:spPr>
        <p:txBody>
          <a:bodyPr>
            <a:normAutofit fontScale="90000"/>
          </a:bodyPr>
          <a:lstStyle/>
          <a:p>
            <a:pPr algn="l"/>
            <a:r>
              <a:rPr lang="en-US" sz="1800" dirty="0" smtClean="0"/>
              <a:t>“Successful test of 3 MW rigging system”</a:t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Kites typically fly between 800-1000 meters high</a:t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In March 2017, published the completion of a large scale composites factory to produce kites </a:t>
            </a:r>
            <a:r>
              <a:rPr lang="en-US" sz="1800" dirty="0" err="1" smtClean="0"/>
              <a:t>en</a:t>
            </a:r>
            <a:r>
              <a:rPr lang="en-US" sz="1800" dirty="0" smtClean="0"/>
              <a:t> masse.</a:t>
            </a:r>
            <a:endParaRPr lang="en-US" sz="18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24759"/>
            <a:ext cx="9144000" cy="813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Strategy 1: Status</a:t>
            </a:r>
            <a:endParaRPr lang="en-US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1090613"/>
            <a:ext cx="1162050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3063444"/>
            <a:ext cx="18288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3"/>
          <p:cNvSpPr txBox="1">
            <a:spLocks/>
          </p:cNvSpPr>
          <p:nvPr/>
        </p:nvSpPr>
        <p:spPr>
          <a:xfrm>
            <a:off x="1838325" y="2715781"/>
            <a:ext cx="401955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dirty="0" smtClean="0"/>
              <a:t>Largest scale: 300 kW</a:t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Aircraft typically fly between 100-500 meters high</a:t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Just started development of autopilot system</a:t>
            </a:r>
          </a:p>
        </p:txBody>
      </p:sp>
      <p:pic>
        <p:nvPicPr>
          <p:cNvPr id="8197" name="Picture 5" descr="https://dqbasmyouzti2.cloudfront.net/assets/content/cache/made/content/images/articles/Ampyx_Power_Flying_Wind_1696_950_8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803" y="2540077"/>
            <a:ext cx="3212061" cy="179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6" y="4573978"/>
            <a:ext cx="294322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3"/>
          <p:cNvSpPr txBox="1">
            <a:spLocks/>
          </p:cNvSpPr>
          <p:nvPr/>
        </p:nvSpPr>
        <p:spPr>
          <a:xfrm>
            <a:off x="3048000" y="4724400"/>
            <a:ext cx="5867400" cy="876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1800" dirty="0" smtClean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3047999" y="4572000"/>
            <a:ext cx="4487833" cy="8782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dirty="0" smtClean="0"/>
              <a:t>Largest scale: 60 kW, 800 m</a:t>
            </a:r>
          </a:p>
          <a:p>
            <a:pPr algn="l"/>
            <a:endParaRPr lang="en-US" sz="1800" dirty="0"/>
          </a:p>
          <a:p>
            <a:pPr algn="l"/>
            <a:r>
              <a:rPr lang="en-US" sz="1800" dirty="0" smtClean="0"/>
              <a:t>Design similar to </a:t>
            </a:r>
            <a:r>
              <a:rPr lang="en-US" sz="1800" dirty="0" err="1" smtClean="0"/>
              <a:t>KiteGen</a:t>
            </a:r>
            <a:r>
              <a:rPr lang="en-US" sz="1800" dirty="0" smtClean="0"/>
              <a:t>. 2018 prototype to test 250 kW. Targeting more </a:t>
            </a:r>
            <a:r>
              <a:rPr lang="en-US" sz="1800" dirty="0" err="1" smtClean="0"/>
              <a:t>dispatchable</a:t>
            </a:r>
            <a:r>
              <a:rPr lang="en-US" sz="1800" dirty="0" smtClean="0"/>
              <a:t> units.</a:t>
            </a:r>
          </a:p>
        </p:txBody>
      </p:sp>
      <p:sp>
        <p:nvSpPr>
          <p:cNvPr id="15" name="Title 3"/>
          <p:cNvSpPr txBox="1">
            <a:spLocks/>
          </p:cNvSpPr>
          <p:nvPr/>
        </p:nvSpPr>
        <p:spPr>
          <a:xfrm>
            <a:off x="1752600" y="5723536"/>
            <a:ext cx="7162800" cy="8782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dirty="0" smtClean="0"/>
              <a:t>Plans for a 500 kW setup.</a:t>
            </a:r>
          </a:p>
          <a:p>
            <a:pPr algn="l"/>
            <a:endParaRPr lang="en-US" sz="1800" dirty="0"/>
          </a:p>
          <a:p>
            <a:pPr algn="l"/>
            <a:r>
              <a:rPr lang="en-US" sz="1800" dirty="0" smtClean="0"/>
              <a:t>Equity from Shell, Schlumberger among others.</a:t>
            </a:r>
          </a:p>
        </p:txBody>
      </p:sp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5695950"/>
            <a:ext cx="9334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68279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105400" y="875945"/>
            <a:ext cx="3390430" cy="2589374"/>
          </a:xfrm>
        </p:spPr>
        <p:txBody>
          <a:bodyPr>
            <a:normAutofit/>
          </a:bodyPr>
          <a:lstStyle/>
          <a:p>
            <a:pPr algn="l"/>
            <a:r>
              <a:rPr lang="en-US" sz="1800" dirty="0" smtClean="0"/>
              <a:t>Generators are </a:t>
            </a:r>
            <a:r>
              <a:rPr lang="en-US" sz="1800" b="1" dirty="0" smtClean="0"/>
              <a:t>mounted to aircraft</a:t>
            </a:r>
            <a:r>
              <a:rPr lang="en-US" sz="1800" dirty="0" smtClean="0"/>
              <a:t>.</a:t>
            </a:r>
            <a:br>
              <a:rPr lang="en-US" sz="1800" dirty="0" smtClean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smtClean="0"/>
              <a:t>Electricity is transmitted through </a:t>
            </a:r>
            <a:r>
              <a:rPr lang="en-US" sz="1800" b="1" dirty="0" smtClean="0"/>
              <a:t>conductive tether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24759"/>
            <a:ext cx="9144000" cy="813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Strategy 2: Really Expensive Kites</a:t>
            </a:r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757473"/>
            <a:ext cx="3733800" cy="5952743"/>
          </a:xfrm>
          <a:prstGeom prst="rect">
            <a:avLst/>
          </a:prstGeom>
        </p:spPr>
      </p:pic>
      <p:pic>
        <p:nvPicPr>
          <p:cNvPr id="7170" name="Picture 2" descr="More wind energy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0" t="10370" r="4424" b="42940"/>
          <a:stretch/>
        </p:blipFill>
        <p:spPr bwMode="auto">
          <a:xfrm>
            <a:off x="4648200" y="3429000"/>
            <a:ext cx="4336985" cy="265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6608520"/>
            <a:ext cx="26645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https://x.company/makani/technology/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559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24759"/>
            <a:ext cx="9144000" cy="813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Strategy 2: Status</a:t>
            </a:r>
            <a:endParaRPr lang="en-US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79770"/>
            <a:ext cx="2143125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3"/>
          <p:cNvSpPr>
            <a:spLocks noGrp="1"/>
          </p:cNvSpPr>
          <p:nvPr>
            <p:ph type="ctrTitle"/>
          </p:nvPr>
        </p:nvSpPr>
        <p:spPr>
          <a:xfrm>
            <a:off x="2269175" y="1279732"/>
            <a:ext cx="3960525" cy="1447800"/>
          </a:xfrm>
        </p:spPr>
        <p:txBody>
          <a:bodyPr>
            <a:normAutofit fontScale="90000"/>
          </a:bodyPr>
          <a:lstStyle/>
          <a:p>
            <a:pPr algn="l"/>
            <a:r>
              <a:rPr lang="en-US" sz="1800" dirty="0" smtClean="0"/>
              <a:t>Small turbine supported by aerostat.</a:t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Tested up to 100 m, “rated for 300 m”.</a:t>
            </a:r>
            <a:br>
              <a:rPr lang="en-US" sz="1800" dirty="0" smtClean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smtClean="0"/>
              <a:t>$7 million in funding granted in 2017 for research in the BAT, and into telecomm services.</a:t>
            </a:r>
            <a:endParaRPr lang="en-US" sz="18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39"/>
          <a:stretch/>
        </p:blipFill>
        <p:spPr bwMode="auto">
          <a:xfrm>
            <a:off x="6229700" y="914400"/>
            <a:ext cx="2393008" cy="2178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387975"/>
            <a:ext cx="3276600" cy="1148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5029200"/>
            <a:ext cx="2070353" cy="75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951005"/>
            <a:ext cx="1371600" cy="971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5105400"/>
            <a:ext cx="223837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0" y="6608520"/>
            <a:ext cx="74955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https://www.greentechmedia.com/articles/read/a-beginners-guide-to-the-airborne-wind-turbine-market#gs.JAUcOic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0373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871" y="533400"/>
            <a:ext cx="3800596" cy="63246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0" y="24759"/>
            <a:ext cx="9144000" cy="813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Makani</a:t>
            </a: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832" y="4643678"/>
            <a:ext cx="4814368" cy="1985722"/>
          </a:xfrm>
        </p:spPr>
        <p:txBody>
          <a:bodyPr>
            <a:normAutofit/>
          </a:bodyPr>
          <a:lstStyle/>
          <a:p>
            <a:pPr algn="l"/>
            <a:r>
              <a:rPr lang="en-US" sz="1600" dirty="0" smtClean="0"/>
              <a:t>Initially, </a:t>
            </a:r>
            <a:r>
              <a:rPr lang="en-US" sz="1600" b="1" dirty="0" smtClean="0"/>
              <a:t>electricity supplied </a:t>
            </a:r>
            <a:r>
              <a:rPr lang="en-US" sz="1600" dirty="0" smtClean="0"/>
              <a:t>to reach optimal altitude.</a:t>
            </a:r>
            <a:br>
              <a:rPr lang="en-US" sz="1600" dirty="0" smtClean="0"/>
            </a:b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 smtClean="0"/>
              <a:t>Once correct amount of lift achieved via wind, </a:t>
            </a:r>
            <a:r>
              <a:rPr lang="en-US" sz="1600" b="1" dirty="0" smtClean="0"/>
              <a:t>crosswinds spin the turbine </a:t>
            </a:r>
            <a:r>
              <a:rPr lang="en-US" sz="1600" dirty="0" smtClean="0"/>
              <a:t>blades/generator shaft</a:t>
            </a:r>
            <a:br>
              <a:rPr lang="en-US" sz="1600" dirty="0" smtClean="0"/>
            </a:b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23639"/>
            <a:ext cx="4982271" cy="18671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93" y="2590800"/>
            <a:ext cx="4887007" cy="2038635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0" y="6608520"/>
            <a:ext cx="26645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https://x.company/makani/technology/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4930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24759"/>
            <a:ext cx="9144000" cy="813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Makani</a:t>
            </a: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5042110"/>
            <a:ext cx="4814368" cy="1574380"/>
          </a:xfrm>
        </p:spPr>
        <p:txBody>
          <a:bodyPr>
            <a:normAutofit/>
          </a:bodyPr>
          <a:lstStyle/>
          <a:p>
            <a:pPr algn="l"/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0"/>
          <a:stretch/>
        </p:blipFill>
        <p:spPr bwMode="auto">
          <a:xfrm>
            <a:off x="56792" y="794758"/>
            <a:ext cx="9023825" cy="4082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029200"/>
            <a:ext cx="2552700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6608520"/>
            <a:ext cx="26645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https://x.company/makani/technology/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819399" y="5160101"/>
            <a:ext cx="6261217" cy="7126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smtClean="0"/>
              <a:t>Reported to have received $500 million when acquired by X, but no status reports following acquisition.</a:t>
            </a:r>
            <a:endParaRPr lang="en-US" sz="16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819400" y="5844909"/>
            <a:ext cx="6261217" cy="7126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600" dirty="0" smtClean="0"/>
              <a:t>No reported data on wind -&gt; electricity efficiency, only generator efficiency (&gt;96%).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353435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24759"/>
            <a:ext cx="9144000" cy="813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Makani</a:t>
            </a: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5042110"/>
            <a:ext cx="4814368" cy="1574380"/>
          </a:xfrm>
        </p:spPr>
        <p:txBody>
          <a:bodyPr>
            <a:normAutofit/>
          </a:bodyPr>
          <a:lstStyle/>
          <a:p>
            <a:pPr algn="l"/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9135399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0" y="6608520"/>
            <a:ext cx="24488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https://x.company/makani/journey/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1594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high altitude wi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3" y="0"/>
            <a:ext cx="9220683" cy="708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-152400"/>
            <a:ext cx="7772400" cy="1470025"/>
          </a:xfrm>
        </p:spPr>
        <p:txBody>
          <a:bodyPr/>
          <a:lstStyle/>
          <a:p>
            <a:r>
              <a:rPr lang="en-US" b="1" dirty="0" smtClean="0"/>
              <a:t>Altitude ≠ Elevation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350709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24759"/>
            <a:ext cx="9144000" cy="813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Makani</a:t>
            </a: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5042110"/>
            <a:ext cx="4814368" cy="1574380"/>
          </a:xfrm>
        </p:spPr>
        <p:txBody>
          <a:bodyPr>
            <a:normAutofit/>
          </a:bodyPr>
          <a:lstStyle/>
          <a:p>
            <a:pPr algn="l"/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9144000" cy="3490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6608520"/>
            <a:ext cx="24488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https://x.company/makani/journey/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622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24759"/>
            <a:ext cx="9144000" cy="813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Makani</a:t>
            </a: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5042110"/>
            <a:ext cx="4814368" cy="1574380"/>
          </a:xfrm>
        </p:spPr>
        <p:txBody>
          <a:bodyPr>
            <a:normAutofit/>
          </a:bodyPr>
          <a:lstStyle/>
          <a:p>
            <a:pPr algn="l"/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0" y="6608520"/>
            <a:ext cx="24488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https://x.company/makani/journey/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67441"/>
            <a:ext cx="9143999" cy="3503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99595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24759"/>
            <a:ext cx="9144000" cy="813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Makani</a:t>
            </a: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5042110"/>
            <a:ext cx="4814368" cy="1574380"/>
          </a:xfrm>
        </p:spPr>
        <p:txBody>
          <a:bodyPr>
            <a:normAutofit/>
          </a:bodyPr>
          <a:lstStyle/>
          <a:p>
            <a:pPr algn="l"/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0" y="6608520"/>
            <a:ext cx="24488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https://x.company/makani/journey/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00200"/>
            <a:ext cx="9144000" cy="34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76246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24759"/>
            <a:ext cx="9144000" cy="813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Makani</a:t>
            </a: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5042110"/>
            <a:ext cx="4814368" cy="1574380"/>
          </a:xfrm>
        </p:spPr>
        <p:txBody>
          <a:bodyPr>
            <a:normAutofit/>
          </a:bodyPr>
          <a:lstStyle/>
          <a:p>
            <a:pPr algn="l"/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0" y="6608520"/>
            <a:ext cx="24488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https://x.company/makani/journey/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24200" y="3056600"/>
            <a:ext cx="315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2"/>
              </a:rPr>
              <a:t>https://youtu.be/An8vtD1FDqs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4807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24759"/>
            <a:ext cx="9144000" cy="813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Makani Gossip</a:t>
            </a: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5042110"/>
            <a:ext cx="4814368" cy="1574380"/>
          </a:xfrm>
        </p:spPr>
        <p:txBody>
          <a:bodyPr>
            <a:normAutofit/>
          </a:bodyPr>
          <a:lstStyle/>
          <a:p>
            <a:pPr algn="l"/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0" y="6400800"/>
            <a:ext cx="68949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https://www.greentechmedia.com/articles/read/alphabet-remains-committed-to-makani-wind#gs.Kf4WYnI</a:t>
            </a:r>
          </a:p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https://www.bloomberg.com/news/articles/2017-08-04/alphabet-s-green-energy-ambitions-hit-turbulence 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22" y="1066798"/>
            <a:ext cx="7801956" cy="2743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762000" y="1676400"/>
            <a:ext cx="4572000" cy="304800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543800" y="1371600"/>
            <a:ext cx="762000" cy="304800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59864" y="3200400"/>
            <a:ext cx="7545936" cy="304800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59864" y="3505199"/>
            <a:ext cx="5488536" cy="304800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62" y="4267200"/>
            <a:ext cx="5312099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93686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24759"/>
            <a:ext cx="9144000" cy="813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Makani Gossip</a:t>
            </a: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5042110"/>
            <a:ext cx="4814368" cy="1574380"/>
          </a:xfrm>
        </p:spPr>
        <p:txBody>
          <a:bodyPr>
            <a:normAutofit/>
          </a:bodyPr>
          <a:lstStyle/>
          <a:p>
            <a:pPr algn="l"/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0" y="6400800"/>
            <a:ext cx="68949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https://www.greentechmedia.com/articles/read/alphabet-remains-committed-to-makani-wind#gs.Kf4WYnI</a:t>
            </a:r>
          </a:p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https://www.bloomberg.com/news/articles/2017-08-04/alphabet-s-green-energy-ambitions-hit-turbulence 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22" y="1066798"/>
            <a:ext cx="7801956" cy="2743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762000" y="1676400"/>
            <a:ext cx="4572000" cy="304800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543800" y="1371600"/>
            <a:ext cx="762000" cy="304800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59864" y="3200400"/>
            <a:ext cx="7545936" cy="304800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59864" y="3505199"/>
            <a:ext cx="5488536" cy="304800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863" y="4191000"/>
            <a:ext cx="8058477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799032" y="4191000"/>
            <a:ext cx="7887768" cy="304800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94900" y="5410200"/>
            <a:ext cx="1923439" cy="304800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34938" y="5715000"/>
            <a:ext cx="4903862" cy="304800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3287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24759"/>
            <a:ext cx="9144000" cy="813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High(</a:t>
            </a:r>
            <a:r>
              <a:rPr lang="en-US" b="1" dirty="0" err="1" smtClean="0"/>
              <a:t>er</a:t>
            </a:r>
            <a:r>
              <a:rPr lang="en-US" b="1" dirty="0" smtClean="0"/>
              <a:t>) Altitude Wind</a:t>
            </a: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5042110"/>
            <a:ext cx="4814368" cy="1574380"/>
          </a:xfrm>
        </p:spPr>
        <p:txBody>
          <a:bodyPr>
            <a:normAutofit/>
          </a:bodyPr>
          <a:lstStyle/>
          <a:p>
            <a:pPr algn="l"/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0" y="6400800"/>
            <a:ext cx="72033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https://www.greentechmedia.com/articles/read/alphabet-remains-committed-to-makani-wind#gs.Kf4WYnI</a:t>
            </a:r>
          </a:p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https://www.greentechmedia.com/articles/read/joby-energy-the-tale-of-a-high-flying-entrepreneur#gs.2XGYAbs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304800" y="1014211"/>
            <a:ext cx="8598559" cy="16371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 smtClean="0"/>
              <a:t>These technologies are </a:t>
            </a:r>
            <a:r>
              <a:rPr lang="en-US" sz="2000" b="1" dirty="0" smtClean="0"/>
              <a:t>not </a:t>
            </a:r>
            <a:r>
              <a:rPr lang="en-US" sz="2000" b="1" i="1" dirty="0" smtClean="0"/>
              <a:t>really</a:t>
            </a:r>
            <a:r>
              <a:rPr lang="en-US" sz="2000" b="1" dirty="0" smtClean="0"/>
              <a:t> high altitude wind harvesting techs</a:t>
            </a:r>
            <a:r>
              <a:rPr lang="en-US" sz="2000" dirty="0" smtClean="0"/>
              <a:t> in the way in which it was previously envisioned (&lt;1000 m vs. 10,000+ m).</a:t>
            </a:r>
          </a:p>
          <a:p>
            <a:pPr algn="l"/>
            <a:endParaRPr lang="en-US" sz="2000" dirty="0"/>
          </a:p>
          <a:p>
            <a:pPr algn="l"/>
            <a:r>
              <a:rPr lang="en-US" sz="2000" dirty="0" smtClean="0"/>
              <a:t>However, these technologies do provide a </a:t>
            </a:r>
            <a:r>
              <a:rPr lang="en-US" sz="2000" b="1" dirty="0" smtClean="0"/>
              <a:t>nice foundation </a:t>
            </a:r>
            <a:r>
              <a:rPr lang="en-US" sz="2000" dirty="0" smtClean="0"/>
              <a:t>for actual jet stream technology.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151625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24759"/>
            <a:ext cx="9144000" cy="813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High(</a:t>
            </a:r>
            <a:r>
              <a:rPr lang="en-US" b="1" dirty="0" err="1" smtClean="0"/>
              <a:t>er</a:t>
            </a:r>
            <a:r>
              <a:rPr lang="en-US" b="1" dirty="0" smtClean="0"/>
              <a:t>) Altitude Wind</a:t>
            </a: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5042110"/>
            <a:ext cx="4814368" cy="1574380"/>
          </a:xfrm>
        </p:spPr>
        <p:txBody>
          <a:bodyPr>
            <a:normAutofit/>
          </a:bodyPr>
          <a:lstStyle/>
          <a:p>
            <a:pPr algn="l"/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0" y="6400800"/>
            <a:ext cx="72033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https://www.greentechmedia.com/articles/read/alphabet-remains-committed-to-makani-wind#gs.Kf4WYnI</a:t>
            </a:r>
          </a:p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https://www.greentechmedia.com/articles/read/joby-energy-the-tale-of-a-high-flying-entrepreneur#gs.2XGYAbs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304800" y="1014211"/>
            <a:ext cx="8598559" cy="16371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 smtClean="0"/>
              <a:t>These technologies are </a:t>
            </a:r>
            <a:r>
              <a:rPr lang="en-US" sz="2000" b="1" dirty="0" smtClean="0"/>
              <a:t>not </a:t>
            </a:r>
            <a:r>
              <a:rPr lang="en-US" sz="2000" b="1" i="1" dirty="0" smtClean="0"/>
              <a:t>really</a:t>
            </a:r>
            <a:r>
              <a:rPr lang="en-US" sz="2000" b="1" dirty="0" smtClean="0"/>
              <a:t> high altitude wind harvesting techs</a:t>
            </a:r>
            <a:r>
              <a:rPr lang="en-US" sz="2000" dirty="0" smtClean="0"/>
              <a:t> in the way in which it was previously envisioned (&lt;1000 m vs. 10,000+ m).</a:t>
            </a:r>
          </a:p>
          <a:p>
            <a:pPr algn="l"/>
            <a:endParaRPr lang="en-US" sz="2000" dirty="0"/>
          </a:p>
          <a:p>
            <a:pPr algn="l"/>
            <a:r>
              <a:rPr lang="en-US" sz="2000" dirty="0" smtClean="0"/>
              <a:t>However, these technologies do provide a </a:t>
            </a:r>
            <a:r>
              <a:rPr lang="en-US" sz="2000" b="1" dirty="0" smtClean="0"/>
              <a:t>nice foundation </a:t>
            </a:r>
            <a:r>
              <a:rPr lang="en-US" sz="2000" dirty="0" smtClean="0"/>
              <a:t>for actual jet stream technology.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306400" y="2518317"/>
            <a:ext cx="85953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u="sng" dirty="0" smtClean="0">
                <a:solidFill>
                  <a:srgbClr val="FF0000"/>
                </a:solidFill>
              </a:rPr>
              <a:t>Major challenge</a:t>
            </a:r>
            <a:r>
              <a:rPr lang="en-US" sz="2000" dirty="0" smtClean="0"/>
              <a:t>: </a:t>
            </a:r>
            <a:r>
              <a:rPr lang="en-US" sz="2000" b="1" dirty="0" smtClean="0"/>
              <a:t>transmission of energy </a:t>
            </a:r>
            <a:r>
              <a:rPr lang="en-US" sz="2000" dirty="0" smtClean="0"/>
              <a:t>from aircraft to tether point. Most startups are already </a:t>
            </a:r>
            <a:r>
              <a:rPr lang="en-US" sz="2000" b="1" dirty="0" smtClean="0"/>
              <a:t>limited by strength, lifetime, drag, and cost of tether materials</a:t>
            </a:r>
            <a:r>
              <a:rPr lang="en-US" sz="2000" dirty="0" smtClean="0"/>
              <a:t>.</a:t>
            </a:r>
            <a:br>
              <a:rPr lang="en-US" sz="2000" dirty="0" smtClean="0"/>
            </a:b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15530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24759"/>
            <a:ext cx="9144000" cy="813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High(</a:t>
            </a:r>
            <a:r>
              <a:rPr lang="en-US" b="1" dirty="0" err="1" smtClean="0"/>
              <a:t>er</a:t>
            </a:r>
            <a:r>
              <a:rPr lang="en-US" b="1" dirty="0" smtClean="0"/>
              <a:t>) Altitude Wind</a:t>
            </a: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5042110"/>
            <a:ext cx="4814368" cy="1574380"/>
          </a:xfrm>
        </p:spPr>
        <p:txBody>
          <a:bodyPr>
            <a:normAutofit/>
          </a:bodyPr>
          <a:lstStyle/>
          <a:p>
            <a:pPr algn="l"/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0" y="6400800"/>
            <a:ext cx="72033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https://www.greentechmedia.com/articles/read/alphabet-remains-committed-to-makani-wind#gs.Kf4WYnI</a:t>
            </a:r>
          </a:p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https://www.greentechmedia.com/articles/read/joby-energy-the-tale-of-a-high-flying-entrepreneur#gs.2XGYAbs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304800" y="1014211"/>
            <a:ext cx="8598559" cy="16371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 smtClean="0"/>
              <a:t>These technologies are </a:t>
            </a:r>
            <a:r>
              <a:rPr lang="en-US" sz="2000" b="1" dirty="0" smtClean="0"/>
              <a:t>not </a:t>
            </a:r>
            <a:r>
              <a:rPr lang="en-US" sz="2000" b="1" i="1" dirty="0" smtClean="0"/>
              <a:t>really</a:t>
            </a:r>
            <a:r>
              <a:rPr lang="en-US" sz="2000" b="1" dirty="0" smtClean="0"/>
              <a:t> high altitude wind harvesting techs</a:t>
            </a:r>
            <a:r>
              <a:rPr lang="en-US" sz="2000" dirty="0" smtClean="0"/>
              <a:t> in the way in which it was previously envisioned (&lt;1000 m vs. 10,000+ m).</a:t>
            </a:r>
          </a:p>
          <a:p>
            <a:pPr algn="l"/>
            <a:endParaRPr lang="en-US" sz="2000" dirty="0"/>
          </a:p>
          <a:p>
            <a:pPr algn="l"/>
            <a:r>
              <a:rPr lang="en-US" sz="2000" dirty="0" smtClean="0"/>
              <a:t>However, these technologies do provide a </a:t>
            </a:r>
            <a:r>
              <a:rPr lang="en-US" sz="2000" b="1" dirty="0" smtClean="0"/>
              <a:t>nice foundation </a:t>
            </a:r>
            <a:r>
              <a:rPr lang="en-US" sz="2000" dirty="0" smtClean="0"/>
              <a:t>for actual jet stream technology.</a:t>
            </a:r>
            <a:endParaRPr lang="en-US" sz="2000" dirty="0"/>
          </a:p>
        </p:txBody>
      </p:sp>
      <p:sp>
        <p:nvSpPr>
          <p:cNvPr id="3" name="Rectangle 2"/>
          <p:cNvSpPr/>
          <p:nvPr/>
        </p:nvSpPr>
        <p:spPr>
          <a:xfrm>
            <a:off x="306400" y="3708737"/>
            <a:ext cx="85953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u="sng" dirty="0" smtClean="0">
                <a:solidFill>
                  <a:srgbClr val="FF0000"/>
                </a:solidFill>
              </a:rPr>
              <a:t>Slightly less major challenge</a:t>
            </a:r>
            <a:r>
              <a:rPr lang="en-US" sz="2000" dirty="0" smtClean="0"/>
              <a:t>: Need </a:t>
            </a:r>
            <a:r>
              <a:rPr lang="en-US" sz="2000" b="1" dirty="0" smtClean="0"/>
              <a:t>dedicated airspace</a:t>
            </a:r>
            <a:r>
              <a:rPr lang="en-US" sz="2000" dirty="0" smtClean="0"/>
              <a:t> for these devices which </a:t>
            </a:r>
            <a:r>
              <a:rPr lang="en-US" sz="2000" b="1" dirty="0" smtClean="0"/>
              <a:t>limits other air traffic </a:t>
            </a:r>
            <a:r>
              <a:rPr lang="en-US" sz="2000" dirty="0" smtClean="0"/>
              <a:t>or the location where these devices can be places.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306400" y="2518317"/>
            <a:ext cx="85953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u="sng" dirty="0" smtClean="0">
                <a:solidFill>
                  <a:srgbClr val="FF0000"/>
                </a:solidFill>
              </a:rPr>
              <a:t>Major challenge</a:t>
            </a:r>
            <a:r>
              <a:rPr lang="en-US" sz="2000" dirty="0" smtClean="0"/>
              <a:t>: </a:t>
            </a:r>
            <a:r>
              <a:rPr lang="en-US" sz="2000" b="1" dirty="0" smtClean="0"/>
              <a:t>transmission of energy </a:t>
            </a:r>
            <a:r>
              <a:rPr lang="en-US" sz="2000" dirty="0" smtClean="0"/>
              <a:t>from aircraft to tether point. Most startups are already </a:t>
            </a:r>
            <a:r>
              <a:rPr lang="en-US" sz="2000" b="1" dirty="0" smtClean="0"/>
              <a:t>limited by strength, lifetime, drag, and cost of tether materials</a:t>
            </a:r>
            <a:r>
              <a:rPr lang="en-US" sz="2000" dirty="0" smtClean="0"/>
              <a:t>.</a:t>
            </a:r>
            <a:br>
              <a:rPr lang="en-US" sz="2000" dirty="0" smtClean="0"/>
            </a:b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449825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24759"/>
            <a:ext cx="9144000" cy="813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High(</a:t>
            </a:r>
            <a:r>
              <a:rPr lang="en-US" b="1" dirty="0" err="1" smtClean="0"/>
              <a:t>er</a:t>
            </a:r>
            <a:r>
              <a:rPr lang="en-US" b="1" dirty="0" smtClean="0"/>
              <a:t>) Altitude Wind</a:t>
            </a: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5042110"/>
            <a:ext cx="4814368" cy="1574380"/>
          </a:xfrm>
        </p:spPr>
        <p:txBody>
          <a:bodyPr>
            <a:normAutofit/>
          </a:bodyPr>
          <a:lstStyle/>
          <a:p>
            <a:pPr algn="l"/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0" y="6400800"/>
            <a:ext cx="72033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https://www.greentechmedia.com/articles/read/alphabet-remains-committed-to-makani-wind#gs.Kf4WYnI</a:t>
            </a:r>
          </a:p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https://www.greentechmedia.com/articles/read/joby-energy-the-tale-of-a-high-flying-entrepreneur#gs.2XGYAbs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304800" y="1014211"/>
            <a:ext cx="8598559" cy="16371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 smtClean="0"/>
              <a:t>These technologies are </a:t>
            </a:r>
            <a:r>
              <a:rPr lang="en-US" sz="2000" b="1" dirty="0" smtClean="0"/>
              <a:t>not </a:t>
            </a:r>
            <a:r>
              <a:rPr lang="en-US" sz="2000" b="1" i="1" dirty="0" smtClean="0"/>
              <a:t>really</a:t>
            </a:r>
            <a:r>
              <a:rPr lang="en-US" sz="2000" b="1" dirty="0" smtClean="0"/>
              <a:t> high altitude wind harvesting techs</a:t>
            </a:r>
            <a:r>
              <a:rPr lang="en-US" sz="2000" dirty="0" smtClean="0"/>
              <a:t> in the way in which it was previously envisioned (&lt;1000 m vs. 10,000+ m).</a:t>
            </a:r>
          </a:p>
          <a:p>
            <a:pPr algn="l"/>
            <a:endParaRPr lang="en-US" sz="2000" dirty="0"/>
          </a:p>
          <a:p>
            <a:pPr algn="l"/>
            <a:r>
              <a:rPr lang="en-US" sz="2000" dirty="0" smtClean="0"/>
              <a:t>However, these technologies do provide a </a:t>
            </a:r>
            <a:r>
              <a:rPr lang="en-US" sz="2000" b="1" dirty="0" smtClean="0"/>
              <a:t>nice foundation </a:t>
            </a:r>
            <a:r>
              <a:rPr lang="en-US" sz="2000" dirty="0" smtClean="0"/>
              <a:t>for actual jet stream technology.</a:t>
            </a:r>
            <a:endParaRPr lang="en-US" sz="2000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800600"/>
            <a:ext cx="8197333" cy="156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06400" y="3708737"/>
            <a:ext cx="85953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u="sng" dirty="0" smtClean="0">
                <a:solidFill>
                  <a:srgbClr val="FF0000"/>
                </a:solidFill>
              </a:rPr>
              <a:t>Slightly less major challenge</a:t>
            </a:r>
            <a:r>
              <a:rPr lang="en-US" sz="2000" dirty="0" smtClean="0"/>
              <a:t>: Need </a:t>
            </a:r>
            <a:r>
              <a:rPr lang="en-US" sz="2000" b="1" dirty="0" smtClean="0"/>
              <a:t>dedicated airspace</a:t>
            </a:r>
            <a:r>
              <a:rPr lang="en-US" sz="2000" dirty="0" smtClean="0"/>
              <a:t> for these devices which </a:t>
            </a:r>
            <a:r>
              <a:rPr lang="en-US" sz="2000" b="1" dirty="0" smtClean="0"/>
              <a:t>limits other air traffic </a:t>
            </a:r>
            <a:r>
              <a:rPr lang="en-US" sz="2000" dirty="0" smtClean="0"/>
              <a:t>or the location where these devices can be places.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306400" y="2518317"/>
            <a:ext cx="85953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u="sng" dirty="0" smtClean="0">
                <a:solidFill>
                  <a:srgbClr val="FF0000"/>
                </a:solidFill>
              </a:rPr>
              <a:t>Major challenge</a:t>
            </a:r>
            <a:r>
              <a:rPr lang="en-US" sz="2000" dirty="0" smtClean="0"/>
              <a:t>: </a:t>
            </a:r>
            <a:r>
              <a:rPr lang="en-US" sz="2000" b="1" dirty="0" smtClean="0"/>
              <a:t>transmission of energy </a:t>
            </a:r>
            <a:r>
              <a:rPr lang="en-US" sz="2000" dirty="0" smtClean="0"/>
              <a:t>from aircraft to tether point. Most startups are already </a:t>
            </a:r>
            <a:r>
              <a:rPr lang="en-US" sz="2000" b="1" dirty="0" smtClean="0"/>
              <a:t>limited by strength, lifetime, drag, and cost of tether materials</a:t>
            </a:r>
            <a:r>
              <a:rPr lang="en-US" sz="2000" dirty="0" smtClean="0"/>
              <a:t>.</a:t>
            </a:r>
            <a:br>
              <a:rPr lang="en-US" sz="2000" dirty="0" smtClean="0"/>
            </a:b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16561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304" y="762000"/>
            <a:ext cx="6957392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4759"/>
            <a:ext cx="9144000" cy="813441"/>
          </a:xfrm>
        </p:spPr>
        <p:txBody>
          <a:bodyPr>
            <a:normAutofit/>
          </a:bodyPr>
          <a:lstStyle/>
          <a:p>
            <a:r>
              <a:rPr lang="en-US" b="1" dirty="0" smtClean="0"/>
              <a:t>Wind Energy: Crude Analysis</a:t>
            </a:r>
            <a:endParaRPr lang="en-US" b="1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5229225"/>
            <a:ext cx="7772400" cy="458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/>
              <a:t>50,000 TW transmitted via natural convection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0" y="6400800"/>
            <a:ext cx="30861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</a:rPr>
              <a:t>IPCC Fifth Assessment Report, Technical Report</a:t>
            </a:r>
          </a:p>
          <a:p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</a:rPr>
              <a:t>UN World Energy Assessment: 2004 Update</a:t>
            </a:r>
            <a:endParaRPr lang="en-US" sz="12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09600" y="5624111"/>
            <a:ext cx="7772400" cy="458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/>
              <a:t>~60 TW ultimately wind kinetic energy near land</a:t>
            </a:r>
            <a:endParaRPr lang="en-US" sz="24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09600" y="6018998"/>
            <a:ext cx="7772400" cy="458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/>
              <a:t>~2-6 TW are economically feasible for extraction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502340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24759"/>
            <a:ext cx="9144000" cy="813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Airborne Wind Generation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0" y="6400800"/>
            <a:ext cx="68949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https://www.greentechmedia.com/articles/read/alphabet-remains-committed-to-makani-wind#gs.Kf4WYnI</a:t>
            </a:r>
          </a:p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https://www.bloomberg.com/news/articles/2017-08-04/alphabet-s-green-energy-ambitions-hit-turbulence 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316841" y="415129"/>
            <a:ext cx="8598559" cy="35216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 smtClean="0"/>
              <a:t>The field seems to now have branded their tech as </a:t>
            </a:r>
            <a:r>
              <a:rPr lang="en-US" sz="2000" b="1" dirty="0" smtClean="0"/>
              <a:t>airborne wind generators (AWG)</a:t>
            </a:r>
            <a:r>
              <a:rPr lang="en-US" sz="2000" dirty="0" smtClean="0"/>
              <a:t>, with the goal of targeting </a:t>
            </a:r>
            <a:r>
              <a:rPr lang="en-US" sz="2000" b="1" dirty="0" smtClean="0"/>
              <a:t>markets where cost of traditional wind-based energy generation is high</a:t>
            </a:r>
            <a:r>
              <a:rPr lang="en-US" sz="2000" dirty="0" smtClean="0"/>
              <a:t>.</a:t>
            </a:r>
          </a:p>
          <a:p>
            <a:pPr algn="l"/>
            <a:endParaRPr lang="en-US" sz="2000" dirty="0"/>
          </a:p>
          <a:p>
            <a:pPr algn="l"/>
            <a:endParaRPr lang="en-US" sz="2000" dirty="0"/>
          </a:p>
          <a:p>
            <a:pPr algn="l"/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841252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24759"/>
            <a:ext cx="9144000" cy="813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Airborne Wind Generation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0" y="6400800"/>
            <a:ext cx="68949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https://www.greentechmedia.com/articles/read/alphabet-remains-committed-to-makani-wind#gs.Kf4WYnI</a:t>
            </a:r>
          </a:p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https://www.bloomberg.com/news/articles/2017-08-04/alphabet-s-green-energy-ambitions-hit-turbulence 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316841" y="872858"/>
            <a:ext cx="8598559" cy="35216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 smtClean="0"/>
              <a:t>The field seems to now have branded their tech as </a:t>
            </a:r>
            <a:r>
              <a:rPr lang="en-US" sz="2000" b="1" dirty="0" smtClean="0"/>
              <a:t>airborne wind generators (AWG)</a:t>
            </a:r>
            <a:r>
              <a:rPr lang="en-US" sz="2000" dirty="0" smtClean="0"/>
              <a:t>, with the goal of targeting </a:t>
            </a:r>
            <a:r>
              <a:rPr lang="en-US" sz="2000" b="1" dirty="0" smtClean="0"/>
              <a:t>markets where cost of traditional wind-based energy generation is high</a:t>
            </a:r>
            <a:r>
              <a:rPr lang="en-US" sz="2000" dirty="0" smtClean="0"/>
              <a:t>.</a:t>
            </a:r>
          </a:p>
          <a:p>
            <a:pPr algn="l"/>
            <a:endParaRPr lang="en-US" sz="2000" dirty="0"/>
          </a:p>
          <a:p>
            <a:pPr algn="l"/>
            <a:r>
              <a:rPr lang="en-US" sz="2000" dirty="0" smtClean="0"/>
              <a:t>Potential markets: </a:t>
            </a:r>
          </a:p>
          <a:p>
            <a:pPr algn="l"/>
            <a:endParaRPr lang="en-US" sz="2000" dirty="0"/>
          </a:p>
          <a:p>
            <a:pPr algn="l"/>
            <a:r>
              <a:rPr lang="en-US" sz="2000" dirty="0" smtClean="0"/>
              <a:t>Unstable/uneven ground such as mountainous regions or offshore sites</a:t>
            </a:r>
          </a:p>
          <a:p>
            <a:pPr algn="l"/>
            <a:endParaRPr lang="en-US" sz="2000" dirty="0"/>
          </a:p>
          <a:p>
            <a:pPr algn="l"/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3106502" y="4648200"/>
            <a:ext cx="29838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2"/>
              </a:rPr>
              <a:t>https://youtu.be/tx0ugnc5j-g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0445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24759"/>
            <a:ext cx="9144000" cy="813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Airborne Wind Generation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0" y="6400800"/>
            <a:ext cx="68949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https://www.greentechmedia.com/articles/read/alphabet-remains-committed-to-makani-wind#gs.Kf4WYnI</a:t>
            </a:r>
          </a:p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https://www.bloomberg.com/news/articles/2017-08-04/alphabet-s-green-energy-ambitions-hit-turbulence 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316841" y="850604"/>
            <a:ext cx="8598559" cy="38737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 smtClean="0"/>
              <a:t>The field seems to now have branded their tech as </a:t>
            </a:r>
            <a:r>
              <a:rPr lang="en-US" sz="2000" b="1" dirty="0" smtClean="0"/>
              <a:t>airborne wind generators (AWG)</a:t>
            </a:r>
            <a:r>
              <a:rPr lang="en-US" sz="2000" dirty="0" smtClean="0"/>
              <a:t>, with the goal of targeting </a:t>
            </a:r>
            <a:r>
              <a:rPr lang="en-US" sz="2000" b="1" dirty="0" smtClean="0"/>
              <a:t>markets where cost of traditional wind-based energy generation is high</a:t>
            </a:r>
            <a:r>
              <a:rPr lang="en-US" sz="2000" dirty="0" smtClean="0"/>
              <a:t>.</a:t>
            </a:r>
          </a:p>
          <a:p>
            <a:pPr algn="l"/>
            <a:endParaRPr lang="en-US" sz="2000" dirty="0"/>
          </a:p>
          <a:p>
            <a:pPr algn="l"/>
            <a:r>
              <a:rPr lang="en-US" sz="2000" dirty="0" smtClean="0"/>
              <a:t>Potential markets: </a:t>
            </a:r>
          </a:p>
          <a:p>
            <a:pPr algn="l"/>
            <a:endParaRPr lang="en-US" sz="2000" dirty="0"/>
          </a:p>
          <a:p>
            <a:pPr algn="l"/>
            <a:r>
              <a:rPr lang="en-US" sz="2000" dirty="0" smtClean="0"/>
              <a:t>Unstable/uneven ground such as mountainous regions or offshore sites</a:t>
            </a:r>
          </a:p>
          <a:p>
            <a:pPr algn="l"/>
            <a:endParaRPr lang="en-US" sz="2000" dirty="0"/>
          </a:p>
          <a:p>
            <a:pPr algn="l"/>
            <a:r>
              <a:rPr lang="en-US" sz="2000" dirty="0" smtClean="0"/>
              <a:t>Locations where it is cost intensive to have turbine components (tower, turbine blades, </a:t>
            </a:r>
            <a:r>
              <a:rPr lang="en-US" sz="2000" dirty="0" err="1" smtClean="0"/>
              <a:t>etc</a:t>
            </a:r>
            <a:r>
              <a:rPr lang="en-US" sz="2000" dirty="0" smtClean="0"/>
              <a:t>) shipped/constructed, such as small islands.</a:t>
            </a:r>
            <a:br>
              <a:rPr lang="en-US" sz="2000" dirty="0" smtClean="0"/>
            </a:b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388876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24759"/>
            <a:ext cx="9144000" cy="813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Airborne Wind Generation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0" y="6581001"/>
            <a:ext cx="6894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https://www.greentechmedia.com/articles/read/alphabet-remains-committed-to-makani-wind#gs.Kf4WYnI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316841" y="850604"/>
            <a:ext cx="8598559" cy="38737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 smtClean="0"/>
              <a:t>The field seems to now have branded their tech as </a:t>
            </a:r>
            <a:r>
              <a:rPr lang="en-US" sz="2000" b="1" dirty="0" smtClean="0"/>
              <a:t>airborne wind generators (AWG)</a:t>
            </a:r>
            <a:r>
              <a:rPr lang="en-US" sz="2000" dirty="0" smtClean="0"/>
              <a:t>, with the goal of targeting </a:t>
            </a:r>
            <a:r>
              <a:rPr lang="en-US" sz="2000" b="1" dirty="0" smtClean="0"/>
              <a:t>markets where cost of traditional wind-based energy generation is high</a:t>
            </a:r>
            <a:r>
              <a:rPr lang="en-US" sz="2000" dirty="0" smtClean="0"/>
              <a:t>.</a:t>
            </a:r>
          </a:p>
          <a:p>
            <a:pPr algn="l"/>
            <a:endParaRPr lang="en-US" sz="2000" dirty="0"/>
          </a:p>
          <a:p>
            <a:pPr algn="l"/>
            <a:r>
              <a:rPr lang="en-US" sz="2000" dirty="0" smtClean="0"/>
              <a:t>Potential markets: </a:t>
            </a:r>
          </a:p>
          <a:p>
            <a:pPr algn="l"/>
            <a:endParaRPr lang="en-US" sz="2000" dirty="0"/>
          </a:p>
          <a:p>
            <a:pPr algn="l"/>
            <a:r>
              <a:rPr lang="en-US" sz="2000" dirty="0" smtClean="0"/>
              <a:t>Unstable/uneven ground such as mountainous regions or offshore sites</a:t>
            </a:r>
          </a:p>
          <a:p>
            <a:pPr algn="l"/>
            <a:endParaRPr lang="en-US" sz="2000" dirty="0"/>
          </a:p>
          <a:p>
            <a:pPr algn="l"/>
            <a:r>
              <a:rPr lang="en-US" sz="2000" dirty="0" smtClean="0"/>
              <a:t>Locations where it is cost intensive to have turbine components (tower, turbine blades, </a:t>
            </a:r>
            <a:r>
              <a:rPr lang="en-US" sz="2000" dirty="0" err="1" smtClean="0"/>
              <a:t>etc</a:t>
            </a:r>
            <a:r>
              <a:rPr lang="en-US" sz="2000" dirty="0" smtClean="0"/>
              <a:t>) shipped/constructed, such as small islands.</a:t>
            </a:r>
            <a:br>
              <a:rPr lang="en-US" sz="2000" dirty="0" smtClean="0"/>
            </a:br>
            <a:endParaRPr lang="en-US" sz="20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04800" y="4800600"/>
            <a:ext cx="8598559" cy="14353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 smtClean="0"/>
              <a:t>Makani is planning to move to Hawaii to test their M600 (600 kW) design in areas closer to populated locations and also potentially to test arrays.</a:t>
            </a:r>
            <a:br>
              <a:rPr lang="en-US" sz="2000" dirty="0" smtClean="0"/>
            </a:b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100944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4759"/>
            <a:ext cx="9144000" cy="813441"/>
          </a:xfrm>
        </p:spPr>
        <p:txBody>
          <a:bodyPr>
            <a:normAutofit/>
          </a:bodyPr>
          <a:lstStyle/>
          <a:p>
            <a:r>
              <a:rPr lang="en-US" b="1" dirty="0" smtClean="0"/>
              <a:t>Wind Energy: Crude Analysis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0" y="6553200"/>
            <a:ext cx="26304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</a:rPr>
              <a:t>http://gwec.net/global-figures/graphs/</a:t>
            </a:r>
            <a:endParaRPr lang="en-US" sz="1200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8434" name="Picture 2" descr="http://gwec.net/wp-content/uploads/2018/02/Global_Annual_Installed_Wind_Capacity_2001-20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590234"/>
            <a:ext cx="9124950" cy="3204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228600" y="4833950"/>
            <a:ext cx="8458200" cy="576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 smtClean="0"/>
              <a:t>Factoring in a capacity factor of 0.30, we install ~</a:t>
            </a:r>
            <a:r>
              <a:rPr lang="en-US" sz="2000" b="1" dirty="0" smtClean="0"/>
              <a:t>15 </a:t>
            </a:r>
            <a:r>
              <a:rPr lang="en-US" sz="2000" b="1" dirty="0" err="1" smtClean="0"/>
              <a:t>GW</a:t>
            </a:r>
            <a:r>
              <a:rPr lang="en-US" sz="2000" b="1" baseline="-25000" dirty="0" err="1" smtClean="0"/>
              <a:t>e</a:t>
            </a:r>
            <a:r>
              <a:rPr lang="en-US" sz="2000" b="1" dirty="0" smtClean="0"/>
              <a:t> per year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7468852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4759"/>
            <a:ext cx="9144000" cy="813441"/>
          </a:xfrm>
        </p:spPr>
        <p:txBody>
          <a:bodyPr>
            <a:normAutofit/>
          </a:bodyPr>
          <a:lstStyle/>
          <a:p>
            <a:r>
              <a:rPr lang="en-US" b="1" dirty="0" smtClean="0"/>
              <a:t>Wind Energy: Crude Analysis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0" y="6553200"/>
            <a:ext cx="26304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</a:rPr>
              <a:t>http://gwec.net/global-figures/graphs/</a:t>
            </a:r>
            <a:endParaRPr lang="en-US" sz="1200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7650" name="Picture 2" descr="http://gwec.net/wp-content/uploads/2018/02/Global_Cumulative_Installed_Wind_Capacity_2001-20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395"/>
            <a:ext cx="9144001" cy="3215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28600" y="4833950"/>
            <a:ext cx="8458200" cy="576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 smtClean="0"/>
              <a:t>Factoring in a capacity factor of 0.30, we have roughly </a:t>
            </a:r>
            <a:r>
              <a:rPr lang="en-US" sz="2000" b="1" dirty="0" smtClean="0"/>
              <a:t>161 </a:t>
            </a:r>
            <a:r>
              <a:rPr lang="en-US" sz="2000" b="1" dirty="0" err="1" smtClean="0"/>
              <a:t>GW</a:t>
            </a:r>
            <a:r>
              <a:rPr lang="en-US" sz="2000" b="1" baseline="-25000" dirty="0" err="1" smtClean="0"/>
              <a:t>e</a:t>
            </a:r>
            <a:r>
              <a:rPr lang="en-US" sz="2000" b="1" dirty="0" smtClean="0"/>
              <a:t> from wind</a:t>
            </a:r>
            <a:endParaRPr lang="en-US" sz="2000" b="1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28600" y="5257800"/>
            <a:ext cx="8458200" cy="576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 smtClean="0"/>
              <a:t>At a rate of 15 </a:t>
            </a:r>
            <a:r>
              <a:rPr lang="en-US" sz="2000" dirty="0" err="1" smtClean="0"/>
              <a:t>GW</a:t>
            </a:r>
            <a:r>
              <a:rPr lang="en-US" sz="2000" baseline="-25000" dirty="0" err="1" smtClean="0"/>
              <a:t>e</a:t>
            </a:r>
            <a:r>
              <a:rPr lang="en-US" sz="2000" dirty="0" smtClean="0"/>
              <a:t>/</a:t>
            </a:r>
            <a:r>
              <a:rPr lang="en-US" sz="2000" dirty="0" err="1" smtClean="0"/>
              <a:t>yr</a:t>
            </a:r>
            <a:r>
              <a:rPr lang="en-US" sz="2000" dirty="0" smtClean="0"/>
              <a:t>, we’re on track for wind to account for </a:t>
            </a:r>
            <a:r>
              <a:rPr lang="en-US" sz="2000" b="1" dirty="0" smtClean="0"/>
              <a:t>641 </a:t>
            </a:r>
            <a:r>
              <a:rPr lang="en-US" sz="2000" b="1" dirty="0" err="1" smtClean="0"/>
              <a:t>GW</a:t>
            </a:r>
            <a:r>
              <a:rPr lang="en-US" sz="2000" b="1" baseline="-25000" dirty="0" err="1" smtClean="0"/>
              <a:t>e</a:t>
            </a:r>
            <a:r>
              <a:rPr lang="en-US" sz="2000" b="1" dirty="0" smtClean="0"/>
              <a:t> in 2050</a:t>
            </a:r>
            <a:endParaRPr lang="en-US" sz="2000" b="1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28600" y="5715000"/>
            <a:ext cx="8458200" cy="576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 smtClean="0"/>
              <a:t>Can we get more wedges?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899171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4759"/>
            <a:ext cx="9144000" cy="813441"/>
          </a:xfrm>
        </p:spPr>
        <p:txBody>
          <a:bodyPr>
            <a:normAutofit/>
          </a:bodyPr>
          <a:lstStyle/>
          <a:p>
            <a:r>
              <a:rPr lang="en-US" b="1" dirty="0" smtClean="0"/>
              <a:t>Classification of Wind</a:t>
            </a:r>
            <a:endParaRPr lang="en-US" b="1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4343400"/>
            <a:ext cx="7772400" cy="458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/>
              <a:t>Most wind turbines access winds in the 5-9 m/s range. 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0" y="6608520"/>
            <a:ext cx="26176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</a:rPr>
              <a:t>IEEE Trans. Energ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y</a:t>
            </a:r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</a:rPr>
              <a:t> Conv.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</a:rPr>
              <a:t>2007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</a:rPr>
              <a:t>22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, 136.</a:t>
            </a:r>
            <a:endParaRPr lang="en-US" sz="1200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0"/>
            <a:ext cx="837057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37006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4759"/>
            <a:ext cx="9144000" cy="813441"/>
          </a:xfrm>
        </p:spPr>
        <p:txBody>
          <a:bodyPr>
            <a:normAutofit/>
          </a:bodyPr>
          <a:lstStyle/>
          <a:p>
            <a:r>
              <a:rPr lang="en-US" b="1" dirty="0" smtClean="0"/>
              <a:t>Theoretical Application</a:t>
            </a:r>
            <a:endParaRPr lang="en-US" b="1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762000"/>
            <a:ext cx="7772400" cy="458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/>
              <a:t>Areal Power Density (P</a:t>
            </a:r>
            <a:r>
              <a:rPr lang="en-US" sz="2400" baseline="-25000" dirty="0" smtClean="0"/>
              <a:t>A</a:t>
            </a:r>
            <a:r>
              <a:rPr lang="en-US" sz="2400" dirty="0" smtClean="0"/>
              <a:t>) = </a:t>
            </a:r>
            <a:r>
              <a:rPr lang="en-US" sz="2400" baseline="30000" dirty="0" smtClean="0"/>
              <a:t>1</a:t>
            </a:r>
            <a:r>
              <a:rPr lang="en-US" sz="2400" dirty="0" smtClean="0"/>
              <a:t>/</a:t>
            </a:r>
            <a:r>
              <a:rPr lang="en-US" sz="2400" baseline="-25000" dirty="0" smtClean="0"/>
              <a:t>2</a:t>
            </a:r>
            <a:r>
              <a:rPr lang="en-US" sz="2400" dirty="0" smtClean="0">
                <a:latin typeface="Symbol" panose="05050102010706020507" pitchFamily="18" charset="2"/>
              </a:rPr>
              <a:t>rn</a:t>
            </a:r>
            <a:r>
              <a:rPr lang="en-US" sz="2400" baseline="30000" dirty="0" smtClean="0"/>
              <a:t>3</a:t>
            </a:r>
            <a:endParaRPr lang="en-US" sz="24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1374086"/>
            <a:ext cx="7772400" cy="3785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/>
              <a:t>Highest wind speeds exist in </a:t>
            </a:r>
            <a:r>
              <a:rPr lang="en-US" sz="2400" b="1" dirty="0" smtClean="0"/>
              <a:t>jet streams </a:t>
            </a:r>
            <a:r>
              <a:rPr lang="en-US" sz="2400" dirty="0" smtClean="0"/>
              <a:t>(~6-11 km above surface)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0" y="6608520"/>
            <a:ext cx="26176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</a:rPr>
              <a:t>IEEE Trans. Energ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y</a:t>
            </a:r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</a:rPr>
              <a:t> Conv.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</a:rPr>
              <a:t>2007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</a:rPr>
              <a:t>22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, 136.</a:t>
            </a:r>
            <a:endParaRPr lang="en-US" sz="1200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0675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6603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4759"/>
            <a:ext cx="9144000" cy="813441"/>
          </a:xfrm>
        </p:spPr>
        <p:txBody>
          <a:bodyPr>
            <a:normAutofit/>
          </a:bodyPr>
          <a:lstStyle/>
          <a:p>
            <a:r>
              <a:rPr lang="en-US" b="1" dirty="0" smtClean="0"/>
              <a:t>Theoretical Application</a:t>
            </a:r>
            <a:endParaRPr lang="en-US" b="1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762000"/>
            <a:ext cx="7772400" cy="458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/>
              <a:t>Areal Power Density (P</a:t>
            </a:r>
            <a:r>
              <a:rPr lang="en-US" sz="2400" baseline="-25000" dirty="0" smtClean="0"/>
              <a:t>A</a:t>
            </a:r>
            <a:r>
              <a:rPr lang="en-US" sz="2400" dirty="0" smtClean="0"/>
              <a:t>) = </a:t>
            </a:r>
            <a:r>
              <a:rPr lang="en-US" sz="2400" baseline="30000" dirty="0" smtClean="0"/>
              <a:t>1</a:t>
            </a:r>
            <a:r>
              <a:rPr lang="en-US" sz="2400" dirty="0" smtClean="0"/>
              <a:t>/</a:t>
            </a:r>
            <a:r>
              <a:rPr lang="en-US" sz="2400" baseline="-25000" dirty="0" smtClean="0"/>
              <a:t>2</a:t>
            </a:r>
            <a:r>
              <a:rPr lang="en-US" sz="2400" dirty="0" smtClean="0">
                <a:latin typeface="Symbol" panose="05050102010706020507" pitchFamily="18" charset="2"/>
              </a:rPr>
              <a:t>rn</a:t>
            </a:r>
            <a:r>
              <a:rPr lang="en-US" sz="2400" baseline="30000" dirty="0" smtClean="0"/>
              <a:t>3</a:t>
            </a:r>
            <a:endParaRPr lang="en-US" sz="24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1374086"/>
            <a:ext cx="7772400" cy="3785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/>
              <a:t>Highest wind speeds exist in </a:t>
            </a:r>
            <a:r>
              <a:rPr lang="en-US" sz="2400" b="1" dirty="0" smtClean="0"/>
              <a:t>jet streams </a:t>
            </a:r>
            <a:r>
              <a:rPr lang="en-US" sz="2400" dirty="0" smtClean="0"/>
              <a:t>(~6-11 km above surface)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0" y="6608520"/>
            <a:ext cx="26176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</a:rPr>
              <a:t>IEEE Trans. Energ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y</a:t>
            </a:r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</a:rPr>
              <a:t> Conv.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</a:rPr>
              <a:t>2007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</a:rPr>
              <a:t>22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, 136.</a:t>
            </a:r>
            <a:endParaRPr lang="en-US" sz="1200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4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43670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4759"/>
            <a:ext cx="9144000" cy="813441"/>
          </a:xfrm>
        </p:spPr>
        <p:txBody>
          <a:bodyPr>
            <a:normAutofit/>
          </a:bodyPr>
          <a:lstStyle/>
          <a:p>
            <a:r>
              <a:rPr lang="en-US" b="1" dirty="0" smtClean="0"/>
              <a:t>Theoretical Application</a:t>
            </a:r>
            <a:endParaRPr lang="en-US" b="1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762000"/>
            <a:ext cx="7772400" cy="458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/>
              <a:t>Areal Power Density (P</a:t>
            </a:r>
            <a:r>
              <a:rPr lang="en-US" sz="2400" baseline="-25000" dirty="0" smtClean="0"/>
              <a:t>A</a:t>
            </a:r>
            <a:r>
              <a:rPr lang="en-US" sz="2400" dirty="0" smtClean="0"/>
              <a:t>) = </a:t>
            </a:r>
            <a:r>
              <a:rPr lang="en-US" sz="2400" baseline="30000" dirty="0" smtClean="0"/>
              <a:t>1</a:t>
            </a:r>
            <a:r>
              <a:rPr lang="en-US" sz="2400" dirty="0" smtClean="0"/>
              <a:t>/</a:t>
            </a:r>
            <a:r>
              <a:rPr lang="en-US" sz="2400" baseline="-25000" dirty="0" smtClean="0"/>
              <a:t>2</a:t>
            </a:r>
            <a:r>
              <a:rPr lang="en-US" sz="2400" dirty="0" smtClean="0">
                <a:latin typeface="Symbol" panose="05050102010706020507" pitchFamily="18" charset="2"/>
              </a:rPr>
              <a:t>rn</a:t>
            </a:r>
            <a:r>
              <a:rPr lang="en-US" sz="2400" baseline="30000" dirty="0" smtClean="0"/>
              <a:t>3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25" y="2599794"/>
            <a:ext cx="8049749" cy="3801006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09600" y="1374086"/>
            <a:ext cx="7772400" cy="3785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/>
              <a:t>Highest wind speeds exist in </a:t>
            </a:r>
            <a:r>
              <a:rPr lang="en-US" sz="2400" b="1" dirty="0" smtClean="0"/>
              <a:t>jet streams </a:t>
            </a:r>
            <a:r>
              <a:rPr lang="en-US" sz="2400" dirty="0" smtClean="0"/>
              <a:t>(~6-11 km above surface)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0" y="6608520"/>
            <a:ext cx="261764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</a:rPr>
              <a:t>IEEE Trans. Energ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</a:rPr>
              <a:t>y</a:t>
            </a:r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</a:rPr>
              <a:t> Conv.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b="1" dirty="0" smtClean="0">
                <a:solidFill>
                  <a:schemeClr val="bg1">
                    <a:lumMod val="50000"/>
                  </a:schemeClr>
                </a:solidFill>
              </a:rPr>
              <a:t>2007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200" i="1" dirty="0" smtClean="0">
                <a:solidFill>
                  <a:schemeClr val="bg1">
                    <a:lumMod val="50000"/>
                  </a:schemeClr>
                </a:solidFill>
              </a:rPr>
              <a:t>22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, 136.</a:t>
            </a:r>
            <a:endParaRPr lang="en-US" sz="120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9019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9950</TotalTime>
  <Words>1156</Words>
  <Application>Microsoft Office PowerPoint</Application>
  <PresentationFormat>On-screen Show (4:3)</PresentationFormat>
  <Paragraphs>163</Paragraphs>
  <Slides>33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High Altitude Wind</vt:lpstr>
      <vt:lpstr>Altitude ≠ Elevation</vt:lpstr>
      <vt:lpstr>Wind Energy: Crude Analysis</vt:lpstr>
      <vt:lpstr>Wind Energy: Crude Analysis</vt:lpstr>
      <vt:lpstr>Wind Energy: Crude Analysis</vt:lpstr>
      <vt:lpstr>Classification of Wind</vt:lpstr>
      <vt:lpstr>Theoretical Application</vt:lpstr>
      <vt:lpstr>Theoretical Application</vt:lpstr>
      <vt:lpstr>Theoretical Application</vt:lpstr>
      <vt:lpstr>Theoretical Application</vt:lpstr>
      <vt:lpstr>Altitude ≠ Elevation</vt:lpstr>
      <vt:lpstr>PA = 1/2rn3</vt:lpstr>
      <vt:lpstr>Directly analogous to wind-surfing.   Kinetic energy of kite converted to shaft work at the tether point.  “Same power as a wind turbine with 10% of the materials”</vt:lpstr>
      <vt:lpstr>“Successful test of 3 MW rigging system”  Kites typically fly between 800-1000 meters high  In March 2017, published the completion of a large scale composites factory to produce kites en masse.</vt:lpstr>
      <vt:lpstr>Generators are mounted to aircraft.  Electricity is transmitted through conductive tether.</vt:lpstr>
      <vt:lpstr>Small turbine supported by aerostat.  Tested up to 100 m, “rated for 300 m”.  $7 million in funding granted in 2017 for research in the BAT, and into telecomm services.</vt:lpstr>
      <vt:lpstr>Initially, electricity supplied to reach optimal altitude.  Once correct amount of lift achieved via wind, crosswinds spin the turbine blades/generator shaft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PowerPoint Presentation</vt:lpstr>
      <vt:lpstr>PowerPoint Presentation</vt:lpstr>
      <vt:lpstr>PowerPoint Presentation</vt:lpstr>
      <vt:lpstr>PowerPoint Presentation</vt:lpstr>
    </vt:vector>
  </TitlesOfParts>
  <Company>Harvard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 Altitude Wind</dc:title>
  <dc:creator>Teesdale, Justin James</dc:creator>
  <cp:lastModifiedBy>Teesdale, Justin James</cp:lastModifiedBy>
  <cp:revision>131</cp:revision>
  <dcterms:created xsi:type="dcterms:W3CDTF">2018-02-19T15:23:40Z</dcterms:created>
  <dcterms:modified xsi:type="dcterms:W3CDTF">2018-02-26T13:13:55Z</dcterms:modified>
</cp:coreProperties>
</file>