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0"/>
  </p:notesMasterIdLst>
  <p:sldIdLst>
    <p:sldId id="256" r:id="rId2"/>
    <p:sldId id="257" r:id="rId3"/>
    <p:sldId id="283" r:id="rId4"/>
    <p:sldId id="272" r:id="rId5"/>
    <p:sldId id="273" r:id="rId6"/>
    <p:sldId id="275" r:id="rId7"/>
    <p:sldId id="277" r:id="rId8"/>
    <p:sldId id="284" r:id="rId9"/>
    <p:sldId id="276" r:id="rId10"/>
    <p:sldId id="262" r:id="rId11"/>
    <p:sldId id="258" r:id="rId12"/>
    <p:sldId id="266" r:id="rId13"/>
    <p:sldId id="271" r:id="rId14"/>
    <p:sldId id="270" r:id="rId15"/>
    <p:sldId id="264" r:id="rId16"/>
    <p:sldId id="268" r:id="rId17"/>
    <p:sldId id="260" r:id="rId18"/>
    <p:sldId id="285" r:id="rId19"/>
    <p:sldId id="287" r:id="rId20"/>
    <p:sldId id="286" r:id="rId21"/>
    <p:sldId id="278" r:id="rId22"/>
    <p:sldId id="274" r:id="rId23"/>
    <p:sldId id="259" r:id="rId24"/>
    <p:sldId id="282" r:id="rId25"/>
    <p:sldId id="261" r:id="rId26"/>
    <p:sldId id="280" r:id="rId27"/>
    <p:sldId id="279" r:id="rId28"/>
    <p:sldId id="267" r:id="rId29"/>
  </p:sldIdLst>
  <p:sldSz cx="9144000" cy="6858000" type="screen4x3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aura Drapkin" initials="LD" lastIdx="1" clrIdx="0">
    <p:extLst>
      <p:ext uri="{19B8F6BF-5375-455C-9EA6-DF929625EA0E}">
        <p15:presenceInfo xmlns:p15="http://schemas.microsoft.com/office/powerpoint/2012/main" userId="1eb16101f397dbd3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75368" autoAdjust="0"/>
  </p:normalViewPr>
  <p:slideViewPr>
    <p:cSldViewPr snapToGrid="0">
      <p:cViewPr varScale="1">
        <p:scale>
          <a:sx n="50" d="100"/>
          <a:sy n="50" d="100"/>
        </p:scale>
        <p:origin x="176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92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dirty="0"/>
              <a:t>Utilities Distribution in MA by % Load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92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525-4640-8F6A-09CCE9BC655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525-4640-8F6A-09CCE9BC6550}"/>
              </c:ext>
            </c:extLst>
          </c:dPt>
          <c:cat>
            <c:strRef>
              <c:f>Sheet1!$A$1:$A$2</c:f>
              <c:strCache>
                <c:ptCount val="2"/>
                <c:pt idx="0">
                  <c:v>Municipally Owned</c:v>
                </c:pt>
                <c:pt idx="1">
                  <c:v>Investor owned</c:v>
                </c:pt>
              </c:strCache>
            </c:strRef>
          </c:cat>
          <c:val>
            <c:numRef>
              <c:f>Sheet1!$B$1:$B$2</c:f>
              <c:numCache>
                <c:formatCode>General</c:formatCode>
                <c:ptCount val="2"/>
                <c:pt idx="0">
                  <c:v>13</c:v>
                </c:pt>
                <c:pt idx="1">
                  <c:v>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525-4640-8F6A-09CCE9BC655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63943179399872319"/>
          <c:y val="0.16129233845769278"/>
          <c:w val="0.33366207349081367"/>
          <c:h val="0.3188662875473898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6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b="1"/>
              <a:t>Retail rates by customer class in MA</a:t>
            </a:r>
          </a:p>
        </c:rich>
      </c:tx>
      <c:layout>
        <c:manualLayout>
          <c:xMode val="edge"/>
          <c:yMode val="edge"/>
          <c:x val="0.15583504267848874"/>
          <c:y val="4.304635761589403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6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1"/>
          <c:order val="0"/>
          <c:tx>
            <c:strRef>
              <c:f>Sheet1!$A$13</c:f>
              <c:strCache>
                <c:ptCount val="1"/>
                <c:pt idx="0">
                  <c:v>IOU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Sheet1!$B$11:$E$11</c:f>
              <c:strCache>
                <c:ptCount val="4"/>
                <c:pt idx="0">
                  <c:v>Residential</c:v>
                </c:pt>
                <c:pt idx="1">
                  <c:v>Commercial</c:v>
                </c:pt>
                <c:pt idx="2">
                  <c:v>Industrial</c:v>
                </c:pt>
                <c:pt idx="3">
                  <c:v>Total</c:v>
                </c:pt>
              </c:strCache>
            </c:strRef>
          </c:cat>
          <c:val>
            <c:numRef>
              <c:f>Sheet1!$B$13:$E$13</c:f>
              <c:numCache>
                <c:formatCode>General</c:formatCode>
                <c:ptCount val="4"/>
                <c:pt idx="0">
                  <c:v>20.8</c:v>
                </c:pt>
                <c:pt idx="1">
                  <c:v>15.5</c:v>
                </c:pt>
                <c:pt idx="2">
                  <c:v>15.4</c:v>
                </c:pt>
                <c:pt idx="3">
                  <c:v>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982-4E2E-B0F3-7A86F21AF4ED}"/>
            </c:ext>
          </c:extLst>
        </c:ser>
        <c:ser>
          <c:idx val="0"/>
          <c:order val="1"/>
          <c:tx>
            <c:strRef>
              <c:f>Sheet1!$A$12</c:f>
              <c:strCache>
                <c:ptCount val="1"/>
                <c:pt idx="0">
                  <c:v>MLP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Sheet1!$B$11:$E$11</c:f>
              <c:strCache>
                <c:ptCount val="4"/>
                <c:pt idx="0">
                  <c:v>Residential</c:v>
                </c:pt>
                <c:pt idx="1">
                  <c:v>Commercial</c:v>
                </c:pt>
                <c:pt idx="2">
                  <c:v>Industrial</c:v>
                </c:pt>
                <c:pt idx="3">
                  <c:v>Total</c:v>
                </c:pt>
              </c:strCache>
            </c:strRef>
          </c:cat>
          <c:val>
            <c:numRef>
              <c:f>Sheet1!$B$12:$E$12</c:f>
              <c:numCache>
                <c:formatCode>General</c:formatCode>
                <c:ptCount val="4"/>
                <c:pt idx="0">
                  <c:v>13.9</c:v>
                </c:pt>
                <c:pt idx="1">
                  <c:v>14.1</c:v>
                </c:pt>
                <c:pt idx="2">
                  <c:v>12.2</c:v>
                </c:pt>
                <c:pt idx="3">
                  <c:v>13.4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982-4E2E-B0F3-7A86F21AF4E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77899240"/>
        <c:axId val="577896288"/>
      </c:barChart>
      <c:catAx>
        <c:axId val="5778992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77896288"/>
        <c:crosses val="autoZero"/>
        <c:auto val="1"/>
        <c:lblAlgn val="ctr"/>
        <c:lblOffset val="100"/>
        <c:noMultiLvlLbl val="0"/>
      </c:catAx>
      <c:valAx>
        <c:axId val="577896288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Cents/</a:t>
                </a:r>
                <a:r>
                  <a:rPr lang="en-US" dirty="0" err="1"/>
                  <a:t>mWh</a:t>
                </a:r>
                <a:endParaRPr lang="en-US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1905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778992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7DB3AA05-E1BB-4579-9A5B-774F9939B611}" type="datetimeFigureOut">
              <a:rPr lang="en-US" smtClean="0"/>
              <a:t>4/10/2020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31F45A9F-859D-4F6B-9CE5-473173E183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56947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F45A9F-859D-4F6B-9CE5-473173E183B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06019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14463" y="1162050"/>
            <a:ext cx="4181475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F45A9F-859D-4F6B-9CE5-473173E183B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032781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14463" y="1162050"/>
            <a:ext cx="4181475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F45A9F-859D-4F6B-9CE5-473173E183B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7941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14463" y="1162050"/>
            <a:ext cx="4181475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F45A9F-859D-4F6B-9CE5-473173E183B7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725530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14463" y="1162050"/>
            <a:ext cx="4181475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F45A9F-859D-4F6B-9CE5-473173E183B7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973957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14463" y="1162050"/>
            <a:ext cx="4181475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F45A9F-859D-4F6B-9CE5-473173E183B7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187251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14463" y="1162050"/>
            <a:ext cx="4181475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F45A9F-859D-4F6B-9CE5-473173E183B7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241493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14463" y="1162050"/>
            <a:ext cx="4181475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F45A9F-859D-4F6B-9CE5-473173E183B7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194889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14463" y="1162050"/>
            <a:ext cx="4181475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1774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F45A9F-859D-4F6B-9CE5-473173E183B7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82886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14463" y="1162050"/>
            <a:ext cx="4181475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F45A9F-859D-4F6B-9CE5-473173E183B7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42532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F45A9F-859D-4F6B-9CE5-473173E183B7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1362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14463" y="1162050"/>
            <a:ext cx="4181475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F45A9F-859D-4F6B-9CE5-473173E183B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919321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F45A9F-859D-4F6B-9CE5-473173E183B7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333625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F45A9F-859D-4F6B-9CE5-473173E183B7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133783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F45A9F-859D-4F6B-9CE5-473173E183B7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922557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F45A9F-859D-4F6B-9CE5-473173E183B7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8242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F45A9F-859D-4F6B-9CE5-473173E183B7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018719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14463" y="1162050"/>
            <a:ext cx="4181475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F45A9F-859D-4F6B-9CE5-473173E183B7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673734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14463" y="1162050"/>
            <a:ext cx="4181475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F45A9F-859D-4F6B-9CE5-473173E183B7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08155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14463" y="1162050"/>
            <a:ext cx="4181475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F45A9F-859D-4F6B-9CE5-473173E183B7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097891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F45A9F-859D-4F6B-9CE5-473173E183B7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9126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14463" y="1162050"/>
            <a:ext cx="4181475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F45A9F-859D-4F6B-9CE5-473173E183B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1780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14463" y="1162050"/>
            <a:ext cx="4181475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F45A9F-859D-4F6B-9CE5-473173E183B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05883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14463" y="1162050"/>
            <a:ext cx="4181475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F45A9F-859D-4F6B-9CE5-473173E183B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88264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14463" y="1162050"/>
            <a:ext cx="4181475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F45A9F-859D-4F6B-9CE5-473173E183B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96909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14463" y="1162050"/>
            <a:ext cx="4181475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F45A9F-859D-4F6B-9CE5-473173E183B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01585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14463" y="1162050"/>
            <a:ext cx="4181475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F45A9F-859D-4F6B-9CE5-473173E183B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98298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14463" y="1162050"/>
            <a:ext cx="4181475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F45A9F-859D-4F6B-9CE5-473173E183B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45960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DA68E-7A47-4180-BFF4-0108A81011C2}" type="datetimeFigureOut">
              <a:rPr lang="en-US" smtClean="0"/>
              <a:t>4/10/2020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96939-D58B-43E0-B0F1-CC491CFC54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12292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DA68E-7A47-4180-BFF4-0108A81011C2}" type="datetimeFigureOut">
              <a:rPr lang="en-US" smtClean="0"/>
              <a:t>4/10/2020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96939-D58B-43E0-B0F1-CC491CFC54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1981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DA68E-7A47-4180-BFF4-0108A81011C2}" type="datetimeFigureOut">
              <a:rPr lang="en-US" smtClean="0"/>
              <a:t>4/10/2020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96939-D58B-43E0-B0F1-CC491CFC54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6245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DA68E-7A47-4180-BFF4-0108A81011C2}" type="datetimeFigureOut">
              <a:rPr lang="en-US" smtClean="0"/>
              <a:t>4/10/2020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96939-D58B-43E0-B0F1-CC491CFC54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25456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DA68E-7A47-4180-BFF4-0108A81011C2}" type="datetimeFigureOut">
              <a:rPr lang="en-US" smtClean="0"/>
              <a:t>4/10/2020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96939-D58B-43E0-B0F1-CC491CFC54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22534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DA68E-7A47-4180-BFF4-0108A81011C2}" type="datetimeFigureOut">
              <a:rPr lang="en-US" smtClean="0"/>
              <a:t>4/10/2020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96939-D58B-43E0-B0F1-CC491CFC54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16839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DA68E-7A47-4180-BFF4-0108A81011C2}" type="datetimeFigureOut">
              <a:rPr lang="en-US" smtClean="0"/>
              <a:t>4/10/2020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96939-D58B-43E0-B0F1-CC491CFC54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15677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DA68E-7A47-4180-BFF4-0108A81011C2}" type="datetimeFigureOut">
              <a:rPr lang="en-US" smtClean="0"/>
              <a:t>4/10/2020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96939-D58B-43E0-B0F1-CC491CFC54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55224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DA68E-7A47-4180-BFF4-0108A81011C2}" type="datetimeFigureOut">
              <a:rPr lang="en-US" smtClean="0"/>
              <a:t>4/10/2020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96939-D58B-43E0-B0F1-CC491CFC54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52396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DA68E-7A47-4180-BFF4-0108A81011C2}" type="datetimeFigureOut">
              <a:rPr lang="en-US" smtClean="0"/>
              <a:t>4/10/2020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96939-D58B-43E0-B0F1-CC491CFC54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065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DA68E-7A47-4180-BFF4-0108A81011C2}" type="datetimeFigureOut">
              <a:rPr lang="en-US" smtClean="0"/>
              <a:t>4/10/2020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96939-D58B-43E0-B0F1-CC491CFC54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1877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2DA68E-7A47-4180-BFF4-0108A81011C2}" type="datetimeFigureOut">
              <a:rPr lang="en-US" smtClean="0"/>
              <a:t>4/10/2020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96939-D58B-43E0-B0F1-CC491CFC54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04954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arionenergy.com/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paylesspower.com/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starionenergy.com/" TargetMode="Externa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10" Type="http://schemas.openxmlformats.org/officeDocument/2006/relationships/image" Target="../media/image3.jpeg"/><Relationship Id="rId4" Type="http://schemas.openxmlformats.org/officeDocument/2006/relationships/image" Target="../media/image15.png"/><Relationship Id="rId9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publicpower.org/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giud.com/about-us/electric-generation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energyandpolicy.org/utility-carbon-targets/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hyperlink" Target="https://www.energyandpolicy.org/utility-carbon-targets/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energy.sandia.gov/download-sandias-microgrid-design-toolkit-mdt/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6DEF5D-E86A-4275-8718-48C5BBD932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2234" y="845543"/>
            <a:ext cx="7679531" cy="2005410"/>
          </a:xfrm>
        </p:spPr>
        <p:txBody>
          <a:bodyPr>
            <a:noAutofit/>
          </a:bodyPr>
          <a:lstStyle/>
          <a:p>
            <a:r>
              <a:rPr lang="en-US" sz="4000" b="1" dirty="0">
                <a:latin typeface="+mn-lt"/>
                <a:cs typeface="Times New Roman" panose="02020603050405020304" pitchFamily="18" charset="0"/>
              </a:rPr>
              <a:t>Muni's and Microgrids - public power and community electricity distribution in Massachusetts</a:t>
            </a:r>
            <a:endParaRPr lang="en-US" sz="4000" dirty="0"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5250FD0-F582-40C2-B088-1B931FEE55D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2100" dirty="0"/>
              <a:t>Erik Van Vlack</a:t>
            </a:r>
          </a:p>
          <a:p>
            <a:r>
              <a:rPr lang="en-US" sz="2100" dirty="0"/>
              <a:t>HEJC Journal Club</a:t>
            </a:r>
          </a:p>
          <a:p>
            <a:r>
              <a:rPr lang="en-US" sz="2100" dirty="0"/>
              <a:t>4/10/2020</a:t>
            </a:r>
          </a:p>
        </p:txBody>
      </p:sp>
    </p:spTree>
    <p:extLst>
      <p:ext uri="{BB962C8B-B14F-4D97-AF65-F5344CB8AC3E}">
        <p14:creationId xmlns:p14="http://schemas.microsoft.com/office/powerpoint/2010/main" val="15657301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2851C34-C288-4A8E-A5EE-43413046746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093" t="21788" r="31685" b="8610"/>
          <a:stretch/>
        </p:blipFill>
        <p:spPr>
          <a:xfrm>
            <a:off x="872154" y="946943"/>
            <a:ext cx="7729891" cy="5795116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A2D98C19-CEA1-4A29-BDDE-E274EE41EA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750" y="1"/>
            <a:ext cx="7886700" cy="946942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/>
              <a:t>Who Owns Electricity Distribution in MA?</a:t>
            </a:r>
          </a:p>
        </p:txBody>
      </p:sp>
    </p:spTree>
    <p:extLst>
      <p:ext uri="{BB962C8B-B14F-4D97-AF65-F5344CB8AC3E}">
        <p14:creationId xmlns:p14="http://schemas.microsoft.com/office/powerpoint/2010/main" val="7470476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8EADEB-DE50-44C1-8EB2-B9FA9C4552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4"/>
            <a:ext cx="7886700" cy="4778375"/>
          </a:xfrm>
        </p:spPr>
        <p:txBody>
          <a:bodyPr>
            <a:normAutofit/>
          </a:bodyPr>
          <a:lstStyle/>
          <a:p>
            <a:r>
              <a:rPr lang="en-US" dirty="0"/>
              <a:t>Managed by the town (mayor or selectmen or municipal light board)</a:t>
            </a:r>
          </a:p>
          <a:p>
            <a:endParaRPr lang="en-US" dirty="0"/>
          </a:p>
          <a:p>
            <a:r>
              <a:rPr lang="en-US" dirty="0"/>
              <a:t>Purchase electricity wholesale off the market or generate it themselves.</a:t>
            </a:r>
          </a:p>
          <a:p>
            <a:pPr lvl="1"/>
            <a:r>
              <a:rPr lang="en-US" dirty="0"/>
              <a:t>MA Ratepayers served by MLP’s pay ~30% less on average</a:t>
            </a:r>
          </a:p>
          <a:p>
            <a:pPr lvl="1"/>
            <a:endParaRPr lang="en-US" dirty="0"/>
          </a:p>
          <a:p>
            <a:r>
              <a:rPr lang="en-US" dirty="0"/>
              <a:t>Faster emergency response, locally customized services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3ABF309-6D8E-4CCE-AC56-66B40AD681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b="1" dirty="0"/>
              <a:t>MA’s Municipal Light Plants</a:t>
            </a:r>
          </a:p>
        </p:txBody>
      </p:sp>
    </p:spTree>
    <p:extLst>
      <p:ext uri="{BB962C8B-B14F-4D97-AF65-F5344CB8AC3E}">
        <p14:creationId xmlns:p14="http://schemas.microsoft.com/office/powerpoint/2010/main" val="35273530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E83131-D9B2-49B3-9676-563105F3F7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b="1" dirty="0"/>
              <a:t>Utilities Deregulation Prevents an IOU Vertical Monopoly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61893C7-A7B5-40F5-A054-9144A7D3744E}"/>
              </a:ext>
            </a:extLst>
          </p:cNvPr>
          <p:cNvSpPr/>
          <p:nvPr/>
        </p:nvSpPr>
        <p:spPr>
          <a:xfrm>
            <a:off x="6388100" y="6308208"/>
            <a:ext cx="265430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3"/>
              </a:rPr>
              <a:t>www.starionenergy.com</a:t>
            </a:r>
            <a:endParaRPr lang="en-US" dirty="0"/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8827B955-5703-4B97-8125-FEFED545A6E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416"/>
          <a:stretch/>
        </p:blipFill>
        <p:spPr bwMode="auto">
          <a:xfrm>
            <a:off x="1159751" y="1618463"/>
            <a:ext cx="6824498" cy="2597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79622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Deregulated Energy States (updated Nov 2019) | Payless Power">
            <a:extLst>
              <a:ext uri="{FF2B5EF4-FFF2-40B4-BE49-F238E27FC236}">
                <a16:creationId xmlns:a16="http://schemas.microsoft.com/office/drawing/2014/main" id="{CA9EB954-BE9F-48C4-AF84-2F8C0EEABE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470839"/>
            <a:ext cx="9144000" cy="5684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241FD8C2-F8F5-4229-9518-8E188EC830BA}"/>
              </a:ext>
            </a:extLst>
          </p:cNvPr>
          <p:cNvSpPr/>
          <p:nvPr/>
        </p:nvSpPr>
        <p:spPr>
          <a:xfrm>
            <a:off x="7241235" y="6444650"/>
            <a:ext cx="19027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4"/>
              </a:rPr>
              <a:t>paylesspower.com</a:t>
            </a: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5AE80CB-22C9-4D00-88F1-9F6484984C9F}"/>
              </a:ext>
            </a:extLst>
          </p:cNvPr>
          <p:cNvSpPr/>
          <p:nvPr/>
        </p:nvSpPr>
        <p:spPr>
          <a:xfrm>
            <a:off x="7306531" y="6249204"/>
            <a:ext cx="17193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(as of Nov 2019)</a:t>
            </a:r>
          </a:p>
        </p:txBody>
      </p:sp>
    </p:spTree>
    <p:extLst>
      <p:ext uri="{BB962C8B-B14F-4D97-AF65-F5344CB8AC3E}">
        <p14:creationId xmlns:p14="http://schemas.microsoft.com/office/powerpoint/2010/main" val="6053094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>
            <a:extLst>
              <a:ext uri="{FF2B5EF4-FFF2-40B4-BE49-F238E27FC236}">
                <a16:creationId xmlns:a16="http://schemas.microsoft.com/office/drawing/2014/main" id="{73B4053F-89E7-4437-8BC0-1938F8B90FB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159751" y="1618463"/>
            <a:ext cx="6824498" cy="5239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B73F94B3-9F94-423B-B60B-CA2234183CE5}"/>
              </a:ext>
            </a:extLst>
          </p:cNvPr>
          <p:cNvSpPr/>
          <p:nvPr/>
        </p:nvSpPr>
        <p:spPr>
          <a:xfrm>
            <a:off x="6388100" y="6308208"/>
            <a:ext cx="265430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4"/>
              </a:rPr>
              <a:t>www.starionenergy.com</a:t>
            </a:r>
            <a:endParaRPr lang="en-US" dirty="0"/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6B533E37-F4FE-469F-B23B-B4C77B7ED4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/>
              <a:t>Utilities Deregulation Prevents an IOU Vertical Monopoly</a:t>
            </a:r>
          </a:p>
        </p:txBody>
      </p:sp>
    </p:spTree>
    <p:extLst>
      <p:ext uri="{BB962C8B-B14F-4D97-AF65-F5344CB8AC3E}">
        <p14:creationId xmlns:p14="http://schemas.microsoft.com/office/powerpoint/2010/main" val="36946674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Town Square Energy logo">
            <a:extLst>
              <a:ext uri="{FF2B5EF4-FFF2-40B4-BE49-F238E27FC236}">
                <a16:creationId xmlns:a16="http://schemas.microsoft.com/office/drawing/2014/main" id="{ACFDBDC8-BBC0-4275-A512-2C3206CA76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4117" y="4062994"/>
            <a:ext cx="1785938" cy="671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learview Energy logo">
            <a:extLst>
              <a:ext uri="{FF2B5EF4-FFF2-40B4-BE49-F238E27FC236}">
                <a16:creationId xmlns:a16="http://schemas.microsoft.com/office/drawing/2014/main" id="{7F38282B-8AF1-41D5-A8E5-952F47298C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293" y="5211099"/>
            <a:ext cx="1785938" cy="550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Liberty Power Holdings logo">
            <a:extLst>
              <a:ext uri="{FF2B5EF4-FFF2-40B4-BE49-F238E27FC236}">
                <a16:creationId xmlns:a16="http://schemas.microsoft.com/office/drawing/2014/main" id="{2103336C-ADFA-406A-BBDA-7DBBF2C8A8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125" y="4878914"/>
            <a:ext cx="1785938" cy="607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SmartEnergy logo">
            <a:extLst>
              <a:ext uri="{FF2B5EF4-FFF2-40B4-BE49-F238E27FC236}">
                <a16:creationId xmlns:a16="http://schemas.microsoft.com/office/drawing/2014/main" id="{F5C3FE6E-DFDE-4279-96FB-6A3169B68A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684" y="4220157"/>
            <a:ext cx="1785938" cy="357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AB2E904-F980-430A-988A-672A9F3D67F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08784" y="2996376"/>
            <a:ext cx="1785938" cy="657225"/>
          </a:xfrm>
          <a:prstGeom prst="rect">
            <a:avLst/>
          </a:prstGeom>
        </p:spPr>
      </p:pic>
      <p:pic>
        <p:nvPicPr>
          <p:cNvPr id="2060" name="Picture 12" descr="Green Mountain Energy logo">
            <a:extLst>
              <a:ext uri="{FF2B5EF4-FFF2-40B4-BE49-F238E27FC236}">
                <a16:creationId xmlns:a16="http://schemas.microsoft.com/office/drawing/2014/main" id="{905DDBEC-D8FC-4843-A028-273FAB8E78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685" y="3150976"/>
            <a:ext cx="1785938" cy="635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Eversource to Pass Savings on to CT Customers | Greenwich Free Press">
            <a:extLst>
              <a:ext uri="{FF2B5EF4-FFF2-40B4-BE49-F238E27FC236}">
                <a16:creationId xmlns:a16="http://schemas.microsoft.com/office/drawing/2014/main" id="{042DE3E7-E8B4-4162-9360-29216BDEC7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1206" y="2491866"/>
            <a:ext cx="3156110" cy="1751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IEEE Boston PES Women in Power (WiP) and National Grid: Not Just ...">
            <a:extLst>
              <a:ext uri="{FF2B5EF4-FFF2-40B4-BE49-F238E27FC236}">
                <a16:creationId xmlns:a16="http://schemas.microsoft.com/office/drawing/2014/main" id="{43648D7D-2538-4B43-9AB5-DBC4D828AC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5876" y="4000605"/>
            <a:ext cx="3510440" cy="106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A4889E3-A444-4399-9E04-08CCEFC7A3DB}"/>
              </a:ext>
            </a:extLst>
          </p:cNvPr>
          <p:cNvSpPr/>
          <p:nvPr/>
        </p:nvSpPr>
        <p:spPr>
          <a:xfrm>
            <a:off x="1688628" y="2114624"/>
            <a:ext cx="182498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/>
              <a:t>Production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B935F55-312A-4AF8-85C1-65098EA85280}"/>
              </a:ext>
            </a:extLst>
          </p:cNvPr>
          <p:cNvSpPr/>
          <p:nvPr/>
        </p:nvSpPr>
        <p:spPr>
          <a:xfrm>
            <a:off x="6111123" y="2114624"/>
            <a:ext cx="196156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/>
              <a:t>Distribution</a:t>
            </a: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C27D3833-591C-4933-B41B-C3BA66E458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/>
              <a:t>Utilities Deregulation Prevents an IOU Vertical Monopoly</a:t>
            </a:r>
          </a:p>
        </p:txBody>
      </p:sp>
    </p:spTree>
    <p:extLst>
      <p:ext uri="{BB962C8B-B14F-4D97-AF65-F5344CB8AC3E}">
        <p14:creationId xmlns:p14="http://schemas.microsoft.com/office/powerpoint/2010/main" val="19110859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95790F-285F-410F-9B75-A10E81AA1F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901825"/>
            <a:ext cx="7886700" cy="2111375"/>
          </a:xfrm>
        </p:spPr>
        <p:txBody>
          <a:bodyPr>
            <a:normAutofit/>
          </a:bodyPr>
          <a:lstStyle/>
          <a:p>
            <a:r>
              <a:rPr lang="en-US" dirty="0"/>
              <a:t>MLPs </a:t>
            </a:r>
            <a:r>
              <a:rPr lang="en-US" b="1" dirty="0"/>
              <a:t>can</a:t>
            </a:r>
            <a:r>
              <a:rPr lang="en-US" dirty="0"/>
              <a:t> make their own power for local distribution or buy/sell on power markets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BC9A9947-4D25-48CC-BA28-2E0102A0EB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/>
              <a:t>Deregulation Does Not Apply to Municipal Light Plants</a:t>
            </a:r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F4471A3F-97F4-4D0B-A2F4-CE6FCD1300F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57658331"/>
              </p:ext>
            </p:extLst>
          </p:nvPr>
        </p:nvGraphicFramePr>
        <p:xfrm>
          <a:off x="1549400" y="2881312"/>
          <a:ext cx="6045200" cy="3835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Rectangle 1">
            <a:extLst>
              <a:ext uri="{FF2B5EF4-FFF2-40B4-BE49-F238E27FC236}">
                <a16:creationId xmlns:a16="http://schemas.microsoft.com/office/drawing/2014/main" id="{84574071-90ED-4524-A21D-DC7DB885E74E}"/>
              </a:ext>
            </a:extLst>
          </p:cNvPr>
          <p:cNvSpPr/>
          <p:nvPr/>
        </p:nvSpPr>
        <p:spPr>
          <a:xfrm>
            <a:off x="6779429" y="6488668"/>
            <a:ext cx="22904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4"/>
              </a:rPr>
              <a:t>www.publicpower.org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281228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B6E701-4B59-4B79-8793-6BB6ECDB9E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8325" y="365126"/>
            <a:ext cx="8007350" cy="1325563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/>
              <a:t>Why don’t more towns have MLPs?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F90C81-3E49-4463-BE9F-606B733334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98625"/>
            <a:ext cx="7886700" cy="4351338"/>
          </a:xfrm>
        </p:spPr>
        <p:txBody>
          <a:bodyPr/>
          <a:lstStyle/>
          <a:p>
            <a:r>
              <a:rPr lang="en-US" dirty="0"/>
              <a:t>No new Municipal Light Plants since 1926</a:t>
            </a:r>
          </a:p>
          <a:p>
            <a:endParaRPr lang="en-US" dirty="0"/>
          </a:p>
          <a:p>
            <a:r>
              <a:rPr lang="en-US" dirty="0"/>
              <a:t>Massachusetts state law gives IOUs a veto power over selling their facilities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31413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B6E701-4B59-4B79-8793-6BB6ECDB9E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8325" y="365126"/>
            <a:ext cx="8007350" cy="1325563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/>
              <a:t>Why don’t more towns have MLPs?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F90C81-3E49-4463-BE9F-606B733334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90689"/>
            <a:ext cx="7886700" cy="5053011"/>
          </a:xfrm>
        </p:spPr>
        <p:txBody>
          <a:bodyPr>
            <a:normAutofit/>
          </a:bodyPr>
          <a:lstStyle/>
          <a:p>
            <a:r>
              <a:rPr lang="en-US" dirty="0"/>
              <a:t>No new Municipal Light Plants since 1926</a:t>
            </a:r>
          </a:p>
          <a:p>
            <a:endParaRPr lang="en-US" dirty="0"/>
          </a:p>
          <a:p>
            <a:r>
              <a:rPr lang="en-US" dirty="0"/>
              <a:t>Massachusetts state law gives IOUs a veto power over selling their facilities</a:t>
            </a:r>
          </a:p>
          <a:p>
            <a:endParaRPr lang="en-US" dirty="0"/>
          </a:p>
          <a:p>
            <a:r>
              <a:rPr lang="en-US" dirty="0"/>
              <a:t>Watch this space: Legislation proposed to reintroduce public utilities ownership</a:t>
            </a:r>
          </a:p>
          <a:p>
            <a:pPr lvl="1"/>
            <a:r>
              <a:rPr lang="en-US" dirty="0"/>
              <a:t>H 3893 – create a task force to recommend a course of action by 2026</a:t>
            </a:r>
          </a:p>
          <a:p>
            <a:pPr lvl="1"/>
            <a:r>
              <a:rPr lang="en-US" dirty="0"/>
              <a:t>H 2914 – Allow municipalities to establish microgrids and use locally procured energy within a IOU’s territory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86633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0B7D0B-5C62-4500-B010-5840834580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/>
              <a:t>Natural gas remains  the major source of electricity in New England</a:t>
            </a:r>
          </a:p>
        </p:txBody>
      </p:sp>
      <p:pic>
        <p:nvPicPr>
          <p:cNvPr id="21506" name="Picture 2">
            <a:extLst>
              <a:ext uri="{FF2B5EF4-FFF2-40B4-BE49-F238E27FC236}">
                <a16:creationId xmlns:a16="http://schemas.microsoft.com/office/drawing/2014/main" id="{440F690A-2304-4AD0-B443-3C6C114E6D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90689"/>
            <a:ext cx="9144000" cy="552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60706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D930B1-B035-4804-B87C-F635CDBDBF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b="1" dirty="0"/>
              <a:t>How does electricity get to you?</a:t>
            </a:r>
          </a:p>
        </p:txBody>
      </p:sp>
      <p:pic>
        <p:nvPicPr>
          <p:cNvPr id="1026" name="Picture 2" descr="Electrical Distribution Network">
            <a:extLst>
              <a:ext uri="{FF2B5EF4-FFF2-40B4-BE49-F238E27FC236}">
                <a16:creationId xmlns:a16="http://schemas.microsoft.com/office/drawing/2014/main" id="{BDBC3C01-4CF0-4F1A-AD97-48A68546FF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531" y="1601789"/>
            <a:ext cx="6992938" cy="4365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80B8B1A-F3D1-4E1D-AEE0-ECE8C18813D0}"/>
              </a:ext>
            </a:extLst>
          </p:cNvPr>
          <p:cNvSpPr/>
          <p:nvPr/>
        </p:nvSpPr>
        <p:spPr>
          <a:xfrm>
            <a:off x="4045297" y="6308208"/>
            <a:ext cx="50987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4"/>
              </a:rPr>
              <a:t>https://www.giud.com/about-us/electric-generation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74457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>
            <a:extLst>
              <a:ext uri="{FF2B5EF4-FFF2-40B4-BE49-F238E27FC236}">
                <a16:creationId xmlns:a16="http://schemas.microsoft.com/office/drawing/2014/main" id="{A1DE9BEA-6B9B-46E5-8DF8-EA6E579952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1371084"/>
            <a:ext cx="8572500" cy="5200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17DD926-1F33-41F7-B5C5-63B34DB65E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63500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/>
              <a:t>IOUs are not on track to meet decarbonization goals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9D86592-E78E-4E98-8874-1E6778B1543E}"/>
              </a:ext>
            </a:extLst>
          </p:cNvPr>
          <p:cNvSpPr/>
          <p:nvPr/>
        </p:nvSpPr>
        <p:spPr>
          <a:xfrm>
            <a:off x="3479800" y="6425168"/>
            <a:ext cx="60833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4"/>
              </a:rPr>
              <a:t>https://www.energyandpolicy.org/utility-carbon-targets/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04119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>
            <a:extLst>
              <a:ext uri="{FF2B5EF4-FFF2-40B4-BE49-F238E27FC236}">
                <a16:creationId xmlns:a16="http://schemas.microsoft.com/office/drawing/2014/main" id="{A1DE9BEA-6B9B-46E5-8DF8-EA6E579952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1371084"/>
            <a:ext cx="8572500" cy="5200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17DD926-1F33-41F7-B5C5-63B34DB65E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63500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/>
              <a:t>IOUs are not on track to meet decarbonization goals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9D86592-E78E-4E98-8874-1E6778B1543E}"/>
              </a:ext>
            </a:extLst>
          </p:cNvPr>
          <p:cNvSpPr/>
          <p:nvPr/>
        </p:nvSpPr>
        <p:spPr>
          <a:xfrm>
            <a:off x="3479800" y="6425168"/>
            <a:ext cx="60833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4"/>
              </a:rPr>
              <a:t>https://www.energyandpolicy.org/utility-carbon-targets/</a:t>
            </a:r>
            <a:endParaRPr lang="en-US" dirty="0"/>
          </a:p>
        </p:txBody>
      </p:sp>
      <p:pic>
        <p:nvPicPr>
          <p:cNvPr id="20484" name="Picture 4">
            <a:extLst>
              <a:ext uri="{FF2B5EF4-FFF2-40B4-BE49-F238E27FC236}">
                <a16:creationId xmlns:a16="http://schemas.microsoft.com/office/drawing/2014/main" id="{CB02E8EA-C3A8-49A5-898F-1C48B36567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817" y="1669812"/>
            <a:ext cx="8494433" cy="4456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21274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7DD926-1F33-41F7-B5C5-63B34DB65E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Is public power Greener?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19F780-84EA-44D7-9762-D7C43E6FEB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3875" y="1825625"/>
            <a:ext cx="8096250" cy="4351338"/>
          </a:xfrm>
        </p:spPr>
        <p:txBody>
          <a:bodyPr/>
          <a:lstStyle/>
          <a:p>
            <a:r>
              <a:rPr lang="en-US" dirty="0"/>
              <a:t>Nationwide, public power has decarbonized faster (33% reduction in emissions vs 24% from 2005-2017)</a:t>
            </a:r>
          </a:p>
          <a:p>
            <a:endParaRPr lang="en-US" dirty="0"/>
          </a:p>
          <a:p>
            <a:r>
              <a:rPr lang="en-US" dirty="0"/>
              <a:t>In MA, MLPs renewables research can also improve self-sufficiency </a:t>
            </a:r>
          </a:p>
        </p:txBody>
      </p:sp>
      <p:pic>
        <p:nvPicPr>
          <p:cNvPr id="23554" name="Picture 2">
            <a:extLst>
              <a:ext uri="{FF2B5EF4-FFF2-40B4-BE49-F238E27FC236}">
                <a16:creationId xmlns:a16="http://schemas.microsoft.com/office/drawing/2014/main" id="{6B6B9A6D-A479-4625-8B55-51202DB5F97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211"/>
          <a:stretch/>
        </p:blipFill>
        <p:spPr bwMode="auto">
          <a:xfrm>
            <a:off x="1619250" y="4776585"/>
            <a:ext cx="5905500" cy="1932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51872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1F34FB-1DE0-47D2-8477-9DA2043BE9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Some MA municipalities dodge green initiatives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6CCE906-5D30-46F3-9641-354E0D3D66E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5817"/>
          <a:stretch/>
        </p:blipFill>
        <p:spPr>
          <a:xfrm>
            <a:off x="1652587" y="2949970"/>
            <a:ext cx="6981825" cy="326350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397A978F-8FAD-4F54-A526-951AA571AD44}"/>
              </a:ext>
            </a:extLst>
          </p:cNvPr>
          <p:cNvSpPr/>
          <p:nvPr/>
        </p:nvSpPr>
        <p:spPr>
          <a:xfrm>
            <a:off x="5433689" y="6492874"/>
            <a:ext cx="37103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/>
              <a:t>Source:MCAN</a:t>
            </a:r>
            <a:r>
              <a:rPr lang="en-US" dirty="0"/>
              <a:t> MLP Report Card, 2017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E8BA34-37A5-4BAB-98BE-7C2A81BC37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994694"/>
            <a:ext cx="7886700" cy="3263504"/>
          </a:xfrm>
        </p:spPr>
        <p:txBody>
          <a:bodyPr/>
          <a:lstStyle/>
          <a:p>
            <a:r>
              <a:rPr lang="en-US" dirty="0"/>
              <a:t>Not held to the Renewable Portfolio Standard (RPS) or the Clean Energy Standard (CES)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907226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B6C559-DF4C-4744-AA24-EE1F21CB66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Making MLPs Greener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BCAA7F-FEDB-4E99-B2FE-E86910B59E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4"/>
            <a:ext cx="7886700" cy="4841875"/>
          </a:xfrm>
        </p:spPr>
        <p:txBody>
          <a:bodyPr>
            <a:normAutofit lnSpcReduction="10000"/>
          </a:bodyPr>
          <a:lstStyle/>
          <a:p>
            <a:r>
              <a:rPr lang="en-US" dirty="0"/>
              <a:t>Concord, Belmont, and Chicopee have all published climate energy plans involving their MLP</a:t>
            </a:r>
          </a:p>
          <a:p>
            <a:pPr lvl="1"/>
            <a:r>
              <a:rPr lang="en-US" dirty="0"/>
              <a:t>Concord – 100% carbon free by 2021</a:t>
            </a:r>
          </a:p>
          <a:p>
            <a:pPr lvl="1"/>
            <a:r>
              <a:rPr lang="en-US" dirty="0"/>
              <a:t>Belmont – voluntarily meet CEP, 80% greenhouse gas reduction by 2050</a:t>
            </a:r>
          </a:p>
          <a:p>
            <a:pPr lvl="1"/>
            <a:r>
              <a:rPr lang="en-US" dirty="0"/>
              <a:t>Chicopee – highest energy efficiency score</a:t>
            </a:r>
          </a:p>
          <a:p>
            <a:pPr lvl="1"/>
            <a:r>
              <a:rPr lang="en-US" dirty="0"/>
              <a:t>Hingham – already 100% carbon free (since 2017)</a:t>
            </a:r>
          </a:p>
          <a:p>
            <a:endParaRPr lang="en-US" dirty="0"/>
          </a:p>
          <a:p>
            <a:r>
              <a:rPr lang="en-US" dirty="0"/>
              <a:t>Legislation proposed to hold MLPs to higher standards</a:t>
            </a:r>
          </a:p>
          <a:p>
            <a:pPr lvl="1"/>
            <a:r>
              <a:rPr lang="en-US" dirty="0"/>
              <a:t>H 2836 requires MLPs to purchase 100% renewables by 2045, prioritizes local and community ownership of energy generation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4421215-2128-40C5-9B07-51CD93019400}"/>
              </a:ext>
            </a:extLst>
          </p:cNvPr>
          <p:cNvSpPr/>
          <p:nvPr/>
        </p:nvSpPr>
        <p:spPr>
          <a:xfrm>
            <a:off x="5433689" y="4300535"/>
            <a:ext cx="37103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/>
              <a:t>Source:MCAN</a:t>
            </a:r>
            <a:r>
              <a:rPr lang="en-US" dirty="0"/>
              <a:t> MLP Report Card, 2017</a:t>
            </a:r>
          </a:p>
        </p:txBody>
      </p:sp>
    </p:spTree>
    <p:extLst>
      <p:ext uri="{BB962C8B-B14F-4D97-AF65-F5344CB8AC3E}">
        <p14:creationId xmlns:p14="http://schemas.microsoft.com/office/powerpoint/2010/main" val="295426469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42B3C0-3A43-40B5-AB1D-7B62A57EE0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Microgrids</a:t>
            </a:r>
          </a:p>
        </p:txBody>
      </p:sp>
      <p:pic>
        <p:nvPicPr>
          <p:cNvPr id="17410" name="Picture 2" descr="Microgrids Provide Greener, More Reliable &amp; Resilient Power Source ...">
            <a:extLst>
              <a:ext uri="{FF2B5EF4-FFF2-40B4-BE49-F238E27FC236}">
                <a16:creationId xmlns:a16="http://schemas.microsoft.com/office/drawing/2014/main" id="{BCB935B0-7C43-4C18-995B-F3824B2FD3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912" y="1379538"/>
            <a:ext cx="8258175" cy="4962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29094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42B3C0-3A43-40B5-AB1D-7B62A57EE0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Green Advantages of Community Microgrids</a:t>
            </a:r>
          </a:p>
        </p:txBody>
      </p:sp>
      <p:pic>
        <p:nvPicPr>
          <p:cNvPr id="27650" name="Picture 2" descr="How Many Homes Have Rooftop Solar? The Number is Growing… - Union ...">
            <a:extLst>
              <a:ext uri="{FF2B5EF4-FFF2-40B4-BE49-F238E27FC236}">
                <a16:creationId xmlns:a16="http://schemas.microsoft.com/office/drawing/2014/main" id="{6545387D-CCAA-4558-BDBC-72CAC97C841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851"/>
          <a:stretch/>
        </p:blipFill>
        <p:spPr bwMode="auto">
          <a:xfrm>
            <a:off x="1993900" y="1690689"/>
            <a:ext cx="5357813" cy="5016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ow Many Homes Have Rooftop Solar? The Number is Growing… - Union ...">
            <a:extLst>
              <a:ext uri="{FF2B5EF4-FFF2-40B4-BE49-F238E27FC236}">
                <a16:creationId xmlns:a16="http://schemas.microsoft.com/office/drawing/2014/main" id="{22E8A5EE-6802-47DB-9A9F-0350E707D46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6134"/>
          <a:stretch/>
        </p:blipFill>
        <p:spPr bwMode="auto">
          <a:xfrm>
            <a:off x="1993899" y="6492874"/>
            <a:ext cx="5357813" cy="265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E11F14C-CF8E-4F93-81B4-1F2E2775DA07}"/>
              </a:ext>
            </a:extLst>
          </p:cNvPr>
          <p:cNvSpPr/>
          <p:nvPr/>
        </p:nvSpPr>
        <p:spPr>
          <a:xfrm>
            <a:off x="3600429" y="6440763"/>
            <a:ext cx="37512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Source: Union of Concerned Scientists</a:t>
            </a:r>
          </a:p>
        </p:txBody>
      </p:sp>
    </p:spTree>
    <p:extLst>
      <p:ext uri="{BB962C8B-B14F-4D97-AF65-F5344CB8AC3E}">
        <p14:creationId xmlns:p14="http://schemas.microsoft.com/office/powerpoint/2010/main" val="312361319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03B0B0-1931-4DF5-86B9-8A6E279940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Who can own a microgrid?</a:t>
            </a:r>
          </a:p>
        </p:txBody>
      </p:sp>
      <p:pic>
        <p:nvPicPr>
          <p:cNvPr id="6" name="Picture 8">
            <a:extLst>
              <a:ext uri="{FF2B5EF4-FFF2-40B4-BE49-F238E27FC236}">
                <a16:creationId xmlns:a16="http://schemas.microsoft.com/office/drawing/2014/main" id="{085EA02B-9F93-4F5F-B879-86C87D848D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8925" y="1325533"/>
            <a:ext cx="6026150" cy="2103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26" name="Picture 2" descr="Longwood Medical Center Energy System">
            <a:extLst>
              <a:ext uri="{FF2B5EF4-FFF2-40B4-BE49-F238E27FC236}">
                <a16:creationId xmlns:a16="http://schemas.microsoft.com/office/drawing/2014/main" id="{DA841D3B-1240-49F4-9440-5C1F853028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0573" y="3065461"/>
            <a:ext cx="5361465" cy="3679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142963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DC3908-0253-4485-96F4-5A44812446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What’s next for microgrids?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32D74C-09E5-4140-9D40-2163388489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667001"/>
            <a:ext cx="7886700" cy="3509962"/>
          </a:xfrm>
        </p:spPr>
        <p:txBody>
          <a:bodyPr>
            <a:normAutofit/>
          </a:bodyPr>
          <a:lstStyle/>
          <a:p>
            <a:r>
              <a:rPr lang="en-US" dirty="0"/>
              <a:t>Community distributed microgrid development is ongoing in the greater Boston area</a:t>
            </a:r>
          </a:p>
          <a:p>
            <a:endParaRPr lang="en-US" dirty="0"/>
          </a:p>
          <a:p>
            <a:r>
              <a:rPr lang="en-US" dirty="0"/>
              <a:t>Microgrid Design Toolkit by Sandia National Labs</a:t>
            </a:r>
          </a:p>
          <a:p>
            <a:pPr lvl="1"/>
            <a:r>
              <a:rPr lang="en-US" dirty="0">
                <a:hlinkClick r:id="rId3"/>
              </a:rPr>
              <a:t>https://energy.sandia.gov/download-sandias-microgrid-design-toolkit-mdt/</a:t>
            </a:r>
            <a:endParaRPr lang="en-US" dirty="0"/>
          </a:p>
          <a:p>
            <a:pPr lvl="1"/>
            <a:r>
              <a:rPr lang="en-US" dirty="0"/>
              <a:t>Used to develop the backup power system for Hoboken, NJ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pic>
        <p:nvPicPr>
          <p:cNvPr id="4" name="Picture 6" descr="Green Justice Coalition">
            <a:extLst>
              <a:ext uri="{FF2B5EF4-FFF2-40B4-BE49-F238E27FC236}">
                <a16:creationId xmlns:a16="http://schemas.microsoft.com/office/drawing/2014/main" id="{728E1FD1-6D8C-4794-B89E-10D88038A6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0150" y="1690689"/>
            <a:ext cx="6921500" cy="646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53327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BFD2F0F-B086-493E-BBD3-04C765D0BA15}"/>
              </a:ext>
            </a:extLst>
          </p:cNvPr>
          <p:cNvSpPr/>
          <p:nvPr/>
        </p:nvSpPr>
        <p:spPr>
          <a:xfrm>
            <a:off x="5634440" y="4362722"/>
            <a:ext cx="685800" cy="3892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35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6C832411-B2F1-450C-8474-6704A2CF05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/>
              <a:t>Ownership Models of Electricity Distribution</a:t>
            </a:r>
          </a:p>
        </p:txBody>
      </p:sp>
    </p:spTree>
    <p:extLst>
      <p:ext uri="{BB962C8B-B14F-4D97-AF65-F5344CB8AC3E}">
        <p14:creationId xmlns:p14="http://schemas.microsoft.com/office/powerpoint/2010/main" val="38283151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35AEDEBF-26FA-4DC3-9149-AFCE2FC320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226469"/>
            <a:ext cx="7886700" cy="3263504"/>
          </a:xfrm>
        </p:spPr>
        <p:txBody>
          <a:bodyPr/>
          <a:lstStyle/>
          <a:p>
            <a:r>
              <a:rPr lang="en-US" b="1" dirty="0"/>
              <a:t>Investor Owned Utilities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BFD2F0F-B086-493E-BBD3-04C765D0BA15}"/>
              </a:ext>
            </a:extLst>
          </p:cNvPr>
          <p:cNvSpPr/>
          <p:nvPr/>
        </p:nvSpPr>
        <p:spPr>
          <a:xfrm>
            <a:off x="5367740" y="4462983"/>
            <a:ext cx="685800" cy="3892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350"/>
          </a:p>
        </p:txBody>
      </p:sp>
      <p:pic>
        <p:nvPicPr>
          <p:cNvPr id="12" name="Picture 14" descr="Eversource to Pass Savings on to CT Customers | Greenwich Free Press">
            <a:extLst>
              <a:ext uri="{FF2B5EF4-FFF2-40B4-BE49-F238E27FC236}">
                <a16:creationId xmlns:a16="http://schemas.microsoft.com/office/drawing/2014/main" id="{63009344-0725-46FF-AC5A-0D8DFFE186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0285" y="2982688"/>
            <a:ext cx="3156110" cy="1751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6" descr="IEEE Boston PES Women in Power (WiP) and National Grid: Not Just ...">
            <a:extLst>
              <a:ext uri="{FF2B5EF4-FFF2-40B4-BE49-F238E27FC236}">
                <a16:creationId xmlns:a16="http://schemas.microsoft.com/office/drawing/2014/main" id="{2D1222CE-4E00-44D8-8282-1BBA1BF20C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891" y="3362920"/>
            <a:ext cx="3510440" cy="106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itle 1">
            <a:extLst>
              <a:ext uri="{FF2B5EF4-FFF2-40B4-BE49-F238E27FC236}">
                <a16:creationId xmlns:a16="http://schemas.microsoft.com/office/drawing/2014/main" id="{B652A14F-72F6-4873-863B-744BF010EC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/>
              <a:t>Ownership Models of Electricity Distribution</a:t>
            </a:r>
          </a:p>
        </p:txBody>
      </p:sp>
    </p:spTree>
    <p:extLst>
      <p:ext uri="{BB962C8B-B14F-4D97-AF65-F5344CB8AC3E}">
        <p14:creationId xmlns:p14="http://schemas.microsoft.com/office/powerpoint/2010/main" val="7314680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New York Power Authority">
            <a:extLst>
              <a:ext uri="{FF2B5EF4-FFF2-40B4-BE49-F238E27FC236}">
                <a16:creationId xmlns:a16="http://schemas.microsoft.com/office/drawing/2014/main" id="{44068639-03AA-4DF9-A261-9886852333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5287" y="4620945"/>
            <a:ext cx="2358442" cy="525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NPPD logo">
            <a:extLst>
              <a:ext uri="{FF2B5EF4-FFF2-40B4-BE49-F238E27FC236}">
                <a16:creationId xmlns:a16="http://schemas.microsoft.com/office/drawing/2014/main" id="{151E5CD2-9B17-4B68-A633-6FA31F9D7AB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92"/>
          <a:stretch/>
        </p:blipFill>
        <p:spPr bwMode="auto">
          <a:xfrm>
            <a:off x="776691" y="4276678"/>
            <a:ext cx="3041658" cy="1213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3BFD2F0F-B086-493E-BBD3-04C765D0BA15}"/>
              </a:ext>
            </a:extLst>
          </p:cNvPr>
          <p:cNvSpPr/>
          <p:nvPr/>
        </p:nvSpPr>
        <p:spPr>
          <a:xfrm>
            <a:off x="776689" y="4426335"/>
            <a:ext cx="726213" cy="43135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350"/>
          </a:p>
        </p:txBody>
      </p:sp>
      <p:pic>
        <p:nvPicPr>
          <p:cNvPr id="9222" name="Picture 6" descr="TVA flag">
            <a:extLst>
              <a:ext uri="{FF2B5EF4-FFF2-40B4-BE49-F238E27FC236}">
                <a16:creationId xmlns:a16="http://schemas.microsoft.com/office/drawing/2014/main" id="{2BB663DD-77AF-4C93-B68D-2FE1E735FF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3660" y="4426336"/>
            <a:ext cx="1275968" cy="838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B7F1FBDC-1F6F-4847-A967-3133208D53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226469"/>
            <a:ext cx="7886700" cy="3263504"/>
          </a:xfrm>
        </p:spPr>
        <p:txBody>
          <a:bodyPr/>
          <a:lstStyle/>
          <a:p>
            <a:r>
              <a:rPr lang="en-US" dirty="0"/>
              <a:t>Investor Owned Utilities</a:t>
            </a:r>
          </a:p>
          <a:p>
            <a:endParaRPr lang="en-US" dirty="0"/>
          </a:p>
          <a:p>
            <a:r>
              <a:rPr lang="en-US" b="1" dirty="0"/>
              <a:t>State Power Authorities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D3432C7C-DC32-4F60-A901-2FA1C1B60E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/>
              <a:t>Ownership Models of Electricity Distribution</a:t>
            </a:r>
          </a:p>
        </p:txBody>
      </p:sp>
    </p:spTree>
    <p:extLst>
      <p:ext uri="{BB962C8B-B14F-4D97-AF65-F5344CB8AC3E}">
        <p14:creationId xmlns:p14="http://schemas.microsoft.com/office/powerpoint/2010/main" val="10865528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EEC651-9594-4DB9-98E5-C45DEFF345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Investor Owned Utilities</a:t>
            </a:r>
          </a:p>
          <a:p>
            <a:endParaRPr lang="en-US" dirty="0"/>
          </a:p>
          <a:p>
            <a:r>
              <a:rPr lang="en-US" dirty="0"/>
              <a:t>State Power Authorities </a:t>
            </a:r>
          </a:p>
          <a:p>
            <a:endParaRPr lang="en-US" dirty="0"/>
          </a:p>
          <a:p>
            <a:r>
              <a:rPr lang="en-US" b="1" dirty="0"/>
              <a:t>Cooperatives</a:t>
            </a:r>
          </a:p>
          <a:p>
            <a:pPr marL="0" indent="0">
              <a:buNone/>
            </a:pPr>
            <a:r>
              <a:rPr lang="en-US" dirty="0"/>
              <a:t> </a:t>
            </a:r>
          </a:p>
        </p:txBody>
      </p:sp>
      <p:pic>
        <p:nvPicPr>
          <p:cNvPr id="14340" name="Picture 4">
            <a:extLst>
              <a:ext uri="{FF2B5EF4-FFF2-40B4-BE49-F238E27FC236}">
                <a16:creationId xmlns:a16="http://schemas.microsoft.com/office/drawing/2014/main" id="{5567DF40-7DCB-4E4B-A3D5-7E12404A5B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0952" y="5128842"/>
            <a:ext cx="1922860" cy="680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ACAA337-6CED-43B4-9D2A-BE6BA6F567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1314" y="1960168"/>
            <a:ext cx="4076570" cy="3168674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05788D7C-BCEF-4DFD-9871-16F54F633E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/>
              <a:t>Ownership Models of Electricity Distribution</a:t>
            </a:r>
          </a:p>
        </p:txBody>
      </p:sp>
    </p:spTree>
    <p:extLst>
      <p:ext uri="{BB962C8B-B14F-4D97-AF65-F5344CB8AC3E}">
        <p14:creationId xmlns:p14="http://schemas.microsoft.com/office/powerpoint/2010/main" val="2617871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9438E75B-A693-4E75-B7F8-FDB8A8AADB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226469"/>
            <a:ext cx="7886700" cy="3263504"/>
          </a:xfrm>
        </p:spPr>
        <p:txBody>
          <a:bodyPr>
            <a:noAutofit/>
          </a:bodyPr>
          <a:lstStyle/>
          <a:p>
            <a:r>
              <a:rPr lang="en-US" dirty="0"/>
              <a:t>Investor Owned Utilities</a:t>
            </a:r>
          </a:p>
          <a:p>
            <a:endParaRPr lang="en-US" dirty="0"/>
          </a:p>
          <a:p>
            <a:r>
              <a:rPr lang="en-US" dirty="0"/>
              <a:t>State Power Authorities </a:t>
            </a:r>
          </a:p>
          <a:p>
            <a:endParaRPr lang="en-US" dirty="0"/>
          </a:p>
          <a:p>
            <a:r>
              <a:rPr lang="en-US" dirty="0"/>
              <a:t>Cooperatives</a:t>
            </a:r>
          </a:p>
          <a:p>
            <a:endParaRPr lang="en-US" dirty="0"/>
          </a:p>
          <a:p>
            <a:r>
              <a:rPr lang="en-US" b="1" dirty="0"/>
              <a:t>Municipally owned Utilities</a:t>
            </a:r>
          </a:p>
          <a:p>
            <a:pPr marL="0" indent="0">
              <a:buNone/>
            </a:pPr>
            <a:r>
              <a:rPr lang="en-US" dirty="0"/>
              <a:t> 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20F9261-F762-471D-9279-3F10A9439E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13721" y="2226469"/>
            <a:ext cx="2663429" cy="2078519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9CE782B3-E5FD-448A-9DE3-1DEE06C0F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/>
              <a:t>Ownership Models of Electricity Distribution</a:t>
            </a:r>
          </a:p>
        </p:txBody>
      </p:sp>
    </p:spTree>
    <p:extLst>
      <p:ext uri="{BB962C8B-B14F-4D97-AF65-F5344CB8AC3E}">
        <p14:creationId xmlns:p14="http://schemas.microsoft.com/office/powerpoint/2010/main" val="35711240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A5A4CC85-C20A-4C5C-A46C-50654C6F1D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131096"/>
            <a:ext cx="7886700" cy="994172"/>
          </a:xfrm>
        </p:spPr>
        <p:txBody>
          <a:bodyPr>
            <a:normAutofit fontScale="90000"/>
          </a:bodyPr>
          <a:lstStyle/>
          <a:p>
            <a:r>
              <a:rPr lang="en-US" dirty="0"/>
              <a:t>Ownership models of Electricity Distribution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EEC651-9594-4DB9-98E5-C45DEFF345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226469"/>
            <a:ext cx="3095625" cy="3263504"/>
          </a:xfrm>
        </p:spPr>
        <p:txBody>
          <a:bodyPr>
            <a:normAutofit fontScale="77500" lnSpcReduction="20000"/>
          </a:bodyPr>
          <a:lstStyle/>
          <a:p>
            <a:r>
              <a:rPr lang="en-US" b="1" dirty="0"/>
              <a:t>Investor Owned Utilities</a:t>
            </a:r>
          </a:p>
          <a:p>
            <a:endParaRPr lang="en-US" dirty="0"/>
          </a:p>
          <a:p>
            <a:r>
              <a:rPr lang="en-US" dirty="0"/>
              <a:t>State Power Authorities</a:t>
            </a:r>
          </a:p>
          <a:p>
            <a:endParaRPr lang="en-US" dirty="0"/>
          </a:p>
          <a:p>
            <a:r>
              <a:rPr lang="en-US" dirty="0"/>
              <a:t>Cooperatives</a:t>
            </a:r>
          </a:p>
          <a:p>
            <a:endParaRPr lang="en-US" dirty="0"/>
          </a:p>
          <a:p>
            <a:r>
              <a:rPr lang="en-US" b="1" dirty="0"/>
              <a:t>Municipally Owned Utilities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3380E8B-881F-4D3D-A511-5B4065CF8D4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27" r="12563"/>
          <a:stretch/>
        </p:blipFill>
        <p:spPr>
          <a:xfrm>
            <a:off x="3619501" y="2698714"/>
            <a:ext cx="5343526" cy="2892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38217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EEC651-9594-4DB9-98E5-C45DEFF345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Investor Owned Utilities </a:t>
            </a:r>
            <a:r>
              <a:rPr lang="en-US" dirty="0"/>
              <a:t>– Eversource, National Grid, UNITIL</a:t>
            </a:r>
          </a:p>
          <a:p>
            <a:endParaRPr lang="en-US" dirty="0"/>
          </a:p>
          <a:p>
            <a:r>
              <a:rPr lang="en-US" dirty="0"/>
              <a:t>State Power Authorities</a:t>
            </a:r>
          </a:p>
          <a:p>
            <a:endParaRPr lang="en-US" dirty="0"/>
          </a:p>
          <a:p>
            <a:r>
              <a:rPr lang="en-US" dirty="0"/>
              <a:t>Cooperatives</a:t>
            </a:r>
          </a:p>
          <a:p>
            <a:endParaRPr lang="en-US" dirty="0"/>
          </a:p>
          <a:p>
            <a:r>
              <a:rPr lang="en-US" b="1" dirty="0"/>
              <a:t>Municipally Owned Utilities</a:t>
            </a:r>
            <a:r>
              <a:rPr lang="en-US" dirty="0"/>
              <a:t> – 41 Municipal Light Plants (MLPs), 50 municipalities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CD04BFA6-7FD3-4162-A08E-2766C1B728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/>
              <a:t>Who Owns Electricity Distribution in MA?</a:t>
            </a:r>
          </a:p>
        </p:txBody>
      </p:sp>
      <p:graphicFrame>
        <p:nvGraphicFramePr>
          <p:cNvPr id="19" name="Chart 18">
            <a:extLst>
              <a:ext uri="{FF2B5EF4-FFF2-40B4-BE49-F238E27FC236}">
                <a16:creationId xmlns:a16="http://schemas.microsoft.com/office/drawing/2014/main" id="{45A6BFF9-622D-4FF8-AF52-5D0CDB4C62A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38096205"/>
              </p:ext>
            </p:extLst>
          </p:nvPr>
        </p:nvGraphicFramePr>
        <p:xfrm>
          <a:off x="2667000" y="2401094"/>
          <a:ext cx="6108700" cy="320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3076759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4218</TotalTime>
  <Words>673</Words>
  <Application>Microsoft Office PowerPoint</Application>
  <PresentationFormat>On-screen Show (4:3)</PresentationFormat>
  <Paragraphs>143</Paragraphs>
  <Slides>28</Slides>
  <Notes>28</Notes>
  <HiddenSlides>1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2" baseType="lpstr">
      <vt:lpstr>Arial</vt:lpstr>
      <vt:lpstr>Calibri</vt:lpstr>
      <vt:lpstr>Calibri Light</vt:lpstr>
      <vt:lpstr>Office Theme</vt:lpstr>
      <vt:lpstr>Muni's and Microgrids - public power and community electricity distribution in Massachusetts</vt:lpstr>
      <vt:lpstr>How does electricity get to you?</vt:lpstr>
      <vt:lpstr>Ownership Models of Electricity Distribution</vt:lpstr>
      <vt:lpstr>Ownership Models of Electricity Distribution</vt:lpstr>
      <vt:lpstr>Ownership Models of Electricity Distribution</vt:lpstr>
      <vt:lpstr>Ownership Models of Electricity Distribution</vt:lpstr>
      <vt:lpstr>Ownership Models of Electricity Distribution</vt:lpstr>
      <vt:lpstr>Ownership models of Electricity Distribution</vt:lpstr>
      <vt:lpstr>Who Owns Electricity Distribution in MA?</vt:lpstr>
      <vt:lpstr>Who Owns Electricity Distribution in MA?</vt:lpstr>
      <vt:lpstr>MA’s Municipal Light Plants</vt:lpstr>
      <vt:lpstr>Utilities Deregulation Prevents an IOU Vertical Monopoly</vt:lpstr>
      <vt:lpstr>PowerPoint Presentation</vt:lpstr>
      <vt:lpstr>Utilities Deregulation Prevents an IOU Vertical Monopoly</vt:lpstr>
      <vt:lpstr>Utilities Deregulation Prevents an IOU Vertical Monopoly</vt:lpstr>
      <vt:lpstr>Deregulation Does Not Apply to Municipal Light Plants</vt:lpstr>
      <vt:lpstr>Why don’t more towns have MLPs?</vt:lpstr>
      <vt:lpstr>Why don’t more towns have MLPs?</vt:lpstr>
      <vt:lpstr>Natural gas remains  the major source of electricity in New England</vt:lpstr>
      <vt:lpstr>IOUs are not on track to meet decarbonization goals</vt:lpstr>
      <vt:lpstr>IOUs are not on track to meet decarbonization goals</vt:lpstr>
      <vt:lpstr>Is public power Greener?</vt:lpstr>
      <vt:lpstr>Some MA municipalities dodge green initiatives</vt:lpstr>
      <vt:lpstr>Making MLPs Greener</vt:lpstr>
      <vt:lpstr>Microgrids</vt:lpstr>
      <vt:lpstr>Green Advantages of Community Microgrids</vt:lpstr>
      <vt:lpstr>Who can own a microgrid?</vt:lpstr>
      <vt:lpstr>What’s next for microgrids?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Muni's and Microgrids - public power and community electricity distribution in Massachusetts</dc:title>
  <dc:creator>Laura Drapkin</dc:creator>
  <cp:lastModifiedBy>Laura Drapkin</cp:lastModifiedBy>
  <cp:revision>124</cp:revision>
  <cp:lastPrinted>2020-04-10T15:43:00Z</cp:lastPrinted>
  <dcterms:created xsi:type="dcterms:W3CDTF">2020-04-07T17:57:10Z</dcterms:created>
  <dcterms:modified xsi:type="dcterms:W3CDTF">2020-04-10T17:49:30Z</dcterms:modified>
</cp:coreProperties>
</file>