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1">
                  <a:lumOff val="1354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9D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27002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26272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2424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"/>
          <p:cNvSpPr txBox="1"/>
          <p:nvPr>
            <p:ph type="body" sz="quarter" idx="13"/>
          </p:nvPr>
        </p:nvSpPr>
        <p:spPr>
          <a:xfrm>
            <a:off x="1206498" y="11839048"/>
            <a:ext cx="21971003" cy="636979"/>
          </a:xfrm>
          <a:prstGeom prst="rect">
            <a:avLst/>
          </a:prstGeom>
        </p:spPr>
        <p:txBody>
          <a:bodyPr lIns="45719" tIns="45719" rIns="45719" bIns="45719" anchor="b"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pPr>
          </a:p>
        </p:txBody>
      </p:sp>
      <p:sp>
        <p:nvSpPr>
          <p:cNvPr id="12" name="Title Text"/>
          <p:cNvSpPr txBox="1"/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Title Text</a:t>
            </a:r>
          </a:p>
        </p:txBody>
      </p:sp>
      <p:sp>
        <p:nvSpPr>
          <p:cNvPr id="13" name="Body Level One…"/>
          <p:cNvSpPr txBox="1"/>
          <p:nvPr>
            <p:ph type="body" sz="quarter" idx="1"/>
          </p:nvPr>
        </p:nvSpPr>
        <p:spPr>
          <a:xfrm>
            <a:off x="1206500" y="7196865"/>
            <a:ext cx="21971000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"/>
          <p:cNvSpPr txBox="1"/>
          <p:nvPr>
            <p:ph type="body" sz="quarter" idx="13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pPr>
          </a:p>
        </p:txBody>
      </p:sp>
      <p:sp>
        <p:nvSpPr>
          <p:cNvPr id="107" name="Body Level One…"/>
          <p:cNvSpPr txBox="1"/>
          <p:nvPr>
            <p:ph type="body" idx="1"/>
          </p:nvPr>
        </p:nvSpPr>
        <p:spPr>
          <a:xfrm>
            <a:off x="1206500" y="935258"/>
            <a:ext cx="21971000" cy="73590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"/>
          <p:cNvSpPr txBox="1"/>
          <p:nvPr>
            <p:ph type="body" sz="quarter" idx="13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pPr>
          </a:p>
        </p:txBody>
      </p:sp>
      <p:sp>
        <p:nvSpPr>
          <p:cNvPr id="116" name="Body Level One…"/>
          <p:cNvSpPr txBox="1"/>
          <p:nvPr>
            <p:ph type="body" sz="half" idx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 anchor="ctr"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/>
          <p:nvPr>
            <p:ph type="pic" sz="quarter" idx="13"/>
          </p:nvPr>
        </p:nvSpPr>
        <p:spPr>
          <a:xfrm>
            <a:off x="15811500" y="7085409"/>
            <a:ext cx="7366000" cy="54102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824910546_2681x1332.jpg"/>
          <p:cNvSpPr/>
          <p:nvPr>
            <p:ph type="pic" idx="14"/>
          </p:nvPr>
        </p:nvSpPr>
        <p:spPr>
          <a:xfrm>
            <a:off x="1211911" y="1270000"/>
            <a:ext cx="14167789" cy="112275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575395635_960x639.jpg"/>
          <p:cNvSpPr/>
          <p:nvPr>
            <p:ph type="pic" sz="quarter" idx="15"/>
          </p:nvPr>
        </p:nvSpPr>
        <p:spPr>
          <a:xfrm>
            <a:off x="15811500" y="1270000"/>
            <a:ext cx="7366000" cy="5410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/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/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Title Text"/>
          <p:cNvSpPr txBox="1"/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Title Text</a:t>
            </a:r>
          </a:p>
        </p:txBody>
      </p:sp>
      <p:sp>
        <p:nvSpPr>
          <p:cNvPr id="23" name="Rectangle"/>
          <p:cNvSpPr txBox="1"/>
          <p:nvPr>
            <p:ph type="body" sz="quarter" idx="14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pPr>
          </a:p>
        </p:txBody>
      </p:sp>
      <p:sp>
        <p:nvSpPr>
          <p:cNvPr id="24" name="Body Level One…"/>
          <p:cNvSpPr txBox="1"/>
          <p:nvPr>
            <p:ph type="body" sz="quarter" idx="1"/>
          </p:nvPr>
        </p:nvSpPr>
        <p:spPr>
          <a:xfrm>
            <a:off x="1206500" y="11609910"/>
            <a:ext cx="21971000" cy="114468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Text"/>
          <p:cNvSpPr txBox="1"/>
          <p:nvPr>
            <p:ph type="title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33" name="Body Level One…"/>
          <p:cNvSpPr txBox="1"/>
          <p:nvPr>
            <p:ph type="body" sz="quarter" idx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92709243_1322x1323.jpeg"/>
          <p:cNvSpPr/>
          <p:nvPr>
            <p:ph type="pic" sz="half" idx="13"/>
          </p:nvPr>
        </p:nvSpPr>
        <p:spPr>
          <a:xfrm>
            <a:off x="12192000" y="1269999"/>
            <a:ext cx="10921713" cy="111887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3" name="Rectangle"/>
          <p:cNvSpPr txBox="1"/>
          <p:nvPr>
            <p:ph type="body" sz="quarter" idx="13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pPr>
          </a:p>
        </p:txBody>
      </p:sp>
      <p:sp>
        <p:nvSpPr>
          <p:cNvPr id="44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le Text"/>
          <p:cNvSpPr txBox="1"/>
          <p:nvPr>
            <p:ph type="title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1" name="Rectangle"/>
          <p:cNvSpPr txBox="1"/>
          <p:nvPr>
            <p:ph type="body" sz="quarter" idx="13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pPr>
          </a:p>
        </p:txBody>
      </p:sp>
      <p:sp>
        <p:nvSpPr>
          <p:cNvPr id="62" name="Body Level One…"/>
          <p:cNvSpPr txBox="1"/>
          <p:nvPr>
            <p:ph type="body" sz="half" idx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3" name="824910546_2681x1332.jpg"/>
          <p:cNvSpPr/>
          <p:nvPr>
            <p:ph type="pic" sz="half" idx="14"/>
          </p:nvPr>
        </p:nvSpPr>
        <p:spPr>
          <a:xfrm>
            <a:off x="12192000" y="1263848"/>
            <a:ext cx="10922000" cy="111887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Text"/>
          <p:cNvSpPr txBox="1"/>
          <p:nvPr>
            <p:ph type="title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itle Text"/>
          <p:cNvSpPr txBox="1"/>
          <p:nvPr>
            <p:ph type="title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0" name="Rectangle"/>
          <p:cNvSpPr txBox="1"/>
          <p:nvPr>
            <p:ph type="body" sz="quarter" idx="13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pP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le Text"/>
          <p:cNvSpPr txBox="1"/>
          <p:nvPr>
            <p:ph type="title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9" name="Rectangle"/>
          <p:cNvSpPr txBox="1"/>
          <p:nvPr>
            <p:ph type="body" sz="quarter" idx="13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pPr>
          </a:p>
        </p:txBody>
      </p:sp>
      <p:sp>
        <p:nvSpPr>
          <p:cNvPr id="90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tif"/><Relationship Id="rId3" Type="http://schemas.openxmlformats.org/officeDocument/2006/relationships/image" Target="../media/image2.tif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3.tif"/><Relationship Id="rId6" Type="http://schemas.openxmlformats.org/officeDocument/2006/relationships/image" Target="../media/image4.tif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tif"/><Relationship Id="rId3" Type="http://schemas.openxmlformats.org/officeDocument/2006/relationships/image" Target="../media/image6.tif"/><Relationship Id="rId4" Type="http://schemas.openxmlformats.org/officeDocument/2006/relationships/image" Target="../media/image7.tif"/><Relationship Id="rId5" Type="http://schemas.openxmlformats.org/officeDocument/2006/relationships/image" Target="../media/image8.tif"/><Relationship Id="rId6" Type="http://schemas.openxmlformats.org/officeDocument/2006/relationships/image" Target="../media/image9.tif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0.tif"/><Relationship Id="rId3" Type="http://schemas.openxmlformats.org/officeDocument/2006/relationships/image" Target="../media/image11.tif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tif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gif"/><Relationship Id="rId3" Type="http://schemas.openxmlformats.org/officeDocument/2006/relationships/image" Target="../media/image13.tif"/><Relationship Id="rId4" Type="http://schemas.openxmlformats.org/officeDocument/2006/relationships/image" Target="../media/image14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.jpeg"/><Relationship Id="rId3" Type="http://schemas.openxmlformats.org/officeDocument/2006/relationships/image" Target="../media/image2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.jpeg"/><Relationship Id="rId3" Type="http://schemas.openxmlformats.org/officeDocument/2006/relationships/image" Target="../media/image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4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5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iyush Nanda                                                      HEJC                                                         22nd April, 2022"/>
          <p:cNvSpPr txBox="1"/>
          <p:nvPr>
            <p:ph type="body" idx="1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Piyush Nanda                                                      HEJC                                                         22nd April, 2022</a:t>
            </a:r>
          </a:p>
        </p:txBody>
      </p:sp>
      <p:sp>
        <p:nvSpPr>
          <p:cNvPr id="152" name="Fantastic microbes and how to use them:"/>
          <p:cNvSpPr txBox="1"/>
          <p:nvPr>
            <p:ph type="ctrTitle"/>
          </p:nvPr>
        </p:nvSpPr>
        <p:spPr>
          <a:xfrm>
            <a:off x="1206498" y="1330391"/>
            <a:ext cx="21971004" cy="4648201"/>
          </a:xfrm>
          <a:prstGeom prst="rect">
            <a:avLst/>
          </a:prstGeom>
        </p:spPr>
        <p:txBody>
          <a:bodyPr/>
          <a:lstStyle>
            <a:lvl1pPr>
              <a:defRPr spc="-168" sz="8400"/>
            </a:lvl1pPr>
          </a:lstStyle>
          <a:p>
            <a:pPr/>
            <a:r>
              <a:t>Fantastic microbes and how to use them:</a:t>
            </a:r>
          </a:p>
        </p:txBody>
      </p:sp>
      <p:sp>
        <p:nvSpPr>
          <p:cNvPr id="153" name="Is bioeconomy the way out?"/>
          <p:cNvSpPr txBox="1"/>
          <p:nvPr>
            <p:ph type="subTitle" sz="quarter" idx="1"/>
          </p:nvPr>
        </p:nvSpPr>
        <p:spPr>
          <a:xfrm>
            <a:off x="1206500" y="5905500"/>
            <a:ext cx="21971000" cy="1905000"/>
          </a:xfrm>
          <a:prstGeom prst="rect">
            <a:avLst/>
          </a:prstGeom>
        </p:spPr>
        <p:txBody>
          <a:bodyPr/>
          <a:lstStyle>
            <a:lvl1pPr defTabSz="2438338">
              <a:lnSpc>
                <a:spcPct val="80000"/>
              </a:lnSpc>
              <a:defRPr spc="-126" sz="6300"/>
            </a:lvl1pPr>
          </a:lstStyle>
          <a:p>
            <a:pPr/>
            <a:r>
              <a:t>Is bioeconomy the way out?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Isobutanol production using microb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Isobutanol production using microbes</a:t>
            </a:r>
          </a:p>
        </p:txBody>
      </p:sp>
      <p:pic>
        <p:nvPicPr>
          <p:cNvPr id="20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519234" y="4695014"/>
            <a:ext cx="3534106" cy="353410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953589" y="4639528"/>
            <a:ext cx="5477863" cy="3534106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Valine"/>
          <p:cNvSpPr txBox="1"/>
          <p:nvPr/>
        </p:nvSpPr>
        <p:spPr>
          <a:xfrm>
            <a:off x="7833746" y="3731298"/>
            <a:ext cx="1717549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/>
            </a:lvl1pPr>
          </a:lstStyle>
          <a:p>
            <a:pPr/>
            <a:r>
              <a:t>Valine</a:t>
            </a:r>
          </a:p>
        </p:txBody>
      </p:sp>
      <p:sp>
        <p:nvSpPr>
          <p:cNvPr id="205" name="Isobutanol"/>
          <p:cNvSpPr txBox="1"/>
          <p:nvPr/>
        </p:nvSpPr>
        <p:spPr>
          <a:xfrm>
            <a:off x="14800843" y="3786784"/>
            <a:ext cx="2970887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/>
            </a:lvl1pPr>
          </a:lstStyle>
          <a:p>
            <a:pPr/>
            <a:r>
              <a:t>Isobutanol</a:t>
            </a:r>
          </a:p>
        </p:txBody>
      </p:sp>
      <p:sp>
        <p:nvSpPr>
          <p:cNvPr id="206" name="Essential Amino Acid…"/>
          <p:cNvSpPr txBox="1"/>
          <p:nvPr/>
        </p:nvSpPr>
        <p:spPr>
          <a:xfrm>
            <a:off x="6195084" y="8446325"/>
            <a:ext cx="4537673" cy="1538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609599" indent="-609599">
              <a:buSzPct val="123000"/>
              <a:buChar char="•"/>
              <a:defRPr sz="3100"/>
            </a:pPr>
            <a:r>
              <a:t>Essential Amino Acid</a:t>
            </a:r>
          </a:p>
          <a:p>
            <a:pPr marL="609599" indent="-609599">
              <a:buSzPct val="123000"/>
              <a:buChar char="•"/>
              <a:defRPr sz="3100"/>
            </a:pPr>
            <a:r>
              <a:t>Looks boring</a:t>
            </a:r>
          </a:p>
          <a:p>
            <a:pPr marL="609599" indent="-609599">
              <a:buSzPct val="123000"/>
              <a:buChar char="•"/>
              <a:defRPr sz="3100"/>
            </a:pPr>
            <a:r>
              <a:t>Is it there in Vanilla? </a:t>
            </a:r>
          </a:p>
        </p:txBody>
      </p:sp>
      <p:sp>
        <p:nvSpPr>
          <p:cNvPr id="207" name="Drop in fuel…"/>
          <p:cNvSpPr txBox="1"/>
          <p:nvPr/>
        </p:nvSpPr>
        <p:spPr>
          <a:xfrm>
            <a:off x="13856721" y="8755811"/>
            <a:ext cx="5267199" cy="1538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609599" indent="-609599">
              <a:buSzPct val="123000"/>
              <a:buChar char="•"/>
              <a:defRPr sz="3100"/>
            </a:pPr>
            <a:r>
              <a:t>Drop in fuel</a:t>
            </a:r>
          </a:p>
          <a:p>
            <a:pPr marL="609599" indent="-609599">
              <a:buSzPct val="123000"/>
              <a:buChar char="•"/>
              <a:defRPr sz="3100"/>
            </a:pPr>
            <a:r>
              <a:t>Obtained from petroleum</a:t>
            </a:r>
          </a:p>
          <a:p>
            <a:pPr marL="609599" indent="-609599">
              <a:buSzPct val="123000"/>
              <a:buChar char="•"/>
              <a:defRPr sz="3100"/>
            </a:pPr>
            <a:r>
              <a:t>Used in chemical industry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Isobutanol production using microbes"/>
          <p:cNvSpPr txBox="1"/>
          <p:nvPr>
            <p:ph type="title"/>
          </p:nvPr>
        </p:nvSpPr>
        <p:spPr>
          <a:xfrm>
            <a:off x="139700" y="190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Isobutanol production using microbes</a:t>
            </a:r>
          </a:p>
        </p:txBody>
      </p:sp>
      <p:pic>
        <p:nvPicPr>
          <p:cNvPr id="21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2505" y="1755290"/>
            <a:ext cx="17531390" cy="4051700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Solomon et al. (2016), Metab. Engg. Comm."/>
          <p:cNvSpPr txBox="1"/>
          <p:nvPr/>
        </p:nvSpPr>
        <p:spPr>
          <a:xfrm>
            <a:off x="18760724" y="3161881"/>
            <a:ext cx="4491968" cy="829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Solomon et al. (2016), </a:t>
            </a:r>
            <a:r>
              <a:rPr i="1"/>
              <a:t>Metab. Engg. Comm.</a:t>
            </a:r>
          </a:p>
        </p:txBody>
      </p:sp>
      <p:pic>
        <p:nvPicPr>
          <p:cNvPr id="21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01700" y="6309694"/>
            <a:ext cx="7893810" cy="5670203"/>
          </a:xfrm>
          <a:prstGeom prst="rect">
            <a:avLst/>
          </a:prstGeom>
          <a:ln w="12700">
            <a:miter lim="400000"/>
          </a:ln>
        </p:spPr>
      </p:pic>
      <p:sp>
        <p:nvSpPr>
          <p:cNvPr id="213" name="Zhao et al. (2018), Nature"/>
          <p:cNvSpPr txBox="1"/>
          <p:nvPr/>
        </p:nvSpPr>
        <p:spPr>
          <a:xfrm>
            <a:off x="5267889" y="12144566"/>
            <a:ext cx="3547263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Zhao et al. (2018), </a:t>
            </a:r>
            <a:r>
              <a:rPr i="1"/>
              <a:t>Nature</a:t>
            </a:r>
          </a:p>
        </p:txBody>
      </p:sp>
      <p:pic>
        <p:nvPicPr>
          <p:cNvPr id="214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751050" y="6183823"/>
            <a:ext cx="9420428" cy="6834684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099676" y="6430377"/>
            <a:ext cx="5347209" cy="1541046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099675" y="8594811"/>
            <a:ext cx="5347209" cy="34741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3" grpId="4"/>
      <p:bldP build="whole" bldLvl="1" animBg="1" rev="0" advAuto="0" spid="214" grpId="6"/>
      <p:bldP build="whole" bldLvl="1" animBg="1" rev="0" advAuto="0" spid="212" grpId="3"/>
      <p:bldP build="whole" bldLvl="1" animBg="1" rev="0" advAuto="0" spid="210" grpId="1"/>
      <p:bldP build="whole" bldLvl="1" animBg="1" rev="0" advAuto="0" spid="215" grpId="5"/>
      <p:bldP build="whole" bldLvl="1" animBg="1" rev="0" advAuto="0" spid="216" grpId="7"/>
      <p:bldP build="whole" bldLvl="1" animBg="1" rev="0" advAuto="0" spid="211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Anti-malarial drug: Artemisinin"/>
          <p:cNvSpPr txBox="1"/>
          <p:nvPr>
            <p:ph type="title"/>
          </p:nvPr>
        </p:nvSpPr>
        <p:spPr>
          <a:xfrm>
            <a:off x="342900" y="444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Anti-malarial drug: Artemisinin</a:t>
            </a:r>
          </a:p>
        </p:txBody>
      </p:sp>
      <p:pic>
        <p:nvPicPr>
          <p:cNvPr id="21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28443" y="2652762"/>
            <a:ext cx="5054155" cy="5054154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Artemisinin…"/>
          <p:cNvSpPr txBox="1"/>
          <p:nvPr/>
        </p:nvSpPr>
        <p:spPr>
          <a:xfrm>
            <a:off x="2118575" y="7735125"/>
            <a:ext cx="5273892" cy="1538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609599" indent="-609599">
              <a:buSzPct val="123000"/>
              <a:buChar char="•"/>
              <a:defRPr sz="3100"/>
            </a:pPr>
            <a:r>
              <a:t>Artemisinin</a:t>
            </a:r>
          </a:p>
          <a:p>
            <a:pPr marL="609599" indent="-609599">
              <a:buSzPct val="123000"/>
              <a:buChar char="•"/>
              <a:defRPr sz="3100"/>
            </a:pPr>
            <a:r>
              <a:t>Potent Anti-Malarial Drug</a:t>
            </a:r>
          </a:p>
          <a:p>
            <a:pPr marL="609599" indent="-609599">
              <a:buSzPct val="123000"/>
              <a:buChar char="•"/>
              <a:defRPr sz="3100"/>
            </a:pPr>
            <a:r>
              <a:t>2015 Nobel Prize</a:t>
            </a:r>
          </a:p>
        </p:txBody>
      </p:sp>
      <p:pic>
        <p:nvPicPr>
          <p:cNvPr id="221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3299" y="9526518"/>
            <a:ext cx="5164443" cy="344565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920921" y="3046738"/>
            <a:ext cx="6211521" cy="9969490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In Yeast"/>
          <p:cNvSpPr txBox="1"/>
          <p:nvPr/>
        </p:nvSpPr>
        <p:spPr>
          <a:xfrm>
            <a:off x="11085370" y="2430505"/>
            <a:ext cx="1609180" cy="573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100"/>
            </a:lvl1pPr>
          </a:lstStyle>
          <a:p>
            <a:pPr/>
            <a:r>
              <a:t> In Yeast</a:t>
            </a:r>
          </a:p>
        </p:txBody>
      </p:sp>
      <p:pic>
        <p:nvPicPr>
          <p:cNvPr id="224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6230038" y="4378965"/>
            <a:ext cx="7502753" cy="22758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5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6770763" y="7313641"/>
            <a:ext cx="6421302" cy="36134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2" grpId="5"/>
      <p:bldP build="whole" bldLvl="1" animBg="1" rev="0" advAuto="0" spid="224" grpId="6"/>
      <p:bldP build="whole" bldLvl="1" animBg="1" rev="0" advAuto="0" spid="219" grpId="1"/>
      <p:bldP build="whole" bldLvl="1" animBg="1" rev="0" advAuto="0" spid="225" grpId="7"/>
      <p:bldP build="whole" bldLvl="1" animBg="1" rev="0" advAuto="0" spid="221" grpId="3"/>
      <p:bldP build="whole" bldLvl="1" animBg="1" rev="0" advAuto="0" spid="223" grpId="4"/>
      <p:bldP build="whole" bldLvl="1" animBg="1" rev="0" advAuto="0" spid="220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Acetone production using microbes"/>
          <p:cNvSpPr txBox="1"/>
          <p:nvPr>
            <p:ph type="title"/>
          </p:nvPr>
        </p:nvSpPr>
        <p:spPr>
          <a:xfrm>
            <a:off x="114300" y="49617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Acetone production using microbes</a:t>
            </a:r>
          </a:p>
        </p:txBody>
      </p:sp>
      <p:pic>
        <p:nvPicPr>
          <p:cNvPr id="22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36600" y="2998665"/>
            <a:ext cx="5728946" cy="3697292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UD 5 billion market…"/>
          <p:cNvSpPr txBox="1"/>
          <p:nvPr/>
        </p:nvSpPr>
        <p:spPr>
          <a:xfrm>
            <a:off x="954855" y="7248558"/>
            <a:ext cx="4908932" cy="1538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609599" indent="-609599">
              <a:buSzPct val="123000"/>
              <a:buChar char="•"/>
              <a:defRPr sz="3100"/>
            </a:pPr>
            <a:r>
              <a:t>UD 5 billion market</a:t>
            </a:r>
          </a:p>
          <a:p>
            <a:pPr marL="609599" indent="-609599">
              <a:buSzPct val="123000"/>
              <a:buChar char="•"/>
              <a:defRPr sz="3100"/>
            </a:pPr>
            <a:r>
              <a:t>~5 % CAGR</a:t>
            </a:r>
          </a:p>
          <a:p>
            <a:pPr marL="609599" indent="-609599">
              <a:buSzPct val="123000"/>
              <a:buChar char="•"/>
              <a:defRPr sz="3100"/>
            </a:pPr>
            <a:r>
              <a:t>Non-renewable sources</a:t>
            </a:r>
          </a:p>
        </p:txBody>
      </p:sp>
      <p:pic>
        <p:nvPicPr>
          <p:cNvPr id="23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49417" y="2666007"/>
            <a:ext cx="4362607" cy="4362608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UD 3 billion market…"/>
          <p:cNvSpPr txBox="1"/>
          <p:nvPr/>
        </p:nvSpPr>
        <p:spPr>
          <a:xfrm>
            <a:off x="7076255" y="7248558"/>
            <a:ext cx="4908932" cy="1538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609599" indent="-609599">
              <a:buSzPct val="123000"/>
              <a:buChar char="•"/>
              <a:defRPr sz="3100"/>
            </a:pPr>
            <a:r>
              <a:t>UD 3 billion market</a:t>
            </a:r>
          </a:p>
          <a:p>
            <a:pPr marL="609599" indent="-609599">
              <a:buSzPct val="123000"/>
              <a:buChar char="•"/>
              <a:defRPr sz="3100"/>
            </a:pPr>
            <a:r>
              <a:t>~8 % CAGR</a:t>
            </a:r>
          </a:p>
          <a:p>
            <a:pPr marL="609599" indent="-609599">
              <a:buSzPct val="123000"/>
              <a:buChar char="•"/>
              <a:defRPr sz="3100"/>
            </a:pPr>
            <a:r>
              <a:t>Non-renewable sources</a:t>
            </a:r>
          </a:p>
        </p:txBody>
      </p:sp>
      <p:sp>
        <p:nvSpPr>
          <p:cNvPr id="232" name="Acetone"/>
          <p:cNvSpPr txBox="1"/>
          <p:nvPr/>
        </p:nvSpPr>
        <p:spPr>
          <a:xfrm>
            <a:off x="2623038" y="2227305"/>
            <a:ext cx="1572565" cy="573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100"/>
            </a:lvl1pPr>
          </a:lstStyle>
          <a:p>
            <a:pPr/>
            <a:r>
              <a:t>Acetone</a:t>
            </a:r>
          </a:p>
        </p:txBody>
      </p:sp>
      <p:sp>
        <p:nvSpPr>
          <p:cNvPr id="233" name="Isopropanol"/>
          <p:cNvSpPr txBox="1"/>
          <p:nvPr/>
        </p:nvSpPr>
        <p:spPr>
          <a:xfrm>
            <a:off x="8430856" y="1872887"/>
            <a:ext cx="2199730" cy="573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100"/>
            </a:lvl1pPr>
          </a:lstStyle>
          <a:p>
            <a:pPr/>
            <a:r>
              <a:t>Isopropanol</a:t>
            </a:r>
          </a:p>
        </p:txBody>
      </p:sp>
      <p:pic>
        <p:nvPicPr>
          <p:cNvPr id="234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63550" y="9872936"/>
            <a:ext cx="12179903" cy="19463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002250" y="6470650"/>
            <a:ext cx="6057900" cy="6819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3403079" y="1301750"/>
            <a:ext cx="9780771" cy="50189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3400854" y="6548732"/>
            <a:ext cx="4481321" cy="2520744"/>
          </a:xfrm>
          <a:prstGeom prst="rect">
            <a:avLst/>
          </a:prstGeom>
          <a:ln w="12700">
            <a:miter lim="400000"/>
          </a:ln>
        </p:spPr>
      </p:pic>
      <p:sp>
        <p:nvSpPr>
          <p:cNvPr id="238" name="Liew et al. (2022), Nature Biotech"/>
          <p:cNvSpPr txBox="1"/>
          <p:nvPr/>
        </p:nvSpPr>
        <p:spPr>
          <a:xfrm>
            <a:off x="13653586" y="10318235"/>
            <a:ext cx="3975857" cy="105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100"/>
            </a:pPr>
            <a:r>
              <a:t>Liew et al. (2022), </a:t>
            </a:r>
            <a:r>
              <a:rPr i="1"/>
              <a:t>Nature Biotech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6" grpId="6"/>
      <p:bldP build="whole" bldLvl="1" animBg="1" rev="0" advAuto="0" spid="229" grpId="1"/>
      <p:bldP build="whole" bldLvl="1" animBg="1" rev="0" advAuto="0" spid="233" grpId="4"/>
      <p:bldP build="whole" bldLvl="1" animBg="1" rev="0" advAuto="0" spid="235" grpId="7"/>
      <p:bldP build="whole" bldLvl="1" animBg="1" rev="0" advAuto="0" spid="238" grpId="9"/>
      <p:bldP build="whole" bldLvl="1" animBg="1" rev="0" advAuto="0" spid="232" grpId="3"/>
      <p:bldP build="whole" bldLvl="1" animBg="1" rev="0" advAuto="0" spid="231" grpId="2"/>
      <p:bldP build="whole" bldLvl="1" animBg="1" rev="0" advAuto="0" spid="237" grpId="8"/>
      <p:bldP build="whole" bldLvl="1" animBg="1" rev="0" advAuto="0" spid="234" grpId="5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he way forward"/>
          <p:cNvSpPr txBox="1"/>
          <p:nvPr>
            <p:ph type="title"/>
          </p:nvPr>
        </p:nvSpPr>
        <p:spPr>
          <a:xfrm>
            <a:off x="571500" y="4699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The way forward</a:t>
            </a:r>
          </a:p>
        </p:txBody>
      </p:sp>
      <p:sp>
        <p:nvSpPr>
          <p:cNvPr id="241" name="Line"/>
          <p:cNvSpPr/>
          <p:nvPr/>
        </p:nvSpPr>
        <p:spPr>
          <a:xfrm flipV="1">
            <a:off x="7365999" y="2362200"/>
            <a:ext cx="1" cy="963474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42" name="Line"/>
          <p:cNvSpPr/>
          <p:nvPr/>
        </p:nvSpPr>
        <p:spPr>
          <a:xfrm flipV="1">
            <a:off x="15494000" y="2552700"/>
            <a:ext cx="0" cy="963474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43" name="Lab automation"/>
          <p:cNvSpPr txBox="1"/>
          <p:nvPr/>
        </p:nvSpPr>
        <p:spPr>
          <a:xfrm>
            <a:off x="1206500" y="2552700"/>
            <a:ext cx="21971000" cy="1434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l" defTabSz="825500">
              <a:defRPr b="1" sz="5500"/>
            </a:lvl1pPr>
          </a:lstStyle>
          <a:p>
            <a:pPr/>
            <a:r>
              <a:t>Lab automation</a:t>
            </a:r>
          </a:p>
        </p:txBody>
      </p:sp>
      <p:pic>
        <p:nvPicPr>
          <p:cNvPr id="244" name="giphy.gif" descr="giphy.gif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0600" y="4635500"/>
            <a:ext cx="5981304" cy="59813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731448" y="5042296"/>
            <a:ext cx="5981304" cy="5981304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Discover new friends"/>
          <p:cNvSpPr txBox="1"/>
          <p:nvPr/>
        </p:nvSpPr>
        <p:spPr>
          <a:xfrm>
            <a:off x="7962900" y="2552700"/>
            <a:ext cx="21971000" cy="1434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l" defTabSz="825500">
              <a:defRPr b="1" sz="5500"/>
            </a:lvl1pPr>
          </a:lstStyle>
          <a:p>
            <a:pPr/>
            <a:r>
              <a:t>Discover new friends</a:t>
            </a:r>
          </a:p>
        </p:txBody>
      </p:sp>
      <p:pic>
        <p:nvPicPr>
          <p:cNvPr id="247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275248" y="5283299"/>
            <a:ext cx="7476389" cy="5499299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Computational Tools"/>
          <p:cNvSpPr txBox="1"/>
          <p:nvPr/>
        </p:nvSpPr>
        <p:spPr>
          <a:xfrm>
            <a:off x="11255106" y="2552700"/>
            <a:ext cx="17516674" cy="1434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defTabSz="825500">
              <a:defRPr b="1" sz="5500"/>
            </a:lvl1pPr>
          </a:lstStyle>
          <a:p>
            <a:pPr/>
            <a:r>
              <a:t>Computational Tools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Class="entr" nodeType="with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7" grpId="6"/>
      <p:bldP build="whole" bldLvl="1" animBg="1" rev="0" advAuto="0" spid="242" grpId="5"/>
      <p:bldP build="whole" bldLvl="1" animBg="1" rev="0" advAuto="0" spid="246" grpId="4"/>
      <p:bldP build="whole" bldLvl="1" animBg="1" rev="0" advAuto="0" spid="243" grpId="1"/>
      <p:bldP build="whole" bldLvl="1" animBg="1" rev="0" advAuto="0" spid="241" grpId="2"/>
      <p:bldP build="whole" bldLvl="1" animBg="1" rev="0" advAuto="0" spid="245" grpId="3"/>
      <p:bldP build="p" bldLvl="5" animBg="1" rev="0" advAuto="0" spid="248" grpId="7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Image Gallery"/>
          <p:cNvGrpSpPr/>
          <p:nvPr/>
        </p:nvGrpSpPr>
        <p:grpSpPr>
          <a:xfrm>
            <a:off x="-50800" y="-93889"/>
            <a:ext cx="26949797" cy="16383019"/>
            <a:chOff x="0" y="0"/>
            <a:chExt cx="26949796" cy="16383018"/>
          </a:xfrm>
        </p:grpSpPr>
        <p:pic>
          <p:nvPicPr>
            <p:cNvPr id="155" name="old-guys.jpg" descr="old-guys.jp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6044" r="0" b="6044"/>
            <a:stretch>
              <a:fillRect/>
            </a:stretch>
          </p:blipFill>
          <p:spPr>
            <a:xfrm>
              <a:off x="0" y="0"/>
              <a:ext cx="26949797" cy="1579465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6" name="Type to enter a caption."/>
            <p:cNvSpPr/>
            <p:nvPr/>
          </p:nvSpPr>
          <p:spPr>
            <a:xfrm>
              <a:off x="0" y="15870852"/>
              <a:ext cx="26949797" cy="5121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/>
            <a:p>
              <a:pPr/>
              <a:r>
                <a:t>Type to enter a caption.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dissolv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xit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25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Image Gallery"/>
          <p:cNvGrpSpPr/>
          <p:nvPr/>
        </p:nvGrpSpPr>
        <p:grpSpPr>
          <a:xfrm>
            <a:off x="63500" y="-25400"/>
            <a:ext cx="24288750" cy="14327486"/>
            <a:chOff x="0" y="0"/>
            <a:chExt cx="24288750" cy="14327485"/>
          </a:xfrm>
        </p:grpSpPr>
        <p:pic>
          <p:nvPicPr>
            <p:cNvPr id="159" name="e_coli.jpg" descr="e_coli.jp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11053" r="0" b="11053"/>
            <a:stretch>
              <a:fillRect/>
            </a:stretch>
          </p:blipFill>
          <p:spPr>
            <a:xfrm>
              <a:off x="0" y="0"/>
              <a:ext cx="24288750" cy="137391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0" name="Type to enter a caption."/>
            <p:cNvSpPr/>
            <p:nvPr/>
          </p:nvSpPr>
          <p:spPr>
            <a:xfrm>
              <a:off x="0" y="13815319"/>
              <a:ext cx="24288750" cy="5121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/>
            <a:p>
              <a:pPr/>
              <a:r>
                <a:t>Type to enter a caption.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xit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1" grpId="1"/>
      <p:bldP build="whole" bldLvl="1" animBg="1" rev="0" advAuto="0" spid="161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Image Gallery"/>
          <p:cNvGrpSpPr/>
          <p:nvPr/>
        </p:nvGrpSpPr>
        <p:grpSpPr>
          <a:xfrm>
            <a:off x="-544457" y="-941617"/>
            <a:ext cx="24915757" cy="15234674"/>
            <a:chOff x="0" y="0"/>
            <a:chExt cx="24915756" cy="15234673"/>
          </a:xfrm>
        </p:grpSpPr>
        <p:pic>
          <p:nvPicPr>
            <p:cNvPr id="163" name="prebuilt_hires.png" descr="prebuilt_hires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8067" r="0" b="8067"/>
            <a:stretch>
              <a:fillRect/>
            </a:stretch>
          </p:blipFill>
          <p:spPr>
            <a:xfrm>
              <a:off x="0" y="0"/>
              <a:ext cx="24915757" cy="146463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4" name="Type to enter a caption."/>
            <p:cNvSpPr/>
            <p:nvPr/>
          </p:nvSpPr>
          <p:spPr>
            <a:xfrm>
              <a:off x="0" y="14722507"/>
              <a:ext cx="24915757" cy="5121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/>
            <a:p>
              <a:pPr/>
              <a:r>
                <a:t>Type to enter a caption.</a:t>
              </a:r>
            </a:p>
          </p:txBody>
        </p:sp>
      </p:grpSp>
      <p:sp>
        <p:nvSpPr>
          <p:cNvPr id="166" name="Text"/>
          <p:cNvSpPr txBox="1"/>
          <p:nvPr/>
        </p:nvSpPr>
        <p:spPr>
          <a:xfrm>
            <a:off x="11855500" y="6627317"/>
            <a:ext cx="673000" cy="46136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/>
          </a:p>
        </p:txBody>
      </p:sp>
      <p:sp>
        <p:nvSpPr>
          <p:cNvPr id="167" name="Text"/>
          <p:cNvSpPr txBox="1"/>
          <p:nvPr/>
        </p:nvSpPr>
        <p:spPr>
          <a:xfrm>
            <a:off x="11982500" y="6754317"/>
            <a:ext cx="673000" cy="46136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/>
          </a:p>
        </p:txBody>
      </p:sp>
      <p:sp>
        <p:nvSpPr>
          <p:cNvPr id="168" name="Text"/>
          <p:cNvSpPr txBox="1"/>
          <p:nvPr/>
        </p:nvSpPr>
        <p:spPr>
          <a:xfrm>
            <a:off x="12109500" y="6881317"/>
            <a:ext cx="673000" cy="46136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/>
          </a:p>
        </p:txBody>
      </p:sp>
      <p:sp>
        <p:nvSpPr>
          <p:cNvPr id="169" name="Text"/>
          <p:cNvSpPr txBox="1"/>
          <p:nvPr/>
        </p:nvSpPr>
        <p:spPr>
          <a:xfrm>
            <a:off x="12236500" y="7008317"/>
            <a:ext cx="673000" cy="46136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/>
          </a:p>
        </p:txBody>
      </p:sp>
      <p:sp>
        <p:nvSpPr>
          <p:cNvPr id="170" name="Text"/>
          <p:cNvSpPr txBox="1"/>
          <p:nvPr/>
        </p:nvSpPr>
        <p:spPr>
          <a:xfrm>
            <a:off x="12363500" y="7135317"/>
            <a:ext cx="673000" cy="46136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/>
          </a:p>
        </p:txBody>
      </p:sp>
      <p:sp>
        <p:nvSpPr>
          <p:cNvPr id="171" name="~2000 reactions ~1800 metabolites"/>
          <p:cNvSpPr txBox="1"/>
          <p:nvPr/>
        </p:nvSpPr>
        <p:spPr>
          <a:xfrm>
            <a:off x="6896492" y="5753109"/>
            <a:ext cx="8845259" cy="2209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6900">
                <a:solidFill>
                  <a:srgbClr val="000000"/>
                </a:solidFill>
              </a:defRPr>
            </a:pPr>
            <a:r>
              <a:t>~2000 reactions</a:t>
            </a:r>
            <a:br/>
            <a:r>
              <a:t>~1800 metabolites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xit" nodeType="clickEffect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25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fill="hold">
                                          <p:stCondLst>
                                            <p:cond delay="324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xit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5" grpId="3"/>
      <p:bldP build="whole" bldLvl="1" animBg="1" rev="0" advAuto="0" spid="171" grpId="2"/>
      <p:bldP build="whole" bldLvl="1" animBg="1" rev="0" advAuto="0" spid="171" grpId="4"/>
      <p:bldP build="whole" bldLvl="1" animBg="1" rev="0" advAuto="0" spid="16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" name="Image Gallery"/>
          <p:cNvGrpSpPr/>
          <p:nvPr/>
        </p:nvGrpSpPr>
        <p:grpSpPr>
          <a:xfrm>
            <a:off x="12700" y="33832"/>
            <a:ext cx="24265335" cy="14225291"/>
            <a:chOff x="0" y="0"/>
            <a:chExt cx="24265334" cy="14225289"/>
          </a:xfrm>
        </p:grpSpPr>
        <p:pic>
          <p:nvPicPr>
            <p:cNvPr id="173" name="istockphoto-1320330053-170667a.jpg" descr="istockphoto-1320330053-170667a.jp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6930" r="0" b="6930"/>
            <a:stretch>
              <a:fillRect/>
            </a:stretch>
          </p:blipFill>
          <p:spPr>
            <a:xfrm>
              <a:off x="0" y="0"/>
              <a:ext cx="24265335" cy="136369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4" name="Type to enter a caption."/>
            <p:cNvSpPr/>
            <p:nvPr/>
          </p:nvSpPr>
          <p:spPr>
            <a:xfrm>
              <a:off x="0" y="13713124"/>
              <a:ext cx="24265335" cy="5121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/>
            <a:p>
              <a:pPr/>
              <a:r>
                <a:t>Type to enter a caption.</a:t>
              </a:r>
            </a:p>
          </p:txBody>
        </p:sp>
      </p:grpSp>
      <p:grpSp>
        <p:nvGrpSpPr>
          <p:cNvPr id="178" name="Image Gallery"/>
          <p:cNvGrpSpPr/>
          <p:nvPr/>
        </p:nvGrpSpPr>
        <p:grpSpPr>
          <a:xfrm>
            <a:off x="1192857" y="1196924"/>
            <a:ext cx="21998286" cy="11910518"/>
            <a:chOff x="0" y="0"/>
            <a:chExt cx="21998285" cy="11910516"/>
          </a:xfrm>
        </p:grpSpPr>
        <p:pic>
          <p:nvPicPr>
            <p:cNvPr id="176" name="10_aerobic-v-anaerobic-respiration.png" descr="10_aerobic-v-anaerobic-respiration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51" r="0" b="51"/>
            <a:stretch>
              <a:fillRect/>
            </a:stretch>
          </p:blipFill>
          <p:spPr>
            <a:xfrm>
              <a:off x="0" y="0"/>
              <a:ext cx="21998286" cy="113221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7" name="Type to enter a caption."/>
            <p:cNvSpPr/>
            <p:nvPr/>
          </p:nvSpPr>
          <p:spPr>
            <a:xfrm>
              <a:off x="0" y="11398350"/>
              <a:ext cx="21998286" cy="5121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/>
            <a:p>
              <a:pPr/>
              <a:r>
                <a:t>Type to enter a caption.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Image Gallery"/>
          <p:cNvGrpSpPr/>
          <p:nvPr/>
        </p:nvGrpSpPr>
        <p:grpSpPr>
          <a:xfrm>
            <a:off x="12700" y="0"/>
            <a:ext cx="24358600" cy="14304963"/>
            <a:chOff x="0" y="0"/>
            <a:chExt cx="24358600" cy="14304962"/>
          </a:xfrm>
        </p:grpSpPr>
        <p:pic>
          <p:nvPicPr>
            <p:cNvPr id="180" name="istockphoto-1320330053-170667a.jpg" descr="istockphoto-1320330053-170667a.jp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6844" r="0" b="6844"/>
            <a:stretch>
              <a:fillRect/>
            </a:stretch>
          </p:blipFill>
          <p:spPr>
            <a:xfrm>
              <a:off x="0" y="0"/>
              <a:ext cx="24358600" cy="137165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1" name="Type to enter a caption."/>
            <p:cNvSpPr/>
            <p:nvPr/>
          </p:nvSpPr>
          <p:spPr>
            <a:xfrm>
              <a:off x="0" y="13792796"/>
              <a:ext cx="24358600" cy="5121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/>
            <a:p>
              <a:pPr/>
              <a:r>
                <a:t>Type to enter a caption.</a:t>
              </a:r>
            </a:p>
          </p:txBody>
        </p:sp>
      </p:grpSp>
      <p:grpSp>
        <p:nvGrpSpPr>
          <p:cNvPr id="185" name="Image Gallery"/>
          <p:cNvGrpSpPr/>
          <p:nvPr/>
        </p:nvGrpSpPr>
        <p:grpSpPr>
          <a:xfrm>
            <a:off x="695622" y="598288"/>
            <a:ext cx="22992756" cy="13107790"/>
            <a:chOff x="0" y="0"/>
            <a:chExt cx="22992754" cy="13107789"/>
          </a:xfrm>
        </p:grpSpPr>
        <p:pic>
          <p:nvPicPr>
            <p:cNvPr id="183" name="42255_2019_118_Fig1_HTML.png" descr="42255_2019_118_Fig1_HTML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22982738" cy="125194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4" name="Type to enter a caption."/>
            <p:cNvSpPr/>
            <p:nvPr/>
          </p:nvSpPr>
          <p:spPr>
            <a:xfrm>
              <a:off x="0" y="12595623"/>
              <a:ext cx="22992755" cy="5121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/>
            <a:p>
              <a:pPr/>
              <a:r>
                <a:t>Type to enter a caption.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Image Gallery"/>
          <p:cNvGrpSpPr/>
          <p:nvPr/>
        </p:nvGrpSpPr>
        <p:grpSpPr>
          <a:xfrm>
            <a:off x="141509" y="2203918"/>
            <a:ext cx="24100982" cy="9896530"/>
            <a:chOff x="0" y="0"/>
            <a:chExt cx="24100981" cy="9896528"/>
          </a:xfrm>
        </p:grpSpPr>
        <p:pic>
          <p:nvPicPr>
            <p:cNvPr id="187" name="1-s2.0-S0958166914002341-fx1_lrg.jpg" descr="1-s2.0-S0958166914002341-fx1_lrg.jp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1035" t="0" r="1035" b="0"/>
            <a:stretch>
              <a:fillRect/>
            </a:stretch>
          </p:blipFill>
          <p:spPr>
            <a:xfrm>
              <a:off x="0" y="0"/>
              <a:ext cx="24100982" cy="93081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8" name="Type to enter a caption."/>
            <p:cNvSpPr/>
            <p:nvPr/>
          </p:nvSpPr>
          <p:spPr>
            <a:xfrm>
              <a:off x="0" y="9384362"/>
              <a:ext cx="24100982" cy="5121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/>
            <a:p>
              <a:pPr/>
              <a:r>
                <a:t>Type to enter a caption.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Image Gallery"/>
          <p:cNvGrpSpPr/>
          <p:nvPr/>
        </p:nvGrpSpPr>
        <p:grpSpPr>
          <a:xfrm>
            <a:off x="2072928" y="631780"/>
            <a:ext cx="20462163" cy="13040806"/>
            <a:chOff x="0" y="0"/>
            <a:chExt cx="20462161" cy="13040805"/>
          </a:xfrm>
        </p:grpSpPr>
        <p:pic>
          <p:nvPicPr>
            <p:cNvPr id="191" name="330_1355_f1.jpeg" descr="330_1355_f1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8075" r="0" b="8075"/>
            <a:stretch>
              <a:fillRect/>
            </a:stretch>
          </p:blipFill>
          <p:spPr>
            <a:xfrm>
              <a:off x="0" y="0"/>
              <a:ext cx="20462162" cy="1245244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2" name="Type to enter a caption."/>
            <p:cNvSpPr/>
            <p:nvPr/>
          </p:nvSpPr>
          <p:spPr>
            <a:xfrm>
              <a:off x="0" y="12528639"/>
              <a:ext cx="20462162" cy="5121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/>
            <a:p>
              <a:pPr/>
              <a:r>
                <a:t>Type to enter a caption.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Wang et al. (2016), Biotech. Biofuels."/>
          <p:cNvSpPr txBox="1"/>
          <p:nvPr/>
        </p:nvSpPr>
        <p:spPr>
          <a:xfrm>
            <a:off x="6386941" y="12392654"/>
            <a:ext cx="6158104" cy="535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900"/>
            </a:pPr>
            <a:r>
              <a:t>Wang et al. (2016), </a:t>
            </a:r>
            <a:r>
              <a:rPr i="1"/>
              <a:t>Biotech. Biofuels.</a:t>
            </a:r>
          </a:p>
        </p:txBody>
      </p:sp>
      <p:pic>
        <p:nvPicPr>
          <p:cNvPr id="19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747750" y="2362200"/>
            <a:ext cx="9624767" cy="8536379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Ledesma et al.  (2016), Metab. Engg."/>
          <p:cNvSpPr txBox="1"/>
          <p:nvPr/>
        </p:nvSpPr>
        <p:spPr>
          <a:xfrm>
            <a:off x="18175303" y="11300454"/>
            <a:ext cx="6152579" cy="535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900"/>
            </a:pPr>
            <a:r>
              <a:t>Ledesma et al.  (2016), </a:t>
            </a:r>
            <a:r>
              <a:rPr i="1"/>
              <a:t>Metab. Engg.</a:t>
            </a:r>
          </a:p>
        </p:txBody>
      </p:sp>
      <p:sp>
        <p:nvSpPr>
          <p:cNvPr id="198" name="Fatty Acid production using microbes"/>
          <p:cNvSpPr txBox="1"/>
          <p:nvPr/>
        </p:nvSpPr>
        <p:spPr>
          <a:xfrm>
            <a:off x="982392" y="581936"/>
            <a:ext cx="18605057" cy="1378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80000"/>
              </a:lnSpc>
              <a:defRPr b="1" spc="-170" sz="8500"/>
            </a:lvl1pPr>
          </a:lstStyle>
          <a:p>
            <a:pPr/>
            <a:r>
              <a:t>Fatty Acid production using microbes</a:t>
            </a:r>
          </a:p>
        </p:txBody>
      </p:sp>
      <p:pic>
        <p:nvPicPr>
          <p:cNvPr id="19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794000" y="2362200"/>
            <a:ext cx="9624767" cy="98539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7" grpId="2"/>
      <p:bldP build="whole" bldLvl="1" animBg="1" rev="0" advAuto="0" spid="196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