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2"/>
  </p:notesMasterIdLst>
  <p:sldIdLst>
    <p:sldId id="277" r:id="rId2"/>
    <p:sldId id="342" r:id="rId3"/>
    <p:sldId id="290" r:id="rId4"/>
    <p:sldId id="278" r:id="rId5"/>
    <p:sldId id="304" r:id="rId6"/>
    <p:sldId id="347" r:id="rId7"/>
    <p:sldId id="350" r:id="rId8"/>
    <p:sldId id="352" r:id="rId9"/>
    <p:sldId id="361" r:id="rId10"/>
    <p:sldId id="346" r:id="rId11"/>
    <p:sldId id="354" r:id="rId12"/>
    <p:sldId id="353" r:id="rId13"/>
    <p:sldId id="274" r:id="rId14"/>
    <p:sldId id="355" r:id="rId15"/>
    <p:sldId id="356" r:id="rId16"/>
    <p:sldId id="358" r:id="rId17"/>
    <p:sldId id="351" r:id="rId18"/>
    <p:sldId id="349" r:id="rId19"/>
    <p:sldId id="294" r:id="rId20"/>
    <p:sldId id="32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Fell" initials="EF" lastIdx="1" clrIdx="0">
    <p:extLst>
      <p:ext uri="{19B8F6BF-5375-455C-9EA6-DF929625EA0E}">
        <p15:presenceInfo xmlns:p15="http://schemas.microsoft.com/office/powerpoint/2012/main" userId="22a524dcace9b4a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C443"/>
    <a:srgbClr val="0000FF"/>
    <a:srgbClr val="038BF1"/>
    <a:srgbClr val="35EB46"/>
    <a:srgbClr val="D1282E"/>
    <a:srgbClr val="FFF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 varScale="1">
        <p:scale>
          <a:sx n="61" d="100"/>
          <a:sy n="61" d="100"/>
        </p:scale>
        <p:origin x="13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4F6A3-3151-492B-80DB-0ACC3D7DE0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3016B-1513-44DB-98FF-F6804BA1C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3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Continue up to iron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35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Cosmic ray spallation of </a:t>
            </a:r>
            <a:r>
              <a:rPr lang="en-US" dirty="0" err="1"/>
              <a:t>nitrogen,carbon,oxygen</a:t>
            </a:r>
            <a:r>
              <a:rPr lang="en-US" dirty="0"/>
              <a:t> possibly responsible for these low abundance elements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78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Belgium  k=0.95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82F69-9139-4733-8A40-84C891C9AEF4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1974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98Mo has 24% natural abundance, 100Mo has ~10% (both are stable)</a:t>
            </a:r>
          </a:p>
          <a:p>
            <a:r>
              <a:rPr lang="en-US" dirty="0"/>
              <a:t>~99% of world’s supply of 99Mo from 5 reactors (Canada, Belgium, Netherlands, South Africa, Australia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57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71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ong - Science as Art - MRS F201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28604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4950" spc="-4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none" spc="68" baseline="0">
                <a:solidFill>
                  <a:schemeClr val="tx2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8F17-EDD7-FD4C-9EA8-B6FE1D07C7D6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2" name="Picture 11" descr="SEASLogo_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6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A7AA-1571-D04A-B115-79D58767F0E5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00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7027-B56C-6E48-AB04-EFEDD43B50DA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1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7B507B1F-24E0-694A-9D18-04D299C13616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50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4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950" b="0" cap="all" spc="-45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1125" b="0" cap="all" spc="68" baseline="0">
                <a:solidFill>
                  <a:schemeClr val="tx2"/>
                </a:solidFill>
                <a:latin typeface="+mj-lt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45C8-464D-B24D-B254-70FD143596E6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07E5-4BC8-6A47-A8D6-FBA967B9A421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29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013" b="0" cap="all" spc="56" baseline="0">
                <a:solidFill>
                  <a:schemeClr val="tx1"/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013" b="0" kern="1200" cap="all" spc="56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marL="0" lvl="0" indent="0" algn="l" defTabSz="51435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3AAC-049F-FA45-9943-42550D9443AF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33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9E073-E7B3-C748-B19E-0188E3E9525D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6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59D6E-6BCB-124B-BCA7-C744645D3F6A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9FBBA-50AF-9A4E-9B90-9E2F1288D430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445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A6DB-0D03-BC44-9088-EBF26F29B263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6708558" cy="1181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fld id="{57A1FF71-826D-784C-A7D1-B9587AFB69E3}" type="datetime4">
              <a:rPr lang="en-US" smtClean="0">
                <a:solidFill>
                  <a:srgbClr val="000000"/>
                </a:solidFill>
              </a:rPr>
              <a:pPr/>
              <a:t>March 4, 2022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9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85405" y="6477005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pic>
        <p:nvPicPr>
          <p:cNvPr id="11" name="Picture 10" descr="SEASLogo_RGB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514350" rtl="0" eaLnBrk="1" latinLnBrk="0" hangingPunct="1">
        <a:spcBef>
          <a:spcPct val="0"/>
        </a:spcBef>
        <a:buNone/>
        <a:defRPr sz="2025" kern="1200" cap="none" spc="-34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spcBef>
          <a:spcPct val="20000"/>
        </a:spcBef>
        <a:spcAft>
          <a:spcPts val="338"/>
        </a:spcAft>
        <a:buFont typeface="Arial" pitchFamily="34" charset="0"/>
        <a:buNone/>
        <a:defRPr sz="1125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n.uio.no/kjemi/forskning/grupper/miljovitenskap/miljovitenskapbloggen/radiochemistry-and-alchemy.html#:~:text=This%20can%20be%20calculated%20and,4.1x1019%20J%2Fkg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ld-nuclear.org/" TargetMode="External"/><Relationship Id="rId2" Type="http://schemas.openxmlformats.org/officeDocument/2006/relationships/hyperlink" Target="https://www.nndc.bnl.gov/nudat2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ia.gov/nuclear/" TargetMode="External"/><Relationship Id="rId4" Type="http://schemas.openxmlformats.org/officeDocument/2006/relationships/hyperlink" Target="https://www.iea.org/fuels-and-technologies/nuclea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375" y="1895507"/>
            <a:ext cx="7900090" cy="916170"/>
          </a:xfrm>
        </p:spPr>
        <p:txBody>
          <a:bodyPr>
            <a:noAutofit/>
          </a:bodyPr>
          <a:lstStyle/>
          <a:p>
            <a:r>
              <a:rPr lang="en-CA" sz="3200" dirty="0"/>
              <a:t>Nuclear Alchemy: The Real Magic Behind the Philosopher’s Stone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0049173A-1B17-45FE-A001-36B815390BA8}"/>
              </a:ext>
            </a:extLst>
          </p:cNvPr>
          <p:cNvCxnSpPr>
            <a:cxnSpLocks/>
          </p:cNvCxnSpPr>
          <p:nvPr/>
        </p:nvCxnSpPr>
        <p:spPr>
          <a:xfrm>
            <a:off x="0" y="5220222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838F353-532C-4F78-A00E-22B3AF51CCD6}"/>
              </a:ext>
            </a:extLst>
          </p:cNvPr>
          <p:cNvSpPr txBox="1">
            <a:spLocks/>
          </p:cNvSpPr>
          <p:nvPr/>
        </p:nvSpPr>
        <p:spPr>
          <a:xfrm>
            <a:off x="730101" y="5536695"/>
            <a:ext cx="7099449" cy="916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514350" rtl="0" eaLnBrk="1" latinLnBrk="0" hangingPunct="1">
              <a:spcBef>
                <a:spcPct val="20000"/>
              </a:spcBef>
              <a:spcAft>
                <a:spcPts val="338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-102870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2200" b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01D70F-C8A8-4E70-8049-796754F94271}"/>
              </a:ext>
            </a:extLst>
          </p:cNvPr>
          <p:cNvSpPr/>
          <p:nvPr/>
        </p:nvSpPr>
        <p:spPr>
          <a:xfrm>
            <a:off x="6743700" y="952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40547A-ED51-46A9-BA31-47AED9B8EB9E}"/>
              </a:ext>
            </a:extLst>
          </p:cNvPr>
          <p:cNvSpPr txBox="1"/>
          <p:nvPr/>
        </p:nvSpPr>
        <p:spPr>
          <a:xfrm>
            <a:off x="996594" y="4046323"/>
            <a:ext cx="17815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HEJC </a:t>
            </a:r>
          </a:p>
          <a:p>
            <a:r>
              <a:rPr lang="en-US" sz="2000" b="1" dirty="0"/>
              <a:t>March 4, 2022</a:t>
            </a:r>
          </a:p>
          <a:p>
            <a:r>
              <a:rPr lang="en-US" sz="2000" b="1" dirty="0"/>
              <a:t>Eric Fell</a:t>
            </a:r>
          </a:p>
        </p:txBody>
      </p:sp>
    </p:spTree>
    <p:extLst>
      <p:ext uri="{BB962C8B-B14F-4D97-AF65-F5344CB8AC3E}">
        <p14:creationId xmlns:p14="http://schemas.microsoft.com/office/powerpoint/2010/main" val="169313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Natural transmutations:</a:t>
            </a:r>
            <a:br>
              <a:rPr lang="en-US" sz="3000" dirty="0"/>
            </a:br>
            <a:r>
              <a:rPr lang="en-US" sz="3000" dirty="0"/>
              <a:t>Stellar nucleosynthesis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10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2FE1A8-1BEA-4230-8EA8-07646A142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41" y="1933676"/>
            <a:ext cx="6921091" cy="40135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89670F-5174-4845-826E-0CCB72F069B2}"/>
              </a:ext>
            </a:extLst>
          </p:cNvPr>
          <p:cNvSpPr txBox="1"/>
          <p:nvPr/>
        </p:nvSpPr>
        <p:spPr>
          <a:xfrm>
            <a:off x="976847" y="1287345"/>
            <a:ext cx="6708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Other processes able to create heavy elements, path depends on reaction rate (number of available neutrons) vs beta decay rate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9280F-95EA-4408-8F40-273C08891B51}"/>
              </a:ext>
            </a:extLst>
          </p:cNvPr>
          <p:cNvSpPr txBox="1"/>
          <p:nvPr/>
        </p:nvSpPr>
        <p:spPr>
          <a:xfrm>
            <a:off x="1130517" y="5982535"/>
            <a:ext cx="6708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Stellar nucleosynthesis accounts for all naturally occurring elements in the universe, from carbon to uranium</a:t>
            </a:r>
          </a:p>
        </p:txBody>
      </p:sp>
    </p:spTree>
    <p:extLst>
      <p:ext uri="{BB962C8B-B14F-4D97-AF65-F5344CB8AC3E}">
        <p14:creationId xmlns:p14="http://schemas.microsoft.com/office/powerpoint/2010/main" val="3318329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Natural transmutations:</a:t>
            </a:r>
            <a:br>
              <a:rPr lang="en-US" sz="3000" dirty="0"/>
            </a:br>
            <a:r>
              <a:rPr lang="en-US" sz="3000" dirty="0"/>
              <a:t>Here on Earth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11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01CD00-3065-4834-9027-F80E4052E6EF}"/>
              </a:ext>
            </a:extLst>
          </p:cNvPr>
          <p:cNvSpPr txBox="1"/>
          <p:nvPr/>
        </p:nvSpPr>
        <p:spPr>
          <a:xfrm>
            <a:off x="5836604" y="6593691"/>
            <a:ext cx="20024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https://en.wikipedia.org/wiki/Decay_chain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B73BF9CC-AA9E-459F-AA37-7E0674DFD8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4"/>
          <a:stretch/>
        </p:blipFill>
        <p:spPr bwMode="auto">
          <a:xfrm>
            <a:off x="5062588" y="1301749"/>
            <a:ext cx="3903392" cy="525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E97525E5-C94E-48A0-8701-830748D18E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 bwMode="auto">
          <a:xfrm>
            <a:off x="272348" y="1485374"/>
            <a:ext cx="4246837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A9B7B3-4DFD-49A0-A619-78EE9B815EE3}"/>
              </a:ext>
            </a:extLst>
          </p:cNvPr>
          <p:cNvSpPr txBox="1"/>
          <p:nvPr/>
        </p:nvSpPr>
        <p:spPr>
          <a:xfrm>
            <a:off x="266101" y="2819595"/>
            <a:ext cx="4149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0000FF"/>
                </a:solidFill>
              </a:rPr>
              <a:t>Potassium-40 </a:t>
            </a:r>
          </a:p>
          <a:p>
            <a:pPr algn="ctr"/>
            <a:r>
              <a:rPr lang="en-US" dirty="0"/>
              <a:t>Largest source of radioactivity in humans</a:t>
            </a:r>
          </a:p>
          <a:p>
            <a:pPr algn="ctr"/>
            <a:r>
              <a:rPr lang="en-US" dirty="0"/>
              <a:t>(4300 disintegrations per second)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6E48AC-9700-42FE-B394-47D8B8515440}"/>
              </a:ext>
            </a:extLst>
          </p:cNvPr>
          <p:cNvSpPr txBox="1"/>
          <p:nvPr/>
        </p:nvSpPr>
        <p:spPr>
          <a:xfrm>
            <a:off x="7247312" y="2634929"/>
            <a:ext cx="1687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0000FF"/>
                </a:solidFill>
              </a:rPr>
              <a:t>Uranium-238</a:t>
            </a: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87435D40-887C-4FE2-8E91-2BB2C923FE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21"/>
          <a:stretch/>
        </p:blipFill>
        <p:spPr bwMode="auto">
          <a:xfrm>
            <a:off x="178020" y="4878012"/>
            <a:ext cx="4921154" cy="159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D60C58-D735-45D4-8193-914996DA7A67}"/>
              </a:ext>
            </a:extLst>
          </p:cNvPr>
          <p:cNvSpPr txBox="1"/>
          <p:nvPr/>
        </p:nvSpPr>
        <p:spPr>
          <a:xfrm>
            <a:off x="1877026" y="4508680"/>
            <a:ext cx="1265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Carbon-14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4A3403-CBE1-401A-9567-C834BB55BE3F}"/>
              </a:ext>
            </a:extLst>
          </p:cNvPr>
          <p:cNvSpPr txBox="1"/>
          <p:nvPr/>
        </p:nvSpPr>
        <p:spPr>
          <a:xfrm>
            <a:off x="3461872" y="4880253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1/2</a:t>
            </a:r>
            <a:r>
              <a:rPr lang="en-US" dirty="0"/>
              <a:t> = 5730 </a:t>
            </a:r>
            <a:r>
              <a:rPr lang="en-US" dirty="0" err="1"/>
              <a:t>yrs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D993B34-9A64-4EC4-B435-F3A53BABB31B}"/>
              </a:ext>
            </a:extLst>
          </p:cNvPr>
          <p:cNvSpPr/>
          <p:nvPr/>
        </p:nvSpPr>
        <p:spPr>
          <a:xfrm>
            <a:off x="178020" y="1301749"/>
            <a:ext cx="4325400" cy="253452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DF113D0-DED0-426D-BC68-B102FF033D53}"/>
              </a:ext>
            </a:extLst>
          </p:cNvPr>
          <p:cNvSpPr/>
          <p:nvPr/>
        </p:nvSpPr>
        <p:spPr>
          <a:xfrm>
            <a:off x="118357" y="4424855"/>
            <a:ext cx="5105284" cy="219653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8C00F7-E95E-405E-B8CF-F022657B91FD}"/>
              </a:ext>
            </a:extLst>
          </p:cNvPr>
          <p:cNvSpPr txBox="1"/>
          <p:nvPr/>
        </p:nvSpPr>
        <p:spPr>
          <a:xfrm>
            <a:off x="4572000" y="2973006"/>
            <a:ext cx="1433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Primordial nuclides</a:t>
            </a:r>
          </a:p>
        </p:txBody>
      </p:sp>
    </p:spTree>
    <p:extLst>
      <p:ext uri="{BB962C8B-B14F-4D97-AF65-F5344CB8AC3E}">
        <p14:creationId xmlns:p14="http://schemas.microsoft.com/office/powerpoint/2010/main" val="35376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6" grpId="0"/>
      <p:bldP spid="18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12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931B26-2359-4EDA-9487-1BA1F4302D22}"/>
              </a:ext>
            </a:extLst>
          </p:cNvPr>
          <p:cNvSpPr txBox="1"/>
          <p:nvPr/>
        </p:nvSpPr>
        <p:spPr>
          <a:xfrm>
            <a:off x="146304" y="1395415"/>
            <a:ext cx="7673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1917-1925, Ernest Rutherford performs the first artificial nuclear transmutation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92434F-5F17-4A80-BF9B-F37FDA015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333" y="1862880"/>
            <a:ext cx="3176588" cy="4524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3E4C17-7263-4ADA-AECE-C45D5CA8C5FD}"/>
              </a:ext>
            </a:extLst>
          </p:cNvPr>
          <p:cNvSpPr txBox="1"/>
          <p:nvPr/>
        </p:nvSpPr>
        <p:spPr>
          <a:xfrm>
            <a:off x="146304" y="2548101"/>
            <a:ext cx="798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Typically requires high-velocity bombarding particle </a:t>
            </a:r>
            <a:r>
              <a:rPr lang="en-US" dirty="0">
                <a:sym typeface="Wingdings" panose="05000000000000000000" pitchFamily="2" charset="2"/>
              </a:rPr>
              <a:t> needs particle accelerator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53DBBD-4FBE-4691-8637-5483C8DDF00F}"/>
              </a:ext>
            </a:extLst>
          </p:cNvPr>
          <p:cNvSpPr txBox="1"/>
          <p:nvPr/>
        </p:nvSpPr>
        <p:spPr>
          <a:xfrm>
            <a:off x="1271016" y="3898519"/>
            <a:ext cx="588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1938, Hahn and Meitner discover nuclear fission of uranium</a:t>
            </a:r>
          </a:p>
        </p:txBody>
      </p:sp>
      <p:pic>
        <p:nvPicPr>
          <p:cNvPr id="1026" name="Picture 2" descr="Basics of Nuclear Fission | Definitions | nuclear-power.com">
            <a:extLst>
              <a:ext uri="{FF2B5EF4-FFF2-40B4-BE49-F238E27FC236}">
                <a16:creationId xmlns:a16="http://schemas.microsoft.com/office/drawing/2014/main" id="{62A06B51-0E7C-4F41-B05D-476EB550A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4213016"/>
            <a:ext cx="4468278" cy="191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BA8D084-D505-4C5A-B376-314EB98E88A1}"/>
              </a:ext>
            </a:extLst>
          </p:cNvPr>
          <p:cNvCxnSpPr/>
          <p:nvPr/>
        </p:nvCxnSpPr>
        <p:spPr>
          <a:xfrm>
            <a:off x="4937760" y="5172610"/>
            <a:ext cx="96012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7829544-D2EA-4D2E-A53C-BD558C868A9B}"/>
              </a:ext>
            </a:extLst>
          </p:cNvPr>
          <p:cNvSpPr/>
          <p:nvPr/>
        </p:nvSpPr>
        <p:spPr>
          <a:xfrm>
            <a:off x="246888" y="3822192"/>
            <a:ext cx="8540496" cy="2483509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rmany shuts down atomic plant as nuclear phase-out enters final stretch |  News | DW | 31.12.2019">
            <a:extLst>
              <a:ext uri="{FF2B5EF4-FFF2-40B4-BE49-F238E27FC236}">
                <a16:creationId xmlns:a16="http://schemas.microsoft.com/office/drawing/2014/main" id="{B6F22BEB-87F9-4255-A184-3FE300C97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746" y="4470897"/>
            <a:ext cx="2615181" cy="147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534656" cy="1181100"/>
          </a:xfrm>
        </p:spPr>
        <p:txBody>
          <a:bodyPr>
            <a:normAutofit/>
          </a:bodyPr>
          <a:lstStyle/>
          <a:p>
            <a:r>
              <a:rPr lang="en-US" sz="3000" dirty="0"/>
              <a:t>The beginnings of artificial transmutations</a:t>
            </a:r>
          </a:p>
        </p:txBody>
      </p:sp>
    </p:spTree>
    <p:extLst>
      <p:ext uri="{BB962C8B-B14F-4D97-AF65-F5344CB8AC3E}">
        <p14:creationId xmlns:p14="http://schemas.microsoft.com/office/powerpoint/2010/main" val="193532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320" y="2802351"/>
            <a:ext cx="349024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CA" sz="2000" dirty="0"/>
              <a:t>MYRRHA: </a:t>
            </a:r>
            <a:br>
              <a:rPr lang="en-CA" sz="2000" dirty="0"/>
            </a:br>
            <a:r>
              <a:rPr lang="en-CA" sz="2000" dirty="0">
                <a:solidFill>
                  <a:srgbClr val="FF0000"/>
                </a:solidFill>
              </a:rPr>
              <a:t>M</a:t>
            </a:r>
            <a:r>
              <a:rPr lang="en-CA" sz="2000" dirty="0"/>
              <a:t>ultipurpose </a:t>
            </a:r>
            <a:r>
              <a:rPr lang="en-CA" sz="2000" dirty="0" err="1"/>
              <a:t>h</a:t>
            </a:r>
            <a:r>
              <a:rPr lang="en-CA" sz="2000" dirty="0" err="1">
                <a:solidFill>
                  <a:srgbClr val="FF0000"/>
                </a:solidFill>
              </a:rPr>
              <a:t>Y</a:t>
            </a:r>
            <a:r>
              <a:rPr lang="en-CA" sz="2000" dirty="0" err="1"/>
              <a:t>brid</a:t>
            </a:r>
            <a:r>
              <a:rPr lang="en-CA" sz="2000" dirty="0"/>
              <a:t> </a:t>
            </a:r>
            <a:r>
              <a:rPr lang="en-CA" sz="2000" dirty="0">
                <a:solidFill>
                  <a:srgbClr val="FF0000"/>
                </a:solidFill>
              </a:rPr>
              <a:t>R</a:t>
            </a:r>
            <a:r>
              <a:rPr lang="en-CA" sz="2000" dirty="0"/>
              <a:t>esearch </a:t>
            </a:r>
            <a:r>
              <a:rPr lang="en-CA" sz="2000" dirty="0">
                <a:solidFill>
                  <a:srgbClr val="FF0000"/>
                </a:solidFill>
              </a:rPr>
              <a:t>R</a:t>
            </a:r>
            <a:r>
              <a:rPr lang="en-CA" sz="2000" dirty="0"/>
              <a:t>eactor for </a:t>
            </a:r>
            <a:r>
              <a:rPr lang="en-CA" sz="2000" dirty="0">
                <a:solidFill>
                  <a:srgbClr val="FF0000"/>
                </a:solidFill>
              </a:rPr>
              <a:t>H</a:t>
            </a:r>
            <a:r>
              <a:rPr lang="en-CA" sz="2000" dirty="0"/>
              <a:t>igh-tech </a:t>
            </a:r>
            <a:r>
              <a:rPr lang="en-CA" sz="2000" dirty="0">
                <a:solidFill>
                  <a:srgbClr val="FF0000"/>
                </a:solidFill>
              </a:rPr>
              <a:t>A</a:t>
            </a:r>
            <a:r>
              <a:rPr lang="en-CA" sz="2000" dirty="0"/>
              <a:t>pplications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687" y="3778898"/>
            <a:ext cx="3771506" cy="27833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8365" y="1233134"/>
            <a:ext cx="4477605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latin typeface="+mj-lt"/>
                <a:cs typeface="Times New Roman" panose="02020603050405020304" pitchFamily="18" charset="0"/>
              </a:rPr>
              <a:t>Accelerator driven systems, fast neutron spectrum research reactor</a:t>
            </a:r>
          </a:p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latin typeface="+mj-lt"/>
                <a:cs typeface="Times New Roman" panose="02020603050405020304" pitchFamily="18" charset="0"/>
              </a:rPr>
              <a:t>Can operate in sub-critical and critical modes</a:t>
            </a:r>
          </a:p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latin typeface="+mj-lt"/>
                <a:cs typeface="Times New Roman" panose="02020603050405020304" pitchFamily="18" charset="0"/>
              </a:rPr>
              <a:t>Fast protons </a:t>
            </a:r>
            <a:r>
              <a:rPr lang="en-CA" sz="1600" dirty="0" err="1">
                <a:latin typeface="+mj-lt"/>
                <a:cs typeface="Times New Roman" panose="02020603050405020304" pitchFamily="18" charset="0"/>
              </a:rPr>
              <a:t>spallate</a:t>
            </a:r>
            <a:r>
              <a:rPr lang="en-CA" sz="1600" dirty="0">
                <a:latin typeface="+mj-lt"/>
                <a:cs typeface="Times New Roman" panose="02020603050405020304" pitchFamily="18" charset="0"/>
              </a:rPr>
              <a:t> high-Z target, creates lots of neutrons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9171" y="6562212"/>
            <a:ext cx="1176925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50" dirty="0"/>
              <a:t>http://myrrha.sckcen.be/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9BDD-29F1-4DA5-A6D0-C5DDB6A60A78}" type="slidenum">
              <a:rPr lang="en-CA" smtClean="0"/>
              <a:t>13</a:t>
            </a:fld>
            <a:endParaRPr lang="en-CA" dirty="0"/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5C1A03C0-320C-4B6D-9A4D-C3D7862F58A3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94E8289-2DB4-44EA-AD93-B0B94BB184CA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C0366CF-C598-4C14-9323-11F2D0A5C1E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6708558" cy="1181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514350" rtl="0" eaLnBrk="1" latinLnBrk="0" hangingPunct="1">
              <a:spcBef>
                <a:spcPct val="0"/>
              </a:spcBef>
              <a:buNone/>
              <a:defRPr sz="3600" kern="1200" cap="none" spc="-34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And to dust you shall return… </a:t>
            </a:r>
          </a:p>
          <a:p>
            <a:r>
              <a:rPr lang="en-US" sz="3000" dirty="0"/>
              <a:t>Nuclear waste transmutation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1CA3C8-817B-4514-B7ED-8D11519A8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717" y="1190368"/>
            <a:ext cx="3082803" cy="23307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69045E-6A22-4235-9238-BC8EC45FB877}"/>
              </a:ext>
            </a:extLst>
          </p:cNvPr>
          <p:cNvSpPr txBox="1"/>
          <p:nvPr/>
        </p:nvSpPr>
        <p:spPr>
          <a:xfrm>
            <a:off x="4568547" y="4115388"/>
            <a:ext cx="418679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Pb-Bi eutectic </a:t>
            </a:r>
            <a:r>
              <a:rPr lang="en-CA" sz="1600" dirty="0">
                <a:latin typeface="+mj-lt"/>
                <a:cs typeface="Times New Roman" panose="02020603050405020304" pitchFamily="18" charset="0"/>
              </a:rPr>
              <a:t>is used as a coolant and liquid heavy metal target</a:t>
            </a:r>
          </a:p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latin typeface="+mj-lt"/>
                <a:cs typeface="Times New Roman" panose="02020603050405020304" pitchFamily="18" charset="0"/>
              </a:rPr>
              <a:t>Mixed plutonium-uranium oxide fuel (</a:t>
            </a:r>
            <a:r>
              <a:rPr lang="en-CA" sz="1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MOX</a:t>
            </a:r>
            <a:r>
              <a:rPr lang="en-CA" sz="1600" dirty="0">
                <a:latin typeface="+mj-lt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latin typeface="+mj-lt"/>
                <a:cs typeface="Times New Roman" panose="02020603050405020304" pitchFamily="18" charset="0"/>
              </a:rPr>
              <a:t>Applications</a:t>
            </a:r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latin typeface="+mj-lt"/>
                <a:cs typeface="Times New Roman" panose="02020603050405020304" pitchFamily="18" charset="0"/>
              </a:rPr>
              <a:t>Waste transmutation</a:t>
            </a:r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latin typeface="+mj-lt"/>
                <a:cs typeface="Times New Roman" panose="02020603050405020304" pitchFamily="18" charset="0"/>
              </a:rPr>
              <a:t>Neutron irradiated silicon</a:t>
            </a:r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latin typeface="+mj-lt"/>
                <a:cs typeface="Times New Roman" panose="02020603050405020304" pitchFamily="18" charset="0"/>
              </a:rPr>
              <a:t>Radioisotope production</a:t>
            </a:r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latin typeface="+mj-lt"/>
                <a:cs typeface="Times New Roman" panose="02020603050405020304" pitchFamily="18" charset="0"/>
              </a:rPr>
              <a:t>Materials research</a:t>
            </a:r>
            <a:endParaRPr lang="en-CA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D19F28-1718-41D9-9A4F-94A2B45A6043}"/>
              </a:ext>
            </a:extLst>
          </p:cNvPr>
          <p:cNvSpPr txBox="1"/>
          <p:nvPr/>
        </p:nvSpPr>
        <p:spPr>
          <a:xfrm>
            <a:off x="5626359" y="3533052"/>
            <a:ext cx="29674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http://www.chm.bris.ac.uk/webprojects2002/crabb/modern.html</a:t>
            </a:r>
          </a:p>
        </p:txBody>
      </p:sp>
    </p:spTree>
    <p:extLst>
      <p:ext uri="{BB962C8B-B14F-4D97-AF65-F5344CB8AC3E}">
        <p14:creationId xmlns:p14="http://schemas.microsoft.com/office/powerpoint/2010/main" val="248578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Playing Mendeleev: </a:t>
            </a:r>
            <a:br>
              <a:rPr lang="en-US" sz="3000" dirty="0"/>
            </a:br>
            <a:r>
              <a:rPr lang="en-US" sz="3000" dirty="0"/>
              <a:t>The superheavy elements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14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58CF62-6B58-4B06-9ED0-511B4059FA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727"/>
          <a:stretch/>
        </p:blipFill>
        <p:spPr>
          <a:xfrm>
            <a:off x="2148840" y="1532510"/>
            <a:ext cx="6574536" cy="48155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9611B48-3BA0-41E0-9A08-78FCF76CDE19}"/>
              </a:ext>
            </a:extLst>
          </p:cNvPr>
          <p:cNvGrpSpPr>
            <a:grpSpLocks noChangeAspect="1"/>
          </p:cNvGrpSpPr>
          <p:nvPr/>
        </p:nvGrpSpPr>
        <p:grpSpPr>
          <a:xfrm>
            <a:off x="201170" y="1272990"/>
            <a:ext cx="1303764" cy="731520"/>
            <a:chOff x="36576" y="1308423"/>
            <a:chExt cx="1865376" cy="104663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4CC3369-B8DC-43A0-823E-A7EBAA077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576" y="1308423"/>
              <a:ext cx="1865376" cy="104663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140EDA6-D87C-4A77-89E7-A09EC644193C}"/>
                </a:ext>
              </a:extLst>
            </p:cNvPr>
            <p:cNvSpPr/>
            <p:nvPr/>
          </p:nvSpPr>
          <p:spPr>
            <a:xfrm>
              <a:off x="347472" y="1965961"/>
              <a:ext cx="1554480" cy="948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D402297-5BF7-47CE-B322-C485CA1FF906}"/>
              </a:ext>
            </a:extLst>
          </p:cNvPr>
          <p:cNvSpPr txBox="1"/>
          <p:nvPr/>
        </p:nvSpPr>
        <p:spPr>
          <a:xfrm>
            <a:off x="2516271" y="2061524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38BF1"/>
                </a:solidFill>
              </a:rPr>
              <a:t>1968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704B38-7FF8-49E4-A914-DB28129B282B}"/>
              </a:ext>
            </a:extLst>
          </p:cNvPr>
          <p:cNvSpPr txBox="1"/>
          <p:nvPr/>
        </p:nvSpPr>
        <p:spPr>
          <a:xfrm>
            <a:off x="3361545" y="2061524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38BF1"/>
                </a:solidFill>
              </a:rPr>
              <a:t>1976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475469-CA1F-415A-9E81-5B3B997E6604}"/>
              </a:ext>
            </a:extLst>
          </p:cNvPr>
          <p:cNvSpPr txBox="1"/>
          <p:nvPr/>
        </p:nvSpPr>
        <p:spPr>
          <a:xfrm>
            <a:off x="6452594" y="118372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38BF1"/>
                </a:solidFill>
              </a:rPr>
              <a:t>1999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E8563A-46EC-47E8-A925-AD15C1C2DDF3}"/>
              </a:ext>
            </a:extLst>
          </p:cNvPr>
          <p:cNvSpPr txBox="1"/>
          <p:nvPr/>
        </p:nvSpPr>
        <p:spPr>
          <a:xfrm>
            <a:off x="7325106" y="118372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</a:rPr>
              <a:t>20</a:t>
            </a:r>
            <a:r>
              <a:rPr lang="en-US" sz="1400" b="1" dirty="0">
                <a:solidFill>
                  <a:srgbClr val="038BF1"/>
                </a:solidFill>
              </a:rPr>
              <a:t>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7F7259-8CFF-480B-91F3-5AB73D6A967E}"/>
              </a:ext>
            </a:extLst>
          </p:cNvPr>
          <p:cNvSpPr txBox="1"/>
          <p:nvPr/>
        </p:nvSpPr>
        <p:spPr>
          <a:xfrm>
            <a:off x="8197618" y="118372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38BF1"/>
                </a:solidFill>
              </a:rPr>
              <a:t>2002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2E3B839-EBB2-465E-B85D-EF15C6A80996}"/>
              </a:ext>
            </a:extLst>
          </p:cNvPr>
          <p:cNvSpPr txBox="1"/>
          <p:nvPr/>
        </p:nvSpPr>
        <p:spPr>
          <a:xfrm>
            <a:off x="6049219" y="206152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2003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82FF2-9624-4BE0-B633-682DAE564E17}"/>
              </a:ext>
            </a:extLst>
          </p:cNvPr>
          <p:cNvSpPr txBox="1"/>
          <p:nvPr/>
        </p:nvSpPr>
        <p:spPr>
          <a:xfrm>
            <a:off x="6929046" y="2061524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38BF1"/>
                </a:solidFill>
              </a:rPr>
              <a:t>2003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C3E5E05-084A-4DA3-86EC-72BF6779020B}"/>
              </a:ext>
            </a:extLst>
          </p:cNvPr>
          <p:cNvSpPr txBox="1"/>
          <p:nvPr/>
        </p:nvSpPr>
        <p:spPr>
          <a:xfrm>
            <a:off x="7783352" y="2061524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38BF1"/>
                </a:solidFill>
              </a:rPr>
              <a:t>2010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7328CC-5A7A-4DA5-B4E8-04AD23642547}"/>
              </a:ext>
            </a:extLst>
          </p:cNvPr>
          <p:cNvSpPr txBox="1"/>
          <p:nvPr/>
        </p:nvSpPr>
        <p:spPr>
          <a:xfrm>
            <a:off x="2051289" y="118372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38BF1"/>
                </a:solidFill>
              </a:rPr>
              <a:t>1964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E9E443-77FB-4A55-8D2A-B876191EAF67}"/>
              </a:ext>
            </a:extLst>
          </p:cNvPr>
          <p:cNvSpPr txBox="1"/>
          <p:nvPr/>
        </p:nvSpPr>
        <p:spPr>
          <a:xfrm>
            <a:off x="2942445" y="118372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</a:rPr>
              <a:t>1970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E0A529-F934-4791-8185-0C889F5031E9}"/>
              </a:ext>
            </a:extLst>
          </p:cNvPr>
          <p:cNvSpPr txBox="1"/>
          <p:nvPr/>
        </p:nvSpPr>
        <p:spPr>
          <a:xfrm>
            <a:off x="3805432" y="118372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</a:rPr>
              <a:t>1984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854274-2B9A-40F3-B5B2-40FB9CAFDF30}"/>
              </a:ext>
            </a:extLst>
          </p:cNvPr>
          <p:cNvSpPr txBox="1"/>
          <p:nvPr/>
        </p:nvSpPr>
        <p:spPr>
          <a:xfrm>
            <a:off x="4252319" y="2061524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</a:rPr>
              <a:t>1982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C2F036-DD06-46E3-9677-C5AEEE84E273}"/>
              </a:ext>
            </a:extLst>
          </p:cNvPr>
          <p:cNvSpPr txBox="1"/>
          <p:nvPr/>
        </p:nvSpPr>
        <p:spPr>
          <a:xfrm>
            <a:off x="4693834" y="118372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</a:rPr>
              <a:t>1994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8FF1F8-1978-432D-91AA-6AE1483C836A}"/>
              </a:ext>
            </a:extLst>
          </p:cNvPr>
          <p:cNvSpPr txBox="1"/>
          <p:nvPr/>
        </p:nvSpPr>
        <p:spPr>
          <a:xfrm>
            <a:off x="5112243" y="2061524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</a:rPr>
              <a:t>1994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06DF8C-84E6-4672-AE1F-8DBFEC53EB85}"/>
              </a:ext>
            </a:extLst>
          </p:cNvPr>
          <p:cNvSpPr txBox="1"/>
          <p:nvPr/>
        </p:nvSpPr>
        <p:spPr>
          <a:xfrm>
            <a:off x="5554091" y="118372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</a:rPr>
              <a:t>1996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E6AE43-816C-4D1F-B4AF-61D056185D1E}"/>
              </a:ext>
            </a:extLst>
          </p:cNvPr>
          <p:cNvSpPr txBox="1"/>
          <p:nvPr/>
        </p:nvSpPr>
        <p:spPr>
          <a:xfrm>
            <a:off x="99422" y="2394051"/>
            <a:ext cx="543738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Initial creation/discovery has occurred at:</a:t>
            </a:r>
          </a:p>
          <a:p>
            <a:r>
              <a:rPr lang="en-US" sz="1400" dirty="0"/>
              <a:t>-</a:t>
            </a:r>
            <a:r>
              <a:rPr lang="en-US" sz="1400" b="1" dirty="0">
                <a:solidFill>
                  <a:srgbClr val="038BF1"/>
                </a:solidFill>
              </a:rPr>
              <a:t>Joint Institute for Nuclear Research</a:t>
            </a:r>
            <a:r>
              <a:rPr lang="en-US" sz="1400" dirty="0">
                <a:solidFill>
                  <a:srgbClr val="038BF1"/>
                </a:solidFill>
              </a:rPr>
              <a:t>. Dubna, Russia</a:t>
            </a:r>
          </a:p>
          <a:p>
            <a:r>
              <a:rPr lang="en-US" sz="1400" dirty="0"/>
              <a:t>-</a:t>
            </a:r>
            <a:r>
              <a:rPr lang="en-US" sz="1400" b="1" dirty="0">
                <a:solidFill>
                  <a:schemeClr val="accent5"/>
                </a:solidFill>
              </a:rPr>
              <a:t>GSI Helmholtz Centre for Heavy Ion Research</a:t>
            </a:r>
            <a:r>
              <a:rPr lang="en-US" sz="1400" dirty="0">
                <a:solidFill>
                  <a:schemeClr val="accent5"/>
                </a:solidFill>
              </a:rPr>
              <a:t>. Darmstadt, Germany</a:t>
            </a:r>
          </a:p>
          <a:p>
            <a:r>
              <a:rPr lang="en-US" sz="1400" dirty="0"/>
              <a:t>-</a:t>
            </a:r>
            <a:r>
              <a:rPr lang="en-US" sz="1400" b="1" dirty="0">
                <a:solidFill>
                  <a:srgbClr val="7030A0"/>
                </a:solidFill>
              </a:rPr>
              <a:t>Lawrence Berkeley/Livermore National Labs</a:t>
            </a:r>
            <a:r>
              <a:rPr lang="en-US" sz="1400" dirty="0">
                <a:solidFill>
                  <a:srgbClr val="7030A0"/>
                </a:solidFill>
              </a:rPr>
              <a:t>. California</a:t>
            </a:r>
          </a:p>
          <a:p>
            <a:r>
              <a:rPr lang="en-US" sz="1400" dirty="0"/>
              <a:t>-</a:t>
            </a:r>
            <a:r>
              <a:rPr lang="en-US" sz="1400" b="1" dirty="0">
                <a:solidFill>
                  <a:srgbClr val="00B050"/>
                </a:solidFill>
              </a:rPr>
              <a:t>RIKEN</a:t>
            </a:r>
            <a:r>
              <a:rPr lang="en-US" sz="1400" dirty="0">
                <a:solidFill>
                  <a:srgbClr val="00B050"/>
                </a:solidFill>
              </a:rPr>
              <a:t>. Tokyo, Japan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430B8961-BBBA-4D1A-8F32-6E66BDBF2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1342" y="3007142"/>
            <a:ext cx="1973115" cy="35461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1778E278-64A3-438F-B52F-3258D42E5262}"/>
              </a:ext>
            </a:extLst>
          </p:cNvPr>
          <p:cNvSpPr txBox="1"/>
          <p:nvPr/>
        </p:nvSpPr>
        <p:spPr>
          <a:xfrm>
            <a:off x="5832887" y="2494064"/>
            <a:ext cx="28904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Heavy-ion accelerator bombards lead target with Ni nuclei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658C6E2-19F5-4938-8B67-D8558479AE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4" r="2292"/>
          <a:stretch/>
        </p:blipFill>
        <p:spPr bwMode="auto">
          <a:xfrm>
            <a:off x="4231148" y="3778646"/>
            <a:ext cx="4703302" cy="256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6DC9FD4-7119-47FA-A9EB-54E23A198FCB}"/>
              </a:ext>
            </a:extLst>
          </p:cNvPr>
          <p:cNvSpPr txBox="1"/>
          <p:nvPr/>
        </p:nvSpPr>
        <p:spPr>
          <a:xfrm>
            <a:off x="5256911" y="6560100"/>
            <a:ext cx="20681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https://en.wikipedia.org/wiki/Darmstadtium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1BDDD7-E273-4DCE-8C83-F3274DD87F2D}"/>
              </a:ext>
            </a:extLst>
          </p:cNvPr>
          <p:cNvSpPr txBox="1"/>
          <p:nvPr/>
        </p:nvSpPr>
        <p:spPr>
          <a:xfrm>
            <a:off x="510222" y="3818628"/>
            <a:ext cx="3572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most stable of the </a:t>
            </a:r>
            <a:r>
              <a:rPr lang="en-US" sz="1600" dirty="0" err="1"/>
              <a:t>superheavies</a:t>
            </a:r>
            <a:r>
              <a:rPr lang="en-US" sz="1600" dirty="0"/>
              <a:t> have half-lives ~10 min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CB1DA-0315-4DC5-A09A-57DE9FF74BEA}"/>
              </a:ext>
            </a:extLst>
          </p:cNvPr>
          <p:cNvSpPr txBox="1"/>
          <p:nvPr/>
        </p:nvSpPr>
        <p:spPr>
          <a:xfrm>
            <a:off x="149604" y="4885713"/>
            <a:ext cx="32046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The elements you’ve never heard of (because they don’t exist):</a:t>
            </a:r>
          </a:p>
          <a:p>
            <a:r>
              <a:rPr lang="en-US" sz="1500" dirty="0">
                <a:solidFill>
                  <a:srgbClr val="FF0000"/>
                </a:solidFill>
              </a:rPr>
              <a:t>Ununennium (Z=119)</a:t>
            </a:r>
          </a:p>
          <a:p>
            <a:r>
              <a:rPr lang="en-US" sz="1500" dirty="0">
                <a:solidFill>
                  <a:srgbClr val="FF0000"/>
                </a:solidFill>
              </a:rPr>
              <a:t>Unbibium (Z=122)</a:t>
            </a:r>
          </a:p>
          <a:p>
            <a:r>
              <a:rPr lang="en-US" sz="1500" dirty="0" err="1">
                <a:solidFill>
                  <a:srgbClr val="FF0000"/>
                </a:solidFill>
              </a:rPr>
              <a:t>Unbihexium</a:t>
            </a:r>
            <a:r>
              <a:rPr lang="en-US" sz="1500" dirty="0">
                <a:solidFill>
                  <a:srgbClr val="FF0000"/>
                </a:solidFill>
              </a:rPr>
              <a:t> (Z=126)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D82370-9617-4BED-91A8-FAB027FDB4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9317" y="6201549"/>
            <a:ext cx="2683002" cy="304129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38319B9-AF81-4B8C-A457-1426E74FEB55}"/>
              </a:ext>
            </a:extLst>
          </p:cNvPr>
          <p:cNvSpPr/>
          <p:nvPr/>
        </p:nvSpPr>
        <p:spPr>
          <a:xfrm rot="19291402">
            <a:off x="7733994" y="4072746"/>
            <a:ext cx="738856" cy="2942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0362DB-26EF-489B-B970-7DE86A056E23}"/>
              </a:ext>
            </a:extLst>
          </p:cNvPr>
          <p:cNvSpPr txBox="1"/>
          <p:nvPr/>
        </p:nvSpPr>
        <p:spPr>
          <a:xfrm>
            <a:off x="2143630" y="5843713"/>
            <a:ext cx="19529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Attempt: 1971 @CERN</a:t>
            </a:r>
          </a:p>
        </p:txBody>
      </p:sp>
    </p:spTree>
    <p:extLst>
      <p:ext uri="{BB962C8B-B14F-4D97-AF65-F5344CB8AC3E}">
        <p14:creationId xmlns:p14="http://schemas.microsoft.com/office/powerpoint/2010/main" val="379072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40" grpId="0"/>
      <p:bldP spid="42" grpId="0"/>
      <p:bldP spid="7" grpId="0"/>
      <p:bldP spid="14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8650225" cy="1181100"/>
          </a:xfrm>
        </p:spPr>
        <p:txBody>
          <a:bodyPr>
            <a:normAutofit/>
          </a:bodyPr>
          <a:lstStyle/>
          <a:p>
            <a:r>
              <a:rPr lang="en-US" sz="3000" dirty="0"/>
              <a:t>Artificial Transmutations: </a:t>
            </a:r>
            <a:br>
              <a:rPr lang="en-US" sz="3000" dirty="0"/>
            </a:br>
            <a:r>
              <a:rPr lang="en-US" sz="3000" dirty="0"/>
              <a:t>Medical Isotopes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1C669-FFDF-4EB0-84A1-2F342944D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22" y="1218698"/>
            <a:ext cx="5815965" cy="854820"/>
          </a:xfrm>
        </p:spPr>
        <p:txBody>
          <a:bodyPr>
            <a:normAutofit/>
          </a:bodyPr>
          <a:lstStyle/>
          <a:p>
            <a:r>
              <a:rPr lang="en-US" sz="1600" dirty="0"/>
              <a:t>Over 80% of nuclear medical imaging uses technetium-99m</a:t>
            </a:r>
          </a:p>
          <a:p>
            <a:pPr marL="600075" lvl="1" indent="-342900"/>
            <a:r>
              <a:rPr lang="en-US" sz="1200" dirty="0"/>
              <a:t>&gt;30 million procedures per year</a:t>
            </a:r>
          </a:p>
          <a:p>
            <a:pPr marL="600075" lvl="1" indent="-342900"/>
            <a:r>
              <a:rPr lang="en-US" sz="1200" dirty="0"/>
              <a:t>t</a:t>
            </a:r>
            <a:r>
              <a:rPr lang="en-US" sz="1200" baseline="-25000" dirty="0"/>
              <a:t>1/2</a:t>
            </a:r>
            <a:r>
              <a:rPr lang="en-US" sz="1200" dirty="0"/>
              <a:t> = 6 </a:t>
            </a:r>
            <a:r>
              <a:rPr lang="en-US" sz="1200" dirty="0" err="1"/>
              <a:t>hrs</a:t>
            </a:r>
            <a:r>
              <a:rPr lang="en-US" sz="1200" dirty="0"/>
              <a:t>, gamma-emitter easily detected, eliminated from body within days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15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F674BF-C5F7-4D20-BC66-4188BF895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286" y="2442195"/>
            <a:ext cx="1943545" cy="4806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D261A0-6A7C-4C72-BE2D-BD9A3C1A7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5" y="2203760"/>
            <a:ext cx="4083368" cy="23838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666FFA-EB2E-4EFA-BFB6-EECEF408432B}"/>
              </a:ext>
            </a:extLst>
          </p:cNvPr>
          <p:cNvSpPr txBox="1"/>
          <p:nvPr/>
        </p:nvSpPr>
        <p:spPr>
          <a:xfrm>
            <a:off x="1515212" y="2149808"/>
            <a:ext cx="3280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Bombard </a:t>
            </a:r>
            <a:r>
              <a:rPr lang="en-US" sz="1600" baseline="30000" dirty="0">
                <a:solidFill>
                  <a:srgbClr val="FF0000"/>
                </a:solidFill>
              </a:rPr>
              <a:t>98</a:t>
            </a:r>
            <a:r>
              <a:rPr lang="en-US" sz="1600" dirty="0">
                <a:solidFill>
                  <a:srgbClr val="FF0000"/>
                </a:solidFill>
              </a:rPr>
              <a:t>Mo with neutrons in nuclear reactor</a:t>
            </a:r>
          </a:p>
        </p:txBody>
      </p:sp>
      <p:pic>
        <p:nvPicPr>
          <p:cNvPr id="1028" name="Picture 4" descr="Proton interaction with 100 Mo-isotope forms 99m Tc. | Download Scientific  Diagram">
            <a:extLst>
              <a:ext uri="{FF2B5EF4-FFF2-40B4-BE49-F238E27FC236}">
                <a16:creationId xmlns:a16="http://schemas.microsoft.com/office/drawing/2014/main" id="{FB2681D1-62F5-4742-8BE2-C3B037163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033" y="5266944"/>
            <a:ext cx="2481614" cy="139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533D557-966C-4063-8D6E-0EBEA419C51B}"/>
              </a:ext>
            </a:extLst>
          </p:cNvPr>
          <p:cNvSpPr txBox="1"/>
          <p:nvPr/>
        </p:nvSpPr>
        <p:spPr>
          <a:xfrm>
            <a:off x="41499" y="4851445"/>
            <a:ext cx="2475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chemeClr val="accent2">
                    <a:lumMod val="50000"/>
                  </a:schemeClr>
                </a:solidFill>
              </a:rPr>
              <a:t>Alternative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: bombard </a:t>
            </a:r>
            <a:r>
              <a:rPr lang="en-US" sz="1600" baseline="30000" dirty="0">
                <a:solidFill>
                  <a:schemeClr val="accent2">
                    <a:lumMod val="50000"/>
                  </a:schemeClr>
                </a:solidFill>
              </a:rPr>
              <a:t>100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Mo with proton beam from accelerator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792735-08E3-4A9E-8649-B372370FD8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292"/>
          <a:stretch/>
        </p:blipFill>
        <p:spPr>
          <a:xfrm>
            <a:off x="4795584" y="3809386"/>
            <a:ext cx="3588971" cy="2223966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DB6429D3-E393-4536-AB00-6A26871B1D4E}"/>
              </a:ext>
            </a:extLst>
          </p:cNvPr>
          <p:cNvSpPr/>
          <p:nvPr/>
        </p:nvSpPr>
        <p:spPr>
          <a:xfrm>
            <a:off x="6468002" y="4520117"/>
            <a:ext cx="551395" cy="578713"/>
          </a:xfrm>
          <a:prstGeom prst="ellipse">
            <a:avLst/>
          </a:prstGeom>
          <a:noFill/>
          <a:ln w="57150">
            <a:solidFill>
              <a:srgbClr val="35EB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7B631F4-A6B4-4AB3-9417-9C618BB9A3CA}"/>
              </a:ext>
            </a:extLst>
          </p:cNvPr>
          <p:cNvCxnSpPr/>
          <p:nvPr/>
        </p:nvCxnSpPr>
        <p:spPr>
          <a:xfrm>
            <a:off x="6807706" y="5586984"/>
            <a:ext cx="63550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8168C04-A1E1-4717-8540-CF6718A6E32B}"/>
              </a:ext>
            </a:extLst>
          </p:cNvPr>
          <p:cNvCxnSpPr>
            <a:cxnSpLocks/>
          </p:cNvCxnSpPr>
          <p:nvPr/>
        </p:nvCxnSpPr>
        <p:spPr>
          <a:xfrm flipH="1" flipV="1">
            <a:off x="6807706" y="4851445"/>
            <a:ext cx="562358" cy="728632"/>
          </a:xfrm>
          <a:prstGeom prst="straightConnector1">
            <a:avLst/>
          </a:prstGeom>
          <a:ln w="762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CCC78F8-2DEC-4841-BD20-31D5CFF05040}"/>
              </a:ext>
            </a:extLst>
          </p:cNvPr>
          <p:cNvCxnSpPr>
            <a:cxnSpLocks/>
          </p:cNvCxnSpPr>
          <p:nvPr/>
        </p:nvCxnSpPr>
        <p:spPr>
          <a:xfrm rot="10800000">
            <a:off x="6807706" y="4809473"/>
            <a:ext cx="1514202" cy="548150"/>
          </a:xfrm>
          <a:prstGeom prst="bentConnector3">
            <a:avLst>
              <a:gd name="adj1" fmla="val 482"/>
            </a:avLst>
          </a:prstGeom>
          <a:ln w="76200"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6883CF7-A793-435E-BB26-96AD299C445F}"/>
              </a:ext>
            </a:extLst>
          </p:cNvPr>
          <p:cNvSpPr txBox="1"/>
          <p:nvPr/>
        </p:nvSpPr>
        <p:spPr>
          <a:xfrm>
            <a:off x="5410527" y="3340562"/>
            <a:ext cx="279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Nuclear snakes and ladders</a:t>
            </a:r>
          </a:p>
        </p:txBody>
      </p:sp>
    </p:spTree>
    <p:extLst>
      <p:ext uri="{BB962C8B-B14F-4D97-AF65-F5344CB8AC3E}">
        <p14:creationId xmlns:p14="http://schemas.microsoft.com/office/powerpoint/2010/main" val="198055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“Cheap” elements to precious metals:</a:t>
            </a:r>
            <a:br>
              <a:rPr lang="en-US" sz="3000" dirty="0"/>
            </a:br>
            <a:r>
              <a:rPr lang="en-US" sz="3000" dirty="0"/>
              <a:t>The real Philosopher’s stone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16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0758BF-C2F9-45CA-81EC-4EDB6B8E12AA}"/>
              </a:ext>
            </a:extLst>
          </p:cNvPr>
          <p:cNvSpPr txBox="1"/>
          <p:nvPr/>
        </p:nvSpPr>
        <p:spPr>
          <a:xfrm>
            <a:off x="341667" y="1401086"/>
            <a:ext cx="4885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1980, Glenn Seaborg transmutes thousands of bismuth-209 atoms into gold isotopes (radioactive)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Estimated cost of </a:t>
            </a:r>
            <a:r>
              <a:rPr lang="en-US" sz="1600" i="1" dirty="0"/>
              <a:t>“quadrillions of dollars per ton”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E88029-E575-44CC-B1D8-A0D2C4F54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85" y="2698270"/>
            <a:ext cx="5419254" cy="881896"/>
          </a:xfrm>
          <a:prstGeom prst="rect">
            <a:avLst/>
          </a:prstGeom>
        </p:spPr>
      </p:pic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ACC40F12-322E-4FCE-ADA3-82F5EFABC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583275"/>
              </p:ext>
            </p:extLst>
          </p:nvPr>
        </p:nvGraphicFramePr>
        <p:xfrm>
          <a:off x="1976673" y="4070074"/>
          <a:ext cx="5053494" cy="249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4498">
                  <a:extLst>
                    <a:ext uri="{9D8B030D-6E8A-4147-A177-3AD203B41FA5}">
                      <a16:colId xmlns:a16="http://schemas.microsoft.com/office/drawing/2014/main" val="1425358574"/>
                    </a:ext>
                  </a:extLst>
                </a:gridCol>
                <a:gridCol w="1543334">
                  <a:extLst>
                    <a:ext uri="{9D8B030D-6E8A-4147-A177-3AD203B41FA5}">
                      <a16:colId xmlns:a16="http://schemas.microsoft.com/office/drawing/2014/main" val="3688579207"/>
                    </a:ext>
                  </a:extLst>
                </a:gridCol>
                <a:gridCol w="1825662">
                  <a:extLst>
                    <a:ext uri="{9D8B030D-6E8A-4147-A177-3AD203B41FA5}">
                      <a16:colId xmlns:a16="http://schemas.microsoft.com/office/drawing/2014/main" val="1439336315"/>
                    </a:ext>
                  </a:extLst>
                </a:gridCol>
              </a:tblGrid>
              <a:tr h="6301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Desired Element (current price)</a:t>
                      </a:r>
                    </a:p>
                  </a:txBody>
                  <a:tcPr anchor="ctr">
                    <a:solidFill>
                      <a:srgbClr val="89C4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Starting Element (current price)</a:t>
                      </a:r>
                    </a:p>
                    <a:p>
                      <a:pPr algn="ctr"/>
                      <a:endParaRPr lang="en-US" sz="14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How?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40894"/>
                  </a:ext>
                </a:extLst>
              </a:tr>
              <a:tr h="44632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Ruthenium ($17,000/kg)</a:t>
                      </a:r>
                    </a:p>
                  </a:txBody>
                  <a:tcPr anchor="ctr">
                    <a:solidFill>
                      <a:srgbClr val="89C4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Molybdenum ($40/kg)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30000" dirty="0"/>
                        <a:t>100</a:t>
                      </a:r>
                      <a:r>
                        <a:rPr lang="en-US" sz="1400" dirty="0"/>
                        <a:t>Mo + n </a:t>
                      </a:r>
                      <a:r>
                        <a:rPr lang="en-US" sz="1400" dirty="0">
                          <a:sym typeface="Wingdings" panose="05000000000000000000" pitchFamily="2" charset="2"/>
                        </a:rPr>
                        <a:t>…</a:t>
                      </a:r>
                      <a:r>
                        <a:rPr lang="en-US" sz="1400" baseline="30000" dirty="0">
                          <a:sym typeface="Wingdings" panose="05000000000000000000" pitchFamily="2" charset="2"/>
                        </a:rPr>
                        <a:t>101</a:t>
                      </a:r>
                      <a:r>
                        <a:rPr lang="en-US" sz="1400" dirty="0">
                          <a:sym typeface="Wingdings" panose="05000000000000000000" pitchFamily="2" charset="2"/>
                        </a:rPr>
                        <a:t>Ru</a:t>
                      </a:r>
                      <a:endParaRPr lang="en-US" sz="1400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113017"/>
                  </a:ext>
                </a:extLst>
              </a:tr>
              <a:tr h="6301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Rhodium ($643,000/kg)</a:t>
                      </a:r>
                    </a:p>
                  </a:txBody>
                  <a:tcPr anchor="ctr">
                    <a:solidFill>
                      <a:srgbClr val="89C4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Ruthenium ($17,000/kg)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30000" dirty="0"/>
                        <a:t>102</a:t>
                      </a:r>
                      <a:r>
                        <a:rPr lang="en-US" sz="1400" dirty="0"/>
                        <a:t>Ru + n</a:t>
                      </a:r>
                      <a:r>
                        <a:rPr lang="en-US" sz="1400" dirty="0">
                          <a:sym typeface="Wingdings" panose="05000000000000000000" pitchFamily="2" charset="2"/>
                        </a:rPr>
                        <a:t>…</a:t>
                      </a:r>
                      <a:r>
                        <a:rPr lang="en-US" sz="1400" baseline="30000" dirty="0">
                          <a:sym typeface="Wingdings" panose="05000000000000000000" pitchFamily="2" charset="2"/>
                        </a:rPr>
                        <a:t>103</a:t>
                      </a:r>
                      <a:r>
                        <a:rPr lang="en-US" sz="1400" dirty="0">
                          <a:sym typeface="Wingdings" panose="05000000000000000000" pitchFamily="2" charset="2"/>
                        </a:rPr>
                        <a:t>Rh</a:t>
                      </a:r>
                      <a:endParaRPr lang="en-US" sz="1400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315220"/>
                  </a:ext>
                </a:extLst>
              </a:tr>
              <a:tr h="44632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Rhenium ($100,000/kg)</a:t>
                      </a:r>
                    </a:p>
                  </a:txBody>
                  <a:tcPr anchor="ctr">
                    <a:solidFill>
                      <a:srgbClr val="89C4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Tungsten </a:t>
                      </a:r>
                    </a:p>
                    <a:p>
                      <a:pPr algn="ctr"/>
                      <a:r>
                        <a:rPr lang="en-US" sz="1400" dirty="0"/>
                        <a:t>($30/kg)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30000" dirty="0"/>
                        <a:t>186</a:t>
                      </a:r>
                      <a:r>
                        <a:rPr lang="en-US" sz="1400" dirty="0"/>
                        <a:t>W + n</a:t>
                      </a:r>
                      <a:r>
                        <a:rPr lang="en-US" sz="1400" dirty="0">
                          <a:sym typeface="Wingdings" panose="05000000000000000000" pitchFamily="2" charset="2"/>
                        </a:rPr>
                        <a:t>…</a:t>
                      </a:r>
                      <a:r>
                        <a:rPr lang="en-US" sz="1400" baseline="30000" dirty="0">
                          <a:sym typeface="Wingdings" panose="05000000000000000000" pitchFamily="2" charset="2"/>
                        </a:rPr>
                        <a:t>187</a:t>
                      </a:r>
                      <a:r>
                        <a:rPr lang="en-US" sz="1400" dirty="0">
                          <a:sym typeface="Wingdings" panose="05000000000000000000" pitchFamily="2" charset="2"/>
                        </a:rPr>
                        <a:t>Re</a:t>
                      </a:r>
                      <a:endParaRPr lang="en-US" sz="1400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000990"/>
                  </a:ext>
                </a:extLst>
              </a:tr>
            </a:tbl>
          </a:graphicData>
        </a:graphic>
      </p:graphicFrame>
      <p:pic>
        <p:nvPicPr>
          <p:cNvPr id="1026" name="Picture 2" descr="Science Of Philosopher&amp;amp;#39;s Stone: Can Metal Be Converted Into Gold?">
            <a:extLst>
              <a:ext uri="{FF2B5EF4-FFF2-40B4-BE49-F238E27FC236}">
                <a16:creationId xmlns:a16="http://schemas.microsoft.com/office/drawing/2014/main" id="{F1D016BD-EDBA-4610-9910-2D3E69CB0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480" y="1236446"/>
            <a:ext cx="2888235" cy="192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71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17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C55C57-B532-4842-917A-FF4F86CB3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2" t="2049" r="729" b="4082"/>
          <a:stretch/>
        </p:blipFill>
        <p:spPr>
          <a:xfrm>
            <a:off x="3349370" y="1275074"/>
            <a:ext cx="5638801" cy="33601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D4DCB3-244B-4660-99BA-1BDD900369F5}"/>
              </a:ext>
            </a:extLst>
          </p:cNvPr>
          <p:cNvSpPr txBox="1"/>
          <p:nvPr/>
        </p:nvSpPr>
        <p:spPr>
          <a:xfrm>
            <a:off x="5682884" y="4571250"/>
            <a:ext cx="121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 neutrons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E937FC-4F65-4D28-BFEE-C1A0D57EA8C6}"/>
              </a:ext>
            </a:extLst>
          </p:cNvPr>
          <p:cNvSpPr txBox="1"/>
          <p:nvPr/>
        </p:nvSpPr>
        <p:spPr>
          <a:xfrm rot="16200000">
            <a:off x="2656839" y="2565476"/>
            <a:ext cx="11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 protons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D399298-0A93-443F-B41C-4432CF14EF1D}"/>
              </a:ext>
            </a:extLst>
          </p:cNvPr>
          <p:cNvSpPr/>
          <p:nvPr/>
        </p:nvSpPr>
        <p:spPr>
          <a:xfrm>
            <a:off x="4158996" y="3464482"/>
            <a:ext cx="361950" cy="371475"/>
          </a:xfrm>
          <a:prstGeom prst="ellipse">
            <a:avLst/>
          </a:prstGeom>
          <a:noFill/>
          <a:ln w="57150">
            <a:solidFill>
              <a:srgbClr val="35EB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377161-B56C-439E-A607-7A9F35DB49FD}"/>
              </a:ext>
            </a:extLst>
          </p:cNvPr>
          <p:cNvSpPr txBox="1"/>
          <p:nvPr/>
        </p:nvSpPr>
        <p:spPr>
          <a:xfrm>
            <a:off x="847724" y="5680961"/>
            <a:ext cx="7601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Example calculation </a:t>
            </a:r>
            <a:r>
              <a:rPr lang="en-US" dirty="0"/>
              <a:t>shows it would take ~10,000 </a:t>
            </a:r>
            <a:r>
              <a:rPr lang="en-US" dirty="0" err="1"/>
              <a:t>TWh</a:t>
            </a:r>
            <a:r>
              <a:rPr lang="en-US" dirty="0"/>
              <a:t> to “create” 1 kg gold with a </a:t>
            </a:r>
            <a:r>
              <a:rPr lang="en-US" dirty="0">
                <a:solidFill>
                  <a:srgbClr val="FF0000"/>
                </a:solidFill>
              </a:rPr>
              <a:t>particle accelerator </a:t>
            </a:r>
            <a:r>
              <a:rPr lang="en-US" dirty="0"/>
              <a:t>(~40% of US annual primary energy consumption)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271DB3-DEC5-4B1E-9154-CAF4DA3D4C8C}"/>
              </a:ext>
            </a:extLst>
          </p:cNvPr>
          <p:cNvSpPr txBox="1"/>
          <p:nvPr/>
        </p:nvSpPr>
        <p:spPr>
          <a:xfrm>
            <a:off x="0" y="2771021"/>
            <a:ext cx="277973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err="1">
                <a:solidFill>
                  <a:srgbClr val="FF0000"/>
                </a:solidFill>
              </a:rPr>
              <a:t>Spallate</a:t>
            </a:r>
            <a:r>
              <a:rPr lang="en-US" sz="1500" dirty="0">
                <a:solidFill>
                  <a:srgbClr val="FF0000"/>
                </a:solidFill>
              </a:rPr>
              <a:t> </a:t>
            </a:r>
            <a:r>
              <a:rPr lang="en-US" sz="1500" baseline="30000" dirty="0">
                <a:solidFill>
                  <a:srgbClr val="FF0000"/>
                </a:solidFill>
              </a:rPr>
              <a:t>198</a:t>
            </a:r>
            <a:r>
              <a:rPr lang="en-US" sz="1500" dirty="0">
                <a:solidFill>
                  <a:srgbClr val="FF0000"/>
                </a:solidFill>
              </a:rPr>
              <a:t>Hg with proton beam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647DB2-CA43-4A9D-9DAD-95092D5700D6}"/>
              </a:ext>
            </a:extLst>
          </p:cNvPr>
          <p:cNvSpPr txBox="1"/>
          <p:nvPr/>
        </p:nvSpPr>
        <p:spPr>
          <a:xfrm>
            <a:off x="-6898" y="1600930"/>
            <a:ext cx="3162597" cy="3231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500" baseline="30000" dirty="0">
                <a:solidFill>
                  <a:srgbClr val="7030A0"/>
                </a:solidFill>
              </a:rPr>
              <a:t>196</a:t>
            </a:r>
            <a:r>
              <a:rPr lang="en-US" sz="1500" dirty="0">
                <a:solidFill>
                  <a:srgbClr val="7030A0"/>
                </a:solidFill>
              </a:rPr>
              <a:t>Hg + (slow) n </a:t>
            </a:r>
            <a:r>
              <a:rPr lang="en-US" sz="1500" dirty="0">
                <a:solidFill>
                  <a:srgbClr val="7030A0"/>
                </a:solidFill>
                <a:sym typeface="Wingdings" panose="05000000000000000000" pitchFamily="2" charset="2"/>
              </a:rPr>
              <a:t></a:t>
            </a:r>
            <a:r>
              <a:rPr lang="en-US" sz="1500" baseline="30000" dirty="0">
                <a:solidFill>
                  <a:srgbClr val="7030A0"/>
                </a:solidFill>
              </a:rPr>
              <a:t> 197</a:t>
            </a:r>
            <a:r>
              <a:rPr lang="en-US" sz="1500" dirty="0">
                <a:solidFill>
                  <a:srgbClr val="7030A0"/>
                </a:solidFill>
              </a:rPr>
              <a:t>Hg </a:t>
            </a:r>
            <a:r>
              <a:rPr lang="en-US" sz="1500" dirty="0">
                <a:solidFill>
                  <a:srgbClr val="7030A0"/>
                </a:solidFill>
                <a:sym typeface="Wingdings" panose="05000000000000000000" pitchFamily="2" charset="2"/>
              </a:rPr>
              <a:t>EC</a:t>
            </a:r>
            <a:r>
              <a:rPr lang="en-US" sz="1500" baseline="30000" dirty="0">
                <a:solidFill>
                  <a:srgbClr val="7030A0"/>
                </a:solidFill>
                <a:sym typeface="Wingdings" panose="05000000000000000000" pitchFamily="2" charset="2"/>
              </a:rPr>
              <a:t>197</a:t>
            </a:r>
            <a:r>
              <a:rPr lang="en-US" sz="1500" dirty="0">
                <a:solidFill>
                  <a:srgbClr val="7030A0"/>
                </a:solidFill>
                <a:sym typeface="Wingdings" panose="05000000000000000000" pitchFamily="2" charset="2"/>
              </a:rPr>
              <a:t>Au</a:t>
            </a:r>
            <a:endParaRPr lang="en-US" sz="1500" dirty="0">
              <a:solidFill>
                <a:srgbClr val="7030A0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DCE9030-7A03-4DBC-8C8C-514046924929}"/>
              </a:ext>
            </a:extLst>
          </p:cNvPr>
          <p:cNvCxnSpPr>
            <a:cxnSpLocks/>
          </p:cNvCxnSpPr>
          <p:nvPr/>
        </p:nvCxnSpPr>
        <p:spPr>
          <a:xfrm flipH="1">
            <a:off x="5298948" y="1557270"/>
            <a:ext cx="3286063" cy="2253114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FA4C46B-F629-461E-89A9-175B1CDFB3CB}"/>
              </a:ext>
            </a:extLst>
          </p:cNvPr>
          <p:cNvCxnSpPr>
            <a:cxnSpLocks/>
          </p:cNvCxnSpPr>
          <p:nvPr/>
        </p:nvCxnSpPr>
        <p:spPr>
          <a:xfrm>
            <a:off x="4519422" y="3206926"/>
            <a:ext cx="0" cy="51511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4048817-13A6-4289-9E4B-4E2931A25758}"/>
              </a:ext>
            </a:extLst>
          </p:cNvPr>
          <p:cNvCxnSpPr/>
          <p:nvPr/>
        </p:nvCxnSpPr>
        <p:spPr>
          <a:xfrm>
            <a:off x="3349370" y="3301479"/>
            <a:ext cx="635509" cy="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B03AD93-48CE-4045-9F9B-4C88F17F2164}"/>
              </a:ext>
            </a:extLst>
          </p:cNvPr>
          <p:cNvCxnSpPr>
            <a:cxnSpLocks/>
          </p:cNvCxnSpPr>
          <p:nvPr/>
        </p:nvCxnSpPr>
        <p:spPr>
          <a:xfrm flipH="1">
            <a:off x="3841241" y="3142918"/>
            <a:ext cx="523493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4D7E365-72DA-4706-847E-50B3970CC419}"/>
              </a:ext>
            </a:extLst>
          </p:cNvPr>
          <p:cNvCxnSpPr>
            <a:cxnSpLocks/>
          </p:cNvCxnSpPr>
          <p:nvPr/>
        </p:nvCxnSpPr>
        <p:spPr>
          <a:xfrm>
            <a:off x="3841241" y="3301479"/>
            <a:ext cx="498730" cy="420559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3051E90-13A6-4EE9-ADBC-B8CA5741BAD2}"/>
              </a:ext>
            </a:extLst>
          </p:cNvPr>
          <p:cNvSpPr txBox="1"/>
          <p:nvPr/>
        </p:nvSpPr>
        <p:spPr>
          <a:xfrm>
            <a:off x="-21710" y="2198803"/>
            <a:ext cx="3085396" cy="3231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500" baseline="30000" dirty="0">
                <a:solidFill>
                  <a:srgbClr val="0000FF"/>
                </a:solidFill>
              </a:rPr>
              <a:t>198</a:t>
            </a:r>
            <a:r>
              <a:rPr lang="en-US" sz="1500" dirty="0">
                <a:solidFill>
                  <a:srgbClr val="0000FF"/>
                </a:solidFill>
              </a:rPr>
              <a:t>Hg + (fast) n </a:t>
            </a:r>
            <a:r>
              <a:rPr lang="en-US" sz="1500" dirty="0">
                <a:solidFill>
                  <a:srgbClr val="0000FF"/>
                </a:solidFill>
                <a:sym typeface="Wingdings" panose="05000000000000000000" pitchFamily="2" charset="2"/>
              </a:rPr>
              <a:t></a:t>
            </a:r>
            <a:r>
              <a:rPr lang="en-US" sz="1500" baseline="30000" dirty="0">
                <a:solidFill>
                  <a:srgbClr val="0000FF"/>
                </a:solidFill>
              </a:rPr>
              <a:t> 197</a:t>
            </a:r>
            <a:r>
              <a:rPr lang="en-US" sz="1500" dirty="0">
                <a:solidFill>
                  <a:srgbClr val="0000FF"/>
                </a:solidFill>
              </a:rPr>
              <a:t>Hg </a:t>
            </a:r>
            <a:r>
              <a:rPr lang="en-US" sz="1500" dirty="0">
                <a:solidFill>
                  <a:srgbClr val="0000FF"/>
                </a:solidFill>
                <a:sym typeface="Wingdings" panose="05000000000000000000" pitchFamily="2" charset="2"/>
              </a:rPr>
              <a:t>EC</a:t>
            </a:r>
            <a:r>
              <a:rPr lang="en-US" sz="1500" baseline="30000" dirty="0">
                <a:solidFill>
                  <a:srgbClr val="0000FF"/>
                </a:solidFill>
                <a:sym typeface="Wingdings" panose="05000000000000000000" pitchFamily="2" charset="2"/>
              </a:rPr>
              <a:t>197</a:t>
            </a:r>
            <a:r>
              <a:rPr lang="en-US" sz="1500" dirty="0">
                <a:solidFill>
                  <a:srgbClr val="0000FF"/>
                </a:solidFill>
                <a:sym typeface="Wingdings" panose="05000000000000000000" pitchFamily="2" charset="2"/>
              </a:rPr>
              <a:t>Au</a:t>
            </a:r>
            <a:endParaRPr lang="en-US" sz="1500" dirty="0">
              <a:solidFill>
                <a:srgbClr val="0000FF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26C5B96-2A24-45F1-943E-B3E7C36FE011}"/>
              </a:ext>
            </a:extLst>
          </p:cNvPr>
          <p:cNvCxnSpPr>
            <a:cxnSpLocks/>
          </p:cNvCxnSpPr>
          <p:nvPr/>
        </p:nvCxnSpPr>
        <p:spPr>
          <a:xfrm>
            <a:off x="3909631" y="3206926"/>
            <a:ext cx="498730" cy="420559"/>
          </a:xfrm>
          <a:prstGeom prst="straightConnector1">
            <a:avLst/>
          </a:prstGeom>
          <a:ln w="76200">
            <a:solidFill>
              <a:srgbClr val="0000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AB547B-E592-4AAE-B57A-8F608FB8C0F3}"/>
              </a:ext>
            </a:extLst>
          </p:cNvPr>
          <p:cNvCxnSpPr/>
          <p:nvPr/>
        </p:nvCxnSpPr>
        <p:spPr>
          <a:xfrm>
            <a:off x="155829" y="3464482"/>
            <a:ext cx="260565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F75C195-371D-4D32-BF1C-1F71C4A9EB40}"/>
              </a:ext>
            </a:extLst>
          </p:cNvPr>
          <p:cNvSpPr txBox="1"/>
          <p:nvPr/>
        </p:nvSpPr>
        <p:spPr>
          <a:xfrm>
            <a:off x="68790" y="3810384"/>
            <a:ext cx="31864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bg1">
                    <a:lumMod val="50000"/>
                  </a:schemeClr>
                </a:solidFill>
              </a:rPr>
              <a:t>Spallate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500" baseline="30000" dirty="0">
                <a:solidFill>
                  <a:schemeClr val="bg1">
                    <a:lumMod val="50000"/>
                  </a:schemeClr>
                </a:solidFill>
              </a:rPr>
              <a:t>209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Bi with </a:t>
            </a:r>
            <a:r>
              <a:rPr lang="en-US" sz="1500" baseline="30000" dirty="0">
                <a:solidFill>
                  <a:schemeClr val="bg1">
                    <a:lumMod val="50000"/>
                  </a:schemeClr>
                </a:solidFill>
              </a:rPr>
              <a:t>12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C beam </a:t>
            </a:r>
          </a:p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(Seaborg method, only makes radioactive Au isotopes)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F0E3C7A-6339-4390-A378-32288CB036DD}"/>
              </a:ext>
            </a:extLst>
          </p:cNvPr>
          <p:cNvCxnSpPr>
            <a:cxnSpLocks/>
          </p:cNvCxnSpPr>
          <p:nvPr/>
        </p:nvCxnSpPr>
        <p:spPr>
          <a:xfrm flipH="1">
            <a:off x="4813133" y="1530332"/>
            <a:ext cx="3771878" cy="2280052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B069C48-8ECB-40E5-A639-1706827852AF}"/>
              </a:ext>
            </a:extLst>
          </p:cNvPr>
          <p:cNvCxnSpPr>
            <a:cxnSpLocks/>
          </p:cNvCxnSpPr>
          <p:nvPr/>
        </p:nvCxnSpPr>
        <p:spPr>
          <a:xfrm flipH="1">
            <a:off x="3636617" y="1530332"/>
            <a:ext cx="4926530" cy="2305625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434072" cy="1181100"/>
          </a:xfrm>
        </p:spPr>
        <p:txBody>
          <a:bodyPr>
            <a:normAutofit/>
          </a:bodyPr>
          <a:lstStyle/>
          <a:p>
            <a:r>
              <a:rPr lang="en-US" sz="3000" dirty="0"/>
              <a:t>So you want to turn </a:t>
            </a:r>
            <a:r>
              <a:rPr lang="en-US" sz="3000" strike="sngStrike" dirty="0"/>
              <a:t>lead</a:t>
            </a:r>
            <a:r>
              <a:rPr lang="en-US" sz="3000" dirty="0"/>
              <a:t> mercury into gold?</a:t>
            </a:r>
          </a:p>
        </p:txBody>
      </p:sp>
    </p:spTree>
    <p:extLst>
      <p:ext uri="{BB962C8B-B14F-4D97-AF65-F5344CB8AC3E}">
        <p14:creationId xmlns:p14="http://schemas.microsoft.com/office/powerpoint/2010/main" val="78397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3" grpId="0"/>
      <p:bldP spid="20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Current interest in waste transmutation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18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23205E-1611-4650-B7B3-FE8A557BF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69" y="3529584"/>
            <a:ext cx="8229600" cy="2404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7EDC6C-7C4E-4B9B-8349-B2FAD62C8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76" y="1352403"/>
            <a:ext cx="7210097" cy="17649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31B14E-E229-44C5-896A-15DBC8F07334}"/>
              </a:ext>
            </a:extLst>
          </p:cNvPr>
          <p:cNvSpPr txBox="1"/>
          <p:nvPr/>
        </p:nvSpPr>
        <p:spPr>
          <a:xfrm>
            <a:off x="2081050" y="6551845"/>
            <a:ext cx="53077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https://arpa-e.energy.gov/document/open-2021-project-descriptions</a:t>
            </a:r>
          </a:p>
        </p:txBody>
      </p:sp>
    </p:spTree>
    <p:extLst>
      <p:ext uri="{BB962C8B-B14F-4D97-AF65-F5344CB8AC3E}">
        <p14:creationId xmlns:p14="http://schemas.microsoft.com/office/powerpoint/2010/main" val="2784122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19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4800"/>
            <a:ext cx="7981122" cy="437356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 err="1"/>
              <a:t>Choppin</a:t>
            </a:r>
            <a:r>
              <a:rPr lang="en-CA" sz="1800" b="0" dirty="0"/>
              <a:t>, </a:t>
            </a:r>
            <a:r>
              <a:rPr lang="en-CA" sz="1800" b="0" dirty="0" err="1"/>
              <a:t>Liljenzin</a:t>
            </a:r>
            <a:r>
              <a:rPr lang="en-CA" sz="1800" b="0" dirty="0"/>
              <a:t>, Rydberg, Ekberg, </a:t>
            </a:r>
            <a:r>
              <a:rPr lang="en-CA" sz="1800" b="0" i="1" dirty="0"/>
              <a:t>Radiochemistry and Nuclear Chemistry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/>
              <a:t>Rolfs, Rodney</a:t>
            </a:r>
            <a:r>
              <a:rPr lang="en-CA" sz="1800" b="0" i="1" dirty="0"/>
              <a:t>, Cauldrons in the Cosmos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 of Nuclides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 Nuclear Association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IEA nuclear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EIA nuclear</a:t>
            </a:r>
            <a:endParaRPr lang="en-CA" sz="1800" b="0" dirty="0">
              <a:solidFill>
                <a:srgbClr val="0000FF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000" dirty="0"/>
              <a:t>More references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755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000" dirty="0"/>
              <a:t>Fundamentals of nuclear reactions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801FE0-F2D0-4906-BE25-57BA85620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691" y="2145095"/>
            <a:ext cx="5270984" cy="416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7AF22F-9E43-4EED-AB3B-31AFB7175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832" y="1266507"/>
            <a:ext cx="2162536" cy="1495754"/>
          </a:xfrm>
          <a:prstGeom prst="rect">
            <a:avLst/>
          </a:prstGeom>
        </p:spPr>
      </p:pic>
      <p:sp>
        <p:nvSpPr>
          <p:cNvPr id="11" name="Right Arrow 12">
            <a:extLst>
              <a:ext uri="{FF2B5EF4-FFF2-40B4-BE49-F238E27FC236}">
                <a16:creationId xmlns:a16="http://schemas.microsoft.com/office/drawing/2014/main" id="{7FBC9D87-5A0C-47BA-95BC-FFE8DA6D4523}"/>
              </a:ext>
            </a:extLst>
          </p:cNvPr>
          <p:cNvSpPr/>
          <p:nvPr/>
        </p:nvSpPr>
        <p:spPr>
          <a:xfrm rot="2218765">
            <a:off x="6059226" y="2867707"/>
            <a:ext cx="669701" cy="27306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45F0E3-1D82-4D89-84FF-11C65DC97BBD}"/>
              </a:ext>
            </a:extLst>
          </p:cNvPr>
          <p:cNvSpPr txBox="1"/>
          <p:nvPr/>
        </p:nvSpPr>
        <p:spPr>
          <a:xfrm>
            <a:off x="5434105" y="6477005"/>
            <a:ext cx="17508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/>
              <a:t>http://fys246.nuclear.lu.se/topics.asp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9330A4-F298-49D4-9E7A-807A39DAB546}"/>
              </a:ext>
            </a:extLst>
          </p:cNvPr>
          <p:cNvSpPr/>
          <p:nvPr/>
        </p:nvSpPr>
        <p:spPr>
          <a:xfrm>
            <a:off x="120503" y="2462472"/>
            <a:ext cx="3557646" cy="3091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black"/>
                </a:solidFill>
              </a:rPr>
              <a:t>All elements have isotopes, </a:t>
            </a:r>
            <a:r>
              <a:rPr lang="en-CA" dirty="0">
                <a:solidFill>
                  <a:srgbClr val="FF0000"/>
                </a:solidFill>
              </a:rPr>
              <a:t>large range of stabilities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black"/>
                </a:solidFill>
              </a:rPr>
              <a:t>Radioactive decay occurs in </a:t>
            </a:r>
            <a:r>
              <a:rPr lang="en-CA" dirty="0">
                <a:solidFill>
                  <a:srgbClr val="0000FF"/>
                </a:solidFill>
              </a:rPr>
              <a:t>unstable isotopes</a:t>
            </a:r>
            <a:r>
              <a:rPr lang="en-CA" dirty="0">
                <a:solidFill>
                  <a:prstClr val="black"/>
                </a:solidFill>
              </a:rPr>
              <a:t>, resulting in spontaneous emission of particles and/or electromagnetic radiation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black"/>
                </a:solidFill>
              </a:rPr>
              <a:t>Repulsive force between protons must be balanced by a strong attractive force for nuclei stability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AE435C-D9FF-4FB1-B50D-CE425FF37173}"/>
              </a:ext>
            </a:extLst>
          </p:cNvPr>
          <p:cNvSpPr/>
          <p:nvPr/>
        </p:nvSpPr>
        <p:spPr>
          <a:xfrm>
            <a:off x="110229" y="2226171"/>
            <a:ext cx="3551796" cy="3419256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72237A-8B29-4772-AAB6-38E45EF97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9" y="1162915"/>
            <a:ext cx="3333750" cy="3000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DE5C01-3BFA-4E63-985C-1809D55999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493"/>
          <a:stretch/>
        </p:blipFill>
        <p:spPr>
          <a:xfrm>
            <a:off x="2556003" y="3796743"/>
            <a:ext cx="6429894" cy="30003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20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000" dirty="0"/>
              <a:t>Fission waste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889BA8-5209-45A3-84C7-B66C98584A96}"/>
              </a:ext>
            </a:extLst>
          </p:cNvPr>
          <p:cNvSpPr txBox="1"/>
          <p:nvPr/>
        </p:nvSpPr>
        <p:spPr>
          <a:xfrm>
            <a:off x="2589960" y="1290963"/>
            <a:ext cx="19820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Distribution of fission products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2890A-8B3F-4127-A869-5CE21B1C94B2}"/>
              </a:ext>
            </a:extLst>
          </p:cNvPr>
          <p:cNvSpPr txBox="1"/>
          <p:nvPr/>
        </p:nvSpPr>
        <p:spPr>
          <a:xfrm>
            <a:off x="5193375" y="3693611"/>
            <a:ext cx="333375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Activity of high-level waste from one </a:t>
            </a:r>
            <a:r>
              <a:rPr lang="en-US" dirty="0" err="1"/>
              <a:t>tonne</a:t>
            </a:r>
            <a:r>
              <a:rPr lang="en-US" dirty="0"/>
              <a:t> of used fuel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87E00-BF5B-4F23-9F40-BB1B483087A3}"/>
              </a:ext>
            </a:extLst>
          </p:cNvPr>
          <p:cNvSpPr txBox="1"/>
          <p:nvPr/>
        </p:nvSpPr>
        <p:spPr>
          <a:xfrm>
            <a:off x="40407" y="5740955"/>
            <a:ext cx="2678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https://www.world-nuclear.org/information-library/nuclear-fuel-cycle/introduction/physics-of-nuclear-energy.aspx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8957AE-FFB7-473C-A478-BCE4E65FE4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373" r="48370" b="13169"/>
          <a:stretch/>
        </p:blipFill>
        <p:spPr>
          <a:xfrm>
            <a:off x="5369988" y="1290963"/>
            <a:ext cx="3332533" cy="21945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709827-9640-4BB3-A07A-B12BE0506CE0}"/>
              </a:ext>
            </a:extLst>
          </p:cNvPr>
          <p:cNvSpPr txBox="1"/>
          <p:nvPr/>
        </p:nvSpPr>
        <p:spPr>
          <a:xfrm flipH="1">
            <a:off x="4370925" y="2297141"/>
            <a:ext cx="1067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Possible fissions</a:t>
            </a:r>
          </a:p>
        </p:txBody>
      </p:sp>
    </p:spTree>
    <p:extLst>
      <p:ext uri="{BB962C8B-B14F-4D97-AF65-F5344CB8AC3E}">
        <p14:creationId xmlns:p14="http://schemas.microsoft.com/office/powerpoint/2010/main" val="3783794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2108" y="1932138"/>
            <a:ext cx="8199783" cy="4373563"/>
          </a:xfrm>
        </p:spPr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CA" sz="1800" dirty="0">
                <a:solidFill>
                  <a:srgbClr val="0000FF"/>
                </a:solidFill>
                <a:cs typeface="Times New Roman" panose="02020603050405020304" pitchFamily="18" charset="0"/>
              </a:rPr>
              <a:t>Charged particles must overcome electrostatic potential energy barrier for nuclear reactions to occur 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1800" dirty="0">
                <a:solidFill>
                  <a:prstClr val="black"/>
                </a:solidFill>
                <a:cs typeface="Times New Roman" panose="02020603050405020304" pitchFamily="18" charset="0"/>
              </a:rPr>
              <a:t>Barrier scales with Z, on the order of a few MeV per proton pair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1800" dirty="0">
                <a:solidFill>
                  <a:prstClr val="black"/>
                </a:solidFill>
                <a:cs typeface="Times New Roman" panose="02020603050405020304" pitchFamily="18" charset="0"/>
              </a:rPr>
              <a:t>abundance of charged reactants (e.g. protons in elements)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1800" dirty="0">
                <a:solidFill>
                  <a:prstClr val="black"/>
                </a:solidFill>
                <a:cs typeface="Times New Roman" panose="02020603050405020304" pitchFamily="18" charset="0"/>
              </a:rPr>
              <a:t>Can overcome barrier with kinetic energy, propelled by electromagnetic fields of an accelerator etc.</a:t>
            </a:r>
          </a:p>
          <a:p>
            <a:pPr marL="457200" lvl="1" indent="0" defTabSz="914400">
              <a:lnSpc>
                <a:spcPct val="90000"/>
              </a:lnSpc>
              <a:spcBef>
                <a:spcPts val="500"/>
              </a:spcBef>
              <a:buClrTx/>
              <a:buNone/>
            </a:pPr>
            <a:endParaRPr lang="en-CA" sz="18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CA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Neutral particles have no electrostatic potential barrier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1800" dirty="0">
                <a:solidFill>
                  <a:prstClr val="black"/>
                </a:solidFill>
                <a:cs typeface="Times New Roman" panose="02020603050405020304" pitchFamily="18" charset="0"/>
              </a:rPr>
              <a:t>Neutrons require less kinetic energy to initiate nuclear reactions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1800" dirty="0">
                <a:solidFill>
                  <a:prstClr val="black"/>
                </a:solidFill>
                <a:cs typeface="Times New Roman" panose="02020603050405020304" pitchFamily="18" charset="0"/>
              </a:rPr>
              <a:t>Free neutron is short lived (</a:t>
            </a:r>
            <a:r>
              <a:rPr lang="en-CA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lifetime ~15 min</a:t>
            </a:r>
            <a:r>
              <a:rPr lang="en-CA" sz="1800" dirty="0">
                <a:solidFill>
                  <a:prstClr val="black"/>
                </a:solidFill>
                <a:cs typeface="Times New Roman" panose="02020603050405020304" pitchFamily="18" charset="0"/>
              </a:rPr>
              <a:t>), therefore source is required for any use of neutrons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000" dirty="0"/>
              <a:t>Barriers in nuclear reactions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67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000" dirty="0"/>
              <a:t>Binding energy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439F96-1D5D-49DC-8FDF-DF026C504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16" y="1211923"/>
            <a:ext cx="8161520" cy="53629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A0CA50-FF31-44C1-8018-5EDEF0BD5468}"/>
              </a:ext>
            </a:extLst>
          </p:cNvPr>
          <p:cNvSpPr txBox="1"/>
          <p:nvPr/>
        </p:nvSpPr>
        <p:spPr>
          <a:xfrm>
            <a:off x="4176645" y="3476724"/>
            <a:ext cx="3981035" cy="23852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CA" sz="1900" dirty="0"/>
          </a:p>
          <a:p>
            <a:r>
              <a:rPr lang="en-CA" sz="1900" dirty="0"/>
              <a:t>Nuclear transmutations release energy equal to the difference between binding energy of nuclei in final and initial states</a:t>
            </a:r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65522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5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1602" y="3101611"/>
            <a:ext cx="3352161" cy="195513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1800" b="0" dirty="0"/>
              <a:t>Energy of nuclear decay comes from mass conversion, on the energy scale of MeV (1.6⨯10</a:t>
            </a:r>
            <a:r>
              <a:rPr lang="en-US" sz="1800" b="0" baseline="30000" dirty="0"/>
              <a:t>-13</a:t>
            </a:r>
            <a:r>
              <a:rPr lang="en-US" sz="1800" b="0" dirty="0"/>
              <a:t> J) released for every nuclear reaction</a:t>
            </a:r>
            <a:endParaRPr lang="en-CA" sz="1800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000" dirty="0"/>
              <a:t>Mass-energy equivalence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E1CF84-09B2-4151-BBE3-C712E132C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763" y="1352403"/>
            <a:ext cx="5241851" cy="41274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A14F76-A4C9-4F31-BDDC-DF5FCD618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85" y="5926177"/>
            <a:ext cx="7041490" cy="50601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4B09B04-6B6A-4AE2-8059-A253BE3774E5}"/>
              </a:ext>
            </a:extLst>
          </p:cNvPr>
          <p:cNvSpPr/>
          <p:nvPr/>
        </p:nvSpPr>
        <p:spPr>
          <a:xfrm>
            <a:off x="69133" y="3036552"/>
            <a:ext cx="3352161" cy="199778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/>
              <p:nvPr/>
            </p:nvSpPr>
            <p:spPr>
              <a:xfrm>
                <a:off x="1124402" y="2232083"/>
                <a:ext cx="1241622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2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402" y="2232083"/>
                <a:ext cx="1241622" cy="346249"/>
              </a:xfrm>
              <a:prstGeom prst="rect">
                <a:avLst/>
              </a:prstGeom>
              <a:blipFill>
                <a:blip r:embed="rId4"/>
                <a:stretch>
                  <a:fillRect l="-4902" t="-1754" r="-1961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2432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76A1D3C-2AB2-4732-B4D2-BF34C2894650}"/>
              </a:ext>
            </a:extLst>
          </p:cNvPr>
          <p:cNvGrpSpPr/>
          <p:nvPr/>
        </p:nvGrpSpPr>
        <p:grpSpPr>
          <a:xfrm>
            <a:off x="4550939" y="3613204"/>
            <a:ext cx="4205862" cy="3159563"/>
            <a:chOff x="4550939" y="3613204"/>
            <a:chExt cx="4205862" cy="315956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9067409-4900-4A8E-84D9-19A9EEB2E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8069" y="3613204"/>
              <a:ext cx="3778732" cy="275481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6B62D0-EFF5-4C16-8DB4-904C97228465}"/>
                </a:ext>
              </a:extLst>
            </p:cNvPr>
            <p:cNvSpPr txBox="1"/>
            <p:nvPr/>
          </p:nvSpPr>
          <p:spPr>
            <a:xfrm>
              <a:off x="6334013" y="6403435"/>
              <a:ext cx="1216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 neutrons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6FD6BBA-0905-4B8A-ABE3-67FF1246761A}"/>
                </a:ext>
              </a:extLst>
            </p:cNvPr>
            <p:cNvSpPr txBox="1"/>
            <p:nvPr/>
          </p:nvSpPr>
          <p:spPr>
            <a:xfrm rot="16200000">
              <a:off x="4184268" y="4932731"/>
              <a:ext cx="1102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 protons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Natural transmutations:</a:t>
            </a:r>
            <a:br>
              <a:rPr lang="en-US" sz="3000" dirty="0"/>
            </a:br>
            <a:r>
              <a:rPr lang="en-US" sz="3000" dirty="0"/>
              <a:t>Big Bang nucleosynthesis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6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ow Big Bang nucleosynthesis works">
            <a:extLst>
              <a:ext uri="{FF2B5EF4-FFF2-40B4-BE49-F238E27FC236}">
                <a16:creationId xmlns:a16="http://schemas.microsoft.com/office/drawing/2014/main" id="{45AC227A-4F0B-4B8A-9154-DB6982B1A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2" y="1287345"/>
            <a:ext cx="4455391" cy="283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65B542-A5D7-4528-8256-7F06BE92C135}"/>
              </a:ext>
            </a:extLst>
          </p:cNvPr>
          <p:cNvSpPr txBox="1"/>
          <p:nvPr/>
        </p:nvSpPr>
        <p:spPr>
          <a:xfrm>
            <a:off x="321938" y="4123944"/>
            <a:ext cx="40825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https://physicsworld.com/a/testing-the-elements-of-the-big-bang/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1CFBC-1253-412A-8558-F642C1F051AA}"/>
              </a:ext>
            </a:extLst>
          </p:cNvPr>
          <p:cNvSpPr txBox="1"/>
          <p:nvPr/>
        </p:nvSpPr>
        <p:spPr>
          <a:xfrm>
            <a:off x="691332" y="5031001"/>
            <a:ext cx="3186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Results in large abundance of hydrogen and helium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6E7078B-E1AA-4798-8556-2461D2D20FC3}"/>
              </a:ext>
            </a:extLst>
          </p:cNvPr>
          <p:cNvCxnSpPr>
            <a:cxnSpLocks/>
          </p:cNvCxnSpPr>
          <p:nvPr/>
        </p:nvCxnSpPr>
        <p:spPr>
          <a:xfrm>
            <a:off x="5751576" y="3721608"/>
            <a:ext cx="1933829" cy="19557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266554-0646-4F80-9549-2708C0627BB8}"/>
              </a:ext>
            </a:extLst>
          </p:cNvPr>
          <p:cNvCxnSpPr>
            <a:cxnSpLocks/>
          </p:cNvCxnSpPr>
          <p:nvPr/>
        </p:nvCxnSpPr>
        <p:spPr>
          <a:xfrm>
            <a:off x="7159752" y="3613204"/>
            <a:ext cx="1597049" cy="1589732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560D972-D537-4D30-8682-F775D0C8C1AB}"/>
              </a:ext>
            </a:extLst>
          </p:cNvPr>
          <p:cNvSpPr txBox="1"/>
          <p:nvPr/>
        </p:nvSpPr>
        <p:spPr>
          <a:xfrm>
            <a:off x="5072661" y="2937084"/>
            <a:ext cx="3063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Stability gaps @ mass </a:t>
            </a:r>
            <a:r>
              <a:rPr lang="en-US" dirty="0">
                <a:solidFill>
                  <a:srgbClr val="FF0000"/>
                </a:solidFill>
              </a:rPr>
              <a:t>5</a:t>
            </a:r>
            <a:r>
              <a:rPr lang="en-US" dirty="0"/>
              <a:t> and </a:t>
            </a:r>
            <a:r>
              <a:rPr lang="en-US" dirty="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C4C82C-4C48-4538-9060-5FE89E47519E}"/>
              </a:ext>
            </a:extLst>
          </p:cNvPr>
          <p:cNvSpPr txBox="1"/>
          <p:nvPr/>
        </p:nvSpPr>
        <p:spPr>
          <a:xfrm>
            <a:off x="4978069" y="1768391"/>
            <a:ext cx="3778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Stars can bridge these gaps by the triple alpha process (3 </a:t>
            </a:r>
            <a:r>
              <a:rPr lang="en-US" sz="1600" dirty="0" err="1"/>
              <a:t>Heliums</a:t>
            </a:r>
            <a:r>
              <a:rPr lang="en-US" sz="1600" dirty="0"/>
              <a:t> </a:t>
            </a:r>
            <a:r>
              <a:rPr lang="en-US" sz="1600" dirty="0">
                <a:sym typeface="Wingdings" panose="05000000000000000000" pitchFamily="2" charset="2"/>
              </a:rPr>
              <a:t> carbon)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1616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Natural transmutations:</a:t>
            </a:r>
            <a:br>
              <a:rPr lang="en-US" sz="3000" dirty="0"/>
            </a:br>
            <a:r>
              <a:rPr lang="en-US" sz="3000" dirty="0"/>
              <a:t>Star burning, pp chain to CN 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7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usion in Stars: CSET Science Subtest I">
            <a:extLst>
              <a:ext uri="{FF2B5EF4-FFF2-40B4-BE49-F238E27FC236}">
                <a16:creationId xmlns:a16="http://schemas.microsoft.com/office/drawing/2014/main" id="{878BF850-B7EE-4A21-A2FC-398EB051E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7" y="1181100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FDE568-7775-4CBD-8DC4-AAAFFB0E6634}"/>
              </a:ext>
            </a:extLst>
          </p:cNvPr>
          <p:cNvSpPr txBox="1"/>
          <p:nvPr/>
        </p:nvSpPr>
        <p:spPr>
          <a:xfrm>
            <a:off x="4670746" y="1623193"/>
            <a:ext cx="4145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our Sun, majority of fusion reaction is “burning” </a:t>
            </a:r>
            <a:r>
              <a:rPr lang="en-US" dirty="0" err="1"/>
              <a:t>hydrogen</a:t>
            </a:r>
            <a:r>
              <a:rPr lang="en-US" dirty="0" err="1">
                <a:sym typeface="Wingdings" panose="05000000000000000000" pitchFamily="2" charset="2"/>
              </a:rPr>
              <a:t>helium</a:t>
            </a:r>
            <a:r>
              <a:rPr lang="en-US" dirty="0">
                <a:sym typeface="Wingdings" panose="05000000000000000000" pitchFamily="2" charset="2"/>
              </a:rPr>
              <a:t> </a:t>
            </a:r>
          </a:p>
          <a:p>
            <a:r>
              <a:rPr lang="en-US" dirty="0">
                <a:sym typeface="Wingdings" panose="05000000000000000000" pitchFamily="2" charset="2"/>
              </a:rPr>
              <a:t>@ ~</a:t>
            </a:r>
            <a:r>
              <a:rPr lang="en-US" b="1" dirty="0">
                <a:sym typeface="Wingdings" panose="05000000000000000000" pitchFamily="2" charset="2"/>
              </a:rPr>
              <a:t>616 Mt/s of H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7B0DAC-A525-42F0-A506-2FED146C7B2E}"/>
              </a:ext>
            </a:extLst>
          </p:cNvPr>
          <p:cNvSpPr txBox="1"/>
          <p:nvPr/>
        </p:nvSpPr>
        <p:spPr>
          <a:xfrm>
            <a:off x="1245213" y="4747077"/>
            <a:ext cx="3570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Younger stars are also enriched in heavier elements produced from explosive death of older stars</a:t>
            </a:r>
          </a:p>
          <a:p>
            <a:r>
              <a:rPr lang="en-US" dirty="0">
                <a:sym typeface="Wingdings" panose="05000000000000000000" pitchFamily="2" charset="2"/>
              </a:rPr>
              <a:t> now opens up the C-N cycle</a:t>
            </a:r>
            <a:endParaRPr lang="en-US" dirty="0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EE6BBEC8-FAD4-4C5A-BFD6-125C9B15A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795" y="2819468"/>
            <a:ext cx="3896118" cy="389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7B1BFE-A6B8-4F25-B6D9-263637AB0FB5}"/>
              </a:ext>
            </a:extLst>
          </p:cNvPr>
          <p:cNvSpPr txBox="1"/>
          <p:nvPr/>
        </p:nvSpPr>
        <p:spPr>
          <a:xfrm>
            <a:off x="1536705" y="6607864"/>
            <a:ext cx="19143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https://physicsfeed.com/post/cno-cycle/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8FF595-357B-49D5-B291-8ADFC2B69B4D}"/>
              </a:ext>
            </a:extLst>
          </p:cNvPr>
          <p:cNvSpPr txBox="1"/>
          <p:nvPr/>
        </p:nvSpPr>
        <p:spPr>
          <a:xfrm flipH="1">
            <a:off x="6442926" y="3723226"/>
            <a:ext cx="83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273623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Natural transmutations:</a:t>
            </a:r>
            <a:br>
              <a:rPr lang="en-US" sz="3300" dirty="0"/>
            </a:br>
            <a:r>
              <a:rPr lang="en-US" sz="3300" dirty="0"/>
              <a:t>Heavier element formation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8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The CNO cycle. (courtesy of Frank Timmes). | Download Scientific Diagram">
            <a:extLst>
              <a:ext uri="{FF2B5EF4-FFF2-40B4-BE49-F238E27FC236}">
                <a16:creationId xmlns:a16="http://schemas.microsoft.com/office/drawing/2014/main" id="{28CBC61D-3369-415E-8AAB-46CE394C4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" y="1833742"/>
            <a:ext cx="5902957" cy="405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D69F486-044B-4E35-B332-C419C9131324}"/>
              </a:ext>
            </a:extLst>
          </p:cNvPr>
          <p:cNvSpPr/>
          <p:nvPr/>
        </p:nvSpPr>
        <p:spPr>
          <a:xfrm>
            <a:off x="262753" y="1843983"/>
            <a:ext cx="2060028" cy="3527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0297D4-A808-4612-B199-8C023279EF31}"/>
              </a:ext>
            </a:extLst>
          </p:cNvPr>
          <p:cNvSpPr txBox="1"/>
          <p:nvPr/>
        </p:nvSpPr>
        <p:spPr>
          <a:xfrm>
            <a:off x="2574963" y="1365766"/>
            <a:ext cx="155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CNO cycle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976765-3EE1-4886-B501-D95D9D3887B8}"/>
              </a:ext>
            </a:extLst>
          </p:cNvPr>
          <p:cNvSpPr txBox="1"/>
          <p:nvPr/>
        </p:nvSpPr>
        <p:spPr>
          <a:xfrm>
            <a:off x="619879" y="1365766"/>
            <a:ext cx="1010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CN cycle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7E6FE4-C622-4C4F-B6D1-269824D2FE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66"/>
          <a:stretch/>
        </p:blipFill>
        <p:spPr>
          <a:xfrm>
            <a:off x="5206911" y="2131040"/>
            <a:ext cx="2531044" cy="30303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16F82F7-5B04-4493-AD0C-AC1F5199F293}"/>
              </a:ext>
            </a:extLst>
          </p:cNvPr>
          <p:cNvSpPr txBox="1"/>
          <p:nvPr/>
        </p:nvSpPr>
        <p:spPr>
          <a:xfrm>
            <a:off x="5728138" y="1735098"/>
            <a:ext cx="2469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Ne-Na and Mg-Al cycles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E226C16-946D-4B35-B109-26634EF7C23C}"/>
              </a:ext>
            </a:extLst>
          </p:cNvPr>
          <p:cNvCxnSpPr>
            <a:cxnSpLocks/>
          </p:cNvCxnSpPr>
          <p:nvPr/>
        </p:nvCxnSpPr>
        <p:spPr>
          <a:xfrm flipV="1">
            <a:off x="2252005" y="5336652"/>
            <a:ext cx="4639990" cy="1105538"/>
          </a:xfrm>
          <a:prstGeom prst="straightConnector1">
            <a:avLst/>
          </a:prstGeom>
          <a:ln w="12065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168DB98-BDF3-4098-9708-0387801C5B69}"/>
              </a:ext>
            </a:extLst>
          </p:cNvPr>
          <p:cNvSpPr txBox="1"/>
          <p:nvPr/>
        </p:nvSpPr>
        <p:spPr>
          <a:xfrm>
            <a:off x="3290449" y="6153839"/>
            <a:ext cx="3181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Hotter temperatures required for heavier element formation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AFE561-5EF3-4345-A850-30CE7096E18C}"/>
              </a:ext>
            </a:extLst>
          </p:cNvPr>
          <p:cNvSpPr txBox="1"/>
          <p:nvPr/>
        </p:nvSpPr>
        <p:spPr>
          <a:xfrm>
            <a:off x="6321995" y="5588362"/>
            <a:ext cx="1281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Older stars</a:t>
            </a:r>
          </a:p>
        </p:txBody>
      </p:sp>
    </p:spTree>
    <p:extLst>
      <p:ext uri="{BB962C8B-B14F-4D97-AF65-F5344CB8AC3E}">
        <p14:creationId xmlns:p14="http://schemas.microsoft.com/office/powerpoint/2010/main" val="237757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1C-48B6-44CC-B06C-5C03EB62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Natural transmutations:</a:t>
            </a:r>
            <a:br>
              <a:rPr lang="en-US" sz="3000" dirty="0"/>
            </a:br>
            <a:r>
              <a:rPr lang="en-US" sz="3000" dirty="0"/>
              <a:t>Death (of) star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9EE4-870F-46A2-AD55-372EEEAB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9</a:t>
            </a:fld>
            <a:endParaRPr lang="en-US" dirty="0">
              <a:solidFill>
                <a:srgbClr val="D1282E"/>
              </a:solidFill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5228BD7-F4D8-410B-B02F-B986E9862E3E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BEB2B5A-2C1A-4AFA-AE95-31E8F8A8D4B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1 Plot showing the average cosmic abundance of elements as a function... |  Download Scientific Diagram">
            <a:extLst>
              <a:ext uri="{FF2B5EF4-FFF2-40B4-BE49-F238E27FC236}">
                <a16:creationId xmlns:a16="http://schemas.microsoft.com/office/drawing/2014/main" id="{0B58AB6F-52F8-46DF-BBD7-950F1BE2C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05"/>
          <a:stretch/>
        </p:blipFill>
        <p:spPr bwMode="auto">
          <a:xfrm>
            <a:off x="273417" y="3836027"/>
            <a:ext cx="2711521" cy="282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A1FC03-9980-48A5-93C6-93440586C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074" y="4405152"/>
            <a:ext cx="285750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B29F0B2-FFE9-429C-9DC7-0D352E684D57}"/>
              </a:ext>
            </a:extLst>
          </p:cNvPr>
          <p:cNvSpPr txBox="1"/>
          <p:nvPr/>
        </p:nvSpPr>
        <p:spPr>
          <a:xfrm>
            <a:off x="73422" y="1566086"/>
            <a:ext cx="5339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some point, all hydrogen in star has been converted to helium and ashes of cycles (e.g. CNO)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Core contracts, heats up, helium burning begins </a:t>
            </a:r>
            <a:r>
              <a:rPr lang="en-US" dirty="0">
                <a:sym typeface="Wingdings" panose="05000000000000000000" pitchFamily="2" charset="2"/>
              </a:rPr>
              <a:t>triple alpha process</a:t>
            </a: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A873CB6-3EDC-4A3B-8666-81731CD02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827" y="1154022"/>
            <a:ext cx="3412937" cy="213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9F51A0-14EC-478F-B1BA-BF21E875C26C}"/>
              </a:ext>
            </a:extLst>
          </p:cNvPr>
          <p:cNvSpPr txBox="1"/>
          <p:nvPr/>
        </p:nvSpPr>
        <p:spPr>
          <a:xfrm>
            <a:off x="346842" y="3150192"/>
            <a:ext cx="4600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-Bridges stability gap @masses 5 and 8, </a:t>
            </a:r>
          </a:p>
          <a:p>
            <a:r>
              <a:rPr lang="en-US" dirty="0"/>
              <a:t>-Isotopes with </a:t>
            </a:r>
            <a:r>
              <a:rPr lang="en-US" dirty="0">
                <a:solidFill>
                  <a:srgbClr val="FF0000"/>
                </a:solidFill>
              </a:rPr>
              <a:t>mass 5-11 </a:t>
            </a:r>
            <a:r>
              <a:rPr lang="en-US" dirty="0"/>
              <a:t>are not made in stars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EF2837F-5A3E-415E-92AF-19E583CE3B32}"/>
              </a:ext>
            </a:extLst>
          </p:cNvPr>
          <p:cNvSpPr/>
          <p:nvPr/>
        </p:nvSpPr>
        <p:spPr>
          <a:xfrm>
            <a:off x="483476" y="5486400"/>
            <a:ext cx="546538" cy="6411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373A72-430A-431D-A95C-EE8A1F20BC53}"/>
              </a:ext>
            </a:extLst>
          </p:cNvPr>
          <p:cNvSpPr txBox="1"/>
          <p:nvPr/>
        </p:nvSpPr>
        <p:spPr>
          <a:xfrm rot="16200000">
            <a:off x="2910960" y="5295039"/>
            <a:ext cx="1699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(Energy output)</a:t>
            </a:r>
          </a:p>
        </p:txBody>
      </p:sp>
      <p:pic>
        <p:nvPicPr>
          <p:cNvPr id="3076" name="Picture 4" descr="A New Chapter - TAE Technologies | Fusion Power Clean Energy Company">
            <a:extLst>
              <a:ext uri="{FF2B5EF4-FFF2-40B4-BE49-F238E27FC236}">
                <a16:creationId xmlns:a16="http://schemas.microsoft.com/office/drawing/2014/main" id="{1FC4800A-7DC5-40A9-A683-A3298F236E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1" r="5862" b="19578"/>
          <a:stretch/>
        </p:blipFill>
        <p:spPr bwMode="auto">
          <a:xfrm>
            <a:off x="7145326" y="4332760"/>
            <a:ext cx="1617378" cy="109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39C0B65-0E94-4FD1-B183-611984FFEE0C}"/>
              </a:ext>
            </a:extLst>
          </p:cNvPr>
          <p:cNvSpPr/>
          <p:nvPr/>
        </p:nvSpPr>
        <p:spPr>
          <a:xfrm>
            <a:off x="7002178" y="4335186"/>
            <a:ext cx="1912735" cy="181778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B514AA-A084-48B9-9FC5-BDAD6303681A}"/>
              </a:ext>
            </a:extLst>
          </p:cNvPr>
          <p:cNvSpPr txBox="1"/>
          <p:nvPr/>
        </p:nvSpPr>
        <p:spPr>
          <a:xfrm>
            <a:off x="7163626" y="5430811"/>
            <a:ext cx="1612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</a:t>
            </a:r>
            <a:r>
              <a:rPr lang="en-US" baseline="30000" dirty="0"/>
              <a:t>11</a:t>
            </a:r>
            <a:r>
              <a:rPr lang="en-US" dirty="0"/>
              <a:t>B fusion </a:t>
            </a:r>
          </a:p>
          <a:p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l-GR" dirty="0">
                <a:sym typeface="Wingdings" panose="05000000000000000000" pitchFamily="2" charset="2"/>
              </a:rPr>
              <a:t>3α</a:t>
            </a:r>
            <a:r>
              <a:rPr lang="en-US" dirty="0">
                <a:sym typeface="Wingdings" panose="05000000000000000000" pitchFamily="2" charset="2"/>
              </a:rPr>
              <a:t> + energy</a:t>
            </a:r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EB2724A-33E7-46C0-9493-E63E1322FD03}"/>
              </a:ext>
            </a:extLst>
          </p:cNvPr>
          <p:cNvCxnSpPr>
            <a:cxnSpLocks/>
          </p:cNvCxnSpPr>
          <p:nvPr/>
        </p:nvCxnSpPr>
        <p:spPr>
          <a:xfrm flipH="1" flipV="1">
            <a:off x="7586006" y="3268329"/>
            <a:ext cx="506138" cy="99001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05E8AFB-BB00-43F6-A56C-819B520F14FC}"/>
              </a:ext>
            </a:extLst>
          </p:cNvPr>
          <p:cNvSpPr txBox="1"/>
          <p:nvPr/>
        </p:nvSpPr>
        <p:spPr>
          <a:xfrm>
            <a:off x="6689165" y="3541815"/>
            <a:ext cx="1149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9C443"/>
                </a:solidFill>
              </a:rPr>
              <a:t>~reverse process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B39AE5-FD48-4777-A20B-D8768B5840BD}"/>
              </a:ext>
            </a:extLst>
          </p:cNvPr>
          <p:cNvSpPr txBox="1"/>
          <p:nvPr/>
        </p:nvSpPr>
        <p:spPr>
          <a:xfrm>
            <a:off x="2895127" y="6588874"/>
            <a:ext cx="19159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https://en.wikipedia.org/wiki/CNO_cycle</a:t>
            </a:r>
          </a:p>
        </p:txBody>
      </p:sp>
    </p:spTree>
    <p:extLst>
      <p:ext uri="{BB962C8B-B14F-4D97-AF65-F5344CB8AC3E}">
        <p14:creationId xmlns:p14="http://schemas.microsoft.com/office/powerpoint/2010/main" val="37348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  <p:bldP spid="12" grpId="0" animBg="1"/>
      <p:bldP spid="13" grpId="0"/>
      <p:bldP spid="1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Custom 1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1F3DFFB-2290-49BF-B16F-706E290F85F0}" vid="{D8B5AF5A-C7A1-48F9-90A3-F8A04F2F07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Harvard1</Template>
  <TotalTime>9562</TotalTime>
  <Words>1236</Words>
  <Application>Microsoft Office PowerPoint</Application>
  <PresentationFormat>On-screen Show (4:3)</PresentationFormat>
  <Paragraphs>190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 Math</vt:lpstr>
      <vt:lpstr>Myriad Pro</vt:lpstr>
      <vt:lpstr>Wingdings</vt:lpstr>
      <vt:lpstr>Essential</vt:lpstr>
      <vt:lpstr>PowerPoint Presentation</vt:lpstr>
      <vt:lpstr>Fundamentals of nuclear reactions</vt:lpstr>
      <vt:lpstr>Barriers in nuclear reactions</vt:lpstr>
      <vt:lpstr>Binding energy</vt:lpstr>
      <vt:lpstr>Mass-energy equivalence</vt:lpstr>
      <vt:lpstr>Natural transmutations: Big Bang nucleosynthesis</vt:lpstr>
      <vt:lpstr>Natural transmutations: Star burning, pp chain to CN cycle</vt:lpstr>
      <vt:lpstr>Natural transmutations: Heavier element formation </vt:lpstr>
      <vt:lpstr>Natural transmutations: Death (of) star</vt:lpstr>
      <vt:lpstr>Natural transmutations: Stellar nucleosynthesis</vt:lpstr>
      <vt:lpstr>Natural transmutations: Here on Earth</vt:lpstr>
      <vt:lpstr>The beginnings of artificial transmutations</vt:lpstr>
      <vt:lpstr>MYRRHA:  Multipurpose hYbrid Research Reactor for High-tech Applications</vt:lpstr>
      <vt:lpstr>Playing Mendeleev:  The superheavy elements</vt:lpstr>
      <vt:lpstr>Artificial Transmutations:  Medical Isotopes</vt:lpstr>
      <vt:lpstr>“Cheap” elements to precious metals: The real Philosopher’s stone</vt:lpstr>
      <vt:lpstr>So you want to turn lead mercury into gold?</vt:lpstr>
      <vt:lpstr>Current interest in waste transmutation</vt:lpstr>
      <vt:lpstr>More references</vt:lpstr>
      <vt:lpstr>Fission waste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Fell, Eric</dc:creator>
  <cp:lastModifiedBy>Fell, Eric</cp:lastModifiedBy>
  <cp:revision>365</cp:revision>
  <dcterms:created xsi:type="dcterms:W3CDTF">2020-02-02T19:11:58Z</dcterms:created>
  <dcterms:modified xsi:type="dcterms:W3CDTF">2022-03-04T16:34:23Z</dcterms:modified>
</cp:coreProperties>
</file>