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2" r:id="rId5"/>
    <p:sldId id="259" r:id="rId6"/>
    <p:sldId id="260" r:id="rId7"/>
    <p:sldId id="263" r:id="rId8"/>
    <p:sldId id="261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91" d="100"/>
          <a:sy n="91" d="100"/>
        </p:scale>
        <p:origin x="23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C3BB22-85C7-F502-443B-55780B11381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B1B5897-8AA7-0B4D-61CE-FDE2AC71337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616CF96-7017-EF26-E778-75602D70D2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F225-D923-4BF5-A167-F74828649921}" type="datetimeFigureOut">
              <a:rPr lang="en-GB" smtClean="0"/>
              <a:t>11/10/2023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8A9C82-B2AA-F31F-B69D-2996834BB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5A109C-45E0-EB6F-A446-A344B049E8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6679-6E5E-42DC-873A-2FEF10C930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6168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5EBF29-597D-6662-8DEC-29DAC7FF1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6F82A8-87F2-7772-3584-A602043295C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955FD7-B701-96D3-0C9C-5C689295A2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F225-D923-4BF5-A167-F74828649921}" type="datetimeFigureOut">
              <a:rPr lang="en-GB" smtClean="0"/>
              <a:t>11/10/2023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C729C5-925C-E5F4-10EF-1556CDA03A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99865E-7B77-76DB-FB0B-1349FE752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6679-6E5E-42DC-873A-2FEF10C930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7241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12C2282-83FE-68BC-F370-F43A415D40F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B641014-2AD4-C2A6-7B82-7430F0400F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8D3D441-1A7E-7285-36CF-19E7C34AC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F225-D923-4BF5-A167-F74828649921}" type="datetimeFigureOut">
              <a:rPr lang="en-GB" smtClean="0"/>
              <a:t>11/10/2023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33F224-418D-D94D-CCF6-CE0C735B2D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9A4AE-3D79-E2F1-38EC-0D7D1F5BF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6679-6E5E-42DC-873A-2FEF10C930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29052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6D70A5-CA60-7C90-B00E-04BEB6BB1A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92C32D-979B-416A-2B67-B88C27AA10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87F608-BB0A-EE32-FFD9-24BF84A6F5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F225-D923-4BF5-A167-F74828649921}" type="datetimeFigureOut">
              <a:rPr lang="en-GB" smtClean="0"/>
              <a:t>11/10/2023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511B8-D97E-30C6-4546-A1B6D5BF89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3310DC-A740-21EF-82F0-0825602D5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6679-6E5E-42DC-873A-2FEF10C930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7742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CFADC8-EE75-BA93-1BA9-575C05C4B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C0AEAD-4230-6ABE-0306-8A9D373F53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437365-F248-248F-0308-AAC7FAA0EF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F225-D923-4BF5-A167-F74828649921}" type="datetimeFigureOut">
              <a:rPr lang="en-GB" smtClean="0"/>
              <a:t>11/10/2023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CBB6E8-445A-0C3A-6534-E35AADB16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E5B84A-311B-5D08-5ED4-BD2CD1B8DB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6679-6E5E-42DC-873A-2FEF10C930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98149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1F2367-8791-D1D0-83F0-12E46783C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5D4679-93B6-12A0-C30A-44A14B737D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5E5A97-2058-0079-5A9B-967CAC0DAD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373FAB-81D0-F84B-C4DE-E9F2B5694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F225-D923-4BF5-A167-F74828649921}" type="datetimeFigureOut">
              <a:rPr lang="en-GB" smtClean="0"/>
              <a:t>11/10/2023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BD48B6-F483-9485-7492-5AE3417302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91592B-FCEF-92F4-780C-CCA513F53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6679-6E5E-42DC-873A-2FEF10C930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280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632D2-090B-1C30-20BD-6E89A4DF3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638319-6503-ECC9-12FB-EB9986842C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F015D3-A916-BE40-8095-AB9F06F863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188318C-E343-96D9-88D9-EF35B507EF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D09D3C0-98FF-DFD4-1469-324A2D95B7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9B40AF0-C3CD-A2CC-DBB3-A7D6F4D048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F225-D923-4BF5-A167-F74828649921}" type="datetimeFigureOut">
              <a:rPr lang="en-GB" smtClean="0"/>
              <a:t>11/10/2023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68E301E-FF23-EF28-EA3D-832BE020C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DCB9C0-3B58-5FF0-4B86-7DEB75F3B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6679-6E5E-42DC-873A-2FEF10C930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825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D65F7-D4D3-6D95-A756-E94000EF82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817391-48E3-B855-CECC-8166A8B9DF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F225-D923-4BF5-A167-F74828649921}" type="datetimeFigureOut">
              <a:rPr lang="en-GB" smtClean="0"/>
              <a:t>11/10/2023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DE4BBB-BF81-0F2A-B43E-AD86F7CD22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9096028-9803-BB8B-D6D4-ED26DECA4F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6679-6E5E-42DC-873A-2FEF10C930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6464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E1DCD7F-13FE-2AFD-09E8-09933F406C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F225-D923-4BF5-A167-F74828649921}" type="datetimeFigureOut">
              <a:rPr lang="en-GB" smtClean="0"/>
              <a:t>11/10/2023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C96C613-6C48-7A65-3568-CB0A798BB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56ABC2E-2AD8-5BD9-DCFA-EA2FE19E9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6679-6E5E-42DC-873A-2FEF10C930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405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B48B9-AC9F-60B6-0538-514EC4D9F5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F16A54-A2DD-19E1-5A1E-A890B03BEF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118CB8-F73D-EFF8-3F1E-EADEB3D8A6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1B9E3F7-0866-1567-85A5-430505D4E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F225-D923-4BF5-A167-F74828649921}" type="datetimeFigureOut">
              <a:rPr lang="en-GB" smtClean="0"/>
              <a:t>11/10/2023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FE4F58-4F4A-5FD9-7364-A3CF9B5B1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7FA8A4-E700-4094-69DA-C509D3CD2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6679-6E5E-42DC-873A-2FEF10C930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013079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0BF8D5-3E21-E272-7B92-B4EFB221DA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558E16F-435D-0333-2796-61B7725E07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B1BB0C-A3B1-F3EB-C708-7EDCBD5648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0C9F09-9EC3-6BBC-59E7-F09BC1655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2BF225-D923-4BF5-A167-F74828649921}" type="datetimeFigureOut">
              <a:rPr lang="en-GB" smtClean="0"/>
              <a:t>11/10/2023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711708F-ABF3-A0D4-1DF1-0FC8937AF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F831C1D-29E8-39EA-B3B2-274DDCC16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836679-6E5E-42DC-873A-2FEF10C930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2268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54053AE-DD0B-0F39-53E9-8E0C31F21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0B8E08-8DF0-AB98-D1D4-DE1C25D3E7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4BAF1B-2F47-0F27-62E3-98BA4D614D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BF225-D923-4BF5-A167-F74828649921}" type="datetimeFigureOut">
              <a:rPr lang="en-GB" smtClean="0"/>
              <a:t>11/10/2023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00CFF8-215E-8237-3FC0-DC67066DAE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D2CD3-7DF9-BC07-B3E7-E455A4A03AD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836679-6E5E-42DC-873A-2FEF10C9308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0729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../embeddings/oleObject3.bin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D96F6A-65DD-89A1-6A14-AED73F4E83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958" y="2695073"/>
            <a:ext cx="9144000" cy="967289"/>
          </a:xfrm>
        </p:spPr>
        <p:txBody>
          <a:bodyPr>
            <a:normAutofit fontScale="90000"/>
          </a:bodyPr>
          <a:lstStyle/>
          <a:p>
            <a:r>
              <a:rPr lang="en-GB" dirty="0"/>
              <a:t>Overcoming the photovoltaic efficiency limit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1C1CBE8-8E50-25A8-8709-AF5C8FC100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27748" y="3930900"/>
            <a:ext cx="9144000" cy="1655762"/>
          </a:xfrm>
        </p:spPr>
        <p:txBody>
          <a:bodyPr/>
          <a:lstStyle/>
          <a:p>
            <a:r>
              <a:rPr lang="en-GB" dirty="0" err="1"/>
              <a:t>Dr.</a:t>
            </a:r>
            <a:r>
              <a:rPr lang="en-GB" dirty="0"/>
              <a:t> Michael Purdy</a:t>
            </a:r>
          </a:p>
          <a:p>
            <a:r>
              <a:rPr lang="en-GB" dirty="0"/>
              <a:t>Postdoctoral research fellow </a:t>
            </a:r>
          </a:p>
          <a:p>
            <a:r>
              <a:rPr lang="en-GB" dirty="0"/>
              <a:t>Liu group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5139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2472E-C60A-DF81-02F3-4C39217A71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Limitations to technology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A4D99F-E29D-C353-2A3E-5CEDE82686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2974" y="2119240"/>
            <a:ext cx="6107884" cy="4172503"/>
          </a:xfrm>
        </p:spPr>
        <p:txBody>
          <a:bodyPr/>
          <a:lstStyle/>
          <a:p>
            <a:r>
              <a:rPr lang="en-GB" dirty="0"/>
              <a:t>Strict energetic requirements 2E(T</a:t>
            </a:r>
            <a:r>
              <a:rPr lang="en-GB" baseline="-25000" dirty="0"/>
              <a:t>1</a:t>
            </a:r>
            <a:r>
              <a:rPr lang="en-GB" dirty="0"/>
              <a:t>) &lt; E(S</a:t>
            </a:r>
            <a:r>
              <a:rPr lang="en-GB" baseline="-25000" dirty="0"/>
              <a:t>1</a:t>
            </a:r>
            <a:r>
              <a:rPr lang="en-GB" dirty="0"/>
              <a:t>) </a:t>
            </a:r>
          </a:p>
          <a:p>
            <a:endParaRPr lang="en-GB" baseline="-25000" dirty="0"/>
          </a:p>
          <a:p>
            <a:r>
              <a:rPr lang="en-GB" dirty="0"/>
              <a:t>E(T</a:t>
            </a:r>
            <a:r>
              <a:rPr lang="en-GB" baseline="-25000" dirty="0"/>
              <a:t>1</a:t>
            </a:r>
            <a:r>
              <a:rPr lang="en-GB" dirty="0"/>
              <a:t>)</a:t>
            </a:r>
            <a:r>
              <a:rPr lang="en-GB" baseline="-25000" dirty="0"/>
              <a:t> </a:t>
            </a:r>
            <a:r>
              <a:rPr lang="en-GB" dirty="0"/>
              <a:t>&gt; 1.1 eV  </a:t>
            </a:r>
          </a:p>
          <a:p>
            <a:endParaRPr lang="en-GB" baseline="-25000" dirty="0"/>
          </a:p>
          <a:p>
            <a:r>
              <a:rPr lang="en-GB" dirty="0"/>
              <a:t>Solid state interactions tuned </a:t>
            </a:r>
          </a:p>
          <a:p>
            <a:endParaRPr lang="en-GB" dirty="0"/>
          </a:p>
          <a:p>
            <a:r>
              <a:rPr lang="en-GB" dirty="0"/>
              <a:t>Stability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88946C-5AA1-1C9D-1D0E-00B0BC466D5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743" t="17370" r="38968" b="9847"/>
          <a:stretch/>
        </p:blipFill>
        <p:spPr>
          <a:xfrm>
            <a:off x="8040361" y="1748169"/>
            <a:ext cx="2149709" cy="224006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4843F1F-916D-E748-DD0C-75AF19C761D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76" t="36377" r="23614" b="9710"/>
          <a:stretch/>
        </p:blipFill>
        <p:spPr>
          <a:xfrm>
            <a:off x="6897756" y="4086496"/>
            <a:ext cx="4552121" cy="2771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6203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42586-DD09-E0D4-F9A3-C52B0029CC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6805" y="394283"/>
            <a:ext cx="10515600" cy="960845"/>
          </a:xfrm>
        </p:spPr>
        <p:txBody>
          <a:bodyPr/>
          <a:lstStyle/>
          <a:p>
            <a:pPr algn="ctr"/>
            <a:r>
              <a:rPr lang="en-GB" dirty="0"/>
              <a:t>Current materials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CA89B-66D6-F0B5-571A-CDE0DDD54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727" y="3279274"/>
            <a:ext cx="2554420" cy="1821232"/>
          </a:xfrm>
        </p:spPr>
        <p:txBody>
          <a:bodyPr>
            <a:normAutofit/>
          </a:bodyPr>
          <a:lstStyle/>
          <a:p>
            <a:r>
              <a:rPr lang="en-GB" dirty="0"/>
              <a:t>No organic material yet satisfies all the requirements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5B9C64-E8E2-3562-A0EB-5753E423C0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3261" t="18261" r="30054" b="2899"/>
          <a:stretch/>
        </p:blipFill>
        <p:spPr>
          <a:xfrm>
            <a:off x="3346902" y="1367404"/>
            <a:ext cx="5038230" cy="5322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17733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F8569B-DD5D-F22E-D7DF-1C74081428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41293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Nearly there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9299A80E-5F98-D283-2F04-9CC58151A2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96261368"/>
              </p:ext>
            </p:extLst>
          </p:nvPr>
        </p:nvGraphicFramePr>
        <p:xfrm>
          <a:off x="5723491" y="2258357"/>
          <a:ext cx="5756275" cy="345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2465903" imgH="1479622" progId="ChemDraw.Document.6.0">
                  <p:embed/>
                </p:oleObj>
              </mc:Choice>
              <mc:Fallback>
                <p:oleObj name="CS ChemDraw Drawing" r:id="rId2" imgW="2465903" imgH="1479622" progId="ChemDraw.Document.6.0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135B87BA-B473-495B-98F8-45DE000DC39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723491" y="2258357"/>
                        <a:ext cx="5756275" cy="345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A0D429C7-9D86-FE88-50E4-D8E4CD4F9D99}"/>
              </a:ext>
            </a:extLst>
          </p:cNvPr>
          <p:cNvSpPr txBox="1"/>
          <p:nvPr/>
        </p:nvSpPr>
        <p:spPr>
          <a:xfrm>
            <a:off x="833116" y="2489818"/>
            <a:ext cx="4483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u="sng" dirty="0">
                <a:solidFill>
                  <a:srgbClr val="B719AF"/>
                </a:solidFill>
              </a:rPr>
              <a:t>Energy level alignment  </a:t>
            </a:r>
            <a:r>
              <a:rPr lang="en-GB" sz="4800" i="1" dirty="0">
                <a:solidFill>
                  <a:srgbClr val="B719AF"/>
                </a:solidFill>
                <a:sym typeface="Wingdings" panose="05000000000000000000" pitchFamily="2" charset="2"/>
              </a:rPr>
              <a:t></a:t>
            </a:r>
            <a:r>
              <a:rPr lang="en-GB" sz="4800" i="1" dirty="0">
                <a:solidFill>
                  <a:srgbClr val="B719AF"/>
                </a:solidFill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EEBF090-4E98-A4E2-5948-C3CB955EA9CA}"/>
              </a:ext>
            </a:extLst>
          </p:cNvPr>
          <p:cNvSpPr txBox="1"/>
          <p:nvPr/>
        </p:nvSpPr>
        <p:spPr>
          <a:xfrm>
            <a:off x="797049" y="3499036"/>
            <a:ext cx="4483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u="sng" dirty="0">
                <a:solidFill>
                  <a:srgbClr val="B719AF"/>
                </a:solidFill>
              </a:rPr>
              <a:t>Triplet energy ~ 1.1 eV </a:t>
            </a:r>
            <a:r>
              <a:rPr lang="en-GB" sz="4800" i="1" dirty="0">
                <a:solidFill>
                  <a:srgbClr val="B719AF"/>
                </a:solidFill>
                <a:sym typeface="Wingdings" panose="05000000000000000000" pitchFamily="2" charset="2"/>
              </a:rPr>
              <a:t></a:t>
            </a:r>
            <a:r>
              <a:rPr lang="en-GB" sz="4800" i="1" dirty="0">
                <a:solidFill>
                  <a:srgbClr val="B719AF"/>
                </a:solidFill>
              </a:rPr>
              <a:t>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7B515C-9973-954A-0061-82354055518D}"/>
              </a:ext>
            </a:extLst>
          </p:cNvPr>
          <p:cNvSpPr txBox="1"/>
          <p:nvPr/>
        </p:nvSpPr>
        <p:spPr>
          <a:xfrm>
            <a:off x="1227589" y="4458899"/>
            <a:ext cx="448322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i="1" u="sng" dirty="0">
                <a:solidFill>
                  <a:srgbClr val="B719AF"/>
                </a:solidFill>
              </a:rPr>
              <a:t>Photostability</a:t>
            </a:r>
            <a:r>
              <a:rPr lang="en-GB" sz="4800" i="1" dirty="0">
                <a:solidFill>
                  <a:srgbClr val="B719AF"/>
                </a:solidFill>
                <a:sym typeface="Wingdings" panose="05000000000000000000" pitchFamily="2" charset="2"/>
              </a:rPr>
              <a:t></a:t>
            </a:r>
            <a:r>
              <a:rPr lang="en-GB" sz="4800" i="1" dirty="0">
                <a:solidFill>
                  <a:srgbClr val="B719AF"/>
                </a:solidFill>
              </a:rPr>
              <a:t>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B145377-04D2-6810-DD3E-338F59E4A991}"/>
              </a:ext>
            </a:extLst>
          </p:cNvPr>
          <p:cNvSpPr txBox="1"/>
          <p:nvPr/>
        </p:nvSpPr>
        <p:spPr>
          <a:xfrm>
            <a:off x="1109444" y="5989468"/>
            <a:ext cx="81184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/>
            <a:r>
              <a:rPr lang="en-GB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Purdy, M. </a:t>
            </a:r>
            <a:r>
              <a:rPr lang="en-GB" sz="12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et al.</a:t>
            </a:r>
            <a:r>
              <a:rPr lang="en-GB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Aza-Cibalackrot: Turning on Singlet Fission Through Crystal Engineering. </a:t>
            </a:r>
            <a:r>
              <a:rPr lang="en-GB" sz="12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J. Am. Chem. Soc.</a:t>
            </a:r>
            <a:r>
              <a:rPr lang="en-GB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145</a:t>
            </a:r>
            <a:r>
              <a:rPr lang="en-GB" sz="1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, 10712–10720 (2023)</a:t>
            </a:r>
          </a:p>
        </p:txBody>
      </p:sp>
    </p:spTree>
    <p:extLst>
      <p:ext uri="{BB962C8B-B14F-4D97-AF65-F5344CB8AC3E}">
        <p14:creationId xmlns:p14="http://schemas.microsoft.com/office/powerpoint/2010/main" val="23817198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5EE804-0D95-0051-78BC-B5DD17D04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7866" y="650350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Beyond singlet fission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4F01EE-EB62-F6B7-F7B7-EF3D7F2909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84072" y="2572245"/>
            <a:ext cx="4404920" cy="3367160"/>
          </a:xfrm>
        </p:spPr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GB" dirty="0"/>
              <a:t>Multijunction cells </a:t>
            </a:r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r>
              <a:rPr lang="en-GB" dirty="0"/>
              <a:t>Light concentration </a:t>
            </a:r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r>
              <a:rPr lang="en-GB" dirty="0"/>
              <a:t>Photon </a:t>
            </a:r>
            <a:r>
              <a:rPr lang="en-GB" dirty="0" err="1"/>
              <a:t>upconversion</a:t>
            </a:r>
            <a:endParaRPr lang="en-GB" dirty="0"/>
          </a:p>
          <a:p>
            <a:pPr marL="514350" indent="-514350">
              <a:buAutoNum type="arabicPeriod"/>
            </a:pPr>
            <a:endParaRPr lang="en-GB" dirty="0"/>
          </a:p>
          <a:p>
            <a:pPr marL="514350" indent="-514350">
              <a:buAutoNum type="arabicPeriod"/>
            </a:pPr>
            <a:r>
              <a:rPr lang="en-GB" dirty="0"/>
              <a:t>Purely organic solar cells</a:t>
            </a:r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6182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C0C3CC-55D6-F0C6-C6A5-C14D0DEF0E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 Multijunction cells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D8577-F216-B2EF-B56F-A85793E842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51963"/>
            <a:ext cx="4925037" cy="4625000"/>
          </a:xfrm>
        </p:spPr>
        <p:txBody>
          <a:bodyPr>
            <a:normAutofit lnSpcReduction="10000"/>
          </a:bodyPr>
          <a:lstStyle/>
          <a:p>
            <a:r>
              <a:rPr lang="en-GB" dirty="0"/>
              <a:t>A series of photovoltaic cells that absorb different photon energies </a:t>
            </a:r>
          </a:p>
          <a:p>
            <a:endParaRPr lang="en-GB" dirty="0"/>
          </a:p>
          <a:p>
            <a:r>
              <a:rPr lang="en-GB" dirty="0"/>
              <a:t>Take full advantage of the solar spectrum </a:t>
            </a:r>
          </a:p>
          <a:p>
            <a:endParaRPr lang="en-GB" dirty="0"/>
          </a:p>
          <a:p>
            <a:r>
              <a:rPr lang="en-GB" dirty="0"/>
              <a:t>Three layers can reach 48 %</a:t>
            </a:r>
          </a:p>
          <a:p>
            <a:endParaRPr lang="en-GB" dirty="0"/>
          </a:p>
          <a:p>
            <a:r>
              <a:rPr lang="en-GB" dirty="0"/>
              <a:t>Very expensive 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4098" name="Picture 2" descr="Multijunction solar cell could exceed 50% efficiency goal">
            <a:extLst>
              <a:ext uri="{FF2B5EF4-FFF2-40B4-BE49-F238E27FC236}">
                <a16:creationId xmlns:a16="http://schemas.microsoft.com/office/drawing/2014/main" id="{BD7437C5-6FE7-2E8D-0755-92CACA946F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9422" y="1835486"/>
            <a:ext cx="5991225" cy="4143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5900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3D636F-AA12-1FEE-34AD-CA48A604BC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Light concentration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846C3C-7B07-A8C5-893B-B77C58EF4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866" y="2432807"/>
            <a:ext cx="5185095" cy="2642532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Intensity of 1.1 eV photons can be concentrated using mirrors </a:t>
            </a:r>
          </a:p>
          <a:p>
            <a:endParaRPr lang="en-GB" dirty="0"/>
          </a:p>
          <a:p>
            <a:r>
              <a:rPr lang="en-GB" dirty="0"/>
              <a:t>Can lead to overheating which can reduce efficiency </a:t>
            </a:r>
          </a:p>
          <a:p>
            <a:endParaRPr lang="en-GB" dirty="0"/>
          </a:p>
          <a:p>
            <a:r>
              <a:rPr lang="en-GB" dirty="0"/>
              <a:t>Efficiency could be raised to 37 %</a:t>
            </a:r>
          </a:p>
        </p:txBody>
      </p:sp>
      <p:pic>
        <p:nvPicPr>
          <p:cNvPr id="8194" name="Picture 2" descr="PDF) Solar Concentrators">
            <a:extLst>
              <a:ext uri="{FF2B5EF4-FFF2-40B4-BE49-F238E27FC236}">
                <a16:creationId xmlns:a16="http://schemas.microsoft.com/office/drawing/2014/main" id="{A4BABEA9-8957-FB57-DBB4-532CFB6AED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415" y="1477161"/>
            <a:ext cx="4454554" cy="44545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5854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73E06-7E1D-58FF-1D89-D78A3FFB4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Photon </a:t>
            </a:r>
            <a:r>
              <a:rPr lang="en-GB" dirty="0" err="1"/>
              <a:t>upconversion</a:t>
            </a:r>
            <a:r>
              <a:rPr lang="en-GB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13CB1A-13B1-2A6B-5FC9-3BDAE1426B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4585" y="2614190"/>
            <a:ext cx="4438475" cy="2721208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Opposite to singlet fission </a:t>
            </a:r>
          </a:p>
          <a:p>
            <a:endParaRPr lang="en-GB" dirty="0"/>
          </a:p>
          <a:p>
            <a:r>
              <a:rPr lang="en-GB" dirty="0"/>
              <a:t>Two low energy photons that can’t be utilised by PV are combined</a:t>
            </a:r>
          </a:p>
          <a:p>
            <a:endParaRPr lang="en-GB" dirty="0"/>
          </a:p>
          <a:p>
            <a:r>
              <a:rPr lang="en-GB" dirty="0"/>
              <a:t>No device has been developed yet 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E3B50223-AAAF-E845-F38A-CE0B403CBB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750141"/>
              </p:ext>
            </p:extLst>
          </p:nvPr>
        </p:nvGraphicFramePr>
        <p:xfrm>
          <a:off x="5327009" y="2130804"/>
          <a:ext cx="6559740" cy="37283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5594852" imgH="3175858" progId="ChemDraw.Document.6.0">
                  <p:embed/>
                </p:oleObj>
              </mc:Choice>
              <mc:Fallback>
                <p:oleObj name="CS ChemDraw Drawing" r:id="rId2" imgW="5594852" imgH="3175858" progId="ChemDraw.Document.6.0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F2964DC9-9DBC-FC4D-6B21-3E66C7EABB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327009" y="2130804"/>
                        <a:ext cx="6559740" cy="37283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414573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474A9-FDD6-8563-7212-CA59D43B92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Purely organic solar cells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095A75-EAF7-A098-AA84-E2988B10C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7198" y="2541863"/>
            <a:ext cx="5059261" cy="2793535"/>
          </a:xfrm>
        </p:spPr>
        <p:txBody>
          <a:bodyPr/>
          <a:lstStyle/>
          <a:p>
            <a:r>
              <a:rPr lang="en-GB" dirty="0"/>
              <a:t>Alternative strategy is too remove silicon and only use organics </a:t>
            </a:r>
          </a:p>
          <a:p>
            <a:endParaRPr lang="en-GB" dirty="0"/>
          </a:p>
          <a:p>
            <a:r>
              <a:rPr lang="en-GB" dirty="0"/>
              <a:t>Plastic solar cells been manufactured  </a:t>
            </a:r>
          </a:p>
        </p:txBody>
      </p:sp>
      <p:pic>
        <p:nvPicPr>
          <p:cNvPr id="9218" name="Picture 2" descr="Organic Solar Cells and Modules - Fraunhofer ISE">
            <a:extLst>
              <a:ext uri="{FF2B5EF4-FFF2-40B4-BE49-F238E27FC236}">
                <a16:creationId xmlns:a16="http://schemas.microsoft.com/office/drawing/2014/main" id="{D073135A-3391-6673-FCC9-5476966CE5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06494" y="3909270"/>
            <a:ext cx="3669566" cy="22220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1599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52CA88-CDD2-46ED-463C-8A6927881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How they work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534627-88DB-41D7-E9D2-8849030E91A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908" t="40435" r="25244" b="24348"/>
          <a:stretch/>
        </p:blipFill>
        <p:spPr>
          <a:xfrm>
            <a:off x="897987" y="2161886"/>
            <a:ext cx="9030544" cy="3450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4655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DF14B-3D55-2B1E-6E47-56EB4F19F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7315" y="558073"/>
            <a:ext cx="9337646" cy="1136504"/>
          </a:xfrm>
        </p:spPr>
        <p:txBody>
          <a:bodyPr/>
          <a:lstStyle/>
          <a:p>
            <a:pPr algn="ctr"/>
            <a:r>
              <a:rPr lang="en-GB" dirty="0"/>
              <a:t>Advantages over silicon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5B81D-6090-C302-55CC-DEE0E45B7D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2699" y="2382473"/>
            <a:ext cx="4513976" cy="3238151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Flexible and cheap </a:t>
            </a:r>
          </a:p>
          <a:p>
            <a:endParaRPr lang="en-GB" dirty="0"/>
          </a:p>
          <a:p>
            <a:r>
              <a:rPr lang="en-GB" dirty="0"/>
              <a:t>Solar windows </a:t>
            </a:r>
          </a:p>
          <a:p>
            <a:endParaRPr lang="en-GB" dirty="0"/>
          </a:p>
          <a:p>
            <a:r>
              <a:rPr lang="en-GB" dirty="0"/>
              <a:t>Conductive paint </a:t>
            </a:r>
          </a:p>
          <a:p>
            <a:endParaRPr lang="en-GB" dirty="0"/>
          </a:p>
          <a:p>
            <a:r>
              <a:rPr lang="en-GB" dirty="0"/>
              <a:t>Strong light absorbers </a:t>
            </a:r>
          </a:p>
        </p:txBody>
      </p:sp>
      <p:pic>
        <p:nvPicPr>
          <p:cNvPr id="4" name="Picture 4" descr="UCLA Develops Electricity-Generating, Transparent Solar Cell Windows">
            <a:extLst>
              <a:ext uri="{FF2B5EF4-FFF2-40B4-BE49-F238E27FC236}">
                <a16:creationId xmlns:a16="http://schemas.microsoft.com/office/drawing/2014/main" id="{2D4EA71C-1E06-B326-D4B0-CF1E308CC2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7735" y="2374084"/>
            <a:ext cx="5182412" cy="3238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74450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3868F9-36A4-57CA-02B0-8225F41ED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79758" y="425116"/>
            <a:ext cx="5009147" cy="1129214"/>
          </a:xfrm>
        </p:spPr>
        <p:txBody>
          <a:bodyPr/>
          <a:lstStyle/>
          <a:p>
            <a:r>
              <a:rPr lang="en-GB" dirty="0"/>
              <a:t>Fossil fuels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7437C-064C-1E06-3A00-C6B222D20C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0179" y="2106362"/>
            <a:ext cx="5354053" cy="3363996"/>
          </a:xfrm>
        </p:spPr>
        <p:txBody>
          <a:bodyPr>
            <a:normAutofit lnSpcReduction="10000"/>
          </a:bodyPr>
          <a:lstStyle/>
          <a:p>
            <a:r>
              <a:rPr lang="en-GB" dirty="0"/>
              <a:t>Fossil fuels sources dwindling </a:t>
            </a:r>
          </a:p>
          <a:p>
            <a:endParaRPr lang="en-GB" dirty="0"/>
          </a:p>
          <a:p>
            <a:r>
              <a:rPr lang="en-GB" dirty="0"/>
              <a:t>Fossil fuels are accessible and cheap</a:t>
            </a:r>
          </a:p>
          <a:p>
            <a:endParaRPr lang="en-GB" dirty="0"/>
          </a:p>
          <a:p>
            <a:r>
              <a:rPr lang="en-GB" dirty="0"/>
              <a:t>Renewable energy technologies need to be economically competitive </a:t>
            </a:r>
          </a:p>
          <a:p>
            <a:endParaRPr lang="en-GB" dirty="0"/>
          </a:p>
        </p:txBody>
      </p:sp>
      <p:pic>
        <p:nvPicPr>
          <p:cNvPr id="1026" name="Picture 2" descr="What Are the Consequences of Burning Fossil Fuels?">
            <a:extLst>
              <a:ext uri="{FF2B5EF4-FFF2-40B4-BE49-F238E27FC236}">
                <a16:creationId xmlns:a16="http://schemas.microsoft.com/office/drawing/2014/main" id="{DD341542-E642-A220-49EC-428E37A43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274" y="1706837"/>
            <a:ext cx="3821529" cy="23733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ollar sign green vector 546176 Vector Art at Vecteezy">
            <a:extLst>
              <a:ext uri="{FF2B5EF4-FFF2-40B4-BE49-F238E27FC236}">
                <a16:creationId xmlns:a16="http://schemas.microsoft.com/office/drawing/2014/main" id="{A1B285D0-20C0-ADD6-4319-DF0854CBA9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6516" y="4279232"/>
            <a:ext cx="2217820" cy="22178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29347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37DFAA-1328-3D96-8225-D7C911303C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Disadvantages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CA92A-F00B-BCCF-F430-23B0CC59D6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253" y="3318865"/>
            <a:ext cx="4857925" cy="2041700"/>
          </a:xfrm>
        </p:spPr>
        <p:txBody>
          <a:bodyPr/>
          <a:lstStyle/>
          <a:p>
            <a:r>
              <a:rPr lang="en-GB" dirty="0"/>
              <a:t>Maximum efficiency ~ 20 % </a:t>
            </a:r>
          </a:p>
          <a:p>
            <a:endParaRPr lang="en-GB" dirty="0"/>
          </a:p>
          <a:p>
            <a:r>
              <a:rPr lang="en-GB" dirty="0"/>
              <a:t>Less easily transport charges</a:t>
            </a:r>
          </a:p>
        </p:txBody>
      </p:sp>
      <p:pic>
        <p:nvPicPr>
          <p:cNvPr id="11266" name="Picture 2" descr="A general relationship between disorder, aggregation and charge transport  in conjugated polymers | Nature Materials">
            <a:extLst>
              <a:ext uri="{FF2B5EF4-FFF2-40B4-BE49-F238E27FC236}">
                <a16:creationId xmlns:a16="http://schemas.microsoft.com/office/drawing/2014/main" id="{097A6C69-486C-852F-257F-EA295CB8DA0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7" t="1583" r="67041"/>
          <a:stretch/>
        </p:blipFill>
        <p:spPr bwMode="auto">
          <a:xfrm>
            <a:off x="7180977" y="1628262"/>
            <a:ext cx="2751590" cy="2586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Atomic model structure of crystalline silicon and hydrogenated... |  Download Scientific Diagram">
            <a:extLst>
              <a:ext uri="{FF2B5EF4-FFF2-40B4-BE49-F238E27FC236}">
                <a16:creationId xmlns:a16="http://schemas.microsoft.com/office/drawing/2014/main" id="{D7523147-8958-587C-E438-9B19190E63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472" b="13690"/>
          <a:stretch/>
        </p:blipFill>
        <p:spPr bwMode="auto">
          <a:xfrm>
            <a:off x="7686634" y="4605556"/>
            <a:ext cx="1742594" cy="2000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6033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20FB2A-A0EC-E88E-0DBA-72ADBDE821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Conclusions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848BE1-7947-577B-9207-E86CA7ADE6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866" y="2630968"/>
            <a:ext cx="10515600" cy="3165825"/>
          </a:xfrm>
        </p:spPr>
        <p:txBody>
          <a:bodyPr/>
          <a:lstStyle/>
          <a:p>
            <a:r>
              <a:rPr lang="en-GB" dirty="0"/>
              <a:t>Silicon is a robust and reliable photovoltaic material </a:t>
            </a:r>
          </a:p>
          <a:p>
            <a:endParaRPr lang="en-GB" dirty="0"/>
          </a:p>
          <a:p>
            <a:r>
              <a:rPr lang="en-GB" dirty="0"/>
              <a:t>Efficiency limit must be overcome in an economically sustainable way </a:t>
            </a:r>
          </a:p>
          <a:p>
            <a:endParaRPr lang="en-GB" dirty="0"/>
          </a:p>
          <a:p>
            <a:r>
              <a:rPr lang="en-GB" dirty="0"/>
              <a:t>Organic solar cells show potential for future application 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64588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23F739-7F49-1A27-D8EF-5E600D229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Photovoltaics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985677-E856-9D31-0BA5-D46CF3B354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36" y="2097606"/>
            <a:ext cx="4239127" cy="3460249"/>
          </a:xfrm>
        </p:spPr>
        <p:txBody>
          <a:bodyPr>
            <a:normAutofit fontScale="85000" lnSpcReduction="20000"/>
          </a:bodyPr>
          <a:lstStyle/>
          <a:p>
            <a:r>
              <a:rPr lang="en-GB" dirty="0"/>
              <a:t>Semiconductor technology that converts solar energy into electrical energy</a:t>
            </a:r>
          </a:p>
          <a:p>
            <a:endParaRPr lang="en-GB" dirty="0"/>
          </a:p>
          <a:p>
            <a:r>
              <a:rPr lang="en-GB" dirty="0"/>
              <a:t>40 % annual growth in global photovoltaic capacity from 2000-2015</a:t>
            </a:r>
          </a:p>
          <a:p>
            <a:endParaRPr lang="en-GB" dirty="0"/>
          </a:p>
          <a:p>
            <a:r>
              <a:rPr lang="en-GB" dirty="0"/>
              <a:t>Highest performing Si-based PV device currently has an efficiency of 26.5 %</a:t>
            </a:r>
          </a:p>
        </p:txBody>
      </p:sp>
      <p:pic>
        <p:nvPicPr>
          <p:cNvPr id="2050" name="Picture 2" descr="Solar Photovoltaic Technology Basics | NREL">
            <a:extLst>
              <a:ext uri="{FF2B5EF4-FFF2-40B4-BE49-F238E27FC236}">
                <a16:creationId xmlns:a16="http://schemas.microsoft.com/office/drawing/2014/main" id="{DE2F42A9-E79A-6818-363E-5A172CC203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496060"/>
            <a:ext cx="5031146" cy="2693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350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BA3E4-1381-6CF1-555C-26D946BD84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337" y="394282"/>
            <a:ext cx="10515600" cy="1251149"/>
          </a:xfrm>
        </p:spPr>
        <p:txBody>
          <a:bodyPr/>
          <a:lstStyle/>
          <a:p>
            <a:pPr algn="ctr"/>
            <a:r>
              <a:rPr lang="en-GB" dirty="0"/>
              <a:t>How photovoltaics work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E18BE3-8B2D-0F6A-C0E8-F36651F57F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11" t="34620" r="22236" b="31696"/>
          <a:stretch/>
        </p:blipFill>
        <p:spPr>
          <a:xfrm>
            <a:off x="2046732" y="2406684"/>
            <a:ext cx="8186365" cy="35657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53040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69B8F5-8C40-6CF4-4273-8F328F1B7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221" y="244809"/>
            <a:ext cx="10515600" cy="1325563"/>
          </a:xfrm>
        </p:spPr>
        <p:txBody>
          <a:bodyPr/>
          <a:lstStyle/>
          <a:p>
            <a:pPr algn="ctr"/>
            <a:r>
              <a:rPr lang="en-GB" dirty="0"/>
              <a:t>Shockley - </a:t>
            </a:r>
            <a:r>
              <a:rPr lang="en-GB" dirty="0" err="1"/>
              <a:t>Queisser</a:t>
            </a:r>
            <a:r>
              <a:rPr lang="en-GB" dirty="0"/>
              <a:t> limit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107E97-BA9D-FF55-01F0-E5E80C0BB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369" y="2589476"/>
            <a:ext cx="3424990" cy="2622883"/>
          </a:xfrm>
        </p:spPr>
        <p:txBody>
          <a:bodyPr>
            <a:normAutofit fontScale="70000" lnSpcReduction="20000"/>
          </a:bodyPr>
          <a:lstStyle/>
          <a:p>
            <a:r>
              <a:rPr lang="en-GB" dirty="0"/>
              <a:t>Efficiency of PV devices cannot exceed </a:t>
            </a:r>
            <a:r>
              <a:rPr lang="en-GB" b="0" i="0" dirty="0">
                <a:solidFill>
                  <a:srgbClr val="222222"/>
                </a:solidFill>
                <a:effectLst/>
                <a:latin typeface="Harding"/>
              </a:rPr>
              <a:t>29%</a:t>
            </a:r>
          </a:p>
          <a:p>
            <a:endParaRPr lang="en-GB" dirty="0">
              <a:solidFill>
                <a:srgbClr val="222222"/>
              </a:solidFill>
              <a:latin typeface="Harding"/>
            </a:endParaRPr>
          </a:p>
          <a:p>
            <a:r>
              <a:rPr lang="en-GB" dirty="0">
                <a:solidFill>
                  <a:srgbClr val="222222"/>
                </a:solidFill>
                <a:latin typeface="Harding"/>
              </a:rPr>
              <a:t>Majority of energy lost via thermalisation</a:t>
            </a:r>
          </a:p>
          <a:p>
            <a:endParaRPr lang="en-GB" dirty="0">
              <a:solidFill>
                <a:srgbClr val="222222"/>
              </a:solidFill>
              <a:latin typeface="Harding"/>
            </a:endParaRPr>
          </a:p>
          <a:p>
            <a:r>
              <a:rPr lang="en-GB" dirty="0">
                <a:solidFill>
                  <a:srgbClr val="222222"/>
                </a:solidFill>
                <a:latin typeface="Harding"/>
              </a:rPr>
              <a:t>Overcoming thermalisation losses could lead to an efficiency increase to 40 % </a:t>
            </a:r>
          </a:p>
          <a:p>
            <a:endParaRPr lang="en-GB" dirty="0">
              <a:solidFill>
                <a:srgbClr val="222222"/>
              </a:solidFill>
              <a:latin typeface="Harding"/>
            </a:endParaRPr>
          </a:p>
          <a:p>
            <a:endParaRPr lang="en-GB" dirty="0">
              <a:solidFill>
                <a:srgbClr val="222222"/>
              </a:solidFill>
              <a:latin typeface="Harding"/>
            </a:endParaRPr>
          </a:p>
        </p:txBody>
      </p:sp>
      <p:pic>
        <p:nvPicPr>
          <p:cNvPr id="3074" name="Picture 2" descr="figure 1">
            <a:extLst>
              <a:ext uri="{FF2B5EF4-FFF2-40B4-BE49-F238E27FC236}">
                <a16:creationId xmlns:a16="http://schemas.microsoft.com/office/drawing/2014/main" id="{A07192B3-E91F-A048-0754-65A66DC516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2058" y="1532020"/>
            <a:ext cx="7133983" cy="5051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04E8B28-179F-3ED0-3DF0-AC85DFECCFB6}"/>
              </a:ext>
            </a:extLst>
          </p:cNvPr>
          <p:cNvSpPr txBox="1"/>
          <p:nvPr/>
        </p:nvSpPr>
        <p:spPr>
          <a:xfrm>
            <a:off x="637563" y="6085672"/>
            <a:ext cx="78919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/>
              <a:t>Rao, A.; Friend, R. H. Harnessing Singlet Exciton Fission To Break the Break the Shockley-</a:t>
            </a:r>
            <a:r>
              <a:rPr lang="en-GB" sz="1200" dirty="0" err="1"/>
              <a:t>Queisser</a:t>
            </a:r>
            <a:r>
              <a:rPr lang="en-GB" sz="1200" dirty="0"/>
              <a:t> Limit. Nat. Rev. Mat. 2017, 2, 17063</a:t>
            </a:r>
          </a:p>
        </p:txBody>
      </p:sp>
    </p:spTree>
    <p:extLst>
      <p:ext uri="{BB962C8B-B14F-4D97-AF65-F5344CB8AC3E}">
        <p14:creationId xmlns:p14="http://schemas.microsoft.com/office/powerpoint/2010/main" val="5330484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C7CCCD-DDB0-4130-34F5-5947D79CC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Thermalisation losses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7D399-F0FE-60DA-24B5-95E32CA2AD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168" y="2125579"/>
            <a:ext cx="3717757" cy="3400926"/>
          </a:xfrm>
        </p:spPr>
        <p:txBody>
          <a:bodyPr>
            <a:normAutofit lnSpcReduction="10000"/>
          </a:bodyPr>
          <a:lstStyle/>
          <a:p>
            <a:r>
              <a:rPr lang="en-GB" dirty="0"/>
              <a:t>Excess energy from &gt; 1.1 eV photon lost via vibration decay </a:t>
            </a:r>
          </a:p>
          <a:p>
            <a:endParaRPr lang="en-GB" dirty="0"/>
          </a:p>
          <a:p>
            <a:r>
              <a:rPr lang="en-GB" dirty="0"/>
              <a:t>How can we overcome these losses and utilise higher energy photons?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3BBB312-025C-76AC-F917-47304CA2A3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921" t="24443" r="35658" b="15556"/>
          <a:stretch/>
        </p:blipFill>
        <p:spPr>
          <a:xfrm>
            <a:off x="5751095" y="1485900"/>
            <a:ext cx="4523873" cy="53721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B0EA67AB-03E3-EB2C-E035-2458A3BDDD62}"/>
              </a:ext>
            </a:extLst>
          </p:cNvPr>
          <p:cNvSpPr txBox="1"/>
          <p:nvPr/>
        </p:nvSpPr>
        <p:spPr>
          <a:xfrm>
            <a:off x="4323347" y="4419599"/>
            <a:ext cx="2117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accent6">
                    <a:lumMod val="75000"/>
                  </a:schemeClr>
                </a:solidFill>
              </a:rPr>
              <a:t>Conduction band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0B8E7F-8D61-9777-D9DE-348792046E69}"/>
              </a:ext>
            </a:extLst>
          </p:cNvPr>
          <p:cNvSpPr txBox="1"/>
          <p:nvPr/>
        </p:nvSpPr>
        <p:spPr>
          <a:xfrm>
            <a:off x="7716252" y="5807240"/>
            <a:ext cx="2117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FF0000"/>
                </a:solidFill>
              </a:rPr>
              <a:t>Valence band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8D7F4C6-605C-5DB5-65FB-EAD322032AAA}"/>
              </a:ext>
            </a:extLst>
          </p:cNvPr>
          <p:cNvSpPr txBox="1"/>
          <p:nvPr/>
        </p:nvSpPr>
        <p:spPr>
          <a:xfrm>
            <a:off x="6729663" y="2743198"/>
            <a:ext cx="2390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0070C0"/>
                </a:solidFill>
              </a:rPr>
              <a:t>Thermalisation losses</a:t>
            </a:r>
          </a:p>
        </p:txBody>
      </p:sp>
    </p:spTree>
    <p:extLst>
      <p:ext uri="{BB962C8B-B14F-4D97-AF65-F5344CB8AC3E}">
        <p14:creationId xmlns:p14="http://schemas.microsoft.com/office/powerpoint/2010/main" val="2482990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22259-3D8E-C4B2-2CA8-6BC0351519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Singlet fission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D2F36F-3CC0-52F4-6444-A079F25E05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71088" y="1770077"/>
            <a:ext cx="3490519" cy="4809558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Excited state electron  multiplication process </a:t>
            </a:r>
          </a:p>
          <a:p>
            <a:endParaRPr lang="en-GB" dirty="0"/>
          </a:p>
          <a:p>
            <a:r>
              <a:rPr lang="en-GB" dirty="0"/>
              <a:t>Triplets &gt; 1.1 eV could be harnessed by silicon </a:t>
            </a:r>
          </a:p>
          <a:p>
            <a:endParaRPr lang="en-GB" dirty="0"/>
          </a:p>
          <a:p>
            <a:r>
              <a:rPr lang="en-GB" dirty="0"/>
              <a:t>Use a singlet fission organic chromophore to on top of silicon to harvest higher energy photons</a:t>
            </a:r>
          </a:p>
          <a:p>
            <a:endParaRPr lang="en-GB" dirty="0"/>
          </a:p>
          <a:p>
            <a:endParaRPr lang="en-GB" dirty="0"/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F2964DC9-9DBC-FC4D-6B21-3E66C7EABB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5079360"/>
              </p:ext>
            </p:extLst>
          </p:nvPr>
        </p:nvGraphicFramePr>
        <p:xfrm>
          <a:off x="4602163" y="1901825"/>
          <a:ext cx="7000875" cy="444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Drawing" r:id="rId2" imgW="5166573" imgH="3282886" progId="ChemDraw.Document.6.0">
                  <p:embed/>
                </p:oleObj>
              </mc:Choice>
              <mc:Fallback>
                <p:oleObj name="CS ChemDraw Drawing" r:id="rId2" imgW="5166573" imgH="3282886" progId="ChemDraw.Document.6.0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8A40C47A-6781-4227-897F-91B714EF12A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4602163" y="1901825"/>
                        <a:ext cx="7000875" cy="4448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67748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B413A-046C-AA3E-8116-8E161A2AC4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Singlet fission solar cell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0D4726-60C9-CD35-CF34-61A217B90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6780" y="2412791"/>
            <a:ext cx="2963779" cy="3376864"/>
          </a:xfrm>
        </p:spPr>
        <p:txBody>
          <a:bodyPr/>
          <a:lstStyle/>
          <a:p>
            <a:r>
              <a:rPr lang="en-GB" dirty="0"/>
              <a:t>Organic – inorganic exciton transfer is difficult </a:t>
            </a:r>
          </a:p>
          <a:p>
            <a:endParaRPr lang="en-GB" dirty="0"/>
          </a:p>
          <a:p>
            <a:r>
              <a:rPr lang="en-GB" dirty="0"/>
              <a:t>Quantum dots accept the triplet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6D29D51-DDE4-20F4-B9DB-8433B705E19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474" t="25965" r="14276" b="7251"/>
          <a:stretch/>
        </p:blipFill>
        <p:spPr>
          <a:xfrm>
            <a:off x="3441031" y="1572127"/>
            <a:ext cx="8345501" cy="4719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9012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49EAF3-B203-5EF7-0F5E-E4AF64E343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GB" dirty="0"/>
              <a:t>Photon multiplier technology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3F3EA-FD57-41DB-FE09-89724D881F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7463" y="2622884"/>
            <a:ext cx="5201652" cy="2967790"/>
          </a:xfrm>
        </p:spPr>
        <p:txBody>
          <a:bodyPr/>
          <a:lstStyle/>
          <a:p>
            <a:r>
              <a:rPr lang="en-GB" dirty="0"/>
              <a:t>Currently being developed at University of Cambridge </a:t>
            </a:r>
          </a:p>
          <a:p>
            <a:endParaRPr lang="en-GB" dirty="0"/>
          </a:p>
          <a:p>
            <a:r>
              <a:rPr lang="en-GB" dirty="0"/>
              <a:t>Research led by Professor Hugo Bronstein and Professor Akshay Rao </a:t>
            </a:r>
          </a:p>
          <a:p>
            <a:endParaRPr lang="en-GB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2F4AB60-D43D-A8BA-56B0-DF79008B9B2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605" t="39298" r="38224" b="25263"/>
          <a:stretch/>
        </p:blipFill>
        <p:spPr>
          <a:xfrm>
            <a:off x="6274228" y="2341036"/>
            <a:ext cx="4832796" cy="3545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75735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2897</TotalTime>
  <Words>477</Words>
  <Application>Microsoft Office PowerPoint</Application>
  <PresentationFormat>Widescreen</PresentationFormat>
  <Paragraphs>112</Paragraphs>
  <Slides>21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Calibri</vt:lpstr>
      <vt:lpstr>Calibri Light</vt:lpstr>
      <vt:lpstr>Harding</vt:lpstr>
      <vt:lpstr>Office Theme</vt:lpstr>
      <vt:lpstr>CS ChemDraw Drawing</vt:lpstr>
      <vt:lpstr>Overcoming the photovoltaic efficiency limit </vt:lpstr>
      <vt:lpstr>Fossil fuels</vt:lpstr>
      <vt:lpstr>Photovoltaics </vt:lpstr>
      <vt:lpstr>How photovoltaics work</vt:lpstr>
      <vt:lpstr>Shockley - Queisser limit</vt:lpstr>
      <vt:lpstr>Thermalisation losses </vt:lpstr>
      <vt:lpstr>Singlet fission</vt:lpstr>
      <vt:lpstr>Singlet fission solar cell </vt:lpstr>
      <vt:lpstr>Photon multiplier technology  </vt:lpstr>
      <vt:lpstr>Limitations to technology </vt:lpstr>
      <vt:lpstr>Current materials </vt:lpstr>
      <vt:lpstr>Nearly there</vt:lpstr>
      <vt:lpstr>Beyond singlet fission  </vt:lpstr>
      <vt:lpstr> Multijunction cells </vt:lpstr>
      <vt:lpstr>Light concentration </vt:lpstr>
      <vt:lpstr>Photon upconversion </vt:lpstr>
      <vt:lpstr>Purely organic solar cells  </vt:lpstr>
      <vt:lpstr>How they work </vt:lpstr>
      <vt:lpstr>Advantages over silicon </vt:lpstr>
      <vt:lpstr>Disadvantages </vt:lpstr>
      <vt:lpstr>Conclusions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Overcoming the photovoltaic efficiency limit</dc:title>
  <dc:creator>Message Center</dc:creator>
  <cp:lastModifiedBy>Message Center</cp:lastModifiedBy>
  <cp:revision>2</cp:revision>
  <dcterms:created xsi:type="dcterms:W3CDTF">2023-10-11T15:16:57Z</dcterms:created>
  <dcterms:modified xsi:type="dcterms:W3CDTF">2023-10-13T15:34:42Z</dcterms:modified>
</cp:coreProperties>
</file>