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57" r:id="rId5"/>
    <p:sldId id="259" r:id="rId6"/>
    <p:sldId id="260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6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4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3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5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1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9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9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2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4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4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8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al.lternet.edu/education/webcam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395"/>
            <a:ext cx="7772400" cy="727606"/>
          </a:xfrm>
        </p:spPr>
        <p:txBody>
          <a:bodyPr>
            <a:normAutofit/>
          </a:bodyPr>
          <a:lstStyle/>
          <a:p>
            <a:r>
              <a:rPr lang="en-US" sz="2800" dirty="0"/>
              <a:t>Energy Efficiency and Challenges in Antarctica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005665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Tyler St Germaine</a:t>
            </a:r>
          </a:p>
          <a:p>
            <a:r>
              <a:rPr lang="en-US" sz="2400" dirty="0">
                <a:solidFill>
                  <a:schemeClr val="bg1"/>
                </a:solidFill>
              </a:rPr>
              <a:t>HEJC 2018-11-01</a:t>
            </a:r>
          </a:p>
        </p:txBody>
      </p:sp>
    </p:spTree>
    <p:extLst>
      <p:ext uri="{BB962C8B-B14F-4D97-AF65-F5344CB8AC3E}">
        <p14:creationId xmlns:p14="http://schemas.microsoft.com/office/powerpoint/2010/main" val="679262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About the Ice </a:t>
            </a:r>
            <a:r>
              <a:rPr lang="mr-IN" sz="2800" dirty="0"/>
              <a:t>–</a:t>
            </a:r>
            <a:r>
              <a:rPr lang="en-US" sz="2800" dirty="0"/>
              <a:t> Research Stations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4"/>
            <a:ext cx="9144000" cy="518601"/>
          </a:xfrm>
        </p:spPr>
        <p:txBody>
          <a:bodyPr>
            <a:normAutofit/>
          </a:bodyPr>
          <a:lstStyle/>
          <a:p>
            <a:r>
              <a:rPr lang="en-US" sz="2000" dirty="0"/>
              <a:t>~4000 people on continent in summer, ~1000 in winter.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4121150"/>
            <a:ext cx="9144000" cy="72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Field camps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55" y="1952625"/>
            <a:ext cx="6986744" cy="2016125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0" y="1314450"/>
            <a:ext cx="9144000" cy="72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Permanent research stations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500" y="4121150"/>
            <a:ext cx="3810000" cy="253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59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Energy Efficiency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33900" y="627279"/>
            <a:ext cx="4619625" cy="6536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Energy needs:</a:t>
            </a:r>
          </a:p>
          <a:p>
            <a:pPr lvl="1"/>
            <a:r>
              <a:rPr lang="en-US" sz="1800" dirty="0"/>
              <a:t>Scientific equipment</a:t>
            </a:r>
          </a:p>
          <a:p>
            <a:pPr lvl="1"/>
            <a:r>
              <a:rPr lang="en-US" sz="1800" dirty="0"/>
              <a:t>Lighting</a:t>
            </a:r>
          </a:p>
          <a:p>
            <a:pPr lvl="1"/>
            <a:r>
              <a:rPr lang="en-US" sz="1800" dirty="0"/>
              <a:t>Space heating</a:t>
            </a:r>
          </a:p>
          <a:p>
            <a:pPr lvl="1"/>
            <a:r>
              <a:rPr lang="en-US" sz="1800" dirty="0"/>
              <a:t>Water pumping &amp; purification</a:t>
            </a:r>
          </a:p>
          <a:p>
            <a:pPr lvl="1"/>
            <a:r>
              <a:rPr lang="en-US" sz="1800" dirty="0"/>
              <a:t>Waste management</a:t>
            </a:r>
          </a:p>
          <a:p>
            <a:pPr lvl="1"/>
            <a:endParaRPr lang="en-US" sz="1800" dirty="0"/>
          </a:p>
          <a:p>
            <a:r>
              <a:rPr lang="en-US" sz="2000" dirty="0"/>
              <a:t>Current energy sources</a:t>
            </a:r>
          </a:p>
          <a:p>
            <a:pPr lvl="1"/>
            <a:r>
              <a:rPr lang="en-US" sz="1800" dirty="0"/>
              <a:t>Fossil fuel-based generators</a:t>
            </a:r>
          </a:p>
          <a:p>
            <a:pPr lvl="1"/>
            <a:r>
              <a:rPr lang="en-US" sz="1800" dirty="0"/>
              <a:t>Fuel also used for aircrafts/vehicles</a:t>
            </a:r>
          </a:p>
          <a:p>
            <a:pPr lvl="1"/>
            <a:r>
              <a:rPr lang="en-US" sz="1800" dirty="0"/>
              <a:t>Renewables: wind and solar</a:t>
            </a:r>
          </a:p>
          <a:p>
            <a:pPr lvl="1"/>
            <a:endParaRPr lang="en-US" sz="1800" dirty="0"/>
          </a:p>
          <a:p>
            <a:r>
              <a:rPr lang="en-US" sz="2000" dirty="0"/>
              <a:t>Challenges for renewables</a:t>
            </a:r>
          </a:p>
          <a:p>
            <a:pPr lvl="1"/>
            <a:r>
              <a:rPr lang="en-US" sz="1800" dirty="0"/>
              <a:t>Solar: sun only up ~3 months</a:t>
            </a:r>
          </a:p>
          <a:p>
            <a:pPr lvl="1"/>
            <a:r>
              <a:rPr lang="en-US" sz="1800" dirty="0"/>
              <a:t>Wind: infrastructure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1063624"/>
            <a:ext cx="3832225" cy="510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97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Energy Efficiency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1000125"/>
            <a:ext cx="9153526" cy="6163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Up until recently, the only way to get fuel to South Pole Station is via C-130</a:t>
            </a:r>
          </a:p>
          <a:p>
            <a:pPr lvl="1"/>
            <a:r>
              <a:rPr lang="en-US" sz="1800" dirty="0"/>
              <a:t>Makes fuel SEVEN times more expensive than at McMurdo</a:t>
            </a:r>
          </a:p>
          <a:p>
            <a:pPr lvl="1"/>
            <a:endParaRPr lang="en-US" sz="1800" dirty="0"/>
          </a:p>
          <a:p>
            <a:r>
              <a:rPr lang="en-US" sz="2000" dirty="0"/>
              <a:t>Fuel now delivered via South Pole Traverse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292" y="2968625"/>
            <a:ext cx="5492701" cy="36666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5420" y="6327517"/>
            <a:ext cx="1351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Marion </a:t>
            </a:r>
            <a:r>
              <a:rPr lang="en-US" sz="1400" dirty="0" err="1"/>
              <a:t>Dierickx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71846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South Pole Traverse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627279"/>
            <a:ext cx="3013137" cy="3841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875" y="0"/>
            <a:ext cx="3540125" cy="458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74" y="4569149"/>
            <a:ext cx="6461125" cy="22888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31821" y="5870093"/>
            <a:ext cx="1534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Photos: Marion </a:t>
            </a:r>
            <a:r>
              <a:rPr lang="en-US" sz="1400" dirty="0" err="1"/>
              <a:t>Dierickx</a:t>
            </a:r>
            <a:r>
              <a:rPr lang="en-US" sz="1400" dirty="0"/>
              <a:t> , South Pole Traverse team</a:t>
            </a:r>
          </a:p>
        </p:txBody>
      </p:sp>
    </p:spTree>
    <p:extLst>
      <p:ext uri="{BB962C8B-B14F-4D97-AF65-F5344CB8AC3E}">
        <p14:creationId xmlns:p14="http://schemas.microsoft.com/office/powerpoint/2010/main" val="2096673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Energy Efficiency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627279"/>
            <a:ext cx="9153526" cy="6536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Other easy ways to increase efficiency:</a:t>
            </a:r>
          </a:p>
          <a:p>
            <a:pPr lvl="1"/>
            <a:r>
              <a:rPr lang="en-US" sz="1800" dirty="0" err="1"/>
              <a:t>Enchanced</a:t>
            </a:r>
            <a:r>
              <a:rPr lang="en-US" sz="1800" dirty="0"/>
              <a:t> insulation</a:t>
            </a:r>
          </a:p>
          <a:p>
            <a:pPr lvl="1"/>
            <a:r>
              <a:rPr lang="en-US" sz="1800" dirty="0"/>
              <a:t>Improved boilers</a:t>
            </a:r>
          </a:p>
          <a:p>
            <a:pPr lvl="1"/>
            <a:r>
              <a:rPr lang="en-US" sz="1800" dirty="0"/>
              <a:t>Design buildings to minimize snow drift</a:t>
            </a:r>
          </a:p>
          <a:p>
            <a:pPr lvl="1"/>
            <a:r>
              <a:rPr lang="en-US" sz="1800" dirty="0"/>
              <a:t>Heat exchange system to recycle waste heat</a:t>
            </a:r>
          </a:p>
          <a:p>
            <a:pPr lvl="1"/>
            <a:r>
              <a:rPr lang="en-US" sz="1800" dirty="0"/>
              <a:t>Limits on power and water usage</a:t>
            </a:r>
          </a:p>
          <a:p>
            <a:pPr lvl="1"/>
            <a:r>
              <a:rPr lang="en-US" sz="1800" dirty="0"/>
              <a:t>Staff education and encouragement of behavioral change</a:t>
            </a:r>
          </a:p>
          <a:p>
            <a:pPr lvl="1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" y="3223363"/>
            <a:ext cx="8130366" cy="2531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8112" y="5746728"/>
            <a:ext cx="5653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Rothera</a:t>
            </a:r>
            <a:r>
              <a:rPr lang="en-US" sz="1400" dirty="0"/>
              <a:t> station (UK) redesigned buildings to minimize snow accumulation</a:t>
            </a:r>
          </a:p>
          <a:p>
            <a:pPr algn="ctr"/>
            <a:r>
              <a:rPr lang="en-US" sz="1400" dirty="0"/>
              <a:t>Photo: British Antarctic Survey</a:t>
            </a:r>
          </a:p>
        </p:txBody>
      </p:sp>
    </p:spTree>
    <p:extLst>
      <p:ext uri="{BB962C8B-B14F-4D97-AF65-F5344CB8AC3E}">
        <p14:creationId xmlns:p14="http://schemas.microsoft.com/office/powerpoint/2010/main" val="263416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918" y="0"/>
            <a:ext cx="81399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A Brief History of Antarctica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3"/>
            <a:ext cx="6492284" cy="5982107"/>
          </a:xfrm>
        </p:spPr>
        <p:txBody>
          <a:bodyPr>
            <a:normAutofit/>
          </a:bodyPr>
          <a:lstStyle/>
          <a:p>
            <a:r>
              <a:rPr lang="en-US" sz="2000" dirty="0"/>
              <a:t>No proof of any sightings before 1820.</a:t>
            </a:r>
          </a:p>
          <a:p>
            <a:pPr lvl="1"/>
            <a:r>
              <a:rPr lang="en-US" sz="1800" dirty="0"/>
              <a:t>650 CE, supposed existence of some “Terra </a:t>
            </a:r>
            <a:r>
              <a:rPr lang="en-US" sz="1800" dirty="0" err="1"/>
              <a:t>Australis</a:t>
            </a:r>
            <a:r>
              <a:rPr lang="en-US" sz="1800" dirty="0"/>
              <a:t>”</a:t>
            </a:r>
          </a:p>
          <a:p>
            <a:pPr lvl="1"/>
            <a:endParaRPr lang="en-US" sz="1400" dirty="0"/>
          </a:p>
          <a:p>
            <a:r>
              <a:rPr lang="en-US" sz="2000" dirty="0"/>
              <a:t>Ernest </a:t>
            </a:r>
            <a:r>
              <a:rPr lang="en-US" sz="2000" dirty="0" err="1"/>
              <a:t>Shackleton</a:t>
            </a:r>
            <a:r>
              <a:rPr lang="en-US" sz="2000" dirty="0"/>
              <a:t> in 1903-1904 expeditions:</a:t>
            </a:r>
          </a:p>
          <a:p>
            <a:pPr lvl="1"/>
            <a:r>
              <a:rPr lang="en-US" sz="1800" dirty="0"/>
              <a:t>First to traverse Ross Ice Shelf</a:t>
            </a:r>
          </a:p>
          <a:p>
            <a:pPr lvl="1"/>
            <a:r>
              <a:rPr lang="en-US" sz="1800" dirty="0"/>
              <a:t>First to traverse Trans-Antarctic Mountains</a:t>
            </a:r>
          </a:p>
          <a:p>
            <a:pPr lvl="1"/>
            <a:r>
              <a:rPr lang="en-US" sz="1800" dirty="0"/>
              <a:t>First to reach polar plateau</a:t>
            </a:r>
          </a:p>
          <a:p>
            <a:pPr lvl="1"/>
            <a:r>
              <a:rPr lang="en-US" sz="1800" dirty="0"/>
              <a:t>Tried and failed to reach South Pole, 97 miles away</a:t>
            </a:r>
          </a:p>
          <a:p>
            <a:pPr lvl="1"/>
            <a:endParaRPr lang="en-US" sz="1400" dirty="0"/>
          </a:p>
          <a:p>
            <a:r>
              <a:rPr lang="en-US" sz="2000" dirty="0"/>
              <a:t>Roald Amundsen </a:t>
            </a:r>
            <a:r>
              <a:rPr lang="en-US" sz="2000" dirty="0" err="1"/>
              <a:t>vs</a:t>
            </a:r>
            <a:r>
              <a:rPr lang="en-US" sz="2000" dirty="0"/>
              <a:t> Robert Scott, race to the South Pole</a:t>
            </a:r>
          </a:p>
          <a:p>
            <a:pPr lvl="1"/>
            <a:r>
              <a:rPr lang="en-US" sz="1800" dirty="0"/>
              <a:t>Scott: “The Pole. Yes, but under very different circumstances from those expected ... Great God! This is an awful place and terrible enough for us to have </a:t>
            </a:r>
            <a:r>
              <a:rPr lang="en-US" sz="1800" dirty="0" err="1"/>
              <a:t>laboured</a:t>
            </a:r>
            <a:r>
              <a:rPr lang="en-US" sz="1800" dirty="0"/>
              <a:t> to it without the reward of priority</a:t>
            </a:r>
            <a:r>
              <a:rPr lang="mr-IN" sz="1800" dirty="0"/>
              <a:t>…</a:t>
            </a:r>
            <a:r>
              <a:rPr lang="en-US" sz="1800" dirty="0"/>
              <a:t>”</a:t>
            </a:r>
          </a:p>
          <a:p>
            <a:pPr lvl="1"/>
            <a:endParaRPr lang="en-US" sz="1400" dirty="0"/>
          </a:p>
          <a:p>
            <a:r>
              <a:rPr lang="en-US" sz="2000" dirty="0"/>
              <a:t>Most research stations established 1950 &amp; later</a:t>
            </a: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84" y="0"/>
            <a:ext cx="26517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9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73" y="295664"/>
            <a:ext cx="4013853" cy="2651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375" y="295664"/>
            <a:ext cx="4032250" cy="30072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0" y="3380275"/>
            <a:ext cx="4445000" cy="3333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8127" y="7950"/>
            <a:ext cx="2122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1</a:t>
            </a:r>
            <a:r>
              <a:rPr lang="en-US" sz="1400" baseline="30000" dirty="0"/>
              <a:t>st</a:t>
            </a:r>
            <a:r>
              <a:rPr lang="en-US" sz="1400" dirty="0"/>
              <a:t> place: Roald Amundsen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3127" y="7950"/>
            <a:ext cx="2013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</a:t>
            </a:r>
            <a:r>
              <a:rPr lang="en-US" sz="1400" baseline="30000" dirty="0"/>
              <a:t>nd</a:t>
            </a:r>
            <a:r>
              <a:rPr lang="en-US" sz="1400" dirty="0"/>
              <a:t> place: Robert F. Scott</a:t>
            </a:r>
          </a:p>
        </p:txBody>
      </p:sp>
    </p:spTree>
    <p:extLst>
      <p:ext uri="{BB962C8B-B14F-4D97-AF65-F5344CB8AC3E}">
        <p14:creationId xmlns:p14="http://schemas.microsoft.com/office/powerpoint/2010/main" val="292280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0"/>
            <a:ext cx="9046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4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Antarctic Treaty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4"/>
            <a:ext cx="9144000" cy="4548412"/>
          </a:xfrm>
        </p:spPr>
        <p:txBody>
          <a:bodyPr>
            <a:normAutofit/>
          </a:bodyPr>
          <a:lstStyle/>
          <a:p>
            <a:r>
              <a:rPr lang="en-US" sz="2000" dirty="0"/>
              <a:t>Originally signed by 12 countries in 1959, now up to 53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28" y="1483905"/>
            <a:ext cx="7696184" cy="513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32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Antarctic Treaty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3"/>
            <a:ext cx="9144000" cy="598210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Peaceful purposes only.  No military activity or weapon testing.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Freedom of scientific investigation.</a:t>
            </a:r>
          </a:p>
          <a:p>
            <a:pPr marL="457200" indent="-457200">
              <a:buAutoNum type="arabicPeriod" startAt="4"/>
            </a:pPr>
            <a:r>
              <a:rPr lang="en-US" sz="2000" dirty="0"/>
              <a:t>No territorial claims.</a:t>
            </a:r>
          </a:p>
          <a:p>
            <a:pPr marL="457200" indent="-457200">
              <a:buAutoNum type="arabicPeriod" startAt="4"/>
            </a:pPr>
            <a:r>
              <a:rPr lang="en-US" sz="2000" dirty="0"/>
              <a:t>No nuclear explosions or disposal of nuclear waste.</a:t>
            </a:r>
          </a:p>
          <a:p>
            <a:pPr marL="457200" indent="-457200">
              <a:buAutoNum type="arabicPeriod" startAt="4"/>
            </a:pPr>
            <a:r>
              <a:rPr lang="en-US" sz="2000" dirty="0"/>
              <a:t>All treaty observers have free access to any station / part of the continent.</a:t>
            </a:r>
          </a:p>
          <a:p>
            <a:pPr marL="457200" indent="-457200">
              <a:buAutoNum type="arabicPeriod" startAt="4"/>
            </a:pPr>
            <a:endParaRPr lang="en-US" sz="2000" dirty="0"/>
          </a:p>
          <a:p>
            <a:r>
              <a:rPr lang="en-US" sz="2000" dirty="0"/>
              <a:t>Other agreements based on preserving the ecosystem</a:t>
            </a:r>
          </a:p>
          <a:p>
            <a:pPr lvl="1"/>
            <a:r>
              <a:rPr lang="en-US" sz="1800" dirty="0"/>
              <a:t>Convention for Conservation of Antarctic Seals</a:t>
            </a:r>
          </a:p>
          <a:p>
            <a:pPr lvl="1"/>
            <a:r>
              <a:rPr lang="en-US" sz="1800" dirty="0"/>
              <a:t>Convention for Conservation of Antarctic Marine Living Resources</a:t>
            </a:r>
          </a:p>
          <a:p>
            <a:pPr lvl="1"/>
            <a:r>
              <a:rPr lang="en-US" sz="1800" dirty="0"/>
              <a:t>Protocol on Environmental Protection to the Antarctic Treaty</a:t>
            </a:r>
          </a:p>
          <a:p>
            <a:pPr lvl="2"/>
            <a:r>
              <a:rPr lang="en-US" sz="1800" dirty="0"/>
              <a:t>No mining except for scientific purposes!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000" dirty="0"/>
              <a:t>No other regulation as to how a country operates its stations.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168" y="3615482"/>
            <a:ext cx="2020832" cy="324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5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About the Ice </a:t>
            </a:r>
            <a:r>
              <a:rPr lang="mr-IN" sz="2800" dirty="0"/>
              <a:t>–</a:t>
            </a:r>
            <a:r>
              <a:rPr lang="en-US" sz="2800" dirty="0"/>
              <a:t> Environmental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4"/>
            <a:ext cx="9144000" cy="4548412"/>
          </a:xfrm>
        </p:spPr>
        <p:txBody>
          <a:bodyPr>
            <a:normAutofit/>
          </a:bodyPr>
          <a:lstStyle/>
          <a:p>
            <a:r>
              <a:rPr lang="en-US" sz="2000" dirty="0"/>
              <a:t>It’s cold.</a:t>
            </a:r>
          </a:p>
          <a:p>
            <a:pPr lvl="1"/>
            <a:r>
              <a:rPr lang="en-US" sz="1800" dirty="0"/>
              <a:t>Winter lasts ~9 months and averages -10</a:t>
            </a:r>
            <a:r>
              <a:rPr lang="en-US" sz="1800" baseline="30000" dirty="0"/>
              <a:t>o</a:t>
            </a:r>
            <a:r>
              <a:rPr lang="en-US" sz="1800" dirty="0"/>
              <a:t> F / -20</a:t>
            </a:r>
            <a:r>
              <a:rPr lang="en-US" sz="1800" baseline="30000" dirty="0"/>
              <a:t>o</a:t>
            </a:r>
            <a:r>
              <a:rPr lang="en-US" sz="1800" dirty="0"/>
              <a:t> C on the coast, -80</a:t>
            </a:r>
            <a:r>
              <a:rPr lang="en-US" sz="1800" baseline="30000" dirty="0"/>
              <a:t>o</a:t>
            </a:r>
            <a:r>
              <a:rPr lang="en-US" sz="1800" dirty="0"/>
              <a:t> F / -60</a:t>
            </a:r>
            <a:r>
              <a:rPr lang="en-US" sz="1800" baseline="30000" dirty="0"/>
              <a:t>o</a:t>
            </a:r>
            <a:r>
              <a:rPr lang="en-US" sz="1800" dirty="0"/>
              <a:t> C inland</a:t>
            </a:r>
          </a:p>
          <a:p>
            <a:pPr lvl="1"/>
            <a:r>
              <a:rPr lang="en-US" sz="1800" dirty="0"/>
              <a:t>Coldest temperature reached is -128 F / -89</a:t>
            </a:r>
            <a:r>
              <a:rPr lang="en-US" sz="1800" baseline="30000" dirty="0"/>
              <a:t>o</a:t>
            </a:r>
            <a:r>
              <a:rPr lang="en-US" sz="1800" dirty="0"/>
              <a:t> C</a:t>
            </a:r>
          </a:p>
          <a:p>
            <a:endParaRPr lang="en-US" sz="1100" dirty="0"/>
          </a:p>
          <a:p>
            <a:r>
              <a:rPr lang="en-US" sz="2000" dirty="0"/>
              <a:t>It’s dry.</a:t>
            </a:r>
          </a:p>
          <a:p>
            <a:pPr lvl="1"/>
            <a:r>
              <a:rPr lang="en-US" sz="1800" dirty="0"/>
              <a:t>It is a desert with only 8” annual precipitation on the coast, as low as 0.3 mm inland</a:t>
            </a:r>
          </a:p>
          <a:p>
            <a:pPr lvl="1"/>
            <a:endParaRPr lang="en-US" sz="1100" dirty="0"/>
          </a:p>
          <a:p>
            <a:r>
              <a:rPr lang="en-US" sz="2000" dirty="0"/>
              <a:t>It’s windy.</a:t>
            </a:r>
          </a:p>
          <a:p>
            <a:pPr lvl="1"/>
            <a:r>
              <a:rPr lang="en-US" sz="1800" dirty="0"/>
              <a:t>Strong katabatic winds off the polar plateau.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6874"/>
            <a:ext cx="9144000" cy="213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192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About the Ice </a:t>
            </a:r>
            <a:r>
              <a:rPr lang="mr-IN" sz="2800" dirty="0"/>
              <a:t>–</a:t>
            </a:r>
            <a:r>
              <a:rPr lang="en-US" sz="2800" dirty="0"/>
              <a:t>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03774"/>
            <a:ext cx="5730875" cy="2741101"/>
          </a:xfrm>
        </p:spPr>
        <p:txBody>
          <a:bodyPr>
            <a:normAutofit/>
          </a:bodyPr>
          <a:lstStyle/>
          <a:p>
            <a:r>
              <a:rPr lang="en-US" sz="2000" dirty="0"/>
              <a:t>Astrophysics and </a:t>
            </a:r>
            <a:r>
              <a:rPr lang="en-US" sz="2000" dirty="0" err="1"/>
              <a:t>geospace</a:t>
            </a:r>
            <a:r>
              <a:rPr lang="en-US" sz="2000" dirty="0"/>
              <a:t> sciences</a:t>
            </a:r>
          </a:p>
          <a:p>
            <a:r>
              <a:rPr lang="en-US" sz="2000" dirty="0"/>
              <a:t>Biology, Ecology</a:t>
            </a:r>
          </a:p>
          <a:p>
            <a:r>
              <a:rPr lang="en-US" sz="2000" dirty="0"/>
              <a:t>Earth Sciences</a:t>
            </a:r>
          </a:p>
          <a:p>
            <a:r>
              <a:rPr lang="en-US" sz="2000" dirty="0"/>
              <a:t>Glaciology</a:t>
            </a:r>
          </a:p>
          <a:p>
            <a:r>
              <a:rPr lang="en-US" sz="2000" dirty="0"/>
              <a:t>Ocean and Atmospheric Sciences</a:t>
            </a:r>
          </a:p>
          <a:p>
            <a:r>
              <a:rPr lang="en-US" sz="2000" dirty="0"/>
              <a:t>Climate Change</a:t>
            </a:r>
          </a:p>
          <a:p>
            <a:r>
              <a:rPr lang="en-US" sz="2000" dirty="0"/>
              <a:t>Education and Outreach</a:t>
            </a:r>
          </a:p>
          <a:p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073536" y="3413621"/>
            <a:ext cx="2967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BICEP/Keck and South Pole Telescope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3687206"/>
            <a:ext cx="4626429" cy="30765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75" y="462535"/>
            <a:ext cx="3841750" cy="15196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60491" y="154758"/>
            <a:ext cx="2432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IceCube</a:t>
            </a:r>
            <a:r>
              <a:rPr lang="en-US" sz="1400" dirty="0"/>
              <a:t> Neutrino Observatory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875" y="2936242"/>
            <a:ext cx="2870654" cy="382753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37588" y="2659243"/>
            <a:ext cx="8648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SPIce</a:t>
            </a:r>
            <a:r>
              <a:rPr lang="en-US" sz="1200" dirty="0"/>
              <a:t> Core</a:t>
            </a:r>
          </a:p>
        </p:txBody>
      </p:sp>
    </p:spTree>
    <p:extLst>
      <p:ext uri="{BB962C8B-B14F-4D97-AF65-F5344CB8AC3E}">
        <p14:creationId xmlns:p14="http://schemas.microsoft.com/office/powerpoint/2010/main" val="414876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244600"/>
            <a:ext cx="7810500" cy="43561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703775"/>
            <a:ext cx="5730875" cy="540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/>
              <a:t>Torgersen</a:t>
            </a:r>
            <a:r>
              <a:rPr lang="en-US" sz="2400" dirty="0"/>
              <a:t> Island Penguin Cam!</a:t>
            </a:r>
          </a:p>
          <a:p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08150" y="5553075"/>
            <a:ext cx="5730875" cy="8762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hlinkClick r:id="rId3"/>
              </a:rPr>
              <a:t>http://pal.lternet.edu/education/webcams</a:t>
            </a:r>
            <a:endParaRPr lang="en-US" sz="2400" dirty="0"/>
          </a:p>
          <a:p>
            <a:pPr marL="0" indent="0" algn="ctr">
              <a:buNone/>
            </a:pPr>
            <a:r>
              <a:rPr lang="en-US" sz="2000" dirty="0"/>
              <a:t>(active during breeding season Oct-Apr)</a:t>
            </a:r>
          </a:p>
        </p:txBody>
      </p:sp>
    </p:spTree>
    <p:extLst>
      <p:ext uri="{BB962C8B-B14F-4D97-AF65-F5344CB8AC3E}">
        <p14:creationId xmlns:p14="http://schemas.microsoft.com/office/powerpoint/2010/main" val="3836153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7869</TotalTime>
  <Words>528</Words>
  <Application>Microsoft Macintosh PowerPoint</Application>
  <PresentationFormat>On-screen Show (4:3)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Corbel</vt:lpstr>
      <vt:lpstr>Office Theme</vt:lpstr>
      <vt:lpstr>Energy Efficiency and Challenges in Antarctica</vt:lpstr>
      <vt:lpstr>A Brief History of Antarctica</vt:lpstr>
      <vt:lpstr>PowerPoint Presentation</vt:lpstr>
      <vt:lpstr>PowerPoint Presentation</vt:lpstr>
      <vt:lpstr> Antarctic Treaty</vt:lpstr>
      <vt:lpstr> Antarctic Treaty</vt:lpstr>
      <vt:lpstr> About the Ice – Environmental Conditions</vt:lpstr>
      <vt:lpstr> About the Ice – Science</vt:lpstr>
      <vt:lpstr>PowerPoint Presentation</vt:lpstr>
      <vt:lpstr> About the Ice – Research Stations</vt:lpstr>
      <vt:lpstr> Energy Efficiency at Permanent Stations</vt:lpstr>
      <vt:lpstr> Energy Efficiency at Permanent Stations</vt:lpstr>
      <vt:lpstr> South Pole Traverse</vt:lpstr>
      <vt:lpstr> Energy Efficiency at Permanent Stations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Efficiency and Challenges in Antarctica</dc:title>
  <dc:creator>Tyler St. Germaine</dc:creator>
  <cp:lastModifiedBy>Pollack, Daniel</cp:lastModifiedBy>
  <cp:revision>76</cp:revision>
  <dcterms:created xsi:type="dcterms:W3CDTF">2018-10-23T19:42:46Z</dcterms:created>
  <dcterms:modified xsi:type="dcterms:W3CDTF">2018-11-12T15:43:03Z</dcterms:modified>
</cp:coreProperties>
</file>