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60" r:id="rId4"/>
    <p:sldId id="280" r:id="rId5"/>
    <p:sldId id="262" r:id="rId6"/>
    <p:sldId id="261" r:id="rId7"/>
    <p:sldId id="263" r:id="rId8"/>
    <p:sldId id="281" r:id="rId9"/>
    <p:sldId id="272" r:id="rId10"/>
    <p:sldId id="271" r:id="rId11"/>
    <p:sldId id="283" r:id="rId12"/>
    <p:sldId id="264" r:id="rId13"/>
    <p:sldId id="270" r:id="rId14"/>
    <p:sldId id="269" r:id="rId15"/>
    <p:sldId id="275" r:id="rId16"/>
    <p:sldId id="274" r:id="rId17"/>
    <p:sldId id="276" r:id="rId18"/>
    <p:sldId id="279" r:id="rId19"/>
    <p:sldId id="286" r:id="rId20"/>
    <p:sldId id="268" r:id="rId21"/>
    <p:sldId id="284" r:id="rId22"/>
    <p:sldId id="287"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54BB81-C1F5-4F25-99A9-2D2D28E7F540}">
          <p14:sldIdLst>
            <p14:sldId id="256"/>
            <p14:sldId id="259"/>
            <p14:sldId id="260"/>
            <p14:sldId id="280"/>
            <p14:sldId id="262"/>
            <p14:sldId id="261"/>
            <p14:sldId id="263"/>
            <p14:sldId id="281"/>
            <p14:sldId id="272"/>
            <p14:sldId id="271"/>
            <p14:sldId id="283"/>
            <p14:sldId id="264"/>
            <p14:sldId id="270"/>
            <p14:sldId id="269"/>
            <p14:sldId id="275"/>
            <p14:sldId id="274"/>
            <p14:sldId id="276"/>
            <p14:sldId id="279"/>
            <p14:sldId id="286"/>
            <p14:sldId id="268"/>
            <p14:sldId id="284"/>
            <p14:sldId id="287"/>
            <p14:sldId id="273"/>
          </p14:sldIdLst>
        </p14:section>
        <p14:section name="Untitled Section" id="{3DE9C8FE-CF91-44B7-BF77-EE569E2377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3094" autoAdjust="0"/>
  </p:normalViewPr>
  <p:slideViewPr>
    <p:cSldViewPr snapToGrid="0" snapToObjects="1">
      <p:cViewPr varScale="1">
        <p:scale>
          <a:sx n="73" d="100"/>
          <a:sy n="73" d="100"/>
        </p:scale>
        <p:origin x="1264" y="192"/>
      </p:cViewPr>
      <p:guideLst>
        <p:guide orient="horz" pos="2160"/>
        <p:guide pos="2880"/>
      </p:guideLst>
    </p:cSldViewPr>
  </p:slideViewPr>
  <p:notesTextViewPr>
    <p:cViewPr>
      <p:scale>
        <a:sx n="100" d="100"/>
        <a:sy n="100" d="100"/>
      </p:scale>
      <p:origin x="0" y="-1224"/>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9F065-42D9-46FE-9CFE-2625070755A7}" type="datetimeFigureOut">
              <a:rPr lang="en-US" smtClean="0"/>
              <a:t>11/3/17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8E1B8-D120-4137-847C-C8AC3763873C}" type="slidenum">
              <a:rPr lang="en-US" smtClean="0"/>
              <a:t>‹#›</a:t>
            </a:fld>
            <a:endParaRPr lang="en-US"/>
          </a:p>
        </p:txBody>
      </p:sp>
    </p:spTree>
    <p:extLst>
      <p:ext uri="{BB962C8B-B14F-4D97-AF65-F5344CB8AC3E}">
        <p14:creationId xmlns:p14="http://schemas.microsoft.com/office/powerpoint/2010/main" val="171034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ederal_Energy_Administration" TargetMode="External"/><Relationship Id="rId4" Type="http://schemas.openxmlformats.org/officeDocument/2006/relationships/hyperlink" Target="https://en.wikipedia.org/wiki/Energy_Research_and_Development_Administration" TargetMode="External"/><Relationship Id="rId5" Type="http://schemas.openxmlformats.org/officeDocument/2006/relationships/hyperlink" Target="https://en.wikipedia.org/wiki/Federal_Power_Commission"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r>
              <a:rPr lang="en-US" dirty="0" smtClean="0"/>
              <a:t>Agenda: overview, budget,</a:t>
            </a:r>
            <a:r>
              <a:rPr lang="en-US" baseline="0" dirty="0" smtClean="0"/>
              <a:t> some politics</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a:t>
            </a:fld>
            <a:endParaRPr lang="en-US"/>
          </a:p>
        </p:txBody>
      </p:sp>
    </p:spTree>
    <p:extLst>
      <p:ext uri="{BB962C8B-B14F-4D97-AF65-F5344CB8AC3E}">
        <p14:creationId xmlns:p14="http://schemas.microsoft.com/office/powerpoint/2010/main" val="4417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10</a:t>
            </a:fld>
            <a:endParaRPr lang="en-US"/>
          </a:p>
        </p:txBody>
      </p:sp>
    </p:spTree>
    <p:extLst>
      <p:ext uri="{BB962C8B-B14F-4D97-AF65-F5344CB8AC3E}">
        <p14:creationId xmlns:p14="http://schemas.microsoft.com/office/powerpoint/2010/main" val="12941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President, in collaboration with</a:t>
            </a:r>
            <a:r>
              <a:rPr lang="en-US" baseline="0" dirty="0" smtClean="0"/>
              <a:t> DOE (and other potential actors) propose a budget, usually by February</a:t>
            </a:r>
          </a:p>
          <a:p>
            <a:pPr marL="171450" indent="-171450">
              <a:buFontTx/>
              <a:buChar char="-"/>
            </a:pPr>
            <a:r>
              <a:rPr lang="en-US" dirty="0" smtClean="0"/>
              <a:t>Committees</a:t>
            </a:r>
            <a:r>
              <a:rPr lang="en-US" baseline="0" dirty="0" smtClean="0"/>
              <a:t> in congress “approve,” edit, and suggest a more precise breakdown of the budget (which can involve shifting large amounts of money)</a:t>
            </a:r>
          </a:p>
          <a:p>
            <a:pPr marL="171450" indent="-171450">
              <a:buFontTx/>
              <a:buChar char="-"/>
            </a:pPr>
            <a:r>
              <a:rPr lang="en-US" baseline="0" dirty="0" smtClean="0"/>
              <a:t>Resolution : total amount of money allocated</a:t>
            </a:r>
          </a:p>
          <a:p>
            <a:pPr marL="171450" indent="-171450">
              <a:buFontTx/>
              <a:buChar char="-"/>
            </a:pPr>
            <a:r>
              <a:rPr lang="en-US" baseline="0" dirty="0" smtClean="0"/>
              <a:t>Appropriation : breakdown of total amount</a:t>
            </a:r>
          </a:p>
          <a:p>
            <a:pPr marL="171450" indent="-171450">
              <a:buFontTx/>
              <a:buChar char="-"/>
            </a:pPr>
            <a:r>
              <a:rPr lang="en-US" baseline="0" dirty="0" smtClean="0"/>
              <a:t>President signs again, hopefully before the fiscal year starts</a:t>
            </a:r>
          </a:p>
          <a:p>
            <a:pPr marL="171450" indent="-171450">
              <a:buFontTx/>
              <a:buChar char="-"/>
            </a:pPr>
            <a:r>
              <a:rPr lang="en-US" baseline="0" dirty="0" smtClean="0"/>
              <a:t>To the best of my knowledge, we are still in the appropriation phase, but not sure</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11</a:t>
            </a:fld>
            <a:endParaRPr lang="en-US"/>
          </a:p>
        </p:txBody>
      </p:sp>
    </p:spTree>
    <p:extLst>
      <p:ext uri="{BB962C8B-B14F-4D97-AF65-F5344CB8AC3E}">
        <p14:creationId xmlns:p14="http://schemas.microsoft.com/office/powerpoint/2010/main" val="178214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Budget is a good proxy for the commitment of the DOE to each of its functions</a:t>
            </a:r>
          </a:p>
          <a:p>
            <a:pPr marL="171450" indent="-171450">
              <a:buFontTx/>
              <a:buChar char="-"/>
            </a:pPr>
            <a:r>
              <a:rPr lang="en-US" sz="1200" b="0" i="0" u="none" strike="noStrike" kern="1200" baseline="0" dirty="0" smtClean="0">
                <a:solidFill>
                  <a:schemeClr val="tx1"/>
                </a:solidFill>
                <a:effectLst/>
                <a:latin typeface="+mn-lt"/>
                <a:ea typeface="+mn-ea"/>
                <a:cs typeface="+mn-cs"/>
              </a:rPr>
              <a:t>Look how much money has to go into environmental management every year! (6.5 billion)</a:t>
            </a:r>
          </a:p>
          <a:p>
            <a:pPr marL="171450" indent="-171450">
              <a:buFontTx/>
              <a:buChar char="-"/>
            </a:pPr>
            <a:r>
              <a:rPr lang="en-US" sz="1200" b="0" i="0" u="none" strike="noStrike" kern="1200" baseline="0" dirty="0" smtClean="0">
                <a:solidFill>
                  <a:schemeClr val="tx1"/>
                </a:solidFill>
                <a:effectLst/>
                <a:latin typeface="+mn-lt"/>
                <a:ea typeface="+mn-ea"/>
                <a:cs typeface="+mn-cs"/>
              </a:rPr>
              <a:t>Science means science research, basically. Almost 4.5 billion dollars goes there every year. Energy also largely research, and then also other activities. Probably a good chunk of our funding comes from there.</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12</a:t>
            </a:fld>
            <a:endParaRPr lang="en-US"/>
          </a:p>
        </p:txBody>
      </p:sp>
    </p:spTree>
    <p:extLst>
      <p:ext uri="{BB962C8B-B14F-4D97-AF65-F5344CB8AC3E}">
        <p14:creationId xmlns:p14="http://schemas.microsoft.com/office/powerpoint/2010/main" val="85610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13</a:t>
            </a:fld>
            <a:endParaRPr lang="en-US"/>
          </a:p>
        </p:txBody>
      </p:sp>
    </p:spTree>
    <p:extLst>
      <p:ext uri="{BB962C8B-B14F-4D97-AF65-F5344CB8AC3E}">
        <p14:creationId xmlns:p14="http://schemas.microsoft.com/office/powerpoint/2010/main" val="128538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Remember,</a:t>
            </a:r>
            <a:r>
              <a:rPr lang="en-US" baseline="0" dirty="0" smtClean="0"/>
              <a:t> these were proposed by trump, not actual.</a:t>
            </a:r>
          </a:p>
          <a:p>
            <a:pPr marL="171450" indent="-171450">
              <a:buFontTx/>
              <a:buChar char="-"/>
            </a:pPr>
            <a:r>
              <a:rPr lang="en-US" baseline="0" dirty="0" smtClean="0"/>
              <a:t>Put up the most staggering or interesting differences.</a:t>
            </a:r>
          </a:p>
          <a:p>
            <a:pPr marL="171450" indent="-171450">
              <a:buFontTx/>
              <a:buChar char="-"/>
            </a:pPr>
            <a:r>
              <a:rPr lang="en-US" baseline="0" dirty="0" smtClean="0"/>
              <a:t>Some interesting line items that were neglected: Indian reservation electrification loan, nuclear waste disposal grant for Yucca mountain, other nuclear waste (total $120 million) grants</a:t>
            </a:r>
          </a:p>
          <a:p>
            <a:pPr marL="171450" indent="-171450">
              <a:buFontTx/>
              <a:buChar char="-"/>
            </a:pPr>
            <a:r>
              <a:rPr lang="en-US" baseline="0" dirty="0" smtClean="0"/>
              <a:t>Some interesting large increases in money: grants given to organizations that are helping out economically distressed areas: Appalachia, Mississippi river delta, Alaska, new England…</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14</a:t>
            </a:fld>
            <a:endParaRPr lang="en-US"/>
          </a:p>
        </p:txBody>
      </p:sp>
    </p:spTree>
    <p:extLst>
      <p:ext uri="{BB962C8B-B14F-4D97-AF65-F5344CB8AC3E}">
        <p14:creationId xmlns:p14="http://schemas.microsoft.com/office/powerpoint/2010/main" val="151220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15</a:t>
            </a:fld>
            <a:endParaRPr lang="en-US"/>
          </a:p>
        </p:txBody>
      </p:sp>
    </p:spTree>
    <p:extLst>
      <p:ext uri="{BB962C8B-B14F-4D97-AF65-F5344CB8AC3E}">
        <p14:creationId xmlns:p14="http://schemas.microsoft.com/office/powerpoint/2010/main" val="381438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Senate is more generous</a:t>
            </a:r>
            <a:r>
              <a:rPr lang="en-US" baseline="0" dirty="0" smtClean="0"/>
              <a:t> than house, which could reflect the longer experience and closer parity between houses</a:t>
            </a:r>
          </a:p>
          <a:p>
            <a:pPr marL="171450" indent="-171450">
              <a:buFontTx/>
              <a:buChar char="-"/>
            </a:pPr>
            <a:r>
              <a:rPr lang="en-US" baseline="0" dirty="0" smtClean="0"/>
              <a:t>Hits still taken – renewable funding increased dramatically (40% over 1-2 years, under Obama) and so probably some republicans want to cut back</a:t>
            </a:r>
          </a:p>
          <a:p>
            <a:pPr marL="171450" indent="-171450">
              <a:buFontTx/>
              <a:buChar char="-"/>
            </a:pPr>
            <a:r>
              <a:rPr lang="en-US" baseline="0" dirty="0" smtClean="0"/>
              <a:t>HOR budget still lower than in 2017</a:t>
            </a:r>
          </a:p>
          <a:p>
            <a:pPr marL="171450" indent="-171450">
              <a:buFontTx/>
              <a:buChar char="-"/>
            </a:pPr>
            <a:r>
              <a:rPr lang="en-US" baseline="0" dirty="0" smtClean="0"/>
              <a:t>HOR and senate have to agree about appropriations</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16</a:t>
            </a:fld>
            <a:endParaRPr lang="en-US"/>
          </a:p>
        </p:txBody>
      </p:sp>
    </p:spTree>
    <p:extLst>
      <p:ext uri="{BB962C8B-B14F-4D97-AF65-F5344CB8AC3E}">
        <p14:creationId xmlns:p14="http://schemas.microsoft.com/office/powerpoint/2010/main" val="63287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17</a:t>
            </a:fld>
            <a:endParaRPr lang="en-US"/>
          </a:p>
        </p:txBody>
      </p:sp>
    </p:spTree>
    <p:extLst>
      <p:ext uri="{BB962C8B-B14F-4D97-AF65-F5344CB8AC3E}">
        <p14:creationId xmlns:p14="http://schemas.microsoft.com/office/powerpoint/2010/main" val="32732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http://www.rollcall.com/issues/57_100/bradford-fitch-what-really-motivates-members-congress-212660-1.html</a:t>
            </a:r>
          </a:p>
          <a:p>
            <a:pPr marL="0" indent="0">
              <a:buFontTx/>
              <a:buNone/>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18</a:t>
            </a:fld>
            <a:endParaRPr lang="en-US"/>
          </a:p>
        </p:txBody>
      </p:sp>
    </p:spTree>
    <p:extLst>
      <p:ext uri="{BB962C8B-B14F-4D97-AF65-F5344CB8AC3E}">
        <p14:creationId xmlns:p14="http://schemas.microsoft.com/office/powerpoint/2010/main" val="276477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19</a:t>
            </a:fld>
            <a:endParaRPr lang="en-US"/>
          </a:p>
        </p:txBody>
      </p:sp>
    </p:spTree>
    <p:extLst>
      <p:ext uri="{BB962C8B-B14F-4D97-AF65-F5344CB8AC3E}">
        <p14:creationId xmlns:p14="http://schemas.microsoft.com/office/powerpoint/2010/main" val="119577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Manhattan</a:t>
            </a:r>
            <a:r>
              <a:rPr lang="en-US" baseline="0" dirty="0" smtClean="0"/>
              <a:t> project dedicated to research on the nuclear bomb</a:t>
            </a:r>
          </a:p>
          <a:p>
            <a:pPr marL="171450" indent="-171450">
              <a:buFontTx/>
              <a:buChar char="-"/>
            </a:pPr>
            <a:r>
              <a:rPr lang="en-US" baseline="0" dirty="0" smtClean="0"/>
              <a:t>1950s and 1960s: development of nuclear power, nuclear weapons, nuclear security...</a:t>
            </a:r>
          </a:p>
          <a:p>
            <a:pPr marL="171450" indent="-171450">
              <a:buFontTx/>
              <a:buChar char="-"/>
            </a:pPr>
            <a:r>
              <a:rPr lang="en-US" sz="1200" b="0" i="0" kern="1200" dirty="0" smtClean="0">
                <a:solidFill>
                  <a:schemeClr val="tx1"/>
                </a:solidFill>
                <a:effectLst/>
                <a:latin typeface="+mn-lt"/>
                <a:ea typeface="+mn-ea"/>
                <a:cs typeface="+mn-cs"/>
              </a:rPr>
              <a:t>1977:</a:t>
            </a:r>
            <a:r>
              <a:rPr lang="en-US" sz="1200" b="0" i="0" kern="1200" baseline="0" dirty="0" smtClean="0">
                <a:solidFill>
                  <a:schemeClr val="tx1"/>
                </a:solidFill>
                <a:effectLst/>
                <a:latin typeface="+mn-lt"/>
                <a:ea typeface="+mn-ea"/>
                <a:cs typeface="+mn-cs"/>
              </a:rPr>
              <a:t> Energy Department founded</a:t>
            </a:r>
          </a:p>
          <a:p>
            <a:pPr marL="171450" indent="-171450">
              <a:buFontTx/>
              <a:buChar char="-"/>
            </a:pPr>
            <a:r>
              <a:rPr lang="en-US" sz="1200" b="0" i="0" kern="1200" baseline="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onsolidated the </a:t>
            </a:r>
            <a:r>
              <a:rPr lang="en-US" sz="1200" b="0" i="0" u="none" strike="noStrike" kern="1200" dirty="0" smtClean="0">
                <a:solidFill>
                  <a:schemeClr val="tx1"/>
                </a:solidFill>
                <a:effectLst/>
                <a:latin typeface="+mn-lt"/>
                <a:ea typeface="+mn-ea"/>
                <a:cs typeface="+mn-cs"/>
                <a:hlinkClick r:id="rId3" tooltip="Federal Energy Administration"/>
              </a:rPr>
              <a:t>Federal Energy Administration</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4" tooltip="Energy Research and Development Administration"/>
              </a:rPr>
              <a:t>Energy Research and Development Administration</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5" tooltip="Federal Power Commission"/>
              </a:rPr>
              <a:t>Federal Power Commission</a:t>
            </a: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1970s</a:t>
            </a:r>
            <a:r>
              <a:rPr lang="en-US" sz="1200" b="0" i="0" u="none" strike="noStrike" kern="1200" baseline="0" dirty="0" smtClean="0">
                <a:solidFill>
                  <a:schemeClr val="tx1"/>
                </a:solidFill>
                <a:effectLst/>
                <a:latin typeface="+mn-lt"/>
                <a:ea typeface="+mn-ea"/>
                <a:cs typeface="+mn-cs"/>
              </a:rPr>
              <a:t>: focus on energy regulation and development</a:t>
            </a: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1980s: cold war</a:t>
            </a:r>
            <a:r>
              <a:rPr lang="en-US" sz="1200" b="0" i="0" u="none" strike="noStrike" kern="1200" baseline="0" dirty="0" smtClean="0">
                <a:solidFill>
                  <a:schemeClr val="tx1"/>
                </a:solidFill>
                <a:effectLst/>
                <a:latin typeface="+mn-lt"/>
                <a:ea typeface="+mn-ea"/>
                <a:cs typeface="+mn-cs"/>
              </a:rPr>
              <a:t> continues (focus on nuclear development)</a:t>
            </a:r>
          </a:p>
          <a:p>
            <a:pPr marL="171450" indent="-171450">
              <a:buFontTx/>
              <a:buChar char="-"/>
            </a:pPr>
            <a:r>
              <a:rPr lang="en-US" sz="1200" b="0" i="0" u="none" strike="noStrike" kern="1200" baseline="0" dirty="0" smtClean="0">
                <a:solidFill>
                  <a:schemeClr val="tx1"/>
                </a:solidFill>
                <a:effectLst/>
                <a:latin typeface="+mn-lt"/>
                <a:ea typeface="+mn-ea"/>
                <a:cs typeface="+mn-cs"/>
              </a:rPr>
              <a:t>1990s: cleanup of our nuclear </a:t>
            </a:r>
            <a:r>
              <a:rPr lang="en-US" sz="1200" b="0" i="0" u="none" strike="noStrike" kern="1200" baseline="0" dirty="0" err="1" smtClean="0">
                <a:solidFill>
                  <a:schemeClr val="tx1"/>
                </a:solidFill>
                <a:effectLst/>
                <a:latin typeface="+mn-lt"/>
                <a:ea typeface="+mn-ea"/>
                <a:cs typeface="+mn-cs"/>
              </a:rPr>
              <a:t>nuclear</a:t>
            </a:r>
            <a:r>
              <a:rPr lang="en-US" sz="1200" b="0" i="0" u="none" strike="noStrike" kern="1200" baseline="0" dirty="0" smtClean="0">
                <a:solidFill>
                  <a:schemeClr val="tx1"/>
                </a:solidFill>
                <a:effectLst/>
                <a:latin typeface="+mn-lt"/>
                <a:ea typeface="+mn-ea"/>
                <a:cs typeface="+mn-cs"/>
              </a:rPr>
              <a:t> weapons complex, stewardship</a:t>
            </a:r>
          </a:p>
          <a:p>
            <a:pPr marL="171450" indent="-171450">
              <a:buFontTx/>
              <a:buChar char="-"/>
            </a:pPr>
            <a:r>
              <a:rPr lang="en-US" sz="1200" b="0" i="0" u="none" strike="noStrike" kern="1200" baseline="0" dirty="0" smtClean="0">
                <a:solidFill>
                  <a:schemeClr val="tx1"/>
                </a:solidFill>
                <a:effectLst/>
                <a:latin typeface="+mn-lt"/>
                <a:ea typeface="+mn-ea"/>
                <a:cs typeface="+mn-cs"/>
              </a:rPr>
              <a:t>History shows that the DOE’s primary focus is on security, thru the lens of energy and nuclear </a:t>
            </a:r>
          </a:p>
        </p:txBody>
      </p:sp>
      <p:sp>
        <p:nvSpPr>
          <p:cNvPr id="4" name="Slide Number Placeholder 3"/>
          <p:cNvSpPr>
            <a:spLocks noGrp="1"/>
          </p:cNvSpPr>
          <p:nvPr>
            <p:ph type="sldNum" sz="quarter" idx="10"/>
          </p:nvPr>
        </p:nvSpPr>
        <p:spPr/>
        <p:txBody>
          <a:bodyPr/>
          <a:lstStyle/>
          <a:p>
            <a:fld id="{DBD8E1B8-D120-4137-847C-C8AC3763873C}" type="slidenum">
              <a:rPr lang="en-US" smtClean="0"/>
              <a:t>2</a:t>
            </a:fld>
            <a:endParaRPr lang="en-US"/>
          </a:p>
        </p:txBody>
      </p:sp>
    </p:spTree>
    <p:extLst>
      <p:ext uri="{BB962C8B-B14F-4D97-AF65-F5344CB8AC3E}">
        <p14:creationId xmlns:p14="http://schemas.microsoft.com/office/powerpoint/2010/main" val="98634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Industry provides money to lobbies or in direct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Lobbies generally in turn provide money for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Wealthy individuals like the Koch brothers provide money for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So then our politicians have the advertising for re-election</a:t>
            </a:r>
          </a:p>
        </p:txBody>
      </p:sp>
      <p:sp>
        <p:nvSpPr>
          <p:cNvPr id="4" name="Slide Number Placeholder 3"/>
          <p:cNvSpPr>
            <a:spLocks noGrp="1"/>
          </p:cNvSpPr>
          <p:nvPr>
            <p:ph type="sldNum" sz="quarter" idx="10"/>
          </p:nvPr>
        </p:nvSpPr>
        <p:spPr/>
        <p:txBody>
          <a:bodyPr/>
          <a:lstStyle/>
          <a:p>
            <a:fld id="{DBD8E1B8-D120-4137-847C-C8AC3763873C}" type="slidenum">
              <a:rPr lang="en-US" smtClean="0"/>
              <a:t>20</a:t>
            </a:fld>
            <a:endParaRPr lang="en-US"/>
          </a:p>
        </p:txBody>
      </p:sp>
    </p:spTree>
    <p:extLst>
      <p:ext uri="{BB962C8B-B14F-4D97-AF65-F5344CB8AC3E}">
        <p14:creationId xmlns:p14="http://schemas.microsoft.com/office/powerpoint/2010/main" val="291255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Letter signed by former officials and industry</a:t>
            </a:r>
          </a:p>
          <a:p>
            <a:pPr marL="171450" indent="-171450">
              <a:buFontTx/>
              <a:buChar char="-"/>
            </a:pPr>
            <a:r>
              <a:rPr lang="en-US" sz="1200" b="0" i="0" u="none" strike="noStrike" kern="1200" baseline="0" dirty="0" smtClean="0">
                <a:solidFill>
                  <a:schemeClr val="tx1"/>
                </a:solidFill>
                <a:effectLst/>
                <a:latin typeface="+mn-lt"/>
                <a:ea typeface="+mn-ea"/>
                <a:cs typeface="+mn-cs"/>
              </a:rPr>
              <a:t>Fracking was one case of where research was helpful for industry, used as an example</a:t>
            </a:r>
          </a:p>
          <a:p>
            <a:pPr marL="171450" indent="-171450">
              <a:buFontTx/>
              <a:buChar char="-"/>
            </a:pPr>
            <a:r>
              <a:rPr lang="en-US" sz="1200" b="0" i="0" u="none" strike="noStrike" kern="1200" baseline="0" dirty="0" smtClean="0">
                <a:solidFill>
                  <a:schemeClr val="tx1"/>
                </a:solidFill>
                <a:effectLst/>
                <a:latin typeface="+mn-lt"/>
                <a:ea typeface="+mn-ea"/>
                <a:cs typeface="+mn-cs"/>
              </a:rPr>
              <a:t>Industry has ACCESS:</a:t>
            </a:r>
          </a:p>
          <a:p>
            <a:pPr marL="171450" indent="-171450">
              <a:buFontTx/>
              <a:buChar char="-"/>
            </a:pPr>
            <a:r>
              <a:rPr lang="en-US" sz="1200" b="0" i="0" u="none" strike="noStrike" kern="1200" baseline="0" dirty="0" smtClean="0">
                <a:solidFill>
                  <a:schemeClr val="tx1"/>
                </a:solidFill>
                <a:effectLst/>
                <a:latin typeface="+mn-lt"/>
                <a:ea typeface="+mn-ea"/>
                <a:cs typeface="+mn-cs"/>
              </a:rPr>
              <a:t>Politicians would take the opinion of industry – influences voter base, money, lobbies…maybe helps them see a different side of how a budget could influence something they care about</a:t>
            </a:r>
          </a:p>
          <a:p>
            <a:pPr marL="171450" indent="-171450">
              <a:buFontTx/>
              <a:buChar char="-"/>
            </a:pPr>
            <a:r>
              <a:rPr lang="en-US" sz="1200" b="0" i="0" u="none" strike="noStrike" kern="1200" baseline="0" dirty="0" smtClean="0">
                <a:solidFill>
                  <a:schemeClr val="tx1"/>
                </a:solidFill>
                <a:effectLst/>
                <a:latin typeface="+mn-lt"/>
                <a:ea typeface="+mn-ea"/>
                <a:cs typeface="+mn-cs"/>
              </a:rPr>
              <a:t>The appropriation bill seems to show that congress listened</a:t>
            </a:r>
          </a:p>
        </p:txBody>
      </p:sp>
      <p:sp>
        <p:nvSpPr>
          <p:cNvPr id="4" name="Slide Number Placeholder 3"/>
          <p:cNvSpPr>
            <a:spLocks noGrp="1"/>
          </p:cNvSpPr>
          <p:nvPr>
            <p:ph type="sldNum" sz="quarter" idx="10"/>
          </p:nvPr>
        </p:nvSpPr>
        <p:spPr/>
        <p:txBody>
          <a:bodyPr/>
          <a:lstStyle/>
          <a:p>
            <a:fld id="{DBD8E1B8-D120-4137-847C-C8AC3763873C}" type="slidenum">
              <a:rPr lang="en-US" smtClean="0"/>
              <a:t>21</a:t>
            </a:fld>
            <a:endParaRPr lang="en-US"/>
          </a:p>
        </p:txBody>
      </p:sp>
    </p:spTree>
    <p:extLst>
      <p:ext uri="{BB962C8B-B14F-4D97-AF65-F5344CB8AC3E}">
        <p14:creationId xmlns:p14="http://schemas.microsoft.com/office/powerpoint/2010/main" val="178163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Murkowski: Alaska native, cares about oil and environment</a:t>
            </a:r>
          </a:p>
          <a:p>
            <a:pPr marL="171450" indent="-171450">
              <a:buFontTx/>
              <a:buChar char="-"/>
            </a:pPr>
            <a:r>
              <a:rPr lang="en-US" sz="1200" b="0" i="0" u="none" strike="noStrike" kern="1200" baseline="0" dirty="0" smtClean="0">
                <a:solidFill>
                  <a:schemeClr val="tx1"/>
                </a:solidFill>
                <a:effectLst/>
                <a:latin typeface="+mn-lt"/>
                <a:ea typeface="+mn-ea"/>
                <a:cs typeface="+mn-cs"/>
              </a:rPr>
              <a:t>Greg Walden: Oregon native, generally favors oil, but also is big on preserving wildlife, natural resources, forests</a:t>
            </a:r>
          </a:p>
          <a:p>
            <a:pPr marL="171450" indent="-171450">
              <a:buFontTx/>
              <a:buChar char="-"/>
            </a:pPr>
            <a:r>
              <a:rPr lang="en-US" sz="1200" b="0" i="0" u="none" strike="noStrike" kern="1200" baseline="0" dirty="0" smtClean="0">
                <a:solidFill>
                  <a:schemeClr val="tx1"/>
                </a:solidFill>
                <a:effectLst/>
                <a:latin typeface="+mn-lt"/>
                <a:ea typeface="+mn-ea"/>
                <a:cs typeface="+mn-cs"/>
              </a:rPr>
              <a:t>Rick Perry: Texas native, oil is one of primary industries there</a:t>
            </a:r>
          </a:p>
          <a:p>
            <a:pPr marL="171450" indent="-171450">
              <a:buFontTx/>
              <a:buChar char="-"/>
            </a:pPr>
            <a:r>
              <a:rPr lang="en-US" sz="1200" b="0" i="0" u="none" strike="noStrike" kern="1200" baseline="0" dirty="0" smtClean="0">
                <a:solidFill>
                  <a:schemeClr val="tx1"/>
                </a:solidFill>
                <a:effectLst/>
                <a:latin typeface="+mn-lt"/>
                <a:ea typeface="+mn-ea"/>
                <a:cs typeface="+mn-cs"/>
              </a:rPr>
              <a:t>Dan </a:t>
            </a:r>
            <a:r>
              <a:rPr lang="en-US" sz="1200" b="0" i="0" u="none" strike="noStrike" kern="1200" baseline="0" dirty="0" err="1" smtClean="0">
                <a:solidFill>
                  <a:schemeClr val="tx1"/>
                </a:solidFill>
                <a:effectLst/>
                <a:latin typeface="+mn-lt"/>
                <a:ea typeface="+mn-ea"/>
                <a:cs typeface="+mn-cs"/>
              </a:rPr>
              <a:t>Brouillette</a:t>
            </a:r>
            <a:r>
              <a:rPr lang="en-US" sz="1200" b="0" i="0" u="none" strike="noStrike" kern="1200" baseline="0" dirty="0" smtClean="0">
                <a:solidFill>
                  <a:schemeClr val="tx1"/>
                </a:solidFill>
                <a:effectLst/>
                <a:latin typeface="+mn-lt"/>
                <a:ea typeface="+mn-ea"/>
                <a:cs typeface="+mn-cs"/>
              </a:rPr>
              <a:t>: history in the automotive and oil industries</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Tapping into their personal values and what influences the places they come from may help you make compromises…</a:t>
            </a:r>
          </a:p>
        </p:txBody>
      </p:sp>
      <p:sp>
        <p:nvSpPr>
          <p:cNvPr id="4" name="Slide Number Placeholder 3"/>
          <p:cNvSpPr>
            <a:spLocks noGrp="1"/>
          </p:cNvSpPr>
          <p:nvPr>
            <p:ph type="sldNum" sz="quarter" idx="10"/>
          </p:nvPr>
        </p:nvSpPr>
        <p:spPr/>
        <p:txBody>
          <a:bodyPr/>
          <a:lstStyle/>
          <a:p>
            <a:fld id="{DBD8E1B8-D120-4137-847C-C8AC3763873C}" type="slidenum">
              <a:rPr lang="en-US" smtClean="0"/>
              <a:t>22</a:t>
            </a:fld>
            <a:endParaRPr lang="en-US"/>
          </a:p>
        </p:txBody>
      </p:sp>
    </p:spTree>
    <p:extLst>
      <p:ext uri="{BB962C8B-B14F-4D97-AF65-F5344CB8AC3E}">
        <p14:creationId xmlns:p14="http://schemas.microsoft.com/office/powerpoint/2010/main" val="3420359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23</a:t>
            </a:fld>
            <a:endParaRPr lang="en-US"/>
          </a:p>
        </p:txBody>
      </p:sp>
    </p:spTree>
    <p:extLst>
      <p:ext uri="{BB962C8B-B14F-4D97-AF65-F5344CB8AC3E}">
        <p14:creationId xmlns:p14="http://schemas.microsoft.com/office/powerpoint/2010/main" val="156316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A lot of diplomacy happens in the DOE (nuclear intelligence, working with other countries with nukes…)</a:t>
            </a:r>
          </a:p>
          <a:p>
            <a:pPr marL="171450" indent="-171450">
              <a:buFontTx/>
              <a:buChar char="-"/>
            </a:pPr>
            <a:r>
              <a:rPr lang="en-US" sz="1200" b="0" i="0" u="none" strike="noStrike" kern="1200" baseline="0" dirty="0" smtClean="0">
                <a:solidFill>
                  <a:schemeClr val="tx1"/>
                </a:solidFill>
                <a:effectLst/>
                <a:latin typeface="+mn-lt"/>
                <a:ea typeface="+mn-ea"/>
                <a:cs typeface="+mn-cs"/>
              </a:rPr>
              <a:t>For example, the Iran Nuclear Deal was mostly orchestrated at the DOE</a:t>
            </a:r>
          </a:p>
          <a:p>
            <a:pPr marL="171450" indent="-171450">
              <a:buFontTx/>
              <a:buChar char="-"/>
            </a:pPr>
            <a:r>
              <a:rPr lang="en-US" sz="1200" b="0" i="0" u="none" strike="noStrike" kern="1200" baseline="0" dirty="0" smtClean="0">
                <a:solidFill>
                  <a:schemeClr val="tx1"/>
                </a:solidFill>
                <a:effectLst/>
                <a:latin typeface="+mn-lt"/>
                <a:ea typeface="+mn-ea"/>
                <a:cs typeface="+mn-cs"/>
              </a:rPr>
              <a:t>Security in the form of: stewardship of nuclear weapons stockpile, safety from nuclear threats, environmental cleanup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17 national labs, leads a lot of research in both basic science and in energy and nuclear (largest federal supporter)</a:t>
            </a:r>
          </a:p>
          <a:p>
            <a:pPr marL="171450" indent="-171450">
              <a:buFontTx/>
              <a:buChar char="-"/>
            </a:pPr>
            <a:r>
              <a:rPr lang="en-US" sz="1200" b="0" i="0" u="none" strike="noStrike" kern="1200" baseline="0" dirty="0" smtClean="0">
                <a:solidFill>
                  <a:schemeClr val="tx1"/>
                </a:solidFill>
                <a:effectLst/>
                <a:latin typeface="+mn-lt"/>
                <a:ea typeface="+mn-ea"/>
                <a:cs typeface="+mn-cs"/>
              </a:rPr>
              <a:t>In decreasing proportion of total budget (see later slides)</a:t>
            </a:r>
          </a:p>
        </p:txBody>
      </p:sp>
      <p:sp>
        <p:nvSpPr>
          <p:cNvPr id="4" name="Slide Number Placeholder 3"/>
          <p:cNvSpPr>
            <a:spLocks noGrp="1"/>
          </p:cNvSpPr>
          <p:nvPr>
            <p:ph type="sldNum" sz="quarter" idx="10"/>
          </p:nvPr>
        </p:nvSpPr>
        <p:spPr/>
        <p:txBody>
          <a:bodyPr/>
          <a:lstStyle/>
          <a:p>
            <a:fld id="{DBD8E1B8-D120-4137-847C-C8AC3763873C}" type="slidenum">
              <a:rPr lang="en-US" smtClean="0"/>
              <a:t>3</a:t>
            </a:fld>
            <a:endParaRPr lang="en-US"/>
          </a:p>
        </p:txBody>
      </p:sp>
    </p:spTree>
    <p:extLst>
      <p:ext uri="{BB962C8B-B14F-4D97-AF65-F5344CB8AC3E}">
        <p14:creationId xmlns:p14="http://schemas.microsoft.com/office/powerpoint/2010/main" val="50346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4</a:t>
            </a:fld>
            <a:endParaRPr lang="en-US"/>
          </a:p>
        </p:txBody>
      </p:sp>
    </p:spTree>
    <p:extLst>
      <p:ext uri="{BB962C8B-B14F-4D97-AF65-F5344CB8AC3E}">
        <p14:creationId xmlns:p14="http://schemas.microsoft.com/office/powerpoint/2010/main" val="196475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committees: mostly about legislation that would affect the DOE, but also some investigations, require a budget request to congress (for approval)…</a:t>
            </a:r>
          </a:p>
          <a:p>
            <a:pPr marL="171450" indent="-171450">
              <a:buFontTx/>
              <a:buChar char="-"/>
            </a:pPr>
            <a:r>
              <a:rPr lang="en-US" sz="1200" b="0" i="0" u="none" strike="noStrike" kern="1200" baseline="0" dirty="0" smtClean="0">
                <a:solidFill>
                  <a:schemeClr val="tx1"/>
                </a:solidFill>
                <a:effectLst/>
                <a:latin typeface="+mn-lt"/>
                <a:ea typeface="+mn-ea"/>
                <a:cs typeface="+mn-cs"/>
              </a:rPr>
              <a:t>In the HOR, the committee has more power compared to the floor than in the senate</a:t>
            </a:r>
          </a:p>
          <a:p>
            <a:pPr marL="171450" indent="-171450">
              <a:buFontTx/>
              <a:buChar char="-"/>
            </a:pPr>
            <a:r>
              <a:rPr lang="en-US" sz="1200" b="0" i="0" u="none" strike="noStrike" kern="1200" baseline="0" dirty="0" smtClean="0">
                <a:solidFill>
                  <a:schemeClr val="tx1"/>
                </a:solidFill>
                <a:effectLst/>
                <a:latin typeface="+mn-lt"/>
                <a:ea typeface="+mn-ea"/>
                <a:cs typeface="+mn-cs"/>
              </a:rPr>
              <a:t>Senate: slight majority by republicans, with Alaska senator as chair (moderate)</a:t>
            </a:r>
          </a:p>
          <a:p>
            <a:pPr marL="171450" indent="-171450">
              <a:buFontTx/>
              <a:buChar char="-"/>
            </a:pPr>
            <a:r>
              <a:rPr lang="en-US" sz="1200" b="0" i="0" u="none" strike="noStrike" kern="1200" baseline="0" dirty="0" smtClean="0">
                <a:solidFill>
                  <a:schemeClr val="tx1"/>
                </a:solidFill>
                <a:effectLst/>
                <a:latin typeface="+mn-lt"/>
                <a:ea typeface="+mn-ea"/>
                <a:cs typeface="+mn-cs"/>
              </a:rPr>
              <a:t>HOR: significant majority by republicans, with Oregon rep as chair (moderate) and Texas rep as vice chair</a:t>
            </a:r>
          </a:p>
          <a:p>
            <a:pPr marL="171450" indent="-171450">
              <a:buFontTx/>
              <a:buChar char="-"/>
            </a:pPr>
            <a:r>
              <a:rPr lang="en-US" sz="1200" b="0" i="0" u="none" strike="noStrike" kern="1200" baseline="0" dirty="0" smtClean="0">
                <a:solidFill>
                  <a:schemeClr val="tx1"/>
                </a:solidFill>
                <a:effectLst/>
                <a:latin typeface="+mn-lt"/>
                <a:ea typeface="+mn-ea"/>
                <a:cs typeface="+mn-cs"/>
              </a:rPr>
              <a:t>The secretary works closely with defense, state (due to huge influence of nuclear)</a:t>
            </a:r>
          </a:p>
          <a:p>
            <a:pPr marL="171450" indent="-171450">
              <a:buFontTx/>
              <a:buChar char="-"/>
            </a:pPr>
            <a:r>
              <a:rPr lang="en-US" sz="1200" b="0" i="0" u="none" strike="noStrike" kern="1200" baseline="0" dirty="0" smtClean="0">
                <a:solidFill>
                  <a:schemeClr val="tx1"/>
                </a:solidFill>
                <a:effectLst/>
                <a:latin typeface="+mn-lt"/>
                <a:ea typeface="+mn-ea"/>
                <a:cs typeface="+mn-cs"/>
              </a:rPr>
              <a:t>Because it is in the cabinet, the DOE thru the secretary of energy directly influenced by trump and his agenda</a:t>
            </a:r>
          </a:p>
          <a:p>
            <a:pPr marL="171450" indent="-171450">
              <a:buFontTx/>
              <a:buChar char="-"/>
            </a:pPr>
            <a:r>
              <a:rPr lang="en-US" sz="1200" b="0" i="0" u="none" strike="noStrike" kern="1200" baseline="0" dirty="0" smtClean="0">
                <a:solidFill>
                  <a:schemeClr val="tx1"/>
                </a:solidFill>
                <a:effectLst/>
                <a:latin typeface="+mn-lt"/>
                <a:ea typeface="+mn-ea"/>
                <a:cs typeface="+mn-cs"/>
              </a:rPr>
              <a:t>Lobbies, wealthy individuals, industry play a direct role in influencing DOE through $$, advising…</a:t>
            </a:r>
          </a:p>
        </p:txBody>
      </p:sp>
      <p:sp>
        <p:nvSpPr>
          <p:cNvPr id="4" name="Slide Number Placeholder 3"/>
          <p:cNvSpPr>
            <a:spLocks noGrp="1"/>
          </p:cNvSpPr>
          <p:nvPr>
            <p:ph type="sldNum" sz="quarter" idx="10"/>
          </p:nvPr>
        </p:nvSpPr>
        <p:spPr/>
        <p:txBody>
          <a:bodyPr/>
          <a:lstStyle/>
          <a:p>
            <a:fld id="{DBD8E1B8-D120-4137-847C-C8AC3763873C}" type="slidenum">
              <a:rPr lang="en-US" smtClean="0"/>
              <a:t>5</a:t>
            </a:fld>
            <a:endParaRPr lang="en-US"/>
          </a:p>
        </p:txBody>
      </p:sp>
    </p:spTree>
    <p:extLst>
      <p:ext uri="{BB962C8B-B14F-4D97-AF65-F5344CB8AC3E}">
        <p14:creationId xmlns:p14="http://schemas.microsoft.com/office/powerpoint/2010/main" val="40708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Secretary + deputy secretary; analogous to </a:t>
            </a:r>
            <a:r>
              <a:rPr lang="en-US" sz="1200" b="0" i="0" u="none" strike="noStrike" kern="1200" baseline="0" dirty="0" err="1" smtClean="0">
                <a:solidFill>
                  <a:schemeClr val="tx1"/>
                </a:solidFill>
                <a:effectLst/>
                <a:latin typeface="+mn-lt"/>
                <a:ea typeface="+mn-ea"/>
                <a:cs typeface="+mn-cs"/>
              </a:rPr>
              <a:t>pres</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vp</a:t>
            </a:r>
            <a:r>
              <a:rPr lang="en-US" sz="1200" b="0" i="0" u="none" strike="noStrike" kern="1200" baseline="0" dirty="0" smtClean="0">
                <a:solidFill>
                  <a:schemeClr val="tx1"/>
                </a:solidFill>
                <a:effectLst/>
                <a:latin typeface="+mn-lt"/>
                <a:ea typeface="+mn-ea"/>
                <a:cs typeface="+mn-cs"/>
              </a:rPr>
              <a:t>. Chosen by Trump administration</a:t>
            </a:r>
          </a:p>
          <a:p>
            <a:pPr marL="171450" indent="-171450">
              <a:buFontTx/>
              <a:buChar char="-"/>
            </a:pPr>
            <a:r>
              <a:rPr lang="en-US" sz="1200" b="0" i="0" u="none" strike="noStrike" kern="1200" baseline="0" dirty="0" smtClean="0">
                <a:solidFill>
                  <a:schemeClr val="tx1"/>
                </a:solidFill>
                <a:effectLst/>
                <a:latin typeface="+mn-lt"/>
                <a:ea typeface="+mn-ea"/>
                <a:cs typeface="+mn-cs"/>
              </a:rPr>
              <a:t>Activities broken down into offices, which are generally administered by officials. Chosen by presidential administration.</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OTHER</a:t>
            </a:r>
          </a:p>
          <a:p>
            <a:pPr marL="171450" indent="-171450">
              <a:buFontTx/>
              <a:buChar char="-"/>
            </a:pPr>
            <a:r>
              <a:rPr lang="en-US" sz="1200" b="0" i="0" u="none" strike="noStrike" kern="1200" baseline="0" dirty="0" smtClean="0">
                <a:solidFill>
                  <a:schemeClr val="tx1"/>
                </a:solidFill>
                <a:effectLst/>
                <a:latin typeface="+mn-lt"/>
                <a:ea typeface="+mn-ea"/>
                <a:cs typeface="+mn-cs"/>
              </a:rPr>
              <a:t>FERC: electricity, pipeline, and oil/gas regulator. Funded by DOE but independently operated.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Inspector general: audits and reporting on activities, including to congress. Also funded by DOE.</a:t>
            </a:r>
          </a:p>
          <a:p>
            <a:pPr marL="171450" indent="-171450">
              <a:buFontTx/>
              <a:buChar char="-"/>
            </a:pPr>
            <a:r>
              <a:rPr lang="en-US" sz="1200" b="0" i="0" u="none" strike="noStrike" kern="1200" baseline="0" dirty="0" smtClean="0">
                <a:solidFill>
                  <a:schemeClr val="tx1"/>
                </a:solidFill>
                <a:effectLst/>
                <a:latin typeface="+mn-lt"/>
                <a:ea typeface="+mn-ea"/>
                <a:cs typeface="+mn-cs"/>
              </a:rPr>
              <a:t>Advisory boards and councils: in the past, it was made up of lots of academics. Probably now has lots of industry, or perhaps academics in different fields, due to change in political climate. Appointed by secretary.</a:t>
            </a:r>
          </a:p>
          <a:p>
            <a:pPr marL="171450" indent="-171450">
              <a:buFontTx/>
              <a:buChar char="-"/>
            </a:pPr>
            <a:r>
              <a:rPr lang="en-US" sz="1200" b="0" i="0" u="none" strike="noStrike" kern="1200" baseline="0" dirty="0" smtClean="0">
                <a:solidFill>
                  <a:schemeClr val="tx1"/>
                </a:solidFill>
                <a:effectLst/>
                <a:latin typeface="+mn-lt"/>
                <a:ea typeface="+mn-ea"/>
                <a:cs typeface="+mn-cs"/>
              </a:rPr>
              <a:t>AB &amp; C have the ability to shape actions and policies of DOE within context of laws made by congress.</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a:p>
            <a:pPr marL="171450" indent="-171450">
              <a:buFontTx/>
              <a:buChar char="-"/>
            </a:pPr>
            <a:r>
              <a:rPr lang="en-US" sz="1200" b="0" i="0" u="none" strike="noStrike" kern="1200" baseline="0" dirty="0" smtClean="0">
                <a:solidFill>
                  <a:schemeClr val="tx1"/>
                </a:solidFill>
                <a:effectLst/>
                <a:latin typeface="+mn-lt"/>
                <a:ea typeface="+mn-ea"/>
                <a:cs typeface="+mn-cs"/>
              </a:rPr>
              <a:t>Essentially, all the high level admin is chosen by the current president.</a:t>
            </a:r>
          </a:p>
        </p:txBody>
      </p:sp>
      <p:sp>
        <p:nvSpPr>
          <p:cNvPr id="4" name="Slide Number Placeholder 3"/>
          <p:cNvSpPr>
            <a:spLocks noGrp="1"/>
          </p:cNvSpPr>
          <p:nvPr>
            <p:ph type="sldNum" sz="quarter" idx="10"/>
          </p:nvPr>
        </p:nvSpPr>
        <p:spPr/>
        <p:txBody>
          <a:bodyPr/>
          <a:lstStyle/>
          <a:p>
            <a:fld id="{DBD8E1B8-D120-4137-847C-C8AC3763873C}" type="slidenum">
              <a:rPr lang="en-US" smtClean="0"/>
              <a:t>6</a:t>
            </a:fld>
            <a:endParaRPr lang="en-US"/>
          </a:p>
        </p:txBody>
      </p:sp>
    </p:spTree>
    <p:extLst>
      <p:ext uri="{BB962C8B-B14F-4D97-AF65-F5344CB8AC3E}">
        <p14:creationId xmlns:p14="http://schemas.microsoft.com/office/powerpoint/2010/main" val="382012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Rick Perry background:</a:t>
            </a:r>
          </a:p>
          <a:p>
            <a:pPr marL="171450" indent="-171450">
              <a:buFontTx/>
              <a:buChar char="-"/>
            </a:pPr>
            <a:r>
              <a:rPr lang="en-US" sz="1200" b="0" i="0" u="none" strike="noStrike" kern="1200" baseline="0" dirty="0" smtClean="0">
                <a:solidFill>
                  <a:schemeClr val="tx1"/>
                </a:solidFill>
                <a:effectLst/>
                <a:latin typeface="+mn-lt"/>
                <a:ea typeface="+mn-ea"/>
                <a:cs typeface="+mn-cs"/>
              </a:rPr>
              <a:t>Texas A&amp;M grad in agricultural sciences (Obama’s previous secretaries: nuclear physicists, </a:t>
            </a:r>
            <a:r>
              <a:rPr lang="en-US" sz="1200" b="0" i="0" u="none" strike="noStrike" kern="1200" baseline="0" dirty="0" err="1" smtClean="0">
                <a:solidFill>
                  <a:schemeClr val="tx1"/>
                </a:solidFill>
                <a:effectLst/>
                <a:latin typeface="+mn-lt"/>
                <a:ea typeface="+mn-ea"/>
                <a:cs typeface="+mn-cs"/>
              </a:rPr>
              <a:t>nobel</a:t>
            </a:r>
            <a:r>
              <a:rPr lang="en-US" sz="1200" b="0" i="0" u="none" strike="noStrike" kern="1200" baseline="0" dirty="0" smtClean="0">
                <a:solidFill>
                  <a:schemeClr val="tx1"/>
                </a:solidFill>
                <a:effectLst/>
                <a:latin typeface="+mn-lt"/>
                <a:ea typeface="+mn-ea"/>
                <a:cs typeface="+mn-cs"/>
              </a:rPr>
              <a:t> prize winner)</a:t>
            </a:r>
          </a:p>
          <a:p>
            <a:pPr marL="171450" indent="-171450">
              <a:buFontTx/>
              <a:buChar char="-"/>
            </a:pPr>
            <a:r>
              <a:rPr lang="en-US" sz="1200" b="0" i="0" u="none" strike="noStrike" kern="1200" baseline="0" dirty="0" smtClean="0">
                <a:solidFill>
                  <a:schemeClr val="tx1"/>
                </a:solidFill>
                <a:effectLst/>
                <a:latin typeface="+mn-lt"/>
                <a:ea typeface="+mn-ea"/>
                <a:cs typeface="+mn-cs"/>
              </a:rPr>
              <a:t>Governor of </a:t>
            </a:r>
            <a:r>
              <a:rPr lang="en-US" sz="1200" b="0" i="0" u="none" strike="noStrike" kern="1200" baseline="0" dirty="0" err="1" smtClean="0">
                <a:solidFill>
                  <a:schemeClr val="tx1"/>
                </a:solidFill>
                <a:effectLst/>
                <a:latin typeface="+mn-lt"/>
                <a:ea typeface="+mn-ea"/>
                <a:cs typeface="+mn-cs"/>
              </a:rPr>
              <a:t>texas</a:t>
            </a:r>
            <a:r>
              <a:rPr lang="en-US" sz="1200" b="0" i="0" u="none" strike="noStrike" kern="1200" baseline="0" dirty="0" smtClean="0">
                <a:solidFill>
                  <a:schemeClr val="tx1"/>
                </a:solidFill>
                <a:effectLst/>
                <a:latin typeface="+mn-lt"/>
                <a:ea typeface="+mn-ea"/>
                <a:cs typeface="+mn-cs"/>
              </a:rPr>
              <a:t> – 15 years (longest of anyone). Previous secretaries (1 </a:t>
            </a:r>
            <a:r>
              <a:rPr lang="en-US" sz="1200" b="0" i="0" u="none" strike="noStrike" kern="1200" baseline="0" dirty="0" err="1" smtClean="0">
                <a:solidFill>
                  <a:schemeClr val="tx1"/>
                </a:solidFill>
                <a:effectLst/>
                <a:latin typeface="+mn-lt"/>
                <a:ea typeface="+mn-ea"/>
                <a:cs typeface="+mn-cs"/>
              </a:rPr>
              <a:t>dem</a:t>
            </a:r>
            <a:r>
              <a:rPr lang="en-US" sz="1200" b="0" i="0" u="none" strike="noStrike" kern="1200" baseline="0" dirty="0" smtClean="0">
                <a:solidFill>
                  <a:schemeClr val="tx1"/>
                </a:solidFill>
                <a:effectLst/>
                <a:latin typeface="+mn-lt"/>
                <a:ea typeface="+mn-ea"/>
                <a:cs typeface="+mn-cs"/>
              </a:rPr>
              <a:t>, 1 rep) are saying that he will do a good job because he’s used to running a bureaucracy</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Dan </a:t>
            </a:r>
            <a:r>
              <a:rPr lang="en-US" sz="1200" b="0" i="0" u="none" strike="noStrike" kern="1200" baseline="0" dirty="0" err="1" smtClean="0">
                <a:solidFill>
                  <a:schemeClr val="tx1"/>
                </a:solidFill>
                <a:effectLst/>
                <a:latin typeface="+mn-lt"/>
                <a:ea typeface="+mn-ea"/>
                <a:cs typeface="+mn-cs"/>
              </a:rPr>
              <a:t>Brouillette</a:t>
            </a:r>
            <a:r>
              <a:rPr lang="en-US" sz="1200" b="0" i="0" u="none" strike="noStrike" kern="1200" baseline="0" dirty="0" smtClean="0">
                <a:solidFill>
                  <a:schemeClr val="tx1"/>
                </a:solidFill>
                <a:effectLst/>
                <a:latin typeface="+mn-lt"/>
                <a:ea typeface="+mn-ea"/>
                <a:cs typeface="+mn-cs"/>
              </a:rPr>
              <a:t> background:</a:t>
            </a:r>
          </a:p>
          <a:p>
            <a:pPr marL="171450" indent="-171450">
              <a:buFontTx/>
              <a:buChar char="-"/>
            </a:pPr>
            <a:r>
              <a:rPr lang="en-US" sz="1200" b="0" i="0" u="none" strike="noStrike" kern="1200" baseline="0" dirty="0" smtClean="0">
                <a:solidFill>
                  <a:schemeClr val="tx1"/>
                </a:solidFill>
                <a:effectLst/>
                <a:latin typeface="+mn-lt"/>
                <a:ea typeface="+mn-ea"/>
                <a:cs typeface="+mn-cs"/>
              </a:rPr>
              <a:t>University of Maryland, army</a:t>
            </a:r>
          </a:p>
          <a:p>
            <a:pPr marL="171450" indent="-171450">
              <a:buFontTx/>
              <a:buChar char="-"/>
            </a:pPr>
            <a:r>
              <a:rPr lang="en-US" sz="1200" b="0" i="0" u="none" strike="noStrike" kern="1200" baseline="0" dirty="0" smtClean="0">
                <a:solidFill>
                  <a:schemeClr val="tx1"/>
                </a:solidFill>
                <a:effectLst/>
                <a:latin typeface="+mn-lt"/>
                <a:ea typeface="+mn-ea"/>
                <a:cs typeface="+mn-cs"/>
              </a:rPr>
              <a:t>2003-2004: Experience as chief of staff of energy/commerce committee</a:t>
            </a:r>
          </a:p>
          <a:p>
            <a:pPr marL="171450" indent="-171450">
              <a:buFontTx/>
              <a:buChar char="-"/>
            </a:pPr>
            <a:r>
              <a:rPr lang="en-US" sz="1200" b="0" i="0" u="none" strike="noStrike" kern="1200" baseline="0" dirty="0" smtClean="0">
                <a:solidFill>
                  <a:schemeClr val="tx1"/>
                </a:solidFill>
                <a:effectLst/>
                <a:latin typeface="+mn-lt"/>
                <a:ea typeface="+mn-ea"/>
                <a:cs typeface="+mn-cs"/>
              </a:rPr>
              <a:t>VP at Ford</a:t>
            </a:r>
          </a:p>
          <a:p>
            <a:pPr marL="171450" indent="-171450">
              <a:buFontTx/>
              <a:buChar char="-"/>
            </a:pPr>
            <a:r>
              <a:rPr lang="en-US" sz="1200" b="0" i="0" u="none" strike="noStrike" kern="1200" baseline="0" dirty="0" smtClean="0">
                <a:solidFill>
                  <a:schemeClr val="tx1"/>
                </a:solidFill>
                <a:effectLst/>
                <a:latin typeface="+mn-lt"/>
                <a:ea typeface="+mn-ea"/>
                <a:cs typeface="+mn-cs"/>
              </a:rPr>
              <a:t>Louisiana’s State Mineral and Energy Board</a:t>
            </a:r>
          </a:p>
          <a:p>
            <a:pPr marL="171450" indent="-171450">
              <a:buFontTx/>
              <a:buChar char="-"/>
            </a:pPr>
            <a:r>
              <a:rPr lang="en-US" sz="1200" b="0" i="0" u="none" strike="noStrike" kern="1200" baseline="0" dirty="0" smtClean="0">
                <a:solidFill>
                  <a:schemeClr val="tx1"/>
                </a:solidFill>
                <a:effectLst/>
                <a:latin typeface="+mn-lt"/>
                <a:ea typeface="+mn-ea"/>
                <a:cs typeface="+mn-cs"/>
              </a:rPr>
              <a:t>9 children</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Difference in leadership strategies:</a:t>
            </a:r>
          </a:p>
          <a:p>
            <a:pPr marL="171450" indent="-171450">
              <a:buFontTx/>
              <a:buChar char="-"/>
            </a:pPr>
            <a:r>
              <a:rPr lang="en-US" sz="1200" b="0" i="0" u="none" strike="noStrike" kern="1200" baseline="0" dirty="0" smtClean="0">
                <a:solidFill>
                  <a:schemeClr val="tx1"/>
                </a:solidFill>
                <a:effectLst/>
                <a:latin typeface="+mn-lt"/>
                <a:ea typeface="+mn-ea"/>
                <a:cs typeface="+mn-cs"/>
              </a:rPr>
              <a:t>Obama has two nuclear physicists running the DOE – scientific expertise</a:t>
            </a:r>
          </a:p>
          <a:p>
            <a:pPr marL="171450" indent="-171450">
              <a:buFontTx/>
              <a:buChar char="-"/>
            </a:pPr>
            <a:r>
              <a:rPr lang="en-US" sz="1200" b="0" i="0" u="none" strike="noStrike" kern="1200" baseline="0" dirty="0" smtClean="0">
                <a:solidFill>
                  <a:schemeClr val="tx1"/>
                </a:solidFill>
                <a:effectLst/>
                <a:latin typeface="+mn-lt"/>
                <a:ea typeface="+mn-ea"/>
                <a:cs typeface="+mn-cs"/>
              </a:rPr>
              <a:t>Trump has two people with business, policy backgrounds (similar to Bush administration – </a:t>
            </a:r>
            <a:r>
              <a:rPr lang="en-US" sz="1200" b="0" i="0" u="none" strike="noStrike" kern="1200" baseline="0" smtClean="0">
                <a:solidFill>
                  <a:schemeClr val="tx1"/>
                </a:solidFill>
                <a:effectLst/>
                <a:latin typeface="+mn-lt"/>
                <a:ea typeface="+mn-ea"/>
                <a:cs typeface="+mn-cs"/>
              </a:rPr>
              <a:t>bureaucratic </a:t>
            </a:r>
            <a:r>
              <a:rPr lang="en-US" sz="1200" b="0" i="0" u="none" strike="noStrike" kern="1200" baseline="0" smtClean="0">
                <a:solidFill>
                  <a:schemeClr val="tx1"/>
                </a:solidFill>
                <a:effectLst/>
                <a:latin typeface="+mn-lt"/>
                <a:ea typeface="+mn-ea"/>
                <a:cs typeface="+mn-cs"/>
              </a:rPr>
              <a:t>expertise)</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7</a:t>
            </a:fld>
            <a:endParaRPr lang="en-US"/>
          </a:p>
        </p:txBody>
      </p:sp>
    </p:spTree>
    <p:extLst>
      <p:ext uri="{BB962C8B-B14F-4D97-AF65-F5344CB8AC3E}">
        <p14:creationId xmlns:p14="http://schemas.microsoft.com/office/powerpoint/2010/main" val="261301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8</a:t>
            </a:fld>
            <a:endParaRPr lang="en-US"/>
          </a:p>
        </p:txBody>
      </p:sp>
    </p:spTree>
    <p:extLst>
      <p:ext uri="{BB962C8B-B14F-4D97-AF65-F5344CB8AC3E}">
        <p14:creationId xmlns:p14="http://schemas.microsoft.com/office/powerpoint/2010/main" val="398765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Shows the confirmed (red), filled (red outline), planned (dotted), and vacant leading positions in each agency</a:t>
            </a:r>
          </a:p>
          <a:p>
            <a:pPr marL="171450" indent="-171450">
              <a:buFontTx/>
              <a:buChar char="-"/>
            </a:pPr>
            <a:r>
              <a:rPr lang="en-US" sz="1200" b="0" i="0" u="none" strike="noStrike" kern="1200" baseline="0" dirty="0" smtClean="0">
                <a:solidFill>
                  <a:schemeClr val="tx1"/>
                </a:solidFill>
                <a:effectLst/>
                <a:latin typeface="+mn-lt"/>
                <a:ea typeface="+mn-ea"/>
                <a:cs typeface="+mn-cs"/>
              </a:rPr>
              <a:t>President nominates a person, who fills in, and then is confirmed by the senate.</a:t>
            </a:r>
          </a:p>
          <a:p>
            <a:pPr marL="171450" indent="-171450">
              <a:buFontTx/>
              <a:buChar char="-"/>
            </a:pPr>
            <a:r>
              <a:rPr lang="en-US" sz="1200" b="0" i="0" u="none" strike="noStrike" kern="1200" baseline="0" dirty="0" smtClean="0">
                <a:solidFill>
                  <a:schemeClr val="tx1"/>
                </a:solidFill>
                <a:effectLst/>
                <a:latin typeface="+mn-lt"/>
                <a:ea typeface="+mn-ea"/>
                <a:cs typeface="+mn-cs"/>
              </a:rPr>
              <a:t>From July: only difference now is that the energy deputy secretary has been confirmed</a:t>
            </a:r>
          </a:p>
          <a:p>
            <a:pPr marL="171450" indent="-171450">
              <a:buFontTx/>
              <a:buChar char="-"/>
            </a:pPr>
            <a:r>
              <a:rPr lang="en-US" sz="1200" b="0" i="0" u="none" strike="noStrike" kern="1200" baseline="0" dirty="0" smtClean="0">
                <a:solidFill>
                  <a:schemeClr val="tx1"/>
                </a:solidFill>
                <a:effectLst/>
                <a:latin typeface="+mn-lt"/>
                <a:ea typeface="+mn-ea"/>
                <a:cs typeface="+mn-cs"/>
              </a:rPr>
              <a:t>President Trump shows no interest in filling many of the positions, he finds them to be unnecessary</a:t>
            </a:r>
          </a:p>
          <a:p>
            <a:pPr marL="171450" indent="-171450">
              <a:buFontTx/>
              <a:buChar char="-"/>
            </a:pPr>
            <a:r>
              <a:rPr lang="en-US" sz="1200" b="0" i="0" u="none" strike="noStrike" kern="1200" baseline="0" dirty="0" smtClean="0">
                <a:solidFill>
                  <a:schemeClr val="tx1"/>
                </a:solidFill>
                <a:effectLst/>
                <a:latin typeface="+mn-lt"/>
                <a:ea typeface="+mn-ea"/>
                <a:cs typeface="+mn-cs"/>
              </a:rPr>
              <a:t>In DOE, a lot of these positions are under secretaries that lead the offices, and they have specific roles and could conceivably manage billions of $$</a:t>
            </a:r>
          </a:p>
          <a:p>
            <a:pPr marL="171450" indent="-171450">
              <a:buFontTx/>
              <a:buChar char="-"/>
            </a:pPr>
            <a:r>
              <a:rPr lang="en-US" sz="1200" b="0" i="0" u="none" strike="noStrike" kern="1200" baseline="0" dirty="0" smtClean="0">
                <a:solidFill>
                  <a:schemeClr val="tx1"/>
                </a:solidFill>
                <a:effectLst/>
                <a:latin typeface="+mn-lt"/>
                <a:ea typeface="+mn-ea"/>
                <a:cs typeface="+mn-cs"/>
              </a:rPr>
              <a:t>In state department, this may have more consequences; for example, there’s no ambassador to south </a:t>
            </a:r>
            <a:r>
              <a:rPr lang="en-US" sz="1200" b="0" i="0" u="none" strike="noStrike" kern="1200" baseline="0" dirty="0" err="1" smtClean="0">
                <a:solidFill>
                  <a:schemeClr val="tx1"/>
                </a:solidFill>
                <a:effectLst/>
                <a:latin typeface="+mn-lt"/>
                <a:ea typeface="+mn-ea"/>
                <a:cs typeface="+mn-cs"/>
              </a:rPr>
              <a:t>korea</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9</a:t>
            </a:fld>
            <a:endParaRPr lang="en-US"/>
          </a:p>
        </p:txBody>
      </p:sp>
    </p:spTree>
    <p:extLst>
      <p:ext uri="{BB962C8B-B14F-4D97-AF65-F5344CB8AC3E}">
        <p14:creationId xmlns:p14="http://schemas.microsoft.com/office/powerpoint/2010/main" val="86056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D6467-4BD1-4BDE-BA34-824E60F98E97}"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33756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834FF-7A55-499E-97A2-B8D1F3D38CF1}"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74264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3FA22-B883-44A6-8F3C-3A4AF0E72319}"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31778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D96C-9006-4ABB-AA30-486103A458C0}"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32948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C0A1D-D5B9-45A1-92D5-925B6601171A}"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71418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3889B-D136-43CE-B8D3-6C91427E73E6}"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96029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B36D9-0101-4738-9D63-CF73156925A0}" type="datetime1">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51065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6D295-4ECF-4311-BF14-1297EBD9F951}" type="datetime1">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37205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82DA3-83CD-461B-B394-24EE79E9D0A8}" type="datetime1">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80279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38570-801E-4809-8036-BD52268FA81A}"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42554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9826-F5A3-423E-A66B-403894AE8440}"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1431445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956A-4453-4859-83C2-38A300941108}" type="datetime1">
              <a:rPr lang="en-US" smtClean="0"/>
              <a:t>11/3/17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FC629-0CB8-204A-B7D4-5C686FD16A1B}" type="slidenum">
              <a:rPr lang="en-US" smtClean="0"/>
              <a:t>‹#›</a:t>
            </a:fld>
            <a:endParaRPr lang="en-US"/>
          </a:p>
        </p:txBody>
      </p:sp>
    </p:spTree>
    <p:extLst>
      <p:ext uri="{BB962C8B-B14F-4D97-AF65-F5344CB8AC3E}">
        <p14:creationId xmlns:p14="http://schemas.microsoft.com/office/powerpoint/2010/main" val="106696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510"/>
            <a:ext cx="7772400" cy="1470025"/>
          </a:xfrm>
        </p:spPr>
        <p:txBody>
          <a:bodyPr>
            <a:normAutofit/>
          </a:bodyPr>
          <a:lstStyle/>
          <a:p>
            <a:r>
              <a:rPr lang="en-US" sz="3600" b="1" dirty="0" smtClean="0">
                <a:solidFill>
                  <a:schemeClr val="bg1"/>
                </a:solidFill>
                <a:latin typeface="Times" panose="02020603050405020304" pitchFamily="18" charset="0"/>
                <a:cs typeface="Times" panose="02020603050405020304" pitchFamily="18" charset="0"/>
              </a:rPr>
              <a:t>Overview of the </a:t>
            </a:r>
            <a:br>
              <a:rPr lang="en-US" sz="3600" b="1" dirty="0" smtClean="0">
                <a:solidFill>
                  <a:schemeClr val="bg1"/>
                </a:solidFill>
                <a:latin typeface="Times" panose="02020603050405020304" pitchFamily="18" charset="0"/>
                <a:cs typeface="Times" panose="02020603050405020304" pitchFamily="18" charset="0"/>
              </a:rPr>
            </a:br>
            <a:r>
              <a:rPr lang="en-US" sz="3600" b="1" dirty="0" smtClean="0">
                <a:solidFill>
                  <a:schemeClr val="bg1"/>
                </a:solidFill>
                <a:latin typeface="Times" panose="02020603050405020304" pitchFamily="18" charset="0"/>
                <a:cs typeface="Times" panose="02020603050405020304" pitchFamily="18" charset="0"/>
              </a:rPr>
              <a:t>U.S. Department of Energy</a:t>
            </a:r>
            <a:endParaRPr lang="en-US" sz="3600"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3209673" y="5391507"/>
            <a:ext cx="2724656" cy="1200329"/>
          </a:xfrm>
          <a:prstGeom prst="rect">
            <a:avLst/>
          </a:prstGeom>
          <a:noFill/>
        </p:spPr>
        <p:txBody>
          <a:bodyPr wrap="none" rtlCol="0">
            <a:spAutoFit/>
          </a:bodyPr>
          <a:lstStyle/>
          <a:p>
            <a:pPr algn="ctr"/>
            <a:r>
              <a:rPr lang="en-US" sz="2400" dirty="0" smtClean="0">
                <a:solidFill>
                  <a:schemeClr val="bg1"/>
                </a:solidFill>
                <a:latin typeface="Times" panose="02020603050405020304" pitchFamily="18" charset="0"/>
                <a:cs typeface="Times" panose="02020603050405020304" pitchFamily="18" charset="0"/>
              </a:rPr>
              <a:t>Energy Journal Club</a:t>
            </a:r>
          </a:p>
          <a:p>
            <a:pPr algn="ctr"/>
            <a:r>
              <a:rPr lang="en-US" sz="2400" dirty="0" smtClean="0">
                <a:solidFill>
                  <a:schemeClr val="bg1"/>
                </a:solidFill>
                <a:latin typeface="Times" panose="02020603050405020304" pitchFamily="18" charset="0"/>
                <a:cs typeface="Times" panose="02020603050405020304" pitchFamily="18" charset="0"/>
              </a:rPr>
              <a:t>John Hensley</a:t>
            </a:r>
          </a:p>
          <a:p>
            <a:pPr algn="ctr"/>
            <a:r>
              <a:rPr lang="en-US" sz="2400" dirty="0" smtClean="0">
                <a:solidFill>
                  <a:schemeClr val="bg1"/>
                </a:solidFill>
                <a:latin typeface="Times" panose="02020603050405020304" pitchFamily="18" charset="0"/>
                <a:cs typeface="Times" panose="02020603050405020304" pitchFamily="18" charset="0"/>
              </a:rPr>
              <a:t>10-27-2017</a:t>
            </a:r>
          </a:p>
        </p:txBody>
      </p:sp>
      <p:pic>
        <p:nvPicPr>
          <p:cNvPr id="1026" name="Picture 2" descr="Image result for do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519" y="1970989"/>
            <a:ext cx="3252457" cy="32524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12FC629-0CB8-204A-B7D4-5C686FD16A1B}" type="slidenum">
              <a:rPr lang="en-US" smtClean="0"/>
              <a:t>1</a:t>
            </a:fld>
            <a:endParaRPr lang="en-US"/>
          </a:p>
        </p:txBody>
      </p:sp>
    </p:spTree>
    <p:extLst>
      <p:ext uri="{BB962C8B-B14F-4D97-AF65-F5344CB8AC3E}">
        <p14:creationId xmlns:p14="http://schemas.microsoft.com/office/powerpoint/2010/main" val="214323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Direct impacts of political change</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lnSpcReduction="10000"/>
          </a:bodyPr>
          <a:lstStyle/>
          <a:p>
            <a:r>
              <a:rPr lang="en-US" dirty="0" smtClean="0">
                <a:latin typeface="Times" panose="02020603050405020304" pitchFamily="18" charset="0"/>
                <a:cs typeface="Times" panose="02020603050405020304" pitchFamily="18" charset="0"/>
              </a:rPr>
              <a:t>Policy and regulation</a:t>
            </a: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r>
              <a:rPr lang="en-US" dirty="0" smtClean="0">
                <a:latin typeface="Times" panose="02020603050405020304" pitchFamily="18" charset="0"/>
                <a:cs typeface="Times" panose="02020603050405020304" pitchFamily="18" charset="0"/>
              </a:rPr>
              <a:t>But the scientists weren’t fired. Is there a way they could they be affected?</a:t>
            </a:r>
          </a:p>
          <a:p>
            <a:endParaRPr lang="en-US" dirty="0" smtClean="0">
              <a:latin typeface="Times" panose="02020603050405020304" pitchFamily="18" charset="0"/>
              <a:cs typeface="Times" panose="02020603050405020304" pitchFamily="18" charset="0"/>
            </a:endParaRPr>
          </a:p>
        </p:txBody>
      </p:sp>
      <p:sp>
        <p:nvSpPr>
          <p:cNvPr id="11" name="Slide Number Placeholder 10"/>
          <p:cNvSpPr>
            <a:spLocks noGrp="1"/>
          </p:cNvSpPr>
          <p:nvPr>
            <p:ph type="sldNum" sz="quarter" idx="12"/>
          </p:nvPr>
        </p:nvSpPr>
        <p:spPr/>
        <p:txBody>
          <a:bodyPr/>
          <a:lstStyle/>
          <a:p>
            <a:fld id="{212FC629-0CB8-204A-B7D4-5C686FD16A1B}" type="slidenum">
              <a:rPr lang="en-US" smtClean="0"/>
              <a:t>10</a:t>
            </a:fld>
            <a:endParaRPr lang="en-US"/>
          </a:p>
        </p:txBody>
      </p:sp>
      <p:pic>
        <p:nvPicPr>
          <p:cNvPr id="2050" name="Picture 2" descr="Image result for da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11" y="2258871"/>
            <a:ext cx="4421158" cy="2314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apl"/>
          <p:cNvPicPr>
            <a:picLocks noChangeAspect="1" noChangeArrowheads="1"/>
          </p:cNvPicPr>
          <p:nvPr/>
        </p:nvPicPr>
        <p:blipFill rotWithShape="1">
          <a:blip r:embed="rId4">
            <a:extLst>
              <a:ext uri="{28A0092B-C50C-407E-A947-70E740481C1C}">
                <a14:useLocalDpi xmlns:a14="http://schemas.microsoft.com/office/drawing/2010/main" val="0"/>
              </a:ext>
            </a:extLst>
          </a:blip>
          <a:srcRect l="33354" t="28945" b="23706"/>
          <a:stretch/>
        </p:blipFill>
        <p:spPr bwMode="auto">
          <a:xfrm>
            <a:off x="3569299" y="2258871"/>
            <a:ext cx="1479370" cy="469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7075" t="10503" r="32241" b="65318"/>
          <a:stretch/>
        </p:blipFill>
        <p:spPr>
          <a:xfrm>
            <a:off x="3249938" y="3035050"/>
            <a:ext cx="5549003" cy="1243652"/>
          </a:xfrm>
          <a:prstGeom prst="rect">
            <a:avLst/>
          </a:prstGeom>
        </p:spPr>
      </p:pic>
      <p:sp>
        <p:nvSpPr>
          <p:cNvPr id="15" name="Content Placeholder 3"/>
          <p:cNvSpPr txBox="1">
            <a:spLocks/>
          </p:cNvSpPr>
          <p:nvPr/>
        </p:nvSpPr>
        <p:spPr>
          <a:xfrm>
            <a:off x="2119223" y="309697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latin typeface="Times" panose="02020603050405020304" pitchFamily="18" charset="0"/>
              <a:cs typeface="Times" panose="02020603050405020304" pitchFamily="18" charset="0"/>
            </a:endParaRPr>
          </a:p>
        </p:txBody>
      </p:sp>
      <p:sp>
        <p:nvSpPr>
          <p:cNvPr id="16" name="Content Placeholder 3"/>
          <p:cNvSpPr txBox="1">
            <a:spLocks/>
          </p:cNvSpPr>
          <p:nvPr/>
        </p:nvSpPr>
        <p:spPr>
          <a:xfrm>
            <a:off x="5637363" y="5207215"/>
            <a:ext cx="2030083" cy="5917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00B050"/>
                </a:solidFill>
                <a:latin typeface="Times" panose="02020603050405020304" pitchFamily="18" charset="0"/>
                <a:cs typeface="Times" panose="02020603050405020304" pitchFamily="18" charset="0"/>
              </a:rPr>
              <a:t>The budget </a:t>
            </a:r>
          </a:p>
        </p:txBody>
      </p:sp>
    </p:spTree>
    <p:extLst>
      <p:ext uri="{BB962C8B-B14F-4D97-AF65-F5344CB8AC3E}">
        <p14:creationId xmlns:p14="http://schemas.microsoft.com/office/powerpoint/2010/main" val="7831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How is a federal budget enacted?</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a:bodyPr>
          <a:lstStyle/>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Proposal submitted by President</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Committees on the Budget pass resolutions</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Appropriations Committees specify/edit 			      breakdown of $ through appropriation </a:t>
            </a:r>
            <a:r>
              <a:rPr lang="en-US" sz="2400" i="1" dirty="0" smtClean="0">
                <a:latin typeface="Times" panose="02020603050405020304" pitchFamily="18" charset="0"/>
                <a:cs typeface="Times" panose="02020603050405020304" pitchFamily="18" charset="0"/>
              </a:rPr>
              <a:t>bills</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Congress passes appropriation </a:t>
            </a:r>
            <a:r>
              <a:rPr lang="en-US" sz="2400" i="1" dirty="0" smtClean="0">
                <a:latin typeface="Times" panose="02020603050405020304" pitchFamily="18" charset="0"/>
                <a:cs typeface="Times" panose="02020603050405020304" pitchFamily="18" charset="0"/>
              </a:rPr>
              <a:t>bill</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President signs appropriation bill</a:t>
            </a:r>
          </a:p>
          <a:p>
            <a:pPr marL="0" indent="0">
              <a:buNone/>
            </a:pPr>
            <a:endParaRPr lang="en-US" dirty="0">
              <a:latin typeface="Times" panose="02020603050405020304" pitchFamily="18" charset="0"/>
              <a:cs typeface="Times" panose="02020603050405020304" pitchFamily="18" charset="0"/>
            </a:endParaRPr>
          </a:p>
          <a:p>
            <a:pPr marL="0" indent="0" algn="ctr">
              <a:buNone/>
            </a:pPr>
            <a:r>
              <a:rPr lang="en-US" dirty="0">
                <a:solidFill>
                  <a:srgbClr val="FF0000"/>
                </a:solidFill>
                <a:latin typeface="Times" panose="02020603050405020304" pitchFamily="18" charset="0"/>
                <a:cs typeface="Times" panose="02020603050405020304" pitchFamily="18" charset="0"/>
              </a:rPr>
              <a:t>I</a:t>
            </a:r>
            <a:r>
              <a:rPr lang="en-US" dirty="0" smtClean="0">
                <a:solidFill>
                  <a:srgbClr val="FF0000"/>
                </a:solidFill>
                <a:latin typeface="Times" panose="02020603050405020304" pitchFamily="18" charset="0"/>
                <a:cs typeface="Times" panose="02020603050405020304" pitchFamily="18" charset="0"/>
              </a:rPr>
              <a:t>deally</a:t>
            </a:r>
            <a:r>
              <a:rPr lang="en-US" dirty="0" smtClean="0">
                <a:latin typeface="Times" panose="02020603050405020304" pitchFamily="18" charset="0"/>
                <a:cs typeface="Times" panose="02020603050405020304" pitchFamily="18" charset="0"/>
              </a:rPr>
              <a:t> completed by F.Y. start (Oct. 1)</a:t>
            </a:r>
          </a:p>
          <a:p>
            <a:endParaRPr lang="en-US" dirty="0" smtClean="0">
              <a:latin typeface="Times" panose="02020603050405020304" pitchFamily="18" charset="0"/>
              <a:cs typeface="Times" panose="02020603050405020304" pitchFamily="18" charset="0"/>
            </a:endParaRPr>
          </a:p>
          <a:p>
            <a:endParaRPr lang="en-US" dirty="0" smtClean="0">
              <a:latin typeface="Times" panose="02020603050405020304" pitchFamily="18" charset="0"/>
              <a:cs typeface="Times" panose="02020603050405020304" pitchFamily="18" charset="0"/>
            </a:endParaRPr>
          </a:p>
        </p:txBody>
      </p:sp>
      <p:sp>
        <p:nvSpPr>
          <p:cNvPr id="3" name="Right Arrow 2"/>
          <p:cNvSpPr/>
          <p:nvPr/>
        </p:nvSpPr>
        <p:spPr>
          <a:xfrm>
            <a:off x="5512279" y="5201728"/>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26023" y="1634705"/>
            <a:ext cx="1600391" cy="369332"/>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Proposal</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026025" y="2710131"/>
            <a:ext cx="1600390" cy="646331"/>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Appropriation bill</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026023" y="4062556"/>
            <a:ext cx="1600390" cy="369332"/>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F.Y. budget</a:t>
            </a:r>
            <a:endParaRPr lang="en-US" dirty="0">
              <a:latin typeface="Arial" panose="020B0604020202020204" pitchFamily="34" charset="0"/>
              <a:cs typeface="Arial" panose="020B0604020202020204" pitchFamily="34" charset="0"/>
            </a:endParaRPr>
          </a:p>
        </p:txBody>
      </p:sp>
      <p:cxnSp>
        <p:nvCxnSpPr>
          <p:cNvPr id="9" name="Straight Arrow Connector 8"/>
          <p:cNvCxnSpPr>
            <a:stCxn id="5" idx="2"/>
            <a:endCxn id="6" idx="0"/>
          </p:cNvCxnSpPr>
          <p:nvPr/>
        </p:nvCxnSpPr>
        <p:spPr>
          <a:xfrm>
            <a:off x="7826219" y="2004037"/>
            <a:ext cx="1" cy="7060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834031" y="3356462"/>
            <a:ext cx="1" cy="7060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212FC629-0CB8-204A-B7D4-5C686FD16A1B}" type="slidenum">
              <a:rPr lang="en-US" smtClean="0"/>
              <a:t>11</a:t>
            </a:fld>
            <a:endParaRPr lang="en-US"/>
          </a:p>
        </p:txBody>
      </p:sp>
    </p:spTree>
    <p:extLst>
      <p:ext uri="{BB962C8B-B14F-4D97-AF65-F5344CB8AC3E}">
        <p14:creationId xmlns:p14="http://schemas.microsoft.com/office/powerpoint/2010/main" val="11345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F.Y. 2018 budget proposal</a:t>
            </a:r>
            <a:br>
              <a:rPr lang="en-US" dirty="0" smtClean="0">
                <a:solidFill>
                  <a:srgbClr val="FF0000"/>
                </a:solidFill>
                <a:latin typeface="Times" panose="02020603050405020304" pitchFamily="18" charset="0"/>
                <a:cs typeface="Times" panose="02020603050405020304" pitchFamily="18" charset="0"/>
              </a:rPr>
            </a:br>
            <a:r>
              <a:rPr lang="en-US" sz="2200" dirty="0" smtClean="0">
                <a:solidFill>
                  <a:srgbClr val="FF0000"/>
                </a:solidFill>
                <a:latin typeface="Times" panose="02020603050405020304" pitchFamily="18" charset="0"/>
                <a:cs typeface="Times" panose="02020603050405020304" pitchFamily="18" charset="0"/>
              </a:rPr>
              <a:t>(introduced May 2017)</a:t>
            </a:r>
            <a:endParaRPr lang="en-US" sz="2200" dirty="0">
              <a:solidFill>
                <a:srgbClr val="FF0000"/>
              </a:solidFill>
              <a:latin typeface="Times" panose="02020603050405020304" pitchFamily="18" charset="0"/>
              <a:cs typeface="Times" panose="02020603050405020304" pitchFamily="18" charset="0"/>
            </a:endParaRPr>
          </a:p>
        </p:txBody>
      </p:sp>
      <p:pic>
        <p:nvPicPr>
          <p:cNvPr id="3" name="Picture 2"/>
          <p:cNvPicPr>
            <a:picLocks noChangeAspect="1"/>
          </p:cNvPicPr>
          <p:nvPr/>
        </p:nvPicPr>
        <p:blipFill rotWithShape="1">
          <a:blip r:embed="rId3"/>
          <a:srcRect l="52264" t="49078" r="11698" b="5975"/>
          <a:stretch/>
        </p:blipFill>
        <p:spPr>
          <a:xfrm>
            <a:off x="1306448" y="1570008"/>
            <a:ext cx="6531104" cy="4582032"/>
          </a:xfrm>
          <a:prstGeom prst="rect">
            <a:avLst/>
          </a:prstGeom>
        </p:spPr>
      </p:pic>
      <p:sp>
        <p:nvSpPr>
          <p:cNvPr id="6" name="Rectangle 5"/>
          <p:cNvSpPr/>
          <p:nvPr/>
        </p:nvSpPr>
        <p:spPr>
          <a:xfrm>
            <a:off x="552089" y="6314442"/>
            <a:ext cx="690975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https://energy.gov/sites/prod/files/2017/05/f34/FY2018BudgetinBrief_3.pdf</a:t>
            </a:r>
          </a:p>
        </p:txBody>
      </p:sp>
      <p:sp>
        <p:nvSpPr>
          <p:cNvPr id="4" name="Slide Number Placeholder 3"/>
          <p:cNvSpPr>
            <a:spLocks noGrp="1"/>
          </p:cNvSpPr>
          <p:nvPr>
            <p:ph type="sldNum" sz="quarter" idx="12"/>
          </p:nvPr>
        </p:nvSpPr>
        <p:spPr/>
        <p:txBody>
          <a:bodyPr/>
          <a:lstStyle/>
          <a:p>
            <a:fld id="{212FC629-0CB8-204A-B7D4-5C686FD16A1B}" type="slidenum">
              <a:rPr lang="en-US" smtClean="0"/>
              <a:t>12</a:t>
            </a:fld>
            <a:endParaRPr lang="en-US"/>
          </a:p>
        </p:txBody>
      </p:sp>
    </p:spTree>
    <p:extLst>
      <p:ext uri="{BB962C8B-B14F-4D97-AF65-F5344CB8AC3E}">
        <p14:creationId xmlns:p14="http://schemas.microsoft.com/office/powerpoint/2010/main" val="4113585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How do I get a sense of what’s underlying the budget proposal?</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13</a:t>
            </a:fld>
            <a:endParaRPr lang="en-US"/>
          </a:p>
        </p:txBody>
      </p:sp>
    </p:spTree>
    <p:extLst>
      <p:ext uri="{BB962C8B-B14F-4D97-AF65-F5344CB8AC3E}">
        <p14:creationId xmlns:p14="http://schemas.microsoft.com/office/powerpoint/2010/main" val="17405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latin typeface="Times" panose="02020603050405020304" pitchFamily="18" charset="0"/>
                <a:cs typeface="Times" panose="02020603050405020304" pitchFamily="18" charset="0"/>
              </a:rPr>
              <a:t>L</a:t>
            </a:r>
            <a:r>
              <a:rPr lang="en-US" dirty="0" smtClean="0">
                <a:solidFill>
                  <a:srgbClr val="FF0000"/>
                </a:solidFill>
                <a:latin typeface="Times" panose="02020603050405020304" pitchFamily="18" charset="0"/>
                <a:cs typeface="Times" panose="02020603050405020304" pitchFamily="18" charset="0"/>
              </a:rPr>
              <a:t>et’s look at the historical record</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a:bodyPr>
          <a:lstStyle/>
          <a:p>
            <a:pPr marL="0" indent="0">
              <a:buNone/>
            </a:pPr>
            <a:r>
              <a:rPr lang="en-US" dirty="0" smtClean="0">
                <a:latin typeface="Times" panose="02020603050405020304" pitchFamily="18" charset="0"/>
                <a:cs typeface="Times" panose="02020603050405020304" pitchFamily="18" charset="0"/>
              </a:rPr>
              <a:t>Compared to the F.Y. 2017 budget, the President’s proposal recommended the following</a:t>
            </a:r>
          </a:p>
          <a:p>
            <a:pPr marL="0" indent="0">
              <a:buNone/>
            </a:pPr>
            <a:endParaRPr lang="en-US" dirty="0" smtClean="0">
              <a:latin typeface="Times" panose="02020603050405020304" pitchFamily="18" charset="0"/>
              <a:cs typeface="Times" panose="02020603050405020304" pitchFamily="18" charset="0"/>
            </a:endParaRPr>
          </a:p>
          <a:p>
            <a:pPr marL="0" indent="0">
              <a:buNone/>
            </a:pPr>
            <a:r>
              <a:rPr lang="en-US" sz="2400" dirty="0" smtClean="0">
                <a:latin typeface="Times" panose="02020603050405020304" pitchFamily="18" charset="0"/>
                <a:cs typeface="Times" panose="02020603050405020304" pitchFamily="18" charset="0"/>
              </a:rPr>
              <a:t>	Funding for science research</a:t>
            </a:r>
          </a:p>
          <a:p>
            <a:pPr marL="0" indent="0">
              <a:buNone/>
            </a:pPr>
            <a:r>
              <a:rPr lang="en-US" sz="2400" dirty="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Funding for energy research 			</a:t>
            </a:r>
            <a:endParaRPr lang="en-US" sz="2400" dirty="0" smtClean="0">
              <a:solidFill>
                <a:srgbClr val="FF0000"/>
              </a:solidFill>
              <a:latin typeface="Times" panose="02020603050405020304" pitchFamily="18" charset="0"/>
              <a:cs typeface="Times" panose="02020603050405020304" pitchFamily="18" charset="0"/>
            </a:endParaRPr>
          </a:p>
          <a:p>
            <a:pPr marL="0" indent="0">
              <a:buNone/>
            </a:pPr>
            <a:r>
              <a:rPr lang="en-US" sz="2400" dirty="0" smtClean="0">
                <a:latin typeface="Times" panose="02020603050405020304" pitchFamily="18" charset="0"/>
                <a:cs typeface="Times" panose="02020603050405020304" pitchFamily="18" charset="0"/>
              </a:rPr>
              <a:t>	</a:t>
            </a:r>
            <a:r>
              <a:rPr lang="en-US" sz="2400" dirty="0" err="1" smtClean="0">
                <a:latin typeface="Times" panose="02020603050405020304" pitchFamily="18" charset="0"/>
                <a:cs typeface="Times" panose="02020603050405020304" pitchFamily="18" charset="0"/>
              </a:rPr>
              <a:t>Env</a:t>
            </a:r>
            <a:r>
              <a:rPr lang="en-US" sz="2400" dirty="0" smtClean="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m</a:t>
            </a:r>
            <a:r>
              <a:rPr lang="en-US" sz="2400" dirty="0" smtClean="0">
                <a:latin typeface="Times" panose="02020603050405020304" pitchFamily="18" charset="0"/>
                <a:cs typeface="Times" panose="02020603050405020304" pitchFamily="18" charset="0"/>
              </a:rPr>
              <a:t>gmt. of nuclear activities</a:t>
            </a:r>
            <a:r>
              <a:rPr lang="en-US" sz="2400" dirty="0">
                <a:latin typeface="Times" panose="02020603050405020304" pitchFamily="18" charset="0"/>
                <a:cs typeface="Times" panose="02020603050405020304" pitchFamily="18" charset="0"/>
              </a:rPr>
              <a:t>				</a:t>
            </a:r>
            <a:endParaRPr lang="en-US" sz="2400" dirty="0" smtClean="0">
              <a:latin typeface="Times" panose="02020603050405020304" pitchFamily="18" charset="0"/>
              <a:cs typeface="Times" panose="02020603050405020304" pitchFamily="18" charset="0"/>
            </a:endParaRPr>
          </a:p>
          <a:p>
            <a:pPr marL="0" indent="0">
              <a:buNone/>
            </a:pPr>
            <a:r>
              <a:rPr lang="en-US" sz="2400" dirty="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Weapons activity support 				</a:t>
            </a:r>
          </a:p>
          <a:p>
            <a:pPr marL="0" indent="0">
              <a:buNone/>
            </a:pPr>
            <a:r>
              <a:rPr lang="en-US" sz="2400" dirty="0" smtClean="0">
                <a:latin typeface="Times" panose="02020603050405020304" pitchFamily="18" charset="0"/>
                <a:cs typeface="Times" panose="02020603050405020304" pitchFamily="18" charset="0"/>
              </a:rPr>
              <a:t>	</a:t>
            </a:r>
          </a:p>
          <a:p>
            <a:pPr marL="0" indent="0">
              <a:buNone/>
            </a:pPr>
            <a:r>
              <a:rPr lang="en-US" sz="2400" dirty="0" smtClean="0">
                <a:latin typeface="Times" panose="02020603050405020304" pitchFamily="18" charset="0"/>
                <a:cs typeface="Times" panose="02020603050405020304" pitchFamily="18" charset="0"/>
              </a:rPr>
              <a:t>	Total proposed cost: 					</a:t>
            </a:r>
            <a:endParaRPr lang="en-US" dirty="0" smtClean="0">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14</a:t>
            </a:fld>
            <a:endParaRPr lang="en-US"/>
          </a:p>
        </p:txBody>
      </p:sp>
      <p:sp>
        <p:nvSpPr>
          <p:cNvPr id="6" name="Content Placeholder 3"/>
          <p:cNvSpPr txBox="1">
            <a:spLocks/>
          </p:cNvSpPr>
          <p:nvPr/>
        </p:nvSpPr>
        <p:spPr>
          <a:xfrm>
            <a:off x="5664679" y="3236343"/>
            <a:ext cx="3022121" cy="2681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-$874 million</a:t>
            </a:r>
          </a:p>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-$2.2 billion (HALF)</a:t>
            </a:r>
          </a:p>
          <a:p>
            <a:pPr marL="0" indent="0">
              <a:buFont typeface="Arial"/>
              <a:buNone/>
            </a:pPr>
            <a:r>
              <a:rPr lang="en-US" sz="2400" dirty="0" smtClean="0">
                <a:latin typeface="Times" panose="02020603050405020304" pitchFamily="18" charset="0"/>
                <a:cs typeface="Times" panose="02020603050405020304" pitchFamily="18" charset="0"/>
              </a:rPr>
              <a:t>remains constant</a:t>
            </a:r>
          </a:p>
          <a:p>
            <a:pPr marL="0" indent="0">
              <a:buFont typeface="Arial"/>
              <a:buNone/>
            </a:pPr>
            <a:r>
              <a:rPr lang="en-US" sz="2400" dirty="0" smtClean="0">
                <a:solidFill>
                  <a:srgbClr val="00B050"/>
                </a:solidFill>
                <a:latin typeface="Times" panose="02020603050405020304" pitchFamily="18" charset="0"/>
                <a:cs typeface="Times" panose="02020603050405020304" pitchFamily="18" charset="0"/>
              </a:rPr>
              <a:t>+$920 million</a:t>
            </a:r>
          </a:p>
          <a:p>
            <a:pPr marL="0" indent="0">
              <a:buFont typeface="Arial"/>
              <a:buNone/>
            </a:pPr>
            <a:r>
              <a:rPr lang="en-US" sz="2400" dirty="0" smtClean="0">
                <a:latin typeface="Times" panose="02020603050405020304" pitchFamily="18" charset="0"/>
                <a:cs typeface="Times" panose="02020603050405020304" pitchFamily="18" charset="0"/>
              </a:rPr>
              <a:t>	</a:t>
            </a:r>
          </a:p>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-$2.7 billion</a:t>
            </a:r>
          </a:p>
          <a:p>
            <a:endParaRPr lang="en-US" dirty="0" smtClean="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280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Didn’t you say something about Congress revising the budget proposal?</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15</a:t>
            </a:fld>
            <a:endParaRPr lang="en-US"/>
          </a:p>
        </p:txBody>
      </p:sp>
    </p:spTree>
    <p:extLst>
      <p:ext uri="{BB962C8B-B14F-4D97-AF65-F5344CB8AC3E}">
        <p14:creationId xmlns:p14="http://schemas.microsoft.com/office/powerpoint/2010/main" val="22120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F.Y. 2018 Appropriation </a:t>
            </a:r>
            <a:r>
              <a:rPr lang="en-US" dirty="0">
                <a:solidFill>
                  <a:srgbClr val="FF0000"/>
                </a:solidFill>
                <a:latin typeface="Times" panose="02020603050405020304" pitchFamily="18" charset="0"/>
                <a:cs typeface="Times" panose="02020603050405020304" pitchFamily="18" charset="0"/>
              </a:rPr>
              <a:t>B</a:t>
            </a:r>
            <a:r>
              <a:rPr lang="en-US" dirty="0" smtClean="0">
                <a:solidFill>
                  <a:srgbClr val="FF0000"/>
                </a:solidFill>
                <a:latin typeface="Times" panose="02020603050405020304" pitchFamily="18" charset="0"/>
                <a:cs typeface="Times" panose="02020603050405020304" pitchFamily="18" charset="0"/>
              </a:rPr>
              <a:t>ills</a:t>
            </a:r>
            <a:br>
              <a:rPr lang="en-US" dirty="0" smtClean="0">
                <a:solidFill>
                  <a:srgbClr val="FF0000"/>
                </a:solidFill>
                <a:latin typeface="Times" panose="02020603050405020304" pitchFamily="18" charset="0"/>
                <a:cs typeface="Times" panose="02020603050405020304" pitchFamily="18" charset="0"/>
              </a:rPr>
            </a:br>
            <a:r>
              <a:rPr lang="en-US" sz="2200" dirty="0" smtClean="0">
                <a:solidFill>
                  <a:srgbClr val="FF0000"/>
                </a:solidFill>
                <a:latin typeface="Times" panose="02020603050405020304" pitchFamily="18" charset="0"/>
                <a:cs typeface="Times" panose="02020603050405020304" pitchFamily="18" charset="0"/>
              </a:rPr>
              <a:t>(introduced July 2017)</a:t>
            </a:r>
            <a:endParaRPr lang="en-US" dirty="0">
              <a:solidFill>
                <a:srgbClr val="FF0000"/>
              </a:solidFill>
              <a:latin typeface="Times" panose="02020603050405020304" pitchFamily="18" charset="0"/>
              <a:cs typeface="Times"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19676213"/>
              </p:ext>
            </p:extLst>
          </p:nvPr>
        </p:nvGraphicFramePr>
        <p:xfrm>
          <a:off x="487486" y="1899053"/>
          <a:ext cx="8169027" cy="4067810"/>
        </p:xfrm>
        <a:graphic>
          <a:graphicData uri="http://schemas.openxmlformats.org/drawingml/2006/table">
            <a:tbl>
              <a:tblPr bandRow="1">
                <a:tableStyleId>{3B4B98B0-60AC-42C2-AFA5-B58CD77FA1E5}</a:tableStyleId>
              </a:tblPr>
              <a:tblGrid>
                <a:gridCol w="1815767"/>
                <a:gridCol w="1828800"/>
                <a:gridCol w="1536722"/>
                <a:gridCol w="1333563"/>
                <a:gridCol w="1654175"/>
              </a:tblGrid>
              <a:tr h="184150">
                <a:tc rowSpan="2">
                  <a:txBody>
                    <a:bodyPr/>
                    <a:lstStyle/>
                    <a:p>
                      <a:pPr algn="ctr" fontAlgn="b"/>
                      <a:r>
                        <a:rPr lang="en-US" sz="2400" b="1" i="0" u="none" strike="noStrike" dirty="0" smtClean="0">
                          <a:solidFill>
                            <a:srgbClr val="000000"/>
                          </a:solidFill>
                          <a:effectLst/>
                          <a:latin typeface="Arial" panose="020B0604020202020204" pitchFamily="34" charset="0"/>
                          <a:cs typeface="Arial" panose="020B0604020202020204" pitchFamily="34" charset="0"/>
                        </a:rPr>
                        <a:t>Line item</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’18</a:t>
                      </a:r>
                      <a:r>
                        <a:rPr lang="en-US" sz="2400" b="1" u="none" strike="noStrike" baseline="0" dirty="0" smtClean="0">
                          <a:effectLst/>
                          <a:latin typeface="Arial" panose="020B0604020202020204" pitchFamily="34" charset="0"/>
                          <a:cs typeface="Arial" panose="020B0604020202020204" pitchFamily="34" charset="0"/>
                        </a:rPr>
                        <a:t> </a:t>
                      </a:r>
                      <a:r>
                        <a:rPr lang="en-US" sz="2400" b="1" u="none" strike="noStrike" dirty="0" smtClean="0">
                          <a:effectLst/>
                          <a:latin typeface="Arial" panose="020B0604020202020204" pitchFamily="34" charset="0"/>
                          <a:cs typeface="Arial" panose="020B0604020202020204" pitchFamily="34" charset="0"/>
                        </a:rPr>
                        <a:t>Proposal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’18 </a:t>
                      </a:r>
                      <a:r>
                        <a:rPr lang="en-US" sz="2400" b="1" u="none" strike="noStrike" dirty="0">
                          <a:effectLst/>
                          <a:latin typeface="Arial" panose="020B0604020202020204" pitchFamily="34" charset="0"/>
                          <a:cs typeface="Arial" panose="020B0604020202020204" pitchFamily="34" charset="0"/>
                        </a:rPr>
                        <a:t>Appropriations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row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’17 Budget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150">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H.O.R.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Senate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a:effectLst/>
                          <a:latin typeface="Arial" panose="020B0604020202020204" pitchFamily="34" charset="0"/>
                          <a:cs typeface="Arial" panose="020B0604020202020204" pitchFamily="34" charset="0"/>
                        </a:rPr>
                        <a:t>Science </a:t>
                      </a:r>
                      <a:r>
                        <a:rPr lang="en-US" sz="2000" u="none" strike="noStrike" dirty="0" smtClean="0">
                          <a:effectLst/>
                          <a:latin typeface="Arial" panose="020B0604020202020204" pitchFamily="34" charset="0"/>
                          <a:cs typeface="Arial" panose="020B0604020202020204" pitchFamily="34" charset="0"/>
                        </a:rPr>
                        <a:t>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(+0.9)</a:t>
                      </a:r>
                    </a:p>
                    <a:p>
                      <a:pPr algn="ctr" fontAlgn="b"/>
                      <a:r>
                        <a:rPr lang="en-US" sz="2400" u="none" strike="noStrike" dirty="0" smtClean="0">
                          <a:effectLst/>
                          <a:latin typeface="Arial" panose="020B0604020202020204" pitchFamily="34" charset="0"/>
                          <a:cs typeface="Arial" panose="020B0604020202020204" pitchFamily="34" charset="0"/>
                        </a:rPr>
                        <a:t>5.4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(+1.1)</a:t>
                      </a:r>
                    </a:p>
                    <a:p>
                      <a:pPr algn="ctr" fontAlgn="b"/>
                      <a:r>
                        <a:rPr lang="en-US" sz="2400" u="none" strike="noStrike" dirty="0" smtClean="0">
                          <a:effectLst/>
                          <a:latin typeface="Arial" panose="020B0604020202020204" pitchFamily="34" charset="0"/>
                          <a:cs typeface="Arial" panose="020B0604020202020204" pitchFamily="34" charset="0"/>
                        </a:rPr>
                        <a:t>5.6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smtClean="0">
                          <a:effectLst/>
                          <a:latin typeface="Arial" panose="020B0604020202020204" pitchFamily="34" charset="0"/>
                          <a:cs typeface="Arial" panose="020B0604020202020204" pitchFamily="34" charset="0"/>
                        </a:rPr>
                        <a:t>Renewables 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0.6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(+1.3)</a:t>
                      </a:r>
                    </a:p>
                    <a:p>
                      <a:pPr algn="ctr" fontAlgn="b"/>
                      <a:r>
                        <a:rPr lang="en-US" sz="2400" u="none" strike="noStrike" dirty="0" smtClean="0">
                          <a:effectLst/>
                          <a:latin typeface="Arial" panose="020B0604020202020204" pitchFamily="34" charset="0"/>
                          <a:cs typeface="Arial" panose="020B0604020202020204" pitchFamily="34" charset="0"/>
                        </a:rPr>
                        <a:t>1.9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smtClean="0">
                          <a:effectLst/>
                          <a:latin typeface="Arial" panose="020B0604020202020204" pitchFamily="34" charset="0"/>
                          <a:cs typeface="Arial" panose="020B0604020202020204" pitchFamily="34" charset="0"/>
                        </a:rPr>
                        <a:t>Nuclear</a:t>
                      </a:r>
                      <a:r>
                        <a:rPr lang="en-US" sz="2000" u="none" strike="noStrike" baseline="0" dirty="0" smtClean="0">
                          <a:effectLst/>
                          <a:latin typeface="Arial" panose="020B0604020202020204" pitchFamily="34" charset="0"/>
                          <a:cs typeface="Arial" panose="020B0604020202020204" pitchFamily="34" charset="0"/>
                        </a:rPr>
                        <a:t> &amp; </a:t>
                      </a:r>
                      <a:r>
                        <a:rPr lang="en-US" sz="2000" u="none" strike="noStrike" dirty="0" smtClean="0">
                          <a:effectLst/>
                          <a:latin typeface="Arial" panose="020B0604020202020204" pitchFamily="34" charset="0"/>
                          <a:cs typeface="Arial" panose="020B0604020202020204" pitchFamily="34" charset="0"/>
                        </a:rPr>
                        <a:t>fossil 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400" u="none" strike="noStrike" dirty="0">
                          <a:effectLst/>
                          <a:latin typeface="Arial" panose="020B0604020202020204" pitchFamily="34" charset="0"/>
                          <a:cs typeface="Arial" panose="020B0604020202020204" pitchFamily="34" charset="0"/>
                        </a:rPr>
                        <a:t>Weapons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10.2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10.2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FF0000"/>
                          </a:solidFill>
                          <a:effectLst/>
                          <a:latin typeface="Arial" panose="020B0604020202020204" pitchFamily="34" charset="0"/>
                          <a:cs typeface="Arial" panose="020B0604020202020204" pitchFamily="34" charset="0"/>
                        </a:rPr>
                        <a:t>(-0.2)</a:t>
                      </a:r>
                    </a:p>
                    <a:p>
                      <a:pPr algn="ctr" fontAlgn="b"/>
                      <a:r>
                        <a:rPr lang="en-US" sz="2400" u="none" strike="noStrike" dirty="0" smtClean="0">
                          <a:effectLst/>
                          <a:latin typeface="Arial" panose="020B0604020202020204" pitchFamily="34" charset="0"/>
                          <a:cs typeface="Arial" panose="020B0604020202020204" pitchFamily="34" charset="0"/>
                        </a:rPr>
                        <a:t>10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9.3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400" b="1" u="none" strike="noStrike" dirty="0">
                          <a:effectLst/>
                          <a:latin typeface="Arial" panose="020B0604020202020204" pitchFamily="34" charset="0"/>
                          <a:cs typeface="Arial" panose="020B0604020202020204" pitchFamily="34" charset="0"/>
                        </a:rPr>
                        <a:t>Total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27.8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a:effectLst/>
                          <a:latin typeface="Arial" panose="020B0604020202020204" pitchFamily="34" charset="0"/>
                          <a:cs typeface="Arial" panose="020B0604020202020204" pitchFamily="34" charset="0"/>
                        </a:rPr>
                        <a:t>29.9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a:effectLst/>
                          <a:latin typeface="Arial" panose="020B0604020202020204" pitchFamily="34" charset="0"/>
                          <a:cs typeface="Arial" panose="020B0604020202020204" pitchFamily="34" charset="0"/>
                        </a:rPr>
                        <a:t>32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30.5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366528" y="6188857"/>
            <a:ext cx="8289985"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https://</a:t>
            </a:r>
            <a:r>
              <a:rPr lang="en-US" sz="1200" dirty="0" smtClean="0">
                <a:latin typeface="Arial" panose="020B0604020202020204" pitchFamily="34" charset="0"/>
                <a:cs typeface="Arial" panose="020B0604020202020204" pitchFamily="34" charset="0"/>
              </a:rPr>
              <a:t>www.congress.gov/congressional-report/115th-congress/senate-report/132/1</a:t>
            </a:r>
          </a:p>
          <a:p>
            <a:r>
              <a:rPr lang="en-US" sz="1200" dirty="0">
                <a:latin typeface="Arial" panose="020B0604020202020204" pitchFamily="34" charset="0"/>
                <a:cs typeface="Arial" panose="020B0604020202020204" pitchFamily="34" charset="0"/>
              </a:rPr>
              <a:t>https://</a:t>
            </a:r>
            <a:r>
              <a:rPr lang="en-US" sz="1200" dirty="0" smtClean="0">
                <a:latin typeface="Arial" panose="020B0604020202020204" pitchFamily="34" charset="0"/>
                <a:cs typeface="Arial" panose="020B0604020202020204" pitchFamily="34" charset="0"/>
              </a:rPr>
              <a:t>www.congress.gov/congressional-report/115th-congress/house-report/230/1</a:t>
            </a:r>
          </a:p>
        </p:txBody>
      </p:sp>
      <p:sp>
        <p:nvSpPr>
          <p:cNvPr id="10" name="TextBox 9"/>
          <p:cNvSpPr txBox="1"/>
          <p:nvPr/>
        </p:nvSpPr>
        <p:spPr>
          <a:xfrm>
            <a:off x="457200" y="1540907"/>
            <a:ext cx="207832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Values in $ billions</a:t>
            </a:r>
            <a:endParaRPr lang="en-US"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212FC629-0CB8-204A-B7D4-5C686FD16A1B}" type="slidenum">
              <a:rPr lang="en-US" smtClean="0"/>
              <a:t>16</a:t>
            </a:fld>
            <a:endParaRPr lang="en-US"/>
          </a:p>
        </p:txBody>
      </p:sp>
    </p:spTree>
    <p:extLst>
      <p:ext uri="{BB962C8B-B14F-4D97-AF65-F5344CB8AC3E}">
        <p14:creationId xmlns:p14="http://schemas.microsoft.com/office/powerpoint/2010/main" val="392081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What comes next?</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600200"/>
            <a:ext cx="8229600" cy="4525963"/>
          </a:xfrm>
        </p:spPr>
        <p:txBody>
          <a:bodyPr>
            <a:normAutofit/>
          </a:bodyPr>
          <a:lstStyle/>
          <a:p>
            <a:r>
              <a:rPr lang="en-US" dirty="0" smtClean="0">
                <a:latin typeface="Times" panose="02020603050405020304" pitchFamily="18" charset="0"/>
                <a:cs typeface="Times" panose="02020603050405020304" pitchFamily="18" charset="0"/>
              </a:rPr>
              <a:t>Congress now finalizes </a:t>
            </a:r>
            <a:r>
              <a:rPr lang="en-US" dirty="0" smtClean="0">
                <a:solidFill>
                  <a:srgbClr val="00B050"/>
                </a:solidFill>
                <a:latin typeface="Times" panose="02020603050405020304" pitchFamily="18" charset="0"/>
                <a:cs typeface="Times" panose="02020603050405020304" pitchFamily="18" charset="0"/>
              </a:rPr>
              <a:t>one</a:t>
            </a:r>
            <a:r>
              <a:rPr lang="en-US" dirty="0" smtClean="0">
                <a:latin typeface="Times" panose="02020603050405020304" pitchFamily="18" charset="0"/>
                <a:cs typeface="Times" panose="02020603050405020304" pitchFamily="18" charset="0"/>
              </a:rPr>
              <a:t> appropriation bill </a:t>
            </a:r>
          </a:p>
          <a:p>
            <a:r>
              <a:rPr lang="en-US" dirty="0" smtClean="0">
                <a:latin typeface="Times" panose="02020603050405020304" pitchFamily="18" charset="0"/>
                <a:cs typeface="Times" panose="02020603050405020304" pitchFamily="18" charset="0"/>
              </a:rPr>
              <a:t>The joint appropriation bill must then pass </a:t>
            </a:r>
          </a:p>
          <a:p>
            <a:pPr marL="0" indent="0">
              <a:buNone/>
            </a:pPr>
            <a:r>
              <a:rPr lang="en-US" dirty="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	(1) senate</a:t>
            </a:r>
            <a:endParaRPr lang="en-US" dirty="0">
              <a:latin typeface="Times" panose="02020603050405020304" pitchFamily="18" charset="0"/>
              <a:cs typeface="Times" panose="02020603050405020304" pitchFamily="18" charset="0"/>
            </a:endParaRPr>
          </a:p>
          <a:p>
            <a:pPr marL="0" indent="0">
              <a:buNone/>
            </a:pPr>
            <a:r>
              <a:rPr lang="en-US" dirty="0" smtClean="0">
                <a:latin typeface="Times" panose="02020603050405020304" pitchFamily="18" charset="0"/>
                <a:cs typeface="Times" panose="02020603050405020304" pitchFamily="18" charset="0"/>
              </a:rPr>
              <a:t>		(2) house</a:t>
            </a:r>
            <a:endParaRPr lang="en-US" dirty="0">
              <a:latin typeface="Times" panose="02020603050405020304" pitchFamily="18" charset="0"/>
              <a:cs typeface="Times" panose="02020603050405020304" pitchFamily="18" charset="0"/>
            </a:endParaRPr>
          </a:p>
          <a:p>
            <a:pPr marL="0" indent="0">
              <a:buNone/>
            </a:pPr>
            <a:r>
              <a:rPr lang="en-US" dirty="0" smtClean="0">
                <a:latin typeface="Times" panose="02020603050405020304" pitchFamily="18" charset="0"/>
                <a:cs typeface="Times" panose="02020603050405020304" pitchFamily="18" charset="0"/>
              </a:rPr>
              <a:t>		(3) president</a:t>
            </a:r>
          </a:p>
          <a:p>
            <a:pPr marL="0" indent="0">
              <a:buNone/>
            </a:pPr>
            <a:endParaRPr lang="en-US" u="sng" dirty="0" smtClean="0">
              <a:latin typeface="Times" panose="02020603050405020304" pitchFamily="18" charset="0"/>
              <a:cs typeface="Times" panose="02020603050405020304" pitchFamily="18" charset="0"/>
            </a:endParaRPr>
          </a:p>
          <a:p>
            <a:pPr marL="0" indent="0">
              <a:buNone/>
            </a:pPr>
            <a:r>
              <a:rPr lang="en-US" u="sng" dirty="0" smtClean="0">
                <a:latin typeface="Times" panose="02020603050405020304" pitchFamily="18" charset="0"/>
                <a:cs typeface="Times" panose="02020603050405020304" pitchFamily="18" charset="0"/>
              </a:rPr>
              <a:t>Remember</a:t>
            </a:r>
            <a:r>
              <a:rPr lang="en-US" dirty="0" smtClean="0">
                <a:latin typeface="Times" panose="02020603050405020304" pitchFamily="18" charset="0"/>
                <a:cs typeface="Times" panose="02020603050405020304" pitchFamily="18" charset="0"/>
              </a:rPr>
              <a:t>: The process happens again next year</a:t>
            </a:r>
          </a:p>
        </p:txBody>
      </p:sp>
      <p:sp>
        <p:nvSpPr>
          <p:cNvPr id="3" name="Slide Number Placeholder 2"/>
          <p:cNvSpPr>
            <a:spLocks noGrp="1"/>
          </p:cNvSpPr>
          <p:nvPr>
            <p:ph type="sldNum" sz="quarter" idx="12"/>
          </p:nvPr>
        </p:nvSpPr>
        <p:spPr/>
        <p:txBody>
          <a:bodyPr/>
          <a:lstStyle/>
          <a:p>
            <a:fld id="{212FC629-0CB8-204A-B7D4-5C686FD16A1B}" type="slidenum">
              <a:rPr lang="en-US" smtClean="0"/>
              <a:t>17</a:t>
            </a:fld>
            <a:endParaRPr lang="en-US"/>
          </a:p>
        </p:txBody>
      </p:sp>
    </p:spTree>
    <p:extLst>
      <p:ext uri="{BB962C8B-B14F-4D97-AF65-F5344CB8AC3E}">
        <p14:creationId xmlns:p14="http://schemas.microsoft.com/office/powerpoint/2010/main" val="5778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Times" panose="02020603050405020304" pitchFamily="18" charset="0"/>
                <a:cs typeface="Times" panose="02020603050405020304" pitchFamily="18" charset="0"/>
              </a:rPr>
              <a:t>It might be interesting to think about what influences our politicians.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591574"/>
            <a:ext cx="8229600" cy="4525963"/>
          </a:xfrm>
        </p:spPr>
        <p:txBody>
          <a:bodyPr>
            <a:normAutofit/>
          </a:bodyPr>
          <a:lstStyle/>
          <a:p>
            <a:pPr marL="0" indent="0">
              <a:buNone/>
            </a:pPr>
            <a:endParaRPr lang="en-US" dirty="0" smtClean="0">
              <a:latin typeface="Times" panose="02020603050405020304" pitchFamily="18" charset="0"/>
              <a:cs typeface="Times" panose="02020603050405020304" pitchFamily="18" charset="0"/>
            </a:endParaRPr>
          </a:p>
          <a:p>
            <a:r>
              <a:rPr lang="en-US" dirty="0" smtClean="0">
                <a:latin typeface="Times" panose="02020603050405020304" pitchFamily="18" charset="0"/>
                <a:cs typeface="Times" panose="02020603050405020304" pitchFamily="18" charset="0"/>
              </a:rPr>
              <a:t>Re-election</a:t>
            </a:r>
          </a:p>
          <a:p>
            <a:r>
              <a:rPr lang="en-US" dirty="0" smtClean="0">
                <a:latin typeface="Times" panose="02020603050405020304" pitchFamily="18" charset="0"/>
                <a:cs typeface="Times" panose="02020603050405020304" pitchFamily="18" charset="0"/>
              </a:rPr>
              <a:t>Consensus of voter base</a:t>
            </a:r>
          </a:p>
          <a:p>
            <a:r>
              <a:rPr lang="en-US" dirty="0" smtClean="0">
                <a:latin typeface="Times" panose="02020603050405020304" pitchFamily="18" charset="0"/>
                <a:cs typeface="Times" panose="02020603050405020304" pitchFamily="18" charset="0"/>
              </a:rPr>
              <a:t>Personal beliefs and values</a:t>
            </a:r>
          </a:p>
          <a:p>
            <a:r>
              <a:rPr lang="en-US" dirty="0" smtClean="0">
                <a:latin typeface="Times" panose="02020603050405020304" pitchFamily="18" charset="0"/>
                <a:cs typeface="Times" panose="02020603050405020304" pitchFamily="18" charset="0"/>
              </a:rPr>
              <a:t>What my political allies think</a:t>
            </a:r>
          </a:p>
          <a:p>
            <a:r>
              <a:rPr lang="en-US" dirty="0" smtClean="0">
                <a:latin typeface="Times" panose="02020603050405020304" pitchFamily="18" charset="0"/>
                <a:cs typeface="Times" panose="02020603050405020304" pitchFamily="18" charset="0"/>
              </a:rPr>
              <a:t>Money (i.e., campaign financing)</a:t>
            </a:r>
          </a:p>
          <a:p>
            <a:r>
              <a:rPr lang="en-US" dirty="0" smtClean="0">
                <a:latin typeface="Times" panose="02020603050405020304" pitchFamily="18" charset="0"/>
                <a:cs typeface="Times" panose="02020603050405020304" pitchFamily="18" charset="0"/>
              </a:rPr>
              <a:t>…</a:t>
            </a:r>
          </a:p>
          <a:p>
            <a:endParaRPr lang="en-US" dirty="0" smtClean="0">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18</a:t>
            </a:fld>
            <a:endParaRPr lang="en-US"/>
          </a:p>
        </p:txBody>
      </p:sp>
    </p:spTree>
    <p:extLst>
      <p:ext uri="{BB962C8B-B14F-4D97-AF65-F5344CB8AC3E}">
        <p14:creationId xmlns:p14="http://schemas.microsoft.com/office/powerpoint/2010/main" val="21093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What are some examples of ways of tapping into the motivations of our politicians?</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19</a:t>
            </a:fld>
            <a:endParaRPr lang="en-US"/>
          </a:p>
        </p:txBody>
      </p:sp>
    </p:spTree>
    <p:extLst>
      <p:ext uri="{BB962C8B-B14F-4D97-AF65-F5344CB8AC3E}">
        <p14:creationId xmlns:p14="http://schemas.microsoft.com/office/powerpoint/2010/main" val="192674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A brief history</a:t>
            </a:r>
            <a:endParaRPr lang="en-US" dirty="0">
              <a:solidFill>
                <a:srgbClr val="FF0000"/>
              </a:solidFill>
              <a:latin typeface="Times" panose="02020603050405020304" pitchFamily="18" charset="0"/>
              <a:cs typeface="Times" panose="02020603050405020304" pitchFamily="18" charset="0"/>
            </a:endParaRPr>
          </a:p>
        </p:txBody>
      </p:sp>
      <p:pic>
        <p:nvPicPr>
          <p:cNvPr id="2050" name="Picture 2" descr="Image result for opec 197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39" y="2524577"/>
            <a:ext cx="2260679" cy="18368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nhatta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832" y="1686995"/>
            <a:ext cx="2122420" cy="213638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465826" y="3823380"/>
            <a:ext cx="3472432" cy="5393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The Manhattan Project (1940s)</a:t>
            </a:r>
          </a:p>
          <a:p>
            <a:pPr marL="0" indent="0" algn="ctr">
              <a:buFont typeface="Arial"/>
              <a:buNone/>
            </a:pPr>
            <a:r>
              <a:rPr lang="en-US" sz="1600" dirty="0" smtClean="0">
                <a:latin typeface="Times" panose="02020603050405020304" pitchFamily="18" charset="0"/>
                <a:cs typeface="Times" panose="02020603050405020304" pitchFamily="18" charset="0"/>
              </a:rPr>
              <a:t>The Cold War (1947-1991)</a:t>
            </a:r>
          </a:p>
        </p:txBody>
      </p:sp>
      <p:sp>
        <p:nvSpPr>
          <p:cNvPr id="7" name="Content Placeholder 3"/>
          <p:cNvSpPr txBox="1">
            <a:spLocks/>
          </p:cNvSpPr>
          <p:nvPr/>
        </p:nvSpPr>
        <p:spPr>
          <a:xfrm>
            <a:off x="4871339" y="4399739"/>
            <a:ext cx="3472432" cy="539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OPEC oil embargo (1973-1974)</a:t>
            </a:r>
          </a:p>
        </p:txBody>
      </p:sp>
      <p:pic>
        <p:nvPicPr>
          <p:cNvPr id="8" name="Picture 2" descr="Image result for doe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389" y="4361379"/>
            <a:ext cx="1825165" cy="182516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4339087" y="2524577"/>
            <a:ext cx="0" cy="1693740"/>
          </a:xfrm>
          <a:prstGeom prst="straightConnector1">
            <a:avLst/>
          </a:prstGeom>
          <a:ln w="3810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00400" y="2524577"/>
            <a:ext cx="11386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4339087" y="3384343"/>
            <a:ext cx="11386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ontent Placeholder 3"/>
          <p:cNvSpPr txBox="1">
            <a:spLocks/>
          </p:cNvSpPr>
          <p:nvPr/>
        </p:nvSpPr>
        <p:spPr>
          <a:xfrm>
            <a:off x="2612755" y="6182414"/>
            <a:ext cx="3472432" cy="539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Energy Department founded 1977</a:t>
            </a:r>
          </a:p>
        </p:txBody>
      </p:sp>
      <p:sp>
        <p:nvSpPr>
          <p:cNvPr id="3" name="Slide Number Placeholder 2"/>
          <p:cNvSpPr>
            <a:spLocks noGrp="1"/>
          </p:cNvSpPr>
          <p:nvPr>
            <p:ph type="sldNum" sz="quarter" idx="12"/>
          </p:nvPr>
        </p:nvSpPr>
        <p:spPr/>
        <p:txBody>
          <a:bodyPr/>
          <a:lstStyle/>
          <a:p>
            <a:fld id="{212FC629-0CB8-204A-B7D4-5C686FD16A1B}" type="slidenum">
              <a:rPr lang="en-US" smtClean="0"/>
              <a:t>2</a:t>
            </a:fld>
            <a:endParaRPr lang="en-US"/>
          </a:p>
        </p:txBody>
      </p:sp>
    </p:spTree>
    <p:extLst>
      <p:ext uri="{BB962C8B-B14F-4D97-AF65-F5344CB8AC3E}">
        <p14:creationId xmlns:p14="http://schemas.microsoft.com/office/powerpoint/2010/main" val="378645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Money</a:t>
            </a:r>
            <a:endParaRPr lang="en-US" dirty="0">
              <a:solidFill>
                <a:srgbClr val="FF0000"/>
              </a:solidFill>
              <a:latin typeface="Times" panose="02020603050405020304" pitchFamily="18" charset="0"/>
              <a:cs typeface="Times" panose="02020603050405020304" pitchFamily="18" charset="0"/>
            </a:endParaRPr>
          </a:p>
        </p:txBody>
      </p:sp>
      <p:pic>
        <p:nvPicPr>
          <p:cNvPr id="4098" name="Picture 2" descr="https://img.huffingtonpost.com/asset/570be87a2e00006400950f63.jpeg?ops=scalefit_720_no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2152"/>
            <a:ext cx="6858000" cy="5362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12FC629-0CB8-204A-B7D4-5C686FD16A1B}" type="slidenum">
              <a:rPr lang="en-US" smtClean="0"/>
              <a:t>20</a:t>
            </a:fld>
            <a:endParaRPr lang="en-US"/>
          </a:p>
        </p:txBody>
      </p:sp>
      <p:pic>
        <p:nvPicPr>
          <p:cNvPr id="4" name="Picture 3"/>
          <p:cNvPicPr>
            <a:picLocks noChangeAspect="1"/>
          </p:cNvPicPr>
          <p:nvPr/>
        </p:nvPicPr>
        <p:blipFill rotWithShape="1">
          <a:blip r:embed="rId4"/>
          <a:srcRect l="11415" t="10168" r="40000" b="66096"/>
          <a:stretch/>
        </p:blipFill>
        <p:spPr>
          <a:xfrm>
            <a:off x="4244196" y="2029124"/>
            <a:ext cx="4442604" cy="1220907"/>
          </a:xfrm>
          <a:prstGeom prst="rect">
            <a:avLst/>
          </a:prstGeom>
        </p:spPr>
      </p:pic>
    </p:spTree>
    <p:extLst>
      <p:ext uri="{BB962C8B-B14F-4D97-AF65-F5344CB8AC3E}">
        <p14:creationId xmlns:p14="http://schemas.microsoft.com/office/powerpoint/2010/main" val="393709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Politicians listen to industry</a:t>
            </a:r>
            <a:endParaRPr lang="en-US" dirty="0">
              <a:solidFill>
                <a:srgbClr val="FF0000"/>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21</a:t>
            </a:fld>
            <a:endParaRPr lang="en-US"/>
          </a:p>
        </p:txBody>
      </p:sp>
      <p:pic>
        <p:nvPicPr>
          <p:cNvPr id="4" name="Picture 3"/>
          <p:cNvPicPr>
            <a:picLocks noChangeAspect="1"/>
          </p:cNvPicPr>
          <p:nvPr/>
        </p:nvPicPr>
        <p:blipFill rotWithShape="1">
          <a:blip r:embed="rId3">
            <a:duotone>
              <a:schemeClr val="accent5">
                <a:shade val="45000"/>
                <a:satMod val="135000"/>
              </a:schemeClr>
              <a:prstClr val="white"/>
            </a:duotone>
          </a:blip>
          <a:srcRect l="13585" t="48071" r="39528" b="36835"/>
          <a:stretch/>
        </p:blipFill>
        <p:spPr>
          <a:xfrm>
            <a:off x="457200" y="1986980"/>
            <a:ext cx="7383729" cy="1337095"/>
          </a:xfrm>
          <a:prstGeom prst="rect">
            <a:avLst/>
          </a:prstGeom>
        </p:spPr>
      </p:pic>
      <p:pic>
        <p:nvPicPr>
          <p:cNvPr id="5" name="Picture 4"/>
          <p:cNvPicPr>
            <a:picLocks noChangeAspect="1"/>
          </p:cNvPicPr>
          <p:nvPr/>
        </p:nvPicPr>
        <p:blipFill rotWithShape="1">
          <a:blip r:embed="rId4">
            <a:duotone>
              <a:schemeClr val="accent5">
                <a:shade val="45000"/>
                <a:satMod val="135000"/>
              </a:schemeClr>
              <a:prstClr val="white"/>
            </a:duotone>
          </a:blip>
          <a:srcRect l="13774" t="49581" r="38773" b="23585"/>
          <a:stretch/>
        </p:blipFill>
        <p:spPr>
          <a:xfrm>
            <a:off x="914399" y="3324074"/>
            <a:ext cx="6228301" cy="1981169"/>
          </a:xfrm>
          <a:prstGeom prst="rect">
            <a:avLst/>
          </a:prstGeom>
        </p:spPr>
      </p:pic>
      <p:sp>
        <p:nvSpPr>
          <p:cNvPr id="7" name="Content Placeholder 3"/>
          <p:cNvSpPr>
            <a:spLocks noGrp="1"/>
          </p:cNvSpPr>
          <p:nvPr>
            <p:ph idx="1"/>
          </p:nvPr>
        </p:nvSpPr>
        <p:spPr>
          <a:xfrm>
            <a:off x="457200" y="5529531"/>
            <a:ext cx="8229600" cy="596631"/>
          </a:xfrm>
        </p:spPr>
        <p:txBody>
          <a:bodyPr>
            <a:normAutofit/>
          </a:bodyPr>
          <a:lstStyle/>
          <a:p>
            <a:pPr marL="0" indent="0">
              <a:buNone/>
            </a:pPr>
            <a:r>
              <a:rPr lang="en-US" dirty="0" smtClean="0">
                <a:latin typeface="Times" panose="02020603050405020304" pitchFamily="18" charset="0"/>
                <a:cs typeface="Times" panose="02020603050405020304" pitchFamily="18" charset="0"/>
              </a:rPr>
              <a:t>(Oil and gas benefits from science too)</a:t>
            </a:r>
          </a:p>
        </p:txBody>
      </p:sp>
      <p:cxnSp>
        <p:nvCxnSpPr>
          <p:cNvPr id="9" name="Straight Connector 8"/>
          <p:cNvCxnSpPr/>
          <p:nvPr/>
        </p:nvCxnSpPr>
        <p:spPr>
          <a:xfrm>
            <a:off x="6288657" y="3614468"/>
            <a:ext cx="3536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41654" y="4258574"/>
            <a:ext cx="710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7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Times" panose="02020603050405020304" pitchFamily="18" charset="0"/>
                <a:cs typeface="Times" panose="02020603050405020304" pitchFamily="18" charset="0"/>
              </a:rPr>
              <a:t>Correlations between background and political decision-making</a:t>
            </a:r>
            <a:endParaRPr lang="en-US" dirty="0">
              <a:solidFill>
                <a:schemeClr val="bg1"/>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22</a:t>
            </a:fld>
            <a:endParaRPr lang="en-US"/>
          </a:p>
        </p:txBody>
      </p:sp>
      <p:pic>
        <p:nvPicPr>
          <p:cNvPr id="10" name="Picture 2" descr="Image result for lisa murkowski"/>
          <p:cNvPicPr>
            <a:picLocks noChangeAspect="1" noChangeArrowheads="1"/>
          </p:cNvPicPr>
          <p:nvPr/>
        </p:nvPicPr>
        <p:blipFill rotWithShape="1">
          <a:blip r:embed="rId3">
            <a:extLst>
              <a:ext uri="{28A0092B-C50C-407E-A947-70E740481C1C}">
                <a14:useLocalDpi xmlns:a14="http://schemas.microsoft.com/office/drawing/2010/main" val="0"/>
              </a:ext>
            </a:extLst>
          </a:blip>
          <a:srcRect l="2881"/>
          <a:stretch/>
        </p:blipFill>
        <p:spPr bwMode="auto">
          <a:xfrm>
            <a:off x="1544128" y="1518556"/>
            <a:ext cx="1782573" cy="2294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greg walden"/>
          <p:cNvPicPr>
            <a:picLocks noChangeAspect="1" noChangeArrowheads="1"/>
          </p:cNvPicPr>
          <p:nvPr/>
        </p:nvPicPr>
        <p:blipFill rotWithShape="1">
          <a:blip r:embed="rId4">
            <a:extLst>
              <a:ext uri="{28A0092B-C50C-407E-A947-70E740481C1C}">
                <a14:useLocalDpi xmlns:a14="http://schemas.microsoft.com/office/drawing/2010/main" val="0"/>
              </a:ext>
            </a:extLst>
          </a:blip>
          <a:srcRect t="14454"/>
          <a:stretch/>
        </p:blipFill>
        <p:spPr bwMode="auto">
          <a:xfrm>
            <a:off x="1544128" y="4063042"/>
            <a:ext cx="1781792" cy="22933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rick p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319" y="1518556"/>
            <a:ext cx="1911928" cy="2294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dan brouillet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211" y="4063042"/>
            <a:ext cx="1904036" cy="234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63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Revisiting the mission statement</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4258547"/>
            <a:ext cx="8229600" cy="2194011"/>
          </a:xfrm>
        </p:spPr>
        <p:txBody>
          <a:bodyPr>
            <a:normAutofit lnSpcReduction="10000"/>
          </a:bodyPr>
          <a:lstStyle/>
          <a:p>
            <a:r>
              <a:rPr lang="en-US" dirty="0" smtClean="0">
                <a:latin typeface="Times" panose="02020603050405020304" pitchFamily="18" charset="0"/>
                <a:cs typeface="Times" panose="02020603050405020304" pitchFamily="18" charset="0"/>
              </a:rPr>
              <a:t>Are we ensuring our security and prosperity?</a:t>
            </a:r>
          </a:p>
          <a:p>
            <a:r>
              <a:rPr lang="en-US" dirty="0" smtClean="0">
                <a:latin typeface="Times" panose="02020603050405020304" pitchFamily="18" charset="0"/>
                <a:cs typeface="Times" panose="02020603050405020304" pitchFamily="18" charset="0"/>
              </a:rPr>
              <a:t>Are we addressing our (long term) energy challenges?</a:t>
            </a:r>
          </a:p>
          <a:p>
            <a:r>
              <a:rPr lang="en-US" dirty="0" smtClean="0">
                <a:latin typeface="Times" panose="02020603050405020304" pitchFamily="18" charset="0"/>
                <a:cs typeface="Times" panose="02020603050405020304" pitchFamily="18" charset="0"/>
              </a:rPr>
              <a:t>Are we supporting transformative solutions?</a:t>
            </a:r>
          </a:p>
        </p:txBody>
      </p:sp>
      <p:sp>
        <p:nvSpPr>
          <p:cNvPr id="8" name="Content Placeholder 3"/>
          <p:cNvSpPr txBox="1">
            <a:spLocks/>
          </p:cNvSpPr>
          <p:nvPr/>
        </p:nvSpPr>
        <p:spPr>
          <a:xfrm>
            <a:off x="457200" y="2061718"/>
            <a:ext cx="8229600" cy="1552749"/>
          </a:xfrm>
          <a:prstGeom prst="rect">
            <a:avLst/>
          </a:prstGeom>
          <a:solidFill>
            <a:schemeClr val="accent5">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Arial" panose="020B0604020202020204" pitchFamily="34" charset="0"/>
                <a:cs typeface="Arial" panose="020B0604020202020204" pitchFamily="34" charset="0"/>
              </a:rPr>
              <a:t>The mission of the Energy Department is to ensure America’s </a:t>
            </a:r>
            <a:r>
              <a:rPr lang="en-US" sz="2400" dirty="0" smtClean="0">
                <a:solidFill>
                  <a:srgbClr val="FF0000"/>
                </a:solidFill>
                <a:latin typeface="Arial" panose="020B0604020202020204" pitchFamily="34" charset="0"/>
                <a:cs typeface="Arial" panose="020B0604020202020204" pitchFamily="34" charset="0"/>
              </a:rPr>
              <a:t>security and prosperity </a:t>
            </a:r>
            <a:r>
              <a:rPr lang="en-US" sz="2400" dirty="0" smtClean="0">
                <a:latin typeface="Arial" panose="020B0604020202020204" pitchFamily="34" charset="0"/>
                <a:cs typeface="Arial" panose="020B0604020202020204" pitchFamily="34" charset="0"/>
              </a:rPr>
              <a:t>by addressing its </a:t>
            </a:r>
            <a:r>
              <a:rPr lang="en-US" sz="2400" dirty="0" smtClean="0">
                <a:solidFill>
                  <a:srgbClr val="FF0000"/>
                </a:solidFill>
                <a:latin typeface="Arial" panose="020B0604020202020204" pitchFamily="34" charset="0"/>
                <a:cs typeface="Arial" panose="020B0604020202020204" pitchFamily="34" charset="0"/>
              </a:rPr>
              <a:t>energy, environmental and nuclear challenges</a:t>
            </a:r>
            <a:r>
              <a:rPr lang="en-US" sz="2400" dirty="0" smtClean="0">
                <a:latin typeface="Arial" panose="020B0604020202020204" pitchFamily="34" charset="0"/>
                <a:cs typeface="Arial" panose="020B0604020202020204" pitchFamily="34" charset="0"/>
              </a:rPr>
              <a:t> through transformative science and technology solutions.</a:t>
            </a:r>
          </a:p>
        </p:txBody>
      </p:sp>
      <p:sp>
        <p:nvSpPr>
          <p:cNvPr id="3" name="Slide Number Placeholder 2"/>
          <p:cNvSpPr>
            <a:spLocks noGrp="1"/>
          </p:cNvSpPr>
          <p:nvPr>
            <p:ph type="sldNum" sz="quarter" idx="12"/>
          </p:nvPr>
        </p:nvSpPr>
        <p:spPr/>
        <p:txBody>
          <a:bodyPr/>
          <a:lstStyle/>
          <a:p>
            <a:fld id="{212FC629-0CB8-204A-B7D4-5C686FD16A1B}" type="slidenum">
              <a:rPr lang="en-US" smtClean="0"/>
              <a:t>23</a:t>
            </a:fld>
            <a:endParaRPr lang="en-US"/>
          </a:p>
        </p:txBody>
      </p:sp>
    </p:spTree>
    <p:extLst>
      <p:ext uri="{BB962C8B-B14F-4D97-AF65-F5344CB8AC3E}">
        <p14:creationId xmlns:p14="http://schemas.microsoft.com/office/powerpoint/2010/main" val="37753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Primary responsibilities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4258547"/>
            <a:ext cx="8229600" cy="1893493"/>
          </a:xfrm>
        </p:spPr>
        <p:txBody>
          <a:bodyPr>
            <a:normAutofit/>
          </a:bodyPr>
          <a:lstStyle/>
          <a:p>
            <a:r>
              <a:rPr lang="en-US" dirty="0" smtClean="0">
                <a:latin typeface="Times" panose="02020603050405020304" pitchFamily="18" charset="0"/>
                <a:cs typeface="Times" panose="02020603050405020304" pitchFamily="18" charset="0"/>
              </a:rPr>
              <a:t>Nuclear security</a:t>
            </a:r>
          </a:p>
          <a:p>
            <a:r>
              <a:rPr lang="en-US" dirty="0" smtClean="0">
                <a:latin typeface="Times" panose="02020603050405020304" pitchFamily="18" charset="0"/>
                <a:cs typeface="Times" panose="02020603050405020304" pitchFamily="18" charset="0"/>
              </a:rPr>
              <a:t>Energy &amp; basic science research</a:t>
            </a:r>
          </a:p>
          <a:p>
            <a:r>
              <a:rPr lang="en-US" dirty="0">
                <a:latin typeface="Times" panose="02020603050405020304" pitchFamily="18" charset="0"/>
                <a:cs typeface="Times" panose="02020603050405020304" pitchFamily="18" charset="0"/>
              </a:rPr>
              <a:t>Energy </a:t>
            </a:r>
            <a:r>
              <a:rPr lang="en-US" dirty="0" smtClean="0">
                <a:latin typeface="Times" panose="02020603050405020304" pitchFamily="18" charset="0"/>
                <a:cs typeface="Times" panose="02020603050405020304" pitchFamily="18" charset="0"/>
              </a:rPr>
              <a:t>supply security</a:t>
            </a:r>
          </a:p>
          <a:p>
            <a:endParaRPr lang="en-US" dirty="0" smtClean="0">
              <a:latin typeface="Times" panose="02020603050405020304" pitchFamily="18" charset="0"/>
              <a:cs typeface="Times" panose="02020603050405020304" pitchFamily="18" charset="0"/>
            </a:endParaRPr>
          </a:p>
        </p:txBody>
      </p:sp>
      <p:sp>
        <p:nvSpPr>
          <p:cNvPr id="8" name="Content Placeholder 3"/>
          <p:cNvSpPr txBox="1">
            <a:spLocks/>
          </p:cNvSpPr>
          <p:nvPr/>
        </p:nvSpPr>
        <p:spPr>
          <a:xfrm>
            <a:off x="457200" y="2061718"/>
            <a:ext cx="8229600" cy="1552749"/>
          </a:xfrm>
          <a:prstGeom prst="rect">
            <a:avLst/>
          </a:prstGeom>
          <a:solidFill>
            <a:schemeClr val="accent5">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Arial" panose="020B0604020202020204" pitchFamily="34" charset="0"/>
                <a:cs typeface="Arial" panose="020B0604020202020204" pitchFamily="34" charset="0"/>
              </a:rPr>
              <a:t>The mission of the Energy Department is to ensure America’s </a:t>
            </a:r>
            <a:r>
              <a:rPr lang="en-US" sz="2400" dirty="0" smtClean="0">
                <a:solidFill>
                  <a:srgbClr val="FF0000"/>
                </a:solidFill>
                <a:latin typeface="Arial" panose="020B0604020202020204" pitchFamily="34" charset="0"/>
                <a:cs typeface="Arial" panose="020B0604020202020204" pitchFamily="34" charset="0"/>
              </a:rPr>
              <a:t>security and prosperity </a:t>
            </a:r>
            <a:r>
              <a:rPr lang="en-US" sz="2400" dirty="0" smtClean="0">
                <a:latin typeface="Arial" panose="020B0604020202020204" pitchFamily="34" charset="0"/>
                <a:cs typeface="Arial" panose="020B0604020202020204" pitchFamily="34" charset="0"/>
              </a:rPr>
              <a:t>by addressing its </a:t>
            </a:r>
            <a:r>
              <a:rPr lang="en-US" sz="2400" dirty="0" smtClean="0">
                <a:solidFill>
                  <a:srgbClr val="FF0000"/>
                </a:solidFill>
                <a:latin typeface="Arial" panose="020B0604020202020204" pitchFamily="34" charset="0"/>
                <a:cs typeface="Arial" panose="020B0604020202020204" pitchFamily="34" charset="0"/>
              </a:rPr>
              <a:t>energy, environmental and nuclear challenges</a:t>
            </a:r>
            <a:r>
              <a:rPr lang="en-US" sz="2400" dirty="0" smtClean="0">
                <a:latin typeface="Arial" panose="020B0604020202020204" pitchFamily="34" charset="0"/>
                <a:cs typeface="Arial" panose="020B0604020202020204" pitchFamily="34" charset="0"/>
              </a:rPr>
              <a:t> through transformative science and technology solutions.</a:t>
            </a:r>
          </a:p>
        </p:txBody>
      </p:sp>
      <p:cxnSp>
        <p:nvCxnSpPr>
          <p:cNvPr id="5" name="Straight Arrow Connector 4"/>
          <p:cNvCxnSpPr/>
          <p:nvPr/>
        </p:nvCxnSpPr>
        <p:spPr>
          <a:xfrm flipV="1">
            <a:off x="7936302" y="4382219"/>
            <a:ext cx="0" cy="1647645"/>
          </a:xfrm>
          <a:prstGeom prst="straightConnector1">
            <a:avLst/>
          </a:prstGeom>
          <a:ln w="1174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039822" y="4968819"/>
            <a:ext cx="704039" cy="707886"/>
          </a:xfrm>
          <a:prstGeom prst="rect">
            <a:avLst/>
          </a:prstGeom>
          <a:noFill/>
        </p:spPr>
        <p:txBody>
          <a:bodyPr wrap="none" rtlCol="0">
            <a:spAutoFit/>
          </a:bodyPr>
          <a:lstStyle/>
          <a:p>
            <a:r>
              <a:rPr lang="en-US" sz="4000" dirty="0" smtClean="0">
                <a:solidFill>
                  <a:srgbClr val="00B050"/>
                </a:solidFill>
              </a:rPr>
              <a:t>$$</a:t>
            </a:r>
            <a:endParaRPr lang="en-US" dirty="0">
              <a:solidFill>
                <a:srgbClr val="00B050"/>
              </a:solidFill>
            </a:endParaRPr>
          </a:p>
        </p:txBody>
      </p:sp>
      <p:sp>
        <p:nvSpPr>
          <p:cNvPr id="7" name="Slide Number Placeholder 6"/>
          <p:cNvSpPr>
            <a:spLocks noGrp="1"/>
          </p:cNvSpPr>
          <p:nvPr>
            <p:ph type="sldNum" sz="quarter" idx="12"/>
          </p:nvPr>
        </p:nvSpPr>
        <p:spPr/>
        <p:txBody>
          <a:bodyPr/>
          <a:lstStyle/>
          <a:p>
            <a:fld id="{212FC629-0CB8-204A-B7D4-5C686FD16A1B}" type="slidenum">
              <a:rPr lang="en-US" smtClean="0"/>
              <a:t>3</a:t>
            </a:fld>
            <a:endParaRPr lang="en-US"/>
          </a:p>
        </p:txBody>
      </p:sp>
    </p:spTree>
    <p:extLst>
      <p:ext uri="{BB962C8B-B14F-4D97-AF65-F5344CB8AC3E}">
        <p14:creationId xmlns:p14="http://schemas.microsoft.com/office/powerpoint/2010/main" val="12320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Basic facts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966823"/>
            <a:ext cx="8229600" cy="4185217"/>
          </a:xfrm>
        </p:spPr>
        <p:txBody>
          <a:bodyPr>
            <a:normAutofit/>
          </a:bodyPr>
          <a:lstStyle/>
          <a:p>
            <a:r>
              <a:rPr lang="en-US" dirty="0" smtClean="0">
                <a:latin typeface="Times" panose="02020603050405020304" pitchFamily="18" charset="0"/>
                <a:cs typeface="Times" panose="02020603050405020304" pitchFamily="18" charset="0"/>
              </a:rPr>
              <a:t>Cabinet-level department</a:t>
            </a:r>
          </a:p>
          <a:p>
            <a:r>
              <a:rPr lang="en-US" dirty="0" smtClean="0">
                <a:latin typeface="Times" panose="02020603050405020304" pitchFamily="18" charset="0"/>
                <a:cs typeface="Times" panose="02020603050405020304" pitchFamily="18" charset="0"/>
              </a:rPr>
              <a:t>13,000 employees</a:t>
            </a:r>
          </a:p>
          <a:p>
            <a:r>
              <a:rPr lang="en-US" dirty="0" smtClean="0">
                <a:latin typeface="Times" panose="02020603050405020304" pitchFamily="18" charset="0"/>
                <a:cs typeface="Times" panose="02020603050405020304" pitchFamily="18" charset="0"/>
              </a:rPr>
              <a:t>17 national labs, 80+ total facilities</a:t>
            </a:r>
          </a:p>
        </p:txBody>
      </p:sp>
      <p:sp>
        <p:nvSpPr>
          <p:cNvPr id="7" name="Slide Number Placeholder 6"/>
          <p:cNvSpPr>
            <a:spLocks noGrp="1"/>
          </p:cNvSpPr>
          <p:nvPr>
            <p:ph type="sldNum" sz="quarter" idx="12"/>
          </p:nvPr>
        </p:nvSpPr>
        <p:spPr/>
        <p:txBody>
          <a:bodyPr/>
          <a:lstStyle/>
          <a:p>
            <a:fld id="{212FC629-0CB8-204A-B7D4-5C686FD16A1B}" type="slidenum">
              <a:rPr lang="en-US" smtClean="0"/>
              <a:t>4</a:t>
            </a:fld>
            <a:endParaRPr lang="en-US"/>
          </a:p>
        </p:txBody>
      </p:sp>
      <p:pic>
        <p:nvPicPr>
          <p:cNvPr id="1026" name="Picture 2" descr="Image result for berkeley l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24" y="3794920"/>
            <a:ext cx="3457328" cy="2296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ookhaven national laboratory"/>
          <p:cNvPicPr>
            <a:picLocks noChangeAspect="1" noChangeArrowheads="1"/>
          </p:cNvPicPr>
          <p:nvPr/>
        </p:nvPicPr>
        <p:blipFill rotWithShape="1">
          <a:blip r:embed="rId4">
            <a:extLst>
              <a:ext uri="{28A0092B-C50C-407E-A947-70E740481C1C}">
                <a14:useLocalDpi xmlns:a14="http://schemas.microsoft.com/office/drawing/2010/main" val="0"/>
              </a:ext>
            </a:extLst>
          </a:blip>
          <a:srcRect l="10663" r="8828"/>
          <a:stretch/>
        </p:blipFill>
        <p:spPr bwMode="auto">
          <a:xfrm>
            <a:off x="4820222" y="3794921"/>
            <a:ext cx="3465955" cy="229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7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External oversight and influence</a:t>
            </a:r>
            <a:endParaRPr lang="en-US" dirty="0">
              <a:solidFill>
                <a:srgbClr val="FF0000"/>
              </a:solidFill>
              <a:latin typeface="Times" panose="02020603050405020304" pitchFamily="18" charset="0"/>
              <a:cs typeface="Times" panose="02020603050405020304" pitchFamily="18" charset="0"/>
            </a:endParaRPr>
          </a:p>
        </p:txBody>
      </p:sp>
      <p:pic>
        <p:nvPicPr>
          <p:cNvPr id="7" name="Picture 2" descr="Image result for do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079" y="4555248"/>
            <a:ext cx="1909841" cy="190984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002176" y="3478531"/>
            <a:ext cx="2770888" cy="977728"/>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Senate Committee on Energy &amp; Nat. Resources (12 R, 11 D)</a:t>
            </a:r>
          </a:p>
        </p:txBody>
      </p:sp>
      <p:sp>
        <p:nvSpPr>
          <p:cNvPr id="6" name="Content Placeholder 3"/>
          <p:cNvSpPr txBox="1">
            <a:spLocks/>
          </p:cNvSpPr>
          <p:nvPr/>
        </p:nvSpPr>
        <p:spPr>
          <a:xfrm>
            <a:off x="1136878" y="3456327"/>
            <a:ext cx="2399952" cy="998855"/>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H.O.R. Committee on Energy &amp; Commerce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lgn="ctr">
              <a:buFont typeface="Arial"/>
              <a:buNone/>
            </a:pPr>
            <a:r>
              <a:rPr lang="en-US" sz="1800" dirty="0" smtClean="0">
                <a:latin typeface="Arial" panose="020B0604020202020204" pitchFamily="34" charset="0"/>
                <a:cs typeface="Arial" panose="020B0604020202020204" pitchFamily="34" charset="0"/>
              </a:rPr>
              <a:t>(31 R, 24 D)</a:t>
            </a:r>
          </a:p>
        </p:txBody>
      </p:sp>
      <p:pic>
        <p:nvPicPr>
          <p:cNvPr id="8" name="Picture 2" descr="Image result for trump"/>
          <p:cNvPicPr>
            <a:picLocks noChangeAspect="1" noChangeArrowheads="1"/>
          </p:cNvPicPr>
          <p:nvPr/>
        </p:nvPicPr>
        <p:blipFill rotWithShape="1">
          <a:blip r:embed="rId4">
            <a:extLst>
              <a:ext uri="{28A0092B-C50C-407E-A947-70E740481C1C}">
                <a14:useLocalDpi xmlns:a14="http://schemas.microsoft.com/office/drawing/2010/main" val="0"/>
              </a:ext>
            </a:extLst>
          </a:blip>
          <a:srcRect l="32159" r="16789" b="21880"/>
          <a:stretch/>
        </p:blipFill>
        <p:spPr bwMode="auto">
          <a:xfrm>
            <a:off x="3769744" y="2734555"/>
            <a:ext cx="1259456" cy="144354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2078182" y="1661408"/>
            <a:ext cx="5020458" cy="353680"/>
          </a:xfrm>
          <a:prstGeom prst="rect">
            <a:avLst/>
          </a:prstGeom>
          <a:solidFill>
            <a:schemeClr val="accent1">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Industry? Wealthy individuals? Lobbies?</a:t>
            </a:r>
          </a:p>
        </p:txBody>
      </p:sp>
      <p:pic>
        <p:nvPicPr>
          <p:cNvPr id="1026" name="Picture 2" descr="Image result for lisa murkows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76" y="3478993"/>
            <a:ext cx="776900" cy="97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g walden"/>
          <p:cNvPicPr>
            <a:picLocks noChangeAspect="1" noChangeArrowheads="1"/>
          </p:cNvPicPr>
          <p:nvPr/>
        </p:nvPicPr>
        <p:blipFill rotWithShape="1">
          <a:blip r:embed="rId6">
            <a:extLst>
              <a:ext uri="{28A0092B-C50C-407E-A947-70E740481C1C}">
                <a14:useLocalDpi xmlns:a14="http://schemas.microsoft.com/office/drawing/2010/main" val="0"/>
              </a:ext>
            </a:extLst>
          </a:blip>
          <a:srcRect t="14454"/>
          <a:stretch/>
        </p:blipFill>
        <p:spPr bwMode="auto">
          <a:xfrm>
            <a:off x="290978" y="3456327"/>
            <a:ext cx="776900" cy="999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2665561" y="5512279"/>
            <a:ext cx="844478" cy="0"/>
          </a:xfrm>
          <a:prstGeom prst="straightConnector1">
            <a:avLst/>
          </a:prstGeom>
          <a:ln w="476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160333" y="5175847"/>
            <a:ext cx="2399952" cy="680581"/>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Other departments (e.g., State, Defense)</a:t>
            </a:r>
          </a:p>
        </p:txBody>
      </p:sp>
      <p:sp>
        <p:nvSpPr>
          <p:cNvPr id="15" name="Slide Number Placeholder 14"/>
          <p:cNvSpPr>
            <a:spLocks noGrp="1"/>
          </p:cNvSpPr>
          <p:nvPr>
            <p:ph type="sldNum" sz="quarter" idx="12"/>
          </p:nvPr>
        </p:nvSpPr>
        <p:spPr/>
        <p:txBody>
          <a:bodyPr/>
          <a:lstStyle/>
          <a:p>
            <a:fld id="{212FC629-0CB8-204A-B7D4-5C686FD16A1B}" type="slidenum">
              <a:rPr lang="en-US" smtClean="0"/>
              <a:t>5</a:t>
            </a:fld>
            <a:endParaRPr lang="en-US"/>
          </a:p>
        </p:txBody>
      </p:sp>
      <p:cxnSp>
        <p:nvCxnSpPr>
          <p:cNvPr id="4" name="Straight Arrow Connector 3"/>
          <p:cNvCxnSpPr/>
          <p:nvPr/>
        </p:nvCxnSpPr>
        <p:spPr>
          <a:xfrm>
            <a:off x="2743200" y="4555248"/>
            <a:ext cx="873879" cy="5170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603120" y="4555248"/>
            <a:ext cx="622276" cy="5170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332563" y="4197717"/>
            <a:ext cx="66909" cy="25854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991953" y="2116353"/>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029200" y="2104855"/>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186798" y="2116353"/>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141455" y="2104855"/>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071670" y="2107727"/>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976973" y="2104855"/>
            <a:ext cx="0" cy="5170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Image result for department of just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935" y="4981766"/>
            <a:ext cx="2251363" cy="126676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5610308" y="5589416"/>
            <a:ext cx="69128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Internal structure</a:t>
            </a:r>
            <a:endParaRPr lang="en-US" dirty="0">
              <a:solidFill>
                <a:srgbClr val="FF0000"/>
              </a:solidFill>
              <a:latin typeface="Times" panose="02020603050405020304" pitchFamily="18" charset="0"/>
              <a:cs typeface="Times" panose="02020603050405020304" pitchFamily="18" charset="0"/>
            </a:endParaRPr>
          </a:p>
        </p:txBody>
      </p:sp>
      <p:sp>
        <p:nvSpPr>
          <p:cNvPr id="11" name="Content Placeholder 3"/>
          <p:cNvSpPr txBox="1">
            <a:spLocks/>
          </p:cNvSpPr>
          <p:nvPr/>
        </p:nvSpPr>
        <p:spPr>
          <a:xfrm>
            <a:off x="3361762" y="2571801"/>
            <a:ext cx="2174835" cy="313378"/>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Deputy Secretary</a:t>
            </a:r>
          </a:p>
        </p:txBody>
      </p:sp>
      <p:sp>
        <p:nvSpPr>
          <p:cNvPr id="12" name="Content Placeholder 3"/>
          <p:cNvSpPr txBox="1">
            <a:spLocks/>
          </p:cNvSpPr>
          <p:nvPr/>
        </p:nvSpPr>
        <p:spPr>
          <a:xfrm>
            <a:off x="3361762" y="2168395"/>
            <a:ext cx="2174835" cy="313378"/>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Secretary</a:t>
            </a:r>
          </a:p>
        </p:txBody>
      </p:sp>
      <p:sp>
        <p:nvSpPr>
          <p:cNvPr id="13" name="Content Placeholder 3"/>
          <p:cNvSpPr txBox="1">
            <a:spLocks/>
          </p:cNvSpPr>
          <p:nvPr/>
        </p:nvSpPr>
        <p:spPr>
          <a:xfrm>
            <a:off x="6024281" y="2168395"/>
            <a:ext cx="2174835" cy="313378"/>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FERC</a:t>
            </a:r>
          </a:p>
        </p:txBody>
      </p:sp>
      <p:sp>
        <p:nvSpPr>
          <p:cNvPr id="14" name="Content Placeholder 3"/>
          <p:cNvSpPr txBox="1">
            <a:spLocks/>
          </p:cNvSpPr>
          <p:nvPr/>
        </p:nvSpPr>
        <p:spPr>
          <a:xfrm>
            <a:off x="6024281" y="2569673"/>
            <a:ext cx="2174835" cy="313378"/>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Inspector General</a:t>
            </a:r>
          </a:p>
        </p:txBody>
      </p:sp>
      <p:sp>
        <p:nvSpPr>
          <p:cNvPr id="16" name="Content Placeholder 3"/>
          <p:cNvSpPr txBox="1">
            <a:spLocks/>
          </p:cNvSpPr>
          <p:nvPr/>
        </p:nvSpPr>
        <p:spPr>
          <a:xfrm>
            <a:off x="699242" y="2168395"/>
            <a:ext cx="2174835" cy="716784"/>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Advisory Boards &amp; Councils</a:t>
            </a:r>
          </a:p>
        </p:txBody>
      </p:sp>
      <p:sp>
        <p:nvSpPr>
          <p:cNvPr id="17" name="Content Placeholder 3"/>
          <p:cNvSpPr txBox="1">
            <a:spLocks/>
          </p:cNvSpPr>
          <p:nvPr/>
        </p:nvSpPr>
        <p:spPr>
          <a:xfrm>
            <a:off x="197222" y="3878396"/>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Nuclear Security Office</a:t>
            </a:r>
          </a:p>
        </p:txBody>
      </p:sp>
      <p:sp>
        <p:nvSpPr>
          <p:cNvPr id="18" name="Content Placeholder 3"/>
          <p:cNvSpPr txBox="1">
            <a:spLocks/>
          </p:cNvSpPr>
          <p:nvPr/>
        </p:nvSpPr>
        <p:spPr>
          <a:xfrm>
            <a:off x="2524457" y="3878396"/>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Science &amp; Energy Office</a:t>
            </a:r>
          </a:p>
        </p:txBody>
      </p:sp>
      <p:sp>
        <p:nvSpPr>
          <p:cNvPr id="19" name="Content Placeholder 3"/>
          <p:cNvSpPr txBox="1">
            <a:spLocks/>
          </p:cNvSpPr>
          <p:nvPr/>
        </p:nvSpPr>
        <p:spPr>
          <a:xfrm>
            <a:off x="4851692" y="3878395"/>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Management &amp; Performance Office</a:t>
            </a:r>
          </a:p>
        </p:txBody>
      </p:sp>
      <p:sp>
        <p:nvSpPr>
          <p:cNvPr id="20" name="Content Placeholder 3"/>
          <p:cNvSpPr txBox="1">
            <a:spLocks/>
          </p:cNvSpPr>
          <p:nvPr/>
        </p:nvSpPr>
        <p:spPr>
          <a:xfrm>
            <a:off x="7178927" y="3889677"/>
            <a:ext cx="1767850" cy="933335"/>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Public affairs, finance, power administration…</a:t>
            </a:r>
          </a:p>
        </p:txBody>
      </p:sp>
      <p:sp>
        <p:nvSpPr>
          <p:cNvPr id="21" name="Content Placeholder 3"/>
          <p:cNvSpPr txBox="1">
            <a:spLocks/>
          </p:cNvSpPr>
          <p:nvPr/>
        </p:nvSpPr>
        <p:spPr>
          <a:xfrm>
            <a:off x="457200" y="5136775"/>
            <a:ext cx="2158708" cy="1156449"/>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latin typeface="Arial" panose="020B0604020202020204" pitchFamily="34" charset="0"/>
                <a:cs typeface="Arial" panose="020B0604020202020204" pitchFamily="34" charset="0"/>
              </a:rPr>
              <a:t>Defense, security, infrastructure, project management, counter-terrorism…</a:t>
            </a:r>
          </a:p>
        </p:txBody>
      </p:sp>
      <p:sp>
        <p:nvSpPr>
          <p:cNvPr id="22" name="Content Placeholder 3"/>
          <p:cNvSpPr txBox="1">
            <a:spLocks/>
          </p:cNvSpPr>
          <p:nvPr/>
        </p:nvSpPr>
        <p:spPr>
          <a:xfrm>
            <a:off x="2874078" y="5136775"/>
            <a:ext cx="2158708" cy="941296"/>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latin typeface="Arial" panose="020B0604020202020204" pitchFamily="34" charset="0"/>
                <a:cs typeface="Arial" panose="020B0604020202020204" pitchFamily="34" charset="0"/>
              </a:rPr>
              <a:t>Energy reliability, energy management, science</a:t>
            </a:r>
          </a:p>
        </p:txBody>
      </p:sp>
      <p:cxnSp>
        <p:nvCxnSpPr>
          <p:cNvPr id="25" name="Straight Connector 24"/>
          <p:cNvCxnSpPr>
            <a:endCxn id="21" idx="1"/>
          </p:cNvCxnSpPr>
          <p:nvPr/>
        </p:nvCxnSpPr>
        <p:spPr>
          <a:xfrm>
            <a:off x="457200" y="4518212"/>
            <a:ext cx="0" cy="11967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874077" y="4518212"/>
            <a:ext cx="0" cy="11967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441207" y="2883051"/>
            <a:ext cx="0" cy="76592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06943" y="3648974"/>
            <a:ext cx="6784634"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12FC629-0CB8-204A-B7D4-5C686FD16A1B}" type="slidenum">
              <a:rPr lang="en-US" smtClean="0"/>
              <a:t>6</a:t>
            </a:fld>
            <a:endParaRPr lang="en-US"/>
          </a:p>
        </p:txBody>
      </p:sp>
    </p:spTree>
    <p:extLst>
      <p:ext uri="{BB962C8B-B14F-4D97-AF65-F5344CB8AC3E}">
        <p14:creationId xmlns:p14="http://schemas.microsoft.com/office/powerpoint/2010/main" val="103174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imes" panose="02020603050405020304" pitchFamily="18" charset="0"/>
                <a:cs typeface="Times" panose="02020603050405020304" pitchFamily="18" charset="0"/>
              </a:rPr>
              <a:t>Current leadership</a:t>
            </a:r>
            <a:endParaRPr lang="en-US" dirty="0">
              <a:solidFill>
                <a:schemeClr val="bg1"/>
              </a:solidFill>
              <a:latin typeface="Times" panose="02020603050405020304" pitchFamily="18" charset="0"/>
              <a:cs typeface="Times" panose="02020603050405020304" pitchFamily="18" charset="0"/>
            </a:endParaRPr>
          </a:p>
        </p:txBody>
      </p:sp>
      <p:pic>
        <p:nvPicPr>
          <p:cNvPr id="2050" name="Picture 2" descr="Image result for rick p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824" y="1965324"/>
            <a:ext cx="2195770" cy="26349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n brouill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861" y="1965324"/>
            <a:ext cx="2139051" cy="2634923"/>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3"/>
          <p:cNvSpPr txBox="1">
            <a:spLocks/>
          </p:cNvSpPr>
          <p:nvPr/>
        </p:nvSpPr>
        <p:spPr>
          <a:xfrm>
            <a:off x="1751187" y="4589533"/>
            <a:ext cx="2627043" cy="405436"/>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smtClean="0">
                <a:solidFill>
                  <a:schemeClr val="bg1"/>
                </a:solidFill>
                <a:latin typeface="Times" panose="02020603050405020304" pitchFamily="18" charset="0"/>
                <a:cs typeface="Times" panose="02020603050405020304" pitchFamily="18" charset="0"/>
              </a:rPr>
              <a:t>Secretary</a:t>
            </a:r>
          </a:p>
          <a:p>
            <a:pPr marL="0" indent="0" algn="ctr">
              <a:buFont typeface="Arial"/>
              <a:buNone/>
            </a:pPr>
            <a:r>
              <a:rPr lang="en-US" sz="1800" dirty="0" smtClean="0">
                <a:solidFill>
                  <a:schemeClr val="bg1"/>
                </a:solidFill>
                <a:latin typeface="Times" panose="02020603050405020304" pitchFamily="18" charset="0"/>
                <a:cs typeface="Times" panose="02020603050405020304" pitchFamily="18" charset="0"/>
              </a:rPr>
              <a:t>Rick Perry</a:t>
            </a:r>
          </a:p>
        </p:txBody>
      </p:sp>
      <p:sp>
        <p:nvSpPr>
          <p:cNvPr id="29" name="Content Placeholder 3"/>
          <p:cNvSpPr txBox="1">
            <a:spLocks/>
          </p:cNvSpPr>
          <p:nvPr/>
        </p:nvSpPr>
        <p:spPr>
          <a:xfrm>
            <a:off x="4737767" y="4589533"/>
            <a:ext cx="2567237" cy="405436"/>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smtClean="0">
                <a:solidFill>
                  <a:schemeClr val="bg1"/>
                </a:solidFill>
                <a:latin typeface="Times" panose="02020603050405020304" pitchFamily="18" charset="0"/>
                <a:cs typeface="Times" panose="02020603050405020304" pitchFamily="18" charset="0"/>
              </a:rPr>
              <a:t>Deputy Secretary</a:t>
            </a:r>
          </a:p>
          <a:p>
            <a:pPr marL="0" indent="0" algn="ctr">
              <a:buFont typeface="Arial"/>
              <a:buNone/>
            </a:pPr>
            <a:r>
              <a:rPr lang="en-US" sz="1800" dirty="0" smtClean="0">
                <a:solidFill>
                  <a:schemeClr val="bg1"/>
                </a:solidFill>
                <a:latin typeface="Times" panose="02020603050405020304" pitchFamily="18" charset="0"/>
                <a:cs typeface="Times" panose="02020603050405020304" pitchFamily="18" charset="0"/>
              </a:rPr>
              <a:t>Dan </a:t>
            </a:r>
            <a:r>
              <a:rPr lang="en-US" sz="1800" dirty="0" err="1" smtClean="0">
                <a:solidFill>
                  <a:schemeClr val="bg1"/>
                </a:solidFill>
                <a:latin typeface="Times" panose="02020603050405020304" pitchFamily="18" charset="0"/>
                <a:cs typeface="Times" panose="02020603050405020304" pitchFamily="18" charset="0"/>
              </a:rPr>
              <a:t>Brouillette</a:t>
            </a:r>
            <a:endParaRPr lang="en-US" sz="1800" dirty="0" smtClean="0">
              <a:solidFill>
                <a:schemeClr val="bg1"/>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7</a:t>
            </a:fld>
            <a:endParaRPr lang="en-US"/>
          </a:p>
        </p:txBody>
      </p:sp>
    </p:spTree>
    <p:extLst>
      <p:ext uri="{BB962C8B-B14F-4D97-AF65-F5344CB8AC3E}">
        <p14:creationId xmlns:p14="http://schemas.microsoft.com/office/powerpoint/2010/main" val="41239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How else has the changing political climate affected the structure and operations of the D.O.E.?</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8</a:t>
            </a:fld>
            <a:endParaRPr lang="en-US"/>
          </a:p>
        </p:txBody>
      </p:sp>
    </p:spTree>
    <p:extLst>
      <p:ext uri="{BB962C8B-B14F-4D97-AF65-F5344CB8AC3E}">
        <p14:creationId xmlns:p14="http://schemas.microsoft.com/office/powerpoint/2010/main" val="408875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7359" t="21572" r="30754" b="13018"/>
          <a:stretch/>
        </p:blipFill>
        <p:spPr>
          <a:xfrm>
            <a:off x="2204677" y="1559214"/>
            <a:ext cx="4734646" cy="4158812"/>
          </a:xfrm>
          <a:prstGeom prst="rect">
            <a:avLst/>
          </a:prstGeom>
        </p:spPr>
      </p:pic>
      <p:sp>
        <p:nvSpPr>
          <p:cNvPr id="4" name="Rectangle 3"/>
          <p:cNvSpPr/>
          <p:nvPr/>
        </p:nvSpPr>
        <p:spPr>
          <a:xfrm>
            <a:off x="4218320" y="3303917"/>
            <a:ext cx="923026" cy="845390"/>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3901" y="6449977"/>
            <a:ext cx="8074325" cy="261610"/>
          </a:xfrm>
          <a:prstGeom prst="rect">
            <a:avLst/>
          </a:prstGeom>
        </p:spPr>
        <p:txBody>
          <a:bodyPr wrap="square">
            <a:spAutoFit/>
          </a:bodyPr>
          <a:lstStyle/>
          <a:p>
            <a:r>
              <a:rPr lang="en-US" sz="1100" dirty="0">
                <a:solidFill>
                  <a:schemeClr val="bg1"/>
                </a:solidFill>
                <a:latin typeface="Arial" panose="020B0604020202020204" pitchFamily="34" charset="0"/>
                <a:cs typeface="Arial" panose="020B0604020202020204" pitchFamily="34" charset="0"/>
              </a:rPr>
              <a:t>https://www.nytimes.com/interactive/2017/07/17/us/politics/trump-appointments.html</a:t>
            </a:r>
          </a:p>
        </p:txBody>
      </p:sp>
      <p:sp>
        <p:nvSpPr>
          <p:cNvPr id="10" name="Content Placeholder 3"/>
          <p:cNvSpPr>
            <a:spLocks noGrp="1"/>
          </p:cNvSpPr>
          <p:nvPr>
            <p:ph idx="1"/>
          </p:nvPr>
        </p:nvSpPr>
        <p:spPr>
          <a:xfrm>
            <a:off x="1551541" y="5764839"/>
            <a:ext cx="6344100" cy="1893493"/>
          </a:xfrm>
        </p:spPr>
        <p:txBody>
          <a:bodyPr>
            <a:normAutofit/>
          </a:bodyPr>
          <a:lstStyle/>
          <a:p>
            <a:pPr marL="0" indent="0">
              <a:buNone/>
            </a:pPr>
            <a:r>
              <a:rPr lang="en-US" sz="1800" dirty="0" smtClean="0">
                <a:solidFill>
                  <a:schemeClr val="bg1"/>
                </a:solidFill>
                <a:latin typeface="Times" panose="02020603050405020304" pitchFamily="18" charset="0"/>
                <a:cs typeface="Times" panose="02020603050405020304" pitchFamily="18" charset="0"/>
              </a:rPr>
              <a:t>High ranking positions filled in each department (as of 07/17/17).</a:t>
            </a:r>
          </a:p>
          <a:p>
            <a:pPr marL="0" indent="0">
              <a:buNone/>
            </a:pPr>
            <a:r>
              <a:rPr lang="en-US" sz="1800" dirty="0" smtClean="0">
                <a:solidFill>
                  <a:schemeClr val="bg1"/>
                </a:solidFill>
                <a:latin typeface="Times" panose="02020603050405020304" pitchFamily="18" charset="0"/>
                <a:cs typeface="Times" panose="02020603050405020304" pitchFamily="18" charset="0"/>
              </a:rPr>
              <a:t>Deputy secretary of D.O.E. confirmed since then.</a:t>
            </a:r>
          </a:p>
        </p:txBody>
      </p:sp>
      <p:sp>
        <p:nvSpPr>
          <p:cNvPr id="6" name="Slide Number Placeholder 5"/>
          <p:cNvSpPr>
            <a:spLocks noGrp="1"/>
          </p:cNvSpPr>
          <p:nvPr>
            <p:ph type="sldNum" sz="quarter" idx="12"/>
          </p:nvPr>
        </p:nvSpPr>
        <p:spPr/>
        <p:txBody>
          <a:bodyPr/>
          <a:lstStyle/>
          <a:p>
            <a:fld id="{212FC629-0CB8-204A-B7D4-5C686FD16A1B}" type="slidenum">
              <a:rPr lang="en-US" smtClean="0"/>
              <a:t>9</a:t>
            </a:fld>
            <a:endParaRPr lang="en-US" dirty="0"/>
          </a:p>
        </p:txBody>
      </p:sp>
      <p:sp>
        <p:nvSpPr>
          <p:cNvPr id="9" name="Title 1"/>
          <p:cNvSpPr>
            <a:spLocks noGrp="1"/>
          </p:cNvSpPr>
          <p:nvPr>
            <p:ph type="title"/>
          </p:nvPr>
        </p:nvSpPr>
        <p:spPr>
          <a:xfrm>
            <a:off x="457200" y="274638"/>
            <a:ext cx="8229600" cy="1143000"/>
          </a:xfrm>
        </p:spPr>
        <p:txBody>
          <a:bodyPr/>
          <a:lstStyle/>
          <a:p>
            <a:r>
              <a:rPr lang="en-US" dirty="0" smtClean="0">
                <a:solidFill>
                  <a:schemeClr val="bg1"/>
                </a:solidFill>
                <a:latin typeface="Times" panose="02020603050405020304" pitchFamily="18" charset="0"/>
                <a:cs typeface="Times" panose="02020603050405020304" pitchFamily="18" charset="0"/>
              </a:rPr>
              <a:t>Vacancies in the White House</a:t>
            </a:r>
            <a:endParaRPr lang="en-US"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410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1756</Words>
  <Application>Microsoft Macintosh PowerPoint</Application>
  <PresentationFormat>On-screen Show (4:3)</PresentationFormat>
  <Paragraphs>285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vt:lpstr>
      <vt:lpstr>Office Theme</vt:lpstr>
      <vt:lpstr>Overview of the  U.S. Department of Energy</vt:lpstr>
      <vt:lpstr>A brief history</vt:lpstr>
      <vt:lpstr>Primary responsibilities</vt:lpstr>
      <vt:lpstr>Basic facts</vt:lpstr>
      <vt:lpstr>External oversight and influence</vt:lpstr>
      <vt:lpstr>Internal structure</vt:lpstr>
      <vt:lpstr>Current leadership</vt:lpstr>
      <vt:lpstr>PowerPoint Presentation</vt:lpstr>
      <vt:lpstr>Vacancies in the White House</vt:lpstr>
      <vt:lpstr>Direct impacts of political change</vt:lpstr>
      <vt:lpstr>How is a federal budget enacted?</vt:lpstr>
      <vt:lpstr>F.Y. 2018 budget proposal (introduced May 2017)</vt:lpstr>
      <vt:lpstr>PowerPoint Presentation</vt:lpstr>
      <vt:lpstr>Let’s look at the historical record</vt:lpstr>
      <vt:lpstr>PowerPoint Presentation</vt:lpstr>
      <vt:lpstr>F.Y. 2018 Appropriation Bills (introduced July 2017)</vt:lpstr>
      <vt:lpstr>What comes next?</vt:lpstr>
      <vt:lpstr>It might be interesting to think about what influences our politicians.</vt:lpstr>
      <vt:lpstr>PowerPoint Presentation</vt:lpstr>
      <vt:lpstr>Money</vt:lpstr>
      <vt:lpstr>Politicians listen to industry</vt:lpstr>
      <vt:lpstr>Correlations between background and political decision-making</vt:lpstr>
      <vt:lpstr>Revisiting the mission statement</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Renewable Without Batteries: Fact or Bad Science?</dc:title>
  <dc:creator>Jack Hensley</dc:creator>
  <cp:lastModifiedBy>Pollack, Daniel</cp:lastModifiedBy>
  <cp:revision>95</cp:revision>
  <dcterms:created xsi:type="dcterms:W3CDTF">2017-10-19T01:54:21Z</dcterms:created>
  <dcterms:modified xsi:type="dcterms:W3CDTF">2017-11-03T19:20:26Z</dcterms:modified>
</cp:coreProperties>
</file>