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79" r:id="rId4"/>
    <p:sldId id="271" r:id="rId5"/>
    <p:sldId id="276" r:id="rId6"/>
    <p:sldId id="272" r:id="rId7"/>
    <p:sldId id="260" r:id="rId8"/>
    <p:sldId id="274" r:id="rId9"/>
    <p:sldId id="284" r:id="rId10"/>
    <p:sldId id="275" r:id="rId11"/>
    <p:sldId id="273" r:id="rId12"/>
    <p:sldId id="286" r:id="rId13"/>
    <p:sldId id="285" r:id="rId14"/>
    <p:sldId id="281" r:id="rId15"/>
    <p:sldId id="277" r:id="rId16"/>
    <p:sldId id="262" r:id="rId17"/>
    <p:sldId id="278" r:id="rId18"/>
    <p:sldId id="282" r:id="rId19"/>
    <p:sldId id="280" r:id="rId20"/>
    <p:sldId id="266" r:id="rId21"/>
    <p:sldId id="265" r:id="rId22"/>
    <p:sldId id="283" r:id="rId23"/>
    <p:sldId id="267" r:id="rId24"/>
    <p:sldId id="268" r:id="rId25"/>
    <p:sldId id="287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0E3D92-0EEB-E246-B96F-79EA56B94883}">
          <p14:sldIdLst>
            <p14:sldId id="256"/>
            <p14:sldId id="257"/>
            <p14:sldId id="279"/>
            <p14:sldId id="271"/>
            <p14:sldId id="276"/>
            <p14:sldId id="272"/>
            <p14:sldId id="260"/>
            <p14:sldId id="274"/>
            <p14:sldId id="284"/>
            <p14:sldId id="275"/>
            <p14:sldId id="273"/>
            <p14:sldId id="286"/>
            <p14:sldId id="285"/>
            <p14:sldId id="281"/>
            <p14:sldId id="277"/>
            <p14:sldId id="262"/>
            <p14:sldId id="278"/>
            <p14:sldId id="282"/>
          </p14:sldIdLst>
        </p14:section>
        <p14:section name="Untitled Section" id="{36E9976A-23EC-CA4A-B449-BE89A7AB5984}">
          <p14:sldIdLst>
            <p14:sldId id="280"/>
            <p14:sldId id="266"/>
            <p14:sldId id="265"/>
            <p14:sldId id="283"/>
            <p14:sldId id="267"/>
            <p14:sldId id="268"/>
            <p14:sldId id="287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04"/>
  </p:normalViewPr>
  <p:slideViewPr>
    <p:cSldViewPr snapToGrid="0" snapToObjects="1">
      <p:cViewPr>
        <p:scale>
          <a:sx n="87" d="100"/>
          <a:sy n="87" d="100"/>
        </p:scale>
        <p:origin x="1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23E45-BDC7-4A33-9ACD-7A883469B90C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FD194A1-03A8-4FD2-B49A-DC50D1BB1929}">
      <dgm:prSet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China energy usage summary</a:t>
          </a:r>
        </a:p>
      </dgm:t>
    </dgm:pt>
    <dgm:pt modelId="{9D275563-6446-4D04-96FA-EA8947DFE306}" type="parTrans" cxnId="{2A7FDDC6-DB0D-4A32-A2EC-ABC164B72275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4C3740-5C86-43FC-875D-29E139A69DF7}" type="sibTrans" cxnId="{2A7FDDC6-DB0D-4A32-A2EC-ABC164B72275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B7EAE-DCDE-4F59-84B1-DA6E98A4E529}">
      <dgm:prSet custT="1"/>
      <dgm:spPr/>
      <dgm:t>
        <a:bodyPr/>
        <a:lstStyle/>
        <a:p>
          <a:r>
            <a:rPr lang="en-US" sz="3200">
              <a:latin typeface="Arial" panose="020B0604020202020204" pitchFamily="34" charset="0"/>
              <a:cs typeface="Arial" panose="020B0604020202020204" pitchFamily="34" charset="0"/>
            </a:rPr>
            <a:t>Energy policy of China</a:t>
          </a:r>
        </a:p>
      </dgm:t>
    </dgm:pt>
    <dgm:pt modelId="{D161949B-6E89-48EF-AA7B-3993CE65FCDB}" type="parTrans" cxnId="{57EF7A98-F94B-4A60-857F-39590819D061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E3930-91EC-4A44-A301-FF4D67DFA782}" type="sibTrans" cxnId="{57EF7A98-F94B-4A60-857F-39590819D061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AD93C1-6104-426C-A6C0-CF81FB9C1D19}">
      <dgm:prSet custT="1"/>
      <dgm:spPr/>
      <dgm:t>
        <a:bodyPr/>
        <a:lstStyle/>
        <a:p>
          <a:r>
            <a:rPr lang="en-US" sz="3200">
              <a:latin typeface="Arial" panose="020B0604020202020204" pitchFamily="34" charset="0"/>
              <a:cs typeface="Arial" panose="020B0604020202020204" pitchFamily="34" charset="0"/>
            </a:rPr>
            <a:t>Energy future of China &amp; the changing world</a:t>
          </a:r>
        </a:p>
      </dgm:t>
    </dgm:pt>
    <dgm:pt modelId="{7E82A887-6902-4894-9AC2-46937CE63C93}" type="parTrans" cxnId="{E4D937F7-0DEC-4F04-9A3A-DC2E08B235AD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A583B-59DA-4A64-89EF-E204FF0342F9}" type="sibTrans" cxnId="{E4D937F7-0DEC-4F04-9A3A-DC2E08B235AD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6212C-6293-634C-9C14-BB8F44722449}" type="pres">
      <dgm:prSet presAssocID="{3BC23E45-BDC7-4A33-9ACD-7A883469B90C}" presName="linear" presStyleCnt="0">
        <dgm:presLayoutVars>
          <dgm:animLvl val="lvl"/>
          <dgm:resizeHandles val="exact"/>
        </dgm:presLayoutVars>
      </dgm:prSet>
      <dgm:spPr/>
    </dgm:pt>
    <dgm:pt modelId="{59DEE94E-C370-ED46-88EF-CBB29801DF2D}" type="pres">
      <dgm:prSet presAssocID="{EFD194A1-03A8-4FD2-B49A-DC50D1BB19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21DD90-7659-7A4A-BD4B-1FC6770A4D51}" type="pres">
      <dgm:prSet presAssocID="{BB4C3740-5C86-43FC-875D-29E139A69DF7}" presName="spacer" presStyleCnt="0"/>
      <dgm:spPr/>
    </dgm:pt>
    <dgm:pt modelId="{018EC4C6-BC4D-344B-BE9F-A1EA2982A439}" type="pres">
      <dgm:prSet presAssocID="{C50B7EAE-DCDE-4F59-84B1-DA6E98A4E5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682B895-28BF-4045-8B9A-59E4F6639190}" type="pres">
      <dgm:prSet presAssocID="{855E3930-91EC-4A44-A301-FF4D67DFA782}" presName="spacer" presStyleCnt="0"/>
      <dgm:spPr/>
    </dgm:pt>
    <dgm:pt modelId="{B2C449B1-C5EB-DF4F-9861-E5DA06AA7532}" type="pres">
      <dgm:prSet presAssocID="{8AAD93C1-6104-426C-A6C0-CF81FB9C1D1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7CFE08-EB56-EC47-B87A-56CEF3750494}" type="presOf" srcId="{C50B7EAE-DCDE-4F59-84B1-DA6E98A4E529}" destId="{018EC4C6-BC4D-344B-BE9F-A1EA2982A439}" srcOrd="0" destOrd="0" presId="urn:microsoft.com/office/officeart/2005/8/layout/vList2"/>
    <dgm:cxn modelId="{86E0F36B-A2B0-3C4B-A06D-5EA839015959}" type="presOf" srcId="{EFD194A1-03A8-4FD2-B49A-DC50D1BB1929}" destId="{59DEE94E-C370-ED46-88EF-CBB29801DF2D}" srcOrd="0" destOrd="0" presId="urn:microsoft.com/office/officeart/2005/8/layout/vList2"/>
    <dgm:cxn modelId="{57EF7A98-F94B-4A60-857F-39590819D061}" srcId="{3BC23E45-BDC7-4A33-9ACD-7A883469B90C}" destId="{C50B7EAE-DCDE-4F59-84B1-DA6E98A4E529}" srcOrd="1" destOrd="0" parTransId="{D161949B-6E89-48EF-AA7B-3993CE65FCDB}" sibTransId="{855E3930-91EC-4A44-A301-FF4D67DFA782}"/>
    <dgm:cxn modelId="{32E97D9E-DDBB-9C47-9E00-C95A2219B770}" type="presOf" srcId="{8AAD93C1-6104-426C-A6C0-CF81FB9C1D19}" destId="{B2C449B1-C5EB-DF4F-9861-E5DA06AA7532}" srcOrd="0" destOrd="0" presId="urn:microsoft.com/office/officeart/2005/8/layout/vList2"/>
    <dgm:cxn modelId="{8CC38DBC-B22C-EF4A-9A6B-744AC680748F}" type="presOf" srcId="{3BC23E45-BDC7-4A33-9ACD-7A883469B90C}" destId="{0346212C-6293-634C-9C14-BB8F44722449}" srcOrd="0" destOrd="0" presId="urn:microsoft.com/office/officeart/2005/8/layout/vList2"/>
    <dgm:cxn modelId="{2A7FDDC6-DB0D-4A32-A2EC-ABC164B72275}" srcId="{3BC23E45-BDC7-4A33-9ACD-7A883469B90C}" destId="{EFD194A1-03A8-4FD2-B49A-DC50D1BB1929}" srcOrd="0" destOrd="0" parTransId="{9D275563-6446-4D04-96FA-EA8947DFE306}" sibTransId="{BB4C3740-5C86-43FC-875D-29E139A69DF7}"/>
    <dgm:cxn modelId="{E4D937F7-0DEC-4F04-9A3A-DC2E08B235AD}" srcId="{3BC23E45-BDC7-4A33-9ACD-7A883469B90C}" destId="{8AAD93C1-6104-426C-A6C0-CF81FB9C1D19}" srcOrd="2" destOrd="0" parTransId="{7E82A887-6902-4894-9AC2-46937CE63C93}" sibTransId="{B29A583B-59DA-4A64-89EF-E204FF0342F9}"/>
    <dgm:cxn modelId="{92495985-ECBB-D944-B49D-1D21EB0ACB55}" type="presParOf" srcId="{0346212C-6293-634C-9C14-BB8F44722449}" destId="{59DEE94E-C370-ED46-88EF-CBB29801DF2D}" srcOrd="0" destOrd="0" presId="urn:microsoft.com/office/officeart/2005/8/layout/vList2"/>
    <dgm:cxn modelId="{95B0BDF0-80B7-7349-BB18-BFCA93D7C90B}" type="presParOf" srcId="{0346212C-6293-634C-9C14-BB8F44722449}" destId="{9F21DD90-7659-7A4A-BD4B-1FC6770A4D51}" srcOrd="1" destOrd="0" presId="urn:microsoft.com/office/officeart/2005/8/layout/vList2"/>
    <dgm:cxn modelId="{8890DF60-CF3E-5546-9D97-F608191FEF71}" type="presParOf" srcId="{0346212C-6293-634C-9C14-BB8F44722449}" destId="{018EC4C6-BC4D-344B-BE9F-A1EA2982A439}" srcOrd="2" destOrd="0" presId="urn:microsoft.com/office/officeart/2005/8/layout/vList2"/>
    <dgm:cxn modelId="{12C38BED-C7AA-3D4A-AA8B-C923B25FFA5E}" type="presParOf" srcId="{0346212C-6293-634C-9C14-BB8F44722449}" destId="{5682B895-28BF-4045-8B9A-59E4F6639190}" srcOrd="3" destOrd="0" presId="urn:microsoft.com/office/officeart/2005/8/layout/vList2"/>
    <dgm:cxn modelId="{DDC19ADE-3A29-2D46-9191-AE6ADF0F4008}" type="presParOf" srcId="{0346212C-6293-634C-9C14-BB8F44722449}" destId="{B2C449B1-C5EB-DF4F-9861-E5DA06AA75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E94E-C370-ED46-88EF-CBB29801DF2D}">
      <dsp:nvSpPr>
        <dsp:cNvPr id="0" name=""/>
        <dsp:cNvSpPr/>
      </dsp:nvSpPr>
      <dsp:spPr>
        <a:xfrm>
          <a:off x="0" y="461508"/>
          <a:ext cx="5115491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China energy usage summary</a:t>
          </a:r>
        </a:p>
      </dsp:txBody>
      <dsp:txXfrm>
        <a:off x="59399" y="520907"/>
        <a:ext cx="4996693" cy="1098002"/>
      </dsp:txXfrm>
    </dsp:sp>
    <dsp:sp modelId="{018EC4C6-BC4D-344B-BE9F-A1EA2982A439}">
      <dsp:nvSpPr>
        <dsp:cNvPr id="0" name=""/>
        <dsp:cNvSpPr/>
      </dsp:nvSpPr>
      <dsp:spPr>
        <a:xfrm>
          <a:off x="0" y="1865509"/>
          <a:ext cx="5115491" cy="12168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Arial" panose="020B0604020202020204" pitchFamily="34" charset="0"/>
              <a:cs typeface="Arial" panose="020B0604020202020204" pitchFamily="34" charset="0"/>
            </a:rPr>
            <a:t>Energy policy of China</a:t>
          </a:r>
        </a:p>
      </dsp:txBody>
      <dsp:txXfrm>
        <a:off x="59399" y="1924908"/>
        <a:ext cx="4996693" cy="1098002"/>
      </dsp:txXfrm>
    </dsp:sp>
    <dsp:sp modelId="{B2C449B1-C5EB-DF4F-9861-E5DA06AA7532}">
      <dsp:nvSpPr>
        <dsp:cNvPr id="0" name=""/>
        <dsp:cNvSpPr/>
      </dsp:nvSpPr>
      <dsp:spPr>
        <a:xfrm>
          <a:off x="0" y="3269509"/>
          <a:ext cx="5115491" cy="1216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Arial" panose="020B0604020202020204" pitchFamily="34" charset="0"/>
              <a:cs typeface="Arial" panose="020B0604020202020204" pitchFamily="34" charset="0"/>
            </a:rPr>
            <a:t>Energy future of China &amp; the changing world</a:t>
          </a:r>
        </a:p>
      </dsp:txBody>
      <dsp:txXfrm>
        <a:off x="59399" y="3328908"/>
        <a:ext cx="4996693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43849-6056-7541-8B9A-9970FBF4B33B}" type="datetimeFigureOut">
              <a:rPr lang="en-US" smtClean="0"/>
              <a:t>11/23/18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DB7A4-51F4-CA41-80F1-9D933587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2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7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5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1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8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DB7A4-51F4-CA41-80F1-9D93358705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C86B-5A0E-8449-AF35-02A22D266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B0837-BFA3-D348-83AE-2BDC06FE9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3890-7C4D-304B-B0BA-CB9DFD77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3AC1-B3B8-3B45-98B9-A5CFAA4FA3A2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84ACE-8E1C-AC4B-89B5-2934EFF3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7946-7546-B640-A224-E538076C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36CC8-97D0-0247-93B9-7A5B204F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B517F-3D67-2E43-B3D7-0E3433E7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54D90-ABA1-FC4F-8BD7-9515C790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9CF0-41FC-5443-939F-D726A3F652BF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88A06-5D28-8B41-B90D-DF96C9AA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DB776-90AB-2B42-8FED-F6C4684D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0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AAF516-0305-F24B-A62F-EC4F1294A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07E91-805C-CF4D-B4F6-E69EC6C78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D0B86-5583-C84B-92F6-F6053967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B8F9A-36A6-2B4E-B940-0D3B454F783E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A0B0A-7813-3949-AD48-D9B8FE4A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7DFF-6047-E442-AE72-A02032DA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6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DED-A816-8849-B7CC-E579BA41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96CB-A045-064D-80B3-13004B657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331D4-7C3D-8E48-B9C2-CBC5F626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9E53-7A4E-3149-8616-848FD3F5322E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735D-838E-5E44-94CD-86AB1195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C2F46-7FB5-E14D-BAAE-FF2BF039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5BE1-2AF5-D642-8412-F5374DD7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C4157-0FD0-2544-AFDF-C4C2F2D7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034A2-F4DD-D141-BE30-3D22080C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CE17-6133-4B4C-9E87-DFF7421DC57B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B8237-F114-0C42-A085-F3DE4BAF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B515F-5CD9-694A-8ED2-4ADDBEF1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5C97-CC13-5240-8AFB-0D0C26EC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9470-DA4F-024F-A30D-6EDF1898E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9FB3F-1703-C94B-A618-696AD97D9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F6668-EAC6-6344-A822-06D49EA8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2CC8-A8F0-BE47-A31B-289B7F28B46F}" type="datetime1">
              <a:rPr lang="en-US" smtClean="0"/>
              <a:t>11/23/18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812CD-3813-DA44-9A3E-66AE07EE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997A7-89B4-1C44-BA0C-63613169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C4E2-837E-E145-B60B-98024036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3FC9-AA89-4049-BCD8-C56A489A3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A69BB-D686-E74D-BD09-BB5CF662D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35D28-5DE4-7248-AF96-B2B2A2446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7DF2FD-B208-204B-A7FA-DD5A3EBEF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ADBCF-6228-2F4B-9D91-1E5EC320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B3167-330C-964C-A018-354945ED0913}" type="datetime1">
              <a:rPr lang="en-US" smtClean="0"/>
              <a:t>11/23/18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6024D-E39E-2A46-8CCB-F01812DB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3C7E2-D628-D145-B49C-86206E09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AE73-096D-1C43-8668-D36E6D6E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E1DF0-5727-514D-ADDF-CA61EA5F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AD7B-7B0C-D149-A8C6-C48C8CDACA5C}" type="datetime1">
              <a:rPr lang="en-US" smtClean="0"/>
              <a:t>11/23/18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0C97-D8F5-BA43-9EBE-64694C18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CC467-7BC3-CD4E-9B50-2CE5376F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D84CA-20A3-CB4E-837A-284505D7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658D-C772-C048-A820-EA07340674D1}" type="datetime1">
              <a:rPr lang="en-US" smtClean="0"/>
              <a:t>11/23/18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69307-7CE1-9D48-860C-8405AA71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12E2A-97E9-2249-B43B-992372E1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7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1851-D9DB-C748-B7B1-022ED840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EFCB-351F-CE4D-AB33-3D309B557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44C03-4361-614E-A779-AF565CCA2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F814C-DA2B-4744-AD29-CE389F4A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E0237-C1A7-674A-B12F-2B79852FB5B4}" type="datetime1">
              <a:rPr lang="en-US" smtClean="0"/>
              <a:t>11/23/18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751C1-EA43-2A4F-9BA3-5C2BC563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1E65B-8B13-1442-997C-B6E99FDC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5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97C7-213E-084C-98CE-425E50F4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A945E-75F3-4E47-95CE-1CE4FCFDA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FE08-C83F-A245-93B5-B9DEED68F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B7EEE-7A40-0247-9CDA-B7856543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463A0-6E9E-EC4D-8EED-A7C6E3EEA640}" type="datetime1">
              <a:rPr lang="en-US" smtClean="0"/>
              <a:t>11/23/18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78F6F-999F-0D43-90A8-D97AD1FC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27F6B-2AEB-AB4C-845D-917101BD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2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5FFD6-E8B0-FD49-83B9-BF0CD906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92DC8-9440-E547-BED0-2D3F442B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917C0-7913-4F43-8305-D0269E7CD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1F70-8F09-A249-B0FE-64FB8041C9AD}" type="datetime1">
              <a:rPr lang="en-US" smtClean="0"/>
              <a:t>11/23/18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F3927-3FC6-B84F-81D7-FA77786FD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280B7-D575-0A4D-93F7-C5BFDA293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95BE-A2A0-BD4D-BD08-1C21338F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ternationalrivers.org/campaigns/three-gorges-dam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DD690-31A4-734B-B18D-D25EEE901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hina</a:t>
            </a: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</a:t>
            </a: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andscape</a:t>
            </a: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C095E-8136-5046-B72B-AE8A2DC98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403" y="4217593"/>
            <a:ext cx="6105194" cy="68207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Mandy Liu, Eliza Spear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11/15/2018</a:t>
            </a:r>
          </a:p>
        </p:txBody>
      </p:sp>
    </p:spTree>
    <p:extLst>
      <p:ext uri="{BB962C8B-B14F-4D97-AF65-F5344CB8AC3E}">
        <p14:creationId xmlns:p14="http://schemas.microsoft.com/office/powerpoint/2010/main" val="366597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1" y="449179"/>
            <a:ext cx="11795823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Imbalanced energy structure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7011FF-D272-6445-B4BA-911828113C9D}"/>
              </a:ext>
            </a:extLst>
          </p:cNvPr>
          <p:cNvSpPr/>
          <p:nvPr/>
        </p:nvSpPr>
        <p:spPr>
          <a:xfrm>
            <a:off x="10244160" y="6500829"/>
            <a:ext cx="1670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yearbook.enerdata.net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Picture 8" descr="A screenshot of a map&#13;&#10;&#13;&#10;Description automatically generated">
            <a:extLst>
              <a:ext uri="{FF2B5EF4-FFF2-40B4-BE49-F238E27FC236}">
                <a16:creationId xmlns:a16="http://schemas.microsoft.com/office/drawing/2014/main" id="{49E948CA-19EF-FF4A-9089-850C47C86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87200"/>
          <a:stretch/>
        </p:blipFill>
        <p:spPr>
          <a:xfrm>
            <a:off x="682490" y="1856123"/>
            <a:ext cx="10396995" cy="729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16DFB-B376-3E44-9621-C71CEF3EAB8C}"/>
              </a:ext>
            </a:extLst>
          </p:cNvPr>
          <p:cNvSpPr/>
          <p:nvPr/>
        </p:nvSpPr>
        <p:spPr>
          <a:xfrm>
            <a:off x="2302930" y="1805521"/>
            <a:ext cx="4811151" cy="7291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7C6AB-3CE9-0C46-AB2F-0AC549216088}"/>
              </a:ext>
            </a:extLst>
          </p:cNvPr>
          <p:cNvSpPr txBox="1"/>
          <p:nvPr/>
        </p:nvSpPr>
        <p:spPr>
          <a:xfrm>
            <a:off x="3401102" y="1441666"/>
            <a:ext cx="33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Energy 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21AF9-F719-9145-AF2F-F562C1025672}"/>
              </a:ext>
            </a:extLst>
          </p:cNvPr>
          <p:cNvSpPr/>
          <p:nvPr/>
        </p:nvSpPr>
        <p:spPr>
          <a:xfrm>
            <a:off x="7266480" y="1805520"/>
            <a:ext cx="844062" cy="72915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D65FF-8D7B-1E48-8B8E-1BD85EA74332}"/>
              </a:ext>
            </a:extLst>
          </p:cNvPr>
          <p:cNvSpPr txBox="1"/>
          <p:nvPr/>
        </p:nvSpPr>
        <p:spPr>
          <a:xfrm>
            <a:off x="6763280" y="962526"/>
            <a:ext cx="3362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Energy sources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secondary energy source need to be made from a primary source.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A193BD-5E69-944D-8FE6-15F8D6C7962D}"/>
              </a:ext>
            </a:extLst>
          </p:cNvPr>
          <p:cNvCxnSpPr/>
          <p:nvPr/>
        </p:nvCxnSpPr>
        <p:spPr>
          <a:xfrm>
            <a:off x="2813539" y="2585276"/>
            <a:ext cx="0" cy="3398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857F41C-6FB0-9F46-9E45-DCE0387362BA}"/>
              </a:ext>
            </a:extLst>
          </p:cNvPr>
          <p:cNvSpPr txBox="1"/>
          <p:nvPr/>
        </p:nvSpPr>
        <p:spPr>
          <a:xfrm>
            <a:off x="1582619" y="2919616"/>
            <a:ext cx="2461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to Refineries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# 2 in the world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2/3 of the #1 country (United States)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1DA471-E447-3542-A9DB-43F341E9C04A}"/>
              </a:ext>
            </a:extLst>
          </p:cNvPr>
          <p:cNvCxnSpPr>
            <a:cxnSpLocks/>
          </p:cNvCxnSpPr>
          <p:nvPr/>
        </p:nvCxnSpPr>
        <p:spPr>
          <a:xfrm>
            <a:off x="4044458" y="2585276"/>
            <a:ext cx="0" cy="11999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EE83EC-4CA2-6047-86ED-1D722A224C60}"/>
              </a:ext>
            </a:extLst>
          </p:cNvPr>
          <p:cNvSpPr txBox="1"/>
          <p:nvPr/>
        </p:nvSpPr>
        <p:spPr>
          <a:xfrm>
            <a:off x="3169923" y="3835871"/>
            <a:ext cx="2461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# 2 in the world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2/3 of the #1 country (United States)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1A2008-CE33-DA44-82C5-4BAD46B19A2F}"/>
              </a:ext>
            </a:extLst>
          </p:cNvPr>
          <p:cNvCxnSpPr>
            <a:cxnSpLocks/>
          </p:cNvCxnSpPr>
          <p:nvPr/>
        </p:nvCxnSpPr>
        <p:spPr>
          <a:xfrm>
            <a:off x="5363049" y="2585276"/>
            <a:ext cx="0" cy="18551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73E8FD-4144-BE4B-91FB-B52CAF2ED707}"/>
              </a:ext>
            </a:extLst>
          </p:cNvPr>
          <p:cNvSpPr txBox="1"/>
          <p:nvPr/>
        </p:nvSpPr>
        <p:spPr>
          <a:xfrm>
            <a:off x="5082191" y="4440471"/>
            <a:ext cx="2461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 the world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1/3 of the #1 country (United States)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49B6FD-495F-DC40-8BF1-AB9259EACF0B}"/>
              </a:ext>
            </a:extLst>
          </p:cNvPr>
          <p:cNvCxnSpPr>
            <a:cxnSpLocks/>
          </p:cNvCxnSpPr>
          <p:nvPr/>
        </p:nvCxnSpPr>
        <p:spPr>
          <a:xfrm flipH="1">
            <a:off x="6508842" y="2608132"/>
            <a:ext cx="1" cy="5771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C5985F4-E436-1B44-A47A-7D6780C42702}"/>
              </a:ext>
            </a:extLst>
          </p:cNvPr>
          <p:cNvSpPr txBox="1"/>
          <p:nvPr/>
        </p:nvSpPr>
        <p:spPr>
          <a:xfrm>
            <a:off x="5947445" y="3208128"/>
            <a:ext cx="2461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# 1 in the world</a:t>
            </a: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times of the #2 country (India)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145EA4-47E5-6D4E-B66E-38DB8153459D}"/>
              </a:ext>
            </a:extLst>
          </p:cNvPr>
          <p:cNvCxnSpPr>
            <a:cxnSpLocks/>
          </p:cNvCxnSpPr>
          <p:nvPr/>
        </p:nvCxnSpPr>
        <p:spPr>
          <a:xfrm flipH="1">
            <a:off x="7933451" y="2596560"/>
            <a:ext cx="1" cy="57714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9DBF9E-19CB-4A4B-A034-B77F983356FA}"/>
              </a:ext>
            </a:extLst>
          </p:cNvPr>
          <p:cNvSpPr txBox="1"/>
          <p:nvPr/>
        </p:nvSpPr>
        <p:spPr>
          <a:xfrm>
            <a:off x="7800634" y="3173700"/>
            <a:ext cx="24618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# 1 in the world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1.5 times of the #2 country (United States)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electricity in China really “clean”?</a:t>
            </a:r>
          </a:p>
        </p:txBody>
      </p:sp>
    </p:spTree>
    <p:extLst>
      <p:ext uri="{BB962C8B-B14F-4D97-AF65-F5344CB8AC3E}">
        <p14:creationId xmlns:p14="http://schemas.microsoft.com/office/powerpoint/2010/main" val="77863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2" y="449179"/>
            <a:ext cx="8876160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Imbalanced Energy 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1C355-7B29-6B44-9427-EDDEFF3E0F87}"/>
              </a:ext>
            </a:extLst>
          </p:cNvPr>
          <p:cNvGrpSpPr/>
          <p:nvPr/>
        </p:nvGrpSpPr>
        <p:grpSpPr>
          <a:xfrm>
            <a:off x="326351" y="1769629"/>
            <a:ext cx="6254540" cy="3909585"/>
            <a:chOff x="1144495" y="1267326"/>
            <a:chExt cx="6254540" cy="3909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AD9B5A-D4E2-564B-BE13-0B53544FD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r="56518" b="14250"/>
            <a:stretch/>
          </p:blipFill>
          <p:spPr>
            <a:xfrm>
              <a:off x="1516546" y="1267326"/>
              <a:ext cx="3959392" cy="39095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365FE5-E2A5-9548-9B0C-2B0336227BEB}"/>
                </a:ext>
              </a:extLst>
            </p:cNvPr>
            <p:cNvSpPr txBox="1"/>
            <p:nvPr/>
          </p:nvSpPr>
          <p:spPr>
            <a:xfrm>
              <a:off x="1144495" y="1394376"/>
              <a:ext cx="62545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Installed Capacity by Energy Sources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2863B0E-3F48-C849-AA50-DAF1459FC295}"/>
              </a:ext>
            </a:extLst>
          </p:cNvPr>
          <p:cNvSpPr/>
          <p:nvPr/>
        </p:nvSpPr>
        <p:spPr>
          <a:xfrm>
            <a:off x="9493194" y="6191068"/>
            <a:ext cx="2258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www.iea.org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weo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/china/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2BCDD-0C45-704B-8704-8EAB6DFC4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545" t="86235" r="43246" b="805"/>
          <a:stretch/>
        </p:blipFill>
        <p:spPr>
          <a:xfrm>
            <a:off x="1167621" y="5734251"/>
            <a:ext cx="4572000" cy="59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888416-A63B-9E44-A77B-D4577651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6333" t="86235" r="7404" b="805"/>
          <a:stretch/>
        </p:blipFill>
        <p:spPr>
          <a:xfrm>
            <a:off x="2936399" y="5981298"/>
            <a:ext cx="3302110" cy="590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694C7-A355-0549-BBFE-9AF61EE6FC77}"/>
              </a:ext>
            </a:extLst>
          </p:cNvPr>
          <p:cNvSpPr txBox="1"/>
          <p:nvPr/>
        </p:nvSpPr>
        <p:spPr>
          <a:xfrm>
            <a:off x="813272" y="1245996"/>
            <a:ext cx="492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China’s coal obsession</a:t>
            </a:r>
          </a:p>
        </p:txBody>
      </p:sp>
    </p:spTree>
    <p:extLst>
      <p:ext uri="{BB962C8B-B14F-4D97-AF65-F5344CB8AC3E}">
        <p14:creationId xmlns:p14="http://schemas.microsoft.com/office/powerpoint/2010/main" val="378539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2" y="449179"/>
            <a:ext cx="8876160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Imbalanced Energy 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1C355-7B29-6B44-9427-EDDEFF3E0F87}"/>
              </a:ext>
            </a:extLst>
          </p:cNvPr>
          <p:cNvGrpSpPr/>
          <p:nvPr/>
        </p:nvGrpSpPr>
        <p:grpSpPr>
          <a:xfrm>
            <a:off x="326351" y="1769629"/>
            <a:ext cx="6254540" cy="3909585"/>
            <a:chOff x="1144495" y="1267326"/>
            <a:chExt cx="6254540" cy="3909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AD9B5A-D4E2-564B-BE13-0B53544FD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r="56518" b="14250"/>
            <a:stretch/>
          </p:blipFill>
          <p:spPr>
            <a:xfrm>
              <a:off x="1516546" y="1267326"/>
              <a:ext cx="3959392" cy="39095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365FE5-E2A5-9548-9B0C-2B0336227BEB}"/>
                </a:ext>
              </a:extLst>
            </p:cNvPr>
            <p:cNvSpPr txBox="1"/>
            <p:nvPr/>
          </p:nvSpPr>
          <p:spPr>
            <a:xfrm>
              <a:off x="1144495" y="1394376"/>
              <a:ext cx="62545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Installed Capacity by Energy Sources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2863B0E-3F48-C849-AA50-DAF1459FC295}"/>
              </a:ext>
            </a:extLst>
          </p:cNvPr>
          <p:cNvSpPr/>
          <p:nvPr/>
        </p:nvSpPr>
        <p:spPr>
          <a:xfrm>
            <a:off x="6426572" y="6408821"/>
            <a:ext cx="2258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www.iea.org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weo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/china/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2BCDD-0C45-704B-8704-8EAB6DFC4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545" t="86235" r="43246" b="805"/>
          <a:stretch/>
        </p:blipFill>
        <p:spPr>
          <a:xfrm>
            <a:off x="1167621" y="5734251"/>
            <a:ext cx="4572000" cy="59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888416-A63B-9E44-A77B-D4577651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6333" t="86235" r="7404" b="805"/>
          <a:stretch/>
        </p:blipFill>
        <p:spPr>
          <a:xfrm>
            <a:off x="2936399" y="5981298"/>
            <a:ext cx="3302110" cy="590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694C7-A355-0549-BBFE-9AF61EE6FC77}"/>
              </a:ext>
            </a:extLst>
          </p:cNvPr>
          <p:cNvSpPr txBox="1"/>
          <p:nvPr/>
        </p:nvSpPr>
        <p:spPr>
          <a:xfrm>
            <a:off x="813272" y="1245996"/>
            <a:ext cx="492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China’s coal obsession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4D4A9-34FE-7443-8566-6EB2ACDBB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1" r="3330"/>
          <a:stretch/>
        </p:blipFill>
        <p:spPr>
          <a:xfrm>
            <a:off x="6443004" y="2147252"/>
            <a:ext cx="4572001" cy="259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8F343-AB1C-A446-A64C-68DE4202F93E}"/>
              </a:ext>
            </a:extLst>
          </p:cNvPr>
          <p:cNvSpPr txBox="1"/>
          <p:nvPr/>
        </p:nvSpPr>
        <p:spPr>
          <a:xfrm>
            <a:off x="6443004" y="1433044"/>
            <a:ext cx="492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America’s oil obsession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348482-17F1-E545-88B4-3A46AF1F0A19}"/>
              </a:ext>
            </a:extLst>
          </p:cNvPr>
          <p:cNvSpPr/>
          <p:nvPr/>
        </p:nvSpPr>
        <p:spPr>
          <a:xfrm>
            <a:off x="6426572" y="5565799"/>
            <a:ext cx="5765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www.washingtonpost.com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/national/health-science/a-14-year-long-oil-spill-in-the-gulf-of-mexico-verges-on-becoming-one-of-the-worst-in-us-history/2018/10/20/f9a66fd0-9045-11e8-bcd5-9d911c784c38_story.html?utm_term=.56169a87b56e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6EAD1-9C59-A84B-AF88-3BA24BAE0660}"/>
              </a:ext>
            </a:extLst>
          </p:cNvPr>
          <p:cNvSpPr txBox="1"/>
          <p:nvPr/>
        </p:nvSpPr>
        <p:spPr>
          <a:xfrm>
            <a:off x="6443004" y="5027699"/>
            <a:ext cx="505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14-year-long oil spill in the Gulf of Mexico</a:t>
            </a:r>
          </a:p>
        </p:txBody>
      </p:sp>
    </p:spTree>
    <p:extLst>
      <p:ext uri="{BB962C8B-B14F-4D97-AF65-F5344CB8AC3E}">
        <p14:creationId xmlns:p14="http://schemas.microsoft.com/office/powerpoint/2010/main" val="308741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724E22-C481-F34D-84A6-84172394F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916" r="7518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2AF92-8C75-934A-B149-08CB3A506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6" r="1411" b="3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8BB3-016B-0940-9D5C-4B00D7351532}"/>
              </a:ext>
            </a:extLst>
          </p:cNvPr>
          <p:cNvSpPr txBox="1"/>
          <p:nvPr/>
        </p:nvSpPr>
        <p:spPr>
          <a:xfrm>
            <a:off x="637016" y="1534585"/>
            <a:ext cx="4803637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Gorges Dam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holds world record for hydroelectric gravity dam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1.2 million people, flooded 1,300 + villages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have permanently changed the ecosystem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A83C40-EDFA-AD48-909E-B8704D60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2" y="449179"/>
            <a:ext cx="8876160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Hydropower boom in 2009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107DA-2792-E746-9446-C4686B4BB7FB}"/>
              </a:ext>
            </a:extLst>
          </p:cNvPr>
          <p:cNvSpPr/>
          <p:nvPr/>
        </p:nvSpPr>
        <p:spPr>
          <a:xfrm>
            <a:off x="144647" y="625116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https://www.internationalrivers.org/campaigns/three-gorges-dam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www.nytimes.com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/2007/11/19/world/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/19dam.html</a:t>
            </a:r>
          </a:p>
        </p:txBody>
      </p:sp>
    </p:spTree>
    <p:extLst>
      <p:ext uri="{BB962C8B-B14F-4D97-AF65-F5344CB8AC3E}">
        <p14:creationId xmlns:p14="http://schemas.microsoft.com/office/powerpoint/2010/main" val="191478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4D8F-EB41-A040-A2D0-5C7DB57E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Something is going on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7C8A-BC47-DD4B-8BE3-9CA9544D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95BE-A2A0-BD4D-BD08-1C21338FD5A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80DF-F20A-644F-AE87-CCFE8F719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443763"/>
            <a:ext cx="5424938" cy="2352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6981D-BBA5-6340-869F-651B16477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0"/>
          <a:stretch/>
        </p:blipFill>
        <p:spPr>
          <a:xfrm>
            <a:off x="6496589" y="1304812"/>
            <a:ext cx="4138282" cy="2575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5AF221-B71E-4842-9878-E4CEF308C8CC}"/>
              </a:ext>
            </a:extLst>
          </p:cNvPr>
          <p:cNvGrpSpPr/>
          <p:nvPr/>
        </p:nvGrpSpPr>
        <p:grpSpPr>
          <a:xfrm>
            <a:off x="2922354" y="3991399"/>
            <a:ext cx="5926225" cy="2575653"/>
            <a:chOff x="1516546" y="1267326"/>
            <a:chExt cx="9105900" cy="4559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D8A4E9-69A1-EF4E-8D52-1D77B74AD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6546" y="1267326"/>
              <a:ext cx="9105900" cy="4559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695907-86FF-6F49-A45E-CDEA812267AA}"/>
                </a:ext>
              </a:extLst>
            </p:cNvPr>
            <p:cNvSpPr txBox="1"/>
            <p:nvPr/>
          </p:nvSpPr>
          <p:spPr>
            <a:xfrm>
              <a:off x="5475938" y="1892967"/>
              <a:ext cx="4908883" cy="32143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   Fast diversification?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C9C0E9-26E3-704A-A5EA-B7C21758C66C}"/>
                </a:ext>
              </a:extLst>
            </p:cNvPr>
            <p:cNvSpPr txBox="1"/>
            <p:nvPr/>
          </p:nvSpPr>
          <p:spPr>
            <a:xfrm>
              <a:off x="1850422" y="1334654"/>
              <a:ext cx="7937081" cy="5448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Current Installed Capacity by Energy Sources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11985-84A2-C34D-9CCF-8AD021ECB91A}"/>
              </a:ext>
            </a:extLst>
          </p:cNvPr>
          <p:cNvSpPr/>
          <p:nvPr/>
        </p:nvSpPr>
        <p:spPr>
          <a:xfrm>
            <a:off x="5213445" y="1861441"/>
            <a:ext cx="882555" cy="168812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F56A48-0F4D-6849-800B-A90E576D2741}"/>
              </a:ext>
            </a:extLst>
          </p:cNvPr>
          <p:cNvSpPr/>
          <p:nvPr/>
        </p:nvSpPr>
        <p:spPr>
          <a:xfrm>
            <a:off x="9326880" y="1499536"/>
            <a:ext cx="239151" cy="7735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6E7DC7-66E8-254A-9A8A-79D18E375B5A}"/>
              </a:ext>
            </a:extLst>
          </p:cNvPr>
          <p:cNvSpPr/>
          <p:nvPr/>
        </p:nvSpPr>
        <p:spPr>
          <a:xfrm>
            <a:off x="4903245" y="5134708"/>
            <a:ext cx="595927" cy="49275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12763-6B50-3741-97F7-7440D8C848E9}"/>
              </a:ext>
            </a:extLst>
          </p:cNvPr>
          <p:cNvSpPr txBox="1"/>
          <p:nvPr/>
        </p:nvSpPr>
        <p:spPr>
          <a:xfrm>
            <a:off x="4740043" y="1512901"/>
            <a:ext cx="125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Peaked?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BF325-74DD-7D47-ABD7-D9B9ADDF2906}"/>
              </a:ext>
            </a:extLst>
          </p:cNvPr>
          <p:cNvSpPr txBox="1"/>
          <p:nvPr/>
        </p:nvSpPr>
        <p:spPr>
          <a:xfrm>
            <a:off x="8848579" y="1203202"/>
            <a:ext cx="125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Peaked?</a:t>
            </a:r>
          </a:p>
        </p:txBody>
      </p:sp>
    </p:spTree>
    <p:extLst>
      <p:ext uri="{BB962C8B-B14F-4D97-AF65-F5344CB8AC3E}">
        <p14:creationId xmlns:p14="http://schemas.microsoft.com/office/powerpoint/2010/main" val="168769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8239-CAD0-DE4A-948C-3984441B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60135"/>
            <a:ext cx="9144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policy in China: the game changer?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A73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3504-A576-5342-A39E-CA5DA566B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53" r="1" b="312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26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indoor, text&#10;&#10;Description automatically generated">
            <a:extLst>
              <a:ext uri="{FF2B5EF4-FFF2-40B4-BE49-F238E27FC236}">
                <a16:creationId xmlns:a16="http://schemas.microsoft.com/office/drawing/2014/main" id="{A1D5DE77-A16B-9843-827A-2FEFADAFA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43" r="-2" b="27199"/>
          <a:stretch/>
        </p:blipFill>
        <p:spPr>
          <a:xfrm>
            <a:off x="0" y="4681882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8DED3-3E30-974E-AA31-98C404FCC468}"/>
              </a:ext>
            </a:extLst>
          </p:cNvPr>
          <p:cNvSpPr txBox="1"/>
          <p:nvPr/>
        </p:nvSpPr>
        <p:spPr>
          <a:xfrm>
            <a:off x="5866228" y="2130473"/>
            <a:ext cx="632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People’s Congress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2A97E-EF77-6C47-B774-15079CE1341B}"/>
              </a:ext>
            </a:extLst>
          </p:cNvPr>
          <p:cNvSpPr txBox="1"/>
          <p:nvPr/>
        </p:nvSpPr>
        <p:spPr>
          <a:xfrm>
            <a:off x="1118792" y="4260936"/>
            <a:ext cx="632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Xi might stay in power after term limit was abolished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A747-6D29-714F-B284-499ACA384AEB}"/>
              </a:ext>
            </a:extLst>
          </p:cNvPr>
          <p:cNvSpPr txBox="1"/>
          <p:nvPr/>
        </p:nvSpPr>
        <p:spPr>
          <a:xfrm>
            <a:off x="1524000" y="112541"/>
            <a:ext cx="6325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259062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55BF-55F1-3E4E-8C1B-BBBBBD4E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40650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energy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88E2F-5D75-3D42-A1AC-75FD317A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630"/>
            <a:ext cx="7483345" cy="3746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4DD95C-3034-B04E-8384-FDA8C944A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2"/>
          <a:stretch/>
        </p:blipFill>
        <p:spPr>
          <a:xfrm>
            <a:off x="7436295" y="1956593"/>
            <a:ext cx="4520809" cy="2869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D02F4-EE2A-5348-B524-27F993C81CA5}"/>
              </a:ext>
            </a:extLst>
          </p:cNvPr>
          <p:cNvSpPr txBox="1"/>
          <p:nvPr/>
        </p:nvSpPr>
        <p:spPr>
          <a:xfrm>
            <a:off x="3254840" y="1704975"/>
            <a:ext cx="4014787" cy="27098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1EFCE-8669-DF43-BCA6-2C76B27CD0AF}"/>
              </a:ext>
            </a:extLst>
          </p:cNvPr>
          <p:cNvSpPr/>
          <p:nvPr/>
        </p:nvSpPr>
        <p:spPr>
          <a:xfrm>
            <a:off x="7882513" y="6354375"/>
            <a:ext cx="41216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ieefa.org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ieefa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-china-a-sea-change-in-energy-policy/</a:t>
            </a:r>
          </a:p>
        </p:txBody>
      </p:sp>
    </p:spTree>
    <p:extLst>
      <p:ext uri="{BB962C8B-B14F-4D97-AF65-F5344CB8AC3E}">
        <p14:creationId xmlns:p14="http://schemas.microsoft.com/office/powerpoint/2010/main" val="12595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DA84-49C7-944F-8BD5-A65FA2E2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2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Case study: Boom and bust of photovoltaics in China</a:t>
            </a:r>
          </a:p>
        </p:txBody>
      </p:sp>
      <p:pic>
        <p:nvPicPr>
          <p:cNvPr id="6" name="Picture 5" descr="A picture containing ground, man, athletic game, road&#13;&#10;&#13;&#10;Description automatically generated">
            <a:extLst>
              <a:ext uri="{FF2B5EF4-FFF2-40B4-BE49-F238E27FC236}">
                <a16:creationId xmlns:a16="http://schemas.microsoft.com/office/drawing/2014/main" id="{E60A5F8D-8BD6-3C47-9789-DEB18F1D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74" y="1690688"/>
            <a:ext cx="6132102" cy="3680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B5913-37EF-B042-8262-7FCE0F09550D}"/>
              </a:ext>
            </a:extLst>
          </p:cNvPr>
          <p:cNvSpPr txBox="1"/>
          <p:nvPr/>
        </p:nvSpPr>
        <p:spPr>
          <a:xfrm>
            <a:off x="7286625" y="1690688"/>
            <a:ext cx="4200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Renewable energy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Western countries curtail solar spending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backings from government and banks across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competition from Western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Shrinking market/demand could no longer match the sharp production increase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579E2F-137D-2447-944D-EB2BC2AB8C52}"/>
              </a:ext>
            </a:extLst>
          </p:cNvPr>
          <p:cNvSpPr/>
          <p:nvPr/>
        </p:nvSpPr>
        <p:spPr>
          <a:xfrm>
            <a:off x="7410450" y="649287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qz.com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/93368/how-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chinas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-solar-boom-fizzled-and-went-bust/</a:t>
            </a:r>
          </a:p>
        </p:txBody>
      </p:sp>
    </p:spTree>
    <p:extLst>
      <p:ext uri="{BB962C8B-B14F-4D97-AF65-F5344CB8AC3E}">
        <p14:creationId xmlns:p14="http://schemas.microsoft.com/office/powerpoint/2010/main" val="158598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597B4B3A-51BD-5B42-B339-8843D451B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6858D9-31F0-EA4D-BD44-C030CEAB4B05}"/>
              </a:ext>
            </a:extLst>
          </p:cNvPr>
          <p:cNvSpPr/>
          <p:nvPr/>
        </p:nvSpPr>
        <p:spPr>
          <a:xfrm>
            <a:off x="349348" y="379829"/>
            <a:ext cx="11493304" cy="61053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62719-6959-A444-AD75-126F8BB4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36099"/>
            <a:ext cx="10464799" cy="81592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 policy support on electrical vehicles</a:t>
            </a:r>
          </a:p>
        </p:txBody>
      </p:sp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8B3B91A-1C38-1945-95C7-120B6780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024" y="1252025"/>
            <a:ext cx="6031064" cy="5669200"/>
          </a:xfrm>
          <a:prstGeom prst="rect">
            <a:avLst/>
          </a:prstGeom>
        </p:spPr>
      </p:pic>
      <p:pic>
        <p:nvPicPr>
          <p:cNvPr id="10" name="Content Placeholder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391A6F97-D8F3-8C41-8EC5-1C4A16C4B2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1981" y="1561438"/>
            <a:ext cx="5080402" cy="1231997"/>
          </a:xfrm>
          <a:prstGeom prst="rect">
            <a:avLst/>
          </a:prstGeom>
        </p:spPr>
      </p:pic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AB6A4496-5EFD-8342-AB81-A4A3D0B7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12" y="2669802"/>
            <a:ext cx="5283540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Subsidies to both production and consumption ends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Emission Vehicle Program (automaker credit system)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plate registration limitations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backfire: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energy structure needs to be fixed first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another photovoltaics industry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24ACF-D802-3741-A471-438C9989A60E}"/>
              </a:ext>
            </a:extLst>
          </p:cNvPr>
          <p:cNvSpPr txBox="1"/>
          <p:nvPr/>
        </p:nvSpPr>
        <p:spPr>
          <a:xfrm>
            <a:off x="6644436" y="5775570"/>
            <a:ext cx="57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IEA Global EV Outlook 2017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qz.com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/1286376/china-is-going-to-sell-half-the-worlds-electric-cars-by-borrowing-policies-from-california/ </a:t>
            </a:r>
          </a:p>
        </p:txBody>
      </p:sp>
    </p:spTree>
    <p:extLst>
      <p:ext uri="{BB962C8B-B14F-4D97-AF65-F5344CB8AC3E}">
        <p14:creationId xmlns:p14="http://schemas.microsoft.com/office/powerpoint/2010/main" val="389332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DA3B-D36E-524C-A092-B75EA89C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Energy future of China &amp; the changing world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18243-263D-D748-8782-F288C729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r="21247"/>
          <a:stretch/>
        </p:blipFill>
        <p:spPr>
          <a:xfrm>
            <a:off x="148648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5041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8A8A7-8A70-1746-B3AE-8594B4F3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54" y="2018546"/>
            <a:ext cx="3659777" cy="282090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7CC3D-780B-6247-9B78-E4CFF81A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CE595BE-A2A0-BD4D-BD08-1C21338FD5A9}" type="slidenum">
              <a:rPr lang="en-US" sz="1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1</a:t>
            </a:fld>
            <a:endParaRPr lang="en-US" sz="10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E88FFDC-FC1F-41FE-8289-823B00D72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03554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057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75C94-FE9A-C647-8263-4A3D8EBD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077" y="73861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forward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71646-63B0-3D4D-B33F-A2CF999E2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1223" r="23568" b="-3"/>
          <a:stretch/>
        </p:blipFill>
        <p:spPr>
          <a:xfrm>
            <a:off x="-159774" y="717138"/>
            <a:ext cx="5160212" cy="5400961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2E96E4-C3BE-4946-B6C4-3C37AB7298E6}"/>
              </a:ext>
            </a:extLst>
          </p:cNvPr>
          <p:cNvSpPr txBox="1"/>
          <p:nvPr/>
        </p:nvSpPr>
        <p:spPr>
          <a:xfrm>
            <a:off x="5796078" y="213593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to launch its own moon to save energy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Illumination satellites planned by Chengdu City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coating to harvest energy from the space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times lighter than the moon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conventional street lamps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electricity bill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69940-6C18-9F49-A4C7-3C68FE162DEE}"/>
              </a:ext>
            </a:extLst>
          </p:cNvPr>
          <p:cNvSpPr/>
          <p:nvPr/>
        </p:nvSpPr>
        <p:spPr>
          <a:xfrm>
            <a:off x="6049482" y="629192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www.businesstoday.in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/current/world/china-to-launch-its-own-moon-in-the-sky-to-save-energy-light-up-streets/story/285859.html</a:t>
            </a:r>
          </a:p>
        </p:txBody>
      </p:sp>
    </p:spTree>
    <p:extLst>
      <p:ext uri="{BB962C8B-B14F-4D97-AF65-F5344CB8AC3E}">
        <p14:creationId xmlns:p14="http://schemas.microsoft.com/office/powerpoint/2010/main" val="217859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53F7-FF41-D545-87B8-819B4944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13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China as global leader in combatting climate change?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591FF-0ABD-CB48-B70E-8DE2FDC7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9" y="1235656"/>
            <a:ext cx="6043931" cy="4060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A9025-8C8B-5F4E-BC31-C7CAFC71DC15}"/>
              </a:ext>
            </a:extLst>
          </p:cNvPr>
          <p:cNvSpPr txBox="1"/>
          <p:nvPr/>
        </p:nvSpPr>
        <p:spPr>
          <a:xfrm>
            <a:off x="431661" y="5256012"/>
            <a:ext cx="5050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belt, one road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form infrastructure network and promote energy technology input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2B27A-1697-3449-A6AD-731996D0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1398617"/>
            <a:ext cx="5815331" cy="2981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0D6317-02C0-C641-99EB-2BEB075B4723}"/>
              </a:ext>
            </a:extLst>
          </p:cNvPr>
          <p:cNvSpPr txBox="1"/>
          <p:nvPr/>
        </p:nvSpPr>
        <p:spPr>
          <a:xfrm>
            <a:off x="6336524" y="4305221"/>
            <a:ext cx="5157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Dark green: members (regional)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Light green: prospective members (regional)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Dark blue: members (non-regional)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Light blue: prospective members (non-regional)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Asia infrastructure investment bank (AIIB)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 funding institution of the infrastructure network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AFBBCF-E18F-2C48-A0BA-1CAF5B38F8F5}"/>
              </a:ext>
            </a:extLst>
          </p:cNvPr>
          <p:cNvSpPr/>
          <p:nvPr/>
        </p:nvSpPr>
        <p:spPr>
          <a:xfrm>
            <a:off x="3757613" y="6320822"/>
            <a:ext cx="8434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www.thesmithsophian.com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/from-china-hoax-to-china-legend-will-china-be-the-next-global-leader-on-climate-change/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www.forbes.com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/sites/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wadeshepard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/2017/07/15/the-real-role-of-the-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aiib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-in-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chinas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-new-silk-road/#1c0445df7472</a:t>
            </a:r>
          </a:p>
        </p:txBody>
      </p:sp>
    </p:spTree>
    <p:extLst>
      <p:ext uri="{BB962C8B-B14F-4D97-AF65-F5344CB8AC3E}">
        <p14:creationId xmlns:p14="http://schemas.microsoft.com/office/powerpoint/2010/main" val="3171637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2F8B96-03A3-BA4F-B4E8-49710426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1771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Crazy Rich Asians?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16040-7F20-3B4B-8926-27922CC6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99" y="1443279"/>
            <a:ext cx="4445000" cy="44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06225-9E2D-A747-803E-3E3FCC466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6" r="21781"/>
          <a:stretch/>
        </p:blipFill>
        <p:spPr>
          <a:xfrm>
            <a:off x="6096000" y="1443279"/>
            <a:ext cx="4266078" cy="4445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359351-AE8B-C24B-95BA-8637087BD1ED}"/>
              </a:ext>
            </a:extLst>
          </p:cNvPr>
          <p:cNvSpPr txBox="1">
            <a:spLocks/>
          </p:cNvSpPr>
          <p:nvPr/>
        </p:nvSpPr>
        <p:spPr>
          <a:xfrm>
            <a:off x="838199" y="57159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Movie vs. Reality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China stay rich?</a:t>
            </a:r>
          </a:p>
        </p:txBody>
      </p:sp>
    </p:spTree>
    <p:extLst>
      <p:ext uri="{BB962C8B-B14F-4D97-AF65-F5344CB8AC3E}">
        <p14:creationId xmlns:p14="http://schemas.microsoft.com/office/powerpoint/2010/main" val="3132576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3;&#10;&#13;&#10;Description automatically generated">
            <a:extLst>
              <a:ext uri="{FF2B5EF4-FFF2-40B4-BE49-F238E27FC236}">
                <a16:creationId xmlns:a16="http://schemas.microsoft.com/office/drawing/2014/main" id="{B3CDF1A4-F79D-8A4A-BD28-116FA6773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31937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D7195-A23E-5241-8923-540360520A79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Steps backward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EA43C-4E29-BC42-A313-AFE873FB5B00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“Catching tiger and hidden flies in China’s energy sector”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Bekri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head of the National Energy Administration, was under investigation for suspicious graft.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from China’s oil and coal sector has been among the most high-profile corruption cases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State-owned energy sector produces the largest number of officials and managers under investigation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22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5B7F-5ADF-A945-8958-E91EBDFD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Dangers: trade war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C887E-D2D4-E94B-9EA2-1B2BA3EB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112" y="1588007"/>
            <a:ext cx="5318207" cy="310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DDE0D-F178-0142-B9A6-45C0284E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630381"/>
            <a:ext cx="4587471" cy="3058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72783A-78B5-BD4C-8911-380AAADD3D72}"/>
              </a:ext>
            </a:extLst>
          </p:cNvPr>
          <p:cNvSpPr txBox="1"/>
          <p:nvPr/>
        </p:nvSpPr>
        <p:spPr>
          <a:xfrm>
            <a:off x="571500" y="4943475"/>
            <a:ext cx="484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China places tariffs on the natural gas sector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B866-EC29-B648-9D39-FA2EEA29F3D6}"/>
              </a:ext>
            </a:extLst>
          </p:cNvPr>
          <p:cNvSpPr txBox="1"/>
          <p:nvPr/>
        </p:nvSpPr>
        <p:spPr>
          <a:xfrm>
            <a:off x="5802112" y="4943475"/>
            <a:ext cx="484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China stocks plunges with heavy selling in the energy sector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F9E2C-3680-024A-8140-6B0CAC17FBC5}"/>
              </a:ext>
            </a:extLst>
          </p:cNvPr>
          <p:cNvSpPr/>
          <p:nvPr/>
        </p:nvSpPr>
        <p:spPr>
          <a:xfrm>
            <a:off x="5721837" y="6116227"/>
            <a:ext cx="6430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foreignpolicy.com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/2018/09/24/trumps-trade-war-with-china-could-hit-energy-exports/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www.cnbc.com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/2018/10/18/china-stocks-plunge-amidheavy-selling-in-the-energy-sector-and-growing-worries-about-the-economy.html</a:t>
            </a:r>
          </a:p>
        </p:txBody>
      </p:sp>
    </p:spTree>
    <p:extLst>
      <p:ext uri="{BB962C8B-B14F-4D97-AF65-F5344CB8AC3E}">
        <p14:creationId xmlns:p14="http://schemas.microsoft.com/office/powerpoint/2010/main" val="390719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5626C-BE52-C24B-87EF-EA37618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176C7161-B8CB-4E6A-9A20-B2F48FD82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1665-BD63-D646-88B5-D7AE353B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is the largest energy producer and consumer in the world and its energy-related actions can have a large impact on the world.</a:t>
            </a:r>
          </a:p>
          <a:p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past 5-10 years, China has substantially diversified its energy profile, with the aid of aggressive energy policy</a:t>
            </a:r>
          </a:p>
          <a:p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the future of China’s energy landscape remains unclear, given the instability factors globally. </a:t>
            </a:r>
          </a:p>
          <a:p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0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Help">
            <a:extLst>
              <a:ext uri="{FF2B5EF4-FFF2-40B4-BE49-F238E27FC236}">
                <a16:creationId xmlns:a16="http://schemas.microsoft.com/office/drawing/2014/main" id="{08740EC5-CF7F-48FA-9FEB-74D5DB03A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0375-3F08-4144-9FC1-4400EC2C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352" y="1400930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0136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063BD-4E77-A74C-BE7A-F4CD67EEE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DF8A6-0AB0-D649-A6A1-E506E60F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China energy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usage summary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D39DE4F-A62A-FA47-AAEE-26927EB62D1C}"/>
              </a:ext>
            </a:extLst>
          </p:cNvPr>
          <p:cNvSpPr/>
          <p:nvPr/>
        </p:nvSpPr>
        <p:spPr>
          <a:xfrm>
            <a:off x="9027096" y="6471405"/>
            <a:ext cx="2258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www.iea.org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weo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/china/</a:t>
            </a:r>
          </a:p>
        </p:txBody>
      </p:sp>
    </p:spTree>
    <p:extLst>
      <p:ext uri="{BB962C8B-B14F-4D97-AF65-F5344CB8AC3E}">
        <p14:creationId xmlns:p14="http://schemas.microsoft.com/office/powerpoint/2010/main" val="170638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1" y="449179"/>
            <a:ext cx="11795823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China: The largest energy consumer and producer in the world</a:t>
            </a:r>
          </a:p>
        </p:txBody>
      </p:sp>
      <p:pic>
        <p:nvPicPr>
          <p:cNvPr id="10" name="Picture 9" descr="A screenshot of a map&#13;&#10;&#13;&#10;Description automatically generated">
            <a:extLst>
              <a:ext uri="{FF2B5EF4-FFF2-40B4-BE49-F238E27FC236}">
                <a16:creationId xmlns:a16="http://schemas.microsoft.com/office/drawing/2014/main" id="{566EB354-1598-934D-842A-3BB2420A6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595"/>
          <a:stretch/>
        </p:blipFill>
        <p:spPr>
          <a:xfrm>
            <a:off x="1049278" y="1226256"/>
            <a:ext cx="8992854" cy="4405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62B8FF-2C5F-5046-B36B-7E8363B3BDEB}"/>
              </a:ext>
            </a:extLst>
          </p:cNvPr>
          <p:cNvSpPr txBox="1"/>
          <p:nvPr/>
        </p:nvSpPr>
        <p:spPr>
          <a:xfrm>
            <a:off x="5600268" y="1842223"/>
            <a:ext cx="969343" cy="43674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7011FF-D272-6445-B4BA-911828113C9D}"/>
              </a:ext>
            </a:extLst>
          </p:cNvPr>
          <p:cNvSpPr/>
          <p:nvPr/>
        </p:nvSpPr>
        <p:spPr>
          <a:xfrm>
            <a:off x="10244160" y="6500829"/>
            <a:ext cx="1670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yearbook.enerdata.net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D3B1EC-9097-3640-B32D-9EB7268779A1}"/>
              </a:ext>
            </a:extLst>
          </p:cNvPr>
          <p:cNvSpPr txBox="1"/>
          <p:nvPr/>
        </p:nvSpPr>
        <p:spPr>
          <a:xfrm>
            <a:off x="1049278" y="5762490"/>
            <a:ext cx="81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Mtoe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oil equivalent,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Mtoe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1.16 ×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Kwh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2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1" y="449179"/>
            <a:ext cx="11795823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China: The largest energy consumer and producer in the world</a:t>
            </a:r>
          </a:p>
        </p:txBody>
      </p:sp>
      <p:pic>
        <p:nvPicPr>
          <p:cNvPr id="10" name="Picture 9" descr="A screenshot of a map&#13;&#10;&#13;&#10;Description automatically generated">
            <a:extLst>
              <a:ext uri="{FF2B5EF4-FFF2-40B4-BE49-F238E27FC236}">
                <a16:creationId xmlns:a16="http://schemas.microsoft.com/office/drawing/2014/main" id="{566EB354-1598-934D-842A-3BB2420A6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595"/>
          <a:stretch/>
        </p:blipFill>
        <p:spPr>
          <a:xfrm>
            <a:off x="1049278" y="1226256"/>
            <a:ext cx="8992854" cy="4405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62B8FF-2C5F-5046-B36B-7E8363B3BDEB}"/>
              </a:ext>
            </a:extLst>
          </p:cNvPr>
          <p:cNvSpPr txBox="1"/>
          <p:nvPr/>
        </p:nvSpPr>
        <p:spPr>
          <a:xfrm>
            <a:off x="5600268" y="1842223"/>
            <a:ext cx="969343" cy="43674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7011FF-D272-6445-B4BA-911828113C9D}"/>
              </a:ext>
            </a:extLst>
          </p:cNvPr>
          <p:cNvSpPr/>
          <p:nvPr/>
        </p:nvSpPr>
        <p:spPr>
          <a:xfrm>
            <a:off x="10244160" y="6500829"/>
            <a:ext cx="1670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yearbook.enerdata.net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D3B1EC-9097-3640-B32D-9EB7268779A1}"/>
              </a:ext>
            </a:extLst>
          </p:cNvPr>
          <p:cNvSpPr txBox="1"/>
          <p:nvPr/>
        </p:nvSpPr>
        <p:spPr>
          <a:xfrm>
            <a:off x="1049278" y="5762490"/>
            <a:ext cx="81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Mtoe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oil equivalent,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Mtoe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1.16 ×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Kwh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A84E1F8B-1897-C649-932A-57028CF45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569" t="18593" r="-2" b="-1"/>
          <a:stretch/>
        </p:blipFill>
        <p:spPr>
          <a:xfrm>
            <a:off x="9964129" y="1974088"/>
            <a:ext cx="2227871" cy="3392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BFFB93-3D6F-3643-AD8B-60BF353E4ADF}"/>
              </a:ext>
            </a:extLst>
          </p:cNvPr>
          <p:cNvSpPr txBox="1"/>
          <p:nvPr/>
        </p:nvSpPr>
        <p:spPr>
          <a:xfrm>
            <a:off x="9964129" y="2052974"/>
            <a:ext cx="167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46141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84" y="616519"/>
            <a:ext cx="7739885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Ultrafast and energy-intensive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116B1-D002-8440-85E0-C987BF2433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584" y="2001179"/>
            <a:ext cx="5856111" cy="2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AFF99-F1C2-AA47-A041-79BF88B9103A}"/>
              </a:ext>
            </a:extLst>
          </p:cNvPr>
          <p:cNvSpPr txBox="1"/>
          <p:nvPr/>
        </p:nvSpPr>
        <p:spPr>
          <a:xfrm>
            <a:off x="668584" y="4910924"/>
            <a:ext cx="1069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Ultrafast economic growth, coupled with energy consumption and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EFEEF0-508F-9643-B8B2-B9FCB295060D}"/>
              </a:ext>
            </a:extLst>
          </p:cNvPr>
          <p:cNvSpPr/>
          <p:nvPr/>
        </p:nvSpPr>
        <p:spPr>
          <a:xfrm>
            <a:off x="6096000" y="6177988"/>
            <a:ext cx="6011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www.flickr.com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/photos/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eiagov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/43568277842/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www.climatechangenews.com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/2017/03/31/chinese-co2-emissions-really-peaked/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967D7-AAF9-5649-93D3-8A3C0BAC2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40"/>
          <a:stretch/>
        </p:blipFill>
        <p:spPr>
          <a:xfrm>
            <a:off x="6899655" y="1750599"/>
            <a:ext cx="4623761" cy="28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0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3904F9-9E0E-C44B-B05C-9FEAD0FC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7" y="1138426"/>
            <a:ext cx="4435613" cy="249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7464C-4464-9E47-B5E0-365A930A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330" y="1128571"/>
            <a:ext cx="3320475" cy="24903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532961-8AAC-3249-A049-A9AA320C4CC3}"/>
              </a:ext>
            </a:extLst>
          </p:cNvPr>
          <p:cNvSpPr txBox="1">
            <a:spLocks/>
          </p:cNvSpPr>
          <p:nvPr/>
        </p:nvSpPr>
        <p:spPr>
          <a:xfrm>
            <a:off x="624250" y="336921"/>
            <a:ext cx="8876160" cy="513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pollution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2016F-A957-1840-941C-18CB7442EF0E}"/>
              </a:ext>
            </a:extLst>
          </p:cNvPr>
          <p:cNvSpPr txBox="1"/>
          <p:nvPr/>
        </p:nvSpPr>
        <p:spPr>
          <a:xfrm>
            <a:off x="8907902" y="2177141"/>
            <a:ext cx="184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305A4-881D-4746-A528-138F70DF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17" y="3618927"/>
            <a:ext cx="6183245" cy="30916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9593C-9F31-3D40-B78F-469A4F62BE0F}"/>
              </a:ext>
            </a:extLst>
          </p:cNvPr>
          <p:cNvSpPr txBox="1"/>
          <p:nvPr/>
        </p:nvSpPr>
        <p:spPr>
          <a:xfrm>
            <a:off x="6962372" y="4195242"/>
            <a:ext cx="384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“Beijing air pollution can be deadlier than 40 cigarettes”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DB2197-1123-7B4D-A593-44366B51315E}"/>
              </a:ext>
            </a:extLst>
          </p:cNvPr>
          <p:cNvSpPr/>
          <p:nvPr/>
        </p:nvSpPr>
        <p:spPr>
          <a:xfrm>
            <a:off x="6992302" y="6228731"/>
            <a:ext cx="4667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www.inverse.com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/article/32209-air-pollution-smog-beijing-china-cigarettes-unhealthy</a:t>
            </a:r>
          </a:p>
        </p:txBody>
      </p:sp>
    </p:spTree>
    <p:extLst>
      <p:ext uri="{BB962C8B-B14F-4D97-AF65-F5344CB8AC3E}">
        <p14:creationId xmlns:p14="http://schemas.microsoft.com/office/powerpoint/2010/main" val="421750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532961-8AAC-3249-A049-A9AA320C4CC3}"/>
              </a:ext>
            </a:extLst>
          </p:cNvPr>
          <p:cNvSpPr txBox="1">
            <a:spLocks/>
          </p:cNvSpPr>
          <p:nvPr/>
        </p:nvSpPr>
        <p:spPr>
          <a:xfrm>
            <a:off x="658603" y="316768"/>
            <a:ext cx="8876160" cy="513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pollution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2016F-A957-1840-941C-18CB7442EF0E}"/>
              </a:ext>
            </a:extLst>
          </p:cNvPr>
          <p:cNvSpPr txBox="1"/>
          <p:nvPr/>
        </p:nvSpPr>
        <p:spPr>
          <a:xfrm>
            <a:off x="10583090" y="2086868"/>
            <a:ext cx="184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26ABBB-CB48-DD40-8757-4BD43DA7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8" y="912879"/>
            <a:ext cx="4892738" cy="2748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2FB1D-771C-DF47-9D0A-EC2284B46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836" y="912879"/>
            <a:ext cx="4885490" cy="27480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1FA236-92CD-AD47-936A-52C289F12FAE}"/>
              </a:ext>
            </a:extLst>
          </p:cNvPr>
          <p:cNvSpPr txBox="1"/>
          <p:nvPr/>
        </p:nvSpPr>
        <p:spPr>
          <a:xfrm>
            <a:off x="5589024" y="526702"/>
            <a:ext cx="594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Major fires at national granaries in Northeastern China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019A4-5DEA-C447-A5D4-29256EA86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8" y="3727048"/>
            <a:ext cx="3383170" cy="2535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4E3F3B-99A3-0D4E-8AE7-EC7A2690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268" y="3727049"/>
            <a:ext cx="3406505" cy="2535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2EA625-E60A-D94C-BEBD-DC46601CBC9C}"/>
              </a:ext>
            </a:extLst>
          </p:cNvPr>
          <p:cNvSpPr txBox="1"/>
          <p:nvPr/>
        </p:nvSpPr>
        <p:spPr>
          <a:xfrm>
            <a:off x="7775323" y="4663009"/>
            <a:ext cx="367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“If you think China’s air is bad, you should see the water.”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3E71B4-8C23-2D4B-B098-954E725880F7}"/>
              </a:ext>
            </a:extLst>
          </p:cNvPr>
          <p:cNvSpPr/>
          <p:nvPr/>
        </p:nvSpPr>
        <p:spPr>
          <a:xfrm>
            <a:off x="6565612" y="62621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finance.qq.com</a:t>
            </a:r>
            <a:r>
              <a:rPr lang="en-US" sz="1200" dirty="0"/>
              <a:t>/zt2013/</a:t>
            </a:r>
            <a:r>
              <a:rPr lang="en-US" sz="1200" dirty="0" err="1"/>
              <a:t>cjgc</a:t>
            </a:r>
            <a:r>
              <a:rPr lang="en-US" sz="1200" dirty="0"/>
              <a:t>/</a:t>
            </a:r>
            <a:r>
              <a:rPr lang="en-US" sz="1200" dirty="0" err="1"/>
              <a:t>zcl.htm</a:t>
            </a:r>
            <a:endParaRPr lang="en-US" sz="1200" dirty="0"/>
          </a:p>
          <a:p>
            <a:r>
              <a:rPr lang="en-US" sz="1200" dirty="0"/>
              <a:t>https://</a:t>
            </a:r>
            <a:r>
              <a:rPr lang="en-US" sz="1200" dirty="0" err="1"/>
              <a:t>www.revealnews.org</a:t>
            </a:r>
            <a:r>
              <a:rPr lang="en-US" sz="1200" dirty="0"/>
              <a:t>/article-legacy/</a:t>
            </a:r>
            <a:r>
              <a:rPr lang="en-US" sz="1200" dirty="0" err="1"/>
              <a:t>chinas</a:t>
            </a:r>
            <a:r>
              <a:rPr lang="en-US" sz="1200" dirty="0"/>
              <a:t>-other-pollution-problem-its-soil/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www.businessinsider.com</a:t>
            </a:r>
            <a:r>
              <a:rPr lang="en-US" sz="1200" dirty="0"/>
              <a:t>/china-water-air-pollution-facts-2015-11?r=UK&amp;IR=T</a:t>
            </a:r>
          </a:p>
        </p:txBody>
      </p:sp>
    </p:spTree>
    <p:extLst>
      <p:ext uri="{BB962C8B-B14F-4D97-AF65-F5344CB8AC3E}">
        <p14:creationId xmlns:p14="http://schemas.microsoft.com/office/powerpoint/2010/main" val="6223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347EB7-10FA-AA47-9E09-690684D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1" y="449179"/>
            <a:ext cx="11795823" cy="51334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Imbalanced energy structure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7011FF-D272-6445-B4BA-911828113C9D}"/>
              </a:ext>
            </a:extLst>
          </p:cNvPr>
          <p:cNvSpPr/>
          <p:nvPr/>
        </p:nvSpPr>
        <p:spPr>
          <a:xfrm>
            <a:off x="10244160" y="6500829"/>
            <a:ext cx="1670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yearbook.enerdata.net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Picture 8" descr="A screenshot of a map&#13;&#10;&#13;&#10;Description automatically generated">
            <a:extLst>
              <a:ext uri="{FF2B5EF4-FFF2-40B4-BE49-F238E27FC236}">
                <a16:creationId xmlns:a16="http://schemas.microsoft.com/office/drawing/2014/main" id="{49E948CA-19EF-FF4A-9089-850C47C86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87200"/>
          <a:stretch/>
        </p:blipFill>
        <p:spPr>
          <a:xfrm>
            <a:off x="668422" y="2197956"/>
            <a:ext cx="10396995" cy="729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16DFB-B376-3E44-9621-C71CEF3EAB8C}"/>
              </a:ext>
            </a:extLst>
          </p:cNvPr>
          <p:cNvSpPr/>
          <p:nvPr/>
        </p:nvSpPr>
        <p:spPr>
          <a:xfrm>
            <a:off x="2288862" y="2147354"/>
            <a:ext cx="4811151" cy="7291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7C6AB-3CE9-0C46-AB2F-0AC549216088}"/>
              </a:ext>
            </a:extLst>
          </p:cNvPr>
          <p:cNvSpPr txBox="1"/>
          <p:nvPr/>
        </p:nvSpPr>
        <p:spPr>
          <a:xfrm>
            <a:off x="3387034" y="2986190"/>
            <a:ext cx="33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Energy 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21AF9-F719-9145-AF2F-F562C1025672}"/>
              </a:ext>
            </a:extLst>
          </p:cNvPr>
          <p:cNvSpPr/>
          <p:nvPr/>
        </p:nvSpPr>
        <p:spPr>
          <a:xfrm>
            <a:off x="7252412" y="2147353"/>
            <a:ext cx="844062" cy="72915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D65FF-8D7B-1E48-8B8E-1BD85EA74332}"/>
              </a:ext>
            </a:extLst>
          </p:cNvPr>
          <p:cNvSpPr txBox="1"/>
          <p:nvPr/>
        </p:nvSpPr>
        <p:spPr>
          <a:xfrm>
            <a:off x="6908129" y="2987049"/>
            <a:ext cx="3362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Energy sources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secondary energy source need to be made from a primary source.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6C47F-BFDC-674F-8CDF-4D6094CB93EB}"/>
              </a:ext>
            </a:extLst>
          </p:cNvPr>
          <p:cNvSpPr txBox="1"/>
          <p:nvPr/>
        </p:nvSpPr>
        <p:spPr>
          <a:xfrm>
            <a:off x="863025" y="1260835"/>
            <a:ext cx="10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quick formula to pollution: imbalanced energy structure + poorly regulated industrial practices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2711AB-E7C7-FA4E-8C15-AB5EA76C691D}"/>
              </a:ext>
            </a:extLst>
          </p:cNvPr>
          <p:cNvSpPr/>
          <p:nvPr/>
        </p:nvSpPr>
        <p:spPr>
          <a:xfrm>
            <a:off x="8468750" y="2166812"/>
            <a:ext cx="844062" cy="7291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484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1077</Words>
  <Application>Microsoft Macintosh PowerPoint</Application>
  <PresentationFormat>Widescreen</PresentationFormat>
  <Paragraphs>173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China Energy Landscape</vt:lpstr>
      <vt:lpstr>Overview</vt:lpstr>
      <vt:lpstr>China energy  usage summary </vt:lpstr>
      <vt:lpstr>China: The largest energy consumer and producer in the world</vt:lpstr>
      <vt:lpstr>China: The largest energy consumer and producer in the world</vt:lpstr>
      <vt:lpstr>Ultrafast and energy-intensive growth</vt:lpstr>
      <vt:lpstr>PowerPoint Presentation</vt:lpstr>
      <vt:lpstr>PowerPoint Presentation</vt:lpstr>
      <vt:lpstr>Imbalanced energy structure</vt:lpstr>
      <vt:lpstr>Imbalanced energy structure</vt:lpstr>
      <vt:lpstr>Imbalanced Energy Structure</vt:lpstr>
      <vt:lpstr>Imbalanced Energy Structure</vt:lpstr>
      <vt:lpstr>Hydropower boom in 2009</vt:lpstr>
      <vt:lpstr>Something is going on …</vt:lpstr>
      <vt:lpstr>Energy policy in China: the game changer?</vt:lpstr>
      <vt:lpstr>Change energy structure</vt:lpstr>
      <vt:lpstr>Case study: Boom and bust of photovoltaics in China</vt:lpstr>
      <vt:lpstr>Aggressive policy support on electrical vehicles</vt:lpstr>
      <vt:lpstr>Energy future of China &amp; the changing world</vt:lpstr>
      <vt:lpstr>Steps forward</vt:lpstr>
      <vt:lpstr>China as global leader in combatting climate change?</vt:lpstr>
      <vt:lpstr>Crazy Rich Asians?</vt:lpstr>
      <vt:lpstr>PowerPoint Presentation</vt:lpstr>
      <vt:lpstr>Dangers: trade war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Energy Landscape</dc:title>
  <dc:creator>Liu, Mandy</dc:creator>
  <cp:lastModifiedBy>Pollack, Daniel</cp:lastModifiedBy>
  <cp:revision>2</cp:revision>
  <dcterms:created xsi:type="dcterms:W3CDTF">2018-11-13T18:22:52Z</dcterms:created>
  <dcterms:modified xsi:type="dcterms:W3CDTF">2018-11-23T18:45:06Z</dcterms:modified>
</cp:coreProperties>
</file>