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3" r:id="rId3"/>
    <p:sldId id="267" r:id="rId4"/>
    <p:sldId id="272" r:id="rId5"/>
    <p:sldId id="257" r:id="rId6"/>
    <p:sldId id="258" r:id="rId7"/>
    <p:sldId id="259" r:id="rId8"/>
    <p:sldId id="260" r:id="rId9"/>
    <p:sldId id="262" r:id="rId10"/>
    <p:sldId id="265" r:id="rId11"/>
    <p:sldId id="264" r:id="rId12"/>
    <p:sldId id="274" r:id="rId13"/>
    <p:sldId id="282" r:id="rId14"/>
    <p:sldId id="268" r:id="rId15"/>
    <p:sldId id="270" r:id="rId16"/>
    <p:sldId id="269" r:id="rId17"/>
    <p:sldId id="273" r:id="rId18"/>
    <p:sldId id="271" r:id="rId19"/>
    <p:sldId id="281" r:id="rId20"/>
    <p:sldId id="280" r:id="rId21"/>
    <p:sldId id="275" r:id="rId22"/>
    <p:sldId id="276" r:id="rId23"/>
    <p:sldId id="277" r:id="rId24"/>
    <p:sldId id="278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718" autoAdjust="0"/>
  </p:normalViewPr>
  <p:slideViewPr>
    <p:cSldViewPr snapToGrid="0" snapToObjects="1">
      <p:cViewPr varScale="1">
        <p:scale>
          <a:sx n="78" d="100"/>
          <a:sy n="78" d="100"/>
        </p:scale>
        <p:origin x="-160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896C3-0CA0-C744-B4D9-49A12DE2180A}" type="datetimeFigureOut">
              <a:rPr lang="en-US" smtClean="0"/>
              <a:t>4/27/18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54938-45F5-AB43-985C-DABA19F81B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94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9ACB4-E86C-E743-83F9-D28A10C5B973}" type="datetimeFigureOut">
              <a:rPr lang="en-US" smtClean="0"/>
              <a:t>4/27/18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3369B9-45C3-4848-B072-39BE9957D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50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Breakthrough Energy Ventures</a:t>
            </a:r>
            <a:endParaRPr lang="en-US" dirty="0" smtClean="0"/>
          </a:p>
          <a:p>
            <a:r>
              <a:rPr lang="en-US" dirty="0" smtClean="0"/>
              <a:t>Purdue Ventures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E-leaf</a:t>
            </a:r>
            <a:r>
              <a:rPr lang="en-US" baseline="0" dirty="0" smtClean="0"/>
              <a:t> (Energy Impact Partners) </a:t>
            </a:r>
            <a:r>
              <a:rPr lang="mr-IN" baseline="0" dirty="0" smtClean="0"/>
              <a:t>–</a:t>
            </a:r>
            <a:r>
              <a:rPr lang="en-US" baseline="0" dirty="0" smtClean="0"/>
              <a:t> investment company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Virgin Group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Energy Impact Partners </a:t>
            </a:r>
            <a:r>
              <a:rPr lang="mr-IN" baseline="0" dirty="0" smtClean="0"/>
              <a:t>–</a:t>
            </a:r>
            <a:r>
              <a:rPr lang="en-US" baseline="0" dirty="0" smtClean="0"/>
              <a:t> British Multinational VC</a:t>
            </a:r>
          </a:p>
          <a:p>
            <a:endParaRPr lang="en-US" dirty="0" smtClean="0"/>
          </a:p>
          <a:p>
            <a:r>
              <a:rPr lang="en-US" dirty="0" err="1" smtClean="0"/>
              <a:t>Wheatsheaf</a:t>
            </a:r>
            <a:r>
              <a:rPr lang="en-US" dirty="0" smtClean="0"/>
              <a:t> Group</a:t>
            </a:r>
            <a:r>
              <a:rPr lang="en-US" baseline="0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Agricultural development and investment</a:t>
            </a:r>
          </a:p>
          <a:p>
            <a:r>
              <a:rPr lang="en-US" dirty="0" smtClean="0"/>
              <a:t>BNP </a:t>
            </a:r>
            <a:r>
              <a:rPr lang="en-US" dirty="0" err="1" smtClean="0"/>
              <a:t>Parbais</a:t>
            </a:r>
            <a:r>
              <a:rPr lang="en-US" dirty="0" smtClean="0"/>
              <a:t> - Banking</a:t>
            </a:r>
          </a:p>
          <a:p>
            <a:endParaRPr lang="en-US" dirty="0" smtClean="0"/>
          </a:p>
          <a:p>
            <a:r>
              <a:rPr lang="en-US" dirty="0" smtClean="0"/>
              <a:t>ARC </a:t>
            </a:r>
            <a:r>
              <a:rPr lang="mr-IN" dirty="0" smtClean="0"/>
              <a:t>–</a:t>
            </a:r>
            <a:r>
              <a:rPr lang="en-US" dirty="0" smtClean="0"/>
              <a:t> African Rainbow Capital </a:t>
            </a:r>
            <a:r>
              <a:rPr lang="mr-IN" dirty="0" smtClean="0"/>
              <a:t>–</a:t>
            </a:r>
            <a:r>
              <a:rPr lang="en-US" dirty="0" smtClean="0"/>
              <a:t> investment mining</a:t>
            </a:r>
          </a:p>
          <a:p>
            <a:r>
              <a:rPr lang="en-US" dirty="0" smtClean="0"/>
              <a:t>ARM</a:t>
            </a:r>
            <a:r>
              <a:rPr lang="en-US" baseline="0" dirty="0" smtClean="0"/>
              <a:t> </a:t>
            </a:r>
            <a:r>
              <a:rPr lang="mr-IN" baseline="0" dirty="0" smtClean="0"/>
              <a:t>–</a:t>
            </a:r>
            <a:r>
              <a:rPr lang="en-US" baseline="0" dirty="0" smtClean="0"/>
              <a:t> African Rainbow Minerals </a:t>
            </a:r>
            <a:r>
              <a:rPr lang="mr-IN" baseline="0" dirty="0" smtClean="0"/>
              <a:t>–</a:t>
            </a:r>
            <a:r>
              <a:rPr lang="en-US" baseline="0" dirty="0" smtClean="0"/>
              <a:t> mining company in South Africa</a:t>
            </a:r>
          </a:p>
          <a:p>
            <a:endParaRPr lang="en-US" baseline="0" dirty="0" smtClean="0"/>
          </a:p>
          <a:p>
            <a:r>
              <a:rPr lang="en-US" baseline="0" dirty="0" smtClean="0"/>
              <a:t>Oil and Gas Climate Initiative (OGCI) </a:t>
            </a:r>
            <a:r>
              <a:rPr lang="mr-IN" baseline="0" dirty="0" smtClean="0"/>
              <a:t>–</a:t>
            </a:r>
            <a:r>
              <a:rPr lang="en-US" baseline="0" dirty="0" smtClean="0"/>
              <a:t> 10 oil and gas companies grouped to lower GHG </a:t>
            </a:r>
            <a:r>
              <a:rPr lang="mr-IN" baseline="0" dirty="0" smtClean="0"/>
              <a:t>–</a:t>
            </a:r>
            <a:r>
              <a:rPr lang="en-US" baseline="0" dirty="0" smtClean="0"/>
              <a:t> have climate investment fund</a:t>
            </a:r>
          </a:p>
          <a:p>
            <a:r>
              <a:rPr lang="en-US" baseline="0" dirty="0" smtClean="0"/>
              <a:t>Total Group </a:t>
            </a:r>
            <a:r>
              <a:rPr lang="mr-IN" baseline="0" dirty="0" smtClean="0"/>
              <a:t>–</a:t>
            </a:r>
            <a:r>
              <a:rPr lang="en-US" baseline="0" dirty="0" smtClean="0"/>
              <a:t> 4</a:t>
            </a:r>
            <a:r>
              <a:rPr lang="en-US" baseline="30000" dirty="0" smtClean="0"/>
              <a:t>th</a:t>
            </a:r>
            <a:r>
              <a:rPr lang="en-US" baseline="0" dirty="0" smtClean="0"/>
              <a:t> largest oil and gas company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Reliance Industries Ltd. </a:t>
            </a:r>
            <a:r>
              <a:rPr lang="mr-IN" baseline="0" dirty="0" smtClean="0"/>
              <a:t>–</a:t>
            </a:r>
            <a:r>
              <a:rPr lang="en-US" baseline="0" dirty="0" smtClean="0"/>
              <a:t> Indian conglomerate holding company (many sectors)</a:t>
            </a:r>
          </a:p>
          <a:p>
            <a:endParaRPr lang="en-US" baseline="0" dirty="0" smtClean="0"/>
          </a:p>
          <a:p>
            <a:r>
              <a:rPr lang="en-US" baseline="0" dirty="0" smtClean="0"/>
              <a:t>General Electric </a:t>
            </a:r>
            <a:r>
              <a:rPr lang="mr-IN" baseline="0" dirty="0" smtClean="0"/>
              <a:t>–</a:t>
            </a:r>
            <a:r>
              <a:rPr lang="en-US" baseline="0" dirty="0" smtClean="0"/>
              <a:t> multinational conglomerate</a:t>
            </a:r>
          </a:p>
          <a:p>
            <a:endParaRPr lang="en-US" baseline="0" dirty="0" smtClean="0"/>
          </a:p>
          <a:p>
            <a:r>
              <a:rPr lang="en-US" baseline="0" dirty="0" smtClean="0"/>
              <a:t>Microsoft </a:t>
            </a:r>
            <a:r>
              <a:rPr lang="mr-IN" baseline="0" dirty="0" smtClean="0"/>
              <a:t>–</a:t>
            </a:r>
            <a:r>
              <a:rPr lang="en-US" baseline="0" dirty="0" smtClean="0"/>
              <a:t> software</a:t>
            </a:r>
          </a:p>
          <a:p>
            <a:r>
              <a:rPr lang="en-US" baseline="0" dirty="0" smtClean="0"/>
              <a:t>SAP SE - software</a:t>
            </a:r>
          </a:p>
          <a:p>
            <a:endParaRPr lang="en-US" baseline="0" dirty="0" smtClean="0"/>
          </a:p>
          <a:p>
            <a:r>
              <a:rPr lang="en-US" dirty="0" smtClean="0"/>
              <a:t>National Grid</a:t>
            </a:r>
            <a:r>
              <a:rPr lang="en-US" baseline="0" dirty="0" smtClean="0"/>
              <a:t> </a:t>
            </a:r>
            <a:r>
              <a:rPr lang="mr-IN" baseline="0" dirty="0" smtClean="0"/>
              <a:t>–</a:t>
            </a:r>
            <a:r>
              <a:rPr lang="en-US" baseline="0" dirty="0" smtClean="0"/>
              <a:t> British multinational electricity and gas utility</a:t>
            </a:r>
          </a:p>
          <a:p>
            <a:r>
              <a:rPr lang="en-US" baseline="0" dirty="0" err="1" smtClean="0"/>
              <a:t>Engie</a:t>
            </a:r>
            <a:r>
              <a:rPr lang="en-US" baseline="0" dirty="0" smtClean="0"/>
              <a:t> </a:t>
            </a:r>
            <a:r>
              <a:rPr lang="mr-IN" baseline="0" dirty="0" smtClean="0"/>
              <a:t>–</a:t>
            </a:r>
            <a:r>
              <a:rPr lang="en-US" baseline="0" dirty="0" smtClean="0"/>
              <a:t> energy services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University of California - education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369B9-45C3-4848-B072-39BE9957DF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364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Critical Materials</a:t>
            </a:r>
            <a:r>
              <a:rPr lang="en-US" baseline="0" dirty="0" smtClean="0"/>
              <a:t> Hub</a:t>
            </a:r>
          </a:p>
          <a:p>
            <a:r>
              <a:rPr lang="en-US" baseline="0" dirty="0" smtClean="0"/>
              <a:t>Consortium for Advanced Simulation of Light Water Reactors</a:t>
            </a:r>
          </a:p>
          <a:p>
            <a:r>
              <a:rPr lang="en-US" baseline="0" dirty="0" smtClean="0"/>
              <a:t>Join Center for Artificial Photosynthesis</a:t>
            </a:r>
          </a:p>
          <a:p>
            <a:r>
              <a:rPr lang="en-US" baseline="0" dirty="0" smtClean="0"/>
              <a:t>Joint Center for Energy Storage Research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369B9-45C3-4848-B072-39BE9957DFD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55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Sakti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Dyson owns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369B9-45C3-4848-B072-39BE9957DFD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281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A3CC-34A7-9E40-A9D3-C577C770CE77}" type="datetime1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5B09B-A279-CE45-A75B-B73261A552E5}" type="datetime1">
              <a:rPr lang="en-US" smtClean="0"/>
              <a:t>4/27/18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779FB-7845-4D47-869F-C885342F20B4}" type="datetime1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0934CD0B-5B18-6341-9161-A946C93C636F}" type="datetime1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789876C4-931D-BA45-A139-C6E71932ABFB}" type="datetime1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12EA8FF4-7669-8F4D-83B5-E5C978621446}" type="datetime1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8C701-DEF2-D04B-84D1-EF1B68FA26D2}" type="datetime1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A1EEA-81C9-F84D-B291-DFF291838F4D}" type="datetime1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A9AFB-8A2C-2D48-AE69-44E6C36E0A16}" type="datetime1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B77A9-5B5F-5E45-8525-331F521057AB}" type="datetime1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DC6D8-5A74-1B43-B660-06516B6F7E71}" type="datetime1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02935-437B-2B4D-A4D0-6FE05C8B9A26}" type="datetime1">
              <a:rPr lang="en-US" smtClean="0"/>
              <a:t>4/27/18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74A4F-C792-1C43-A3FB-677EACE9EE91}" type="datetime1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5A88A-4D28-FD4C-9CA1-A21447EA7EE3}" type="datetime1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47864-461D-B146-A6B8-529E40736E65}" type="datetime1">
              <a:rPr lang="en-US" smtClean="0"/>
              <a:t>4/27/18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130-6322-0E4A-8D9F-FC961CD45FF1}" type="datetime1">
              <a:rPr lang="en-US" smtClean="0"/>
              <a:t>4/27/18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F67BA8C-21AC-4149-BFC5-30B7190C4FA9}" type="datetime1">
              <a:rPr lang="en-US" smtClean="0"/>
              <a:t>4/27/18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50941" y="6471303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2"/>
                </a:solidFill>
              </a:defRPr>
            </a:lvl1pPr>
          </a:lstStyle>
          <a:p>
            <a:fld id="{93E4AAA4-6363-4581-962D-1ACCC2D600C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6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jpeg"/><Relationship Id="rId20" Type="http://schemas.openxmlformats.org/officeDocument/2006/relationships/image" Target="../media/image49.jpg"/><Relationship Id="rId21" Type="http://schemas.openxmlformats.org/officeDocument/2006/relationships/image" Target="../media/image50.jpeg"/><Relationship Id="rId10" Type="http://schemas.openxmlformats.org/officeDocument/2006/relationships/image" Target="../media/image40.jpg"/><Relationship Id="rId11" Type="http://schemas.openxmlformats.org/officeDocument/2006/relationships/image" Target="../media/image41.jpg"/><Relationship Id="rId12" Type="http://schemas.openxmlformats.org/officeDocument/2006/relationships/image" Target="../media/image42.jpg"/><Relationship Id="rId13" Type="http://schemas.openxmlformats.org/officeDocument/2006/relationships/image" Target="../media/image43.jpg"/><Relationship Id="rId14" Type="http://schemas.openxmlformats.org/officeDocument/2006/relationships/image" Target="../media/image44.png"/><Relationship Id="rId15" Type="http://schemas.openxmlformats.org/officeDocument/2006/relationships/image" Target="../media/image45.jpg"/><Relationship Id="rId16" Type="http://schemas.openxmlformats.org/officeDocument/2006/relationships/image" Target="../media/image46.jpg"/><Relationship Id="rId17" Type="http://schemas.openxmlformats.org/officeDocument/2006/relationships/image" Target="../media/image47.png"/><Relationship Id="rId18" Type="http://schemas.openxmlformats.org/officeDocument/2006/relationships/image" Target="../media/image30.jpeg"/><Relationship Id="rId19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5" Type="http://schemas.openxmlformats.org/officeDocument/2006/relationships/image" Target="../media/image31.jpeg"/><Relationship Id="rId6" Type="http://schemas.openxmlformats.org/officeDocument/2006/relationships/image" Target="../media/image37.jpeg"/><Relationship Id="rId7" Type="http://schemas.openxmlformats.org/officeDocument/2006/relationships/image" Target="../media/image38.jpeg"/><Relationship Id="rId8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9.png"/><Relationship Id="rId12" Type="http://schemas.openxmlformats.org/officeDocument/2006/relationships/image" Target="../media/image70.png"/><Relationship Id="rId13" Type="http://schemas.openxmlformats.org/officeDocument/2006/relationships/image" Target="../media/image71.png"/><Relationship Id="rId14" Type="http://schemas.openxmlformats.org/officeDocument/2006/relationships/image" Target="../media/image72.png"/><Relationship Id="rId15" Type="http://schemas.openxmlformats.org/officeDocument/2006/relationships/image" Target="../media/image73.jpg"/><Relationship Id="rId16" Type="http://schemas.openxmlformats.org/officeDocument/2006/relationships/image" Target="../media/image74.png"/><Relationship Id="rId17" Type="http://schemas.openxmlformats.org/officeDocument/2006/relationships/image" Target="../media/image75.png"/><Relationship Id="rId18" Type="http://schemas.openxmlformats.org/officeDocument/2006/relationships/image" Target="../media/image76.jpg"/><Relationship Id="rId19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jpg"/><Relationship Id="rId6" Type="http://schemas.openxmlformats.org/officeDocument/2006/relationships/image" Target="../media/image64.jp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9" Type="http://schemas.openxmlformats.org/officeDocument/2006/relationships/image" Target="../media/image67.png"/><Relationship Id="rId10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jpeg"/><Relationship Id="rId12" Type="http://schemas.openxmlformats.org/officeDocument/2006/relationships/image" Target="../media/image21.jpeg"/><Relationship Id="rId13" Type="http://schemas.openxmlformats.org/officeDocument/2006/relationships/image" Target="../media/image22.jpeg"/><Relationship Id="rId14" Type="http://schemas.openxmlformats.org/officeDocument/2006/relationships/image" Target="../media/image23.jpeg"/><Relationship Id="rId15" Type="http://schemas.openxmlformats.org/officeDocument/2006/relationships/image" Target="../media/image24.jpeg"/><Relationship Id="rId16" Type="http://schemas.openxmlformats.org/officeDocument/2006/relationships/image" Target="../media/image25.png"/><Relationship Id="rId17" Type="http://schemas.openxmlformats.org/officeDocument/2006/relationships/image" Target="../media/image26.png"/><Relationship Id="rId18" Type="http://schemas.openxmlformats.org/officeDocument/2006/relationships/image" Target="../media/image27.jpg"/><Relationship Id="rId19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Relationship Id="rId9" Type="http://schemas.openxmlformats.org/officeDocument/2006/relationships/image" Target="../media/image18.png"/><Relationship Id="rId10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Breakthrough Energy: Where Billionaires Invest in the Future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Harvard Energy Journal Club</a:t>
            </a:r>
          </a:p>
          <a:p>
            <a:r>
              <a:rPr lang="en-US" dirty="0" smtClean="0"/>
              <a:t>4/27/2018</a:t>
            </a:r>
          </a:p>
          <a:p>
            <a:r>
              <a:rPr lang="en-US" dirty="0" smtClean="0"/>
              <a:t>Andrew Wong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96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81001"/>
            <a:ext cx="70266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https://</a:t>
            </a:r>
            <a:r>
              <a:rPr lang="en-US" sz="1200" dirty="0" err="1">
                <a:solidFill>
                  <a:srgbClr val="000000"/>
                </a:solidFill>
              </a:rPr>
              <a:t>www.bloomberg.com</a:t>
            </a:r>
            <a:r>
              <a:rPr lang="en-US" sz="1200" dirty="0">
                <a:solidFill>
                  <a:srgbClr val="000000"/>
                </a:solidFill>
              </a:rPr>
              <a:t>/profiles/companies/1475104D:US-breakthrough-energy-ventures-llc</a:t>
            </a:r>
          </a:p>
        </p:txBody>
      </p:sp>
      <p:pic>
        <p:nvPicPr>
          <p:cNvPr id="6" name="Picture 5" descr="Screen Shot 2018-04-27 at 9.16.43 A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4254663"/>
          </a:xfrm>
          <a:prstGeom prst="rect">
            <a:avLst/>
          </a:prstGeom>
        </p:spPr>
      </p:pic>
      <p:pic>
        <p:nvPicPr>
          <p:cNvPr id="7" name="Picture 6" descr="toone_sq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335" y="3773407"/>
            <a:ext cx="731520" cy="731520"/>
          </a:xfrm>
          <a:prstGeom prst="rect">
            <a:avLst/>
          </a:prstGeom>
        </p:spPr>
      </p:pic>
      <p:pic>
        <p:nvPicPr>
          <p:cNvPr id="8" name="Picture 7" descr="danielson-sq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335" y="4635663"/>
            <a:ext cx="731520" cy="731520"/>
          </a:xfrm>
          <a:prstGeom prst="rect">
            <a:avLst/>
          </a:prstGeom>
        </p:spPr>
      </p:pic>
      <p:pic>
        <p:nvPicPr>
          <p:cNvPr id="9" name="Picture 8" descr="guidero-sq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335" y="5469065"/>
            <a:ext cx="731520" cy="731520"/>
          </a:xfrm>
          <a:prstGeom prst="rect">
            <a:avLst/>
          </a:prstGeom>
        </p:spPr>
      </p:pic>
      <p:pic>
        <p:nvPicPr>
          <p:cNvPr id="10" name="Picture 9" descr="download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335" y="2947549"/>
            <a:ext cx="731520" cy="73152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 flipV="1">
            <a:off x="2849232" y="3386265"/>
            <a:ext cx="260501" cy="130241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726856" y="3890948"/>
            <a:ext cx="382877" cy="244202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8" idx="3"/>
          </p:cNvCxnSpPr>
          <p:nvPr/>
        </p:nvCxnSpPr>
        <p:spPr>
          <a:xfrm flipH="1">
            <a:off x="2726855" y="4135150"/>
            <a:ext cx="456411" cy="866273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9" idx="3"/>
          </p:cNvCxnSpPr>
          <p:nvPr/>
        </p:nvCxnSpPr>
        <p:spPr>
          <a:xfrm flipH="1">
            <a:off x="2726855" y="4504927"/>
            <a:ext cx="456411" cy="1329898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54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Breakthrough Energy </a:t>
            </a:r>
            <a:r>
              <a:rPr lang="en-US" dirty="0" smtClean="0"/>
              <a:t>Ventures: Team (* w/Gates Foundation)</a:t>
            </a:r>
            <a:endParaRPr lang="en-US" dirty="0"/>
          </a:p>
        </p:txBody>
      </p:sp>
      <p:pic>
        <p:nvPicPr>
          <p:cNvPr id="6" name="Content Placeholder 5" descr="Bhargavi-Chevva-headshot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2" t="12186" r="15082" b="21283"/>
          <a:stretch/>
        </p:blipFill>
        <p:spPr>
          <a:xfrm>
            <a:off x="3513730" y="1861832"/>
            <a:ext cx="731520" cy="732102"/>
          </a:xfrm>
        </p:spPr>
      </p:pic>
      <p:pic>
        <p:nvPicPr>
          <p:cNvPr id="5" name="Picture 4" descr="Headshot-squar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5" y="1848882"/>
            <a:ext cx="731520" cy="731520"/>
          </a:xfrm>
          <a:prstGeom prst="rect">
            <a:avLst/>
          </a:prstGeom>
        </p:spPr>
      </p:pic>
      <p:pic>
        <p:nvPicPr>
          <p:cNvPr id="7" name="Picture 6" descr="Steven_Chu_official_DOE_portrait_cro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663" y="1877608"/>
            <a:ext cx="731520" cy="731520"/>
          </a:xfrm>
          <a:prstGeom prst="rect">
            <a:avLst/>
          </a:prstGeom>
        </p:spPr>
      </p:pic>
      <p:pic>
        <p:nvPicPr>
          <p:cNvPr id="8" name="Picture 7" descr="danielson-sq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663" y="5745537"/>
            <a:ext cx="731520" cy="731520"/>
          </a:xfrm>
          <a:prstGeom prst="rect">
            <a:avLst/>
          </a:prstGeom>
        </p:spPr>
      </p:pic>
      <p:pic>
        <p:nvPicPr>
          <p:cNvPr id="9" name="Picture 8" descr="Garcia_sq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730" y="2639918"/>
            <a:ext cx="731520" cy="731520"/>
          </a:xfrm>
          <a:prstGeom prst="rect">
            <a:avLst/>
          </a:prstGeom>
        </p:spPr>
      </p:pic>
      <p:pic>
        <p:nvPicPr>
          <p:cNvPr id="10" name="Picture 9" descr="Jonah-Goldman-headshot-square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427" y="5820310"/>
            <a:ext cx="731520" cy="731520"/>
          </a:xfrm>
          <a:prstGeom prst="rect">
            <a:avLst/>
          </a:prstGeom>
        </p:spPr>
      </p:pic>
      <p:pic>
        <p:nvPicPr>
          <p:cNvPr id="11" name="Picture 10" descr="guidero-sq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730" y="3405215"/>
            <a:ext cx="731520" cy="731520"/>
          </a:xfrm>
          <a:prstGeom prst="rect">
            <a:avLst/>
          </a:prstGeom>
        </p:spPr>
      </p:pic>
      <p:pic>
        <p:nvPicPr>
          <p:cNvPr id="12" name="Picture 11" descr="karapataki-sq-1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730" y="4205145"/>
            <a:ext cx="731520" cy="731520"/>
          </a:xfrm>
          <a:prstGeom prst="rect">
            <a:avLst/>
          </a:prstGeom>
        </p:spPr>
      </p:pic>
      <p:pic>
        <p:nvPicPr>
          <p:cNvPr id="13" name="Picture 12" descr="LarochelleHeadshot20171130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5" y="2613771"/>
            <a:ext cx="731520" cy="731520"/>
          </a:xfrm>
          <a:prstGeom prst="rect">
            <a:avLst/>
          </a:prstGeom>
        </p:spPr>
      </p:pic>
      <p:pic>
        <p:nvPicPr>
          <p:cNvPr id="14" name="Picture 13" descr="majumdar-sq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45" y="2639100"/>
            <a:ext cx="731520" cy="731520"/>
          </a:xfrm>
          <a:prstGeom prst="rect">
            <a:avLst/>
          </a:prstGeom>
        </p:spPr>
      </p:pic>
      <p:pic>
        <p:nvPicPr>
          <p:cNvPr id="15" name="Picture 14" descr="moxley-sq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5" y="3391523"/>
            <a:ext cx="731520" cy="731520"/>
          </a:xfrm>
          <a:prstGeom prst="rect">
            <a:avLst/>
          </a:prstGeom>
        </p:spPr>
      </p:pic>
      <p:pic>
        <p:nvPicPr>
          <p:cNvPr id="16" name="Picture 15" descr="Poirier_square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5" y="4170887"/>
            <a:ext cx="731520" cy="731520"/>
          </a:xfrm>
          <a:prstGeom prst="rect">
            <a:avLst/>
          </a:prstGeom>
        </p:spPr>
      </p:pic>
      <p:pic>
        <p:nvPicPr>
          <p:cNvPr id="17" name="Picture 16" descr="Screen-Shot-2017-12-10-at-11.40.01-AM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45" y="3393960"/>
            <a:ext cx="731520" cy="731520"/>
          </a:xfrm>
          <a:prstGeom prst="rect">
            <a:avLst/>
          </a:prstGeom>
        </p:spPr>
      </p:pic>
      <p:pic>
        <p:nvPicPr>
          <p:cNvPr id="18" name="Picture 17" descr="Rinzler_sq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5" y="4943514"/>
            <a:ext cx="731520" cy="731520"/>
          </a:xfrm>
          <a:prstGeom prst="rect">
            <a:avLst/>
          </a:prstGeom>
        </p:spPr>
      </p:pic>
      <p:pic>
        <p:nvPicPr>
          <p:cNvPr id="19" name="Picture 18" descr="Rivest-Headshot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752" y="1848882"/>
            <a:ext cx="731520" cy="731520"/>
          </a:xfrm>
          <a:prstGeom prst="rect">
            <a:avLst/>
          </a:prstGeom>
        </p:spPr>
      </p:pic>
      <p:pic>
        <p:nvPicPr>
          <p:cNvPr id="20" name="Picture 19" descr="roberts-headshot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5" y="5713134"/>
            <a:ext cx="731520" cy="731520"/>
          </a:xfrm>
          <a:prstGeom prst="rect">
            <a:avLst/>
          </a:prstGeom>
        </p:spPr>
      </p:pic>
      <p:pic>
        <p:nvPicPr>
          <p:cNvPr id="21" name="Picture 20" descr="toone_sq.jpg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645" y="4183531"/>
            <a:ext cx="731520" cy="731520"/>
          </a:xfrm>
          <a:prstGeom prst="rect">
            <a:avLst/>
          </a:prstGeom>
        </p:spPr>
      </p:pic>
      <p:pic>
        <p:nvPicPr>
          <p:cNvPr id="22" name="Picture 21" descr="Turner_sq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218" y="5844399"/>
            <a:ext cx="731520" cy="731520"/>
          </a:xfrm>
          <a:prstGeom prst="rect">
            <a:avLst/>
          </a:prstGeom>
        </p:spPr>
      </p:pic>
      <p:pic>
        <p:nvPicPr>
          <p:cNvPr id="23" name="Picture 22" descr="wallen_sq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752" y="2660003"/>
            <a:ext cx="731520" cy="731520"/>
          </a:xfrm>
          <a:prstGeom prst="rect">
            <a:avLst/>
          </a:prstGeom>
        </p:spPr>
      </p:pic>
      <p:pic>
        <p:nvPicPr>
          <p:cNvPr id="24" name="Picture 23" descr="whitesides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663" y="4957259"/>
            <a:ext cx="731520" cy="730475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90925" y="1848882"/>
            <a:ext cx="139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FFFF"/>
                </a:solidFill>
              </a:rPr>
              <a:t>Bunmi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Adekore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0663" y="1447800"/>
            <a:ext cx="1647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Entrepreneurs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13730" y="1460750"/>
            <a:ext cx="2255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Finance/Investment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183003" y="1854791"/>
            <a:ext cx="14997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FFFF"/>
                </a:solidFill>
              </a:rPr>
              <a:t>Bhargavi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Chevva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86663" y="1447800"/>
            <a:ext cx="190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Professors + DOE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52072" y="1869194"/>
            <a:ext cx="1266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P. Steven Chu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952072" y="5741251"/>
            <a:ext cx="14540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David Danielson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172985" y="2539659"/>
            <a:ext cx="1538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Christian Garcia*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29280" y="5376205"/>
            <a:ext cx="1831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Policy + Science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30502" y="5811436"/>
            <a:ext cx="14927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Jonah Goldman*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83003" y="3375798"/>
            <a:ext cx="139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FFFFFF"/>
                </a:solidFill>
              </a:rPr>
              <a:t>Rhodi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Guidero</a:t>
            </a:r>
            <a:r>
              <a:rPr lang="en-US" sz="1400" dirty="0" smtClean="0">
                <a:solidFill>
                  <a:srgbClr val="FFFFFF"/>
                </a:solidFill>
              </a:rPr>
              <a:t>*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83003" y="4159202"/>
            <a:ext cx="18160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Christina </a:t>
            </a:r>
            <a:r>
              <a:rPr lang="en-US" sz="1400" dirty="0" err="1" smtClean="0">
                <a:solidFill>
                  <a:srgbClr val="FFFFFF"/>
                </a:solidFill>
              </a:rPr>
              <a:t>Karapataki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90925" y="2586021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Phil </a:t>
            </a:r>
            <a:r>
              <a:rPr lang="en-US" sz="1400" dirty="0" err="1" smtClean="0">
                <a:solidFill>
                  <a:srgbClr val="FFFFFF"/>
                </a:solidFill>
              </a:rPr>
              <a:t>Larochelle</a:t>
            </a:r>
            <a:r>
              <a:rPr lang="en-US" sz="1400" dirty="0" smtClean="0">
                <a:solidFill>
                  <a:srgbClr val="FFFFFF"/>
                </a:solidFill>
              </a:rPr>
              <a:t>*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952072" y="2639918"/>
            <a:ext cx="1584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P. </a:t>
            </a:r>
            <a:r>
              <a:rPr lang="en-US" sz="1400" dirty="0" err="1" smtClean="0">
                <a:solidFill>
                  <a:srgbClr val="FFFFFF"/>
                </a:solidFill>
              </a:rPr>
              <a:t>Arun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</a:rPr>
              <a:t>Majumdar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90925" y="3387427"/>
            <a:ext cx="11246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Joel </a:t>
            </a:r>
            <a:r>
              <a:rPr lang="en-US" sz="1400" dirty="0" err="1" smtClean="0">
                <a:solidFill>
                  <a:srgbClr val="FFFFFF"/>
                </a:solidFill>
              </a:rPr>
              <a:t>Moxley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90925" y="4167045"/>
            <a:ext cx="11658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Chris Poirier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42054" y="3351804"/>
            <a:ext cx="1320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P. Rajeev Ram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90925" y="4922758"/>
            <a:ext cx="13662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Cooper </a:t>
            </a:r>
            <a:r>
              <a:rPr lang="en-US" sz="1400" dirty="0" err="1" smtClean="0">
                <a:solidFill>
                  <a:srgbClr val="FFFFFF"/>
                </a:solidFill>
              </a:rPr>
              <a:t>Rinzler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389308" y="2182059"/>
            <a:ext cx="1133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Chris </a:t>
            </a:r>
            <a:r>
              <a:rPr lang="en-US" sz="1400" dirty="0" err="1" smtClean="0">
                <a:solidFill>
                  <a:srgbClr val="FFFFFF"/>
                </a:solidFill>
              </a:rPr>
              <a:t>Rivest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41725" y="5716120"/>
            <a:ext cx="1747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Carmichael Roberts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952072" y="4163219"/>
            <a:ext cx="1197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P. Eric </a:t>
            </a:r>
            <a:r>
              <a:rPr lang="en-US" sz="1400" dirty="0" err="1" smtClean="0">
                <a:solidFill>
                  <a:srgbClr val="FFFFFF"/>
                </a:solidFill>
              </a:rPr>
              <a:t>Toone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44527" y="6268142"/>
            <a:ext cx="11786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Peter Turner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54127" y="3037514"/>
            <a:ext cx="12272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Adam </a:t>
            </a:r>
            <a:r>
              <a:rPr lang="en-US" sz="1400" dirty="0" err="1" smtClean="0">
                <a:solidFill>
                  <a:srgbClr val="FFFFFF"/>
                </a:solidFill>
              </a:rPr>
              <a:t>Wallen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952072" y="4957258"/>
            <a:ext cx="18631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P. George </a:t>
            </a:r>
            <a:r>
              <a:rPr lang="en-US" sz="1400" dirty="0" err="1" smtClean="0">
                <a:solidFill>
                  <a:srgbClr val="FFFFFF"/>
                </a:solidFill>
              </a:rPr>
              <a:t>Whitesides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76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3-BEV Team Members</a:t>
            </a:r>
            <a:endParaRPr lang="en-US" dirty="0"/>
          </a:p>
        </p:txBody>
      </p:sp>
      <p:pic>
        <p:nvPicPr>
          <p:cNvPr id="5" name="Picture 4" descr="Rinzler_sq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61" y="1425388"/>
            <a:ext cx="274320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02461" y="4172700"/>
            <a:ext cx="1889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Cooper </a:t>
            </a:r>
            <a:r>
              <a:rPr lang="en-US" dirty="0" err="1" smtClean="0">
                <a:solidFill>
                  <a:srgbClr val="FFFFFF"/>
                </a:solidFill>
              </a:rPr>
              <a:t>Rinzler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7" name="Content Placeholder 5" descr="Bhargavi-Chevva-headshot.jp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2" t="12186" r="15082" b="21283"/>
          <a:stretch/>
        </p:blipFill>
        <p:spPr>
          <a:xfrm>
            <a:off x="338871" y="1427317"/>
            <a:ext cx="2743200" cy="2745383"/>
          </a:xfrm>
        </p:spPr>
      </p:pic>
      <p:sp>
        <p:nvSpPr>
          <p:cNvPr id="8" name="TextBox 7"/>
          <p:cNvSpPr txBox="1"/>
          <p:nvPr/>
        </p:nvSpPr>
        <p:spPr>
          <a:xfrm>
            <a:off x="338871" y="4152187"/>
            <a:ext cx="1875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FFFF"/>
                </a:solidFill>
              </a:rPr>
              <a:t>Bhargavi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Chevva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9" name="Picture 8" descr="roberts-headsho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165" y="3500181"/>
            <a:ext cx="2743200" cy="2743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21165" y="6218917"/>
            <a:ext cx="2194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Carmichael Roberts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020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4047192"/>
          </a:xfrm>
        </p:spPr>
        <p:txBody>
          <a:bodyPr/>
          <a:lstStyle/>
          <a:p>
            <a:r>
              <a:rPr lang="en-US" dirty="0" smtClean="0"/>
              <a:t>Multinational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Interdisciplinary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Coalition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73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2" y="0"/>
            <a:ext cx="7583487" cy="1695885"/>
          </a:xfrm>
          <a:prstGeom prst="rect">
            <a:avLst/>
          </a:prstGeom>
        </p:spPr>
      </p:pic>
      <p:pic>
        <p:nvPicPr>
          <p:cNvPr id="6" name="Picture 5" descr="Screen Shot 2018-04-27 at 9.22.3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1537"/>
            <a:ext cx="9144000" cy="509464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03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downloa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2" y="0"/>
            <a:ext cx="7583487" cy="1695885"/>
          </a:xfrm>
          <a:prstGeom prst="rect">
            <a:avLst/>
          </a:prstGeom>
        </p:spPr>
      </p:pic>
      <p:pic>
        <p:nvPicPr>
          <p:cNvPr id="7" name="Content Placeholder 6" descr="IC-dot-matrix3-768x399.png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" r="461"/>
          <a:stretch/>
        </p:blipFill>
        <p:spPr>
          <a:xfrm>
            <a:off x="0" y="1669462"/>
            <a:ext cx="9144000" cy="4830959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23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 Innovation Hubs</a:t>
            </a:r>
            <a:endParaRPr lang="en-US" dirty="0"/>
          </a:p>
        </p:txBody>
      </p:sp>
      <p:pic>
        <p:nvPicPr>
          <p:cNvPr id="5" name="Picture 4" descr="partner_logos_circ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22" y="1425387"/>
            <a:ext cx="5233181" cy="52331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31603" y="1429504"/>
            <a:ext cx="352312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FFFFFF"/>
                </a:solidFill>
              </a:rPr>
              <a:t>Critical Materials </a:t>
            </a:r>
            <a:r>
              <a:rPr lang="en-US" dirty="0" smtClean="0">
                <a:solidFill>
                  <a:srgbClr val="FFFFFF"/>
                </a:solidFill>
              </a:rPr>
              <a:t>Hub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FFFFFF"/>
                </a:solidFill>
              </a:rPr>
              <a:t>Consortium for Advanced </a:t>
            </a:r>
            <a:r>
              <a:rPr lang="en-US" dirty="0" smtClean="0">
                <a:solidFill>
                  <a:srgbClr val="FFFFFF"/>
                </a:solidFill>
              </a:rPr>
              <a:t>Simulation of </a:t>
            </a:r>
            <a:r>
              <a:rPr lang="en-US" dirty="0">
                <a:solidFill>
                  <a:srgbClr val="FFFFFF"/>
                </a:solidFill>
              </a:rPr>
              <a:t>Light Water </a:t>
            </a:r>
            <a:r>
              <a:rPr lang="en-US" dirty="0" smtClean="0">
                <a:solidFill>
                  <a:srgbClr val="FFFFFF"/>
                </a:solidFill>
              </a:rPr>
              <a:t>Reactors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FFFFFF"/>
                </a:solidFill>
              </a:rPr>
              <a:t>Join Center for Artificial </a:t>
            </a:r>
            <a:r>
              <a:rPr lang="en-US" dirty="0" smtClean="0">
                <a:solidFill>
                  <a:srgbClr val="FFFFFF"/>
                </a:solidFill>
              </a:rPr>
              <a:t>Photosynthesis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FFFFFF"/>
                </a:solidFill>
              </a:rPr>
              <a:t>Joint Center for Energy Storage Research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478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48662" y="-130240"/>
            <a:ext cx="7583487" cy="1044388"/>
          </a:xfrm>
        </p:spPr>
        <p:txBody>
          <a:bodyPr/>
          <a:lstStyle/>
          <a:p>
            <a:pPr algn="r"/>
            <a:r>
              <a:rPr lang="en-US" dirty="0" smtClean="0"/>
              <a:t>BEV: Trends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79463" y="3345839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/>
              <a:t>BEV: Investment Criteria</a:t>
            </a:r>
            <a:endParaRPr lang="en-US" dirty="0"/>
          </a:p>
        </p:txBody>
      </p:sp>
      <p:pic>
        <p:nvPicPr>
          <p:cNvPr id="7" name="Picture 6" descr="Megatrends-On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46" y="483712"/>
            <a:ext cx="914400" cy="1057789"/>
          </a:xfrm>
          <a:prstGeom prst="rect">
            <a:avLst/>
          </a:prstGeom>
        </p:spPr>
      </p:pic>
      <p:pic>
        <p:nvPicPr>
          <p:cNvPr id="8" name="Picture 7" descr="Megatrends-Two-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44" y="1045595"/>
            <a:ext cx="914400" cy="1057789"/>
          </a:xfrm>
          <a:prstGeom prst="rect">
            <a:avLst/>
          </a:prstGeom>
        </p:spPr>
      </p:pic>
      <p:pic>
        <p:nvPicPr>
          <p:cNvPr id="9" name="Picture 8" descr="Megatrends-Three-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46" y="1541501"/>
            <a:ext cx="914400" cy="1057789"/>
          </a:xfrm>
          <a:prstGeom prst="rect">
            <a:avLst/>
          </a:prstGeom>
        </p:spPr>
      </p:pic>
      <p:pic>
        <p:nvPicPr>
          <p:cNvPr id="10" name="Picture 9" descr="Megatrends-Four-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44" y="2103384"/>
            <a:ext cx="914400" cy="1057789"/>
          </a:xfrm>
          <a:prstGeom prst="rect">
            <a:avLst/>
          </a:prstGeom>
        </p:spPr>
      </p:pic>
      <p:pic>
        <p:nvPicPr>
          <p:cNvPr id="11" name="Picture 10" descr="Megatrends-Five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846" y="2599290"/>
            <a:ext cx="914400" cy="105778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-22990" y="6585828"/>
            <a:ext cx="2558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/ventures/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03246" y="855692"/>
            <a:ext cx="4826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Rise of very low-cost intermittent electricity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81782" y="1356835"/>
            <a:ext cx="4802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rgbClr val="FFFFFF"/>
                </a:solidFill>
              </a:rPr>
              <a:t>The emergence of a burgeoning middle class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03246" y="1918718"/>
            <a:ext cx="2592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Increasing urbanization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06240" y="2421834"/>
            <a:ext cx="6635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rgbClr val="FFFFFF"/>
                </a:solidFill>
              </a:rPr>
              <a:t>Autonomy, The Internet of Things (IOT), Distributed Everything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03246" y="2976507"/>
            <a:ext cx="3493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Ample supply of fossil resources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9" name="Picture 18" descr="Megatrends-One.png"/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3" y="4452958"/>
            <a:ext cx="914400" cy="1057789"/>
          </a:xfrm>
          <a:prstGeom prst="rect">
            <a:avLst/>
          </a:prstGeom>
        </p:spPr>
      </p:pic>
      <p:pic>
        <p:nvPicPr>
          <p:cNvPr id="20" name="Picture 19" descr="Megatrends-Two-1.png"/>
          <p:cNvPicPr>
            <a:picLocks noChangeAspect="1"/>
          </p:cNvPicPr>
          <p:nvPr/>
        </p:nvPicPr>
        <p:blipFill>
          <a:blip r:embed="rId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634" y="4483915"/>
            <a:ext cx="914400" cy="1057789"/>
          </a:xfrm>
          <a:prstGeom prst="rect">
            <a:avLst/>
          </a:prstGeom>
        </p:spPr>
      </p:pic>
      <p:pic>
        <p:nvPicPr>
          <p:cNvPr id="21" name="Picture 20" descr="Megatrends-Three-1.png"/>
          <p:cNvPicPr>
            <a:picLocks noChangeAspect="1"/>
          </p:cNvPicPr>
          <p:nvPr/>
        </p:nvPicPr>
        <p:blipFill>
          <a:blip r:embed="rId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3" y="5510747"/>
            <a:ext cx="914400" cy="1057789"/>
          </a:xfrm>
          <a:prstGeom prst="rect">
            <a:avLst/>
          </a:prstGeom>
        </p:spPr>
      </p:pic>
      <p:pic>
        <p:nvPicPr>
          <p:cNvPr id="22" name="Picture 21" descr="Megatrends-Four-1.png"/>
          <p:cNvPicPr>
            <a:picLocks noChangeAspect="1"/>
          </p:cNvPicPr>
          <p:nvPr/>
        </p:nvPicPr>
        <p:blipFill>
          <a:blip r:embed="rId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634" y="5541704"/>
            <a:ext cx="914400" cy="105778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708126" y="4817728"/>
            <a:ext cx="1768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Climate impact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49824" y="4787945"/>
            <a:ext cx="1765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rgbClr val="FFFFFF"/>
                </a:solidFill>
              </a:rPr>
              <a:t>Other investors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08126" y="5880754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Scientific possibility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15106" y="5852944"/>
            <a:ext cx="175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>
                <a:solidFill>
                  <a:srgbClr val="FFFFFF"/>
                </a:solidFill>
              </a:rPr>
              <a:t>Filling the gaps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16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4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Breakthrough Energy: Grand Challenges</a:t>
            </a:r>
            <a:endParaRPr lang="en-US" dirty="0"/>
          </a:p>
        </p:txBody>
      </p:sp>
      <p:pic>
        <p:nvPicPr>
          <p:cNvPr id="7" name="Picture 6" descr="BreakthroughEnergyCoalition_Landscap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36" y="1425388"/>
            <a:ext cx="8649948" cy="112318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779463" y="4443864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BEV: Initial Areas of Focus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49555" y="3288137"/>
            <a:ext cx="2848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Grid Scale Energy Storage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6932" y="2710122"/>
            <a:ext cx="1327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Liquid Fuel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9555" y="3651250"/>
            <a:ext cx="1887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Micro/Mini Grids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9194" y="3288137"/>
            <a:ext cx="3246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Alternative Building Materials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9555" y="4056535"/>
            <a:ext cx="1404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Geothermal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99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-141194"/>
            <a:ext cx="7583487" cy="1044388"/>
          </a:xfrm>
        </p:spPr>
        <p:txBody>
          <a:bodyPr/>
          <a:lstStyle/>
          <a:p>
            <a:r>
              <a:rPr lang="en-US" dirty="0" smtClean="0"/>
              <a:t>Alternative Building Materials</a:t>
            </a:r>
            <a:endParaRPr lang="en-US" dirty="0"/>
          </a:p>
        </p:txBody>
      </p:sp>
      <p:pic>
        <p:nvPicPr>
          <p:cNvPr id="5" name="Picture 4" descr="LanzaTech-Logo-Retina-Final-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63" y="1010203"/>
            <a:ext cx="4102100" cy="5207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5" descr="Screen Shot 2018-04-27 at 11.15.1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626" y="903194"/>
            <a:ext cx="3201315" cy="62770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99203" y="1173575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Geothermal</a:t>
            </a:r>
            <a:endParaRPr lang="en-US" dirty="0"/>
          </a:p>
        </p:txBody>
      </p:sp>
      <p:pic>
        <p:nvPicPr>
          <p:cNvPr id="8" name="Picture 7" descr="download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59" y="2217963"/>
            <a:ext cx="1904915" cy="71824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585591"/>
            <a:ext cx="87853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www.greentechmedia.com</a:t>
            </a:r>
            <a:r>
              <a:rPr lang="en-US" sz="1200" dirty="0"/>
              <a:t>/articles/read/</a:t>
            </a:r>
            <a:r>
              <a:rPr lang="en-US" sz="1200" dirty="0" err="1"/>
              <a:t>breakthrough-energy-ventures-investment-strategy#gs.Mn</a:t>
            </a:r>
            <a:r>
              <a:rPr lang="en-US" sz="1200" dirty="0"/>
              <a:t>=JC2w</a:t>
            </a:r>
          </a:p>
        </p:txBody>
      </p:sp>
      <p:pic>
        <p:nvPicPr>
          <p:cNvPr id="10" name="Picture 9" descr="download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137" y="2211119"/>
            <a:ext cx="1983156" cy="725091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075155" y="1206789"/>
            <a:ext cx="4235450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Liquid Fuels</a:t>
            </a:r>
            <a:endParaRPr lang="en-US" dirty="0"/>
          </a:p>
        </p:txBody>
      </p:sp>
      <p:pic>
        <p:nvPicPr>
          <p:cNvPr id="12" name="Picture 11" descr="Screen Shot 2018-04-27 at 11.19.58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563" y="2242648"/>
            <a:ext cx="2582693" cy="436779"/>
          </a:xfrm>
          <a:prstGeom prst="rect">
            <a:avLst/>
          </a:prstGeom>
        </p:spPr>
      </p:pic>
      <p:pic>
        <p:nvPicPr>
          <p:cNvPr id="13" name="Picture 12" descr="Screen Shot 2018-04-27 at 11.20.55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781" y="2689675"/>
            <a:ext cx="2257256" cy="611644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4054048" y="2936210"/>
            <a:ext cx="5155075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Grid Scale Energy Storage</a:t>
            </a:r>
            <a:endParaRPr lang="en-US" sz="3200" dirty="0"/>
          </a:p>
        </p:txBody>
      </p:sp>
      <p:pic>
        <p:nvPicPr>
          <p:cNvPr id="15" name="Picture 14" descr="Energy_Access_Map_Full_11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03" y="3734063"/>
            <a:ext cx="3641861" cy="1953113"/>
          </a:xfrm>
          <a:prstGeom prst="rect">
            <a:avLst/>
          </a:prstGeom>
        </p:spPr>
      </p:pic>
      <p:pic>
        <p:nvPicPr>
          <p:cNvPr id="16" name="Picture 15" descr="static1.squarespace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84" y="5746766"/>
            <a:ext cx="1774665" cy="838825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7" name="Picture 16" descr="logo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023" y="6306711"/>
            <a:ext cx="2121408" cy="329184"/>
          </a:xfrm>
          <a:prstGeom prst="rect">
            <a:avLst/>
          </a:prstGeom>
        </p:spPr>
      </p:pic>
      <p:pic>
        <p:nvPicPr>
          <p:cNvPr id="18" name="Picture 17" descr="logo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763" y="5560816"/>
            <a:ext cx="1025723" cy="70108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163287" y="2689675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Micro/Mini-Grids</a:t>
            </a:r>
            <a:endParaRPr lang="en-US" dirty="0"/>
          </a:p>
        </p:txBody>
      </p:sp>
      <p:pic>
        <p:nvPicPr>
          <p:cNvPr id="20" name="Picture 19" descr="download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981" y="3980598"/>
            <a:ext cx="1554011" cy="497127"/>
          </a:xfrm>
          <a:prstGeom prst="rect">
            <a:avLst/>
          </a:prstGeom>
        </p:spPr>
      </p:pic>
      <p:pic>
        <p:nvPicPr>
          <p:cNvPr id="21" name="Picture 20" descr="download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465" y="3980598"/>
            <a:ext cx="1576341" cy="528156"/>
          </a:xfrm>
          <a:prstGeom prst="rect">
            <a:avLst/>
          </a:prstGeom>
        </p:spPr>
      </p:pic>
      <p:pic>
        <p:nvPicPr>
          <p:cNvPr id="22" name="Picture 21" descr="download.jpg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6" t="20057" r="12478" b="34094"/>
          <a:stretch/>
        </p:blipFill>
        <p:spPr>
          <a:xfrm>
            <a:off x="6354465" y="4590154"/>
            <a:ext cx="1758339" cy="374442"/>
          </a:xfrm>
          <a:prstGeom prst="rect">
            <a:avLst/>
          </a:prstGeom>
        </p:spPr>
      </p:pic>
      <p:pic>
        <p:nvPicPr>
          <p:cNvPr id="23" name="Picture 22" descr="download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981" y="4590154"/>
            <a:ext cx="1648530" cy="1097022"/>
          </a:xfrm>
          <a:prstGeom prst="rect">
            <a:avLst/>
          </a:prstGeom>
        </p:spPr>
      </p:pic>
      <p:pic>
        <p:nvPicPr>
          <p:cNvPr id="24" name="Picture 23" descr="logo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465" y="5159674"/>
            <a:ext cx="1758339" cy="52750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5" name="Picture 24" descr="download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981" y="5746766"/>
            <a:ext cx="1406417" cy="734966"/>
          </a:xfrm>
          <a:prstGeom prst="rect">
            <a:avLst/>
          </a:prstGeom>
        </p:spPr>
      </p:pic>
      <p:pic>
        <p:nvPicPr>
          <p:cNvPr id="26" name="Picture 25" descr="Screen Shot 2018-04-27 at 11.34.58 AM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511" y="5893403"/>
            <a:ext cx="2131487" cy="58832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16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4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Breakthrough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“The goal of Breakthrough Energy is to make sure that everyone on the planet can enjoy a good standard of living, including basic electricity, healthy food, comfortable buildings, and convenient transportation, without contributing to climate change. Our strategy links cutting-edge, government-funded research to patient, risk-tolerant capital so that more clean energy innovations get to market faster”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581001"/>
            <a:ext cx="25587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/ventures/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402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2972704"/>
          </a:xfrm>
        </p:spPr>
        <p:txBody>
          <a:bodyPr/>
          <a:lstStyle/>
          <a:p>
            <a:r>
              <a:rPr lang="en-US" dirty="0" smtClean="0"/>
              <a:t>Thank you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Discussion of the Grand Challenges</a:t>
            </a:r>
            <a:endParaRPr lang="en-US" dirty="0"/>
          </a:p>
        </p:txBody>
      </p:sp>
      <p:pic>
        <p:nvPicPr>
          <p:cNvPr id="5" name="Picture 4" descr="BreakthroughEnergyCoalition_Landscap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36" y="3353704"/>
            <a:ext cx="8649948" cy="112318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00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Grand Challenge: Electricity</a:t>
            </a:r>
            <a:endParaRPr lang="en-US" dirty="0"/>
          </a:p>
        </p:txBody>
      </p:sp>
      <p:pic>
        <p:nvPicPr>
          <p:cNvPr id="9" name="Picture 8" descr="Screen Shot 2018-04-27 at 10.48.5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560" y="1409108"/>
            <a:ext cx="4879171" cy="522096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61013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/landscape/electricity/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72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Grand Challenge: Transportation</a:t>
            </a:r>
            <a:endParaRPr lang="en-US" dirty="0"/>
          </a:p>
        </p:txBody>
      </p:sp>
      <p:pic>
        <p:nvPicPr>
          <p:cNvPr id="5" name="Picture 4" descr="Screen Shot 2018-04-27 at 10.49.1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72" y="1387836"/>
            <a:ext cx="5449763" cy="50834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1013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/landscape/transportation/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54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Grand Challenge: Agriculture</a:t>
            </a:r>
            <a:endParaRPr lang="en-US" dirty="0"/>
          </a:p>
        </p:txBody>
      </p:sp>
      <p:pic>
        <p:nvPicPr>
          <p:cNvPr id="5" name="Picture 4" descr="Screen Shot 2018-04-27 at 10.48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1425388"/>
            <a:ext cx="7912100" cy="5029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1013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/landscape/agriculture/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547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Grand Challenge: Manufacturing</a:t>
            </a:r>
            <a:endParaRPr lang="en-US" dirty="0"/>
          </a:p>
        </p:txBody>
      </p:sp>
      <p:pic>
        <p:nvPicPr>
          <p:cNvPr id="5" name="Picture 4" descr="Screen Shot 2018-04-27 at 10.49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12" y="1425388"/>
            <a:ext cx="5420194" cy="51243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61013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/landscape/manufacturing/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54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Grand Challenge: Buildings</a:t>
            </a:r>
            <a:endParaRPr lang="en-US" dirty="0"/>
          </a:p>
        </p:txBody>
      </p:sp>
      <p:pic>
        <p:nvPicPr>
          <p:cNvPr id="7" name="Picture 6" descr="Screen Shot 2018-04-27 at 10.49.0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1721503"/>
            <a:ext cx="7543800" cy="4749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1013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/landscape/buildings/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54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8-04-27 at 10.12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741" y="2830275"/>
            <a:ext cx="5029200" cy="3848100"/>
          </a:xfrm>
          <a:prstGeom prst="rect">
            <a:avLst/>
          </a:prstGeom>
        </p:spPr>
      </p:pic>
      <p:pic>
        <p:nvPicPr>
          <p:cNvPr id="6" name="Picture 5" descr="Screen Shot 2018-04-27 at 10.12.3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32" y="115716"/>
            <a:ext cx="5080000" cy="2844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581001"/>
            <a:ext cx="18835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http://</a:t>
            </a:r>
            <a:r>
              <a:rPr lang="en-US" sz="1200" dirty="0" err="1">
                <a:solidFill>
                  <a:srgbClr val="000000"/>
                </a:solidFill>
              </a:rPr>
              <a:t>www.b-t.energy</a:t>
            </a:r>
            <a:r>
              <a:rPr lang="en-US" sz="1200" dirty="0">
                <a:solidFill>
                  <a:srgbClr val="000000"/>
                </a:solidFill>
              </a:rPr>
              <a:t>/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04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BreakthroughEnergyCoalition_Landscap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812" y="393045"/>
            <a:ext cx="9690100" cy="627006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6" name="Rectangle 5"/>
          <p:cNvSpPr/>
          <p:nvPr/>
        </p:nvSpPr>
        <p:spPr>
          <a:xfrm>
            <a:off x="0" y="6581001"/>
            <a:ext cx="26492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/landscape/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0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Breakthrough Energy Coalition: Companies &amp; Institutions</a:t>
            </a:r>
            <a:endParaRPr lang="en-US" dirty="0"/>
          </a:p>
        </p:txBody>
      </p:sp>
      <p:pic>
        <p:nvPicPr>
          <p:cNvPr id="4" name="Picture 3" descr="ARC-landsca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94" y="2645910"/>
            <a:ext cx="1828800" cy="740664"/>
          </a:xfrm>
          <a:prstGeom prst="rect">
            <a:avLst/>
          </a:prstGeom>
        </p:spPr>
      </p:pic>
      <p:pic>
        <p:nvPicPr>
          <p:cNvPr id="6" name="Picture 5" descr="BNPP_BL_Q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20" y="5957425"/>
            <a:ext cx="1828800" cy="513878"/>
          </a:xfrm>
          <a:prstGeom prst="rect">
            <a:avLst/>
          </a:prstGeom>
        </p:spPr>
      </p:pic>
      <p:pic>
        <p:nvPicPr>
          <p:cNvPr id="7" name="Picture 6" descr="BEV_Logo_RGB-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4" y="1677833"/>
            <a:ext cx="1828800" cy="51206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8" name="Picture 7" descr="EIP-logo-clea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4" y="2872696"/>
            <a:ext cx="1828800" cy="1123273"/>
          </a:xfrm>
          <a:prstGeom prst="rect">
            <a:avLst/>
          </a:prstGeom>
        </p:spPr>
      </p:pic>
      <p:pic>
        <p:nvPicPr>
          <p:cNvPr id="9" name="Picture 8" descr="ENGI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753" y="3824201"/>
            <a:ext cx="1828800" cy="68397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0" name="Picture 9" descr="G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89" y="1501803"/>
            <a:ext cx="1828800" cy="1828800"/>
          </a:xfrm>
          <a:prstGeom prst="rect">
            <a:avLst/>
          </a:prstGeom>
        </p:spPr>
      </p:pic>
      <p:pic>
        <p:nvPicPr>
          <p:cNvPr id="11" name="Picture 10" descr="MSFT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753" y="1512798"/>
            <a:ext cx="1828800" cy="398678"/>
          </a:xfrm>
          <a:prstGeom prst="rect">
            <a:avLst/>
          </a:prstGeom>
        </p:spPr>
      </p:pic>
      <p:pic>
        <p:nvPicPr>
          <p:cNvPr id="12" name="Picture 11" descr="National_Grid_logo_blue__300dpi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827" y="3330603"/>
            <a:ext cx="1828800" cy="377952"/>
          </a:xfrm>
          <a:prstGeom prst="rect">
            <a:avLst/>
          </a:prstGeom>
        </p:spPr>
      </p:pic>
      <p:pic>
        <p:nvPicPr>
          <p:cNvPr id="13" name="Picture 12" descr="OGCI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973" y="3888659"/>
            <a:ext cx="1828800" cy="530352"/>
          </a:xfrm>
          <a:prstGeom prst="rect">
            <a:avLst/>
          </a:prstGeom>
        </p:spPr>
      </p:pic>
      <p:pic>
        <p:nvPicPr>
          <p:cNvPr id="14" name="Picture 13" descr="Prelude_logo_RGB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4" y="2264906"/>
            <a:ext cx="1828800" cy="512064"/>
          </a:xfrm>
          <a:prstGeom prst="rect">
            <a:avLst/>
          </a:prstGeom>
        </p:spPr>
      </p:pic>
      <p:pic>
        <p:nvPicPr>
          <p:cNvPr id="15" name="Picture 14" descr="Reliance_Industries_Logo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389" y="3256416"/>
            <a:ext cx="1828800" cy="1264485"/>
          </a:xfrm>
          <a:prstGeom prst="rect">
            <a:avLst/>
          </a:prstGeom>
        </p:spPr>
      </p:pic>
      <p:pic>
        <p:nvPicPr>
          <p:cNvPr id="16" name="Picture 15" descr="SAP_grad_R_pref-1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753" y="1974037"/>
            <a:ext cx="1828800" cy="902208"/>
          </a:xfrm>
          <a:prstGeom prst="rect">
            <a:avLst/>
          </a:prstGeom>
        </p:spPr>
      </p:pic>
      <p:pic>
        <p:nvPicPr>
          <p:cNvPr id="17" name="Picture 16" descr="TOTAL_Logo2017_RGB_1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973" y="4508172"/>
            <a:ext cx="1828800" cy="478536"/>
          </a:xfrm>
          <a:prstGeom prst="rect">
            <a:avLst/>
          </a:prstGeom>
        </p:spPr>
      </p:pic>
      <p:pic>
        <p:nvPicPr>
          <p:cNvPr id="18" name="Picture 17" descr="University-of-California-1.pn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789" y="4816963"/>
            <a:ext cx="1828800" cy="1828800"/>
          </a:xfrm>
          <a:prstGeom prst="rect">
            <a:avLst/>
          </a:prstGeom>
        </p:spPr>
      </p:pic>
      <p:pic>
        <p:nvPicPr>
          <p:cNvPr id="19" name="Picture 18" descr="Virgin-Logo-CMYK.png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20" y="4123814"/>
            <a:ext cx="1828800" cy="1626826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" name="Picture 19" descr="Wheatsheaf_RGB_Black-text.jp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580" y="5614826"/>
            <a:ext cx="1828800" cy="914400"/>
          </a:xfrm>
          <a:prstGeom prst="rect">
            <a:avLst/>
          </a:prstGeom>
        </p:spPr>
      </p:pic>
      <p:pic>
        <p:nvPicPr>
          <p:cNvPr id="22" name="Picture 21" descr="arm-logo-tight-1.jp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94" y="1677833"/>
            <a:ext cx="1828800" cy="85344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58369" y="3164972"/>
            <a:ext cx="1362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 smtClean="0"/>
              <a:t>Energy </a:t>
            </a:r>
            <a:r>
              <a:rPr lang="en-US" sz="1600" dirty="0"/>
              <a:t>Impact </a:t>
            </a:r>
            <a:r>
              <a:rPr lang="en-US" sz="1600" dirty="0" smtClean="0"/>
              <a:t>Partners</a:t>
            </a:r>
            <a:endParaRPr lang="en-US" sz="1600" dirty="0"/>
          </a:p>
        </p:txBody>
      </p:sp>
      <p:sp>
        <p:nvSpPr>
          <p:cNvPr id="24" name="Rectangle 23"/>
          <p:cNvSpPr/>
          <p:nvPr/>
        </p:nvSpPr>
        <p:spPr>
          <a:xfrm>
            <a:off x="3580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/coalition/who-we-are/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946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757" y="381000"/>
            <a:ext cx="8733009" cy="1044388"/>
          </a:xfrm>
        </p:spPr>
        <p:txBody>
          <a:bodyPr/>
          <a:lstStyle/>
          <a:p>
            <a:r>
              <a:rPr lang="en-US" sz="3200" dirty="0"/>
              <a:t>Breakthrough Energy Coalition: </a:t>
            </a:r>
            <a:r>
              <a:rPr lang="en-US" sz="3200" dirty="0" smtClean="0"/>
              <a:t>Individuals (all, *partner company, +board)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757" y="1425387"/>
            <a:ext cx="8733009" cy="5212479"/>
          </a:xfrm>
        </p:spPr>
        <p:txBody>
          <a:bodyPr>
            <a:normAutofit fontScale="40000" lnSpcReduction="20000"/>
          </a:bodyPr>
          <a:lstStyle/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err="1" smtClean="0"/>
              <a:t>Mukesh</a:t>
            </a:r>
            <a:r>
              <a:rPr lang="en-US" dirty="0" smtClean="0"/>
              <a:t> </a:t>
            </a:r>
            <a:r>
              <a:rPr lang="en-US" dirty="0" err="1" smtClean="0"/>
              <a:t>Ambani</a:t>
            </a:r>
            <a:r>
              <a:rPr lang="en-US" dirty="0" smtClean="0"/>
              <a:t>*+ </a:t>
            </a:r>
            <a:r>
              <a:rPr lang="mr-IN" dirty="0" smtClean="0"/>
              <a:t>–</a:t>
            </a:r>
            <a:r>
              <a:rPr lang="en-US" dirty="0" smtClean="0"/>
              <a:t> Chairman &amp; Managing Director </a:t>
            </a:r>
            <a:r>
              <a:rPr lang="mr-IN" dirty="0" smtClean="0"/>
              <a:t>–</a:t>
            </a:r>
            <a:r>
              <a:rPr lang="en-US" dirty="0" smtClean="0"/>
              <a:t> Reliance Industries Limited (India)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John Arnold+ (BEC co-chair) </a:t>
            </a:r>
            <a:r>
              <a:rPr lang="mr-IN" dirty="0" smtClean="0"/>
              <a:t>–</a:t>
            </a:r>
            <a:r>
              <a:rPr lang="en-US" dirty="0" smtClean="0"/>
              <a:t> Laura &amp; John Arnold Foundation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Marc </a:t>
            </a:r>
            <a:r>
              <a:rPr lang="en-US" dirty="0" err="1" smtClean="0"/>
              <a:t>Benioff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Founder, Chairman &amp; CEO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Salesforce.com</a:t>
            </a:r>
            <a:r>
              <a:rPr lang="en-US" dirty="0" smtClean="0"/>
              <a:t>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Jeff Bezos+ </a:t>
            </a:r>
            <a:r>
              <a:rPr lang="mr-IN" dirty="0" smtClean="0"/>
              <a:t>–</a:t>
            </a:r>
            <a:r>
              <a:rPr lang="en-US" dirty="0" smtClean="0"/>
              <a:t> Founder &amp; CEO </a:t>
            </a:r>
            <a:r>
              <a:rPr lang="mr-IN" dirty="0" smtClean="0"/>
              <a:t>–</a:t>
            </a:r>
            <a:r>
              <a:rPr lang="en-US" dirty="0" smtClean="0"/>
              <a:t> Amazon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HRH Prince </a:t>
            </a:r>
            <a:r>
              <a:rPr lang="en-US" dirty="0" err="1" smtClean="0"/>
              <a:t>Alwaleed</a:t>
            </a:r>
            <a:r>
              <a:rPr lang="en-US" dirty="0" smtClean="0"/>
              <a:t> bin </a:t>
            </a:r>
            <a:r>
              <a:rPr lang="en-US" dirty="0" err="1" smtClean="0"/>
              <a:t>Talal</a:t>
            </a:r>
            <a:r>
              <a:rPr lang="en-US" dirty="0" smtClean="0"/>
              <a:t>+ </a:t>
            </a:r>
            <a:r>
              <a:rPr lang="mr-IN" dirty="0" smtClean="0"/>
              <a:t>–</a:t>
            </a:r>
            <a:r>
              <a:rPr lang="en-US" dirty="0" smtClean="0"/>
              <a:t> Chairman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Alwaleed</a:t>
            </a:r>
            <a:r>
              <a:rPr lang="en-US" dirty="0" smtClean="0"/>
              <a:t> Philanthropies (Saudi Arabia)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Michael Bloomberg+ </a:t>
            </a:r>
            <a:r>
              <a:rPr lang="mr-IN" dirty="0" smtClean="0"/>
              <a:t>–</a:t>
            </a:r>
            <a:r>
              <a:rPr lang="en-US" dirty="0" smtClean="0"/>
              <a:t> CEO </a:t>
            </a:r>
            <a:r>
              <a:rPr lang="mr-IN" dirty="0" smtClean="0"/>
              <a:t>–</a:t>
            </a:r>
            <a:r>
              <a:rPr lang="en-US" dirty="0" smtClean="0"/>
              <a:t> Bloomberg LP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Richard Branson+ </a:t>
            </a:r>
            <a:r>
              <a:rPr lang="mr-IN" dirty="0" smtClean="0"/>
              <a:t>–</a:t>
            </a:r>
            <a:r>
              <a:rPr lang="en-US" dirty="0" smtClean="0"/>
              <a:t> Founder </a:t>
            </a:r>
            <a:r>
              <a:rPr lang="mr-IN" dirty="0" smtClean="0"/>
              <a:t>–</a:t>
            </a:r>
            <a:r>
              <a:rPr lang="en-US" dirty="0" smtClean="0"/>
              <a:t> Virgin Group  (UK)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Ray </a:t>
            </a:r>
            <a:r>
              <a:rPr lang="en-US" dirty="0" err="1" smtClean="0"/>
              <a:t>Dalio</a:t>
            </a:r>
            <a:r>
              <a:rPr lang="en-US" dirty="0" smtClean="0"/>
              <a:t>+ </a:t>
            </a:r>
            <a:r>
              <a:rPr lang="mr-IN" dirty="0" smtClean="0"/>
              <a:t>–</a:t>
            </a:r>
            <a:r>
              <a:rPr lang="en-US" dirty="0" smtClean="0"/>
              <a:t> Founder </a:t>
            </a:r>
            <a:r>
              <a:rPr lang="mr-IN" dirty="0" smtClean="0"/>
              <a:t>–</a:t>
            </a:r>
            <a:r>
              <a:rPr lang="en-US" dirty="0" smtClean="0"/>
              <a:t> Bridgewater Associates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err="1" smtClean="0"/>
              <a:t>Aliko</a:t>
            </a:r>
            <a:r>
              <a:rPr lang="en-US" dirty="0" smtClean="0"/>
              <a:t> </a:t>
            </a:r>
            <a:r>
              <a:rPr lang="en-US" dirty="0" err="1" smtClean="0"/>
              <a:t>Dangote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Founder &amp; Chief Executive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Dangote</a:t>
            </a:r>
            <a:r>
              <a:rPr lang="en-US" dirty="0" smtClean="0"/>
              <a:t> Group (Nigeria)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John </a:t>
            </a:r>
            <a:r>
              <a:rPr lang="en-US" dirty="0" err="1" smtClean="0"/>
              <a:t>Doeer</a:t>
            </a:r>
            <a:r>
              <a:rPr lang="en-US" dirty="0" smtClean="0"/>
              <a:t>+ </a:t>
            </a:r>
            <a:r>
              <a:rPr lang="mr-IN" dirty="0" smtClean="0"/>
              <a:t>–</a:t>
            </a:r>
            <a:r>
              <a:rPr lang="en-US" dirty="0" smtClean="0"/>
              <a:t> Chairman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leiner</a:t>
            </a:r>
            <a:r>
              <a:rPr lang="en-US" dirty="0" smtClean="0"/>
              <a:t> Perkins Caulfield &amp; Byers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Bill Gates*+ (BEC co-chair) </a:t>
            </a:r>
            <a:r>
              <a:rPr lang="mr-IN" dirty="0" smtClean="0"/>
              <a:t>–</a:t>
            </a:r>
            <a:r>
              <a:rPr lang="en-US" dirty="0" smtClean="0"/>
              <a:t> Bill &amp; Melinda Gates Foundation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Reid Hoffman+ </a:t>
            </a:r>
            <a:r>
              <a:rPr lang="mr-IN" dirty="0" smtClean="0"/>
              <a:t>–</a:t>
            </a:r>
            <a:r>
              <a:rPr lang="en-US" dirty="0" smtClean="0"/>
              <a:t> co-founder </a:t>
            </a:r>
            <a:r>
              <a:rPr lang="mr-IN" dirty="0" smtClean="0"/>
              <a:t>–</a:t>
            </a:r>
            <a:r>
              <a:rPr lang="en-US" dirty="0" smtClean="0"/>
              <a:t> LinkedIn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Chris Hon+ </a:t>
            </a:r>
            <a:r>
              <a:rPr lang="mr-IN" dirty="0" smtClean="0"/>
              <a:t>–</a:t>
            </a:r>
            <a:r>
              <a:rPr lang="en-US" dirty="0" smtClean="0"/>
              <a:t> Founder </a:t>
            </a:r>
            <a:r>
              <a:rPr lang="mr-IN" dirty="0" smtClean="0"/>
              <a:t>–</a:t>
            </a:r>
            <a:r>
              <a:rPr lang="en-US" dirty="0" smtClean="0"/>
              <a:t> The Children’s Investment Fund (UK)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err="1" smtClean="0"/>
              <a:t>Vinod</a:t>
            </a:r>
            <a:r>
              <a:rPr lang="en-US" dirty="0" smtClean="0"/>
              <a:t> </a:t>
            </a:r>
            <a:r>
              <a:rPr lang="en-US" dirty="0" err="1" smtClean="0"/>
              <a:t>Khosla</a:t>
            </a:r>
            <a:r>
              <a:rPr lang="en-US" dirty="0" smtClean="0"/>
              <a:t>+ </a:t>
            </a:r>
            <a:r>
              <a:rPr lang="mr-IN" dirty="0" smtClean="0"/>
              <a:t>–</a:t>
            </a:r>
            <a:r>
              <a:rPr lang="en-US" dirty="0" smtClean="0"/>
              <a:t> Founder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Khosla</a:t>
            </a:r>
            <a:r>
              <a:rPr lang="en-US" dirty="0" smtClean="0"/>
              <a:t> Ventures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Jack Ma+ </a:t>
            </a:r>
            <a:r>
              <a:rPr lang="mr-IN" dirty="0" smtClean="0"/>
              <a:t>–</a:t>
            </a:r>
            <a:r>
              <a:rPr lang="en-US" dirty="0" smtClean="0"/>
              <a:t> Executive Chairman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Alibaba</a:t>
            </a:r>
            <a:r>
              <a:rPr lang="en-US" dirty="0" smtClean="0"/>
              <a:t> Group (China)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Dustin </a:t>
            </a:r>
            <a:r>
              <a:rPr lang="en-US" dirty="0" err="1" smtClean="0"/>
              <a:t>Moskovitz</a:t>
            </a:r>
            <a:r>
              <a:rPr lang="en-US" dirty="0" smtClean="0"/>
              <a:t> &amp; </a:t>
            </a:r>
            <a:r>
              <a:rPr lang="en-US" dirty="0" err="1" smtClean="0"/>
              <a:t>Cari</a:t>
            </a:r>
            <a:r>
              <a:rPr lang="en-US" dirty="0" smtClean="0"/>
              <a:t> Tuna+ </a:t>
            </a:r>
            <a:r>
              <a:rPr lang="mr-IN" dirty="0" smtClean="0"/>
              <a:t>–</a:t>
            </a:r>
            <a:r>
              <a:rPr lang="en-US" dirty="0" smtClean="0"/>
              <a:t> Co-founders </a:t>
            </a:r>
            <a:r>
              <a:rPr lang="mr-IN" dirty="0" smtClean="0"/>
              <a:t>–</a:t>
            </a:r>
            <a:r>
              <a:rPr lang="en-US" dirty="0" smtClean="0"/>
              <a:t> Good Ventures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Patrice </a:t>
            </a:r>
            <a:r>
              <a:rPr lang="en-US" dirty="0" err="1" smtClean="0"/>
              <a:t>Motsepe</a:t>
            </a:r>
            <a:r>
              <a:rPr lang="en-US" dirty="0" smtClean="0"/>
              <a:t>*+ </a:t>
            </a:r>
            <a:r>
              <a:rPr lang="mr-IN" dirty="0" smtClean="0"/>
              <a:t>–</a:t>
            </a:r>
            <a:r>
              <a:rPr lang="en-US" dirty="0" smtClean="0"/>
              <a:t> Founder &amp; Executive Chairman </a:t>
            </a:r>
            <a:r>
              <a:rPr lang="mr-IN" dirty="0" smtClean="0"/>
              <a:t>–</a:t>
            </a:r>
            <a:r>
              <a:rPr lang="en-US" dirty="0" smtClean="0"/>
              <a:t> African Rainbow Minerals (South Africa)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err="1" smtClean="0"/>
              <a:t>Xavider</a:t>
            </a:r>
            <a:r>
              <a:rPr lang="en-US" dirty="0" smtClean="0"/>
              <a:t> </a:t>
            </a:r>
            <a:r>
              <a:rPr lang="en-US" dirty="0" err="1" smtClean="0"/>
              <a:t>Niel</a:t>
            </a:r>
            <a:r>
              <a:rPr lang="en-US" dirty="0" smtClean="0"/>
              <a:t>+ </a:t>
            </a:r>
            <a:r>
              <a:rPr lang="mr-IN" dirty="0" smtClean="0"/>
              <a:t>–</a:t>
            </a:r>
            <a:r>
              <a:rPr lang="en-US" dirty="0" smtClean="0"/>
              <a:t> Founder </a:t>
            </a:r>
            <a:r>
              <a:rPr lang="mr-IN" dirty="0" smtClean="0"/>
              <a:t>–</a:t>
            </a:r>
            <a:r>
              <a:rPr lang="en-US" dirty="0" smtClean="0"/>
              <a:t> Iliad Group </a:t>
            </a:r>
            <a:r>
              <a:rPr lang="mr-IN" dirty="0" smtClean="0"/>
              <a:t>–</a:t>
            </a:r>
            <a:r>
              <a:rPr lang="en-US" dirty="0" smtClean="0"/>
              <a:t> (France)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*+</a:t>
            </a:r>
            <a:r>
              <a:rPr lang="mr-IN" dirty="0" smtClean="0"/>
              <a:t>–</a:t>
            </a:r>
            <a:r>
              <a:rPr lang="en-US" dirty="0" smtClean="0"/>
              <a:t> Co-founder </a:t>
            </a:r>
            <a:r>
              <a:rPr lang="mr-IN" dirty="0" smtClean="0"/>
              <a:t>–</a:t>
            </a:r>
            <a:r>
              <a:rPr lang="en-US" dirty="0" smtClean="0"/>
              <a:t> SAP SE (Germany)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Julian Robertson+ </a:t>
            </a:r>
            <a:r>
              <a:rPr lang="mr-IN" dirty="0" smtClean="0"/>
              <a:t>–</a:t>
            </a:r>
            <a:r>
              <a:rPr lang="en-US" dirty="0" smtClean="0"/>
              <a:t> Founder &amp; Chairman </a:t>
            </a:r>
            <a:r>
              <a:rPr lang="mr-IN" dirty="0" smtClean="0"/>
              <a:t>–</a:t>
            </a:r>
            <a:r>
              <a:rPr lang="en-US" dirty="0" smtClean="0"/>
              <a:t> Tiger Management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Neil </a:t>
            </a:r>
            <a:r>
              <a:rPr lang="en-US" dirty="0" err="1" smtClean="0"/>
              <a:t>Shen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Founding Managing Partner </a:t>
            </a:r>
            <a:r>
              <a:rPr lang="mr-IN" dirty="0" smtClean="0"/>
              <a:t>–</a:t>
            </a:r>
            <a:r>
              <a:rPr lang="en-US" dirty="0" smtClean="0"/>
              <a:t> Sequoia Capital China (China)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Nat Simons &amp; Laura Baxter Simons*+ </a:t>
            </a:r>
            <a:r>
              <a:rPr lang="mr-IN" dirty="0" smtClean="0"/>
              <a:t>–</a:t>
            </a:r>
            <a:r>
              <a:rPr lang="en-US" dirty="0" smtClean="0"/>
              <a:t> Co-founders </a:t>
            </a:r>
            <a:r>
              <a:rPr lang="mr-IN" dirty="0" smtClean="0"/>
              <a:t>–</a:t>
            </a:r>
            <a:r>
              <a:rPr lang="en-US" dirty="0" smtClean="0"/>
              <a:t> Prelude Ventures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Masayoshi Son+ </a:t>
            </a:r>
            <a:r>
              <a:rPr lang="mr-IN" dirty="0" smtClean="0"/>
              <a:t>–</a:t>
            </a:r>
            <a:r>
              <a:rPr lang="en-US" dirty="0" smtClean="0"/>
              <a:t> Founder, Chairman &amp; CEO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SoftBank</a:t>
            </a:r>
            <a:r>
              <a:rPr lang="en-US" dirty="0" smtClean="0"/>
              <a:t> Group Corp. (Japan)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George Soros </a:t>
            </a:r>
            <a:r>
              <a:rPr lang="mr-IN" dirty="0" smtClean="0"/>
              <a:t>–</a:t>
            </a:r>
            <a:r>
              <a:rPr lang="en-US" dirty="0" smtClean="0"/>
              <a:t> Chairman </a:t>
            </a:r>
            <a:r>
              <a:rPr lang="mr-IN" dirty="0" smtClean="0"/>
              <a:t>–</a:t>
            </a:r>
            <a:r>
              <a:rPr lang="en-US" dirty="0" smtClean="0"/>
              <a:t> Soros Fund Management LLC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Tom </a:t>
            </a:r>
            <a:r>
              <a:rPr lang="en-US" dirty="0" err="1" smtClean="0"/>
              <a:t>Steyer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Businessman, Philanthropist, President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NextGen</a:t>
            </a:r>
            <a:r>
              <a:rPr lang="en-US" dirty="0" smtClean="0"/>
              <a:t> Climate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err="1" smtClean="0"/>
              <a:t>Ratan</a:t>
            </a:r>
            <a:r>
              <a:rPr lang="en-US" dirty="0" smtClean="0"/>
              <a:t> Tata </a:t>
            </a:r>
            <a:r>
              <a:rPr lang="mr-IN" dirty="0" smtClean="0"/>
              <a:t>–</a:t>
            </a:r>
            <a:r>
              <a:rPr lang="en-US" dirty="0" smtClean="0"/>
              <a:t> Chairman Emeritus </a:t>
            </a:r>
            <a:r>
              <a:rPr lang="mr-IN" dirty="0" smtClean="0"/>
              <a:t>–</a:t>
            </a:r>
            <a:r>
              <a:rPr lang="en-US" dirty="0" smtClean="0"/>
              <a:t> Tata Sons (India)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Megan Whitman </a:t>
            </a:r>
            <a:r>
              <a:rPr lang="mr-IN" dirty="0" smtClean="0"/>
              <a:t>–</a:t>
            </a:r>
            <a:r>
              <a:rPr lang="en-US" dirty="0" smtClean="0"/>
              <a:t> CEO </a:t>
            </a:r>
            <a:r>
              <a:rPr lang="mr-IN" dirty="0" smtClean="0"/>
              <a:t>–</a:t>
            </a:r>
            <a:r>
              <a:rPr lang="en-US" dirty="0" smtClean="0"/>
              <a:t> Hewlett Packard Enterprise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Ms. Zhang </a:t>
            </a:r>
            <a:r>
              <a:rPr lang="en-US" dirty="0" err="1" smtClean="0"/>
              <a:t>Xin</a:t>
            </a:r>
            <a:r>
              <a:rPr lang="en-US" dirty="0" smtClean="0"/>
              <a:t> &amp; Mr. Pan </a:t>
            </a:r>
            <a:r>
              <a:rPr lang="en-US" dirty="0" err="1" smtClean="0"/>
              <a:t>Shiyi</a:t>
            </a:r>
            <a:r>
              <a:rPr lang="en-US" dirty="0" smtClean="0"/>
              <a:t>+ </a:t>
            </a:r>
            <a:r>
              <a:rPr lang="mr-IN" dirty="0" smtClean="0"/>
              <a:t>–</a:t>
            </a:r>
            <a:r>
              <a:rPr lang="en-US" dirty="0" smtClean="0"/>
              <a:t> Co-founder &amp; CEO, SOHO Chairman </a:t>
            </a:r>
            <a:r>
              <a:rPr lang="mr-IN" dirty="0" smtClean="0"/>
              <a:t>–</a:t>
            </a:r>
            <a:r>
              <a:rPr lang="en-US" dirty="0" smtClean="0"/>
              <a:t> SOHO China (China)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dirty="0" smtClean="0"/>
              <a:t>Mark </a:t>
            </a:r>
            <a:r>
              <a:rPr lang="en-US" dirty="0" err="1" smtClean="0"/>
              <a:t>Zuckerberg</a:t>
            </a:r>
            <a:r>
              <a:rPr lang="en-US" dirty="0" smtClean="0"/>
              <a:t> &amp; Dr. Priscilla Chan </a:t>
            </a:r>
            <a:r>
              <a:rPr lang="mr-IN" dirty="0" smtClean="0"/>
              <a:t>–</a:t>
            </a:r>
            <a:r>
              <a:rPr lang="en-US" dirty="0" smtClean="0"/>
              <a:t> Founder, Chairman </a:t>
            </a:r>
            <a:r>
              <a:rPr lang="en-US" dirty="0"/>
              <a:t>&amp;</a:t>
            </a:r>
            <a:r>
              <a:rPr lang="en-US" dirty="0" smtClean="0"/>
              <a:t> CEO </a:t>
            </a:r>
            <a:r>
              <a:rPr lang="mr-IN" dirty="0" smtClean="0"/>
              <a:t>–</a:t>
            </a:r>
            <a:r>
              <a:rPr lang="en-US" dirty="0" smtClean="0"/>
              <a:t> Facebook/Pediatrician &amp; CEO </a:t>
            </a:r>
            <a:r>
              <a:rPr lang="mr-IN" dirty="0" smtClean="0"/>
              <a:t>–</a:t>
            </a:r>
            <a:r>
              <a:rPr lang="en-US" dirty="0" smtClean="0"/>
              <a:t> The Primary School (USA)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80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/coalition/who-we-are/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7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Breakthrough Energy Coalition: </a:t>
            </a:r>
            <a:r>
              <a:rPr lang="en-US" dirty="0" smtClean="0"/>
              <a:t>Individuals (partner company)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757" y="1425387"/>
            <a:ext cx="8733009" cy="5212479"/>
          </a:xfrm>
        </p:spPr>
        <p:txBody>
          <a:bodyPr>
            <a:normAutofit/>
          </a:bodyPr>
          <a:lstStyle/>
          <a:p>
            <a:pPr marL="283464">
              <a:spcBef>
                <a:spcPts val="200"/>
              </a:spcBef>
            </a:pPr>
            <a:r>
              <a:rPr lang="en-US" dirty="0" err="1" smtClean="0"/>
              <a:t>Mukesh</a:t>
            </a:r>
            <a:r>
              <a:rPr lang="en-US" dirty="0" smtClean="0"/>
              <a:t> </a:t>
            </a:r>
            <a:r>
              <a:rPr lang="en-US" dirty="0" err="1" smtClean="0"/>
              <a:t>Ambani</a:t>
            </a:r>
            <a:r>
              <a:rPr lang="en-US" dirty="0" smtClean="0"/>
              <a:t>* </a:t>
            </a:r>
            <a:r>
              <a:rPr lang="mr-IN" dirty="0" smtClean="0"/>
              <a:t>–</a:t>
            </a:r>
            <a:r>
              <a:rPr lang="en-US" dirty="0" smtClean="0"/>
              <a:t> Chairman &amp; Managing Director </a:t>
            </a:r>
            <a:r>
              <a:rPr lang="mr-IN" dirty="0" smtClean="0"/>
              <a:t>–</a:t>
            </a:r>
            <a:r>
              <a:rPr lang="en-US" dirty="0" smtClean="0"/>
              <a:t> Reliance Industries Limited (India)</a:t>
            </a:r>
          </a:p>
          <a:p>
            <a:pPr marL="283464">
              <a:spcBef>
                <a:spcPts val="200"/>
              </a:spcBef>
            </a:pPr>
            <a:r>
              <a:rPr lang="en-US" dirty="0" smtClean="0"/>
              <a:t>Bill Gates* (BEC co-chair) </a:t>
            </a:r>
            <a:r>
              <a:rPr lang="mr-IN" dirty="0" smtClean="0"/>
              <a:t>–</a:t>
            </a:r>
            <a:r>
              <a:rPr lang="en-US" dirty="0" smtClean="0"/>
              <a:t> Bill &amp; Melinda Gates Foundation (USA)</a:t>
            </a:r>
          </a:p>
          <a:p>
            <a:pPr marL="283464">
              <a:spcBef>
                <a:spcPts val="200"/>
              </a:spcBef>
            </a:pPr>
            <a:r>
              <a:rPr lang="en-US" dirty="0" smtClean="0"/>
              <a:t>Patrice </a:t>
            </a:r>
            <a:r>
              <a:rPr lang="en-US" dirty="0" err="1" smtClean="0"/>
              <a:t>Motsepe</a:t>
            </a:r>
            <a:r>
              <a:rPr lang="en-US" dirty="0" smtClean="0"/>
              <a:t>* </a:t>
            </a:r>
            <a:r>
              <a:rPr lang="mr-IN" dirty="0" smtClean="0"/>
              <a:t>–</a:t>
            </a:r>
            <a:r>
              <a:rPr lang="en-US" dirty="0" smtClean="0"/>
              <a:t> Founder &amp; Executive Chairman </a:t>
            </a:r>
            <a:r>
              <a:rPr lang="mr-IN" dirty="0" smtClean="0"/>
              <a:t>–</a:t>
            </a:r>
            <a:r>
              <a:rPr lang="en-US" dirty="0" smtClean="0"/>
              <a:t> African Rainbow Minerals (South Africa)</a:t>
            </a:r>
          </a:p>
          <a:p>
            <a:pPr marL="283464">
              <a:spcBef>
                <a:spcPts val="200"/>
              </a:spcBef>
            </a:pPr>
            <a:r>
              <a:rPr lang="en-US" dirty="0" err="1" smtClean="0"/>
              <a:t>Hasso</a:t>
            </a:r>
            <a:r>
              <a:rPr lang="en-US" dirty="0" smtClean="0"/>
              <a:t> </a:t>
            </a:r>
            <a:r>
              <a:rPr lang="en-US" dirty="0" err="1" smtClean="0"/>
              <a:t>Plattner</a:t>
            </a:r>
            <a:r>
              <a:rPr lang="en-US" dirty="0" smtClean="0"/>
              <a:t>* </a:t>
            </a:r>
            <a:r>
              <a:rPr lang="mr-IN" dirty="0" smtClean="0"/>
              <a:t>–</a:t>
            </a:r>
            <a:r>
              <a:rPr lang="en-US" dirty="0" smtClean="0"/>
              <a:t> Co-founder </a:t>
            </a:r>
            <a:r>
              <a:rPr lang="mr-IN" dirty="0" smtClean="0"/>
              <a:t>–</a:t>
            </a:r>
            <a:r>
              <a:rPr lang="en-US" dirty="0" smtClean="0"/>
              <a:t> SAP SE (Germany)</a:t>
            </a:r>
          </a:p>
        </p:txBody>
      </p:sp>
      <p:sp>
        <p:nvSpPr>
          <p:cNvPr id="5" name="Rectangle 4"/>
          <p:cNvSpPr/>
          <p:nvPr/>
        </p:nvSpPr>
        <p:spPr>
          <a:xfrm>
            <a:off x="3580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/coalition/who-we-are/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51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Breakthrough Energy Coalition: </a:t>
            </a:r>
            <a:r>
              <a:rPr lang="en-US" dirty="0" smtClean="0"/>
              <a:t>Individuals (select)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757" y="1425387"/>
            <a:ext cx="8733009" cy="5212479"/>
          </a:xfrm>
        </p:spPr>
        <p:txBody>
          <a:bodyPr>
            <a:normAutofit/>
          </a:bodyPr>
          <a:lstStyle/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John Arnold (BEC co-chair) </a:t>
            </a:r>
            <a:r>
              <a:rPr lang="mr-IN" dirty="0" smtClean="0"/>
              <a:t>–</a:t>
            </a:r>
            <a:r>
              <a:rPr lang="en-US" dirty="0" smtClean="0"/>
              <a:t> Laura &amp; John Arnold Foundation (USA)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Marc </a:t>
            </a:r>
            <a:r>
              <a:rPr lang="en-US" dirty="0" err="1" smtClean="0"/>
              <a:t>Benioff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Founder, Chairman &amp; CEO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Salesforce.com</a:t>
            </a:r>
            <a:r>
              <a:rPr lang="en-US" dirty="0" smtClean="0"/>
              <a:t> (USA)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Jeff Bezos </a:t>
            </a:r>
            <a:r>
              <a:rPr lang="mr-IN" dirty="0" smtClean="0"/>
              <a:t>–</a:t>
            </a:r>
            <a:r>
              <a:rPr lang="en-US" dirty="0" smtClean="0"/>
              <a:t> Founder &amp; CEO </a:t>
            </a:r>
            <a:r>
              <a:rPr lang="mr-IN" dirty="0" smtClean="0"/>
              <a:t>–</a:t>
            </a:r>
            <a:r>
              <a:rPr lang="en-US" dirty="0" smtClean="0"/>
              <a:t> Amazon (USA)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HRH Prince </a:t>
            </a:r>
            <a:r>
              <a:rPr lang="en-US" dirty="0" err="1" smtClean="0"/>
              <a:t>Alwaleed</a:t>
            </a:r>
            <a:r>
              <a:rPr lang="en-US" dirty="0" smtClean="0"/>
              <a:t> bin </a:t>
            </a:r>
            <a:r>
              <a:rPr lang="en-US" dirty="0" err="1" smtClean="0"/>
              <a:t>Talal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Chairman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Alwaleed</a:t>
            </a:r>
            <a:r>
              <a:rPr lang="en-US" dirty="0" smtClean="0"/>
              <a:t> Philanthropies (Saudi Arabia)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Michael Bloomberg </a:t>
            </a:r>
            <a:r>
              <a:rPr lang="mr-IN" dirty="0" smtClean="0"/>
              <a:t>–</a:t>
            </a:r>
            <a:r>
              <a:rPr lang="en-US" dirty="0" smtClean="0"/>
              <a:t> CEO </a:t>
            </a:r>
            <a:r>
              <a:rPr lang="mr-IN" dirty="0" smtClean="0"/>
              <a:t>–</a:t>
            </a:r>
            <a:r>
              <a:rPr lang="en-US" dirty="0" smtClean="0"/>
              <a:t> Bloomberg LP (USA)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Ray </a:t>
            </a:r>
            <a:r>
              <a:rPr lang="en-US" dirty="0" err="1" smtClean="0"/>
              <a:t>Dalio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Founder </a:t>
            </a:r>
            <a:r>
              <a:rPr lang="mr-IN" dirty="0" smtClean="0"/>
              <a:t>–</a:t>
            </a:r>
            <a:r>
              <a:rPr lang="en-US" dirty="0" smtClean="0"/>
              <a:t> Bridgewater Associates (USA)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Reid Hoffman </a:t>
            </a:r>
            <a:r>
              <a:rPr lang="mr-IN" dirty="0" smtClean="0"/>
              <a:t>–</a:t>
            </a:r>
            <a:r>
              <a:rPr lang="en-US" dirty="0" smtClean="0"/>
              <a:t> co-founder </a:t>
            </a:r>
            <a:r>
              <a:rPr lang="mr-IN" dirty="0" smtClean="0"/>
              <a:t>–</a:t>
            </a:r>
            <a:r>
              <a:rPr lang="en-US" dirty="0" smtClean="0"/>
              <a:t> LinkedIn (USA)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Jack Ma </a:t>
            </a:r>
            <a:r>
              <a:rPr lang="mr-IN" dirty="0" smtClean="0"/>
              <a:t>–</a:t>
            </a:r>
            <a:r>
              <a:rPr lang="en-US" dirty="0" smtClean="0"/>
              <a:t> Executive Chairman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Alibaba</a:t>
            </a:r>
            <a:r>
              <a:rPr lang="en-US" dirty="0" smtClean="0"/>
              <a:t> Group (China)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err="1" smtClean="0"/>
              <a:t>Ratan</a:t>
            </a:r>
            <a:r>
              <a:rPr lang="en-US" dirty="0" smtClean="0"/>
              <a:t> Tata </a:t>
            </a:r>
            <a:r>
              <a:rPr lang="mr-IN" dirty="0" smtClean="0"/>
              <a:t>–</a:t>
            </a:r>
            <a:r>
              <a:rPr lang="en-US" dirty="0" smtClean="0"/>
              <a:t> Chairman Emeritus </a:t>
            </a:r>
            <a:r>
              <a:rPr lang="mr-IN" dirty="0" smtClean="0"/>
              <a:t>–</a:t>
            </a:r>
            <a:r>
              <a:rPr lang="en-US" dirty="0" smtClean="0"/>
              <a:t> Tata Sons (India)</a:t>
            </a:r>
          </a:p>
          <a:p>
            <a:pPr marL="283464">
              <a:lnSpc>
                <a:spcPct val="110000"/>
              </a:lnSpc>
              <a:spcBef>
                <a:spcPts val="200"/>
              </a:spcBef>
            </a:pPr>
            <a:r>
              <a:rPr lang="en-US" dirty="0" smtClean="0"/>
              <a:t>Mark </a:t>
            </a:r>
            <a:r>
              <a:rPr lang="en-US" dirty="0" err="1" smtClean="0"/>
              <a:t>Zuckerberg</a:t>
            </a:r>
            <a:r>
              <a:rPr lang="en-US" dirty="0" smtClean="0"/>
              <a:t> &amp; Dr. Priscilla Chan </a:t>
            </a:r>
            <a:r>
              <a:rPr lang="mr-IN" dirty="0" smtClean="0"/>
              <a:t>–</a:t>
            </a:r>
            <a:r>
              <a:rPr lang="en-US" dirty="0" smtClean="0"/>
              <a:t> Founder, Chairman </a:t>
            </a:r>
            <a:r>
              <a:rPr lang="en-US" dirty="0"/>
              <a:t>&amp;</a:t>
            </a:r>
            <a:r>
              <a:rPr lang="en-US" dirty="0" smtClean="0"/>
              <a:t> CEO </a:t>
            </a:r>
            <a:r>
              <a:rPr lang="mr-IN" dirty="0" smtClean="0"/>
              <a:t>–</a:t>
            </a:r>
            <a:r>
              <a:rPr lang="en-US" dirty="0" smtClean="0"/>
              <a:t> Facebook/Pediatrician &amp; CEO </a:t>
            </a:r>
            <a:r>
              <a:rPr lang="mr-IN" dirty="0" smtClean="0"/>
              <a:t>–</a:t>
            </a:r>
            <a:r>
              <a:rPr lang="en-US" dirty="0" smtClean="0"/>
              <a:t> The Primary School (USA)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580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/coalition/who-we-are/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8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Breakthrough Energy Coalition: </a:t>
            </a:r>
            <a:r>
              <a:rPr lang="en-US" dirty="0" smtClean="0"/>
              <a:t>Individuals (by country)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757" y="1425387"/>
            <a:ext cx="8733009" cy="5212479"/>
          </a:xfrm>
        </p:spPr>
        <p:txBody>
          <a:bodyPr numCol="2">
            <a:normAutofit fontScale="62500" lnSpcReduction="20000"/>
          </a:bodyPr>
          <a:lstStyle/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Neil </a:t>
            </a:r>
            <a:r>
              <a:rPr lang="en-US" sz="1600" dirty="0" err="1"/>
              <a:t>Shen</a:t>
            </a:r>
            <a:r>
              <a:rPr lang="en-US" sz="1600" dirty="0"/>
              <a:t> </a:t>
            </a:r>
            <a:r>
              <a:rPr lang="mr-IN" sz="1600" dirty="0"/>
              <a:t>–</a:t>
            </a:r>
            <a:r>
              <a:rPr lang="en-US" sz="1600" dirty="0"/>
              <a:t> Founding Managing Partner </a:t>
            </a:r>
            <a:r>
              <a:rPr lang="mr-IN" sz="1600" dirty="0"/>
              <a:t>–</a:t>
            </a:r>
            <a:r>
              <a:rPr lang="en-US" sz="1600" dirty="0"/>
              <a:t> Sequoia Capital China (China</a:t>
            </a:r>
            <a:r>
              <a:rPr lang="en-US" sz="1600" dirty="0" smtClean="0"/>
              <a:t>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/>
              <a:t>Jack Ma </a:t>
            </a:r>
            <a:r>
              <a:rPr lang="mr-IN" sz="1600" dirty="0"/>
              <a:t>–</a:t>
            </a:r>
            <a:r>
              <a:rPr lang="en-US" sz="1600" dirty="0"/>
              <a:t> Executive Chairman </a:t>
            </a:r>
            <a:r>
              <a:rPr lang="mr-IN" sz="1600" dirty="0"/>
              <a:t>–</a:t>
            </a:r>
            <a:r>
              <a:rPr lang="en-US" sz="1600" dirty="0"/>
              <a:t> </a:t>
            </a:r>
            <a:r>
              <a:rPr lang="en-US" sz="1600" dirty="0" err="1"/>
              <a:t>Alibaba</a:t>
            </a:r>
            <a:r>
              <a:rPr lang="en-US" sz="1600" dirty="0"/>
              <a:t> Group (China)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/>
              <a:t>Ms. Zhang </a:t>
            </a:r>
            <a:r>
              <a:rPr lang="en-US" sz="1600" dirty="0" err="1"/>
              <a:t>Xin</a:t>
            </a:r>
            <a:r>
              <a:rPr lang="en-US" sz="1600" dirty="0"/>
              <a:t> &amp; Mr. Pan </a:t>
            </a:r>
            <a:r>
              <a:rPr lang="en-US" sz="1600" dirty="0" err="1"/>
              <a:t>Shiyi</a:t>
            </a:r>
            <a:r>
              <a:rPr lang="en-US" sz="1600" dirty="0"/>
              <a:t> </a:t>
            </a:r>
            <a:r>
              <a:rPr lang="mr-IN" sz="1600" dirty="0"/>
              <a:t>–</a:t>
            </a:r>
            <a:r>
              <a:rPr lang="en-US" sz="1600" dirty="0"/>
              <a:t> Co-founder &amp; CEO, SOHO Chairman </a:t>
            </a:r>
            <a:r>
              <a:rPr lang="mr-IN" sz="1600" dirty="0"/>
              <a:t>–</a:t>
            </a:r>
            <a:r>
              <a:rPr lang="en-US" sz="1600" dirty="0"/>
              <a:t> SOHO China (China</a:t>
            </a:r>
            <a:r>
              <a:rPr lang="en-US" sz="1600" dirty="0" smtClean="0"/>
              <a:t>)</a:t>
            </a:r>
            <a:endParaRPr lang="en-US" sz="16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 smtClean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err="1"/>
              <a:t>Xavider</a:t>
            </a:r>
            <a:r>
              <a:rPr lang="en-US" sz="1600" dirty="0"/>
              <a:t> </a:t>
            </a:r>
            <a:r>
              <a:rPr lang="en-US" sz="1600" dirty="0" err="1"/>
              <a:t>Niel</a:t>
            </a:r>
            <a:r>
              <a:rPr lang="en-US" sz="1600" dirty="0"/>
              <a:t> </a:t>
            </a:r>
            <a:r>
              <a:rPr lang="mr-IN" sz="1600" dirty="0"/>
              <a:t>–</a:t>
            </a:r>
            <a:r>
              <a:rPr lang="en-US" sz="1600" dirty="0"/>
              <a:t> Founder </a:t>
            </a:r>
            <a:r>
              <a:rPr lang="mr-IN" sz="1600" dirty="0"/>
              <a:t>–</a:t>
            </a:r>
            <a:r>
              <a:rPr lang="en-US" sz="1600" dirty="0"/>
              <a:t> Iliad Group </a:t>
            </a:r>
            <a:r>
              <a:rPr lang="mr-IN" sz="1600" dirty="0"/>
              <a:t>–</a:t>
            </a:r>
            <a:r>
              <a:rPr lang="en-US" sz="1600" dirty="0"/>
              <a:t> (France</a:t>
            </a:r>
            <a:r>
              <a:rPr lang="en-US" sz="1600" dirty="0" smtClean="0"/>
              <a:t>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err="1"/>
              <a:t>Hasso</a:t>
            </a:r>
            <a:r>
              <a:rPr lang="en-US" sz="1600" dirty="0"/>
              <a:t> </a:t>
            </a:r>
            <a:r>
              <a:rPr lang="en-US" sz="1600" dirty="0" err="1"/>
              <a:t>Plattner</a:t>
            </a:r>
            <a:r>
              <a:rPr lang="en-US" sz="1600" dirty="0"/>
              <a:t>* </a:t>
            </a:r>
            <a:r>
              <a:rPr lang="mr-IN" sz="1600" dirty="0"/>
              <a:t>–</a:t>
            </a:r>
            <a:r>
              <a:rPr lang="en-US" sz="1600" dirty="0"/>
              <a:t> Co-founder </a:t>
            </a:r>
            <a:r>
              <a:rPr lang="mr-IN" sz="1600" dirty="0"/>
              <a:t>–</a:t>
            </a:r>
            <a:r>
              <a:rPr lang="en-US" sz="1600" dirty="0"/>
              <a:t> SAP SE (Germany</a:t>
            </a:r>
            <a:r>
              <a:rPr lang="en-US" sz="1600" dirty="0" smtClean="0"/>
              <a:t>)</a:t>
            </a:r>
            <a:endParaRPr lang="en-US" sz="16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 smtClean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err="1"/>
              <a:t>Ratan</a:t>
            </a:r>
            <a:r>
              <a:rPr lang="en-US" sz="1600" dirty="0"/>
              <a:t> Tata </a:t>
            </a:r>
            <a:r>
              <a:rPr lang="mr-IN" sz="1600" dirty="0"/>
              <a:t>–</a:t>
            </a:r>
            <a:r>
              <a:rPr lang="en-US" sz="1600" dirty="0"/>
              <a:t> Chairman Emeritus </a:t>
            </a:r>
            <a:r>
              <a:rPr lang="mr-IN" sz="1600" dirty="0"/>
              <a:t>–</a:t>
            </a:r>
            <a:r>
              <a:rPr lang="en-US" sz="1600" dirty="0"/>
              <a:t> Tata Sons (India</a:t>
            </a:r>
            <a:r>
              <a:rPr lang="en-US" sz="1600" dirty="0" smtClean="0"/>
              <a:t>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err="1" smtClean="0"/>
              <a:t>Mukesh</a:t>
            </a:r>
            <a:r>
              <a:rPr lang="en-US" sz="1600" dirty="0" smtClean="0"/>
              <a:t> </a:t>
            </a:r>
            <a:r>
              <a:rPr lang="en-US" sz="1600" dirty="0" err="1" smtClean="0"/>
              <a:t>Ambani</a:t>
            </a:r>
            <a:r>
              <a:rPr lang="en-US" sz="1600" dirty="0" smtClean="0"/>
              <a:t>* </a:t>
            </a:r>
            <a:r>
              <a:rPr lang="mr-IN" sz="1600" dirty="0" smtClean="0"/>
              <a:t>–</a:t>
            </a:r>
            <a:r>
              <a:rPr lang="en-US" sz="1600" dirty="0" smtClean="0"/>
              <a:t> Chairman &amp; Managing Director </a:t>
            </a:r>
            <a:r>
              <a:rPr lang="mr-IN" sz="1600" dirty="0" smtClean="0"/>
              <a:t>–</a:t>
            </a:r>
            <a:r>
              <a:rPr lang="en-US" sz="1600" dirty="0" smtClean="0"/>
              <a:t> Reliance Industries Limited (India)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 smtClean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/>
              <a:t>Masayoshi Son </a:t>
            </a:r>
            <a:r>
              <a:rPr lang="mr-IN" sz="1600" dirty="0"/>
              <a:t>–</a:t>
            </a:r>
            <a:r>
              <a:rPr lang="en-US" sz="1600" dirty="0"/>
              <a:t> Founder, Chairman &amp; CEO </a:t>
            </a:r>
            <a:r>
              <a:rPr lang="mr-IN" sz="1600" dirty="0"/>
              <a:t>–</a:t>
            </a:r>
            <a:r>
              <a:rPr lang="en-US" sz="1600" dirty="0"/>
              <a:t> </a:t>
            </a:r>
            <a:r>
              <a:rPr lang="en-US" sz="1600" dirty="0" err="1"/>
              <a:t>SoftBank</a:t>
            </a:r>
            <a:r>
              <a:rPr lang="en-US" sz="1600" dirty="0"/>
              <a:t> Group Corp. (Japan</a:t>
            </a:r>
            <a:r>
              <a:rPr lang="en-US" sz="1600" dirty="0" smtClean="0"/>
              <a:t>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 smtClean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err="1"/>
              <a:t>Aliko</a:t>
            </a:r>
            <a:r>
              <a:rPr lang="en-US" sz="1600" dirty="0"/>
              <a:t> </a:t>
            </a:r>
            <a:r>
              <a:rPr lang="en-US" sz="1600" dirty="0" err="1"/>
              <a:t>Dangote</a:t>
            </a:r>
            <a:r>
              <a:rPr lang="en-US" sz="1600" dirty="0"/>
              <a:t> </a:t>
            </a:r>
            <a:r>
              <a:rPr lang="mr-IN" sz="1600" dirty="0"/>
              <a:t>–</a:t>
            </a:r>
            <a:r>
              <a:rPr lang="en-US" sz="1600" dirty="0"/>
              <a:t> Founder &amp; Chief Executive </a:t>
            </a:r>
            <a:r>
              <a:rPr lang="mr-IN" sz="1600" dirty="0"/>
              <a:t>–</a:t>
            </a:r>
            <a:r>
              <a:rPr lang="en-US" sz="1600" dirty="0"/>
              <a:t> </a:t>
            </a:r>
            <a:r>
              <a:rPr lang="en-US" sz="1600" dirty="0" err="1"/>
              <a:t>Dangote</a:t>
            </a:r>
            <a:r>
              <a:rPr lang="en-US" sz="1600" dirty="0"/>
              <a:t> Group (Nigeria</a:t>
            </a:r>
            <a:r>
              <a:rPr lang="en-US" sz="1600" dirty="0" smtClean="0"/>
              <a:t>)</a:t>
            </a:r>
            <a:endParaRPr lang="en-US" sz="16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 smtClean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/>
              <a:t>HRH Prince </a:t>
            </a:r>
            <a:r>
              <a:rPr lang="en-US" sz="1600" dirty="0" err="1"/>
              <a:t>Alwaleed</a:t>
            </a:r>
            <a:r>
              <a:rPr lang="en-US" sz="1600" dirty="0"/>
              <a:t> bin </a:t>
            </a:r>
            <a:r>
              <a:rPr lang="en-US" sz="1600" dirty="0" err="1"/>
              <a:t>Talal</a:t>
            </a:r>
            <a:r>
              <a:rPr lang="en-US" sz="1600" dirty="0"/>
              <a:t> </a:t>
            </a:r>
            <a:r>
              <a:rPr lang="mr-IN" sz="1600" dirty="0"/>
              <a:t>–</a:t>
            </a:r>
            <a:r>
              <a:rPr lang="en-US" sz="1600" dirty="0"/>
              <a:t> Chairman </a:t>
            </a:r>
            <a:r>
              <a:rPr lang="mr-IN" sz="1600" dirty="0"/>
              <a:t>–</a:t>
            </a:r>
            <a:r>
              <a:rPr lang="en-US" sz="1600" dirty="0"/>
              <a:t> </a:t>
            </a:r>
            <a:r>
              <a:rPr lang="en-US" sz="1600" dirty="0" err="1"/>
              <a:t>Alwaleed</a:t>
            </a:r>
            <a:r>
              <a:rPr lang="en-US" sz="1600" dirty="0"/>
              <a:t> Philanthropies (Saudi Arabia</a:t>
            </a:r>
            <a:r>
              <a:rPr lang="en-US" sz="1600" dirty="0" smtClean="0"/>
              <a:t>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/>
              <a:t>Patrice </a:t>
            </a:r>
            <a:r>
              <a:rPr lang="en-US" sz="1600" dirty="0" err="1"/>
              <a:t>Motsepe</a:t>
            </a:r>
            <a:r>
              <a:rPr lang="en-US" sz="1600" dirty="0"/>
              <a:t>* </a:t>
            </a:r>
            <a:r>
              <a:rPr lang="mr-IN" sz="1600" dirty="0"/>
              <a:t>–</a:t>
            </a:r>
            <a:r>
              <a:rPr lang="en-US" sz="1600" dirty="0"/>
              <a:t> Founder &amp; Executive Chairman </a:t>
            </a:r>
            <a:r>
              <a:rPr lang="mr-IN" sz="1600" dirty="0"/>
              <a:t>–</a:t>
            </a:r>
            <a:r>
              <a:rPr lang="en-US" sz="1600" dirty="0"/>
              <a:t> African Rainbow Minerals (South Africa</a:t>
            </a:r>
            <a:r>
              <a:rPr lang="en-US" sz="1600" dirty="0" smtClean="0"/>
              <a:t>)</a:t>
            </a:r>
            <a:endParaRPr lang="en-US" sz="16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/>
              <a:t>Richard Branson </a:t>
            </a:r>
            <a:r>
              <a:rPr lang="mr-IN" sz="1600" dirty="0"/>
              <a:t>–</a:t>
            </a:r>
            <a:r>
              <a:rPr lang="en-US" sz="1600" dirty="0"/>
              <a:t> Founder </a:t>
            </a:r>
            <a:r>
              <a:rPr lang="mr-IN" sz="1600" dirty="0"/>
              <a:t>–</a:t>
            </a:r>
            <a:r>
              <a:rPr lang="en-US" sz="1600" dirty="0"/>
              <a:t> Virgin Group  (UK</a:t>
            </a:r>
            <a:r>
              <a:rPr lang="en-US" sz="1600" dirty="0" smtClean="0"/>
              <a:t>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/>
              <a:t>Chris Hon </a:t>
            </a:r>
            <a:r>
              <a:rPr lang="mr-IN" sz="1600" dirty="0"/>
              <a:t>–</a:t>
            </a:r>
            <a:r>
              <a:rPr lang="en-US" sz="1600" dirty="0"/>
              <a:t> Founder </a:t>
            </a:r>
            <a:r>
              <a:rPr lang="mr-IN" sz="1600" dirty="0"/>
              <a:t>–</a:t>
            </a:r>
            <a:r>
              <a:rPr lang="en-US" sz="1600" dirty="0"/>
              <a:t> The Children’s Investment Fund (</a:t>
            </a:r>
            <a:r>
              <a:rPr lang="en-US" sz="1600" dirty="0" smtClean="0"/>
              <a:t>UK</a:t>
            </a:r>
            <a:endParaRPr lang="en-US" sz="1000" dirty="0" smtClean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000" dirty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000" dirty="0" smtClean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endParaRPr lang="en-US" sz="1600" dirty="0" smtClean="0"/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John Arnold (BEC co-chair) </a:t>
            </a:r>
            <a:r>
              <a:rPr lang="mr-IN" sz="1600" dirty="0" smtClean="0"/>
              <a:t>–</a:t>
            </a:r>
            <a:r>
              <a:rPr lang="en-US" sz="1600" dirty="0" smtClean="0"/>
              <a:t> Laura &amp; John Arnold Foundation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Marc </a:t>
            </a:r>
            <a:r>
              <a:rPr lang="en-US" sz="1600" dirty="0" err="1" smtClean="0"/>
              <a:t>Benioff</a:t>
            </a:r>
            <a:r>
              <a:rPr lang="en-US" sz="1600" dirty="0" smtClean="0"/>
              <a:t> </a:t>
            </a:r>
            <a:r>
              <a:rPr lang="mr-IN" sz="1600" dirty="0" smtClean="0"/>
              <a:t>–</a:t>
            </a:r>
            <a:r>
              <a:rPr lang="en-US" sz="1600" dirty="0" smtClean="0"/>
              <a:t> Founder, Chairman &amp; CEO </a:t>
            </a:r>
            <a:r>
              <a:rPr lang="mr-IN" sz="1600" dirty="0" smtClean="0"/>
              <a:t>–</a:t>
            </a:r>
            <a:r>
              <a:rPr lang="en-US" sz="1600" dirty="0" smtClean="0"/>
              <a:t> </a:t>
            </a:r>
            <a:r>
              <a:rPr lang="en-US" sz="1600" dirty="0" err="1" smtClean="0"/>
              <a:t>Salesforce.com</a:t>
            </a:r>
            <a:r>
              <a:rPr lang="en-US" sz="1600" dirty="0" smtClean="0"/>
              <a:t>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Jeff Bezos </a:t>
            </a:r>
            <a:r>
              <a:rPr lang="mr-IN" sz="1600" dirty="0" smtClean="0"/>
              <a:t>–</a:t>
            </a:r>
            <a:r>
              <a:rPr lang="en-US" sz="1600" dirty="0" smtClean="0"/>
              <a:t> Founder &amp; CEO </a:t>
            </a:r>
            <a:r>
              <a:rPr lang="mr-IN" sz="1600" dirty="0" smtClean="0"/>
              <a:t>–</a:t>
            </a:r>
            <a:r>
              <a:rPr lang="en-US" sz="1600" dirty="0" smtClean="0"/>
              <a:t> Amazon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Michael Bloomberg </a:t>
            </a:r>
            <a:r>
              <a:rPr lang="mr-IN" sz="1600" dirty="0" smtClean="0"/>
              <a:t>–</a:t>
            </a:r>
            <a:r>
              <a:rPr lang="en-US" sz="1600" dirty="0" smtClean="0"/>
              <a:t> CEO </a:t>
            </a:r>
            <a:r>
              <a:rPr lang="mr-IN" sz="1600" dirty="0" smtClean="0"/>
              <a:t>–</a:t>
            </a:r>
            <a:r>
              <a:rPr lang="en-US" sz="1600" dirty="0" smtClean="0"/>
              <a:t> Bloomberg LP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Ray </a:t>
            </a:r>
            <a:r>
              <a:rPr lang="en-US" sz="1600" dirty="0" err="1" smtClean="0"/>
              <a:t>Dalio</a:t>
            </a:r>
            <a:r>
              <a:rPr lang="en-US" sz="1600" dirty="0" smtClean="0"/>
              <a:t> </a:t>
            </a:r>
            <a:r>
              <a:rPr lang="mr-IN" sz="1600" dirty="0" smtClean="0"/>
              <a:t>–</a:t>
            </a:r>
            <a:r>
              <a:rPr lang="en-US" sz="1600" dirty="0" smtClean="0"/>
              <a:t> Founder </a:t>
            </a:r>
            <a:r>
              <a:rPr lang="mr-IN" sz="1600" dirty="0" smtClean="0"/>
              <a:t>–</a:t>
            </a:r>
            <a:r>
              <a:rPr lang="en-US" sz="1600" dirty="0" smtClean="0"/>
              <a:t> Bridgewater Associates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John </a:t>
            </a:r>
            <a:r>
              <a:rPr lang="en-US" sz="1600" dirty="0" err="1" smtClean="0"/>
              <a:t>Doeer</a:t>
            </a:r>
            <a:r>
              <a:rPr lang="en-US" sz="1600" dirty="0" smtClean="0"/>
              <a:t> </a:t>
            </a:r>
            <a:r>
              <a:rPr lang="mr-IN" sz="1600" dirty="0" smtClean="0"/>
              <a:t>–</a:t>
            </a:r>
            <a:r>
              <a:rPr lang="en-US" sz="1600" dirty="0" smtClean="0"/>
              <a:t> Chairman </a:t>
            </a:r>
            <a:r>
              <a:rPr lang="mr-IN" sz="1600" dirty="0" smtClean="0"/>
              <a:t>–</a:t>
            </a:r>
            <a:r>
              <a:rPr lang="en-US" sz="1600" dirty="0" smtClean="0"/>
              <a:t> </a:t>
            </a:r>
            <a:r>
              <a:rPr lang="en-US" sz="1600" dirty="0" err="1"/>
              <a:t>K</a:t>
            </a:r>
            <a:r>
              <a:rPr lang="en-US" sz="1600" dirty="0" err="1" smtClean="0"/>
              <a:t>leiner</a:t>
            </a:r>
            <a:r>
              <a:rPr lang="en-US" sz="1600" dirty="0" smtClean="0"/>
              <a:t> Perkins Caulfield &amp; Byers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Bill Gates* (BEC co-chair) </a:t>
            </a:r>
            <a:r>
              <a:rPr lang="mr-IN" sz="1600" dirty="0" smtClean="0"/>
              <a:t>–</a:t>
            </a:r>
            <a:r>
              <a:rPr lang="en-US" sz="1600" dirty="0" smtClean="0"/>
              <a:t> Bill &amp; Melinda Gates Foundation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Reid Hoffman </a:t>
            </a:r>
            <a:r>
              <a:rPr lang="mr-IN" sz="1600" dirty="0" smtClean="0"/>
              <a:t>–</a:t>
            </a:r>
            <a:r>
              <a:rPr lang="en-US" sz="1600" dirty="0" smtClean="0"/>
              <a:t> co-founder </a:t>
            </a:r>
            <a:r>
              <a:rPr lang="mr-IN" sz="1600" dirty="0" smtClean="0"/>
              <a:t>–</a:t>
            </a:r>
            <a:r>
              <a:rPr lang="en-US" sz="1600" dirty="0" smtClean="0"/>
              <a:t> LinkedIn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err="1" smtClean="0"/>
              <a:t>Vinod</a:t>
            </a:r>
            <a:r>
              <a:rPr lang="en-US" sz="1600" dirty="0" smtClean="0"/>
              <a:t> </a:t>
            </a:r>
            <a:r>
              <a:rPr lang="en-US" sz="1600" dirty="0" err="1" smtClean="0"/>
              <a:t>Khosla</a:t>
            </a:r>
            <a:r>
              <a:rPr lang="en-US" sz="1600" dirty="0" smtClean="0"/>
              <a:t> </a:t>
            </a:r>
            <a:r>
              <a:rPr lang="mr-IN" sz="1600" dirty="0" smtClean="0"/>
              <a:t>–</a:t>
            </a:r>
            <a:r>
              <a:rPr lang="en-US" sz="1600" dirty="0" smtClean="0"/>
              <a:t> Founder </a:t>
            </a:r>
            <a:r>
              <a:rPr lang="mr-IN" sz="1600" dirty="0" smtClean="0"/>
              <a:t>–</a:t>
            </a:r>
            <a:r>
              <a:rPr lang="en-US" sz="1600" dirty="0" smtClean="0"/>
              <a:t> </a:t>
            </a:r>
            <a:r>
              <a:rPr lang="en-US" sz="1600" dirty="0" err="1" smtClean="0"/>
              <a:t>Khosla</a:t>
            </a:r>
            <a:r>
              <a:rPr lang="en-US" sz="1600" dirty="0" smtClean="0"/>
              <a:t> Ventures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Dustin </a:t>
            </a:r>
            <a:r>
              <a:rPr lang="en-US" sz="1600" dirty="0" err="1" smtClean="0"/>
              <a:t>Moskovitz</a:t>
            </a:r>
            <a:r>
              <a:rPr lang="en-US" sz="1600" dirty="0" smtClean="0"/>
              <a:t> &amp; </a:t>
            </a:r>
            <a:r>
              <a:rPr lang="en-US" sz="1600" dirty="0" err="1" smtClean="0"/>
              <a:t>Cari</a:t>
            </a:r>
            <a:r>
              <a:rPr lang="en-US" sz="1600" dirty="0" smtClean="0"/>
              <a:t> Tuna </a:t>
            </a:r>
            <a:r>
              <a:rPr lang="mr-IN" sz="1600" dirty="0" smtClean="0"/>
              <a:t>–</a:t>
            </a:r>
            <a:r>
              <a:rPr lang="en-US" sz="1600" dirty="0" smtClean="0"/>
              <a:t> Co-founders </a:t>
            </a:r>
            <a:r>
              <a:rPr lang="mr-IN" sz="1600" dirty="0" smtClean="0"/>
              <a:t>–</a:t>
            </a:r>
            <a:r>
              <a:rPr lang="en-US" sz="1600" dirty="0" smtClean="0"/>
              <a:t> Good Ventures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Julian Robertson </a:t>
            </a:r>
            <a:r>
              <a:rPr lang="mr-IN" sz="1600" dirty="0" smtClean="0"/>
              <a:t>–</a:t>
            </a:r>
            <a:r>
              <a:rPr lang="en-US" sz="1600" dirty="0" smtClean="0"/>
              <a:t> Founder &amp; Chairman </a:t>
            </a:r>
            <a:r>
              <a:rPr lang="mr-IN" sz="1600" dirty="0" smtClean="0"/>
              <a:t>–</a:t>
            </a:r>
            <a:r>
              <a:rPr lang="en-US" sz="1600" dirty="0" smtClean="0"/>
              <a:t> Tiger Management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Nat Simons &amp; Laura Baxter Simons* </a:t>
            </a:r>
            <a:r>
              <a:rPr lang="mr-IN" sz="1600" dirty="0" smtClean="0"/>
              <a:t>–</a:t>
            </a:r>
            <a:r>
              <a:rPr lang="en-US" sz="1600" dirty="0" smtClean="0"/>
              <a:t> Co-founders </a:t>
            </a:r>
            <a:r>
              <a:rPr lang="mr-IN" sz="1600" dirty="0" smtClean="0"/>
              <a:t>–</a:t>
            </a:r>
            <a:r>
              <a:rPr lang="en-US" sz="1600" dirty="0" smtClean="0"/>
              <a:t> Prelude Ventures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George Soros </a:t>
            </a:r>
            <a:r>
              <a:rPr lang="mr-IN" sz="1600" dirty="0" smtClean="0"/>
              <a:t>–</a:t>
            </a:r>
            <a:r>
              <a:rPr lang="en-US" sz="1600" dirty="0" smtClean="0"/>
              <a:t> Chairman </a:t>
            </a:r>
            <a:r>
              <a:rPr lang="mr-IN" sz="1600" dirty="0" smtClean="0"/>
              <a:t>–</a:t>
            </a:r>
            <a:r>
              <a:rPr lang="en-US" sz="1600" dirty="0" smtClean="0"/>
              <a:t> Soros Fund Management LLC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Tom </a:t>
            </a:r>
            <a:r>
              <a:rPr lang="en-US" sz="1600" dirty="0" err="1" smtClean="0"/>
              <a:t>Steyer</a:t>
            </a:r>
            <a:r>
              <a:rPr lang="en-US" sz="1600" dirty="0" smtClean="0"/>
              <a:t> </a:t>
            </a:r>
            <a:r>
              <a:rPr lang="mr-IN" sz="1600" dirty="0" smtClean="0"/>
              <a:t>–</a:t>
            </a:r>
            <a:r>
              <a:rPr lang="en-US" sz="1600" dirty="0" smtClean="0"/>
              <a:t> Businessman, Philanthropist, President </a:t>
            </a:r>
            <a:r>
              <a:rPr lang="mr-IN" sz="1600" dirty="0" smtClean="0"/>
              <a:t>–</a:t>
            </a:r>
            <a:r>
              <a:rPr lang="en-US" sz="1600" dirty="0" smtClean="0"/>
              <a:t> </a:t>
            </a:r>
            <a:r>
              <a:rPr lang="en-US" sz="1600" dirty="0" err="1" smtClean="0"/>
              <a:t>NextGen</a:t>
            </a:r>
            <a:r>
              <a:rPr lang="en-US" sz="1600" dirty="0" smtClean="0"/>
              <a:t> Climate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Megan Whitman </a:t>
            </a:r>
            <a:r>
              <a:rPr lang="mr-IN" sz="1600" dirty="0" smtClean="0"/>
              <a:t>–</a:t>
            </a:r>
            <a:r>
              <a:rPr lang="en-US" sz="1600" dirty="0" smtClean="0"/>
              <a:t> CEO </a:t>
            </a:r>
            <a:r>
              <a:rPr lang="mr-IN" sz="1600" dirty="0" smtClean="0"/>
              <a:t>–</a:t>
            </a:r>
            <a:r>
              <a:rPr lang="en-US" sz="1600" dirty="0" smtClean="0"/>
              <a:t> Hewlett Packard Enterprise (USA)</a:t>
            </a:r>
          </a:p>
          <a:p>
            <a:pPr marL="283464">
              <a:lnSpc>
                <a:spcPct val="20000"/>
              </a:lnSpc>
              <a:spcBef>
                <a:spcPts val="200"/>
              </a:spcBef>
            </a:pPr>
            <a:r>
              <a:rPr lang="en-US" sz="1600" dirty="0" smtClean="0"/>
              <a:t>Mark </a:t>
            </a:r>
            <a:r>
              <a:rPr lang="en-US" sz="1600" dirty="0" err="1" smtClean="0"/>
              <a:t>Zuckerberg</a:t>
            </a:r>
            <a:r>
              <a:rPr lang="en-US" sz="1600" dirty="0" smtClean="0"/>
              <a:t> &amp; Dr. Priscilla Chan </a:t>
            </a:r>
            <a:r>
              <a:rPr lang="mr-IN" sz="1600" dirty="0" smtClean="0"/>
              <a:t>–</a:t>
            </a:r>
            <a:r>
              <a:rPr lang="en-US" sz="1600" dirty="0" smtClean="0"/>
              <a:t> Founder, Chairman </a:t>
            </a:r>
            <a:r>
              <a:rPr lang="en-US" sz="1600" dirty="0"/>
              <a:t>&amp;</a:t>
            </a:r>
            <a:r>
              <a:rPr lang="en-US" sz="1600" dirty="0" smtClean="0"/>
              <a:t> CEO </a:t>
            </a:r>
            <a:r>
              <a:rPr lang="mr-IN" sz="1600" dirty="0" smtClean="0"/>
              <a:t>–</a:t>
            </a:r>
            <a:r>
              <a:rPr lang="en-US" sz="1600" dirty="0" smtClean="0"/>
              <a:t> Facebook/Pediatrician &amp; CEO </a:t>
            </a:r>
            <a:r>
              <a:rPr lang="mr-IN" sz="1600" dirty="0" smtClean="0"/>
              <a:t>–</a:t>
            </a:r>
            <a:r>
              <a:rPr lang="en-US" sz="1600" dirty="0" smtClean="0"/>
              <a:t> The Primary School (USA)</a:t>
            </a:r>
            <a:endParaRPr lang="en-US" sz="1600" dirty="0"/>
          </a:p>
        </p:txBody>
      </p:sp>
      <p:sp>
        <p:nvSpPr>
          <p:cNvPr id="5" name="Rectangle 4"/>
          <p:cNvSpPr/>
          <p:nvPr/>
        </p:nvSpPr>
        <p:spPr>
          <a:xfrm>
            <a:off x="3580" y="6581001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</a:t>
            </a:r>
            <a:r>
              <a:rPr lang="en-US" sz="1200" dirty="0" err="1"/>
              <a:t>www.b-t.energy</a:t>
            </a:r>
            <a:r>
              <a:rPr lang="en-US" sz="1200" dirty="0"/>
              <a:t>/coalition/who-we-are/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7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747</TotalTime>
  <Words>1789</Words>
  <Application>Microsoft Macintosh PowerPoint</Application>
  <PresentationFormat>On-screen Show (4:3)</PresentationFormat>
  <Paragraphs>237</Paragraphs>
  <Slides>25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Revolution</vt:lpstr>
      <vt:lpstr>Breakthrough Energy: Where Billionaires Invest in the Future</vt:lpstr>
      <vt:lpstr>Breakthrough Energy</vt:lpstr>
      <vt:lpstr>PowerPoint Presentation</vt:lpstr>
      <vt:lpstr>PowerPoint Presentation</vt:lpstr>
      <vt:lpstr>Breakthrough Energy Coalition: Companies &amp; Institutions</vt:lpstr>
      <vt:lpstr>Breakthrough Energy Coalition: Individuals (all, *partner company, +board)</vt:lpstr>
      <vt:lpstr>Breakthrough Energy Coalition: Individuals (partner company)</vt:lpstr>
      <vt:lpstr>Breakthrough Energy Coalition: Individuals (select)</vt:lpstr>
      <vt:lpstr>Breakthrough Energy Coalition: Individuals (by country)</vt:lpstr>
      <vt:lpstr>PowerPoint Presentation</vt:lpstr>
      <vt:lpstr>Breakthrough Energy Ventures: Team (* w/Gates Foundation)</vt:lpstr>
      <vt:lpstr>3-BEV Team Members</vt:lpstr>
      <vt:lpstr>Multinational  Interdisciplinary  Coalition </vt:lpstr>
      <vt:lpstr>PowerPoint Presentation</vt:lpstr>
      <vt:lpstr>PowerPoint Presentation</vt:lpstr>
      <vt:lpstr>DOE Innovation Hubs</vt:lpstr>
      <vt:lpstr>BEV: Trends</vt:lpstr>
      <vt:lpstr>Breakthrough Energy: Grand Challenges</vt:lpstr>
      <vt:lpstr>Alternative Building Materials</vt:lpstr>
      <vt:lpstr>Thank you  Discussion of the Grand Challenges</vt:lpstr>
      <vt:lpstr>Grand Challenge: Electricity</vt:lpstr>
      <vt:lpstr>Grand Challenge: Transportation</vt:lpstr>
      <vt:lpstr>Grand Challenge: Agriculture</vt:lpstr>
      <vt:lpstr>Grand Challenge: Manufacturing</vt:lpstr>
      <vt:lpstr>Grand Challenge: Buildings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Breakthrough Energy: Where Billionaires Invest in the Future</dc:title>
  <dc:creator>Andrew Wong</dc:creator>
  <cp:lastModifiedBy>Andrew Wong</cp:lastModifiedBy>
  <cp:revision>29</cp:revision>
  <dcterms:created xsi:type="dcterms:W3CDTF">2018-04-27T04:44:57Z</dcterms:created>
  <dcterms:modified xsi:type="dcterms:W3CDTF">2018-04-27T17:16:32Z</dcterms:modified>
</cp:coreProperties>
</file>