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8" r:id="rId3"/>
    <p:sldId id="267" r:id="rId4"/>
    <p:sldId id="259" r:id="rId5"/>
    <p:sldId id="268" r:id="rId6"/>
    <p:sldId id="279" r:id="rId7"/>
    <p:sldId id="260" r:id="rId8"/>
    <p:sldId id="261" r:id="rId9"/>
    <p:sldId id="281" r:id="rId10"/>
    <p:sldId id="263" r:id="rId11"/>
    <p:sldId id="262" r:id="rId12"/>
    <p:sldId id="264" r:id="rId13"/>
    <p:sldId id="271" r:id="rId14"/>
    <p:sldId id="272" r:id="rId15"/>
    <p:sldId id="273" r:id="rId16"/>
    <p:sldId id="277" r:id="rId17"/>
    <p:sldId id="275" r:id="rId18"/>
    <p:sldId id="276" r:id="rId19"/>
    <p:sldId id="265" r:id="rId20"/>
    <p:sldId id="278" r:id="rId21"/>
    <p:sldId id="28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67"/>
    <p:restoredTop sz="94200"/>
  </p:normalViewPr>
  <p:slideViewPr>
    <p:cSldViewPr snapToGrid="0" snapToObjects="1">
      <p:cViewPr varScale="1">
        <p:scale>
          <a:sx n="74" d="100"/>
          <a:sy n="74" d="100"/>
        </p:scale>
        <p:origin x="200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Volumes/GoogleDrive/My%20Drive/HEJC/NG_CONS_SUM_DCU_SMA_A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E9B-8A49-A583-4478E866F5F1}"/>
              </c:ext>
            </c:extLst>
          </c:dPt>
          <c:dPt>
            <c:idx val="1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E9B-8A49-A583-4478E866F5F1}"/>
              </c:ext>
            </c:extLst>
          </c:dPt>
          <c:dPt>
            <c:idx val="2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E9B-8A49-A583-4478E866F5F1}"/>
              </c:ext>
            </c:extLst>
          </c:dPt>
          <c:dPt>
            <c:idx val="3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E9B-8A49-A583-4478E866F5F1}"/>
              </c:ext>
            </c:extLst>
          </c:dPt>
          <c:dPt>
            <c:idx val="4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E9B-8A49-A583-4478E866F5F1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5E9B-8A49-A583-4478E866F5F1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5E9B-8A49-A583-4478E866F5F1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5E9B-8A49-A583-4478E866F5F1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5E9B-8A49-A583-4478E866F5F1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5E9B-8A49-A583-4478E866F5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'Data 1'!$B$68:$F$68</c:f>
              <c:strCache>
                <c:ptCount val="5"/>
                <c:pt idx="0">
                  <c:v>Electric Power Consumers</c:v>
                </c:pt>
                <c:pt idx="1">
                  <c:v>Residential Consumption</c:v>
                </c:pt>
                <c:pt idx="2">
                  <c:v>Commercial Consumers</c:v>
                </c:pt>
                <c:pt idx="3">
                  <c:v>Industrial Consumption</c:v>
                </c:pt>
                <c:pt idx="4">
                  <c:v>Pipeline and Distribution Use</c:v>
                </c:pt>
              </c:strCache>
            </c:strRef>
          </c:cat>
          <c:val>
            <c:numRef>
              <c:f>'Data 1'!$B$69:$F$69</c:f>
              <c:numCache>
                <c:formatCode>General</c:formatCode>
                <c:ptCount val="5"/>
                <c:pt idx="0">
                  <c:v>133711</c:v>
                </c:pt>
                <c:pt idx="1">
                  <c:v>130296</c:v>
                </c:pt>
                <c:pt idx="2">
                  <c:v>118779</c:v>
                </c:pt>
                <c:pt idx="3">
                  <c:v>47524</c:v>
                </c:pt>
                <c:pt idx="4">
                  <c:v>8664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E9B-8A49-A583-4478E866F5F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6761913796919961"/>
          <c:y val="0.17695726341237475"/>
          <c:w val="0.38153065806533215"/>
          <c:h val="0.670962392254770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F2C0FA-8112-3248-B58E-61E192BABFEB}" type="datetimeFigureOut">
              <a:rPr lang="en-US" smtClean="0"/>
              <a:t>2/7/20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181CF-2B84-5740-A141-A02D3DE97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578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Kilowatt" TargetMode="External"/><Relationship Id="rId3" Type="http://schemas.openxmlformats.org/officeDocument/2006/relationships/hyperlink" Target="https://en.wikipedia.org/wiki/Heat_transfer" TargetMode="External"/><Relationship Id="rId7" Type="http://schemas.openxmlformats.org/officeDocument/2006/relationships/hyperlink" Target="https://en.wikipedia.org/wiki/Hour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.wikipedia.org/wiki/British_thermal_unit" TargetMode="External"/><Relationship Id="rId5" Type="http://schemas.openxmlformats.org/officeDocument/2006/relationships/hyperlink" Target="https://en.wikipedia.org/wiki/Ice" TargetMode="External"/><Relationship Id="rId4" Type="http://schemas.openxmlformats.org/officeDocument/2006/relationships/hyperlink" Target="https://en.wikipedia.org/wiki/Short_ton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Ability to balance heating and cooling loads over space and time, e.g. </a:t>
            </a:r>
            <a:r>
              <a:rPr lang="en-US" dirty="0" err="1"/>
              <a:t>hocky</a:t>
            </a:r>
            <a:r>
              <a:rPr lang="en-US" dirty="0"/>
              <a:t> rinks and grocery stores.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1181CF-2B84-5740-A141-A02D3DE9747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76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HEET Budget is less than $200,000 per year.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181CF-2B84-5740-A141-A02D3DE9747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222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Caveats: Very preliminary study</a:t>
            </a:r>
          </a:p>
          <a:p>
            <a:r>
              <a:rPr lang="en-US" dirty="0"/>
              <a:t>Note: It would provide cooling in addition to heating! Very important as we transition from heating-dominated to cooling-dominated in the next 50 years.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181CF-2B84-5740-A141-A02D3DE9747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83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GSHP wells are usually 100 to 500 ft. Trench wells may only be a couple of meters, which provides some benefit but not nearly as much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181CF-2B84-5740-A141-A02D3DE9747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737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CO2 emissions only from materials and electricity</a:t>
            </a:r>
          </a:p>
          <a:p>
            <a:r>
              <a:rPr lang="en-US" dirty="0"/>
              <a:t>Safety</a:t>
            </a:r>
          </a:p>
          <a:p>
            <a:r>
              <a:rPr lang="en-US" dirty="0"/>
              <a:t>Facilitates use of waste heat from e.g. data centers, supermarkets, ice rinks, etc.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181CF-2B84-5740-A141-A02D3DE9747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764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Load met goes up for mixed use because of waste heat use.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181CF-2B84-5740-A141-A02D3DE9747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43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rate of </a:t>
            </a:r>
            <a:r>
              <a:rPr lang="en-US" dirty="0">
                <a:hlinkClick r:id="rId3" tooltip="Heat transfer"/>
              </a:rPr>
              <a:t>heat transfer</a:t>
            </a:r>
            <a:r>
              <a:rPr lang="en-US" dirty="0"/>
              <a:t> that results in the freezing (*or melting) of 1 </a:t>
            </a:r>
            <a:r>
              <a:rPr lang="en-US" dirty="0">
                <a:hlinkClick r:id="rId4" tooltip="Short ton"/>
              </a:rPr>
              <a:t>short ton</a:t>
            </a:r>
            <a:r>
              <a:rPr lang="en-US" dirty="0"/>
              <a:t> (2,000 </a:t>
            </a:r>
            <a:r>
              <a:rPr lang="en-US" dirty="0" err="1"/>
              <a:t>lb</a:t>
            </a:r>
            <a:r>
              <a:rPr lang="en-US" dirty="0"/>
              <a:t>; 907 kg) of pure </a:t>
            </a:r>
            <a:r>
              <a:rPr lang="en-US" dirty="0">
                <a:hlinkClick r:id="rId5" tooltip="Ice"/>
              </a:rPr>
              <a:t>ice</a:t>
            </a:r>
            <a:r>
              <a:rPr lang="en-US" dirty="0"/>
              <a:t> at 0 °C (32 °F) in 24 hours. A refrigeration ton is approximately equivalent to 12,000 </a:t>
            </a:r>
            <a:r>
              <a:rPr lang="en-US" dirty="0">
                <a:hlinkClick r:id="rId6" tooltip="British thermal unit"/>
              </a:rPr>
              <a:t>BTU</a:t>
            </a:r>
            <a:r>
              <a:rPr lang="en-US" dirty="0"/>
              <a:t>/</a:t>
            </a:r>
            <a:r>
              <a:rPr lang="en-US" dirty="0">
                <a:hlinkClick r:id="rId7" tooltip="Hour"/>
              </a:rPr>
              <a:t>h</a:t>
            </a:r>
            <a:r>
              <a:rPr lang="en-US" dirty="0"/>
              <a:t> or 3.5 </a:t>
            </a:r>
            <a:r>
              <a:rPr lang="en-US" dirty="0">
                <a:hlinkClick r:id="rId8" tooltip="Kilowatt"/>
              </a:rPr>
              <a:t>kW</a:t>
            </a:r>
            <a:r>
              <a:rPr lang="en-US" dirty="0"/>
              <a:t>. $10,000/ton ~= $3,000/kW.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181CF-2B84-5740-A141-A02D3DE9747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1751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Order 10^6 buildings in MA. Costs range from 10^3 to 10^5, so total cost range 10^9 to 10^11.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181CF-2B84-5740-A141-A02D3DE9747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713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Heating ~20 MTCO2/yr. Lifetime ~40 years, so 800 MTCO2. Lets say this reduces emissions by an order of magnitude, so about 720 MTCO2. Let’s say cost is about $10^10. That’s about $10^1/tCO2 -&gt; Reasonable! </a:t>
            </a:r>
            <a:r>
              <a:rPr lang="en-US" dirty="0" err="1"/>
              <a:t>Sugggests</a:t>
            </a:r>
            <a:r>
              <a:rPr lang="en-US" dirty="0"/>
              <a:t> that carbon abatement alone could pay for the transition, even without accounting for the needed benefits of heating and cooling.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181CF-2B84-5740-A141-A02D3DE9747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185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1DC4C-6D25-7F49-ABCD-D92C1AE6B9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3750DB-4362-7B40-9241-13E1093DA1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9E2DEF-1363-3A43-8BB2-CD0E49258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5BC2B-3BC8-9443-B351-FE946B12373A}" type="datetimeFigureOut">
              <a:rPr lang="en-US" smtClean="0"/>
              <a:t>2/7/20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FFE170-9DF7-3542-BA42-DA6A32DDF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27CDCA-0032-C042-9A74-EA6198A4D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9CB3-9CE1-714F-B5CE-84DA03093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956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DBD52-DC4F-E44D-B526-20FC27B95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6B151E-4486-3A46-923A-B23C1F7779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2DD1D-1861-2442-963F-03132FA56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5BC2B-3BC8-9443-B351-FE946B12373A}" type="datetimeFigureOut">
              <a:rPr lang="en-US" smtClean="0"/>
              <a:t>2/7/20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A163E-99C2-D744-8415-72C8A1D98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FA1326-51CD-A140-96FE-68EB75B9B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9CB3-9CE1-714F-B5CE-84DA03093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49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6C62A9-459B-FB42-949F-1F14A7BA36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013F65-A440-4C4B-A254-BEC6A64259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74B14-DC02-A241-AAFB-D73C58C59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5BC2B-3BC8-9443-B351-FE946B12373A}" type="datetimeFigureOut">
              <a:rPr lang="en-US" smtClean="0"/>
              <a:t>2/7/20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A2DF43-E885-A043-AC2D-68D371299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ED8530-2ED4-7D4F-8970-59ABF4649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9CB3-9CE1-714F-B5CE-84DA03093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76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A1631-6DBE-0948-AC0E-F06D68EFC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0D5B1-8195-5B47-9CF9-B55490889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BC5748-0668-BF4B-8B56-42F2BDC0E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5BC2B-3BC8-9443-B351-FE946B12373A}" type="datetimeFigureOut">
              <a:rPr lang="en-US" smtClean="0"/>
              <a:t>2/7/20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CD5120-B4C4-A048-A47D-4ED3A20F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89AFEC-2C1C-D547-9AFD-BD5074EE6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9CB3-9CE1-714F-B5CE-84DA03093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35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F8B42-31E7-0B42-8998-98BFE9F19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C59860-6AD2-194D-9D64-CF66E3990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CC0600-C9B1-BD41-9C2F-55DF823A1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5BC2B-3BC8-9443-B351-FE946B12373A}" type="datetimeFigureOut">
              <a:rPr lang="en-US" smtClean="0"/>
              <a:t>2/7/20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FC8E2-1330-214B-B3C0-1D6C1643F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6B6B34-8D57-2743-AD98-5C19BBDB8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9CB3-9CE1-714F-B5CE-84DA03093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831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4199C-A55D-6141-BF20-865F17DD8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2D83C-916E-164C-A331-8A6E56AC12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06C88F-2427-194D-AA12-2F7D4E4537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C51B2D-B59A-1C4C-A1AD-1AE5C2A27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5BC2B-3BC8-9443-B351-FE946B12373A}" type="datetimeFigureOut">
              <a:rPr lang="en-US" smtClean="0"/>
              <a:t>2/7/20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01188-0161-AF47-B3F2-8F36ED2C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13D9B9-0695-A541-A37F-072239856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9CB3-9CE1-714F-B5CE-84DA03093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498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AA7BC-B5B5-EC47-A8CD-A030F9462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80C45-EAA4-1C4B-986C-8C9F98D010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39EF9F-88A9-564C-991D-FE0B45060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F90B65-97AF-2F47-A0DC-1A9169AB6A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27DF77-0E60-A142-97E9-DD4D5C5871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93C467-0191-2A41-84ED-9E3D749C3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5BC2B-3BC8-9443-B351-FE946B12373A}" type="datetimeFigureOut">
              <a:rPr lang="en-US" smtClean="0"/>
              <a:t>2/7/20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947F28-C9B2-6244-8DE3-65B0DBC9C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3141C4-136D-E64F-A629-2A0E3BCF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9CB3-9CE1-714F-B5CE-84DA03093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7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4E530-E445-B644-9C33-0732CAA79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487BDC-5FE8-AA41-9165-8A9296721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5BC2B-3BC8-9443-B351-FE946B12373A}" type="datetimeFigureOut">
              <a:rPr lang="en-US" smtClean="0"/>
              <a:t>2/7/20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C224B5-0F3B-8B4D-8EC2-4499E516D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555E9D-5BFE-324C-AB88-45E9AE174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9CB3-9CE1-714F-B5CE-84DA03093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780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E73531-5D46-E34B-AF9E-C944F25D4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5BC2B-3BC8-9443-B351-FE946B12373A}" type="datetimeFigureOut">
              <a:rPr lang="en-US" smtClean="0"/>
              <a:t>2/7/20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B580C9-B194-2D4F-9A39-CA675CE89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783ABE-BBD3-EB4A-B6B9-B1A19FA5D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9CB3-9CE1-714F-B5CE-84DA03093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394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CB661-0D0F-B34D-96C4-B6B11A238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445FF-9D8A-0945-A39C-532D37503C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9E496E-8C60-D445-9DA8-4FE0B9BBD7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BB7A2F-DB16-5549-AACB-E0142DBD2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5BC2B-3BC8-9443-B351-FE946B12373A}" type="datetimeFigureOut">
              <a:rPr lang="en-US" smtClean="0"/>
              <a:t>2/7/20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5188CA-5888-4140-B0B5-A0B83804E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F922B9-2461-A741-AB18-8E263F1CF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9CB3-9CE1-714F-B5CE-84DA03093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720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09994-F672-C641-B0FD-3ED557AC7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17C710-39F5-6E4E-BD93-AFD34C000F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A051BD-42FC-804A-BF5C-97364DD288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C108BB-795D-804F-85E1-CCFD1AA04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5BC2B-3BC8-9443-B351-FE946B12373A}" type="datetimeFigureOut">
              <a:rPr lang="en-US" smtClean="0"/>
              <a:t>2/7/20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188510-E3D1-174F-B051-E9904637C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056E20-5066-1F49-AFD7-0C1C5EB02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9CB3-9CE1-714F-B5CE-84DA03093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727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878DE6-0428-9640-8B48-4C61F1B13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B361F1-8B0A-3944-9029-CD25AC59E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D81588-D5C4-914C-B63B-4FA765BBA8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5BC2B-3BC8-9443-B351-FE946B12373A}" type="datetimeFigureOut">
              <a:rPr lang="en-US" smtClean="0"/>
              <a:t>2/7/20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D86C8A-486E-7846-ADB2-18BF3E86FC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713F15-AF0A-6648-9386-5769AE6269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49CB3-9CE1-714F-B5CE-84DA03093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74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0C1C5D38-2A2B-2E41-8749-4591BF8240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08" t="9549" r="12838" b="19640"/>
          <a:stretch/>
        </p:blipFill>
        <p:spPr bwMode="auto">
          <a:xfrm>
            <a:off x="0" y="0"/>
            <a:ext cx="76258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6A0DF6-0B2E-8947-AD54-D26F7E801D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4951" y="37071"/>
            <a:ext cx="518608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57F336-909C-644F-903F-769FD73A8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01081" y="2464529"/>
            <a:ext cx="5828270" cy="964471"/>
          </a:xfrm>
          <a:solidFill>
            <a:srgbClr val="BFBFBF">
              <a:alpha val="68235"/>
            </a:srgbClr>
          </a:solidFill>
        </p:spPr>
        <p:txBody>
          <a:bodyPr/>
          <a:lstStyle/>
          <a:p>
            <a:r>
              <a:rPr lang="en-US" dirty="0" err="1"/>
              <a:t>GeoMicroDistricts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F13C84-F4E7-FD43-B7EF-565C1453D8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4589" y="3429000"/>
            <a:ext cx="4061254" cy="1655762"/>
          </a:xfrm>
          <a:solidFill>
            <a:srgbClr val="BFBFBF">
              <a:alpha val="68235"/>
            </a:srgbClr>
          </a:solidFill>
        </p:spPr>
        <p:txBody>
          <a:bodyPr/>
          <a:lstStyle/>
          <a:p>
            <a:r>
              <a:rPr lang="en-US" dirty="0"/>
              <a:t>Amos Meeks</a:t>
            </a:r>
          </a:p>
          <a:p>
            <a:r>
              <a:rPr lang="en-US" dirty="0"/>
              <a:t>Harvard Energy Journal Club</a:t>
            </a:r>
          </a:p>
          <a:p>
            <a:r>
              <a:rPr lang="en-US" dirty="0"/>
              <a:t>2/7/20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85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DC29456-9ED7-984D-AEC7-8DAA556DBC56}"/>
              </a:ext>
            </a:extLst>
          </p:cNvPr>
          <p:cNvGrpSpPr/>
          <p:nvPr/>
        </p:nvGrpSpPr>
        <p:grpSpPr>
          <a:xfrm>
            <a:off x="0" y="64809"/>
            <a:ext cx="5263978" cy="6793192"/>
            <a:chOff x="0" y="1062681"/>
            <a:chExt cx="4490736" cy="579531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3979CD7-F693-0941-A581-333055F935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57" t="51341" r="20250" b="11877"/>
            <a:stretch/>
          </p:blipFill>
          <p:spPr>
            <a:xfrm>
              <a:off x="0" y="3914929"/>
              <a:ext cx="4463658" cy="2943071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53D218A-1676-4145-91DC-3DBB7DB9B9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57" t="9349" r="20250" b="52607"/>
            <a:stretch/>
          </p:blipFill>
          <p:spPr>
            <a:xfrm>
              <a:off x="44496" y="1062681"/>
              <a:ext cx="4446240" cy="3032234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873BE23-9A5D-BF41-8DB9-210BCBAD7221}"/>
              </a:ext>
            </a:extLst>
          </p:cNvPr>
          <p:cNvSpPr txBox="1"/>
          <p:nvPr/>
        </p:nvSpPr>
        <p:spPr>
          <a:xfrm>
            <a:off x="2038865" y="407772"/>
            <a:ext cx="27679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Greatly reduced emissions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55A457B-DBBB-2740-8B32-EF41C1241C8B}"/>
              </a:ext>
            </a:extLst>
          </p:cNvPr>
          <p:cNvGrpSpPr/>
          <p:nvPr/>
        </p:nvGrpSpPr>
        <p:grpSpPr>
          <a:xfrm>
            <a:off x="6041454" y="-1"/>
            <a:ext cx="6150547" cy="3402081"/>
            <a:chOff x="6041454" y="-1"/>
            <a:chExt cx="6150547" cy="3402081"/>
          </a:xfrm>
        </p:grpSpPr>
        <p:pic>
          <p:nvPicPr>
            <p:cNvPr id="2050" name="Picture 2" descr="Image result for massachusetts gas explosions">
              <a:extLst>
                <a:ext uri="{FF2B5EF4-FFF2-40B4-BE49-F238E27FC236}">
                  <a16:creationId xmlns:a16="http://schemas.microsoft.com/office/drawing/2014/main" id="{CF4620A8-256F-F647-BE0E-3EA70A7453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0547" y="-1"/>
              <a:ext cx="6041454" cy="34020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D939E56-1D69-FA4F-A8F0-69C0D6DEFA44}"/>
                </a:ext>
              </a:extLst>
            </p:cNvPr>
            <p:cNvSpPr txBox="1"/>
            <p:nvPr/>
          </p:nvSpPr>
          <p:spPr>
            <a:xfrm>
              <a:off x="6041454" y="64809"/>
              <a:ext cx="35692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</a:rPr>
                <a:t>Increased Safety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CB35014-1D57-D044-AE85-99C64B23D9F9}"/>
              </a:ext>
            </a:extLst>
          </p:cNvPr>
          <p:cNvGrpSpPr/>
          <p:nvPr/>
        </p:nvGrpSpPr>
        <p:grpSpPr>
          <a:xfrm>
            <a:off x="4638771" y="3402080"/>
            <a:ext cx="7553229" cy="3455919"/>
            <a:chOff x="4638771" y="3402080"/>
            <a:chExt cx="7553229" cy="345591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56664B8-332E-D943-8980-A30A45A4F0C2}"/>
                </a:ext>
              </a:extLst>
            </p:cNvPr>
            <p:cNvGrpSpPr/>
            <p:nvPr/>
          </p:nvGrpSpPr>
          <p:grpSpPr>
            <a:xfrm>
              <a:off x="6498195" y="3402080"/>
              <a:ext cx="5693805" cy="3455919"/>
              <a:chOff x="6428767" y="3683833"/>
              <a:chExt cx="5229604" cy="3174167"/>
            </a:xfrm>
          </p:grpSpPr>
          <p:pic>
            <p:nvPicPr>
              <p:cNvPr id="2052" name="Picture 4">
                <a:extLst>
                  <a:ext uri="{FF2B5EF4-FFF2-40B4-BE49-F238E27FC236}">
                    <a16:creationId xmlns:a16="http://schemas.microsoft.com/office/drawing/2014/main" id="{8C9FCAEB-F203-C344-A426-EAA312276A3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87705" y="3825766"/>
                <a:ext cx="2270666" cy="30322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8" name="Picture 4" descr="Image result for supermarket frozen section">
                <a:extLst>
                  <a:ext uri="{FF2B5EF4-FFF2-40B4-BE49-F238E27FC236}">
                    <a16:creationId xmlns:a16="http://schemas.microsoft.com/office/drawing/2014/main" id="{1A5A0EDD-1ABD-8E41-831C-246EDF98F6A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72799" y="4865871"/>
                <a:ext cx="2990678" cy="19921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6" name="Picture 2" descr="Image result for hockey rink hvac">
                <a:extLst>
                  <a:ext uri="{FF2B5EF4-FFF2-40B4-BE49-F238E27FC236}">
                    <a16:creationId xmlns:a16="http://schemas.microsoft.com/office/drawing/2014/main" id="{C3A3B574-480A-C945-8B84-E9064DF56A9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28767" y="3683833"/>
                <a:ext cx="2958938" cy="19759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DB92D56-9258-A548-B3D3-A48B157895D6}"/>
                </a:ext>
              </a:extLst>
            </p:cNvPr>
            <p:cNvSpPr txBox="1"/>
            <p:nvPr/>
          </p:nvSpPr>
          <p:spPr>
            <a:xfrm>
              <a:off x="4638771" y="5603832"/>
              <a:ext cx="276791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/>
                <a:t>Capture of waste heat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8992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209AA-B7FC-3F4B-A5CD-02D1E3E7A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933" y="774381"/>
            <a:ext cx="6588211" cy="1325563"/>
          </a:xfrm>
        </p:spPr>
        <p:txBody>
          <a:bodyPr/>
          <a:lstStyle/>
          <a:p>
            <a:r>
              <a:rPr lang="en-US" dirty="0"/>
              <a:t>Annual heating and cooling loads must be balanced</a:t>
            </a:r>
          </a:p>
        </p:txBody>
      </p:sp>
      <p:pic>
        <p:nvPicPr>
          <p:cNvPr id="1026" name="Picture 2" descr="Figure 1: Principles of direct geothermal heating and cooling (borehole not to scale) (Ian W Johnston et al, 2012)">
            <a:extLst>
              <a:ext uri="{FF2B5EF4-FFF2-40B4-BE49-F238E27FC236}">
                <a16:creationId xmlns:a16="http://schemas.microsoft.com/office/drawing/2014/main" id="{4BDDCAC3-188C-A14D-9ABA-9D74488F7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046" y="0"/>
            <a:ext cx="5721954" cy="376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A61BB3B-4D93-9D4F-8CAC-695675B480FE}"/>
              </a:ext>
            </a:extLst>
          </p:cNvPr>
          <p:cNvSpPr txBox="1"/>
          <p:nvPr/>
        </p:nvSpPr>
        <p:spPr>
          <a:xfrm>
            <a:off x="9027895" y="1881790"/>
            <a:ext cx="60625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/>
              <a:t>=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98DBB12-01DF-7B47-A3F0-453B41633B13}"/>
              </a:ext>
            </a:extLst>
          </p:cNvPr>
          <p:cNvGrpSpPr/>
          <p:nvPr/>
        </p:nvGrpSpPr>
        <p:grpSpPr>
          <a:xfrm>
            <a:off x="0" y="2826354"/>
            <a:ext cx="6759144" cy="4083269"/>
            <a:chOff x="0" y="2826354"/>
            <a:chExt cx="6759144" cy="408326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105F58A-8C8A-0647-879A-D047776178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12456"/>
            <a:stretch/>
          </p:blipFill>
          <p:spPr>
            <a:xfrm>
              <a:off x="0" y="2826354"/>
              <a:ext cx="5955957" cy="408326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F7AC46A-73BE-6840-9C4F-0B5BC5EE2D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6677" t="14984" r="-481" b="64007"/>
            <a:stretch/>
          </p:blipFill>
          <p:spPr>
            <a:xfrm>
              <a:off x="5820030" y="5604737"/>
              <a:ext cx="939114" cy="8578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639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B5150-09A1-E340-82B0-768844BE3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0130"/>
            <a:ext cx="10515600" cy="1325563"/>
          </a:xfrm>
        </p:spPr>
        <p:txBody>
          <a:bodyPr/>
          <a:lstStyle/>
          <a:p>
            <a:r>
              <a:rPr lang="en-US" dirty="0"/>
              <a:t>Modeling was done with four prototypical street types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A068E27-72CA-1543-91FF-142FBC788676}"/>
              </a:ext>
            </a:extLst>
          </p:cNvPr>
          <p:cNvGrpSpPr/>
          <p:nvPr/>
        </p:nvGrpSpPr>
        <p:grpSpPr>
          <a:xfrm>
            <a:off x="-122264" y="2792627"/>
            <a:ext cx="12485143" cy="4065373"/>
            <a:chOff x="249252" y="2964989"/>
            <a:chExt cx="11915919" cy="388002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DDF93F7-D64F-A64C-A239-F9E34D7304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50" t="9731" r="6047" b="48910"/>
            <a:stretch/>
          </p:blipFill>
          <p:spPr>
            <a:xfrm>
              <a:off x="249252" y="2964989"/>
              <a:ext cx="6133012" cy="3880024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FB3CEA6-9B0F-0F45-852C-BB87FA5DB0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50" t="51712" r="6047" b="8108"/>
            <a:stretch/>
          </p:blipFill>
          <p:spPr>
            <a:xfrm>
              <a:off x="6032160" y="2964989"/>
              <a:ext cx="6133011" cy="37693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4884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FB319-633D-0C4B-984D-66C0529B6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708" y="131441"/>
            <a:ext cx="11456773" cy="1325563"/>
          </a:xfrm>
        </p:spPr>
        <p:txBody>
          <a:bodyPr>
            <a:normAutofit/>
          </a:bodyPr>
          <a:lstStyle/>
          <a:p>
            <a:r>
              <a:rPr lang="en-US" dirty="0"/>
              <a:t>Model suggests that GMDs can meet heating and cooling loads in all cases except high-density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25B054-8252-F04B-8F82-81B5343FD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853" y="1559247"/>
            <a:ext cx="8583128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225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0F423-4999-E940-8B21-C1F2F6396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4366" y="-111211"/>
            <a:ext cx="10515600" cy="1325563"/>
          </a:xfrm>
        </p:spPr>
        <p:txBody>
          <a:bodyPr/>
          <a:lstStyle/>
          <a:p>
            <a:r>
              <a:rPr lang="en-US" dirty="0"/>
              <a:t>Installation costs vary but are ≈$10,000/ton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77509C-0E8C-8E4A-8AB8-BCEAB4DDE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366" y="878085"/>
            <a:ext cx="10003268" cy="597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658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98418D97-FDF8-9E42-B194-3779B2B70A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3" t="50581" r="17782" b="10759"/>
          <a:stretch/>
        </p:blipFill>
        <p:spPr>
          <a:xfrm>
            <a:off x="5927124" y="2483086"/>
            <a:ext cx="6168331" cy="42411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EF74AD-F356-3D4D-860E-5CCD7F065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Installation costs are dominated by borehole drilling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BB65568-9DDF-7447-8C54-6935C209F3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3" t="9579" r="17782" b="53758"/>
          <a:stretch/>
        </p:blipFill>
        <p:spPr>
          <a:xfrm>
            <a:off x="0" y="2470729"/>
            <a:ext cx="6168331" cy="4022146"/>
          </a:xfrm>
        </p:spPr>
      </p:pic>
    </p:spTree>
    <p:extLst>
      <p:ext uri="{BB962C8B-B14F-4D97-AF65-F5344CB8AC3E}">
        <p14:creationId xmlns:p14="http://schemas.microsoft.com/office/powerpoint/2010/main" val="687675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41575-1B87-CC4C-9941-C172F840B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Operating costs are driven by backup heating/cooling needed for load balancing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CC3FF9D-3DAF-8E48-ABEC-0621BDCE713F}"/>
              </a:ext>
            </a:extLst>
          </p:cNvPr>
          <p:cNvGrpSpPr/>
          <p:nvPr/>
        </p:nvGrpSpPr>
        <p:grpSpPr>
          <a:xfrm>
            <a:off x="155575" y="2240517"/>
            <a:ext cx="11880850" cy="4252358"/>
            <a:chOff x="321554" y="3222878"/>
            <a:chExt cx="9435886" cy="3377264"/>
          </a:xfrm>
        </p:grpSpPr>
        <p:pic>
          <p:nvPicPr>
            <p:cNvPr id="4" name="Content Placeholder 4">
              <a:extLst>
                <a:ext uri="{FF2B5EF4-FFF2-40B4-BE49-F238E27FC236}">
                  <a16:creationId xmlns:a16="http://schemas.microsoft.com/office/drawing/2014/main" id="{D38BD1DD-F771-4948-B2B9-58817442E0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69" t="8860" r="18163" b="53573"/>
            <a:stretch/>
          </p:blipFill>
          <p:spPr>
            <a:xfrm>
              <a:off x="321554" y="3222878"/>
              <a:ext cx="4773548" cy="3269997"/>
            </a:xfrm>
            <a:prstGeom prst="rect">
              <a:avLst/>
            </a:prstGeom>
          </p:spPr>
        </p:pic>
        <p:pic>
          <p:nvPicPr>
            <p:cNvPr id="5" name="Content Placeholder 4">
              <a:extLst>
                <a:ext uri="{FF2B5EF4-FFF2-40B4-BE49-F238E27FC236}">
                  <a16:creationId xmlns:a16="http://schemas.microsoft.com/office/drawing/2014/main" id="{22BCAD78-9FE8-DA41-BD7A-90D6B0AB59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69" t="50080" r="18163" b="12354"/>
            <a:stretch/>
          </p:blipFill>
          <p:spPr>
            <a:xfrm>
              <a:off x="4983892" y="3330144"/>
              <a:ext cx="4773548" cy="32699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8352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4EA2B-B289-E54F-B8D9-05E51788E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Operating costs are comparable to natural gas heating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F4077D-61C2-5D4A-B737-3FE289EF3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49034"/>
            <a:ext cx="12192000" cy="33318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BC8F80-8B95-4344-815F-BB165A67A3C3}"/>
              </a:ext>
            </a:extLst>
          </p:cNvPr>
          <p:cNvSpPr txBox="1"/>
          <p:nvPr/>
        </p:nvSpPr>
        <p:spPr>
          <a:xfrm>
            <a:off x="197709" y="5739223"/>
            <a:ext cx="77455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Cost to heat the average MA home with natural gas is about $1,000/year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3C0D88-0804-8945-B000-A51BD90BA5F5}"/>
              </a:ext>
            </a:extLst>
          </p:cNvPr>
          <p:cNvSpPr txBox="1"/>
          <p:nvPr/>
        </p:nvSpPr>
        <p:spPr>
          <a:xfrm>
            <a:off x="197709" y="6139333"/>
            <a:ext cx="364875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https://</a:t>
            </a:r>
            <a:r>
              <a:rPr lang="en-US" sz="1100" dirty="0" err="1"/>
              <a:t>www.mass.gov</a:t>
            </a:r>
            <a:r>
              <a:rPr lang="en-US" sz="1100" dirty="0"/>
              <a:t>/info-details/household-heating-costs</a:t>
            </a:r>
          </a:p>
        </p:txBody>
      </p:sp>
    </p:spTree>
    <p:extLst>
      <p:ext uri="{BB962C8B-B14F-4D97-AF65-F5344CB8AC3E}">
        <p14:creationId xmlns:p14="http://schemas.microsoft.com/office/powerpoint/2010/main" val="954968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DF10E-52EA-F24C-822F-3FF7F91EE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conversion costs are comparable to gas infrastructure maintenance costs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9BDE3C2-B180-4B44-A2B6-17B3F2903566}"/>
              </a:ext>
            </a:extLst>
          </p:cNvPr>
          <p:cNvGrpSpPr/>
          <p:nvPr/>
        </p:nvGrpSpPr>
        <p:grpSpPr>
          <a:xfrm>
            <a:off x="-308919" y="1690688"/>
            <a:ext cx="12824906" cy="5303239"/>
            <a:chOff x="-308919" y="2273643"/>
            <a:chExt cx="11415136" cy="472028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082078B-123F-4C42-A5FB-A9B224AD5A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47" t="53784" r="20250" b="27816"/>
            <a:stretch/>
          </p:blipFill>
          <p:spPr>
            <a:xfrm>
              <a:off x="5044335" y="4678991"/>
              <a:ext cx="6061882" cy="20329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C7EF375-4DA3-5349-B894-69BB8D460A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47" t="8430" r="20250" b="47473"/>
            <a:stretch/>
          </p:blipFill>
          <p:spPr>
            <a:xfrm>
              <a:off x="-308919" y="2273643"/>
              <a:ext cx="5872968" cy="4720284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D1EB2F9-7F68-D54C-8F0C-EB74154D70EC}"/>
              </a:ext>
            </a:extLst>
          </p:cNvPr>
          <p:cNvGrpSpPr/>
          <p:nvPr/>
        </p:nvGrpSpPr>
        <p:grpSpPr>
          <a:xfrm>
            <a:off x="6487297" y="2095572"/>
            <a:ext cx="3911520" cy="1588884"/>
            <a:chOff x="6487297" y="2095572"/>
            <a:chExt cx="3911520" cy="158888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812A474-1506-0545-89B2-4491F55B4FDD}"/>
                </a:ext>
              </a:extLst>
            </p:cNvPr>
            <p:cNvSpPr txBox="1"/>
            <p:nvPr/>
          </p:nvSpPr>
          <p:spPr>
            <a:xfrm>
              <a:off x="6487297" y="2095572"/>
              <a:ext cx="39115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Conversion costs per building ≈$10</a:t>
              </a:r>
              <a:r>
                <a:rPr lang="en-US" baseline="30000" dirty="0"/>
                <a:t>3</a:t>
              </a:r>
              <a:r>
                <a:rPr lang="en-US" dirty="0"/>
                <a:t>-10</a:t>
              </a:r>
              <a:r>
                <a:rPr lang="en-US" baseline="30000" dirty="0"/>
                <a:t>5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C1B847E-AD5A-C34C-9455-B8320D80E755}"/>
                </a:ext>
              </a:extLst>
            </p:cNvPr>
            <p:cNvSpPr txBox="1"/>
            <p:nvPr/>
          </p:nvSpPr>
          <p:spPr>
            <a:xfrm>
              <a:off x="6487297" y="2500456"/>
              <a:ext cx="32303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Number of buildings in MA ≈10</a:t>
              </a:r>
              <a:r>
                <a:rPr lang="en-US" baseline="30000" dirty="0"/>
                <a:t>6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F3B30CF-BC83-1542-8D26-F847EC386287}"/>
                </a:ext>
              </a:extLst>
            </p:cNvPr>
            <p:cNvSpPr txBox="1"/>
            <p:nvPr/>
          </p:nvSpPr>
          <p:spPr>
            <a:xfrm>
              <a:off x="6487297" y="2932606"/>
              <a:ext cx="32498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Total conversion cost ≈$10</a:t>
              </a:r>
              <a:r>
                <a:rPr lang="en-US" baseline="30000" dirty="0"/>
                <a:t>9</a:t>
              </a:r>
              <a:r>
                <a:rPr lang="en-US" dirty="0"/>
                <a:t>-10</a:t>
              </a:r>
              <a:r>
                <a:rPr lang="en-US" baseline="30000" dirty="0"/>
                <a:t>11</a:t>
              </a:r>
              <a:r>
                <a:rPr lang="en-US" dirty="0"/>
                <a:t>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E0F3AA9-6A0E-B54E-BC5E-A8AFDBCB8673}"/>
                </a:ext>
              </a:extLst>
            </p:cNvPr>
            <p:cNvSpPr txBox="1"/>
            <p:nvPr/>
          </p:nvSpPr>
          <p:spPr>
            <a:xfrm>
              <a:off x="6487297" y="3315124"/>
              <a:ext cx="37116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Gas system maintenance costs ≈$10</a:t>
              </a:r>
              <a:r>
                <a:rPr lang="en-US" baseline="30000" dirty="0"/>
                <a:t>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285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02633-D16D-AA4F-87ED-665778438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248"/>
            <a:ext cx="10515600" cy="1325563"/>
          </a:xfrm>
        </p:spPr>
        <p:txBody>
          <a:bodyPr/>
          <a:lstStyle/>
          <a:p>
            <a:r>
              <a:rPr lang="en-US" dirty="0"/>
              <a:t>System conversion could pay for itself with a reasonable carbon price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8359F31-09BB-C24D-987A-07F9F0D967A6}"/>
              </a:ext>
            </a:extLst>
          </p:cNvPr>
          <p:cNvGrpSpPr/>
          <p:nvPr/>
        </p:nvGrpSpPr>
        <p:grpSpPr>
          <a:xfrm>
            <a:off x="0" y="1482811"/>
            <a:ext cx="12156222" cy="4246783"/>
            <a:chOff x="473095" y="2107538"/>
            <a:chExt cx="11499830" cy="401747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209C8E3-DED4-5E45-9890-A902822A2B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57" t="51341" r="20250" b="11877"/>
            <a:stretch/>
          </p:blipFill>
          <p:spPr>
            <a:xfrm>
              <a:off x="6058929" y="2207175"/>
              <a:ext cx="5913996" cy="3899338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9832DA2-0DBD-854F-9923-381479599B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57" t="9349" r="20250" b="52607"/>
            <a:stretch/>
          </p:blipFill>
          <p:spPr>
            <a:xfrm>
              <a:off x="473095" y="2107538"/>
              <a:ext cx="5890919" cy="4017472"/>
            </a:xfrm>
            <a:prstGeom prst="rect">
              <a:avLst/>
            </a:prstGeom>
          </p:spPr>
        </p:pic>
      </p:grpSp>
      <p:sp>
        <p:nvSpPr>
          <p:cNvPr id="4" name="Right Brace 3">
            <a:extLst>
              <a:ext uri="{FF2B5EF4-FFF2-40B4-BE49-F238E27FC236}">
                <a16:creationId xmlns:a16="http://schemas.microsoft.com/office/drawing/2014/main" id="{FF93A9F5-8209-FF4B-AE97-35C879789554}"/>
              </a:ext>
            </a:extLst>
          </p:cNvPr>
          <p:cNvSpPr/>
          <p:nvPr/>
        </p:nvSpPr>
        <p:spPr>
          <a:xfrm>
            <a:off x="3880022" y="2533135"/>
            <a:ext cx="444843" cy="2113006"/>
          </a:xfrm>
          <a:prstGeom prst="rightBrac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E28A12-618B-854E-8E67-C4B3AA92C0EB}"/>
              </a:ext>
            </a:extLst>
          </p:cNvPr>
          <p:cNvSpPr txBox="1"/>
          <p:nvPr/>
        </p:nvSpPr>
        <p:spPr>
          <a:xfrm>
            <a:off x="4335645" y="3120081"/>
            <a:ext cx="17299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Eventual reduction by about a factor of 10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D6C3C1-3AA0-5545-B166-4053E3842E45}"/>
              </a:ext>
            </a:extLst>
          </p:cNvPr>
          <p:cNvSpPr txBox="1"/>
          <p:nvPr/>
        </p:nvSpPr>
        <p:spPr>
          <a:xfrm>
            <a:off x="284205" y="5957680"/>
            <a:ext cx="682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Heating emissions currently 20 MtCO2/</a:t>
            </a:r>
            <a:r>
              <a:rPr lang="en-US" dirty="0" err="1"/>
              <a:t>yr</a:t>
            </a:r>
            <a:r>
              <a:rPr lang="en-US" dirty="0"/>
              <a:t> -&gt; Reduction of 18 MtCO2/</a:t>
            </a:r>
            <a:r>
              <a:rPr lang="en-US" dirty="0" err="1"/>
              <a:t>yr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4DEAFC-DBDB-9B4A-8323-FC20A7931557}"/>
              </a:ext>
            </a:extLst>
          </p:cNvPr>
          <p:cNvSpPr txBox="1"/>
          <p:nvPr/>
        </p:nvSpPr>
        <p:spPr>
          <a:xfrm>
            <a:off x="396362" y="6370432"/>
            <a:ext cx="5958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Assuming 40 year lifetime: 40 </a:t>
            </a:r>
            <a:r>
              <a:rPr lang="en-US" dirty="0" err="1"/>
              <a:t>yrs</a:t>
            </a:r>
            <a:r>
              <a:rPr lang="en-US" dirty="0"/>
              <a:t>* 18 MtCO2/</a:t>
            </a:r>
            <a:r>
              <a:rPr lang="en-US" dirty="0" err="1"/>
              <a:t>yr</a:t>
            </a:r>
            <a:r>
              <a:rPr lang="en-US" dirty="0"/>
              <a:t> = 720 MtCO2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57B73A2-8EDC-5C4B-A777-2FC91E094AC0}"/>
                  </a:ext>
                </a:extLst>
              </p:cNvPr>
              <p:cNvSpPr txBox="1"/>
              <p:nvPr/>
            </p:nvSpPr>
            <p:spPr>
              <a:xfrm>
                <a:off x="7939216" y="6049115"/>
                <a:ext cx="2460610" cy="5557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$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720 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MtCO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$14/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tCO</m:t>
                      </m:r>
                      <m: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57B73A2-8EDC-5C4B-A777-2FC91E094A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9216" y="6049115"/>
                <a:ext cx="2460610" cy="555793"/>
              </a:xfrm>
              <a:prstGeom prst="rect">
                <a:avLst/>
              </a:prstGeom>
              <a:blipFill>
                <a:blip r:embed="rId4"/>
                <a:stretch>
                  <a:fillRect l="-513" r="-513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9201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84BFDD5-E110-1841-91E9-ACC0242FB440}"/>
              </a:ext>
            </a:extLst>
          </p:cNvPr>
          <p:cNvGrpSpPr/>
          <p:nvPr/>
        </p:nvGrpSpPr>
        <p:grpSpPr>
          <a:xfrm>
            <a:off x="-340583" y="1717524"/>
            <a:ext cx="7905750" cy="5140476"/>
            <a:chOff x="-340583" y="1717524"/>
            <a:chExt cx="7905750" cy="514047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325E2E7-2C3B-5C40-8EF2-871116276A9F}"/>
                </a:ext>
              </a:extLst>
            </p:cNvPr>
            <p:cNvSpPr txBox="1"/>
            <p:nvPr/>
          </p:nvSpPr>
          <p:spPr>
            <a:xfrm>
              <a:off x="1304846" y="1717524"/>
              <a:ext cx="42808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2018 Natural Gas Use in MA</a:t>
              </a:r>
            </a:p>
          </p:txBody>
        </p:sp>
        <p:graphicFrame>
          <p:nvGraphicFramePr>
            <p:cNvPr id="6" name="Chart 5">
              <a:extLst>
                <a:ext uri="{FF2B5EF4-FFF2-40B4-BE49-F238E27FC236}">
                  <a16:creationId xmlns:a16="http://schemas.microsoft.com/office/drawing/2014/main" id="{E4F99761-2126-7748-B26C-AFA092A38ECA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72618501"/>
                </p:ext>
              </p:extLst>
            </p:nvPr>
          </p:nvGraphicFramePr>
          <p:xfrm>
            <a:off x="-340583" y="2432050"/>
            <a:ext cx="7905750" cy="44259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201B8E8-4082-5F41-894B-AD71B9628118}"/>
                </a:ext>
              </a:extLst>
            </p:cNvPr>
            <p:cNvSpPr txBox="1"/>
            <p:nvPr/>
          </p:nvSpPr>
          <p:spPr>
            <a:xfrm>
              <a:off x="393357" y="6492875"/>
              <a:ext cx="42955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https://</a:t>
              </a:r>
              <a:r>
                <a:rPr lang="en-US" sz="1200" dirty="0" err="1"/>
                <a:t>www.eia.gov</a:t>
              </a:r>
              <a:r>
                <a:rPr lang="en-US" sz="1200" dirty="0"/>
                <a:t>/</a:t>
              </a:r>
              <a:r>
                <a:rPr lang="en-US" sz="1200" dirty="0" err="1"/>
                <a:t>dnav</a:t>
              </a:r>
              <a:r>
                <a:rPr lang="en-US" sz="1200" dirty="0"/>
                <a:t>/ng/</a:t>
              </a:r>
              <a:r>
                <a:rPr lang="en-US" sz="1200" dirty="0" err="1"/>
                <a:t>NG_CONS_SUM_DCU_SMA_A.htm</a:t>
              </a:r>
              <a:endParaRPr lang="en-US" sz="1200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C1AEA80-8361-844E-924C-09F9E7152C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7599" y="0"/>
            <a:ext cx="3734401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BC3896-C961-424B-AAB8-BF90EDEF6CF4}"/>
              </a:ext>
            </a:extLst>
          </p:cNvPr>
          <p:cNvSpPr txBox="1"/>
          <p:nvPr/>
        </p:nvSpPr>
        <p:spPr>
          <a:xfrm>
            <a:off x="10972800" y="3120182"/>
            <a:ext cx="11246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Applied Economics Clinic Policy Brief, December 2019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3AD4B3-6905-A040-9346-E9244D1765F5}"/>
              </a:ext>
            </a:extLst>
          </p:cNvPr>
          <p:cNvCxnSpPr>
            <a:cxnSpLocks/>
          </p:cNvCxnSpPr>
          <p:nvPr/>
        </p:nvCxnSpPr>
        <p:spPr>
          <a:xfrm>
            <a:off x="9385736" y="6534915"/>
            <a:ext cx="128226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3CB6E98-D32F-7F4F-9049-9996754B5CCF}"/>
              </a:ext>
            </a:extLst>
          </p:cNvPr>
          <p:cNvSpPr txBox="1"/>
          <p:nvPr/>
        </p:nvSpPr>
        <p:spPr>
          <a:xfrm>
            <a:off x="7377794" y="6329229"/>
            <a:ext cx="1569917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Net Zero, 2050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42867173-460D-1E4D-A339-3B932E7A0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903" y="303835"/>
            <a:ext cx="7819696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There is a legal requirement to get off fossil fuels in the next 30 years.</a:t>
            </a:r>
          </a:p>
        </p:txBody>
      </p:sp>
    </p:spTree>
    <p:extLst>
      <p:ext uri="{BB962C8B-B14F-4D97-AF65-F5344CB8AC3E}">
        <p14:creationId xmlns:p14="http://schemas.microsoft.com/office/powerpoint/2010/main" val="105389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1FABB-93DC-BE49-BEF6-8040A89A2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11930" cy="1325563"/>
          </a:xfrm>
        </p:spPr>
        <p:txBody>
          <a:bodyPr/>
          <a:lstStyle/>
          <a:p>
            <a:r>
              <a:rPr lang="en-US" dirty="0"/>
              <a:t>GMD will be tested in MA in the next few years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ED039-33C8-BB45-A1F3-984D057D0F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Jan 3 2020: Eversource submitted a rate case to do three pilots over three years. Currently in review by the MA DEP, up to 8 months.</a:t>
            </a:r>
          </a:p>
          <a:p>
            <a:r>
              <a:rPr lang="en-US" dirty="0"/>
              <a:t>Legislation recently passed by the state senate would specifically authorize utilities to pursue this.</a:t>
            </a:r>
          </a:p>
        </p:txBody>
      </p:sp>
    </p:spTree>
    <p:extLst>
      <p:ext uri="{BB962C8B-B14F-4D97-AF65-F5344CB8AC3E}">
        <p14:creationId xmlns:p14="http://schemas.microsoft.com/office/powerpoint/2010/main" val="1717222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154AE-7AFC-DC4E-8FD2-79B142DC0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484"/>
            <a:ext cx="10515600" cy="1325563"/>
          </a:xfrm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C2E11-8072-5041-A6C5-529511C4E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4984"/>
            <a:ext cx="10515600" cy="4351338"/>
          </a:xfrm>
        </p:spPr>
        <p:txBody>
          <a:bodyPr/>
          <a:lstStyle/>
          <a:p>
            <a:r>
              <a:rPr lang="en-US" dirty="0"/>
              <a:t>Initial feasibility study suggest that the </a:t>
            </a:r>
            <a:r>
              <a:rPr lang="en-US" dirty="0" err="1"/>
              <a:t>GeoMicroDistrict</a:t>
            </a:r>
            <a:r>
              <a:rPr lang="en-US" dirty="0"/>
              <a:t> is a potential low-emission way to provide building climate control for reasonable cost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9A68CB5-729A-B645-AB8E-6F405D6A74A6}"/>
              </a:ext>
            </a:extLst>
          </p:cNvPr>
          <p:cNvSpPr txBox="1">
            <a:spLocks/>
          </p:cNvSpPr>
          <p:nvPr/>
        </p:nvSpPr>
        <p:spPr>
          <a:xfrm>
            <a:off x="838200" y="300886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Questions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D814B77-E4A3-EE44-B7E6-411DDAF80E83}"/>
              </a:ext>
            </a:extLst>
          </p:cNvPr>
          <p:cNvSpPr txBox="1">
            <a:spLocks/>
          </p:cNvSpPr>
          <p:nvPr/>
        </p:nvSpPr>
        <p:spPr>
          <a:xfrm>
            <a:off x="838200" y="411125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How to provide carbon-free heating and cooling for high-density urban centers?</a:t>
            </a:r>
          </a:p>
          <a:p>
            <a:r>
              <a:rPr lang="en-US" dirty="0"/>
              <a:t>How should implementation be staged and incentivized?</a:t>
            </a:r>
          </a:p>
          <a:p>
            <a:r>
              <a:rPr lang="en-US" dirty="0"/>
              <a:t>How to get private building owners to change (energy efficiency upgrades + heat pump installation)?</a:t>
            </a:r>
          </a:p>
        </p:txBody>
      </p:sp>
    </p:spTree>
    <p:extLst>
      <p:ext uri="{BB962C8B-B14F-4D97-AF65-F5344CB8AC3E}">
        <p14:creationId xmlns:p14="http://schemas.microsoft.com/office/powerpoint/2010/main" val="3423654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D2D3337-241C-BC4A-A485-6A30CE1EC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056" y="0"/>
            <a:ext cx="9850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4A411C5-265C-7445-B43D-CAB954766022}"/>
              </a:ext>
            </a:extLst>
          </p:cNvPr>
          <p:cNvSpPr txBox="1"/>
          <p:nvPr/>
        </p:nvSpPr>
        <p:spPr>
          <a:xfrm>
            <a:off x="651640" y="6022428"/>
            <a:ext cx="10719538" cy="707886"/>
          </a:xfrm>
          <a:prstGeom prst="rect">
            <a:avLst/>
          </a:prstGeom>
          <a:solidFill>
            <a:srgbClr val="BFBFBF">
              <a:alpha val="74118"/>
            </a:srgbClr>
          </a:solidFill>
        </p:spPr>
        <p:txBody>
          <a:bodyPr wrap="none" rtlCol="0">
            <a:spAutoFit/>
          </a:bodyPr>
          <a:lstStyle/>
          <a:p>
            <a:r>
              <a:rPr lang="en-US" sz="4000" b="1" dirty="0"/>
              <a:t>Existing natural gas infrastructure is old and leaky</a:t>
            </a:r>
          </a:p>
        </p:txBody>
      </p:sp>
    </p:spTree>
    <p:extLst>
      <p:ext uri="{BB962C8B-B14F-4D97-AF65-F5344CB8AC3E}">
        <p14:creationId xmlns:p14="http://schemas.microsoft.com/office/powerpoint/2010/main" val="3904475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9851267-FE67-E340-B7FC-F1A8630DD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8944" y="0"/>
            <a:ext cx="8533045" cy="689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680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C83061-9955-4448-9F2F-12A9A47EB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350" y="0"/>
            <a:ext cx="106132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B68C11-2A59-5F48-B35F-FED5926BF024}"/>
              </a:ext>
            </a:extLst>
          </p:cNvPr>
          <p:cNvSpPr txBox="1"/>
          <p:nvPr/>
        </p:nvSpPr>
        <p:spPr>
          <a:xfrm>
            <a:off x="858699" y="2429048"/>
            <a:ext cx="10474599" cy="830997"/>
          </a:xfrm>
          <a:prstGeom prst="rect">
            <a:avLst/>
          </a:prstGeom>
          <a:solidFill>
            <a:srgbClr val="BFBFBF">
              <a:alpha val="72157"/>
            </a:srgbClr>
          </a:solidFill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Estimated cost to repair: $9,000,000,000</a:t>
            </a:r>
          </a:p>
        </p:txBody>
      </p:sp>
    </p:spTree>
    <p:extLst>
      <p:ext uri="{BB962C8B-B14F-4D97-AF65-F5344CB8AC3E}">
        <p14:creationId xmlns:p14="http://schemas.microsoft.com/office/powerpoint/2010/main" val="176834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245FD7E-EB33-F549-A001-2FD07F2BD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427" y="2100649"/>
            <a:ext cx="6894305" cy="47573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229C32-D854-5042-9E7B-DAFECC0FF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nonprofit HEET commissioned a report to look at the idea of a </a:t>
            </a:r>
            <a:r>
              <a:rPr lang="en-US" dirty="0" err="1"/>
              <a:t>GeoMicroDristrict</a:t>
            </a:r>
            <a:endParaRPr lang="en-US" dirty="0"/>
          </a:p>
        </p:txBody>
      </p:sp>
      <p:pic>
        <p:nvPicPr>
          <p:cNvPr id="2050" name="Picture 2" descr="Image result for massachusetts HEET">
            <a:extLst>
              <a:ext uri="{FF2B5EF4-FFF2-40B4-BE49-F238E27FC236}">
                <a16:creationId xmlns:a16="http://schemas.microsoft.com/office/drawing/2014/main" id="{5982AF6C-4872-9C49-B3CD-922C30F8C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35633"/>
            <a:ext cx="3175000" cy="181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19321C6-1117-4747-B294-CDE6F57978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4348" y="4275507"/>
            <a:ext cx="5568435" cy="111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299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9B9431-8667-7546-B08A-4F1C00854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4951" y="37071"/>
            <a:ext cx="5186086" cy="6858000"/>
          </a:xfrm>
          <a:prstGeom prst="rect">
            <a:avLst/>
          </a:prstGeom>
        </p:spPr>
      </p:pic>
      <p:pic>
        <p:nvPicPr>
          <p:cNvPr id="4098" name="Picture 2" descr="Image result for ground source heat pump">
            <a:extLst>
              <a:ext uri="{FF2B5EF4-FFF2-40B4-BE49-F238E27FC236}">
                <a16:creationId xmlns:a16="http://schemas.microsoft.com/office/drawing/2014/main" id="{6FB51983-BB19-DE42-BBC6-93D7AD9C27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1" t="6356" r="12639" b="42822"/>
          <a:stretch/>
        </p:blipFill>
        <p:spPr bwMode="auto">
          <a:xfrm>
            <a:off x="4490101" y="1455516"/>
            <a:ext cx="2515813" cy="2665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ground source heat pump">
            <a:extLst>
              <a:ext uri="{FF2B5EF4-FFF2-40B4-BE49-F238E27FC236}">
                <a16:creationId xmlns:a16="http://schemas.microsoft.com/office/drawing/2014/main" id="{DB5D8A3E-05A5-3343-B373-8D342D8068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9" t="26862" r="7708" b="4910"/>
          <a:stretch/>
        </p:blipFill>
        <p:spPr bwMode="auto">
          <a:xfrm>
            <a:off x="2376433" y="4236595"/>
            <a:ext cx="4845908" cy="2621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493394-E329-C44A-AED9-ACDCF054E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2882"/>
            <a:ext cx="7850936" cy="1325563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GeoMicroDistricts</a:t>
            </a:r>
            <a:r>
              <a:rPr lang="en-US" dirty="0"/>
              <a:t> promise clean, utility-scale building climate control</a:t>
            </a:r>
          </a:p>
        </p:txBody>
      </p:sp>
    </p:spTree>
    <p:extLst>
      <p:ext uri="{BB962C8B-B14F-4D97-AF65-F5344CB8AC3E}">
        <p14:creationId xmlns:p14="http://schemas.microsoft.com/office/powerpoint/2010/main" val="2391590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ground source heat pump">
            <a:extLst>
              <a:ext uri="{FF2B5EF4-FFF2-40B4-BE49-F238E27FC236}">
                <a16:creationId xmlns:a16="http://schemas.microsoft.com/office/drawing/2014/main" id="{20C7A85E-8622-884C-BAD4-DBADA9A4A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643" y="0"/>
            <a:ext cx="10934356" cy="688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67C01E-02A1-8943-AF30-8F5ECB9696E2}"/>
              </a:ext>
            </a:extLst>
          </p:cNvPr>
          <p:cNvSpPr txBox="1"/>
          <p:nvPr/>
        </p:nvSpPr>
        <p:spPr>
          <a:xfrm>
            <a:off x="0" y="6596390"/>
            <a:ext cx="35621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http://</a:t>
            </a:r>
            <a:r>
              <a:rPr lang="en-US" sz="1100" dirty="0" err="1"/>
              <a:t>tidewatermechanical.com</a:t>
            </a:r>
            <a:r>
              <a:rPr lang="en-US" sz="1100" dirty="0"/>
              <a:t>/geothermal-heat-pumps/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58CE84-6B4F-6B4C-A2A4-69001856B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8820" y="5532437"/>
            <a:ext cx="6483179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Heat pumps are just a reversible refrigeration cycle</a:t>
            </a:r>
          </a:p>
        </p:txBody>
      </p:sp>
    </p:spTree>
    <p:extLst>
      <p:ext uri="{BB962C8B-B14F-4D97-AF65-F5344CB8AC3E}">
        <p14:creationId xmlns:p14="http://schemas.microsoft.com/office/powerpoint/2010/main" val="4150439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5BF34-9E73-8645-9B21-342549272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Ground provides nearly constant temperature all year</a:t>
            </a:r>
          </a:p>
        </p:txBody>
      </p:sp>
      <p:pic>
        <p:nvPicPr>
          <p:cNvPr id="4098" name="Picture 2" descr="Soil temperature profile at different depths.">
            <a:extLst>
              <a:ext uri="{FF2B5EF4-FFF2-40B4-BE49-F238E27FC236}">
                <a16:creationId xmlns:a16="http://schemas.microsoft.com/office/drawing/2014/main" id="{73472867-E13F-1B4C-868D-0BBAC1776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497" y="1811000"/>
            <a:ext cx="91440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1B39F2-5BBD-D949-B355-708870CC3964}"/>
              </a:ext>
            </a:extLst>
          </p:cNvPr>
          <p:cNvSpPr txBox="1"/>
          <p:nvPr/>
        </p:nvSpPr>
        <p:spPr>
          <a:xfrm>
            <a:off x="3039762" y="6427113"/>
            <a:ext cx="67344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Benzaama</a:t>
            </a:r>
            <a:r>
              <a:rPr lang="en-US" sz="1100" dirty="0"/>
              <a:t>, Mohammed-</a:t>
            </a:r>
            <a:r>
              <a:rPr lang="en-US" sz="1100" dirty="0" err="1"/>
              <a:t>Hichem</a:t>
            </a:r>
            <a:r>
              <a:rPr lang="en-US" sz="1100" dirty="0"/>
              <a:t> et al. (2018). Investigation of the thermal behavior of a combined geothermal system for cooling with regards to Algeria’s climate. Sustainable Cities and Society. 43. 10.1016/j.scs.2018.08.016. </a:t>
            </a:r>
          </a:p>
        </p:txBody>
      </p:sp>
    </p:spTree>
    <p:extLst>
      <p:ext uri="{BB962C8B-B14F-4D97-AF65-F5344CB8AC3E}">
        <p14:creationId xmlns:p14="http://schemas.microsoft.com/office/powerpoint/2010/main" val="3802800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4844</TotalTime>
  <Words>740</Words>
  <Application>Microsoft Macintosh PowerPoint</Application>
  <PresentationFormat>Widescreen</PresentationFormat>
  <Paragraphs>75</Paragraphs>
  <Slides>21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Office Theme</vt:lpstr>
      <vt:lpstr>GeoMicroDistricts</vt:lpstr>
      <vt:lpstr>There is a legal requirement to get off fossil fuels in the next 30 years.</vt:lpstr>
      <vt:lpstr>PowerPoint Presentation</vt:lpstr>
      <vt:lpstr>PowerPoint Presentation</vt:lpstr>
      <vt:lpstr>PowerPoint Presentation</vt:lpstr>
      <vt:lpstr>Local nonprofit HEET commissioned a report to look at the idea of a GeoMicroDristrict</vt:lpstr>
      <vt:lpstr>GeoMicroDistricts promise clean, utility-scale building climate control</vt:lpstr>
      <vt:lpstr>Heat pumps are just a reversible refrigeration cycle</vt:lpstr>
      <vt:lpstr>Ground provides nearly constant temperature all year</vt:lpstr>
      <vt:lpstr>PowerPoint Presentation</vt:lpstr>
      <vt:lpstr>Annual heating and cooling loads must be balanced</vt:lpstr>
      <vt:lpstr>Modeling was done with four prototypical street types</vt:lpstr>
      <vt:lpstr>Model suggests that GMDs can meet heating and cooling loads in all cases except high-density</vt:lpstr>
      <vt:lpstr>Installation costs vary but are ≈$10,000/ton</vt:lpstr>
      <vt:lpstr>Installation costs are dominated by borehole drilling</vt:lpstr>
      <vt:lpstr>Operating costs are driven by backup heating/cooling needed for load balancing</vt:lpstr>
      <vt:lpstr>Operating costs are comparable to natural gas heating</vt:lpstr>
      <vt:lpstr>Total conversion costs are comparable to gas infrastructure maintenance costs</vt:lpstr>
      <vt:lpstr>System conversion could pay for itself with a reasonable carbon price</vt:lpstr>
      <vt:lpstr>GMD will be tested in MA in the next few years</vt:lpstr>
      <vt:lpstr>Conclusions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 Microdistricts</dc:title>
  <dc:creator>Amos Meeks</dc:creator>
  <cp:lastModifiedBy>Amos Meeks</cp:lastModifiedBy>
  <cp:revision>50</cp:revision>
  <dcterms:created xsi:type="dcterms:W3CDTF">2020-02-01T15:37:03Z</dcterms:created>
  <dcterms:modified xsi:type="dcterms:W3CDTF">2020-02-07T16:55:27Z</dcterms:modified>
</cp:coreProperties>
</file>