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37"/>
  </p:notesMasterIdLst>
  <p:sldIdLst>
    <p:sldId id="256" r:id="rId2"/>
    <p:sldId id="275" r:id="rId3"/>
    <p:sldId id="274" r:id="rId4"/>
    <p:sldId id="264" r:id="rId5"/>
    <p:sldId id="265" r:id="rId6"/>
    <p:sldId id="261" r:id="rId7"/>
    <p:sldId id="262" r:id="rId8"/>
    <p:sldId id="260" r:id="rId9"/>
    <p:sldId id="277" r:id="rId10"/>
    <p:sldId id="279" r:id="rId11"/>
    <p:sldId id="281" r:id="rId12"/>
    <p:sldId id="282" r:id="rId13"/>
    <p:sldId id="284" r:id="rId14"/>
    <p:sldId id="283" r:id="rId15"/>
    <p:sldId id="271" r:id="rId16"/>
    <p:sldId id="273" r:id="rId17"/>
    <p:sldId id="292" r:id="rId18"/>
    <p:sldId id="276" r:id="rId19"/>
    <p:sldId id="280" r:id="rId20"/>
    <p:sldId id="278" r:id="rId21"/>
    <p:sldId id="285" r:id="rId22"/>
    <p:sldId id="267" r:id="rId23"/>
    <p:sldId id="269" r:id="rId24"/>
    <p:sldId id="272" r:id="rId25"/>
    <p:sldId id="296" r:id="rId26"/>
    <p:sldId id="295" r:id="rId27"/>
    <p:sldId id="293" r:id="rId28"/>
    <p:sldId id="294" r:id="rId29"/>
    <p:sldId id="286" r:id="rId30"/>
    <p:sldId id="287" r:id="rId31"/>
    <p:sldId id="288" r:id="rId32"/>
    <p:sldId id="289" r:id="rId33"/>
    <p:sldId id="290" r:id="rId34"/>
    <p:sldId id="291" r:id="rId35"/>
    <p:sldId id="257" r:id="rId3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406"/>
    <p:restoredTop sz="94708"/>
  </p:normalViewPr>
  <p:slideViewPr>
    <p:cSldViewPr snapToGrid="0" snapToObjects="1">
      <p:cViewPr varScale="1">
        <p:scale>
          <a:sx n="96" d="100"/>
          <a:sy n="96" d="100"/>
        </p:scale>
        <p:origin x="168" y="3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083C20-52F2-DA4A-95DA-EBCAD9E7CB4D}" type="datetimeFigureOut">
              <a:rPr lang="en-US" smtClean="0"/>
              <a:t>2/11/21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7D4AD9-D22E-7047-9095-C386F4EE9E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577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source: https://</a:t>
            </a:r>
            <a:r>
              <a:rPr lang="en-US" dirty="0" err="1"/>
              <a:t>singularityhub.com</a:t>
            </a:r>
            <a:r>
              <a:rPr lang="en-US" dirty="0"/>
              <a:t>/2018/06/04/how-cyanobacteria-could-help-save-the-planet/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D4AD9-D22E-7047-9095-C386F4EE9E5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7433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D4AD9-D22E-7047-9095-C386F4EE9E5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1247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D4AD9-D22E-7047-9095-C386F4EE9E5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8328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D4AD9-D22E-7047-9095-C386F4EE9E5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8032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D4AD9-D22E-7047-9095-C386F4EE9E59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6165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D4AD9-D22E-7047-9095-C386F4EE9E59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546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73D2-8E28-384F-A68D-D094CF045A00}" type="datetime1">
              <a:rPr lang="en-US" smtClean="0"/>
              <a:t>2/11/21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7A0F-61F7-9546-BEDA-DFF1E8E1B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202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3930A-7B1D-7049-BEF3-E564F3D39003}" type="datetime1">
              <a:rPr lang="en-US" smtClean="0"/>
              <a:t>2/11/21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7A0F-61F7-9546-BEDA-DFF1E8E1B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176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1D739-E567-EC40-9EA3-C59F8EFD4FD0}" type="datetime1">
              <a:rPr lang="en-US" smtClean="0"/>
              <a:t>2/11/21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7A0F-61F7-9546-BEDA-DFF1E8E1B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206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7254-641A-B048-8D0E-FF47D0FB4B92}" type="datetime1">
              <a:rPr lang="en-US" smtClean="0"/>
              <a:t>2/11/21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7A0F-61F7-9546-BEDA-DFF1E8E1B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401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80C39-F541-4144-A629-3DD1AD9E9398}" type="datetime1">
              <a:rPr lang="en-US" smtClean="0"/>
              <a:t>2/11/21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7A0F-61F7-9546-BEDA-DFF1E8E1B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984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81917-C599-CF4F-BAD5-B3970ACFC00E}" type="datetime1">
              <a:rPr lang="en-US" smtClean="0"/>
              <a:t>2/11/21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7A0F-61F7-9546-BEDA-DFF1E8E1B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294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C719F-E669-BE47-BD11-064F9CFB056F}" type="datetime1">
              <a:rPr lang="en-US" smtClean="0"/>
              <a:t>2/11/21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7A0F-61F7-9546-BEDA-DFF1E8E1B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867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35D47-1BD8-224A-957B-C56CEF28FF14}" type="datetime1">
              <a:rPr lang="en-US" smtClean="0"/>
              <a:t>2/11/21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7A0F-61F7-9546-BEDA-DFF1E8E1B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703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B398A-115B-A042-BC8B-0EC275470DE3}" type="datetime1">
              <a:rPr lang="en-US" smtClean="0"/>
              <a:t>2/11/21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7A0F-61F7-9546-BEDA-DFF1E8E1B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758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8ACC6-F886-8C4E-A105-5A85641E5410}" type="datetime1">
              <a:rPr lang="en-US" smtClean="0"/>
              <a:t>2/11/21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7A0F-61F7-9546-BEDA-DFF1E8E1B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119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46013-E3B0-F64A-A26F-C4C72CE74EC2}" type="datetime1">
              <a:rPr lang="en-US" smtClean="0"/>
              <a:t>2/11/21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7A0F-61F7-9546-BEDA-DFF1E8E1B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810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7129EE-8007-FC4D-80BF-32B158258C7B}" type="datetime1">
              <a:rPr lang="en-US" smtClean="0"/>
              <a:t>2/11/21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2F7A0F-61F7-9546-BEDA-DFF1E8E1B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917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Photosynthesis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n.wikipedia.org/wiki/Carboxysome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yanobacteria">
            <a:extLst>
              <a:ext uri="{FF2B5EF4-FFF2-40B4-BE49-F238E27FC236}">
                <a16:creationId xmlns:a16="http://schemas.microsoft.com/office/drawing/2014/main" id="{AB55A5C4-A870-8C4F-B1B7-6C97EDD9AD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977"/>
          <a:stretch/>
        </p:blipFill>
        <p:spPr bwMode="auto">
          <a:xfrm>
            <a:off x="-1" y="1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0DD8C9-E355-B24D-A785-E7050E6A7C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4171" y="2624447"/>
            <a:ext cx="6795655" cy="921142"/>
          </a:xfrm>
          <a:solidFill>
            <a:schemeClr val="tx1">
              <a:alpha val="75000"/>
            </a:schemeClr>
          </a:solidFill>
        </p:spPr>
        <p:txBody>
          <a:bodyPr anchor="ctr">
            <a:normAutofit fontScale="90000"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Biophotovoltaics</a:t>
            </a:r>
            <a:b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using natural photosynthesis for direct energy production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6B26B9-875D-3549-8228-A909838378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48245" y="3925685"/>
            <a:ext cx="1847505" cy="1276109"/>
          </a:xfrm>
          <a:solidFill>
            <a:schemeClr val="tx1">
              <a:alpha val="75000"/>
            </a:schemeClr>
          </a:solidFill>
        </p:spPr>
        <p:txBody>
          <a:bodyPr anchor="ctr">
            <a:normAutofit/>
          </a:bodyPr>
          <a:lstStyle/>
          <a:p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Eliza Spear</a:t>
            </a:r>
          </a:p>
          <a:p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HEJC</a:t>
            </a:r>
          </a:p>
          <a:p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2021-02-19</a:t>
            </a:r>
          </a:p>
        </p:txBody>
      </p:sp>
    </p:spTree>
    <p:extLst>
      <p:ext uri="{BB962C8B-B14F-4D97-AF65-F5344CB8AC3E}">
        <p14:creationId xmlns:p14="http://schemas.microsoft.com/office/powerpoint/2010/main" val="20806980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3897C438-73F3-2A46-BF22-E23F63CDBDC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176" r="3493" b="64181"/>
          <a:stretch/>
        </p:blipFill>
        <p:spPr>
          <a:xfrm>
            <a:off x="4572000" y="2821901"/>
            <a:ext cx="4572000" cy="3416061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75FE217B-8E39-1740-A90B-2030C483E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37932"/>
            <a:ext cx="7886700" cy="560849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Getting electrons from cyanobacteria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6F2672-C8DE-5245-B0BC-00436C1AA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7A0F-61F7-9546-BEDA-DFF1E8E1BD2C}" type="slidenum">
              <a:rPr lang="en-US" smtClean="0"/>
              <a:t>10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D4AE0C-B0CD-CE4A-856C-15039C6B7170}"/>
              </a:ext>
            </a:extLst>
          </p:cNvPr>
          <p:cNvSpPr txBox="1"/>
          <p:nvPr/>
        </p:nvSpPr>
        <p:spPr>
          <a:xfrm>
            <a:off x="434051" y="798781"/>
            <a:ext cx="827589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Cyanobacteria use the electrons generated with the energy of incoming photons to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fix carbon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and to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grow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For cyanobacteria, excretion of electrons (to the anode) would be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wasteful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 order to make cyanobacteria useful organisms for direct production of electrical current, we need to understand: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A5D543-E5D8-BA4D-9DDB-911109FDC75E}"/>
              </a:ext>
            </a:extLst>
          </p:cNvPr>
          <p:cNvSpPr txBox="1">
            <a:spLocks/>
          </p:cNvSpPr>
          <p:nvPr/>
        </p:nvSpPr>
        <p:spPr>
          <a:xfrm>
            <a:off x="-1" y="6237962"/>
            <a:ext cx="8275899" cy="6200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Bradley, R. W. et al. </a:t>
            </a:r>
            <a:r>
              <a:rPr lang="en-US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Biochem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. Soc. Trans.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2012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1302.</a:t>
            </a:r>
          </a:p>
          <a:p>
            <a:pPr marL="0" indent="0">
              <a:buNone/>
            </a:pP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Tschörtner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J.; Lai, B.;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Krömer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J. O.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Frontiers in Microbiology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866.</a:t>
            </a:r>
          </a:p>
          <a:p>
            <a:pPr marL="0" indent="0">
              <a:buNone/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84442F7-ED46-EF4F-92E1-FE47A5C36D4F}"/>
              </a:ext>
            </a:extLst>
          </p:cNvPr>
          <p:cNvSpPr/>
          <p:nvPr/>
        </p:nvSpPr>
        <p:spPr>
          <a:xfrm>
            <a:off x="0" y="2975612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800100" lvl="1" indent="-342900"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How electrons are transferred from the cell to the anode</a:t>
            </a:r>
          </a:p>
          <a:p>
            <a:pPr marL="800100" lvl="1" indent="-342900">
              <a:buAutoNum type="arabicPeriod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What intracellular electron-transfer pathways take electrons to their point of exit</a:t>
            </a:r>
          </a:p>
          <a:p>
            <a:pPr marL="800100" lvl="1" indent="-342900">
              <a:buAutoNum type="arabicPeriod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How electron flux out of the cell can be improved so that the full light-harvesting potential of the organism can be exploited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557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>
            <a:extLst>
              <a:ext uri="{FF2B5EF4-FFF2-40B4-BE49-F238E27FC236}">
                <a16:creationId xmlns:a16="http://schemas.microsoft.com/office/drawing/2014/main" id="{FB10536C-667D-DA41-81D3-CFD0021E07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409" y="1883938"/>
            <a:ext cx="4974062" cy="4974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75FE217B-8E39-1740-A90B-2030C483E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60849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Cyanobacteria contain chlorophyll 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921171-9419-E749-942A-A9AA2E0289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969" y="1040165"/>
            <a:ext cx="5639432" cy="3467104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Chlorophyll a is present in photosystems I and II (PSI, PSII); called P680 and P700</a:t>
            </a:r>
          </a:p>
          <a:p>
            <a:pPr>
              <a:buFontTx/>
              <a:buChar char="-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P680 and P700 are the primary electron donors to the electron transport chain</a:t>
            </a: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37F92A9F-E0E6-8049-A9E8-43A91B4A68FE}"/>
              </a:ext>
            </a:extLst>
          </p:cNvPr>
          <p:cNvSpPr txBox="1">
            <a:spLocks/>
          </p:cNvSpPr>
          <p:nvPr/>
        </p:nvSpPr>
        <p:spPr>
          <a:xfrm>
            <a:off x="-1" y="6574420"/>
            <a:ext cx="8275899" cy="283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en.wikipedia.org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/wiki/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Chlorophyll_a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6F2672-C8DE-5245-B0BC-00436C1AA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7A0F-61F7-9546-BEDA-DFF1E8E1BD2C}" type="slidenum">
              <a:rPr lang="en-US" smtClean="0"/>
              <a:t>11</a:t>
            </a:fld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6F8D5C7-B8B1-1244-A5D0-CF5D521636AF}"/>
              </a:ext>
            </a:extLst>
          </p:cNvPr>
          <p:cNvSpPr/>
          <p:nvPr/>
        </p:nvSpPr>
        <p:spPr>
          <a:xfrm>
            <a:off x="1097440" y="7076069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Protein complexes:</a:t>
            </a:r>
          </a:p>
          <a:p>
            <a:pPr lvl="1">
              <a:buFontTx/>
              <a:buChar char="-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Photosystems I and II (PSI, PSII)</a:t>
            </a:r>
          </a:p>
          <a:p>
            <a:pPr lvl="1">
              <a:buFontTx/>
              <a:buChar char="-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Cytochrome b</a:t>
            </a:r>
            <a:r>
              <a:rPr lang="en-US" sz="160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 (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Cyt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en-US" sz="160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f)</a:t>
            </a:r>
          </a:p>
          <a:p>
            <a:pPr lvl="1">
              <a:buFontTx/>
              <a:buChar char="-"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ATPsynthase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(proton gradient driven; does not participate in PETC)</a:t>
            </a:r>
          </a:p>
          <a:p>
            <a:pPr>
              <a:buFontTx/>
              <a:buChar char="-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Electrons are passed from PSII via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Cyt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b6f and PSI to NADP</a:t>
            </a:r>
            <a:r>
              <a:rPr lang="en-US" sz="160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with the help of several soluble electron carrier molecules and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ferrodoxin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NADP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oxidreductase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(FNR)</a:t>
            </a:r>
          </a:p>
        </p:txBody>
      </p:sp>
      <p:pic>
        <p:nvPicPr>
          <p:cNvPr id="27652" name="Picture 4" descr="Structure of chlorophyll a">
            <a:extLst>
              <a:ext uri="{FF2B5EF4-FFF2-40B4-BE49-F238E27FC236}">
                <a16:creationId xmlns:a16="http://schemas.microsoft.com/office/drawing/2014/main" id="{FA8F7EF3-1F30-2B40-9461-679B070407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7169" y="218069"/>
            <a:ext cx="2487931" cy="6219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F809EFD-E19C-3D4F-B51D-25EBA3736CDB}"/>
              </a:ext>
            </a:extLst>
          </p:cNvPr>
          <p:cNvSpPr txBox="1"/>
          <p:nvPr/>
        </p:nvSpPr>
        <p:spPr>
          <a:xfrm>
            <a:off x="7285671" y="5449063"/>
            <a:ext cx="1659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Chlorophyll a</a:t>
            </a:r>
          </a:p>
        </p:txBody>
      </p:sp>
    </p:spTree>
    <p:extLst>
      <p:ext uri="{BB962C8B-B14F-4D97-AF65-F5344CB8AC3E}">
        <p14:creationId xmlns:p14="http://schemas.microsoft.com/office/powerpoint/2010/main" val="28978945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5FE217B-8E39-1740-A90B-2030C483E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60849"/>
          </a:xfrm>
        </p:spPr>
        <p:txBody>
          <a:bodyPr>
            <a:normAutofit fontScale="90000"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Photocurrent generating capacity of cyanobacteria is ~1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/cell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921171-9419-E749-942A-A9AA2E0289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792" y="2263277"/>
            <a:ext cx="6011295" cy="2755771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Photosynthetic oxygen evolution rates of cyanobacteria are ~500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μmol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of O</a:t>
            </a:r>
            <a:r>
              <a:rPr lang="en-US" sz="18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per mg of chlorophyll per h</a:t>
            </a:r>
          </a:p>
          <a:p>
            <a:pPr>
              <a:buFontTx/>
              <a:buChar char="-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Equivalent to current production of 50 mA/mg of chlorophyll</a:t>
            </a:r>
          </a:p>
          <a:p>
            <a:pPr>
              <a:buFontTx/>
              <a:buChar char="-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Assuming ~2×10</a:t>
            </a:r>
            <a:r>
              <a:rPr lang="en-US" sz="1800" baseline="30000" dirty="0">
                <a:latin typeface="Arial" panose="020B0604020202020204" pitchFamily="34" charset="0"/>
                <a:cs typeface="Arial" panose="020B0604020202020204" pitchFamily="34" charset="0"/>
              </a:rPr>
              <a:t>-14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g of chlorophyll per cell, this would be 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pA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/cell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(10</a:t>
            </a:r>
            <a:r>
              <a:rPr lang="en-US" sz="1800" baseline="30000" dirty="0">
                <a:latin typeface="Arial" panose="020B0604020202020204" pitchFamily="34" charset="0"/>
                <a:cs typeface="Arial" panose="020B0604020202020204" pitchFamily="34" charset="0"/>
              </a:rPr>
              <a:t>-12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A)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6F2672-C8DE-5245-B0BC-00436C1AA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7A0F-61F7-9546-BEDA-DFF1E8E1BD2C}" type="slidenum">
              <a:rPr lang="en-US" smtClean="0"/>
              <a:t>12</a:t>
            </a:fld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6F8D5C7-B8B1-1244-A5D0-CF5D521636AF}"/>
              </a:ext>
            </a:extLst>
          </p:cNvPr>
          <p:cNvSpPr/>
          <p:nvPr/>
        </p:nvSpPr>
        <p:spPr>
          <a:xfrm>
            <a:off x="1097440" y="7076069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Protein complexes:</a:t>
            </a:r>
          </a:p>
          <a:p>
            <a:pPr lvl="1">
              <a:buFontTx/>
              <a:buChar char="-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Photosystems I and II (PSI, PSII)</a:t>
            </a:r>
          </a:p>
          <a:p>
            <a:pPr lvl="1">
              <a:buFontTx/>
              <a:buChar char="-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Cytochrome b</a:t>
            </a:r>
            <a:r>
              <a:rPr lang="en-US" sz="160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 (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Cyt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en-US" sz="160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f)</a:t>
            </a:r>
          </a:p>
          <a:p>
            <a:pPr lvl="1">
              <a:buFontTx/>
              <a:buChar char="-"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ATPsynthase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(proton gradient driven; does not participate in PETC)</a:t>
            </a:r>
          </a:p>
          <a:p>
            <a:pPr>
              <a:buFontTx/>
              <a:buChar char="-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Electrons are passed from PSII via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Cyt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b6f and PSI to NADP</a:t>
            </a:r>
            <a:r>
              <a:rPr lang="en-US" sz="160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with the help of several soluble electron carrier molecules and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ferrodoxin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NADP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oxidreductase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(FNR)</a:t>
            </a:r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A718B857-CAA9-8448-BB21-D0308C57F544}"/>
              </a:ext>
            </a:extLst>
          </p:cNvPr>
          <p:cNvSpPr txBox="1">
            <a:spLocks/>
          </p:cNvSpPr>
          <p:nvPr/>
        </p:nvSpPr>
        <p:spPr>
          <a:xfrm>
            <a:off x="-1" y="6574420"/>
            <a:ext cx="8275899" cy="283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Bradley, R. W. et al. </a:t>
            </a:r>
            <a:r>
              <a:rPr lang="en-US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Biochem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. Soc. Trans.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2012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1302.</a:t>
            </a:r>
          </a:p>
        </p:txBody>
      </p:sp>
      <p:pic>
        <p:nvPicPr>
          <p:cNvPr id="11" name="Picture 4" descr="Structure of chlorophyll a">
            <a:extLst>
              <a:ext uri="{FF2B5EF4-FFF2-40B4-BE49-F238E27FC236}">
                <a16:creationId xmlns:a16="http://schemas.microsoft.com/office/drawing/2014/main" id="{3FF7EEAA-1AF6-894D-B368-C1AE9ACCE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7169" y="218069"/>
            <a:ext cx="2487931" cy="6219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21FEEFB-0164-4F4A-A94F-1D2E45FF0030}"/>
              </a:ext>
            </a:extLst>
          </p:cNvPr>
          <p:cNvSpPr txBox="1"/>
          <p:nvPr/>
        </p:nvSpPr>
        <p:spPr>
          <a:xfrm>
            <a:off x="7285671" y="5449063"/>
            <a:ext cx="1659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Chlorophyll a</a:t>
            </a:r>
          </a:p>
        </p:txBody>
      </p:sp>
    </p:spTree>
    <p:extLst>
      <p:ext uri="{BB962C8B-B14F-4D97-AF65-F5344CB8AC3E}">
        <p14:creationId xmlns:p14="http://schemas.microsoft.com/office/powerpoint/2010/main" val="21987661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hart, diagram&#10;&#10;Description automatically generated">
            <a:extLst>
              <a:ext uri="{FF2B5EF4-FFF2-40B4-BE49-F238E27FC236}">
                <a16:creationId xmlns:a16="http://schemas.microsoft.com/office/drawing/2014/main" id="{3D214247-81DD-6546-A085-62631C0319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051" y="1388798"/>
            <a:ext cx="8275898" cy="5012949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75FE217B-8E39-1740-A90B-2030C483E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60849"/>
          </a:xfrm>
        </p:spPr>
        <p:txBody>
          <a:bodyPr>
            <a:no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The Oxygen Evolving Complex (OEC) uses energy from absorbed photons to split water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6F2672-C8DE-5245-B0BC-00436C1AA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7A0F-61F7-9546-BEDA-DFF1E8E1BD2C}" type="slidenum">
              <a:rPr lang="en-US" smtClean="0"/>
              <a:t>13</a:t>
            </a:fld>
            <a:endParaRPr lang="en-US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6F315E91-5107-A047-9DBE-B32EEFC951B4}"/>
              </a:ext>
            </a:extLst>
          </p:cNvPr>
          <p:cNvSpPr txBox="1">
            <a:spLocks/>
          </p:cNvSpPr>
          <p:nvPr/>
        </p:nvSpPr>
        <p:spPr>
          <a:xfrm>
            <a:off x="-1" y="6588690"/>
            <a:ext cx="8275899" cy="26931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Vogt, L. et al.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Current Opinion in Chemical Biology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2015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152.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893BC5-4F75-B947-A29E-5768CFA580B4}"/>
              </a:ext>
            </a:extLst>
          </p:cNvPr>
          <p:cNvSpPr txBox="1"/>
          <p:nvPr/>
        </p:nvSpPr>
        <p:spPr>
          <a:xfrm>
            <a:off x="628650" y="1112918"/>
            <a:ext cx="88120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photons are required to split 2 H</a:t>
            </a:r>
            <a:r>
              <a:rPr lang="en-US" sz="1600" baseline="-25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O, yielding 4 electrons, which are passed to PSII</a:t>
            </a:r>
          </a:p>
        </p:txBody>
      </p:sp>
    </p:spTree>
    <p:extLst>
      <p:ext uri="{BB962C8B-B14F-4D97-AF65-F5344CB8AC3E}">
        <p14:creationId xmlns:p14="http://schemas.microsoft.com/office/powerpoint/2010/main" val="39979344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5FE217B-8E39-1740-A90B-2030C483E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60849"/>
          </a:xfrm>
        </p:spPr>
        <p:txBody>
          <a:bodyPr>
            <a:normAutofit fontScale="90000"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Z-scheme of the photosynthetic electron transport chain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6F2672-C8DE-5245-B0BC-00436C1AA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7A0F-61F7-9546-BEDA-DFF1E8E1BD2C}" type="slidenum">
              <a:rPr lang="en-US" smtClean="0"/>
              <a:t>14</a:t>
            </a:fld>
            <a:endParaRPr lang="en-US"/>
          </a:p>
        </p:txBody>
      </p:sp>
      <p:pic>
        <p:nvPicPr>
          <p:cNvPr id="6" name="Picture 5" descr="A picture containing diagram&#10;&#10;Description automatically generated">
            <a:extLst>
              <a:ext uri="{FF2B5EF4-FFF2-40B4-BE49-F238E27FC236}">
                <a16:creationId xmlns:a16="http://schemas.microsoft.com/office/drawing/2014/main" id="{85968A22-1AFB-CB42-9A70-37FC934A59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144044"/>
            <a:ext cx="9144000" cy="3877056"/>
          </a:xfrm>
          <a:prstGeom prst="rect">
            <a:avLst/>
          </a:prstGeom>
        </p:spPr>
      </p:pic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6F315E91-5107-A047-9DBE-B32EEFC951B4}"/>
              </a:ext>
            </a:extLst>
          </p:cNvPr>
          <p:cNvSpPr txBox="1">
            <a:spLocks/>
          </p:cNvSpPr>
          <p:nvPr/>
        </p:nvSpPr>
        <p:spPr>
          <a:xfrm>
            <a:off x="-1" y="6574420"/>
            <a:ext cx="8275899" cy="283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Tschörtner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J.; Lai, B.;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Krömer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J. O.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Frontiers in Microbiology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866.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22C83E-76A0-4F48-B1D2-45E5A1DC6B7C}"/>
              </a:ext>
            </a:extLst>
          </p:cNvPr>
          <p:cNvSpPr txBox="1"/>
          <p:nvPr/>
        </p:nvSpPr>
        <p:spPr>
          <a:xfrm>
            <a:off x="-115658" y="5171860"/>
            <a:ext cx="294594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Potential Mediators </a:t>
            </a:r>
          </a:p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These molecules can be used to remove electrons from the cyanobacteria</a:t>
            </a:r>
          </a:p>
          <a:p>
            <a:pPr algn="ctr"/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A0C9572-10ED-DB41-ABFA-1DF8149A168B}"/>
              </a:ext>
            </a:extLst>
          </p:cNvPr>
          <p:cNvSpPr/>
          <p:nvPr/>
        </p:nvSpPr>
        <p:spPr>
          <a:xfrm>
            <a:off x="6366354" y="4430927"/>
            <a:ext cx="22640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Electron transfer inhibitors shown in red</a:t>
            </a:r>
          </a:p>
        </p:txBody>
      </p:sp>
      <p:sp>
        <p:nvSpPr>
          <p:cNvPr id="11" name="Left Bracket 10">
            <a:extLst>
              <a:ext uri="{FF2B5EF4-FFF2-40B4-BE49-F238E27FC236}">
                <a16:creationId xmlns:a16="http://schemas.microsoft.com/office/drawing/2014/main" id="{D4D94748-CCE5-1848-85EC-E739511623C6}"/>
              </a:ext>
            </a:extLst>
          </p:cNvPr>
          <p:cNvSpPr/>
          <p:nvPr/>
        </p:nvSpPr>
        <p:spPr>
          <a:xfrm rot="16200000">
            <a:off x="1285556" y="3861911"/>
            <a:ext cx="143512" cy="2383155"/>
          </a:xfrm>
          <a:prstGeom prst="lef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FD71360-4FAE-C24C-A76B-4CAADAB9C87D}"/>
              </a:ext>
            </a:extLst>
          </p:cNvPr>
          <p:cNvSpPr txBox="1"/>
          <p:nvPr/>
        </p:nvSpPr>
        <p:spPr>
          <a:xfrm>
            <a:off x="3159690" y="5628483"/>
            <a:ext cx="59843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Proton buildup in the thylakoid lumen drives ATP synthesis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16C862B-CDF3-F041-BDF3-B4EA3E91BE51}"/>
              </a:ext>
            </a:extLst>
          </p:cNvPr>
          <p:cNvSpPr txBox="1"/>
          <p:nvPr/>
        </p:nvSpPr>
        <p:spPr>
          <a:xfrm>
            <a:off x="3552026" y="4903896"/>
            <a:ext cx="8808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(OEC)</a:t>
            </a:r>
          </a:p>
        </p:txBody>
      </p:sp>
    </p:spTree>
    <p:extLst>
      <p:ext uri="{BB962C8B-B14F-4D97-AF65-F5344CB8AC3E}">
        <p14:creationId xmlns:p14="http://schemas.microsoft.com/office/powerpoint/2010/main" val="33038963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5FE217B-8E39-1740-A90B-2030C483E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60849"/>
          </a:xfrm>
        </p:spPr>
        <p:txBody>
          <a:bodyPr>
            <a:normAutofit fontScale="90000"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Electron transfer from the photosystem to the electrode is not well understood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6F2672-C8DE-5245-B0BC-00436C1AA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7A0F-61F7-9546-BEDA-DFF1E8E1BD2C}" type="slidenum">
              <a:rPr lang="en-US" smtClean="0"/>
              <a:t>15</a:t>
            </a:fld>
            <a:endParaRPr lang="en-US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6F315E91-5107-A047-9DBE-B32EEFC951B4}"/>
              </a:ext>
            </a:extLst>
          </p:cNvPr>
          <p:cNvSpPr txBox="1">
            <a:spLocks/>
          </p:cNvSpPr>
          <p:nvPr/>
        </p:nvSpPr>
        <p:spPr>
          <a:xfrm>
            <a:off x="-1" y="6574420"/>
            <a:ext cx="8275899" cy="283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Tschörtner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J.; Lai, B.;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Krömer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J. O.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Frontiers in Microbiology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866.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F2BE7C-8F5B-3248-A071-82E023077D7E}"/>
              </a:ext>
            </a:extLst>
          </p:cNvPr>
          <p:cNvSpPr txBox="1"/>
          <p:nvPr/>
        </p:nvSpPr>
        <p:spPr>
          <a:xfrm>
            <a:off x="331205" y="1517504"/>
            <a:ext cx="848158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Some current is observed without any mediators, even in “planktonic” systems</a:t>
            </a:r>
          </a:p>
          <a:p>
            <a:pPr marL="285750" indent="-285750">
              <a:buFontTx/>
              <a:buChar char="-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Photosynthetic and respiratory electron transport chains (PETC, RETC) may be electron sources</a:t>
            </a:r>
          </a:p>
          <a:p>
            <a:pPr marL="742950" lvl="1" indent="-285750">
              <a:buFontTx/>
              <a:buChar char="-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Tx/>
              <a:buChar char="-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(1)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Light Reactions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 illumination activates photosynthesis and the photosynthetic electron transport chain (PETC)</a:t>
            </a:r>
          </a:p>
          <a:p>
            <a:pPr marL="1200150" lvl="2" indent="-285750">
              <a:buFontTx/>
              <a:buChar char="-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ATP and NADPH, which are formed in the light reactions, are used to fix carbon in the Calvin cycle</a:t>
            </a:r>
          </a:p>
          <a:p>
            <a:pPr marL="742950" lvl="1" indent="-285750">
              <a:buFontTx/>
              <a:buChar char="-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Tx/>
              <a:buChar char="-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(2)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Dark Reactions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 in the dark, current decreases but is still above the abiotic baseline; “dark currents” are attributed to the breakdown of endogenously stored carbohydrates, which were synthesized using the electrons and energy generated from photosynthesis; can be considered “delayed photo current”</a:t>
            </a:r>
          </a:p>
        </p:txBody>
      </p:sp>
    </p:spTree>
    <p:extLst>
      <p:ext uri="{BB962C8B-B14F-4D97-AF65-F5344CB8AC3E}">
        <p14:creationId xmlns:p14="http://schemas.microsoft.com/office/powerpoint/2010/main" val="12348255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5FE217B-8E39-1740-A90B-2030C483E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60849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Device design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6F2672-C8DE-5245-B0BC-00436C1AA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7A0F-61F7-9546-BEDA-DFF1E8E1BD2C}" type="slidenum">
              <a:rPr lang="en-US" smtClean="0"/>
              <a:t>16</a:t>
            </a:fld>
            <a:endParaRPr lang="en-US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6F315E91-5107-A047-9DBE-B32EEFC951B4}"/>
              </a:ext>
            </a:extLst>
          </p:cNvPr>
          <p:cNvSpPr txBox="1">
            <a:spLocks/>
          </p:cNvSpPr>
          <p:nvPr/>
        </p:nvSpPr>
        <p:spPr>
          <a:xfrm>
            <a:off x="-1" y="6574420"/>
            <a:ext cx="8275899" cy="283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Tschörtner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J.; Lai, B.;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Krömer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J. O.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Frontiers in Microbiology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866.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D4AE0C-B0CD-CE4A-856C-15039C6B7170}"/>
              </a:ext>
            </a:extLst>
          </p:cNvPr>
          <p:cNvSpPr txBox="1"/>
          <p:nvPr/>
        </p:nvSpPr>
        <p:spPr>
          <a:xfrm>
            <a:off x="365125" y="1443841"/>
            <a:ext cx="841375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Two chamber</a:t>
            </a:r>
          </a:p>
          <a:p>
            <a:pPr marL="285750" indent="-285750">
              <a:buFontTx/>
              <a:buChar char="-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Electrodes in separate chambers, separate by a proton exchange membrane</a:t>
            </a:r>
          </a:p>
          <a:p>
            <a:pPr marL="285750" indent="-285750">
              <a:buFontTx/>
              <a:buChar char="-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Pros:  keeps electron mediators interacting only with the working electrode and the biomass</a:t>
            </a:r>
          </a:p>
          <a:p>
            <a:pPr marL="285750" indent="-285750">
              <a:buFontTx/>
              <a:buChar char="-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Cons:  membranes increase resistance and suffer from degradation, clogging, fouling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Single chamber</a:t>
            </a:r>
          </a:p>
          <a:p>
            <a:pPr marL="285750" indent="-285750">
              <a:buFontTx/>
              <a:buChar char="-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Biofilms or microorganisms are immobilized on the anode, so that chamber separation isn’t necessary; current dominant device structure in the literature</a:t>
            </a:r>
          </a:p>
          <a:p>
            <a:pPr marL="285750" indent="-285750">
              <a:buFontTx/>
              <a:buChar char="-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Pros:  simpler</a:t>
            </a:r>
          </a:p>
          <a:p>
            <a:pPr marL="285750" indent="-285750">
              <a:buFontTx/>
              <a:buChar char="-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Cons:  unclear whether these operate by direct electron transfer to the anode, or if the organisms release compounds that act as mediators</a:t>
            </a:r>
          </a:p>
        </p:txBody>
      </p:sp>
    </p:spTree>
    <p:extLst>
      <p:ext uri="{BB962C8B-B14F-4D97-AF65-F5344CB8AC3E}">
        <p14:creationId xmlns:p14="http://schemas.microsoft.com/office/powerpoint/2010/main" val="37954134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5FE217B-8E39-1740-A90B-2030C483E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60849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Electrode and electrolyte materials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6F2672-C8DE-5245-B0BC-00436C1AA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7A0F-61F7-9546-BEDA-DFF1E8E1BD2C}" type="slidenum">
              <a:rPr lang="en-US" smtClean="0"/>
              <a:t>17</a:t>
            </a:fld>
            <a:endParaRPr lang="en-US" dirty="0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6F315E91-5107-A047-9DBE-B32EEFC951B4}"/>
              </a:ext>
            </a:extLst>
          </p:cNvPr>
          <p:cNvSpPr txBox="1">
            <a:spLocks/>
          </p:cNvSpPr>
          <p:nvPr/>
        </p:nvSpPr>
        <p:spPr>
          <a:xfrm>
            <a:off x="-1" y="6492873"/>
            <a:ext cx="8275899" cy="365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Tschörtner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J.; Lai, B.;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Krömer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J. O.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Frontiers in Microbiology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866.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D4AE0C-B0CD-CE4A-856C-15039C6B7170}"/>
              </a:ext>
            </a:extLst>
          </p:cNvPr>
          <p:cNvSpPr txBox="1"/>
          <p:nvPr/>
        </p:nvSpPr>
        <p:spPr>
          <a:xfrm>
            <a:off x="365125" y="977082"/>
            <a:ext cx="582364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Anode</a:t>
            </a:r>
          </a:p>
          <a:p>
            <a:pPr marL="285750" indent="-285750">
              <a:buFontTx/>
              <a:buChar char="-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Many materials have been tested; for single chamber biofilm-type devices, must design the anode to be a good surface for biofilm growth and for charge transfer, often a porous material (no consensus on best material)</a:t>
            </a:r>
          </a:p>
          <a:p>
            <a:pPr marL="285750" indent="-285750">
              <a:buFontTx/>
              <a:buChar char="-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Examples: ITO coatings on various porous surfaces, ITO inverse opals, polyaniline on FTO/glass, carbon paper, stainless steel,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polypyrrole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Cathode</a:t>
            </a:r>
          </a:p>
          <a:p>
            <a:pPr marL="285750" indent="-285750">
              <a:buFontTx/>
              <a:buChar char="-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Facilitates reduction of oxygen to water; typically platinum</a:t>
            </a:r>
          </a:p>
          <a:p>
            <a:pPr marL="285750" indent="-285750">
              <a:buFontTx/>
              <a:buChar char="-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Electrolyte</a:t>
            </a:r>
          </a:p>
          <a:p>
            <a:pPr marL="285750" indent="-285750">
              <a:buFontTx/>
              <a:buChar char="-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Alkaline pH facilitates CO</a:t>
            </a:r>
            <a:r>
              <a:rPr lang="en-US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concentrating, improves biomass build-up</a:t>
            </a:r>
          </a:p>
          <a:p>
            <a:pPr marL="285750" indent="-285750">
              <a:buFontTx/>
              <a:buChar char="-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Salt-tolerant/marine cyanobacteria have an advantage (happy in artificial seawater)</a:t>
            </a:r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67719837-C734-8845-BCB5-EBD33B243AB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467" r="1740" b="43669"/>
          <a:stretch/>
        </p:blipFill>
        <p:spPr>
          <a:xfrm>
            <a:off x="6188765" y="925975"/>
            <a:ext cx="2721113" cy="4753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237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5FE217B-8E39-1740-A90B-2030C483E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60849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Mediators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6F2672-C8DE-5245-B0BC-00436C1AA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7A0F-61F7-9546-BEDA-DFF1E8E1BD2C}" type="slidenum">
              <a:rPr lang="en-US" smtClean="0"/>
              <a:t>18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D4AE0C-B0CD-CE4A-856C-15039C6B7170}"/>
              </a:ext>
            </a:extLst>
          </p:cNvPr>
          <p:cNvSpPr txBox="1"/>
          <p:nvPr/>
        </p:nvSpPr>
        <p:spPr>
          <a:xfrm>
            <a:off x="365125" y="1049125"/>
            <a:ext cx="293857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Mediators, e.g. phenazine and DCBQ (a 	quinone), can shuttle electrons from the bacterium to the anode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(B) shows the energetic landscape of the electron transport chain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Dashed arrows represent points from which electrons can be intercepted by DCBQ and phenazines</a:t>
            </a:r>
          </a:p>
          <a:p>
            <a:pPr marL="285750" indent="-285750">
              <a:buFontTx/>
              <a:buChar char="-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Transport by DCBQ comes with a cost of ~700 mV; alternate mediators with more negative reduction potentials (e.g. phenazines) are desired</a:t>
            </a:r>
          </a:p>
          <a:p>
            <a:pPr marL="285750" indent="-285750">
              <a:buFontTx/>
              <a:buChar char="-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A5D543-E5D8-BA4D-9DDB-911109FDC75E}"/>
              </a:ext>
            </a:extLst>
          </p:cNvPr>
          <p:cNvSpPr txBox="1">
            <a:spLocks/>
          </p:cNvSpPr>
          <p:nvPr/>
        </p:nvSpPr>
        <p:spPr>
          <a:xfrm>
            <a:off x="-1" y="6574420"/>
            <a:ext cx="8275899" cy="283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Clifford, E. R. et al.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Chem. Sci.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2021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Advance Article ﻿https://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doi.org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/10.1039/d0sc05655c.</a:t>
            </a:r>
          </a:p>
        </p:txBody>
      </p:sp>
      <p:pic>
        <p:nvPicPr>
          <p:cNvPr id="9" name="Picture 8" descr="Diagram&#10;&#10;Description automatically generated">
            <a:extLst>
              <a:ext uri="{FF2B5EF4-FFF2-40B4-BE49-F238E27FC236}">
                <a16:creationId xmlns:a16="http://schemas.microsoft.com/office/drawing/2014/main" id="{ABB1C1EC-090D-654E-9DE2-95F520EB2F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3704" y="54979"/>
            <a:ext cx="5840296" cy="630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2336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988EA338-8F0F-0B44-AAAB-C4E83BD373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3704" y="54979"/>
            <a:ext cx="5840296" cy="6301372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75FE217B-8E39-1740-A90B-2030C483E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60849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Mediators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6F2672-C8DE-5245-B0BC-00436C1AA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7A0F-61F7-9546-BEDA-DFF1E8E1BD2C}" type="slidenum">
              <a:rPr lang="en-US" smtClean="0"/>
              <a:t>19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D4AE0C-B0CD-CE4A-856C-15039C6B7170}"/>
              </a:ext>
            </a:extLst>
          </p:cNvPr>
          <p:cNvSpPr txBox="1"/>
          <p:nvPr/>
        </p:nvSpPr>
        <p:spPr>
          <a:xfrm>
            <a:off x="365125" y="1582340"/>
            <a:ext cx="310694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Concerns with mediators include: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Figuring out the appropriate concentration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w.r.t.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biomass</a:t>
            </a:r>
          </a:p>
          <a:p>
            <a:pPr marL="285750" indent="-285750">
              <a:buFontTx/>
              <a:buChar char="-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Toxicity to the cyanobacteria</a:t>
            </a:r>
          </a:p>
          <a:p>
            <a:pPr marL="285750" indent="-285750">
              <a:buFontTx/>
              <a:buChar char="-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Sustainability/cost issues with scale-up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A5D543-E5D8-BA4D-9DDB-911109FDC75E}"/>
              </a:ext>
            </a:extLst>
          </p:cNvPr>
          <p:cNvSpPr txBox="1">
            <a:spLocks/>
          </p:cNvSpPr>
          <p:nvPr/>
        </p:nvSpPr>
        <p:spPr>
          <a:xfrm>
            <a:off x="-1" y="6297151"/>
            <a:ext cx="8275899" cy="5608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Bradley, R. W. et al. </a:t>
            </a:r>
            <a:r>
              <a:rPr lang="en-US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Biochem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. Soc. Trans.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2012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1302.</a:t>
            </a:r>
          </a:p>
          <a:p>
            <a:pPr marL="0" indent="0">
              <a:buNone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Clifford, E. R. et al.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Chem. Sci.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2021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Advance Article ﻿https://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doi.org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/10.1039/d0sc05655c.</a:t>
            </a:r>
          </a:p>
        </p:txBody>
      </p:sp>
    </p:spTree>
    <p:extLst>
      <p:ext uri="{BB962C8B-B14F-4D97-AF65-F5344CB8AC3E}">
        <p14:creationId xmlns:p14="http://schemas.microsoft.com/office/powerpoint/2010/main" val="6924331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5FE217B-8E39-1740-A90B-2030C483E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60849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What are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biophotovoltaics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37F92A9F-E0E6-8049-A9E8-43A91B4A68FE}"/>
              </a:ext>
            </a:extLst>
          </p:cNvPr>
          <p:cNvSpPr txBox="1">
            <a:spLocks/>
          </p:cNvSpPr>
          <p:nvPr/>
        </p:nvSpPr>
        <p:spPr>
          <a:xfrm>
            <a:off x="-1" y="6574420"/>
            <a:ext cx="8275899" cy="283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Tschörtner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J.; Lai, B.;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Krömer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J. O.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Frontiers in Microbiology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866.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6F2672-C8DE-5245-B0BC-00436C1AA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7A0F-61F7-9546-BEDA-DFF1E8E1BD2C}" type="slidenum">
              <a:rPr lang="en-US" smtClean="0"/>
              <a:t>2</a:t>
            </a:fld>
            <a:endParaRPr lang="en-US"/>
          </a:p>
        </p:txBody>
      </p:sp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3C4F1BD3-4B6A-EC4E-8CC6-7626EF1E2A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176" r="3493" b="64181"/>
          <a:stretch/>
        </p:blipFill>
        <p:spPr>
          <a:xfrm>
            <a:off x="1993736" y="2585094"/>
            <a:ext cx="5156527" cy="3852802"/>
          </a:xfrm>
          <a:prstGeom prst="rect">
            <a:avLst/>
          </a:prstGeom>
        </p:spPr>
      </p:pic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338FE9AA-9E92-5842-B9BE-C2DB07A2D004}"/>
              </a:ext>
            </a:extLst>
          </p:cNvPr>
          <p:cNvSpPr txBox="1">
            <a:spLocks/>
          </p:cNvSpPr>
          <p:nvPr/>
        </p:nvSpPr>
        <p:spPr>
          <a:xfrm>
            <a:off x="628650" y="1029886"/>
            <a:ext cx="7886700" cy="50044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Relatively new discipline in microbial fuel cell research</a:t>
            </a:r>
          </a:p>
          <a:p>
            <a:pPr>
              <a:buFontTx/>
              <a:buChar char="-"/>
            </a:pP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Basic idea: convert light energy into electrical energy using photosynthetic microorganisms (use natural photosynthesis for direct energy production)</a:t>
            </a:r>
          </a:p>
          <a:p>
            <a:pPr>
              <a:buFontTx/>
              <a:buChar char="-"/>
            </a:pP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Water is the electron source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7612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5FE217B-8E39-1740-A90B-2030C483E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70944"/>
            <a:ext cx="7886700" cy="560849"/>
          </a:xfrm>
        </p:spPr>
        <p:txBody>
          <a:bodyPr>
            <a:no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Cyanobacterial membrane and mediators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6F2672-C8DE-5245-B0BC-00436C1AA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7A0F-61F7-9546-BEDA-DFF1E8E1BD2C}" type="slidenum">
              <a:rPr lang="en-US" smtClean="0"/>
              <a:t>20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A5D543-E5D8-BA4D-9DDB-911109FDC75E}"/>
              </a:ext>
            </a:extLst>
          </p:cNvPr>
          <p:cNvSpPr txBox="1">
            <a:spLocks/>
          </p:cNvSpPr>
          <p:nvPr/>
        </p:nvSpPr>
        <p:spPr>
          <a:xfrm>
            <a:off x="-1" y="6574420"/>
            <a:ext cx="8275899" cy="283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Bradley, R. W. et al. </a:t>
            </a:r>
            <a:r>
              <a:rPr lang="en-US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Biochem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. Soc. Trans.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2012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1302.</a:t>
            </a:r>
          </a:p>
        </p:txBody>
      </p:sp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5496A5D5-633C-DF4F-B8CB-B4BDCC8D81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08936"/>
            <a:ext cx="9144000" cy="53221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47C2491-1231-2345-897F-0C6603771829}"/>
              </a:ext>
            </a:extLst>
          </p:cNvPr>
          <p:cNvSpPr txBox="1"/>
          <p:nvPr/>
        </p:nvSpPr>
        <p:spPr>
          <a:xfrm>
            <a:off x="150312" y="1390651"/>
            <a:ext cx="14959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outer membrane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FFED46-C9A0-5E4B-9465-891090610696}"/>
              </a:ext>
            </a:extLst>
          </p:cNvPr>
          <p:cNvSpPr txBox="1"/>
          <p:nvPr/>
        </p:nvSpPr>
        <p:spPr>
          <a:xfrm>
            <a:off x="150312" y="2482546"/>
            <a:ext cx="11208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cytoplasmic</a:t>
            </a:r>
          </a:p>
          <a:p>
            <a:r>
              <a:rPr lang="en-US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38EE003-5B4F-BD43-8F37-95922C42AB63}"/>
              </a:ext>
            </a:extLst>
          </p:cNvPr>
          <p:cNvSpPr txBox="1"/>
          <p:nvPr/>
        </p:nvSpPr>
        <p:spPr>
          <a:xfrm>
            <a:off x="150312" y="4326772"/>
            <a:ext cx="10390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thylakoid</a:t>
            </a:r>
          </a:p>
          <a:p>
            <a:r>
              <a:rPr lang="en-US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AF7A8A-9D51-9E45-BEB9-2AC17983EBF0}"/>
              </a:ext>
            </a:extLst>
          </p:cNvPr>
          <p:cNvSpPr txBox="1"/>
          <p:nvPr/>
        </p:nvSpPr>
        <p:spPr>
          <a:xfrm>
            <a:off x="1420766" y="675336"/>
            <a:ext cx="15511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lipid-soluble mediator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F2DCA5C-844B-3441-BEA6-E2D71F4B99A9}"/>
              </a:ext>
            </a:extLst>
          </p:cNvPr>
          <p:cNvSpPr txBox="1"/>
          <p:nvPr/>
        </p:nvSpPr>
        <p:spPr>
          <a:xfrm>
            <a:off x="3715117" y="690867"/>
            <a:ext cx="15511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non-lipid-soluble mediator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08F5F31-18D8-424B-912F-31DC37F4A193}"/>
              </a:ext>
            </a:extLst>
          </p:cNvPr>
          <p:cNvSpPr txBox="1"/>
          <p:nvPr/>
        </p:nvSpPr>
        <p:spPr>
          <a:xfrm>
            <a:off x="2200694" y="5689144"/>
            <a:ext cx="63146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Gray arrows show electron flow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Inhibitors shown in boxes (DCMU, CCCB, MV)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Proteins associated with: photosynthesis (white), respiration (light gray), terminal oxidases (black), other (dark gray) </a:t>
            </a:r>
          </a:p>
        </p:txBody>
      </p:sp>
    </p:spTree>
    <p:extLst>
      <p:ext uri="{BB962C8B-B14F-4D97-AF65-F5344CB8AC3E}">
        <p14:creationId xmlns:p14="http://schemas.microsoft.com/office/powerpoint/2010/main" val="13044626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5FE217B-8E39-1740-A90B-2030C483E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70944"/>
            <a:ext cx="7886700" cy="560849"/>
          </a:xfrm>
        </p:spPr>
        <p:txBody>
          <a:bodyPr>
            <a:no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Cyanobacterial membrane, mediators, and inhibitors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6F2672-C8DE-5245-B0BC-00436C1AA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7A0F-61F7-9546-BEDA-DFF1E8E1BD2C}" type="slidenum">
              <a:rPr lang="en-US" smtClean="0"/>
              <a:t>21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A5D543-E5D8-BA4D-9DDB-911109FDC75E}"/>
              </a:ext>
            </a:extLst>
          </p:cNvPr>
          <p:cNvSpPr txBox="1">
            <a:spLocks/>
          </p:cNvSpPr>
          <p:nvPr/>
        </p:nvSpPr>
        <p:spPr>
          <a:xfrm>
            <a:off x="-1" y="6574420"/>
            <a:ext cx="8275899" cy="283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Bradley, R. W. et al. </a:t>
            </a:r>
            <a:r>
              <a:rPr lang="en-US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Biochem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. Soc. Trans.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2012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1302.</a:t>
            </a:r>
          </a:p>
        </p:txBody>
      </p:sp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5496A5D5-633C-DF4F-B8CB-B4BDCC8D81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08937"/>
            <a:ext cx="7448332" cy="433521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47C2491-1231-2345-897F-0C6603771829}"/>
              </a:ext>
            </a:extLst>
          </p:cNvPr>
          <p:cNvSpPr txBox="1"/>
          <p:nvPr/>
        </p:nvSpPr>
        <p:spPr>
          <a:xfrm>
            <a:off x="110792" y="1297227"/>
            <a:ext cx="13099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outer membrane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FFED46-C9A0-5E4B-9465-891090610696}"/>
              </a:ext>
            </a:extLst>
          </p:cNvPr>
          <p:cNvSpPr txBox="1"/>
          <p:nvPr/>
        </p:nvSpPr>
        <p:spPr>
          <a:xfrm>
            <a:off x="110792" y="2158216"/>
            <a:ext cx="9861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cytoplasmic</a:t>
            </a:r>
          </a:p>
          <a:p>
            <a:r>
              <a:rPr lang="en-US" sz="1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38EE003-5B4F-BD43-8F37-95922C42AB63}"/>
              </a:ext>
            </a:extLst>
          </p:cNvPr>
          <p:cNvSpPr txBox="1"/>
          <p:nvPr/>
        </p:nvSpPr>
        <p:spPr>
          <a:xfrm>
            <a:off x="110792" y="3676130"/>
            <a:ext cx="9172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thylakoid</a:t>
            </a:r>
          </a:p>
          <a:p>
            <a:r>
              <a:rPr lang="en-US" sz="1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AF7A8A-9D51-9E45-BEB9-2AC17983EBF0}"/>
              </a:ext>
            </a:extLst>
          </p:cNvPr>
          <p:cNvSpPr txBox="1"/>
          <p:nvPr/>
        </p:nvSpPr>
        <p:spPr>
          <a:xfrm>
            <a:off x="1028031" y="678104"/>
            <a:ext cx="1551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lipid-soluble mediator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F2DCA5C-844B-3441-BEA6-E2D71F4B99A9}"/>
              </a:ext>
            </a:extLst>
          </p:cNvPr>
          <p:cNvSpPr txBox="1"/>
          <p:nvPr/>
        </p:nvSpPr>
        <p:spPr>
          <a:xfrm>
            <a:off x="2831631" y="692277"/>
            <a:ext cx="1551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non-lipid-soluble mediator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C523803-264D-3344-8C28-6EF732A6A48E}"/>
              </a:ext>
            </a:extLst>
          </p:cNvPr>
          <p:cNvSpPr/>
          <p:nvPr/>
        </p:nvSpPr>
        <p:spPr>
          <a:xfrm>
            <a:off x="434050" y="5259171"/>
            <a:ext cx="82758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Genetic modification could enhance electron export, e.g. by:</a:t>
            </a:r>
          </a:p>
          <a:p>
            <a:pPr marL="742950" lvl="1" indent="-285750">
              <a:buFontTx/>
              <a:buChar char="-"/>
            </a:pP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Removing terminal oxidases</a:t>
            </a:r>
          </a:p>
          <a:p>
            <a:pPr marL="742950" lvl="1" indent="-285750">
              <a:buFontTx/>
              <a:buChar char="-"/>
            </a:pP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Reducing the capacity for biomass generation (limit CO</a:t>
            </a:r>
            <a:r>
              <a:rPr lang="en-US" baseline="-25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supply or down-regulate Calvin cycle components)</a:t>
            </a:r>
          </a:p>
        </p:txBody>
      </p:sp>
    </p:spTree>
    <p:extLst>
      <p:ext uri="{BB962C8B-B14F-4D97-AF65-F5344CB8AC3E}">
        <p14:creationId xmlns:p14="http://schemas.microsoft.com/office/powerpoint/2010/main" val="27294895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3AE43FA4-1B96-E845-B25F-3C233102A8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316" y="852802"/>
            <a:ext cx="5795182" cy="5721618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75FE217B-8E39-1740-A90B-2030C483E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17778"/>
            <a:ext cx="7886700" cy="560849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Schematic of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bioPV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function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6F2672-C8DE-5245-B0BC-00436C1AA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7A0F-61F7-9546-BEDA-DFF1E8E1BD2C}" type="slidenum">
              <a:rPr lang="en-US" smtClean="0"/>
              <a:t>22</a:t>
            </a:fld>
            <a:endParaRPr lang="en-US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6F315E91-5107-A047-9DBE-B32EEFC951B4}"/>
              </a:ext>
            </a:extLst>
          </p:cNvPr>
          <p:cNvSpPr txBox="1">
            <a:spLocks/>
          </p:cNvSpPr>
          <p:nvPr/>
        </p:nvSpPr>
        <p:spPr>
          <a:xfrm>
            <a:off x="-1" y="6574420"/>
            <a:ext cx="8275899" cy="283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Tschörtner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J.; Lai, B.;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Krömer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J. O.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Frontiers in Microbiology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866.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6059D8-93E0-784F-9680-267E4F190ECC}"/>
              </a:ext>
            </a:extLst>
          </p:cNvPr>
          <p:cNvSpPr txBox="1"/>
          <p:nvPr/>
        </p:nvSpPr>
        <p:spPr>
          <a:xfrm>
            <a:off x="6256884" y="4664892"/>
            <a:ext cx="246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Shows both photosynthetic and respiratory ETCs (PETC and RETC)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8991D1-A827-CA41-B72A-05FBE5E64135}"/>
              </a:ext>
            </a:extLst>
          </p:cNvPr>
          <p:cNvSpPr txBox="1"/>
          <p:nvPr/>
        </p:nvSpPr>
        <p:spPr>
          <a:xfrm>
            <a:off x="6098153" y="1374404"/>
            <a:ext cx="2768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 lines indicate hypothetical electron transfer routes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43E9DF-6679-934E-9632-49D7F27B8A63}"/>
              </a:ext>
            </a:extLst>
          </p:cNvPr>
          <p:cNvSpPr/>
          <p:nvPr/>
        </p:nvSpPr>
        <p:spPr>
          <a:xfrm>
            <a:off x="3281819" y="778627"/>
            <a:ext cx="2705622" cy="21148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0287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3AE43FA4-1B96-E845-B25F-3C233102A8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3" r="3156" b="58558"/>
          <a:stretch/>
        </p:blipFill>
        <p:spPr>
          <a:xfrm>
            <a:off x="0" y="1144044"/>
            <a:ext cx="9092706" cy="3993931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75FE217B-8E39-1740-A90B-2030C483E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60849"/>
          </a:xfrm>
        </p:spPr>
        <p:txBody>
          <a:bodyPr>
            <a:normAutofit fontScale="90000"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Membrane structures may also facilitate electron transfer to the anode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6F2672-C8DE-5245-B0BC-00436C1AA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7A0F-61F7-9546-BEDA-DFF1E8E1BD2C}" type="slidenum">
              <a:rPr lang="en-US" smtClean="0"/>
              <a:t>23</a:t>
            </a:fld>
            <a:endParaRPr lang="en-US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6F315E91-5107-A047-9DBE-B32EEFC951B4}"/>
              </a:ext>
            </a:extLst>
          </p:cNvPr>
          <p:cNvSpPr txBox="1">
            <a:spLocks/>
          </p:cNvSpPr>
          <p:nvPr/>
        </p:nvSpPr>
        <p:spPr>
          <a:xfrm>
            <a:off x="-1" y="6574420"/>
            <a:ext cx="8275899" cy="283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Tschörtner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J.; Lai, B.;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Krömer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J. O.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Frontiers in Microbiology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866.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66A392-2A92-3845-8099-D51B6474A6AA}"/>
              </a:ext>
            </a:extLst>
          </p:cNvPr>
          <p:cNvSpPr txBox="1"/>
          <p:nvPr/>
        </p:nvSpPr>
        <p:spPr>
          <a:xfrm>
            <a:off x="283504" y="6068564"/>
            <a:ext cx="7708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electron transfer from cell to anode by pili / membrane structures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0474878-C1E7-F749-9DFE-2D8A7FC23AC9}"/>
              </a:ext>
            </a:extLst>
          </p:cNvPr>
          <p:cNvCxnSpPr>
            <a:cxnSpLocks/>
          </p:cNvCxnSpPr>
          <p:nvPr/>
        </p:nvCxnSpPr>
        <p:spPr>
          <a:xfrm flipV="1">
            <a:off x="1445986" y="5205233"/>
            <a:ext cx="0" cy="86333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3C314E4-E9C1-5546-93DB-92771D778F75}"/>
              </a:ext>
            </a:extLst>
          </p:cNvPr>
          <p:cNvCxnSpPr>
            <a:cxnSpLocks/>
          </p:cNvCxnSpPr>
          <p:nvPr/>
        </p:nvCxnSpPr>
        <p:spPr>
          <a:xfrm flipV="1">
            <a:off x="2400300" y="5203758"/>
            <a:ext cx="0" cy="38276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CE6F8C01-8F0B-3545-A425-36ADD42E4CC6}"/>
              </a:ext>
            </a:extLst>
          </p:cNvPr>
          <p:cNvSpPr txBox="1"/>
          <p:nvPr/>
        </p:nvSpPr>
        <p:spPr>
          <a:xfrm>
            <a:off x="1790701" y="5562708"/>
            <a:ext cx="3136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Mediated electron transfer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8159B20-B0D8-4746-BB62-716B088605CB}"/>
              </a:ext>
            </a:extLst>
          </p:cNvPr>
          <p:cNvSpPr/>
          <p:nvPr/>
        </p:nvSpPr>
        <p:spPr>
          <a:xfrm>
            <a:off x="4384110" y="1144045"/>
            <a:ext cx="4708596" cy="34905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094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5FE217B-8E39-1740-A90B-2030C483E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15238"/>
            <a:ext cx="7886700" cy="560849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Record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bioPV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performance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6F2672-C8DE-5245-B0BC-00436C1AA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7A0F-61F7-9546-BEDA-DFF1E8E1BD2C}" type="slidenum">
              <a:rPr lang="en-US" smtClean="0"/>
              <a:t>24</a:t>
            </a:fld>
            <a:endParaRPr lang="en-US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6F315E91-5107-A047-9DBE-B32EEFC951B4}"/>
              </a:ext>
            </a:extLst>
          </p:cNvPr>
          <p:cNvSpPr txBox="1">
            <a:spLocks/>
          </p:cNvSpPr>
          <p:nvPr/>
        </p:nvSpPr>
        <p:spPr>
          <a:xfrm>
            <a:off x="-1" y="6202017"/>
            <a:ext cx="8275899" cy="655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Kaushik, S. et al.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J. Mater. Chem. A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2017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7885.</a:t>
            </a:r>
          </a:p>
          <a:p>
            <a:pPr marL="0" indent="0">
              <a:buNone/>
            </a:pP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Tschörtner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J.; Lai, B.;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Krömer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J. O.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Frontiers in Microbiology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866.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D4AE0C-B0CD-CE4A-856C-15039C6B7170}"/>
              </a:ext>
            </a:extLst>
          </p:cNvPr>
          <p:cNvSpPr txBox="1"/>
          <p:nvPr/>
        </p:nvSpPr>
        <p:spPr>
          <a:xfrm>
            <a:off x="225743" y="1166842"/>
            <a:ext cx="869251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Highest power density reported as of 2019: 610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mW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reported 2017</a:t>
            </a:r>
          </a:p>
          <a:p>
            <a:pPr marL="285750" indent="-285750">
              <a:buFontTx/>
              <a:buChar char="-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Corresponds to a light-to-power efficiency of 4.01% (report that theoretical maximum in cyanobacteria is ~11%)</a:t>
            </a:r>
          </a:p>
          <a:p>
            <a:pPr marL="285750" indent="-285750">
              <a:buFontTx/>
              <a:buChar char="-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Anode: matrix incorporating cadmium telluride quantum dots 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CdTe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QD), graphene nanoplatelets, and silk-fibrin on a graphite electrode</a:t>
            </a:r>
          </a:p>
          <a:p>
            <a:pPr marL="285750" indent="-285750">
              <a:buFontTx/>
              <a:buChar char="-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Tx/>
              <a:buChar char="-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Silk fibrin supports biofilm growth</a:t>
            </a:r>
          </a:p>
          <a:p>
            <a:pPr marL="742950" lvl="1" indent="-285750">
              <a:buFontTx/>
              <a:buChar char="-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Tx/>
              <a:buChar char="-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Graphene nanoplatelets facilitates direct electron transfer to the anode (reduce nanocomposite band gap to 2.9 eV, decrease charge transfer resistance by ~9-fold)</a:t>
            </a:r>
          </a:p>
          <a:p>
            <a:pPr marL="742950" lvl="1" indent="-285750">
              <a:buFontTx/>
              <a:buChar char="-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Tx/>
              <a:buChar char="-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CdTe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QDs “surge” PSI and PSII with desired wavelengths (650-750 nm) at a broad excitation spectrum (350-644 nm) through fluorescence resonance energy transfer (FRET)</a:t>
            </a:r>
          </a:p>
        </p:txBody>
      </p:sp>
    </p:spTree>
    <p:extLst>
      <p:ext uri="{BB962C8B-B14F-4D97-AF65-F5344CB8AC3E}">
        <p14:creationId xmlns:p14="http://schemas.microsoft.com/office/powerpoint/2010/main" val="32562393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>
            <a:extLst>
              <a:ext uri="{FF2B5EF4-FFF2-40B4-BE49-F238E27FC236}">
                <a16:creationId xmlns:a16="http://schemas.microsoft.com/office/drawing/2014/main" id="{FB10536C-667D-DA41-81D3-CFD0021E07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133" y="2106663"/>
            <a:ext cx="4483483" cy="4483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75FE217B-8E39-1740-A90B-2030C483E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61247"/>
            <a:ext cx="7886700" cy="560849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Remember chlorophyll a…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921171-9419-E749-942A-A9AA2E0289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969" y="823391"/>
            <a:ext cx="8275898" cy="3467104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QDs are semiconducting nanomaterials which can absorb light in a wide range and have tunable and sharp emission wavelengths and good photo-stability</a:t>
            </a:r>
          </a:p>
          <a:p>
            <a:pPr>
              <a:buFontTx/>
              <a:buChar char="-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They use 3.8 nm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CdTe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QDs, which have an absorption max at 644 nm and a sharp fluorescence max at 680 nm; this is intended to deliver as many usable photons as possible to chlorophyll a</a:t>
            </a: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37F92A9F-E0E6-8049-A9E8-43A91B4A68FE}"/>
              </a:ext>
            </a:extLst>
          </p:cNvPr>
          <p:cNvSpPr txBox="1">
            <a:spLocks/>
          </p:cNvSpPr>
          <p:nvPr/>
        </p:nvSpPr>
        <p:spPr>
          <a:xfrm>
            <a:off x="-1" y="6241775"/>
            <a:ext cx="8275899" cy="6162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Kaushik, S. et al.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J. Mater. Chem. A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2017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7885.</a:t>
            </a:r>
          </a:p>
          <a:p>
            <a:pPr marL="0" indent="0">
              <a:buNone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Smith, A.;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Nie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S.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Acc. Chem. Res.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2010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43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(2), 190.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6F2672-C8DE-5245-B0BC-00436C1AA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7A0F-61F7-9546-BEDA-DFF1E8E1BD2C}" type="slidenum">
              <a:rPr lang="en-US" smtClean="0"/>
              <a:t>25</a:t>
            </a:fld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6F8D5C7-B8B1-1244-A5D0-CF5D521636AF}"/>
              </a:ext>
            </a:extLst>
          </p:cNvPr>
          <p:cNvSpPr/>
          <p:nvPr/>
        </p:nvSpPr>
        <p:spPr>
          <a:xfrm>
            <a:off x="1097440" y="7076069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Protein complexes:</a:t>
            </a:r>
          </a:p>
          <a:p>
            <a:pPr lvl="1">
              <a:buFontTx/>
              <a:buChar char="-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Photosystems I and II (PSI, PSII)</a:t>
            </a:r>
          </a:p>
          <a:p>
            <a:pPr lvl="1">
              <a:buFontTx/>
              <a:buChar char="-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Cytochrome b</a:t>
            </a:r>
            <a:r>
              <a:rPr lang="en-US" sz="160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 (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Cyt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en-US" sz="160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f)</a:t>
            </a:r>
          </a:p>
          <a:p>
            <a:pPr lvl="1">
              <a:buFontTx/>
              <a:buChar char="-"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ATPsynthase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(proton gradient driven; does not participate in PETC)</a:t>
            </a:r>
          </a:p>
          <a:p>
            <a:pPr>
              <a:buFontTx/>
              <a:buChar char="-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Electrons are passed from PSII via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Cyt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b6f and PSI to NADP</a:t>
            </a:r>
            <a:r>
              <a:rPr lang="en-US" sz="160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with the help of several soluble electron carrier molecules and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ferrodoxin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NADP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oxidreductase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(FNR)</a:t>
            </a:r>
          </a:p>
        </p:txBody>
      </p:sp>
      <p:pic>
        <p:nvPicPr>
          <p:cNvPr id="7" name="Picture 6" descr="A picture containing diagram&#10;&#10;Description automatically generated">
            <a:extLst>
              <a:ext uri="{FF2B5EF4-FFF2-40B4-BE49-F238E27FC236}">
                <a16:creationId xmlns:a16="http://schemas.microsoft.com/office/drawing/2014/main" id="{207C67A8-1430-DA4C-B3E2-82375BE9F6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0282" y="2401002"/>
            <a:ext cx="2795335" cy="4064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193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5FE217B-8E39-1740-A90B-2030C483E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60849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Could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bioPV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really be a thing?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6F2672-C8DE-5245-B0BC-00436C1AA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7A0F-61F7-9546-BEDA-DFF1E8E1BD2C}" type="slidenum">
              <a:rPr lang="en-US" smtClean="0"/>
              <a:t>26</a:t>
            </a:fld>
            <a:endParaRPr lang="en-US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6F315E91-5107-A047-9DBE-B32EEFC951B4}"/>
              </a:ext>
            </a:extLst>
          </p:cNvPr>
          <p:cNvSpPr txBox="1">
            <a:spLocks/>
          </p:cNvSpPr>
          <p:nvPr/>
        </p:nvSpPr>
        <p:spPr>
          <a:xfrm>
            <a:off x="-1" y="6574420"/>
            <a:ext cx="8275899" cy="283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Tschörtner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J.; Lai, B.;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Krömer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J. O.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Frontiers in Microbiology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866.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D4AE0C-B0CD-CE4A-856C-15039C6B7170}"/>
              </a:ext>
            </a:extLst>
          </p:cNvPr>
          <p:cNvSpPr txBox="1"/>
          <p:nvPr/>
        </p:nvSpPr>
        <p:spPr>
          <a:xfrm>
            <a:off x="434050" y="1340589"/>
            <a:ext cx="82759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Issues</a:t>
            </a:r>
          </a:p>
          <a:p>
            <a:pPr marL="285750" indent="-285750">
              <a:buFontTx/>
              <a:buChar char="-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Very low current outputs of devices</a:t>
            </a:r>
          </a:p>
          <a:p>
            <a:pPr marL="285750" indent="-285750">
              <a:buFontTx/>
              <a:buChar char="-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Lack of comparability and standardization of the experimental set-up hinders systematic optimization</a:t>
            </a:r>
          </a:p>
          <a:p>
            <a:pPr marL="285750" indent="-285750">
              <a:buFontTx/>
              <a:buChar char="-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Roy says: in photosynthetic organisms, the relevant molecules are being photolyzed often (maybe every 3 days); stability of the biological systems may be a big problem (especially if we’re stealing electrons from its usual self-repair pathways)</a:t>
            </a:r>
          </a:p>
          <a:p>
            <a:pPr marL="285750" indent="-285750">
              <a:buFontTx/>
              <a:buChar char="-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Scale-up really hasn’t been explored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Reasons to pay attention</a:t>
            </a:r>
          </a:p>
          <a:p>
            <a:pPr marL="285750" indent="-285750">
              <a:buFontTx/>
              <a:buChar char="-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“Nevertheless, the fundamental questions of redox homeostasis in photoautotrophs and the potential to directly harvest light energy from a highly efficient photosystem, rather than through oxidation of inefficiently produced biomass are highly relevant aspects of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biophotovoltaics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26420407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5FE217B-8E39-1740-A90B-2030C483E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6894"/>
            <a:ext cx="7886700" cy="560849"/>
          </a:xfrm>
        </p:spPr>
        <p:txBody>
          <a:bodyPr>
            <a:normAutofit fontScale="90000"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Work by Robert Niederman’s group at Rutgers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6F2672-C8DE-5245-B0BC-00436C1AA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7A0F-61F7-9546-BEDA-DFF1E8E1BD2C}" type="slidenum">
              <a:rPr lang="en-US" smtClean="0"/>
              <a:t>27</a:t>
            </a:fld>
            <a:endParaRPr lang="en-US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6F315E91-5107-A047-9DBE-B32EEFC951B4}"/>
              </a:ext>
            </a:extLst>
          </p:cNvPr>
          <p:cNvSpPr txBox="1">
            <a:spLocks/>
          </p:cNvSpPr>
          <p:nvPr/>
        </p:nvSpPr>
        <p:spPr>
          <a:xfrm>
            <a:off x="-1" y="6492875"/>
            <a:ext cx="8998227" cy="3651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Woronowicz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K. et al. </a:t>
            </a:r>
            <a:r>
              <a:rPr lang="en-US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Photochem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Photobiol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2012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88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(6), 1467.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D4AE0C-B0CD-CE4A-856C-15039C6B7170}"/>
              </a:ext>
            </a:extLst>
          </p:cNvPr>
          <p:cNvSpPr txBox="1"/>
          <p:nvPr/>
        </p:nvSpPr>
        <p:spPr>
          <a:xfrm>
            <a:off x="365125" y="908825"/>
            <a:ext cx="81502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Biological dye-sensitized solar cell: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the typical organic light-harvesting dye is replaced with chromatophores (bacterial photosynthetic membrane vesicles) from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Rhodospirillum rubrum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Tx/>
              <a:buChar char="-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C584C59F-6C76-5B49-94DF-80F4D79F1E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0328" y="1816237"/>
            <a:ext cx="5683344" cy="4262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1262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5FE217B-8E39-1740-A90B-2030C483E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6894"/>
            <a:ext cx="7886700" cy="560849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John Harrold’s work with Niederman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6F2672-C8DE-5245-B0BC-00436C1AA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7A0F-61F7-9546-BEDA-DFF1E8E1BD2C}" type="slidenum">
              <a:rPr lang="en-US" smtClean="0"/>
              <a:t>28</a:t>
            </a:fld>
            <a:endParaRPr lang="en-US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6F315E91-5107-A047-9DBE-B32EEFC951B4}"/>
              </a:ext>
            </a:extLst>
          </p:cNvPr>
          <p:cNvSpPr txBox="1">
            <a:spLocks/>
          </p:cNvSpPr>
          <p:nvPr/>
        </p:nvSpPr>
        <p:spPr>
          <a:xfrm>
            <a:off x="-1" y="6499616"/>
            <a:ext cx="8998227" cy="3583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u="sng" dirty="0">
                <a:latin typeface="Arial" panose="020B0604020202020204" pitchFamily="34" charset="0"/>
                <a:cs typeface="Arial" panose="020B0604020202020204" pitchFamily="34" charset="0"/>
              </a:rPr>
              <a:t>Harrold, J. W.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et al.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J. Phys. Chem. 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2013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117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(38), 11249.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D4AE0C-B0CD-CE4A-856C-15039C6B7170}"/>
              </a:ext>
            </a:extLst>
          </p:cNvPr>
          <p:cNvSpPr txBox="1"/>
          <p:nvPr/>
        </p:nvSpPr>
        <p:spPr>
          <a:xfrm>
            <a:off x="365125" y="908825"/>
            <a:ext cx="81502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Investigation of the morphology, fluorescence kinetics, and photocurrent generation of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Rhodospirillum rubrum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chromatophores deposited directly onto a gold surface</a:t>
            </a:r>
          </a:p>
          <a:p>
            <a:pPr marL="285750" indent="-285750">
              <a:buFontTx/>
              <a:buChar char="-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A chocolate cake with cherries&#10;&#10;Description automatically generated with low confidence">
            <a:extLst>
              <a:ext uri="{FF2B5EF4-FFF2-40B4-BE49-F238E27FC236}">
                <a16:creationId xmlns:a16="http://schemas.microsoft.com/office/drawing/2014/main" id="{CB8EA2C7-EDA6-554E-8914-89A2D43473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94"/>
          <a:stretch/>
        </p:blipFill>
        <p:spPr>
          <a:xfrm>
            <a:off x="177735" y="2490842"/>
            <a:ext cx="3614778" cy="2964317"/>
          </a:xfrm>
          <a:prstGeom prst="rect">
            <a:avLst/>
          </a:prstGeom>
        </p:spPr>
      </p:pic>
      <p:pic>
        <p:nvPicPr>
          <p:cNvPr id="10" name="Picture 9" descr="Diagram&#10;&#10;Description automatically generated">
            <a:extLst>
              <a:ext uri="{FF2B5EF4-FFF2-40B4-BE49-F238E27FC236}">
                <a16:creationId xmlns:a16="http://schemas.microsoft.com/office/drawing/2014/main" id="{4A944FB3-0AF3-584A-AA20-80C0E9E88A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6627" y="1828075"/>
            <a:ext cx="5122646" cy="428985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D6033C9-1759-2742-B04D-D429B7802C9B}"/>
              </a:ext>
            </a:extLst>
          </p:cNvPr>
          <p:cNvSpPr txBox="1"/>
          <p:nvPr/>
        </p:nvSpPr>
        <p:spPr>
          <a:xfrm>
            <a:off x="6197459" y="6042447"/>
            <a:ext cx="280076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ICM, intracytoplasmic membrane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LH1, light harvesting 1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RC, reaction center</a:t>
            </a:r>
          </a:p>
        </p:txBody>
      </p:sp>
    </p:spTree>
    <p:extLst>
      <p:ext uri="{BB962C8B-B14F-4D97-AF65-F5344CB8AC3E}">
        <p14:creationId xmlns:p14="http://schemas.microsoft.com/office/powerpoint/2010/main" val="38330530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5FE217B-8E39-1740-A90B-2030C483E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60849"/>
          </a:xfrm>
        </p:spPr>
        <p:txBody>
          <a:bodyPr>
            <a:normAutofit fontScale="90000"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Summary of key milestones in BPV research with cyanobacteria (as of 2019) 1/6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6F2672-C8DE-5245-B0BC-00436C1AA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7A0F-61F7-9546-BEDA-DFF1E8E1BD2C}" type="slidenum">
              <a:rPr lang="en-US" smtClean="0"/>
              <a:t>29</a:t>
            </a:fld>
            <a:endParaRPr lang="en-US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6F315E91-5107-A047-9DBE-B32EEFC951B4}"/>
              </a:ext>
            </a:extLst>
          </p:cNvPr>
          <p:cNvSpPr txBox="1">
            <a:spLocks/>
          </p:cNvSpPr>
          <p:nvPr/>
        </p:nvSpPr>
        <p:spPr>
          <a:xfrm>
            <a:off x="-1" y="6574420"/>
            <a:ext cx="8275899" cy="283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Tschörtner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J.; Lai, B.;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Krömer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J. O.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Frontiers in Microbiology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866.</a:t>
            </a:r>
          </a:p>
        </p:txBody>
      </p:sp>
      <p:pic>
        <p:nvPicPr>
          <p:cNvPr id="6" name="Picture 5" descr="Table&#10;&#10;Description automatically generated">
            <a:extLst>
              <a:ext uri="{FF2B5EF4-FFF2-40B4-BE49-F238E27FC236}">
                <a16:creationId xmlns:a16="http://schemas.microsoft.com/office/drawing/2014/main" id="{B0FE2C13-3806-704F-A5E1-47AFAAD38A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4044"/>
            <a:ext cx="9144000" cy="521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788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3876BB62-4046-7143-B92E-EE8252916D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763621"/>
            <a:ext cx="4381500" cy="5674275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75FE217B-8E39-1740-A90B-2030C483E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60849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Microbial fuel cells and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biophotovoltaics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921171-9419-E749-942A-A9AA2E0289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750" y="1624473"/>
            <a:ext cx="3943350" cy="4547727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Fuel cells: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use metal catalysts to oxidize fuel (hydrogen, methanol) </a:t>
            </a:r>
          </a:p>
          <a:p>
            <a:pPr>
              <a:buFontTx/>
              <a:buChar char="-"/>
            </a:pPr>
            <a:endParaRPr 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Microbial fuel cells: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use bacteria as catalysts to oxidize organic and inorganic matter (e.g. glucose) and generate current (image at right)</a:t>
            </a:r>
          </a:p>
          <a:p>
            <a:pPr>
              <a:buFontTx/>
              <a:buChar char="-"/>
            </a:pPr>
            <a:endParaRPr 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Biophotovoltaics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subset of microbial fuel cells where photosynthetic bacteria use light to split water</a:t>
            </a:r>
            <a:endParaRPr lang="en-US" sz="18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endParaRPr 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37F92A9F-E0E6-8049-A9E8-43A91B4A68FE}"/>
              </a:ext>
            </a:extLst>
          </p:cNvPr>
          <p:cNvSpPr txBox="1">
            <a:spLocks/>
          </p:cNvSpPr>
          <p:nvPr/>
        </p:nvSpPr>
        <p:spPr>
          <a:xfrm>
            <a:off x="-1" y="6574420"/>
            <a:ext cx="8275899" cy="283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Tschörtner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J.; Lai, B.;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Krömer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J. O.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Frontiers in Microbiology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866.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6F2672-C8DE-5245-B0BC-00436C1AA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7A0F-61F7-9546-BEDA-DFF1E8E1BD2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9860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6F2672-C8DE-5245-B0BC-00436C1AA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7A0F-61F7-9546-BEDA-DFF1E8E1BD2C}" type="slidenum">
              <a:rPr lang="en-US" smtClean="0"/>
              <a:t>30</a:t>
            </a:fld>
            <a:endParaRPr lang="en-US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6F315E91-5107-A047-9DBE-B32EEFC951B4}"/>
              </a:ext>
            </a:extLst>
          </p:cNvPr>
          <p:cNvSpPr txBox="1">
            <a:spLocks/>
          </p:cNvSpPr>
          <p:nvPr/>
        </p:nvSpPr>
        <p:spPr>
          <a:xfrm>
            <a:off x="-1" y="6574420"/>
            <a:ext cx="8275899" cy="283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Tschörtner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J.; Lai, B.;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Krömer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J. O.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Frontiers in Microbiology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866.</a:t>
            </a:r>
          </a:p>
        </p:txBody>
      </p:sp>
      <p:pic>
        <p:nvPicPr>
          <p:cNvPr id="4" name="Picture 3" descr="Table&#10;&#10;Description automatically generated">
            <a:extLst>
              <a:ext uri="{FF2B5EF4-FFF2-40B4-BE49-F238E27FC236}">
                <a16:creationId xmlns:a16="http://schemas.microsoft.com/office/drawing/2014/main" id="{B015B76F-C879-3345-9875-2C8CDF3BB9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5133"/>
            <a:ext cx="9144000" cy="6037741"/>
          </a:xfrm>
          <a:prstGeom prst="rect">
            <a:avLst/>
          </a:prstGeom>
        </p:spPr>
      </p:pic>
      <p:sp>
        <p:nvSpPr>
          <p:cNvPr id="13" name="Title 4">
            <a:extLst>
              <a:ext uri="{FF2B5EF4-FFF2-40B4-BE49-F238E27FC236}">
                <a16:creationId xmlns:a16="http://schemas.microsoft.com/office/drawing/2014/main" id="{ADEB99B7-CD14-2C4D-AE74-22DF05DC5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136524"/>
            <a:ext cx="7886700" cy="200202"/>
          </a:xfrm>
        </p:spPr>
        <p:txBody>
          <a:bodyPr>
            <a:normAutofit fontScale="90000"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2/6</a:t>
            </a:r>
          </a:p>
        </p:txBody>
      </p:sp>
    </p:spTree>
    <p:extLst>
      <p:ext uri="{BB962C8B-B14F-4D97-AF65-F5344CB8AC3E}">
        <p14:creationId xmlns:p14="http://schemas.microsoft.com/office/powerpoint/2010/main" val="11013025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able&#10;&#10;Description automatically generated">
            <a:extLst>
              <a:ext uri="{FF2B5EF4-FFF2-40B4-BE49-F238E27FC236}">
                <a16:creationId xmlns:a16="http://schemas.microsoft.com/office/drawing/2014/main" id="{22BEFD41-4742-3B40-86E0-CF6B9FD268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4430"/>
            <a:ext cx="9144000" cy="6260184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6F2672-C8DE-5245-B0BC-00436C1AA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7A0F-61F7-9546-BEDA-DFF1E8E1BD2C}" type="slidenum">
              <a:rPr lang="en-US" smtClean="0"/>
              <a:t>31</a:t>
            </a:fld>
            <a:endParaRPr lang="en-US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6F315E91-5107-A047-9DBE-B32EEFC951B4}"/>
              </a:ext>
            </a:extLst>
          </p:cNvPr>
          <p:cNvSpPr txBox="1">
            <a:spLocks/>
          </p:cNvSpPr>
          <p:nvPr/>
        </p:nvSpPr>
        <p:spPr>
          <a:xfrm>
            <a:off x="-1" y="6574420"/>
            <a:ext cx="8275899" cy="283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Tschörtner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J.; Lai, B.;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Krömer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J. O.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Frontiers in Microbiology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866.</a:t>
            </a:r>
          </a:p>
        </p:txBody>
      </p:sp>
      <p:sp>
        <p:nvSpPr>
          <p:cNvPr id="11" name="Title 4">
            <a:extLst>
              <a:ext uri="{FF2B5EF4-FFF2-40B4-BE49-F238E27FC236}">
                <a16:creationId xmlns:a16="http://schemas.microsoft.com/office/drawing/2014/main" id="{FD9AA2E6-69DF-9E4C-84AE-E7D9A377A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136524"/>
            <a:ext cx="7886700" cy="200202"/>
          </a:xfrm>
        </p:spPr>
        <p:txBody>
          <a:bodyPr>
            <a:normAutofit fontScale="90000"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3/6</a:t>
            </a:r>
          </a:p>
        </p:txBody>
      </p:sp>
    </p:spTree>
    <p:extLst>
      <p:ext uri="{BB962C8B-B14F-4D97-AF65-F5344CB8AC3E}">
        <p14:creationId xmlns:p14="http://schemas.microsoft.com/office/powerpoint/2010/main" val="20152353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able&#10;&#10;Description automatically generated">
            <a:extLst>
              <a:ext uri="{FF2B5EF4-FFF2-40B4-BE49-F238E27FC236}">
                <a16:creationId xmlns:a16="http://schemas.microsoft.com/office/drawing/2014/main" id="{27F2CA5E-1E55-844A-A933-EE7FDB5779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5670"/>
            <a:ext cx="9144000" cy="666233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75FE217B-8E39-1740-A90B-2030C483E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136524"/>
            <a:ext cx="7886700" cy="200202"/>
          </a:xfrm>
        </p:spPr>
        <p:txBody>
          <a:bodyPr>
            <a:normAutofit fontScale="90000"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4/6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6F2672-C8DE-5245-B0BC-00436C1AA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7A0F-61F7-9546-BEDA-DFF1E8E1BD2C}" type="slidenum">
              <a:rPr lang="en-US" smtClean="0"/>
              <a:t>32</a:t>
            </a:fld>
            <a:endParaRPr lang="en-US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6F315E91-5107-A047-9DBE-B32EEFC951B4}"/>
              </a:ext>
            </a:extLst>
          </p:cNvPr>
          <p:cNvSpPr txBox="1">
            <a:spLocks/>
          </p:cNvSpPr>
          <p:nvPr/>
        </p:nvSpPr>
        <p:spPr>
          <a:xfrm>
            <a:off x="-1" y="6574420"/>
            <a:ext cx="8275899" cy="283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Tschörtner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J.; Lai, B.;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Krömer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J. O.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Frontiers in Microbiology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866.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1ABE50-9697-4A4A-9ABB-FA9EDBC365BE}"/>
              </a:ext>
            </a:extLst>
          </p:cNvPr>
          <p:cNvSpPr/>
          <p:nvPr/>
        </p:nvSpPr>
        <p:spPr>
          <a:xfrm>
            <a:off x="5872480" y="5638800"/>
            <a:ext cx="294640" cy="200202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4108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table&#10;&#10;Description automatically generated">
            <a:extLst>
              <a:ext uri="{FF2B5EF4-FFF2-40B4-BE49-F238E27FC236}">
                <a16:creationId xmlns:a16="http://schemas.microsoft.com/office/drawing/2014/main" id="{78A5EBAF-151E-F64D-BD41-0D30AC55DB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1784"/>
            <a:ext cx="9144000" cy="6344426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75FE217B-8E39-1740-A90B-2030C483E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136524"/>
            <a:ext cx="7886700" cy="200202"/>
          </a:xfrm>
        </p:spPr>
        <p:txBody>
          <a:bodyPr>
            <a:normAutofit fontScale="90000"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5/6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6F2672-C8DE-5245-B0BC-00436C1AA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7A0F-61F7-9546-BEDA-DFF1E8E1BD2C}" type="slidenum">
              <a:rPr lang="en-US" smtClean="0"/>
              <a:t>33</a:t>
            </a:fld>
            <a:endParaRPr lang="en-US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6F315E91-5107-A047-9DBE-B32EEFC951B4}"/>
              </a:ext>
            </a:extLst>
          </p:cNvPr>
          <p:cNvSpPr txBox="1">
            <a:spLocks/>
          </p:cNvSpPr>
          <p:nvPr/>
        </p:nvSpPr>
        <p:spPr>
          <a:xfrm>
            <a:off x="-1" y="6574420"/>
            <a:ext cx="8275899" cy="283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Tschörtner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J.; Lai, B.;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Krömer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J. O.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Frontiers in Microbiology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866.</a:t>
            </a:r>
          </a:p>
        </p:txBody>
      </p:sp>
    </p:spTree>
    <p:extLst>
      <p:ext uri="{BB962C8B-B14F-4D97-AF65-F5344CB8AC3E}">
        <p14:creationId xmlns:p14="http://schemas.microsoft.com/office/powerpoint/2010/main" val="34484876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5FE217B-8E39-1740-A90B-2030C483E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136524"/>
            <a:ext cx="7886700" cy="200202"/>
          </a:xfrm>
        </p:spPr>
        <p:txBody>
          <a:bodyPr>
            <a:normAutofit fontScale="90000"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6/6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6F2672-C8DE-5245-B0BC-00436C1AA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7A0F-61F7-9546-BEDA-DFF1E8E1BD2C}" type="slidenum">
              <a:rPr lang="en-US" smtClean="0"/>
              <a:t>34</a:t>
            </a:fld>
            <a:endParaRPr lang="en-US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6F315E91-5107-A047-9DBE-B32EEFC951B4}"/>
              </a:ext>
            </a:extLst>
          </p:cNvPr>
          <p:cNvSpPr txBox="1">
            <a:spLocks/>
          </p:cNvSpPr>
          <p:nvPr/>
        </p:nvSpPr>
        <p:spPr>
          <a:xfrm>
            <a:off x="-1" y="6574420"/>
            <a:ext cx="8275899" cy="283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Tschörtner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J.; Lai, B.;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Krömer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J. O.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Frontiers in Microbiology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866.</a:t>
            </a:r>
          </a:p>
        </p:txBody>
      </p:sp>
      <p:pic>
        <p:nvPicPr>
          <p:cNvPr id="4" name="Picture 3" descr="Table&#10;&#10;Description automatically generated">
            <a:extLst>
              <a:ext uri="{FF2B5EF4-FFF2-40B4-BE49-F238E27FC236}">
                <a16:creationId xmlns:a16="http://schemas.microsoft.com/office/drawing/2014/main" id="{EFD64E8D-5269-7047-AA17-9D88B8A50F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82818"/>
            <a:ext cx="9144000" cy="3092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5291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5FE217B-8E39-1740-A90B-2030C483E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6524"/>
            <a:ext cx="7886700" cy="560849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References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921171-9419-E749-942A-A9AA2E0289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5165" y="697373"/>
            <a:ext cx="8653670" cy="6071520"/>
          </a:xfrm>
        </p:spPr>
        <p:txBody>
          <a:bodyPr>
            <a:no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Cover image: https://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singularityhub.com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/2018/06/04/how-cyanobacteria-could-help-save-the-planet/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Niederman (our own John Harrold):</a:t>
            </a:r>
          </a:p>
          <a:p>
            <a:pPr lvl="1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Woronowicz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K. et al. </a:t>
            </a:r>
            <a:r>
              <a:rPr lang="en-US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Photochem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Photobiol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2012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88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(6), 1467.</a:t>
            </a:r>
          </a:p>
          <a:p>
            <a:pPr lvl="1"/>
            <a:r>
              <a:rPr lang="en-US" sz="1400" u="sng" dirty="0">
                <a:latin typeface="Arial" panose="020B0604020202020204" pitchFamily="34" charset="0"/>
                <a:cs typeface="Arial" panose="020B0604020202020204" pitchFamily="34" charset="0"/>
              </a:rPr>
              <a:t>Harrold, J. W.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et al.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J. Phys. Chem. 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2013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117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(38), 11249.</a:t>
            </a:r>
          </a:p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Cyanobacteria in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biophotovoltaics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Bradley, R. W. et al. Biological photovoltaics: intra- and extra-cellular electron transport by cyanobacteria. </a:t>
            </a:r>
            <a:r>
              <a:rPr lang="en-US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Biochem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. Soc. Trans.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2012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1302.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Clifford, E. R. et al. Phenazines as model low-midpoint potential electron shuttles for photosynthetic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bioelectrochemical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systems.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Chem. Sci.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2021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Advance Article ﻿https://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doi.org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/10.1039/d0sc05655c.</a:t>
            </a:r>
          </a:p>
          <a:p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Grattieri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M. et al. Advancing the fundamental understanding and practical applications of photo-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bioelectrocatalysis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Chem. </a:t>
            </a:r>
            <a:r>
              <a:rPr lang="en-US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Commun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56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8553.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Kaushik, S. et al. FRET-guided surging of cyanobacterial photosystems improves and stabilizes current in photosynthetic microbial fuel cell.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J. Mater. Chem. A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2017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7885. (Record device paper)</a:t>
            </a:r>
          </a:p>
          <a:p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Tschörtner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J.; Lai, B.;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Krömer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J. O.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Biophotovoltaics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Green Power Generation From Sunlight and Water.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Frontiers in Microbiology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866.</a:t>
            </a:r>
          </a:p>
          <a:p>
            <a:pPr marL="0" indent="0">
              <a:buNone/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Cyanobacteria for fuel synthesis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Lau, N.-S. et al. Cyanobacteria: Photoautotrophic Microbial Factories for the Sustainable Synthesis of Industrial Products.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BioMed Research International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2015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754934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Noreña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-Caro, D.; Benton, M. G. Cyanobacteria as photoautotrophic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biofactories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of high-value chemicals.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Journal of CO</a:t>
            </a:r>
            <a:r>
              <a:rPr lang="en-US" sz="140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 Utilization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335.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8AA2407-4C57-F94F-BC58-B8E32ACD5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7A0F-61F7-9546-BEDA-DFF1E8E1BD2C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673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20A67168-216F-544C-9D1C-C20C7DDF12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4512" y="925975"/>
            <a:ext cx="5609487" cy="5285694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75FE217B-8E39-1740-A90B-2030C483E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60849"/>
          </a:xfrm>
        </p:spPr>
        <p:txBody>
          <a:bodyPr>
            <a:norm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BioPV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typically employ cyanobacteria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6F2672-C8DE-5245-B0BC-00436C1AA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7A0F-61F7-9546-BEDA-DFF1E8E1BD2C}" type="slidenum">
              <a:rPr lang="en-US" smtClean="0"/>
              <a:t>4</a:t>
            </a:fld>
            <a:endParaRPr lang="en-US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6F315E91-5107-A047-9DBE-B32EEFC951B4}"/>
              </a:ext>
            </a:extLst>
          </p:cNvPr>
          <p:cNvSpPr txBox="1">
            <a:spLocks/>
          </p:cNvSpPr>
          <p:nvPr/>
        </p:nvSpPr>
        <p:spPr>
          <a:xfrm>
            <a:off x="-1" y="6492874"/>
            <a:ext cx="8275899" cy="3651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Image: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Noreña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-Caro, D.; Benton, M. G.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Journal of CO</a:t>
            </a:r>
            <a:r>
              <a:rPr lang="en-US" sz="140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 Utilization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335.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322432-98BB-B644-96F5-BF3976C8B302}"/>
              </a:ext>
            </a:extLst>
          </p:cNvPr>
          <p:cNvSpPr txBox="1"/>
          <p:nvPr/>
        </p:nvSpPr>
        <p:spPr>
          <a:xfrm>
            <a:off x="270444" y="1860662"/>
            <a:ext cx="326406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Single-celled organisms found naturally in all types of water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Perform oxygenic photosynthesis - the process that converts water and CO</a:t>
            </a:r>
            <a:r>
              <a:rPr lang="en-US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into biomass, initiated by incoming light energy</a:t>
            </a:r>
          </a:p>
          <a:p>
            <a:pPr marL="285750" indent="-285750">
              <a:buFontTx/>
              <a:buChar char="-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34862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D9665D28-0898-A94C-8646-1B4B6FF108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691" y="997595"/>
            <a:ext cx="8894618" cy="5718615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75FE217B-8E39-1740-A90B-2030C483E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60849"/>
          </a:xfrm>
        </p:spPr>
        <p:txBody>
          <a:bodyPr>
            <a:normAutofit fontScale="90000"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Cyanobacteria can also be used to directly convert CO</a:t>
            </a:r>
            <a:r>
              <a:rPr lang="en-US" sz="32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to various biofuels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6F2672-C8DE-5245-B0BC-00436C1AA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7A0F-61F7-9546-BEDA-DFF1E8E1BD2C}" type="slidenum">
              <a:rPr lang="en-US" smtClean="0"/>
              <a:t>5</a:t>
            </a:fld>
            <a:endParaRPr lang="en-US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6F315E91-5107-A047-9DBE-B32EEFC951B4}"/>
              </a:ext>
            </a:extLst>
          </p:cNvPr>
          <p:cNvSpPr txBox="1">
            <a:spLocks/>
          </p:cNvSpPr>
          <p:nvPr/>
        </p:nvSpPr>
        <p:spPr>
          <a:xfrm>
            <a:off x="-1" y="6574420"/>
            <a:ext cx="8275899" cy="283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Lau, N.-S. et al.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BioMed Research International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2015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754934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48165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5FE217B-8E39-1740-A90B-2030C483E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60849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Carbon fixation via the Calvin Cycle</a:t>
            </a: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37F92A9F-E0E6-8049-A9E8-43A91B4A68FE}"/>
              </a:ext>
            </a:extLst>
          </p:cNvPr>
          <p:cNvSpPr txBox="1">
            <a:spLocks/>
          </p:cNvSpPr>
          <p:nvPr/>
        </p:nvSpPr>
        <p:spPr>
          <a:xfrm>
            <a:off x="-1" y="6574420"/>
            <a:ext cx="8275899" cy="283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Image: https://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en.wikipedia.org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/wiki/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Calvin_cycle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6F2672-C8DE-5245-B0BC-00436C1AA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7A0F-61F7-9546-BEDA-DFF1E8E1BD2C}" type="slidenum">
              <a:rPr lang="en-US" smtClean="0"/>
              <a:t>6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3305D66-385D-9C41-81FD-C30731954A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635" y="903888"/>
            <a:ext cx="6038730" cy="5534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63150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5FE217B-8E39-1740-A90B-2030C483E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60849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Carbon fixation via the Calvin Cycle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6F2672-C8DE-5245-B0BC-00436C1AA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7A0F-61F7-9546-BEDA-DFF1E8E1BD2C}" type="slidenum">
              <a:rPr lang="en-US" smtClean="0"/>
              <a:t>7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820B79-8157-294B-A84C-AF37A5C18820}"/>
              </a:ext>
            </a:extLst>
          </p:cNvPr>
          <p:cNvSpPr txBox="1"/>
          <p:nvPr/>
        </p:nvSpPr>
        <p:spPr>
          <a:xfrm>
            <a:off x="97755" y="5080391"/>
            <a:ext cx="89484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 cyanobacteria,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RuBisCo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is located in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carboxysomes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(shown), which concentrate CO</a:t>
            </a:r>
            <a:r>
              <a:rPr lang="en-US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to improve efficiency</a:t>
            </a:r>
          </a:p>
          <a:p>
            <a:pPr marL="285750" indent="-285750">
              <a:buFontTx/>
              <a:buChar char="-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Carbonic anhydrase in the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carboxysomes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releases CO</a:t>
            </a:r>
            <a:r>
              <a:rPr lang="en-US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from bicarbonate (HCO</a:t>
            </a:r>
            <a:r>
              <a:rPr lang="en-US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11926941-BCF3-744E-ABBF-47BD6FBB9B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85291"/>
            <a:ext cx="9144000" cy="3313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B58BD356-26D9-1E4E-8DAB-1AD3D6842962}"/>
              </a:ext>
            </a:extLst>
          </p:cNvPr>
          <p:cNvSpPr txBox="1">
            <a:spLocks/>
          </p:cNvSpPr>
          <p:nvPr/>
        </p:nvSpPr>
        <p:spPr>
          <a:xfrm>
            <a:off x="-1" y="6574420"/>
            <a:ext cx="8275899" cy="283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https://en.wikipedia.org/wiki/Photosynthesis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; Image: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https://en.wikipedia.org/wiki/Carboxysome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5095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20E07D9E-BF20-1B44-B6A9-880B1A1DC6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18"/>
          <a:stretch/>
        </p:blipFill>
        <p:spPr>
          <a:xfrm>
            <a:off x="2154599" y="1659266"/>
            <a:ext cx="4834802" cy="4786342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75FE217B-8E39-1740-A90B-2030C483E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60849"/>
          </a:xfrm>
        </p:spPr>
        <p:txBody>
          <a:bodyPr>
            <a:normAutofit fontScale="90000"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Electron transfer pathways in cyanobacteria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921171-9419-E749-942A-A9AA2E0289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612" y="1026980"/>
            <a:ext cx="8275900" cy="20428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The protein complexes and electron mediator molecules involved in the PETC (photosynthetic electron transport chain) are in 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thylakoids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a membrane system in the cytoplasm</a:t>
            </a:r>
          </a:p>
          <a:p>
            <a:pPr>
              <a:buFontTx/>
              <a:buChar char="-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37F92A9F-E0E6-8049-A9E8-43A91B4A68FE}"/>
              </a:ext>
            </a:extLst>
          </p:cNvPr>
          <p:cNvSpPr txBox="1">
            <a:spLocks/>
          </p:cNvSpPr>
          <p:nvPr/>
        </p:nvSpPr>
        <p:spPr>
          <a:xfrm>
            <a:off x="-1" y="6574420"/>
            <a:ext cx="8275899" cy="283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Tschörtner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J.; Lai, B.;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Krömer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J. O.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Frontiers in Microbiology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866.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6F2672-C8DE-5245-B0BC-00436C1AA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7A0F-61F7-9546-BEDA-DFF1E8E1BD2C}" type="slidenum">
              <a:rPr lang="en-US" smtClean="0"/>
              <a:t>8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151078-B036-044B-9FA1-A23C7D89DE65}"/>
              </a:ext>
            </a:extLst>
          </p:cNvPr>
          <p:cNvSpPr txBox="1"/>
          <p:nvPr/>
        </p:nvSpPr>
        <p:spPr>
          <a:xfrm>
            <a:off x="872416" y="5514616"/>
            <a:ext cx="1095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thylakoid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1AE338F-6DF0-4B45-A7BE-816C829DF76F}"/>
              </a:ext>
            </a:extLst>
          </p:cNvPr>
          <p:cNvCxnSpPr>
            <a:cxnSpLocks/>
          </p:cNvCxnSpPr>
          <p:nvPr/>
        </p:nvCxnSpPr>
        <p:spPr>
          <a:xfrm flipV="1">
            <a:off x="1903300" y="5069976"/>
            <a:ext cx="1811058" cy="62930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C8EC31A4-A87D-514B-B69C-F70F1FF4282B}"/>
              </a:ext>
            </a:extLst>
          </p:cNvPr>
          <p:cNvSpPr txBox="1"/>
          <p:nvPr/>
        </p:nvSpPr>
        <p:spPr>
          <a:xfrm>
            <a:off x="6457950" y="5070030"/>
            <a:ext cx="1556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carboxysome</a:t>
            </a:r>
            <a:endParaRPr lang="en-US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4A282455-FCD4-7D44-9863-75FE79449BC1}"/>
              </a:ext>
            </a:extLst>
          </p:cNvPr>
          <p:cNvCxnSpPr>
            <a:cxnSpLocks/>
          </p:cNvCxnSpPr>
          <p:nvPr/>
        </p:nvCxnSpPr>
        <p:spPr>
          <a:xfrm flipH="1">
            <a:off x="4572001" y="5288185"/>
            <a:ext cx="1885949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56F8D5C7-B8B1-1244-A5D0-CF5D521636AF}"/>
              </a:ext>
            </a:extLst>
          </p:cNvPr>
          <p:cNvSpPr/>
          <p:nvPr/>
        </p:nvSpPr>
        <p:spPr>
          <a:xfrm>
            <a:off x="1097440" y="7076069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Protein complexes:</a:t>
            </a:r>
          </a:p>
          <a:p>
            <a:pPr lvl="1">
              <a:buFontTx/>
              <a:buChar char="-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Photosystems I and II (PSI, PSII)</a:t>
            </a:r>
          </a:p>
          <a:p>
            <a:pPr lvl="1">
              <a:buFontTx/>
              <a:buChar char="-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Cytochrome b</a:t>
            </a:r>
            <a:r>
              <a:rPr lang="en-US" sz="160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 (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Cyt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en-US" sz="160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f)</a:t>
            </a:r>
          </a:p>
          <a:p>
            <a:pPr lvl="1">
              <a:buFontTx/>
              <a:buChar char="-"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ATPsynthase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(proton gradient driven; does not participate in PETC)</a:t>
            </a:r>
          </a:p>
          <a:p>
            <a:pPr>
              <a:buFontTx/>
              <a:buChar char="-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Electrons are passed from PSII via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Cyt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b6f and PSI to NADP</a:t>
            </a:r>
            <a:r>
              <a:rPr lang="en-US" sz="160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with the help of several soluble electron carrier molecules and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ferrodoxin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NADP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oxidreductase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(FNR)</a:t>
            </a:r>
          </a:p>
        </p:txBody>
      </p:sp>
    </p:spTree>
    <p:extLst>
      <p:ext uri="{BB962C8B-B14F-4D97-AF65-F5344CB8AC3E}">
        <p14:creationId xmlns:p14="http://schemas.microsoft.com/office/powerpoint/2010/main" val="30253537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5FE217B-8E39-1740-A90B-2030C483E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60849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Why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bioPV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and why cyanobacteria?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6F2672-C8DE-5245-B0BC-00436C1AA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7A0F-61F7-9546-BEDA-DFF1E8E1BD2C}" type="slidenum">
              <a:rPr lang="en-US" smtClean="0"/>
              <a:t>9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D4AE0C-B0CD-CE4A-856C-15039C6B7170}"/>
              </a:ext>
            </a:extLst>
          </p:cNvPr>
          <p:cNvSpPr txBox="1"/>
          <p:nvPr/>
        </p:nvSpPr>
        <p:spPr>
          <a:xfrm>
            <a:off x="434050" y="1144044"/>
            <a:ext cx="827589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“More complicated systems are less efficient: energy is lost each time the electron is passed between carrier molecules, and the system must expend energy to maintain itself.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However, a complicated system such as a bacterial cell has the advantage that it can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assemble and repair itself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and the ability to store metabolites may allow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power generation in the dark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For this reason, most work in this field has been based on cyanobacteria (oxygenic photosynthetic bacteria, ‘blue-green algae’), as they have a comparatively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simple internal structure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In these organisms, the thylakoid membranes where charge separation occurs are directly exposed to the cytoplasm, and the organism is enclosed by a typical Gram-negative cytoplasmic membrane/cell wall/outer membrane arrangement (Figure 1).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Cyanobacterial metabolism is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well studied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and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genetic manipulation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of many species (e.g.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Synechocystis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sp. PCC 6803) is well established”</a:t>
            </a:r>
          </a:p>
          <a:p>
            <a:pPr marL="285750" indent="-285750">
              <a:buFontTx/>
              <a:buChar char="-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A5D543-E5D8-BA4D-9DDB-911109FDC75E}"/>
              </a:ext>
            </a:extLst>
          </p:cNvPr>
          <p:cNvSpPr txBox="1">
            <a:spLocks/>
          </p:cNvSpPr>
          <p:nvPr/>
        </p:nvSpPr>
        <p:spPr>
          <a:xfrm>
            <a:off x="-1" y="6574420"/>
            <a:ext cx="8275899" cy="283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Bradley, R. W. et al. </a:t>
            </a:r>
            <a:r>
              <a:rPr lang="en-US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Biochem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. Soc. Trans.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2012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1302.</a:t>
            </a:r>
          </a:p>
        </p:txBody>
      </p:sp>
    </p:spTree>
    <p:extLst>
      <p:ext uri="{BB962C8B-B14F-4D97-AF65-F5344CB8AC3E}">
        <p14:creationId xmlns:p14="http://schemas.microsoft.com/office/powerpoint/2010/main" val="13443436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11288</TotalTime>
  <Words>3045</Words>
  <Application>Microsoft Macintosh PowerPoint</Application>
  <PresentationFormat>On-screen Show (4:3)</PresentationFormat>
  <Paragraphs>291</Paragraphs>
  <Slides>35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9" baseType="lpstr">
      <vt:lpstr>Arial</vt:lpstr>
      <vt:lpstr>Calibri</vt:lpstr>
      <vt:lpstr>Calibri Light</vt:lpstr>
      <vt:lpstr>Office Theme</vt:lpstr>
      <vt:lpstr>Biophotovoltaics using natural photosynthesis for direct energy production</vt:lpstr>
      <vt:lpstr>What are biophotovoltaics?</vt:lpstr>
      <vt:lpstr>Microbial fuel cells and biophotovoltaics</vt:lpstr>
      <vt:lpstr>BioPV typically employ cyanobacteria</vt:lpstr>
      <vt:lpstr>Cyanobacteria can also be used to directly convert CO2 to various biofuels</vt:lpstr>
      <vt:lpstr>Carbon fixation via the Calvin Cycle</vt:lpstr>
      <vt:lpstr>Carbon fixation via the Calvin Cycle</vt:lpstr>
      <vt:lpstr>Electron transfer pathways in cyanobacteria</vt:lpstr>
      <vt:lpstr>Why bioPV, and why cyanobacteria?</vt:lpstr>
      <vt:lpstr>Getting electrons from cyanobacteria</vt:lpstr>
      <vt:lpstr>Cyanobacteria contain chlorophyll a</vt:lpstr>
      <vt:lpstr>Photocurrent generating capacity of cyanobacteria is ~1 pA/cell</vt:lpstr>
      <vt:lpstr>The Oxygen Evolving Complex (OEC) uses energy from absorbed photons to split water</vt:lpstr>
      <vt:lpstr>Z-scheme of the photosynthetic electron transport chain</vt:lpstr>
      <vt:lpstr>Electron transfer from the photosystem to the electrode is not well understood</vt:lpstr>
      <vt:lpstr>Device design</vt:lpstr>
      <vt:lpstr>Electrode and electrolyte materials</vt:lpstr>
      <vt:lpstr>Mediators</vt:lpstr>
      <vt:lpstr>Mediators</vt:lpstr>
      <vt:lpstr>Cyanobacterial membrane and mediators</vt:lpstr>
      <vt:lpstr>Cyanobacterial membrane, mediators, and inhibitors</vt:lpstr>
      <vt:lpstr>Schematic of bioPV function</vt:lpstr>
      <vt:lpstr>Membrane structures may also facilitate electron transfer to the anode</vt:lpstr>
      <vt:lpstr>Record bioPV performance</vt:lpstr>
      <vt:lpstr>Remember chlorophyll a…</vt:lpstr>
      <vt:lpstr>Could bioPV really be a thing?</vt:lpstr>
      <vt:lpstr>Work by Robert Niederman’s group at Rutgers</vt:lpstr>
      <vt:lpstr>John Harrold’s work with Niederman</vt:lpstr>
      <vt:lpstr>Summary of key milestones in BPV research with cyanobacteria (as of 2019) 1/6</vt:lpstr>
      <vt:lpstr>2/6</vt:lpstr>
      <vt:lpstr>3/6</vt:lpstr>
      <vt:lpstr>4/6</vt:lpstr>
      <vt:lpstr>5/6</vt:lpstr>
      <vt:lpstr>6/6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Spear, Eliza</dc:creator>
  <cp:lastModifiedBy>Spear, Eliza</cp:lastModifiedBy>
  <cp:revision>192</cp:revision>
  <dcterms:created xsi:type="dcterms:W3CDTF">2021-02-11T21:35:46Z</dcterms:created>
  <dcterms:modified xsi:type="dcterms:W3CDTF">2021-02-19T17:54:06Z</dcterms:modified>
</cp:coreProperties>
</file>