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4515" r:id="rId1"/>
  </p:sldMasterIdLst>
  <p:notesMasterIdLst>
    <p:notesMasterId r:id="rId30"/>
  </p:notesMasterIdLst>
  <p:sldIdLst>
    <p:sldId id="256" r:id="rId2"/>
    <p:sldId id="265" r:id="rId3"/>
    <p:sldId id="264" r:id="rId4"/>
    <p:sldId id="263" r:id="rId5"/>
    <p:sldId id="272" r:id="rId6"/>
    <p:sldId id="276" r:id="rId7"/>
    <p:sldId id="277" r:id="rId8"/>
    <p:sldId id="273" r:id="rId9"/>
    <p:sldId id="266" r:id="rId10"/>
    <p:sldId id="287" r:id="rId11"/>
    <p:sldId id="267" r:id="rId12"/>
    <p:sldId id="268" r:id="rId13"/>
    <p:sldId id="279" r:id="rId14"/>
    <p:sldId id="271" r:id="rId15"/>
    <p:sldId id="269" r:id="rId16"/>
    <p:sldId id="283" r:id="rId17"/>
    <p:sldId id="286" r:id="rId18"/>
    <p:sldId id="281" r:id="rId19"/>
    <p:sldId id="280" r:id="rId20"/>
    <p:sldId id="275" r:id="rId21"/>
    <p:sldId id="274" r:id="rId22"/>
    <p:sldId id="284" r:id="rId23"/>
    <p:sldId id="288" r:id="rId24"/>
    <p:sldId id="285" r:id="rId25"/>
    <p:sldId id="257" r:id="rId26"/>
    <p:sldId id="261" r:id="rId27"/>
    <p:sldId id="290" r:id="rId28"/>
    <p:sldId id="289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834"/>
    <p:restoredTop sz="94651"/>
  </p:normalViewPr>
  <p:slideViewPr>
    <p:cSldViewPr snapToGrid="0" snapToObjects="1">
      <p:cViewPr varScale="1">
        <p:scale>
          <a:sx n="101" d="100"/>
          <a:sy n="101" d="100"/>
        </p:scale>
        <p:origin x="200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23AF11-F737-3945-9C0A-68BFBB584A2C}" type="datetimeFigureOut">
              <a:rPr lang="en-US" smtClean="0"/>
              <a:t>11/20/20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EA20FB-D27B-EA49-879C-E81650420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951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revibeenergy.com/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Images from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https://revibeenergy.com/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EA20FB-D27B-EA49-879C-E816504200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4623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EA20FB-D27B-EA49-879C-E816504200B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3549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www.intechopen.com</a:t>
            </a:r>
            <a:r>
              <a:rPr lang="en-US" dirty="0"/>
              <a:t>/books/small-scale-energy-harvesting/electrostatic-conversion-for-vibration-energy-harvesting</a:t>
            </a:r>
          </a:p>
          <a:p>
            <a:endParaRPr lang="en-US" dirty="0"/>
          </a:p>
          <a:p>
            <a:r>
              <a:rPr lang="en-US" dirty="0"/>
              <a:t>DOI: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10.5772/51360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EA20FB-D27B-EA49-879C-E816504200B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3185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www.intechopen.com</a:t>
            </a:r>
            <a:r>
              <a:rPr lang="en-US" dirty="0"/>
              <a:t>/books/small-scale-energy-harvesting/electrostatic-conversion-for-vibration-energy-harvesting</a:t>
            </a:r>
          </a:p>
          <a:p>
            <a:endParaRPr lang="en-US" dirty="0"/>
          </a:p>
          <a:p>
            <a:r>
              <a:rPr lang="en-US" dirty="0"/>
              <a:t>DOI: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10.5772/51360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EA20FB-D27B-EA49-879C-E816504200B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2147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faculty.washington.edu</a:t>
            </a:r>
            <a:r>
              <a:rPr lang="en-US" dirty="0"/>
              <a:t>/</a:t>
            </a:r>
            <a:r>
              <a:rPr lang="en-US" dirty="0" err="1"/>
              <a:t>seattle</a:t>
            </a:r>
            <a:r>
              <a:rPr lang="en-US" dirty="0"/>
              <a:t>/physics227/reading/reading-3b.pdf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EA20FB-D27B-EA49-879C-E816504200B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990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5397B-6C73-1042-9D46-9F374E7D5D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F4793C-ADAE-7646-9A4F-8A0F14FF8C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F6D59F-464C-0A45-9AB0-2848CEEDA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A1A76-7EF1-B844-BF38-745F1E830246}" type="datetime1">
              <a:rPr lang="en-US" smtClean="0"/>
              <a:t>11/20/20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2F2C0D-21A8-784D-BC7B-125AAE54D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0F5DBC-6FF3-0A4C-9C1D-A9C5FA7B1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292AC-F10E-5942-A361-00818359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251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4D8EB6-9345-D940-8234-AC7C728887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93BA4D-287A-FE48-8D24-D6301F519B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B88F36-6169-154A-933D-6BE9EABC7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B6A5-97D2-9541-AA36-7FBED9382439}" type="datetime1">
              <a:rPr lang="en-US" smtClean="0"/>
              <a:t>11/20/20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6B7BF7-D33A-2143-A7F4-73B1A0BA9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B510EF-0EE7-0B4B-A85E-BA18F4343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292AC-F10E-5942-A361-00818359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332331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79DE52-FFD7-A048-91EC-9F380E953C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C8FE0F-F20D-534D-9579-86D7CF5BD8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5ED6A1-0837-F849-8DA9-1DB675B9C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B6A5-97D2-9541-AA36-7FBED9382439}" type="datetime1">
              <a:rPr lang="en-US" smtClean="0"/>
              <a:t>11/20/20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0A11A-9E3E-C04E-9C63-CD3038524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6967FB-6484-8F46-B5C3-20655810F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292AC-F10E-5942-A361-00818359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200430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B869C-79C8-8146-BD15-01D5AA823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0402F9-AE0C-8D41-92E2-3DCF28C939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5E5ECF-C46B-314A-89D1-1F021E23D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B6A5-97D2-9541-AA36-7FBED9382439}" type="datetime1">
              <a:rPr lang="en-US" smtClean="0"/>
              <a:t>11/20/20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2E3118-C4D6-D14C-A4EF-377BA2627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66D941-D2B6-774F-BB39-0BD090F3B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292AC-F10E-5942-A361-00818359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281980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8FBF1E-122A-2348-AF7F-67A5D29BA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FB1800-8B4F-9948-92E1-5EED62ED89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CD5B4C-E66F-E741-A95C-E09C62841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9BED6-4605-1E4A-B2E3-356032DED3D4}" type="datetime1">
              <a:rPr lang="en-US" smtClean="0"/>
              <a:t>11/20/20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179B95-51E2-1642-8D5E-B4E2546A62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78A903-E8A3-4045-B385-33E531F37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292AC-F10E-5942-A361-00818359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744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A0949-CFD3-2145-BAE5-0B903C99F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4A76AE-9F2B-2F4B-99CD-D624E3D856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200EA4-79B3-C143-AF79-26B730478C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086019-E709-9749-B3F5-64A7009445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B6A5-97D2-9541-AA36-7FBED9382439}" type="datetime1">
              <a:rPr lang="en-US" smtClean="0"/>
              <a:t>11/20/20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DD591B-3970-D747-8205-01F6BB3F1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69B1EA-2686-8C44-B44B-FC2440449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292AC-F10E-5942-A361-00818359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83450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7FE813-1AD5-F341-85A6-A0B9ED873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6E1DAA-0895-4C42-B4AA-1FFB41BD80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4D92CF-845A-7748-B353-EE003EDFD9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E2EC353-0BD8-5C40-8321-B903B96062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3A10FC-2677-A843-B85A-4FC9AD1304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16FDB28-7AE9-DE4A-9438-8D0BAEC957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B6A5-97D2-9541-AA36-7FBED9382439}" type="datetime1">
              <a:rPr lang="en-US" smtClean="0"/>
              <a:t>11/20/20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295E1A-15A5-5E44-AC44-2904EE8BB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F1AC8B2-E9D4-6944-9A3B-D44DC3AC3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292AC-F10E-5942-A361-00818359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906302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31869-FA0C-3848-A348-AA7DF4CA6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4A50C0-FA88-E44E-9FFC-6CB9DDF84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92201-3C2E-6840-A15E-C0AB25883641}" type="datetime1">
              <a:rPr lang="en-US" smtClean="0"/>
              <a:t>11/20/20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564EAA-EB05-D043-ADAE-8FB54C1C3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1C1C63-EF61-DF4B-8208-0AFC58941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292AC-F10E-5942-A361-00818359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596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35C4E7-CAC6-3F41-B63A-4E093E8DD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E9131-7D9C-DB4C-8831-C2610148D035}" type="datetime1">
              <a:rPr lang="en-US" smtClean="0"/>
              <a:t>11/20/20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6F69A5-3B2C-A44A-8A24-9C0E7510F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CEBAC0-A11C-AC4F-AA92-27ED5B083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292AC-F10E-5942-A361-00818359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261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63C964-630D-D244-BC13-73895CB61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DD26E9-30BF-514A-A6C7-6EC8B25326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7D4AD9-D686-0448-96DB-477D7416A0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451CB5-A43D-0B45-B1EE-936092EFE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B6A5-97D2-9541-AA36-7FBED9382439}" type="datetime1">
              <a:rPr lang="en-US" smtClean="0"/>
              <a:t>11/20/20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43C4D5-B5DA-1B4C-876A-20E38DE47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C52093-1072-3843-AB25-EC004BF6C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292AC-F10E-5942-A361-00818359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745292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6EFB5-0355-6B4D-8251-FF58F0ACE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DB733C6-7934-964E-8AB7-A04C1DCD40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1A9BEA-AB43-794E-ABEB-4A7A321EA7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818ED3-EFE9-4E46-8223-82CD030F5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B6A5-97D2-9541-AA36-7FBED9382439}" type="datetime1">
              <a:rPr lang="en-US" smtClean="0"/>
              <a:t>11/20/20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09E05C-C2B1-B649-9BC8-5C4328770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C57FBC-12E5-E145-A050-B6A22AF10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292AC-F10E-5942-A361-00818359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228869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C706E6-2E27-2E44-9910-FC96695B8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6D2317-269C-6043-8FA4-CA69D14760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7452AA-1034-A545-BB9A-C982BA8997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FBB6A5-97D2-9541-AA36-7FBED9382439}" type="datetime1">
              <a:rPr lang="en-US" smtClean="0"/>
              <a:t>11/20/20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D294C0-4E0E-3543-BCC3-8F649F96C1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5D35D8-FE95-D849-928E-5E32FC003D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E292AC-F10E-5942-A361-00818359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296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16" r:id="rId1"/>
    <p:sldLayoutId id="2147484517" r:id="rId2"/>
    <p:sldLayoutId id="2147484518" r:id="rId3"/>
    <p:sldLayoutId id="2147484519" r:id="rId4"/>
    <p:sldLayoutId id="2147484520" r:id="rId5"/>
    <p:sldLayoutId id="2147484521" r:id="rId6"/>
    <p:sldLayoutId id="2147484522" r:id="rId7"/>
    <p:sldLayoutId id="2147484523" r:id="rId8"/>
    <p:sldLayoutId id="2147484524" r:id="rId9"/>
    <p:sldLayoutId id="2147484525" r:id="rId10"/>
    <p:sldLayoutId id="2147484526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hyperlink" Target="https://revibeenergy.com/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revibeenergy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nkedin.com/company/microgen-systems-inc/about/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hyperlink" Target="https://www.wsstec.com/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F6D26-402C-F84F-9069-42D08134FA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795" y="405777"/>
            <a:ext cx="7772400" cy="1722052"/>
          </a:xfrm>
        </p:spPr>
        <p:txBody>
          <a:bodyPr anchor="ctr">
            <a:norm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Vibrational Energy Harvesting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FDFBF9-E893-5749-98C1-7A9F7E2F61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1758" y="5211145"/>
            <a:ext cx="2781301" cy="1345557"/>
          </a:xfrm>
        </p:spPr>
        <p:txBody>
          <a:bodyPr anchor="ctr">
            <a:normAutofit/>
          </a:bodyPr>
          <a:lstStyle/>
          <a:p>
            <a:pPr algn="l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Eliza Kate Spear</a:t>
            </a:r>
          </a:p>
          <a:p>
            <a:pPr algn="l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HEJC</a:t>
            </a:r>
          </a:p>
          <a:p>
            <a:pPr algn="l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2020-11-20</a:t>
            </a:r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74D5DCE3-2EF2-5244-82DA-103CDE40F71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291" t="18318" r="15999" b="33496"/>
          <a:stretch/>
        </p:blipFill>
        <p:spPr>
          <a:xfrm>
            <a:off x="6660296" y="4492173"/>
            <a:ext cx="2269267" cy="2180276"/>
          </a:xfrm>
          <a:prstGeom prst="rect">
            <a:avLst/>
          </a:prstGeom>
        </p:spPr>
      </p:pic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73D685C5-7871-C24E-A7C4-47A3D220B8B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31" t="5033" r="3641" b="8054"/>
          <a:stretch/>
        </p:blipFill>
        <p:spPr>
          <a:xfrm>
            <a:off x="2194171" y="2365827"/>
            <a:ext cx="4755647" cy="1828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4746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FF5BE4-A699-4548-A903-EC588926E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292AC-F10E-5942-A361-00818359E44F}" type="slidenum">
              <a:rPr lang="en-US" smtClean="0"/>
              <a:t>10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6FF52C-1759-1044-9082-574DBD46AF36}"/>
              </a:ext>
            </a:extLst>
          </p:cNvPr>
          <p:cNvSpPr txBox="1"/>
          <p:nvPr/>
        </p:nvSpPr>
        <p:spPr>
          <a:xfrm>
            <a:off x="628650" y="1399106"/>
            <a:ext cx="228600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Electromagnetic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FC9A924-3769-8F47-B867-E7847B5880F0}"/>
              </a:ext>
            </a:extLst>
          </p:cNvPr>
          <p:cNvSpPr txBox="1"/>
          <p:nvPr/>
        </p:nvSpPr>
        <p:spPr>
          <a:xfrm>
            <a:off x="3429000" y="1393613"/>
            <a:ext cx="228600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Piezoelectric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04DBE4-12D1-C949-AA86-40EBD391F361}"/>
              </a:ext>
            </a:extLst>
          </p:cNvPr>
          <p:cNvSpPr txBox="1"/>
          <p:nvPr/>
        </p:nvSpPr>
        <p:spPr>
          <a:xfrm>
            <a:off x="6229350" y="1393613"/>
            <a:ext cx="228600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Electrostatic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4820F77-BAE9-E840-ADD9-988C6BFD55D1}"/>
              </a:ext>
            </a:extLst>
          </p:cNvPr>
          <p:cNvSpPr txBox="1"/>
          <p:nvPr/>
        </p:nvSpPr>
        <p:spPr>
          <a:xfrm>
            <a:off x="628650" y="6034374"/>
            <a:ext cx="7886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Additional niche methods include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magnetostrictive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and flexoelectric</a:t>
            </a:r>
          </a:p>
        </p:txBody>
      </p:sp>
      <p:pic>
        <p:nvPicPr>
          <p:cNvPr id="9" name="Picture 8" descr="A picture containing diagram&#10;&#10;Description automatically generated">
            <a:extLst>
              <a:ext uri="{FF2B5EF4-FFF2-40B4-BE49-F238E27FC236}">
                <a16:creationId xmlns:a16="http://schemas.microsoft.com/office/drawing/2014/main" id="{1679F252-4605-8143-92FC-F006BE7482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749" r="57951" b="12304"/>
          <a:stretch/>
        </p:blipFill>
        <p:spPr>
          <a:xfrm>
            <a:off x="628650" y="2079340"/>
            <a:ext cx="2275396" cy="2287604"/>
          </a:xfrm>
          <a:prstGeom prst="rect">
            <a:avLst/>
          </a:prstGeom>
        </p:spPr>
      </p:pic>
      <p:pic>
        <p:nvPicPr>
          <p:cNvPr id="13" name="Picture 12" descr="Chart, diagram&#10;&#10;Description automatically generated">
            <a:extLst>
              <a:ext uri="{FF2B5EF4-FFF2-40B4-BE49-F238E27FC236}">
                <a16:creationId xmlns:a16="http://schemas.microsoft.com/office/drawing/2014/main" id="{DECE94FA-145B-6D4D-8468-17169541AE7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829" r="30946"/>
          <a:stretch/>
        </p:blipFill>
        <p:spPr>
          <a:xfrm>
            <a:off x="3296992" y="2303619"/>
            <a:ext cx="2674706" cy="173506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60F6F3C-35A8-3A4B-8C66-473AC4D193E1}"/>
              </a:ext>
            </a:extLst>
          </p:cNvPr>
          <p:cNvSpPr txBox="1"/>
          <p:nvPr/>
        </p:nvSpPr>
        <p:spPr>
          <a:xfrm>
            <a:off x="3272050" y="2350621"/>
            <a:ext cx="274638" cy="2342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5" name="Picture 14" descr="Diagram&#10;&#10;Description automatically generated">
            <a:extLst>
              <a:ext uri="{FF2B5EF4-FFF2-40B4-BE49-F238E27FC236}">
                <a16:creationId xmlns:a16="http://schemas.microsoft.com/office/drawing/2014/main" id="{BD86D3F2-2A3F-8545-9EE6-259317DA636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6169" r="3063" b="57656"/>
          <a:stretch/>
        </p:blipFill>
        <p:spPr>
          <a:xfrm>
            <a:off x="6632762" y="1871646"/>
            <a:ext cx="1704415" cy="1426406"/>
          </a:xfrm>
          <a:prstGeom prst="rect">
            <a:avLst/>
          </a:prstGeom>
        </p:spPr>
      </p:pic>
      <p:pic>
        <p:nvPicPr>
          <p:cNvPr id="16" name="Picture 15" descr="Diagram&#10;&#10;Description automatically generated">
            <a:extLst>
              <a:ext uri="{FF2B5EF4-FFF2-40B4-BE49-F238E27FC236}">
                <a16:creationId xmlns:a16="http://schemas.microsoft.com/office/drawing/2014/main" id="{4F8CAF48-7912-B847-AF96-28635CEC66E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0693" t="14017" r="33177" b="3734"/>
          <a:stretch/>
        </p:blipFill>
        <p:spPr>
          <a:xfrm>
            <a:off x="7015826" y="3632647"/>
            <a:ext cx="1321351" cy="170259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2C92C2C-59E7-F14F-8F0E-F8605CAE1E56}"/>
              </a:ext>
            </a:extLst>
          </p:cNvPr>
          <p:cNvSpPr txBox="1"/>
          <p:nvPr/>
        </p:nvSpPr>
        <p:spPr>
          <a:xfrm>
            <a:off x="6934978" y="5264143"/>
            <a:ext cx="10999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triboelectric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8D01F70-5608-394C-A387-37A04B2E2B24}"/>
              </a:ext>
            </a:extLst>
          </p:cNvPr>
          <p:cNvSpPr txBox="1"/>
          <p:nvPr/>
        </p:nvSpPr>
        <p:spPr>
          <a:xfrm>
            <a:off x="7015826" y="3234469"/>
            <a:ext cx="9813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capacitive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C7A14C1-766E-3248-9D1B-93A04CA8B994}"/>
              </a:ext>
            </a:extLst>
          </p:cNvPr>
          <p:cNvSpPr txBox="1">
            <a:spLocks/>
          </p:cNvSpPr>
          <p:nvPr/>
        </p:nvSpPr>
        <p:spPr>
          <a:xfrm>
            <a:off x="628650" y="161350"/>
            <a:ext cx="7886700" cy="9102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Three Main Methods of VEH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5102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401D51-0ED2-3149-9070-3354EAE05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7284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Electromagnetic VEH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FF5BE4-A699-4548-A903-EC588926E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292AC-F10E-5942-A361-00818359E44F}" type="slidenum">
              <a:rPr lang="en-US" smtClean="0"/>
              <a:t>11</a:t>
            </a:fld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4820F77-BAE9-E840-ADD9-988C6BFD55D1}"/>
              </a:ext>
            </a:extLst>
          </p:cNvPr>
          <p:cNvSpPr txBox="1"/>
          <p:nvPr/>
        </p:nvSpPr>
        <p:spPr>
          <a:xfrm>
            <a:off x="430752" y="4538537"/>
            <a:ext cx="82824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General Concept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 vibrating magnet generates current in a conductive coil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Advantages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 simple construction, high conversion efficiency</a:t>
            </a: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Disadvantages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 low voltage compared to piezoelectric and electrostatic VEH, difficult to scale down (micro- and nano-scale coils)</a:t>
            </a:r>
          </a:p>
        </p:txBody>
      </p:sp>
      <p:pic>
        <p:nvPicPr>
          <p:cNvPr id="6" name="Picture 5" descr="A picture containing diagram&#10;&#10;Description automatically generated">
            <a:extLst>
              <a:ext uri="{FF2B5EF4-FFF2-40B4-BE49-F238E27FC236}">
                <a16:creationId xmlns:a16="http://schemas.microsoft.com/office/drawing/2014/main" id="{755D0CD4-730F-6E4A-AD66-93F90B3354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750" r="8074" b="12304"/>
          <a:stretch/>
        </p:blipFill>
        <p:spPr>
          <a:xfrm>
            <a:off x="430752" y="1281086"/>
            <a:ext cx="8282495" cy="3014334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1F3491B-4FCA-1B49-81EB-54020DBBCCD6}"/>
              </a:ext>
            </a:extLst>
          </p:cNvPr>
          <p:cNvSpPr txBox="1">
            <a:spLocks/>
          </p:cNvSpPr>
          <p:nvPr/>
        </p:nvSpPr>
        <p:spPr>
          <a:xfrm>
            <a:off x="-1" y="6599468"/>
            <a:ext cx="7326775" cy="2585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Image Source: Siang, J.; Lim, M. H.; Salman Leong, M.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Int. J. Energy Res.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42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1866-1893.</a:t>
            </a:r>
          </a:p>
        </p:txBody>
      </p:sp>
    </p:spTree>
    <p:extLst>
      <p:ext uri="{BB962C8B-B14F-4D97-AF65-F5344CB8AC3E}">
        <p14:creationId xmlns:p14="http://schemas.microsoft.com/office/powerpoint/2010/main" val="23642544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401D51-0ED2-3149-9070-3354EAE05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7284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Piezoelectric VEH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FF5BE4-A699-4548-A903-EC588926E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292AC-F10E-5942-A361-00818359E44F}" type="slidenum">
              <a:rPr lang="en-US" smtClean="0"/>
              <a:t>12</a:t>
            </a:fld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4820F77-BAE9-E840-ADD9-988C6BFD55D1}"/>
              </a:ext>
            </a:extLst>
          </p:cNvPr>
          <p:cNvSpPr txBox="1"/>
          <p:nvPr/>
        </p:nvSpPr>
        <p:spPr>
          <a:xfrm>
            <a:off x="430753" y="5536182"/>
            <a:ext cx="82824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piezoelectric effect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is a material property, where mechanical strain induces an electric field in the material (conversely, in the reverse piezoelectric effect, an applied electric field induces deformation)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DA7A324-5166-2A46-986C-07597EAA8CD3}"/>
              </a:ext>
            </a:extLst>
          </p:cNvPr>
          <p:cNvSpPr txBox="1">
            <a:spLocks/>
          </p:cNvSpPr>
          <p:nvPr/>
        </p:nvSpPr>
        <p:spPr>
          <a:xfrm>
            <a:off x="-1" y="6599468"/>
            <a:ext cx="7326775" cy="2585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Image Source: Shaikh, F. K.;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Zeadall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S.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Renew. </a:t>
            </a:r>
            <a:r>
              <a:rPr lang="en-U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Sust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Energ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. Rev.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2016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55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1041-1054.</a:t>
            </a:r>
          </a:p>
        </p:txBody>
      </p:sp>
      <p:pic>
        <p:nvPicPr>
          <p:cNvPr id="5" name="Picture 4" descr="Chart&#10;&#10;Description automatically generated">
            <a:extLst>
              <a:ext uri="{FF2B5EF4-FFF2-40B4-BE49-F238E27FC236}">
                <a16:creationId xmlns:a16="http://schemas.microsoft.com/office/drawing/2014/main" id="{07BDA5EC-1314-CD4A-828C-A51ABFBE90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202" y="1037969"/>
            <a:ext cx="7993595" cy="4350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9654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401D51-0ED2-3149-9070-3354EAE05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7284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Piezoelectric VEH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FF5BE4-A699-4548-A903-EC588926E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292AC-F10E-5942-A361-00818359E44F}" type="slidenum">
              <a:rPr lang="en-US" smtClean="0"/>
              <a:t>13</a:t>
            </a:fld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4820F77-BAE9-E840-ADD9-988C6BFD55D1}"/>
              </a:ext>
            </a:extLst>
          </p:cNvPr>
          <p:cNvSpPr txBox="1"/>
          <p:nvPr/>
        </p:nvSpPr>
        <p:spPr>
          <a:xfrm>
            <a:off x="430753" y="5536182"/>
            <a:ext cx="82824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piezoelectric effect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is a material property, where mechanical strain induces an electric field in the material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DA7A324-5166-2A46-986C-07597EAA8CD3}"/>
              </a:ext>
            </a:extLst>
          </p:cNvPr>
          <p:cNvSpPr txBox="1">
            <a:spLocks/>
          </p:cNvSpPr>
          <p:nvPr/>
        </p:nvSpPr>
        <p:spPr>
          <a:xfrm>
            <a:off x="-1" y="6599468"/>
            <a:ext cx="7326775" cy="2585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Zheng, Q. et al.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Adv. Sci.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2017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1700029.</a:t>
            </a:r>
            <a:endParaRPr lang="en-U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A picture containing diagram, bubble chart&#10;&#10;Description automatically generated">
            <a:extLst>
              <a:ext uri="{FF2B5EF4-FFF2-40B4-BE49-F238E27FC236}">
                <a16:creationId xmlns:a16="http://schemas.microsoft.com/office/drawing/2014/main" id="{6B86D8E0-2DEF-B44D-BCB9-4356B6B9CB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076" r="69494" b="6165"/>
          <a:stretch/>
        </p:blipFill>
        <p:spPr>
          <a:xfrm>
            <a:off x="6273478" y="119269"/>
            <a:ext cx="2789499" cy="2255063"/>
          </a:xfrm>
          <a:prstGeom prst="rect">
            <a:avLst/>
          </a:prstGeom>
        </p:spPr>
      </p:pic>
      <p:pic>
        <p:nvPicPr>
          <p:cNvPr id="9" name="Picture 8" descr="A picture containing diagram, bubble chart&#10;&#10;Description automatically generated">
            <a:extLst>
              <a:ext uri="{FF2B5EF4-FFF2-40B4-BE49-F238E27FC236}">
                <a16:creationId xmlns:a16="http://schemas.microsoft.com/office/drawing/2014/main" id="{D368B80C-FBBE-1249-BB29-CF8C2CE27B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232"/>
          <a:stretch/>
        </p:blipFill>
        <p:spPr>
          <a:xfrm>
            <a:off x="1382210" y="2294820"/>
            <a:ext cx="6379579" cy="279233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8438D05-78DE-5E41-94F5-4E6D54EC28F4}"/>
              </a:ext>
            </a:extLst>
          </p:cNvPr>
          <p:cNvSpPr txBox="1"/>
          <p:nvPr/>
        </p:nvSpPr>
        <p:spPr>
          <a:xfrm>
            <a:off x="1382210" y="2294820"/>
            <a:ext cx="358815" cy="46588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B9BF456-98DD-4C4F-8FE4-7285A75F0EF5}"/>
              </a:ext>
            </a:extLst>
          </p:cNvPr>
          <p:cNvSpPr txBox="1"/>
          <p:nvPr/>
        </p:nvSpPr>
        <p:spPr>
          <a:xfrm>
            <a:off x="1382209" y="4854215"/>
            <a:ext cx="358815" cy="46588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2839DCA-D493-2146-96FB-34C296378A0E}"/>
              </a:ext>
            </a:extLst>
          </p:cNvPr>
          <p:cNvSpPr txBox="1"/>
          <p:nvPr/>
        </p:nvSpPr>
        <p:spPr>
          <a:xfrm>
            <a:off x="430753" y="1275670"/>
            <a:ext cx="58427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Example: the piezoelectric effect in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ZnO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07148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401D51-0ED2-3149-9070-3354EAE05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7284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Piezoelectric VEH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FF5BE4-A699-4548-A903-EC588926E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292AC-F10E-5942-A361-00818359E44F}" type="slidenum">
              <a:rPr lang="en-US" smtClean="0"/>
              <a:t>14</a:t>
            </a:fld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DA7A324-5166-2A46-986C-07597EAA8CD3}"/>
              </a:ext>
            </a:extLst>
          </p:cNvPr>
          <p:cNvSpPr txBox="1">
            <a:spLocks/>
          </p:cNvSpPr>
          <p:nvPr/>
        </p:nvSpPr>
        <p:spPr>
          <a:xfrm>
            <a:off x="-1" y="6599468"/>
            <a:ext cx="7326775" cy="2585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Priya, S. et al.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Energy Harvesting and Systems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2017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(1), 3-39.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F99906-8FF1-B14E-ADBC-698DB3380AE5}"/>
              </a:ext>
            </a:extLst>
          </p:cNvPr>
          <p:cNvSpPr txBox="1"/>
          <p:nvPr/>
        </p:nvSpPr>
        <p:spPr>
          <a:xfrm>
            <a:off x="1132394" y="5019266"/>
            <a:ext cx="2185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Unimorph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Structure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539EBF-A8D5-8D46-9A0D-A8606D024E31}"/>
              </a:ext>
            </a:extLst>
          </p:cNvPr>
          <p:cNvSpPr txBox="1"/>
          <p:nvPr/>
        </p:nvSpPr>
        <p:spPr>
          <a:xfrm>
            <a:off x="430749" y="1005149"/>
            <a:ext cx="5160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Cantilever-based piezoelectric harvester design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06C0BD-4514-524A-B450-3EB274452994}"/>
              </a:ext>
            </a:extLst>
          </p:cNvPr>
          <p:cNvSpPr/>
          <p:nvPr/>
        </p:nvSpPr>
        <p:spPr>
          <a:xfrm>
            <a:off x="4848824" y="1408955"/>
            <a:ext cx="40462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Mass (purple) adjusts resonant frequency to the available environmental frequency</a:t>
            </a:r>
            <a:endParaRPr lang="en-US" sz="1600" dirty="0"/>
          </a:p>
        </p:txBody>
      </p:sp>
      <p:pic>
        <p:nvPicPr>
          <p:cNvPr id="14" name="Picture 13" descr="Chart, diagram&#10;&#10;Description automatically generated">
            <a:extLst>
              <a:ext uri="{FF2B5EF4-FFF2-40B4-BE49-F238E27FC236}">
                <a16:creationId xmlns:a16="http://schemas.microsoft.com/office/drawing/2014/main" id="{3E7D44CE-899A-334C-B705-B0C5D91EAA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637" r="30946"/>
          <a:stretch/>
        </p:blipFill>
        <p:spPr>
          <a:xfrm>
            <a:off x="201881" y="2274424"/>
            <a:ext cx="4046241" cy="2686391"/>
          </a:xfrm>
          <a:prstGeom prst="rect">
            <a:avLst/>
          </a:prstGeom>
        </p:spPr>
      </p:pic>
      <p:pic>
        <p:nvPicPr>
          <p:cNvPr id="5" name="Picture 4" descr="Chart, line chart&#10;&#10;Description automatically generated">
            <a:extLst>
              <a:ext uri="{FF2B5EF4-FFF2-40B4-BE49-F238E27FC236}">
                <a16:creationId xmlns:a16="http://schemas.microsoft.com/office/drawing/2014/main" id="{CB77632C-90BC-3948-9DE6-4A7ACB445C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1768" y="2037855"/>
            <a:ext cx="4333297" cy="425771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41EF079-77AA-6245-9EE5-1B394CC62537}"/>
              </a:ext>
            </a:extLst>
          </p:cNvPr>
          <p:cNvSpPr txBox="1"/>
          <p:nvPr/>
        </p:nvSpPr>
        <p:spPr>
          <a:xfrm>
            <a:off x="119021" y="2248839"/>
            <a:ext cx="623455" cy="4572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92413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401D51-0ED2-3149-9070-3354EAE05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7284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Piezoelectric VEH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FF5BE4-A699-4548-A903-EC588926E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292AC-F10E-5942-A361-00818359E44F}" type="slidenum">
              <a:rPr lang="en-US" smtClean="0"/>
              <a:t>15</a:t>
            </a:fld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4820F77-BAE9-E840-ADD9-988C6BFD55D1}"/>
              </a:ext>
            </a:extLst>
          </p:cNvPr>
          <p:cNvSpPr txBox="1"/>
          <p:nvPr/>
        </p:nvSpPr>
        <p:spPr>
          <a:xfrm>
            <a:off x="430749" y="4717605"/>
            <a:ext cx="828249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General Concept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 vibration induces a voltage across a piezoelectric material; typical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piezoelectrics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used are PZT (Pb(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Zr,Ti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)O</a:t>
            </a:r>
            <a:r>
              <a:rPr lang="en-US" sz="16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 and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AlN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Advantages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 simple construction, can be smaller than electromagnetic VEH</a:t>
            </a: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Disadvantages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 lifespan issues due to brittleness, depolarization of the dielectric (especially in high temperature environments)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DA7A324-5166-2A46-986C-07597EAA8CD3}"/>
              </a:ext>
            </a:extLst>
          </p:cNvPr>
          <p:cNvSpPr txBox="1">
            <a:spLocks/>
          </p:cNvSpPr>
          <p:nvPr/>
        </p:nvSpPr>
        <p:spPr>
          <a:xfrm>
            <a:off x="-1" y="6599468"/>
            <a:ext cx="7326775" cy="2585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Image Source: Priya, S. et al.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Energy Harvesting and Systems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2017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(1), 3-39.</a:t>
            </a:r>
          </a:p>
        </p:txBody>
      </p:sp>
      <p:pic>
        <p:nvPicPr>
          <p:cNvPr id="6" name="Picture 5" descr="Chart, diagram&#10;&#10;Description automatically generated">
            <a:extLst>
              <a:ext uri="{FF2B5EF4-FFF2-40B4-BE49-F238E27FC236}">
                <a16:creationId xmlns:a16="http://schemas.microsoft.com/office/drawing/2014/main" id="{88239125-C577-C648-B27C-5CA7FD64F4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829" r="30946"/>
          <a:stretch/>
        </p:blipFill>
        <p:spPr>
          <a:xfrm>
            <a:off x="2272146" y="1103950"/>
            <a:ext cx="5220883" cy="338674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60C9CF8-0248-0F4F-A9D9-1B807ADAC34C}"/>
              </a:ext>
            </a:extLst>
          </p:cNvPr>
          <p:cNvSpPr txBox="1"/>
          <p:nvPr/>
        </p:nvSpPr>
        <p:spPr>
          <a:xfrm>
            <a:off x="2147455" y="1103950"/>
            <a:ext cx="623455" cy="4572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754E759-1553-9C49-95C7-2F6549AF235A}"/>
              </a:ext>
            </a:extLst>
          </p:cNvPr>
          <p:cNvSpPr txBox="1"/>
          <p:nvPr/>
        </p:nvSpPr>
        <p:spPr>
          <a:xfrm>
            <a:off x="430749" y="1005149"/>
            <a:ext cx="5160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Cantilever-based piezoelectric harvester design</a:t>
            </a:r>
          </a:p>
        </p:txBody>
      </p:sp>
    </p:spTree>
    <p:extLst>
      <p:ext uri="{BB962C8B-B14F-4D97-AF65-F5344CB8AC3E}">
        <p14:creationId xmlns:p14="http://schemas.microsoft.com/office/powerpoint/2010/main" val="29379497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401D51-0ED2-3149-9070-3354EAE05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7284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Electrostatic VEH – capacitive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FF5BE4-A699-4548-A903-EC588926E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292AC-F10E-5942-A361-00818359E44F}" type="slidenum">
              <a:rPr lang="en-US" smtClean="0"/>
              <a:t>16</a:t>
            </a:fld>
            <a:endParaRPr lang="en-US"/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B2ADCD94-B98D-7D42-87B3-B2AC75D070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1035"/>
          <a:stretch/>
        </p:blipFill>
        <p:spPr>
          <a:xfrm>
            <a:off x="1520824" y="1105357"/>
            <a:ext cx="6102350" cy="388258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6D8FA1A-A218-9E4C-BB35-2AFAF20922FE}"/>
              </a:ext>
            </a:extLst>
          </p:cNvPr>
          <p:cNvSpPr txBox="1"/>
          <p:nvPr/>
        </p:nvSpPr>
        <p:spPr>
          <a:xfrm>
            <a:off x="628649" y="3125205"/>
            <a:ext cx="2339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In-plane overlap type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02B886F-1BBC-E448-BAB2-D5DD460F64B6}"/>
              </a:ext>
            </a:extLst>
          </p:cNvPr>
          <p:cNvSpPr txBox="1"/>
          <p:nvPr/>
        </p:nvSpPr>
        <p:spPr>
          <a:xfrm>
            <a:off x="6390823" y="3125205"/>
            <a:ext cx="2749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In-plane gap closing type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F8166B2-2CB8-4347-B7FF-665D3A838161}"/>
              </a:ext>
            </a:extLst>
          </p:cNvPr>
          <p:cNvSpPr txBox="1"/>
          <p:nvPr/>
        </p:nvSpPr>
        <p:spPr>
          <a:xfrm>
            <a:off x="3073882" y="4861727"/>
            <a:ext cx="3198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Out-of-plane gap closing type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38F122A-5398-4147-ABCA-A31108B5313A}"/>
                  </a:ext>
                </a:extLst>
              </p:cNvPr>
              <p:cNvSpPr txBox="1"/>
              <p:nvPr/>
            </p:nvSpPr>
            <p:spPr>
              <a:xfrm>
                <a:off x="430751" y="5244374"/>
                <a:ext cx="8282495" cy="13417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A capacitor, with two electrically isolated plates, is charged via an external voltage source.  The electrostatic force between the plates is given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F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CQ</m:t>
                        </m:r>
                      </m:sub>
                    </m:sSub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=0.5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(constant charge) 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6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F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16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CV</m:t>
                        </m:r>
                      </m:sub>
                    </m:sSub>
                    <m:r>
                      <a:rPr lang="en-US" sz="1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0.5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sSup>
                      <m:sSupPr>
                        <m:ctrlP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p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</m:e>
                      <m:sup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(constant voltage).  Vibration changes the distance between the plates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a,b</a:t>
                </a:r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) or the area of overlap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(a), and the work done against the electrostatic force provides the harvested energy.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38F122A-5398-4147-ABCA-A31108B531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751" y="5244374"/>
                <a:ext cx="8282495" cy="1341778"/>
              </a:xfrm>
              <a:prstGeom prst="rect">
                <a:avLst/>
              </a:prstGeom>
              <a:blipFill>
                <a:blip r:embed="rId3"/>
                <a:stretch>
                  <a:fillRect l="-460" t="-935" r="-1380" b="-56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37C507A-2387-D942-B018-E58DB28A8553}"/>
                  </a:ext>
                </a:extLst>
              </p:cNvPr>
              <p:cNvSpPr txBox="1"/>
              <p:nvPr/>
            </p:nvSpPr>
            <p:spPr>
              <a:xfrm>
                <a:off x="750477" y="3956577"/>
                <a:ext cx="1047723" cy="6653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𝑄𝑑</m:t>
                          </m:r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den>
                      </m:f>
                    </m:oMath>
                  </m:oMathPara>
                </a14:m>
                <a:endParaRPr lang="en-US" b="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37C507A-2387-D942-B018-E58DB28A85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477" y="3956577"/>
                <a:ext cx="1047723" cy="665310"/>
              </a:xfrm>
              <a:prstGeom prst="rect">
                <a:avLst/>
              </a:prstGeom>
              <a:blipFill>
                <a:blip r:embed="rId4"/>
                <a:stretch>
                  <a:fillRect b="-188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F2B4EE82-0D38-3A47-9DAF-697B0C7579DF}"/>
              </a:ext>
            </a:extLst>
          </p:cNvPr>
          <p:cNvSpPr txBox="1">
            <a:spLocks/>
          </p:cNvSpPr>
          <p:nvPr/>
        </p:nvSpPr>
        <p:spPr>
          <a:xfrm>
            <a:off x="0" y="6599468"/>
            <a:ext cx="7326775" cy="2585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Beeby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S. P. et al.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Meas. Sci. Technol.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2006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R175-R195.</a:t>
            </a:r>
          </a:p>
        </p:txBody>
      </p:sp>
    </p:spTree>
    <p:extLst>
      <p:ext uri="{BB962C8B-B14F-4D97-AF65-F5344CB8AC3E}">
        <p14:creationId xmlns:p14="http://schemas.microsoft.com/office/powerpoint/2010/main" val="35423472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401D51-0ED2-3149-9070-3354EAE05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7284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Electrostatic VEH – capacitive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FF5BE4-A699-4548-A903-EC588926E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292AC-F10E-5942-A361-00818359E44F}" type="slidenum">
              <a:rPr lang="en-US" smtClean="0"/>
              <a:t>17</a:t>
            </a:fld>
            <a:endParaRPr lang="en-US"/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B2ADCD94-B98D-7D42-87B3-B2AC75D070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730" r="3284" b="57390"/>
          <a:stretch/>
        </p:blipFill>
        <p:spPr>
          <a:xfrm>
            <a:off x="2998692" y="1471369"/>
            <a:ext cx="3146611" cy="26357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663D83C-0456-5D4E-A01E-DF0CE4F78EFD}"/>
              </a:ext>
            </a:extLst>
          </p:cNvPr>
          <p:cNvSpPr txBox="1"/>
          <p:nvPr/>
        </p:nvSpPr>
        <p:spPr>
          <a:xfrm>
            <a:off x="430751" y="4540469"/>
            <a:ext cx="82824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General Concept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 vibration either changes distance between capacitor plates or changes capacitor area</a:t>
            </a:r>
          </a:p>
          <a:p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Advantages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 straightforward fabrication (similar to existing MEMS components)</a:t>
            </a: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Disadvantages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 requires an external voltage source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E7F8957F-07FE-FA49-BF45-BF1B6195872C}"/>
              </a:ext>
            </a:extLst>
          </p:cNvPr>
          <p:cNvSpPr txBox="1">
            <a:spLocks/>
          </p:cNvSpPr>
          <p:nvPr/>
        </p:nvSpPr>
        <p:spPr>
          <a:xfrm>
            <a:off x="0" y="6330676"/>
            <a:ext cx="7326775" cy="527324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Beeby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S. P. et al.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Meas. Sci. Technol.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2006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R175-R195.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Varpula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A. et al.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Sci. Rep.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2014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6799.</a:t>
            </a:r>
          </a:p>
        </p:txBody>
      </p:sp>
    </p:spTree>
    <p:extLst>
      <p:ext uri="{BB962C8B-B14F-4D97-AF65-F5344CB8AC3E}">
        <p14:creationId xmlns:p14="http://schemas.microsoft.com/office/powerpoint/2010/main" val="37559720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401D51-0ED2-3149-9070-3354EAE05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7284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Electrostatic VEH – triboelectric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FF5BE4-A699-4548-A903-EC588926E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292AC-F10E-5942-A361-00818359E44F}" type="slidenum">
              <a:rPr lang="en-US" smtClean="0"/>
              <a:t>18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DC0850F-25BC-1947-A2E4-030A6EA98434}"/>
              </a:ext>
            </a:extLst>
          </p:cNvPr>
          <p:cNvSpPr txBox="1">
            <a:spLocks/>
          </p:cNvSpPr>
          <p:nvPr/>
        </p:nvSpPr>
        <p:spPr>
          <a:xfrm>
            <a:off x="-1" y="6599468"/>
            <a:ext cx="7326775" cy="2585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“Triboelectric effect”, Wikipedia, accessed 2020-11-19. https://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en.wikipedia.org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/wiki/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Triboelectric_effect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F09AF86-5D7E-F74A-9D29-29695860479D}"/>
              </a:ext>
            </a:extLst>
          </p:cNvPr>
          <p:cNvSpPr txBox="1"/>
          <p:nvPr/>
        </p:nvSpPr>
        <p:spPr>
          <a:xfrm>
            <a:off x="442325" y="1227298"/>
            <a:ext cx="82618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triboelectric effect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is a type of contact electrification where materials become electrically charged after they are separated from another material (e.g. static electricity)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BEFDC41-D288-924B-BD4C-CE0F1C1FC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3400" y="2391445"/>
            <a:ext cx="5537200" cy="367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51065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401D51-0ED2-3149-9070-3354EAE05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7284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Electrostatic VEH – triboelectric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FF5BE4-A699-4548-A903-EC588926E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292AC-F10E-5942-A361-00818359E44F}" type="slidenum">
              <a:rPr lang="en-US" smtClean="0"/>
              <a:t>19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DC0850F-25BC-1947-A2E4-030A6EA98434}"/>
              </a:ext>
            </a:extLst>
          </p:cNvPr>
          <p:cNvSpPr txBox="1">
            <a:spLocks/>
          </p:cNvSpPr>
          <p:nvPr/>
        </p:nvSpPr>
        <p:spPr>
          <a:xfrm>
            <a:off x="-1" y="6599468"/>
            <a:ext cx="7326775" cy="2585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Wang, Z. L.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Mater. Today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2017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(2), 74-82.</a:t>
            </a:r>
            <a:endParaRPr lang="en-U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F09AF86-5D7E-F74A-9D29-29695860479D}"/>
              </a:ext>
            </a:extLst>
          </p:cNvPr>
          <p:cNvSpPr txBox="1"/>
          <p:nvPr/>
        </p:nvSpPr>
        <p:spPr>
          <a:xfrm>
            <a:off x="441081" y="4660054"/>
            <a:ext cx="826183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Two dielectrics are driven into physical contact; charges build up in the two dielectrics via the triboelectric effect (ii)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With additional cycles, further charges build up to saturation, and the resulting electrostatic field drives electrons to flow through the external load (iii)</a:t>
            </a:r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A73E4B46-0523-854B-B7AE-AFAE3228DE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4750" y="1438956"/>
            <a:ext cx="6794500" cy="27813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7487057-2FCB-7441-AAA7-B9B0D039C760}"/>
              </a:ext>
            </a:extLst>
          </p:cNvPr>
          <p:cNvSpPr txBox="1"/>
          <p:nvPr/>
        </p:nvSpPr>
        <p:spPr>
          <a:xfrm>
            <a:off x="1131047" y="1356514"/>
            <a:ext cx="457200" cy="4651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1157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401D51-0ED2-3149-9070-3354EAE05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19387"/>
            <a:ext cx="7886700" cy="1221391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Vibrational energy harvesting (VEH) converts vibrational energy to electrical energy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FF5BE4-A699-4548-A903-EC588926E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292AC-F10E-5942-A361-00818359E44F}" type="slidenum">
              <a:rPr lang="en-US" smtClean="0"/>
              <a:t>2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D0ADFC-05B8-5246-AE04-E129B0882903}"/>
              </a:ext>
            </a:extLst>
          </p:cNvPr>
          <p:cNvSpPr txBox="1"/>
          <p:nvPr/>
        </p:nvSpPr>
        <p:spPr>
          <a:xfrm>
            <a:off x="528455" y="5149107"/>
            <a:ext cx="80870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Vibrational energy is harvested using a </a:t>
            </a:r>
            <a:r>
              <a:rPr lang="en-US" b="1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transducer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, which is a device that converts one form of energy to another (in this case, kinetic to electrical)</a:t>
            </a:r>
          </a:p>
        </p:txBody>
      </p:sp>
      <p:pic>
        <p:nvPicPr>
          <p:cNvPr id="10" name="Picture 9" descr="Diagram&#10;&#10;Description automatically generated">
            <a:extLst>
              <a:ext uri="{FF2B5EF4-FFF2-40B4-BE49-F238E27FC236}">
                <a16:creationId xmlns:a16="http://schemas.microsoft.com/office/drawing/2014/main" id="{977D1180-9D91-0D48-ACB3-DD200EFE94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31" t="5033" r="3641" b="8054"/>
          <a:stretch/>
        </p:blipFill>
        <p:spPr>
          <a:xfrm>
            <a:off x="2194211" y="2380542"/>
            <a:ext cx="4755574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6884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401D51-0ED2-3149-9070-3354EAE05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7284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Electrostatic VEH – triboelectric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FF5BE4-A699-4548-A903-EC588926E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292AC-F10E-5942-A361-00818359E44F}" type="slidenum">
              <a:rPr lang="en-US" smtClean="0"/>
              <a:t>20</a:t>
            </a:fld>
            <a:endParaRPr lang="en-US"/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76BD0EF9-A754-6746-9AC0-415B9C9056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4108" y="2918132"/>
            <a:ext cx="3126761" cy="1531098"/>
          </a:xfrm>
          <a:prstGeom prst="rect">
            <a:avLst/>
          </a:prstGeom>
        </p:spPr>
      </p:pic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A2448547-C7D9-7E46-85DD-0F94CDDA69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71908"/>
            <a:ext cx="5984109" cy="5267005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DC0850F-25BC-1947-A2E4-030A6EA98434}"/>
              </a:ext>
            </a:extLst>
          </p:cNvPr>
          <p:cNvSpPr txBox="1">
            <a:spLocks/>
          </p:cNvSpPr>
          <p:nvPr/>
        </p:nvSpPr>
        <p:spPr>
          <a:xfrm>
            <a:off x="-1" y="6599468"/>
            <a:ext cx="7326775" cy="2585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Siang, J.; Lim, M. H.; Salman Leong, M.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Int. J. Energy Res.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42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1866-1893.</a:t>
            </a:r>
          </a:p>
        </p:txBody>
      </p:sp>
    </p:spTree>
    <p:extLst>
      <p:ext uri="{BB962C8B-B14F-4D97-AF65-F5344CB8AC3E}">
        <p14:creationId xmlns:p14="http://schemas.microsoft.com/office/powerpoint/2010/main" val="39216821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401D51-0ED2-3149-9070-3354EAE05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7284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Electrostatic VEH – triboelectric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FF5BE4-A699-4548-A903-EC588926E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292AC-F10E-5942-A361-00818359E44F}" type="slidenum">
              <a:rPr lang="en-US" smtClean="0"/>
              <a:t>21</a:t>
            </a:fld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4820F77-BAE9-E840-ADD9-988C6BFD55D1}"/>
              </a:ext>
            </a:extLst>
          </p:cNvPr>
          <p:cNvSpPr txBox="1"/>
          <p:nvPr/>
        </p:nvSpPr>
        <p:spPr>
          <a:xfrm>
            <a:off x="430752" y="4400841"/>
            <a:ext cx="82824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General Concept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 vibration induces contact and charge build-up via the triboelectric effect</a:t>
            </a:r>
          </a:p>
          <a:p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Advantages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 more mechanically robust than piezoelectric VEH</a:t>
            </a: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Disadvantages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 low durability; high moisture environments affect device performance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59E5CDD-FC60-9A41-AE0D-880AA84A6452}"/>
              </a:ext>
            </a:extLst>
          </p:cNvPr>
          <p:cNvSpPr txBox="1">
            <a:spLocks/>
          </p:cNvSpPr>
          <p:nvPr/>
        </p:nvSpPr>
        <p:spPr>
          <a:xfrm>
            <a:off x="-1" y="6599468"/>
            <a:ext cx="7326775" cy="2585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Siang, J.; Lim, M. H.; Salman Leong, M.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Int. J. Energy Res.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42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1866-1893.</a:t>
            </a:r>
          </a:p>
        </p:txBody>
      </p:sp>
      <p:pic>
        <p:nvPicPr>
          <p:cNvPr id="16" name="Picture 15" descr="Diagram&#10;&#10;Description automatically generated">
            <a:extLst>
              <a:ext uri="{FF2B5EF4-FFF2-40B4-BE49-F238E27FC236}">
                <a16:creationId xmlns:a16="http://schemas.microsoft.com/office/drawing/2014/main" id="{AEBF5CC9-DAED-454E-BEEB-C1DE43F96D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4750" y="1438956"/>
            <a:ext cx="6794500" cy="27813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4F1F3B8-3EDE-D64D-BB73-AB4D47374BE0}"/>
              </a:ext>
            </a:extLst>
          </p:cNvPr>
          <p:cNvSpPr txBox="1"/>
          <p:nvPr/>
        </p:nvSpPr>
        <p:spPr>
          <a:xfrm>
            <a:off x="1131047" y="1356514"/>
            <a:ext cx="457200" cy="4651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12714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FF5BE4-A699-4548-A903-EC588926E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292AC-F10E-5942-A361-00818359E44F}" type="slidenum">
              <a:rPr lang="en-US" smtClean="0"/>
              <a:t>22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6FF52C-1759-1044-9082-574DBD46AF36}"/>
              </a:ext>
            </a:extLst>
          </p:cNvPr>
          <p:cNvSpPr txBox="1"/>
          <p:nvPr/>
        </p:nvSpPr>
        <p:spPr>
          <a:xfrm>
            <a:off x="628650" y="1399106"/>
            <a:ext cx="228600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Electromagnetic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FC9A924-3769-8F47-B867-E7847B5880F0}"/>
              </a:ext>
            </a:extLst>
          </p:cNvPr>
          <p:cNvSpPr txBox="1"/>
          <p:nvPr/>
        </p:nvSpPr>
        <p:spPr>
          <a:xfrm>
            <a:off x="3429000" y="1393613"/>
            <a:ext cx="228600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Piezoelectric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04DBE4-12D1-C949-AA86-40EBD391F361}"/>
              </a:ext>
            </a:extLst>
          </p:cNvPr>
          <p:cNvSpPr txBox="1"/>
          <p:nvPr/>
        </p:nvSpPr>
        <p:spPr>
          <a:xfrm>
            <a:off x="6229350" y="1393613"/>
            <a:ext cx="228600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Electrostatic</a:t>
            </a:r>
          </a:p>
        </p:txBody>
      </p:sp>
      <p:pic>
        <p:nvPicPr>
          <p:cNvPr id="9" name="Picture 8" descr="A picture containing diagram&#10;&#10;Description automatically generated">
            <a:extLst>
              <a:ext uri="{FF2B5EF4-FFF2-40B4-BE49-F238E27FC236}">
                <a16:creationId xmlns:a16="http://schemas.microsoft.com/office/drawing/2014/main" id="{1679F252-4605-8143-92FC-F006BE7482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749" r="57951" b="12304"/>
          <a:stretch/>
        </p:blipFill>
        <p:spPr>
          <a:xfrm>
            <a:off x="628650" y="2079340"/>
            <a:ext cx="2275396" cy="2287604"/>
          </a:xfrm>
          <a:prstGeom prst="rect">
            <a:avLst/>
          </a:prstGeom>
        </p:spPr>
      </p:pic>
      <p:pic>
        <p:nvPicPr>
          <p:cNvPr id="13" name="Picture 12" descr="Chart, diagram&#10;&#10;Description automatically generated">
            <a:extLst>
              <a:ext uri="{FF2B5EF4-FFF2-40B4-BE49-F238E27FC236}">
                <a16:creationId xmlns:a16="http://schemas.microsoft.com/office/drawing/2014/main" id="{DECE94FA-145B-6D4D-8468-17169541AE7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829" r="30946"/>
          <a:stretch/>
        </p:blipFill>
        <p:spPr>
          <a:xfrm>
            <a:off x="3296992" y="2303619"/>
            <a:ext cx="2674706" cy="173506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60F6F3C-35A8-3A4B-8C66-473AC4D193E1}"/>
              </a:ext>
            </a:extLst>
          </p:cNvPr>
          <p:cNvSpPr txBox="1"/>
          <p:nvPr/>
        </p:nvSpPr>
        <p:spPr>
          <a:xfrm>
            <a:off x="3272050" y="2350621"/>
            <a:ext cx="274638" cy="2342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5" name="Picture 14" descr="Diagram&#10;&#10;Description automatically generated">
            <a:extLst>
              <a:ext uri="{FF2B5EF4-FFF2-40B4-BE49-F238E27FC236}">
                <a16:creationId xmlns:a16="http://schemas.microsoft.com/office/drawing/2014/main" id="{BD86D3F2-2A3F-8545-9EE6-259317DA636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6169" r="3063" b="57656"/>
          <a:stretch/>
        </p:blipFill>
        <p:spPr>
          <a:xfrm>
            <a:off x="6632762" y="1871646"/>
            <a:ext cx="1704415" cy="1426406"/>
          </a:xfrm>
          <a:prstGeom prst="rect">
            <a:avLst/>
          </a:prstGeom>
        </p:spPr>
      </p:pic>
      <p:pic>
        <p:nvPicPr>
          <p:cNvPr id="16" name="Picture 15" descr="Diagram&#10;&#10;Description automatically generated">
            <a:extLst>
              <a:ext uri="{FF2B5EF4-FFF2-40B4-BE49-F238E27FC236}">
                <a16:creationId xmlns:a16="http://schemas.microsoft.com/office/drawing/2014/main" id="{4F8CAF48-7912-B847-AF96-28635CEC66E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0693" t="14017" r="33177" b="3734"/>
          <a:stretch/>
        </p:blipFill>
        <p:spPr>
          <a:xfrm>
            <a:off x="7015826" y="3632647"/>
            <a:ext cx="1321351" cy="170259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2C92C2C-59E7-F14F-8F0E-F8605CAE1E56}"/>
              </a:ext>
            </a:extLst>
          </p:cNvPr>
          <p:cNvSpPr txBox="1"/>
          <p:nvPr/>
        </p:nvSpPr>
        <p:spPr>
          <a:xfrm>
            <a:off x="6934978" y="5264143"/>
            <a:ext cx="10999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triboelectric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8D01F70-5608-394C-A387-37A04B2E2B24}"/>
              </a:ext>
            </a:extLst>
          </p:cNvPr>
          <p:cNvSpPr txBox="1"/>
          <p:nvPr/>
        </p:nvSpPr>
        <p:spPr>
          <a:xfrm>
            <a:off x="7015826" y="3234469"/>
            <a:ext cx="9813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capacitive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C7A14C1-766E-3248-9D1B-93A04CA8B994}"/>
              </a:ext>
            </a:extLst>
          </p:cNvPr>
          <p:cNvSpPr txBox="1">
            <a:spLocks/>
          </p:cNvSpPr>
          <p:nvPr/>
        </p:nvSpPr>
        <p:spPr>
          <a:xfrm>
            <a:off x="628650" y="161350"/>
            <a:ext cx="7886700" cy="9102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VEH Summary</a:t>
            </a:r>
          </a:p>
        </p:txBody>
      </p:sp>
    </p:spTree>
    <p:extLst>
      <p:ext uri="{BB962C8B-B14F-4D97-AF65-F5344CB8AC3E}">
        <p14:creationId xmlns:p14="http://schemas.microsoft.com/office/powerpoint/2010/main" val="37901686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401D51-0ED2-3149-9070-3354EAE05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6880"/>
            <a:ext cx="7886700" cy="910286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VEH Summary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FF5BE4-A699-4548-A903-EC588926E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292AC-F10E-5942-A361-00818359E44F}" type="slidenum">
              <a:rPr lang="en-US" smtClean="0"/>
              <a:t>23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6FF52C-1759-1044-9082-574DBD46AF36}"/>
              </a:ext>
            </a:extLst>
          </p:cNvPr>
          <p:cNvSpPr txBox="1"/>
          <p:nvPr/>
        </p:nvSpPr>
        <p:spPr>
          <a:xfrm>
            <a:off x="443753" y="1214165"/>
            <a:ext cx="228600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Electromagnetic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FC9A924-3769-8F47-B867-E7847B5880F0}"/>
              </a:ext>
            </a:extLst>
          </p:cNvPr>
          <p:cNvSpPr txBox="1"/>
          <p:nvPr/>
        </p:nvSpPr>
        <p:spPr>
          <a:xfrm>
            <a:off x="443753" y="2375988"/>
            <a:ext cx="228600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Piezoelectric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04DBE4-12D1-C949-AA86-40EBD391F361}"/>
              </a:ext>
            </a:extLst>
          </p:cNvPr>
          <p:cNvSpPr txBox="1"/>
          <p:nvPr/>
        </p:nvSpPr>
        <p:spPr>
          <a:xfrm>
            <a:off x="443753" y="4645806"/>
            <a:ext cx="228600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Electrostatic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5D00056-3822-F348-B983-909127CE8A07}"/>
              </a:ext>
            </a:extLst>
          </p:cNvPr>
          <p:cNvSpPr txBox="1"/>
          <p:nvPr/>
        </p:nvSpPr>
        <p:spPr>
          <a:xfrm>
            <a:off x="2958353" y="937166"/>
            <a:ext cx="5715000" cy="9233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General Concept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vibrating magnet generates current in a conductive coil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Con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difficult to scale down to MEMS scale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8D24D83-BC66-B54D-952E-1D5730CD4313}"/>
              </a:ext>
            </a:extLst>
          </p:cNvPr>
          <p:cNvSpPr txBox="1"/>
          <p:nvPr/>
        </p:nvSpPr>
        <p:spPr>
          <a:xfrm>
            <a:off x="2958353" y="2098989"/>
            <a:ext cx="5715000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General Concept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vibration induces a voltage across a piezoelectric material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Con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lifespan issues (depolarization, brittleness), temperature sensitivity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B8C9AB4-77E7-6F47-814E-3F5441D2FD3A}"/>
              </a:ext>
            </a:extLst>
          </p:cNvPr>
          <p:cNvSpPr txBox="1"/>
          <p:nvPr/>
        </p:nvSpPr>
        <p:spPr>
          <a:xfrm>
            <a:off x="2958353" y="3537811"/>
            <a:ext cx="5715000" cy="258532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Capacitive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General Concept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vibration either changes distance between capacitor plates or changes capacitor area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Con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requires an external voltage source</a:t>
            </a:r>
          </a:p>
          <a:p>
            <a:endParaRPr lang="en-US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Triboelectric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General Concept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vibration induces contact and charge build-up via the triboelectric effect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Con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lifespan issues, moisture sensitivity</a:t>
            </a:r>
          </a:p>
        </p:txBody>
      </p:sp>
    </p:spTree>
    <p:extLst>
      <p:ext uri="{BB962C8B-B14F-4D97-AF65-F5344CB8AC3E}">
        <p14:creationId xmlns:p14="http://schemas.microsoft.com/office/powerpoint/2010/main" val="24217686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401D51-0ED2-3149-9070-3354EAE05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6880"/>
            <a:ext cx="7886700" cy="910286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VEH Summary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FF5BE4-A699-4548-A903-EC588926E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292AC-F10E-5942-A361-00818359E44F}" type="slidenum">
              <a:rPr lang="en-US" smtClean="0"/>
              <a:t>24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6FF52C-1759-1044-9082-574DBD46AF36}"/>
              </a:ext>
            </a:extLst>
          </p:cNvPr>
          <p:cNvSpPr txBox="1"/>
          <p:nvPr/>
        </p:nvSpPr>
        <p:spPr>
          <a:xfrm>
            <a:off x="443753" y="1214165"/>
            <a:ext cx="228600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Electromagnetic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FC9A924-3769-8F47-B867-E7847B5880F0}"/>
              </a:ext>
            </a:extLst>
          </p:cNvPr>
          <p:cNvSpPr txBox="1"/>
          <p:nvPr/>
        </p:nvSpPr>
        <p:spPr>
          <a:xfrm>
            <a:off x="443753" y="2375988"/>
            <a:ext cx="228600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Piezoelectric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04DBE4-12D1-C949-AA86-40EBD391F361}"/>
              </a:ext>
            </a:extLst>
          </p:cNvPr>
          <p:cNvSpPr txBox="1"/>
          <p:nvPr/>
        </p:nvSpPr>
        <p:spPr>
          <a:xfrm>
            <a:off x="443753" y="4645806"/>
            <a:ext cx="228600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Electrostatic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5D00056-3822-F348-B983-909127CE8A07}"/>
              </a:ext>
            </a:extLst>
          </p:cNvPr>
          <p:cNvSpPr txBox="1"/>
          <p:nvPr/>
        </p:nvSpPr>
        <p:spPr>
          <a:xfrm>
            <a:off x="2958353" y="937166"/>
            <a:ext cx="5715000" cy="9233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General Concept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vibrating magnet generates current in a conductive coil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Con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difficult to scale down to MEMS scale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8D24D83-BC66-B54D-952E-1D5730CD4313}"/>
              </a:ext>
            </a:extLst>
          </p:cNvPr>
          <p:cNvSpPr txBox="1"/>
          <p:nvPr/>
        </p:nvSpPr>
        <p:spPr>
          <a:xfrm>
            <a:off x="2958353" y="2098989"/>
            <a:ext cx="5715000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General Concept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vibration induces a voltage across a piezoelectric material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Con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lifespan issues (depolarization, brittleness), temperature sensitivity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B8C9AB4-77E7-6F47-814E-3F5441D2FD3A}"/>
              </a:ext>
            </a:extLst>
          </p:cNvPr>
          <p:cNvSpPr txBox="1"/>
          <p:nvPr/>
        </p:nvSpPr>
        <p:spPr>
          <a:xfrm>
            <a:off x="2958353" y="3537811"/>
            <a:ext cx="5715000" cy="258532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Capacitive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General Concept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vibration either changes distance between capacitor plates or changes capacitor area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Con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requires an external voltage source</a:t>
            </a:r>
          </a:p>
          <a:p>
            <a:endParaRPr lang="en-US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Triboelectric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General Concept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vibration induces contact and charge build-up via the triboelectric effect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Con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lifespan issues, moisture sensitivity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7898DE0-E2CE-B24E-B095-C37D054A0FA2}"/>
              </a:ext>
            </a:extLst>
          </p:cNvPr>
          <p:cNvSpPr txBox="1"/>
          <p:nvPr/>
        </p:nvSpPr>
        <p:spPr>
          <a:xfrm>
            <a:off x="1460642" y="6298356"/>
            <a:ext cx="6224781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Are any of these VEH systems commercially available?</a:t>
            </a:r>
          </a:p>
        </p:txBody>
      </p:sp>
    </p:spTree>
    <p:extLst>
      <p:ext uri="{BB962C8B-B14F-4D97-AF65-F5344CB8AC3E}">
        <p14:creationId xmlns:p14="http://schemas.microsoft.com/office/powerpoint/2010/main" val="34614979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719A91-3EB8-B745-A7A4-BA26D29C9F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4342" y="828415"/>
            <a:ext cx="4629150" cy="3315464"/>
          </a:xfrm>
        </p:spPr>
        <p:txBody>
          <a:bodyPr>
            <a:no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Appear to have commercial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electromagnetic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VEH products available!</a:t>
            </a: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From their website: “If you are looking into the Internet of Things and consider costly cable installations and battery replacements to be an issue,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ReVibe’s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energy harvesting solutions might just be the thing for you.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If vibrations, impulses or other mechanical movement is found close to the applications that needs monitoring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we can offer you a sustainable, cost-efficient and completely autonomous power source!”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B51B7C-478C-0443-AC53-B10501D6C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292AC-F10E-5942-A361-00818359E44F}" type="slidenum">
              <a:rPr lang="en-US" smtClean="0"/>
              <a:t>25</a:t>
            </a:fld>
            <a:endParaRPr lang="en-US"/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7B94FC0D-39EA-974A-B182-852C805B58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259" y="1365899"/>
            <a:ext cx="3663930" cy="5165811"/>
          </a:xfrm>
          <a:prstGeom prst="rect">
            <a:avLst/>
          </a:prstGeom>
        </p:spPr>
      </p:pic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A6EF55AE-30AB-0541-86CF-488F1682C3F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31" t="5033" r="3641" b="8054"/>
          <a:stretch/>
        </p:blipFill>
        <p:spPr>
          <a:xfrm>
            <a:off x="4201094" y="4457259"/>
            <a:ext cx="4755647" cy="1828828"/>
          </a:xfrm>
          <a:prstGeom prst="rect">
            <a:avLst/>
          </a:prstGeom>
        </p:spPr>
      </p:pic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671928A4-E45E-314E-930B-7B847E244E46}"/>
              </a:ext>
            </a:extLst>
          </p:cNvPr>
          <p:cNvSpPr txBox="1">
            <a:spLocks/>
          </p:cNvSpPr>
          <p:nvPr/>
        </p:nvSpPr>
        <p:spPr>
          <a:xfrm>
            <a:off x="0" y="6599468"/>
            <a:ext cx="4629150" cy="258532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https://revibeenergy.com/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 descr="A picture containing logo&#10;&#10;Description automatically generated">
            <a:extLst>
              <a:ext uri="{FF2B5EF4-FFF2-40B4-BE49-F238E27FC236}">
                <a16:creationId xmlns:a16="http://schemas.microsoft.com/office/drawing/2014/main" id="{D831880A-D38C-7644-B7E3-FCD75A6076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0025" y="175815"/>
            <a:ext cx="2222500" cy="110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3263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B51B7C-478C-0443-AC53-B10501D6C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292AC-F10E-5942-A361-00818359E44F}" type="slidenum">
              <a:rPr lang="en-US" smtClean="0"/>
              <a:t>26</a:t>
            </a:fld>
            <a:endParaRPr lang="en-US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671928A4-E45E-314E-930B-7B847E244E46}"/>
              </a:ext>
            </a:extLst>
          </p:cNvPr>
          <p:cNvSpPr txBox="1">
            <a:spLocks/>
          </p:cNvSpPr>
          <p:nvPr/>
        </p:nvSpPr>
        <p:spPr>
          <a:xfrm>
            <a:off x="0" y="6599468"/>
            <a:ext cx="4629150" cy="258532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https://revibeenergy.com/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 descr="A picture containing diagram&#10;&#10;Description automatically generated">
            <a:extLst>
              <a:ext uri="{FF2B5EF4-FFF2-40B4-BE49-F238E27FC236}">
                <a16:creationId xmlns:a16="http://schemas.microsoft.com/office/drawing/2014/main" id="{D9576F3C-ECF1-A747-A06F-4E94353127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81391"/>
            <a:ext cx="9144000" cy="4732205"/>
          </a:xfrm>
          <a:prstGeom prst="rect">
            <a:avLst/>
          </a:prstGeom>
        </p:spPr>
      </p:pic>
      <p:pic>
        <p:nvPicPr>
          <p:cNvPr id="11" name="Picture 10" descr="A picture containing logo&#10;&#10;Description automatically generated">
            <a:extLst>
              <a:ext uri="{FF2B5EF4-FFF2-40B4-BE49-F238E27FC236}">
                <a16:creationId xmlns:a16="http://schemas.microsoft.com/office/drawing/2014/main" id="{C9214177-B240-3048-A5C0-BEC449C227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025" y="175815"/>
            <a:ext cx="2222500" cy="11049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FBFEF0E-EE90-0F49-84EB-1D11A123BC34}"/>
              </a:ext>
            </a:extLst>
          </p:cNvPr>
          <p:cNvSpPr txBox="1"/>
          <p:nvPr/>
        </p:nvSpPr>
        <p:spPr>
          <a:xfrm>
            <a:off x="2777925" y="558988"/>
            <a:ext cx="59030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Offer three standard VEH products and customized products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D1F4C4B-DA08-E84A-85CD-5573BD703AFB}"/>
              </a:ext>
            </a:extLst>
          </p:cNvPr>
          <p:cNvSpPr txBox="1"/>
          <p:nvPr/>
        </p:nvSpPr>
        <p:spPr>
          <a:xfrm>
            <a:off x="3131542" y="6244995"/>
            <a:ext cx="639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€645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C67DA0E-6C2B-4249-B869-16312129BF9E}"/>
              </a:ext>
            </a:extLst>
          </p:cNvPr>
          <p:cNvSpPr txBox="1"/>
          <p:nvPr/>
        </p:nvSpPr>
        <p:spPr>
          <a:xfrm>
            <a:off x="853576" y="6234809"/>
            <a:ext cx="639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€295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5E14C9A-986F-FC4A-B450-B9A379EE0D21}"/>
              </a:ext>
            </a:extLst>
          </p:cNvPr>
          <p:cNvSpPr txBox="1"/>
          <p:nvPr/>
        </p:nvSpPr>
        <p:spPr>
          <a:xfrm>
            <a:off x="5409509" y="6246384"/>
            <a:ext cx="639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€695</a:t>
            </a:r>
          </a:p>
        </p:txBody>
      </p:sp>
    </p:spTree>
    <p:extLst>
      <p:ext uri="{BB962C8B-B14F-4D97-AF65-F5344CB8AC3E}">
        <p14:creationId xmlns:p14="http://schemas.microsoft.com/office/powerpoint/2010/main" val="29638850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FF5BE4-A699-4548-A903-EC588926E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292AC-F10E-5942-A361-00818359E44F}" type="slidenum">
              <a:rPr lang="en-US" smtClean="0"/>
              <a:t>27</a:t>
            </a:fld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4EAE6B8-254D-3449-B53D-CEDFC517DBE7}"/>
              </a:ext>
            </a:extLst>
          </p:cNvPr>
          <p:cNvSpPr txBox="1"/>
          <p:nvPr/>
        </p:nvSpPr>
        <p:spPr>
          <a:xfrm>
            <a:off x="430748" y="1006492"/>
            <a:ext cx="8282495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microGen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Systems, Inc., founded 2010, was developing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piezoelectric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VEH; according to their LinkedIn page (probably last updated ~2011):</a:t>
            </a:r>
          </a:p>
          <a:p>
            <a:endParaRPr lang="en-US" sz="16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microGen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Systems, Inc., is the leading supplier of MEMS-based 	piezoelectric vibrational energy harvesting power generators and 	systems. We provide perpetual power solutions essential to the growth 	of the Internet of Things (IoT).”</a:t>
            </a:r>
            <a:endParaRPr lang="en-US" sz="1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Wireless Sensor Solutions, founded 2017, acquired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microGen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Systems (also in 2017):</a:t>
            </a:r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E716CFEF-AD0C-5743-BC28-8B7FCA257C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314" y="3508029"/>
            <a:ext cx="7019365" cy="2754193"/>
          </a:xfrm>
          <a:prstGeom prst="rect">
            <a:avLst/>
          </a:prstGeom>
        </p:spPr>
      </p:pic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0D6B399-9F35-B74C-9BD1-3ECCA76D2C7C}"/>
              </a:ext>
            </a:extLst>
          </p:cNvPr>
          <p:cNvSpPr txBox="1">
            <a:spLocks/>
          </p:cNvSpPr>
          <p:nvPr/>
        </p:nvSpPr>
        <p:spPr>
          <a:xfrm>
            <a:off x="0" y="6599468"/>
            <a:ext cx="8515350" cy="2585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https://www.linkedin.com/company/microgen-systems-inc/about/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https://www.wsstec.com/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7" name="Picture 6" descr="A drawing of a face&#10;&#10;Description automatically generated">
            <a:extLst>
              <a:ext uri="{FF2B5EF4-FFF2-40B4-BE49-F238E27FC236}">
                <a16:creationId xmlns:a16="http://schemas.microsoft.com/office/drawing/2014/main" id="{3B3796FC-EBD7-8841-ABAC-55BD3B0650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2648"/>
            <a:ext cx="2783541" cy="97800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831CA4B-3C68-9B41-9307-17D73C5917CB}"/>
              </a:ext>
            </a:extLst>
          </p:cNvPr>
          <p:cNvSpPr txBox="1"/>
          <p:nvPr/>
        </p:nvSpPr>
        <p:spPr>
          <a:xfrm>
            <a:off x="3161224" y="6262222"/>
            <a:ext cx="28215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IIOT = industrial internet of things</a:t>
            </a:r>
          </a:p>
        </p:txBody>
      </p:sp>
    </p:spTree>
    <p:extLst>
      <p:ext uri="{BB962C8B-B14F-4D97-AF65-F5344CB8AC3E}">
        <p14:creationId xmlns:p14="http://schemas.microsoft.com/office/powerpoint/2010/main" val="12778758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401D51-0ED2-3149-9070-3354EAE05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01649"/>
            <a:ext cx="7886700" cy="672842"/>
          </a:xfrm>
        </p:spPr>
        <p:txBody>
          <a:bodyPr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Questions?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FF5BE4-A699-4548-A903-EC588926E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292AC-F10E-5942-A361-00818359E44F}" type="slidenum">
              <a:rPr lang="en-US" smtClean="0"/>
              <a:t>28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BEFDC41-D288-924B-BD4C-CE0F1C1FC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3400" y="1593850"/>
            <a:ext cx="5537200" cy="367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3478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401D51-0ED2-3149-9070-3354EAE05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19387"/>
            <a:ext cx="7886700" cy="1221391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VEH is an attractive option for wireless sensor networks (WSN)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FF5BE4-A699-4548-A903-EC588926E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292AC-F10E-5942-A361-00818359E44F}" type="slidenum">
              <a:rPr lang="en-US" smtClean="0"/>
              <a:t>3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D0ADFC-05B8-5246-AE04-E129B0882903}"/>
              </a:ext>
            </a:extLst>
          </p:cNvPr>
          <p:cNvSpPr txBox="1"/>
          <p:nvPr/>
        </p:nvSpPr>
        <p:spPr>
          <a:xfrm>
            <a:off x="528457" y="1683205"/>
            <a:ext cx="80870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Wireless sensors generally require batteries, but replacing those batteries can be challenging, expensive, and impractical.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6CBF19-7139-8A49-8C93-980C7C69E6CA}"/>
              </a:ext>
            </a:extLst>
          </p:cNvPr>
          <p:cNvSpPr txBox="1"/>
          <p:nvPr/>
        </p:nvSpPr>
        <p:spPr>
          <a:xfrm>
            <a:off x="528457" y="5407306"/>
            <a:ext cx="44099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VEH also finds application in medical devices, e.g. in pacemakers, where battery replacement necessitates surgery.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C3DF2C4-3BBD-9F48-B3C3-99CFF7B0C7E8}"/>
              </a:ext>
            </a:extLst>
          </p:cNvPr>
          <p:cNvSpPr txBox="1"/>
          <p:nvPr/>
        </p:nvSpPr>
        <p:spPr>
          <a:xfrm>
            <a:off x="528457" y="3081709"/>
            <a:ext cx="41842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For some sensors, e.g. on industrial machinery or on bridges to monitor bridge health, vibrations in the sensor environment can provide enough energy to power the device.</a:t>
            </a:r>
          </a:p>
        </p:txBody>
      </p:sp>
      <p:pic>
        <p:nvPicPr>
          <p:cNvPr id="1026" name="Picture 2" descr="What is a pacemaker? Who needs one and what to expect from surgery - Insider">
            <a:extLst>
              <a:ext uri="{FF2B5EF4-FFF2-40B4-BE49-F238E27FC236}">
                <a16:creationId xmlns:a16="http://schemas.microsoft.com/office/drawing/2014/main" id="{9B52F854-5F49-BD4B-82DA-7FBBCB7D80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8702" y="5128307"/>
            <a:ext cx="2057401" cy="148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Wireless Sensor Networks for Smart Infrastructures: A Billion Dollar  Business Opportunity | Informed Infrastructure">
            <a:extLst>
              <a:ext uri="{FF2B5EF4-FFF2-40B4-BE49-F238E27FC236}">
                <a16:creationId xmlns:a16="http://schemas.microsoft.com/office/drawing/2014/main" id="{F4310754-9947-614E-B882-B3E37ABE58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579" y="2672196"/>
            <a:ext cx="3057645" cy="2296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7634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401D51-0ED2-3149-9070-3354EAE05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41206"/>
            <a:ext cx="7886700" cy="1221391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For sensors in the right environment, VEH can be a convenient choice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FF5BE4-A699-4548-A903-EC588926E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292AC-F10E-5942-A361-00818359E44F}" type="slidenum">
              <a:rPr lang="en-US" smtClean="0"/>
              <a:t>4</a:t>
            </a:fld>
            <a:endParaRPr lang="en-US"/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2FEDD580-E4AD-F944-B54B-CBE07AC23E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19" t="2536" r="886"/>
          <a:stretch/>
        </p:blipFill>
        <p:spPr>
          <a:xfrm>
            <a:off x="383772" y="1362597"/>
            <a:ext cx="8376454" cy="413280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6D0ADFC-05B8-5246-AE04-E129B0882903}"/>
              </a:ext>
            </a:extLst>
          </p:cNvPr>
          <p:cNvSpPr txBox="1"/>
          <p:nvPr/>
        </p:nvSpPr>
        <p:spPr>
          <a:xfrm>
            <a:off x="196769" y="5710020"/>
            <a:ext cx="87504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Wireless sensor networks have a host of energy options; specifics of the sensor environment will dictate whether VEH is appropriate.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48B21222-25E6-D047-8874-C44B541EB797}"/>
              </a:ext>
            </a:extLst>
          </p:cNvPr>
          <p:cNvSpPr txBox="1">
            <a:spLocks/>
          </p:cNvSpPr>
          <p:nvPr/>
        </p:nvSpPr>
        <p:spPr>
          <a:xfrm>
            <a:off x="-1" y="6599468"/>
            <a:ext cx="7326775" cy="2585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Shaikh, F. K.;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Zeadall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S.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Renew. </a:t>
            </a:r>
            <a:r>
              <a:rPr lang="en-U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Sust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Energ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. Rev.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2016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55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1041-1054.</a:t>
            </a:r>
          </a:p>
        </p:txBody>
      </p:sp>
    </p:spTree>
    <p:extLst>
      <p:ext uri="{BB962C8B-B14F-4D97-AF65-F5344CB8AC3E}">
        <p14:creationId xmlns:p14="http://schemas.microsoft.com/office/powerpoint/2010/main" val="31634503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401D51-0ED2-3149-9070-3354EAE05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7284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Sources of energy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FF5BE4-A699-4548-A903-EC588926E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292AC-F10E-5942-A361-00818359E44F}" type="slidenum">
              <a:rPr lang="en-US" smtClean="0"/>
              <a:t>5</a:t>
            </a:fld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DA7A324-5166-2A46-986C-07597EAA8CD3}"/>
              </a:ext>
            </a:extLst>
          </p:cNvPr>
          <p:cNvSpPr txBox="1">
            <a:spLocks/>
          </p:cNvSpPr>
          <p:nvPr/>
        </p:nvSpPr>
        <p:spPr>
          <a:xfrm>
            <a:off x="-1" y="6599468"/>
            <a:ext cx="7326775" cy="2585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Priya, S. et al.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Energy Harvesting and Systems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2017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(1), 3-39.</a:t>
            </a:r>
          </a:p>
        </p:txBody>
      </p:sp>
      <p:pic>
        <p:nvPicPr>
          <p:cNvPr id="6" name="Picture 5" descr="Table&#10;&#10;Description automatically generated">
            <a:extLst>
              <a:ext uri="{FF2B5EF4-FFF2-40B4-BE49-F238E27FC236}">
                <a16:creationId xmlns:a16="http://schemas.microsoft.com/office/drawing/2014/main" id="{931A209A-0EC8-E44C-B686-22743BDF4F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2482"/>
          <a:stretch/>
        </p:blipFill>
        <p:spPr>
          <a:xfrm>
            <a:off x="-1" y="2253001"/>
            <a:ext cx="9144000" cy="2351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8881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401D51-0ED2-3149-9070-3354EAE05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6524"/>
            <a:ext cx="7886700" cy="1325563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Power density of ambient energy sources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FF5BE4-A699-4548-A903-EC588926E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292AC-F10E-5942-A361-00818359E44F}" type="slidenum">
              <a:rPr lang="en-US" smtClean="0"/>
              <a:t>6</a:t>
            </a:fld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DF4E92B-A4E2-8545-88AD-D841EBD774BC}"/>
              </a:ext>
            </a:extLst>
          </p:cNvPr>
          <p:cNvSpPr txBox="1">
            <a:spLocks/>
          </p:cNvSpPr>
          <p:nvPr/>
        </p:nvSpPr>
        <p:spPr>
          <a:xfrm>
            <a:off x="-1" y="6599468"/>
            <a:ext cx="8808335" cy="2585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https://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www.intechopen.com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/books/small-scale-energy-harvesting/electrostatic-conversion-for-vibration-energy-harvesting</a:t>
            </a:r>
          </a:p>
        </p:txBody>
      </p:sp>
      <p:pic>
        <p:nvPicPr>
          <p:cNvPr id="8" name="Picture 7" descr="Chart&#10;&#10;Description automatically generated">
            <a:extLst>
              <a:ext uri="{FF2B5EF4-FFF2-40B4-BE49-F238E27FC236}">
                <a16:creationId xmlns:a16="http://schemas.microsoft.com/office/drawing/2014/main" id="{86A509FC-76FE-D24F-AA11-53E100F9A92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54" t="5347" r="3499" b="17619"/>
          <a:stretch/>
        </p:blipFill>
        <p:spPr>
          <a:xfrm>
            <a:off x="1082233" y="1705204"/>
            <a:ext cx="6979534" cy="4082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598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401D51-0ED2-3149-9070-3354EAE05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6524"/>
            <a:ext cx="7886700" cy="1325563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Wireless sensor node power consumption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FF5BE4-A699-4548-A903-EC588926E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292AC-F10E-5942-A361-00818359E44F}" type="slidenum">
              <a:rPr lang="en-US" smtClean="0"/>
              <a:t>7</a:t>
            </a:fld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DF4E92B-A4E2-8545-88AD-D841EBD774BC}"/>
              </a:ext>
            </a:extLst>
          </p:cNvPr>
          <p:cNvSpPr txBox="1">
            <a:spLocks/>
          </p:cNvSpPr>
          <p:nvPr/>
        </p:nvSpPr>
        <p:spPr>
          <a:xfrm>
            <a:off x="-1" y="6599468"/>
            <a:ext cx="8808335" cy="2585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https://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www.intechopen.com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/books/small-scale-energy-harvesting/electrostatic-conversion-for-vibration-energy-harvesting</a:t>
            </a:r>
          </a:p>
        </p:txBody>
      </p:sp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FF9BACE7-0B23-0047-9CB6-CEE64437E6A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698" t="4175" r="2305" b="6393"/>
          <a:stretch/>
        </p:blipFill>
        <p:spPr>
          <a:xfrm>
            <a:off x="1328690" y="1462087"/>
            <a:ext cx="6486619" cy="4406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9967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401D51-0ED2-3149-9070-3354EAE05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7284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Sources of vibrational energy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FF5BE4-A699-4548-A903-EC588926E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292AC-F10E-5942-A361-00818359E44F}" type="slidenum">
              <a:rPr lang="en-US" smtClean="0"/>
              <a:t>8</a:t>
            </a:fld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DA7A324-5166-2A46-986C-07597EAA8CD3}"/>
              </a:ext>
            </a:extLst>
          </p:cNvPr>
          <p:cNvSpPr txBox="1">
            <a:spLocks/>
          </p:cNvSpPr>
          <p:nvPr/>
        </p:nvSpPr>
        <p:spPr>
          <a:xfrm>
            <a:off x="-1" y="6599468"/>
            <a:ext cx="7326775" cy="2585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Priya, S. et al.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Energy Harvesting and Systems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2017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(1), 3-39.</a:t>
            </a:r>
          </a:p>
        </p:txBody>
      </p:sp>
      <p:pic>
        <p:nvPicPr>
          <p:cNvPr id="6" name="Picture 5" descr="Table&#10;&#10;Description automatically generated">
            <a:extLst>
              <a:ext uri="{FF2B5EF4-FFF2-40B4-BE49-F238E27FC236}">
                <a16:creationId xmlns:a16="http://schemas.microsoft.com/office/drawing/2014/main" id="{931A209A-0EC8-E44C-B686-22743BDF4F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9857" r="8235"/>
          <a:stretch/>
        </p:blipFill>
        <p:spPr>
          <a:xfrm>
            <a:off x="0" y="1086394"/>
            <a:ext cx="9144000" cy="270466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41B3CCA-0B88-4D45-87EB-B91AFAB6F9AC}"/>
              </a:ext>
            </a:extLst>
          </p:cNvPr>
          <p:cNvSpPr txBox="1"/>
          <p:nvPr/>
        </p:nvSpPr>
        <p:spPr>
          <a:xfrm>
            <a:off x="1300715" y="4096522"/>
            <a:ext cx="74757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Considering a simple mass-spring-damper system, maximum power can be obtained from low frequency vibrations with high acceleration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(𝜁</a:t>
            </a:r>
            <a:r>
              <a:rPr lang="en-US" sz="160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is the mechanical damping factor)</a:t>
            </a:r>
          </a:p>
        </p:txBody>
      </p:sp>
      <p:pic>
        <p:nvPicPr>
          <p:cNvPr id="10" name="Picture 9" descr="Chart, box and whisker chart&#10;&#10;Description automatically generated">
            <a:extLst>
              <a:ext uri="{FF2B5EF4-FFF2-40B4-BE49-F238E27FC236}">
                <a16:creationId xmlns:a16="http://schemas.microsoft.com/office/drawing/2014/main" id="{DB485EDA-4DA5-6344-992B-BBED8FD2F7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695" y="3940943"/>
            <a:ext cx="952522" cy="2481924"/>
          </a:xfrm>
          <a:prstGeom prst="rect">
            <a:avLst/>
          </a:prstGeom>
        </p:spPr>
      </p:pic>
      <p:pic>
        <p:nvPicPr>
          <p:cNvPr id="12" name="Picture 11" descr="Text&#10;&#10;Description automatically generated">
            <a:extLst>
              <a:ext uri="{FF2B5EF4-FFF2-40B4-BE49-F238E27FC236}">
                <a16:creationId xmlns:a16="http://schemas.microsoft.com/office/drawing/2014/main" id="{A1CE783C-47EE-FC40-84A3-488359B086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78200" y="5087776"/>
            <a:ext cx="2387600" cy="78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2896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401D51-0ED2-3149-9070-3354EAE05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6524"/>
            <a:ext cx="7886700" cy="1325563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Frequency and acceleration of vibration from various sources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FF5BE4-A699-4548-A903-EC588926E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292AC-F10E-5942-A361-00818359E44F}" type="slidenum">
              <a:rPr lang="en-US" smtClean="0"/>
              <a:t>9</a:t>
            </a:fld>
            <a:endParaRPr lang="en-US"/>
          </a:p>
        </p:txBody>
      </p:sp>
      <p:pic>
        <p:nvPicPr>
          <p:cNvPr id="6" name="Picture 5" descr="Chart, scatter chart&#10;&#10;Description automatically generated">
            <a:extLst>
              <a:ext uri="{FF2B5EF4-FFF2-40B4-BE49-F238E27FC236}">
                <a16:creationId xmlns:a16="http://schemas.microsoft.com/office/drawing/2014/main" id="{C75E2FE1-CDFA-1343-A4AA-8A0A754EAB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039" y="1307310"/>
            <a:ext cx="7931744" cy="5155634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DF4E92B-A4E2-8545-88AD-D841EBD774BC}"/>
              </a:ext>
            </a:extLst>
          </p:cNvPr>
          <p:cNvSpPr txBox="1">
            <a:spLocks/>
          </p:cNvSpPr>
          <p:nvPr/>
        </p:nvSpPr>
        <p:spPr>
          <a:xfrm>
            <a:off x="-1" y="6599468"/>
            <a:ext cx="7326775" cy="2585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Image Source: Siang, J.; Lim, M. H.; Salman Leong, M.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Int. J. Energy Res.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42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1866-1893.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F7B509-525B-FD46-87BD-6150E8F0D449}"/>
              </a:ext>
            </a:extLst>
          </p:cNvPr>
          <p:cNvSpPr txBox="1"/>
          <p:nvPr/>
        </p:nvSpPr>
        <p:spPr>
          <a:xfrm rot="16200000">
            <a:off x="212507" y="3165128"/>
            <a:ext cx="1914307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Acceleration (m/s</a:t>
            </a:r>
            <a:r>
              <a:rPr lang="en-US" sz="16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A0A4B7-A8D9-3249-BA23-1F79FB33EFA5}"/>
              </a:ext>
            </a:extLst>
          </p:cNvPr>
          <p:cNvSpPr txBox="1"/>
          <p:nvPr/>
        </p:nvSpPr>
        <p:spPr>
          <a:xfrm>
            <a:off x="3959445" y="4831018"/>
            <a:ext cx="1598515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Frequency (Hz)</a:t>
            </a:r>
          </a:p>
        </p:txBody>
      </p:sp>
    </p:spTree>
    <p:extLst>
      <p:ext uri="{BB962C8B-B14F-4D97-AF65-F5344CB8AC3E}">
        <p14:creationId xmlns:p14="http://schemas.microsoft.com/office/powerpoint/2010/main" val="38625409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4096</TotalTime>
  <Words>1596</Words>
  <Application>Microsoft Macintosh PowerPoint</Application>
  <PresentationFormat>On-screen Show (4:3)</PresentationFormat>
  <Paragraphs>187</Paragraphs>
  <Slides>28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Calibri</vt:lpstr>
      <vt:lpstr>Calibri Light</vt:lpstr>
      <vt:lpstr>Cambria Math</vt:lpstr>
      <vt:lpstr>Office Theme</vt:lpstr>
      <vt:lpstr>Vibrational Energy Harvesting</vt:lpstr>
      <vt:lpstr>Vibrational energy harvesting (VEH) converts vibrational energy to electrical energy</vt:lpstr>
      <vt:lpstr>VEH is an attractive option for wireless sensor networks (WSN)</vt:lpstr>
      <vt:lpstr>For sensors in the right environment, VEH can be a convenient choice</vt:lpstr>
      <vt:lpstr>Sources of energy</vt:lpstr>
      <vt:lpstr>Power density of ambient energy sources</vt:lpstr>
      <vt:lpstr>Wireless sensor node power consumption</vt:lpstr>
      <vt:lpstr>Sources of vibrational energy</vt:lpstr>
      <vt:lpstr>Frequency and acceleration of vibration from various sources</vt:lpstr>
      <vt:lpstr>PowerPoint Presentation</vt:lpstr>
      <vt:lpstr>Electromagnetic VEH</vt:lpstr>
      <vt:lpstr>Piezoelectric VEH</vt:lpstr>
      <vt:lpstr>Piezoelectric VEH</vt:lpstr>
      <vt:lpstr>Piezoelectric VEH</vt:lpstr>
      <vt:lpstr>Piezoelectric VEH</vt:lpstr>
      <vt:lpstr>Electrostatic VEH – capacitive</vt:lpstr>
      <vt:lpstr>Electrostatic VEH – capacitive</vt:lpstr>
      <vt:lpstr>Electrostatic VEH – triboelectric</vt:lpstr>
      <vt:lpstr>Electrostatic VEH – triboelectric</vt:lpstr>
      <vt:lpstr>Electrostatic VEH – triboelectric</vt:lpstr>
      <vt:lpstr>Electrostatic VEH – triboelectric</vt:lpstr>
      <vt:lpstr>PowerPoint Presentation</vt:lpstr>
      <vt:lpstr>VEH Summary</vt:lpstr>
      <vt:lpstr>VEH Summary</vt:lpstr>
      <vt:lpstr>PowerPoint Presentation</vt:lpstr>
      <vt:lpstr>PowerPoint Presentation</vt:lpstr>
      <vt:lpstr>PowerPoint Presentation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Vibrational Energy Harvesting</dc:title>
  <dc:creator>Spear, Eliza</dc:creator>
  <cp:lastModifiedBy>Spear, Eliza</cp:lastModifiedBy>
  <cp:revision>122</cp:revision>
  <dcterms:created xsi:type="dcterms:W3CDTF">2020-11-16T21:24:00Z</dcterms:created>
  <dcterms:modified xsi:type="dcterms:W3CDTF">2020-11-20T22:31:01Z</dcterms:modified>
</cp:coreProperties>
</file>