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93" r:id="rId4"/>
    <p:sldId id="259" r:id="rId5"/>
    <p:sldId id="297" r:id="rId6"/>
    <p:sldId id="301" r:id="rId7"/>
    <p:sldId id="294" r:id="rId8"/>
    <p:sldId id="302" r:id="rId9"/>
    <p:sldId id="304" r:id="rId10"/>
    <p:sldId id="274" r:id="rId11"/>
    <p:sldId id="277" r:id="rId12"/>
    <p:sldId id="306" r:id="rId13"/>
    <p:sldId id="305" r:id="rId14"/>
    <p:sldId id="298" r:id="rId15"/>
    <p:sldId id="299" r:id="rId16"/>
    <p:sldId id="260" r:id="rId17"/>
    <p:sldId id="265" r:id="rId18"/>
    <p:sldId id="267" r:id="rId19"/>
    <p:sldId id="268" r:id="rId20"/>
    <p:sldId id="309" r:id="rId21"/>
    <p:sldId id="308" r:id="rId22"/>
    <p:sldId id="310" r:id="rId23"/>
    <p:sldId id="307" r:id="rId24"/>
    <p:sldId id="31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555"/>
    <a:srgbClr val="000000"/>
    <a:srgbClr val="CF3500"/>
    <a:srgbClr val="362605"/>
    <a:srgbClr val="673902"/>
    <a:srgbClr val="7A4300"/>
    <a:srgbClr val="765300"/>
    <a:srgbClr val="5F3A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7"/>
    <p:restoredTop sz="64083"/>
  </p:normalViewPr>
  <p:slideViewPr>
    <p:cSldViewPr snapToGrid="0" snapToObjects="1">
      <p:cViewPr>
        <p:scale>
          <a:sx n="64" d="100"/>
          <a:sy n="64" d="100"/>
        </p:scale>
        <p:origin x="6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C96BC-A941-274A-9E65-649461BA0326}"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279C0E07-7E09-AD41-99A0-ED70066D8FAB}">
      <dgm:prSet phldrT="[Text]" custT="1"/>
      <dgm:spPr>
        <a:solidFill>
          <a:schemeClr val="accent1">
            <a:lumMod val="60000"/>
            <a:lumOff val="40000"/>
          </a:schemeClr>
        </a:solidFill>
      </dgm:spPr>
      <dgm:t>
        <a:bodyPr/>
        <a:lstStyle/>
        <a:p>
          <a:r>
            <a:rPr lang="en-US" sz="2800" dirty="0">
              <a:latin typeface="Rockwell" panose="02060603020205020403" pitchFamily="18" charset="77"/>
            </a:rPr>
            <a:t>Lab Studies + Observations</a:t>
          </a:r>
        </a:p>
      </dgm:t>
    </dgm:pt>
    <dgm:pt modelId="{664FBFE3-0C63-F04C-8583-3CCDDC73A931}" type="parTrans" cxnId="{8F641A60-53B2-AE44-9576-49236F928F20}">
      <dgm:prSet/>
      <dgm:spPr/>
      <dgm:t>
        <a:bodyPr/>
        <a:lstStyle/>
        <a:p>
          <a:endParaRPr lang="en-US"/>
        </a:p>
      </dgm:t>
    </dgm:pt>
    <dgm:pt modelId="{A41FDABD-BF15-9646-B260-3AE1CFC37337}" type="sibTrans" cxnId="{8F641A60-53B2-AE44-9576-49236F928F20}">
      <dgm:prSet/>
      <dgm:spPr/>
      <dgm:t>
        <a:bodyPr/>
        <a:lstStyle/>
        <a:p>
          <a:endParaRPr lang="en-US"/>
        </a:p>
      </dgm:t>
    </dgm:pt>
    <dgm:pt modelId="{8E4CCC79-55F4-1E4E-9810-E46CBDA1A087}">
      <dgm:prSet phldrT="[Text]" custT="1"/>
      <dgm:spPr>
        <a:solidFill>
          <a:schemeClr val="accent1">
            <a:lumMod val="60000"/>
            <a:lumOff val="40000"/>
          </a:schemeClr>
        </a:solidFill>
      </dgm:spPr>
      <dgm:t>
        <a:bodyPr/>
        <a:lstStyle/>
        <a:p>
          <a:r>
            <a:rPr lang="en-US" sz="2800" dirty="0">
              <a:latin typeface="Rockwell" panose="02060603020205020403" pitchFamily="18" charset="77"/>
            </a:rPr>
            <a:t>Inform Model Parameters</a:t>
          </a:r>
        </a:p>
      </dgm:t>
    </dgm:pt>
    <dgm:pt modelId="{38E58F6F-D273-6A48-9ACF-BFF253E854E2}" type="parTrans" cxnId="{2305E3A9-25EA-BF49-AB8F-CC24A0BB5D52}">
      <dgm:prSet/>
      <dgm:spPr/>
      <dgm:t>
        <a:bodyPr/>
        <a:lstStyle/>
        <a:p>
          <a:endParaRPr lang="en-US"/>
        </a:p>
      </dgm:t>
    </dgm:pt>
    <dgm:pt modelId="{4778992E-86A3-9248-A8F5-C595402D6CAE}" type="sibTrans" cxnId="{2305E3A9-25EA-BF49-AB8F-CC24A0BB5D52}">
      <dgm:prSet/>
      <dgm:spPr/>
      <dgm:t>
        <a:bodyPr/>
        <a:lstStyle/>
        <a:p>
          <a:endParaRPr lang="en-US"/>
        </a:p>
      </dgm:t>
    </dgm:pt>
    <dgm:pt modelId="{607CB5AE-8A82-6F47-A72E-BA19FC23E8DC}">
      <dgm:prSet phldrT="[Text]" custT="1"/>
      <dgm:spPr>
        <a:solidFill>
          <a:schemeClr val="accent1">
            <a:lumMod val="60000"/>
            <a:lumOff val="40000"/>
          </a:schemeClr>
        </a:solidFill>
      </dgm:spPr>
      <dgm:t>
        <a:bodyPr/>
        <a:lstStyle/>
        <a:p>
          <a:r>
            <a:rPr lang="en-US" sz="2800" dirty="0">
              <a:latin typeface="Rockwell" panose="02060603020205020403" pitchFamily="18" charset="77"/>
            </a:rPr>
            <a:t>Use Model to Predict Outcomes </a:t>
          </a:r>
        </a:p>
      </dgm:t>
    </dgm:pt>
    <dgm:pt modelId="{2C09DB66-5F47-F24E-AD17-E2A69EA14EEE}" type="parTrans" cxnId="{E87F7738-3B3B-5F4A-B7C6-3CF32FA8E340}">
      <dgm:prSet/>
      <dgm:spPr/>
      <dgm:t>
        <a:bodyPr/>
        <a:lstStyle/>
        <a:p>
          <a:endParaRPr lang="en-US"/>
        </a:p>
      </dgm:t>
    </dgm:pt>
    <dgm:pt modelId="{22DEB928-B513-4446-AB22-98D4643D144F}" type="sibTrans" cxnId="{E87F7738-3B3B-5F4A-B7C6-3CF32FA8E340}">
      <dgm:prSet/>
      <dgm:spPr/>
      <dgm:t>
        <a:bodyPr/>
        <a:lstStyle/>
        <a:p>
          <a:endParaRPr lang="en-US"/>
        </a:p>
      </dgm:t>
    </dgm:pt>
    <dgm:pt modelId="{54DEA72E-38BB-D443-BEC3-DF3CB8FDCE9B}">
      <dgm:prSet custT="1"/>
      <dgm:spPr>
        <a:solidFill>
          <a:schemeClr val="accent1">
            <a:lumMod val="60000"/>
            <a:lumOff val="40000"/>
          </a:schemeClr>
        </a:solidFill>
      </dgm:spPr>
      <dgm:t>
        <a:bodyPr/>
        <a:lstStyle/>
        <a:p>
          <a:r>
            <a:rPr lang="en-US" sz="2800" dirty="0">
              <a:latin typeface="Rockwell" panose="02060603020205020403" pitchFamily="18" charset="77"/>
            </a:rPr>
            <a:t>Test Model Assumptions</a:t>
          </a:r>
        </a:p>
      </dgm:t>
    </dgm:pt>
    <dgm:pt modelId="{EF0B8579-41E7-C14F-A1E7-C697FBAAAB3A}" type="parTrans" cxnId="{9E2D056E-E81A-3D40-AB96-1DBEEDBFD53B}">
      <dgm:prSet/>
      <dgm:spPr/>
      <dgm:t>
        <a:bodyPr/>
        <a:lstStyle/>
        <a:p>
          <a:endParaRPr lang="en-US"/>
        </a:p>
      </dgm:t>
    </dgm:pt>
    <dgm:pt modelId="{19CD5E05-1D16-6C4C-9CB9-592EEBE0910C}" type="sibTrans" cxnId="{9E2D056E-E81A-3D40-AB96-1DBEEDBFD53B}">
      <dgm:prSet/>
      <dgm:spPr/>
      <dgm:t>
        <a:bodyPr/>
        <a:lstStyle/>
        <a:p>
          <a:endParaRPr lang="en-US"/>
        </a:p>
      </dgm:t>
    </dgm:pt>
    <dgm:pt modelId="{9407A5D0-7082-EB4D-8CA4-30CB0E5CB815}" type="pres">
      <dgm:prSet presAssocID="{26DC96BC-A941-274A-9E65-649461BA0326}" presName="cycle" presStyleCnt="0">
        <dgm:presLayoutVars>
          <dgm:dir/>
          <dgm:resizeHandles val="exact"/>
        </dgm:presLayoutVars>
      </dgm:prSet>
      <dgm:spPr/>
    </dgm:pt>
    <dgm:pt modelId="{B3D80C87-F749-2942-924B-BF357AD36913}" type="pres">
      <dgm:prSet presAssocID="{279C0E07-7E09-AD41-99A0-ED70066D8FAB}" presName="node" presStyleLbl="node1" presStyleIdx="0" presStyleCnt="4" custScaleX="141690" custScaleY="134203">
        <dgm:presLayoutVars>
          <dgm:bulletEnabled val="1"/>
        </dgm:presLayoutVars>
      </dgm:prSet>
      <dgm:spPr/>
    </dgm:pt>
    <dgm:pt modelId="{8E07FEC0-AB7B-C448-B36D-FA4AA8034040}" type="pres">
      <dgm:prSet presAssocID="{279C0E07-7E09-AD41-99A0-ED70066D8FAB}" presName="spNode" presStyleCnt="0"/>
      <dgm:spPr/>
    </dgm:pt>
    <dgm:pt modelId="{EBFA3120-1313-1C42-92A1-E6BB3D199086}" type="pres">
      <dgm:prSet presAssocID="{A41FDABD-BF15-9646-B260-3AE1CFC37337}" presName="sibTrans" presStyleLbl="sibTrans1D1" presStyleIdx="0" presStyleCnt="4"/>
      <dgm:spPr/>
    </dgm:pt>
    <dgm:pt modelId="{35739060-9133-C347-AC39-BB088D88D367}" type="pres">
      <dgm:prSet presAssocID="{8E4CCC79-55F4-1E4E-9810-E46CBDA1A087}" presName="node" presStyleLbl="node1" presStyleIdx="1" presStyleCnt="4" custScaleX="136170" custScaleY="143926">
        <dgm:presLayoutVars>
          <dgm:bulletEnabled val="1"/>
        </dgm:presLayoutVars>
      </dgm:prSet>
      <dgm:spPr/>
    </dgm:pt>
    <dgm:pt modelId="{C62D142F-4C51-834D-A556-FFB3EB905945}" type="pres">
      <dgm:prSet presAssocID="{8E4CCC79-55F4-1E4E-9810-E46CBDA1A087}" presName="spNode" presStyleCnt="0"/>
      <dgm:spPr/>
    </dgm:pt>
    <dgm:pt modelId="{B7761AE9-5ADE-864C-9328-C5A5D6F14F9E}" type="pres">
      <dgm:prSet presAssocID="{4778992E-86A3-9248-A8F5-C595402D6CAE}" presName="sibTrans" presStyleLbl="sibTrans1D1" presStyleIdx="1" presStyleCnt="4"/>
      <dgm:spPr/>
    </dgm:pt>
    <dgm:pt modelId="{46CF9933-719E-2A4A-A5A8-74F154386233}" type="pres">
      <dgm:prSet presAssocID="{607CB5AE-8A82-6F47-A72E-BA19FC23E8DC}" presName="node" presStyleLbl="node1" presStyleIdx="2" presStyleCnt="4" custScaleX="134696" custScaleY="113834">
        <dgm:presLayoutVars>
          <dgm:bulletEnabled val="1"/>
        </dgm:presLayoutVars>
      </dgm:prSet>
      <dgm:spPr/>
    </dgm:pt>
    <dgm:pt modelId="{EF63E2A2-0B53-A945-9E8C-EF1D32AB27BB}" type="pres">
      <dgm:prSet presAssocID="{607CB5AE-8A82-6F47-A72E-BA19FC23E8DC}" presName="spNode" presStyleCnt="0"/>
      <dgm:spPr/>
    </dgm:pt>
    <dgm:pt modelId="{1A1FF287-9070-E34A-8521-14806FCDE1DB}" type="pres">
      <dgm:prSet presAssocID="{22DEB928-B513-4446-AB22-98D4643D144F}" presName="sibTrans" presStyleLbl="sibTrans1D1" presStyleIdx="2" presStyleCnt="4"/>
      <dgm:spPr/>
    </dgm:pt>
    <dgm:pt modelId="{E51F2C49-DEB4-7F47-B7BD-738B95FD500D}" type="pres">
      <dgm:prSet presAssocID="{54DEA72E-38BB-D443-BEC3-DF3CB8FDCE9B}" presName="node" presStyleLbl="node1" presStyleIdx="3" presStyleCnt="4" custScaleX="129074" custScaleY="154687">
        <dgm:presLayoutVars>
          <dgm:bulletEnabled val="1"/>
        </dgm:presLayoutVars>
      </dgm:prSet>
      <dgm:spPr/>
    </dgm:pt>
    <dgm:pt modelId="{CF27FB74-7288-D542-AA34-3B59014D2785}" type="pres">
      <dgm:prSet presAssocID="{54DEA72E-38BB-D443-BEC3-DF3CB8FDCE9B}" presName="spNode" presStyleCnt="0"/>
      <dgm:spPr/>
    </dgm:pt>
    <dgm:pt modelId="{8BC5FAC4-68CF-FF42-B0E4-C3A7CB23076C}" type="pres">
      <dgm:prSet presAssocID="{19CD5E05-1D16-6C4C-9CB9-592EEBE0910C}" presName="sibTrans" presStyleLbl="sibTrans1D1" presStyleIdx="3" presStyleCnt="4"/>
      <dgm:spPr/>
    </dgm:pt>
  </dgm:ptLst>
  <dgm:cxnLst>
    <dgm:cxn modelId="{7D43B81B-C516-3743-8CD9-36070D31308A}" type="presOf" srcId="{607CB5AE-8A82-6F47-A72E-BA19FC23E8DC}" destId="{46CF9933-719E-2A4A-A5A8-74F154386233}" srcOrd="0" destOrd="0" presId="urn:microsoft.com/office/officeart/2005/8/layout/cycle5"/>
    <dgm:cxn modelId="{E87F7738-3B3B-5F4A-B7C6-3CF32FA8E340}" srcId="{26DC96BC-A941-274A-9E65-649461BA0326}" destId="{607CB5AE-8A82-6F47-A72E-BA19FC23E8DC}" srcOrd="2" destOrd="0" parTransId="{2C09DB66-5F47-F24E-AD17-E2A69EA14EEE}" sibTransId="{22DEB928-B513-4446-AB22-98D4643D144F}"/>
    <dgm:cxn modelId="{CDD54555-523F-734F-BA72-3B2D1674FF2F}" type="presOf" srcId="{A41FDABD-BF15-9646-B260-3AE1CFC37337}" destId="{EBFA3120-1313-1C42-92A1-E6BB3D199086}" srcOrd="0" destOrd="0" presId="urn:microsoft.com/office/officeart/2005/8/layout/cycle5"/>
    <dgm:cxn modelId="{8F641A60-53B2-AE44-9576-49236F928F20}" srcId="{26DC96BC-A941-274A-9E65-649461BA0326}" destId="{279C0E07-7E09-AD41-99A0-ED70066D8FAB}" srcOrd="0" destOrd="0" parTransId="{664FBFE3-0C63-F04C-8583-3CCDDC73A931}" sibTransId="{A41FDABD-BF15-9646-B260-3AE1CFC37337}"/>
    <dgm:cxn modelId="{9E2D056E-E81A-3D40-AB96-1DBEEDBFD53B}" srcId="{26DC96BC-A941-274A-9E65-649461BA0326}" destId="{54DEA72E-38BB-D443-BEC3-DF3CB8FDCE9B}" srcOrd="3" destOrd="0" parTransId="{EF0B8579-41E7-C14F-A1E7-C697FBAAAB3A}" sibTransId="{19CD5E05-1D16-6C4C-9CB9-592EEBE0910C}"/>
    <dgm:cxn modelId="{1E7E0074-9DCE-8E4D-97BA-1288595BED22}" type="presOf" srcId="{279C0E07-7E09-AD41-99A0-ED70066D8FAB}" destId="{B3D80C87-F749-2942-924B-BF357AD36913}" srcOrd="0" destOrd="0" presId="urn:microsoft.com/office/officeart/2005/8/layout/cycle5"/>
    <dgm:cxn modelId="{D216F778-29A9-6B4F-9B04-61D57450328F}" type="presOf" srcId="{22DEB928-B513-4446-AB22-98D4643D144F}" destId="{1A1FF287-9070-E34A-8521-14806FCDE1DB}" srcOrd="0" destOrd="0" presId="urn:microsoft.com/office/officeart/2005/8/layout/cycle5"/>
    <dgm:cxn modelId="{B0813D8B-7180-E141-B355-D2C9DAF5DAD8}" type="presOf" srcId="{19CD5E05-1D16-6C4C-9CB9-592EEBE0910C}" destId="{8BC5FAC4-68CF-FF42-B0E4-C3A7CB23076C}" srcOrd="0" destOrd="0" presId="urn:microsoft.com/office/officeart/2005/8/layout/cycle5"/>
    <dgm:cxn modelId="{552D3F96-1DA3-9642-9AE2-90E1FCB8584C}" type="presOf" srcId="{26DC96BC-A941-274A-9E65-649461BA0326}" destId="{9407A5D0-7082-EB4D-8CA4-30CB0E5CB815}" srcOrd="0" destOrd="0" presId="urn:microsoft.com/office/officeart/2005/8/layout/cycle5"/>
    <dgm:cxn modelId="{2305E3A9-25EA-BF49-AB8F-CC24A0BB5D52}" srcId="{26DC96BC-A941-274A-9E65-649461BA0326}" destId="{8E4CCC79-55F4-1E4E-9810-E46CBDA1A087}" srcOrd="1" destOrd="0" parTransId="{38E58F6F-D273-6A48-9ACF-BFF253E854E2}" sibTransId="{4778992E-86A3-9248-A8F5-C595402D6CAE}"/>
    <dgm:cxn modelId="{75CF8BE3-0687-894F-B900-FD5EDF01D639}" type="presOf" srcId="{54DEA72E-38BB-D443-BEC3-DF3CB8FDCE9B}" destId="{E51F2C49-DEB4-7F47-B7BD-738B95FD500D}" srcOrd="0" destOrd="0" presId="urn:microsoft.com/office/officeart/2005/8/layout/cycle5"/>
    <dgm:cxn modelId="{8DA6BCE9-B5A4-764F-B48F-DDF459D1F04F}" type="presOf" srcId="{4778992E-86A3-9248-A8F5-C595402D6CAE}" destId="{B7761AE9-5ADE-864C-9328-C5A5D6F14F9E}" srcOrd="0" destOrd="0" presId="urn:microsoft.com/office/officeart/2005/8/layout/cycle5"/>
    <dgm:cxn modelId="{453E35EE-9075-C044-A638-C1998B30516C}" type="presOf" srcId="{8E4CCC79-55F4-1E4E-9810-E46CBDA1A087}" destId="{35739060-9133-C347-AC39-BB088D88D367}" srcOrd="0" destOrd="0" presId="urn:microsoft.com/office/officeart/2005/8/layout/cycle5"/>
    <dgm:cxn modelId="{1ADF72AF-950B-284C-A575-8BCE897E1BA2}" type="presParOf" srcId="{9407A5D0-7082-EB4D-8CA4-30CB0E5CB815}" destId="{B3D80C87-F749-2942-924B-BF357AD36913}" srcOrd="0" destOrd="0" presId="urn:microsoft.com/office/officeart/2005/8/layout/cycle5"/>
    <dgm:cxn modelId="{FEA10F72-00CE-E14E-9812-A87294E991D4}" type="presParOf" srcId="{9407A5D0-7082-EB4D-8CA4-30CB0E5CB815}" destId="{8E07FEC0-AB7B-C448-B36D-FA4AA8034040}" srcOrd="1" destOrd="0" presId="urn:microsoft.com/office/officeart/2005/8/layout/cycle5"/>
    <dgm:cxn modelId="{8009192D-6483-9843-A8C8-7DE6B4D0F372}" type="presParOf" srcId="{9407A5D0-7082-EB4D-8CA4-30CB0E5CB815}" destId="{EBFA3120-1313-1C42-92A1-E6BB3D199086}" srcOrd="2" destOrd="0" presId="urn:microsoft.com/office/officeart/2005/8/layout/cycle5"/>
    <dgm:cxn modelId="{0F87CFDB-477E-F84F-B1E9-BD1498FC0E0D}" type="presParOf" srcId="{9407A5D0-7082-EB4D-8CA4-30CB0E5CB815}" destId="{35739060-9133-C347-AC39-BB088D88D367}" srcOrd="3" destOrd="0" presId="urn:microsoft.com/office/officeart/2005/8/layout/cycle5"/>
    <dgm:cxn modelId="{5673A9C4-BB7F-CA46-8615-D1E2CB8D8B79}" type="presParOf" srcId="{9407A5D0-7082-EB4D-8CA4-30CB0E5CB815}" destId="{C62D142F-4C51-834D-A556-FFB3EB905945}" srcOrd="4" destOrd="0" presId="urn:microsoft.com/office/officeart/2005/8/layout/cycle5"/>
    <dgm:cxn modelId="{C664CB08-8297-5D42-821B-D31109AC0E56}" type="presParOf" srcId="{9407A5D0-7082-EB4D-8CA4-30CB0E5CB815}" destId="{B7761AE9-5ADE-864C-9328-C5A5D6F14F9E}" srcOrd="5" destOrd="0" presId="urn:microsoft.com/office/officeart/2005/8/layout/cycle5"/>
    <dgm:cxn modelId="{71FDF969-1DD9-C941-8853-F526B2C34D35}" type="presParOf" srcId="{9407A5D0-7082-EB4D-8CA4-30CB0E5CB815}" destId="{46CF9933-719E-2A4A-A5A8-74F154386233}" srcOrd="6" destOrd="0" presId="urn:microsoft.com/office/officeart/2005/8/layout/cycle5"/>
    <dgm:cxn modelId="{0BA73561-466B-A046-A87B-A3C17912F914}" type="presParOf" srcId="{9407A5D0-7082-EB4D-8CA4-30CB0E5CB815}" destId="{EF63E2A2-0B53-A945-9E8C-EF1D32AB27BB}" srcOrd="7" destOrd="0" presId="urn:microsoft.com/office/officeart/2005/8/layout/cycle5"/>
    <dgm:cxn modelId="{DF740A5C-326F-4049-B66C-17A299D5A497}" type="presParOf" srcId="{9407A5D0-7082-EB4D-8CA4-30CB0E5CB815}" destId="{1A1FF287-9070-E34A-8521-14806FCDE1DB}" srcOrd="8" destOrd="0" presId="urn:microsoft.com/office/officeart/2005/8/layout/cycle5"/>
    <dgm:cxn modelId="{EDC768D3-C4AA-1E41-BCAF-570F0CB91906}" type="presParOf" srcId="{9407A5D0-7082-EB4D-8CA4-30CB0E5CB815}" destId="{E51F2C49-DEB4-7F47-B7BD-738B95FD500D}" srcOrd="9" destOrd="0" presId="urn:microsoft.com/office/officeart/2005/8/layout/cycle5"/>
    <dgm:cxn modelId="{E7080C4B-14E4-1143-BE26-3A497F10B8FA}" type="presParOf" srcId="{9407A5D0-7082-EB4D-8CA4-30CB0E5CB815}" destId="{CF27FB74-7288-D542-AA34-3B59014D2785}" srcOrd="10" destOrd="0" presId="urn:microsoft.com/office/officeart/2005/8/layout/cycle5"/>
    <dgm:cxn modelId="{356871AA-2EB0-A149-A510-3D6E6CCD87D8}" type="presParOf" srcId="{9407A5D0-7082-EB4D-8CA4-30CB0E5CB815}" destId="{8BC5FAC4-68CF-FF42-B0E4-C3A7CB23076C}"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80C87-F749-2942-924B-BF357AD36913}">
      <dsp:nvSpPr>
        <dsp:cNvPr id="0" name=""/>
        <dsp:cNvSpPr/>
      </dsp:nvSpPr>
      <dsp:spPr>
        <a:xfrm>
          <a:off x="2657551" y="-150950"/>
          <a:ext cx="2744181" cy="168946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Rockwell" panose="02060603020205020403" pitchFamily="18" charset="77"/>
            </a:rPr>
            <a:t>Lab Studies + Observations</a:t>
          </a:r>
        </a:p>
      </dsp:txBody>
      <dsp:txXfrm>
        <a:off x="2740024" y="-68477"/>
        <a:ext cx="2579235" cy="1524518"/>
      </dsp:txXfrm>
    </dsp:sp>
    <dsp:sp modelId="{EBFA3120-1313-1C42-92A1-E6BB3D199086}">
      <dsp:nvSpPr>
        <dsp:cNvPr id="0" name=""/>
        <dsp:cNvSpPr/>
      </dsp:nvSpPr>
      <dsp:spPr>
        <a:xfrm>
          <a:off x="1949984" y="693782"/>
          <a:ext cx="4159314" cy="4159314"/>
        </a:xfrm>
        <a:custGeom>
          <a:avLst/>
          <a:gdLst/>
          <a:ahLst/>
          <a:cxnLst/>
          <a:rect l="0" t="0" r="0" b="0"/>
          <a:pathLst>
            <a:path>
              <a:moveTo>
                <a:pt x="3571355" y="630584"/>
              </a:moveTo>
              <a:arcTo wR="2079657" hR="2079657" stAng="18949825" swAng="82780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739060-9133-C347-AC39-BB088D88D367}">
      <dsp:nvSpPr>
        <dsp:cNvPr id="0" name=""/>
        <dsp:cNvSpPr/>
      </dsp:nvSpPr>
      <dsp:spPr>
        <a:xfrm>
          <a:off x="4790663" y="1867505"/>
          <a:ext cx="2637272" cy="1811866"/>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Rockwell" panose="02060603020205020403" pitchFamily="18" charset="77"/>
            </a:rPr>
            <a:t>Inform Model Parameters</a:t>
          </a:r>
        </a:p>
      </dsp:txBody>
      <dsp:txXfrm>
        <a:off x="4879111" y="1955953"/>
        <a:ext cx="2460376" cy="1634970"/>
      </dsp:txXfrm>
    </dsp:sp>
    <dsp:sp modelId="{B7761AE9-5ADE-864C-9328-C5A5D6F14F9E}">
      <dsp:nvSpPr>
        <dsp:cNvPr id="0" name=""/>
        <dsp:cNvSpPr/>
      </dsp:nvSpPr>
      <dsp:spPr>
        <a:xfrm>
          <a:off x="1949984" y="693782"/>
          <a:ext cx="4159314" cy="4159314"/>
        </a:xfrm>
        <a:custGeom>
          <a:avLst/>
          <a:gdLst/>
          <a:ahLst/>
          <a:cxnLst/>
          <a:rect l="0" t="0" r="0" b="0"/>
          <a:pathLst>
            <a:path>
              <a:moveTo>
                <a:pt x="3865075" y="3146079"/>
              </a:moveTo>
              <a:arcTo wR="2079657" hR="2079657" stAng="1850981" swAng="9168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6CF9933-719E-2A4A-A5A8-74F154386233}">
      <dsp:nvSpPr>
        <dsp:cNvPr id="0" name=""/>
        <dsp:cNvSpPr/>
      </dsp:nvSpPr>
      <dsp:spPr>
        <a:xfrm>
          <a:off x="2725279" y="4136575"/>
          <a:ext cx="2608724" cy="1433041"/>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Rockwell" panose="02060603020205020403" pitchFamily="18" charset="77"/>
            </a:rPr>
            <a:t>Use Model to Predict Outcomes </a:t>
          </a:r>
        </a:p>
      </dsp:txBody>
      <dsp:txXfrm>
        <a:off x="2795234" y="4206530"/>
        <a:ext cx="2468814" cy="1293131"/>
      </dsp:txXfrm>
    </dsp:sp>
    <dsp:sp modelId="{1A1FF287-9070-E34A-8521-14806FCDE1DB}">
      <dsp:nvSpPr>
        <dsp:cNvPr id="0" name=""/>
        <dsp:cNvSpPr/>
      </dsp:nvSpPr>
      <dsp:spPr>
        <a:xfrm>
          <a:off x="1949984" y="693782"/>
          <a:ext cx="4159314" cy="4159314"/>
        </a:xfrm>
        <a:custGeom>
          <a:avLst/>
          <a:gdLst/>
          <a:ahLst/>
          <a:cxnLst/>
          <a:rect l="0" t="0" r="0" b="0"/>
          <a:pathLst>
            <a:path>
              <a:moveTo>
                <a:pt x="649169" y="3589186"/>
              </a:moveTo>
              <a:arcTo wR="2079657" hR="2079657" stAng="8007599" swAng="8404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51F2C49-DEB4-7F47-B7BD-738B95FD500D}">
      <dsp:nvSpPr>
        <dsp:cNvPr id="0" name=""/>
        <dsp:cNvSpPr/>
      </dsp:nvSpPr>
      <dsp:spPr>
        <a:xfrm>
          <a:off x="700064" y="1799771"/>
          <a:ext cx="2499840" cy="1947335"/>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Rockwell" panose="02060603020205020403" pitchFamily="18" charset="77"/>
            </a:rPr>
            <a:t>Test Model Assumptions</a:t>
          </a:r>
        </a:p>
      </dsp:txBody>
      <dsp:txXfrm>
        <a:off x="795125" y="1894832"/>
        <a:ext cx="2309718" cy="1757213"/>
      </dsp:txXfrm>
    </dsp:sp>
    <dsp:sp modelId="{8BC5FAC4-68CF-FF42-B0E4-C3A7CB23076C}">
      <dsp:nvSpPr>
        <dsp:cNvPr id="0" name=""/>
        <dsp:cNvSpPr/>
      </dsp:nvSpPr>
      <dsp:spPr>
        <a:xfrm>
          <a:off x="1949984" y="693782"/>
          <a:ext cx="4159314" cy="4159314"/>
        </a:xfrm>
        <a:custGeom>
          <a:avLst/>
          <a:gdLst/>
          <a:ahLst/>
          <a:cxnLst/>
          <a:rect l="0" t="0" r="0" b="0"/>
          <a:pathLst>
            <a:path>
              <a:moveTo>
                <a:pt x="317048" y="975942"/>
              </a:moveTo>
              <a:arcTo wR="2079657" hR="2079657" stAng="12723245" swAng="75158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F67F8-5D9E-8F46-878C-2838E6452E91}" type="datetimeFigureOut">
              <a:rPr lang="en-US" smtClean="0"/>
              <a:t>9/26/18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A8BB7-0910-7D4F-B0B4-19DC92C5EC8B}" type="slidenum">
              <a:rPr lang="en-US" smtClean="0"/>
              <a:t>‹#›</a:t>
            </a:fld>
            <a:endParaRPr lang="en-US"/>
          </a:p>
        </p:txBody>
      </p:sp>
    </p:spTree>
    <p:extLst>
      <p:ext uri="{BB962C8B-B14F-4D97-AF65-F5344CB8AC3E}">
        <p14:creationId xmlns:p14="http://schemas.microsoft.com/office/powerpoint/2010/main" val="23646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outhern_Californi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Los_Angel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7594-C55C-9A4D-B40B-AE7A576AF233}" type="slidenum">
              <a:rPr lang="en-US" smtClean="0"/>
              <a:t>1</a:t>
            </a:fld>
            <a:endParaRPr lang="en-US"/>
          </a:p>
        </p:txBody>
      </p:sp>
    </p:spTree>
    <p:extLst>
      <p:ext uri="{BB962C8B-B14F-4D97-AF65-F5344CB8AC3E}">
        <p14:creationId xmlns:p14="http://schemas.microsoft.com/office/powerpoint/2010/main" val="423427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experiment capturing – diagram of the reactions we don’t totally understand – separate </a:t>
            </a:r>
            <a:r>
              <a:rPr lang="en-US" dirty="0" err="1"/>
              <a:t>sulfer</a:t>
            </a:r>
            <a:r>
              <a:rPr lang="en-US" dirty="0"/>
              <a:t> </a:t>
            </a:r>
            <a:r>
              <a:rPr lang="en-US" dirty="0" err="1"/>
              <a:t>rxns</a:t>
            </a:r>
            <a:r>
              <a:rPr lang="en-US" dirty="0"/>
              <a:t> from calcium carbonate </a:t>
            </a:r>
          </a:p>
          <a:p>
            <a:r>
              <a:rPr lang="en-US" dirty="0"/>
              <a:t>Show two injection locations </a:t>
            </a:r>
          </a:p>
          <a:p>
            <a:endParaRPr lang="en-US" dirty="0"/>
          </a:p>
        </p:txBody>
      </p:sp>
      <p:sp>
        <p:nvSpPr>
          <p:cNvPr id="4" name="Slide Number Placeholder 3"/>
          <p:cNvSpPr>
            <a:spLocks noGrp="1"/>
          </p:cNvSpPr>
          <p:nvPr>
            <p:ph type="sldNum" sz="quarter" idx="10"/>
          </p:nvPr>
        </p:nvSpPr>
        <p:spPr/>
        <p:txBody>
          <a:bodyPr/>
          <a:lstStyle/>
          <a:p>
            <a:fld id="{2EAF7594-C55C-9A4D-B40B-AE7A576AF233}" type="slidenum">
              <a:rPr lang="en-US" smtClean="0"/>
              <a:t>16</a:t>
            </a:fld>
            <a:endParaRPr lang="en-US"/>
          </a:p>
        </p:txBody>
      </p:sp>
    </p:spTree>
    <p:extLst>
      <p:ext uri="{BB962C8B-B14F-4D97-AF65-F5344CB8AC3E}">
        <p14:creationId xmlns:p14="http://schemas.microsoft.com/office/powerpoint/2010/main" val="337640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Feedbacks associated with changes in cloud cover represent the largest uncertainty in current model representations of change: </a:t>
            </a:r>
          </a:p>
          <a:p>
            <a:r>
              <a:rPr lang="en-US" dirty="0"/>
              <a:t>clouds may serve to increase the albedo of the earth, reflective- but are also efficient absorbers of IR radiation </a:t>
            </a:r>
          </a:p>
          <a:p>
            <a:r>
              <a:rPr lang="en-US" dirty="0"/>
              <a:t>-cooling drives down evaporation which tends to decrease precipitation while increasing IR tends to increase temperature increase </a:t>
            </a:r>
            <a:r>
              <a:rPr lang="en-US" dirty="0" err="1"/>
              <a:t>precip</a:t>
            </a:r>
            <a:r>
              <a:rPr lang="en-US" dirty="0"/>
              <a:t> and increase </a:t>
            </a:r>
            <a:r>
              <a:rPr lang="en-US" dirty="0" err="1"/>
              <a:t>evap</a:t>
            </a:r>
            <a:endParaRPr lang="en-US" dirty="0"/>
          </a:p>
          <a:p>
            <a:r>
              <a:rPr lang="en-US" dirty="0"/>
              <a:t>-model representations of these feedbacks are the largest </a:t>
            </a:r>
            <a:r>
              <a:rPr lang="en-US" dirty="0" err="1"/>
              <a:t>sourch</a:t>
            </a:r>
            <a:r>
              <a:rPr lang="en-US" dirty="0"/>
              <a:t> of </a:t>
            </a:r>
            <a:r>
              <a:rPr lang="en-US" dirty="0" err="1"/>
              <a:t>intermodel</a:t>
            </a:r>
            <a:r>
              <a:rPr lang="en-US" dirty="0"/>
              <a:t> uncertainty in the </a:t>
            </a:r>
            <a:r>
              <a:rPr lang="en-US" dirty="0" err="1"/>
              <a:t>geomip</a:t>
            </a:r>
            <a:r>
              <a:rPr lang="en-US" dirty="0"/>
              <a:t> G1 model – it would be interesting to understand how model </a:t>
            </a:r>
            <a:r>
              <a:rPr lang="en-US" dirty="0" err="1"/>
              <a:t>parameterizatons</a:t>
            </a:r>
            <a:r>
              <a:rPr lang="en-US" dirty="0"/>
              <a:t> impact the results ? So we are going to look at a). CAM a normally parameterized GCM vs. b). SP CAM – with a </a:t>
            </a:r>
            <a:r>
              <a:rPr lang="en-US" dirty="0" err="1"/>
              <a:t>superparameterized</a:t>
            </a:r>
            <a:r>
              <a:rPr lang="en-US" dirty="0"/>
              <a:t> cloud component</a:t>
            </a:r>
          </a:p>
          <a:p>
            <a:endParaRPr lang="en-US" dirty="0"/>
          </a:p>
          <a:p>
            <a:r>
              <a:rPr lang="en-US" sz="1200" b="0" i="0" kern="1200" dirty="0">
                <a:solidFill>
                  <a:schemeClr val="tx1"/>
                </a:solidFill>
                <a:effectLst/>
                <a:latin typeface="+mn-lt"/>
                <a:ea typeface="+mn-ea"/>
                <a:cs typeface="+mn-cs"/>
              </a:rPr>
              <a:t>“Ensemble mean seasonal differences between G1 and 1850 experiments of (left column) precipitation and (right column) evaporation for (top row) DJF and (bottom row) JJA. All available ensemble members for each model and all years are considered. Hashed areas indicate locations where less than 75% of the models agree on the sign of change.”</a:t>
            </a:r>
            <a:endParaRPr lang="en-US" dirty="0"/>
          </a:p>
          <a:p>
            <a:endParaRPr lang="en-US" dirty="0"/>
          </a:p>
        </p:txBody>
      </p:sp>
      <p:sp>
        <p:nvSpPr>
          <p:cNvPr id="4" name="Slide Number Placeholder 3"/>
          <p:cNvSpPr>
            <a:spLocks noGrp="1"/>
          </p:cNvSpPr>
          <p:nvPr>
            <p:ph type="sldNum" sz="quarter" idx="10"/>
          </p:nvPr>
        </p:nvSpPr>
        <p:spPr/>
        <p:txBody>
          <a:bodyPr/>
          <a:lstStyle/>
          <a:p>
            <a:fld id="{2EAF7594-C55C-9A4D-B40B-AE7A576AF233}" type="slidenum">
              <a:rPr lang="en-US" smtClean="0"/>
              <a:t>17</a:t>
            </a:fld>
            <a:endParaRPr lang="en-US"/>
          </a:p>
        </p:txBody>
      </p:sp>
    </p:spTree>
    <p:extLst>
      <p:ext uri="{BB962C8B-B14F-4D97-AF65-F5344CB8AC3E}">
        <p14:creationId xmlns:p14="http://schemas.microsoft.com/office/powerpoint/2010/main" val="136177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30114-FAA7-E24C-870C-3F6740ED127D}" type="slidenum">
              <a:rPr lang="en-US" smtClean="0"/>
              <a:t>18</a:t>
            </a:fld>
            <a:endParaRPr lang="en-US"/>
          </a:p>
        </p:txBody>
      </p:sp>
    </p:spTree>
    <p:extLst>
      <p:ext uri="{BB962C8B-B14F-4D97-AF65-F5344CB8AC3E}">
        <p14:creationId xmlns:p14="http://schemas.microsoft.com/office/powerpoint/2010/main" val="390597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1200" dirty="0"/>
              <a:t>What is the Intertropical Convergence Zone? </a:t>
            </a:r>
          </a:p>
          <a:p>
            <a:pPr marL="342900" indent="-342900">
              <a:buFont typeface="Arial" charset="0"/>
              <a:buChar char="•"/>
            </a:pPr>
            <a:r>
              <a:rPr lang="en-US" sz="1200" dirty="0"/>
              <a:t>the </a:t>
            </a:r>
            <a:r>
              <a:rPr lang="en-US" sz="1200" dirty="0" err="1"/>
              <a:t>itcz</a:t>
            </a:r>
            <a:r>
              <a:rPr lang="en-US" sz="1200" dirty="0"/>
              <a:t> is a global climate feature consisting of the lower </a:t>
            </a:r>
            <a:r>
              <a:rPr lang="en-US" sz="1200" dirty="0" err="1"/>
              <a:t>brances</a:t>
            </a:r>
            <a:r>
              <a:rPr lang="en-US" sz="1200" dirty="0"/>
              <a:t> of the Hadley circulation cell </a:t>
            </a:r>
          </a:p>
          <a:p>
            <a:pPr marL="342900" indent="-342900">
              <a:buFont typeface="Arial" charset="0"/>
              <a:buChar char="•"/>
            </a:pPr>
            <a:r>
              <a:rPr lang="en-US" sz="1200" kern="1200" dirty="0">
                <a:solidFill>
                  <a:schemeClr val="tx1"/>
                </a:solidFill>
                <a:latin typeface="+mn-lt"/>
                <a:ea typeface="+mn-ea"/>
                <a:cs typeface="+mn-cs"/>
              </a:rPr>
              <a:t>Lower branches of the Hadley cell bring warm, moist air masses together where they converge, rise and diverge as cooler, drier air masses aloft </a:t>
            </a:r>
          </a:p>
          <a:p>
            <a:endParaRPr lang="en-US" sz="1200" kern="1200" dirty="0">
              <a:solidFill>
                <a:schemeClr val="tx1"/>
              </a:solidFill>
              <a:latin typeface="+mn-lt"/>
              <a:ea typeface="+mn-ea"/>
              <a:cs typeface="+mn-cs"/>
            </a:endParaRPr>
          </a:p>
          <a:p>
            <a:pPr marL="342900" indent="-342900">
              <a:buFont typeface="Arial" charset="0"/>
              <a:buChar char="•"/>
            </a:pPr>
            <a:r>
              <a:rPr lang="en-US" sz="1200" kern="1200" dirty="0">
                <a:solidFill>
                  <a:schemeClr val="tx1"/>
                </a:solidFill>
                <a:latin typeface="+mn-lt"/>
                <a:ea typeface="+mn-ea"/>
                <a:cs typeface="+mn-cs"/>
              </a:rPr>
              <a:t>Moist static energy aloft is greater than at surface, so the Hadley cell exports energy from the tropics </a:t>
            </a:r>
          </a:p>
          <a:p>
            <a:endParaRPr lang="en-US" sz="1200" kern="1200" dirty="0">
              <a:solidFill>
                <a:schemeClr val="tx1"/>
              </a:solidFill>
              <a:latin typeface="+mn-lt"/>
              <a:ea typeface="+mn-ea"/>
              <a:cs typeface="+mn-cs"/>
            </a:endParaRPr>
          </a:p>
          <a:p>
            <a:pPr marL="342900" indent="-342900">
              <a:buFont typeface="Arial" charset="0"/>
              <a:buChar char="•"/>
            </a:pPr>
            <a:r>
              <a:rPr lang="en-US" sz="1200" kern="1200" dirty="0">
                <a:solidFill>
                  <a:schemeClr val="tx1"/>
                </a:solidFill>
                <a:latin typeface="+mn-lt"/>
                <a:ea typeface="+mn-ea"/>
                <a:cs typeface="+mn-cs"/>
              </a:rPr>
              <a:t>The ITCZ is the location of the air mass convergence  </a:t>
            </a:r>
          </a:p>
          <a:p>
            <a:r>
              <a:rPr lang="en-US" dirty="0"/>
              <a:t>Figure: annual and seasonal mean positions of the ITCZ – far left is the winter minimum far right is summer max. geoengineering is shown in the second rows. </a:t>
            </a:r>
          </a:p>
          <a:p>
            <a:r>
              <a:rPr lang="en-US" dirty="0"/>
              <a:t>Important to note – that all the models represent this migration differently, but most agree that geoengineering truncates that north south traverse of the ITCZ </a:t>
            </a:r>
          </a:p>
          <a:p>
            <a:r>
              <a:rPr lang="en-US" dirty="0"/>
              <a:t>-why is this important – take for example the Sahel region – it relies on the northernmost rainfall carried by the ITCZ- if this water is no longer available, there is increased food security concern, and conflict concern. </a:t>
            </a:r>
          </a:p>
          <a:p>
            <a:endParaRPr lang="en-US" dirty="0"/>
          </a:p>
          <a:p>
            <a:r>
              <a:rPr lang="en-US" dirty="0"/>
              <a:t>How could we look at regional changes in Hadley circulation? </a:t>
            </a:r>
          </a:p>
          <a:p>
            <a:r>
              <a:rPr lang="en-US" dirty="0"/>
              <a:t>Stream function : it represents volumetric flux : kg / m s may provide information about changes in the Hadley location and strength and may be computed with some temporal average – say monthly !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B30114-FAA7-E24C-870C-3F6740ED127D}" type="slidenum">
              <a:rPr lang="en-US" smtClean="0"/>
              <a:t>20</a:t>
            </a:fld>
            <a:endParaRPr lang="en-US"/>
          </a:p>
        </p:txBody>
      </p:sp>
    </p:spTree>
    <p:extLst>
      <p:ext uri="{BB962C8B-B14F-4D97-AF65-F5344CB8AC3E}">
        <p14:creationId xmlns:p14="http://schemas.microsoft.com/office/powerpoint/2010/main" val="421793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1200" dirty="0"/>
              <a:t>What is the Intertropical Convergence Zone? </a:t>
            </a:r>
          </a:p>
          <a:p>
            <a:pPr marL="342900" indent="-342900">
              <a:buFont typeface="Arial" charset="0"/>
              <a:buChar char="•"/>
            </a:pPr>
            <a:r>
              <a:rPr lang="en-US" sz="1200" dirty="0"/>
              <a:t>the </a:t>
            </a:r>
            <a:r>
              <a:rPr lang="en-US" sz="1200" dirty="0" err="1"/>
              <a:t>itcz</a:t>
            </a:r>
            <a:r>
              <a:rPr lang="en-US" sz="1200" dirty="0"/>
              <a:t> is a global climate feature consisting of the lower </a:t>
            </a:r>
            <a:r>
              <a:rPr lang="en-US" sz="1200" dirty="0" err="1"/>
              <a:t>brances</a:t>
            </a:r>
            <a:r>
              <a:rPr lang="en-US" sz="1200" dirty="0"/>
              <a:t> of the Hadley circulation cell </a:t>
            </a:r>
          </a:p>
          <a:p>
            <a:pPr marL="342900" indent="-342900">
              <a:buFont typeface="Arial" charset="0"/>
              <a:buChar char="•"/>
            </a:pPr>
            <a:r>
              <a:rPr lang="en-US" sz="1200" kern="1200" dirty="0">
                <a:solidFill>
                  <a:schemeClr val="tx1"/>
                </a:solidFill>
                <a:latin typeface="+mn-lt"/>
                <a:ea typeface="+mn-ea"/>
                <a:cs typeface="+mn-cs"/>
              </a:rPr>
              <a:t>Lower branches of the Hadley cell bring warm, moist air masses together where they converge, rise and diverge as cooler, drier air masses aloft </a:t>
            </a:r>
          </a:p>
          <a:p>
            <a:endParaRPr lang="en-US" sz="1200" kern="1200" dirty="0">
              <a:solidFill>
                <a:schemeClr val="tx1"/>
              </a:solidFill>
              <a:latin typeface="+mn-lt"/>
              <a:ea typeface="+mn-ea"/>
              <a:cs typeface="+mn-cs"/>
            </a:endParaRPr>
          </a:p>
          <a:p>
            <a:pPr marL="342900" indent="-342900">
              <a:buFont typeface="Arial" charset="0"/>
              <a:buChar char="•"/>
            </a:pPr>
            <a:r>
              <a:rPr lang="en-US" sz="1200" kern="1200" dirty="0">
                <a:solidFill>
                  <a:schemeClr val="tx1"/>
                </a:solidFill>
                <a:latin typeface="+mn-lt"/>
                <a:ea typeface="+mn-ea"/>
                <a:cs typeface="+mn-cs"/>
              </a:rPr>
              <a:t>Moist static energy aloft is greater than at surface, so the Hadley cell exports energy from the tropics </a:t>
            </a:r>
          </a:p>
          <a:p>
            <a:endParaRPr lang="en-US" sz="1200" kern="1200" dirty="0">
              <a:solidFill>
                <a:schemeClr val="tx1"/>
              </a:solidFill>
              <a:latin typeface="+mn-lt"/>
              <a:ea typeface="+mn-ea"/>
              <a:cs typeface="+mn-cs"/>
            </a:endParaRPr>
          </a:p>
          <a:p>
            <a:pPr marL="342900" indent="-342900">
              <a:buFont typeface="Arial" charset="0"/>
              <a:buChar char="•"/>
            </a:pPr>
            <a:r>
              <a:rPr lang="en-US" sz="1200" kern="1200" dirty="0">
                <a:solidFill>
                  <a:schemeClr val="tx1"/>
                </a:solidFill>
                <a:latin typeface="+mn-lt"/>
                <a:ea typeface="+mn-ea"/>
                <a:cs typeface="+mn-cs"/>
              </a:rPr>
              <a:t>The ITCZ is the location of the air mass convergence  </a:t>
            </a:r>
          </a:p>
          <a:p>
            <a:r>
              <a:rPr lang="en-US" dirty="0"/>
              <a:t>Figure: annual and seasonal mean positions of the ITCZ – far left is the winter minimum far right is summer max. geoengineering is shown in the second rows. </a:t>
            </a:r>
          </a:p>
          <a:p>
            <a:r>
              <a:rPr lang="en-US" dirty="0"/>
              <a:t>Important to note – that all the models represent this migration differently, but most agree that geoengineering truncates that north south traverse of the ITCZ </a:t>
            </a:r>
          </a:p>
          <a:p>
            <a:r>
              <a:rPr lang="en-US" dirty="0"/>
              <a:t>-why is this important – take for example the Sahel region – it relies on the northernmost rainfall carried by the ITCZ- if this water is no longer available, there is increased food security concern, and conflict concern. </a:t>
            </a:r>
          </a:p>
          <a:p>
            <a:endParaRPr lang="en-US" dirty="0"/>
          </a:p>
          <a:p>
            <a:r>
              <a:rPr lang="en-US" dirty="0"/>
              <a:t>How could we look at regional changes in Hadley circulation? </a:t>
            </a:r>
          </a:p>
          <a:p>
            <a:r>
              <a:rPr lang="en-US" dirty="0"/>
              <a:t>Stream function : it represents volumetric flux : kg / m s may provide information about changes in the Hadley location and strength and may be computed with some temporal average – say monthly !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B30114-FAA7-E24C-870C-3F6740ED127D}" type="slidenum">
              <a:rPr lang="en-US" smtClean="0"/>
              <a:t>21</a:t>
            </a:fld>
            <a:endParaRPr lang="en-US"/>
          </a:p>
        </p:txBody>
      </p:sp>
    </p:spTree>
    <p:extLst>
      <p:ext uri="{BB962C8B-B14F-4D97-AF65-F5344CB8AC3E}">
        <p14:creationId xmlns:p14="http://schemas.microsoft.com/office/powerpoint/2010/main" val="915063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CA8BB7-0910-7D4F-B0B4-19DC92C5EC8B}" type="slidenum">
              <a:rPr lang="en-US" smtClean="0"/>
              <a:t>24</a:t>
            </a:fld>
            <a:endParaRPr lang="en-US"/>
          </a:p>
        </p:txBody>
      </p:sp>
    </p:spTree>
    <p:extLst>
      <p:ext uri="{BB962C8B-B14F-4D97-AF65-F5344CB8AC3E}">
        <p14:creationId xmlns:p14="http://schemas.microsoft.com/office/powerpoint/2010/main" val="323098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geoengineering, or Solar Radiation Management (SRM), is the largescale intentional manipulation of radiative forcing to partially and temporarily reduce anthropogenic climate change</a:t>
            </a:r>
          </a:p>
          <a:p>
            <a:r>
              <a:rPr lang="en-US" dirty="0"/>
              <a:t>-Earth’s energy balance consists of incoming energy from the sun, balanced by outgoing long wave radiation.</a:t>
            </a:r>
          </a:p>
          <a:p>
            <a:r>
              <a:rPr lang="en-US" dirty="0"/>
              <a:t>-The difference between incoming and and outgoing energy is absorbed in the earth’s atmosphere and at the surface – giving rise to Earth’s Equilibrium Temperature. </a:t>
            </a:r>
          </a:p>
          <a:p>
            <a:r>
              <a:rPr lang="en-US" dirty="0"/>
              <a:t>-GHG’s act to force the surface to higher equilibrium temperatures by intercepting and redirecting some of earth’s outgoing longwave radiation, increasing the net downward radiative flux </a:t>
            </a:r>
          </a:p>
          <a:p>
            <a:endParaRPr lang="en-US" dirty="0"/>
          </a:p>
          <a:p>
            <a:r>
              <a:rPr lang="en-US" dirty="0"/>
              <a:t>-Aerosols may act on both sides of the energy balance – particles of diameter less than 1 micron are effective at scattering incoming radiation- sending some portion back to space</a:t>
            </a:r>
          </a:p>
          <a:p>
            <a:r>
              <a:rPr lang="en-US" dirty="0"/>
              <a:t>-particles may also act to absorb outgoing longwave radiation and heat the atmosphere around them </a:t>
            </a:r>
          </a:p>
        </p:txBody>
      </p:sp>
      <p:sp>
        <p:nvSpPr>
          <p:cNvPr id="4" name="Slide Number Placeholder 3"/>
          <p:cNvSpPr>
            <a:spLocks noGrp="1"/>
          </p:cNvSpPr>
          <p:nvPr>
            <p:ph type="sldNum" sz="quarter" idx="10"/>
          </p:nvPr>
        </p:nvSpPr>
        <p:spPr/>
        <p:txBody>
          <a:bodyPr/>
          <a:lstStyle/>
          <a:p>
            <a:fld id="{2EAF7594-C55C-9A4D-B40B-AE7A576AF233}" type="slidenum">
              <a:rPr lang="en-US" smtClean="0"/>
              <a:t>4</a:t>
            </a:fld>
            <a:endParaRPr lang="en-US"/>
          </a:p>
        </p:txBody>
      </p:sp>
    </p:spTree>
    <p:extLst>
      <p:ext uri="{BB962C8B-B14F-4D97-AF65-F5344CB8AC3E}">
        <p14:creationId xmlns:p14="http://schemas.microsoft.com/office/powerpoint/2010/main" val="279282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Pinatubo</a:t>
            </a:r>
            <a:r>
              <a:rPr lang="en-US" dirty="0"/>
              <a:t>: erupted in 1991 </a:t>
            </a:r>
            <a:r>
              <a:rPr lang="en-US" dirty="0">
                <a:sym typeface="Wingdings" pitchFamily="2" charset="2"/>
              </a:rPr>
              <a:t> 17 megatons SO2 (sulfate aerosols ) , spread in 3 weeks stayed a year, increased globally averaged optical depth were 0.15 for a year </a:t>
            </a:r>
            <a:r>
              <a:rPr lang="en-US" sz="1200" b="0" i="0" kern="1200" dirty="0">
                <a:solidFill>
                  <a:schemeClr val="tx1"/>
                </a:solidFill>
                <a:effectLst/>
                <a:latin typeface="+mn-lt"/>
                <a:ea typeface="+mn-ea"/>
                <a:cs typeface="+mn-cs"/>
              </a:rPr>
              <a:t>Effects on climate were an observed surface cooling in the Northern Hemisphere of up to 0.5 to 0.6°C, midlatitude ozone concentrations reached their lowest levels on record during 1992-93, the Southern Hemisphere "ozone hole" increased in 1992 to an unprecedented size, and ozone depletion rates were observed to be faster than ever before recorded.</a:t>
            </a:r>
            <a:endParaRPr lang="en-US" dirty="0"/>
          </a:p>
          <a:p>
            <a:r>
              <a:rPr lang="en-US" b="1" dirty="0"/>
              <a:t>Krakatoa :</a:t>
            </a:r>
            <a:r>
              <a:rPr lang="en-US" dirty="0"/>
              <a:t> 1883 – deadliest and most destructive in history : </a:t>
            </a:r>
            <a:r>
              <a:rPr lang="en-US" sz="1200" b="0" i="0" kern="1200" dirty="0">
                <a:solidFill>
                  <a:schemeClr val="tx1"/>
                </a:solidFill>
                <a:effectLst/>
                <a:latin typeface="+mn-lt"/>
                <a:ea typeface="+mn-ea"/>
                <a:cs typeface="+mn-cs"/>
              </a:rPr>
              <a:t>The record rainfall that hit </a:t>
            </a:r>
            <a:r>
              <a:rPr lang="en-US" sz="1200" b="0" i="0" u="none" strike="noStrike" kern="1200" dirty="0">
                <a:solidFill>
                  <a:schemeClr val="tx1"/>
                </a:solidFill>
                <a:effectLst/>
                <a:latin typeface="+mn-lt"/>
                <a:ea typeface="+mn-ea"/>
                <a:cs typeface="+mn-cs"/>
                <a:hlinkClick r:id="rId3" tooltip="Southern California"/>
              </a:rPr>
              <a:t>Southern California</a:t>
            </a:r>
            <a:r>
              <a:rPr lang="en-US" sz="1200" b="0" i="0" kern="1200" dirty="0">
                <a:solidFill>
                  <a:schemeClr val="tx1"/>
                </a:solidFill>
                <a:effectLst/>
                <a:latin typeface="+mn-lt"/>
                <a:ea typeface="+mn-ea"/>
                <a:cs typeface="+mn-cs"/>
              </a:rPr>
              <a:t> during the “water year” from July 1883 to June 1884 – </a:t>
            </a:r>
            <a:r>
              <a:rPr lang="en-US" sz="1200" b="0" i="0" u="none" strike="noStrike" kern="1200" dirty="0">
                <a:solidFill>
                  <a:schemeClr val="tx1"/>
                </a:solidFill>
                <a:effectLst/>
                <a:latin typeface="+mn-lt"/>
                <a:ea typeface="+mn-ea"/>
                <a:cs typeface="+mn-cs"/>
                <a:hlinkClick r:id="rId4" tooltip="Los Angeles"/>
              </a:rPr>
              <a:t>Los Angeles</a:t>
            </a:r>
            <a:r>
              <a:rPr lang="en-US" sz="1200" b="0" i="0" kern="1200" dirty="0">
                <a:solidFill>
                  <a:schemeClr val="tx1"/>
                </a:solidFill>
                <a:effectLst/>
                <a:latin typeface="+mn-lt"/>
                <a:ea typeface="+mn-ea"/>
                <a:cs typeface="+mn-cs"/>
              </a:rPr>
              <a:t> received 38.18 inches (969.8 mm) </a:t>
            </a:r>
            <a:endParaRPr lang="en-US" dirty="0"/>
          </a:p>
          <a:p>
            <a:r>
              <a:rPr lang="en-US" b="1" dirty="0"/>
              <a:t>El Chicon </a:t>
            </a:r>
            <a:r>
              <a:rPr lang="en-US" dirty="0"/>
              <a:t>: 1982 – 8 megatons SO2 </a:t>
            </a:r>
          </a:p>
          <a:p>
            <a:r>
              <a:rPr lang="en-US" dirty="0"/>
              <a:t>Agung: 1963, </a:t>
            </a:r>
            <a:r>
              <a:rPr lang="en-US" sz="1200" b="0" i="0" kern="1200" dirty="0">
                <a:solidFill>
                  <a:schemeClr val="tx1"/>
                </a:solidFill>
                <a:effectLst/>
                <a:latin typeface="+mn-lt"/>
                <a:ea typeface="+mn-ea"/>
                <a:cs typeface="+mn-cs"/>
              </a:rPr>
              <a:t>injected dust and volatiles into the stratospheric aerosol layer more directly. Analyses of magmatic volatiles indicate that the Agung eruption was proportionately richer in SO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and Cl than either </a:t>
            </a:r>
            <a:r>
              <a:rPr lang="en-US" sz="1200" b="0" i="0" kern="1200" dirty="0" err="1">
                <a:solidFill>
                  <a:schemeClr val="tx1"/>
                </a:solidFill>
                <a:effectLst/>
                <a:latin typeface="+mn-lt"/>
                <a:ea typeface="+mn-ea"/>
                <a:cs typeface="+mn-cs"/>
              </a:rPr>
              <a:t>Tambora</a:t>
            </a:r>
            <a:r>
              <a:rPr lang="en-US" sz="1200" b="0" i="0" kern="1200" dirty="0">
                <a:solidFill>
                  <a:schemeClr val="tx1"/>
                </a:solidFill>
                <a:effectLst/>
                <a:latin typeface="+mn-lt"/>
                <a:ea typeface="+mn-ea"/>
                <a:cs typeface="+mn-cs"/>
              </a:rPr>
              <a:t> or Krakatau</a:t>
            </a:r>
            <a:endParaRPr lang="en-US" dirty="0"/>
          </a:p>
          <a:p>
            <a:r>
              <a:rPr lang="en-US" dirty="0"/>
              <a:t>Tambora:1815, Produced the “year without a summer” </a:t>
            </a:r>
          </a:p>
          <a:p>
            <a:endParaRPr lang="en-US" dirty="0"/>
          </a:p>
          <a:p>
            <a:r>
              <a:rPr lang="en-US" sz="1200" b="0" i="0" kern="1200" dirty="0">
                <a:solidFill>
                  <a:schemeClr val="tx1"/>
                </a:solidFill>
                <a:effectLst/>
                <a:latin typeface="+mn-lt"/>
                <a:ea typeface="+mn-ea"/>
                <a:cs typeface="+mn-cs"/>
              </a:rPr>
              <a:t>Eruptions in the tropics can lead to sulfate aerosols that are easily spread across both the northern and southern hemisphere, leading to global-scale cooling of the surface. While the surface cools, the stratosphere actually warms.  Volcanoes farther away from the tropics mean more regional impacts.</a:t>
            </a:r>
            <a:endParaRPr lang="en-US" dirty="0"/>
          </a:p>
          <a:p>
            <a:endParaRPr lang="en-US" dirty="0"/>
          </a:p>
        </p:txBody>
      </p:sp>
      <p:sp>
        <p:nvSpPr>
          <p:cNvPr id="4" name="Slide Number Placeholder 3"/>
          <p:cNvSpPr>
            <a:spLocks noGrp="1"/>
          </p:cNvSpPr>
          <p:nvPr>
            <p:ph type="sldNum" sz="quarter" idx="10"/>
          </p:nvPr>
        </p:nvSpPr>
        <p:spPr/>
        <p:txBody>
          <a:bodyPr/>
          <a:lstStyle/>
          <a:p>
            <a:fld id="{35CA8BB7-0910-7D4F-B0B4-19DC92C5EC8B}" type="slidenum">
              <a:rPr lang="en-US" smtClean="0"/>
              <a:t>6</a:t>
            </a:fld>
            <a:endParaRPr lang="en-US"/>
          </a:p>
        </p:txBody>
      </p:sp>
    </p:spTree>
    <p:extLst>
      <p:ext uri="{BB962C8B-B14F-4D97-AF65-F5344CB8AC3E}">
        <p14:creationId xmlns:p14="http://schemas.microsoft.com/office/powerpoint/2010/main" val="356237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-Notable Gases when a volcano erupts : </a:t>
            </a:r>
          </a:p>
          <a:p>
            <a:r>
              <a:rPr lang="en-US" dirty="0"/>
              <a:t>HCL </a:t>
            </a:r>
          </a:p>
          <a:p>
            <a:r>
              <a:rPr lang="en-US" dirty="0"/>
              <a:t>HBR</a:t>
            </a:r>
          </a:p>
          <a:p>
            <a:r>
              <a:rPr lang="en-US" dirty="0"/>
              <a:t>SO2 </a:t>
            </a:r>
          </a:p>
          <a:p>
            <a:r>
              <a:rPr lang="en-US" dirty="0"/>
              <a:t>CO2 </a:t>
            </a:r>
          </a:p>
          <a:p>
            <a:r>
              <a:rPr lang="en-US" dirty="0"/>
              <a:t>H2S</a:t>
            </a:r>
          </a:p>
          <a:p>
            <a:endParaRPr lang="en-US" dirty="0"/>
          </a:p>
          <a:p>
            <a:endParaRPr lang="en-US" dirty="0"/>
          </a:p>
        </p:txBody>
      </p:sp>
      <p:sp>
        <p:nvSpPr>
          <p:cNvPr id="4" name="Slide Number Placeholder 3"/>
          <p:cNvSpPr>
            <a:spLocks noGrp="1"/>
          </p:cNvSpPr>
          <p:nvPr>
            <p:ph type="sldNum" sz="quarter" idx="10"/>
          </p:nvPr>
        </p:nvSpPr>
        <p:spPr/>
        <p:txBody>
          <a:bodyPr/>
          <a:lstStyle/>
          <a:p>
            <a:fld id="{35CA8BB7-0910-7D4F-B0B4-19DC92C5EC8B}" type="slidenum">
              <a:rPr lang="en-US" smtClean="0"/>
              <a:t>7</a:t>
            </a:fld>
            <a:endParaRPr lang="en-US"/>
          </a:p>
        </p:txBody>
      </p:sp>
    </p:spTree>
    <p:extLst>
      <p:ext uri="{BB962C8B-B14F-4D97-AF65-F5344CB8AC3E}">
        <p14:creationId xmlns:p14="http://schemas.microsoft.com/office/powerpoint/2010/main" val="290115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-Notable Gases when a volcano erupts : </a:t>
            </a:r>
          </a:p>
          <a:p>
            <a:r>
              <a:rPr lang="en-US" dirty="0"/>
              <a:t>HCL </a:t>
            </a:r>
          </a:p>
          <a:p>
            <a:r>
              <a:rPr lang="en-US" dirty="0"/>
              <a:t>HBR</a:t>
            </a:r>
          </a:p>
          <a:p>
            <a:r>
              <a:rPr lang="en-US" dirty="0"/>
              <a:t>SO2 </a:t>
            </a:r>
          </a:p>
          <a:p>
            <a:r>
              <a:rPr lang="en-US" dirty="0"/>
              <a:t>CO2 </a:t>
            </a:r>
          </a:p>
          <a:p>
            <a:r>
              <a:rPr lang="en-US" dirty="0"/>
              <a:t>H2S</a:t>
            </a:r>
          </a:p>
          <a:p>
            <a:endParaRPr lang="en-US" dirty="0"/>
          </a:p>
          <a:p>
            <a:endParaRPr lang="en-US" dirty="0"/>
          </a:p>
        </p:txBody>
      </p:sp>
      <p:sp>
        <p:nvSpPr>
          <p:cNvPr id="4" name="Slide Number Placeholder 3"/>
          <p:cNvSpPr>
            <a:spLocks noGrp="1"/>
          </p:cNvSpPr>
          <p:nvPr>
            <p:ph type="sldNum" sz="quarter" idx="10"/>
          </p:nvPr>
        </p:nvSpPr>
        <p:spPr/>
        <p:txBody>
          <a:bodyPr/>
          <a:lstStyle/>
          <a:p>
            <a:fld id="{35CA8BB7-0910-7D4F-B0B4-19DC92C5EC8B}" type="slidenum">
              <a:rPr lang="en-US" smtClean="0"/>
              <a:t>8</a:t>
            </a:fld>
            <a:endParaRPr lang="en-US"/>
          </a:p>
        </p:txBody>
      </p:sp>
    </p:spTree>
    <p:extLst>
      <p:ext uri="{BB962C8B-B14F-4D97-AF65-F5344CB8AC3E}">
        <p14:creationId xmlns:p14="http://schemas.microsoft.com/office/powerpoint/2010/main" val="4031095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baseline="0" dirty="0">
                <a:solidFill>
                  <a:schemeClr val="tx1"/>
                </a:solidFill>
                <a:effectLst/>
                <a:latin typeface="+mn-lt"/>
                <a:ea typeface="+mn-ea"/>
                <a:cs typeface="+mn-cs"/>
              </a:rPr>
              <a:t>Aerosols are suspensions of fine solid or liquid droplets in air or gas</a:t>
            </a:r>
          </a:p>
          <a:p>
            <a:endParaRPr lang="en-US" sz="1200" b="0" i="0" u="none" kern="1200" baseline="0" dirty="0">
              <a:solidFill>
                <a:schemeClr val="tx1"/>
              </a:solidFill>
              <a:effectLst/>
              <a:latin typeface="+mn-lt"/>
              <a:ea typeface="+mn-ea"/>
              <a:cs typeface="+mn-cs"/>
            </a:endParaRPr>
          </a:p>
          <a:p>
            <a:r>
              <a:rPr lang="en-US" sz="1200" b="0" i="0" u="none" kern="1200" baseline="0" dirty="0">
                <a:solidFill>
                  <a:schemeClr val="tx1"/>
                </a:solidFill>
                <a:effectLst/>
                <a:latin typeface="+mn-lt"/>
                <a:ea typeface="+mn-ea"/>
                <a:cs typeface="+mn-cs"/>
              </a:rPr>
              <a:t>-Aerosols in air are typically defined as being in size range a few nm to 100 microns. As we continue – know that we will exclusively be talking about fine particles -- -coarse are larger and are often things like dust, pollen, mold, debris ash etc. </a:t>
            </a:r>
          </a:p>
          <a:p>
            <a:r>
              <a:rPr lang="en-US" sz="1200" b="0" i="0" u="none" kern="1200" baseline="0" dirty="0">
                <a:solidFill>
                  <a:schemeClr val="tx1"/>
                </a:solidFill>
                <a:effectLst/>
                <a:latin typeface="+mn-lt"/>
                <a:ea typeface="+mn-ea"/>
                <a:cs typeface="+mn-cs"/>
              </a:rPr>
              <a:t>-you tend to get redder sunsets after volcanic eruptions – sulfate aerosols reflect blue/ green and at sunset the zenith angle is at it’s max and you get  -- you also get clouds refracting and reflecting light through water droplets – this is an aerosol effect </a:t>
            </a:r>
          </a:p>
          <a:p>
            <a:endParaRPr lang="en-US" sz="1200" b="0" i="0" u="none" kern="1200" baseline="0" dirty="0">
              <a:solidFill>
                <a:schemeClr val="tx1"/>
              </a:solidFill>
              <a:effectLst/>
              <a:latin typeface="+mn-lt"/>
              <a:ea typeface="+mn-ea"/>
              <a:cs typeface="+mn-cs"/>
            </a:endParaRPr>
          </a:p>
          <a:p>
            <a:r>
              <a:rPr lang="en-US" sz="1200" b="0" i="0" u="none" kern="1200" baseline="0" dirty="0">
                <a:solidFill>
                  <a:schemeClr val="tx1"/>
                </a:solidFill>
                <a:effectLst/>
                <a:latin typeface="+mn-lt"/>
                <a:ea typeface="+mn-ea"/>
                <a:cs typeface="+mn-cs"/>
              </a:rPr>
              <a:t>-fog --&gt; fog – often hard to see through – because as water droplets swell their cross sectional area for scattering – eventually blocking out all wavelengths </a:t>
            </a:r>
            <a:r>
              <a:rPr lang="en-US" sz="1200" b="0" i="0" u="none" kern="1200" baseline="0" dirty="0">
                <a:solidFill>
                  <a:schemeClr val="tx1"/>
                </a:solidFill>
                <a:effectLst/>
                <a:latin typeface="+mn-lt"/>
                <a:ea typeface="+mn-ea"/>
                <a:cs typeface="+mn-cs"/>
                <a:sym typeface="Wingdings" pitchFamily="2" charset="2"/>
              </a:rPr>
              <a:t> </a:t>
            </a:r>
            <a:endParaRPr lang="en-US" u="none" baseline="0" dirty="0"/>
          </a:p>
        </p:txBody>
      </p:sp>
      <p:sp>
        <p:nvSpPr>
          <p:cNvPr id="4" name="Slide Number Placeholder 3"/>
          <p:cNvSpPr>
            <a:spLocks noGrp="1"/>
          </p:cNvSpPr>
          <p:nvPr>
            <p:ph type="sldNum" sz="quarter" idx="10"/>
          </p:nvPr>
        </p:nvSpPr>
        <p:spPr/>
        <p:txBody>
          <a:bodyPr/>
          <a:lstStyle/>
          <a:p>
            <a:fld id="{35CA8BB7-0910-7D4F-B0B4-19DC92C5EC8B}" type="slidenum">
              <a:rPr lang="en-US" smtClean="0"/>
              <a:t>9</a:t>
            </a:fld>
            <a:endParaRPr lang="en-US"/>
          </a:p>
        </p:txBody>
      </p:sp>
    </p:spTree>
    <p:extLst>
      <p:ext uri="{BB962C8B-B14F-4D97-AF65-F5344CB8AC3E}">
        <p14:creationId xmlns:p14="http://schemas.microsoft.com/office/powerpoint/2010/main" val="199899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Aerosol : a colloidal suspension of particles in a gas </a:t>
            </a:r>
          </a:p>
          <a:p>
            <a:r>
              <a:rPr lang="en-US" dirty="0"/>
              <a:t>-colloid meaning the particles are evenly distributed and will not settle out</a:t>
            </a:r>
          </a:p>
          <a:p>
            <a:endParaRPr lang="en-US" dirty="0"/>
          </a:p>
          <a:p>
            <a:r>
              <a:rPr lang="en-US" dirty="0"/>
              <a:t>Different materials exhibit different radiative properties based on size and chemical makeup</a:t>
            </a:r>
          </a:p>
          <a:p>
            <a:r>
              <a:rPr lang="en-US" dirty="0"/>
              <a:t>-for SRM we desire particles that are efficient scatters around 550nm (400-700 nm peak at 550 in the green ) ---scattering is maximum for a particle radius corresponding to the wavelength of radiation-----</a:t>
            </a:r>
          </a:p>
          <a:p>
            <a:r>
              <a:rPr lang="en-US" dirty="0"/>
              <a:t>-we also wish to minimize particle absorption of both incoming and outgoing radiation! </a:t>
            </a:r>
          </a:p>
          <a:p>
            <a:endParaRPr lang="en-US" dirty="0"/>
          </a:p>
          <a:p>
            <a:r>
              <a:rPr lang="en-US" dirty="0"/>
              <a:t>-Second it would be ideal if the species we choose does not participate in ozone depleting catalytic cycles </a:t>
            </a:r>
          </a:p>
          <a:p>
            <a:r>
              <a:rPr lang="en-US" dirty="0"/>
              <a:t>-these you can compare to green house gases which only act on outgoing IR (</a:t>
            </a:r>
            <a:r>
              <a:rPr lang="en-US" dirty="0" err="1"/>
              <a:t>bc</a:t>
            </a:r>
            <a:r>
              <a:rPr lang="en-US" dirty="0"/>
              <a:t> they are so small) </a:t>
            </a:r>
          </a:p>
          <a:p>
            <a:endParaRPr lang="en-US" dirty="0"/>
          </a:p>
          <a:p>
            <a:r>
              <a:rPr lang="en-US" dirty="0"/>
              <a:t>Rayleigh scattering – air molecules, </a:t>
            </a:r>
            <a:r>
              <a:rPr lang="en-US" dirty="0" err="1"/>
              <a:t>ghgs</a:t>
            </a:r>
            <a:r>
              <a:rPr lang="en-US" dirty="0"/>
              <a:t>, </a:t>
            </a:r>
            <a:r>
              <a:rPr lang="en-US" dirty="0" err="1"/>
              <a:t>etc</a:t>
            </a:r>
            <a:r>
              <a:rPr lang="en-US" dirty="0"/>
              <a:t> </a:t>
            </a:r>
          </a:p>
          <a:p>
            <a:r>
              <a:rPr lang="en-US" dirty="0" err="1"/>
              <a:t>mie</a:t>
            </a:r>
            <a:r>
              <a:rPr lang="en-US" dirty="0"/>
              <a:t> scattering -= particles about same size as wavelength </a:t>
            </a:r>
          </a:p>
          <a:p>
            <a:r>
              <a:rPr lang="en-US" dirty="0"/>
              <a:t>You get some amount of forward scattering </a:t>
            </a:r>
            <a:r>
              <a:rPr lang="en-US" dirty="0">
                <a:sym typeface="Wingdings" pitchFamily="2" charset="2"/>
              </a:rPr>
              <a:t> fun fact this is why putting high beams on in fog sucks </a:t>
            </a:r>
            <a:r>
              <a:rPr lang="en-US" dirty="0" err="1">
                <a:sym typeface="Wingdings" pitchFamily="2" charset="2"/>
              </a:rPr>
              <a:t>bc</a:t>
            </a:r>
            <a:r>
              <a:rPr lang="en-US" dirty="0">
                <a:sym typeface="Wingdings" pitchFamily="2" charset="2"/>
              </a:rPr>
              <a:t>. it backwards scatters right </a:t>
            </a:r>
            <a:r>
              <a:rPr lang="en-US" dirty="0" err="1">
                <a:sym typeface="Wingdings" pitchFamily="2" charset="2"/>
              </a:rPr>
              <a:t>attcha</a:t>
            </a:r>
            <a:r>
              <a:rPr lang="en-US" dirty="0">
                <a:sym typeface="Wingdings" pitchFamily="2" charset="2"/>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EAF7594-C55C-9A4D-B40B-AE7A576AF233}" type="slidenum">
              <a:rPr lang="en-US" smtClean="0"/>
              <a:t>10</a:t>
            </a:fld>
            <a:endParaRPr lang="en-US"/>
          </a:p>
        </p:txBody>
      </p:sp>
    </p:spTree>
    <p:extLst>
      <p:ext uri="{BB962C8B-B14F-4D97-AF65-F5344CB8AC3E}">
        <p14:creationId xmlns:p14="http://schemas.microsoft.com/office/powerpoint/2010/main" val="295644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calcite refractive index: 1.57 + 1.1 e -4 </a:t>
            </a:r>
            <a:r>
              <a:rPr lang="en-US" dirty="0" err="1"/>
              <a:t>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sulfate refractive index: 1.43 + 1 e -8 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 index of refraction not really that high </a:t>
            </a:r>
          </a:p>
          <a:p>
            <a:endParaRPr lang="en-US" dirty="0"/>
          </a:p>
          <a:p>
            <a:r>
              <a:rPr lang="en-US" dirty="0"/>
              <a:t>Source: https://</a:t>
            </a:r>
            <a:r>
              <a:rPr lang="en-US" dirty="0" err="1"/>
              <a:t>keith.seas.harvard.edu</a:t>
            </a:r>
            <a:r>
              <a:rPr lang="en-US" dirty="0"/>
              <a:t>/files/</a:t>
            </a:r>
            <a:r>
              <a:rPr lang="en-US" dirty="0" err="1"/>
              <a:t>tkg</a:t>
            </a:r>
            <a:r>
              <a:rPr lang="en-US" dirty="0"/>
              <a:t>/files/keith_et_al._-_2016_-_stratospheric_solar_geoengineering_without_ozone_l.pdf</a:t>
            </a:r>
          </a:p>
        </p:txBody>
      </p:sp>
      <p:sp>
        <p:nvSpPr>
          <p:cNvPr id="4" name="Slide Number Placeholder 3"/>
          <p:cNvSpPr>
            <a:spLocks noGrp="1"/>
          </p:cNvSpPr>
          <p:nvPr>
            <p:ph type="sldNum" sz="quarter" idx="10"/>
          </p:nvPr>
        </p:nvSpPr>
        <p:spPr/>
        <p:txBody>
          <a:bodyPr/>
          <a:lstStyle/>
          <a:p>
            <a:fld id="{2EAF7594-C55C-9A4D-B40B-AE7A576AF233}" type="slidenum">
              <a:rPr lang="en-US" smtClean="0"/>
              <a:t>11</a:t>
            </a:fld>
            <a:endParaRPr lang="en-US"/>
          </a:p>
        </p:txBody>
      </p:sp>
    </p:spTree>
    <p:extLst>
      <p:ext uri="{BB962C8B-B14F-4D97-AF65-F5344CB8AC3E}">
        <p14:creationId xmlns:p14="http://schemas.microsoft.com/office/powerpoint/2010/main" val="102910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ockwell" panose="02060603020205020403" pitchFamily="18" charset="77"/>
                <a:sym typeface="Wingdings" pitchFamily="2" charset="2"/>
              </a:rPr>
              <a:t>1). CaCO</a:t>
            </a:r>
            <a:r>
              <a:rPr lang="en-US" baseline="-25000" dirty="0">
                <a:latin typeface="Rockwell" panose="02060603020205020403" pitchFamily="18" charset="77"/>
                <a:sym typeface="Wingdings" pitchFamily="2" charset="2"/>
              </a:rPr>
              <a:t>3</a:t>
            </a:r>
            <a:r>
              <a:rPr lang="en-US" dirty="0">
                <a:latin typeface="Rockwell" panose="02060603020205020403" pitchFamily="18" charset="77"/>
                <a:sym typeface="Wingdings" pitchFamily="2" charset="2"/>
              </a:rPr>
              <a:t> + 2 HNO</a:t>
            </a:r>
            <a:r>
              <a:rPr lang="en-US" baseline="-25000" dirty="0">
                <a:latin typeface="Rockwell" panose="02060603020205020403" pitchFamily="18" charset="77"/>
                <a:sym typeface="Wingdings" pitchFamily="2" charset="2"/>
              </a:rPr>
              <a:t>3</a:t>
            </a:r>
            <a:r>
              <a:rPr lang="en-US" dirty="0">
                <a:latin typeface="Rockwell" panose="02060603020205020403" pitchFamily="18" charset="77"/>
                <a:sym typeface="Wingdings" pitchFamily="2" charset="2"/>
              </a:rPr>
              <a:t>   Ca(NO</a:t>
            </a:r>
            <a:r>
              <a:rPr lang="en-US" baseline="-25000" dirty="0">
                <a:latin typeface="Rockwell" panose="02060603020205020403" pitchFamily="18" charset="77"/>
                <a:sym typeface="Wingdings" pitchFamily="2" charset="2"/>
              </a:rPr>
              <a:t>3</a:t>
            </a:r>
            <a:r>
              <a:rPr lang="en-US" dirty="0">
                <a:latin typeface="Rockwell" panose="02060603020205020403" pitchFamily="18" charset="77"/>
                <a:sym typeface="Wingdings" pitchFamily="2" charset="2"/>
              </a:rPr>
              <a:t>)</a:t>
            </a:r>
            <a:r>
              <a:rPr lang="en-US" baseline="-25000" dirty="0">
                <a:latin typeface="Rockwell" panose="02060603020205020403" pitchFamily="18" charset="77"/>
                <a:sym typeface="Wingdings" pitchFamily="2" charset="2"/>
              </a:rPr>
              <a:t>2</a:t>
            </a:r>
            <a:r>
              <a:rPr lang="en-US" dirty="0">
                <a:latin typeface="Rockwell" panose="02060603020205020403" pitchFamily="18" charset="77"/>
                <a:sym typeface="Wingdings" pitchFamily="2" charset="2"/>
              </a:rPr>
              <a:t> + H</a:t>
            </a:r>
            <a:r>
              <a:rPr lang="en-US" baseline="-25000" dirty="0">
                <a:latin typeface="Rockwell" panose="02060603020205020403" pitchFamily="18" charset="77"/>
                <a:sym typeface="Wingdings" pitchFamily="2" charset="2"/>
              </a:rPr>
              <a:t>2</a:t>
            </a:r>
            <a:r>
              <a:rPr lang="en-US" dirty="0">
                <a:latin typeface="Rockwell" panose="02060603020205020403" pitchFamily="18" charset="77"/>
                <a:sym typeface="Wingdings" pitchFamily="2" charset="2"/>
              </a:rPr>
              <a:t>O + CO</a:t>
            </a:r>
            <a:r>
              <a:rPr lang="en-US" baseline="-25000" dirty="0">
                <a:latin typeface="Rockwell" panose="02060603020205020403" pitchFamily="18" charset="77"/>
                <a:sym typeface="Wingdings" pitchFamily="2" charset="2"/>
              </a:rPr>
              <a:t>2</a:t>
            </a:r>
          </a:p>
          <a:p>
            <a:endParaRPr lang="en-US" dirty="0">
              <a:latin typeface="Rockwell" panose="02060603020205020403" pitchFamily="18" charset="77"/>
              <a:sym typeface="Wingdings" pitchFamily="2" charset="2"/>
            </a:endParaRPr>
          </a:p>
          <a:p>
            <a:r>
              <a:rPr lang="en-US" dirty="0">
                <a:latin typeface="Rockwell" panose="02060603020205020403" pitchFamily="18" charset="77"/>
                <a:sym typeface="Wingdings" pitchFamily="2" charset="2"/>
              </a:rPr>
              <a:t>2). CaCO</a:t>
            </a:r>
            <a:r>
              <a:rPr lang="en-US" baseline="-25000" dirty="0">
                <a:latin typeface="Rockwell" panose="02060603020205020403" pitchFamily="18" charset="77"/>
                <a:sym typeface="Wingdings" pitchFamily="2" charset="2"/>
              </a:rPr>
              <a:t>3</a:t>
            </a:r>
            <a:r>
              <a:rPr lang="en-US" dirty="0">
                <a:latin typeface="Rockwell" panose="02060603020205020403" pitchFamily="18" charset="77"/>
                <a:sym typeface="Wingdings" pitchFamily="2" charset="2"/>
              </a:rPr>
              <a:t> + H</a:t>
            </a:r>
            <a:r>
              <a:rPr lang="en-US" baseline="-25000" dirty="0">
                <a:latin typeface="Rockwell" panose="02060603020205020403" pitchFamily="18" charset="77"/>
                <a:sym typeface="Wingdings" pitchFamily="2" charset="2"/>
              </a:rPr>
              <a:t>2</a:t>
            </a:r>
            <a:r>
              <a:rPr lang="en-US" dirty="0">
                <a:latin typeface="Rockwell" panose="02060603020205020403" pitchFamily="18" charset="77"/>
                <a:sym typeface="Wingdings" pitchFamily="2" charset="2"/>
              </a:rPr>
              <a:t>SO</a:t>
            </a:r>
            <a:r>
              <a:rPr lang="en-US" baseline="-25000" dirty="0">
                <a:latin typeface="Rockwell" panose="02060603020205020403" pitchFamily="18" charset="77"/>
                <a:sym typeface="Wingdings" pitchFamily="2" charset="2"/>
              </a:rPr>
              <a:t>4</a:t>
            </a:r>
            <a:r>
              <a:rPr lang="en-US" dirty="0">
                <a:latin typeface="Rockwell" panose="02060603020205020403" pitchFamily="18" charset="77"/>
                <a:sym typeface="Wingdings" pitchFamily="2" charset="2"/>
              </a:rPr>
              <a:t>     CaSO</a:t>
            </a:r>
            <a:r>
              <a:rPr lang="en-US" baseline="-25000" dirty="0">
                <a:latin typeface="Rockwell" panose="02060603020205020403" pitchFamily="18" charset="77"/>
                <a:sym typeface="Wingdings" pitchFamily="2" charset="2"/>
              </a:rPr>
              <a:t>4</a:t>
            </a:r>
            <a:r>
              <a:rPr lang="en-US" dirty="0">
                <a:latin typeface="Rockwell" panose="02060603020205020403" pitchFamily="18" charset="77"/>
                <a:sym typeface="Wingdings" pitchFamily="2" charset="2"/>
              </a:rPr>
              <a:t> + H</a:t>
            </a:r>
            <a:r>
              <a:rPr lang="en-US" baseline="-25000" dirty="0">
                <a:latin typeface="Rockwell" panose="02060603020205020403" pitchFamily="18" charset="77"/>
                <a:sym typeface="Wingdings" pitchFamily="2" charset="2"/>
              </a:rPr>
              <a:t>2</a:t>
            </a:r>
            <a:r>
              <a:rPr lang="en-US" dirty="0">
                <a:latin typeface="Rockwell" panose="02060603020205020403" pitchFamily="18" charset="77"/>
                <a:sym typeface="Wingdings" pitchFamily="2" charset="2"/>
              </a:rPr>
              <a:t>O + CO</a:t>
            </a:r>
            <a:r>
              <a:rPr lang="en-US" baseline="-25000" dirty="0">
                <a:latin typeface="Rockwell" panose="02060603020205020403" pitchFamily="18" charset="77"/>
                <a:sym typeface="Wingdings" pitchFamily="2" charset="2"/>
              </a:rPr>
              <a:t>2</a:t>
            </a:r>
            <a:endParaRPr lang="en-US" dirty="0">
              <a:latin typeface="Rockwell" panose="02060603020205020403" pitchFamily="18" charset="77"/>
              <a:sym typeface="Wingdings" pitchFamily="2" charset="2"/>
            </a:endParaRPr>
          </a:p>
          <a:p>
            <a:endParaRPr lang="en-US" dirty="0">
              <a:latin typeface="Rockwell" panose="02060603020205020403" pitchFamily="18" charset="77"/>
              <a:sym typeface="Wingdings" pitchFamily="2" charset="2"/>
            </a:endParaRPr>
          </a:p>
          <a:p>
            <a:r>
              <a:rPr lang="en-US" dirty="0">
                <a:latin typeface="Rockwell" panose="02060603020205020403" pitchFamily="18" charset="77"/>
                <a:sym typeface="Wingdings" pitchFamily="2" charset="2"/>
              </a:rPr>
              <a:t>3). CaCO</a:t>
            </a:r>
            <a:r>
              <a:rPr lang="en-US" baseline="-25000" dirty="0">
                <a:latin typeface="Rockwell" panose="02060603020205020403" pitchFamily="18" charset="77"/>
                <a:sym typeface="Wingdings" pitchFamily="2" charset="2"/>
              </a:rPr>
              <a:t>3</a:t>
            </a:r>
            <a:r>
              <a:rPr lang="en-US" dirty="0">
                <a:latin typeface="Rockwell" panose="02060603020205020403" pitchFamily="18" charset="77"/>
                <a:sym typeface="Wingdings" pitchFamily="2" charset="2"/>
              </a:rPr>
              <a:t> + 2HCl         CaCl</a:t>
            </a:r>
            <a:r>
              <a:rPr lang="en-US" baseline="-25000" dirty="0">
                <a:latin typeface="Rockwell" panose="02060603020205020403" pitchFamily="18" charset="77"/>
                <a:sym typeface="Wingdings" pitchFamily="2" charset="2"/>
              </a:rPr>
              <a:t>2</a:t>
            </a:r>
            <a:r>
              <a:rPr lang="en-US" dirty="0">
                <a:latin typeface="Rockwell" panose="02060603020205020403" pitchFamily="18" charset="77"/>
                <a:sym typeface="Wingdings" pitchFamily="2" charset="2"/>
              </a:rPr>
              <a:t> + H</a:t>
            </a:r>
            <a:r>
              <a:rPr lang="en-US" baseline="-25000" dirty="0">
                <a:latin typeface="Rockwell" panose="02060603020205020403" pitchFamily="18" charset="77"/>
                <a:sym typeface="Wingdings" pitchFamily="2" charset="2"/>
              </a:rPr>
              <a:t>2</a:t>
            </a:r>
            <a:r>
              <a:rPr lang="en-US" dirty="0">
                <a:latin typeface="Rockwell" panose="02060603020205020403" pitchFamily="18" charset="77"/>
                <a:sym typeface="Wingdings" pitchFamily="2" charset="2"/>
              </a:rPr>
              <a:t>O + CO</a:t>
            </a:r>
            <a:r>
              <a:rPr lang="en-US" baseline="-25000" dirty="0">
                <a:latin typeface="Rockwell" panose="02060603020205020403" pitchFamily="18" charset="77"/>
                <a:sym typeface="Wingdings" pitchFamily="2" charset="2"/>
              </a:rPr>
              <a:t>2</a:t>
            </a:r>
          </a:p>
          <a:p>
            <a:endParaRPr lang="en-US" dirty="0"/>
          </a:p>
        </p:txBody>
      </p:sp>
      <p:sp>
        <p:nvSpPr>
          <p:cNvPr id="4" name="Slide Number Placeholder 3"/>
          <p:cNvSpPr>
            <a:spLocks noGrp="1"/>
          </p:cNvSpPr>
          <p:nvPr>
            <p:ph type="sldNum" sz="quarter" idx="10"/>
          </p:nvPr>
        </p:nvSpPr>
        <p:spPr/>
        <p:txBody>
          <a:bodyPr/>
          <a:lstStyle/>
          <a:p>
            <a:fld id="{35CA8BB7-0910-7D4F-B0B4-19DC92C5EC8B}" type="slidenum">
              <a:rPr lang="en-US" smtClean="0"/>
              <a:t>12</a:t>
            </a:fld>
            <a:endParaRPr lang="en-US"/>
          </a:p>
        </p:txBody>
      </p:sp>
    </p:spTree>
    <p:extLst>
      <p:ext uri="{BB962C8B-B14F-4D97-AF65-F5344CB8AC3E}">
        <p14:creationId xmlns:p14="http://schemas.microsoft.com/office/powerpoint/2010/main" val="363292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52F5-4A63-724D-827F-EFA31C6F0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0254E-9319-D341-BAE3-F5B8C7E09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38CFC1-D1DF-B246-8F16-852BECA4B386}"/>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5" name="Footer Placeholder 4">
            <a:extLst>
              <a:ext uri="{FF2B5EF4-FFF2-40B4-BE49-F238E27FC236}">
                <a16:creationId xmlns:a16="http://schemas.microsoft.com/office/drawing/2014/main" id="{1020483F-55F0-A847-A101-CF9EE610A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D71B4-3425-8F49-AC8F-65A3742A9109}"/>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279153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BF36-F389-5646-A58C-EDF34C6A75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F9883E-D635-4B43-A8C4-E2F4DE8FE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C54A7-5D54-9A41-8B32-29CC9484EC99}"/>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5" name="Footer Placeholder 4">
            <a:extLst>
              <a:ext uri="{FF2B5EF4-FFF2-40B4-BE49-F238E27FC236}">
                <a16:creationId xmlns:a16="http://schemas.microsoft.com/office/drawing/2014/main" id="{626E825A-1A09-A040-B8D7-313C5A4FB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C11EF-3535-7840-942F-F8234DC4122C}"/>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373616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10DD8F-007D-D742-84B2-4CB5D1156C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84299-1EE2-F345-984A-C712A79897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63689-6A98-4F4F-8557-4813B9E05BE2}"/>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5" name="Footer Placeholder 4">
            <a:extLst>
              <a:ext uri="{FF2B5EF4-FFF2-40B4-BE49-F238E27FC236}">
                <a16:creationId xmlns:a16="http://schemas.microsoft.com/office/drawing/2014/main" id="{F2AF8AEF-431B-C34B-B204-AD67AD638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3676D-B9C0-0B49-A8BE-66FBAB8F2B66}"/>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313471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4BDF-5B7F-9F45-BD62-9DA5A63E9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4E998-CD40-A54D-AD35-57C63F6761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B2FA8-E744-6541-B251-D72D3BC9FB4F}"/>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5" name="Footer Placeholder 4">
            <a:extLst>
              <a:ext uri="{FF2B5EF4-FFF2-40B4-BE49-F238E27FC236}">
                <a16:creationId xmlns:a16="http://schemas.microsoft.com/office/drawing/2014/main" id="{39B5974E-4F7A-CE43-820D-07C99595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F713C-AF5F-3A44-A1DF-DA58DAB68361}"/>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376386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6ABE-48AA-1545-98D2-99CD0E0C9A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DF282E-6686-E440-9AA6-676CD95C9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BEDAD2-51CB-A24A-9022-DC6AF143BD1B}"/>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5" name="Footer Placeholder 4">
            <a:extLst>
              <a:ext uri="{FF2B5EF4-FFF2-40B4-BE49-F238E27FC236}">
                <a16:creationId xmlns:a16="http://schemas.microsoft.com/office/drawing/2014/main" id="{23002B10-A744-4D43-B5C5-3F80B806A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09B6B-173D-DB48-B41C-98A111AB00BC}"/>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162747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8E87-E317-2349-A563-96F75672F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AACF2-52C5-504B-9886-B047C3B39A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445E9-5C09-EB42-89C4-2880B71E90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3451CB-D070-F94C-972E-916AD55074A7}"/>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6" name="Footer Placeholder 5">
            <a:extLst>
              <a:ext uri="{FF2B5EF4-FFF2-40B4-BE49-F238E27FC236}">
                <a16:creationId xmlns:a16="http://schemas.microsoft.com/office/drawing/2014/main" id="{55372386-A11D-7249-A711-3BBEF7046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07B9F-CB98-0C4F-9777-6FE884F7E5B5}"/>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45417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6FC2F-4162-9647-822D-43B68EC77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E8143-A1FA-074E-B5DD-949D180BE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440224-F5F0-0343-B20F-C96F7F8FFE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AD27C-36EC-BC46-B01F-CC9249AD1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4ACF3E-DBD1-0148-B06C-18F662F224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0562D-A1A4-2A44-B835-AFEDE6A63C1F}"/>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8" name="Footer Placeholder 7">
            <a:extLst>
              <a:ext uri="{FF2B5EF4-FFF2-40B4-BE49-F238E27FC236}">
                <a16:creationId xmlns:a16="http://schemas.microsoft.com/office/drawing/2014/main" id="{0B0C520D-C35D-AA4B-A31F-5F80E02923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53B00-AA6A-3C41-ADD5-3E0F98966E0F}"/>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87631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C846-FB7D-8243-BD47-E1DE776C83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AFF59F-068A-B548-A08E-693038CAAD03}"/>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4" name="Footer Placeholder 3">
            <a:extLst>
              <a:ext uri="{FF2B5EF4-FFF2-40B4-BE49-F238E27FC236}">
                <a16:creationId xmlns:a16="http://schemas.microsoft.com/office/drawing/2014/main" id="{C74F6807-9C55-EA48-90E5-C9DC204BF6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378DD0-CD05-D041-9D08-5B19852EC78C}"/>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318053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97495-3E5E-704A-BBA1-9727776DE598}"/>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3" name="Footer Placeholder 2">
            <a:extLst>
              <a:ext uri="{FF2B5EF4-FFF2-40B4-BE49-F238E27FC236}">
                <a16:creationId xmlns:a16="http://schemas.microsoft.com/office/drawing/2014/main" id="{7F683335-D8C7-D54A-B3C7-1D6D3970D7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AA4953-72C7-B14F-B96E-A7B4A8653ED1}"/>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125401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E43A9-CCE9-FF43-A8F4-72D73EB3D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908D9A-EADC-9042-B4F6-72DBF3135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B24918-2809-504E-BCF5-E60C2A741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C007A6-C75F-C945-9456-96F4557FD949}"/>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6" name="Footer Placeholder 5">
            <a:extLst>
              <a:ext uri="{FF2B5EF4-FFF2-40B4-BE49-F238E27FC236}">
                <a16:creationId xmlns:a16="http://schemas.microsoft.com/office/drawing/2014/main" id="{206C37FB-5111-B84D-BFF1-4FBEA165D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C83E3-BB23-A946-83D2-5D65921CE1DF}"/>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85420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2AF2-7AD8-CF4A-895F-709C0918E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1EC085-3F65-3740-BFCD-2A50623A6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DE41D-2FDA-9D40-A485-71AD28556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CBBA1F-9D69-844E-932B-40E794090989}"/>
              </a:ext>
            </a:extLst>
          </p:cNvPr>
          <p:cNvSpPr>
            <a:spLocks noGrp="1"/>
          </p:cNvSpPr>
          <p:nvPr>
            <p:ph type="dt" sz="half" idx="10"/>
          </p:nvPr>
        </p:nvSpPr>
        <p:spPr/>
        <p:txBody>
          <a:bodyPr/>
          <a:lstStyle/>
          <a:p>
            <a:fld id="{4976B88F-C563-3E40-81B7-AF7F2850A266}" type="datetimeFigureOut">
              <a:rPr lang="en-US" smtClean="0"/>
              <a:t>9/26/18</a:t>
            </a:fld>
            <a:endParaRPr lang="en-US"/>
          </a:p>
        </p:txBody>
      </p:sp>
      <p:sp>
        <p:nvSpPr>
          <p:cNvPr id="6" name="Footer Placeholder 5">
            <a:extLst>
              <a:ext uri="{FF2B5EF4-FFF2-40B4-BE49-F238E27FC236}">
                <a16:creationId xmlns:a16="http://schemas.microsoft.com/office/drawing/2014/main" id="{C5EBE59E-A876-2E4D-BA66-E569A68AD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B7AE5-BE87-8F49-97AC-90DA766D0CBD}"/>
              </a:ext>
            </a:extLst>
          </p:cNvPr>
          <p:cNvSpPr>
            <a:spLocks noGrp="1"/>
          </p:cNvSpPr>
          <p:nvPr>
            <p:ph type="sldNum" sz="quarter" idx="12"/>
          </p:nvPr>
        </p:nvSpPr>
        <p:spPr/>
        <p:txBody>
          <a:bodyPr/>
          <a:lstStyle/>
          <a:p>
            <a:fld id="{6D06C711-A7A5-A740-B39B-F404F3F8BD4C}" type="slidenum">
              <a:rPr lang="en-US" smtClean="0"/>
              <a:t>‹#›</a:t>
            </a:fld>
            <a:endParaRPr lang="en-US"/>
          </a:p>
        </p:txBody>
      </p:sp>
    </p:spTree>
    <p:extLst>
      <p:ext uri="{BB962C8B-B14F-4D97-AF65-F5344CB8AC3E}">
        <p14:creationId xmlns:p14="http://schemas.microsoft.com/office/powerpoint/2010/main" val="282127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DD3D1-9FEA-6E4A-8367-845C70C1B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FDB53-5A36-8249-BA85-04171A40B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A4B07-BE09-8043-ADA6-531FFB840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6B88F-C563-3E40-81B7-AF7F2850A266}" type="datetimeFigureOut">
              <a:rPr lang="en-US" smtClean="0"/>
              <a:t>9/26/18</a:t>
            </a:fld>
            <a:endParaRPr lang="en-US"/>
          </a:p>
        </p:txBody>
      </p:sp>
      <p:sp>
        <p:nvSpPr>
          <p:cNvPr id="5" name="Footer Placeholder 4">
            <a:extLst>
              <a:ext uri="{FF2B5EF4-FFF2-40B4-BE49-F238E27FC236}">
                <a16:creationId xmlns:a16="http://schemas.microsoft.com/office/drawing/2014/main" id="{E3BAA111-8407-0D4B-9D71-D5BB2D8DDE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B5C45A-1D76-424A-9F18-0B5115FA6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6C711-A7A5-A740-B39B-F404F3F8BD4C}" type="slidenum">
              <a:rPr lang="en-US" smtClean="0"/>
              <a:t>‹#›</a:t>
            </a:fld>
            <a:endParaRPr lang="en-US"/>
          </a:p>
        </p:txBody>
      </p:sp>
    </p:spTree>
    <p:extLst>
      <p:ext uri="{BB962C8B-B14F-4D97-AF65-F5344CB8AC3E}">
        <p14:creationId xmlns:p14="http://schemas.microsoft.com/office/powerpoint/2010/main" val="80164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tiff"/><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bc.com/bitesize/guides/z9yssbk/revision/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doi.org/10.1029/2011MS000106" TargetMode="External"/><Relationship Id="rId13" Type="http://schemas.openxmlformats.org/officeDocument/2006/relationships/hyperlink" Target="https://doi.org/10.1002/jgrd.50868" TargetMode="External"/><Relationship Id="rId3" Type="http://schemas.openxmlformats.org/officeDocument/2006/relationships/hyperlink" Target="https://doi.org/10.1098/rsta.2014.0059" TargetMode="External"/><Relationship Id="rId7" Type="http://schemas.openxmlformats.org/officeDocument/2006/relationships/hyperlink" Target="https://doi.org/10.1002/2015RG000511" TargetMode="External"/><Relationship Id="rId12" Type="http://schemas.openxmlformats.org/officeDocument/2006/relationships/hyperlink" Target="https://www.bbc.com/bitesize/guides/z9yssbk/revision/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oi.org/10.1002/asl.316" TargetMode="External"/><Relationship Id="rId11" Type="http://schemas.openxmlformats.org/officeDocument/2006/relationships/hyperlink" Target="https://doi.org/10.5194/acp-17-6439-2017" TargetMode="External"/><Relationship Id="rId5" Type="http://schemas.openxmlformats.org/officeDocument/2006/relationships/hyperlink" Target="https://doi.org/10.1029/2001GL013552" TargetMode="External"/><Relationship Id="rId10" Type="http://schemas.openxmlformats.org/officeDocument/2006/relationships/hyperlink" Target="https://doi.org/10.1038/nature13636" TargetMode="External"/><Relationship Id="rId4" Type="http://schemas.openxmlformats.org/officeDocument/2006/relationships/hyperlink" Target="https://doi.org/10.1073/pnas.1615572113" TargetMode="External"/><Relationship Id="rId9" Type="http://schemas.openxmlformats.org/officeDocument/2006/relationships/hyperlink" Target="https://doi.org/10.1002/2013EO25000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B38F843-4E27-3646-BFCB-FE7A06A61CC3}"/>
              </a:ext>
            </a:extLst>
          </p:cNvPr>
          <p:cNvSpPr txBox="1">
            <a:spLocks/>
          </p:cNvSpPr>
          <p:nvPr/>
        </p:nvSpPr>
        <p:spPr>
          <a:xfrm>
            <a:off x="2319315" y="1302955"/>
            <a:ext cx="8136908" cy="1799133"/>
          </a:xfrm>
          <a:prstGeom prst="rect">
            <a:avLst/>
          </a:prstGeom>
          <a:noFill/>
          <a:ln>
            <a:noFill/>
          </a:ln>
          <a:effectLst>
            <a:softEdge rad="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pc="600" dirty="0">
                <a:solidFill>
                  <a:schemeClr val="bg1"/>
                </a:solidFill>
                <a:latin typeface="Rockwell" panose="02060603020205020403" pitchFamily="18" charset="77"/>
                <a:ea typeface="KaiTi" panose="02010609060101010101" pitchFamily="49" charset="-122"/>
              </a:rPr>
              <a:t>Solar Geoengineering </a:t>
            </a:r>
            <a:br>
              <a:rPr lang="en-US" sz="4000" spc="600" dirty="0">
                <a:solidFill>
                  <a:schemeClr val="bg1"/>
                </a:solidFill>
                <a:latin typeface="Rockwell" panose="02060603020205020403" pitchFamily="18" charset="77"/>
                <a:ea typeface="KaiTi" panose="02010609060101010101" pitchFamily="49" charset="-122"/>
              </a:rPr>
            </a:br>
            <a:endParaRPr lang="en-US" sz="3600" spc="300" dirty="0">
              <a:solidFill>
                <a:schemeClr val="bg1"/>
              </a:solidFill>
              <a:latin typeface="Rockwell" panose="02060603020205020403" pitchFamily="18" charset="77"/>
              <a:ea typeface="KaiTi" panose="02010609060101010101" pitchFamily="49" charset="-122"/>
            </a:endParaRPr>
          </a:p>
        </p:txBody>
      </p:sp>
      <p:sp>
        <p:nvSpPr>
          <p:cNvPr id="14" name="Subtitle 2">
            <a:extLst>
              <a:ext uri="{FF2B5EF4-FFF2-40B4-BE49-F238E27FC236}">
                <a16:creationId xmlns:a16="http://schemas.microsoft.com/office/drawing/2014/main" id="{D4306964-A0A5-9D4B-A75D-36EA5A50E777}"/>
              </a:ext>
            </a:extLst>
          </p:cNvPr>
          <p:cNvSpPr txBox="1">
            <a:spLocks/>
          </p:cNvSpPr>
          <p:nvPr/>
        </p:nvSpPr>
        <p:spPr>
          <a:xfrm>
            <a:off x="8290560" y="4343054"/>
            <a:ext cx="3901440" cy="1386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latin typeface="Rockwell" panose="02060603020205020403" pitchFamily="18" charset="77"/>
              </a:rPr>
              <a:t>Harvard Energy Journal Club</a:t>
            </a:r>
          </a:p>
          <a:p>
            <a:pPr marL="0" indent="0" algn="ctr">
              <a:buNone/>
            </a:pPr>
            <a:r>
              <a:rPr lang="en-US" sz="2000" dirty="0">
                <a:solidFill>
                  <a:schemeClr val="bg1"/>
                </a:solidFill>
                <a:latin typeface="Rockwell" panose="02060603020205020403" pitchFamily="18" charset="77"/>
              </a:rPr>
              <a:t>September 14, 2018</a:t>
            </a:r>
          </a:p>
          <a:p>
            <a:pPr marL="0" indent="0" algn="ctr">
              <a:buNone/>
            </a:pPr>
            <a:r>
              <a:rPr lang="en-US" sz="2000" dirty="0">
                <a:solidFill>
                  <a:schemeClr val="bg1"/>
                </a:solidFill>
                <a:latin typeface="Rockwell" panose="02060603020205020403" pitchFamily="18" charset="77"/>
              </a:rPr>
              <a:t>Colleen Golja</a:t>
            </a:r>
          </a:p>
        </p:txBody>
      </p:sp>
      <p:pic>
        <p:nvPicPr>
          <p:cNvPr id="16" name="Picture 15">
            <a:extLst>
              <a:ext uri="{FF2B5EF4-FFF2-40B4-BE49-F238E27FC236}">
                <a16:creationId xmlns:a16="http://schemas.microsoft.com/office/drawing/2014/main" id="{B2F2F978-FA99-A241-82D9-2178C138AFFD}"/>
              </a:ext>
            </a:extLst>
          </p:cNvPr>
          <p:cNvPicPr>
            <a:picLocks noChangeAspect="1"/>
          </p:cNvPicPr>
          <p:nvPr/>
        </p:nvPicPr>
        <p:blipFill rotWithShape="1">
          <a:blip r:embed="rId3"/>
          <a:srcRect b="42005"/>
          <a:stretch/>
        </p:blipFill>
        <p:spPr>
          <a:xfrm>
            <a:off x="3126178" y="3521529"/>
            <a:ext cx="5943600" cy="3336471"/>
          </a:xfrm>
          <a:prstGeom prst="rect">
            <a:avLst/>
          </a:prstGeom>
        </p:spPr>
      </p:pic>
      <p:cxnSp>
        <p:nvCxnSpPr>
          <p:cNvPr id="4" name="Straight Connector 3">
            <a:extLst>
              <a:ext uri="{FF2B5EF4-FFF2-40B4-BE49-F238E27FC236}">
                <a16:creationId xmlns:a16="http://schemas.microsoft.com/office/drawing/2014/main" id="{4A3F4718-ABC7-3C43-8623-9A394FA15BB6}"/>
              </a:ext>
            </a:extLst>
          </p:cNvPr>
          <p:cNvCxnSpPr/>
          <p:nvPr/>
        </p:nvCxnSpPr>
        <p:spPr>
          <a:xfrm>
            <a:off x="1567543" y="2188029"/>
            <a:ext cx="9584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67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A4BD-A420-BC41-9C6C-7B390C7F6D56}"/>
              </a:ext>
            </a:extLst>
          </p:cNvPr>
          <p:cNvSpPr>
            <a:spLocks noGrp="1"/>
          </p:cNvSpPr>
          <p:nvPr>
            <p:ph type="title"/>
          </p:nvPr>
        </p:nvSpPr>
        <p:spPr>
          <a:xfrm>
            <a:off x="0" y="1"/>
            <a:ext cx="12192000" cy="790414"/>
          </a:xfrm>
          <a:solidFill>
            <a:srgbClr val="004242">
              <a:alpha val="61961"/>
            </a:srgbClr>
          </a:solidFill>
        </p:spPr>
        <p:txBody>
          <a:bodyPr>
            <a:normAutofit/>
          </a:bodyPr>
          <a:lstStyle/>
          <a:p>
            <a:r>
              <a:rPr lang="en-US" dirty="0">
                <a:solidFill>
                  <a:schemeClr val="bg1"/>
                </a:solidFill>
                <a:latin typeface="Rockwell" panose="02060603020205020403" pitchFamily="18" charset="77"/>
              </a:rPr>
              <a:t>Background: 								</a:t>
            </a:r>
            <a:r>
              <a:rPr lang="en-US" sz="3200" dirty="0">
                <a:solidFill>
                  <a:schemeClr val="bg1"/>
                </a:solidFill>
                <a:latin typeface="Rockwell" panose="02060603020205020403" pitchFamily="18" charset="77"/>
              </a:rPr>
              <a:t>Materials</a:t>
            </a:r>
          </a:p>
        </p:txBody>
      </p:sp>
      <p:sp>
        <p:nvSpPr>
          <p:cNvPr id="26" name="TextBox 25">
            <a:extLst>
              <a:ext uri="{FF2B5EF4-FFF2-40B4-BE49-F238E27FC236}">
                <a16:creationId xmlns:a16="http://schemas.microsoft.com/office/drawing/2014/main" id="{8AD45843-FA89-DE47-AFDA-7B2DD67A2504}"/>
              </a:ext>
            </a:extLst>
          </p:cNvPr>
          <p:cNvSpPr txBox="1"/>
          <p:nvPr/>
        </p:nvSpPr>
        <p:spPr>
          <a:xfrm>
            <a:off x="24034" y="1756792"/>
            <a:ext cx="2459282" cy="646331"/>
          </a:xfrm>
          <a:prstGeom prst="rect">
            <a:avLst/>
          </a:prstGeom>
          <a:noFill/>
        </p:spPr>
        <p:txBody>
          <a:bodyPr wrap="square" rtlCol="0">
            <a:spAutoFit/>
          </a:bodyPr>
          <a:lstStyle/>
          <a:p>
            <a:pPr algn="ctr"/>
            <a:r>
              <a:rPr lang="en-US" dirty="0">
                <a:latin typeface="Rockwell" panose="02060603020205020403" pitchFamily="18" charset="77"/>
              </a:rPr>
              <a:t>Incident Radiation (Visible Light)</a:t>
            </a:r>
          </a:p>
        </p:txBody>
      </p:sp>
      <p:sp>
        <p:nvSpPr>
          <p:cNvPr id="28" name="TextBox 27">
            <a:extLst>
              <a:ext uri="{FF2B5EF4-FFF2-40B4-BE49-F238E27FC236}">
                <a16:creationId xmlns:a16="http://schemas.microsoft.com/office/drawing/2014/main" id="{39425AF9-180F-C747-9E10-7A7A671A6A51}"/>
              </a:ext>
            </a:extLst>
          </p:cNvPr>
          <p:cNvSpPr txBox="1"/>
          <p:nvPr/>
        </p:nvSpPr>
        <p:spPr>
          <a:xfrm>
            <a:off x="116899" y="1004391"/>
            <a:ext cx="4577382" cy="461665"/>
          </a:xfrm>
          <a:prstGeom prst="rect">
            <a:avLst/>
          </a:prstGeom>
          <a:noFill/>
        </p:spPr>
        <p:txBody>
          <a:bodyPr wrap="square" rtlCol="0">
            <a:spAutoFit/>
          </a:bodyPr>
          <a:lstStyle/>
          <a:p>
            <a:r>
              <a:rPr lang="en-US" sz="2400" dirty="0">
                <a:latin typeface="Rockwell" panose="02060603020205020403" pitchFamily="18" charset="77"/>
              </a:rPr>
              <a:t>1). Radiative Properties</a:t>
            </a:r>
          </a:p>
        </p:txBody>
      </p:sp>
      <p:sp>
        <p:nvSpPr>
          <p:cNvPr id="75" name="TextBox 74">
            <a:extLst>
              <a:ext uri="{FF2B5EF4-FFF2-40B4-BE49-F238E27FC236}">
                <a16:creationId xmlns:a16="http://schemas.microsoft.com/office/drawing/2014/main" id="{1815816D-6A3E-E945-94E5-D5E718DA9D09}"/>
              </a:ext>
            </a:extLst>
          </p:cNvPr>
          <p:cNvSpPr txBox="1"/>
          <p:nvPr/>
        </p:nvSpPr>
        <p:spPr>
          <a:xfrm>
            <a:off x="2576765" y="1787005"/>
            <a:ext cx="1351878" cy="646331"/>
          </a:xfrm>
          <a:prstGeom prst="rect">
            <a:avLst/>
          </a:prstGeom>
          <a:noFill/>
        </p:spPr>
        <p:txBody>
          <a:bodyPr wrap="square" rtlCol="0">
            <a:spAutoFit/>
          </a:bodyPr>
          <a:lstStyle/>
          <a:p>
            <a:pPr algn="ctr"/>
            <a:r>
              <a:rPr lang="en-US" dirty="0">
                <a:latin typeface="Rockwell" panose="02060603020205020403" pitchFamily="18" charset="77"/>
              </a:rPr>
              <a:t>Scattered Radiation</a:t>
            </a:r>
          </a:p>
        </p:txBody>
      </p:sp>
      <p:grpSp>
        <p:nvGrpSpPr>
          <p:cNvPr id="38" name="Group 37">
            <a:extLst>
              <a:ext uri="{FF2B5EF4-FFF2-40B4-BE49-F238E27FC236}">
                <a16:creationId xmlns:a16="http://schemas.microsoft.com/office/drawing/2014/main" id="{5852C49D-AC41-684E-9F4C-50CF4B98A5C2}"/>
              </a:ext>
            </a:extLst>
          </p:cNvPr>
          <p:cNvGrpSpPr/>
          <p:nvPr/>
        </p:nvGrpSpPr>
        <p:grpSpPr>
          <a:xfrm>
            <a:off x="442232" y="2540545"/>
            <a:ext cx="1665441" cy="1325670"/>
            <a:chOff x="922218" y="3006247"/>
            <a:chExt cx="1665441" cy="1325670"/>
          </a:xfrm>
        </p:grpSpPr>
        <p:cxnSp>
          <p:nvCxnSpPr>
            <p:cNvPr id="19" name="Straight Arrow Connector 18">
              <a:extLst>
                <a:ext uri="{FF2B5EF4-FFF2-40B4-BE49-F238E27FC236}">
                  <a16:creationId xmlns:a16="http://schemas.microsoft.com/office/drawing/2014/main" id="{58D09A1E-73F5-934F-925A-5E5294B22718}"/>
                </a:ext>
              </a:extLst>
            </p:cNvPr>
            <p:cNvCxnSpPr>
              <a:cxnSpLocks/>
            </p:cNvCxnSpPr>
            <p:nvPr/>
          </p:nvCxnSpPr>
          <p:spPr>
            <a:xfrm>
              <a:off x="922218" y="3006247"/>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05845DE-1A8D-CB4E-9834-C5E29AF7BFBE}"/>
                </a:ext>
              </a:extLst>
            </p:cNvPr>
            <p:cNvCxnSpPr>
              <a:cxnSpLocks/>
            </p:cNvCxnSpPr>
            <p:nvPr/>
          </p:nvCxnSpPr>
          <p:spPr>
            <a:xfrm>
              <a:off x="922219" y="3328699"/>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25E6FB3-E5D0-1C4D-9D83-11143F007586}"/>
                </a:ext>
              </a:extLst>
            </p:cNvPr>
            <p:cNvCxnSpPr>
              <a:cxnSpLocks/>
            </p:cNvCxnSpPr>
            <p:nvPr/>
          </p:nvCxnSpPr>
          <p:spPr>
            <a:xfrm>
              <a:off x="926922" y="3676389"/>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7509329-FD2A-AB4E-AE3B-95A58C437DB7}"/>
                </a:ext>
              </a:extLst>
            </p:cNvPr>
            <p:cNvCxnSpPr>
              <a:cxnSpLocks/>
            </p:cNvCxnSpPr>
            <p:nvPr/>
          </p:nvCxnSpPr>
          <p:spPr>
            <a:xfrm>
              <a:off x="926923" y="3995802"/>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BEE5AEE-A1C6-B241-A72A-5173024D9C7E}"/>
                </a:ext>
              </a:extLst>
            </p:cNvPr>
            <p:cNvCxnSpPr>
              <a:cxnSpLocks/>
            </p:cNvCxnSpPr>
            <p:nvPr/>
          </p:nvCxnSpPr>
          <p:spPr>
            <a:xfrm>
              <a:off x="926926" y="4331917"/>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E585B6E3-AEB2-5844-9319-C8C787580D98}"/>
              </a:ext>
            </a:extLst>
          </p:cNvPr>
          <p:cNvGrpSpPr/>
          <p:nvPr/>
        </p:nvGrpSpPr>
        <p:grpSpPr>
          <a:xfrm>
            <a:off x="2383988" y="2717330"/>
            <a:ext cx="1783210" cy="1247447"/>
            <a:chOff x="2434882" y="2853075"/>
            <a:chExt cx="1240647" cy="815818"/>
          </a:xfrm>
        </p:grpSpPr>
        <p:grpSp>
          <p:nvGrpSpPr>
            <p:cNvPr id="76" name="Group 75">
              <a:extLst>
                <a:ext uri="{FF2B5EF4-FFF2-40B4-BE49-F238E27FC236}">
                  <a16:creationId xmlns:a16="http://schemas.microsoft.com/office/drawing/2014/main" id="{3286EC82-3935-A34D-A60A-2B7CB6D96B0E}"/>
                </a:ext>
              </a:extLst>
            </p:cNvPr>
            <p:cNvGrpSpPr/>
            <p:nvPr/>
          </p:nvGrpSpPr>
          <p:grpSpPr>
            <a:xfrm>
              <a:off x="2456666" y="2871592"/>
              <a:ext cx="1218863" cy="797301"/>
              <a:chOff x="2267095" y="3413699"/>
              <a:chExt cx="1218863" cy="797301"/>
            </a:xfrm>
          </p:grpSpPr>
          <p:cxnSp>
            <p:nvCxnSpPr>
              <p:cNvPr id="40" name="Straight Arrow Connector 39">
                <a:extLst>
                  <a:ext uri="{FF2B5EF4-FFF2-40B4-BE49-F238E27FC236}">
                    <a16:creationId xmlns:a16="http://schemas.microsoft.com/office/drawing/2014/main" id="{4E1A600D-25D5-7D4B-A84B-022D786F923C}"/>
                  </a:ext>
                </a:extLst>
              </p:cNvPr>
              <p:cNvCxnSpPr>
                <a:cxnSpLocks/>
              </p:cNvCxnSpPr>
              <p:nvPr/>
            </p:nvCxnSpPr>
            <p:spPr>
              <a:xfrm flipV="1">
                <a:off x="2831592" y="3469810"/>
                <a:ext cx="407837" cy="206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F3ADD9B-7A18-E848-A8E6-AE5ED7B42359}"/>
                  </a:ext>
                </a:extLst>
              </p:cNvPr>
              <p:cNvCxnSpPr>
                <a:cxnSpLocks/>
                <a:stCxn id="3" idx="6"/>
              </p:cNvCxnSpPr>
              <p:nvPr/>
            </p:nvCxnSpPr>
            <p:spPr>
              <a:xfrm>
                <a:off x="2914384" y="3796430"/>
                <a:ext cx="5715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6D020A5-4D2A-8340-83E5-B029E379B8F5}"/>
                  </a:ext>
                </a:extLst>
              </p:cNvPr>
              <p:cNvCxnSpPr>
                <a:cxnSpLocks/>
              </p:cNvCxnSpPr>
              <p:nvPr/>
            </p:nvCxnSpPr>
            <p:spPr>
              <a:xfrm flipV="1">
                <a:off x="2901330" y="3599680"/>
                <a:ext cx="528072" cy="113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653EEA4-9145-B44D-98A0-855A7972AACF}"/>
                  </a:ext>
                </a:extLst>
              </p:cNvPr>
              <p:cNvCxnSpPr>
                <a:cxnSpLocks/>
              </p:cNvCxnSpPr>
              <p:nvPr/>
            </p:nvCxnSpPr>
            <p:spPr>
              <a:xfrm>
                <a:off x="2901330" y="3869568"/>
                <a:ext cx="528072" cy="143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16A36D7-C530-274D-B841-20D982AF9BD3}"/>
                  </a:ext>
                </a:extLst>
              </p:cNvPr>
              <p:cNvCxnSpPr>
                <a:cxnSpLocks/>
                <a:stCxn id="3" idx="5"/>
              </p:cNvCxnSpPr>
              <p:nvPr/>
            </p:nvCxnSpPr>
            <p:spPr>
              <a:xfrm>
                <a:off x="2848346" y="3942574"/>
                <a:ext cx="391083" cy="231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55BD9F4-2EAD-A047-8857-39B18522C494}"/>
                  </a:ext>
                </a:extLst>
              </p:cNvPr>
              <p:cNvCxnSpPr>
                <a:cxnSpLocks/>
              </p:cNvCxnSpPr>
              <p:nvPr/>
            </p:nvCxnSpPr>
            <p:spPr>
              <a:xfrm>
                <a:off x="2791790" y="3973799"/>
                <a:ext cx="156230" cy="237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D22BCDC-9CA5-C44D-900A-DF4B73F5FE32}"/>
                  </a:ext>
                </a:extLst>
              </p:cNvPr>
              <p:cNvCxnSpPr>
                <a:cxnSpLocks/>
              </p:cNvCxnSpPr>
              <p:nvPr/>
            </p:nvCxnSpPr>
            <p:spPr>
              <a:xfrm flipV="1">
                <a:off x="2817802" y="3413699"/>
                <a:ext cx="146565" cy="2221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2700F7B-3C11-A54A-97C4-74111F753309}"/>
                  </a:ext>
                </a:extLst>
              </p:cNvPr>
              <p:cNvCxnSpPr>
                <a:cxnSpLocks/>
              </p:cNvCxnSpPr>
              <p:nvPr/>
            </p:nvCxnSpPr>
            <p:spPr>
              <a:xfrm flipH="1" flipV="1">
                <a:off x="2473354" y="3513039"/>
                <a:ext cx="90971" cy="101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4786F43-3DCA-FE4F-8E95-003E51CCC1E5}"/>
                  </a:ext>
                </a:extLst>
              </p:cNvPr>
              <p:cNvCxnSpPr>
                <a:cxnSpLocks/>
              </p:cNvCxnSpPr>
              <p:nvPr/>
            </p:nvCxnSpPr>
            <p:spPr>
              <a:xfrm flipH="1">
                <a:off x="2521530" y="3986942"/>
                <a:ext cx="78124" cy="128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883EAD82-C4BE-4F46-B218-C1983BFA433C}"/>
                  </a:ext>
                </a:extLst>
              </p:cNvPr>
              <p:cNvSpPr/>
              <p:nvPr/>
            </p:nvSpPr>
            <p:spPr>
              <a:xfrm>
                <a:off x="2463447" y="3589751"/>
                <a:ext cx="450937" cy="413358"/>
              </a:xfrm>
              <a:prstGeom prst="ellipse">
                <a:avLst/>
              </a:prstGeom>
              <a:solidFill>
                <a:srgbClr val="004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824E8720-7A81-E446-8CBA-B3A4E52CB83E}"/>
                  </a:ext>
                </a:extLst>
              </p:cNvPr>
              <p:cNvCxnSpPr>
                <a:cxnSpLocks/>
              </p:cNvCxnSpPr>
              <p:nvPr/>
            </p:nvCxnSpPr>
            <p:spPr>
              <a:xfrm flipH="1">
                <a:off x="2358122" y="3933027"/>
                <a:ext cx="158558" cy="1183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BEDA980-AAFA-BB4A-8BA4-7542CBBBAFC5}"/>
                  </a:ext>
                </a:extLst>
              </p:cNvPr>
              <p:cNvCxnSpPr>
                <a:cxnSpLocks/>
              </p:cNvCxnSpPr>
              <p:nvPr/>
            </p:nvCxnSpPr>
            <p:spPr>
              <a:xfrm flipH="1">
                <a:off x="2287621" y="3881151"/>
                <a:ext cx="182369" cy="61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E3C768-3AC9-7E4A-BE29-A06277DA54EB}"/>
                  </a:ext>
                </a:extLst>
              </p:cNvPr>
              <p:cNvCxnSpPr>
                <a:cxnSpLocks/>
              </p:cNvCxnSpPr>
              <p:nvPr/>
            </p:nvCxnSpPr>
            <p:spPr>
              <a:xfrm flipH="1">
                <a:off x="2267095" y="3785988"/>
                <a:ext cx="182212" cy="10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335979D-C2D0-6245-9B92-A9309F954071}"/>
                  </a:ext>
                </a:extLst>
              </p:cNvPr>
              <p:cNvCxnSpPr>
                <a:cxnSpLocks/>
              </p:cNvCxnSpPr>
              <p:nvPr/>
            </p:nvCxnSpPr>
            <p:spPr>
              <a:xfrm flipH="1" flipV="1">
                <a:off x="2314417" y="3650981"/>
                <a:ext cx="164881" cy="50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4" name="Freeform 143">
              <a:extLst>
                <a:ext uri="{FF2B5EF4-FFF2-40B4-BE49-F238E27FC236}">
                  <a16:creationId xmlns:a16="http://schemas.microsoft.com/office/drawing/2014/main" id="{06E57C8B-648B-4748-B594-464106575E0B}"/>
                </a:ext>
              </a:extLst>
            </p:cNvPr>
            <p:cNvSpPr/>
            <p:nvPr/>
          </p:nvSpPr>
          <p:spPr>
            <a:xfrm>
              <a:off x="2434882" y="2853075"/>
              <a:ext cx="1240647" cy="815818"/>
            </a:xfrm>
            <a:custGeom>
              <a:avLst/>
              <a:gdLst>
                <a:gd name="connsiteX0" fmla="*/ 797495 w 1240647"/>
                <a:gd name="connsiteY0" fmla="*/ 0 h 815818"/>
                <a:gd name="connsiteX1" fmla="*/ 1240647 w 1240647"/>
                <a:gd name="connsiteY1" fmla="*/ 407909 h 815818"/>
                <a:gd name="connsiteX2" fmla="*/ 797495 w 1240647"/>
                <a:gd name="connsiteY2" fmla="*/ 815818 h 815818"/>
                <a:gd name="connsiteX3" fmla="*/ 430027 w 1240647"/>
                <a:gd name="connsiteY3" fmla="*/ 635975 h 815818"/>
                <a:gd name="connsiteX4" fmla="*/ 428746 w 1240647"/>
                <a:gd name="connsiteY4" fmla="*/ 633803 h 815818"/>
                <a:gd name="connsiteX5" fmla="*/ 394023 w 1240647"/>
                <a:gd name="connsiteY5" fmla="*/ 667970 h 815818"/>
                <a:gd name="connsiteX6" fmla="*/ 252723 w 1240647"/>
                <a:gd name="connsiteY6" fmla="*/ 719445 h 815818"/>
                <a:gd name="connsiteX7" fmla="*/ 0 w 1240647"/>
                <a:gd name="connsiteY7" fmla="*/ 418043 h 815818"/>
                <a:gd name="connsiteX8" fmla="*/ 252723 w 1240647"/>
                <a:gd name="connsiteY8" fmla="*/ 116641 h 815818"/>
                <a:gd name="connsiteX9" fmla="*/ 394023 w 1240647"/>
                <a:gd name="connsiteY9" fmla="*/ 168116 h 815818"/>
                <a:gd name="connsiteX10" fmla="*/ 421183 w 1240647"/>
                <a:gd name="connsiteY10" fmla="*/ 194841 h 815818"/>
                <a:gd name="connsiteX11" fmla="*/ 430027 w 1240647"/>
                <a:gd name="connsiteY11" fmla="*/ 179843 h 815818"/>
                <a:gd name="connsiteX12" fmla="*/ 797495 w 1240647"/>
                <a:gd name="connsiteY12" fmla="*/ 0 h 81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647" h="815818">
                  <a:moveTo>
                    <a:pt x="797495" y="0"/>
                  </a:moveTo>
                  <a:cubicBezTo>
                    <a:pt x="1042241" y="0"/>
                    <a:pt x="1240647" y="182627"/>
                    <a:pt x="1240647" y="407909"/>
                  </a:cubicBezTo>
                  <a:cubicBezTo>
                    <a:pt x="1240647" y="633191"/>
                    <a:pt x="1042241" y="815818"/>
                    <a:pt x="797495" y="815818"/>
                  </a:cubicBezTo>
                  <a:cubicBezTo>
                    <a:pt x="644529" y="815818"/>
                    <a:pt x="509664" y="744479"/>
                    <a:pt x="430027" y="635975"/>
                  </a:cubicBezTo>
                  <a:lnTo>
                    <a:pt x="428746" y="633803"/>
                  </a:lnTo>
                  <a:lnTo>
                    <a:pt x="394023" y="667970"/>
                  </a:lnTo>
                  <a:cubicBezTo>
                    <a:pt x="353688" y="700469"/>
                    <a:pt x="305064" y="719445"/>
                    <a:pt x="252723" y="719445"/>
                  </a:cubicBezTo>
                  <a:cubicBezTo>
                    <a:pt x="113148" y="719445"/>
                    <a:pt x="0" y="584503"/>
                    <a:pt x="0" y="418043"/>
                  </a:cubicBezTo>
                  <a:cubicBezTo>
                    <a:pt x="0" y="251583"/>
                    <a:pt x="113148" y="116641"/>
                    <a:pt x="252723" y="116641"/>
                  </a:cubicBezTo>
                  <a:cubicBezTo>
                    <a:pt x="305064" y="116641"/>
                    <a:pt x="353688" y="135617"/>
                    <a:pt x="394023" y="168116"/>
                  </a:cubicBezTo>
                  <a:lnTo>
                    <a:pt x="421183" y="194841"/>
                  </a:lnTo>
                  <a:lnTo>
                    <a:pt x="430027" y="179843"/>
                  </a:lnTo>
                  <a:cubicBezTo>
                    <a:pt x="509664" y="71339"/>
                    <a:pt x="644529" y="0"/>
                    <a:pt x="797495" y="0"/>
                  </a:cubicBezTo>
                  <a:close/>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EA15ED6-6C1B-5641-887A-D9B1002A712E}"/>
              </a:ext>
            </a:extLst>
          </p:cNvPr>
          <p:cNvGrpSpPr/>
          <p:nvPr/>
        </p:nvGrpSpPr>
        <p:grpSpPr>
          <a:xfrm>
            <a:off x="2831365" y="6112040"/>
            <a:ext cx="2052760" cy="378742"/>
            <a:chOff x="362539" y="5966919"/>
            <a:chExt cx="2052760" cy="378742"/>
          </a:xfrm>
        </p:grpSpPr>
        <p:sp>
          <p:nvSpPr>
            <p:cNvPr id="166" name="Explosion 1 165">
              <a:extLst>
                <a:ext uri="{FF2B5EF4-FFF2-40B4-BE49-F238E27FC236}">
                  <a16:creationId xmlns:a16="http://schemas.microsoft.com/office/drawing/2014/main" id="{FC1FD7E5-6751-304C-8925-25D1809E3050}"/>
                </a:ext>
              </a:extLst>
            </p:cNvPr>
            <p:cNvSpPr/>
            <p:nvPr/>
          </p:nvSpPr>
          <p:spPr>
            <a:xfrm>
              <a:off x="362539" y="5966919"/>
              <a:ext cx="373067" cy="378742"/>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A33B2449-4324-AB47-8FAB-E81C2EEBFEDB}"/>
                </a:ext>
              </a:extLst>
            </p:cNvPr>
            <p:cNvSpPr txBox="1"/>
            <p:nvPr/>
          </p:nvSpPr>
          <p:spPr>
            <a:xfrm>
              <a:off x="786685" y="5976329"/>
              <a:ext cx="1628614" cy="369332"/>
            </a:xfrm>
            <a:prstGeom prst="rect">
              <a:avLst/>
            </a:prstGeom>
            <a:noFill/>
          </p:spPr>
          <p:txBody>
            <a:bodyPr wrap="square" rtlCol="0">
              <a:spAutoFit/>
            </a:bodyPr>
            <a:lstStyle/>
            <a:p>
              <a:r>
                <a:rPr lang="en-US" dirty="0">
                  <a:latin typeface="Rockwell" panose="02060603020205020403" pitchFamily="18" charset="77"/>
                </a:rPr>
                <a:t>= absorption</a:t>
              </a:r>
            </a:p>
          </p:txBody>
        </p:sp>
      </p:grpSp>
      <p:sp>
        <p:nvSpPr>
          <p:cNvPr id="29" name="TextBox 28">
            <a:extLst>
              <a:ext uri="{FF2B5EF4-FFF2-40B4-BE49-F238E27FC236}">
                <a16:creationId xmlns:a16="http://schemas.microsoft.com/office/drawing/2014/main" id="{A0F0857F-AB5D-3D4F-B9ED-D001448B9CC6}"/>
              </a:ext>
            </a:extLst>
          </p:cNvPr>
          <p:cNvSpPr txBox="1"/>
          <p:nvPr/>
        </p:nvSpPr>
        <p:spPr>
          <a:xfrm>
            <a:off x="5779160" y="1007891"/>
            <a:ext cx="3502074" cy="461665"/>
          </a:xfrm>
          <a:prstGeom prst="rect">
            <a:avLst/>
          </a:prstGeom>
          <a:noFill/>
        </p:spPr>
        <p:txBody>
          <a:bodyPr wrap="square" rtlCol="0">
            <a:spAutoFit/>
          </a:bodyPr>
          <a:lstStyle/>
          <a:p>
            <a:r>
              <a:rPr lang="en-US" sz="2400" dirty="0">
                <a:latin typeface="Rockwell" panose="02060603020205020403" pitchFamily="18" charset="77"/>
              </a:rPr>
              <a:t>2). Chemical Properties</a:t>
            </a:r>
          </a:p>
        </p:txBody>
      </p:sp>
      <p:sp>
        <p:nvSpPr>
          <p:cNvPr id="172" name="TextBox 171">
            <a:extLst>
              <a:ext uri="{FF2B5EF4-FFF2-40B4-BE49-F238E27FC236}">
                <a16:creationId xmlns:a16="http://schemas.microsoft.com/office/drawing/2014/main" id="{D82A6648-F4C8-AF47-AE2D-01F7A22D45FF}"/>
              </a:ext>
            </a:extLst>
          </p:cNvPr>
          <p:cNvSpPr txBox="1"/>
          <p:nvPr/>
        </p:nvSpPr>
        <p:spPr>
          <a:xfrm>
            <a:off x="6647744" y="2345945"/>
            <a:ext cx="4209393" cy="769441"/>
          </a:xfrm>
          <a:prstGeom prst="rect">
            <a:avLst/>
          </a:prstGeom>
          <a:noFill/>
        </p:spPr>
        <p:txBody>
          <a:bodyPr wrap="square" rtlCol="0">
            <a:spAutoFit/>
          </a:bodyPr>
          <a:lstStyle/>
          <a:p>
            <a:pPr algn="ctr"/>
            <a:r>
              <a:rPr lang="en-US" sz="2200" dirty="0">
                <a:latin typeface="Rockwell" panose="02060603020205020403" pitchFamily="18" charset="77"/>
              </a:rPr>
              <a:t>Involvement with catalytic destruction of ozone</a:t>
            </a:r>
          </a:p>
        </p:txBody>
      </p:sp>
      <p:grpSp>
        <p:nvGrpSpPr>
          <p:cNvPr id="261" name="Group 260">
            <a:extLst>
              <a:ext uri="{FF2B5EF4-FFF2-40B4-BE49-F238E27FC236}">
                <a16:creationId xmlns:a16="http://schemas.microsoft.com/office/drawing/2014/main" id="{67CD700C-9B1D-6D44-9A3B-91BFA7636099}"/>
              </a:ext>
            </a:extLst>
          </p:cNvPr>
          <p:cNvGrpSpPr/>
          <p:nvPr/>
        </p:nvGrpSpPr>
        <p:grpSpPr>
          <a:xfrm>
            <a:off x="6895263" y="3512542"/>
            <a:ext cx="4114527" cy="904470"/>
            <a:chOff x="6832775" y="2195713"/>
            <a:chExt cx="4114527" cy="904470"/>
          </a:xfrm>
        </p:grpSpPr>
        <p:sp>
          <p:nvSpPr>
            <p:cNvPr id="244" name="Oval 243">
              <a:extLst>
                <a:ext uri="{FF2B5EF4-FFF2-40B4-BE49-F238E27FC236}">
                  <a16:creationId xmlns:a16="http://schemas.microsoft.com/office/drawing/2014/main" id="{C5521EA1-0BCF-EE4C-80AA-DF6013715444}"/>
                </a:ext>
              </a:extLst>
            </p:cNvPr>
            <p:cNvSpPr/>
            <p:nvPr/>
          </p:nvSpPr>
          <p:spPr>
            <a:xfrm>
              <a:off x="7259291" y="2713483"/>
              <a:ext cx="416836" cy="371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D7230706-91D5-E94E-8BD9-23FDBD241A79}"/>
                </a:ext>
              </a:extLst>
            </p:cNvPr>
            <p:cNvSpPr/>
            <p:nvPr/>
          </p:nvSpPr>
          <p:spPr>
            <a:xfrm>
              <a:off x="7032581" y="2373738"/>
              <a:ext cx="416836" cy="371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251">
              <a:extLst>
                <a:ext uri="{FF2B5EF4-FFF2-40B4-BE49-F238E27FC236}">
                  <a16:creationId xmlns:a16="http://schemas.microsoft.com/office/drawing/2014/main" id="{130112EC-E760-F149-A918-AC79D3C28C82}"/>
                </a:ext>
              </a:extLst>
            </p:cNvPr>
            <p:cNvGrpSpPr/>
            <p:nvPr/>
          </p:nvGrpSpPr>
          <p:grpSpPr>
            <a:xfrm>
              <a:off x="6832775" y="2713483"/>
              <a:ext cx="416836" cy="373914"/>
              <a:chOff x="6832775" y="2713483"/>
              <a:chExt cx="416836" cy="373914"/>
            </a:xfrm>
          </p:grpSpPr>
          <p:sp>
            <p:nvSpPr>
              <p:cNvPr id="245" name="Oval 244">
                <a:extLst>
                  <a:ext uri="{FF2B5EF4-FFF2-40B4-BE49-F238E27FC236}">
                    <a16:creationId xmlns:a16="http://schemas.microsoft.com/office/drawing/2014/main" id="{970A2B94-6289-2246-8052-1B80B0C31254}"/>
                  </a:ext>
                </a:extLst>
              </p:cNvPr>
              <p:cNvSpPr/>
              <p:nvPr/>
            </p:nvSpPr>
            <p:spPr>
              <a:xfrm>
                <a:off x="6832775" y="2713483"/>
                <a:ext cx="416836" cy="371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a:extLst>
                  <a:ext uri="{FF2B5EF4-FFF2-40B4-BE49-F238E27FC236}">
                    <a16:creationId xmlns:a16="http://schemas.microsoft.com/office/drawing/2014/main" id="{308BA485-0D7D-044A-899A-F968627254DC}"/>
                  </a:ext>
                </a:extLst>
              </p:cNvPr>
              <p:cNvSpPr txBox="1"/>
              <p:nvPr/>
            </p:nvSpPr>
            <p:spPr>
              <a:xfrm>
                <a:off x="6856699" y="2718065"/>
                <a:ext cx="378372" cy="369332"/>
              </a:xfrm>
              <a:prstGeom prst="rect">
                <a:avLst/>
              </a:prstGeom>
              <a:noFill/>
            </p:spPr>
            <p:txBody>
              <a:bodyPr wrap="square" rtlCol="0">
                <a:spAutoFit/>
              </a:bodyPr>
              <a:lstStyle/>
              <a:p>
                <a:r>
                  <a:rPr lang="en-US" dirty="0">
                    <a:solidFill>
                      <a:schemeClr val="bg1"/>
                    </a:solidFill>
                    <a:latin typeface="Rockwell" panose="02060603020205020403" pitchFamily="18" charset="77"/>
                  </a:rPr>
                  <a:t>O</a:t>
                </a:r>
              </a:p>
            </p:txBody>
          </p:sp>
        </p:grpSp>
        <p:sp>
          <p:nvSpPr>
            <p:cNvPr id="248" name="TextBox 247">
              <a:extLst>
                <a:ext uri="{FF2B5EF4-FFF2-40B4-BE49-F238E27FC236}">
                  <a16:creationId xmlns:a16="http://schemas.microsoft.com/office/drawing/2014/main" id="{559259A7-EB5F-F646-8233-64325228BD46}"/>
                </a:ext>
              </a:extLst>
            </p:cNvPr>
            <p:cNvSpPr txBox="1"/>
            <p:nvPr/>
          </p:nvSpPr>
          <p:spPr>
            <a:xfrm>
              <a:off x="7278523" y="2730851"/>
              <a:ext cx="378372" cy="369332"/>
            </a:xfrm>
            <a:prstGeom prst="rect">
              <a:avLst/>
            </a:prstGeom>
            <a:noFill/>
          </p:spPr>
          <p:txBody>
            <a:bodyPr wrap="square" rtlCol="0">
              <a:spAutoFit/>
            </a:bodyPr>
            <a:lstStyle/>
            <a:p>
              <a:r>
                <a:rPr lang="en-US" dirty="0">
                  <a:solidFill>
                    <a:schemeClr val="bg1"/>
                  </a:solidFill>
                  <a:latin typeface="Rockwell" panose="02060603020205020403" pitchFamily="18" charset="77"/>
                </a:rPr>
                <a:t>O</a:t>
              </a:r>
            </a:p>
          </p:txBody>
        </p:sp>
        <p:sp>
          <p:nvSpPr>
            <p:cNvPr id="249" name="TextBox 248">
              <a:extLst>
                <a:ext uri="{FF2B5EF4-FFF2-40B4-BE49-F238E27FC236}">
                  <a16:creationId xmlns:a16="http://schemas.microsoft.com/office/drawing/2014/main" id="{8A04ED66-7505-4B45-AC03-BE43934C267A}"/>
                </a:ext>
              </a:extLst>
            </p:cNvPr>
            <p:cNvSpPr txBox="1"/>
            <p:nvPr/>
          </p:nvSpPr>
          <p:spPr>
            <a:xfrm>
              <a:off x="7070041" y="2380810"/>
              <a:ext cx="378372" cy="369332"/>
            </a:xfrm>
            <a:prstGeom prst="rect">
              <a:avLst/>
            </a:prstGeom>
            <a:noFill/>
          </p:spPr>
          <p:txBody>
            <a:bodyPr wrap="square" rtlCol="0">
              <a:spAutoFit/>
            </a:bodyPr>
            <a:lstStyle/>
            <a:p>
              <a:r>
                <a:rPr lang="en-US" dirty="0">
                  <a:solidFill>
                    <a:schemeClr val="bg1"/>
                  </a:solidFill>
                  <a:latin typeface="Rockwell" panose="02060603020205020403" pitchFamily="18" charset="77"/>
                </a:rPr>
                <a:t>O</a:t>
              </a:r>
            </a:p>
          </p:txBody>
        </p:sp>
        <p:cxnSp>
          <p:nvCxnSpPr>
            <p:cNvPr id="251" name="Straight Arrow Connector 250">
              <a:extLst>
                <a:ext uri="{FF2B5EF4-FFF2-40B4-BE49-F238E27FC236}">
                  <a16:creationId xmlns:a16="http://schemas.microsoft.com/office/drawing/2014/main" id="{F8370B29-EA76-1142-ABCB-4293ADE76619}"/>
                </a:ext>
              </a:extLst>
            </p:cNvPr>
            <p:cNvCxnSpPr/>
            <p:nvPr/>
          </p:nvCxnSpPr>
          <p:spPr>
            <a:xfrm>
              <a:off x="7813367" y="2696904"/>
              <a:ext cx="185077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253" name="Group 252">
              <a:extLst>
                <a:ext uri="{FF2B5EF4-FFF2-40B4-BE49-F238E27FC236}">
                  <a16:creationId xmlns:a16="http://schemas.microsoft.com/office/drawing/2014/main" id="{173819C4-8AF1-BC43-BCA8-3B61398C635F}"/>
                </a:ext>
              </a:extLst>
            </p:cNvPr>
            <p:cNvGrpSpPr/>
            <p:nvPr/>
          </p:nvGrpSpPr>
          <p:grpSpPr>
            <a:xfrm>
              <a:off x="10091237" y="2509947"/>
              <a:ext cx="416836" cy="373914"/>
              <a:chOff x="6832775" y="2713483"/>
              <a:chExt cx="416836" cy="373914"/>
            </a:xfrm>
          </p:grpSpPr>
          <p:sp>
            <p:nvSpPr>
              <p:cNvPr id="254" name="Oval 253">
                <a:extLst>
                  <a:ext uri="{FF2B5EF4-FFF2-40B4-BE49-F238E27FC236}">
                    <a16:creationId xmlns:a16="http://schemas.microsoft.com/office/drawing/2014/main" id="{C47F1B47-326D-9248-8D49-361F87A7CB21}"/>
                  </a:ext>
                </a:extLst>
              </p:cNvPr>
              <p:cNvSpPr/>
              <p:nvPr/>
            </p:nvSpPr>
            <p:spPr>
              <a:xfrm>
                <a:off x="6832775" y="2713483"/>
                <a:ext cx="416836" cy="371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a:extLst>
                  <a:ext uri="{FF2B5EF4-FFF2-40B4-BE49-F238E27FC236}">
                    <a16:creationId xmlns:a16="http://schemas.microsoft.com/office/drawing/2014/main" id="{0E031340-33B5-E142-AA98-C30D6F144DD3}"/>
                  </a:ext>
                </a:extLst>
              </p:cNvPr>
              <p:cNvSpPr txBox="1"/>
              <p:nvPr/>
            </p:nvSpPr>
            <p:spPr>
              <a:xfrm>
                <a:off x="6856699" y="2718065"/>
                <a:ext cx="378372" cy="369332"/>
              </a:xfrm>
              <a:prstGeom prst="rect">
                <a:avLst/>
              </a:prstGeom>
              <a:noFill/>
            </p:spPr>
            <p:txBody>
              <a:bodyPr wrap="square" rtlCol="0">
                <a:spAutoFit/>
              </a:bodyPr>
              <a:lstStyle/>
              <a:p>
                <a:r>
                  <a:rPr lang="en-US" dirty="0">
                    <a:solidFill>
                      <a:schemeClr val="bg1"/>
                    </a:solidFill>
                    <a:latin typeface="Rockwell" panose="02060603020205020403" pitchFamily="18" charset="77"/>
                  </a:rPr>
                  <a:t>O</a:t>
                </a:r>
              </a:p>
            </p:txBody>
          </p:sp>
        </p:grpSp>
        <p:grpSp>
          <p:nvGrpSpPr>
            <p:cNvPr id="256" name="Group 255">
              <a:extLst>
                <a:ext uri="{FF2B5EF4-FFF2-40B4-BE49-F238E27FC236}">
                  <a16:creationId xmlns:a16="http://schemas.microsoft.com/office/drawing/2014/main" id="{C8BCA03B-13BF-784F-BC86-61A5CD4D54BC}"/>
                </a:ext>
              </a:extLst>
            </p:cNvPr>
            <p:cNvGrpSpPr/>
            <p:nvPr/>
          </p:nvGrpSpPr>
          <p:grpSpPr>
            <a:xfrm>
              <a:off x="10530466" y="2507939"/>
              <a:ext cx="416836" cy="373914"/>
              <a:chOff x="6832775" y="2713483"/>
              <a:chExt cx="416836" cy="373914"/>
            </a:xfrm>
          </p:grpSpPr>
          <p:sp>
            <p:nvSpPr>
              <p:cNvPr id="257" name="Oval 256">
                <a:extLst>
                  <a:ext uri="{FF2B5EF4-FFF2-40B4-BE49-F238E27FC236}">
                    <a16:creationId xmlns:a16="http://schemas.microsoft.com/office/drawing/2014/main" id="{03DC43AF-8E57-9B43-AE67-C7193DBD871E}"/>
                  </a:ext>
                </a:extLst>
              </p:cNvPr>
              <p:cNvSpPr/>
              <p:nvPr/>
            </p:nvSpPr>
            <p:spPr>
              <a:xfrm>
                <a:off x="6832775" y="2713483"/>
                <a:ext cx="416836" cy="371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extBox 257">
                <a:extLst>
                  <a:ext uri="{FF2B5EF4-FFF2-40B4-BE49-F238E27FC236}">
                    <a16:creationId xmlns:a16="http://schemas.microsoft.com/office/drawing/2014/main" id="{B960E931-5DDD-4243-8494-C6A0D2C6D439}"/>
                  </a:ext>
                </a:extLst>
              </p:cNvPr>
              <p:cNvSpPr txBox="1"/>
              <p:nvPr/>
            </p:nvSpPr>
            <p:spPr>
              <a:xfrm>
                <a:off x="6856699" y="2718065"/>
                <a:ext cx="378372" cy="369332"/>
              </a:xfrm>
              <a:prstGeom prst="rect">
                <a:avLst/>
              </a:prstGeom>
              <a:noFill/>
            </p:spPr>
            <p:txBody>
              <a:bodyPr wrap="square" rtlCol="0">
                <a:spAutoFit/>
              </a:bodyPr>
              <a:lstStyle/>
              <a:p>
                <a:r>
                  <a:rPr lang="en-US" dirty="0">
                    <a:solidFill>
                      <a:schemeClr val="bg1"/>
                    </a:solidFill>
                    <a:latin typeface="Rockwell" panose="02060603020205020403" pitchFamily="18" charset="77"/>
                  </a:rPr>
                  <a:t>O</a:t>
                </a:r>
              </a:p>
            </p:txBody>
          </p:sp>
        </p:grpSp>
        <p:sp>
          <p:nvSpPr>
            <p:cNvPr id="259" name="TextBox 258">
              <a:extLst>
                <a:ext uri="{FF2B5EF4-FFF2-40B4-BE49-F238E27FC236}">
                  <a16:creationId xmlns:a16="http://schemas.microsoft.com/office/drawing/2014/main" id="{A8AA5872-7385-C844-8446-BA3BF67F4A8F}"/>
                </a:ext>
              </a:extLst>
            </p:cNvPr>
            <p:cNvSpPr txBox="1"/>
            <p:nvPr/>
          </p:nvSpPr>
          <p:spPr>
            <a:xfrm>
              <a:off x="9725324" y="2453852"/>
              <a:ext cx="378372" cy="461665"/>
            </a:xfrm>
            <a:prstGeom prst="rect">
              <a:avLst/>
            </a:prstGeom>
            <a:noFill/>
          </p:spPr>
          <p:txBody>
            <a:bodyPr wrap="square" rtlCol="0">
              <a:spAutoFit/>
            </a:bodyPr>
            <a:lstStyle/>
            <a:p>
              <a:r>
                <a:rPr lang="en-US" sz="2400" dirty="0">
                  <a:latin typeface="Rockwell" panose="02060603020205020403" pitchFamily="18" charset="77"/>
                </a:rPr>
                <a:t>3</a:t>
              </a:r>
            </a:p>
          </p:txBody>
        </p:sp>
        <p:sp>
          <p:nvSpPr>
            <p:cNvPr id="260" name="TextBox 259">
              <a:extLst>
                <a:ext uri="{FF2B5EF4-FFF2-40B4-BE49-F238E27FC236}">
                  <a16:creationId xmlns:a16="http://schemas.microsoft.com/office/drawing/2014/main" id="{499BD73D-4DFD-1644-9AC2-CD2C70AF7D74}"/>
                </a:ext>
              </a:extLst>
            </p:cNvPr>
            <p:cNvSpPr txBox="1"/>
            <p:nvPr/>
          </p:nvSpPr>
          <p:spPr>
            <a:xfrm>
              <a:off x="7796689" y="2195713"/>
              <a:ext cx="2257615" cy="369332"/>
            </a:xfrm>
            <a:prstGeom prst="rect">
              <a:avLst/>
            </a:prstGeom>
            <a:noFill/>
          </p:spPr>
          <p:txBody>
            <a:bodyPr wrap="square" rtlCol="0">
              <a:spAutoFit/>
            </a:bodyPr>
            <a:lstStyle/>
            <a:p>
              <a:r>
                <a:rPr lang="en-US" i="1" dirty="0" err="1">
                  <a:latin typeface="Rockwell" panose="02060603020205020403" pitchFamily="18" charset="77"/>
                </a:rPr>
                <a:t>hv</a:t>
              </a:r>
              <a:r>
                <a:rPr lang="en-US" dirty="0">
                  <a:latin typeface="Rockwell" panose="02060603020205020403" pitchFamily="18" charset="77"/>
                </a:rPr>
                <a:t>, </a:t>
              </a:r>
              <a:r>
                <a:rPr lang="en-US" dirty="0" err="1">
                  <a:latin typeface="Rockwell" panose="02060603020205020403" pitchFamily="18" charset="77"/>
                </a:rPr>
                <a:t>ClO</a:t>
              </a:r>
              <a:r>
                <a:rPr lang="en-US" baseline="-25000" dirty="0" err="1">
                  <a:latin typeface="Rockwell" panose="02060603020205020403" pitchFamily="18" charset="77"/>
                </a:rPr>
                <a:t>x</a:t>
              </a:r>
              <a:r>
                <a:rPr lang="en-US" dirty="0">
                  <a:latin typeface="Rockwell" panose="02060603020205020403" pitchFamily="18" charset="77"/>
                </a:rPr>
                <a:t>, </a:t>
              </a:r>
              <a:r>
                <a:rPr lang="en-US" dirty="0" err="1">
                  <a:latin typeface="Rockwell" panose="02060603020205020403" pitchFamily="18" charset="77"/>
                </a:rPr>
                <a:t>HO</a:t>
              </a:r>
              <a:r>
                <a:rPr lang="en-US" baseline="-25000" dirty="0" err="1">
                  <a:latin typeface="Rockwell" panose="02060603020205020403" pitchFamily="18" charset="77"/>
                </a:rPr>
                <a:t>x</a:t>
              </a:r>
              <a:r>
                <a:rPr lang="en-US" dirty="0">
                  <a:latin typeface="Rockwell" panose="02060603020205020403" pitchFamily="18" charset="77"/>
                </a:rPr>
                <a:t>, NO</a:t>
              </a:r>
              <a:r>
                <a:rPr lang="en-US" baseline="-25000" dirty="0">
                  <a:latin typeface="Rockwell" panose="02060603020205020403" pitchFamily="18" charset="77"/>
                </a:rPr>
                <a:t>x</a:t>
              </a:r>
              <a:r>
                <a:rPr lang="en-US" dirty="0">
                  <a:latin typeface="Rockwell" panose="02060603020205020403" pitchFamily="18" charset="77"/>
                </a:rPr>
                <a:t> </a:t>
              </a:r>
            </a:p>
          </p:txBody>
        </p:sp>
      </p:grpSp>
      <p:cxnSp>
        <p:nvCxnSpPr>
          <p:cNvPr id="264" name="Straight Connector 263">
            <a:extLst>
              <a:ext uri="{FF2B5EF4-FFF2-40B4-BE49-F238E27FC236}">
                <a16:creationId xmlns:a16="http://schemas.microsoft.com/office/drawing/2014/main" id="{8FF353B4-56FB-5346-AA14-C64EDBDAD1CF}"/>
              </a:ext>
            </a:extLst>
          </p:cNvPr>
          <p:cNvCxnSpPr>
            <a:cxnSpLocks/>
          </p:cNvCxnSpPr>
          <p:nvPr/>
        </p:nvCxnSpPr>
        <p:spPr>
          <a:xfrm>
            <a:off x="5612525" y="1015515"/>
            <a:ext cx="0" cy="5355439"/>
          </a:xfrm>
          <a:prstGeom prst="line">
            <a:avLst/>
          </a:prstGeom>
          <a:ln>
            <a:solidFill>
              <a:schemeClr val="accent5">
                <a:lumMod val="60000"/>
                <a:lumOff val="40000"/>
                <a:alpha val="44000"/>
              </a:schemeClr>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D59DE3A-FE13-CF4A-A613-47FDCDEF829C}"/>
              </a:ext>
            </a:extLst>
          </p:cNvPr>
          <p:cNvSpPr txBox="1"/>
          <p:nvPr/>
        </p:nvSpPr>
        <p:spPr>
          <a:xfrm>
            <a:off x="6446584" y="3876160"/>
            <a:ext cx="378372" cy="461665"/>
          </a:xfrm>
          <a:prstGeom prst="rect">
            <a:avLst/>
          </a:prstGeom>
          <a:noFill/>
        </p:spPr>
        <p:txBody>
          <a:bodyPr wrap="square" rtlCol="0">
            <a:spAutoFit/>
          </a:bodyPr>
          <a:lstStyle/>
          <a:p>
            <a:r>
              <a:rPr lang="en-US" sz="2400" dirty="0">
                <a:latin typeface="Rockwell" panose="02060603020205020403" pitchFamily="18" charset="77"/>
              </a:rPr>
              <a:t>2</a:t>
            </a:r>
          </a:p>
        </p:txBody>
      </p:sp>
      <p:sp>
        <p:nvSpPr>
          <p:cNvPr id="95" name="TextBox 94">
            <a:extLst>
              <a:ext uri="{FF2B5EF4-FFF2-40B4-BE49-F238E27FC236}">
                <a16:creationId xmlns:a16="http://schemas.microsoft.com/office/drawing/2014/main" id="{20C9029F-5DF8-5043-BB69-50D131FAA79D}"/>
              </a:ext>
            </a:extLst>
          </p:cNvPr>
          <p:cNvSpPr txBox="1"/>
          <p:nvPr/>
        </p:nvSpPr>
        <p:spPr>
          <a:xfrm>
            <a:off x="106726" y="4175483"/>
            <a:ext cx="2459282" cy="646331"/>
          </a:xfrm>
          <a:prstGeom prst="rect">
            <a:avLst/>
          </a:prstGeom>
          <a:noFill/>
        </p:spPr>
        <p:txBody>
          <a:bodyPr wrap="square" rtlCol="0">
            <a:spAutoFit/>
          </a:bodyPr>
          <a:lstStyle/>
          <a:p>
            <a:pPr algn="ctr"/>
            <a:r>
              <a:rPr lang="en-US" dirty="0">
                <a:latin typeface="Rockwell" panose="02060603020205020403" pitchFamily="18" charset="77"/>
              </a:rPr>
              <a:t>Incident Radiation (Long Wave IR)</a:t>
            </a:r>
          </a:p>
        </p:txBody>
      </p:sp>
      <p:grpSp>
        <p:nvGrpSpPr>
          <p:cNvPr id="4" name="Group 3">
            <a:extLst>
              <a:ext uri="{FF2B5EF4-FFF2-40B4-BE49-F238E27FC236}">
                <a16:creationId xmlns:a16="http://schemas.microsoft.com/office/drawing/2014/main" id="{FCE0B307-1802-3843-B8D0-A72EE1164EB9}"/>
              </a:ext>
            </a:extLst>
          </p:cNvPr>
          <p:cNvGrpSpPr/>
          <p:nvPr/>
        </p:nvGrpSpPr>
        <p:grpSpPr>
          <a:xfrm>
            <a:off x="3025204" y="5129376"/>
            <a:ext cx="648142" cy="632055"/>
            <a:chOff x="2695716" y="5334864"/>
            <a:chExt cx="648142" cy="632055"/>
          </a:xfrm>
        </p:grpSpPr>
        <p:sp>
          <p:nvSpPr>
            <p:cNvPr id="96" name="Oval 95">
              <a:extLst>
                <a:ext uri="{FF2B5EF4-FFF2-40B4-BE49-F238E27FC236}">
                  <a16:creationId xmlns:a16="http://schemas.microsoft.com/office/drawing/2014/main" id="{12692F90-E41B-AA46-BC40-35D6E9485402}"/>
                </a:ext>
              </a:extLst>
            </p:cNvPr>
            <p:cNvSpPr/>
            <p:nvPr/>
          </p:nvSpPr>
          <p:spPr>
            <a:xfrm>
              <a:off x="2695716" y="5334864"/>
              <a:ext cx="648142" cy="632055"/>
            </a:xfrm>
            <a:prstGeom prst="ellipse">
              <a:avLst/>
            </a:prstGeom>
            <a:solidFill>
              <a:srgbClr val="004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Explosion 1 241">
              <a:extLst>
                <a:ext uri="{FF2B5EF4-FFF2-40B4-BE49-F238E27FC236}">
                  <a16:creationId xmlns:a16="http://schemas.microsoft.com/office/drawing/2014/main" id="{C5841534-028D-2D41-AA83-50AAF8A05F42}"/>
                </a:ext>
              </a:extLst>
            </p:cNvPr>
            <p:cNvSpPr/>
            <p:nvPr/>
          </p:nvSpPr>
          <p:spPr>
            <a:xfrm>
              <a:off x="2870852" y="5512604"/>
              <a:ext cx="282469" cy="276574"/>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7EF05F1E-22B9-D345-9DDD-EFBE766F9292}"/>
              </a:ext>
            </a:extLst>
          </p:cNvPr>
          <p:cNvGrpSpPr/>
          <p:nvPr/>
        </p:nvGrpSpPr>
        <p:grpSpPr>
          <a:xfrm>
            <a:off x="549072" y="4975741"/>
            <a:ext cx="1665441" cy="1325670"/>
            <a:chOff x="922218" y="3006247"/>
            <a:chExt cx="1665441" cy="1325670"/>
          </a:xfrm>
        </p:grpSpPr>
        <p:cxnSp>
          <p:nvCxnSpPr>
            <p:cNvPr id="98" name="Straight Arrow Connector 97">
              <a:extLst>
                <a:ext uri="{FF2B5EF4-FFF2-40B4-BE49-F238E27FC236}">
                  <a16:creationId xmlns:a16="http://schemas.microsoft.com/office/drawing/2014/main" id="{FD2B7A46-2BD8-5E4D-BDBA-CA3AB20EBD4E}"/>
                </a:ext>
              </a:extLst>
            </p:cNvPr>
            <p:cNvCxnSpPr>
              <a:cxnSpLocks/>
            </p:cNvCxnSpPr>
            <p:nvPr/>
          </p:nvCxnSpPr>
          <p:spPr>
            <a:xfrm>
              <a:off x="922218" y="3006247"/>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6BFAFB6-27A0-B149-A507-3677DC19375B}"/>
                </a:ext>
              </a:extLst>
            </p:cNvPr>
            <p:cNvCxnSpPr>
              <a:cxnSpLocks/>
            </p:cNvCxnSpPr>
            <p:nvPr/>
          </p:nvCxnSpPr>
          <p:spPr>
            <a:xfrm>
              <a:off x="922219" y="3328699"/>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F62693FC-A459-FD40-B957-6814A3FD7EB6}"/>
                </a:ext>
              </a:extLst>
            </p:cNvPr>
            <p:cNvCxnSpPr>
              <a:cxnSpLocks/>
            </p:cNvCxnSpPr>
            <p:nvPr/>
          </p:nvCxnSpPr>
          <p:spPr>
            <a:xfrm>
              <a:off x="926922" y="3676389"/>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54C1AD1-A3D4-3344-882A-0BECA4C41E77}"/>
                </a:ext>
              </a:extLst>
            </p:cNvPr>
            <p:cNvCxnSpPr>
              <a:cxnSpLocks/>
            </p:cNvCxnSpPr>
            <p:nvPr/>
          </p:nvCxnSpPr>
          <p:spPr>
            <a:xfrm>
              <a:off x="926923" y="3995802"/>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9A550D4-8862-B340-B85C-0A7F32674099}"/>
                </a:ext>
              </a:extLst>
            </p:cNvPr>
            <p:cNvCxnSpPr>
              <a:cxnSpLocks/>
            </p:cNvCxnSpPr>
            <p:nvPr/>
          </p:nvCxnSpPr>
          <p:spPr>
            <a:xfrm>
              <a:off x="926926" y="4331917"/>
              <a:ext cx="1660733"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930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75" grpId="0"/>
      <p:bldP spid="29" grpId="0"/>
      <p:bldP spid="172"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AF9D7E3-850C-A744-9D00-578823019F48}"/>
              </a:ext>
            </a:extLst>
          </p:cNvPr>
          <p:cNvGrpSpPr/>
          <p:nvPr/>
        </p:nvGrpSpPr>
        <p:grpSpPr>
          <a:xfrm>
            <a:off x="3638537" y="950407"/>
            <a:ext cx="1481959" cy="833889"/>
            <a:chOff x="3113883" y="725590"/>
            <a:chExt cx="1481959" cy="833889"/>
          </a:xfrm>
        </p:grpSpPr>
        <p:grpSp>
          <p:nvGrpSpPr>
            <p:cNvPr id="33" name="Group 32">
              <a:extLst>
                <a:ext uri="{FF2B5EF4-FFF2-40B4-BE49-F238E27FC236}">
                  <a16:creationId xmlns:a16="http://schemas.microsoft.com/office/drawing/2014/main" id="{9D71E2A5-29E8-9D48-B8F5-20CDF93CA617}"/>
                </a:ext>
              </a:extLst>
            </p:cNvPr>
            <p:cNvGrpSpPr/>
            <p:nvPr/>
          </p:nvGrpSpPr>
          <p:grpSpPr>
            <a:xfrm>
              <a:off x="3113883" y="913733"/>
              <a:ext cx="1481959" cy="645746"/>
              <a:chOff x="3337983" y="1087821"/>
              <a:chExt cx="1123658" cy="346798"/>
            </a:xfrm>
          </p:grpSpPr>
          <p:cxnSp>
            <p:nvCxnSpPr>
              <p:cNvPr id="29" name="Straight Connector 28">
                <a:extLst>
                  <a:ext uri="{FF2B5EF4-FFF2-40B4-BE49-F238E27FC236}">
                    <a16:creationId xmlns:a16="http://schemas.microsoft.com/office/drawing/2014/main" id="{3F3D0671-878C-3E42-9C15-B545EB660E4C}"/>
                  </a:ext>
                </a:extLst>
              </p:cNvPr>
              <p:cNvCxnSpPr/>
              <p:nvPr/>
            </p:nvCxnSpPr>
            <p:spPr>
              <a:xfrm>
                <a:off x="3337983" y="1245476"/>
                <a:ext cx="11236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267819-FF30-FA4E-BFDC-771FD8E1FCD2}"/>
                  </a:ext>
                </a:extLst>
              </p:cNvPr>
              <p:cNvCxnSpPr>
                <a:cxnSpLocks/>
              </p:cNvCxnSpPr>
              <p:nvPr/>
            </p:nvCxnSpPr>
            <p:spPr>
              <a:xfrm flipV="1">
                <a:off x="3337983" y="1087821"/>
                <a:ext cx="0" cy="34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F5C1095-E914-DC4C-804A-01427403405C}"/>
                  </a:ext>
                </a:extLst>
              </p:cNvPr>
              <p:cNvCxnSpPr>
                <a:cxnSpLocks/>
              </p:cNvCxnSpPr>
              <p:nvPr/>
            </p:nvCxnSpPr>
            <p:spPr>
              <a:xfrm flipV="1">
                <a:off x="4461641" y="1093033"/>
                <a:ext cx="0" cy="3415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740DE7B8-338E-104B-BFBE-C8E56CF1A726}"/>
                </a:ext>
              </a:extLst>
            </p:cNvPr>
            <p:cNvSpPr txBox="1"/>
            <p:nvPr/>
          </p:nvSpPr>
          <p:spPr>
            <a:xfrm>
              <a:off x="3225932" y="725590"/>
              <a:ext cx="1257859" cy="369332"/>
            </a:xfrm>
            <a:prstGeom prst="rect">
              <a:avLst/>
            </a:prstGeom>
            <a:noFill/>
          </p:spPr>
          <p:txBody>
            <a:bodyPr wrap="square" rtlCol="0">
              <a:spAutoFit/>
            </a:bodyPr>
            <a:lstStyle/>
            <a:p>
              <a:pPr algn="ctr"/>
              <a:r>
                <a:rPr lang="en-US" dirty="0">
                  <a:latin typeface="Rockwell" panose="02060603020205020403" pitchFamily="18" charset="77"/>
                </a:rPr>
                <a:t>0.6 um</a:t>
              </a:r>
            </a:p>
          </p:txBody>
        </p:sp>
      </p:grpSp>
      <p:grpSp>
        <p:nvGrpSpPr>
          <p:cNvPr id="16" name="Group 15">
            <a:extLst>
              <a:ext uri="{FF2B5EF4-FFF2-40B4-BE49-F238E27FC236}">
                <a16:creationId xmlns:a16="http://schemas.microsoft.com/office/drawing/2014/main" id="{60756AC0-8151-9B47-8E46-F45FD6D4F31A}"/>
              </a:ext>
            </a:extLst>
          </p:cNvPr>
          <p:cNvGrpSpPr/>
          <p:nvPr/>
        </p:nvGrpSpPr>
        <p:grpSpPr>
          <a:xfrm>
            <a:off x="1139511" y="1990291"/>
            <a:ext cx="1340069" cy="961696"/>
            <a:chOff x="677917" y="1917398"/>
            <a:chExt cx="1555531" cy="1204174"/>
          </a:xfrm>
        </p:grpSpPr>
        <p:sp>
          <p:nvSpPr>
            <p:cNvPr id="4" name="Oval 3">
              <a:extLst>
                <a:ext uri="{FF2B5EF4-FFF2-40B4-BE49-F238E27FC236}">
                  <a16:creationId xmlns:a16="http://schemas.microsoft.com/office/drawing/2014/main" id="{491F20CB-FB8B-0744-9C48-F8EEA7B70D50}"/>
                </a:ext>
              </a:extLst>
            </p:cNvPr>
            <p:cNvSpPr/>
            <p:nvPr/>
          </p:nvSpPr>
          <p:spPr>
            <a:xfrm>
              <a:off x="677917" y="2632841"/>
              <a:ext cx="520262" cy="48873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3B7C266-DD65-634A-9364-982B4FEE39F1}"/>
                </a:ext>
              </a:extLst>
            </p:cNvPr>
            <p:cNvSpPr/>
            <p:nvPr/>
          </p:nvSpPr>
          <p:spPr>
            <a:xfrm>
              <a:off x="1713186" y="2632840"/>
              <a:ext cx="520262" cy="48873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DB7AE84-F610-CD4E-BE75-265C6B6D18F3}"/>
                </a:ext>
              </a:extLst>
            </p:cNvPr>
            <p:cNvSpPr/>
            <p:nvPr/>
          </p:nvSpPr>
          <p:spPr>
            <a:xfrm>
              <a:off x="1192924" y="1917398"/>
              <a:ext cx="520262" cy="48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895580-0D68-2045-9420-87149CB451EC}"/>
                </a:ext>
              </a:extLst>
            </p:cNvPr>
            <p:cNvCxnSpPr>
              <a:stCxn id="6" idx="3"/>
              <a:endCxn id="4" idx="0"/>
            </p:cNvCxnSpPr>
            <p:nvPr/>
          </p:nvCxnSpPr>
          <p:spPr>
            <a:xfrm flipH="1">
              <a:off x="938048" y="2334556"/>
              <a:ext cx="331067" cy="2982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184422-8D42-2041-BD6C-C0776CDDEEA1}"/>
                </a:ext>
              </a:extLst>
            </p:cNvPr>
            <p:cNvCxnSpPr>
              <a:cxnSpLocks/>
              <a:stCxn id="6" idx="5"/>
              <a:endCxn id="5" idx="0"/>
            </p:cNvCxnSpPr>
            <p:nvPr/>
          </p:nvCxnSpPr>
          <p:spPr>
            <a:xfrm>
              <a:off x="1636995" y="2334556"/>
              <a:ext cx="336322" cy="2982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9F1390-E5E7-494E-AC77-18E8F1786DE5}"/>
                </a:ext>
              </a:extLst>
            </p:cNvPr>
            <p:cNvSpPr txBox="1"/>
            <p:nvPr/>
          </p:nvSpPr>
          <p:spPr>
            <a:xfrm>
              <a:off x="1295400" y="1977097"/>
              <a:ext cx="315310" cy="369332"/>
            </a:xfrm>
            <a:prstGeom prst="rect">
              <a:avLst/>
            </a:prstGeom>
            <a:noFill/>
          </p:spPr>
          <p:txBody>
            <a:bodyPr wrap="square" rtlCol="0">
              <a:spAutoFit/>
            </a:bodyPr>
            <a:lstStyle/>
            <a:p>
              <a:pPr algn="ctr"/>
              <a:r>
                <a:rPr lang="en-US" dirty="0">
                  <a:solidFill>
                    <a:schemeClr val="bg1"/>
                  </a:solidFill>
                  <a:latin typeface="Rockwell" panose="02060603020205020403" pitchFamily="18" charset="77"/>
                </a:rPr>
                <a:t>S</a:t>
              </a:r>
            </a:p>
          </p:txBody>
        </p:sp>
        <p:sp>
          <p:nvSpPr>
            <p:cNvPr id="13" name="TextBox 12">
              <a:extLst>
                <a:ext uri="{FF2B5EF4-FFF2-40B4-BE49-F238E27FC236}">
                  <a16:creationId xmlns:a16="http://schemas.microsoft.com/office/drawing/2014/main" id="{2DD766EA-C083-9647-A915-BE2B67137B1D}"/>
                </a:ext>
              </a:extLst>
            </p:cNvPr>
            <p:cNvSpPr txBox="1"/>
            <p:nvPr/>
          </p:nvSpPr>
          <p:spPr>
            <a:xfrm>
              <a:off x="1815662" y="2692539"/>
              <a:ext cx="315310" cy="369332"/>
            </a:xfrm>
            <a:prstGeom prst="rect">
              <a:avLst/>
            </a:prstGeom>
            <a:noFill/>
          </p:spPr>
          <p:txBody>
            <a:bodyPr wrap="square" rtlCol="0">
              <a:spAutoFit/>
            </a:bodyPr>
            <a:lstStyle/>
            <a:p>
              <a:pPr algn="ctr"/>
              <a:r>
                <a:rPr lang="en-US" dirty="0">
                  <a:solidFill>
                    <a:schemeClr val="bg1"/>
                  </a:solidFill>
                  <a:latin typeface="Rockwell" panose="02060603020205020403" pitchFamily="18" charset="77"/>
                </a:rPr>
                <a:t>O</a:t>
              </a:r>
            </a:p>
          </p:txBody>
        </p:sp>
        <p:sp>
          <p:nvSpPr>
            <p:cNvPr id="14" name="TextBox 13">
              <a:extLst>
                <a:ext uri="{FF2B5EF4-FFF2-40B4-BE49-F238E27FC236}">
                  <a16:creationId xmlns:a16="http://schemas.microsoft.com/office/drawing/2014/main" id="{322ED395-6BA6-1B47-B2DA-E31396CC5996}"/>
                </a:ext>
              </a:extLst>
            </p:cNvPr>
            <p:cNvSpPr txBox="1"/>
            <p:nvPr/>
          </p:nvSpPr>
          <p:spPr>
            <a:xfrm>
              <a:off x="760682" y="2695900"/>
              <a:ext cx="315310" cy="369332"/>
            </a:xfrm>
            <a:prstGeom prst="rect">
              <a:avLst/>
            </a:prstGeom>
            <a:noFill/>
          </p:spPr>
          <p:txBody>
            <a:bodyPr wrap="square" rtlCol="0">
              <a:spAutoFit/>
            </a:bodyPr>
            <a:lstStyle/>
            <a:p>
              <a:pPr algn="ctr"/>
              <a:r>
                <a:rPr lang="en-US" dirty="0">
                  <a:solidFill>
                    <a:schemeClr val="bg1"/>
                  </a:solidFill>
                  <a:latin typeface="Rockwell" panose="02060603020205020403" pitchFamily="18" charset="77"/>
                </a:rPr>
                <a:t>O</a:t>
              </a:r>
            </a:p>
          </p:txBody>
        </p:sp>
      </p:grpSp>
      <p:cxnSp>
        <p:nvCxnSpPr>
          <p:cNvPr id="18" name="Straight Arrow Connector 17">
            <a:extLst>
              <a:ext uri="{FF2B5EF4-FFF2-40B4-BE49-F238E27FC236}">
                <a16:creationId xmlns:a16="http://schemas.microsoft.com/office/drawing/2014/main" id="{AE65D7D7-73F3-AA4B-BF29-36A703344C4C}"/>
              </a:ext>
            </a:extLst>
          </p:cNvPr>
          <p:cNvCxnSpPr>
            <a:cxnSpLocks/>
          </p:cNvCxnSpPr>
          <p:nvPr/>
        </p:nvCxnSpPr>
        <p:spPr>
          <a:xfrm flipV="1">
            <a:off x="2313552" y="2302007"/>
            <a:ext cx="1247239" cy="1546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B658B76-ADAA-934E-BFF1-4DA16BA97B4B}"/>
              </a:ext>
            </a:extLst>
          </p:cNvPr>
          <p:cNvSpPr txBox="1"/>
          <p:nvPr/>
        </p:nvSpPr>
        <p:spPr>
          <a:xfrm>
            <a:off x="2269655" y="1857608"/>
            <a:ext cx="1308353" cy="369332"/>
          </a:xfrm>
          <a:prstGeom prst="rect">
            <a:avLst/>
          </a:prstGeom>
          <a:noFill/>
        </p:spPr>
        <p:txBody>
          <a:bodyPr wrap="square" rtlCol="0">
            <a:spAutoFit/>
          </a:bodyPr>
          <a:lstStyle/>
          <a:p>
            <a:pPr algn="ctr"/>
            <a:r>
              <a:rPr lang="en-US" dirty="0">
                <a:latin typeface="Rockwell" panose="02060603020205020403" pitchFamily="18" charset="77"/>
              </a:rPr>
              <a:t>OH, H</a:t>
            </a:r>
            <a:r>
              <a:rPr lang="en-US" baseline="-25000" dirty="0">
                <a:latin typeface="Rockwell" panose="02060603020205020403" pitchFamily="18" charset="77"/>
              </a:rPr>
              <a:t>2</a:t>
            </a:r>
            <a:r>
              <a:rPr lang="en-US" dirty="0">
                <a:latin typeface="Rockwell" panose="02060603020205020403" pitchFamily="18" charset="77"/>
              </a:rPr>
              <a:t>O</a:t>
            </a:r>
          </a:p>
        </p:txBody>
      </p:sp>
      <p:sp>
        <p:nvSpPr>
          <p:cNvPr id="20" name="Oval 19">
            <a:extLst>
              <a:ext uri="{FF2B5EF4-FFF2-40B4-BE49-F238E27FC236}">
                <a16:creationId xmlns:a16="http://schemas.microsoft.com/office/drawing/2014/main" id="{7A0769C9-8948-814E-9128-F85995FE8247}"/>
              </a:ext>
            </a:extLst>
          </p:cNvPr>
          <p:cNvSpPr/>
          <p:nvPr/>
        </p:nvSpPr>
        <p:spPr>
          <a:xfrm>
            <a:off x="3638540" y="1671160"/>
            <a:ext cx="1481959" cy="1418897"/>
          </a:xfrm>
          <a:prstGeom prst="ellipse">
            <a:avLst/>
          </a:prstGeom>
          <a:solidFill>
            <a:srgbClr val="4472C4">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E506EB9-0C0D-B944-92D6-81BD631C5684}"/>
              </a:ext>
            </a:extLst>
          </p:cNvPr>
          <p:cNvSpPr txBox="1"/>
          <p:nvPr/>
        </p:nvSpPr>
        <p:spPr>
          <a:xfrm>
            <a:off x="1028699" y="3164576"/>
            <a:ext cx="1828800" cy="369332"/>
          </a:xfrm>
          <a:prstGeom prst="rect">
            <a:avLst/>
          </a:prstGeom>
          <a:noFill/>
        </p:spPr>
        <p:txBody>
          <a:bodyPr wrap="square" rtlCol="0">
            <a:spAutoFit/>
          </a:bodyPr>
          <a:lstStyle/>
          <a:p>
            <a:r>
              <a:rPr lang="en-US" dirty="0">
                <a:latin typeface="Rockwell" panose="02060603020205020403" pitchFamily="18" charset="77"/>
              </a:rPr>
              <a:t>Sulfur Dioxide</a:t>
            </a:r>
          </a:p>
        </p:txBody>
      </p:sp>
      <p:sp>
        <p:nvSpPr>
          <p:cNvPr id="22" name="TextBox 21">
            <a:extLst>
              <a:ext uri="{FF2B5EF4-FFF2-40B4-BE49-F238E27FC236}">
                <a16:creationId xmlns:a16="http://schemas.microsoft.com/office/drawing/2014/main" id="{30444E3B-3BF3-D44C-8FE9-2006DA7F5D25}"/>
              </a:ext>
            </a:extLst>
          </p:cNvPr>
          <p:cNvSpPr txBox="1"/>
          <p:nvPr/>
        </p:nvSpPr>
        <p:spPr>
          <a:xfrm>
            <a:off x="3496650" y="3164576"/>
            <a:ext cx="2170318" cy="369332"/>
          </a:xfrm>
          <a:prstGeom prst="rect">
            <a:avLst/>
          </a:prstGeom>
          <a:noFill/>
        </p:spPr>
        <p:txBody>
          <a:bodyPr wrap="square" rtlCol="0">
            <a:spAutoFit/>
          </a:bodyPr>
          <a:lstStyle/>
          <a:p>
            <a:r>
              <a:rPr lang="en-US" dirty="0">
                <a:latin typeface="Rockwell" panose="02060603020205020403" pitchFamily="18" charset="77"/>
              </a:rPr>
              <a:t>Sulfate Aerosol</a:t>
            </a:r>
          </a:p>
        </p:txBody>
      </p:sp>
      <p:sp>
        <p:nvSpPr>
          <p:cNvPr id="23" name="TextBox 22">
            <a:extLst>
              <a:ext uri="{FF2B5EF4-FFF2-40B4-BE49-F238E27FC236}">
                <a16:creationId xmlns:a16="http://schemas.microsoft.com/office/drawing/2014/main" id="{7094723B-A650-DC49-A0C1-7899CF05B9FB}"/>
              </a:ext>
            </a:extLst>
          </p:cNvPr>
          <p:cNvSpPr txBox="1"/>
          <p:nvPr/>
        </p:nvSpPr>
        <p:spPr>
          <a:xfrm>
            <a:off x="3862639" y="2132803"/>
            <a:ext cx="1257857" cy="369332"/>
          </a:xfrm>
          <a:prstGeom prst="rect">
            <a:avLst/>
          </a:prstGeom>
          <a:noFill/>
        </p:spPr>
        <p:txBody>
          <a:bodyPr wrap="square" rtlCol="0">
            <a:spAutoFit/>
          </a:bodyPr>
          <a:lstStyle/>
          <a:p>
            <a:r>
              <a:rPr lang="en-US" dirty="0">
                <a:latin typeface="Rockwell" panose="02060603020205020403" pitchFamily="18" charset="77"/>
              </a:rPr>
              <a:t>H</a:t>
            </a:r>
            <a:r>
              <a:rPr lang="en-US" baseline="-25000" dirty="0">
                <a:latin typeface="Rockwell" panose="02060603020205020403" pitchFamily="18" charset="77"/>
              </a:rPr>
              <a:t>2</a:t>
            </a:r>
            <a:r>
              <a:rPr lang="en-US" dirty="0">
                <a:latin typeface="Rockwell" panose="02060603020205020403" pitchFamily="18" charset="77"/>
              </a:rPr>
              <a:t>SO</a:t>
            </a:r>
            <a:r>
              <a:rPr lang="en-US" baseline="-25000" dirty="0">
                <a:latin typeface="Rockwell" panose="02060603020205020403" pitchFamily="18" charset="77"/>
              </a:rPr>
              <a:t>4 (</a:t>
            </a:r>
            <a:r>
              <a:rPr lang="en-US" baseline="-25000" dirty="0" err="1">
                <a:latin typeface="Rockwell" panose="02060603020205020403" pitchFamily="18" charset="77"/>
              </a:rPr>
              <a:t>aq</a:t>
            </a:r>
            <a:r>
              <a:rPr lang="en-US" baseline="-25000" dirty="0">
                <a:latin typeface="Rockwell" panose="02060603020205020403" pitchFamily="18" charset="77"/>
              </a:rPr>
              <a:t>)</a:t>
            </a:r>
            <a:endParaRPr lang="en-US" dirty="0">
              <a:latin typeface="Rockwell" panose="02060603020205020403" pitchFamily="18" charset="77"/>
            </a:endParaRPr>
          </a:p>
        </p:txBody>
      </p:sp>
      <p:grpSp>
        <p:nvGrpSpPr>
          <p:cNvPr id="42" name="Group 41">
            <a:extLst>
              <a:ext uri="{FF2B5EF4-FFF2-40B4-BE49-F238E27FC236}">
                <a16:creationId xmlns:a16="http://schemas.microsoft.com/office/drawing/2014/main" id="{A4304CE7-F3EF-014E-BC59-F8E7D2D57496}"/>
              </a:ext>
            </a:extLst>
          </p:cNvPr>
          <p:cNvGrpSpPr/>
          <p:nvPr/>
        </p:nvGrpSpPr>
        <p:grpSpPr>
          <a:xfrm>
            <a:off x="3496650" y="4636925"/>
            <a:ext cx="2170318" cy="2011987"/>
            <a:chOff x="2971994" y="3828374"/>
            <a:chExt cx="2170318" cy="2011987"/>
          </a:xfrm>
        </p:grpSpPr>
        <p:sp>
          <p:nvSpPr>
            <p:cNvPr id="25" name="Oval 24">
              <a:extLst>
                <a:ext uri="{FF2B5EF4-FFF2-40B4-BE49-F238E27FC236}">
                  <a16:creationId xmlns:a16="http://schemas.microsoft.com/office/drawing/2014/main" id="{2FE1CA3E-BDC1-9F48-BE99-8F59B44A1633}"/>
                </a:ext>
              </a:extLst>
            </p:cNvPr>
            <p:cNvSpPr/>
            <p:nvPr/>
          </p:nvSpPr>
          <p:spPr>
            <a:xfrm>
              <a:off x="3113884" y="3828374"/>
              <a:ext cx="1481959" cy="1418897"/>
            </a:xfrm>
            <a:prstGeom prst="ellipse">
              <a:avLst/>
            </a:prstGeom>
            <a:solidFill>
              <a:srgbClr val="4472C4">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9AA0CD8-0A17-F24E-97FE-A73BCC799515}"/>
                </a:ext>
              </a:extLst>
            </p:cNvPr>
            <p:cNvSpPr txBox="1"/>
            <p:nvPr/>
          </p:nvSpPr>
          <p:spPr>
            <a:xfrm>
              <a:off x="2971994" y="5471029"/>
              <a:ext cx="2170318" cy="369332"/>
            </a:xfrm>
            <a:prstGeom prst="rect">
              <a:avLst/>
            </a:prstGeom>
            <a:noFill/>
          </p:spPr>
          <p:txBody>
            <a:bodyPr wrap="square" rtlCol="0">
              <a:spAutoFit/>
            </a:bodyPr>
            <a:lstStyle/>
            <a:p>
              <a:r>
                <a:rPr lang="en-US" dirty="0">
                  <a:latin typeface="Rockwell" panose="02060603020205020403" pitchFamily="18" charset="77"/>
                </a:rPr>
                <a:t>Calcite Aerosol</a:t>
              </a:r>
            </a:p>
          </p:txBody>
        </p:sp>
        <p:sp>
          <p:nvSpPr>
            <p:cNvPr id="27" name="TextBox 26">
              <a:extLst>
                <a:ext uri="{FF2B5EF4-FFF2-40B4-BE49-F238E27FC236}">
                  <a16:creationId xmlns:a16="http://schemas.microsoft.com/office/drawing/2014/main" id="{D416B99D-056E-384B-BFDF-FC3C1635E8FB}"/>
                </a:ext>
              </a:extLst>
            </p:cNvPr>
            <p:cNvSpPr txBox="1"/>
            <p:nvPr/>
          </p:nvSpPr>
          <p:spPr>
            <a:xfrm>
              <a:off x="3337983" y="4353156"/>
              <a:ext cx="1398337" cy="369332"/>
            </a:xfrm>
            <a:prstGeom prst="rect">
              <a:avLst/>
            </a:prstGeom>
            <a:noFill/>
          </p:spPr>
          <p:txBody>
            <a:bodyPr wrap="square" rtlCol="0">
              <a:spAutoFit/>
            </a:bodyPr>
            <a:lstStyle/>
            <a:p>
              <a:r>
                <a:rPr lang="en-US" dirty="0">
                  <a:latin typeface="Rockwell" panose="02060603020205020403" pitchFamily="18" charset="77"/>
                </a:rPr>
                <a:t>CaCO</a:t>
              </a:r>
              <a:r>
                <a:rPr lang="en-US" baseline="-25000" dirty="0">
                  <a:latin typeface="Rockwell" panose="02060603020205020403" pitchFamily="18" charset="77"/>
                </a:rPr>
                <a:t>3 (s)</a:t>
              </a:r>
              <a:endParaRPr lang="en-US" dirty="0">
                <a:latin typeface="Rockwell" panose="02060603020205020403" pitchFamily="18" charset="77"/>
              </a:endParaRPr>
            </a:p>
          </p:txBody>
        </p:sp>
      </p:grpSp>
      <p:grpSp>
        <p:nvGrpSpPr>
          <p:cNvPr id="36" name="Group 35">
            <a:extLst>
              <a:ext uri="{FF2B5EF4-FFF2-40B4-BE49-F238E27FC236}">
                <a16:creationId xmlns:a16="http://schemas.microsoft.com/office/drawing/2014/main" id="{BF5833FC-C651-5A4F-8E5E-EC0513DE67E5}"/>
              </a:ext>
            </a:extLst>
          </p:cNvPr>
          <p:cNvGrpSpPr/>
          <p:nvPr/>
        </p:nvGrpSpPr>
        <p:grpSpPr>
          <a:xfrm>
            <a:off x="3638537" y="3996221"/>
            <a:ext cx="1481961" cy="833889"/>
            <a:chOff x="3113883" y="725590"/>
            <a:chExt cx="1481959" cy="833889"/>
          </a:xfrm>
        </p:grpSpPr>
        <p:grpSp>
          <p:nvGrpSpPr>
            <p:cNvPr id="37" name="Group 36">
              <a:extLst>
                <a:ext uri="{FF2B5EF4-FFF2-40B4-BE49-F238E27FC236}">
                  <a16:creationId xmlns:a16="http://schemas.microsoft.com/office/drawing/2014/main" id="{BD64860D-D25E-084C-B677-29E7BC5911B0}"/>
                </a:ext>
              </a:extLst>
            </p:cNvPr>
            <p:cNvGrpSpPr/>
            <p:nvPr/>
          </p:nvGrpSpPr>
          <p:grpSpPr>
            <a:xfrm>
              <a:off x="3113883" y="913733"/>
              <a:ext cx="1481959" cy="645746"/>
              <a:chOff x="3337983" y="1087821"/>
              <a:chExt cx="1123658" cy="346798"/>
            </a:xfrm>
          </p:grpSpPr>
          <p:cxnSp>
            <p:nvCxnSpPr>
              <p:cNvPr id="39" name="Straight Connector 38">
                <a:extLst>
                  <a:ext uri="{FF2B5EF4-FFF2-40B4-BE49-F238E27FC236}">
                    <a16:creationId xmlns:a16="http://schemas.microsoft.com/office/drawing/2014/main" id="{C51E21EB-9590-5140-A61B-F27333C894ED}"/>
                  </a:ext>
                </a:extLst>
              </p:cNvPr>
              <p:cNvCxnSpPr/>
              <p:nvPr/>
            </p:nvCxnSpPr>
            <p:spPr>
              <a:xfrm>
                <a:off x="3337983" y="1245476"/>
                <a:ext cx="11236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C0239F-B174-7A41-85D1-824FB2C122F5}"/>
                  </a:ext>
                </a:extLst>
              </p:cNvPr>
              <p:cNvCxnSpPr>
                <a:cxnSpLocks/>
              </p:cNvCxnSpPr>
              <p:nvPr/>
            </p:nvCxnSpPr>
            <p:spPr>
              <a:xfrm flipV="1">
                <a:off x="3337983" y="1087821"/>
                <a:ext cx="0" cy="34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4332D5-94B9-9546-BFD3-0AB3C5555A83}"/>
                  </a:ext>
                </a:extLst>
              </p:cNvPr>
              <p:cNvCxnSpPr>
                <a:cxnSpLocks/>
              </p:cNvCxnSpPr>
              <p:nvPr/>
            </p:nvCxnSpPr>
            <p:spPr>
              <a:xfrm flipV="1">
                <a:off x="4461641" y="1093033"/>
                <a:ext cx="0" cy="3415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899B1200-3A0D-614A-A462-B6BF5F1FFD16}"/>
                </a:ext>
              </a:extLst>
            </p:cNvPr>
            <p:cNvSpPr txBox="1"/>
            <p:nvPr/>
          </p:nvSpPr>
          <p:spPr>
            <a:xfrm>
              <a:off x="3225932" y="725590"/>
              <a:ext cx="1257859" cy="369332"/>
            </a:xfrm>
            <a:prstGeom prst="rect">
              <a:avLst/>
            </a:prstGeom>
            <a:noFill/>
          </p:spPr>
          <p:txBody>
            <a:bodyPr wrap="square" rtlCol="0">
              <a:spAutoFit/>
            </a:bodyPr>
            <a:lstStyle/>
            <a:p>
              <a:pPr algn="ctr"/>
              <a:r>
                <a:rPr lang="en-US" dirty="0">
                  <a:latin typeface="Rockwell" panose="02060603020205020403" pitchFamily="18" charset="77"/>
                </a:rPr>
                <a:t>0.550 um</a:t>
              </a:r>
            </a:p>
          </p:txBody>
        </p:sp>
      </p:grpSp>
      <p:sp>
        <p:nvSpPr>
          <p:cNvPr id="48" name="TextBox 47">
            <a:extLst>
              <a:ext uri="{FF2B5EF4-FFF2-40B4-BE49-F238E27FC236}">
                <a16:creationId xmlns:a16="http://schemas.microsoft.com/office/drawing/2014/main" id="{43D87955-EFFC-044A-B98E-51B1B18C498C}"/>
              </a:ext>
            </a:extLst>
          </p:cNvPr>
          <p:cNvSpPr txBox="1"/>
          <p:nvPr/>
        </p:nvSpPr>
        <p:spPr>
          <a:xfrm>
            <a:off x="6201847" y="2672517"/>
            <a:ext cx="4617689" cy="369332"/>
          </a:xfrm>
          <a:prstGeom prst="rect">
            <a:avLst/>
          </a:prstGeom>
          <a:noFill/>
        </p:spPr>
        <p:txBody>
          <a:bodyPr wrap="square" rtlCol="0">
            <a:spAutoFit/>
          </a:bodyPr>
          <a:lstStyle/>
          <a:p>
            <a:r>
              <a:rPr lang="en-US" dirty="0">
                <a:latin typeface="Rockwell" panose="02060603020205020403" pitchFamily="18" charset="77"/>
              </a:rPr>
              <a:t>Participates in ozone depleting reactions</a:t>
            </a:r>
          </a:p>
        </p:txBody>
      </p:sp>
      <p:sp>
        <p:nvSpPr>
          <p:cNvPr id="47" name="TextBox 46">
            <a:extLst>
              <a:ext uri="{FF2B5EF4-FFF2-40B4-BE49-F238E27FC236}">
                <a16:creationId xmlns:a16="http://schemas.microsoft.com/office/drawing/2014/main" id="{8D15CEE9-FC34-8D40-8A42-171A814CC2B1}"/>
              </a:ext>
            </a:extLst>
          </p:cNvPr>
          <p:cNvSpPr txBox="1"/>
          <p:nvPr/>
        </p:nvSpPr>
        <p:spPr>
          <a:xfrm>
            <a:off x="6201848" y="2097340"/>
            <a:ext cx="3925614" cy="369332"/>
          </a:xfrm>
          <a:prstGeom prst="rect">
            <a:avLst/>
          </a:prstGeom>
          <a:noFill/>
        </p:spPr>
        <p:txBody>
          <a:bodyPr wrap="square" rtlCol="0">
            <a:spAutoFit/>
          </a:bodyPr>
          <a:lstStyle/>
          <a:p>
            <a:r>
              <a:rPr lang="en-US" dirty="0">
                <a:latin typeface="Rockwell" panose="02060603020205020403" pitchFamily="18" charset="77"/>
              </a:rPr>
              <a:t>IR absorption</a:t>
            </a:r>
          </a:p>
        </p:txBody>
      </p:sp>
      <p:grpSp>
        <p:nvGrpSpPr>
          <p:cNvPr id="87" name="Group 86">
            <a:extLst>
              <a:ext uri="{FF2B5EF4-FFF2-40B4-BE49-F238E27FC236}">
                <a16:creationId xmlns:a16="http://schemas.microsoft.com/office/drawing/2014/main" id="{F893D7B3-D49F-5F4C-A5E6-A29D8E94CCB8}"/>
              </a:ext>
            </a:extLst>
          </p:cNvPr>
          <p:cNvGrpSpPr/>
          <p:nvPr/>
        </p:nvGrpSpPr>
        <p:grpSpPr>
          <a:xfrm>
            <a:off x="5754312" y="5551366"/>
            <a:ext cx="5432801" cy="1161192"/>
            <a:chOff x="5754312" y="5551366"/>
            <a:chExt cx="5432801" cy="1161192"/>
          </a:xfrm>
        </p:grpSpPr>
        <p:grpSp>
          <p:nvGrpSpPr>
            <p:cNvPr id="58" name="Group 57">
              <a:extLst>
                <a:ext uri="{FF2B5EF4-FFF2-40B4-BE49-F238E27FC236}">
                  <a16:creationId xmlns:a16="http://schemas.microsoft.com/office/drawing/2014/main" id="{86CCE074-DBAC-B84C-83F3-63A11A9CFDDE}"/>
                </a:ext>
              </a:extLst>
            </p:cNvPr>
            <p:cNvGrpSpPr/>
            <p:nvPr/>
          </p:nvGrpSpPr>
          <p:grpSpPr>
            <a:xfrm>
              <a:off x="5821868" y="5712573"/>
              <a:ext cx="5365245" cy="392920"/>
              <a:chOff x="5407572" y="2405625"/>
              <a:chExt cx="5365245" cy="392920"/>
            </a:xfrm>
          </p:grpSpPr>
          <p:sp>
            <p:nvSpPr>
              <p:cNvPr id="59" name="Process 58">
                <a:extLst>
                  <a:ext uri="{FF2B5EF4-FFF2-40B4-BE49-F238E27FC236}">
                    <a16:creationId xmlns:a16="http://schemas.microsoft.com/office/drawing/2014/main" id="{D9DE8DB5-683B-EC4C-AFB0-69B287BAACBE}"/>
                  </a:ext>
                </a:extLst>
              </p:cNvPr>
              <p:cNvSpPr/>
              <p:nvPr/>
            </p:nvSpPr>
            <p:spPr>
              <a:xfrm>
                <a:off x="5407572" y="2405625"/>
                <a:ext cx="239503" cy="28385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34813C6B-D40E-FC47-8CFC-A2A5421CFE75}"/>
                  </a:ext>
                </a:extLst>
              </p:cNvPr>
              <p:cNvSpPr txBox="1"/>
              <p:nvPr/>
            </p:nvSpPr>
            <p:spPr>
              <a:xfrm>
                <a:off x="5787551" y="2429213"/>
                <a:ext cx="4985266" cy="369332"/>
              </a:xfrm>
              <a:prstGeom prst="rect">
                <a:avLst/>
              </a:prstGeom>
              <a:noFill/>
            </p:spPr>
            <p:txBody>
              <a:bodyPr wrap="square" rtlCol="0">
                <a:spAutoFit/>
              </a:bodyPr>
              <a:lstStyle/>
              <a:p>
                <a:r>
                  <a:rPr lang="en-US" dirty="0">
                    <a:latin typeface="Rockwell" panose="02060603020205020403" pitchFamily="18" charset="77"/>
                  </a:rPr>
                  <a:t>May participate in ozone depleting reactions</a:t>
                </a:r>
              </a:p>
            </p:txBody>
          </p:sp>
        </p:grpSp>
        <p:sp>
          <p:nvSpPr>
            <p:cNvPr id="78" name="TextBox 77">
              <a:extLst>
                <a:ext uri="{FF2B5EF4-FFF2-40B4-BE49-F238E27FC236}">
                  <a16:creationId xmlns:a16="http://schemas.microsoft.com/office/drawing/2014/main" id="{DDDF4642-721F-3E4B-AAE8-99510481DDF8}"/>
                </a:ext>
              </a:extLst>
            </p:cNvPr>
            <p:cNvSpPr txBox="1"/>
            <p:nvPr/>
          </p:nvSpPr>
          <p:spPr>
            <a:xfrm>
              <a:off x="5754312" y="5551366"/>
              <a:ext cx="351855" cy="707886"/>
            </a:xfrm>
            <a:prstGeom prst="rect">
              <a:avLst/>
            </a:prstGeom>
            <a:solidFill>
              <a:schemeClr val="bg1"/>
            </a:solidFill>
          </p:spPr>
          <p:txBody>
            <a:bodyPr wrap="square" rtlCol="0">
              <a:spAutoFit/>
            </a:bodyPr>
            <a:lstStyle/>
            <a:p>
              <a:pPr algn="ctr"/>
              <a:r>
                <a:rPr lang="en-US" sz="4000" dirty="0">
                  <a:latin typeface="Rockwell" panose="02060603020205020403" pitchFamily="18" charset="77"/>
                </a:rPr>
                <a:t>?</a:t>
              </a:r>
            </a:p>
          </p:txBody>
        </p:sp>
        <p:sp>
          <p:nvSpPr>
            <p:cNvPr id="79" name="TextBox 78">
              <a:extLst>
                <a:ext uri="{FF2B5EF4-FFF2-40B4-BE49-F238E27FC236}">
                  <a16:creationId xmlns:a16="http://schemas.microsoft.com/office/drawing/2014/main" id="{783B3C6A-CCC0-6942-BE74-5942CC8267CF}"/>
                </a:ext>
              </a:extLst>
            </p:cNvPr>
            <p:cNvSpPr txBox="1"/>
            <p:nvPr/>
          </p:nvSpPr>
          <p:spPr>
            <a:xfrm>
              <a:off x="6201847" y="6066227"/>
              <a:ext cx="4617689" cy="646331"/>
            </a:xfrm>
            <a:prstGeom prst="rect">
              <a:avLst/>
            </a:prstGeom>
            <a:noFill/>
          </p:spPr>
          <p:txBody>
            <a:bodyPr wrap="square" rtlCol="0">
              <a:spAutoFit/>
            </a:bodyPr>
            <a:lstStyle/>
            <a:p>
              <a:r>
                <a:rPr lang="en-US" b="1" dirty="0">
                  <a:latin typeface="Rockwell" panose="02060603020205020403" pitchFamily="18" charset="77"/>
                </a:rPr>
                <a:t>May serve as sink for </a:t>
              </a:r>
              <a:r>
                <a:rPr lang="en-US" b="1" dirty="0" err="1">
                  <a:latin typeface="Rockwell" panose="02060603020205020403" pitchFamily="18" charset="77"/>
                </a:rPr>
                <a:t>HCl</a:t>
              </a:r>
              <a:r>
                <a:rPr lang="en-US" b="1" dirty="0">
                  <a:latin typeface="Rockwell" panose="02060603020205020403" pitchFamily="18" charset="77"/>
                </a:rPr>
                <a:t>, </a:t>
              </a:r>
              <a:r>
                <a:rPr lang="en-US" b="1" dirty="0" err="1">
                  <a:latin typeface="Rockwell" panose="02060603020205020403" pitchFamily="18" charset="77"/>
                </a:rPr>
                <a:t>HBr</a:t>
              </a:r>
              <a:r>
                <a:rPr lang="en-US" b="1" dirty="0">
                  <a:latin typeface="Rockwell" panose="02060603020205020403" pitchFamily="18" charset="77"/>
                </a:rPr>
                <a:t>, HNO</a:t>
              </a:r>
              <a:r>
                <a:rPr lang="en-US" b="1" baseline="-25000" dirty="0">
                  <a:latin typeface="Rockwell" panose="02060603020205020403" pitchFamily="18" charset="77"/>
                </a:rPr>
                <a:t>3</a:t>
              </a:r>
              <a:r>
                <a:rPr lang="en-US" b="1" dirty="0">
                  <a:latin typeface="Rockwell" panose="02060603020205020403" pitchFamily="18" charset="77"/>
                </a:rPr>
                <a:t>, and H</a:t>
              </a:r>
              <a:r>
                <a:rPr lang="en-US" b="1" baseline="-25000" dirty="0">
                  <a:latin typeface="Rockwell" panose="02060603020205020403" pitchFamily="18" charset="77"/>
                </a:rPr>
                <a:t>2</a:t>
              </a:r>
              <a:r>
                <a:rPr lang="en-US" b="1" dirty="0">
                  <a:latin typeface="Rockwell" panose="02060603020205020403" pitchFamily="18" charset="77"/>
                </a:rPr>
                <a:t>SO</a:t>
              </a:r>
              <a:r>
                <a:rPr lang="en-US" b="1" baseline="-25000" dirty="0">
                  <a:latin typeface="Rockwell" panose="02060603020205020403" pitchFamily="18" charset="77"/>
                </a:rPr>
                <a:t>4</a:t>
              </a:r>
              <a:r>
                <a:rPr lang="en-US" b="1" dirty="0">
                  <a:latin typeface="Rockwell" panose="02060603020205020403" pitchFamily="18" charset="77"/>
                </a:rPr>
                <a:t> </a:t>
              </a:r>
            </a:p>
          </p:txBody>
        </p:sp>
      </p:grpSp>
      <p:sp>
        <p:nvSpPr>
          <p:cNvPr id="81" name="Title 1">
            <a:extLst>
              <a:ext uri="{FF2B5EF4-FFF2-40B4-BE49-F238E27FC236}">
                <a16:creationId xmlns:a16="http://schemas.microsoft.com/office/drawing/2014/main" id="{4785894F-65D1-AA49-B616-604C0E468DA6}"/>
              </a:ext>
            </a:extLst>
          </p:cNvPr>
          <p:cNvSpPr>
            <a:spLocks noGrp="1"/>
          </p:cNvSpPr>
          <p:nvPr>
            <p:ph type="title"/>
          </p:nvPr>
        </p:nvSpPr>
        <p:spPr>
          <a:xfrm>
            <a:off x="0" y="1"/>
            <a:ext cx="12192000" cy="790414"/>
          </a:xfrm>
          <a:solidFill>
            <a:srgbClr val="004242">
              <a:alpha val="61961"/>
            </a:srgbClr>
          </a:solidFill>
        </p:spPr>
        <p:txBody>
          <a:bodyPr>
            <a:normAutofit/>
          </a:bodyPr>
          <a:lstStyle/>
          <a:p>
            <a:r>
              <a:rPr lang="en-US" dirty="0">
                <a:solidFill>
                  <a:schemeClr val="bg1"/>
                </a:solidFill>
                <a:latin typeface="Rockwell" panose="02060603020205020403" pitchFamily="18" charset="77"/>
              </a:rPr>
              <a:t>Background: 								</a:t>
            </a:r>
            <a:r>
              <a:rPr lang="en-US" sz="3200" dirty="0">
                <a:solidFill>
                  <a:schemeClr val="bg1"/>
                </a:solidFill>
                <a:latin typeface="Rockwell" panose="02060603020205020403" pitchFamily="18" charset="77"/>
              </a:rPr>
              <a:t>Materials</a:t>
            </a:r>
          </a:p>
        </p:txBody>
      </p:sp>
      <p:sp>
        <p:nvSpPr>
          <p:cNvPr id="62" name="TextBox 61">
            <a:extLst>
              <a:ext uri="{FF2B5EF4-FFF2-40B4-BE49-F238E27FC236}">
                <a16:creationId xmlns:a16="http://schemas.microsoft.com/office/drawing/2014/main" id="{CF2BA4B0-771F-2E4D-9BF8-20FE439CFB9E}"/>
              </a:ext>
            </a:extLst>
          </p:cNvPr>
          <p:cNvSpPr txBox="1"/>
          <p:nvPr/>
        </p:nvSpPr>
        <p:spPr>
          <a:xfrm>
            <a:off x="6201848" y="5160984"/>
            <a:ext cx="3925614" cy="369332"/>
          </a:xfrm>
          <a:prstGeom prst="rect">
            <a:avLst/>
          </a:prstGeom>
          <a:noFill/>
        </p:spPr>
        <p:txBody>
          <a:bodyPr wrap="square" rtlCol="0">
            <a:spAutoFit/>
          </a:bodyPr>
          <a:lstStyle/>
          <a:p>
            <a:r>
              <a:rPr lang="en-US" dirty="0">
                <a:latin typeface="Rockwell" panose="02060603020205020403" pitchFamily="18" charset="77"/>
              </a:rPr>
              <a:t>Minimized IR absorption</a:t>
            </a:r>
          </a:p>
        </p:txBody>
      </p:sp>
      <p:sp>
        <p:nvSpPr>
          <p:cNvPr id="7" name="TextBox 6">
            <a:extLst>
              <a:ext uri="{FF2B5EF4-FFF2-40B4-BE49-F238E27FC236}">
                <a16:creationId xmlns:a16="http://schemas.microsoft.com/office/drawing/2014/main" id="{4537E7B1-F9BC-6E41-986F-EEA128E5F2CC}"/>
              </a:ext>
            </a:extLst>
          </p:cNvPr>
          <p:cNvSpPr txBox="1"/>
          <p:nvPr/>
        </p:nvSpPr>
        <p:spPr>
          <a:xfrm>
            <a:off x="6201846" y="1529780"/>
            <a:ext cx="3925615" cy="369332"/>
          </a:xfrm>
          <a:prstGeom prst="rect">
            <a:avLst/>
          </a:prstGeom>
          <a:noFill/>
        </p:spPr>
        <p:txBody>
          <a:bodyPr wrap="square" rtlCol="0">
            <a:spAutoFit/>
          </a:bodyPr>
          <a:lstStyle/>
          <a:p>
            <a:r>
              <a:rPr lang="en-US" dirty="0">
                <a:latin typeface="Rockwell" panose="02060603020205020403" pitchFamily="18" charset="77"/>
              </a:rPr>
              <a:t>Refractive Index = 1.43  (550 nm)</a:t>
            </a:r>
          </a:p>
        </p:txBody>
      </p:sp>
      <p:sp>
        <p:nvSpPr>
          <p:cNvPr id="56" name="TextBox 55">
            <a:extLst>
              <a:ext uri="{FF2B5EF4-FFF2-40B4-BE49-F238E27FC236}">
                <a16:creationId xmlns:a16="http://schemas.microsoft.com/office/drawing/2014/main" id="{A1A068E5-593F-174A-BDA6-ED25CE103C21}"/>
              </a:ext>
            </a:extLst>
          </p:cNvPr>
          <p:cNvSpPr txBox="1"/>
          <p:nvPr/>
        </p:nvSpPr>
        <p:spPr>
          <a:xfrm>
            <a:off x="6201847" y="4582013"/>
            <a:ext cx="3638846" cy="369332"/>
          </a:xfrm>
          <a:prstGeom prst="rect">
            <a:avLst/>
          </a:prstGeom>
          <a:noFill/>
        </p:spPr>
        <p:txBody>
          <a:bodyPr wrap="square" rtlCol="0">
            <a:spAutoFit/>
          </a:bodyPr>
          <a:lstStyle/>
          <a:p>
            <a:r>
              <a:rPr lang="en-US" dirty="0">
                <a:latin typeface="Rockwell" panose="02060603020205020403" pitchFamily="18" charset="77"/>
              </a:rPr>
              <a:t>Refractive Index = 1.57 (550 nm)</a:t>
            </a:r>
          </a:p>
        </p:txBody>
      </p:sp>
      <p:sp>
        <p:nvSpPr>
          <p:cNvPr id="2" name="TextBox 1">
            <a:extLst>
              <a:ext uri="{FF2B5EF4-FFF2-40B4-BE49-F238E27FC236}">
                <a16:creationId xmlns:a16="http://schemas.microsoft.com/office/drawing/2014/main" id="{3DDD4E2F-1BAA-C844-A9A5-CA642F1A8441}"/>
              </a:ext>
            </a:extLst>
          </p:cNvPr>
          <p:cNvSpPr txBox="1"/>
          <p:nvPr/>
        </p:nvSpPr>
        <p:spPr>
          <a:xfrm>
            <a:off x="10089479" y="6586254"/>
            <a:ext cx="2102521" cy="246221"/>
          </a:xfrm>
          <a:prstGeom prst="rect">
            <a:avLst/>
          </a:prstGeom>
          <a:noFill/>
        </p:spPr>
        <p:txBody>
          <a:bodyPr wrap="square" rtlCol="0">
            <a:spAutoFit/>
          </a:bodyPr>
          <a:lstStyle/>
          <a:p>
            <a:r>
              <a:rPr lang="en-US" sz="1000" i="1" dirty="0"/>
              <a:t>Keith et al. December 27, 2016</a:t>
            </a:r>
          </a:p>
        </p:txBody>
      </p:sp>
    </p:spTree>
    <p:extLst>
      <p:ext uri="{BB962C8B-B14F-4D97-AF65-F5344CB8AC3E}">
        <p14:creationId xmlns:p14="http://schemas.microsoft.com/office/powerpoint/2010/main" val="16274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P spid="62" grpId="0"/>
      <p:bldP spid="7"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8D30CB17-CF13-154E-BA60-C11BA7A6A8A7}"/>
              </a:ext>
            </a:extLst>
          </p:cNvPr>
          <p:cNvSpPr/>
          <p:nvPr/>
        </p:nvSpPr>
        <p:spPr>
          <a:xfrm>
            <a:off x="6856739" y="2323971"/>
            <a:ext cx="3191202" cy="2624908"/>
          </a:xfrm>
          <a:prstGeom prst="ellipse">
            <a:avLst/>
          </a:prstGeom>
          <a:solidFill>
            <a:schemeClr val="accent6">
              <a:lumMod val="40000"/>
              <a:lumOff val="60000"/>
              <a:alpha val="5098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2F33394-C93C-BC44-B800-DEEB5585166B}"/>
              </a:ext>
            </a:extLst>
          </p:cNvPr>
          <p:cNvSpPr txBox="1">
            <a:spLocks/>
          </p:cNvSpPr>
          <p:nvPr/>
        </p:nvSpPr>
        <p:spPr>
          <a:xfrm>
            <a:off x="0" y="1"/>
            <a:ext cx="12192000" cy="790414"/>
          </a:xfrm>
          <a:prstGeom prst="rect">
            <a:avLst/>
          </a:prstGeom>
          <a:solidFill>
            <a:srgbClr val="004242">
              <a:alpha val="61961"/>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Rockwell" panose="02060603020205020403" pitchFamily="18" charset="77"/>
              </a:rPr>
              <a:t>Background: 								</a:t>
            </a:r>
            <a:r>
              <a:rPr lang="en-US" sz="3200">
                <a:solidFill>
                  <a:schemeClr val="bg1"/>
                </a:solidFill>
                <a:latin typeface="Rockwell" panose="02060603020205020403" pitchFamily="18" charset="77"/>
              </a:rPr>
              <a:t>Materials</a:t>
            </a:r>
            <a:endParaRPr lang="en-US" sz="3200" dirty="0">
              <a:solidFill>
                <a:schemeClr val="bg1"/>
              </a:solidFill>
              <a:latin typeface="Rockwell" panose="02060603020205020403" pitchFamily="18" charset="77"/>
            </a:endParaRPr>
          </a:p>
        </p:txBody>
      </p:sp>
      <p:grpSp>
        <p:nvGrpSpPr>
          <p:cNvPr id="5" name="Group 4">
            <a:extLst>
              <a:ext uri="{FF2B5EF4-FFF2-40B4-BE49-F238E27FC236}">
                <a16:creationId xmlns:a16="http://schemas.microsoft.com/office/drawing/2014/main" id="{A22625DD-60AE-C645-9365-1F54FBA9E4AA}"/>
              </a:ext>
            </a:extLst>
          </p:cNvPr>
          <p:cNvGrpSpPr/>
          <p:nvPr/>
        </p:nvGrpSpPr>
        <p:grpSpPr>
          <a:xfrm>
            <a:off x="7078234" y="2480939"/>
            <a:ext cx="3750817" cy="2994567"/>
            <a:chOff x="3059771" y="3828374"/>
            <a:chExt cx="2170318" cy="1876112"/>
          </a:xfrm>
        </p:grpSpPr>
        <p:sp>
          <p:nvSpPr>
            <p:cNvPr id="6" name="Oval 5">
              <a:extLst>
                <a:ext uri="{FF2B5EF4-FFF2-40B4-BE49-F238E27FC236}">
                  <a16:creationId xmlns:a16="http://schemas.microsoft.com/office/drawing/2014/main" id="{6AC46345-4F51-7348-A18A-4C362F8A03D4}"/>
                </a:ext>
              </a:extLst>
            </p:cNvPr>
            <p:cNvSpPr/>
            <p:nvPr/>
          </p:nvSpPr>
          <p:spPr>
            <a:xfrm>
              <a:off x="3113884" y="3828374"/>
              <a:ext cx="1481959" cy="1418897"/>
            </a:xfrm>
            <a:prstGeom prst="ellipse">
              <a:avLst/>
            </a:prstGeom>
            <a:solidFill>
              <a:srgbClr val="4472C4">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FB5306-B9D8-B14E-AC94-109CAF0BEDF1}"/>
                </a:ext>
              </a:extLst>
            </p:cNvPr>
            <p:cNvSpPr txBox="1"/>
            <p:nvPr/>
          </p:nvSpPr>
          <p:spPr>
            <a:xfrm>
              <a:off x="3059771" y="5335154"/>
              <a:ext cx="2170318" cy="369332"/>
            </a:xfrm>
            <a:prstGeom prst="rect">
              <a:avLst/>
            </a:prstGeom>
            <a:noFill/>
          </p:spPr>
          <p:txBody>
            <a:bodyPr wrap="square" rtlCol="0">
              <a:spAutoFit/>
            </a:bodyPr>
            <a:lstStyle/>
            <a:p>
              <a:r>
                <a:rPr lang="en-US" sz="3200" dirty="0">
                  <a:latin typeface="Rockwell" panose="02060603020205020403" pitchFamily="18" charset="77"/>
                </a:rPr>
                <a:t>Calcite Aerosol</a:t>
              </a:r>
            </a:p>
          </p:txBody>
        </p:sp>
        <p:sp>
          <p:nvSpPr>
            <p:cNvPr id="8" name="TextBox 7">
              <a:extLst>
                <a:ext uri="{FF2B5EF4-FFF2-40B4-BE49-F238E27FC236}">
                  <a16:creationId xmlns:a16="http://schemas.microsoft.com/office/drawing/2014/main" id="{9C237BAD-931F-3541-B780-2E4A729A8157}"/>
                </a:ext>
              </a:extLst>
            </p:cNvPr>
            <p:cNvSpPr txBox="1"/>
            <p:nvPr/>
          </p:nvSpPr>
          <p:spPr>
            <a:xfrm>
              <a:off x="3445762" y="4374373"/>
              <a:ext cx="1398337" cy="327800"/>
            </a:xfrm>
            <a:prstGeom prst="rect">
              <a:avLst/>
            </a:prstGeom>
            <a:noFill/>
          </p:spPr>
          <p:txBody>
            <a:bodyPr wrap="square" rtlCol="0">
              <a:spAutoFit/>
            </a:bodyPr>
            <a:lstStyle/>
            <a:p>
              <a:r>
                <a:rPr lang="en-US" sz="2800" dirty="0">
                  <a:latin typeface="Rockwell" panose="02060603020205020403" pitchFamily="18" charset="77"/>
                </a:rPr>
                <a:t>CaCO</a:t>
              </a:r>
              <a:r>
                <a:rPr lang="en-US" sz="2800" baseline="-25000" dirty="0">
                  <a:latin typeface="Rockwell" panose="02060603020205020403" pitchFamily="18" charset="77"/>
                </a:rPr>
                <a:t>3</a:t>
              </a:r>
              <a:r>
                <a:rPr lang="en-US" baseline="-25000" dirty="0">
                  <a:latin typeface="Rockwell" panose="02060603020205020403" pitchFamily="18" charset="77"/>
                </a:rPr>
                <a:t> (s)</a:t>
              </a:r>
              <a:endParaRPr lang="en-US" dirty="0">
                <a:latin typeface="Rockwell" panose="02060603020205020403" pitchFamily="18" charset="77"/>
              </a:endParaRPr>
            </a:p>
          </p:txBody>
        </p:sp>
      </p:grpSp>
      <p:sp>
        <p:nvSpPr>
          <p:cNvPr id="10" name="TextBox 9">
            <a:extLst>
              <a:ext uri="{FF2B5EF4-FFF2-40B4-BE49-F238E27FC236}">
                <a16:creationId xmlns:a16="http://schemas.microsoft.com/office/drawing/2014/main" id="{33066E7C-5291-1A4A-A44F-9954ACD5F844}"/>
              </a:ext>
            </a:extLst>
          </p:cNvPr>
          <p:cNvSpPr txBox="1"/>
          <p:nvPr/>
        </p:nvSpPr>
        <p:spPr>
          <a:xfrm>
            <a:off x="5883048" y="1410806"/>
            <a:ext cx="1507068" cy="523220"/>
          </a:xfrm>
          <a:prstGeom prst="rect">
            <a:avLst/>
          </a:prstGeom>
          <a:noFill/>
        </p:spPr>
        <p:txBody>
          <a:bodyPr wrap="square" rtlCol="0">
            <a:spAutoFit/>
          </a:bodyPr>
          <a:lstStyle/>
          <a:p>
            <a:r>
              <a:rPr lang="en-US" sz="2800" dirty="0">
                <a:latin typeface="Rockwell" panose="02060603020205020403" pitchFamily="18" charset="77"/>
                <a:sym typeface="Wingdings" pitchFamily="2" charset="2"/>
              </a:rPr>
              <a:t>2 HNO</a:t>
            </a:r>
            <a:r>
              <a:rPr lang="en-US" sz="2800" baseline="-25000" dirty="0">
                <a:latin typeface="Rockwell" panose="02060603020205020403" pitchFamily="18" charset="77"/>
                <a:sym typeface="Wingdings" pitchFamily="2" charset="2"/>
              </a:rPr>
              <a:t>3</a:t>
            </a:r>
            <a:endParaRPr lang="en-US" sz="2800" dirty="0"/>
          </a:p>
        </p:txBody>
      </p:sp>
      <p:sp>
        <p:nvSpPr>
          <p:cNvPr id="11" name="TextBox 10">
            <a:extLst>
              <a:ext uri="{FF2B5EF4-FFF2-40B4-BE49-F238E27FC236}">
                <a16:creationId xmlns:a16="http://schemas.microsoft.com/office/drawing/2014/main" id="{13808A44-FBC7-E642-9EC8-8F15CD41B945}"/>
              </a:ext>
            </a:extLst>
          </p:cNvPr>
          <p:cNvSpPr txBox="1"/>
          <p:nvPr/>
        </p:nvSpPr>
        <p:spPr>
          <a:xfrm>
            <a:off x="7768809" y="862293"/>
            <a:ext cx="1507068" cy="523220"/>
          </a:xfrm>
          <a:prstGeom prst="rect">
            <a:avLst/>
          </a:prstGeom>
          <a:noFill/>
        </p:spPr>
        <p:txBody>
          <a:bodyPr wrap="square" rtlCol="0">
            <a:spAutoFit/>
          </a:bodyPr>
          <a:lstStyle/>
          <a:p>
            <a:r>
              <a:rPr lang="en-US" sz="2800" dirty="0">
                <a:latin typeface="Rockwell" panose="02060603020205020403" pitchFamily="18" charset="77"/>
                <a:sym typeface="Wingdings" pitchFamily="2" charset="2"/>
              </a:rPr>
              <a:t>H</a:t>
            </a:r>
            <a:r>
              <a:rPr lang="en-US" sz="2800" baseline="-25000" dirty="0">
                <a:latin typeface="Rockwell" panose="02060603020205020403" pitchFamily="18" charset="77"/>
                <a:sym typeface="Wingdings" pitchFamily="2" charset="2"/>
              </a:rPr>
              <a:t>2</a:t>
            </a:r>
            <a:r>
              <a:rPr lang="en-US" sz="2800" dirty="0">
                <a:latin typeface="Rockwell" panose="02060603020205020403" pitchFamily="18" charset="77"/>
                <a:sym typeface="Wingdings" pitchFamily="2" charset="2"/>
              </a:rPr>
              <a:t>SO</a:t>
            </a:r>
            <a:r>
              <a:rPr lang="en-US" sz="2800" baseline="-25000" dirty="0">
                <a:latin typeface="Rockwell" panose="02060603020205020403" pitchFamily="18" charset="77"/>
                <a:sym typeface="Wingdings" pitchFamily="2" charset="2"/>
              </a:rPr>
              <a:t>4</a:t>
            </a:r>
            <a:endParaRPr lang="en-US" sz="2800" dirty="0"/>
          </a:p>
        </p:txBody>
      </p:sp>
      <p:sp>
        <p:nvSpPr>
          <p:cNvPr id="12" name="TextBox 11">
            <a:extLst>
              <a:ext uri="{FF2B5EF4-FFF2-40B4-BE49-F238E27FC236}">
                <a16:creationId xmlns:a16="http://schemas.microsoft.com/office/drawing/2014/main" id="{B75C147F-B0C1-F04C-8FB1-8762CEB70B59}"/>
              </a:ext>
            </a:extLst>
          </p:cNvPr>
          <p:cNvSpPr txBox="1"/>
          <p:nvPr/>
        </p:nvSpPr>
        <p:spPr>
          <a:xfrm>
            <a:off x="9808584" y="1366992"/>
            <a:ext cx="1507068" cy="523220"/>
          </a:xfrm>
          <a:prstGeom prst="rect">
            <a:avLst/>
          </a:prstGeom>
          <a:noFill/>
        </p:spPr>
        <p:txBody>
          <a:bodyPr wrap="square" rtlCol="0">
            <a:spAutoFit/>
          </a:bodyPr>
          <a:lstStyle/>
          <a:p>
            <a:r>
              <a:rPr lang="en-US" sz="2800" dirty="0">
                <a:latin typeface="Rockwell" panose="02060603020205020403" pitchFamily="18" charset="77"/>
                <a:sym typeface="Wingdings" pitchFamily="2" charset="2"/>
              </a:rPr>
              <a:t>2HCl</a:t>
            </a:r>
            <a:endParaRPr lang="en-US" sz="2800" dirty="0"/>
          </a:p>
        </p:txBody>
      </p:sp>
      <p:sp>
        <p:nvSpPr>
          <p:cNvPr id="15" name="Down Arrow 14">
            <a:extLst>
              <a:ext uri="{FF2B5EF4-FFF2-40B4-BE49-F238E27FC236}">
                <a16:creationId xmlns:a16="http://schemas.microsoft.com/office/drawing/2014/main" id="{6BAA95A3-67F6-1C48-A8EA-A7729ED1FA04}"/>
              </a:ext>
            </a:extLst>
          </p:cNvPr>
          <p:cNvSpPr/>
          <p:nvPr/>
        </p:nvSpPr>
        <p:spPr>
          <a:xfrm rot="19332808">
            <a:off x="6782592" y="1830774"/>
            <a:ext cx="413581" cy="922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EFCB3BF4-B670-2345-8E68-FCA447E74360}"/>
              </a:ext>
            </a:extLst>
          </p:cNvPr>
          <p:cNvSpPr/>
          <p:nvPr/>
        </p:nvSpPr>
        <p:spPr>
          <a:xfrm>
            <a:off x="8245549" y="1305854"/>
            <a:ext cx="413581" cy="922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1D098224-6681-3841-8FCD-7BF4EFBEE831}"/>
              </a:ext>
            </a:extLst>
          </p:cNvPr>
          <p:cNvSpPr/>
          <p:nvPr/>
        </p:nvSpPr>
        <p:spPr>
          <a:xfrm rot="1926364">
            <a:off x="9535687" y="1766906"/>
            <a:ext cx="413581" cy="922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99E45DB-6444-844A-9FDA-0BCE453D44C6}"/>
              </a:ext>
            </a:extLst>
          </p:cNvPr>
          <p:cNvGrpSpPr/>
          <p:nvPr/>
        </p:nvGrpSpPr>
        <p:grpSpPr>
          <a:xfrm>
            <a:off x="1188923" y="2480938"/>
            <a:ext cx="2561172" cy="2264781"/>
            <a:chOff x="299179" y="2430657"/>
            <a:chExt cx="2561172" cy="2264781"/>
          </a:xfrm>
        </p:grpSpPr>
        <p:sp>
          <p:nvSpPr>
            <p:cNvPr id="22" name="Oval 21">
              <a:extLst>
                <a:ext uri="{FF2B5EF4-FFF2-40B4-BE49-F238E27FC236}">
                  <a16:creationId xmlns:a16="http://schemas.microsoft.com/office/drawing/2014/main" id="{1BA2B23F-835F-D147-9E95-F1C6915EB999}"/>
                </a:ext>
              </a:extLst>
            </p:cNvPr>
            <p:cNvSpPr/>
            <p:nvPr/>
          </p:nvSpPr>
          <p:spPr>
            <a:xfrm>
              <a:off x="299179" y="2430657"/>
              <a:ext cx="2561172" cy="2264781"/>
            </a:xfrm>
            <a:prstGeom prst="ellipse">
              <a:avLst/>
            </a:prstGeom>
            <a:solidFill>
              <a:srgbClr val="4472C4">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00FC461-B00D-DD4B-AFFB-011F37F3BF2B}"/>
                </a:ext>
              </a:extLst>
            </p:cNvPr>
            <p:cNvSpPr txBox="1"/>
            <p:nvPr/>
          </p:nvSpPr>
          <p:spPr>
            <a:xfrm>
              <a:off x="748619" y="3231375"/>
              <a:ext cx="1879190" cy="523220"/>
            </a:xfrm>
            <a:prstGeom prst="rect">
              <a:avLst/>
            </a:prstGeom>
            <a:noFill/>
          </p:spPr>
          <p:txBody>
            <a:bodyPr wrap="square" rtlCol="0">
              <a:spAutoFit/>
            </a:bodyPr>
            <a:lstStyle/>
            <a:p>
              <a:r>
                <a:rPr lang="en-US" sz="2800" dirty="0">
                  <a:latin typeface="Rockwell" panose="02060603020205020403" pitchFamily="18" charset="77"/>
                </a:rPr>
                <a:t>H</a:t>
              </a:r>
              <a:r>
                <a:rPr lang="en-US" sz="2800" baseline="-25000" dirty="0">
                  <a:latin typeface="Rockwell" panose="02060603020205020403" pitchFamily="18" charset="77"/>
                </a:rPr>
                <a:t>2</a:t>
              </a:r>
              <a:r>
                <a:rPr lang="en-US" sz="2800" dirty="0">
                  <a:latin typeface="Rockwell" panose="02060603020205020403" pitchFamily="18" charset="77"/>
                </a:rPr>
                <a:t>SO</a:t>
              </a:r>
              <a:r>
                <a:rPr lang="en-US" sz="2800" baseline="-25000" dirty="0">
                  <a:latin typeface="Rockwell" panose="02060603020205020403" pitchFamily="18" charset="77"/>
                </a:rPr>
                <a:t>4 (</a:t>
              </a:r>
              <a:r>
                <a:rPr lang="en-US" sz="2800" baseline="-25000" dirty="0" err="1">
                  <a:latin typeface="Rockwell" panose="02060603020205020403" pitchFamily="18" charset="77"/>
                </a:rPr>
                <a:t>aq</a:t>
              </a:r>
              <a:r>
                <a:rPr lang="en-US" sz="2800" baseline="-25000" dirty="0">
                  <a:latin typeface="Rockwell" panose="02060603020205020403" pitchFamily="18" charset="77"/>
                </a:rPr>
                <a:t>)</a:t>
              </a:r>
              <a:endParaRPr lang="en-US" sz="2800" dirty="0">
                <a:latin typeface="Rockwell" panose="02060603020205020403" pitchFamily="18" charset="77"/>
              </a:endParaRPr>
            </a:p>
          </p:txBody>
        </p:sp>
      </p:grpSp>
      <p:sp>
        <p:nvSpPr>
          <p:cNvPr id="24" name="TextBox 23">
            <a:extLst>
              <a:ext uri="{FF2B5EF4-FFF2-40B4-BE49-F238E27FC236}">
                <a16:creationId xmlns:a16="http://schemas.microsoft.com/office/drawing/2014/main" id="{F38CC3FE-7EF6-E54E-9C4E-5E5494A4EDD9}"/>
              </a:ext>
            </a:extLst>
          </p:cNvPr>
          <p:cNvSpPr txBox="1"/>
          <p:nvPr/>
        </p:nvSpPr>
        <p:spPr>
          <a:xfrm>
            <a:off x="142576" y="1265337"/>
            <a:ext cx="2604946" cy="523220"/>
          </a:xfrm>
          <a:prstGeom prst="rect">
            <a:avLst/>
          </a:prstGeom>
          <a:noFill/>
        </p:spPr>
        <p:txBody>
          <a:bodyPr wrap="square" rtlCol="0">
            <a:spAutoFit/>
          </a:bodyPr>
          <a:lstStyle/>
          <a:p>
            <a:r>
              <a:rPr lang="en-US" sz="2800" dirty="0" err="1">
                <a:latin typeface="Rockwell" panose="02060603020205020403" pitchFamily="18" charset="77"/>
                <a:sym typeface="Wingdings" pitchFamily="2" charset="2"/>
              </a:rPr>
              <a:t>HCl</a:t>
            </a:r>
            <a:r>
              <a:rPr lang="en-US" sz="2800" dirty="0">
                <a:latin typeface="Rockwell" panose="02060603020205020403" pitchFamily="18" charset="77"/>
                <a:sym typeface="Wingdings" pitchFamily="2" charset="2"/>
              </a:rPr>
              <a:t> </a:t>
            </a:r>
            <a:r>
              <a:rPr lang="en-US" sz="2800" dirty="0">
                <a:latin typeface="Rockwell" panose="02060603020205020403" pitchFamily="18" charset="77"/>
              </a:rPr>
              <a:t>+ ClNO</a:t>
            </a:r>
            <a:r>
              <a:rPr lang="en-US" sz="2800" baseline="-25000" dirty="0">
                <a:latin typeface="Rockwell" panose="02060603020205020403" pitchFamily="18" charset="77"/>
              </a:rPr>
              <a:t>3</a:t>
            </a:r>
            <a:r>
              <a:rPr lang="en-US" sz="2800" dirty="0">
                <a:latin typeface="Rockwell" panose="02060603020205020403" pitchFamily="18" charset="77"/>
              </a:rPr>
              <a:t> </a:t>
            </a:r>
            <a:endParaRPr lang="en-US" sz="2800" dirty="0"/>
          </a:p>
        </p:txBody>
      </p:sp>
      <p:sp>
        <p:nvSpPr>
          <p:cNvPr id="26" name="TextBox 25">
            <a:extLst>
              <a:ext uri="{FF2B5EF4-FFF2-40B4-BE49-F238E27FC236}">
                <a16:creationId xmlns:a16="http://schemas.microsoft.com/office/drawing/2014/main" id="{2CF9FF2D-59C6-C048-AF15-245C68BC74A3}"/>
              </a:ext>
            </a:extLst>
          </p:cNvPr>
          <p:cNvSpPr txBox="1"/>
          <p:nvPr/>
        </p:nvSpPr>
        <p:spPr>
          <a:xfrm>
            <a:off x="142576" y="5424952"/>
            <a:ext cx="2604946" cy="523220"/>
          </a:xfrm>
          <a:prstGeom prst="rect">
            <a:avLst/>
          </a:prstGeom>
          <a:noFill/>
        </p:spPr>
        <p:txBody>
          <a:bodyPr wrap="square" rtlCol="0">
            <a:spAutoFit/>
          </a:bodyPr>
          <a:lstStyle/>
          <a:p>
            <a:r>
              <a:rPr lang="en-US" sz="2800" dirty="0">
                <a:latin typeface="Rockwell" panose="02060603020205020403" pitchFamily="18" charset="77"/>
                <a:sym typeface="Wingdings" pitchFamily="2" charset="2"/>
              </a:rPr>
              <a:t>N</a:t>
            </a:r>
            <a:r>
              <a:rPr lang="en-US" sz="2800" baseline="-25000" dirty="0">
                <a:latin typeface="Rockwell" panose="02060603020205020403" pitchFamily="18" charset="77"/>
                <a:sym typeface="Wingdings" pitchFamily="2" charset="2"/>
              </a:rPr>
              <a:t>2</a:t>
            </a:r>
            <a:r>
              <a:rPr lang="en-US" sz="2800" dirty="0">
                <a:latin typeface="Rockwell" panose="02060603020205020403" pitchFamily="18" charset="77"/>
                <a:sym typeface="Wingdings" pitchFamily="2" charset="2"/>
              </a:rPr>
              <a:t>O</a:t>
            </a:r>
            <a:r>
              <a:rPr lang="en-US" sz="2800" baseline="-25000" dirty="0">
                <a:latin typeface="Rockwell" panose="02060603020205020403" pitchFamily="18" charset="77"/>
                <a:sym typeface="Wingdings" pitchFamily="2" charset="2"/>
              </a:rPr>
              <a:t>5</a:t>
            </a:r>
            <a:r>
              <a:rPr lang="en-US" sz="2800" dirty="0">
                <a:latin typeface="Rockwell" panose="02060603020205020403" pitchFamily="18" charset="77"/>
                <a:sym typeface="Wingdings" pitchFamily="2" charset="2"/>
              </a:rPr>
              <a:t> + H</a:t>
            </a:r>
            <a:r>
              <a:rPr lang="en-US" sz="2800" baseline="-25000" dirty="0">
                <a:latin typeface="Rockwell" panose="02060603020205020403" pitchFamily="18" charset="77"/>
                <a:sym typeface="Wingdings" pitchFamily="2" charset="2"/>
              </a:rPr>
              <a:t>2</a:t>
            </a:r>
            <a:r>
              <a:rPr lang="en-US" sz="2800" dirty="0">
                <a:latin typeface="Rockwell" panose="02060603020205020403" pitchFamily="18" charset="77"/>
                <a:sym typeface="Wingdings" pitchFamily="2" charset="2"/>
              </a:rPr>
              <a:t>O</a:t>
            </a:r>
            <a:endParaRPr lang="en-US" sz="2800" dirty="0"/>
          </a:p>
        </p:txBody>
      </p:sp>
      <p:sp>
        <p:nvSpPr>
          <p:cNvPr id="27" name="TextBox 26">
            <a:extLst>
              <a:ext uri="{FF2B5EF4-FFF2-40B4-BE49-F238E27FC236}">
                <a16:creationId xmlns:a16="http://schemas.microsoft.com/office/drawing/2014/main" id="{F3D29233-6597-F141-B7EC-37DE0928D475}"/>
              </a:ext>
            </a:extLst>
          </p:cNvPr>
          <p:cNvSpPr txBox="1"/>
          <p:nvPr/>
        </p:nvSpPr>
        <p:spPr>
          <a:xfrm>
            <a:off x="3517553" y="5424952"/>
            <a:ext cx="2604946" cy="523220"/>
          </a:xfrm>
          <a:prstGeom prst="rect">
            <a:avLst/>
          </a:prstGeom>
          <a:noFill/>
        </p:spPr>
        <p:txBody>
          <a:bodyPr wrap="square" rtlCol="0">
            <a:spAutoFit/>
          </a:bodyPr>
          <a:lstStyle/>
          <a:p>
            <a:r>
              <a:rPr lang="en-US" sz="2800" dirty="0">
                <a:latin typeface="Rockwell" panose="02060603020205020403" pitchFamily="18" charset="77"/>
                <a:sym typeface="Wingdings" pitchFamily="2" charset="2"/>
              </a:rPr>
              <a:t>2HNO</a:t>
            </a:r>
            <a:r>
              <a:rPr lang="en-US" sz="2800" baseline="-25000" dirty="0">
                <a:latin typeface="Rockwell" panose="02060603020205020403" pitchFamily="18" charset="77"/>
                <a:sym typeface="Wingdings" pitchFamily="2" charset="2"/>
              </a:rPr>
              <a:t>3</a:t>
            </a:r>
            <a:endParaRPr lang="en-US" sz="2800" dirty="0"/>
          </a:p>
        </p:txBody>
      </p:sp>
      <p:sp>
        <p:nvSpPr>
          <p:cNvPr id="28" name="TextBox 27">
            <a:extLst>
              <a:ext uri="{FF2B5EF4-FFF2-40B4-BE49-F238E27FC236}">
                <a16:creationId xmlns:a16="http://schemas.microsoft.com/office/drawing/2014/main" id="{85BC5977-09BA-AD45-BD2B-486322EBB8D9}"/>
              </a:ext>
            </a:extLst>
          </p:cNvPr>
          <p:cNvSpPr txBox="1"/>
          <p:nvPr/>
        </p:nvSpPr>
        <p:spPr>
          <a:xfrm>
            <a:off x="3427610" y="1209127"/>
            <a:ext cx="2604946" cy="523220"/>
          </a:xfrm>
          <a:prstGeom prst="rect">
            <a:avLst/>
          </a:prstGeom>
          <a:noFill/>
        </p:spPr>
        <p:txBody>
          <a:bodyPr wrap="square" rtlCol="0">
            <a:spAutoFit/>
          </a:bodyPr>
          <a:lstStyle/>
          <a:p>
            <a:r>
              <a:rPr lang="en-US" sz="2800" dirty="0">
                <a:latin typeface="Rockwell" panose="02060603020205020403" pitchFamily="18" charset="77"/>
                <a:sym typeface="Wingdings" pitchFamily="2" charset="2"/>
              </a:rPr>
              <a:t>Cl</a:t>
            </a:r>
            <a:r>
              <a:rPr lang="en-US" sz="2800" baseline="-25000" dirty="0">
                <a:latin typeface="Rockwell" panose="02060603020205020403" pitchFamily="18" charset="77"/>
                <a:sym typeface="Wingdings" pitchFamily="2" charset="2"/>
              </a:rPr>
              <a:t>2</a:t>
            </a:r>
            <a:endParaRPr lang="en-US" sz="2800" dirty="0"/>
          </a:p>
        </p:txBody>
      </p:sp>
      <p:sp>
        <p:nvSpPr>
          <p:cNvPr id="33" name="Curved Up Arrow 32">
            <a:extLst>
              <a:ext uri="{FF2B5EF4-FFF2-40B4-BE49-F238E27FC236}">
                <a16:creationId xmlns:a16="http://schemas.microsoft.com/office/drawing/2014/main" id="{3CE34E36-F3EA-954B-9EF3-3747DAF00639}"/>
              </a:ext>
            </a:extLst>
          </p:cNvPr>
          <p:cNvSpPr/>
          <p:nvPr/>
        </p:nvSpPr>
        <p:spPr>
          <a:xfrm>
            <a:off x="1214617" y="1696248"/>
            <a:ext cx="2599694" cy="794380"/>
          </a:xfrm>
          <a:prstGeom prst="curvedUpArrow">
            <a:avLst>
              <a:gd name="adj1" fmla="val 25000"/>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urved Down Arrow 34">
            <a:extLst>
              <a:ext uri="{FF2B5EF4-FFF2-40B4-BE49-F238E27FC236}">
                <a16:creationId xmlns:a16="http://schemas.microsoft.com/office/drawing/2014/main" id="{6B72A257-FBC8-4A48-B71B-CA989E78FC7C}"/>
              </a:ext>
            </a:extLst>
          </p:cNvPr>
          <p:cNvSpPr/>
          <p:nvPr/>
        </p:nvSpPr>
        <p:spPr>
          <a:xfrm>
            <a:off x="1124707" y="4745719"/>
            <a:ext cx="2939293" cy="729787"/>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9568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8DF8F0-978C-624A-8E2F-B9ECB308D831}"/>
              </a:ext>
            </a:extLst>
          </p:cNvPr>
          <p:cNvSpPr/>
          <p:nvPr/>
        </p:nvSpPr>
        <p:spPr>
          <a:xfrm>
            <a:off x="0" y="-622027"/>
            <a:ext cx="3152090" cy="7786747"/>
          </a:xfrm>
          <a:prstGeom prst="rect">
            <a:avLst/>
          </a:prstGeom>
          <a:noFill/>
        </p:spPr>
        <p:txBody>
          <a:bodyPr wrap="square" lIns="91440" tIns="45720" rIns="91440" bIns="45720">
            <a:spAutoFit/>
          </a:bodyPr>
          <a:lstStyle/>
          <a:p>
            <a:pPr algn="ctr"/>
            <a:r>
              <a:rPr lang="en-US" sz="50000" dirty="0">
                <a:ln w="0"/>
                <a:solidFill>
                  <a:schemeClr val="tx1">
                    <a:lumMod val="50000"/>
                    <a:lumOff val="50000"/>
                  </a:schemeClr>
                </a:solidFill>
                <a:effectLst>
                  <a:outerShdw blurRad="38100" dist="19050" dir="2700000" algn="tl" rotWithShape="0">
                    <a:schemeClr val="dk1">
                      <a:alpha val="40000"/>
                    </a:schemeClr>
                  </a:outerShdw>
                </a:effectLst>
                <a:latin typeface="Rockwell" panose="02060603020205020403" pitchFamily="18" charset="77"/>
              </a:rPr>
              <a:t>2</a:t>
            </a:r>
            <a:endParaRPr lang="en-US" sz="50000" b="0" cap="none" spc="0" dirty="0">
              <a:ln w="0"/>
              <a:solidFill>
                <a:schemeClr val="tx1">
                  <a:lumMod val="50000"/>
                  <a:lumOff val="50000"/>
                </a:schemeClr>
              </a:solidFill>
              <a:effectLst>
                <a:outerShdw blurRad="38100" dist="19050" dir="2700000" algn="tl" rotWithShape="0">
                  <a:schemeClr val="dk1">
                    <a:alpha val="40000"/>
                  </a:schemeClr>
                </a:outerShdw>
              </a:effectLst>
              <a:latin typeface="Rockwell" panose="02060603020205020403" pitchFamily="18" charset="77"/>
            </a:endParaRPr>
          </a:p>
        </p:txBody>
      </p:sp>
      <p:sp>
        <p:nvSpPr>
          <p:cNvPr id="4" name="Title 1">
            <a:extLst>
              <a:ext uri="{FF2B5EF4-FFF2-40B4-BE49-F238E27FC236}">
                <a16:creationId xmlns:a16="http://schemas.microsoft.com/office/drawing/2014/main" id="{A88C7EA3-52D1-9043-BC02-F48E31AD7022}"/>
              </a:ext>
            </a:extLst>
          </p:cNvPr>
          <p:cNvSpPr txBox="1">
            <a:spLocks/>
          </p:cNvSpPr>
          <p:nvPr/>
        </p:nvSpPr>
        <p:spPr>
          <a:xfrm>
            <a:off x="0" y="2442950"/>
            <a:ext cx="12192000" cy="1950474"/>
          </a:xfrm>
          <a:prstGeom prst="rect">
            <a:avLst/>
          </a:prstGeom>
          <a:solidFill>
            <a:srgbClr val="004242">
              <a:alpha val="61961"/>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latin typeface="Rockwell" panose="02060603020205020403" pitchFamily="18" charset="77"/>
              </a:rPr>
              <a:t>Current Research</a:t>
            </a:r>
          </a:p>
        </p:txBody>
      </p:sp>
    </p:spTree>
    <p:extLst>
      <p:ext uri="{BB962C8B-B14F-4D97-AF65-F5344CB8AC3E}">
        <p14:creationId xmlns:p14="http://schemas.microsoft.com/office/powerpoint/2010/main" val="2580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F8B3D0-476F-4241-94D8-1D9C7CDD01F6}"/>
              </a:ext>
            </a:extLst>
          </p:cNvPr>
          <p:cNvSpPr>
            <a:spLocks noGrp="1"/>
          </p:cNvSpPr>
          <p:nvPr>
            <p:ph type="title"/>
          </p:nvPr>
        </p:nvSpPr>
        <p:spPr>
          <a:xfrm>
            <a:off x="0" y="1"/>
            <a:ext cx="12192000" cy="790414"/>
          </a:xfrm>
          <a:solidFill>
            <a:srgbClr val="004242">
              <a:alpha val="61961"/>
            </a:srgbClr>
          </a:solidFill>
        </p:spPr>
        <p:txBody>
          <a:bodyPr>
            <a:normAutofit/>
          </a:bodyPr>
          <a:lstStyle/>
          <a:p>
            <a:r>
              <a:rPr lang="en-US" dirty="0">
                <a:solidFill>
                  <a:schemeClr val="bg1"/>
                </a:solidFill>
                <a:latin typeface="Rockwell" panose="02060603020205020403" pitchFamily="18" charset="77"/>
              </a:rPr>
              <a:t>Experiments								</a:t>
            </a:r>
            <a:r>
              <a:rPr lang="en-US" sz="3200" dirty="0">
                <a:solidFill>
                  <a:schemeClr val="bg1"/>
                </a:solidFill>
                <a:latin typeface="Rockwell" panose="02060603020205020403" pitchFamily="18" charset="77"/>
              </a:rPr>
              <a:t>Overview</a:t>
            </a:r>
          </a:p>
        </p:txBody>
      </p:sp>
      <p:graphicFrame>
        <p:nvGraphicFramePr>
          <p:cNvPr id="2" name="Diagram 1">
            <a:extLst>
              <a:ext uri="{FF2B5EF4-FFF2-40B4-BE49-F238E27FC236}">
                <a16:creationId xmlns:a16="http://schemas.microsoft.com/office/drawing/2014/main" id="{CA5765E0-5D93-FB42-940E-07826A22DEED}"/>
              </a:ext>
            </a:extLst>
          </p:cNvPr>
          <p:cNvGraphicFramePr/>
          <p:nvPr>
            <p:extLst>
              <p:ext uri="{D42A27DB-BD31-4B8C-83A1-F6EECF244321}">
                <p14:modId xmlns:p14="http://schemas.microsoft.com/office/powerpoint/2010/main" val="2305962811"/>
              </p:ext>
            </p:extLst>
          </p:nvPr>
        </p:nvGraphicFramePr>
        <p:xfrm>
          <a:off x="2032000" y="11091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62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49CA8B-682E-A54C-8470-8495EE81FE8E}"/>
              </a:ext>
            </a:extLst>
          </p:cNvPr>
          <p:cNvSpPr txBox="1">
            <a:spLocks/>
          </p:cNvSpPr>
          <p:nvPr/>
        </p:nvSpPr>
        <p:spPr>
          <a:xfrm>
            <a:off x="0" y="1"/>
            <a:ext cx="12192000" cy="790414"/>
          </a:xfrm>
          <a:prstGeom prst="rect">
            <a:avLst/>
          </a:prstGeom>
          <a:solidFill>
            <a:srgbClr val="004242">
              <a:alpha val="61961"/>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Rockwell" panose="02060603020205020403" pitchFamily="18" charset="77"/>
              </a:rPr>
              <a:t>Experiments								</a:t>
            </a:r>
            <a:r>
              <a:rPr lang="en-US" sz="3200" dirty="0" err="1">
                <a:solidFill>
                  <a:schemeClr val="bg1"/>
                </a:solidFill>
                <a:latin typeface="Rockwell" panose="02060603020205020403" pitchFamily="18" charset="77"/>
              </a:rPr>
              <a:t>Flowtube</a:t>
            </a:r>
            <a:endParaRPr lang="en-US" sz="3200" dirty="0">
              <a:solidFill>
                <a:schemeClr val="bg1"/>
              </a:solidFill>
              <a:latin typeface="Rockwell" panose="02060603020205020403" pitchFamily="18" charset="77"/>
            </a:endParaRPr>
          </a:p>
        </p:txBody>
      </p:sp>
      <p:pic>
        <p:nvPicPr>
          <p:cNvPr id="8" name="Picture 7">
            <a:extLst>
              <a:ext uri="{FF2B5EF4-FFF2-40B4-BE49-F238E27FC236}">
                <a16:creationId xmlns:a16="http://schemas.microsoft.com/office/drawing/2014/main" id="{A278E5C3-4BB8-A54B-84B0-35FA31AFCEC5}"/>
              </a:ext>
            </a:extLst>
          </p:cNvPr>
          <p:cNvPicPr/>
          <p:nvPr/>
        </p:nvPicPr>
        <p:blipFill>
          <a:blip r:embed="rId2"/>
          <a:stretch>
            <a:fillRect/>
          </a:stretch>
        </p:blipFill>
        <p:spPr>
          <a:xfrm>
            <a:off x="1782976" y="790415"/>
            <a:ext cx="8451672" cy="2515162"/>
          </a:xfrm>
          <a:prstGeom prst="rect">
            <a:avLst/>
          </a:prstGeom>
        </p:spPr>
      </p:pic>
      <p:sp>
        <p:nvSpPr>
          <p:cNvPr id="9" name="Left Brace 8">
            <a:extLst>
              <a:ext uri="{FF2B5EF4-FFF2-40B4-BE49-F238E27FC236}">
                <a16:creationId xmlns:a16="http://schemas.microsoft.com/office/drawing/2014/main" id="{3EA0E0BF-32EB-A344-BDBE-3D71C9663D3D}"/>
              </a:ext>
            </a:extLst>
          </p:cNvPr>
          <p:cNvSpPr/>
          <p:nvPr/>
        </p:nvSpPr>
        <p:spPr>
          <a:xfrm>
            <a:off x="3219407" y="4131788"/>
            <a:ext cx="791983" cy="1243188"/>
          </a:xfrm>
          <a:prstGeom prst="leftBr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3D7C26FA-25BC-CE43-9BC0-A4ED5097AF22}"/>
              </a:ext>
            </a:extLst>
          </p:cNvPr>
          <p:cNvSpPr txBox="1"/>
          <p:nvPr/>
        </p:nvSpPr>
        <p:spPr>
          <a:xfrm>
            <a:off x="4094951" y="4065864"/>
            <a:ext cx="1475360"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Rockwell" panose="02060603020205020403" pitchFamily="18" charset="77"/>
              </a:rPr>
              <a:t>Surface as catalyst  </a:t>
            </a:r>
          </a:p>
        </p:txBody>
      </p:sp>
      <p:sp>
        <p:nvSpPr>
          <p:cNvPr id="11" name="TextBox 10">
            <a:extLst>
              <a:ext uri="{FF2B5EF4-FFF2-40B4-BE49-F238E27FC236}">
                <a16:creationId xmlns:a16="http://schemas.microsoft.com/office/drawing/2014/main" id="{EAABFDC0-A349-C24B-B192-E9E7FD458917}"/>
              </a:ext>
            </a:extLst>
          </p:cNvPr>
          <p:cNvSpPr txBox="1"/>
          <p:nvPr/>
        </p:nvSpPr>
        <p:spPr>
          <a:xfrm>
            <a:off x="4094951" y="4728645"/>
            <a:ext cx="1475360"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Rockwell" panose="02060603020205020403" pitchFamily="18" charset="77"/>
              </a:rPr>
              <a:t>Particle as reactant</a:t>
            </a:r>
          </a:p>
        </p:txBody>
      </p:sp>
      <p:sp>
        <p:nvSpPr>
          <p:cNvPr id="12" name="TextBox 11">
            <a:extLst>
              <a:ext uri="{FF2B5EF4-FFF2-40B4-BE49-F238E27FC236}">
                <a16:creationId xmlns:a16="http://schemas.microsoft.com/office/drawing/2014/main" id="{4367AC72-E909-6A4B-8FC8-FEEAD5EBDA3F}"/>
              </a:ext>
            </a:extLst>
          </p:cNvPr>
          <p:cNvSpPr txBox="1"/>
          <p:nvPr/>
        </p:nvSpPr>
        <p:spPr>
          <a:xfrm>
            <a:off x="5777422" y="4065864"/>
            <a:ext cx="2041478"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solidFill>
                <a:latin typeface="Rockwell" panose="02060603020205020403" pitchFamily="18" charset="77"/>
              </a:rPr>
              <a:t>Flow tube-mass spectrometer</a:t>
            </a:r>
          </a:p>
        </p:txBody>
      </p:sp>
      <p:sp>
        <p:nvSpPr>
          <p:cNvPr id="13" name="TextBox 12">
            <a:extLst>
              <a:ext uri="{FF2B5EF4-FFF2-40B4-BE49-F238E27FC236}">
                <a16:creationId xmlns:a16="http://schemas.microsoft.com/office/drawing/2014/main" id="{603AC7D7-36DA-EE42-B135-D912710F49FB}"/>
              </a:ext>
            </a:extLst>
          </p:cNvPr>
          <p:cNvSpPr txBox="1"/>
          <p:nvPr/>
        </p:nvSpPr>
        <p:spPr>
          <a:xfrm>
            <a:off x="5777422" y="4728645"/>
            <a:ext cx="2041478" cy="923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solidFill>
                <a:latin typeface="Rockwell" panose="02060603020205020403" pitchFamily="18" charset="77"/>
              </a:rPr>
              <a:t>Chemical analysis of total uptake</a:t>
            </a:r>
          </a:p>
        </p:txBody>
      </p:sp>
      <p:sp>
        <p:nvSpPr>
          <p:cNvPr id="14" name="TextBox 13">
            <a:extLst>
              <a:ext uri="{FF2B5EF4-FFF2-40B4-BE49-F238E27FC236}">
                <a16:creationId xmlns:a16="http://schemas.microsoft.com/office/drawing/2014/main" id="{B31ECD9B-2AE2-9E4B-AFD4-F346468C08BA}"/>
              </a:ext>
            </a:extLst>
          </p:cNvPr>
          <p:cNvSpPr txBox="1"/>
          <p:nvPr/>
        </p:nvSpPr>
        <p:spPr>
          <a:xfrm>
            <a:off x="5809821" y="3463117"/>
            <a:ext cx="1540806" cy="523220"/>
          </a:xfrm>
          <a:prstGeom prst="rect">
            <a:avLst/>
          </a:prstGeom>
          <a:noFill/>
        </p:spPr>
        <p:txBody>
          <a:bodyPr wrap="none" rtlCol="0">
            <a:spAutoFit/>
          </a:bodyPr>
          <a:lstStyle/>
          <a:p>
            <a:r>
              <a:rPr lang="en-US" sz="2800" b="1" dirty="0">
                <a:solidFill>
                  <a:schemeClr val="tx1">
                    <a:lumMod val="85000"/>
                    <a:lumOff val="15000"/>
                  </a:schemeClr>
                </a:solidFill>
                <a:latin typeface="Rockwell" panose="02060603020205020403" pitchFamily="18" charset="77"/>
              </a:rPr>
              <a:t>Method</a:t>
            </a:r>
          </a:p>
        </p:txBody>
      </p:sp>
      <p:sp>
        <p:nvSpPr>
          <p:cNvPr id="15" name="TextBox 14">
            <a:extLst>
              <a:ext uri="{FF2B5EF4-FFF2-40B4-BE49-F238E27FC236}">
                <a16:creationId xmlns:a16="http://schemas.microsoft.com/office/drawing/2014/main" id="{55E1CA29-90F7-574B-B7D2-D673D19A0B57}"/>
              </a:ext>
            </a:extLst>
          </p:cNvPr>
          <p:cNvSpPr txBox="1"/>
          <p:nvPr/>
        </p:nvSpPr>
        <p:spPr>
          <a:xfrm>
            <a:off x="8324756" y="3232281"/>
            <a:ext cx="1844672" cy="523220"/>
          </a:xfrm>
          <a:prstGeom prst="rect">
            <a:avLst/>
          </a:prstGeom>
          <a:noFill/>
        </p:spPr>
        <p:txBody>
          <a:bodyPr wrap="none" rtlCol="0">
            <a:spAutoFit/>
          </a:bodyPr>
          <a:lstStyle/>
          <a:p>
            <a:r>
              <a:rPr lang="en-US" sz="2800" b="1" dirty="0">
                <a:solidFill>
                  <a:schemeClr val="tx1">
                    <a:lumMod val="85000"/>
                    <a:lumOff val="15000"/>
                  </a:schemeClr>
                </a:solidFill>
                <a:latin typeface="Rockwell" panose="02060603020205020403" pitchFamily="18" charset="77"/>
              </a:rPr>
              <a:t>Variables</a:t>
            </a:r>
          </a:p>
        </p:txBody>
      </p:sp>
      <p:sp>
        <p:nvSpPr>
          <p:cNvPr id="16" name="TextBox 15">
            <a:extLst>
              <a:ext uri="{FF2B5EF4-FFF2-40B4-BE49-F238E27FC236}">
                <a16:creationId xmlns:a16="http://schemas.microsoft.com/office/drawing/2014/main" id="{CC5565E6-7113-8345-93A5-4CEAE3AAC2F2}"/>
              </a:ext>
            </a:extLst>
          </p:cNvPr>
          <p:cNvSpPr txBox="1"/>
          <p:nvPr/>
        </p:nvSpPr>
        <p:spPr>
          <a:xfrm>
            <a:off x="806523" y="4464994"/>
            <a:ext cx="2412884"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Rockwell" panose="02060603020205020403" pitchFamily="18" charset="77"/>
              </a:rPr>
              <a:t>Important reaction kinetics</a:t>
            </a:r>
          </a:p>
        </p:txBody>
      </p:sp>
      <p:sp>
        <p:nvSpPr>
          <p:cNvPr id="17" name="TextBox 16">
            <a:extLst>
              <a:ext uri="{FF2B5EF4-FFF2-40B4-BE49-F238E27FC236}">
                <a16:creationId xmlns:a16="http://schemas.microsoft.com/office/drawing/2014/main" id="{D6209A14-F8D4-8647-A982-962D82E95E75}"/>
              </a:ext>
            </a:extLst>
          </p:cNvPr>
          <p:cNvSpPr txBox="1"/>
          <p:nvPr/>
        </p:nvSpPr>
        <p:spPr>
          <a:xfrm>
            <a:off x="897982" y="3549012"/>
            <a:ext cx="1410964" cy="523220"/>
          </a:xfrm>
          <a:prstGeom prst="rect">
            <a:avLst/>
          </a:prstGeom>
          <a:noFill/>
        </p:spPr>
        <p:txBody>
          <a:bodyPr wrap="none" rtlCol="0">
            <a:spAutoFit/>
          </a:bodyPr>
          <a:lstStyle/>
          <a:p>
            <a:r>
              <a:rPr lang="en-US" sz="2800" b="1" dirty="0">
                <a:solidFill>
                  <a:schemeClr val="tx1">
                    <a:lumMod val="85000"/>
                    <a:lumOff val="15000"/>
                  </a:schemeClr>
                </a:solidFill>
                <a:latin typeface="Rockwell" panose="02060603020205020403" pitchFamily="18" charset="77"/>
              </a:rPr>
              <a:t>Output</a:t>
            </a:r>
          </a:p>
        </p:txBody>
      </p:sp>
      <p:sp>
        <p:nvSpPr>
          <p:cNvPr id="18" name="TextBox 17">
            <a:extLst>
              <a:ext uri="{FF2B5EF4-FFF2-40B4-BE49-F238E27FC236}">
                <a16:creationId xmlns:a16="http://schemas.microsoft.com/office/drawing/2014/main" id="{4270FB06-3315-C54A-AFB8-F1BD5543D320}"/>
              </a:ext>
            </a:extLst>
          </p:cNvPr>
          <p:cNvSpPr txBox="1"/>
          <p:nvPr/>
        </p:nvSpPr>
        <p:spPr>
          <a:xfrm>
            <a:off x="8423159" y="3764801"/>
            <a:ext cx="2041478"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solidFill>
                <a:latin typeface="Rockwell" panose="02060603020205020403" pitchFamily="18" charset="77"/>
              </a:rPr>
              <a:t>Particle types</a:t>
            </a:r>
          </a:p>
        </p:txBody>
      </p:sp>
      <p:sp>
        <p:nvSpPr>
          <p:cNvPr id="19" name="TextBox 18">
            <a:extLst>
              <a:ext uri="{FF2B5EF4-FFF2-40B4-BE49-F238E27FC236}">
                <a16:creationId xmlns:a16="http://schemas.microsoft.com/office/drawing/2014/main" id="{B9FAA030-CF9D-084B-84BB-191107034F49}"/>
              </a:ext>
            </a:extLst>
          </p:cNvPr>
          <p:cNvSpPr txBox="1"/>
          <p:nvPr/>
        </p:nvSpPr>
        <p:spPr>
          <a:xfrm>
            <a:off x="8324756" y="4875137"/>
            <a:ext cx="2041478" cy="14773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Tx/>
              <a:buChar char="-"/>
            </a:pPr>
            <a:r>
              <a:rPr lang="en-US" dirty="0">
                <a:solidFill>
                  <a:schemeClr val="tx1"/>
                </a:solidFill>
                <a:latin typeface="Rockwell" panose="02060603020205020403" pitchFamily="18" charset="77"/>
              </a:rPr>
              <a:t>Temperature</a:t>
            </a:r>
          </a:p>
          <a:p>
            <a:pPr marL="285750" indent="-285750">
              <a:buFontTx/>
              <a:buChar char="-"/>
            </a:pPr>
            <a:r>
              <a:rPr lang="en-US" dirty="0">
                <a:solidFill>
                  <a:schemeClr val="tx1"/>
                </a:solidFill>
                <a:latin typeface="Rockwell" panose="02060603020205020403" pitchFamily="18" charset="77"/>
              </a:rPr>
              <a:t>Number density</a:t>
            </a:r>
          </a:p>
          <a:p>
            <a:pPr marL="285750" indent="-285750">
              <a:buFontTx/>
              <a:buChar char="-"/>
            </a:pPr>
            <a:r>
              <a:rPr lang="en-US" dirty="0">
                <a:solidFill>
                  <a:schemeClr val="tx1"/>
                </a:solidFill>
                <a:latin typeface="Rockwell" panose="02060603020205020403" pitchFamily="18" charset="77"/>
              </a:rPr>
              <a:t>Humidity</a:t>
            </a:r>
          </a:p>
          <a:p>
            <a:pPr marL="285750" indent="-285750">
              <a:buFontTx/>
              <a:buChar char="-"/>
            </a:pPr>
            <a:r>
              <a:rPr lang="en-US" dirty="0">
                <a:solidFill>
                  <a:schemeClr val="tx1"/>
                </a:solidFill>
                <a:latin typeface="Rockwell" panose="02060603020205020403" pitchFamily="18" charset="77"/>
              </a:rPr>
              <a:t>UV radiation</a:t>
            </a:r>
          </a:p>
        </p:txBody>
      </p:sp>
      <p:sp>
        <p:nvSpPr>
          <p:cNvPr id="20" name="TextBox 19">
            <a:extLst>
              <a:ext uri="{FF2B5EF4-FFF2-40B4-BE49-F238E27FC236}">
                <a16:creationId xmlns:a16="http://schemas.microsoft.com/office/drawing/2014/main" id="{52BB47A7-FFD6-D246-8902-8178B327A09E}"/>
              </a:ext>
            </a:extLst>
          </p:cNvPr>
          <p:cNvSpPr txBox="1"/>
          <p:nvPr/>
        </p:nvSpPr>
        <p:spPr>
          <a:xfrm>
            <a:off x="8423159" y="4174647"/>
            <a:ext cx="2041478"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solidFill>
                <a:latin typeface="Rockwell" panose="02060603020205020403" pitchFamily="18" charset="77"/>
              </a:rPr>
              <a:t>Gaseous species</a:t>
            </a:r>
          </a:p>
          <a:p>
            <a:r>
              <a:rPr lang="en-US" dirty="0">
                <a:solidFill>
                  <a:schemeClr val="tx1"/>
                </a:solidFill>
                <a:latin typeface="Rockwell" panose="02060603020205020403" pitchFamily="18" charset="77"/>
              </a:rPr>
              <a:t>(</a:t>
            </a:r>
            <a:r>
              <a:rPr lang="en-US" dirty="0" err="1">
                <a:solidFill>
                  <a:schemeClr val="tx1"/>
                </a:solidFill>
                <a:latin typeface="Rockwell" panose="02060603020205020403" pitchFamily="18" charset="77"/>
              </a:rPr>
              <a:t>HCl</a:t>
            </a:r>
            <a:r>
              <a:rPr lang="en-US" dirty="0">
                <a:solidFill>
                  <a:schemeClr val="tx1"/>
                </a:solidFill>
                <a:latin typeface="Rockwell" panose="02060603020205020403" pitchFamily="18" charset="77"/>
              </a:rPr>
              <a:t>, HNO</a:t>
            </a:r>
            <a:r>
              <a:rPr lang="en-US" baseline="-25000" dirty="0">
                <a:solidFill>
                  <a:schemeClr val="tx1"/>
                </a:solidFill>
                <a:latin typeface="Rockwell" panose="02060603020205020403" pitchFamily="18" charset="77"/>
              </a:rPr>
              <a:t>3 </a:t>
            </a:r>
            <a:r>
              <a:rPr lang="en-US" dirty="0">
                <a:solidFill>
                  <a:schemeClr val="tx1"/>
                </a:solidFill>
                <a:latin typeface="Rockwell" panose="02060603020205020403" pitchFamily="18" charset="77"/>
              </a:rPr>
              <a:t>)</a:t>
            </a:r>
            <a:endParaRPr lang="en-US" baseline="-25000" dirty="0">
              <a:solidFill>
                <a:schemeClr val="tx1"/>
              </a:solidFill>
              <a:latin typeface="Rockwell" panose="02060603020205020403" pitchFamily="18" charset="77"/>
            </a:endParaRPr>
          </a:p>
        </p:txBody>
      </p:sp>
      <p:cxnSp>
        <p:nvCxnSpPr>
          <p:cNvPr id="22" name="Straight Connector 21">
            <a:extLst>
              <a:ext uri="{FF2B5EF4-FFF2-40B4-BE49-F238E27FC236}">
                <a16:creationId xmlns:a16="http://schemas.microsoft.com/office/drawing/2014/main" id="{502F0D7D-838E-6E41-B1DF-0301486E9A68}"/>
              </a:ext>
            </a:extLst>
          </p:cNvPr>
          <p:cNvCxnSpPr>
            <a:cxnSpLocks/>
          </p:cNvCxnSpPr>
          <p:nvPr/>
        </p:nvCxnSpPr>
        <p:spPr>
          <a:xfrm>
            <a:off x="3832946" y="4712195"/>
            <a:ext cx="1510019"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68F5EB5-99C8-6B48-BFAD-0FC0D58F81CC}"/>
              </a:ext>
            </a:extLst>
          </p:cNvPr>
          <p:cNvCxnSpPr>
            <a:cxnSpLocks/>
          </p:cNvCxnSpPr>
          <p:nvPr/>
        </p:nvCxnSpPr>
        <p:spPr>
          <a:xfrm>
            <a:off x="5777422" y="4712195"/>
            <a:ext cx="151001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999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EDADF3B-AE33-4B44-871E-44B01EB6A614}"/>
              </a:ext>
            </a:extLst>
          </p:cNvPr>
          <p:cNvGrpSpPr/>
          <p:nvPr/>
        </p:nvGrpSpPr>
        <p:grpSpPr>
          <a:xfrm>
            <a:off x="552039" y="1166092"/>
            <a:ext cx="3343418" cy="4953017"/>
            <a:chOff x="552039" y="1166092"/>
            <a:chExt cx="3343418" cy="4953017"/>
          </a:xfrm>
        </p:grpSpPr>
        <p:grpSp>
          <p:nvGrpSpPr>
            <p:cNvPr id="10" name="Group 9">
              <a:extLst>
                <a:ext uri="{FF2B5EF4-FFF2-40B4-BE49-F238E27FC236}">
                  <a16:creationId xmlns:a16="http://schemas.microsoft.com/office/drawing/2014/main" id="{5FC8B686-083A-5042-82F0-B4AF2AE9CA6F}"/>
                </a:ext>
              </a:extLst>
            </p:cNvPr>
            <p:cNvGrpSpPr/>
            <p:nvPr/>
          </p:nvGrpSpPr>
          <p:grpSpPr>
            <a:xfrm>
              <a:off x="552039" y="1166092"/>
              <a:ext cx="3343418" cy="4861826"/>
              <a:chOff x="552039" y="1166092"/>
              <a:chExt cx="3343418" cy="4861826"/>
            </a:xfrm>
          </p:grpSpPr>
          <p:grpSp>
            <p:nvGrpSpPr>
              <p:cNvPr id="8" name="Group 7">
                <a:extLst>
                  <a:ext uri="{FF2B5EF4-FFF2-40B4-BE49-F238E27FC236}">
                    <a16:creationId xmlns:a16="http://schemas.microsoft.com/office/drawing/2014/main" id="{7007BED0-4980-E646-90E3-57AEDB693075}"/>
                  </a:ext>
                </a:extLst>
              </p:cNvPr>
              <p:cNvGrpSpPr/>
              <p:nvPr/>
            </p:nvGrpSpPr>
            <p:grpSpPr>
              <a:xfrm>
                <a:off x="552039" y="1166092"/>
                <a:ext cx="3343418" cy="4861826"/>
                <a:chOff x="552039" y="1166092"/>
                <a:chExt cx="3343418" cy="4861826"/>
              </a:xfrm>
            </p:grpSpPr>
            <p:pic>
              <p:nvPicPr>
                <p:cNvPr id="6" name="Picture 2">
                  <a:extLst>
                    <a:ext uri="{FF2B5EF4-FFF2-40B4-BE49-F238E27FC236}">
                      <a16:creationId xmlns:a16="http://schemas.microsoft.com/office/drawing/2014/main" id="{F433D267-62F4-884F-9A72-6C2E5361B613}"/>
                    </a:ext>
                  </a:extLst>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27000" contrast="100000"/>
                          </a14:imgEffect>
                        </a14:imgLayer>
                      </a14:imgProps>
                    </a:ext>
                    <a:ext uri="{28A0092B-C50C-407E-A947-70E740481C1C}">
                      <a14:useLocalDpi xmlns:a14="http://schemas.microsoft.com/office/drawing/2010/main" val="0"/>
                    </a:ext>
                  </a:extLst>
                </a:blip>
                <a:srcRect/>
                <a:stretch>
                  <a:fillRect/>
                </a:stretch>
              </p:blipFill>
              <p:spPr bwMode="auto">
                <a:xfrm>
                  <a:off x="552039" y="1166092"/>
                  <a:ext cx="3343418" cy="4861826"/>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506AD0A-5A42-5E49-868D-6D8BB60B41E8}"/>
                    </a:ext>
                  </a:extLst>
                </p:cNvPr>
                <p:cNvSpPr/>
                <p:nvPr/>
              </p:nvSpPr>
              <p:spPr>
                <a:xfrm>
                  <a:off x="1892300" y="5346700"/>
                  <a:ext cx="1054100" cy="681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Process 8">
                <a:extLst>
                  <a:ext uri="{FF2B5EF4-FFF2-40B4-BE49-F238E27FC236}">
                    <a16:creationId xmlns:a16="http://schemas.microsoft.com/office/drawing/2014/main" id="{3CCEFE0E-74DA-8448-A8CB-871A4B6AC993}"/>
                  </a:ext>
                </a:extLst>
              </p:cNvPr>
              <p:cNvSpPr/>
              <p:nvPr/>
            </p:nvSpPr>
            <p:spPr>
              <a:xfrm>
                <a:off x="2628900" y="5060950"/>
                <a:ext cx="317500" cy="5715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51F7F784-A628-9740-92D5-E9526A43F366}"/>
                </a:ext>
              </a:extLst>
            </p:cNvPr>
            <p:cNvPicPr>
              <a:picLocks noChangeAspect="1"/>
            </p:cNvPicPr>
            <p:nvPr/>
          </p:nvPicPr>
          <p:blipFill rotWithShape="1">
            <a:blip r:embed="rId5"/>
            <a:srcRect l="11332"/>
            <a:stretch/>
          </p:blipFill>
          <p:spPr>
            <a:xfrm>
              <a:off x="1958502" y="5255509"/>
              <a:ext cx="517998" cy="863600"/>
            </a:xfrm>
            <a:prstGeom prst="rect">
              <a:avLst/>
            </a:prstGeom>
          </p:spPr>
        </p:pic>
        <p:cxnSp>
          <p:nvCxnSpPr>
            <p:cNvPr id="13" name="Straight Connector 12">
              <a:extLst>
                <a:ext uri="{FF2B5EF4-FFF2-40B4-BE49-F238E27FC236}">
                  <a16:creationId xmlns:a16="http://schemas.microsoft.com/office/drawing/2014/main" id="{50C49611-F375-EF47-A987-377A5AD75348}"/>
                </a:ext>
              </a:extLst>
            </p:cNvPr>
            <p:cNvCxnSpPr>
              <a:cxnSpLocks/>
            </p:cNvCxnSpPr>
            <p:nvPr/>
          </p:nvCxnSpPr>
          <p:spPr>
            <a:xfrm>
              <a:off x="2176961" y="5027287"/>
              <a:ext cx="0" cy="27413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itle 1">
            <a:extLst>
              <a:ext uri="{FF2B5EF4-FFF2-40B4-BE49-F238E27FC236}">
                <a16:creationId xmlns:a16="http://schemas.microsoft.com/office/drawing/2014/main" id="{62C17ED4-2B1A-8548-9F28-86051E960E8F}"/>
              </a:ext>
            </a:extLst>
          </p:cNvPr>
          <p:cNvSpPr txBox="1">
            <a:spLocks/>
          </p:cNvSpPr>
          <p:nvPr/>
        </p:nvSpPr>
        <p:spPr>
          <a:xfrm>
            <a:off x="0" y="1"/>
            <a:ext cx="12192000" cy="790414"/>
          </a:xfrm>
          <a:prstGeom prst="rect">
            <a:avLst/>
          </a:prstGeom>
          <a:solidFill>
            <a:srgbClr val="004242">
              <a:alpha val="61961"/>
            </a:srgb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latin typeface="Rockwell" panose="02060603020205020403" pitchFamily="18" charset="77"/>
              </a:rPr>
              <a:t>Experiments:	</a:t>
            </a:r>
            <a:r>
              <a:rPr lang="en-US" dirty="0">
                <a:solidFill>
                  <a:schemeClr val="bg1"/>
                </a:solidFill>
                <a:latin typeface="Rockwell" panose="02060603020205020403" pitchFamily="18" charset="77"/>
              </a:rPr>
              <a:t>                  </a:t>
            </a:r>
            <a:r>
              <a:rPr lang="en-US" sz="2800" dirty="0">
                <a:solidFill>
                  <a:schemeClr val="bg1"/>
                </a:solidFill>
                <a:latin typeface="Rockwell" panose="02060603020205020403" pitchFamily="18" charset="77"/>
              </a:rPr>
              <a:t>Stratospheric Controlled Perturbation Experiment</a:t>
            </a:r>
          </a:p>
        </p:txBody>
      </p:sp>
      <p:grpSp>
        <p:nvGrpSpPr>
          <p:cNvPr id="133" name="Group 132">
            <a:extLst>
              <a:ext uri="{FF2B5EF4-FFF2-40B4-BE49-F238E27FC236}">
                <a16:creationId xmlns:a16="http://schemas.microsoft.com/office/drawing/2014/main" id="{FFBDFD99-6B92-E846-8EDC-764351EBF11E}"/>
              </a:ext>
            </a:extLst>
          </p:cNvPr>
          <p:cNvGrpSpPr/>
          <p:nvPr/>
        </p:nvGrpSpPr>
        <p:grpSpPr>
          <a:xfrm>
            <a:off x="2419350" y="5055861"/>
            <a:ext cx="8327996" cy="1336563"/>
            <a:chOff x="2419350" y="5055861"/>
            <a:chExt cx="8327996" cy="1336563"/>
          </a:xfrm>
        </p:grpSpPr>
        <p:sp>
          <p:nvSpPr>
            <p:cNvPr id="30" name="Triangle 29">
              <a:extLst>
                <a:ext uri="{FF2B5EF4-FFF2-40B4-BE49-F238E27FC236}">
                  <a16:creationId xmlns:a16="http://schemas.microsoft.com/office/drawing/2014/main" id="{51254207-CC31-8541-970B-283174047FA9}"/>
                </a:ext>
              </a:extLst>
            </p:cNvPr>
            <p:cNvSpPr/>
            <p:nvPr/>
          </p:nvSpPr>
          <p:spPr>
            <a:xfrm rot="16200000">
              <a:off x="5960210" y="1523311"/>
              <a:ext cx="1246276" cy="8327996"/>
            </a:xfrm>
            <a:prstGeom prst="triangl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40E091F8-BD4E-9E41-AA77-BE56A00BB637}"/>
                </a:ext>
              </a:extLst>
            </p:cNvPr>
            <p:cNvCxnSpPr/>
            <p:nvPr/>
          </p:nvCxnSpPr>
          <p:spPr>
            <a:xfrm>
              <a:off x="3456070" y="5687308"/>
              <a:ext cx="439387"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BA22C1-3CD3-A24C-9D0A-EEA1642233D8}"/>
                </a:ext>
              </a:extLst>
            </p:cNvPr>
            <p:cNvCxnSpPr/>
            <p:nvPr/>
          </p:nvCxnSpPr>
          <p:spPr>
            <a:xfrm>
              <a:off x="4245428" y="5687308"/>
              <a:ext cx="439387"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264144-9ED0-C84A-9DC1-D02298F7FA9A}"/>
                </a:ext>
              </a:extLst>
            </p:cNvPr>
            <p:cNvCxnSpPr/>
            <p:nvPr/>
          </p:nvCxnSpPr>
          <p:spPr>
            <a:xfrm>
              <a:off x="5074723" y="5687308"/>
              <a:ext cx="439387"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A11A8FE-AD56-0B40-AD02-3B656BC713FA}"/>
                </a:ext>
              </a:extLst>
            </p:cNvPr>
            <p:cNvCxnSpPr/>
            <p:nvPr/>
          </p:nvCxnSpPr>
          <p:spPr>
            <a:xfrm>
              <a:off x="5876306" y="5816105"/>
              <a:ext cx="439387"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DA55E8E-35EB-CA40-959E-FDF2A1A62A82}"/>
                </a:ext>
              </a:extLst>
            </p:cNvPr>
            <p:cNvCxnSpPr/>
            <p:nvPr/>
          </p:nvCxnSpPr>
          <p:spPr>
            <a:xfrm>
              <a:off x="5876305" y="5632450"/>
              <a:ext cx="439387"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9F01710-0935-1D44-B623-6A5D18F8329C}"/>
                </a:ext>
              </a:extLst>
            </p:cNvPr>
            <p:cNvCxnSpPr/>
            <p:nvPr/>
          </p:nvCxnSpPr>
          <p:spPr>
            <a:xfrm>
              <a:off x="6583346" y="5816105"/>
              <a:ext cx="439387"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DDA4345-8D71-D04D-B86F-E0880477D208}"/>
                </a:ext>
              </a:extLst>
            </p:cNvPr>
            <p:cNvCxnSpPr>
              <a:cxnSpLocks/>
            </p:cNvCxnSpPr>
            <p:nvPr/>
          </p:nvCxnSpPr>
          <p:spPr>
            <a:xfrm>
              <a:off x="6583346" y="5613251"/>
              <a:ext cx="439387"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88B12E86-EE28-1744-87CB-F3CC725F9ACF}"/>
                </a:ext>
              </a:extLst>
            </p:cNvPr>
            <p:cNvGrpSpPr/>
            <p:nvPr/>
          </p:nvGrpSpPr>
          <p:grpSpPr>
            <a:xfrm>
              <a:off x="7336452" y="5496864"/>
              <a:ext cx="439388" cy="380887"/>
              <a:chOff x="7353262" y="5613251"/>
              <a:chExt cx="439388" cy="380887"/>
            </a:xfrm>
            <a:solidFill>
              <a:schemeClr val="tx1">
                <a:lumMod val="50000"/>
                <a:lumOff val="50000"/>
              </a:schemeClr>
            </a:solidFill>
          </p:grpSpPr>
          <p:cxnSp>
            <p:nvCxnSpPr>
              <p:cNvPr id="37" name="Straight Arrow Connector 36">
                <a:extLst>
                  <a:ext uri="{FF2B5EF4-FFF2-40B4-BE49-F238E27FC236}">
                    <a16:creationId xmlns:a16="http://schemas.microsoft.com/office/drawing/2014/main" id="{A00F06AA-4337-734F-B88E-40CB39DC5093}"/>
                  </a:ext>
                </a:extLst>
              </p:cNvPr>
              <p:cNvCxnSpPr>
                <a:cxnSpLocks/>
              </p:cNvCxnSpPr>
              <p:nvPr/>
            </p:nvCxnSpPr>
            <p:spPr>
              <a:xfrm>
                <a:off x="7353263" y="5613251"/>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B7EE79A-4697-4248-868D-A98EC3954B5B}"/>
                  </a:ext>
                </a:extLst>
              </p:cNvPr>
              <p:cNvCxnSpPr>
                <a:cxnSpLocks/>
              </p:cNvCxnSpPr>
              <p:nvPr/>
            </p:nvCxnSpPr>
            <p:spPr>
              <a:xfrm>
                <a:off x="7353263" y="5816105"/>
                <a:ext cx="439386"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D1F83A-8282-C240-BCD7-D6DA84C6186C}"/>
                  </a:ext>
                </a:extLst>
              </p:cNvPr>
              <p:cNvCxnSpPr>
                <a:cxnSpLocks/>
              </p:cNvCxnSpPr>
              <p:nvPr/>
            </p:nvCxnSpPr>
            <p:spPr>
              <a:xfrm>
                <a:off x="7353262" y="5994138"/>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C5041033-5A53-684B-8784-7A00BBAE9BF3}"/>
                </a:ext>
              </a:extLst>
            </p:cNvPr>
            <p:cNvGrpSpPr/>
            <p:nvPr/>
          </p:nvGrpSpPr>
          <p:grpSpPr>
            <a:xfrm>
              <a:off x="8225957" y="5409536"/>
              <a:ext cx="439388" cy="414667"/>
              <a:chOff x="7353262" y="5613251"/>
              <a:chExt cx="439388" cy="414667"/>
            </a:xfrm>
            <a:solidFill>
              <a:schemeClr val="tx1">
                <a:lumMod val="50000"/>
                <a:lumOff val="50000"/>
              </a:schemeClr>
            </a:solidFill>
          </p:grpSpPr>
          <p:cxnSp>
            <p:nvCxnSpPr>
              <p:cNvPr id="44" name="Straight Arrow Connector 43">
                <a:extLst>
                  <a:ext uri="{FF2B5EF4-FFF2-40B4-BE49-F238E27FC236}">
                    <a16:creationId xmlns:a16="http://schemas.microsoft.com/office/drawing/2014/main" id="{80CA5D5C-9521-3443-A8ED-3A05B62DD235}"/>
                  </a:ext>
                </a:extLst>
              </p:cNvPr>
              <p:cNvCxnSpPr>
                <a:cxnSpLocks/>
              </p:cNvCxnSpPr>
              <p:nvPr/>
            </p:nvCxnSpPr>
            <p:spPr>
              <a:xfrm>
                <a:off x="7353263" y="5613251"/>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21AE4DC-4BEA-A746-88C9-C1745DCD25F4}"/>
                  </a:ext>
                </a:extLst>
              </p:cNvPr>
              <p:cNvCxnSpPr>
                <a:cxnSpLocks/>
              </p:cNvCxnSpPr>
              <p:nvPr/>
            </p:nvCxnSpPr>
            <p:spPr>
              <a:xfrm>
                <a:off x="7353262" y="5836140"/>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10BE24-9234-BD42-828F-8E1A32433158}"/>
                  </a:ext>
                </a:extLst>
              </p:cNvPr>
              <p:cNvCxnSpPr>
                <a:cxnSpLocks/>
              </p:cNvCxnSpPr>
              <p:nvPr/>
            </p:nvCxnSpPr>
            <p:spPr>
              <a:xfrm>
                <a:off x="7353262" y="6027918"/>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DA3CC00-C575-654F-AD0E-2DB234A9BB74}"/>
                </a:ext>
              </a:extLst>
            </p:cNvPr>
            <p:cNvGrpSpPr/>
            <p:nvPr/>
          </p:nvGrpSpPr>
          <p:grpSpPr>
            <a:xfrm>
              <a:off x="9126191" y="5361873"/>
              <a:ext cx="439388" cy="414667"/>
              <a:chOff x="7353262" y="5613251"/>
              <a:chExt cx="439388" cy="414667"/>
            </a:xfrm>
            <a:solidFill>
              <a:schemeClr val="tx1">
                <a:lumMod val="50000"/>
                <a:lumOff val="50000"/>
              </a:schemeClr>
            </a:solidFill>
          </p:grpSpPr>
          <p:cxnSp>
            <p:nvCxnSpPr>
              <p:cNvPr id="49" name="Straight Arrow Connector 48">
                <a:extLst>
                  <a:ext uri="{FF2B5EF4-FFF2-40B4-BE49-F238E27FC236}">
                    <a16:creationId xmlns:a16="http://schemas.microsoft.com/office/drawing/2014/main" id="{78E0C829-7922-734C-B6E3-CFDFBE892806}"/>
                  </a:ext>
                </a:extLst>
              </p:cNvPr>
              <p:cNvCxnSpPr>
                <a:cxnSpLocks/>
              </p:cNvCxnSpPr>
              <p:nvPr/>
            </p:nvCxnSpPr>
            <p:spPr>
              <a:xfrm>
                <a:off x="7353263" y="5613251"/>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894303E-3893-F94F-A753-3321EC82625A}"/>
                  </a:ext>
                </a:extLst>
              </p:cNvPr>
              <p:cNvCxnSpPr>
                <a:cxnSpLocks/>
              </p:cNvCxnSpPr>
              <p:nvPr/>
            </p:nvCxnSpPr>
            <p:spPr>
              <a:xfrm>
                <a:off x="7353262" y="5845138"/>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17CDC30-3D03-6042-859D-793D5163C261}"/>
                  </a:ext>
                </a:extLst>
              </p:cNvPr>
              <p:cNvCxnSpPr>
                <a:cxnSpLocks/>
              </p:cNvCxnSpPr>
              <p:nvPr/>
            </p:nvCxnSpPr>
            <p:spPr>
              <a:xfrm>
                <a:off x="7353262" y="6027918"/>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F9C69B1-8535-954B-8435-A192948333B7}"/>
                </a:ext>
              </a:extLst>
            </p:cNvPr>
            <p:cNvGrpSpPr/>
            <p:nvPr/>
          </p:nvGrpSpPr>
          <p:grpSpPr>
            <a:xfrm>
              <a:off x="9936768" y="5361873"/>
              <a:ext cx="439388" cy="414667"/>
              <a:chOff x="7353262" y="5613251"/>
              <a:chExt cx="439388" cy="414667"/>
            </a:xfrm>
            <a:solidFill>
              <a:schemeClr val="tx1">
                <a:lumMod val="50000"/>
                <a:lumOff val="50000"/>
              </a:schemeClr>
            </a:solidFill>
          </p:grpSpPr>
          <p:cxnSp>
            <p:nvCxnSpPr>
              <p:cNvPr id="55" name="Straight Arrow Connector 54">
                <a:extLst>
                  <a:ext uri="{FF2B5EF4-FFF2-40B4-BE49-F238E27FC236}">
                    <a16:creationId xmlns:a16="http://schemas.microsoft.com/office/drawing/2014/main" id="{10867F81-51E9-3B4D-9F0E-A255F6600C05}"/>
                  </a:ext>
                </a:extLst>
              </p:cNvPr>
              <p:cNvCxnSpPr>
                <a:cxnSpLocks/>
              </p:cNvCxnSpPr>
              <p:nvPr/>
            </p:nvCxnSpPr>
            <p:spPr>
              <a:xfrm>
                <a:off x="7353263" y="5613251"/>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6771A93-0DA5-FE42-9A13-DD46BA716058}"/>
                  </a:ext>
                </a:extLst>
              </p:cNvPr>
              <p:cNvCxnSpPr>
                <a:cxnSpLocks/>
              </p:cNvCxnSpPr>
              <p:nvPr/>
            </p:nvCxnSpPr>
            <p:spPr>
              <a:xfrm>
                <a:off x="7353262" y="5845138"/>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31DE0BF-6978-974F-9BDC-02B9FBDA353C}"/>
                  </a:ext>
                </a:extLst>
              </p:cNvPr>
              <p:cNvCxnSpPr>
                <a:cxnSpLocks/>
              </p:cNvCxnSpPr>
              <p:nvPr/>
            </p:nvCxnSpPr>
            <p:spPr>
              <a:xfrm>
                <a:off x="7353262" y="6027918"/>
                <a:ext cx="439387" cy="0"/>
              </a:xfrm>
              <a:prstGeom prst="straightConnector1">
                <a:avLst/>
              </a:prstGeom>
              <a:grpFill/>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a:extLst>
                <a:ext uri="{FF2B5EF4-FFF2-40B4-BE49-F238E27FC236}">
                  <a16:creationId xmlns:a16="http://schemas.microsoft.com/office/drawing/2014/main" id="{607FA34A-F97D-DA4F-B6A0-C6A01AA8D0F6}"/>
                </a:ext>
              </a:extLst>
            </p:cNvPr>
            <p:cNvCxnSpPr/>
            <p:nvPr/>
          </p:nvCxnSpPr>
          <p:spPr>
            <a:xfrm>
              <a:off x="9936768" y="6027918"/>
              <a:ext cx="439387"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AFA20FB-5F4A-F946-966C-38FA4D8EB446}"/>
                </a:ext>
              </a:extLst>
            </p:cNvPr>
            <p:cNvCxnSpPr/>
            <p:nvPr/>
          </p:nvCxnSpPr>
          <p:spPr>
            <a:xfrm>
              <a:off x="9126191" y="6027918"/>
              <a:ext cx="439387"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06D86F2B-442B-2A49-BC4F-92734EF09A36}"/>
                </a:ext>
              </a:extLst>
            </p:cNvPr>
            <p:cNvGrpSpPr/>
            <p:nvPr/>
          </p:nvGrpSpPr>
          <p:grpSpPr>
            <a:xfrm>
              <a:off x="4692724" y="5353964"/>
              <a:ext cx="251378" cy="267195"/>
              <a:chOff x="4692724" y="5353964"/>
              <a:chExt cx="251378" cy="267195"/>
            </a:xfrm>
            <a:solidFill>
              <a:schemeClr val="tx1">
                <a:lumMod val="50000"/>
                <a:lumOff val="50000"/>
              </a:schemeClr>
            </a:solidFill>
          </p:grpSpPr>
          <p:sp>
            <p:nvSpPr>
              <p:cNvPr id="61" name="Circular Arrow 60">
                <a:extLst>
                  <a:ext uri="{FF2B5EF4-FFF2-40B4-BE49-F238E27FC236}">
                    <a16:creationId xmlns:a16="http://schemas.microsoft.com/office/drawing/2014/main" id="{D52EC292-5E8A-8C46-B72B-4D3E9D1D12FC}"/>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riangle 61">
                <a:extLst>
                  <a:ext uri="{FF2B5EF4-FFF2-40B4-BE49-F238E27FC236}">
                    <a16:creationId xmlns:a16="http://schemas.microsoft.com/office/drawing/2014/main" id="{7C2BCE7D-9C68-AD46-B3F1-45229DBA53A6}"/>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9927ACDE-EFC4-424A-9403-DD37C961A67E}"/>
                </a:ext>
              </a:extLst>
            </p:cNvPr>
            <p:cNvGrpSpPr/>
            <p:nvPr/>
          </p:nvGrpSpPr>
          <p:grpSpPr>
            <a:xfrm rot="15911398">
              <a:off x="5538249" y="5301421"/>
              <a:ext cx="251378" cy="267195"/>
              <a:chOff x="4692724" y="5353964"/>
              <a:chExt cx="251378" cy="267195"/>
            </a:xfrm>
            <a:solidFill>
              <a:schemeClr val="tx1">
                <a:lumMod val="50000"/>
                <a:lumOff val="50000"/>
              </a:schemeClr>
            </a:solidFill>
          </p:grpSpPr>
          <p:sp>
            <p:nvSpPr>
              <p:cNvPr id="65" name="Circular Arrow 64">
                <a:extLst>
                  <a:ext uri="{FF2B5EF4-FFF2-40B4-BE49-F238E27FC236}">
                    <a16:creationId xmlns:a16="http://schemas.microsoft.com/office/drawing/2014/main" id="{37F16208-8EE5-2D44-9A15-9561E1F5EA18}"/>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Triangle 65">
                <a:extLst>
                  <a:ext uri="{FF2B5EF4-FFF2-40B4-BE49-F238E27FC236}">
                    <a16:creationId xmlns:a16="http://schemas.microsoft.com/office/drawing/2014/main" id="{1EFF16F3-5407-C842-976B-BADEB598C6DF}"/>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6966C0E7-675D-1646-AAD8-10A250E0E0D4}"/>
                </a:ext>
              </a:extLst>
            </p:cNvPr>
            <p:cNvGrpSpPr/>
            <p:nvPr/>
          </p:nvGrpSpPr>
          <p:grpSpPr>
            <a:xfrm rot="14558299">
              <a:off x="4730975" y="5816105"/>
              <a:ext cx="251378" cy="267195"/>
              <a:chOff x="4692724" y="5353964"/>
              <a:chExt cx="251378" cy="267195"/>
            </a:xfrm>
            <a:solidFill>
              <a:schemeClr val="tx1">
                <a:lumMod val="50000"/>
                <a:lumOff val="50000"/>
              </a:schemeClr>
            </a:solidFill>
          </p:grpSpPr>
          <p:sp>
            <p:nvSpPr>
              <p:cNvPr id="68" name="Circular Arrow 67">
                <a:extLst>
                  <a:ext uri="{FF2B5EF4-FFF2-40B4-BE49-F238E27FC236}">
                    <a16:creationId xmlns:a16="http://schemas.microsoft.com/office/drawing/2014/main" id="{52E1EE86-F409-ED48-98CF-2895C3D0D9F2}"/>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Triangle 68">
                <a:extLst>
                  <a:ext uri="{FF2B5EF4-FFF2-40B4-BE49-F238E27FC236}">
                    <a16:creationId xmlns:a16="http://schemas.microsoft.com/office/drawing/2014/main" id="{85082DC1-A8CF-3845-B241-D1AE7FF12CC6}"/>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6EF70CEB-1C4B-3E42-A496-F95D979E2F35}"/>
                </a:ext>
              </a:extLst>
            </p:cNvPr>
            <p:cNvGrpSpPr/>
            <p:nvPr/>
          </p:nvGrpSpPr>
          <p:grpSpPr>
            <a:xfrm rot="4407341">
              <a:off x="5534391" y="5781256"/>
              <a:ext cx="251378" cy="267195"/>
              <a:chOff x="4692724" y="5353964"/>
              <a:chExt cx="251378" cy="267195"/>
            </a:xfrm>
            <a:solidFill>
              <a:schemeClr val="tx1">
                <a:lumMod val="50000"/>
                <a:lumOff val="50000"/>
              </a:schemeClr>
            </a:solidFill>
          </p:grpSpPr>
          <p:sp>
            <p:nvSpPr>
              <p:cNvPr id="71" name="Circular Arrow 70">
                <a:extLst>
                  <a:ext uri="{FF2B5EF4-FFF2-40B4-BE49-F238E27FC236}">
                    <a16:creationId xmlns:a16="http://schemas.microsoft.com/office/drawing/2014/main" id="{6641CB60-DE1B-1446-881D-638065BE9EBD}"/>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Triangle 71">
                <a:extLst>
                  <a:ext uri="{FF2B5EF4-FFF2-40B4-BE49-F238E27FC236}">
                    <a16:creationId xmlns:a16="http://schemas.microsoft.com/office/drawing/2014/main" id="{4909FCD4-90B8-1D49-87D8-89F51DF10F4F}"/>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A55F7C4B-6F43-B74A-9F42-67BF59A906BF}"/>
                </a:ext>
              </a:extLst>
            </p:cNvPr>
            <p:cNvGrpSpPr/>
            <p:nvPr/>
          </p:nvGrpSpPr>
          <p:grpSpPr>
            <a:xfrm>
              <a:off x="6315692" y="5275025"/>
              <a:ext cx="251378" cy="267195"/>
              <a:chOff x="4692724" y="5353964"/>
              <a:chExt cx="251378" cy="267195"/>
            </a:xfrm>
            <a:solidFill>
              <a:schemeClr val="tx1">
                <a:lumMod val="50000"/>
                <a:lumOff val="50000"/>
              </a:schemeClr>
            </a:solidFill>
          </p:grpSpPr>
          <p:sp>
            <p:nvSpPr>
              <p:cNvPr id="74" name="Circular Arrow 73">
                <a:extLst>
                  <a:ext uri="{FF2B5EF4-FFF2-40B4-BE49-F238E27FC236}">
                    <a16:creationId xmlns:a16="http://schemas.microsoft.com/office/drawing/2014/main" id="{6224C63B-F496-0345-9E39-A578396E504F}"/>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Triangle 74">
                <a:extLst>
                  <a:ext uri="{FF2B5EF4-FFF2-40B4-BE49-F238E27FC236}">
                    <a16:creationId xmlns:a16="http://schemas.microsoft.com/office/drawing/2014/main" id="{4715C6E4-5907-1A43-9D65-817ABB9801FB}"/>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82D45229-194A-534F-8CDE-235E65059A95}"/>
                </a:ext>
              </a:extLst>
            </p:cNvPr>
            <p:cNvGrpSpPr/>
            <p:nvPr/>
          </p:nvGrpSpPr>
          <p:grpSpPr>
            <a:xfrm rot="14974971">
              <a:off x="6408470" y="5861098"/>
              <a:ext cx="251378" cy="267195"/>
              <a:chOff x="4692724" y="5353964"/>
              <a:chExt cx="251378" cy="267195"/>
            </a:xfrm>
            <a:solidFill>
              <a:schemeClr val="tx1">
                <a:lumMod val="50000"/>
                <a:lumOff val="50000"/>
              </a:schemeClr>
            </a:solidFill>
          </p:grpSpPr>
          <p:sp>
            <p:nvSpPr>
              <p:cNvPr id="77" name="Circular Arrow 76">
                <a:extLst>
                  <a:ext uri="{FF2B5EF4-FFF2-40B4-BE49-F238E27FC236}">
                    <a16:creationId xmlns:a16="http://schemas.microsoft.com/office/drawing/2014/main" id="{892659BE-67C1-064E-9BF7-5D685665F24F}"/>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riangle 77">
                <a:extLst>
                  <a:ext uri="{FF2B5EF4-FFF2-40B4-BE49-F238E27FC236}">
                    <a16:creationId xmlns:a16="http://schemas.microsoft.com/office/drawing/2014/main" id="{EA47AC74-C87F-D340-B301-1CEC76B9EEA9}"/>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3EB1E11E-C304-2149-8385-EC81B51CB3B7}"/>
                </a:ext>
              </a:extLst>
            </p:cNvPr>
            <p:cNvGrpSpPr/>
            <p:nvPr/>
          </p:nvGrpSpPr>
          <p:grpSpPr>
            <a:xfrm>
              <a:off x="7063367" y="5913944"/>
              <a:ext cx="251378" cy="267195"/>
              <a:chOff x="4692724" y="5353964"/>
              <a:chExt cx="251378" cy="267195"/>
            </a:xfrm>
            <a:solidFill>
              <a:schemeClr val="tx1">
                <a:lumMod val="50000"/>
                <a:lumOff val="50000"/>
              </a:schemeClr>
            </a:solidFill>
          </p:grpSpPr>
          <p:sp>
            <p:nvSpPr>
              <p:cNvPr id="80" name="Circular Arrow 79">
                <a:extLst>
                  <a:ext uri="{FF2B5EF4-FFF2-40B4-BE49-F238E27FC236}">
                    <a16:creationId xmlns:a16="http://schemas.microsoft.com/office/drawing/2014/main" id="{CB46DBA9-B563-004E-9C93-1472B3D158A9}"/>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Triangle 80">
                <a:extLst>
                  <a:ext uri="{FF2B5EF4-FFF2-40B4-BE49-F238E27FC236}">
                    <a16:creationId xmlns:a16="http://schemas.microsoft.com/office/drawing/2014/main" id="{9E0D215B-9CBD-DE40-8051-3E1A6E606173}"/>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71D7D839-FD39-174F-8CE9-16FB0F3B34C8}"/>
                </a:ext>
              </a:extLst>
            </p:cNvPr>
            <p:cNvGrpSpPr/>
            <p:nvPr/>
          </p:nvGrpSpPr>
          <p:grpSpPr>
            <a:xfrm rot="5585291">
              <a:off x="7032049" y="5247906"/>
              <a:ext cx="251378" cy="267195"/>
              <a:chOff x="4692724" y="5353964"/>
              <a:chExt cx="251378" cy="267195"/>
            </a:xfrm>
            <a:solidFill>
              <a:schemeClr val="tx1">
                <a:lumMod val="50000"/>
                <a:lumOff val="50000"/>
              </a:schemeClr>
            </a:solidFill>
          </p:grpSpPr>
          <p:sp>
            <p:nvSpPr>
              <p:cNvPr id="83" name="Circular Arrow 82">
                <a:extLst>
                  <a:ext uri="{FF2B5EF4-FFF2-40B4-BE49-F238E27FC236}">
                    <a16:creationId xmlns:a16="http://schemas.microsoft.com/office/drawing/2014/main" id="{19653D3D-22A3-F947-BDB8-AB0B6150F015}"/>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Triangle 83">
                <a:extLst>
                  <a:ext uri="{FF2B5EF4-FFF2-40B4-BE49-F238E27FC236}">
                    <a16:creationId xmlns:a16="http://schemas.microsoft.com/office/drawing/2014/main" id="{A8FD7FF7-8D50-F044-A316-7B7ECA68645A}"/>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E8E5B183-B901-4041-93BE-D5186F2C4398}"/>
                </a:ext>
              </a:extLst>
            </p:cNvPr>
            <p:cNvGrpSpPr/>
            <p:nvPr/>
          </p:nvGrpSpPr>
          <p:grpSpPr>
            <a:xfrm rot="5585291">
              <a:off x="7897303" y="5126108"/>
              <a:ext cx="251378" cy="267195"/>
              <a:chOff x="4692724" y="5353964"/>
              <a:chExt cx="251378" cy="267195"/>
            </a:xfrm>
            <a:solidFill>
              <a:schemeClr val="tx1">
                <a:lumMod val="50000"/>
                <a:lumOff val="50000"/>
              </a:schemeClr>
            </a:solidFill>
          </p:grpSpPr>
          <p:sp>
            <p:nvSpPr>
              <p:cNvPr id="86" name="Circular Arrow 85">
                <a:extLst>
                  <a:ext uri="{FF2B5EF4-FFF2-40B4-BE49-F238E27FC236}">
                    <a16:creationId xmlns:a16="http://schemas.microsoft.com/office/drawing/2014/main" id="{74FDE9F5-F353-9D4D-BE26-715881552363}"/>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Triangle 86">
                <a:extLst>
                  <a:ext uri="{FF2B5EF4-FFF2-40B4-BE49-F238E27FC236}">
                    <a16:creationId xmlns:a16="http://schemas.microsoft.com/office/drawing/2014/main" id="{88B2545C-6E9A-DA4E-BF23-12FC8B18265B}"/>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BE224E23-24EA-6644-9285-BD992E348D60}"/>
                </a:ext>
              </a:extLst>
            </p:cNvPr>
            <p:cNvGrpSpPr/>
            <p:nvPr/>
          </p:nvGrpSpPr>
          <p:grpSpPr>
            <a:xfrm rot="5585291">
              <a:off x="9711251" y="5047952"/>
              <a:ext cx="251378" cy="267195"/>
              <a:chOff x="4692724" y="5353964"/>
              <a:chExt cx="251378" cy="267195"/>
            </a:xfrm>
            <a:solidFill>
              <a:schemeClr val="tx1">
                <a:lumMod val="50000"/>
                <a:lumOff val="50000"/>
              </a:schemeClr>
            </a:solidFill>
          </p:grpSpPr>
          <p:sp>
            <p:nvSpPr>
              <p:cNvPr id="89" name="Circular Arrow 88">
                <a:extLst>
                  <a:ext uri="{FF2B5EF4-FFF2-40B4-BE49-F238E27FC236}">
                    <a16:creationId xmlns:a16="http://schemas.microsoft.com/office/drawing/2014/main" id="{40375F3F-5674-7F46-AD39-A9EE233C2CFA}"/>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Triangle 89">
                <a:extLst>
                  <a:ext uri="{FF2B5EF4-FFF2-40B4-BE49-F238E27FC236}">
                    <a16:creationId xmlns:a16="http://schemas.microsoft.com/office/drawing/2014/main" id="{F95A9333-515F-A841-922E-BB4C580DF719}"/>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ED064539-B4B2-2041-9984-69283989E811}"/>
                </a:ext>
              </a:extLst>
            </p:cNvPr>
            <p:cNvGrpSpPr/>
            <p:nvPr/>
          </p:nvGrpSpPr>
          <p:grpSpPr>
            <a:xfrm rot="15523296">
              <a:off x="8823099" y="5103762"/>
              <a:ext cx="251378" cy="267195"/>
              <a:chOff x="4692724" y="5353964"/>
              <a:chExt cx="251378" cy="267195"/>
            </a:xfrm>
            <a:solidFill>
              <a:schemeClr val="tx1">
                <a:lumMod val="50000"/>
                <a:lumOff val="50000"/>
              </a:schemeClr>
            </a:solidFill>
          </p:grpSpPr>
          <p:sp>
            <p:nvSpPr>
              <p:cNvPr id="92" name="Circular Arrow 91">
                <a:extLst>
                  <a:ext uri="{FF2B5EF4-FFF2-40B4-BE49-F238E27FC236}">
                    <a16:creationId xmlns:a16="http://schemas.microsoft.com/office/drawing/2014/main" id="{BAB80316-6735-814A-A3B5-7296EBACDAD6}"/>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riangle 92">
                <a:extLst>
                  <a:ext uri="{FF2B5EF4-FFF2-40B4-BE49-F238E27FC236}">
                    <a16:creationId xmlns:a16="http://schemas.microsoft.com/office/drawing/2014/main" id="{B1E7823B-9F5D-944C-9122-7203D09C63FF}"/>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21783D48-C938-D147-AB8C-44DAB1A85C3D}"/>
                </a:ext>
              </a:extLst>
            </p:cNvPr>
            <p:cNvGrpSpPr/>
            <p:nvPr/>
          </p:nvGrpSpPr>
          <p:grpSpPr>
            <a:xfrm rot="5585291">
              <a:off x="7859132" y="5995011"/>
              <a:ext cx="251378" cy="267195"/>
              <a:chOff x="4692724" y="5353964"/>
              <a:chExt cx="251378" cy="267195"/>
            </a:xfrm>
            <a:solidFill>
              <a:schemeClr val="tx1">
                <a:lumMod val="50000"/>
                <a:lumOff val="50000"/>
              </a:schemeClr>
            </a:solidFill>
          </p:grpSpPr>
          <p:sp>
            <p:nvSpPr>
              <p:cNvPr id="95" name="Circular Arrow 94">
                <a:extLst>
                  <a:ext uri="{FF2B5EF4-FFF2-40B4-BE49-F238E27FC236}">
                    <a16:creationId xmlns:a16="http://schemas.microsoft.com/office/drawing/2014/main" id="{9CCE12E3-4E13-3344-837B-979DC7D5EFC3}"/>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Triangle 95">
                <a:extLst>
                  <a:ext uri="{FF2B5EF4-FFF2-40B4-BE49-F238E27FC236}">
                    <a16:creationId xmlns:a16="http://schemas.microsoft.com/office/drawing/2014/main" id="{8DD00270-E3DF-E545-BC89-E4FDF3CC4C7C}"/>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2B56B113-3C69-FB4E-AE92-A1C3B3AB0A0F}"/>
                </a:ext>
              </a:extLst>
            </p:cNvPr>
            <p:cNvGrpSpPr/>
            <p:nvPr/>
          </p:nvGrpSpPr>
          <p:grpSpPr>
            <a:xfrm rot="13131313">
              <a:off x="7874283" y="5578826"/>
              <a:ext cx="129638" cy="138530"/>
              <a:chOff x="4692724" y="5353964"/>
              <a:chExt cx="251378" cy="267195"/>
            </a:xfrm>
            <a:solidFill>
              <a:schemeClr val="tx1">
                <a:lumMod val="50000"/>
                <a:lumOff val="50000"/>
              </a:schemeClr>
            </a:solidFill>
          </p:grpSpPr>
          <p:sp>
            <p:nvSpPr>
              <p:cNvPr id="98" name="Circular Arrow 97">
                <a:extLst>
                  <a:ext uri="{FF2B5EF4-FFF2-40B4-BE49-F238E27FC236}">
                    <a16:creationId xmlns:a16="http://schemas.microsoft.com/office/drawing/2014/main" id="{A94E8497-6056-1046-B712-6264E6C6649C}"/>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Triangle 98">
                <a:extLst>
                  <a:ext uri="{FF2B5EF4-FFF2-40B4-BE49-F238E27FC236}">
                    <a16:creationId xmlns:a16="http://schemas.microsoft.com/office/drawing/2014/main" id="{A16CFF86-AC5B-6242-89A2-F957292BFFC5}"/>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F9E990C6-0B00-2548-BD19-D592A2A71F4B}"/>
                </a:ext>
              </a:extLst>
            </p:cNvPr>
            <p:cNvGrpSpPr/>
            <p:nvPr/>
          </p:nvGrpSpPr>
          <p:grpSpPr>
            <a:xfrm rot="13131313">
              <a:off x="8825630" y="5492396"/>
              <a:ext cx="129638" cy="138530"/>
              <a:chOff x="4692724" y="5353964"/>
              <a:chExt cx="251378" cy="267195"/>
            </a:xfrm>
            <a:solidFill>
              <a:schemeClr val="tx1">
                <a:lumMod val="50000"/>
                <a:lumOff val="50000"/>
              </a:schemeClr>
            </a:solidFill>
          </p:grpSpPr>
          <p:sp>
            <p:nvSpPr>
              <p:cNvPr id="101" name="Circular Arrow 100">
                <a:extLst>
                  <a:ext uri="{FF2B5EF4-FFF2-40B4-BE49-F238E27FC236}">
                    <a16:creationId xmlns:a16="http://schemas.microsoft.com/office/drawing/2014/main" id="{07390D1C-C532-1242-A14F-ADFE5AB6B2EC}"/>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Triangle 101">
                <a:extLst>
                  <a:ext uri="{FF2B5EF4-FFF2-40B4-BE49-F238E27FC236}">
                    <a16:creationId xmlns:a16="http://schemas.microsoft.com/office/drawing/2014/main" id="{D63C4087-12B2-6549-9C69-613676CACEBD}"/>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0C65985B-3833-FD44-9BD3-20DC4681D514}"/>
                </a:ext>
              </a:extLst>
            </p:cNvPr>
            <p:cNvGrpSpPr/>
            <p:nvPr/>
          </p:nvGrpSpPr>
          <p:grpSpPr>
            <a:xfrm rot="4369242">
              <a:off x="6396361" y="5638590"/>
              <a:ext cx="129638" cy="138530"/>
              <a:chOff x="4692724" y="5353964"/>
              <a:chExt cx="251378" cy="267195"/>
            </a:xfrm>
            <a:solidFill>
              <a:schemeClr val="tx1">
                <a:lumMod val="50000"/>
                <a:lumOff val="50000"/>
              </a:schemeClr>
            </a:solidFill>
          </p:grpSpPr>
          <p:sp>
            <p:nvSpPr>
              <p:cNvPr id="104" name="Circular Arrow 103">
                <a:extLst>
                  <a:ext uri="{FF2B5EF4-FFF2-40B4-BE49-F238E27FC236}">
                    <a16:creationId xmlns:a16="http://schemas.microsoft.com/office/drawing/2014/main" id="{556F7A77-B937-3148-BEDA-A73A2C72C9D2}"/>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Triangle 104">
                <a:extLst>
                  <a:ext uri="{FF2B5EF4-FFF2-40B4-BE49-F238E27FC236}">
                    <a16:creationId xmlns:a16="http://schemas.microsoft.com/office/drawing/2014/main" id="{D351DD43-5EA0-DB4D-A5E4-466A26C16985}"/>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BD7F8FAC-C91F-AE44-A1D2-DC152094B617}"/>
                </a:ext>
              </a:extLst>
            </p:cNvPr>
            <p:cNvGrpSpPr/>
            <p:nvPr/>
          </p:nvGrpSpPr>
          <p:grpSpPr>
            <a:xfrm rot="15948700">
              <a:off x="5674637" y="5585650"/>
              <a:ext cx="129638" cy="138530"/>
              <a:chOff x="4692724" y="5353964"/>
              <a:chExt cx="251378" cy="267195"/>
            </a:xfrm>
            <a:solidFill>
              <a:schemeClr val="tx1">
                <a:lumMod val="50000"/>
                <a:lumOff val="50000"/>
              </a:schemeClr>
            </a:solidFill>
          </p:grpSpPr>
          <p:sp>
            <p:nvSpPr>
              <p:cNvPr id="107" name="Circular Arrow 106">
                <a:extLst>
                  <a:ext uri="{FF2B5EF4-FFF2-40B4-BE49-F238E27FC236}">
                    <a16:creationId xmlns:a16="http://schemas.microsoft.com/office/drawing/2014/main" id="{FB3A65EB-9831-CF40-ADAE-66AF3579F68D}"/>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Triangle 107">
                <a:extLst>
                  <a:ext uri="{FF2B5EF4-FFF2-40B4-BE49-F238E27FC236}">
                    <a16:creationId xmlns:a16="http://schemas.microsoft.com/office/drawing/2014/main" id="{040BE87E-F45F-FD49-A4BE-35086C503832}"/>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50561DE-0816-B545-A244-7970B8988AAE}"/>
                </a:ext>
              </a:extLst>
            </p:cNvPr>
            <p:cNvGrpSpPr/>
            <p:nvPr/>
          </p:nvGrpSpPr>
          <p:grpSpPr>
            <a:xfrm rot="15493784">
              <a:off x="9638736" y="6133137"/>
              <a:ext cx="251378" cy="267195"/>
              <a:chOff x="4692724" y="5353964"/>
              <a:chExt cx="251378" cy="267195"/>
            </a:xfrm>
            <a:solidFill>
              <a:schemeClr val="tx1">
                <a:lumMod val="50000"/>
                <a:lumOff val="50000"/>
              </a:schemeClr>
            </a:solidFill>
          </p:grpSpPr>
          <p:sp>
            <p:nvSpPr>
              <p:cNvPr id="110" name="Circular Arrow 109">
                <a:extLst>
                  <a:ext uri="{FF2B5EF4-FFF2-40B4-BE49-F238E27FC236}">
                    <a16:creationId xmlns:a16="http://schemas.microsoft.com/office/drawing/2014/main" id="{1E3613AC-0879-DF4C-A9FE-F7715D9D3A2A}"/>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Triangle 110">
                <a:extLst>
                  <a:ext uri="{FF2B5EF4-FFF2-40B4-BE49-F238E27FC236}">
                    <a16:creationId xmlns:a16="http://schemas.microsoft.com/office/drawing/2014/main" id="{5F3BE5D1-18B4-8F43-9CD4-51145B429771}"/>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C17C88BA-75C9-1842-BB28-DCCF38AB0E0C}"/>
                </a:ext>
              </a:extLst>
            </p:cNvPr>
            <p:cNvGrpSpPr/>
            <p:nvPr/>
          </p:nvGrpSpPr>
          <p:grpSpPr>
            <a:xfrm rot="4858974">
              <a:off x="8767588" y="6087723"/>
              <a:ext cx="251378" cy="267195"/>
              <a:chOff x="4692724" y="5353964"/>
              <a:chExt cx="251378" cy="267195"/>
            </a:xfrm>
            <a:solidFill>
              <a:schemeClr val="tx1">
                <a:lumMod val="50000"/>
                <a:lumOff val="50000"/>
              </a:schemeClr>
            </a:solidFill>
          </p:grpSpPr>
          <p:sp>
            <p:nvSpPr>
              <p:cNvPr id="113" name="Circular Arrow 112">
                <a:extLst>
                  <a:ext uri="{FF2B5EF4-FFF2-40B4-BE49-F238E27FC236}">
                    <a16:creationId xmlns:a16="http://schemas.microsoft.com/office/drawing/2014/main" id="{15D5D5EB-183C-8440-B028-911716CC6349}"/>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Triangle 113">
                <a:extLst>
                  <a:ext uri="{FF2B5EF4-FFF2-40B4-BE49-F238E27FC236}">
                    <a16:creationId xmlns:a16="http://schemas.microsoft.com/office/drawing/2014/main" id="{7A302833-A050-1244-A8CE-40EB58F0EC04}"/>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438DBB72-A2D2-9742-A023-A3B607D3E1A0}"/>
                </a:ext>
              </a:extLst>
            </p:cNvPr>
            <p:cNvGrpSpPr/>
            <p:nvPr/>
          </p:nvGrpSpPr>
          <p:grpSpPr>
            <a:xfrm rot="4915939">
              <a:off x="8842911" y="5747037"/>
              <a:ext cx="129638" cy="138530"/>
              <a:chOff x="4692724" y="5353964"/>
              <a:chExt cx="251378" cy="267195"/>
            </a:xfrm>
            <a:solidFill>
              <a:schemeClr val="tx1">
                <a:lumMod val="50000"/>
                <a:lumOff val="50000"/>
              </a:schemeClr>
            </a:solidFill>
          </p:grpSpPr>
          <p:sp>
            <p:nvSpPr>
              <p:cNvPr id="116" name="Circular Arrow 115">
                <a:extLst>
                  <a:ext uri="{FF2B5EF4-FFF2-40B4-BE49-F238E27FC236}">
                    <a16:creationId xmlns:a16="http://schemas.microsoft.com/office/drawing/2014/main" id="{A6A3A29A-2603-5642-8320-0A77EF16C308}"/>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Triangle 116">
                <a:extLst>
                  <a:ext uri="{FF2B5EF4-FFF2-40B4-BE49-F238E27FC236}">
                    <a16:creationId xmlns:a16="http://schemas.microsoft.com/office/drawing/2014/main" id="{76D1D6D4-A74E-3D40-A88F-BFF5F1D32E54}"/>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D0B2A65-D49F-DE4C-B28D-7A4DF0F2C50C}"/>
                </a:ext>
              </a:extLst>
            </p:cNvPr>
            <p:cNvGrpSpPr/>
            <p:nvPr/>
          </p:nvGrpSpPr>
          <p:grpSpPr>
            <a:xfrm rot="4915939">
              <a:off x="9758388" y="5439085"/>
              <a:ext cx="129638" cy="138530"/>
              <a:chOff x="4692724" y="5353964"/>
              <a:chExt cx="251378" cy="267195"/>
            </a:xfrm>
            <a:solidFill>
              <a:schemeClr val="tx1">
                <a:lumMod val="50000"/>
                <a:lumOff val="50000"/>
              </a:schemeClr>
            </a:solidFill>
          </p:grpSpPr>
          <p:sp>
            <p:nvSpPr>
              <p:cNvPr id="119" name="Circular Arrow 118">
                <a:extLst>
                  <a:ext uri="{FF2B5EF4-FFF2-40B4-BE49-F238E27FC236}">
                    <a16:creationId xmlns:a16="http://schemas.microsoft.com/office/drawing/2014/main" id="{9E891221-E3B0-B04F-A20B-3275F0944FD1}"/>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Triangle 119">
                <a:extLst>
                  <a:ext uri="{FF2B5EF4-FFF2-40B4-BE49-F238E27FC236}">
                    <a16:creationId xmlns:a16="http://schemas.microsoft.com/office/drawing/2014/main" id="{583EFF4F-D617-654D-A87D-BDA02CDE2413}"/>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463493A-C564-8E44-B3AB-5AAD5DAD9072}"/>
                </a:ext>
              </a:extLst>
            </p:cNvPr>
            <p:cNvGrpSpPr/>
            <p:nvPr/>
          </p:nvGrpSpPr>
          <p:grpSpPr>
            <a:xfrm rot="16200000">
              <a:off x="9727968" y="5742943"/>
              <a:ext cx="129638" cy="138530"/>
              <a:chOff x="4692724" y="5353964"/>
              <a:chExt cx="251378" cy="267195"/>
            </a:xfrm>
            <a:solidFill>
              <a:schemeClr val="tx1">
                <a:lumMod val="50000"/>
                <a:lumOff val="50000"/>
              </a:schemeClr>
            </a:solidFill>
          </p:grpSpPr>
          <p:sp>
            <p:nvSpPr>
              <p:cNvPr id="122" name="Circular Arrow 121">
                <a:extLst>
                  <a:ext uri="{FF2B5EF4-FFF2-40B4-BE49-F238E27FC236}">
                    <a16:creationId xmlns:a16="http://schemas.microsoft.com/office/drawing/2014/main" id="{ECF7B0D6-2094-F546-8298-0CE6E790E119}"/>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Triangle 122">
                <a:extLst>
                  <a:ext uri="{FF2B5EF4-FFF2-40B4-BE49-F238E27FC236}">
                    <a16:creationId xmlns:a16="http://schemas.microsoft.com/office/drawing/2014/main" id="{22400FAF-B30E-A74A-87AF-3D77BB15EDCD}"/>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BA56CDB-76AF-9842-BE32-186867872F42}"/>
                </a:ext>
              </a:extLst>
            </p:cNvPr>
            <p:cNvGrpSpPr/>
            <p:nvPr/>
          </p:nvGrpSpPr>
          <p:grpSpPr>
            <a:xfrm rot="15493784">
              <a:off x="10458147" y="5451151"/>
              <a:ext cx="251378" cy="267195"/>
              <a:chOff x="4692724" y="5353964"/>
              <a:chExt cx="251378" cy="267195"/>
            </a:xfrm>
            <a:solidFill>
              <a:schemeClr val="tx1">
                <a:lumMod val="50000"/>
                <a:lumOff val="50000"/>
              </a:schemeClr>
            </a:solidFill>
          </p:grpSpPr>
          <p:sp>
            <p:nvSpPr>
              <p:cNvPr id="125" name="Circular Arrow 124">
                <a:extLst>
                  <a:ext uri="{FF2B5EF4-FFF2-40B4-BE49-F238E27FC236}">
                    <a16:creationId xmlns:a16="http://schemas.microsoft.com/office/drawing/2014/main" id="{9E485A4D-5D3F-2749-AC5E-3B13A2CF6D6C}"/>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Triangle 125">
                <a:extLst>
                  <a:ext uri="{FF2B5EF4-FFF2-40B4-BE49-F238E27FC236}">
                    <a16:creationId xmlns:a16="http://schemas.microsoft.com/office/drawing/2014/main" id="{9A93B203-F6E4-9A4A-A3B9-EDCB74AD3DD3}"/>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61EB6B0-4103-A940-A666-9D870D092BA6}"/>
                </a:ext>
              </a:extLst>
            </p:cNvPr>
            <p:cNvGrpSpPr/>
            <p:nvPr/>
          </p:nvGrpSpPr>
          <p:grpSpPr>
            <a:xfrm rot="4915939">
              <a:off x="10519017" y="5168095"/>
              <a:ext cx="129638" cy="138530"/>
              <a:chOff x="4692724" y="5353964"/>
              <a:chExt cx="251378" cy="267195"/>
            </a:xfrm>
            <a:solidFill>
              <a:schemeClr val="tx1">
                <a:lumMod val="50000"/>
                <a:lumOff val="50000"/>
              </a:schemeClr>
            </a:solidFill>
          </p:grpSpPr>
          <p:sp>
            <p:nvSpPr>
              <p:cNvPr id="128" name="Circular Arrow 127">
                <a:extLst>
                  <a:ext uri="{FF2B5EF4-FFF2-40B4-BE49-F238E27FC236}">
                    <a16:creationId xmlns:a16="http://schemas.microsoft.com/office/drawing/2014/main" id="{7821E5C4-74B1-DB48-A111-A60A11C1AE61}"/>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Triangle 128">
                <a:extLst>
                  <a:ext uri="{FF2B5EF4-FFF2-40B4-BE49-F238E27FC236}">
                    <a16:creationId xmlns:a16="http://schemas.microsoft.com/office/drawing/2014/main" id="{5A9F4D41-C579-7144-9E5B-C5B49DA19B09}"/>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D62B7176-455F-A847-A6FC-B4BCC78FF48C}"/>
                </a:ext>
              </a:extLst>
            </p:cNvPr>
            <p:cNvGrpSpPr/>
            <p:nvPr/>
          </p:nvGrpSpPr>
          <p:grpSpPr>
            <a:xfrm rot="4915939">
              <a:off x="10488596" y="5884755"/>
              <a:ext cx="129638" cy="138530"/>
              <a:chOff x="4692724" y="5353964"/>
              <a:chExt cx="251378" cy="267195"/>
            </a:xfrm>
            <a:solidFill>
              <a:schemeClr val="tx1">
                <a:lumMod val="50000"/>
                <a:lumOff val="50000"/>
              </a:schemeClr>
            </a:solidFill>
          </p:grpSpPr>
          <p:sp>
            <p:nvSpPr>
              <p:cNvPr id="131" name="Circular Arrow 130">
                <a:extLst>
                  <a:ext uri="{FF2B5EF4-FFF2-40B4-BE49-F238E27FC236}">
                    <a16:creationId xmlns:a16="http://schemas.microsoft.com/office/drawing/2014/main" id="{8A5773D4-2854-924A-8976-87B631A11F7B}"/>
                  </a:ext>
                </a:extLst>
              </p:cNvPr>
              <p:cNvSpPr/>
              <p:nvPr/>
            </p:nvSpPr>
            <p:spPr>
              <a:xfrm rot="3471852">
                <a:off x="4684815" y="5361873"/>
                <a:ext cx="267195" cy="251378"/>
              </a:xfrm>
              <a:prstGeom prst="circularArrow">
                <a:avLst>
                  <a:gd name="adj1" fmla="val 12500"/>
                  <a:gd name="adj2" fmla="val 1142319"/>
                  <a:gd name="adj3" fmla="val 20457681"/>
                  <a:gd name="adj4" fmla="val 3732450"/>
                  <a:gd name="adj5" fmla="val 0"/>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Triangle 131">
                <a:extLst>
                  <a:ext uri="{FF2B5EF4-FFF2-40B4-BE49-F238E27FC236}">
                    <a16:creationId xmlns:a16="http://schemas.microsoft.com/office/drawing/2014/main" id="{61F6324F-916A-3A41-85F4-1A2B550F7EF6}"/>
                  </a:ext>
                </a:extLst>
              </p:cNvPr>
              <p:cNvSpPr/>
              <p:nvPr/>
            </p:nvSpPr>
            <p:spPr>
              <a:xfrm rot="13339663">
                <a:off x="4863895" y="5571581"/>
                <a:ext cx="62622" cy="45719"/>
              </a:xfrm>
              <a:prstGeom prst="triangl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2" name="Group 431">
            <a:extLst>
              <a:ext uri="{FF2B5EF4-FFF2-40B4-BE49-F238E27FC236}">
                <a16:creationId xmlns:a16="http://schemas.microsoft.com/office/drawing/2014/main" id="{2FA42DA6-AE23-C54F-9EEB-A372B1583805}"/>
              </a:ext>
            </a:extLst>
          </p:cNvPr>
          <p:cNvGrpSpPr/>
          <p:nvPr/>
        </p:nvGrpSpPr>
        <p:grpSpPr>
          <a:xfrm>
            <a:off x="2610192" y="5494619"/>
            <a:ext cx="1897669" cy="441259"/>
            <a:chOff x="2696227" y="5464650"/>
            <a:chExt cx="1897669" cy="441259"/>
          </a:xfrm>
        </p:grpSpPr>
        <p:grpSp>
          <p:nvGrpSpPr>
            <p:cNvPr id="431" name="Group 430">
              <a:extLst>
                <a:ext uri="{FF2B5EF4-FFF2-40B4-BE49-F238E27FC236}">
                  <a16:creationId xmlns:a16="http://schemas.microsoft.com/office/drawing/2014/main" id="{E4D84082-71A6-374A-B139-2A5E69FCF14B}"/>
                </a:ext>
              </a:extLst>
            </p:cNvPr>
            <p:cNvGrpSpPr/>
            <p:nvPr/>
          </p:nvGrpSpPr>
          <p:grpSpPr>
            <a:xfrm>
              <a:off x="2696227" y="5464650"/>
              <a:ext cx="1508133" cy="393163"/>
              <a:chOff x="2696227" y="5464650"/>
              <a:chExt cx="1508133" cy="393163"/>
            </a:xfrm>
          </p:grpSpPr>
          <p:grpSp>
            <p:nvGrpSpPr>
              <p:cNvPr id="145" name="Group 144">
                <a:extLst>
                  <a:ext uri="{FF2B5EF4-FFF2-40B4-BE49-F238E27FC236}">
                    <a16:creationId xmlns:a16="http://schemas.microsoft.com/office/drawing/2014/main" id="{124CC2F5-9D53-104D-8272-800A90D92AA5}"/>
                  </a:ext>
                </a:extLst>
              </p:cNvPr>
              <p:cNvGrpSpPr/>
              <p:nvPr/>
            </p:nvGrpSpPr>
            <p:grpSpPr>
              <a:xfrm rot="17723754">
                <a:off x="3542404" y="5577690"/>
                <a:ext cx="326373" cy="160638"/>
                <a:chOff x="4245428" y="3536410"/>
                <a:chExt cx="326373" cy="160638"/>
              </a:xfrm>
              <a:solidFill>
                <a:srgbClr val="00B050"/>
              </a:solidFill>
            </p:grpSpPr>
            <p:sp>
              <p:nvSpPr>
                <p:cNvPr id="146" name="Oval 145">
                  <a:extLst>
                    <a:ext uri="{FF2B5EF4-FFF2-40B4-BE49-F238E27FC236}">
                      <a16:creationId xmlns:a16="http://schemas.microsoft.com/office/drawing/2014/main" id="{AD965636-92D7-884F-B312-51F496F0DEB9}"/>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17CE511E-97CD-D146-BFF3-F64AC92C5C21}"/>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0E1A8F47-80EE-CB4E-9C82-2FBB41C5A883}"/>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1764C05-0EB1-9246-B0DA-3EC7C2CFE685}"/>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31DF506E-35BC-ED4F-BB4D-8FCFAD2D2BE2}"/>
                  </a:ext>
                </a:extLst>
              </p:cNvPr>
              <p:cNvGrpSpPr/>
              <p:nvPr/>
            </p:nvGrpSpPr>
            <p:grpSpPr>
              <a:xfrm>
                <a:off x="3848543" y="5464650"/>
                <a:ext cx="326373" cy="160638"/>
                <a:chOff x="4245428" y="3536410"/>
                <a:chExt cx="326373" cy="160638"/>
              </a:xfrm>
              <a:solidFill>
                <a:srgbClr val="00B050"/>
              </a:solidFill>
            </p:grpSpPr>
            <p:sp>
              <p:nvSpPr>
                <p:cNvPr id="151" name="Oval 150">
                  <a:extLst>
                    <a:ext uri="{FF2B5EF4-FFF2-40B4-BE49-F238E27FC236}">
                      <a16:creationId xmlns:a16="http://schemas.microsoft.com/office/drawing/2014/main" id="{AE782377-891C-4C45-8D4F-08869A6A55F6}"/>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1E40E1F1-DE1A-BD4F-875D-9FBFB3310B9E}"/>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FC0B3B4-BEBD-7642-A8CB-09533801000D}"/>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E11AE85B-AFB5-FF46-A0D6-E534D1CF917D}"/>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a:extLst>
                  <a:ext uri="{FF2B5EF4-FFF2-40B4-BE49-F238E27FC236}">
                    <a16:creationId xmlns:a16="http://schemas.microsoft.com/office/drawing/2014/main" id="{FC740607-19EF-EB45-BE90-4D5EED45279C}"/>
                  </a:ext>
                </a:extLst>
              </p:cNvPr>
              <p:cNvGrpSpPr/>
              <p:nvPr/>
            </p:nvGrpSpPr>
            <p:grpSpPr>
              <a:xfrm>
                <a:off x="2696227" y="5511032"/>
                <a:ext cx="800798" cy="332239"/>
                <a:chOff x="2696227" y="5511032"/>
                <a:chExt cx="800798" cy="332239"/>
              </a:xfrm>
            </p:grpSpPr>
            <p:grpSp>
              <p:nvGrpSpPr>
                <p:cNvPr id="429" name="Group 428">
                  <a:extLst>
                    <a:ext uri="{FF2B5EF4-FFF2-40B4-BE49-F238E27FC236}">
                      <a16:creationId xmlns:a16="http://schemas.microsoft.com/office/drawing/2014/main" id="{FF0CD181-6D43-E945-8242-E75CD3A455D4}"/>
                    </a:ext>
                  </a:extLst>
                </p:cNvPr>
                <p:cNvGrpSpPr/>
                <p:nvPr/>
              </p:nvGrpSpPr>
              <p:grpSpPr>
                <a:xfrm>
                  <a:off x="2696227" y="5511032"/>
                  <a:ext cx="800798" cy="247016"/>
                  <a:chOff x="2696227" y="5511032"/>
                  <a:chExt cx="800798" cy="247016"/>
                </a:xfrm>
              </p:grpSpPr>
              <p:grpSp>
                <p:nvGrpSpPr>
                  <p:cNvPr id="139" name="Group 138">
                    <a:extLst>
                      <a:ext uri="{FF2B5EF4-FFF2-40B4-BE49-F238E27FC236}">
                        <a16:creationId xmlns:a16="http://schemas.microsoft.com/office/drawing/2014/main" id="{95C80142-2CD8-1940-9102-380973238E86}"/>
                      </a:ext>
                    </a:extLst>
                  </p:cNvPr>
                  <p:cNvGrpSpPr/>
                  <p:nvPr/>
                </p:nvGrpSpPr>
                <p:grpSpPr>
                  <a:xfrm>
                    <a:off x="2696227" y="5597410"/>
                    <a:ext cx="326373" cy="160638"/>
                    <a:chOff x="4245428" y="3536410"/>
                    <a:chExt cx="326373" cy="160638"/>
                  </a:xfrm>
                  <a:solidFill>
                    <a:srgbClr val="00B050"/>
                  </a:solidFill>
                </p:grpSpPr>
                <p:sp>
                  <p:nvSpPr>
                    <p:cNvPr id="135" name="Oval 134">
                      <a:extLst>
                        <a:ext uri="{FF2B5EF4-FFF2-40B4-BE49-F238E27FC236}">
                          <a16:creationId xmlns:a16="http://schemas.microsoft.com/office/drawing/2014/main" id="{FDB04C5F-2BA5-3F48-8368-6EF706A0C41F}"/>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C76ECDC0-ACA7-7845-BDE2-A0DBD9775ABF}"/>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091B11DD-7388-EE44-ABBA-FB3FB3D585E6}"/>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8971B130-5530-3944-8898-1B0C73CC3433}"/>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2ADA2651-B01E-DF47-8155-FF9FF1172937}"/>
                      </a:ext>
                    </a:extLst>
                  </p:cNvPr>
                  <p:cNvGrpSpPr/>
                  <p:nvPr/>
                </p:nvGrpSpPr>
                <p:grpSpPr>
                  <a:xfrm>
                    <a:off x="3170652" y="5511032"/>
                    <a:ext cx="326373" cy="160638"/>
                    <a:chOff x="4245428" y="3536410"/>
                    <a:chExt cx="326373" cy="160638"/>
                  </a:xfrm>
                  <a:solidFill>
                    <a:srgbClr val="00B050"/>
                  </a:solidFill>
                </p:grpSpPr>
                <p:sp>
                  <p:nvSpPr>
                    <p:cNvPr id="141" name="Oval 140">
                      <a:extLst>
                        <a:ext uri="{FF2B5EF4-FFF2-40B4-BE49-F238E27FC236}">
                          <a16:creationId xmlns:a16="http://schemas.microsoft.com/office/drawing/2014/main" id="{D47D04E0-702E-C641-8372-EE9013766351}"/>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8CBACB23-F60E-E349-9B5B-75FEBA23D3EB}"/>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5C87805B-9297-4F4D-9B8E-CF53A46356AF}"/>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4ABE6B7D-8D6F-B046-BE41-C85FF373D0DE}"/>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FEC74E69-F17A-1249-8DCC-C17CE2947F7D}"/>
                    </a:ext>
                  </a:extLst>
                </p:cNvPr>
                <p:cNvGrpSpPr/>
                <p:nvPr/>
              </p:nvGrpSpPr>
              <p:grpSpPr>
                <a:xfrm>
                  <a:off x="3131804" y="5682633"/>
                  <a:ext cx="326373" cy="160638"/>
                  <a:chOff x="4245428" y="3536410"/>
                  <a:chExt cx="326373" cy="160638"/>
                </a:xfrm>
                <a:solidFill>
                  <a:srgbClr val="00B050"/>
                </a:solidFill>
              </p:grpSpPr>
              <p:sp>
                <p:nvSpPr>
                  <p:cNvPr id="156" name="Oval 155">
                    <a:extLst>
                      <a:ext uri="{FF2B5EF4-FFF2-40B4-BE49-F238E27FC236}">
                        <a16:creationId xmlns:a16="http://schemas.microsoft.com/office/drawing/2014/main" id="{DEA50411-FDE7-894A-A43E-8E7A973A1853}"/>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476C39B6-5F4B-CB41-85CA-3247A5D09E72}"/>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7FB6E1F5-0C48-8748-BDAD-3AA2D38D46C7}"/>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04336418-D626-C34F-995E-D4991EB03505}"/>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a:extLst>
                  <a:ext uri="{FF2B5EF4-FFF2-40B4-BE49-F238E27FC236}">
                    <a16:creationId xmlns:a16="http://schemas.microsoft.com/office/drawing/2014/main" id="{030839D0-9F73-4D41-9197-E540791A87E7}"/>
                  </a:ext>
                </a:extLst>
              </p:cNvPr>
              <p:cNvGrpSpPr/>
              <p:nvPr/>
            </p:nvGrpSpPr>
            <p:grpSpPr>
              <a:xfrm>
                <a:off x="3877987" y="5697175"/>
                <a:ext cx="326373" cy="160638"/>
                <a:chOff x="4245428" y="3536410"/>
                <a:chExt cx="326373" cy="160638"/>
              </a:xfrm>
              <a:solidFill>
                <a:srgbClr val="00B050"/>
              </a:solidFill>
            </p:grpSpPr>
            <p:sp>
              <p:nvSpPr>
                <p:cNvPr id="161" name="Oval 160">
                  <a:extLst>
                    <a:ext uri="{FF2B5EF4-FFF2-40B4-BE49-F238E27FC236}">
                      <a16:creationId xmlns:a16="http://schemas.microsoft.com/office/drawing/2014/main" id="{35C6EF28-7E6E-4F4B-97F9-2CB96C19EF62}"/>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95526948-3D6C-BE4A-BAB8-069788CE1FFD}"/>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9DD85FB7-EC37-484C-882D-368B951DA396}"/>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36602DC8-2382-0C41-86B0-32E1D9F897DE}"/>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169">
              <a:extLst>
                <a:ext uri="{FF2B5EF4-FFF2-40B4-BE49-F238E27FC236}">
                  <a16:creationId xmlns:a16="http://schemas.microsoft.com/office/drawing/2014/main" id="{B3C5CE58-58C0-C641-B688-96D3CF9C28B7}"/>
                </a:ext>
              </a:extLst>
            </p:cNvPr>
            <p:cNvGrpSpPr/>
            <p:nvPr/>
          </p:nvGrpSpPr>
          <p:grpSpPr>
            <a:xfrm rot="502571">
              <a:off x="4218267" y="5506975"/>
              <a:ext cx="326373" cy="160638"/>
              <a:chOff x="4245428" y="3536410"/>
              <a:chExt cx="326373" cy="160638"/>
            </a:xfrm>
            <a:solidFill>
              <a:srgbClr val="00B050"/>
            </a:solidFill>
          </p:grpSpPr>
          <p:sp>
            <p:nvSpPr>
              <p:cNvPr id="171" name="Oval 170">
                <a:extLst>
                  <a:ext uri="{FF2B5EF4-FFF2-40B4-BE49-F238E27FC236}">
                    <a16:creationId xmlns:a16="http://schemas.microsoft.com/office/drawing/2014/main" id="{F5FDAAC6-880F-F044-B3FF-725C0B35A20D}"/>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09A4177F-6C05-2F45-A50D-762AABB4C878}"/>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BD7CB4F7-7689-B345-BE45-7A885A32BA14}"/>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C05AD5CB-2938-C64D-B6EB-785A9C687087}"/>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0E65CAB5-FD43-C74B-9A8F-62A6D856E9D8}"/>
                </a:ext>
              </a:extLst>
            </p:cNvPr>
            <p:cNvGrpSpPr/>
            <p:nvPr/>
          </p:nvGrpSpPr>
          <p:grpSpPr>
            <a:xfrm rot="253534">
              <a:off x="4267523" y="5745271"/>
              <a:ext cx="326373" cy="160638"/>
              <a:chOff x="4245428" y="3536410"/>
              <a:chExt cx="326373" cy="160638"/>
            </a:xfrm>
            <a:solidFill>
              <a:srgbClr val="00B050"/>
            </a:solidFill>
          </p:grpSpPr>
          <p:sp>
            <p:nvSpPr>
              <p:cNvPr id="181" name="Oval 180">
                <a:extLst>
                  <a:ext uri="{FF2B5EF4-FFF2-40B4-BE49-F238E27FC236}">
                    <a16:creationId xmlns:a16="http://schemas.microsoft.com/office/drawing/2014/main" id="{D402E773-4437-CB4F-BAB0-1134605B5C34}"/>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23F0F16-F36D-B145-8630-9ED5E1E75E32}"/>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CFC9FB37-ECAE-0B48-9A75-A150167034D3}"/>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9F551E3D-2B7E-F244-BD2F-2B80A4022221}"/>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5" name="Group 444">
            <a:extLst>
              <a:ext uri="{FF2B5EF4-FFF2-40B4-BE49-F238E27FC236}">
                <a16:creationId xmlns:a16="http://schemas.microsoft.com/office/drawing/2014/main" id="{B14C8143-90E6-2041-8F6E-3B35723ADA46}"/>
              </a:ext>
            </a:extLst>
          </p:cNvPr>
          <p:cNvGrpSpPr/>
          <p:nvPr/>
        </p:nvGrpSpPr>
        <p:grpSpPr>
          <a:xfrm>
            <a:off x="4634879" y="5301628"/>
            <a:ext cx="2542318" cy="770477"/>
            <a:chOff x="4634879" y="5301628"/>
            <a:chExt cx="2542318" cy="770477"/>
          </a:xfrm>
        </p:grpSpPr>
        <p:grpSp>
          <p:nvGrpSpPr>
            <p:cNvPr id="230" name="Group 229">
              <a:extLst>
                <a:ext uri="{FF2B5EF4-FFF2-40B4-BE49-F238E27FC236}">
                  <a16:creationId xmlns:a16="http://schemas.microsoft.com/office/drawing/2014/main" id="{18555061-83D7-E244-9341-61B75A6C7E84}"/>
                </a:ext>
              </a:extLst>
            </p:cNvPr>
            <p:cNvGrpSpPr/>
            <p:nvPr/>
          </p:nvGrpSpPr>
          <p:grpSpPr>
            <a:xfrm rot="21100103">
              <a:off x="6325608" y="5636049"/>
              <a:ext cx="326373" cy="160638"/>
              <a:chOff x="4245428" y="3536410"/>
              <a:chExt cx="326373" cy="160638"/>
            </a:xfrm>
            <a:solidFill>
              <a:srgbClr val="00B050"/>
            </a:solidFill>
          </p:grpSpPr>
          <p:sp>
            <p:nvSpPr>
              <p:cNvPr id="231" name="Oval 230">
                <a:extLst>
                  <a:ext uri="{FF2B5EF4-FFF2-40B4-BE49-F238E27FC236}">
                    <a16:creationId xmlns:a16="http://schemas.microsoft.com/office/drawing/2014/main" id="{DF8A98C3-BA33-0249-8D54-3FA4374144D5}"/>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24E4C376-648E-8A44-A7BC-5C0D61F160CC}"/>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5E45D691-3A62-D54B-A608-0A98C1985434}"/>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1EE507BE-258F-BF48-AE56-4FD944E36011}"/>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443">
              <a:extLst>
                <a:ext uri="{FF2B5EF4-FFF2-40B4-BE49-F238E27FC236}">
                  <a16:creationId xmlns:a16="http://schemas.microsoft.com/office/drawing/2014/main" id="{8148FFB9-5FE8-3146-AD0F-DB9BA040AB5C}"/>
                </a:ext>
              </a:extLst>
            </p:cNvPr>
            <p:cNvGrpSpPr/>
            <p:nvPr/>
          </p:nvGrpSpPr>
          <p:grpSpPr>
            <a:xfrm>
              <a:off x="4634879" y="5301628"/>
              <a:ext cx="2542318" cy="770477"/>
              <a:chOff x="4634879" y="5301628"/>
              <a:chExt cx="2542318" cy="770477"/>
            </a:xfrm>
          </p:grpSpPr>
          <p:grpSp>
            <p:nvGrpSpPr>
              <p:cNvPr id="175" name="Group 174">
                <a:extLst>
                  <a:ext uri="{FF2B5EF4-FFF2-40B4-BE49-F238E27FC236}">
                    <a16:creationId xmlns:a16="http://schemas.microsoft.com/office/drawing/2014/main" id="{EC043C56-CFDF-1C4C-9275-B3955932C357}"/>
                  </a:ext>
                </a:extLst>
              </p:cNvPr>
              <p:cNvGrpSpPr/>
              <p:nvPr/>
            </p:nvGrpSpPr>
            <p:grpSpPr>
              <a:xfrm rot="502571">
                <a:off x="5386875" y="5624867"/>
                <a:ext cx="326373" cy="160638"/>
                <a:chOff x="4245428" y="3536410"/>
                <a:chExt cx="326373" cy="160638"/>
              </a:xfrm>
              <a:solidFill>
                <a:srgbClr val="00B050"/>
              </a:solidFill>
            </p:grpSpPr>
            <p:sp>
              <p:nvSpPr>
                <p:cNvPr id="176" name="Oval 175">
                  <a:extLst>
                    <a:ext uri="{FF2B5EF4-FFF2-40B4-BE49-F238E27FC236}">
                      <a16:creationId xmlns:a16="http://schemas.microsoft.com/office/drawing/2014/main" id="{D4D6E85C-B248-8B4E-AF8B-C91F165772E4}"/>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F29024-2504-154E-995D-BBC4F0D73169}"/>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7AE024C4-704D-024E-B269-E9F2304B0B57}"/>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0406861D-3B83-424A-B3E5-890767365B4A}"/>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a:extLst>
                  <a:ext uri="{FF2B5EF4-FFF2-40B4-BE49-F238E27FC236}">
                    <a16:creationId xmlns:a16="http://schemas.microsoft.com/office/drawing/2014/main" id="{BE6E9F32-3C01-0546-8B67-508D1AF9627C}"/>
                  </a:ext>
                </a:extLst>
              </p:cNvPr>
              <p:cNvGrpSpPr/>
              <p:nvPr/>
            </p:nvGrpSpPr>
            <p:grpSpPr>
              <a:xfrm>
                <a:off x="4634879" y="5301628"/>
                <a:ext cx="2542318" cy="770477"/>
                <a:chOff x="4561462" y="5302667"/>
                <a:chExt cx="2542318" cy="770477"/>
              </a:xfrm>
            </p:grpSpPr>
            <p:grpSp>
              <p:nvGrpSpPr>
                <p:cNvPr id="439" name="Group 438">
                  <a:extLst>
                    <a:ext uri="{FF2B5EF4-FFF2-40B4-BE49-F238E27FC236}">
                      <a16:creationId xmlns:a16="http://schemas.microsoft.com/office/drawing/2014/main" id="{5C6CD9CC-76D4-4D43-BC29-1E0732BDCF51}"/>
                    </a:ext>
                  </a:extLst>
                </p:cNvPr>
                <p:cNvGrpSpPr/>
                <p:nvPr/>
              </p:nvGrpSpPr>
              <p:grpSpPr>
                <a:xfrm>
                  <a:off x="4561462" y="5356121"/>
                  <a:ext cx="2119055" cy="692865"/>
                  <a:chOff x="4561462" y="5356121"/>
                  <a:chExt cx="2119055" cy="692865"/>
                </a:xfrm>
              </p:grpSpPr>
              <p:grpSp>
                <p:nvGrpSpPr>
                  <p:cNvPr id="185" name="Group 184">
                    <a:extLst>
                      <a:ext uri="{FF2B5EF4-FFF2-40B4-BE49-F238E27FC236}">
                        <a16:creationId xmlns:a16="http://schemas.microsoft.com/office/drawing/2014/main" id="{631FBF61-42AF-F740-AAFF-507792AE50FD}"/>
                      </a:ext>
                    </a:extLst>
                  </p:cNvPr>
                  <p:cNvGrpSpPr/>
                  <p:nvPr/>
                </p:nvGrpSpPr>
                <p:grpSpPr>
                  <a:xfrm>
                    <a:off x="5459125" y="5437147"/>
                    <a:ext cx="326373" cy="160638"/>
                    <a:chOff x="4245428" y="3536410"/>
                    <a:chExt cx="326373" cy="160638"/>
                  </a:xfrm>
                  <a:solidFill>
                    <a:srgbClr val="00B050"/>
                  </a:solidFill>
                </p:grpSpPr>
                <p:sp>
                  <p:nvSpPr>
                    <p:cNvPr id="186" name="Oval 185">
                      <a:extLst>
                        <a:ext uri="{FF2B5EF4-FFF2-40B4-BE49-F238E27FC236}">
                          <a16:creationId xmlns:a16="http://schemas.microsoft.com/office/drawing/2014/main" id="{0951762A-42CE-3942-BC4A-1C8373CFBBD4}"/>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98679EA4-F437-A640-A35D-0CE0227F0EB5}"/>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1CEB53BD-7C68-AA4C-BBA5-39907C1667F9}"/>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15E8117-200F-484E-BE03-49B20C322CE7}"/>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436">
                    <a:extLst>
                      <a:ext uri="{FF2B5EF4-FFF2-40B4-BE49-F238E27FC236}">
                        <a16:creationId xmlns:a16="http://schemas.microsoft.com/office/drawing/2014/main" id="{2D3655C2-44B5-CD47-9F5D-F91A44567DA3}"/>
                      </a:ext>
                    </a:extLst>
                  </p:cNvPr>
                  <p:cNvGrpSpPr/>
                  <p:nvPr/>
                </p:nvGrpSpPr>
                <p:grpSpPr>
                  <a:xfrm>
                    <a:off x="4561462" y="5488699"/>
                    <a:ext cx="864913" cy="405633"/>
                    <a:chOff x="4593801" y="5511032"/>
                    <a:chExt cx="864913" cy="405633"/>
                  </a:xfrm>
                </p:grpSpPr>
                <p:grpSp>
                  <p:nvGrpSpPr>
                    <p:cNvPr id="436" name="Group 435">
                      <a:extLst>
                        <a:ext uri="{FF2B5EF4-FFF2-40B4-BE49-F238E27FC236}">
                          <a16:creationId xmlns:a16="http://schemas.microsoft.com/office/drawing/2014/main" id="{87B80C1A-F457-AB4B-A3ED-C0E9A0EEB0CF}"/>
                        </a:ext>
                      </a:extLst>
                    </p:cNvPr>
                    <p:cNvGrpSpPr/>
                    <p:nvPr/>
                  </p:nvGrpSpPr>
                  <p:grpSpPr>
                    <a:xfrm>
                      <a:off x="4593801" y="5538918"/>
                      <a:ext cx="417777" cy="364761"/>
                      <a:chOff x="4593801" y="5538918"/>
                      <a:chExt cx="417777" cy="364761"/>
                    </a:xfrm>
                  </p:grpSpPr>
                  <p:grpSp>
                    <p:nvGrpSpPr>
                      <p:cNvPr id="165" name="Group 164">
                        <a:extLst>
                          <a:ext uri="{FF2B5EF4-FFF2-40B4-BE49-F238E27FC236}">
                            <a16:creationId xmlns:a16="http://schemas.microsoft.com/office/drawing/2014/main" id="{63986A02-65A0-4F43-8AD4-6D162CFA3B2F}"/>
                          </a:ext>
                        </a:extLst>
                      </p:cNvPr>
                      <p:cNvGrpSpPr/>
                      <p:nvPr/>
                    </p:nvGrpSpPr>
                    <p:grpSpPr>
                      <a:xfrm rot="573106">
                        <a:off x="4593801" y="5538918"/>
                        <a:ext cx="326373" cy="160638"/>
                        <a:chOff x="4245428" y="3536410"/>
                        <a:chExt cx="326373" cy="160638"/>
                      </a:xfrm>
                      <a:solidFill>
                        <a:srgbClr val="00B050"/>
                      </a:solidFill>
                    </p:grpSpPr>
                    <p:sp>
                      <p:nvSpPr>
                        <p:cNvPr id="166" name="Oval 165">
                          <a:extLst>
                            <a:ext uri="{FF2B5EF4-FFF2-40B4-BE49-F238E27FC236}">
                              <a16:creationId xmlns:a16="http://schemas.microsoft.com/office/drawing/2014/main" id="{BEAC8FD7-1953-6443-BE0C-983990EEA9A9}"/>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E50814A8-BB46-BF4C-B581-6DAADB6A32A2}"/>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F42A3A7F-B42B-6B4D-848A-BDAD031590C1}"/>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A41204B6-C564-6746-8875-46FDDE6952B7}"/>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1AB9F04F-9FBF-F241-8423-148D481D39BF}"/>
                          </a:ext>
                        </a:extLst>
                      </p:cNvPr>
                      <p:cNvGrpSpPr/>
                      <p:nvPr/>
                    </p:nvGrpSpPr>
                    <p:grpSpPr>
                      <a:xfrm rot="557483">
                        <a:off x="4685205" y="5743041"/>
                        <a:ext cx="326373" cy="160638"/>
                        <a:chOff x="4245428" y="3536410"/>
                        <a:chExt cx="326373" cy="160638"/>
                      </a:xfrm>
                      <a:solidFill>
                        <a:srgbClr val="00B050"/>
                      </a:solidFill>
                    </p:grpSpPr>
                    <p:sp>
                      <p:nvSpPr>
                        <p:cNvPr id="191" name="Oval 190">
                          <a:extLst>
                            <a:ext uri="{FF2B5EF4-FFF2-40B4-BE49-F238E27FC236}">
                              <a16:creationId xmlns:a16="http://schemas.microsoft.com/office/drawing/2014/main" id="{71785B2D-169D-AD4C-A58D-96E254A4FBAD}"/>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94C98C1-051F-BD48-92FD-E9400B1DCE8A}"/>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AF2A7D15-040D-A64E-9D66-A014E44FF5A9}"/>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475CE31F-C028-8442-9789-39388A9BF1B7}"/>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 name="Group 194">
                      <a:extLst>
                        <a:ext uri="{FF2B5EF4-FFF2-40B4-BE49-F238E27FC236}">
                          <a16:creationId xmlns:a16="http://schemas.microsoft.com/office/drawing/2014/main" id="{B47BD292-DA95-1F46-8266-DF0E154D0425}"/>
                        </a:ext>
                      </a:extLst>
                    </p:cNvPr>
                    <p:cNvGrpSpPr/>
                    <p:nvPr/>
                  </p:nvGrpSpPr>
                  <p:grpSpPr>
                    <a:xfrm rot="21056958">
                      <a:off x="5011141" y="5511032"/>
                      <a:ext cx="326373" cy="160638"/>
                      <a:chOff x="4245428" y="3536410"/>
                      <a:chExt cx="326373" cy="160638"/>
                    </a:xfrm>
                    <a:solidFill>
                      <a:srgbClr val="00B050"/>
                    </a:solidFill>
                  </p:grpSpPr>
                  <p:sp>
                    <p:nvSpPr>
                      <p:cNvPr id="196" name="Oval 195">
                        <a:extLst>
                          <a:ext uri="{FF2B5EF4-FFF2-40B4-BE49-F238E27FC236}">
                            <a16:creationId xmlns:a16="http://schemas.microsoft.com/office/drawing/2014/main" id="{55C8EEED-581D-D340-B3AD-26F1DAB5AE43}"/>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9F094FCF-160B-4640-B49C-9BF19DD2C11C}"/>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9BF3FE10-E46B-284F-AFEB-5391F733E467}"/>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F3DE8B3D-227F-1842-8EBD-B3BC5961E5FB}"/>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1AEE0BC7-11CC-BF4B-90C1-41EC7CC4ED91}"/>
                        </a:ext>
                      </a:extLst>
                    </p:cNvPr>
                    <p:cNvGrpSpPr/>
                    <p:nvPr/>
                  </p:nvGrpSpPr>
                  <p:grpSpPr>
                    <a:xfrm rot="13108588">
                      <a:off x="5132341" y="5756027"/>
                      <a:ext cx="326373" cy="160638"/>
                      <a:chOff x="4245428" y="3536410"/>
                      <a:chExt cx="326373" cy="160638"/>
                    </a:xfrm>
                    <a:solidFill>
                      <a:srgbClr val="00B050"/>
                    </a:solidFill>
                  </p:grpSpPr>
                  <p:sp>
                    <p:nvSpPr>
                      <p:cNvPr id="201" name="Oval 200">
                        <a:extLst>
                          <a:ext uri="{FF2B5EF4-FFF2-40B4-BE49-F238E27FC236}">
                            <a16:creationId xmlns:a16="http://schemas.microsoft.com/office/drawing/2014/main" id="{2299A388-73AA-BE4D-85D9-45AADFD10E12}"/>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BD4D5824-B522-A841-BDAF-668BD3292AA4}"/>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410EAC96-BAE3-4B4E-A50F-2D9B06F0EFC4}"/>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02774568-D00C-1349-99A8-EB25CCA04E37}"/>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204">
                    <a:extLst>
                      <a:ext uri="{FF2B5EF4-FFF2-40B4-BE49-F238E27FC236}">
                        <a16:creationId xmlns:a16="http://schemas.microsoft.com/office/drawing/2014/main" id="{4D96B4DB-23B8-474B-BC7F-FE3B9069847B}"/>
                      </a:ext>
                    </a:extLst>
                  </p:cNvPr>
                  <p:cNvGrpSpPr/>
                  <p:nvPr/>
                </p:nvGrpSpPr>
                <p:grpSpPr>
                  <a:xfrm rot="502571">
                    <a:off x="5539275" y="5777267"/>
                    <a:ext cx="326373" cy="160638"/>
                    <a:chOff x="4245428" y="3536410"/>
                    <a:chExt cx="326373" cy="160638"/>
                  </a:xfrm>
                  <a:solidFill>
                    <a:srgbClr val="00B050"/>
                  </a:solidFill>
                </p:grpSpPr>
                <p:sp>
                  <p:nvSpPr>
                    <p:cNvPr id="206" name="Oval 205">
                      <a:extLst>
                        <a:ext uri="{FF2B5EF4-FFF2-40B4-BE49-F238E27FC236}">
                          <a16:creationId xmlns:a16="http://schemas.microsoft.com/office/drawing/2014/main" id="{3E4D7296-DF0C-8D43-8BE8-5A8408352C5E}"/>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9C3F8622-0473-2B4C-A915-E185AF527089}"/>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B8C9634B-AAF0-2F48-B017-6C955C623CC1}"/>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C62F4C79-5D80-F746-ADB0-30BD4CD9600F}"/>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a:extLst>
                      <a:ext uri="{FF2B5EF4-FFF2-40B4-BE49-F238E27FC236}">
                        <a16:creationId xmlns:a16="http://schemas.microsoft.com/office/drawing/2014/main" id="{CD15C189-C287-384F-90B7-EB0B01B7A82B}"/>
                      </a:ext>
                    </a:extLst>
                  </p:cNvPr>
                  <p:cNvGrpSpPr/>
                  <p:nvPr/>
                </p:nvGrpSpPr>
                <p:grpSpPr>
                  <a:xfrm rot="502571">
                    <a:off x="5922003" y="5356121"/>
                    <a:ext cx="326373" cy="160638"/>
                    <a:chOff x="4245428" y="3536410"/>
                    <a:chExt cx="326373" cy="160638"/>
                  </a:xfrm>
                  <a:solidFill>
                    <a:srgbClr val="00B050"/>
                  </a:solidFill>
                </p:grpSpPr>
                <p:sp>
                  <p:nvSpPr>
                    <p:cNvPr id="211" name="Oval 210">
                      <a:extLst>
                        <a:ext uri="{FF2B5EF4-FFF2-40B4-BE49-F238E27FC236}">
                          <a16:creationId xmlns:a16="http://schemas.microsoft.com/office/drawing/2014/main" id="{98139B78-D128-944E-AFB5-D5F3252B2B63}"/>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2ED75CEE-41D7-D741-B236-0604B8C7EDD4}"/>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6B8136D0-8DD0-0849-84DD-BFC6498B4A95}"/>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9673946F-4503-DA4A-B51C-DAA46AAEE808}"/>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7FB2C7C9-CB3F-9848-80D4-EDA02723C2A7}"/>
                      </a:ext>
                    </a:extLst>
                  </p:cNvPr>
                  <p:cNvGrpSpPr/>
                  <p:nvPr/>
                </p:nvGrpSpPr>
                <p:grpSpPr>
                  <a:xfrm rot="502571">
                    <a:off x="5860032" y="5585126"/>
                    <a:ext cx="326373" cy="160638"/>
                    <a:chOff x="4245428" y="3536410"/>
                    <a:chExt cx="326373" cy="160638"/>
                  </a:xfrm>
                  <a:solidFill>
                    <a:srgbClr val="00B050"/>
                  </a:solidFill>
                </p:grpSpPr>
                <p:sp>
                  <p:nvSpPr>
                    <p:cNvPr id="216" name="Oval 215">
                      <a:extLst>
                        <a:ext uri="{FF2B5EF4-FFF2-40B4-BE49-F238E27FC236}">
                          <a16:creationId xmlns:a16="http://schemas.microsoft.com/office/drawing/2014/main" id="{DFAB7471-98B1-F641-B418-D8F30AB1E2F2}"/>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C5222515-CDFB-1F44-8587-31886C511FAD}"/>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64BA966F-EB09-DE47-8D0A-29E81025D229}"/>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496121A3-7628-8B43-BAC0-DB601C965A03}"/>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a:extLst>
                      <a:ext uri="{FF2B5EF4-FFF2-40B4-BE49-F238E27FC236}">
                        <a16:creationId xmlns:a16="http://schemas.microsoft.com/office/drawing/2014/main" id="{954ADFD6-7070-9A48-A3D2-14B70313E408}"/>
                      </a:ext>
                    </a:extLst>
                  </p:cNvPr>
                  <p:cNvGrpSpPr/>
                  <p:nvPr/>
                </p:nvGrpSpPr>
                <p:grpSpPr>
                  <a:xfrm rot="502571">
                    <a:off x="5942258" y="5829534"/>
                    <a:ext cx="326373" cy="160638"/>
                    <a:chOff x="4245428" y="3536410"/>
                    <a:chExt cx="326373" cy="160638"/>
                  </a:xfrm>
                  <a:solidFill>
                    <a:srgbClr val="00B050"/>
                  </a:solidFill>
                </p:grpSpPr>
                <p:sp>
                  <p:nvSpPr>
                    <p:cNvPr id="221" name="Oval 220">
                      <a:extLst>
                        <a:ext uri="{FF2B5EF4-FFF2-40B4-BE49-F238E27FC236}">
                          <a16:creationId xmlns:a16="http://schemas.microsoft.com/office/drawing/2014/main" id="{AB5B6BE6-0713-E846-8410-D7AC743302C5}"/>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EC504E54-23F8-8F45-B4F3-9E74A464E4D4}"/>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E9D2DD33-2D8A-8E48-B742-8F14B75CFAD3}"/>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0F1A26EC-F3B9-FD47-8DD2-F8863B7AD8AE}"/>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A2A74CE5-629F-FA48-A1F9-E5CB4929DEF5}"/>
                      </a:ext>
                    </a:extLst>
                  </p:cNvPr>
                  <p:cNvGrpSpPr/>
                  <p:nvPr/>
                </p:nvGrpSpPr>
                <p:grpSpPr>
                  <a:xfrm rot="502571">
                    <a:off x="6289627" y="5430713"/>
                    <a:ext cx="326373" cy="160638"/>
                    <a:chOff x="4245428" y="3536410"/>
                    <a:chExt cx="326373" cy="160638"/>
                  </a:xfrm>
                  <a:solidFill>
                    <a:srgbClr val="00B050"/>
                  </a:solidFill>
                </p:grpSpPr>
                <p:sp>
                  <p:nvSpPr>
                    <p:cNvPr id="226" name="Oval 225">
                      <a:extLst>
                        <a:ext uri="{FF2B5EF4-FFF2-40B4-BE49-F238E27FC236}">
                          <a16:creationId xmlns:a16="http://schemas.microsoft.com/office/drawing/2014/main" id="{E7D85549-6EB2-2B45-B1BC-CF58C27A5541}"/>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08C97544-F82C-0749-AD6A-1263FAC34CA8}"/>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4C7C8D78-5D19-AB44-9A79-7CB2C9ACB9B3}"/>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505727AC-162D-8B4A-90BD-1BF7D9C10AC0}"/>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CD93E9E2-3C54-3B4D-9753-115A4F5A728F}"/>
                      </a:ext>
                    </a:extLst>
                  </p:cNvPr>
                  <p:cNvGrpSpPr/>
                  <p:nvPr/>
                </p:nvGrpSpPr>
                <p:grpSpPr>
                  <a:xfrm rot="1934080">
                    <a:off x="6354144" y="5888348"/>
                    <a:ext cx="326373" cy="160638"/>
                    <a:chOff x="4245428" y="3536410"/>
                    <a:chExt cx="326373" cy="160638"/>
                  </a:xfrm>
                  <a:solidFill>
                    <a:srgbClr val="00B050"/>
                  </a:solidFill>
                </p:grpSpPr>
                <p:sp>
                  <p:nvSpPr>
                    <p:cNvPr id="236" name="Oval 235">
                      <a:extLst>
                        <a:ext uri="{FF2B5EF4-FFF2-40B4-BE49-F238E27FC236}">
                          <a16:creationId xmlns:a16="http://schemas.microsoft.com/office/drawing/2014/main" id="{93E189FF-1981-7044-B111-41B4F6CB3035}"/>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CD06E9CD-E1FC-2F42-8396-3FC57FEC4EAD}"/>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3E3B11AF-5C8B-AB4A-8657-8D813477B6B5}"/>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EBD5D715-3630-464C-A773-712EB694415A}"/>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0" name="Group 239">
                  <a:extLst>
                    <a:ext uri="{FF2B5EF4-FFF2-40B4-BE49-F238E27FC236}">
                      <a16:creationId xmlns:a16="http://schemas.microsoft.com/office/drawing/2014/main" id="{37F43F44-03C8-5D43-86F3-EF46B19BFEA6}"/>
                    </a:ext>
                  </a:extLst>
                </p:cNvPr>
                <p:cNvGrpSpPr/>
                <p:nvPr/>
              </p:nvGrpSpPr>
              <p:grpSpPr>
                <a:xfrm rot="21298078">
                  <a:off x="6700851" y="5302667"/>
                  <a:ext cx="326373" cy="160638"/>
                  <a:chOff x="4245428" y="3536410"/>
                  <a:chExt cx="326373" cy="160638"/>
                </a:xfrm>
                <a:solidFill>
                  <a:srgbClr val="00B050"/>
                </a:solidFill>
              </p:grpSpPr>
              <p:sp>
                <p:nvSpPr>
                  <p:cNvPr id="241" name="Oval 240">
                    <a:extLst>
                      <a:ext uri="{FF2B5EF4-FFF2-40B4-BE49-F238E27FC236}">
                        <a16:creationId xmlns:a16="http://schemas.microsoft.com/office/drawing/2014/main" id="{1350CA03-07AD-9741-9591-7D30E84E9634}"/>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C5C255FA-5CC0-F248-9CBB-487AFB9F2B97}"/>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A2F3AFED-B696-5243-92BC-56EBBC9E5D58}"/>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14205BB7-58A8-924D-AEB2-E41CA4CB48CE}"/>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a:extLst>
                    <a:ext uri="{FF2B5EF4-FFF2-40B4-BE49-F238E27FC236}">
                      <a16:creationId xmlns:a16="http://schemas.microsoft.com/office/drawing/2014/main" id="{B690BE5F-7672-514C-872E-68D2A5D14786}"/>
                    </a:ext>
                  </a:extLst>
                </p:cNvPr>
                <p:cNvGrpSpPr/>
                <p:nvPr/>
              </p:nvGrpSpPr>
              <p:grpSpPr>
                <a:xfrm rot="2103208">
                  <a:off x="6777407" y="5912506"/>
                  <a:ext cx="326373" cy="160638"/>
                  <a:chOff x="4245428" y="3536410"/>
                  <a:chExt cx="326373" cy="160638"/>
                </a:xfrm>
                <a:solidFill>
                  <a:srgbClr val="00B050"/>
                </a:solidFill>
              </p:grpSpPr>
              <p:sp>
                <p:nvSpPr>
                  <p:cNvPr id="246" name="Oval 245">
                    <a:extLst>
                      <a:ext uri="{FF2B5EF4-FFF2-40B4-BE49-F238E27FC236}">
                        <a16:creationId xmlns:a16="http://schemas.microsoft.com/office/drawing/2014/main" id="{C0A70B31-5A1F-7C48-8212-7F0641D1FABE}"/>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40E3D5FA-D720-1A47-93E6-5E1FE29E630E}"/>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E444D59A-3616-E74D-9F41-ECC70BC99D6A}"/>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ED8ACD70-5EE2-F446-A32A-5A0571CC7DA9}"/>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a:extLst>
                    <a:ext uri="{FF2B5EF4-FFF2-40B4-BE49-F238E27FC236}">
                      <a16:creationId xmlns:a16="http://schemas.microsoft.com/office/drawing/2014/main" id="{D28C38B4-FFDF-E345-93E5-EDC99063C2F2}"/>
                    </a:ext>
                  </a:extLst>
                </p:cNvPr>
                <p:cNvGrpSpPr/>
                <p:nvPr/>
              </p:nvGrpSpPr>
              <p:grpSpPr>
                <a:xfrm rot="5815429">
                  <a:off x="6649249" y="5569163"/>
                  <a:ext cx="326373" cy="160638"/>
                  <a:chOff x="4245428" y="3536410"/>
                  <a:chExt cx="326373" cy="160638"/>
                </a:xfrm>
                <a:solidFill>
                  <a:srgbClr val="00B050"/>
                </a:solidFill>
              </p:grpSpPr>
              <p:sp>
                <p:nvSpPr>
                  <p:cNvPr id="350" name="Oval 349">
                    <a:extLst>
                      <a:ext uri="{FF2B5EF4-FFF2-40B4-BE49-F238E27FC236}">
                        <a16:creationId xmlns:a16="http://schemas.microsoft.com/office/drawing/2014/main" id="{B67AACF8-0CA3-3B4F-A096-995C53D3D3F7}"/>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FC328C01-1120-634D-BB2A-3D019AD7CF4F}"/>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6DCD669F-F5B4-D74D-9257-5B5408D75827}"/>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E6D7F36D-B5F6-DF4A-B42E-3438FA574F90}"/>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42" name="Group 441">
            <a:extLst>
              <a:ext uri="{FF2B5EF4-FFF2-40B4-BE49-F238E27FC236}">
                <a16:creationId xmlns:a16="http://schemas.microsoft.com/office/drawing/2014/main" id="{7F9C8E73-3782-8C4C-932B-F4A19410DE12}"/>
              </a:ext>
            </a:extLst>
          </p:cNvPr>
          <p:cNvGrpSpPr/>
          <p:nvPr/>
        </p:nvGrpSpPr>
        <p:grpSpPr>
          <a:xfrm>
            <a:off x="7067055" y="5242481"/>
            <a:ext cx="1875143" cy="954937"/>
            <a:chOff x="7067055" y="5242481"/>
            <a:chExt cx="1875143" cy="954937"/>
          </a:xfrm>
        </p:grpSpPr>
        <p:grpSp>
          <p:nvGrpSpPr>
            <p:cNvPr id="441" name="Group 440">
              <a:extLst>
                <a:ext uri="{FF2B5EF4-FFF2-40B4-BE49-F238E27FC236}">
                  <a16:creationId xmlns:a16="http://schemas.microsoft.com/office/drawing/2014/main" id="{D6E4AE29-320D-5242-8D68-B77F8EDE2311}"/>
                </a:ext>
              </a:extLst>
            </p:cNvPr>
            <p:cNvGrpSpPr/>
            <p:nvPr/>
          </p:nvGrpSpPr>
          <p:grpSpPr>
            <a:xfrm>
              <a:off x="7067055" y="5242481"/>
              <a:ext cx="1761489" cy="954937"/>
              <a:chOff x="7067055" y="5242481"/>
              <a:chExt cx="1761489" cy="954937"/>
            </a:xfrm>
          </p:grpSpPr>
          <p:grpSp>
            <p:nvGrpSpPr>
              <p:cNvPr id="354" name="Group 353">
                <a:extLst>
                  <a:ext uri="{FF2B5EF4-FFF2-40B4-BE49-F238E27FC236}">
                    <a16:creationId xmlns:a16="http://schemas.microsoft.com/office/drawing/2014/main" id="{93990DB9-33CC-464D-8E99-03B0B640223C}"/>
                  </a:ext>
                </a:extLst>
              </p:cNvPr>
              <p:cNvGrpSpPr/>
              <p:nvPr/>
            </p:nvGrpSpPr>
            <p:grpSpPr>
              <a:xfrm rot="385445">
                <a:off x="7067055" y="5320643"/>
                <a:ext cx="477109" cy="214212"/>
                <a:chOff x="4245428" y="3536410"/>
                <a:chExt cx="326373" cy="160638"/>
              </a:xfrm>
              <a:solidFill>
                <a:srgbClr val="00B0F0"/>
              </a:solidFill>
            </p:grpSpPr>
            <p:sp>
              <p:nvSpPr>
                <p:cNvPr id="355" name="Oval 354">
                  <a:extLst>
                    <a:ext uri="{FF2B5EF4-FFF2-40B4-BE49-F238E27FC236}">
                      <a16:creationId xmlns:a16="http://schemas.microsoft.com/office/drawing/2014/main" id="{2D79BE28-64C9-D24D-B592-B3063F04C502}"/>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1A0A440C-C4BD-B144-8783-FA33A730DED7}"/>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FD919399-4903-4840-8726-B517F580AA0A}"/>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D2DC105E-7F71-794A-BD5F-2A8AB6D8B6F8}"/>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620BBF6D-8FEA-AF47-93DC-D38667984BE9}"/>
                  </a:ext>
                </a:extLst>
              </p:cNvPr>
              <p:cNvGrpSpPr/>
              <p:nvPr/>
            </p:nvGrpSpPr>
            <p:grpSpPr>
              <a:xfrm rot="385445">
                <a:off x="7072283" y="5667434"/>
                <a:ext cx="477109" cy="214212"/>
                <a:chOff x="4245428" y="3536410"/>
                <a:chExt cx="326373" cy="160638"/>
              </a:xfrm>
              <a:solidFill>
                <a:srgbClr val="00B0F0"/>
              </a:solidFill>
            </p:grpSpPr>
            <p:sp>
              <p:nvSpPr>
                <p:cNvPr id="360" name="Oval 359">
                  <a:extLst>
                    <a:ext uri="{FF2B5EF4-FFF2-40B4-BE49-F238E27FC236}">
                      <a16:creationId xmlns:a16="http://schemas.microsoft.com/office/drawing/2014/main" id="{40FAD2BD-1722-1448-AFE3-F9A1EECD90AD}"/>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32984679-844F-B04F-9D66-5A90C5871706}"/>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A4144EF2-454D-A645-BACC-6367423018D2}"/>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B84CEBB5-1708-5447-9F86-3238AD86B12B}"/>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a:extLst>
                  <a:ext uri="{FF2B5EF4-FFF2-40B4-BE49-F238E27FC236}">
                    <a16:creationId xmlns:a16="http://schemas.microsoft.com/office/drawing/2014/main" id="{A4FF66FB-AB04-4F48-8030-CCE681EDC67B}"/>
                  </a:ext>
                </a:extLst>
              </p:cNvPr>
              <p:cNvGrpSpPr/>
              <p:nvPr/>
            </p:nvGrpSpPr>
            <p:grpSpPr>
              <a:xfrm rot="385445">
                <a:off x="7326378" y="5983206"/>
                <a:ext cx="477109" cy="214212"/>
                <a:chOff x="4245428" y="3536410"/>
                <a:chExt cx="326373" cy="160638"/>
              </a:xfrm>
              <a:solidFill>
                <a:srgbClr val="00B0F0"/>
              </a:solidFill>
            </p:grpSpPr>
            <p:sp>
              <p:nvSpPr>
                <p:cNvPr id="365" name="Oval 364">
                  <a:extLst>
                    <a:ext uri="{FF2B5EF4-FFF2-40B4-BE49-F238E27FC236}">
                      <a16:creationId xmlns:a16="http://schemas.microsoft.com/office/drawing/2014/main" id="{57BF467F-C8DB-B14E-A978-2123707585EA}"/>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357F97F7-4397-944D-8902-595080B0758D}"/>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80E11459-2B20-2E48-B8F9-56D3C06934BF}"/>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5386A794-3C4D-8B46-B623-F8996FBBA005}"/>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a:extLst>
                  <a:ext uri="{FF2B5EF4-FFF2-40B4-BE49-F238E27FC236}">
                    <a16:creationId xmlns:a16="http://schemas.microsoft.com/office/drawing/2014/main" id="{406087B6-718D-F144-91DC-1D385552899C}"/>
                  </a:ext>
                </a:extLst>
              </p:cNvPr>
              <p:cNvGrpSpPr/>
              <p:nvPr/>
            </p:nvGrpSpPr>
            <p:grpSpPr>
              <a:xfrm rot="385445">
                <a:off x="7681059" y="5275051"/>
                <a:ext cx="477109" cy="214212"/>
                <a:chOff x="4245428" y="3536410"/>
                <a:chExt cx="326373" cy="160638"/>
              </a:xfrm>
              <a:solidFill>
                <a:srgbClr val="00B0F0"/>
              </a:solidFill>
            </p:grpSpPr>
            <p:sp>
              <p:nvSpPr>
                <p:cNvPr id="370" name="Oval 369">
                  <a:extLst>
                    <a:ext uri="{FF2B5EF4-FFF2-40B4-BE49-F238E27FC236}">
                      <a16:creationId xmlns:a16="http://schemas.microsoft.com/office/drawing/2014/main" id="{1FD97002-DE1C-7B49-BF49-AF9BE5DFC3FF}"/>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6725C2F8-7813-C84C-81CF-64B4523A0DAC}"/>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9C372155-8206-FE45-8F27-D0FF34BEC268}"/>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AE9EA6C9-AC2B-5344-A197-0105A14661ED}"/>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373">
                <a:extLst>
                  <a:ext uri="{FF2B5EF4-FFF2-40B4-BE49-F238E27FC236}">
                    <a16:creationId xmlns:a16="http://schemas.microsoft.com/office/drawing/2014/main" id="{03ED7D41-C72C-F64C-AE91-C47D4EC1170C}"/>
                  </a:ext>
                </a:extLst>
              </p:cNvPr>
              <p:cNvGrpSpPr/>
              <p:nvPr/>
            </p:nvGrpSpPr>
            <p:grpSpPr>
              <a:xfrm rot="385445">
                <a:off x="7716005" y="5611858"/>
                <a:ext cx="477109" cy="214212"/>
                <a:chOff x="4245428" y="3536410"/>
                <a:chExt cx="326373" cy="160638"/>
              </a:xfrm>
              <a:solidFill>
                <a:srgbClr val="00B0F0"/>
              </a:solidFill>
            </p:grpSpPr>
            <p:sp>
              <p:nvSpPr>
                <p:cNvPr id="375" name="Oval 374">
                  <a:extLst>
                    <a:ext uri="{FF2B5EF4-FFF2-40B4-BE49-F238E27FC236}">
                      <a16:creationId xmlns:a16="http://schemas.microsoft.com/office/drawing/2014/main" id="{04415D1C-8015-2B47-84D4-73D13716586B}"/>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a:extLst>
                    <a:ext uri="{FF2B5EF4-FFF2-40B4-BE49-F238E27FC236}">
                      <a16:creationId xmlns:a16="http://schemas.microsoft.com/office/drawing/2014/main" id="{13D0D458-168B-1244-AE51-15EF92E9B56E}"/>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a:extLst>
                    <a:ext uri="{FF2B5EF4-FFF2-40B4-BE49-F238E27FC236}">
                      <a16:creationId xmlns:a16="http://schemas.microsoft.com/office/drawing/2014/main" id="{12FFD79D-75ED-C34C-843B-18D114B30E76}"/>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a:extLst>
                    <a:ext uri="{FF2B5EF4-FFF2-40B4-BE49-F238E27FC236}">
                      <a16:creationId xmlns:a16="http://schemas.microsoft.com/office/drawing/2014/main" id="{0D582EBA-D774-F24E-B274-0FCA0F46EE01}"/>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0D71F4E3-C430-5F49-B3F4-85AEA0BB5669}"/>
                  </a:ext>
                </a:extLst>
              </p:cNvPr>
              <p:cNvGrpSpPr/>
              <p:nvPr/>
            </p:nvGrpSpPr>
            <p:grpSpPr>
              <a:xfrm rot="385445">
                <a:off x="7938147" y="5895993"/>
                <a:ext cx="477109" cy="214212"/>
                <a:chOff x="4245428" y="3536410"/>
                <a:chExt cx="326373" cy="160638"/>
              </a:xfrm>
              <a:solidFill>
                <a:srgbClr val="00B0F0"/>
              </a:solidFill>
            </p:grpSpPr>
            <p:sp>
              <p:nvSpPr>
                <p:cNvPr id="380" name="Oval 379">
                  <a:extLst>
                    <a:ext uri="{FF2B5EF4-FFF2-40B4-BE49-F238E27FC236}">
                      <a16:creationId xmlns:a16="http://schemas.microsoft.com/office/drawing/2014/main" id="{C11F2055-0672-CF47-97F6-D99E8030EFC6}"/>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C8161185-D7D2-A949-96B2-5665D4F8AA38}"/>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3FA38747-E399-CD42-91AB-97DBA93E1177}"/>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a:extLst>
                    <a:ext uri="{FF2B5EF4-FFF2-40B4-BE49-F238E27FC236}">
                      <a16:creationId xmlns:a16="http://schemas.microsoft.com/office/drawing/2014/main" id="{AD911B9B-76E5-AD4C-A6E3-59916B7AF31D}"/>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a:extLst>
                  <a:ext uri="{FF2B5EF4-FFF2-40B4-BE49-F238E27FC236}">
                    <a16:creationId xmlns:a16="http://schemas.microsoft.com/office/drawing/2014/main" id="{45DF6DCC-46E6-B34F-A6FC-8A375AC21BAA}"/>
                  </a:ext>
                </a:extLst>
              </p:cNvPr>
              <p:cNvGrpSpPr/>
              <p:nvPr/>
            </p:nvGrpSpPr>
            <p:grpSpPr>
              <a:xfrm rot="385445">
                <a:off x="8292025" y="5242481"/>
                <a:ext cx="477109" cy="214212"/>
                <a:chOff x="4245428" y="3536410"/>
                <a:chExt cx="326373" cy="160638"/>
              </a:xfrm>
              <a:solidFill>
                <a:srgbClr val="00B0F0"/>
              </a:solidFill>
            </p:grpSpPr>
            <p:sp>
              <p:nvSpPr>
                <p:cNvPr id="385" name="Oval 384">
                  <a:extLst>
                    <a:ext uri="{FF2B5EF4-FFF2-40B4-BE49-F238E27FC236}">
                      <a16:creationId xmlns:a16="http://schemas.microsoft.com/office/drawing/2014/main" id="{D8F23FD1-B55B-644F-979F-B6EF67720890}"/>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a:extLst>
                    <a:ext uri="{FF2B5EF4-FFF2-40B4-BE49-F238E27FC236}">
                      <a16:creationId xmlns:a16="http://schemas.microsoft.com/office/drawing/2014/main" id="{1CD4CA60-85D6-C948-9608-FCD56447D3A5}"/>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a:extLst>
                    <a:ext uri="{FF2B5EF4-FFF2-40B4-BE49-F238E27FC236}">
                      <a16:creationId xmlns:a16="http://schemas.microsoft.com/office/drawing/2014/main" id="{7852E763-5F29-3A4F-BD5B-79E0D3965DE2}"/>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a:extLst>
                    <a:ext uri="{FF2B5EF4-FFF2-40B4-BE49-F238E27FC236}">
                      <a16:creationId xmlns:a16="http://schemas.microsoft.com/office/drawing/2014/main" id="{55A60E1E-40A8-F64C-8CEC-F18D232A16D3}"/>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a:extLst>
                  <a:ext uri="{FF2B5EF4-FFF2-40B4-BE49-F238E27FC236}">
                    <a16:creationId xmlns:a16="http://schemas.microsoft.com/office/drawing/2014/main" id="{CE4E0404-F88D-4545-80D0-96C152442BF6}"/>
                  </a:ext>
                </a:extLst>
              </p:cNvPr>
              <p:cNvGrpSpPr/>
              <p:nvPr/>
            </p:nvGrpSpPr>
            <p:grpSpPr>
              <a:xfrm rot="385445">
                <a:off x="8351435" y="5588610"/>
                <a:ext cx="477109" cy="214212"/>
                <a:chOff x="4245428" y="3536410"/>
                <a:chExt cx="326373" cy="160638"/>
              </a:xfrm>
              <a:solidFill>
                <a:srgbClr val="00B0F0"/>
              </a:solidFill>
            </p:grpSpPr>
            <p:sp>
              <p:nvSpPr>
                <p:cNvPr id="390" name="Oval 389">
                  <a:extLst>
                    <a:ext uri="{FF2B5EF4-FFF2-40B4-BE49-F238E27FC236}">
                      <a16:creationId xmlns:a16="http://schemas.microsoft.com/office/drawing/2014/main" id="{674D5831-A510-9644-9639-89F32ED30788}"/>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a:extLst>
                    <a:ext uri="{FF2B5EF4-FFF2-40B4-BE49-F238E27FC236}">
                      <a16:creationId xmlns:a16="http://schemas.microsoft.com/office/drawing/2014/main" id="{6B0651E7-6926-EB4D-B4E6-6539213A56A9}"/>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a:extLst>
                    <a:ext uri="{FF2B5EF4-FFF2-40B4-BE49-F238E27FC236}">
                      <a16:creationId xmlns:a16="http://schemas.microsoft.com/office/drawing/2014/main" id="{CA11A5F7-7BF1-6344-9AD0-CB7603BA61B2}"/>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a:extLst>
                    <a:ext uri="{FF2B5EF4-FFF2-40B4-BE49-F238E27FC236}">
                      <a16:creationId xmlns:a16="http://schemas.microsoft.com/office/drawing/2014/main" id="{D7354479-85D2-AE4D-A50F-F854E08E863C}"/>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4" name="Group 393">
              <a:extLst>
                <a:ext uri="{FF2B5EF4-FFF2-40B4-BE49-F238E27FC236}">
                  <a16:creationId xmlns:a16="http://schemas.microsoft.com/office/drawing/2014/main" id="{98005844-F90B-314E-B21F-E46343396185}"/>
                </a:ext>
              </a:extLst>
            </p:cNvPr>
            <p:cNvGrpSpPr/>
            <p:nvPr/>
          </p:nvGrpSpPr>
          <p:grpSpPr>
            <a:xfrm rot="385445">
              <a:off x="8465089" y="5911490"/>
              <a:ext cx="477109" cy="214212"/>
              <a:chOff x="4245428" y="3536410"/>
              <a:chExt cx="326373" cy="160638"/>
            </a:xfrm>
            <a:solidFill>
              <a:srgbClr val="00B0F0"/>
            </a:solidFill>
          </p:grpSpPr>
          <p:sp>
            <p:nvSpPr>
              <p:cNvPr id="395" name="Oval 394">
                <a:extLst>
                  <a:ext uri="{FF2B5EF4-FFF2-40B4-BE49-F238E27FC236}">
                    <a16:creationId xmlns:a16="http://schemas.microsoft.com/office/drawing/2014/main" id="{EE65027B-4657-FA4B-BD39-19FE78214E69}"/>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a:extLst>
                  <a:ext uri="{FF2B5EF4-FFF2-40B4-BE49-F238E27FC236}">
                    <a16:creationId xmlns:a16="http://schemas.microsoft.com/office/drawing/2014/main" id="{B2CF2B0A-FC29-CD49-AADF-46FC3FEB45F7}"/>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B96606F4-2B3A-6F40-843D-4BB67B778E76}"/>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67E22EE6-D694-9346-B461-71074197BE1E}"/>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3" name="Group 442">
            <a:extLst>
              <a:ext uri="{FF2B5EF4-FFF2-40B4-BE49-F238E27FC236}">
                <a16:creationId xmlns:a16="http://schemas.microsoft.com/office/drawing/2014/main" id="{6A434A02-A59E-4148-B545-51E901EAE218}"/>
              </a:ext>
            </a:extLst>
          </p:cNvPr>
          <p:cNvGrpSpPr/>
          <p:nvPr/>
        </p:nvGrpSpPr>
        <p:grpSpPr>
          <a:xfrm>
            <a:off x="8837480" y="5057532"/>
            <a:ext cx="1672372" cy="1198453"/>
            <a:chOff x="8837480" y="5057532"/>
            <a:chExt cx="1672372" cy="1198453"/>
          </a:xfrm>
        </p:grpSpPr>
        <p:grpSp>
          <p:nvGrpSpPr>
            <p:cNvPr id="399" name="Group 398">
              <a:extLst>
                <a:ext uri="{FF2B5EF4-FFF2-40B4-BE49-F238E27FC236}">
                  <a16:creationId xmlns:a16="http://schemas.microsoft.com/office/drawing/2014/main" id="{AEC0A9F2-FD0E-C346-99AE-638E9F1AAC2C}"/>
                </a:ext>
              </a:extLst>
            </p:cNvPr>
            <p:cNvGrpSpPr/>
            <p:nvPr/>
          </p:nvGrpSpPr>
          <p:grpSpPr>
            <a:xfrm rot="385445">
              <a:off x="8894306" y="5104027"/>
              <a:ext cx="721810" cy="327966"/>
              <a:chOff x="4245428" y="3536410"/>
              <a:chExt cx="326373" cy="160638"/>
            </a:xfrm>
            <a:solidFill>
              <a:srgbClr val="FFC000"/>
            </a:solidFill>
          </p:grpSpPr>
          <p:sp>
            <p:nvSpPr>
              <p:cNvPr id="400" name="Oval 399">
                <a:extLst>
                  <a:ext uri="{FF2B5EF4-FFF2-40B4-BE49-F238E27FC236}">
                    <a16:creationId xmlns:a16="http://schemas.microsoft.com/office/drawing/2014/main" id="{B2C5CB9E-887F-9847-8242-EEE34362411B}"/>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3AFB9283-8BB7-DB4A-BBD6-3B8D933F2E51}"/>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BF7F10B2-C277-7B49-B489-4B3FE0C053A5}"/>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E638DBFA-2568-DF4E-8BF0-FF704903047A}"/>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403">
              <a:extLst>
                <a:ext uri="{FF2B5EF4-FFF2-40B4-BE49-F238E27FC236}">
                  <a16:creationId xmlns:a16="http://schemas.microsoft.com/office/drawing/2014/main" id="{8F2FB5CC-3B33-E046-95C8-76F903AFAC91}"/>
                </a:ext>
              </a:extLst>
            </p:cNvPr>
            <p:cNvGrpSpPr/>
            <p:nvPr/>
          </p:nvGrpSpPr>
          <p:grpSpPr>
            <a:xfrm rot="385445">
              <a:off x="8837480" y="5434658"/>
              <a:ext cx="721810" cy="327966"/>
              <a:chOff x="4245428" y="3536410"/>
              <a:chExt cx="326373" cy="160638"/>
            </a:xfrm>
            <a:solidFill>
              <a:srgbClr val="FFC000"/>
            </a:solidFill>
          </p:grpSpPr>
          <p:sp>
            <p:nvSpPr>
              <p:cNvPr id="405" name="Oval 404">
                <a:extLst>
                  <a:ext uri="{FF2B5EF4-FFF2-40B4-BE49-F238E27FC236}">
                    <a16:creationId xmlns:a16="http://schemas.microsoft.com/office/drawing/2014/main" id="{9EFF6235-6D36-844F-896B-C1733294D458}"/>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5D46BF2B-576B-4940-9AB4-5DCB085A51EB}"/>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3BB34904-39FF-0340-AFB5-5F21334440EB}"/>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id="{E783E98D-908B-EA45-95CD-C9750C1BD8C3}"/>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408">
              <a:extLst>
                <a:ext uri="{FF2B5EF4-FFF2-40B4-BE49-F238E27FC236}">
                  <a16:creationId xmlns:a16="http://schemas.microsoft.com/office/drawing/2014/main" id="{5F9A9CB1-570E-E940-BDC4-D7E1BAEE6CB5}"/>
                </a:ext>
              </a:extLst>
            </p:cNvPr>
            <p:cNvGrpSpPr/>
            <p:nvPr/>
          </p:nvGrpSpPr>
          <p:grpSpPr>
            <a:xfrm rot="385445">
              <a:off x="9005378" y="5881526"/>
              <a:ext cx="721810" cy="327966"/>
              <a:chOff x="4245428" y="3536410"/>
              <a:chExt cx="326373" cy="160638"/>
            </a:xfrm>
            <a:solidFill>
              <a:srgbClr val="FFC000"/>
            </a:solidFill>
          </p:grpSpPr>
          <p:sp>
            <p:nvSpPr>
              <p:cNvPr id="410" name="Oval 409">
                <a:extLst>
                  <a:ext uri="{FF2B5EF4-FFF2-40B4-BE49-F238E27FC236}">
                    <a16:creationId xmlns:a16="http://schemas.microsoft.com/office/drawing/2014/main" id="{5A2F7F9B-85AB-8E4A-9D71-A42B0AFDFA99}"/>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0B177764-B9C4-5C4B-9750-ED66A8F2AEE5}"/>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a:extLst>
                  <a:ext uri="{FF2B5EF4-FFF2-40B4-BE49-F238E27FC236}">
                    <a16:creationId xmlns:a16="http://schemas.microsoft.com/office/drawing/2014/main" id="{6AE2B6A0-D2EB-3444-AF96-078E8C3C4AB5}"/>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a:extLst>
                  <a:ext uri="{FF2B5EF4-FFF2-40B4-BE49-F238E27FC236}">
                    <a16:creationId xmlns:a16="http://schemas.microsoft.com/office/drawing/2014/main" id="{2732D2E4-A57F-A84E-BBA5-4AE5A77FD173}"/>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413">
              <a:extLst>
                <a:ext uri="{FF2B5EF4-FFF2-40B4-BE49-F238E27FC236}">
                  <a16:creationId xmlns:a16="http://schemas.microsoft.com/office/drawing/2014/main" id="{66476B66-F3CC-4744-8CB9-9BAF4CE40119}"/>
                </a:ext>
              </a:extLst>
            </p:cNvPr>
            <p:cNvGrpSpPr/>
            <p:nvPr/>
          </p:nvGrpSpPr>
          <p:grpSpPr>
            <a:xfrm rot="385445">
              <a:off x="9746714" y="5057532"/>
              <a:ext cx="721810" cy="327966"/>
              <a:chOff x="4245428" y="3536410"/>
              <a:chExt cx="326373" cy="160638"/>
            </a:xfrm>
            <a:solidFill>
              <a:srgbClr val="FFC000"/>
            </a:solidFill>
          </p:grpSpPr>
          <p:sp>
            <p:nvSpPr>
              <p:cNvPr id="415" name="Oval 414">
                <a:extLst>
                  <a:ext uri="{FF2B5EF4-FFF2-40B4-BE49-F238E27FC236}">
                    <a16:creationId xmlns:a16="http://schemas.microsoft.com/office/drawing/2014/main" id="{F3E26C4C-AAA6-F545-8966-524C441DE373}"/>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a:extLst>
                  <a:ext uri="{FF2B5EF4-FFF2-40B4-BE49-F238E27FC236}">
                    <a16:creationId xmlns:a16="http://schemas.microsoft.com/office/drawing/2014/main" id="{D041437D-943E-3D4C-99F6-BB9819C55A61}"/>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5EC6FC7C-3868-4443-9F75-26A47FCE1009}"/>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29BF3B8F-9864-2D46-8F47-24E6C1899E0E}"/>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A46B0F2F-EEB9-BA43-A189-E54987B47833}"/>
                </a:ext>
              </a:extLst>
            </p:cNvPr>
            <p:cNvGrpSpPr/>
            <p:nvPr/>
          </p:nvGrpSpPr>
          <p:grpSpPr>
            <a:xfrm rot="385445">
              <a:off x="9697636" y="5488901"/>
              <a:ext cx="721810" cy="327966"/>
              <a:chOff x="4245428" y="3536410"/>
              <a:chExt cx="326373" cy="160638"/>
            </a:xfrm>
            <a:solidFill>
              <a:srgbClr val="FFC000"/>
            </a:solidFill>
          </p:grpSpPr>
          <p:sp>
            <p:nvSpPr>
              <p:cNvPr id="420" name="Oval 419">
                <a:extLst>
                  <a:ext uri="{FF2B5EF4-FFF2-40B4-BE49-F238E27FC236}">
                    <a16:creationId xmlns:a16="http://schemas.microsoft.com/office/drawing/2014/main" id="{B51DCB36-726F-0747-842F-7133269BD114}"/>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AEAB9768-1487-B746-9877-D5FF9B2EC504}"/>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BA53EE12-1F18-5448-B15D-82219A3959C8}"/>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006007D8-6A95-934B-A897-515A5874B932}"/>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423">
              <a:extLst>
                <a:ext uri="{FF2B5EF4-FFF2-40B4-BE49-F238E27FC236}">
                  <a16:creationId xmlns:a16="http://schemas.microsoft.com/office/drawing/2014/main" id="{95F3A396-B29E-8447-A5C6-049C3ABF6700}"/>
                </a:ext>
              </a:extLst>
            </p:cNvPr>
            <p:cNvGrpSpPr/>
            <p:nvPr/>
          </p:nvGrpSpPr>
          <p:grpSpPr>
            <a:xfrm rot="385445">
              <a:off x="9788042" y="5928019"/>
              <a:ext cx="721810" cy="327966"/>
              <a:chOff x="4245428" y="3536410"/>
              <a:chExt cx="326373" cy="160638"/>
            </a:xfrm>
            <a:solidFill>
              <a:srgbClr val="FFC000"/>
            </a:solidFill>
          </p:grpSpPr>
          <p:sp>
            <p:nvSpPr>
              <p:cNvPr id="425" name="Oval 424">
                <a:extLst>
                  <a:ext uri="{FF2B5EF4-FFF2-40B4-BE49-F238E27FC236}">
                    <a16:creationId xmlns:a16="http://schemas.microsoft.com/office/drawing/2014/main" id="{3BE2C324-A01A-8648-83FF-B049C0E77F0E}"/>
                  </a:ext>
                </a:extLst>
              </p:cNvPr>
              <p:cNvSpPr/>
              <p:nvPr/>
            </p:nvSpPr>
            <p:spPr>
              <a:xfrm>
                <a:off x="4245428" y="3597005"/>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21D73701-2652-2844-87F3-0CA54752E50B}"/>
                  </a:ext>
                </a:extLst>
              </p:cNvPr>
              <p:cNvSpPr/>
              <p:nvPr/>
            </p:nvSpPr>
            <p:spPr>
              <a:xfrm>
                <a:off x="4347028"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a:extLst>
                  <a:ext uri="{FF2B5EF4-FFF2-40B4-BE49-F238E27FC236}">
                    <a16:creationId xmlns:a16="http://schemas.microsoft.com/office/drawing/2014/main" id="{CCFB23A7-DC40-ED44-ACD2-A02738B279B9}"/>
                  </a:ext>
                </a:extLst>
              </p:cNvPr>
              <p:cNvSpPr/>
              <p:nvPr/>
            </p:nvSpPr>
            <p:spPr>
              <a:xfrm>
                <a:off x="4407789" y="3636453"/>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a:extLst>
                  <a:ext uri="{FF2B5EF4-FFF2-40B4-BE49-F238E27FC236}">
                    <a16:creationId xmlns:a16="http://schemas.microsoft.com/office/drawing/2014/main" id="{251B76DA-95D4-9D4E-92D6-49EE938803B5}"/>
                  </a:ext>
                </a:extLst>
              </p:cNvPr>
              <p:cNvSpPr/>
              <p:nvPr/>
            </p:nvSpPr>
            <p:spPr>
              <a:xfrm>
                <a:off x="4514469" y="3536410"/>
                <a:ext cx="57332" cy="6059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6" name="TextBox 445">
            <a:extLst>
              <a:ext uri="{FF2B5EF4-FFF2-40B4-BE49-F238E27FC236}">
                <a16:creationId xmlns:a16="http://schemas.microsoft.com/office/drawing/2014/main" id="{E93BF146-077E-3E42-B7A4-BE96368D5BD2}"/>
              </a:ext>
            </a:extLst>
          </p:cNvPr>
          <p:cNvSpPr txBox="1"/>
          <p:nvPr/>
        </p:nvSpPr>
        <p:spPr>
          <a:xfrm>
            <a:off x="2817870" y="3532130"/>
            <a:ext cx="2476500" cy="923330"/>
          </a:xfrm>
          <a:prstGeom prst="rect">
            <a:avLst/>
          </a:prstGeom>
          <a:noFill/>
        </p:spPr>
        <p:txBody>
          <a:bodyPr wrap="square" rtlCol="0">
            <a:spAutoFit/>
          </a:bodyPr>
          <a:lstStyle/>
          <a:p>
            <a:pPr algn="ctr"/>
            <a:r>
              <a:rPr lang="en-US" dirty="0">
                <a:latin typeface="Rockwell" panose="02060603020205020403" pitchFamily="18" charset="77"/>
              </a:rPr>
              <a:t>Release Solid Particles into Plume Wake</a:t>
            </a:r>
          </a:p>
        </p:txBody>
      </p:sp>
      <p:sp>
        <p:nvSpPr>
          <p:cNvPr id="468" name="TextBox 467">
            <a:extLst>
              <a:ext uri="{FF2B5EF4-FFF2-40B4-BE49-F238E27FC236}">
                <a16:creationId xmlns:a16="http://schemas.microsoft.com/office/drawing/2014/main" id="{9374AEEE-A872-6E4D-A9A4-036485248629}"/>
              </a:ext>
            </a:extLst>
          </p:cNvPr>
          <p:cNvSpPr txBox="1"/>
          <p:nvPr/>
        </p:nvSpPr>
        <p:spPr>
          <a:xfrm>
            <a:off x="7340160" y="4177771"/>
            <a:ext cx="3676126" cy="369332"/>
          </a:xfrm>
          <a:prstGeom prst="rect">
            <a:avLst/>
          </a:prstGeom>
          <a:noFill/>
        </p:spPr>
        <p:txBody>
          <a:bodyPr wrap="square" rtlCol="0">
            <a:spAutoFit/>
          </a:bodyPr>
          <a:lstStyle/>
          <a:p>
            <a:pPr algn="ctr"/>
            <a:r>
              <a:rPr lang="en-US" dirty="0">
                <a:latin typeface="Rockwell" panose="02060603020205020403" pitchFamily="18" charset="77"/>
              </a:rPr>
              <a:t>Coagulation + Chemistry</a:t>
            </a:r>
          </a:p>
        </p:txBody>
      </p:sp>
      <p:grpSp>
        <p:nvGrpSpPr>
          <p:cNvPr id="476" name="Group 475">
            <a:extLst>
              <a:ext uri="{FF2B5EF4-FFF2-40B4-BE49-F238E27FC236}">
                <a16:creationId xmlns:a16="http://schemas.microsoft.com/office/drawing/2014/main" id="{A3BDE3E0-B853-0347-9B14-2B97BE96D825}"/>
              </a:ext>
            </a:extLst>
          </p:cNvPr>
          <p:cNvGrpSpPr/>
          <p:nvPr/>
        </p:nvGrpSpPr>
        <p:grpSpPr>
          <a:xfrm>
            <a:off x="10744200" y="5060950"/>
            <a:ext cx="457200" cy="1260979"/>
            <a:chOff x="10744200" y="5060950"/>
            <a:chExt cx="457200" cy="1260979"/>
          </a:xfrm>
        </p:grpSpPr>
        <p:cxnSp>
          <p:nvCxnSpPr>
            <p:cNvPr id="471" name="Straight Connector 470">
              <a:extLst>
                <a:ext uri="{FF2B5EF4-FFF2-40B4-BE49-F238E27FC236}">
                  <a16:creationId xmlns:a16="http://schemas.microsoft.com/office/drawing/2014/main" id="{1B033F95-46E1-2542-969F-606172B0F5D8}"/>
                </a:ext>
              </a:extLst>
            </p:cNvPr>
            <p:cNvCxnSpPr>
              <a:cxnSpLocks/>
            </p:cNvCxnSpPr>
            <p:nvPr/>
          </p:nvCxnSpPr>
          <p:spPr>
            <a:xfrm>
              <a:off x="10972800" y="5060950"/>
              <a:ext cx="0" cy="1249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766C3CE2-A3CC-4447-A85A-11ED51B056E0}"/>
                </a:ext>
              </a:extLst>
            </p:cNvPr>
            <p:cNvCxnSpPr>
              <a:cxnSpLocks/>
            </p:cNvCxnSpPr>
            <p:nvPr/>
          </p:nvCxnSpPr>
          <p:spPr>
            <a:xfrm flipH="1">
              <a:off x="10744200" y="5061992"/>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99E5F675-2C5B-7149-8A01-FF44C9857CA8}"/>
                </a:ext>
              </a:extLst>
            </p:cNvPr>
            <p:cNvCxnSpPr>
              <a:cxnSpLocks/>
            </p:cNvCxnSpPr>
            <p:nvPr/>
          </p:nvCxnSpPr>
          <p:spPr>
            <a:xfrm flipH="1">
              <a:off x="10744200" y="6321929"/>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7" name="TextBox 476">
            <a:extLst>
              <a:ext uri="{FF2B5EF4-FFF2-40B4-BE49-F238E27FC236}">
                <a16:creationId xmlns:a16="http://schemas.microsoft.com/office/drawing/2014/main" id="{1F9C66D4-A53F-0646-9F70-3B3B3FA9C556}"/>
              </a:ext>
            </a:extLst>
          </p:cNvPr>
          <p:cNvSpPr txBox="1"/>
          <p:nvPr/>
        </p:nvSpPr>
        <p:spPr>
          <a:xfrm>
            <a:off x="10809560" y="5454419"/>
            <a:ext cx="1382439" cy="338554"/>
          </a:xfrm>
          <a:prstGeom prst="rect">
            <a:avLst/>
          </a:prstGeom>
          <a:solidFill>
            <a:schemeClr val="bg1"/>
          </a:solidFill>
        </p:spPr>
        <p:txBody>
          <a:bodyPr wrap="square" rtlCol="0">
            <a:spAutoFit/>
          </a:bodyPr>
          <a:lstStyle/>
          <a:p>
            <a:r>
              <a:rPr lang="en-US" sz="1600" dirty="0">
                <a:latin typeface="Rockwell" panose="02060603020205020403" pitchFamily="18" charset="77"/>
              </a:rPr>
              <a:t>Expansion</a:t>
            </a:r>
          </a:p>
        </p:txBody>
      </p:sp>
      <p:grpSp>
        <p:nvGrpSpPr>
          <p:cNvPr id="482" name="Group 481">
            <a:extLst>
              <a:ext uri="{FF2B5EF4-FFF2-40B4-BE49-F238E27FC236}">
                <a16:creationId xmlns:a16="http://schemas.microsoft.com/office/drawing/2014/main" id="{63C99E8B-D9A4-8E41-B42E-120C646B92F3}"/>
              </a:ext>
            </a:extLst>
          </p:cNvPr>
          <p:cNvGrpSpPr/>
          <p:nvPr/>
        </p:nvGrpSpPr>
        <p:grpSpPr>
          <a:xfrm>
            <a:off x="2521176" y="2145187"/>
            <a:ext cx="7453753" cy="4612423"/>
            <a:chOff x="2521176" y="2145187"/>
            <a:chExt cx="7453753" cy="4612423"/>
          </a:xfrm>
        </p:grpSpPr>
        <p:grpSp>
          <p:nvGrpSpPr>
            <p:cNvPr id="480" name="Group 479">
              <a:extLst>
                <a:ext uri="{FF2B5EF4-FFF2-40B4-BE49-F238E27FC236}">
                  <a16:creationId xmlns:a16="http://schemas.microsoft.com/office/drawing/2014/main" id="{D91CDAD7-7D78-BC4C-99C2-9C568732D929}"/>
                </a:ext>
              </a:extLst>
            </p:cNvPr>
            <p:cNvGrpSpPr/>
            <p:nvPr/>
          </p:nvGrpSpPr>
          <p:grpSpPr>
            <a:xfrm>
              <a:off x="2521176" y="4605420"/>
              <a:ext cx="7453753" cy="2152190"/>
              <a:chOff x="4005945" y="1249914"/>
              <a:chExt cx="7453753" cy="2152190"/>
            </a:xfrm>
          </p:grpSpPr>
          <p:grpSp>
            <p:nvGrpSpPr>
              <p:cNvPr id="460" name="Group 459">
                <a:extLst>
                  <a:ext uri="{FF2B5EF4-FFF2-40B4-BE49-F238E27FC236}">
                    <a16:creationId xmlns:a16="http://schemas.microsoft.com/office/drawing/2014/main" id="{476826C6-11AD-C24B-9704-2CCE967DC54A}"/>
                  </a:ext>
                </a:extLst>
              </p:cNvPr>
              <p:cNvGrpSpPr/>
              <p:nvPr/>
            </p:nvGrpSpPr>
            <p:grpSpPr>
              <a:xfrm>
                <a:off x="4005945" y="1266852"/>
                <a:ext cx="4969779" cy="2135252"/>
                <a:chOff x="5477473" y="2118836"/>
                <a:chExt cx="4969779" cy="2135252"/>
              </a:xfrm>
            </p:grpSpPr>
            <p:grpSp>
              <p:nvGrpSpPr>
                <p:cNvPr id="456" name="Group 455">
                  <a:extLst>
                    <a:ext uri="{FF2B5EF4-FFF2-40B4-BE49-F238E27FC236}">
                      <a16:creationId xmlns:a16="http://schemas.microsoft.com/office/drawing/2014/main" id="{6139F688-B626-6446-A8F8-BA8771CFEEE0}"/>
                    </a:ext>
                  </a:extLst>
                </p:cNvPr>
                <p:cNvGrpSpPr/>
                <p:nvPr/>
              </p:nvGrpSpPr>
              <p:grpSpPr>
                <a:xfrm>
                  <a:off x="5477473" y="2132951"/>
                  <a:ext cx="2479740" cy="2121137"/>
                  <a:chOff x="5477473" y="2132951"/>
                  <a:chExt cx="2479740" cy="2121137"/>
                </a:xfrm>
              </p:grpSpPr>
              <p:sp>
                <p:nvSpPr>
                  <p:cNvPr id="454" name="Circular Arrow 453">
                    <a:extLst>
                      <a:ext uri="{FF2B5EF4-FFF2-40B4-BE49-F238E27FC236}">
                        <a16:creationId xmlns:a16="http://schemas.microsoft.com/office/drawing/2014/main" id="{B084A546-0106-5244-AF68-B8FEF458D8AF}"/>
                      </a:ext>
                    </a:extLst>
                  </p:cNvPr>
                  <p:cNvSpPr/>
                  <p:nvPr/>
                </p:nvSpPr>
                <p:spPr>
                  <a:xfrm>
                    <a:off x="5477473" y="2184400"/>
                    <a:ext cx="1237704" cy="2069688"/>
                  </a:xfrm>
                  <a:prstGeom prst="circularArrow">
                    <a:avLst>
                      <a:gd name="adj1" fmla="val 12500"/>
                      <a:gd name="adj2" fmla="val 1003625"/>
                      <a:gd name="adj3" fmla="val 20457681"/>
                      <a:gd name="adj4" fmla="val 10800000"/>
                      <a:gd name="adj5" fmla="val 0"/>
                    </a:avLst>
                  </a:prstGeom>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5" name="Circular Arrow 454">
                    <a:extLst>
                      <a:ext uri="{FF2B5EF4-FFF2-40B4-BE49-F238E27FC236}">
                        <a16:creationId xmlns:a16="http://schemas.microsoft.com/office/drawing/2014/main" id="{915CA31A-2848-E94C-AE24-E4242408DADB}"/>
                      </a:ext>
                    </a:extLst>
                  </p:cNvPr>
                  <p:cNvSpPr/>
                  <p:nvPr/>
                </p:nvSpPr>
                <p:spPr>
                  <a:xfrm rot="10800000">
                    <a:off x="6719509" y="2132951"/>
                    <a:ext cx="1237704" cy="2069688"/>
                  </a:xfrm>
                  <a:prstGeom prst="circularArrow">
                    <a:avLst>
                      <a:gd name="adj1" fmla="val 12500"/>
                      <a:gd name="adj2" fmla="val 1003625"/>
                      <a:gd name="adj3" fmla="val 20457681"/>
                      <a:gd name="adj4" fmla="val 10800000"/>
                      <a:gd name="adj5" fmla="val 0"/>
                    </a:avLst>
                  </a:prstGeom>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7" name="Group 456">
                  <a:extLst>
                    <a:ext uri="{FF2B5EF4-FFF2-40B4-BE49-F238E27FC236}">
                      <a16:creationId xmlns:a16="http://schemas.microsoft.com/office/drawing/2014/main" id="{7601D8EA-5A0D-584A-BC3F-6AE9AB351248}"/>
                    </a:ext>
                  </a:extLst>
                </p:cNvPr>
                <p:cNvGrpSpPr/>
                <p:nvPr/>
              </p:nvGrpSpPr>
              <p:grpSpPr>
                <a:xfrm>
                  <a:off x="7967512" y="2118836"/>
                  <a:ext cx="2479740" cy="2121137"/>
                  <a:chOff x="5477473" y="2132951"/>
                  <a:chExt cx="2479740" cy="2121137"/>
                </a:xfrm>
              </p:grpSpPr>
              <p:sp>
                <p:nvSpPr>
                  <p:cNvPr id="458" name="Circular Arrow 457">
                    <a:extLst>
                      <a:ext uri="{FF2B5EF4-FFF2-40B4-BE49-F238E27FC236}">
                        <a16:creationId xmlns:a16="http://schemas.microsoft.com/office/drawing/2014/main" id="{F143A583-AD77-E140-8B78-B5DB551D1329}"/>
                      </a:ext>
                    </a:extLst>
                  </p:cNvPr>
                  <p:cNvSpPr/>
                  <p:nvPr/>
                </p:nvSpPr>
                <p:spPr>
                  <a:xfrm>
                    <a:off x="5477473" y="2184400"/>
                    <a:ext cx="1237704" cy="2069688"/>
                  </a:xfrm>
                  <a:prstGeom prst="circularArrow">
                    <a:avLst>
                      <a:gd name="adj1" fmla="val 12500"/>
                      <a:gd name="adj2" fmla="val 1003625"/>
                      <a:gd name="adj3" fmla="val 20457681"/>
                      <a:gd name="adj4" fmla="val 10800000"/>
                      <a:gd name="adj5" fmla="val 0"/>
                    </a:avLst>
                  </a:prstGeom>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9" name="Circular Arrow 458">
                    <a:extLst>
                      <a:ext uri="{FF2B5EF4-FFF2-40B4-BE49-F238E27FC236}">
                        <a16:creationId xmlns:a16="http://schemas.microsoft.com/office/drawing/2014/main" id="{588C95AE-AC2F-F84E-8B29-149E694B9C5D}"/>
                      </a:ext>
                    </a:extLst>
                  </p:cNvPr>
                  <p:cNvSpPr/>
                  <p:nvPr/>
                </p:nvSpPr>
                <p:spPr>
                  <a:xfrm rot="10800000">
                    <a:off x="6719509" y="2132951"/>
                    <a:ext cx="1237704" cy="2069688"/>
                  </a:xfrm>
                  <a:prstGeom prst="circularArrow">
                    <a:avLst>
                      <a:gd name="adj1" fmla="val 12500"/>
                      <a:gd name="adj2" fmla="val 1003625"/>
                      <a:gd name="adj3" fmla="val 20457681"/>
                      <a:gd name="adj4" fmla="val 10800000"/>
                      <a:gd name="adj5" fmla="val 0"/>
                    </a:avLst>
                  </a:prstGeom>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78" name="Circular Arrow 477">
                <a:extLst>
                  <a:ext uri="{FF2B5EF4-FFF2-40B4-BE49-F238E27FC236}">
                    <a16:creationId xmlns:a16="http://schemas.microsoft.com/office/drawing/2014/main" id="{A4E6B1BC-55D5-EA43-BD67-8E38AAE8991A}"/>
                  </a:ext>
                </a:extLst>
              </p:cNvPr>
              <p:cNvSpPr/>
              <p:nvPr/>
            </p:nvSpPr>
            <p:spPr>
              <a:xfrm>
                <a:off x="8984575" y="1294043"/>
                <a:ext cx="1237704" cy="2069688"/>
              </a:xfrm>
              <a:prstGeom prst="circularArrow">
                <a:avLst>
                  <a:gd name="adj1" fmla="val 12500"/>
                  <a:gd name="adj2" fmla="val 1003625"/>
                  <a:gd name="adj3" fmla="val 20457681"/>
                  <a:gd name="adj4" fmla="val 10800000"/>
                  <a:gd name="adj5" fmla="val 0"/>
                </a:avLst>
              </a:prstGeom>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Circular Arrow 478">
                <a:extLst>
                  <a:ext uri="{FF2B5EF4-FFF2-40B4-BE49-F238E27FC236}">
                    <a16:creationId xmlns:a16="http://schemas.microsoft.com/office/drawing/2014/main" id="{1F3D2765-2C32-3C4D-AAAB-6E97B4CB2EFD}"/>
                  </a:ext>
                </a:extLst>
              </p:cNvPr>
              <p:cNvSpPr/>
              <p:nvPr/>
            </p:nvSpPr>
            <p:spPr>
              <a:xfrm rot="10800000">
                <a:off x="10221994" y="1249914"/>
                <a:ext cx="1237704" cy="2069688"/>
              </a:xfrm>
              <a:prstGeom prst="circularArrow">
                <a:avLst>
                  <a:gd name="adj1" fmla="val 12500"/>
                  <a:gd name="adj2" fmla="val 1003625"/>
                  <a:gd name="adj3" fmla="val 20457681"/>
                  <a:gd name="adj4" fmla="val 10800000"/>
                  <a:gd name="adj5" fmla="val 0"/>
                </a:avLst>
              </a:prstGeom>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1" name="TextBox 480">
              <a:extLst>
                <a:ext uri="{FF2B5EF4-FFF2-40B4-BE49-F238E27FC236}">
                  <a16:creationId xmlns:a16="http://schemas.microsoft.com/office/drawing/2014/main" id="{AA439740-3A5B-B346-A63B-5C81F858A9E7}"/>
                </a:ext>
              </a:extLst>
            </p:cNvPr>
            <p:cNvSpPr txBox="1"/>
            <p:nvPr/>
          </p:nvSpPr>
          <p:spPr>
            <a:xfrm>
              <a:off x="4965866" y="2145187"/>
              <a:ext cx="2717211" cy="923330"/>
            </a:xfrm>
            <a:prstGeom prst="rect">
              <a:avLst/>
            </a:prstGeom>
            <a:noFill/>
          </p:spPr>
          <p:txBody>
            <a:bodyPr wrap="square" rtlCol="0">
              <a:spAutoFit/>
            </a:bodyPr>
            <a:lstStyle/>
            <a:p>
              <a:pPr algn="ctr"/>
              <a:r>
                <a:rPr lang="en-US" dirty="0">
                  <a:latin typeface="Rockwell" panose="02060603020205020403" pitchFamily="18" charset="77"/>
                </a:rPr>
                <a:t>Flight Through Plume to Collect Samples and Data</a:t>
              </a:r>
            </a:p>
          </p:txBody>
        </p:sp>
      </p:grpSp>
    </p:spTree>
    <p:extLst>
      <p:ext uri="{BB962C8B-B14F-4D97-AF65-F5344CB8AC3E}">
        <p14:creationId xmlns:p14="http://schemas.microsoft.com/office/powerpoint/2010/main" val="2613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44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6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p:bldP spid="446" grpId="1"/>
      <p:bldP spid="468" grpId="0"/>
      <p:bldP spid="468" grpId="1"/>
      <p:bldP spid="4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704CA9-4DB9-8940-9199-A45489D1A5F2}"/>
              </a:ext>
            </a:extLst>
          </p:cNvPr>
          <p:cNvSpPr txBox="1">
            <a:spLocks/>
          </p:cNvSpPr>
          <p:nvPr/>
        </p:nvSpPr>
        <p:spPr>
          <a:xfrm>
            <a:off x="0" y="1"/>
            <a:ext cx="12192000" cy="790414"/>
          </a:xfrm>
          <a:prstGeom prst="rect">
            <a:avLst/>
          </a:prstGeom>
          <a:solidFill>
            <a:srgbClr val="004242">
              <a:alpha val="61961"/>
            </a:srgb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Rockwell" panose="02060603020205020403" pitchFamily="18" charset="77"/>
              </a:rPr>
              <a:t>Modeling: </a:t>
            </a:r>
            <a:r>
              <a:rPr lang="en-US" dirty="0">
                <a:solidFill>
                  <a:schemeClr val="bg1"/>
                </a:solidFill>
                <a:latin typeface="Rockwell" panose="02060603020205020403" pitchFamily="18" charset="77"/>
              </a:rPr>
              <a:t>					</a:t>
            </a:r>
            <a:r>
              <a:rPr lang="en-US" sz="5800" dirty="0">
                <a:solidFill>
                  <a:schemeClr val="bg1"/>
                </a:solidFill>
                <a:latin typeface="Rockwell" panose="02060603020205020403" pitchFamily="18" charset="77"/>
              </a:rPr>
              <a:t>	</a:t>
            </a:r>
            <a:r>
              <a:rPr lang="en-US" dirty="0">
                <a:solidFill>
                  <a:schemeClr val="bg1"/>
                </a:solidFill>
                <a:latin typeface="Rockwell" panose="02060603020205020403" pitchFamily="18" charset="77"/>
              </a:rPr>
              <a:t>		        </a:t>
            </a:r>
            <a:endParaRPr lang="en-US" sz="4100" dirty="0">
              <a:solidFill>
                <a:schemeClr val="bg1"/>
              </a:solidFill>
              <a:latin typeface="Rockwell" panose="02060603020205020403" pitchFamily="18" charset="77"/>
            </a:endParaRPr>
          </a:p>
        </p:txBody>
      </p:sp>
      <p:sp>
        <p:nvSpPr>
          <p:cNvPr id="7" name="TextBox 6">
            <a:extLst>
              <a:ext uri="{FF2B5EF4-FFF2-40B4-BE49-F238E27FC236}">
                <a16:creationId xmlns:a16="http://schemas.microsoft.com/office/drawing/2014/main" id="{820F91F3-ADAD-2843-B3B7-10D817420F5E}"/>
              </a:ext>
            </a:extLst>
          </p:cNvPr>
          <p:cNvSpPr txBox="1"/>
          <p:nvPr/>
        </p:nvSpPr>
        <p:spPr>
          <a:xfrm>
            <a:off x="7607490" y="102820"/>
            <a:ext cx="4757382" cy="584775"/>
          </a:xfrm>
          <a:prstGeom prst="rect">
            <a:avLst/>
          </a:prstGeom>
          <a:noFill/>
        </p:spPr>
        <p:txBody>
          <a:bodyPr wrap="square" rtlCol="0">
            <a:spAutoFit/>
          </a:bodyPr>
          <a:lstStyle/>
          <a:p>
            <a:r>
              <a:rPr lang="en-US" sz="3200" dirty="0">
                <a:solidFill>
                  <a:schemeClr val="bg1"/>
                </a:solidFill>
                <a:latin typeface="Rockwell" panose="02060603020205020403" pitchFamily="18" charset="77"/>
              </a:rPr>
              <a:t>Hydrology under SRM	</a:t>
            </a:r>
            <a:endParaRPr lang="en-US" sz="3200" dirty="0"/>
          </a:p>
        </p:txBody>
      </p:sp>
      <p:pic>
        <p:nvPicPr>
          <p:cNvPr id="14" name="Picture 13">
            <a:extLst>
              <a:ext uri="{FF2B5EF4-FFF2-40B4-BE49-F238E27FC236}">
                <a16:creationId xmlns:a16="http://schemas.microsoft.com/office/drawing/2014/main" id="{34BBC03E-287D-2A4A-B717-F7D01A19032E}"/>
              </a:ext>
            </a:extLst>
          </p:cNvPr>
          <p:cNvPicPr>
            <a:picLocks noChangeAspect="1"/>
          </p:cNvPicPr>
          <p:nvPr/>
        </p:nvPicPr>
        <p:blipFill>
          <a:blip r:embed="rId3"/>
          <a:stretch>
            <a:fillRect/>
          </a:stretch>
        </p:blipFill>
        <p:spPr>
          <a:xfrm>
            <a:off x="2214966" y="1039721"/>
            <a:ext cx="7247077" cy="4652952"/>
          </a:xfrm>
          <a:prstGeom prst="rect">
            <a:avLst/>
          </a:prstGeom>
        </p:spPr>
      </p:pic>
      <p:pic>
        <p:nvPicPr>
          <p:cNvPr id="6" name="Picture 5">
            <a:extLst>
              <a:ext uri="{FF2B5EF4-FFF2-40B4-BE49-F238E27FC236}">
                <a16:creationId xmlns:a16="http://schemas.microsoft.com/office/drawing/2014/main" id="{8BD49992-9A24-2943-A27F-152494032CC8}"/>
              </a:ext>
            </a:extLst>
          </p:cNvPr>
          <p:cNvPicPr>
            <a:picLocks noChangeAspect="1"/>
          </p:cNvPicPr>
          <p:nvPr/>
        </p:nvPicPr>
        <p:blipFill rotWithShape="1">
          <a:blip r:embed="rId4"/>
          <a:srcRect b="16037"/>
          <a:stretch/>
        </p:blipFill>
        <p:spPr>
          <a:xfrm>
            <a:off x="1317811" y="1161311"/>
            <a:ext cx="9870142" cy="5696689"/>
          </a:xfrm>
          <a:prstGeom prst="rect">
            <a:avLst/>
          </a:prstGeom>
        </p:spPr>
      </p:pic>
      <p:sp>
        <p:nvSpPr>
          <p:cNvPr id="3" name="TextBox 2">
            <a:extLst>
              <a:ext uri="{FF2B5EF4-FFF2-40B4-BE49-F238E27FC236}">
                <a16:creationId xmlns:a16="http://schemas.microsoft.com/office/drawing/2014/main" id="{9B0D9E25-CE72-0D41-B376-A68E96ABE8DB}"/>
              </a:ext>
            </a:extLst>
          </p:cNvPr>
          <p:cNvSpPr txBox="1"/>
          <p:nvPr/>
        </p:nvSpPr>
        <p:spPr>
          <a:xfrm>
            <a:off x="2702859" y="912005"/>
            <a:ext cx="1801906" cy="369332"/>
          </a:xfrm>
          <a:prstGeom prst="rect">
            <a:avLst/>
          </a:prstGeom>
          <a:solidFill>
            <a:schemeClr val="bg1"/>
          </a:solidFill>
        </p:spPr>
        <p:txBody>
          <a:bodyPr wrap="square" rtlCol="0">
            <a:spAutoFit/>
          </a:bodyPr>
          <a:lstStyle/>
          <a:p>
            <a:r>
              <a:rPr lang="en-US" dirty="0">
                <a:latin typeface="Rockwell" panose="02060603020205020403" pitchFamily="18" charset="77"/>
              </a:rPr>
              <a:t>Precipitation</a:t>
            </a:r>
          </a:p>
        </p:txBody>
      </p:sp>
      <p:sp>
        <p:nvSpPr>
          <p:cNvPr id="13" name="TextBox 12">
            <a:extLst>
              <a:ext uri="{FF2B5EF4-FFF2-40B4-BE49-F238E27FC236}">
                <a16:creationId xmlns:a16="http://schemas.microsoft.com/office/drawing/2014/main" id="{F3E63598-2AE9-0846-8A09-27C026F6F579}"/>
              </a:ext>
            </a:extLst>
          </p:cNvPr>
          <p:cNvSpPr txBox="1"/>
          <p:nvPr/>
        </p:nvSpPr>
        <p:spPr>
          <a:xfrm>
            <a:off x="7345556" y="925856"/>
            <a:ext cx="1707777" cy="369332"/>
          </a:xfrm>
          <a:prstGeom prst="rect">
            <a:avLst/>
          </a:prstGeom>
          <a:noFill/>
        </p:spPr>
        <p:txBody>
          <a:bodyPr wrap="square" rtlCol="0">
            <a:spAutoFit/>
          </a:bodyPr>
          <a:lstStyle/>
          <a:p>
            <a:r>
              <a:rPr lang="en-US" dirty="0">
                <a:latin typeface="Rockwell" panose="02060603020205020403" pitchFamily="18" charset="77"/>
              </a:rPr>
              <a:t>Evaporation</a:t>
            </a:r>
          </a:p>
        </p:txBody>
      </p:sp>
      <p:sp>
        <p:nvSpPr>
          <p:cNvPr id="5" name="TextBox 4">
            <a:extLst>
              <a:ext uri="{FF2B5EF4-FFF2-40B4-BE49-F238E27FC236}">
                <a16:creationId xmlns:a16="http://schemas.microsoft.com/office/drawing/2014/main" id="{BE6C2610-8090-9845-B34C-A24DFDBCB5ED}"/>
              </a:ext>
            </a:extLst>
          </p:cNvPr>
          <p:cNvSpPr txBox="1"/>
          <p:nvPr/>
        </p:nvSpPr>
        <p:spPr>
          <a:xfrm>
            <a:off x="10959547" y="6493565"/>
            <a:ext cx="1099931" cy="246221"/>
          </a:xfrm>
          <a:prstGeom prst="rect">
            <a:avLst/>
          </a:prstGeom>
          <a:noFill/>
        </p:spPr>
        <p:txBody>
          <a:bodyPr wrap="square" rtlCol="0">
            <a:spAutoFit/>
          </a:bodyPr>
          <a:lstStyle/>
          <a:p>
            <a:r>
              <a:rPr lang="en-US" sz="1000" i="1" dirty="0" err="1"/>
              <a:t>Tilmes</a:t>
            </a:r>
            <a:r>
              <a:rPr lang="en-US" sz="1000" i="1" dirty="0"/>
              <a:t> et al, 2013</a:t>
            </a:r>
          </a:p>
        </p:txBody>
      </p:sp>
    </p:spTree>
    <p:extLst>
      <p:ext uri="{BB962C8B-B14F-4D97-AF65-F5344CB8AC3E}">
        <p14:creationId xmlns:p14="http://schemas.microsoft.com/office/powerpoint/2010/main" val="10825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F1CEA6-8588-CD4B-AEAC-53F86650BA1D}"/>
              </a:ext>
            </a:extLst>
          </p:cNvPr>
          <p:cNvSpPr txBox="1">
            <a:spLocks/>
          </p:cNvSpPr>
          <p:nvPr/>
        </p:nvSpPr>
        <p:spPr>
          <a:xfrm>
            <a:off x="0" y="1"/>
            <a:ext cx="12192000" cy="790414"/>
          </a:xfrm>
          <a:prstGeom prst="rect">
            <a:avLst/>
          </a:prstGeom>
          <a:solidFill>
            <a:srgbClr val="004242">
              <a:alpha val="61961"/>
            </a:srgb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Rockwell" panose="02060603020205020403" pitchFamily="18" charset="77"/>
              </a:rPr>
              <a:t>Cloud Resolving Model</a:t>
            </a:r>
            <a:r>
              <a:rPr lang="en-US" sz="5800" dirty="0">
                <a:solidFill>
                  <a:schemeClr val="bg1"/>
                </a:solidFill>
                <a:latin typeface="Rockwell" panose="02060603020205020403" pitchFamily="18" charset="77"/>
              </a:rPr>
              <a:t>	</a:t>
            </a:r>
            <a:r>
              <a:rPr lang="en-US" dirty="0">
                <a:solidFill>
                  <a:schemeClr val="bg1"/>
                </a:solidFill>
                <a:latin typeface="Rockwell" panose="02060603020205020403" pitchFamily="18" charset="77"/>
              </a:rPr>
              <a:t>		        </a:t>
            </a:r>
            <a:endParaRPr lang="en-US" sz="4100" dirty="0">
              <a:solidFill>
                <a:schemeClr val="bg1"/>
              </a:solidFill>
              <a:latin typeface="Rockwell" panose="02060603020205020403" pitchFamily="18" charset="77"/>
            </a:endParaRPr>
          </a:p>
        </p:txBody>
      </p:sp>
      <p:cxnSp>
        <p:nvCxnSpPr>
          <p:cNvPr id="34" name="Straight Arrow Connector 33">
            <a:extLst>
              <a:ext uri="{FF2B5EF4-FFF2-40B4-BE49-F238E27FC236}">
                <a16:creationId xmlns:a16="http://schemas.microsoft.com/office/drawing/2014/main" id="{236BBF01-F13B-C54A-8A53-6530C693DB11}"/>
              </a:ext>
            </a:extLst>
          </p:cNvPr>
          <p:cNvCxnSpPr>
            <a:cxnSpLocks/>
          </p:cNvCxnSpPr>
          <p:nvPr/>
        </p:nvCxnSpPr>
        <p:spPr>
          <a:xfrm>
            <a:off x="824071" y="3048000"/>
            <a:ext cx="0" cy="253083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0796E916-CFE5-A242-ABF6-1F46880219F9}"/>
              </a:ext>
            </a:extLst>
          </p:cNvPr>
          <p:cNvSpPr txBox="1"/>
          <p:nvPr/>
        </p:nvSpPr>
        <p:spPr>
          <a:xfrm>
            <a:off x="-1" y="3938791"/>
            <a:ext cx="1439919" cy="707886"/>
          </a:xfrm>
          <a:prstGeom prst="rect">
            <a:avLst/>
          </a:prstGeom>
          <a:solidFill>
            <a:schemeClr val="bg1"/>
          </a:solidFill>
        </p:spPr>
        <p:txBody>
          <a:bodyPr wrap="square" rtlCol="0">
            <a:spAutoFit/>
          </a:bodyPr>
          <a:lstStyle/>
          <a:p>
            <a:pPr algn="ctr"/>
            <a:r>
              <a:rPr lang="en-US" sz="2000" dirty="0">
                <a:latin typeface="Rockwell" panose="02060603020205020403" pitchFamily="18" charset="77"/>
              </a:rPr>
              <a:t>26 Vertical Layers</a:t>
            </a:r>
          </a:p>
        </p:txBody>
      </p:sp>
      <p:sp>
        <p:nvSpPr>
          <p:cNvPr id="35" name="TextBox 34">
            <a:extLst>
              <a:ext uri="{FF2B5EF4-FFF2-40B4-BE49-F238E27FC236}">
                <a16:creationId xmlns:a16="http://schemas.microsoft.com/office/drawing/2014/main" id="{7DD02A38-983E-2547-AD6C-BDD3824FC9DC}"/>
              </a:ext>
            </a:extLst>
          </p:cNvPr>
          <p:cNvSpPr txBox="1"/>
          <p:nvPr/>
        </p:nvSpPr>
        <p:spPr>
          <a:xfrm>
            <a:off x="1993349" y="1487838"/>
            <a:ext cx="2205564" cy="430887"/>
          </a:xfrm>
          <a:prstGeom prst="rect">
            <a:avLst/>
          </a:prstGeom>
          <a:noFill/>
        </p:spPr>
        <p:txBody>
          <a:bodyPr wrap="square" rtlCol="0">
            <a:spAutoFit/>
          </a:bodyPr>
          <a:lstStyle/>
          <a:p>
            <a:pPr algn="ctr"/>
            <a:r>
              <a:rPr lang="en-US" sz="2200" dirty="0">
                <a:latin typeface="Rockwell" panose="02060603020205020403" pitchFamily="18" charset="77"/>
              </a:rPr>
              <a:t>GCM Grid Box </a:t>
            </a:r>
          </a:p>
        </p:txBody>
      </p:sp>
      <p:sp>
        <p:nvSpPr>
          <p:cNvPr id="7" name="Cube 6">
            <a:extLst>
              <a:ext uri="{FF2B5EF4-FFF2-40B4-BE49-F238E27FC236}">
                <a16:creationId xmlns:a16="http://schemas.microsoft.com/office/drawing/2014/main" id="{E6C9B358-4BC1-C64D-85AC-D18668E13E6F}"/>
              </a:ext>
            </a:extLst>
          </p:cNvPr>
          <p:cNvSpPr/>
          <p:nvPr/>
        </p:nvSpPr>
        <p:spPr>
          <a:xfrm>
            <a:off x="1430744" y="2657947"/>
            <a:ext cx="3330774" cy="2777302"/>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83DAE879-40A9-BD43-9951-FC969C5A858D}"/>
              </a:ext>
            </a:extLst>
          </p:cNvPr>
          <p:cNvCxnSpPr>
            <a:cxnSpLocks/>
          </p:cNvCxnSpPr>
          <p:nvPr/>
        </p:nvCxnSpPr>
        <p:spPr>
          <a:xfrm>
            <a:off x="2117665" y="2666688"/>
            <a:ext cx="0" cy="212186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4E3EF4C2-9BC4-1243-8381-44A83C05A7F5}"/>
              </a:ext>
            </a:extLst>
          </p:cNvPr>
          <p:cNvCxnSpPr>
            <a:cxnSpLocks/>
          </p:cNvCxnSpPr>
          <p:nvPr/>
        </p:nvCxnSpPr>
        <p:spPr>
          <a:xfrm flipV="1">
            <a:off x="1429986" y="4753759"/>
            <a:ext cx="696854" cy="67706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791517C-4419-A64D-9399-D980914CE0EE}"/>
              </a:ext>
            </a:extLst>
          </p:cNvPr>
          <p:cNvCxnSpPr>
            <a:cxnSpLocks/>
          </p:cNvCxnSpPr>
          <p:nvPr/>
        </p:nvCxnSpPr>
        <p:spPr>
          <a:xfrm flipH="1">
            <a:off x="2126840" y="4746337"/>
            <a:ext cx="2634679" cy="20185"/>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6CE270C7-2909-5442-9D9E-7A14E6B8C8FF}"/>
              </a:ext>
            </a:extLst>
          </p:cNvPr>
          <p:cNvCxnSpPr>
            <a:cxnSpLocks/>
          </p:cNvCxnSpPr>
          <p:nvPr/>
        </p:nvCxnSpPr>
        <p:spPr>
          <a:xfrm flipH="1">
            <a:off x="4277595" y="4884342"/>
            <a:ext cx="681081" cy="6944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1200EB0C-FC06-DF40-B30E-3339B36420A2}"/>
              </a:ext>
            </a:extLst>
          </p:cNvPr>
          <p:cNvSpPr txBox="1"/>
          <p:nvPr/>
        </p:nvSpPr>
        <p:spPr>
          <a:xfrm rot="18853645">
            <a:off x="4285101" y="5098392"/>
            <a:ext cx="1247713" cy="400110"/>
          </a:xfrm>
          <a:prstGeom prst="rect">
            <a:avLst/>
          </a:prstGeom>
          <a:solidFill>
            <a:schemeClr val="bg1"/>
          </a:solidFill>
        </p:spPr>
        <p:txBody>
          <a:bodyPr wrap="square" rtlCol="0">
            <a:spAutoFit/>
          </a:bodyPr>
          <a:lstStyle/>
          <a:p>
            <a:r>
              <a:rPr lang="en-US" sz="2000" dirty="0">
                <a:latin typeface="Rockwell" panose="02060603020205020403" pitchFamily="18" charset="77"/>
              </a:rPr>
              <a:t>100 km </a:t>
            </a:r>
          </a:p>
        </p:txBody>
      </p:sp>
      <p:sp>
        <p:nvSpPr>
          <p:cNvPr id="201" name="Cube 200">
            <a:extLst>
              <a:ext uri="{FF2B5EF4-FFF2-40B4-BE49-F238E27FC236}">
                <a16:creationId xmlns:a16="http://schemas.microsoft.com/office/drawing/2014/main" id="{530F9036-2173-E740-A402-F75080EA940C}"/>
              </a:ext>
            </a:extLst>
          </p:cNvPr>
          <p:cNvSpPr/>
          <p:nvPr/>
        </p:nvSpPr>
        <p:spPr>
          <a:xfrm>
            <a:off x="1761763" y="3033673"/>
            <a:ext cx="2704579" cy="2061455"/>
          </a:xfrm>
          <a:prstGeom prst="cube">
            <a:avLst>
              <a:gd name="adj" fmla="val 3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a:extLst>
              <a:ext uri="{FF2B5EF4-FFF2-40B4-BE49-F238E27FC236}">
                <a16:creationId xmlns:a16="http://schemas.microsoft.com/office/drawing/2014/main" id="{12C396B8-0E70-5042-A8FF-2592F7CD897E}"/>
              </a:ext>
            </a:extLst>
          </p:cNvPr>
          <p:cNvGrpSpPr/>
          <p:nvPr/>
        </p:nvGrpSpPr>
        <p:grpSpPr>
          <a:xfrm>
            <a:off x="1429987" y="3535469"/>
            <a:ext cx="2644657" cy="1756687"/>
            <a:chOff x="1429987" y="3535469"/>
            <a:chExt cx="2730677" cy="1756687"/>
          </a:xfrm>
        </p:grpSpPr>
        <p:cxnSp>
          <p:nvCxnSpPr>
            <p:cNvPr id="18" name="Straight Connector 17">
              <a:extLst>
                <a:ext uri="{FF2B5EF4-FFF2-40B4-BE49-F238E27FC236}">
                  <a16:creationId xmlns:a16="http://schemas.microsoft.com/office/drawing/2014/main" id="{B54E5F5B-F202-3C4D-B689-1AEB90FEC352}"/>
                </a:ext>
              </a:extLst>
            </p:cNvPr>
            <p:cNvCxnSpPr>
              <a:cxnSpLocks/>
            </p:cNvCxnSpPr>
            <p:nvPr/>
          </p:nvCxnSpPr>
          <p:spPr>
            <a:xfrm>
              <a:off x="1430744" y="4356199"/>
              <a:ext cx="27115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C40E89C-FE13-FE44-AF69-47F99252ED4A}"/>
                </a:ext>
              </a:extLst>
            </p:cNvPr>
            <p:cNvCxnSpPr>
              <a:cxnSpLocks/>
            </p:cNvCxnSpPr>
            <p:nvPr/>
          </p:nvCxnSpPr>
          <p:spPr>
            <a:xfrm>
              <a:off x="1430744" y="4204243"/>
              <a:ext cx="272992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D33020-3FCB-C04D-B245-C1B803D9ACBE}"/>
                </a:ext>
              </a:extLst>
            </p:cNvPr>
            <p:cNvCxnSpPr>
              <a:cxnSpLocks/>
            </p:cNvCxnSpPr>
            <p:nvPr/>
          </p:nvCxnSpPr>
          <p:spPr>
            <a:xfrm>
              <a:off x="1430744" y="4082039"/>
              <a:ext cx="272992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5CB68E-0892-764F-9D76-C9A06267AE70}"/>
                </a:ext>
              </a:extLst>
            </p:cNvPr>
            <p:cNvCxnSpPr>
              <a:cxnSpLocks/>
            </p:cNvCxnSpPr>
            <p:nvPr/>
          </p:nvCxnSpPr>
          <p:spPr>
            <a:xfrm>
              <a:off x="1430744" y="3935559"/>
              <a:ext cx="2729920" cy="2123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2186133-4323-7948-8257-B4E5072DF5FC}"/>
                </a:ext>
              </a:extLst>
            </p:cNvPr>
            <p:cNvCxnSpPr>
              <a:cxnSpLocks/>
            </p:cNvCxnSpPr>
            <p:nvPr/>
          </p:nvCxnSpPr>
          <p:spPr>
            <a:xfrm>
              <a:off x="1430744" y="3796694"/>
              <a:ext cx="27131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902DFEF-573E-2348-B23E-24E28DCBC5A4}"/>
                </a:ext>
              </a:extLst>
            </p:cNvPr>
            <p:cNvCxnSpPr>
              <a:cxnSpLocks/>
            </p:cNvCxnSpPr>
            <p:nvPr/>
          </p:nvCxnSpPr>
          <p:spPr>
            <a:xfrm>
              <a:off x="1430744" y="3668937"/>
              <a:ext cx="2729920" cy="1236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E3E37DC-86C3-3F4F-9130-F4215C233F0F}"/>
                </a:ext>
              </a:extLst>
            </p:cNvPr>
            <p:cNvCxnSpPr>
              <a:cxnSpLocks/>
            </p:cNvCxnSpPr>
            <p:nvPr/>
          </p:nvCxnSpPr>
          <p:spPr>
            <a:xfrm>
              <a:off x="1430744" y="3535469"/>
              <a:ext cx="271317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274885A-39AB-FC45-9A59-7CA453985445}"/>
                </a:ext>
              </a:extLst>
            </p:cNvPr>
            <p:cNvCxnSpPr>
              <a:cxnSpLocks/>
            </p:cNvCxnSpPr>
            <p:nvPr/>
          </p:nvCxnSpPr>
          <p:spPr>
            <a:xfrm>
              <a:off x="1430744" y="4487663"/>
              <a:ext cx="27115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B8A78F7-1C92-BB40-9972-5B63D2011CDD}"/>
                </a:ext>
              </a:extLst>
            </p:cNvPr>
            <p:cNvCxnSpPr>
              <a:cxnSpLocks/>
            </p:cNvCxnSpPr>
            <p:nvPr/>
          </p:nvCxnSpPr>
          <p:spPr>
            <a:xfrm>
              <a:off x="1429989" y="4628516"/>
              <a:ext cx="27115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BF8EC68-B09D-5C47-8177-5A9D7E6A8661}"/>
                </a:ext>
              </a:extLst>
            </p:cNvPr>
            <p:cNvCxnSpPr>
              <a:cxnSpLocks/>
            </p:cNvCxnSpPr>
            <p:nvPr/>
          </p:nvCxnSpPr>
          <p:spPr>
            <a:xfrm>
              <a:off x="1439919" y="4757246"/>
              <a:ext cx="27115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B3BB7AB-BE09-6D45-88D3-57A685424DA6}"/>
                </a:ext>
              </a:extLst>
            </p:cNvPr>
            <p:cNvCxnSpPr>
              <a:cxnSpLocks/>
            </p:cNvCxnSpPr>
            <p:nvPr/>
          </p:nvCxnSpPr>
          <p:spPr>
            <a:xfrm>
              <a:off x="1439919" y="4888709"/>
              <a:ext cx="27115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CFEED9FA-D5A8-8940-BE4B-D577C660D068}"/>
                </a:ext>
              </a:extLst>
            </p:cNvPr>
            <p:cNvCxnSpPr>
              <a:cxnSpLocks/>
            </p:cNvCxnSpPr>
            <p:nvPr/>
          </p:nvCxnSpPr>
          <p:spPr>
            <a:xfrm>
              <a:off x="1429989" y="5020172"/>
              <a:ext cx="27115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714EE63-17F0-304C-B5ED-0F3EA6BD8BC7}"/>
                </a:ext>
              </a:extLst>
            </p:cNvPr>
            <p:cNvCxnSpPr>
              <a:cxnSpLocks/>
            </p:cNvCxnSpPr>
            <p:nvPr/>
          </p:nvCxnSpPr>
          <p:spPr>
            <a:xfrm>
              <a:off x="1429988" y="5170083"/>
              <a:ext cx="27115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F710A4A-0DD1-624D-AFCE-BD358642A29C}"/>
                </a:ext>
              </a:extLst>
            </p:cNvPr>
            <p:cNvCxnSpPr>
              <a:cxnSpLocks/>
            </p:cNvCxnSpPr>
            <p:nvPr/>
          </p:nvCxnSpPr>
          <p:spPr>
            <a:xfrm>
              <a:off x="1429987" y="5292156"/>
              <a:ext cx="271157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04" name="Straight Connector 203">
            <a:extLst>
              <a:ext uri="{FF2B5EF4-FFF2-40B4-BE49-F238E27FC236}">
                <a16:creationId xmlns:a16="http://schemas.microsoft.com/office/drawing/2014/main" id="{D08E6FC7-EB52-FB48-A34A-F190CDC19EA1}"/>
              </a:ext>
            </a:extLst>
          </p:cNvPr>
          <p:cNvCxnSpPr>
            <a:cxnSpLocks/>
          </p:cNvCxnSpPr>
          <p:nvPr/>
        </p:nvCxnSpPr>
        <p:spPr>
          <a:xfrm>
            <a:off x="1429987" y="3361470"/>
            <a:ext cx="2635072" cy="1968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6A847BCA-AC64-6B4F-BB66-966BCF387B69}"/>
              </a:ext>
            </a:extLst>
          </p:cNvPr>
          <p:cNvCxnSpPr>
            <a:cxnSpLocks/>
          </p:cNvCxnSpPr>
          <p:nvPr/>
        </p:nvCxnSpPr>
        <p:spPr>
          <a:xfrm flipV="1">
            <a:off x="4049975" y="2676996"/>
            <a:ext cx="702368" cy="706518"/>
          </a:xfrm>
          <a:prstGeom prst="line">
            <a:avLst/>
          </a:prstGeom>
          <a:ln w="19050"/>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6F252CF7-0957-8F45-A838-DB9AD2C48B56}"/>
              </a:ext>
            </a:extLst>
          </p:cNvPr>
          <p:cNvCxnSpPr>
            <a:cxnSpLocks/>
          </p:cNvCxnSpPr>
          <p:nvPr/>
        </p:nvCxnSpPr>
        <p:spPr>
          <a:xfrm>
            <a:off x="4065001" y="3361470"/>
            <a:ext cx="9643" cy="207377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22" name="Cube 221">
            <a:extLst>
              <a:ext uri="{FF2B5EF4-FFF2-40B4-BE49-F238E27FC236}">
                <a16:creationId xmlns:a16="http://schemas.microsoft.com/office/drawing/2014/main" id="{6E91FC7A-A620-8541-AA15-521996251A9D}"/>
              </a:ext>
            </a:extLst>
          </p:cNvPr>
          <p:cNvSpPr/>
          <p:nvPr/>
        </p:nvSpPr>
        <p:spPr>
          <a:xfrm>
            <a:off x="7344016" y="2683442"/>
            <a:ext cx="3388674" cy="2546712"/>
          </a:xfrm>
          <a:prstGeom prst="cube">
            <a:avLst>
              <a:gd name="adj" fmla="val 11669"/>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xtBox 225">
            <a:extLst>
              <a:ext uri="{FF2B5EF4-FFF2-40B4-BE49-F238E27FC236}">
                <a16:creationId xmlns:a16="http://schemas.microsoft.com/office/drawing/2014/main" id="{6EDEA491-28A7-DA46-AA70-3DC8F6D5D286}"/>
              </a:ext>
            </a:extLst>
          </p:cNvPr>
          <p:cNvSpPr txBox="1"/>
          <p:nvPr/>
        </p:nvSpPr>
        <p:spPr>
          <a:xfrm rot="18404129">
            <a:off x="10468702" y="5085044"/>
            <a:ext cx="839229" cy="400110"/>
          </a:xfrm>
          <a:prstGeom prst="rect">
            <a:avLst/>
          </a:prstGeom>
          <a:solidFill>
            <a:schemeClr val="bg1"/>
          </a:solidFill>
        </p:spPr>
        <p:txBody>
          <a:bodyPr wrap="square" rtlCol="0">
            <a:spAutoFit/>
          </a:bodyPr>
          <a:lstStyle/>
          <a:p>
            <a:r>
              <a:rPr lang="en-US" sz="2000" dirty="0">
                <a:latin typeface="Rockwell" panose="02060603020205020403" pitchFamily="18" charset="77"/>
              </a:rPr>
              <a:t>2 km </a:t>
            </a:r>
          </a:p>
        </p:txBody>
      </p:sp>
      <p:cxnSp>
        <p:nvCxnSpPr>
          <p:cNvPr id="227" name="Straight Arrow Connector 226">
            <a:extLst>
              <a:ext uri="{FF2B5EF4-FFF2-40B4-BE49-F238E27FC236}">
                <a16:creationId xmlns:a16="http://schemas.microsoft.com/office/drawing/2014/main" id="{D42E54A8-33AF-F341-B848-437D49D37A88}"/>
              </a:ext>
            </a:extLst>
          </p:cNvPr>
          <p:cNvCxnSpPr>
            <a:cxnSpLocks/>
          </p:cNvCxnSpPr>
          <p:nvPr/>
        </p:nvCxnSpPr>
        <p:spPr>
          <a:xfrm flipH="1">
            <a:off x="10577064" y="5020172"/>
            <a:ext cx="311253" cy="341062"/>
          </a:xfrm>
          <a:prstGeom prst="straightConnector1">
            <a:avLst/>
          </a:prstGeom>
          <a:ln>
            <a:solidFill>
              <a:schemeClr val="tx1"/>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230" name="TextBox 229">
            <a:extLst>
              <a:ext uri="{FF2B5EF4-FFF2-40B4-BE49-F238E27FC236}">
                <a16:creationId xmlns:a16="http://schemas.microsoft.com/office/drawing/2014/main" id="{B0D50019-16B2-6040-AF3F-7B6CF2ADF35B}"/>
              </a:ext>
            </a:extLst>
          </p:cNvPr>
          <p:cNvSpPr txBox="1"/>
          <p:nvPr/>
        </p:nvSpPr>
        <p:spPr>
          <a:xfrm>
            <a:off x="2066020" y="5810975"/>
            <a:ext cx="1247713" cy="400110"/>
          </a:xfrm>
          <a:prstGeom prst="rect">
            <a:avLst/>
          </a:prstGeom>
          <a:solidFill>
            <a:schemeClr val="bg1"/>
          </a:solidFill>
        </p:spPr>
        <p:txBody>
          <a:bodyPr wrap="square" rtlCol="0">
            <a:spAutoFit/>
          </a:bodyPr>
          <a:lstStyle/>
          <a:p>
            <a:r>
              <a:rPr lang="en-US" sz="2000" dirty="0">
                <a:latin typeface="Rockwell" panose="02060603020205020403" pitchFamily="18" charset="77"/>
              </a:rPr>
              <a:t>100 km </a:t>
            </a:r>
          </a:p>
        </p:txBody>
      </p:sp>
      <p:cxnSp>
        <p:nvCxnSpPr>
          <p:cNvPr id="231" name="Straight Arrow Connector 230">
            <a:extLst>
              <a:ext uri="{FF2B5EF4-FFF2-40B4-BE49-F238E27FC236}">
                <a16:creationId xmlns:a16="http://schemas.microsoft.com/office/drawing/2014/main" id="{38615A3A-5AAD-BF4C-94D0-BF41BEC3E3C2}"/>
              </a:ext>
            </a:extLst>
          </p:cNvPr>
          <p:cNvCxnSpPr>
            <a:cxnSpLocks/>
          </p:cNvCxnSpPr>
          <p:nvPr/>
        </p:nvCxnSpPr>
        <p:spPr>
          <a:xfrm flipH="1" flipV="1">
            <a:off x="1445832" y="5729076"/>
            <a:ext cx="2488091" cy="3397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269117EC-BFFD-7C48-A999-1680C8202D2E}"/>
              </a:ext>
            </a:extLst>
          </p:cNvPr>
          <p:cNvCxnSpPr>
            <a:cxnSpLocks/>
          </p:cNvCxnSpPr>
          <p:nvPr/>
        </p:nvCxnSpPr>
        <p:spPr>
          <a:xfrm>
            <a:off x="9160933" y="2997250"/>
            <a:ext cx="0" cy="224596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30593372-043D-9E40-BE63-C59F597699B0}"/>
              </a:ext>
            </a:extLst>
          </p:cNvPr>
          <p:cNvSpPr txBox="1"/>
          <p:nvPr/>
        </p:nvSpPr>
        <p:spPr>
          <a:xfrm>
            <a:off x="7504263" y="1425324"/>
            <a:ext cx="3313341" cy="430887"/>
          </a:xfrm>
          <a:prstGeom prst="rect">
            <a:avLst/>
          </a:prstGeom>
          <a:noFill/>
        </p:spPr>
        <p:txBody>
          <a:bodyPr wrap="square" rtlCol="0">
            <a:spAutoFit/>
          </a:bodyPr>
          <a:lstStyle/>
          <a:p>
            <a:pPr algn="ctr"/>
            <a:r>
              <a:rPr lang="en-US" sz="2200" dirty="0">
                <a:latin typeface="Rockwell" panose="02060603020205020403" pitchFamily="18" charset="77"/>
              </a:rPr>
              <a:t>Cloud Resolving Model</a:t>
            </a:r>
          </a:p>
        </p:txBody>
      </p:sp>
      <p:cxnSp>
        <p:nvCxnSpPr>
          <p:cNvPr id="245" name="Straight Connector 244">
            <a:extLst>
              <a:ext uri="{FF2B5EF4-FFF2-40B4-BE49-F238E27FC236}">
                <a16:creationId xmlns:a16="http://schemas.microsoft.com/office/drawing/2014/main" id="{8E99A51E-8C08-F440-BDDF-A6E693954E33}"/>
              </a:ext>
            </a:extLst>
          </p:cNvPr>
          <p:cNvCxnSpPr>
            <a:cxnSpLocks/>
          </p:cNvCxnSpPr>
          <p:nvPr/>
        </p:nvCxnSpPr>
        <p:spPr>
          <a:xfrm flipH="1">
            <a:off x="7884503" y="2693752"/>
            <a:ext cx="277365" cy="2931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07CED15-DA74-4A48-ABA7-44EADFCB3E46}"/>
              </a:ext>
            </a:extLst>
          </p:cNvPr>
          <p:cNvCxnSpPr>
            <a:cxnSpLocks/>
          </p:cNvCxnSpPr>
          <p:nvPr/>
        </p:nvCxnSpPr>
        <p:spPr>
          <a:xfrm flipH="1">
            <a:off x="8487741" y="2692270"/>
            <a:ext cx="277365" cy="2931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596ABD4C-8E25-A049-AF3A-9F6AE36E80D1}"/>
              </a:ext>
            </a:extLst>
          </p:cNvPr>
          <p:cNvCxnSpPr>
            <a:cxnSpLocks/>
          </p:cNvCxnSpPr>
          <p:nvPr/>
        </p:nvCxnSpPr>
        <p:spPr>
          <a:xfrm flipH="1">
            <a:off x="9161932" y="2684378"/>
            <a:ext cx="277365" cy="2931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695105BB-6750-4844-8768-8DFF70450784}"/>
              </a:ext>
            </a:extLst>
          </p:cNvPr>
          <p:cNvCxnSpPr>
            <a:cxnSpLocks/>
          </p:cNvCxnSpPr>
          <p:nvPr/>
        </p:nvCxnSpPr>
        <p:spPr>
          <a:xfrm flipH="1">
            <a:off x="9849012" y="2683442"/>
            <a:ext cx="277365" cy="2931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28F4D52-8E22-2B48-856C-F662870B72F8}"/>
              </a:ext>
            </a:extLst>
          </p:cNvPr>
          <p:cNvCxnSpPr>
            <a:cxnSpLocks/>
          </p:cNvCxnSpPr>
          <p:nvPr/>
        </p:nvCxnSpPr>
        <p:spPr>
          <a:xfrm flipH="1">
            <a:off x="7890937" y="4926859"/>
            <a:ext cx="275606" cy="3032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C40A8745-CFE3-194F-B78E-9B8E8596F32A}"/>
              </a:ext>
            </a:extLst>
          </p:cNvPr>
          <p:cNvCxnSpPr>
            <a:cxnSpLocks/>
          </p:cNvCxnSpPr>
          <p:nvPr/>
        </p:nvCxnSpPr>
        <p:spPr>
          <a:xfrm flipH="1">
            <a:off x="8494140" y="4935694"/>
            <a:ext cx="273457" cy="30099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66F985F9-A486-064C-967F-ED22B2498997}"/>
              </a:ext>
            </a:extLst>
          </p:cNvPr>
          <p:cNvCxnSpPr>
            <a:cxnSpLocks/>
          </p:cNvCxnSpPr>
          <p:nvPr/>
        </p:nvCxnSpPr>
        <p:spPr>
          <a:xfrm flipH="1">
            <a:off x="9178903" y="4918406"/>
            <a:ext cx="258803" cy="31047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E4DA75F-7092-4648-8F20-5D9394FAAA21}"/>
              </a:ext>
            </a:extLst>
          </p:cNvPr>
          <p:cNvCxnSpPr>
            <a:cxnSpLocks/>
          </p:cNvCxnSpPr>
          <p:nvPr/>
        </p:nvCxnSpPr>
        <p:spPr>
          <a:xfrm flipH="1">
            <a:off x="9862204" y="4918406"/>
            <a:ext cx="284259" cy="3158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24DFD28-A403-C343-81A2-9DC4651468F2}"/>
              </a:ext>
            </a:extLst>
          </p:cNvPr>
          <p:cNvCxnSpPr>
            <a:cxnSpLocks/>
          </p:cNvCxnSpPr>
          <p:nvPr/>
        </p:nvCxnSpPr>
        <p:spPr>
          <a:xfrm flipH="1">
            <a:off x="7640941" y="4926861"/>
            <a:ext cx="3080180" cy="1122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A1AC2B3-30E5-DD49-81AB-26A4A42CA3D4}"/>
              </a:ext>
            </a:extLst>
          </p:cNvPr>
          <p:cNvCxnSpPr>
            <a:cxnSpLocks/>
          </p:cNvCxnSpPr>
          <p:nvPr/>
        </p:nvCxnSpPr>
        <p:spPr>
          <a:xfrm flipH="1">
            <a:off x="7346181" y="4944149"/>
            <a:ext cx="294760" cy="27955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C8ACB46-5112-8642-AC78-9F22EC574D11}"/>
              </a:ext>
            </a:extLst>
          </p:cNvPr>
          <p:cNvCxnSpPr>
            <a:cxnSpLocks/>
          </p:cNvCxnSpPr>
          <p:nvPr/>
        </p:nvCxnSpPr>
        <p:spPr>
          <a:xfrm>
            <a:off x="8765106" y="2692270"/>
            <a:ext cx="0" cy="22434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D7780C3-9233-8647-94B2-867AAC3838E7}"/>
              </a:ext>
            </a:extLst>
          </p:cNvPr>
          <p:cNvCxnSpPr>
            <a:cxnSpLocks/>
          </p:cNvCxnSpPr>
          <p:nvPr/>
        </p:nvCxnSpPr>
        <p:spPr>
          <a:xfrm>
            <a:off x="9439297" y="2674982"/>
            <a:ext cx="0" cy="22434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A75255A0-9539-6540-B13A-DBF2A3173BFF}"/>
              </a:ext>
            </a:extLst>
          </p:cNvPr>
          <p:cNvCxnSpPr>
            <a:cxnSpLocks/>
          </p:cNvCxnSpPr>
          <p:nvPr/>
        </p:nvCxnSpPr>
        <p:spPr>
          <a:xfrm>
            <a:off x="10139568" y="2692270"/>
            <a:ext cx="0" cy="22434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61012F3-F6F6-4747-A56C-A49A53C856C8}"/>
              </a:ext>
            </a:extLst>
          </p:cNvPr>
          <p:cNvCxnSpPr>
            <a:cxnSpLocks/>
          </p:cNvCxnSpPr>
          <p:nvPr/>
        </p:nvCxnSpPr>
        <p:spPr>
          <a:xfrm>
            <a:off x="8161868" y="2683435"/>
            <a:ext cx="0" cy="22434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847C5E5B-3261-F34E-96E2-34C59DBE43E8}"/>
              </a:ext>
            </a:extLst>
          </p:cNvPr>
          <p:cNvCxnSpPr>
            <a:cxnSpLocks/>
          </p:cNvCxnSpPr>
          <p:nvPr/>
        </p:nvCxnSpPr>
        <p:spPr>
          <a:xfrm>
            <a:off x="7645912" y="2692270"/>
            <a:ext cx="0" cy="224342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6" name="Cloud 295">
            <a:extLst>
              <a:ext uri="{FF2B5EF4-FFF2-40B4-BE49-F238E27FC236}">
                <a16:creationId xmlns:a16="http://schemas.microsoft.com/office/drawing/2014/main" id="{FF9F64C1-9CD2-9E4C-99A6-FCCCF70AA56E}"/>
              </a:ext>
            </a:extLst>
          </p:cNvPr>
          <p:cNvSpPr/>
          <p:nvPr/>
        </p:nvSpPr>
        <p:spPr>
          <a:xfrm>
            <a:off x="7553056" y="3214333"/>
            <a:ext cx="1137424" cy="642271"/>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Cloud 296">
            <a:extLst>
              <a:ext uri="{FF2B5EF4-FFF2-40B4-BE49-F238E27FC236}">
                <a16:creationId xmlns:a16="http://schemas.microsoft.com/office/drawing/2014/main" id="{BDB92AEF-9273-774C-B3B8-4CD9CE90ABBA}"/>
              </a:ext>
            </a:extLst>
          </p:cNvPr>
          <p:cNvSpPr/>
          <p:nvPr/>
        </p:nvSpPr>
        <p:spPr>
          <a:xfrm>
            <a:off x="9355452" y="3614063"/>
            <a:ext cx="720452" cy="473535"/>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Up Arrow 297">
            <a:extLst>
              <a:ext uri="{FF2B5EF4-FFF2-40B4-BE49-F238E27FC236}">
                <a16:creationId xmlns:a16="http://schemas.microsoft.com/office/drawing/2014/main" id="{FB3E7BC8-5E2B-B74B-8372-00C33871C0C7}"/>
              </a:ext>
            </a:extLst>
          </p:cNvPr>
          <p:cNvSpPr/>
          <p:nvPr/>
        </p:nvSpPr>
        <p:spPr>
          <a:xfrm>
            <a:off x="7571999" y="4107806"/>
            <a:ext cx="218379" cy="777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Up Arrow 298">
            <a:extLst>
              <a:ext uri="{FF2B5EF4-FFF2-40B4-BE49-F238E27FC236}">
                <a16:creationId xmlns:a16="http://schemas.microsoft.com/office/drawing/2014/main" id="{146598FF-1D77-3F49-BB24-7243BBA607C5}"/>
              </a:ext>
            </a:extLst>
          </p:cNvPr>
          <p:cNvSpPr/>
          <p:nvPr/>
        </p:nvSpPr>
        <p:spPr>
          <a:xfrm>
            <a:off x="8014834" y="4482212"/>
            <a:ext cx="202808" cy="408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Up Arrow 299">
            <a:extLst>
              <a:ext uri="{FF2B5EF4-FFF2-40B4-BE49-F238E27FC236}">
                <a16:creationId xmlns:a16="http://schemas.microsoft.com/office/drawing/2014/main" id="{B51416AB-9899-2148-8A5F-C7148AC772DE}"/>
              </a:ext>
            </a:extLst>
          </p:cNvPr>
          <p:cNvSpPr/>
          <p:nvPr/>
        </p:nvSpPr>
        <p:spPr>
          <a:xfrm>
            <a:off x="8804316" y="4522452"/>
            <a:ext cx="202808" cy="408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Up Arrow 300">
            <a:extLst>
              <a:ext uri="{FF2B5EF4-FFF2-40B4-BE49-F238E27FC236}">
                <a16:creationId xmlns:a16="http://schemas.microsoft.com/office/drawing/2014/main" id="{68FCF0FE-320C-CB4C-B51E-7B1C9C21735B}"/>
              </a:ext>
            </a:extLst>
          </p:cNvPr>
          <p:cNvSpPr/>
          <p:nvPr/>
        </p:nvSpPr>
        <p:spPr>
          <a:xfrm rot="10800000">
            <a:off x="9502962" y="4292751"/>
            <a:ext cx="202808" cy="408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Up Arrow 301">
            <a:extLst>
              <a:ext uri="{FF2B5EF4-FFF2-40B4-BE49-F238E27FC236}">
                <a16:creationId xmlns:a16="http://schemas.microsoft.com/office/drawing/2014/main" id="{F4F031CD-3F62-7A44-96AF-EAC97AEC2016}"/>
              </a:ext>
            </a:extLst>
          </p:cNvPr>
          <p:cNvSpPr/>
          <p:nvPr/>
        </p:nvSpPr>
        <p:spPr>
          <a:xfrm rot="10800000">
            <a:off x="10075904" y="4300422"/>
            <a:ext cx="202808" cy="408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a:extLst>
              <a:ext uri="{FF2B5EF4-FFF2-40B4-BE49-F238E27FC236}">
                <a16:creationId xmlns:a16="http://schemas.microsoft.com/office/drawing/2014/main" id="{26068870-7A0F-654A-AA4E-3877FA990DDA}"/>
              </a:ext>
            </a:extLst>
          </p:cNvPr>
          <p:cNvCxnSpPr>
            <a:cxnSpLocks/>
          </p:cNvCxnSpPr>
          <p:nvPr/>
        </p:nvCxnSpPr>
        <p:spPr>
          <a:xfrm>
            <a:off x="7890934" y="2997250"/>
            <a:ext cx="0" cy="22329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72FA46A4-3696-FF4B-BF58-649F8A7BE08A}"/>
              </a:ext>
            </a:extLst>
          </p:cNvPr>
          <p:cNvCxnSpPr>
            <a:cxnSpLocks/>
          </p:cNvCxnSpPr>
          <p:nvPr/>
        </p:nvCxnSpPr>
        <p:spPr>
          <a:xfrm>
            <a:off x="8500534" y="2976630"/>
            <a:ext cx="0" cy="226658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2BDC47-7054-6B4B-857B-59ACA2CBB447}"/>
              </a:ext>
            </a:extLst>
          </p:cNvPr>
          <p:cNvCxnSpPr>
            <a:cxnSpLocks/>
          </p:cNvCxnSpPr>
          <p:nvPr/>
        </p:nvCxnSpPr>
        <p:spPr>
          <a:xfrm flipH="1">
            <a:off x="9849012" y="2985458"/>
            <a:ext cx="1" cy="224469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2F22B291-2CD4-AD46-AC66-2D2442B52002}"/>
              </a:ext>
            </a:extLst>
          </p:cNvPr>
          <p:cNvSpPr txBox="1"/>
          <p:nvPr/>
        </p:nvSpPr>
        <p:spPr>
          <a:xfrm>
            <a:off x="8462834" y="5397334"/>
            <a:ext cx="839229" cy="400110"/>
          </a:xfrm>
          <a:prstGeom prst="rect">
            <a:avLst/>
          </a:prstGeom>
          <a:solidFill>
            <a:schemeClr val="bg1"/>
          </a:solidFill>
        </p:spPr>
        <p:txBody>
          <a:bodyPr wrap="square" rtlCol="0">
            <a:spAutoFit/>
          </a:bodyPr>
          <a:lstStyle/>
          <a:p>
            <a:r>
              <a:rPr lang="en-US" sz="2000" dirty="0">
                <a:latin typeface="Rockwell" panose="02060603020205020403" pitchFamily="18" charset="77"/>
              </a:rPr>
              <a:t>2 km </a:t>
            </a:r>
          </a:p>
        </p:txBody>
      </p:sp>
      <p:cxnSp>
        <p:nvCxnSpPr>
          <p:cNvPr id="305" name="Straight Arrow Connector 304">
            <a:extLst>
              <a:ext uri="{FF2B5EF4-FFF2-40B4-BE49-F238E27FC236}">
                <a16:creationId xmlns:a16="http://schemas.microsoft.com/office/drawing/2014/main" id="{8B4DFBDD-EE53-3D49-AA26-D947B435BEAD}"/>
              </a:ext>
            </a:extLst>
          </p:cNvPr>
          <p:cNvCxnSpPr>
            <a:cxnSpLocks/>
          </p:cNvCxnSpPr>
          <p:nvPr/>
        </p:nvCxnSpPr>
        <p:spPr>
          <a:xfrm flipH="1">
            <a:off x="8556042" y="5348686"/>
            <a:ext cx="604891" cy="0"/>
          </a:xfrm>
          <a:prstGeom prst="straightConnector1">
            <a:avLst/>
          </a:prstGeom>
          <a:ln>
            <a:solidFill>
              <a:schemeClr val="tx1"/>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309" name="Curved Left Arrow 308">
            <a:extLst>
              <a:ext uri="{FF2B5EF4-FFF2-40B4-BE49-F238E27FC236}">
                <a16:creationId xmlns:a16="http://schemas.microsoft.com/office/drawing/2014/main" id="{49BEB38E-78A1-8E48-8FB7-28CC20E25CC9}"/>
              </a:ext>
            </a:extLst>
          </p:cNvPr>
          <p:cNvSpPr/>
          <p:nvPr/>
        </p:nvSpPr>
        <p:spPr>
          <a:xfrm rot="16200000">
            <a:off x="5865928" y="1643442"/>
            <a:ext cx="661196" cy="1786482"/>
          </a:xfrm>
          <a:prstGeom prst="curvedLeftArrow">
            <a:avLst>
              <a:gd name="adj1" fmla="val 25000"/>
              <a:gd name="adj2" fmla="val 39627"/>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Curved Left Arrow 309">
            <a:extLst>
              <a:ext uri="{FF2B5EF4-FFF2-40B4-BE49-F238E27FC236}">
                <a16:creationId xmlns:a16="http://schemas.microsoft.com/office/drawing/2014/main" id="{502D1B03-A71A-6245-B55D-0E40B8B5C06A}"/>
              </a:ext>
            </a:extLst>
          </p:cNvPr>
          <p:cNvSpPr/>
          <p:nvPr/>
        </p:nvSpPr>
        <p:spPr>
          <a:xfrm rot="5400000">
            <a:off x="5758281" y="4904203"/>
            <a:ext cx="661196" cy="1786482"/>
          </a:xfrm>
          <a:prstGeom prst="curvedLeftArrow">
            <a:avLst>
              <a:gd name="adj1" fmla="val 25000"/>
              <a:gd name="adj2" fmla="val 39627"/>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6755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7E8092-F629-044A-B79D-27EE3EC15ED4}"/>
              </a:ext>
            </a:extLst>
          </p:cNvPr>
          <p:cNvSpPr txBox="1">
            <a:spLocks/>
          </p:cNvSpPr>
          <p:nvPr/>
        </p:nvSpPr>
        <p:spPr>
          <a:xfrm>
            <a:off x="0" y="1"/>
            <a:ext cx="12192000" cy="790414"/>
          </a:xfrm>
          <a:prstGeom prst="rect">
            <a:avLst/>
          </a:prstGeom>
          <a:solidFill>
            <a:srgbClr val="004242">
              <a:alpha val="61961"/>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Rockwell" panose="02060603020205020403" pitchFamily="18" charset="77"/>
              </a:rPr>
              <a:t>SP-CAM 	</a:t>
            </a:r>
            <a:r>
              <a:rPr lang="en-US" dirty="0">
                <a:solidFill>
                  <a:schemeClr val="bg1"/>
                </a:solidFill>
                <a:latin typeface="Rockwell" panose="02060603020205020403" pitchFamily="18" charset="77"/>
              </a:rPr>
              <a:t>					 </a:t>
            </a:r>
            <a:r>
              <a:rPr lang="en-US" sz="3500" dirty="0">
                <a:solidFill>
                  <a:schemeClr val="bg1"/>
                </a:solidFill>
                <a:latin typeface="Rockwell" panose="02060603020205020403" pitchFamily="18" charset="77"/>
              </a:rPr>
              <a:t>Proposed Scenario</a:t>
            </a:r>
          </a:p>
        </p:txBody>
      </p:sp>
      <p:pic>
        <p:nvPicPr>
          <p:cNvPr id="3" name="Picture 2">
            <a:extLst>
              <a:ext uri="{FF2B5EF4-FFF2-40B4-BE49-F238E27FC236}">
                <a16:creationId xmlns:a16="http://schemas.microsoft.com/office/drawing/2014/main" id="{3DB79591-AA23-DE49-9486-1215B4B96C7A}"/>
              </a:ext>
            </a:extLst>
          </p:cNvPr>
          <p:cNvPicPr>
            <a:picLocks noChangeAspect="1"/>
          </p:cNvPicPr>
          <p:nvPr/>
        </p:nvPicPr>
        <p:blipFill rotWithShape="1">
          <a:blip r:embed="rId2"/>
          <a:srcRect l="6432" t="6708"/>
          <a:stretch/>
        </p:blipFill>
        <p:spPr>
          <a:xfrm>
            <a:off x="254701" y="1143000"/>
            <a:ext cx="5891397" cy="3885907"/>
          </a:xfrm>
          <a:prstGeom prst="rect">
            <a:avLst/>
          </a:prstGeom>
        </p:spPr>
      </p:pic>
      <p:grpSp>
        <p:nvGrpSpPr>
          <p:cNvPr id="21" name="Group 20">
            <a:extLst>
              <a:ext uri="{FF2B5EF4-FFF2-40B4-BE49-F238E27FC236}">
                <a16:creationId xmlns:a16="http://schemas.microsoft.com/office/drawing/2014/main" id="{35F92A1C-E707-B243-B5F2-0C2E3B1FA3FB}"/>
              </a:ext>
            </a:extLst>
          </p:cNvPr>
          <p:cNvGrpSpPr/>
          <p:nvPr/>
        </p:nvGrpSpPr>
        <p:grpSpPr>
          <a:xfrm>
            <a:off x="6146098" y="1143000"/>
            <a:ext cx="5891397" cy="3885907"/>
            <a:chOff x="6146098" y="1612900"/>
            <a:chExt cx="5891397" cy="3885907"/>
          </a:xfrm>
        </p:grpSpPr>
        <p:pic>
          <p:nvPicPr>
            <p:cNvPr id="17" name="Picture 16">
              <a:extLst>
                <a:ext uri="{FF2B5EF4-FFF2-40B4-BE49-F238E27FC236}">
                  <a16:creationId xmlns:a16="http://schemas.microsoft.com/office/drawing/2014/main" id="{D3C87D00-2581-4B44-8829-F93595465EA9}"/>
                </a:ext>
              </a:extLst>
            </p:cNvPr>
            <p:cNvPicPr>
              <a:picLocks noChangeAspect="1"/>
            </p:cNvPicPr>
            <p:nvPr/>
          </p:nvPicPr>
          <p:blipFill rotWithShape="1">
            <a:blip r:embed="rId2"/>
            <a:srcRect l="6432" t="6708"/>
            <a:stretch/>
          </p:blipFill>
          <p:spPr>
            <a:xfrm>
              <a:off x="6146098" y="1612900"/>
              <a:ext cx="5891397" cy="3885907"/>
            </a:xfrm>
            <a:prstGeom prst="rect">
              <a:avLst/>
            </a:prstGeom>
          </p:spPr>
        </p:pic>
        <p:sp>
          <p:nvSpPr>
            <p:cNvPr id="18" name="Rounded Rectangle 17">
              <a:extLst>
                <a:ext uri="{FF2B5EF4-FFF2-40B4-BE49-F238E27FC236}">
                  <a16:creationId xmlns:a16="http://schemas.microsoft.com/office/drawing/2014/main" id="{385A0CD2-C89F-4C4E-8759-04F2AB7F8494}"/>
                </a:ext>
              </a:extLst>
            </p:cNvPr>
            <p:cNvSpPr/>
            <p:nvPr/>
          </p:nvSpPr>
          <p:spPr>
            <a:xfrm>
              <a:off x="6812146" y="1778000"/>
              <a:ext cx="4351154" cy="116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C92FA846-3DC6-F440-AF0E-C4CC04E665E0}"/>
                </a:ext>
              </a:extLst>
            </p:cNvPr>
            <p:cNvSpPr/>
            <p:nvPr/>
          </p:nvSpPr>
          <p:spPr>
            <a:xfrm>
              <a:off x="6902116" y="3454400"/>
              <a:ext cx="4351154" cy="116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7D38757-90FC-824D-AB10-775177DAD134}"/>
                </a:ext>
              </a:extLst>
            </p:cNvPr>
            <p:cNvSpPr/>
            <p:nvPr/>
          </p:nvSpPr>
          <p:spPr>
            <a:xfrm>
              <a:off x="7790046" y="2587172"/>
              <a:ext cx="673100" cy="8130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505F63E5-E7B4-9040-9891-8DF94FBCB7E5}"/>
              </a:ext>
            </a:extLst>
          </p:cNvPr>
          <p:cNvCxnSpPr>
            <a:cxnSpLocks/>
          </p:cNvCxnSpPr>
          <p:nvPr/>
        </p:nvCxnSpPr>
        <p:spPr>
          <a:xfrm flipV="1">
            <a:off x="8225723" y="2349500"/>
            <a:ext cx="0" cy="6188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E60866-D63E-D943-BBA1-BF5D1F628FA6}"/>
              </a:ext>
            </a:extLst>
          </p:cNvPr>
          <p:cNvCxnSpPr>
            <a:cxnSpLocks/>
          </p:cNvCxnSpPr>
          <p:nvPr/>
        </p:nvCxnSpPr>
        <p:spPr>
          <a:xfrm>
            <a:off x="8213023" y="2349500"/>
            <a:ext cx="28575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9DB02B4-CA03-1D47-A433-B8226F4C7A7F}"/>
              </a:ext>
            </a:extLst>
          </p:cNvPr>
          <p:cNvSpPr txBox="1"/>
          <p:nvPr/>
        </p:nvSpPr>
        <p:spPr>
          <a:xfrm>
            <a:off x="8463146" y="1989582"/>
            <a:ext cx="2197100" cy="307777"/>
          </a:xfrm>
          <a:prstGeom prst="rect">
            <a:avLst/>
          </a:prstGeom>
          <a:noFill/>
        </p:spPr>
        <p:txBody>
          <a:bodyPr wrap="square" rtlCol="0">
            <a:spAutoFit/>
          </a:bodyPr>
          <a:lstStyle/>
          <a:p>
            <a:r>
              <a:rPr lang="en-US" sz="1400" b="1" dirty="0">
                <a:solidFill>
                  <a:schemeClr val="accent1"/>
                </a:solidFill>
                <a:latin typeface="Arial" panose="020B0604020202020204" pitchFamily="34" charset="0"/>
                <a:cs typeface="Arial" panose="020B0604020202020204" pitchFamily="34" charset="0"/>
              </a:rPr>
              <a:t>2 x CO</a:t>
            </a:r>
            <a:r>
              <a:rPr lang="en-US" sz="1400" b="1" baseline="-25000" dirty="0">
                <a:solidFill>
                  <a:schemeClr val="accent1"/>
                </a:solidFill>
                <a:latin typeface="Arial" panose="020B0604020202020204" pitchFamily="34" charset="0"/>
                <a:cs typeface="Arial" panose="020B0604020202020204" pitchFamily="34" charset="0"/>
              </a:rPr>
              <a:t>2</a:t>
            </a:r>
            <a:r>
              <a:rPr lang="en-US" sz="1400" b="1" dirty="0">
                <a:solidFill>
                  <a:schemeClr val="accent1"/>
                </a:solidFill>
                <a:latin typeface="Arial" panose="020B0604020202020204" pitchFamily="34" charset="0"/>
                <a:cs typeface="Arial" panose="020B0604020202020204" pitchFamily="34" charset="0"/>
              </a:rPr>
              <a:t> increase</a:t>
            </a:r>
          </a:p>
        </p:txBody>
      </p:sp>
      <p:cxnSp>
        <p:nvCxnSpPr>
          <p:cNvPr id="34" name="Straight Connector 33">
            <a:extLst>
              <a:ext uri="{FF2B5EF4-FFF2-40B4-BE49-F238E27FC236}">
                <a16:creationId xmlns:a16="http://schemas.microsoft.com/office/drawing/2014/main" id="{C51F5D7E-4456-9A40-86CF-559AAB380CD4}"/>
              </a:ext>
            </a:extLst>
          </p:cNvPr>
          <p:cNvCxnSpPr>
            <a:cxnSpLocks/>
          </p:cNvCxnSpPr>
          <p:nvPr/>
        </p:nvCxnSpPr>
        <p:spPr>
          <a:xfrm flipV="1">
            <a:off x="8225723" y="2949882"/>
            <a:ext cx="0" cy="314018"/>
          </a:xfrm>
          <a:prstGeom prst="line">
            <a:avLst/>
          </a:prstGeom>
          <a:ln w="28575">
            <a:solidFill>
              <a:srgbClr val="D84942"/>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541E07B4-3DE7-0646-B85D-5F801CA6C4B4}"/>
              </a:ext>
            </a:extLst>
          </p:cNvPr>
          <p:cNvCxnSpPr>
            <a:cxnSpLocks/>
          </p:cNvCxnSpPr>
          <p:nvPr/>
        </p:nvCxnSpPr>
        <p:spPr>
          <a:xfrm>
            <a:off x="8213023" y="3251200"/>
            <a:ext cx="2857500" cy="0"/>
          </a:xfrm>
          <a:prstGeom prst="line">
            <a:avLst/>
          </a:prstGeom>
          <a:ln w="28575">
            <a:solidFill>
              <a:srgbClr val="D84942"/>
            </a:solidFill>
          </a:ln>
        </p:spPr>
        <p:style>
          <a:lnRef idx="1">
            <a:schemeClr val="accent2"/>
          </a:lnRef>
          <a:fillRef idx="0">
            <a:schemeClr val="accent2"/>
          </a:fillRef>
          <a:effectRef idx="0">
            <a:schemeClr val="accent2"/>
          </a:effectRef>
          <a:fontRef idx="minor">
            <a:schemeClr val="tx1"/>
          </a:fontRef>
        </p:style>
      </p:cxnSp>
      <p:sp>
        <p:nvSpPr>
          <p:cNvPr id="38" name="TextBox 37">
            <a:extLst>
              <a:ext uri="{FF2B5EF4-FFF2-40B4-BE49-F238E27FC236}">
                <a16:creationId xmlns:a16="http://schemas.microsoft.com/office/drawing/2014/main" id="{05B6F7C9-7506-7345-9B92-7CA10337E666}"/>
              </a:ext>
            </a:extLst>
          </p:cNvPr>
          <p:cNvSpPr txBox="1"/>
          <p:nvPr/>
        </p:nvSpPr>
        <p:spPr>
          <a:xfrm>
            <a:off x="3101089" y="4152900"/>
            <a:ext cx="1445511" cy="307777"/>
          </a:xfrm>
          <a:prstGeom prst="rect">
            <a:avLst/>
          </a:prstGeom>
          <a:noFill/>
        </p:spPr>
        <p:txBody>
          <a:bodyPr wrap="square" rtlCol="0">
            <a:spAutoFit/>
          </a:bodyPr>
          <a:lstStyle/>
          <a:p>
            <a:r>
              <a:rPr lang="en-US" sz="1400" b="1" dirty="0">
                <a:solidFill>
                  <a:srgbClr val="D84942"/>
                </a:solidFill>
                <a:latin typeface="Arial" panose="020B0604020202020204" pitchFamily="34" charset="0"/>
                <a:cs typeface="Arial" panose="020B0604020202020204" pitchFamily="34" charset="0"/>
              </a:rPr>
              <a:t>(100% offset)</a:t>
            </a:r>
          </a:p>
        </p:txBody>
      </p:sp>
      <p:sp>
        <p:nvSpPr>
          <p:cNvPr id="39" name="TextBox 38">
            <a:extLst>
              <a:ext uri="{FF2B5EF4-FFF2-40B4-BE49-F238E27FC236}">
                <a16:creationId xmlns:a16="http://schemas.microsoft.com/office/drawing/2014/main" id="{A18A1AA4-BCA0-B44A-AD88-2A541C28D638}"/>
              </a:ext>
            </a:extLst>
          </p:cNvPr>
          <p:cNvSpPr txBox="1"/>
          <p:nvPr/>
        </p:nvSpPr>
        <p:spPr>
          <a:xfrm>
            <a:off x="8463146" y="3284476"/>
            <a:ext cx="2409123" cy="307777"/>
          </a:xfrm>
          <a:prstGeom prst="rect">
            <a:avLst/>
          </a:prstGeom>
          <a:noFill/>
        </p:spPr>
        <p:txBody>
          <a:bodyPr wrap="square" rtlCol="0">
            <a:spAutoFit/>
          </a:bodyPr>
          <a:lstStyle/>
          <a:p>
            <a:r>
              <a:rPr lang="en-US" sz="1400" b="1" dirty="0">
                <a:solidFill>
                  <a:srgbClr val="D84942"/>
                </a:solidFill>
                <a:latin typeface="Arial" panose="020B0604020202020204" pitchFamily="34" charset="0"/>
                <a:cs typeface="Arial" panose="020B0604020202020204" pitchFamily="34" charset="0"/>
              </a:rPr>
              <a:t>solar constant reduction</a:t>
            </a:r>
          </a:p>
        </p:txBody>
      </p:sp>
      <p:sp>
        <p:nvSpPr>
          <p:cNvPr id="40" name="TextBox 39">
            <a:extLst>
              <a:ext uri="{FF2B5EF4-FFF2-40B4-BE49-F238E27FC236}">
                <a16:creationId xmlns:a16="http://schemas.microsoft.com/office/drawing/2014/main" id="{9966BA7F-347D-FB4A-8135-01A8E1BD61D8}"/>
              </a:ext>
            </a:extLst>
          </p:cNvPr>
          <p:cNvSpPr txBox="1"/>
          <p:nvPr/>
        </p:nvSpPr>
        <p:spPr>
          <a:xfrm>
            <a:off x="8987723" y="3535316"/>
            <a:ext cx="1445511" cy="307777"/>
          </a:xfrm>
          <a:prstGeom prst="rect">
            <a:avLst/>
          </a:prstGeom>
          <a:noFill/>
        </p:spPr>
        <p:txBody>
          <a:bodyPr wrap="square" rtlCol="0">
            <a:spAutoFit/>
          </a:bodyPr>
          <a:lstStyle/>
          <a:p>
            <a:r>
              <a:rPr lang="en-US" sz="1400" b="1" dirty="0">
                <a:solidFill>
                  <a:srgbClr val="D84942"/>
                </a:solidFill>
                <a:latin typeface="Arial" panose="020B0604020202020204" pitchFamily="34" charset="0"/>
                <a:cs typeface="Arial" panose="020B0604020202020204" pitchFamily="34" charset="0"/>
              </a:rPr>
              <a:t>(50% offset)</a:t>
            </a:r>
          </a:p>
        </p:txBody>
      </p:sp>
      <p:sp>
        <p:nvSpPr>
          <p:cNvPr id="41" name="TextBox 40">
            <a:extLst>
              <a:ext uri="{FF2B5EF4-FFF2-40B4-BE49-F238E27FC236}">
                <a16:creationId xmlns:a16="http://schemas.microsoft.com/office/drawing/2014/main" id="{834796BE-025E-414A-9D62-A1B6DDCA848D}"/>
              </a:ext>
            </a:extLst>
          </p:cNvPr>
          <p:cNvSpPr txBox="1"/>
          <p:nvPr/>
        </p:nvSpPr>
        <p:spPr>
          <a:xfrm>
            <a:off x="6851316" y="1552141"/>
            <a:ext cx="1154556" cy="307777"/>
          </a:xfrm>
          <a:prstGeom prst="rect">
            <a:avLst/>
          </a:prstGeom>
          <a:noFill/>
          <a:ln w="28575">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Proposed</a:t>
            </a:r>
          </a:p>
        </p:txBody>
      </p:sp>
      <p:sp>
        <p:nvSpPr>
          <p:cNvPr id="42" name="TextBox 41">
            <a:extLst>
              <a:ext uri="{FF2B5EF4-FFF2-40B4-BE49-F238E27FC236}">
                <a16:creationId xmlns:a16="http://schemas.microsoft.com/office/drawing/2014/main" id="{41EFECB4-5EC7-AA49-8A37-67ACE99E45C2}"/>
              </a:ext>
            </a:extLst>
          </p:cNvPr>
          <p:cNvSpPr txBox="1"/>
          <p:nvPr/>
        </p:nvSpPr>
        <p:spPr>
          <a:xfrm>
            <a:off x="1016000" y="5118100"/>
            <a:ext cx="9169400" cy="1015663"/>
          </a:xfrm>
          <a:prstGeom prst="rect">
            <a:avLst/>
          </a:prstGeom>
          <a:noFill/>
        </p:spPr>
        <p:txBody>
          <a:bodyPr wrap="square" rtlCol="0">
            <a:spAutoFit/>
          </a:bodyPr>
          <a:lstStyle/>
          <a:p>
            <a:r>
              <a:rPr lang="en-US" sz="2000" dirty="0">
                <a:latin typeface="Rockwell" panose="02060603020205020403" pitchFamily="18" charset="77"/>
              </a:rPr>
              <a:t>Compare results from : </a:t>
            </a:r>
          </a:p>
          <a:p>
            <a:r>
              <a:rPr lang="en-US" sz="2000" dirty="0">
                <a:latin typeface="Rockwell" panose="02060603020205020403" pitchFamily="18" charset="77"/>
              </a:rPr>
              <a:t>1). CAM </a:t>
            </a:r>
          </a:p>
          <a:p>
            <a:r>
              <a:rPr lang="en-US" sz="2000" dirty="0">
                <a:latin typeface="Rockwell" panose="02060603020205020403" pitchFamily="18" charset="77"/>
              </a:rPr>
              <a:t>2). SPCAM </a:t>
            </a:r>
          </a:p>
        </p:txBody>
      </p:sp>
      <p:sp>
        <p:nvSpPr>
          <p:cNvPr id="2" name="Rectangle 1">
            <a:extLst>
              <a:ext uri="{FF2B5EF4-FFF2-40B4-BE49-F238E27FC236}">
                <a16:creationId xmlns:a16="http://schemas.microsoft.com/office/drawing/2014/main" id="{D1911CD2-1EB7-CC4F-8EEF-109DD3B15281}"/>
              </a:ext>
            </a:extLst>
          </p:cNvPr>
          <p:cNvSpPr/>
          <p:nvPr/>
        </p:nvSpPr>
        <p:spPr>
          <a:xfrm>
            <a:off x="8238424" y="2604380"/>
            <a:ext cx="3027547" cy="51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D9449D6-921F-0544-B78F-90304C6E6367}"/>
              </a:ext>
            </a:extLst>
          </p:cNvPr>
          <p:cNvCxnSpPr/>
          <p:nvPr/>
        </p:nvCxnSpPr>
        <p:spPr>
          <a:xfrm>
            <a:off x="8224569" y="2700474"/>
            <a:ext cx="2832099"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F7D4F4E2-55EF-8B4D-BDED-C44310FCBFE0}"/>
              </a:ext>
            </a:extLst>
          </p:cNvPr>
          <p:cNvSpPr txBox="1"/>
          <p:nvPr/>
        </p:nvSpPr>
        <p:spPr>
          <a:xfrm>
            <a:off x="8624186" y="2423794"/>
            <a:ext cx="281824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net forcing</a:t>
            </a:r>
          </a:p>
        </p:txBody>
      </p:sp>
    </p:spTree>
    <p:extLst>
      <p:ext uri="{BB962C8B-B14F-4D97-AF65-F5344CB8AC3E}">
        <p14:creationId xmlns:p14="http://schemas.microsoft.com/office/powerpoint/2010/main" val="411293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0C7B55-80D2-D64D-A96E-B7C9B02ACB22}"/>
              </a:ext>
            </a:extLst>
          </p:cNvPr>
          <p:cNvSpPr/>
          <p:nvPr/>
        </p:nvSpPr>
        <p:spPr>
          <a:xfrm>
            <a:off x="0" y="0"/>
            <a:ext cx="4597397" cy="6858000"/>
          </a:xfrm>
          <a:prstGeom prst="rect">
            <a:avLst/>
          </a:prstGeom>
          <a:solidFill>
            <a:srgbClr val="004242">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D634EE-1328-0446-8342-C6D18C0F796F}"/>
              </a:ext>
            </a:extLst>
          </p:cNvPr>
          <p:cNvSpPr txBox="1"/>
          <p:nvPr/>
        </p:nvSpPr>
        <p:spPr>
          <a:xfrm>
            <a:off x="3624" y="3030429"/>
            <a:ext cx="4593773" cy="646331"/>
          </a:xfrm>
          <a:prstGeom prst="rect">
            <a:avLst/>
          </a:prstGeom>
          <a:noFill/>
        </p:spPr>
        <p:txBody>
          <a:bodyPr wrap="square" rtlCol="0">
            <a:spAutoFit/>
          </a:bodyPr>
          <a:lstStyle/>
          <a:p>
            <a:pPr algn="ctr"/>
            <a:r>
              <a:rPr lang="en-US" sz="3600" b="1" dirty="0">
                <a:solidFill>
                  <a:schemeClr val="bg1"/>
                </a:solidFill>
                <a:latin typeface="Rockwell" panose="02060603020205020403" pitchFamily="18" charset="77"/>
              </a:rPr>
              <a:t>Content Overview </a:t>
            </a:r>
          </a:p>
        </p:txBody>
      </p:sp>
      <p:sp>
        <p:nvSpPr>
          <p:cNvPr id="11" name="TextBox 10">
            <a:extLst>
              <a:ext uri="{FF2B5EF4-FFF2-40B4-BE49-F238E27FC236}">
                <a16:creationId xmlns:a16="http://schemas.microsoft.com/office/drawing/2014/main" id="{2DDEEAAF-8E23-D348-94DE-8ECEF5EAFE85}"/>
              </a:ext>
            </a:extLst>
          </p:cNvPr>
          <p:cNvSpPr txBox="1"/>
          <p:nvPr/>
        </p:nvSpPr>
        <p:spPr>
          <a:xfrm>
            <a:off x="5466440" y="981030"/>
            <a:ext cx="6008913" cy="523220"/>
          </a:xfrm>
          <a:prstGeom prst="rect">
            <a:avLst/>
          </a:prstGeom>
          <a:noFill/>
        </p:spPr>
        <p:txBody>
          <a:bodyPr wrap="square" rtlCol="0">
            <a:spAutoFit/>
          </a:bodyPr>
          <a:lstStyle/>
          <a:p>
            <a:r>
              <a:rPr lang="en-US" sz="2800" dirty="0">
                <a:latin typeface="Rockwell" panose="02060603020205020403" pitchFamily="18" charset="77"/>
              </a:rPr>
              <a:t>Solar Geoengineering Basics</a:t>
            </a:r>
          </a:p>
        </p:txBody>
      </p:sp>
      <p:sp>
        <p:nvSpPr>
          <p:cNvPr id="12" name="TextBox 11">
            <a:extLst>
              <a:ext uri="{FF2B5EF4-FFF2-40B4-BE49-F238E27FC236}">
                <a16:creationId xmlns:a16="http://schemas.microsoft.com/office/drawing/2014/main" id="{FFF61FAC-A7BB-A14F-B847-FE407CE8AB7A}"/>
              </a:ext>
            </a:extLst>
          </p:cNvPr>
          <p:cNvSpPr txBox="1"/>
          <p:nvPr/>
        </p:nvSpPr>
        <p:spPr>
          <a:xfrm>
            <a:off x="5466440" y="1980754"/>
            <a:ext cx="6574976" cy="523220"/>
          </a:xfrm>
          <a:prstGeom prst="rect">
            <a:avLst/>
          </a:prstGeom>
          <a:noFill/>
        </p:spPr>
        <p:txBody>
          <a:bodyPr wrap="square" rtlCol="0">
            <a:spAutoFit/>
          </a:bodyPr>
          <a:lstStyle/>
          <a:p>
            <a:r>
              <a:rPr lang="en-US" sz="2800" dirty="0">
                <a:latin typeface="Rockwell" panose="02060603020205020403" pitchFamily="18" charset="77"/>
              </a:rPr>
              <a:t>Current Research</a:t>
            </a:r>
          </a:p>
        </p:txBody>
      </p:sp>
      <p:sp>
        <p:nvSpPr>
          <p:cNvPr id="13" name="TextBox 12">
            <a:extLst>
              <a:ext uri="{FF2B5EF4-FFF2-40B4-BE49-F238E27FC236}">
                <a16:creationId xmlns:a16="http://schemas.microsoft.com/office/drawing/2014/main" id="{C98CB18C-46D9-544A-8C74-205B8730B3E1}"/>
              </a:ext>
            </a:extLst>
          </p:cNvPr>
          <p:cNvSpPr txBox="1"/>
          <p:nvPr/>
        </p:nvSpPr>
        <p:spPr>
          <a:xfrm>
            <a:off x="6279244" y="3280388"/>
            <a:ext cx="4084127" cy="492443"/>
          </a:xfrm>
          <a:prstGeom prst="rect">
            <a:avLst/>
          </a:prstGeom>
          <a:noFill/>
        </p:spPr>
        <p:txBody>
          <a:bodyPr wrap="square" rtlCol="0">
            <a:spAutoFit/>
          </a:bodyPr>
          <a:lstStyle/>
          <a:p>
            <a:r>
              <a:rPr lang="en-US" sz="2500" dirty="0">
                <a:latin typeface="Rockwell" panose="02060603020205020403" pitchFamily="18" charset="77"/>
              </a:rPr>
              <a:t>Climate Impacts</a:t>
            </a:r>
          </a:p>
        </p:txBody>
      </p:sp>
      <p:sp>
        <p:nvSpPr>
          <p:cNvPr id="15" name="TextBox 14">
            <a:extLst>
              <a:ext uri="{FF2B5EF4-FFF2-40B4-BE49-F238E27FC236}">
                <a16:creationId xmlns:a16="http://schemas.microsoft.com/office/drawing/2014/main" id="{40E2A47D-036D-DA4F-A36C-F22F5B67CB92}"/>
              </a:ext>
            </a:extLst>
          </p:cNvPr>
          <p:cNvSpPr txBox="1"/>
          <p:nvPr/>
        </p:nvSpPr>
        <p:spPr>
          <a:xfrm>
            <a:off x="4842326" y="930544"/>
            <a:ext cx="624114" cy="646331"/>
          </a:xfrm>
          <a:prstGeom prst="rect">
            <a:avLst/>
          </a:prstGeom>
          <a:noFill/>
        </p:spPr>
        <p:txBody>
          <a:bodyPr wrap="square" rtlCol="0">
            <a:spAutoFit/>
          </a:bodyPr>
          <a:lstStyle/>
          <a:p>
            <a:r>
              <a:rPr lang="en-US" sz="3600" dirty="0">
                <a:latin typeface="Rockwell" panose="02060603020205020403" pitchFamily="18" charset="77"/>
              </a:rPr>
              <a:t>1</a:t>
            </a:r>
          </a:p>
        </p:txBody>
      </p:sp>
      <p:sp>
        <p:nvSpPr>
          <p:cNvPr id="16" name="TextBox 15">
            <a:extLst>
              <a:ext uri="{FF2B5EF4-FFF2-40B4-BE49-F238E27FC236}">
                <a16:creationId xmlns:a16="http://schemas.microsoft.com/office/drawing/2014/main" id="{25425394-7A54-A941-929D-C9FE1C1187F3}"/>
              </a:ext>
            </a:extLst>
          </p:cNvPr>
          <p:cNvSpPr txBox="1"/>
          <p:nvPr/>
        </p:nvSpPr>
        <p:spPr>
          <a:xfrm>
            <a:off x="4842326" y="1938148"/>
            <a:ext cx="624114" cy="646331"/>
          </a:xfrm>
          <a:prstGeom prst="rect">
            <a:avLst/>
          </a:prstGeom>
          <a:noFill/>
        </p:spPr>
        <p:txBody>
          <a:bodyPr wrap="square" rtlCol="0">
            <a:spAutoFit/>
          </a:bodyPr>
          <a:lstStyle/>
          <a:p>
            <a:r>
              <a:rPr lang="en-US" sz="3600" dirty="0">
                <a:latin typeface="Rockwell" panose="02060603020205020403" pitchFamily="18" charset="77"/>
              </a:rPr>
              <a:t>2</a:t>
            </a:r>
          </a:p>
        </p:txBody>
      </p:sp>
      <p:sp>
        <p:nvSpPr>
          <p:cNvPr id="17" name="TextBox 16">
            <a:extLst>
              <a:ext uri="{FF2B5EF4-FFF2-40B4-BE49-F238E27FC236}">
                <a16:creationId xmlns:a16="http://schemas.microsoft.com/office/drawing/2014/main" id="{4EB1F9A7-D887-9A42-AD47-4D546BF43B46}"/>
              </a:ext>
            </a:extLst>
          </p:cNvPr>
          <p:cNvSpPr txBox="1"/>
          <p:nvPr/>
        </p:nvSpPr>
        <p:spPr>
          <a:xfrm>
            <a:off x="5466440" y="2479306"/>
            <a:ext cx="812804" cy="523220"/>
          </a:xfrm>
          <a:prstGeom prst="rect">
            <a:avLst/>
          </a:prstGeom>
          <a:noFill/>
        </p:spPr>
        <p:txBody>
          <a:bodyPr wrap="square" rtlCol="0">
            <a:spAutoFit/>
          </a:bodyPr>
          <a:lstStyle/>
          <a:p>
            <a:r>
              <a:rPr lang="en-US" sz="2800" dirty="0">
                <a:latin typeface="Rockwell" panose="02060603020205020403" pitchFamily="18" charset="77"/>
              </a:rPr>
              <a:t>a)</a:t>
            </a:r>
          </a:p>
        </p:txBody>
      </p:sp>
      <p:cxnSp>
        <p:nvCxnSpPr>
          <p:cNvPr id="19" name="Straight Connector 18">
            <a:extLst>
              <a:ext uri="{FF2B5EF4-FFF2-40B4-BE49-F238E27FC236}">
                <a16:creationId xmlns:a16="http://schemas.microsoft.com/office/drawing/2014/main" id="{CABAB396-F675-874E-802B-3AEB2269D09E}"/>
              </a:ext>
            </a:extLst>
          </p:cNvPr>
          <p:cNvCxnSpPr/>
          <p:nvPr/>
        </p:nvCxnSpPr>
        <p:spPr>
          <a:xfrm>
            <a:off x="4985653" y="1790630"/>
            <a:ext cx="6489700" cy="0"/>
          </a:xfrm>
          <a:prstGeom prst="line">
            <a:avLst/>
          </a:prstGeom>
          <a:ln>
            <a:solidFill>
              <a:schemeClr val="accent5">
                <a:lumMod val="60000"/>
                <a:lumOff val="40000"/>
                <a:alpha val="44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34ECBE-3339-C646-A67D-81DD174BDBFE}"/>
              </a:ext>
            </a:extLst>
          </p:cNvPr>
          <p:cNvSpPr txBox="1"/>
          <p:nvPr/>
        </p:nvSpPr>
        <p:spPr>
          <a:xfrm>
            <a:off x="5466440" y="3141457"/>
            <a:ext cx="834080" cy="523220"/>
          </a:xfrm>
          <a:prstGeom prst="rect">
            <a:avLst/>
          </a:prstGeom>
          <a:noFill/>
        </p:spPr>
        <p:txBody>
          <a:bodyPr wrap="square" rtlCol="0">
            <a:spAutoFit/>
          </a:bodyPr>
          <a:lstStyle/>
          <a:p>
            <a:r>
              <a:rPr lang="en-US" sz="2800" dirty="0">
                <a:latin typeface="Rockwell" panose="02060603020205020403" pitchFamily="18" charset="77"/>
              </a:rPr>
              <a:t>b)</a:t>
            </a:r>
          </a:p>
        </p:txBody>
      </p:sp>
      <p:sp>
        <p:nvSpPr>
          <p:cNvPr id="18" name="TextBox 17">
            <a:extLst>
              <a:ext uri="{FF2B5EF4-FFF2-40B4-BE49-F238E27FC236}">
                <a16:creationId xmlns:a16="http://schemas.microsoft.com/office/drawing/2014/main" id="{C687AC87-BFD0-5D4B-893C-EBB90DD2DABD}"/>
              </a:ext>
            </a:extLst>
          </p:cNvPr>
          <p:cNvSpPr txBox="1"/>
          <p:nvPr/>
        </p:nvSpPr>
        <p:spPr>
          <a:xfrm>
            <a:off x="6279244" y="2584479"/>
            <a:ext cx="4084127" cy="492443"/>
          </a:xfrm>
          <a:prstGeom prst="rect">
            <a:avLst/>
          </a:prstGeom>
          <a:noFill/>
        </p:spPr>
        <p:txBody>
          <a:bodyPr wrap="square" rtlCol="0">
            <a:spAutoFit/>
          </a:bodyPr>
          <a:lstStyle/>
          <a:p>
            <a:r>
              <a:rPr lang="en-US" sz="2500" dirty="0">
                <a:latin typeface="Rockwell" panose="02060603020205020403" pitchFamily="18" charset="77"/>
              </a:rPr>
              <a:t>Laboratory Studies</a:t>
            </a:r>
          </a:p>
        </p:txBody>
      </p:sp>
      <p:sp>
        <p:nvSpPr>
          <p:cNvPr id="20" name="TextBox 19">
            <a:extLst>
              <a:ext uri="{FF2B5EF4-FFF2-40B4-BE49-F238E27FC236}">
                <a16:creationId xmlns:a16="http://schemas.microsoft.com/office/drawing/2014/main" id="{16B790FF-7DEF-8348-AA90-F0566E4702C6}"/>
              </a:ext>
            </a:extLst>
          </p:cNvPr>
          <p:cNvSpPr txBox="1"/>
          <p:nvPr/>
        </p:nvSpPr>
        <p:spPr>
          <a:xfrm>
            <a:off x="5466440" y="3926719"/>
            <a:ext cx="834080" cy="523220"/>
          </a:xfrm>
          <a:prstGeom prst="rect">
            <a:avLst/>
          </a:prstGeom>
          <a:noFill/>
        </p:spPr>
        <p:txBody>
          <a:bodyPr wrap="square" rtlCol="0">
            <a:spAutoFit/>
          </a:bodyPr>
          <a:lstStyle/>
          <a:p>
            <a:r>
              <a:rPr lang="en-US" sz="2800" dirty="0">
                <a:latin typeface="Rockwell" panose="02060603020205020403" pitchFamily="18" charset="77"/>
              </a:rPr>
              <a:t>c)</a:t>
            </a:r>
          </a:p>
        </p:txBody>
      </p:sp>
      <p:sp>
        <p:nvSpPr>
          <p:cNvPr id="22" name="TextBox 21">
            <a:extLst>
              <a:ext uri="{FF2B5EF4-FFF2-40B4-BE49-F238E27FC236}">
                <a16:creationId xmlns:a16="http://schemas.microsoft.com/office/drawing/2014/main" id="{757190B0-8CC3-4143-8407-47C611EC5174}"/>
              </a:ext>
            </a:extLst>
          </p:cNvPr>
          <p:cNvSpPr txBox="1"/>
          <p:nvPr/>
        </p:nvSpPr>
        <p:spPr>
          <a:xfrm>
            <a:off x="6279244" y="4015247"/>
            <a:ext cx="4084127" cy="492443"/>
          </a:xfrm>
          <a:prstGeom prst="rect">
            <a:avLst/>
          </a:prstGeom>
          <a:noFill/>
        </p:spPr>
        <p:txBody>
          <a:bodyPr wrap="square" rtlCol="0">
            <a:spAutoFit/>
          </a:bodyPr>
          <a:lstStyle/>
          <a:p>
            <a:r>
              <a:rPr lang="en-US" sz="2500" dirty="0">
                <a:latin typeface="Rockwell" panose="02060603020205020403" pitchFamily="18" charset="77"/>
              </a:rPr>
              <a:t>In Situ Experiments</a:t>
            </a:r>
          </a:p>
        </p:txBody>
      </p:sp>
      <p:cxnSp>
        <p:nvCxnSpPr>
          <p:cNvPr id="23" name="Straight Connector 22">
            <a:extLst>
              <a:ext uri="{FF2B5EF4-FFF2-40B4-BE49-F238E27FC236}">
                <a16:creationId xmlns:a16="http://schemas.microsoft.com/office/drawing/2014/main" id="{F7AB365A-799C-FC4E-A954-753944C3E1EC}"/>
              </a:ext>
            </a:extLst>
          </p:cNvPr>
          <p:cNvCxnSpPr/>
          <p:nvPr/>
        </p:nvCxnSpPr>
        <p:spPr>
          <a:xfrm>
            <a:off x="4985653" y="4745606"/>
            <a:ext cx="6489700" cy="0"/>
          </a:xfrm>
          <a:prstGeom prst="line">
            <a:avLst/>
          </a:prstGeom>
          <a:ln>
            <a:solidFill>
              <a:schemeClr val="accent5">
                <a:lumMod val="60000"/>
                <a:lumOff val="40000"/>
                <a:alpha val="44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FBBEBC-8ACE-2B4C-962F-26C458696931}"/>
              </a:ext>
            </a:extLst>
          </p:cNvPr>
          <p:cNvSpPr txBox="1"/>
          <p:nvPr/>
        </p:nvSpPr>
        <p:spPr>
          <a:xfrm>
            <a:off x="4846117" y="4980633"/>
            <a:ext cx="624114" cy="646331"/>
          </a:xfrm>
          <a:prstGeom prst="rect">
            <a:avLst/>
          </a:prstGeom>
          <a:noFill/>
        </p:spPr>
        <p:txBody>
          <a:bodyPr wrap="square" rtlCol="0">
            <a:spAutoFit/>
          </a:bodyPr>
          <a:lstStyle/>
          <a:p>
            <a:r>
              <a:rPr lang="en-US" sz="3600" dirty="0">
                <a:latin typeface="Rockwell" panose="02060603020205020403" pitchFamily="18" charset="77"/>
              </a:rPr>
              <a:t>3</a:t>
            </a:r>
          </a:p>
        </p:txBody>
      </p:sp>
      <p:sp>
        <p:nvSpPr>
          <p:cNvPr id="25" name="TextBox 24">
            <a:extLst>
              <a:ext uri="{FF2B5EF4-FFF2-40B4-BE49-F238E27FC236}">
                <a16:creationId xmlns:a16="http://schemas.microsoft.com/office/drawing/2014/main" id="{839A000F-0F95-974B-B4E4-4CE604431929}"/>
              </a:ext>
            </a:extLst>
          </p:cNvPr>
          <p:cNvSpPr txBox="1"/>
          <p:nvPr/>
        </p:nvSpPr>
        <p:spPr>
          <a:xfrm>
            <a:off x="5466440" y="5066525"/>
            <a:ext cx="6574976" cy="523220"/>
          </a:xfrm>
          <a:prstGeom prst="rect">
            <a:avLst/>
          </a:prstGeom>
          <a:noFill/>
        </p:spPr>
        <p:txBody>
          <a:bodyPr wrap="square" rtlCol="0">
            <a:spAutoFit/>
          </a:bodyPr>
          <a:lstStyle/>
          <a:p>
            <a:r>
              <a:rPr lang="en-US" sz="2800" dirty="0">
                <a:latin typeface="Rockwell" panose="02060603020205020403" pitchFamily="18" charset="77"/>
              </a:rPr>
              <a:t>Discussion and Questions</a:t>
            </a:r>
          </a:p>
        </p:txBody>
      </p:sp>
    </p:spTree>
    <p:extLst>
      <p:ext uri="{BB962C8B-B14F-4D97-AF65-F5344CB8AC3E}">
        <p14:creationId xmlns:p14="http://schemas.microsoft.com/office/powerpoint/2010/main" val="224187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7E8092-F629-044A-B79D-27EE3EC15ED4}"/>
              </a:ext>
            </a:extLst>
          </p:cNvPr>
          <p:cNvSpPr txBox="1">
            <a:spLocks/>
          </p:cNvSpPr>
          <p:nvPr/>
        </p:nvSpPr>
        <p:spPr>
          <a:xfrm>
            <a:off x="0" y="1"/>
            <a:ext cx="12192000" cy="608718"/>
          </a:xfrm>
          <a:prstGeom prst="rect">
            <a:avLst/>
          </a:prstGeom>
          <a:solidFill>
            <a:srgbClr val="004242">
              <a:alpha val="61961"/>
            </a:srgb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Rockwell" panose="02060603020205020403" pitchFamily="18" charset="77"/>
              </a:rPr>
              <a:t>SP-CAM 	</a:t>
            </a:r>
            <a:r>
              <a:rPr lang="en-US" dirty="0">
                <a:solidFill>
                  <a:schemeClr val="bg1"/>
                </a:solidFill>
                <a:latin typeface="Rockwell" panose="02060603020205020403" pitchFamily="18" charset="77"/>
              </a:rPr>
              <a:t>					 </a:t>
            </a:r>
            <a:r>
              <a:rPr lang="en-US" sz="3500" dirty="0">
                <a:solidFill>
                  <a:schemeClr val="bg1"/>
                </a:solidFill>
                <a:latin typeface="Rockwell" panose="02060603020205020403" pitchFamily="18" charset="77"/>
              </a:rPr>
              <a:t>Regional ITCZ Migration   </a:t>
            </a:r>
          </a:p>
        </p:txBody>
      </p:sp>
      <p:sp>
        <p:nvSpPr>
          <p:cNvPr id="5" name="TextBox 4">
            <a:extLst>
              <a:ext uri="{FF2B5EF4-FFF2-40B4-BE49-F238E27FC236}">
                <a16:creationId xmlns:a16="http://schemas.microsoft.com/office/drawing/2014/main" id="{EBC66AEA-264C-B64A-9917-2BA56AD0CDC4}"/>
              </a:ext>
            </a:extLst>
          </p:cNvPr>
          <p:cNvSpPr txBox="1"/>
          <p:nvPr/>
        </p:nvSpPr>
        <p:spPr>
          <a:xfrm>
            <a:off x="1465943" y="790415"/>
            <a:ext cx="4078514" cy="369332"/>
          </a:xfrm>
          <a:prstGeom prst="rect">
            <a:avLst/>
          </a:prstGeom>
          <a:noFill/>
        </p:spPr>
        <p:txBody>
          <a:bodyPr wrap="square" rtlCol="0">
            <a:spAutoFit/>
          </a:bodyPr>
          <a:lstStyle/>
          <a:p>
            <a:pPr algn="ctr"/>
            <a:r>
              <a:rPr lang="en-US" dirty="0">
                <a:latin typeface="Rockwell" panose="02060603020205020403" pitchFamily="18" charset="77"/>
              </a:rPr>
              <a:t>Location of the ITCZ </a:t>
            </a:r>
          </a:p>
        </p:txBody>
      </p:sp>
      <p:pic>
        <p:nvPicPr>
          <p:cNvPr id="10" name="Picture 9">
            <a:extLst>
              <a:ext uri="{FF2B5EF4-FFF2-40B4-BE49-F238E27FC236}">
                <a16:creationId xmlns:a16="http://schemas.microsoft.com/office/drawing/2014/main" id="{F15991EF-1B20-4648-912C-0A84D6E113C7}"/>
              </a:ext>
            </a:extLst>
          </p:cNvPr>
          <p:cNvPicPr>
            <a:picLocks noChangeAspect="1"/>
          </p:cNvPicPr>
          <p:nvPr/>
        </p:nvPicPr>
        <p:blipFill rotWithShape="1">
          <a:blip r:embed="rId3"/>
          <a:srcRect t="2676" b="12492"/>
          <a:stretch/>
        </p:blipFill>
        <p:spPr>
          <a:xfrm>
            <a:off x="1733996" y="688384"/>
            <a:ext cx="8724824" cy="5403144"/>
          </a:xfrm>
          <a:prstGeom prst="rect">
            <a:avLst/>
          </a:prstGeom>
        </p:spPr>
      </p:pic>
      <p:sp>
        <p:nvSpPr>
          <p:cNvPr id="11" name="TextBox 10">
            <a:extLst>
              <a:ext uri="{FF2B5EF4-FFF2-40B4-BE49-F238E27FC236}">
                <a16:creationId xmlns:a16="http://schemas.microsoft.com/office/drawing/2014/main" id="{2D7FC0C3-16D9-7346-B90C-106945CECCF8}"/>
              </a:ext>
            </a:extLst>
          </p:cNvPr>
          <p:cNvSpPr txBox="1"/>
          <p:nvPr/>
        </p:nvSpPr>
        <p:spPr>
          <a:xfrm>
            <a:off x="6639856" y="6257836"/>
            <a:ext cx="5593976" cy="600164"/>
          </a:xfrm>
          <a:prstGeom prst="rect">
            <a:avLst/>
          </a:prstGeom>
          <a:noFill/>
        </p:spPr>
        <p:txBody>
          <a:bodyPr wrap="square" rtlCol="0">
            <a:spAutoFit/>
          </a:bodyPr>
          <a:lstStyle/>
          <a:p>
            <a:r>
              <a:rPr lang="en-US" sz="1100" dirty="0">
                <a:solidFill>
                  <a:schemeClr val="bg1">
                    <a:lumMod val="65000"/>
                  </a:schemeClr>
                </a:solidFill>
                <a:latin typeface="Rockwell" panose="02060603020205020403" pitchFamily="18" charset="77"/>
              </a:rPr>
              <a:t>Source: “The Cause and Impact of the Intertropical Convergence Zone.” n.d. </a:t>
            </a:r>
            <a:r>
              <a:rPr lang="en-US" sz="1100" i="1" dirty="0">
                <a:solidFill>
                  <a:schemeClr val="bg1">
                    <a:lumMod val="65000"/>
                  </a:schemeClr>
                </a:solidFill>
                <a:latin typeface="Rockwell" panose="02060603020205020403" pitchFamily="18" charset="77"/>
              </a:rPr>
              <a:t>BBC Bitesize</a:t>
            </a:r>
            <a:r>
              <a:rPr lang="en-US" sz="1100" dirty="0">
                <a:solidFill>
                  <a:schemeClr val="bg1">
                    <a:lumMod val="65000"/>
                  </a:schemeClr>
                </a:solidFill>
                <a:latin typeface="Rockwell" panose="02060603020205020403" pitchFamily="18" charset="77"/>
              </a:rPr>
              <a:t>. </a:t>
            </a:r>
            <a:r>
              <a:rPr lang="en-US" sz="1100" dirty="0">
                <a:solidFill>
                  <a:schemeClr val="bg1">
                    <a:lumMod val="65000"/>
                  </a:schemeClr>
                </a:solidFill>
                <a:latin typeface="Rockwell" panose="02060603020205020403" pitchFamily="18" charset="77"/>
                <a:hlinkClick r:id="rId4">
                  <a:extLst>
                    <a:ext uri="{A12FA001-AC4F-418D-AE19-62706E023703}">
                      <ahyp:hlinkClr xmlns:ahyp="http://schemas.microsoft.com/office/drawing/2018/hyperlinkcolor" val="tx"/>
                    </a:ext>
                  </a:extLst>
                </a:hlinkClick>
              </a:rPr>
              <a:t>https://www.bbc.com/bitesize/guides/z9yssbk/revision/1</a:t>
            </a:r>
            <a:r>
              <a:rPr lang="en-US" sz="1100" dirty="0">
                <a:solidFill>
                  <a:schemeClr val="bg1">
                    <a:lumMod val="65000"/>
                  </a:schemeClr>
                </a:solidFill>
                <a:latin typeface="Rockwell" panose="02060603020205020403" pitchFamily="18" charset="77"/>
              </a:rPr>
              <a:t>.</a:t>
            </a:r>
          </a:p>
          <a:p>
            <a:endParaRPr lang="en-US" sz="1100" dirty="0">
              <a:solidFill>
                <a:schemeClr val="bg1">
                  <a:lumMod val="65000"/>
                </a:schemeClr>
              </a:solidFill>
              <a:latin typeface="Rockwell" panose="02060603020205020403" pitchFamily="18" charset="77"/>
            </a:endParaRPr>
          </a:p>
        </p:txBody>
      </p:sp>
    </p:spTree>
    <p:extLst>
      <p:ext uri="{BB962C8B-B14F-4D97-AF65-F5344CB8AC3E}">
        <p14:creationId xmlns:p14="http://schemas.microsoft.com/office/powerpoint/2010/main" val="414180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7E8092-F629-044A-B79D-27EE3EC15ED4}"/>
              </a:ext>
            </a:extLst>
          </p:cNvPr>
          <p:cNvSpPr txBox="1">
            <a:spLocks/>
          </p:cNvSpPr>
          <p:nvPr/>
        </p:nvSpPr>
        <p:spPr>
          <a:xfrm>
            <a:off x="0" y="1"/>
            <a:ext cx="12192000" cy="608718"/>
          </a:xfrm>
          <a:prstGeom prst="rect">
            <a:avLst/>
          </a:prstGeom>
          <a:solidFill>
            <a:srgbClr val="004242">
              <a:alpha val="61961"/>
            </a:srgb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Rockwell" panose="02060603020205020403" pitchFamily="18" charset="77"/>
              </a:rPr>
              <a:t>SP-CAM 	</a:t>
            </a:r>
            <a:r>
              <a:rPr lang="en-US" dirty="0">
                <a:solidFill>
                  <a:schemeClr val="bg1"/>
                </a:solidFill>
                <a:latin typeface="Rockwell" panose="02060603020205020403" pitchFamily="18" charset="77"/>
              </a:rPr>
              <a:t>					 </a:t>
            </a:r>
            <a:r>
              <a:rPr lang="en-US" sz="3500" dirty="0">
                <a:solidFill>
                  <a:schemeClr val="bg1"/>
                </a:solidFill>
                <a:latin typeface="Rockwell" panose="02060603020205020403" pitchFamily="18" charset="77"/>
              </a:rPr>
              <a:t>Regional ITCZ Migration   </a:t>
            </a:r>
          </a:p>
        </p:txBody>
      </p:sp>
      <p:pic>
        <p:nvPicPr>
          <p:cNvPr id="7" name="Content Placeholder 3">
            <a:extLst>
              <a:ext uri="{FF2B5EF4-FFF2-40B4-BE49-F238E27FC236}">
                <a16:creationId xmlns:a16="http://schemas.microsoft.com/office/drawing/2014/main" id="{E917DC82-5A36-8E4A-8731-65BA30EB7E8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78" t="4974" r="1" b="2551"/>
          <a:stretch/>
        </p:blipFill>
        <p:spPr>
          <a:xfrm>
            <a:off x="6337306" y="790415"/>
            <a:ext cx="5217371" cy="5508143"/>
          </a:xfrm>
        </p:spPr>
      </p:pic>
      <p:pic>
        <p:nvPicPr>
          <p:cNvPr id="3" name="Picture 2">
            <a:extLst>
              <a:ext uri="{FF2B5EF4-FFF2-40B4-BE49-F238E27FC236}">
                <a16:creationId xmlns:a16="http://schemas.microsoft.com/office/drawing/2014/main" id="{56D6FA3E-8CB0-C640-B4E3-D49D4B8FAC71}"/>
              </a:ext>
            </a:extLst>
          </p:cNvPr>
          <p:cNvPicPr>
            <a:picLocks noChangeAspect="1"/>
          </p:cNvPicPr>
          <p:nvPr/>
        </p:nvPicPr>
        <p:blipFill rotWithShape="1">
          <a:blip r:embed="rId4"/>
          <a:srcRect l="15237" b="22690"/>
          <a:stretch/>
        </p:blipFill>
        <p:spPr>
          <a:xfrm>
            <a:off x="1061670" y="954157"/>
            <a:ext cx="4638313" cy="5903843"/>
          </a:xfrm>
          <a:prstGeom prst="rect">
            <a:avLst/>
          </a:prstGeom>
        </p:spPr>
      </p:pic>
      <p:sp>
        <p:nvSpPr>
          <p:cNvPr id="2" name="TextBox 1">
            <a:extLst>
              <a:ext uri="{FF2B5EF4-FFF2-40B4-BE49-F238E27FC236}">
                <a16:creationId xmlns:a16="http://schemas.microsoft.com/office/drawing/2014/main" id="{A3486104-B0E4-9044-86B3-E8BE8CDB1EE3}"/>
              </a:ext>
            </a:extLst>
          </p:cNvPr>
          <p:cNvSpPr txBox="1"/>
          <p:nvPr/>
        </p:nvSpPr>
        <p:spPr>
          <a:xfrm>
            <a:off x="10601739" y="6457890"/>
            <a:ext cx="1590261" cy="400110"/>
          </a:xfrm>
          <a:prstGeom prst="rect">
            <a:avLst/>
          </a:prstGeom>
          <a:noFill/>
        </p:spPr>
        <p:txBody>
          <a:bodyPr wrap="square" rtlCol="0">
            <a:spAutoFit/>
          </a:bodyPr>
          <a:lstStyle/>
          <a:p>
            <a:r>
              <a:rPr lang="en-US" sz="1000" i="1" dirty="0"/>
              <a:t>Schneider et al, 2014</a:t>
            </a:r>
          </a:p>
          <a:p>
            <a:r>
              <a:rPr lang="en-US" sz="1000" i="1" dirty="0"/>
              <a:t>Smyth et al, 2017</a:t>
            </a:r>
          </a:p>
        </p:txBody>
      </p:sp>
      <p:sp>
        <p:nvSpPr>
          <p:cNvPr id="5" name="TextBox 4">
            <a:extLst>
              <a:ext uri="{FF2B5EF4-FFF2-40B4-BE49-F238E27FC236}">
                <a16:creationId xmlns:a16="http://schemas.microsoft.com/office/drawing/2014/main" id="{EBC66AEA-264C-B64A-9917-2BA56AD0CDC4}"/>
              </a:ext>
            </a:extLst>
          </p:cNvPr>
          <p:cNvSpPr txBox="1"/>
          <p:nvPr/>
        </p:nvSpPr>
        <p:spPr>
          <a:xfrm>
            <a:off x="1465943" y="790415"/>
            <a:ext cx="4078514" cy="369332"/>
          </a:xfrm>
          <a:prstGeom prst="rect">
            <a:avLst/>
          </a:prstGeom>
          <a:noFill/>
        </p:spPr>
        <p:txBody>
          <a:bodyPr wrap="square" rtlCol="0">
            <a:spAutoFit/>
          </a:bodyPr>
          <a:lstStyle/>
          <a:p>
            <a:pPr algn="ctr"/>
            <a:r>
              <a:rPr lang="en-US" dirty="0">
                <a:latin typeface="Rockwell" panose="02060603020205020403" pitchFamily="18" charset="77"/>
              </a:rPr>
              <a:t>Location of the ITCZ </a:t>
            </a:r>
          </a:p>
        </p:txBody>
      </p:sp>
    </p:spTree>
    <p:extLst>
      <p:ext uri="{BB962C8B-B14F-4D97-AF65-F5344CB8AC3E}">
        <p14:creationId xmlns:p14="http://schemas.microsoft.com/office/powerpoint/2010/main" val="47845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8DF8F0-978C-624A-8E2F-B9ECB308D831}"/>
              </a:ext>
            </a:extLst>
          </p:cNvPr>
          <p:cNvSpPr/>
          <p:nvPr/>
        </p:nvSpPr>
        <p:spPr>
          <a:xfrm>
            <a:off x="0" y="-622027"/>
            <a:ext cx="3152090" cy="7786747"/>
          </a:xfrm>
          <a:prstGeom prst="rect">
            <a:avLst/>
          </a:prstGeom>
          <a:noFill/>
        </p:spPr>
        <p:txBody>
          <a:bodyPr wrap="square" lIns="91440" tIns="45720" rIns="91440" bIns="45720">
            <a:spAutoFit/>
          </a:bodyPr>
          <a:lstStyle/>
          <a:p>
            <a:pPr algn="ctr"/>
            <a:r>
              <a:rPr lang="en-US" sz="50000" b="0" cap="none" spc="0" dirty="0">
                <a:ln w="0"/>
                <a:solidFill>
                  <a:schemeClr val="tx1">
                    <a:lumMod val="50000"/>
                    <a:lumOff val="50000"/>
                  </a:schemeClr>
                </a:solidFill>
                <a:effectLst>
                  <a:outerShdw blurRad="38100" dist="19050" dir="2700000" algn="tl" rotWithShape="0">
                    <a:schemeClr val="dk1">
                      <a:alpha val="40000"/>
                    </a:schemeClr>
                  </a:outerShdw>
                </a:effectLst>
                <a:latin typeface="Rockwell" panose="02060603020205020403" pitchFamily="18" charset="77"/>
              </a:rPr>
              <a:t>3</a:t>
            </a:r>
          </a:p>
        </p:txBody>
      </p:sp>
      <p:sp>
        <p:nvSpPr>
          <p:cNvPr id="4" name="Title 1">
            <a:extLst>
              <a:ext uri="{FF2B5EF4-FFF2-40B4-BE49-F238E27FC236}">
                <a16:creationId xmlns:a16="http://schemas.microsoft.com/office/drawing/2014/main" id="{A88C7EA3-52D1-9043-BC02-F48E31AD7022}"/>
              </a:ext>
            </a:extLst>
          </p:cNvPr>
          <p:cNvSpPr txBox="1">
            <a:spLocks/>
          </p:cNvSpPr>
          <p:nvPr/>
        </p:nvSpPr>
        <p:spPr>
          <a:xfrm>
            <a:off x="0" y="2442950"/>
            <a:ext cx="12192000" cy="1950474"/>
          </a:xfrm>
          <a:prstGeom prst="rect">
            <a:avLst/>
          </a:prstGeom>
          <a:solidFill>
            <a:srgbClr val="004242">
              <a:alpha val="61961"/>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latin typeface="Rockwell" panose="02060603020205020403" pitchFamily="18" charset="77"/>
              </a:rPr>
              <a:t>Discussion Questions</a:t>
            </a:r>
          </a:p>
        </p:txBody>
      </p:sp>
    </p:spTree>
    <p:extLst>
      <p:ext uri="{BB962C8B-B14F-4D97-AF65-F5344CB8AC3E}">
        <p14:creationId xmlns:p14="http://schemas.microsoft.com/office/powerpoint/2010/main" val="390914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10DE5-1BCA-7C49-ADBF-7D5460ECC664}"/>
              </a:ext>
            </a:extLst>
          </p:cNvPr>
          <p:cNvSpPr>
            <a:spLocks noGrp="1"/>
          </p:cNvSpPr>
          <p:nvPr>
            <p:ph idx="1"/>
          </p:nvPr>
        </p:nvSpPr>
        <p:spPr/>
        <p:txBody>
          <a:bodyPr/>
          <a:lstStyle/>
          <a:p>
            <a:r>
              <a:rPr lang="en-US" sz="3600" dirty="0">
                <a:latin typeface="Rockwell" panose="02060603020205020403" pitchFamily="18" charset="77"/>
              </a:rPr>
              <a:t>How many people think it might happen in some form in the next 50 years ? </a:t>
            </a:r>
          </a:p>
          <a:p>
            <a:pPr marL="0" indent="0">
              <a:buNone/>
            </a:pPr>
            <a:endParaRPr lang="en-US" sz="3600" dirty="0">
              <a:latin typeface="Rockwell" panose="02060603020205020403" pitchFamily="18" charset="77"/>
            </a:endParaRPr>
          </a:p>
          <a:p>
            <a:r>
              <a:rPr lang="en-US" sz="3600" dirty="0">
                <a:latin typeface="Rockwell" panose="02060603020205020403" pitchFamily="18" charset="77"/>
              </a:rPr>
              <a:t>Is it ethical to study Solar Geoengineering? Is it ethical not to? </a:t>
            </a:r>
          </a:p>
          <a:p>
            <a:endParaRPr lang="en-US" sz="3600" dirty="0">
              <a:latin typeface="Rockwell" panose="02060603020205020403" pitchFamily="18" charset="77"/>
            </a:endParaRPr>
          </a:p>
          <a:p>
            <a:endParaRPr lang="en-US" sz="3600" dirty="0">
              <a:latin typeface="Rockwell" panose="02060603020205020403" pitchFamily="18" charset="77"/>
            </a:endParaRPr>
          </a:p>
          <a:p>
            <a:endParaRPr lang="en-US" sz="3600" dirty="0">
              <a:latin typeface="Rockwell" panose="02060603020205020403" pitchFamily="18" charset="77"/>
            </a:endParaRPr>
          </a:p>
          <a:p>
            <a:endParaRPr lang="en-US" sz="3600" dirty="0">
              <a:latin typeface="Rockwell" panose="02060603020205020403" pitchFamily="18" charset="77"/>
            </a:endParaRPr>
          </a:p>
          <a:p>
            <a:endParaRPr lang="en-US" sz="3600" dirty="0">
              <a:latin typeface="Rockwell" panose="02060603020205020403" pitchFamily="18" charset="77"/>
            </a:endParaRPr>
          </a:p>
          <a:p>
            <a:endParaRPr lang="en-US" dirty="0"/>
          </a:p>
        </p:txBody>
      </p:sp>
    </p:spTree>
    <p:extLst>
      <p:ext uri="{BB962C8B-B14F-4D97-AF65-F5344CB8AC3E}">
        <p14:creationId xmlns:p14="http://schemas.microsoft.com/office/powerpoint/2010/main" val="2169540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A4F3-BA1B-7543-8A4E-E7DDBB523A3D}"/>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19555071-634A-1B43-97FE-04CACC6D7C2B}"/>
              </a:ext>
            </a:extLst>
          </p:cNvPr>
          <p:cNvSpPr>
            <a:spLocks noGrp="1"/>
          </p:cNvSpPr>
          <p:nvPr>
            <p:ph idx="1"/>
          </p:nvPr>
        </p:nvSpPr>
        <p:spPr>
          <a:xfrm>
            <a:off x="461683" y="1305672"/>
            <a:ext cx="10515600" cy="4351338"/>
          </a:xfrm>
        </p:spPr>
        <p:txBody>
          <a:bodyPr>
            <a:normAutofit fontScale="40000" lnSpcReduction="20000"/>
          </a:bodyPr>
          <a:lstStyle/>
          <a:p>
            <a:r>
              <a:rPr lang="en-US" dirty="0"/>
              <a:t>Dykema, J. A., D. W. Keith, J. G. Anderson, and D. </a:t>
            </a:r>
            <a:r>
              <a:rPr lang="en-US" dirty="0" err="1"/>
              <a:t>Weisenstein</a:t>
            </a:r>
            <a:r>
              <a:rPr lang="en-US" dirty="0"/>
              <a:t>. 2014. “Stratospheric Controlled Perturbation Experiment: A Small-Scale Experiment to Improve Understanding of the Risks of Solar Geoengineering.” </a:t>
            </a:r>
            <a:r>
              <a:rPr lang="en-US" i="1" dirty="0"/>
              <a:t>Philosophical Transactions of the Royal Society A: Mathematical, Physical and Engineering Sciences</a:t>
            </a:r>
            <a:r>
              <a:rPr lang="en-US" dirty="0"/>
              <a:t> 372 (2031): 20140059–20140059. </a:t>
            </a:r>
            <a:r>
              <a:rPr lang="en-US" dirty="0">
                <a:hlinkClick r:id="rId3"/>
              </a:rPr>
              <a:t>https://doi.org/10.1098/rsta.2014.0059</a:t>
            </a:r>
            <a:r>
              <a:rPr lang="en-US" dirty="0"/>
              <a:t>.</a:t>
            </a:r>
          </a:p>
          <a:p>
            <a:r>
              <a:rPr lang="en-US" dirty="0"/>
              <a:t>Keith, David W., Debra K. </a:t>
            </a:r>
            <a:r>
              <a:rPr lang="en-US" dirty="0" err="1"/>
              <a:t>Weisenstein</a:t>
            </a:r>
            <a:r>
              <a:rPr lang="en-US" dirty="0"/>
              <a:t>, John A. Dykema, and Frank N. </a:t>
            </a:r>
            <a:r>
              <a:rPr lang="en-US" dirty="0" err="1"/>
              <a:t>Keutsch</a:t>
            </a:r>
            <a:r>
              <a:rPr lang="en-US" dirty="0"/>
              <a:t>. 2016. “Stratospheric Solar Geoengineering without Ozone Loss.” </a:t>
            </a:r>
            <a:r>
              <a:rPr lang="en-US" i="1" dirty="0"/>
              <a:t>Proceedings of the National Academy of Sciences</a:t>
            </a:r>
            <a:r>
              <a:rPr lang="en-US" dirty="0"/>
              <a:t> 113 (52): 14910–14. </a:t>
            </a:r>
            <a:r>
              <a:rPr lang="en-US" dirty="0">
                <a:hlinkClick r:id="rId4"/>
              </a:rPr>
              <a:t>https://doi.org/10.1073/pnas.1615572113</a:t>
            </a:r>
            <a:r>
              <a:rPr lang="en-US" dirty="0"/>
              <a:t>.</a:t>
            </a:r>
          </a:p>
          <a:p>
            <a:r>
              <a:rPr lang="en-US" dirty="0" err="1"/>
              <a:t>Khairoutdinov</a:t>
            </a:r>
            <a:r>
              <a:rPr lang="en-US" dirty="0"/>
              <a:t>, Marat F., and David A. Randall. 2001. “A Cloud Resolving Model as a Cloud Parameterization in the NCAR Community Climate System Model: Preliminary Results.” </a:t>
            </a:r>
            <a:r>
              <a:rPr lang="en-US" i="1" dirty="0"/>
              <a:t>Geophysical Research Letters</a:t>
            </a:r>
            <a:r>
              <a:rPr lang="en-US" dirty="0"/>
              <a:t> 28 (18): 3617–20. </a:t>
            </a:r>
            <a:r>
              <a:rPr lang="en-US" dirty="0">
                <a:hlinkClick r:id="rId5"/>
              </a:rPr>
              <a:t>https://doi.org/10.1029/2001GL013552</a:t>
            </a:r>
            <a:r>
              <a:rPr lang="en-US" dirty="0"/>
              <a:t>.</a:t>
            </a:r>
          </a:p>
          <a:p>
            <a:r>
              <a:rPr lang="en-US" dirty="0" err="1"/>
              <a:t>Kravitz</a:t>
            </a:r>
            <a:r>
              <a:rPr lang="en-US" dirty="0"/>
              <a:t>, Ben, Alan </a:t>
            </a:r>
            <a:r>
              <a:rPr lang="en-US" dirty="0" err="1"/>
              <a:t>Robock</a:t>
            </a:r>
            <a:r>
              <a:rPr lang="en-US" dirty="0"/>
              <a:t>, Olivier Boucher, </a:t>
            </a:r>
            <a:r>
              <a:rPr lang="en-US" dirty="0" err="1"/>
              <a:t>Hauke</a:t>
            </a:r>
            <a:r>
              <a:rPr lang="en-US" dirty="0"/>
              <a:t> Schmidt, Karl E. Taylor, </a:t>
            </a:r>
            <a:r>
              <a:rPr lang="en-US" dirty="0" err="1"/>
              <a:t>Georgiy</a:t>
            </a:r>
            <a:r>
              <a:rPr lang="en-US" dirty="0"/>
              <a:t> </a:t>
            </a:r>
            <a:r>
              <a:rPr lang="en-US" dirty="0" err="1"/>
              <a:t>Stenchikov</a:t>
            </a:r>
            <a:r>
              <a:rPr lang="en-US" dirty="0"/>
              <a:t>, and Michael Schulz. 2011. “The Geoengineering Model </a:t>
            </a:r>
            <a:r>
              <a:rPr lang="en-US" dirty="0" err="1"/>
              <a:t>Intercomparison</a:t>
            </a:r>
            <a:r>
              <a:rPr lang="en-US" dirty="0"/>
              <a:t> Project (</a:t>
            </a:r>
            <a:r>
              <a:rPr lang="en-US" dirty="0" err="1"/>
              <a:t>GeoMIP</a:t>
            </a:r>
            <a:r>
              <a:rPr lang="en-US" dirty="0"/>
              <a:t>).” </a:t>
            </a:r>
            <a:r>
              <a:rPr lang="en-US" i="1" dirty="0"/>
              <a:t>Atmospheric Science Letters</a:t>
            </a:r>
            <a:r>
              <a:rPr lang="en-US" dirty="0"/>
              <a:t> 12 (2): 162–67. </a:t>
            </a:r>
            <a:r>
              <a:rPr lang="en-US" dirty="0">
                <a:hlinkClick r:id="rId6"/>
              </a:rPr>
              <a:t>https://doi.org/10.1002/asl.316</a:t>
            </a:r>
            <a:r>
              <a:rPr lang="en-US" dirty="0"/>
              <a:t>.</a:t>
            </a:r>
          </a:p>
          <a:p>
            <a:r>
              <a:rPr lang="en-US" dirty="0" err="1"/>
              <a:t>Kremser</a:t>
            </a:r>
            <a:r>
              <a:rPr lang="en-US" dirty="0"/>
              <a:t>, Stefanie, Larry W. Thomason, Marc von Hobe, Markus Hermann, Terry Deshler, Claudia </a:t>
            </a:r>
            <a:r>
              <a:rPr lang="en-US" dirty="0" err="1"/>
              <a:t>Timmreck</a:t>
            </a:r>
            <a:r>
              <a:rPr lang="en-US" dirty="0"/>
              <a:t>, Matthew Toohey, et al. 2016. “Stratospheric Aerosol-Observations, Processes, and Impact on Climate: Stratospheric Aerosol.” </a:t>
            </a:r>
            <a:r>
              <a:rPr lang="en-US" i="1" dirty="0"/>
              <a:t>Reviews of Geophysics</a:t>
            </a:r>
            <a:r>
              <a:rPr lang="en-US" dirty="0"/>
              <a:t> 54 (2): 278–335. </a:t>
            </a:r>
            <a:r>
              <a:rPr lang="en-US" dirty="0">
                <a:hlinkClick r:id="rId7"/>
              </a:rPr>
              <a:t>https://doi.org/10.1002/2015RG000511</a:t>
            </a:r>
            <a:r>
              <a:rPr lang="en-US" dirty="0"/>
              <a:t>.</a:t>
            </a:r>
          </a:p>
          <a:p>
            <a:r>
              <a:rPr lang="en-US" dirty="0"/>
              <a:t>Li, </a:t>
            </a:r>
            <a:r>
              <a:rPr lang="en-US" dirty="0" err="1"/>
              <a:t>Fuyu</a:t>
            </a:r>
            <a:r>
              <a:rPr lang="en-US" dirty="0"/>
              <a:t>, Daniele Rosa, William D. Collins, and Michael F. </a:t>
            </a:r>
            <a:r>
              <a:rPr lang="en-US" dirty="0" err="1"/>
              <a:t>Wehner</a:t>
            </a:r>
            <a:r>
              <a:rPr lang="en-US" dirty="0"/>
              <a:t>. 2012. “‘Super-Parameterization’: A Better Way to Simulate Regional Extreme Precipitation?: SUPER PARAMETERIZATION FOR EXTREME PRECIPITATION SIMULATIONS.” </a:t>
            </a:r>
            <a:r>
              <a:rPr lang="en-US" i="1" dirty="0"/>
              <a:t>Journal of Advances in Modeling Earth Systems</a:t>
            </a:r>
            <a:r>
              <a:rPr lang="en-US" dirty="0"/>
              <a:t> 4 (2): n/a-n/a. </a:t>
            </a:r>
            <a:r>
              <a:rPr lang="en-US" dirty="0">
                <a:hlinkClick r:id="rId8"/>
              </a:rPr>
              <a:t>https://doi.org/10.1029/2011MS000106</a:t>
            </a:r>
            <a:r>
              <a:rPr lang="en-US" dirty="0"/>
              <a:t>.</a:t>
            </a:r>
          </a:p>
          <a:p>
            <a:r>
              <a:rPr lang="en-US" dirty="0"/>
              <a:t>Plumer, Brad. 2017. “Here’s How Far the World Is From Meeting Its Climate Goals.” </a:t>
            </a:r>
            <a:r>
              <a:rPr lang="en-US" i="1" dirty="0"/>
              <a:t>The New York Times</a:t>
            </a:r>
            <a:r>
              <a:rPr lang="en-US" dirty="0"/>
              <a:t>, November 6, 2017, sec. Climate.</a:t>
            </a:r>
          </a:p>
          <a:p>
            <a:r>
              <a:rPr lang="en-US" dirty="0"/>
              <a:t>Randall, David, Mark Branson, </a:t>
            </a:r>
            <a:r>
              <a:rPr lang="en-US" dirty="0" err="1"/>
              <a:t>Minghuai</a:t>
            </a:r>
            <a:r>
              <a:rPr lang="en-US" dirty="0"/>
              <a:t> Wang, Steven </a:t>
            </a:r>
            <a:r>
              <a:rPr lang="en-US" dirty="0" err="1"/>
              <a:t>Ghan</a:t>
            </a:r>
            <a:r>
              <a:rPr lang="en-US" dirty="0"/>
              <a:t>, Cheryl Craig, Andrew </a:t>
            </a:r>
            <a:r>
              <a:rPr lang="en-US" dirty="0" err="1"/>
              <a:t>Gettelman</a:t>
            </a:r>
            <a:r>
              <a:rPr lang="en-US" dirty="0"/>
              <a:t>, and James Edwards. 2013. “A Community Atmosphere Model With </a:t>
            </a:r>
            <a:r>
              <a:rPr lang="en-US" dirty="0" err="1"/>
              <a:t>Superparameterized</a:t>
            </a:r>
            <a:r>
              <a:rPr lang="en-US" dirty="0"/>
              <a:t> Clouds.” </a:t>
            </a:r>
            <a:r>
              <a:rPr lang="en-US" i="1" dirty="0"/>
              <a:t>Eos, Transactions American Geophysical Union</a:t>
            </a:r>
            <a:r>
              <a:rPr lang="en-US" dirty="0"/>
              <a:t> 94 (25): 221–22. </a:t>
            </a:r>
            <a:r>
              <a:rPr lang="en-US" dirty="0">
                <a:hlinkClick r:id="rId9"/>
              </a:rPr>
              <a:t>https://doi.org/10.1002/2013EO250001</a:t>
            </a:r>
            <a:r>
              <a:rPr lang="en-US" dirty="0"/>
              <a:t>.</a:t>
            </a:r>
          </a:p>
          <a:p>
            <a:r>
              <a:rPr lang="en-US" dirty="0"/>
              <a:t>Schneider, </a:t>
            </a:r>
            <a:r>
              <a:rPr lang="en-US" dirty="0" err="1"/>
              <a:t>Tapio</a:t>
            </a:r>
            <a:r>
              <a:rPr lang="en-US" dirty="0"/>
              <a:t>, Tobias Bischoff, and Gerald H. </a:t>
            </a:r>
            <a:r>
              <a:rPr lang="en-US" dirty="0" err="1"/>
              <a:t>Haug</a:t>
            </a:r>
            <a:r>
              <a:rPr lang="en-US" dirty="0"/>
              <a:t>. 2014. “Migrations and Dynamics of the Intertropical Convergence Zone.” </a:t>
            </a:r>
            <a:r>
              <a:rPr lang="en-US" i="1" dirty="0"/>
              <a:t>Nature</a:t>
            </a:r>
            <a:r>
              <a:rPr lang="en-US" dirty="0"/>
              <a:t> 513 (7516): 45–53. </a:t>
            </a:r>
            <a:r>
              <a:rPr lang="en-US" dirty="0">
                <a:hlinkClick r:id="rId10"/>
              </a:rPr>
              <a:t>https://doi.org/10.1038/nature13636</a:t>
            </a:r>
            <a:r>
              <a:rPr lang="en-US" dirty="0"/>
              <a:t>.</a:t>
            </a:r>
          </a:p>
          <a:p>
            <a:r>
              <a:rPr lang="en-US" dirty="0"/>
              <a:t>Smyth, Jane E., Rick D. Russotto, and </a:t>
            </a:r>
            <a:r>
              <a:rPr lang="en-US" dirty="0" err="1"/>
              <a:t>Trude</a:t>
            </a:r>
            <a:r>
              <a:rPr lang="en-US" dirty="0"/>
              <a:t> </a:t>
            </a:r>
            <a:r>
              <a:rPr lang="en-US" dirty="0" err="1"/>
              <a:t>Storelvmo</a:t>
            </a:r>
            <a:r>
              <a:rPr lang="en-US" dirty="0"/>
              <a:t>. 2017. “Thermodynamic and Dynamic Responses of the Hydrological Cycle to Solar Dimming.” </a:t>
            </a:r>
            <a:r>
              <a:rPr lang="en-US" i="1" dirty="0"/>
              <a:t>Atmospheric Chemistry and Physics</a:t>
            </a:r>
            <a:r>
              <a:rPr lang="en-US" dirty="0"/>
              <a:t> 17 (10): 6439–53. </a:t>
            </a:r>
            <a:r>
              <a:rPr lang="en-US" dirty="0">
                <a:hlinkClick r:id="rId11"/>
              </a:rPr>
              <a:t>https://doi.org/10.5194/acp-17-6439-2017</a:t>
            </a:r>
            <a:r>
              <a:rPr lang="en-US" dirty="0"/>
              <a:t>.</a:t>
            </a:r>
          </a:p>
          <a:p>
            <a:r>
              <a:rPr lang="en-US" dirty="0"/>
              <a:t>“The Cause and Impact of the Intertropical Convergence Zone.” n.d. </a:t>
            </a:r>
            <a:r>
              <a:rPr lang="en-US" i="1" dirty="0"/>
              <a:t>BBC Bitesize</a:t>
            </a:r>
            <a:r>
              <a:rPr lang="en-US" dirty="0"/>
              <a:t>. </a:t>
            </a:r>
            <a:r>
              <a:rPr lang="en-US" dirty="0">
                <a:hlinkClick r:id="rId12"/>
              </a:rPr>
              <a:t>https://www.bbc.com/bitesize/guides/z9yssbk/revision/1</a:t>
            </a:r>
            <a:r>
              <a:rPr lang="en-US" dirty="0"/>
              <a:t>.</a:t>
            </a:r>
          </a:p>
          <a:p>
            <a:r>
              <a:rPr lang="en-US" dirty="0" err="1"/>
              <a:t>Tilmes</a:t>
            </a:r>
            <a:r>
              <a:rPr lang="en-US" dirty="0"/>
              <a:t>, Simone, John </a:t>
            </a:r>
            <a:r>
              <a:rPr lang="en-US" dirty="0" err="1"/>
              <a:t>Fasullo</a:t>
            </a:r>
            <a:r>
              <a:rPr lang="en-US" dirty="0"/>
              <a:t>, Jean-Francois </a:t>
            </a:r>
            <a:r>
              <a:rPr lang="en-US" dirty="0" err="1"/>
              <a:t>Lamarque</a:t>
            </a:r>
            <a:r>
              <a:rPr lang="en-US" dirty="0"/>
              <a:t>, Daniel R. Marsh, Michael Mills, Kari </a:t>
            </a:r>
            <a:r>
              <a:rPr lang="en-US" dirty="0" err="1"/>
              <a:t>Alterskjaer</a:t>
            </a:r>
            <a:r>
              <a:rPr lang="en-US" dirty="0"/>
              <a:t>, Helene Muri, et al. 2013. “The Hydrological Impact of Geoengineering in the Geoengineering Model </a:t>
            </a:r>
            <a:r>
              <a:rPr lang="en-US" dirty="0" err="1"/>
              <a:t>Intercomparison</a:t>
            </a:r>
            <a:r>
              <a:rPr lang="en-US" dirty="0"/>
              <a:t> Project (</a:t>
            </a:r>
            <a:r>
              <a:rPr lang="en-US" dirty="0" err="1"/>
              <a:t>GeoMIP</a:t>
            </a:r>
            <a:r>
              <a:rPr lang="en-US" dirty="0"/>
              <a:t>): THE HYDROLOGIC IMPACT OF GEOENGINEERING.” </a:t>
            </a:r>
            <a:r>
              <a:rPr lang="en-US" i="1" dirty="0"/>
              <a:t>Journal of Geophysical Research: Atmospheres</a:t>
            </a:r>
            <a:r>
              <a:rPr lang="en-US" dirty="0"/>
              <a:t> 118 (19): 11,036-11,058. </a:t>
            </a:r>
            <a:r>
              <a:rPr lang="en-US" dirty="0">
                <a:hlinkClick r:id="rId13"/>
              </a:rPr>
              <a:t>https://doi.org/10.1002/jgrd.50868</a:t>
            </a:r>
            <a:r>
              <a:rPr lang="en-US" dirty="0"/>
              <a:t>.</a:t>
            </a:r>
          </a:p>
          <a:p>
            <a:endParaRPr lang="en-US" dirty="0"/>
          </a:p>
        </p:txBody>
      </p:sp>
    </p:spTree>
    <p:extLst>
      <p:ext uri="{BB962C8B-B14F-4D97-AF65-F5344CB8AC3E}">
        <p14:creationId xmlns:p14="http://schemas.microsoft.com/office/powerpoint/2010/main" val="296187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8DF8F0-978C-624A-8E2F-B9ECB308D831}"/>
              </a:ext>
            </a:extLst>
          </p:cNvPr>
          <p:cNvSpPr/>
          <p:nvPr/>
        </p:nvSpPr>
        <p:spPr>
          <a:xfrm>
            <a:off x="0" y="-622027"/>
            <a:ext cx="3152090" cy="7786747"/>
          </a:xfrm>
          <a:prstGeom prst="rect">
            <a:avLst/>
          </a:prstGeom>
          <a:noFill/>
        </p:spPr>
        <p:txBody>
          <a:bodyPr wrap="square" lIns="91440" tIns="45720" rIns="91440" bIns="45720">
            <a:spAutoFit/>
          </a:bodyPr>
          <a:lstStyle/>
          <a:p>
            <a:pPr algn="ctr"/>
            <a:r>
              <a:rPr lang="en-US" sz="50000" b="0" cap="none" spc="0" dirty="0">
                <a:ln w="0"/>
                <a:solidFill>
                  <a:schemeClr val="tx1">
                    <a:lumMod val="50000"/>
                    <a:lumOff val="50000"/>
                  </a:schemeClr>
                </a:solidFill>
                <a:effectLst>
                  <a:outerShdw blurRad="38100" dist="19050" dir="2700000" algn="tl" rotWithShape="0">
                    <a:schemeClr val="dk1">
                      <a:alpha val="40000"/>
                    </a:schemeClr>
                  </a:outerShdw>
                </a:effectLst>
                <a:latin typeface="Rockwell" panose="02060603020205020403" pitchFamily="18" charset="77"/>
              </a:rPr>
              <a:t>1</a:t>
            </a:r>
          </a:p>
        </p:txBody>
      </p:sp>
      <p:sp>
        <p:nvSpPr>
          <p:cNvPr id="4" name="Title 1">
            <a:extLst>
              <a:ext uri="{FF2B5EF4-FFF2-40B4-BE49-F238E27FC236}">
                <a16:creationId xmlns:a16="http://schemas.microsoft.com/office/drawing/2014/main" id="{A88C7EA3-52D1-9043-BC02-F48E31AD7022}"/>
              </a:ext>
            </a:extLst>
          </p:cNvPr>
          <p:cNvSpPr txBox="1">
            <a:spLocks/>
          </p:cNvSpPr>
          <p:nvPr/>
        </p:nvSpPr>
        <p:spPr>
          <a:xfrm>
            <a:off x="0" y="2442950"/>
            <a:ext cx="12192000" cy="1950474"/>
          </a:xfrm>
          <a:prstGeom prst="rect">
            <a:avLst/>
          </a:prstGeom>
          <a:solidFill>
            <a:srgbClr val="004242">
              <a:alpha val="61961"/>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latin typeface="Rockwell" panose="02060603020205020403" pitchFamily="18" charset="77"/>
              </a:rPr>
              <a:t>Solar Geoengineering Background</a:t>
            </a:r>
          </a:p>
        </p:txBody>
      </p:sp>
    </p:spTree>
    <p:extLst>
      <p:ext uri="{BB962C8B-B14F-4D97-AF65-F5344CB8AC3E}">
        <p14:creationId xmlns:p14="http://schemas.microsoft.com/office/powerpoint/2010/main" val="172221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A4BD-A420-BC41-9C6C-7B390C7F6D56}"/>
              </a:ext>
            </a:extLst>
          </p:cNvPr>
          <p:cNvSpPr>
            <a:spLocks noGrp="1"/>
          </p:cNvSpPr>
          <p:nvPr>
            <p:ph type="title"/>
          </p:nvPr>
        </p:nvSpPr>
        <p:spPr>
          <a:xfrm>
            <a:off x="0" y="1"/>
            <a:ext cx="12192000" cy="570015"/>
          </a:xfrm>
          <a:solidFill>
            <a:srgbClr val="004242">
              <a:alpha val="61961"/>
            </a:srgbClr>
          </a:solidFill>
        </p:spPr>
        <p:txBody>
          <a:bodyPr>
            <a:normAutofit fontScale="90000"/>
          </a:bodyPr>
          <a:lstStyle/>
          <a:p>
            <a:r>
              <a:rPr lang="en-US" sz="3600" dirty="0">
                <a:solidFill>
                  <a:schemeClr val="bg1"/>
                </a:solidFill>
                <a:latin typeface="Rockwell" panose="02060603020205020403" pitchFamily="18" charset="77"/>
              </a:rPr>
              <a:t>Background:</a:t>
            </a:r>
            <a:r>
              <a:rPr lang="en-US" dirty="0">
                <a:solidFill>
                  <a:schemeClr val="bg1"/>
                </a:solidFill>
                <a:latin typeface="Rockwell" panose="02060603020205020403" pitchFamily="18" charset="77"/>
              </a:rPr>
              <a:t>  							</a:t>
            </a:r>
            <a:r>
              <a:rPr lang="en-US" sz="3200" dirty="0">
                <a:solidFill>
                  <a:schemeClr val="bg1"/>
                </a:solidFill>
                <a:latin typeface="Rockwell" panose="02060603020205020403" pitchFamily="18" charset="77"/>
              </a:rPr>
              <a:t>What is Solar Geo? </a:t>
            </a:r>
          </a:p>
        </p:txBody>
      </p:sp>
      <p:pic>
        <p:nvPicPr>
          <p:cNvPr id="10" name="Picture 9">
            <a:extLst>
              <a:ext uri="{FF2B5EF4-FFF2-40B4-BE49-F238E27FC236}">
                <a16:creationId xmlns:a16="http://schemas.microsoft.com/office/drawing/2014/main" id="{4AC730A4-60FE-CA49-921D-21A4B5C6CEED}"/>
              </a:ext>
            </a:extLst>
          </p:cNvPr>
          <p:cNvPicPr>
            <a:picLocks noChangeAspect="1"/>
          </p:cNvPicPr>
          <p:nvPr/>
        </p:nvPicPr>
        <p:blipFill>
          <a:blip r:embed="rId3"/>
          <a:stretch>
            <a:fillRect/>
          </a:stretch>
        </p:blipFill>
        <p:spPr>
          <a:xfrm>
            <a:off x="1846984" y="570016"/>
            <a:ext cx="8782102" cy="6287984"/>
          </a:xfrm>
          <a:prstGeom prst="rect">
            <a:avLst/>
          </a:prstGeom>
        </p:spPr>
      </p:pic>
    </p:spTree>
    <p:extLst>
      <p:ext uri="{BB962C8B-B14F-4D97-AF65-F5344CB8AC3E}">
        <p14:creationId xmlns:p14="http://schemas.microsoft.com/office/powerpoint/2010/main" val="276045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23A670-B6A2-2D46-B031-946146F442D4}"/>
              </a:ext>
            </a:extLst>
          </p:cNvPr>
          <p:cNvSpPr>
            <a:spLocks noGrp="1"/>
          </p:cNvSpPr>
          <p:nvPr>
            <p:ph type="title"/>
          </p:nvPr>
        </p:nvSpPr>
        <p:spPr>
          <a:xfrm>
            <a:off x="0" y="1"/>
            <a:ext cx="12192000" cy="790414"/>
          </a:xfrm>
          <a:solidFill>
            <a:srgbClr val="004242">
              <a:alpha val="61961"/>
            </a:srgbClr>
          </a:solidFill>
        </p:spPr>
        <p:txBody>
          <a:bodyPr>
            <a:normAutofit/>
          </a:bodyPr>
          <a:lstStyle/>
          <a:p>
            <a:r>
              <a:rPr lang="en-US" dirty="0">
                <a:solidFill>
                  <a:schemeClr val="bg1"/>
                </a:solidFill>
                <a:latin typeface="Rockwell" panose="02060603020205020403" pitchFamily="18" charset="77"/>
              </a:rPr>
              <a:t>Background: 					</a:t>
            </a:r>
            <a:r>
              <a:rPr lang="en-US" sz="3200" dirty="0">
                <a:solidFill>
                  <a:schemeClr val="bg1"/>
                </a:solidFill>
                <a:latin typeface="Rockwell" panose="02060603020205020403" pitchFamily="18" charset="77"/>
              </a:rPr>
              <a:t>Why Consider this? </a:t>
            </a:r>
          </a:p>
        </p:txBody>
      </p:sp>
      <p:pic>
        <p:nvPicPr>
          <p:cNvPr id="3" name="Picture 2">
            <a:extLst>
              <a:ext uri="{FF2B5EF4-FFF2-40B4-BE49-F238E27FC236}">
                <a16:creationId xmlns:a16="http://schemas.microsoft.com/office/drawing/2014/main" id="{9151FE49-8BE0-194D-B17D-F4CA416E93BE}"/>
              </a:ext>
            </a:extLst>
          </p:cNvPr>
          <p:cNvPicPr>
            <a:picLocks noChangeAspect="1"/>
          </p:cNvPicPr>
          <p:nvPr/>
        </p:nvPicPr>
        <p:blipFill>
          <a:blip r:embed="rId2"/>
          <a:stretch>
            <a:fillRect/>
          </a:stretch>
        </p:blipFill>
        <p:spPr>
          <a:xfrm>
            <a:off x="1263396" y="901192"/>
            <a:ext cx="8807196" cy="5871464"/>
          </a:xfrm>
          <a:prstGeom prst="rect">
            <a:avLst/>
          </a:prstGeom>
        </p:spPr>
      </p:pic>
      <p:pic>
        <p:nvPicPr>
          <p:cNvPr id="7" name="Picture 6">
            <a:extLst>
              <a:ext uri="{FF2B5EF4-FFF2-40B4-BE49-F238E27FC236}">
                <a16:creationId xmlns:a16="http://schemas.microsoft.com/office/drawing/2014/main" id="{B1ACC93A-6319-5348-AF48-A9B56BBFBC81}"/>
              </a:ext>
            </a:extLst>
          </p:cNvPr>
          <p:cNvPicPr>
            <a:picLocks noChangeAspect="1"/>
          </p:cNvPicPr>
          <p:nvPr/>
        </p:nvPicPr>
        <p:blipFill>
          <a:blip r:embed="rId3"/>
          <a:stretch>
            <a:fillRect/>
          </a:stretch>
        </p:blipFill>
        <p:spPr>
          <a:xfrm>
            <a:off x="218440" y="1584958"/>
            <a:ext cx="6346381" cy="3884423"/>
          </a:xfrm>
          <a:prstGeom prst="rect">
            <a:avLst/>
          </a:prstGeom>
        </p:spPr>
      </p:pic>
      <p:pic>
        <p:nvPicPr>
          <p:cNvPr id="4" name="Picture 3">
            <a:extLst>
              <a:ext uri="{FF2B5EF4-FFF2-40B4-BE49-F238E27FC236}">
                <a16:creationId xmlns:a16="http://schemas.microsoft.com/office/drawing/2014/main" id="{AE4599B2-42F7-BA4E-BC58-C335E65346AC}"/>
              </a:ext>
            </a:extLst>
          </p:cNvPr>
          <p:cNvPicPr>
            <a:picLocks noChangeAspect="1"/>
          </p:cNvPicPr>
          <p:nvPr/>
        </p:nvPicPr>
        <p:blipFill>
          <a:blip r:embed="rId4"/>
          <a:stretch>
            <a:fillRect/>
          </a:stretch>
        </p:blipFill>
        <p:spPr>
          <a:xfrm>
            <a:off x="5666994" y="1365503"/>
            <a:ext cx="6341270" cy="4103878"/>
          </a:xfrm>
          <a:prstGeom prst="rect">
            <a:avLst/>
          </a:prstGeom>
        </p:spPr>
      </p:pic>
      <p:sp>
        <p:nvSpPr>
          <p:cNvPr id="8" name="TextBox 7">
            <a:extLst>
              <a:ext uri="{FF2B5EF4-FFF2-40B4-BE49-F238E27FC236}">
                <a16:creationId xmlns:a16="http://schemas.microsoft.com/office/drawing/2014/main" id="{17AF8640-9ADE-B242-89A8-82272FD9E31A}"/>
              </a:ext>
            </a:extLst>
          </p:cNvPr>
          <p:cNvSpPr txBox="1"/>
          <p:nvPr/>
        </p:nvSpPr>
        <p:spPr>
          <a:xfrm>
            <a:off x="7674864" y="6021714"/>
            <a:ext cx="4791456" cy="923330"/>
          </a:xfrm>
          <a:prstGeom prst="rect">
            <a:avLst/>
          </a:prstGeom>
          <a:noFill/>
        </p:spPr>
        <p:txBody>
          <a:bodyPr wrap="square" rtlCol="0">
            <a:spAutoFit/>
          </a:bodyPr>
          <a:lstStyle/>
          <a:p>
            <a:r>
              <a:rPr lang="en-US" sz="1200" dirty="0">
                <a:solidFill>
                  <a:schemeClr val="bg1">
                    <a:lumMod val="65000"/>
                  </a:schemeClr>
                </a:solidFill>
                <a:latin typeface="Rockwell" panose="02060603020205020403" pitchFamily="18" charset="77"/>
              </a:rPr>
              <a:t>Source: Plumer, Brad. 2017. “Here’s How Far the World Is From Meeting Its Climate Goals.” </a:t>
            </a:r>
            <a:r>
              <a:rPr lang="en-US" sz="1200" i="1" dirty="0">
                <a:solidFill>
                  <a:schemeClr val="bg1">
                    <a:lumMod val="65000"/>
                  </a:schemeClr>
                </a:solidFill>
                <a:latin typeface="Rockwell" panose="02060603020205020403" pitchFamily="18" charset="77"/>
              </a:rPr>
              <a:t>The New York Times</a:t>
            </a:r>
            <a:r>
              <a:rPr lang="en-US" sz="1200" dirty="0">
                <a:solidFill>
                  <a:schemeClr val="bg1">
                    <a:lumMod val="65000"/>
                  </a:schemeClr>
                </a:solidFill>
                <a:latin typeface="Rockwell" panose="02060603020205020403" pitchFamily="18" charset="77"/>
              </a:rPr>
              <a:t>, November 6, 2017, sec. Climate.</a:t>
            </a:r>
          </a:p>
          <a:p>
            <a:endParaRPr lang="en-US" dirty="0">
              <a:solidFill>
                <a:schemeClr val="bg1">
                  <a:lumMod val="65000"/>
                </a:schemeClr>
              </a:solidFill>
            </a:endParaRPr>
          </a:p>
        </p:txBody>
      </p:sp>
    </p:spTree>
    <p:extLst>
      <p:ext uri="{BB962C8B-B14F-4D97-AF65-F5344CB8AC3E}">
        <p14:creationId xmlns:p14="http://schemas.microsoft.com/office/powerpoint/2010/main" val="38532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E90FDEE-E8A6-084B-8AE7-693EAB3B0101}"/>
              </a:ext>
            </a:extLst>
          </p:cNvPr>
          <p:cNvPicPr>
            <a:picLocks noChangeAspect="1"/>
          </p:cNvPicPr>
          <p:nvPr/>
        </p:nvPicPr>
        <p:blipFill rotWithShape="1">
          <a:blip r:embed="rId3"/>
          <a:srcRect l="5788" t="16519" r="6558" b="12584"/>
          <a:stretch/>
        </p:blipFill>
        <p:spPr>
          <a:xfrm>
            <a:off x="1048986" y="1045029"/>
            <a:ext cx="10106109" cy="5812971"/>
          </a:xfrm>
          <a:prstGeom prst="rect">
            <a:avLst/>
          </a:prstGeom>
        </p:spPr>
      </p:pic>
      <p:sp>
        <p:nvSpPr>
          <p:cNvPr id="19" name="TextBox 18">
            <a:extLst>
              <a:ext uri="{FF2B5EF4-FFF2-40B4-BE49-F238E27FC236}">
                <a16:creationId xmlns:a16="http://schemas.microsoft.com/office/drawing/2014/main" id="{14615006-2E36-2541-84AC-DBCF065FA7E1}"/>
              </a:ext>
            </a:extLst>
          </p:cNvPr>
          <p:cNvSpPr txBox="1"/>
          <p:nvPr/>
        </p:nvSpPr>
        <p:spPr>
          <a:xfrm>
            <a:off x="2705593" y="675206"/>
            <a:ext cx="6448303" cy="477054"/>
          </a:xfrm>
          <a:prstGeom prst="rect">
            <a:avLst/>
          </a:prstGeom>
          <a:noFill/>
        </p:spPr>
        <p:txBody>
          <a:bodyPr wrap="square" rtlCol="0">
            <a:spAutoFit/>
          </a:bodyPr>
          <a:lstStyle/>
          <a:p>
            <a:pPr algn="ctr"/>
            <a:r>
              <a:rPr lang="en-US" sz="2500" b="1" dirty="0">
                <a:latin typeface="Rockwell" panose="02060603020205020403" pitchFamily="18" charset="77"/>
              </a:rPr>
              <a:t>Location of Notable Volcanic Events</a:t>
            </a:r>
          </a:p>
        </p:txBody>
      </p:sp>
      <p:sp>
        <p:nvSpPr>
          <p:cNvPr id="20" name="Title 1">
            <a:extLst>
              <a:ext uri="{FF2B5EF4-FFF2-40B4-BE49-F238E27FC236}">
                <a16:creationId xmlns:a16="http://schemas.microsoft.com/office/drawing/2014/main" id="{99467670-CC16-A249-83A6-1341A74C36F3}"/>
              </a:ext>
            </a:extLst>
          </p:cNvPr>
          <p:cNvSpPr>
            <a:spLocks noGrp="1"/>
          </p:cNvSpPr>
          <p:nvPr>
            <p:ph type="title"/>
          </p:nvPr>
        </p:nvSpPr>
        <p:spPr>
          <a:xfrm>
            <a:off x="0" y="1"/>
            <a:ext cx="12192000" cy="570015"/>
          </a:xfrm>
          <a:solidFill>
            <a:srgbClr val="004242">
              <a:alpha val="61961"/>
            </a:srgbClr>
          </a:solidFill>
        </p:spPr>
        <p:txBody>
          <a:bodyPr>
            <a:normAutofit fontScale="90000"/>
          </a:bodyPr>
          <a:lstStyle/>
          <a:p>
            <a:r>
              <a:rPr lang="en-US" sz="3600" dirty="0">
                <a:solidFill>
                  <a:schemeClr val="bg1"/>
                </a:solidFill>
                <a:latin typeface="Rockwell" panose="02060603020205020403" pitchFamily="18" charset="77"/>
              </a:rPr>
              <a:t>Background:</a:t>
            </a:r>
            <a:r>
              <a:rPr lang="en-US" dirty="0">
                <a:solidFill>
                  <a:schemeClr val="bg1"/>
                </a:solidFill>
                <a:latin typeface="Rockwell" panose="02060603020205020403" pitchFamily="18" charset="77"/>
              </a:rPr>
              <a:t>  								</a:t>
            </a:r>
            <a:r>
              <a:rPr lang="en-US" sz="3200" dirty="0">
                <a:solidFill>
                  <a:schemeClr val="bg1"/>
                </a:solidFill>
                <a:latin typeface="Rockwell" panose="02060603020205020403" pitchFamily="18" charset="77"/>
              </a:rPr>
              <a:t>Overview</a:t>
            </a:r>
          </a:p>
        </p:txBody>
      </p:sp>
    </p:spTree>
    <p:extLst>
      <p:ext uri="{BB962C8B-B14F-4D97-AF65-F5344CB8AC3E}">
        <p14:creationId xmlns:p14="http://schemas.microsoft.com/office/powerpoint/2010/main" val="156443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74E2C65F-066C-E147-9B31-A8CECB523759}"/>
              </a:ext>
            </a:extLst>
          </p:cNvPr>
          <p:cNvSpPr>
            <a:spLocks noGrp="1"/>
          </p:cNvSpPr>
          <p:nvPr>
            <p:ph type="title"/>
          </p:nvPr>
        </p:nvSpPr>
        <p:spPr>
          <a:xfrm>
            <a:off x="0" y="1"/>
            <a:ext cx="12192000" cy="570015"/>
          </a:xfrm>
          <a:solidFill>
            <a:srgbClr val="004242">
              <a:alpha val="61961"/>
            </a:srgbClr>
          </a:solidFill>
        </p:spPr>
        <p:txBody>
          <a:bodyPr>
            <a:normAutofit fontScale="90000"/>
          </a:bodyPr>
          <a:lstStyle/>
          <a:p>
            <a:r>
              <a:rPr lang="en-US" sz="3600" dirty="0">
                <a:solidFill>
                  <a:schemeClr val="bg1"/>
                </a:solidFill>
                <a:latin typeface="Rockwell" panose="02060603020205020403" pitchFamily="18" charset="77"/>
              </a:rPr>
              <a:t>Background:</a:t>
            </a:r>
            <a:r>
              <a:rPr lang="en-US" dirty="0">
                <a:solidFill>
                  <a:schemeClr val="bg1"/>
                </a:solidFill>
                <a:latin typeface="Rockwell" panose="02060603020205020403" pitchFamily="18" charset="77"/>
              </a:rPr>
              <a:t>  								</a:t>
            </a:r>
            <a:r>
              <a:rPr lang="en-US" sz="3200" dirty="0">
                <a:solidFill>
                  <a:schemeClr val="bg1"/>
                </a:solidFill>
                <a:latin typeface="Rockwell" panose="02060603020205020403" pitchFamily="18" charset="77"/>
              </a:rPr>
              <a:t>Volcanoes</a:t>
            </a:r>
          </a:p>
        </p:txBody>
      </p:sp>
      <p:grpSp>
        <p:nvGrpSpPr>
          <p:cNvPr id="26" name="Group 25">
            <a:extLst>
              <a:ext uri="{FF2B5EF4-FFF2-40B4-BE49-F238E27FC236}">
                <a16:creationId xmlns:a16="http://schemas.microsoft.com/office/drawing/2014/main" id="{18D6C44D-FCE8-EA47-931B-C9022AB20D12}"/>
              </a:ext>
            </a:extLst>
          </p:cNvPr>
          <p:cNvGrpSpPr/>
          <p:nvPr/>
        </p:nvGrpSpPr>
        <p:grpSpPr>
          <a:xfrm>
            <a:off x="6598160" y="3398068"/>
            <a:ext cx="2645048" cy="1013632"/>
            <a:chOff x="5697095" y="4106460"/>
            <a:chExt cx="2645048" cy="1013632"/>
          </a:xfrm>
        </p:grpSpPr>
        <p:sp>
          <p:nvSpPr>
            <p:cNvPr id="25" name="Cloud 24">
              <a:extLst>
                <a:ext uri="{FF2B5EF4-FFF2-40B4-BE49-F238E27FC236}">
                  <a16:creationId xmlns:a16="http://schemas.microsoft.com/office/drawing/2014/main" id="{A29EB882-DCD1-604C-8AB3-7437E77D1809}"/>
                </a:ext>
              </a:extLst>
            </p:cNvPr>
            <p:cNvSpPr/>
            <p:nvPr/>
          </p:nvSpPr>
          <p:spPr>
            <a:xfrm>
              <a:off x="5697095" y="4106460"/>
              <a:ext cx="2036116" cy="1013632"/>
            </a:xfrm>
            <a:prstGeom prst="cloud">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29160A8E-9868-8747-9602-10632377968A}"/>
                </a:ext>
              </a:extLst>
            </p:cNvPr>
            <p:cNvSpPr txBox="1"/>
            <p:nvPr/>
          </p:nvSpPr>
          <p:spPr>
            <a:xfrm>
              <a:off x="6233943" y="4223822"/>
              <a:ext cx="2108200" cy="646331"/>
            </a:xfrm>
            <a:prstGeom prst="rect">
              <a:avLst/>
            </a:prstGeom>
            <a:noFill/>
          </p:spPr>
          <p:txBody>
            <a:bodyPr wrap="square" rtlCol="0">
              <a:spAutoFit/>
            </a:bodyPr>
            <a:lstStyle/>
            <a:p>
              <a:r>
                <a:rPr lang="en-US" sz="3600" dirty="0">
                  <a:solidFill>
                    <a:schemeClr val="bg1"/>
                  </a:solidFill>
                  <a:latin typeface="Rockwell" panose="02060603020205020403" pitchFamily="18" charset="77"/>
                </a:rPr>
                <a:t>SO</a:t>
              </a:r>
              <a:r>
                <a:rPr lang="en-US" sz="3600" baseline="-25000" dirty="0">
                  <a:solidFill>
                    <a:schemeClr val="bg1"/>
                  </a:solidFill>
                  <a:latin typeface="Rockwell" panose="02060603020205020403" pitchFamily="18" charset="77"/>
                </a:rPr>
                <a:t>2</a:t>
              </a:r>
              <a:endParaRPr lang="en-US" sz="3600" dirty="0">
                <a:solidFill>
                  <a:schemeClr val="bg1"/>
                </a:solidFill>
                <a:latin typeface="Rockwell" panose="02060603020205020403" pitchFamily="18" charset="77"/>
              </a:endParaRPr>
            </a:p>
          </p:txBody>
        </p:sp>
      </p:grpSp>
      <p:grpSp>
        <p:nvGrpSpPr>
          <p:cNvPr id="54" name="Group 53">
            <a:extLst>
              <a:ext uri="{FF2B5EF4-FFF2-40B4-BE49-F238E27FC236}">
                <a16:creationId xmlns:a16="http://schemas.microsoft.com/office/drawing/2014/main" id="{3AAEB99C-9E27-F249-8870-0BD80F6B0933}"/>
              </a:ext>
            </a:extLst>
          </p:cNvPr>
          <p:cNvGrpSpPr/>
          <p:nvPr/>
        </p:nvGrpSpPr>
        <p:grpSpPr>
          <a:xfrm>
            <a:off x="8836374" y="2986292"/>
            <a:ext cx="2841053" cy="1631076"/>
            <a:chOff x="7383142" y="3759271"/>
            <a:chExt cx="2841053" cy="1631076"/>
          </a:xfrm>
        </p:grpSpPr>
        <p:sp>
          <p:nvSpPr>
            <p:cNvPr id="46" name="Right Arrow 45">
              <a:extLst>
                <a:ext uri="{FF2B5EF4-FFF2-40B4-BE49-F238E27FC236}">
                  <a16:creationId xmlns:a16="http://schemas.microsoft.com/office/drawing/2014/main" id="{FD802EE5-3D7E-8B40-A481-3D6DC810C784}"/>
                </a:ext>
              </a:extLst>
            </p:cNvPr>
            <p:cNvSpPr/>
            <p:nvPr/>
          </p:nvSpPr>
          <p:spPr>
            <a:xfrm>
              <a:off x="7383142" y="4374294"/>
              <a:ext cx="1206094" cy="355961"/>
            </a:xfrm>
            <a:prstGeom prst="rightArrow">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4220C84-C30B-7942-81EA-A6DDD8481E9A}"/>
                </a:ext>
              </a:extLst>
            </p:cNvPr>
            <p:cNvSpPr txBox="1"/>
            <p:nvPr/>
          </p:nvSpPr>
          <p:spPr>
            <a:xfrm>
              <a:off x="8589236" y="4081839"/>
              <a:ext cx="1594966" cy="1015663"/>
            </a:xfrm>
            <a:prstGeom prst="rect">
              <a:avLst/>
            </a:prstGeom>
            <a:noFill/>
          </p:spPr>
          <p:txBody>
            <a:bodyPr wrap="square" rtlCol="0">
              <a:spAutoFit/>
            </a:bodyPr>
            <a:lstStyle/>
            <a:p>
              <a:pPr algn="ctr"/>
              <a:r>
                <a:rPr lang="en-US" sz="3600" dirty="0">
                  <a:latin typeface="Rockwell" panose="02060603020205020403" pitchFamily="18" charset="77"/>
                </a:rPr>
                <a:t>H</a:t>
              </a:r>
              <a:r>
                <a:rPr lang="en-US" sz="3600" baseline="-25000" dirty="0">
                  <a:latin typeface="Rockwell" panose="02060603020205020403" pitchFamily="18" charset="77"/>
                </a:rPr>
                <a:t>2</a:t>
              </a:r>
              <a:r>
                <a:rPr lang="en-US" sz="3600" dirty="0">
                  <a:latin typeface="Rockwell" panose="02060603020205020403" pitchFamily="18" charset="77"/>
                </a:rPr>
                <a:t>SO</a:t>
              </a:r>
              <a:r>
                <a:rPr lang="en-US" sz="3600" baseline="-25000" dirty="0">
                  <a:latin typeface="Rockwell" panose="02060603020205020403" pitchFamily="18" charset="77"/>
                </a:rPr>
                <a:t>4</a:t>
              </a:r>
            </a:p>
            <a:p>
              <a:pPr algn="ctr"/>
              <a:r>
                <a:rPr lang="en-US" sz="3600" baseline="-25000" dirty="0">
                  <a:latin typeface="Rockwell" panose="02060603020205020403" pitchFamily="18" charset="77"/>
                </a:rPr>
                <a:t>aerosol</a:t>
              </a:r>
            </a:p>
          </p:txBody>
        </p:sp>
        <p:grpSp>
          <p:nvGrpSpPr>
            <p:cNvPr id="53" name="Group 52">
              <a:extLst>
                <a:ext uri="{FF2B5EF4-FFF2-40B4-BE49-F238E27FC236}">
                  <a16:creationId xmlns:a16="http://schemas.microsoft.com/office/drawing/2014/main" id="{D3534300-C24F-7143-8E35-65B8CB45F988}"/>
                </a:ext>
              </a:extLst>
            </p:cNvPr>
            <p:cNvGrpSpPr/>
            <p:nvPr/>
          </p:nvGrpSpPr>
          <p:grpSpPr>
            <a:xfrm>
              <a:off x="8526720" y="4655072"/>
              <a:ext cx="736055" cy="735275"/>
              <a:chOff x="6876672" y="5613944"/>
              <a:chExt cx="736055" cy="735275"/>
            </a:xfrm>
          </p:grpSpPr>
          <p:sp>
            <p:nvSpPr>
              <p:cNvPr id="52" name="Oval 51">
                <a:extLst>
                  <a:ext uri="{FF2B5EF4-FFF2-40B4-BE49-F238E27FC236}">
                    <a16:creationId xmlns:a16="http://schemas.microsoft.com/office/drawing/2014/main" id="{BD2819C7-8CDB-F940-A073-E1D9C6E8644C}"/>
                  </a:ext>
                </a:extLst>
              </p:cNvPr>
              <p:cNvSpPr/>
              <p:nvPr/>
            </p:nvSpPr>
            <p:spPr>
              <a:xfrm>
                <a:off x="6876672" y="5894363"/>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B73A8E8-F696-224A-B017-93A6F4D08CEB}"/>
                  </a:ext>
                </a:extLst>
              </p:cNvPr>
              <p:cNvSpPr/>
              <p:nvPr/>
            </p:nvSpPr>
            <p:spPr>
              <a:xfrm>
                <a:off x="7029072" y="6046763"/>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E185DBD-0C92-DF45-8658-FB4C9EB4FBE4}"/>
                  </a:ext>
                </a:extLst>
              </p:cNvPr>
              <p:cNvSpPr/>
              <p:nvPr/>
            </p:nvSpPr>
            <p:spPr>
              <a:xfrm>
                <a:off x="7102763" y="5719451"/>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683FE55-F810-3D4C-B519-380C1D712144}"/>
                  </a:ext>
                </a:extLst>
              </p:cNvPr>
              <p:cNvSpPr/>
              <p:nvPr/>
            </p:nvSpPr>
            <p:spPr>
              <a:xfrm>
                <a:off x="7478755" y="6088418"/>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ACF650E-040A-6640-A67B-F40FBB26898D}"/>
                  </a:ext>
                </a:extLst>
              </p:cNvPr>
              <p:cNvSpPr/>
              <p:nvPr/>
            </p:nvSpPr>
            <p:spPr>
              <a:xfrm>
                <a:off x="6910936" y="5613944"/>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A7D6878-C7F0-D749-B204-97FE0AF633C2}"/>
                  </a:ext>
                </a:extLst>
              </p:cNvPr>
              <p:cNvSpPr/>
              <p:nvPr/>
            </p:nvSpPr>
            <p:spPr>
              <a:xfrm>
                <a:off x="7269842" y="6194474"/>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a:extLst>
                <a:ext uri="{FF2B5EF4-FFF2-40B4-BE49-F238E27FC236}">
                  <a16:creationId xmlns:a16="http://schemas.microsoft.com/office/drawing/2014/main" id="{13369C69-7D30-654C-B79E-E623D3C0AE40}"/>
                </a:ext>
              </a:extLst>
            </p:cNvPr>
            <p:cNvSpPr/>
            <p:nvPr/>
          </p:nvSpPr>
          <p:spPr>
            <a:xfrm rot="14124924">
              <a:off x="10077594" y="4053301"/>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2276E7D-863D-CD45-B1AC-D2E94188A7B3}"/>
                </a:ext>
              </a:extLst>
            </p:cNvPr>
            <p:cNvSpPr/>
            <p:nvPr/>
          </p:nvSpPr>
          <p:spPr>
            <a:xfrm rot="14124924">
              <a:off x="10015895" y="5051587"/>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261529C-CB3A-AF49-9A22-EE06C0588C98}"/>
                </a:ext>
              </a:extLst>
            </p:cNvPr>
            <p:cNvSpPr/>
            <p:nvPr/>
          </p:nvSpPr>
          <p:spPr>
            <a:xfrm rot="14124924">
              <a:off x="9704594" y="5176708"/>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24CD3BA-54A4-704E-8A24-262ADDB6C93B}"/>
                </a:ext>
              </a:extLst>
            </p:cNvPr>
            <p:cNvSpPr/>
            <p:nvPr/>
          </p:nvSpPr>
          <p:spPr>
            <a:xfrm rot="14124924">
              <a:off x="9647202" y="4621321"/>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7DE268A-C463-264E-B85F-BB38D86CB39F}"/>
                </a:ext>
              </a:extLst>
            </p:cNvPr>
            <p:cNvSpPr/>
            <p:nvPr/>
          </p:nvSpPr>
          <p:spPr>
            <a:xfrm rot="14124924">
              <a:off x="9387827" y="5186958"/>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482241F-B449-A548-8429-EE9E96841475}"/>
                </a:ext>
              </a:extLst>
            </p:cNvPr>
            <p:cNvSpPr/>
            <p:nvPr/>
          </p:nvSpPr>
          <p:spPr>
            <a:xfrm rot="14124924">
              <a:off x="10000837" y="4769520"/>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8BD87279-33FC-0046-BD1F-0EA48E666CE9}"/>
                </a:ext>
              </a:extLst>
            </p:cNvPr>
            <p:cNvGrpSpPr/>
            <p:nvPr/>
          </p:nvGrpSpPr>
          <p:grpSpPr>
            <a:xfrm rot="7104830">
              <a:off x="8574989" y="3781541"/>
              <a:ext cx="736055" cy="735275"/>
              <a:chOff x="6876672" y="5613944"/>
              <a:chExt cx="736055" cy="735275"/>
            </a:xfrm>
          </p:grpSpPr>
          <p:sp>
            <p:nvSpPr>
              <p:cNvPr id="73" name="Oval 72">
                <a:extLst>
                  <a:ext uri="{FF2B5EF4-FFF2-40B4-BE49-F238E27FC236}">
                    <a16:creationId xmlns:a16="http://schemas.microsoft.com/office/drawing/2014/main" id="{3ADBE9ED-2391-2444-BAEE-2425B882C6D7}"/>
                  </a:ext>
                </a:extLst>
              </p:cNvPr>
              <p:cNvSpPr/>
              <p:nvPr/>
            </p:nvSpPr>
            <p:spPr>
              <a:xfrm>
                <a:off x="6876672" y="5894363"/>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A261D5B-B1E4-104D-A692-BAA49A090CAC}"/>
                  </a:ext>
                </a:extLst>
              </p:cNvPr>
              <p:cNvSpPr/>
              <p:nvPr/>
            </p:nvSpPr>
            <p:spPr>
              <a:xfrm>
                <a:off x="7029072" y="6046763"/>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66CB1D86-9F53-494C-A03B-16D2F763C4E2}"/>
                  </a:ext>
                </a:extLst>
              </p:cNvPr>
              <p:cNvSpPr/>
              <p:nvPr/>
            </p:nvSpPr>
            <p:spPr>
              <a:xfrm>
                <a:off x="7102763" y="5719451"/>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476D3EE-B508-8943-967C-14FCF4203892}"/>
                  </a:ext>
                </a:extLst>
              </p:cNvPr>
              <p:cNvSpPr/>
              <p:nvPr/>
            </p:nvSpPr>
            <p:spPr>
              <a:xfrm>
                <a:off x="7478755" y="6088418"/>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9D2D329-BA6F-904D-99D5-F60A85604665}"/>
                  </a:ext>
                </a:extLst>
              </p:cNvPr>
              <p:cNvSpPr/>
              <p:nvPr/>
            </p:nvSpPr>
            <p:spPr>
              <a:xfrm>
                <a:off x="6910936" y="5613944"/>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190BE1A1-5C0F-304E-916F-95BA1EE6509A}"/>
                  </a:ext>
                </a:extLst>
              </p:cNvPr>
              <p:cNvSpPr/>
              <p:nvPr/>
            </p:nvSpPr>
            <p:spPr>
              <a:xfrm>
                <a:off x="7269842" y="6194474"/>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a:extLst>
                <a:ext uri="{FF2B5EF4-FFF2-40B4-BE49-F238E27FC236}">
                  <a16:creationId xmlns:a16="http://schemas.microsoft.com/office/drawing/2014/main" id="{D3E44B91-3439-5D41-B0F0-E2FBAC14D214}"/>
                </a:ext>
              </a:extLst>
            </p:cNvPr>
            <p:cNvSpPr/>
            <p:nvPr/>
          </p:nvSpPr>
          <p:spPr>
            <a:xfrm rot="10557444">
              <a:off x="10090223" y="4376984"/>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FC28621-CA3D-6947-AFF3-3BB989638B71}"/>
                </a:ext>
              </a:extLst>
            </p:cNvPr>
            <p:cNvSpPr/>
            <p:nvPr/>
          </p:nvSpPr>
          <p:spPr>
            <a:xfrm rot="10557444">
              <a:off x="9826840" y="3887070"/>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61BADE1-681A-2D44-AED2-F2766818BA42}"/>
                </a:ext>
              </a:extLst>
            </p:cNvPr>
            <p:cNvSpPr/>
            <p:nvPr/>
          </p:nvSpPr>
          <p:spPr>
            <a:xfrm rot="10557444">
              <a:off x="9837796" y="4165416"/>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9B10839-9198-9A47-8141-110B2A721A39}"/>
                </a:ext>
              </a:extLst>
            </p:cNvPr>
            <p:cNvSpPr/>
            <p:nvPr/>
          </p:nvSpPr>
          <p:spPr>
            <a:xfrm rot="10557444">
              <a:off x="9545479" y="3932815"/>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CBF892E-07FD-DA4E-A078-D737507FEE62}"/>
                </a:ext>
              </a:extLst>
            </p:cNvPr>
            <p:cNvSpPr/>
            <p:nvPr/>
          </p:nvSpPr>
          <p:spPr>
            <a:xfrm rot="10557444">
              <a:off x="9340403" y="4621321"/>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941CFD2-AD30-D347-AC6E-936C9EBEB39A}"/>
                </a:ext>
              </a:extLst>
            </p:cNvPr>
            <p:cNvSpPr/>
            <p:nvPr/>
          </p:nvSpPr>
          <p:spPr>
            <a:xfrm rot="10557444">
              <a:off x="9387460" y="3759271"/>
              <a:ext cx="133972" cy="15474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F67CA00-9C5F-5345-AFF3-2AEDE03E5E79}"/>
              </a:ext>
            </a:extLst>
          </p:cNvPr>
          <p:cNvSpPr txBox="1"/>
          <p:nvPr/>
        </p:nvSpPr>
        <p:spPr>
          <a:xfrm>
            <a:off x="8892153" y="2815171"/>
            <a:ext cx="898469" cy="830997"/>
          </a:xfrm>
          <a:prstGeom prst="rect">
            <a:avLst/>
          </a:prstGeom>
          <a:noFill/>
        </p:spPr>
        <p:txBody>
          <a:bodyPr wrap="square" rtlCol="0">
            <a:spAutoFit/>
          </a:bodyPr>
          <a:lstStyle/>
          <a:p>
            <a:pPr algn="ctr"/>
            <a:r>
              <a:rPr lang="en-US" sz="2400" i="1" dirty="0" err="1">
                <a:latin typeface="Rockwell" panose="02060603020205020403" pitchFamily="18" charset="77"/>
              </a:rPr>
              <a:t>hv</a:t>
            </a:r>
            <a:r>
              <a:rPr lang="en-US" sz="2400" dirty="0">
                <a:latin typeface="Rockwell" panose="02060603020205020403" pitchFamily="18" charset="77"/>
              </a:rPr>
              <a:t> </a:t>
            </a:r>
          </a:p>
          <a:p>
            <a:pPr algn="ctr"/>
            <a:r>
              <a:rPr lang="en-US" sz="2400" dirty="0">
                <a:latin typeface="Rockwell" panose="02060603020205020403" pitchFamily="18" charset="77"/>
              </a:rPr>
              <a:t>OH </a:t>
            </a:r>
          </a:p>
        </p:txBody>
      </p:sp>
      <p:grpSp>
        <p:nvGrpSpPr>
          <p:cNvPr id="90" name="Group 89">
            <a:extLst>
              <a:ext uri="{FF2B5EF4-FFF2-40B4-BE49-F238E27FC236}">
                <a16:creationId xmlns:a16="http://schemas.microsoft.com/office/drawing/2014/main" id="{FABB81DD-3936-3F4B-83E5-048B2EFE06C3}"/>
              </a:ext>
            </a:extLst>
          </p:cNvPr>
          <p:cNvGrpSpPr/>
          <p:nvPr/>
        </p:nvGrpSpPr>
        <p:grpSpPr>
          <a:xfrm>
            <a:off x="0" y="-285227"/>
            <a:ext cx="8064744" cy="7300156"/>
            <a:chOff x="1072951" y="-862002"/>
            <a:chExt cx="8064744" cy="7300156"/>
          </a:xfrm>
        </p:grpSpPr>
        <p:grpSp>
          <p:nvGrpSpPr>
            <p:cNvPr id="91" name="Group 90">
              <a:extLst>
                <a:ext uri="{FF2B5EF4-FFF2-40B4-BE49-F238E27FC236}">
                  <a16:creationId xmlns:a16="http://schemas.microsoft.com/office/drawing/2014/main" id="{508CC402-AF05-9C48-8FCD-43BA41E90608}"/>
                </a:ext>
              </a:extLst>
            </p:cNvPr>
            <p:cNvGrpSpPr/>
            <p:nvPr/>
          </p:nvGrpSpPr>
          <p:grpSpPr>
            <a:xfrm>
              <a:off x="1072951" y="-862002"/>
              <a:ext cx="7106030" cy="7300156"/>
              <a:chOff x="1072951" y="-862002"/>
              <a:chExt cx="7106030" cy="7300156"/>
            </a:xfrm>
          </p:grpSpPr>
          <p:grpSp>
            <p:nvGrpSpPr>
              <p:cNvPr id="101" name="Group 100">
                <a:extLst>
                  <a:ext uri="{FF2B5EF4-FFF2-40B4-BE49-F238E27FC236}">
                    <a16:creationId xmlns:a16="http://schemas.microsoft.com/office/drawing/2014/main" id="{DC43EE28-7241-DA4F-AFF3-482131A77559}"/>
                  </a:ext>
                </a:extLst>
              </p:cNvPr>
              <p:cNvGrpSpPr/>
              <p:nvPr/>
            </p:nvGrpSpPr>
            <p:grpSpPr>
              <a:xfrm>
                <a:off x="3178931" y="-862002"/>
                <a:ext cx="5000050" cy="4385236"/>
                <a:chOff x="3483731" y="-990847"/>
                <a:chExt cx="5000050" cy="4385236"/>
              </a:xfrm>
            </p:grpSpPr>
            <p:grpSp>
              <p:nvGrpSpPr>
                <p:cNvPr id="108" name="Group 107">
                  <a:extLst>
                    <a:ext uri="{FF2B5EF4-FFF2-40B4-BE49-F238E27FC236}">
                      <a16:creationId xmlns:a16="http://schemas.microsoft.com/office/drawing/2014/main" id="{253AF766-79B3-9045-9022-DB0DD60F4E18}"/>
                    </a:ext>
                  </a:extLst>
                </p:cNvPr>
                <p:cNvGrpSpPr/>
                <p:nvPr/>
              </p:nvGrpSpPr>
              <p:grpSpPr>
                <a:xfrm rot="2033632">
                  <a:off x="3483731" y="67031"/>
                  <a:ext cx="3274245" cy="3327358"/>
                  <a:chOff x="3526220" y="1563414"/>
                  <a:chExt cx="3746937" cy="3016469"/>
                </a:xfrm>
              </p:grpSpPr>
              <p:pic>
                <p:nvPicPr>
                  <p:cNvPr id="113" name="Graphic 112" descr="Cloud">
                    <a:extLst>
                      <a:ext uri="{FF2B5EF4-FFF2-40B4-BE49-F238E27FC236}">
                        <a16:creationId xmlns:a16="http://schemas.microsoft.com/office/drawing/2014/main" id="{81110CE9-A646-5345-B8A3-57F8E37444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526220" y="1563414"/>
                    <a:ext cx="3016469" cy="3016469"/>
                  </a:xfrm>
                  <a:prstGeom prst="rect">
                    <a:avLst/>
                  </a:prstGeom>
                </p:spPr>
              </p:pic>
              <p:pic>
                <p:nvPicPr>
                  <p:cNvPr id="114" name="Graphic 113" descr="Cloud">
                    <a:extLst>
                      <a:ext uri="{FF2B5EF4-FFF2-40B4-BE49-F238E27FC236}">
                        <a16:creationId xmlns:a16="http://schemas.microsoft.com/office/drawing/2014/main" id="{27C2772E-7D7A-0843-9DB5-35A018E93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256688" y="1563414"/>
                    <a:ext cx="3016469" cy="3016469"/>
                  </a:xfrm>
                  <a:prstGeom prst="rect">
                    <a:avLst/>
                  </a:prstGeom>
                </p:spPr>
              </p:pic>
            </p:grpSp>
            <p:pic>
              <p:nvPicPr>
                <p:cNvPr id="109" name="Graphic 108" descr="Cloud">
                  <a:extLst>
                    <a:ext uri="{FF2B5EF4-FFF2-40B4-BE49-F238E27FC236}">
                      <a16:creationId xmlns:a16="http://schemas.microsoft.com/office/drawing/2014/main" id="{79F2E944-1217-CD46-9B39-D0949DB8F8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78100">
                  <a:off x="5156423" y="-408536"/>
                  <a:ext cx="3327358" cy="2635929"/>
                </a:xfrm>
                <a:prstGeom prst="rect">
                  <a:avLst/>
                </a:prstGeom>
              </p:spPr>
            </p:pic>
            <p:pic>
              <p:nvPicPr>
                <p:cNvPr id="111" name="Graphic 110" descr="Cloud">
                  <a:extLst>
                    <a:ext uri="{FF2B5EF4-FFF2-40B4-BE49-F238E27FC236}">
                      <a16:creationId xmlns:a16="http://schemas.microsoft.com/office/drawing/2014/main" id="{BE71191B-27AF-B046-946E-1A59B80416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174836">
                  <a:off x="4813141" y="701846"/>
                  <a:ext cx="3327358" cy="2635929"/>
                </a:xfrm>
                <a:prstGeom prst="rect">
                  <a:avLst/>
                </a:prstGeom>
              </p:spPr>
            </p:pic>
            <p:pic>
              <p:nvPicPr>
                <p:cNvPr id="112" name="Graphic 111" descr="Cloud">
                  <a:extLst>
                    <a:ext uri="{FF2B5EF4-FFF2-40B4-BE49-F238E27FC236}">
                      <a16:creationId xmlns:a16="http://schemas.microsoft.com/office/drawing/2014/main" id="{AE33698B-C98C-7C4D-B632-04E869E2BA81}"/>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rot="440257">
                  <a:off x="4806628" y="-990847"/>
                  <a:ext cx="3327358" cy="2635929"/>
                </a:xfrm>
                <a:prstGeom prst="rect">
                  <a:avLst/>
                </a:prstGeom>
              </p:spPr>
            </p:pic>
          </p:grpSp>
          <p:grpSp>
            <p:nvGrpSpPr>
              <p:cNvPr id="102" name="Group 101">
                <a:extLst>
                  <a:ext uri="{FF2B5EF4-FFF2-40B4-BE49-F238E27FC236}">
                    <a16:creationId xmlns:a16="http://schemas.microsoft.com/office/drawing/2014/main" id="{5805050E-6BB0-EA41-9F69-8183524EA04A}"/>
                  </a:ext>
                </a:extLst>
              </p:cNvPr>
              <p:cNvGrpSpPr/>
              <p:nvPr/>
            </p:nvGrpSpPr>
            <p:grpSpPr>
              <a:xfrm>
                <a:off x="1072951" y="1745425"/>
                <a:ext cx="6956356" cy="4692729"/>
                <a:chOff x="609484" y="2350742"/>
                <a:chExt cx="6956356" cy="4692729"/>
              </a:xfrm>
            </p:grpSpPr>
            <p:grpSp>
              <p:nvGrpSpPr>
                <p:cNvPr id="103" name="Group 102">
                  <a:extLst>
                    <a:ext uri="{FF2B5EF4-FFF2-40B4-BE49-F238E27FC236}">
                      <a16:creationId xmlns:a16="http://schemas.microsoft.com/office/drawing/2014/main" id="{03C20C77-105B-6D4A-AE4C-482790109128}"/>
                    </a:ext>
                  </a:extLst>
                </p:cNvPr>
                <p:cNvGrpSpPr/>
                <p:nvPr/>
              </p:nvGrpSpPr>
              <p:grpSpPr>
                <a:xfrm>
                  <a:off x="609484" y="2350742"/>
                  <a:ext cx="6956356" cy="4507258"/>
                  <a:chOff x="609484" y="2350742"/>
                  <a:chExt cx="6956356" cy="4507258"/>
                </a:xfrm>
              </p:grpSpPr>
              <p:sp>
                <p:nvSpPr>
                  <p:cNvPr id="106" name="Freeform 105">
                    <a:extLst>
                      <a:ext uri="{FF2B5EF4-FFF2-40B4-BE49-F238E27FC236}">
                        <a16:creationId xmlns:a16="http://schemas.microsoft.com/office/drawing/2014/main" id="{B468F1D8-BFCC-6B47-BF94-FDC0D093D9C7}"/>
                      </a:ext>
                    </a:extLst>
                  </p:cNvPr>
                  <p:cNvSpPr/>
                  <p:nvPr/>
                </p:nvSpPr>
                <p:spPr>
                  <a:xfrm>
                    <a:off x="609484" y="2350742"/>
                    <a:ext cx="6956356" cy="4507258"/>
                  </a:xfrm>
                  <a:custGeom>
                    <a:avLst/>
                    <a:gdLst>
                      <a:gd name="connsiteX0" fmla="*/ 6952774 w 6956356"/>
                      <a:gd name="connsiteY0" fmla="*/ 4501235 h 4507258"/>
                      <a:gd name="connsiteX1" fmla="*/ 6956356 w 6956356"/>
                      <a:gd name="connsiteY1" fmla="*/ 4507258 h 4507258"/>
                      <a:gd name="connsiteX2" fmla="*/ 6950063 w 6956356"/>
                      <a:gd name="connsiteY2" fmla="*/ 4507258 h 4507258"/>
                      <a:gd name="connsiteX3" fmla="*/ 6948112 w 6956356"/>
                      <a:gd name="connsiteY3" fmla="*/ 4504012 h 4507258"/>
                      <a:gd name="connsiteX4" fmla="*/ 2777960 w 6956356"/>
                      <a:gd name="connsiteY4" fmla="*/ 498319 h 4507258"/>
                      <a:gd name="connsiteX5" fmla="*/ 4122390 w 6956356"/>
                      <a:gd name="connsiteY5" fmla="*/ 750169 h 4507258"/>
                      <a:gd name="connsiteX6" fmla="*/ 5100318 w 6956356"/>
                      <a:gd name="connsiteY6" fmla="*/ 1799302 h 4507258"/>
                      <a:gd name="connsiteX7" fmla="*/ 5101605 w 6956356"/>
                      <a:gd name="connsiteY7" fmla="*/ 1798102 h 4507258"/>
                      <a:gd name="connsiteX8" fmla="*/ 4924100 w 6956356"/>
                      <a:gd name="connsiteY8" fmla="*/ 2094294 h 4507258"/>
                      <a:gd name="connsiteX9" fmla="*/ 4947573 w 6956356"/>
                      <a:gd name="connsiteY9" fmla="*/ 2108361 h 4507258"/>
                      <a:gd name="connsiteX10" fmla="*/ 4918530 w 6956356"/>
                      <a:gd name="connsiteY10" fmla="*/ 2159475 h 4507258"/>
                      <a:gd name="connsiteX11" fmla="*/ 6329623 w 6956356"/>
                      <a:gd name="connsiteY11" fmla="*/ 4507258 h 4507258"/>
                      <a:gd name="connsiteX12" fmla="*/ 1263052 w 6956356"/>
                      <a:gd name="connsiteY12" fmla="*/ 4507258 h 4507258"/>
                      <a:gd name="connsiteX13" fmla="*/ 710519 w 6956356"/>
                      <a:gd name="connsiteY13" fmla="*/ 4507258 h 4507258"/>
                      <a:gd name="connsiteX14" fmla="*/ 394137 w 6956356"/>
                      <a:gd name="connsiteY14" fmla="*/ 4507258 h 4507258"/>
                      <a:gd name="connsiteX15" fmla="*/ 0 w 6956356"/>
                      <a:gd name="connsiteY15" fmla="*/ 4507258 h 4507258"/>
                      <a:gd name="connsiteX16" fmla="*/ 633457 w 6956356"/>
                      <a:gd name="connsiteY16" fmla="*/ 3941858 h 4507258"/>
                      <a:gd name="connsiteX17" fmla="*/ 642626 w 6956356"/>
                      <a:gd name="connsiteY17" fmla="*/ 3951471 h 4507258"/>
                      <a:gd name="connsiteX18" fmla="*/ 976449 w 6956356"/>
                      <a:gd name="connsiteY18" fmla="*/ 3633084 h 4507258"/>
                      <a:gd name="connsiteX19" fmla="*/ 975349 w 6956356"/>
                      <a:gd name="connsiteY19" fmla="*/ 3636697 h 4507258"/>
                      <a:gd name="connsiteX20" fmla="*/ 1733828 w 6956356"/>
                      <a:gd name="connsiteY20" fmla="*/ 2959708 h 4507258"/>
                      <a:gd name="connsiteX21" fmla="*/ 2029431 w 6956356"/>
                      <a:gd name="connsiteY21" fmla="*/ 1987989 h 4507258"/>
                      <a:gd name="connsiteX22" fmla="*/ 2033749 w 6956356"/>
                      <a:gd name="connsiteY22" fmla="*/ 1987989 h 4507258"/>
                      <a:gd name="connsiteX23" fmla="*/ 2033749 w 6956356"/>
                      <a:gd name="connsiteY23" fmla="*/ 1973794 h 4507258"/>
                      <a:gd name="connsiteX24" fmla="*/ 2047408 w 6956356"/>
                      <a:gd name="connsiteY24" fmla="*/ 1928893 h 4507258"/>
                      <a:gd name="connsiteX25" fmla="*/ 2033749 w 6956356"/>
                      <a:gd name="connsiteY25" fmla="*/ 1932954 h 4507258"/>
                      <a:gd name="connsiteX26" fmla="*/ 2033749 w 6956356"/>
                      <a:gd name="connsiteY26" fmla="*/ 1749880 h 4507258"/>
                      <a:gd name="connsiteX27" fmla="*/ 3074274 w 6956356"/>
                      <a:gd name="connsiteY27" fmla="*/ 0 h 4507258"/>
                      <a:gd name="connsiteX28" fmla="*/ 3074274 w 6956356"/>
                      <a:gd name="connsiteY28" fmla="*/ 16018 h 4507258"/>
                      <a:gd name="connsiteX29" fmla="*/ 3065704 w 6956356"/>
                      <a:gd name="connsiteY29" fmla="*/ 14412 h 450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56356" h="4507258">
                        <a:moveTo>
                          <a:pt x="6952774" y="4501235"/>
                        </a:moveTo>
                        <a:lnTo>
                          <a:pt x="6956356" y="4507258"/>
                        </a:lnTo>
                        <a:lnTo>
                          <a:pt x="6950063" y="4507258"/>
                        </a:lnTo>
                        <a:lnTo>
                          <a:pt x="6948112" y="4504012"/>
                        </a:lnTo>
                        <a:close/>
                        <a:moveTo>
                          <a:pt x="2777960" y="498319"/>
                        </a:moveTo>
                        <a:lnTo>
                          <a:pt x="4122390" y="750169"/>
                        </a:lnTo>
                        <a:lnTo>
                          <a:pt x="5100318" y="1799302"/>
                        </a:lnTo>
                        <a:lnTo>
                          <a:pt x="5101605" y="1798102"/>
                        </a:lnTo>
                        <a:lnTo>
                          <a:pt x="4924100" y="2094294"/>
                        </a:lnTo>
                        <a:lnTo>
                          <a:pt x="4947573" y="2108361"/>
                        </a:lnTo>
                        <a:lnTo>
                          <a:pt x="4918530" y="2159475"/>
                        </a:lnTo>
                        <a:lnTo>
                          <a:pt x="6329623" y="4507258"/>
                        </a:lnTo>
                        <a:lnTo>
                          <a:pt x="1263052" y="4507258"/>
                        </a:lnTo>
                        <a:lnTo>
                          <a:pt x="710519" y="4507258"/>
                        </a:lnTo>
                        <a:lnTo>
                          <a:pt x="394137" y="4507258"/>
                        </a:lnTo>
                        <a:lnTo>
                          <a:pt x="0" y="4507258"/>
                        </a:lnTo>
                        <a:lnTo>
                          <a:pt x="633457" y="3941858"/>
                        </a:lnTo>
                        <a:lnTo>
                          <a:pt x="642626" y="3951471"/>
                        </a:lnTo>
                        <a:lnTo>
                          <a:pt x="976449" y="3633084"/>
                        </a:lnTo>
                        <a:lnTo>
                          <a:pt x="975349" y="3636697"/>
                        </a:lnTo>
                        <a:lnTo>
                          <a:pt x="1733828" y="2959708"/>
                        </a:lnTo>
                        <a:lnTo>
                          <a:pt x="2029431" y="1987989"/>
                        </a:lnTo>
                        <a:lnTo>
                          <a:pt x="2033749" y="1987989"/>
                        </a:lnTo>
                        <a:lnTo>
                          <a:pt x="2033749" y="1973794"/>
                        </a:lnTo>
                        <a:lnTo>
                          <a:pt x="2047408" y="1928893"/>
                        </a:lnTo>
                        <a:lnTo>
                          <a:pt x="2033749" y="1932954"/>
                        </a:lnTo>
                        <a:lnTo>
                          <a:pt x="2033749" y="1749880"/>
                        </a:lnTo>
                        <a:close/>
                        <a:moveTo>
                          <a:pt x="3074274" y="0"/>
                        </a:moveTo>
                        <a:lnTo>
                          <a:pt x="3074274" y="16018"/>
                        </a:lnTo>
                        <a:lnTo>
                          <a:pt x="3065704" y="14412"/>
                        </a:lnTo>
                        <a:close/>
                      </a:path>
                    </a:pathLst>
                  </a:custGeom>
                  <a:solidFill>
                    <a:srgbClr val="673902"/>
                  </a:solidFill>
                  <a:ln>
                    <a:solidFill>
                      <a:srgbClr val="7A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a:extLst>
                      <a:ext uri="{FF2B5EF4-FFF2-40B4-BE49-F238E27FC236}">
                        <a16:creationId xmlns:a16="http://schemas.microsoft.com/office/drawing/2014/main" id="{77104BA2-113A-8C47-920B-DEEABEC7EE23}"/>
                      </a:ext>
                    </a:extLst>
                  </p:cNvPr>
                  <p:cNvSpPr/>
                  <p:nvPr/>
                </p:nvSpPr>
                <p:spPr>
                  <a:xfrm>
                    <a:off x="4040364" y="2969841"/>
                    <a:ext cx="2906915" cy="3888159"/>
                  </a:xfrm>
                  <a:custGeom>
                    <a:avLst/>
                    <a:gdLst>
                      <a:gd name="connsiteX0" fmla="*/ 0 w 2906915"/>
                      <a:gd name="connsiteY0" fmla="*/ 0 h 3888159"/>
                      <a:gd name="connsiteX1" fmla="*/ 699682 w 2906915"/>
                      <a:gd name="connsiteY1" fmla="*/ 131070 h 3888159"/>
                      <a:gd name="connsiteX2" fmla="*/ 1677610 w 2906915"/>
                      <a:gd name="connsiteY2" fmla="*/ 1180203 h 3888159"/>
                      <a:gd name="connsiteX3" fmla="*/ 1678897 w 2906915"/>
                      <a:gd name="connsiteY3" fmla="*/ 1179003 h 3888159"/>
                      <a:gd name="connsiteX4" fmla="*/ 1501392 w 2906915"/>
                      <a:gd name="connsiteY4" fmla="*/ 1475195 h 3888159"/>
                      <a:gd name="connsiteX5" fmla="*/ 1524865 w 2906915"/>
                      <a:gd name="connsiteY5" fmla="*/ 1489262 h 3888159"/>
                      <a:gd name="connsiteX6" fmla="*/ 1495822 w 2906915"/>
                      <a:gd name="connsiteY6" fmla="*/ 1540376 h 3888159"/>
                      <a:gd name="connsiteX7" fmla="*/ 2906915 w 2906915"/>
                      <a:gd name="connsiteY7" fmla="*/ 3888159 h 3888159"/>
                      <a:gd name="connsiteX8" fmla="*/ 2320588 w 2906915"/>
                      <a:gd name="connsiteY8" fmla="*/ 3888159 h 3888159"/>
                      <a:gd name="connsiteX9" fmla="*/ 1114877 w 2906915"/>
                      <a:gd name="connsiteY9" fmla="*/ 1867983 h 3888159"/>
                      <a:gd name="connsiteX10" fmla="*/ 1319849 w 2906915"/>
                      <a:gd name="connsiteY10" fmla="*/ 1261873 h 3888159"/>
                      <a:gd name="connsiteX11" fmla="*/ 120332 w 2906915"/>
                      <a:gd name="connsiteY11" fmla="*/ 201616 h 38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6915" h="3888159">
                        <a:moveTo>
                          <a:pt x="0" y="0"/>
                        </a:moveTo>
                        <a:lnTo>
                          <a:pt x="699682" y="131070"/>
                        </a:lnTo>
                        <a:lnTo>
                          <a:pt x="1677610" y="1180203"/>
                        </a:lnTo>
                        <a:lnTo>
                          <a:pt x="1678897" y="1179003"/>
                        </a:lnTo>
                        <a:lnTo>
                          <a:pt x="1501392" y="1475195"/>
                        </a:lnTo>
                        <a:lnTo>
                          <a:pt x="1524865" y="1489262"/>
                        </a:lnTo>
                        <a:lnTo>
                          <a:pt x="1495822" y="1540376"/>
                        </a:lnTo>
                        <a:lnTo>
                          <a:pt x="2906915" y="3888159"/>
                        </a:lnTo>
                        <a:lnTo>
                          <a:pt x="2320588" y="3888159"/>
                        </a:lnTo>
                        <a:lnTo>
                          <a:pt x="1114877" y="1867983"/>
                        </a:lnTo>
                        <a:lnTo>
                          <a:pt x="1319849" y="1261873"/>
                        </a:lnTo>
                        <a:lnTo>
                          <a:pt x="120332" y="201616"/>
                        </a:lnTo>
                        <a:close/>
                      </a:path>
                    </a:pathLst>
                  </a:custGeom>
                  <a:solidFill>
                    <a:srgbClr val="362605"/>
                  </a:solidFill>
                  <a:ln>
                    <a:solidFill>
                      <a:srgbClr val="7A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Freeform 103">
                  <a:extLst>
                    <a:ext uri="{FF2B5EF4-FFF2-40B4-BE49-F238E27FC236}">
                      <a16:creationId xmlns:a16="http://schemas.microsoft.com/office/drawing/2014/main" id="{EE443541-916F-1848-9987-40E1CCA2536A}"/>
                    </a:ext>
                  </a:extLst>
                </p:cNvPr>
                <p:cNvSpPr/>
                <p:nvPr/>
              </p:nvSpPr>
              <p:spPr>
                <a:xfrm rot="645976">
                  <a:off x="2809938" y="2954418"/>
                  <a:ext cx="1570571" cy="4089053"/>
                </a:xfrm>
                <a:custGeom>
                  <a:avLst/>
                  <a:gdLst>
                    <a:gd name="connsiteX0" fmla="*/ 781410 w 1570571"/>
                    <a:gd name="connsiteY0" fmla="*/ 176 h 4089053"/>
                    <a:gd name="connsiteX1" fmla="*/ 846201 w 1570571"/>
                    <a:gd name="connsiteY1" fmla="*/ 0 h 4089053"/>
                    <a:gd name="connsiteX2" fmla="*/ 1067798 w 1570571"/>
                    <a:gd name="connsiteY2" fmla="*/ 1159549 h 4089053"/>
                    <a:gd name="connsiteX3" fmla="*/ 923982 w 1570571"/>
                    <a:gd name="connsiteY3" fmla="*/ 2721510 h 4089053"/>
                    <a:gd name="connsiteX4" fmla="*/ 915126 w 1570571"/>
                    <a:gd name="connsiteY4" fmla="*/ 2727370 h 4089053"/>
                    <a:gd name="connsiteX5" fmla="*/ 922427 w 1570571"/>
                    <a:gd name="connsiteY5" fmla="*/ 2738403 h 4089053"/>
                    <a:gd name="connsiteX6" fmla="*/ 920730 w 1570571"/>
                    <a:gd name="connsiteY6" fmla="*/ 2756830 h 4089053"/>
                    <a:gd name="connsiteX7" fmla="*/ 935522 w 1570571"/>
                    <a:gd name="connsiteY7" fmla="*/ 2758192 h 4089053"/>
                    <a:gd name="connsiteX8" fmla="*/ 1551075 w 1570571"/>
                    <a:gd name="connsiteY8" fmla="*/ 3688390 h 4089053"/>
                    <a:gd name="connsiteX9" fmla="*/ 1570571 w 1570571"/>
                    <a:gd name="connsiteY9" fmla="*/ 3790409 h 4089053"/>
                    <a:gd name="connsiteX10" fmla="*/ 0 w 1570571"/>
                    <a:gd name="connsiteY10" fmla="*/ 4089053 h 4089053"/>
                    <a:gd name="connsiteX11" fmla="*/ 313508 w 1570571"/>
                    <a:gd name="connsiteY11" fmla="*/ 2448565 h 4089053"/>
                    <a:gd name="connsiteX12" fmla="*/ 759197 w 1570571"/>
                    <a:gd name="connsiteY12" fmla="*/ 1368426 h 4089053"/>
                    <a:gd name="connsiteX13" fmla="*/ 784670 w 1570571"/>
                    <a:gd name="connsiteY13" fmla="*/ 1370072 h 4089053"/>
                    <a:gd name="connsiteX14" fmla="*/ 636758 w 1570571"/>
                    <a:gd name="connsiteY14" fmla="*/ 757095 h 408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571" h="4089053">
                      <a:moveTo>
                        <a:pt x="781410" y="176"/>
                      </a:moveTo>
                      <a:lnTo>
                        <a:pt x="846201" y="0"/>
                      </a:lnTo>
                      <a:lnTo>
                        <a:pt x="1067798" y="1159549"/>
                      </a:lnTo>
                      <a:lnTo>
                        <a:pt x="923982" y="2721510"/>
                      </a:lnTo>
                      <a:lnTo>
                        <a:pt x="915126" y="2727370"/>
                      </a:lnTo>
                      <a:lnTo>
                        <a:pt x="922427" y="2738403"/>
                      </a:lnTo>
                      <a:lnTo>
                        <a:pt x="920730" y="2756830"/>
                      </a:lnTo>
                      <a:lnTo>
                        <a:pt x="935522" y="2758192"/>
                      </a:lnTo>
                      <a:lnTo>
                        <a:pt x="1551075" y="3688390"/>
                      </a:lnTo>
                      <a:lnTo>
                        <a:pt x="1570571" y="3790409"/>
                      </a:lnTo>
                      <a:lnTo>
                        <a:pt x="0" y="4089053"/>
                      </a:lnTo>
                      <a:lnTo>
                        <a:pt x="313508" y="2448565"/>
                      </a:lnTo>
                      <a:lnTo>
                        <a:pt x="759197" y="1368426"/>
                      </a:lnTo>
                      <a:lnTo>
                        <a:pt x="784670" y="1370072"/>
                      </a:lnTo>
                      <a:lnTo>
                        <a:pt x="636758" y="757095"/>
                      </a:lnTo>
                      <a:close/>
                    </a:path>
                  </a:pathLst>
                </a:custGeom>
                <a:solidFill>
                  <a:srgbClr val="CF35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a:extLst>
                <a:ext uri="{FF2B5EF4-FFF2-40B4-BE49-F238E27FC236}">
                  <a16:creationId xmlns:a16="http://schemas.microsoft.com/office/drawing/2014/main" id="{BB5E7132-0C3D-F24E-AE0A-D08E6C7AFF2F}"/>
                </a:ext>
              </a:extLst>
            </p:cNvPr>
            <p:cNvGrpSpPr/>
            <p:nvPr/>
          </p:nvGrpSpPr>
          <p:grpSpPr>
            <a:xfrm>
              <a:off x="3968007" y="81746"/>
              <a:ext cx="5169688" cy="3327358"/>
              <a:chOff x="3968007" y="81746"/>
              <a:chExt cx="5169688" cy="3327358"/>
            </a:xfrm>
          </p:grpSpPr>
          <p:pic>
            <p:nvPicPr>
              <p:cNvPr id="94" name="Graphic 93" descr="Cloud">
                <a:extLst>
                  <a:ext uri="{FF2B5EF4-FFF2-40B4-BE49-F238E27FC236}">
                    <a16:creationId xmlns:a16="http://schemas.microsoft.com/office/drawing/2014/main" id="{B2E1C143-D528-354F-804E-6481FF77C8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941366">
                <a:off x="5871908" y="427460"/>
                <a:ext cx="3327358" cy="2635929"/>
              </a:xfrm>
              <a:prstGeom prst="rect">
                <a:avLst/>
              </a:prstGeom>
            </p:spPr>
          </p:pic>
          <p:sp>
            <p:nvSpPr>
              <p:cNvPr id="96" name="TextBox 95">
                <a:extLst>
                  <a:ext uri="{FF2B5EF4-FFF2-40B4-BE49-F238E27FC236}">
                    <a16:creationId xmlns:a16="http://schemas.microsoft.com/office/drawing/2014/main" id="{ADF79B3E-9FAA-7244-A5CE-DEA8399127E1}"/>
                  </a:ext>
                </a:extLst>
              </p:cNvPr>
              <p:cNvSpPr txBox="1"/>
              <p:nvPr/>
            </p:nvSpPr>
            <p:spPr>
              <a:xfrm>
                <a:off x="3968007" y="1282515"/>
                <a:ext cx="2108200" cy="646331"/>
              </a:xfrm>
              <a:prstGeom prst="rect">
                <a:avLst/>
              </a:prstGeom>
              <a:noFill/>
            </p:spPr>
            <p:txBody>
              <a:bodyPr wrap="square" rtlCol="0">
                <a:spAutoFit/>
              </a:bodyPr>
              <a:lstStyle/>
              <a:p>
                <a:r>
                  <a:rPr lang="en-US" sz="3600" dirty="0" err="1">
                    <a:solidFill>
                      <a:schemeClr val="bg1"/>
                    </a:solidFill>
                    <a:latin typeface="Rockwell" panose="02060603020205020403" pitchFamily="18" charset="77"/>
                  </a:rPr>
                  <a:t>HCl</a:t>
                </a:r>
                <a:endParaRPr lang="en-US" sz="3600" dirty="0">
                  <a:solidFill>
                    <a:schemeClr val="bg1"/>
                  </a:solidFill>
                  <a:latin typeface="Rockwell" panose="02060603020205020403" pitchFamily="18" charset="77"/>
                </a:endParaRPr>
              </a:p>
            </p:txBody>
          </p:sp>
          <p:sp>
            <p:nvSpPr>
              <p:cNvPr id="97" name="TextBox 96">
                <a:extLst>
                  <a:ext uri="{FF2B5EF4-FFF2-40B4-BE49-F238E27FC236}">
                    <a16:creationId xmlns:a16="http://schemas.microsoft.com/office/drawing/2014/main" id="{7FFB0162-677A-5A41-8FF8-22596259A538}"/>
                  </a:ext>
                </a:extLst>
              </p:cNvPr>
              <p:cNvSpPr txBox="1"/>
              <p:nvPr/>
            </p:nvSpPr>
            <p:spPr>
              <a:xfrm>
                <a:off x="5841423" y="619719"/>
                <a:ext cx="2108200" cy="646331"/>
              </a:xfrm>
              <a:prstGeom prst="rect">
                <a:avLst/>
              </a:prstGeom>
              <a:noFill/>
            </p:spPr>
            <p:txBody>
              <a:bodyPr wrap="square" rtlCol="0">
                <a:spAutoFit/>
              </a:bodyPr>
              <a:lstStyle/>
              <a:p>
                <a:r>
                  <a:rPr lang="en-US" sz="3600" dirty="0">
                    <a:solidFill>
                      <a:schemeClr val="bg1"/>
                    </a:solidFill>
                    <a:latin typeface="Rockwell" panose="02060603020205020403" pitchFamily="18" charset="77"/>
                  </a:rPr>
                  <a:t>HBr</a:t>
                </a:r>
              </a:p>
            </p:txBody>
          </p:sp>
          <p:sp>
            <p:nvSpPr>
              <p:cNvPr id="98" name="TextBox 97">
                <a:extLst>
                  <a:ext uri="{FF2B5EF4-FFF2-40B4-BE49-F238E27FC236}">
                    <a16:creationId xmlns:a16="http://schemas.microsoft.com/office/drawing/2014/main" id="{5FA614B4-1376-A646-9F46-B03EEDADA907}"/>
                  </a:ext>
                </a:extLst>
              </p:cNvPr>
              <p:cNvSpPr txBox="1"/>
              <p:nvPr/>
            </p:nvSpPr>
            <p:spPr>
              <a:xfrm>
                <a:off x="7029495" y="1039084"/>
                <a:ext cx="2108200" cy="646331"/>
              </a:xfrm>
              <a:prstGeom prst="rect">
                <a:avLst/>
              </a:prstGeom>
              <a:noFill/>
            </p:spPr>
            <p:txBody>
              <a:bodyPr wrap="square" rtlCol="0">
                <a:spAutoFit/>
              </a:bodyPr>
              <a:lstStyle/>
              <a:p>
                <a:r>
                  <a:rPr lang="en-US" sz="3600" dirty="0">
                    <a:solidFill>
                      <a:schemeClr val="bg1"/>
                    </a:solidFill>
                    <a:latin typeface="Rockwell" panose="02060603020205020403" pitchFamily="18" charset="77"/>
                  </a:rPr>
                  <a:t>SO</a:t>
                </a:r>
                <a:r>
                  <a:rPr lang="en-US" sz="3600" baseline="-25000" dirty="0">
                    <a:solidFill>
                      <a:schemeClr val="bg1"/>
                    </a:solidFill>
                    <a:latin typeface="Rockwell" panose="02060603020205020403" pitchFamily="18" charset="77"/>
                  </a:rPr>
                  <a:t>2</a:t>
                </a:r>
                <a:endParaRPr lang="en-US" sz="3600" dirty="0">
                  <a:solidFill>
                    <a:schemeClr val="bg1"/>
                  </a:solidFill>
                  <a:latin typeface="Rockwell" panose="02060603020205020403" pitchFamily="18" charset="77"/>
                </a:endParaRPr>
              </a:p>
            </p:txBody>
          </p:sp>
          <p:sp>
            <p:nvSpPr>
              <p:cNvPr id="99" name="TextBox 98">
                <a:extLst>
                  <a:ext uri="{FF2B5EF4-FFF2-40B4-BE49-F238E27FC236}">
                    <a16:creationId xmlns:a16="http://schemas.microsoft.com/office/drawing/2014/main" id="{3EBD894C-4952-724B-A490-7329A98BB32D}"/>
                  </a:ext>
                </a:extLst>
              </p:cNvPr>
              <p:cNvSpPr txBox="1"/>
              <p:nvPr/>
            </p:nvSpPr>
            <p:spPr>
              <a:xfrm>
                <a:off x="5161849" y="1246487"/>
                <a:ext cx="2108200" cy="646331"/>
              </a:xfrm>
              <a:prstGeom prst="rect">
                <a:avLst/>
              </a:prstGeom>
              <a:noFill/>
            </p:spPr>
            <p:txBody>
              <a:bodyPr wrap="square" rtlCol="0">
                <a:spAutoFit/>
              </a:bodyPr>
              <a:lstStyle/>
              <a:p>
                <a:r>
                  <a:rPr lang="en-US" sz="3600" dirty="0">
                    <a:solidFill>
                      <a:schemeClr val="bg1"/>
                    </a:solidFill>
                    <a:latin typeface="Rockwell" panose="02060603020205020403" pitchFamily="18" charset="77"/>
                  </a:rPr>
                  <a:t>CO</a:t>
                </a:r>
                <a:r>
                  <a:rPr lang="en-US" sz="3600" baseline="-25000" dirty="0">
                    <a:solidFill>
                      <a:schemeClr val="bg1"/>
                    </a:solidFill>
                    <a:latin typeface="Rockwell" panose="02060603020205020403" pitchFamily="18" charset="77"/>
                  </a:rPr>
                  <a:t>2</a:t>
                </a:r>
                <a:endParaRPr lang="en-US" sz="3600" dirty="0">
                  <a:solidFill>
                    <a:schemeClr val="bg1"/>
                  </a:solidFill>
                  <a:latin typeface="Rockwell" panose="02060603020205020403" pitchFamily="18" charset="77"/>
                </a:endParaRPr>
              </a:p>
            </p:txBody>
          </p:sp>
          <p:sp>
            <p:nvSpPr>
              <p:cNvPr id="100" name="TextBox 99">
                <a:extLst>
                  <a:ext uri="{FF2B5EF4-FFF2-40B4-BE49-F238E27FC236}">
                    <a16:creationId xmlns:a16="http://schemas.microsoft.com/office/drawing/2014/main" id="{98F89AC5-47A4-A64E-96F3-7D7495C7ED1B}"/>
                  </a:ext>
                </a:extLst>
              </p:cNvPr>
              <p:cNvSpPr txBox="1"/>
              <p:nvPr/>
            </p:nvSpPr>
            <p:spPr>
              <a:xfrm>
                <a:off x="6442437" y="1855681"/>
                <a:ext cx="2108200" cy="646331"/>
              </a:xfrm>
              <a:prstGeom prst="rect">
                <a:avLst/>
              </a:prstGeom>
              <a:noFill/>
            </p:spPr>
            <p:txBody>
              <a:bodyPr wrap="square" rtlCol="0">
                <a:spAutoFit/>
              </a:bodyPr>
              <a:lstStyle/>
              <a:p>
                <a:r>
                  <a:rPr lang="en-US" sz="3600" dirty="0">
                    <a:solidFill>
                      <a:schemeClr val="bg1"/>
                    </a:solidFill>
                    <a:latin typeface="Rockwell" panose="02060603020205020403" pitchFamily="18" charset="77"/>
                  </a:rPr>
                  <a:t>H</a:t>
                </a:r>
                <a:r>
                  <a:rPr lang="en-US" sz="3600" baseline="-25000" dirty="0">
                    <a:solidFill>
                      <a:schemeClr val="bg1"/>
                    </a:solidFill>
                    <a:latin typeface="Rockwell" panose="02060603020205020403" pitchFamily="18" charset="77"/>
                  </a:rPr>
                  <a:t>2</a:t>
                </a:r>
                <a:r>
                  <a:rPr lang="en-US" sz="3600" dirty="0">
                    <a:solidFill>
                      <a:schemeClr val="bg1"/>
                    </a:solidFill>
                    <a:latin typeface="Rockwell" panose="02060603020205020403" pitchFamily="18" charset="77"/>
                  </a:rPr>
                  <a:t>S</a:t>
                </a:r>
              </a:p>
            </p:txBody>
          </p:sp>
        </p:grpSp>
      </p:grpSp>
    </p:spTree>
    <p:extLst>
      <p:ext uri="{BB962C8B-B14F-4D97-AF65-F5344CB8AC3E}">
        <p14:creationId xmlns:p14="http://schemas.microsoft.com/office/powerpoint/2010/main" val="238710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74E2C65F-066C-E147-9B31-A8CECB523759}"/>
              </a:ext>
            </a:extLst>
          </p:cNvPr>
          <p:cNvSpPr>
            <a:spLocks noGrp="1"/>
          </p:cNvSpPr>
          <p:nvPr>
            <p:ph type="title"/>
          </p:nvPr>
        </p:nvSpPr>
        <p:spPr>
          <a:xfrm>
            <a:off x="0" y="1"/>
            <a:ext cx="12192000" cy="570015"/>
          </a:xfrm>
          <a:solidFill>
            <a:srgbClr val="004242">
              <a:alpha val="61961"/>
            </a:srgbClr>
          </a:solidFill>
        </p:spPr>
        <p:txBody>
          <a:bodyPr>
            <a:normAutofit fontScale="90000"/>
          </a:bodyPr>
          <a:lstStyle/>
          <a:p>
            <a:r>
              <a:rPr lang="en-US" sz="3600" dirty="0">
                <a:solidFill>
                  <a:schemeClr val="bg1"/>
                </a:solidFill>
                <a:latin typeface="Rockwell" panose="02060603020205020403" pitchFamily="18" charset="77"/>
              </a:rPr>
              <a:t>Background:</a:t>
            </a:r>
            <a:r>
              <a:rPr lang="en-US" dirty="0">
                <a:solidFill>
                  <a:schemeClr val="bg1"/>
                </a:solidFill>
                <a:latin typeface="Rockwell" panose="02060603020205020403" pitchFamily="18" charset="77"/>
              </a:rPr>
              <a:t>  								</a:t>
            </a:r>
            <a:r>
              <a:rPr lang="en-US" sz="3200" dirty="0">
                <a:solidFill>
                  <a:schemeClr val="bg1"/>
                </a:solidFill>
                <a:latin typeface="Rockwell" panose="02060603020205020403" pitchFamily="18" charset="77"/>
              </a:rPr>
              <a:t>Volcanoes</a:t>
            </a:r>
          </a:p>
        </p:txBody>
      </p:sp>
      <p:grpSp>
        <p:nvGrpSpPr>
          <p:cNvPr id="8" name="Group 7">
            <a:extLst>
              <a:ext uri="{FF2B5EF4-FFF2-40B4-BE49-F238E27FC236}">
                <a16:creationId xmlns:a16="http://schemas.microsoft.com/office/drawing/2014/main" id="{F557E3C4-0952-3C49-8F79-B5C0C29B7F02}"/>
              </a:ext>
            </a:extLst>
          </p:cNvPr>
          <p:cNvGrpSpPr/>
          <p:nvPr/>
        </p:nvGrpSpPr>
        <p:grpSpPr>
          <a:xfrm>
            <a:off x="0" y="-285227"/>
            <a:ext cx="8064744" cy="7300156"/>
            <a:chOff x="1072951" y="-862002"/>
            <a:chExt cx="8064744" cy="7300156"/>
          </a:xfrm>
        </p:grpSpPr>
        <p:grpSp>
          <p:nvGrpSpPr>
            <p:cNvPr id="4" name="Group 3">
              <a:extLst>
                <a:ext uri="{FF2B5EF4-FFF2-40B4-BE49-F238E27FC236}">
                  <a16:creationId xmlns:a16="http://schemas.microsoft.com/office/drawing/2014/main" id="{6EEAECFF-92AC-7348-9EC5-4BF96A0A7C0C}"/>
                </a:ext>
              </a:extLst>
            </p:cNvPr>
            <p:cNvGrpSpPr/>
            <p:nvPr/>
          </p:nvGrpSpPr>
          <p:grpSpPr>
            <a:xfrm>
              <a:off x="1072951" y="-862002"/>
              <a:ext cx="7106030" cy="7300156"/>
              <a:chOff x="1072951" y="-862002"/>
              <a:chExt cx="7106030" cy="7300156"/>
            </a:xfrm>
          </p:grpSpPr>
          <p:grpSp>
            <p:nvGrpSpPr>
              <p:cNvPr id="2" name="Group 1">
                <a:extLst>
                  <a:ext uri="{FF2B5EF4-FFF2-40B4-BE49-F238E27FC236}">
                    <a16:creationId xmlns:a16="http://schemas.microsoft.com/office/drawing/2014/main" id="{BE02EEE6-092B-BF4E-B71B-424D9CD25D2A}"/>
                  </a:ext>
                </a:extLst>
              </p:cNvPr>
              <p:cNvGrpSpPr/>
              <p:nvPr/>
            </p:nvGrpSpPr>
            <p:grpSpPr>
              <a:xfrm>
                <a:off x="3178931" y="-862002"/>
                <a:ext cx="5000050" cy="4385236"/>
                <a:chOff x="3483731" y="-990847"/>
                <a:chExt cx="5000050" cy="4385236"/>
              </a:xfrm>
            </p:grpSpPr>
            <p:grpSp>
              <p:nvGrpSpPr>
                <p:cNvPr id="33" name="Group 32">
                  <a:extLst>
                    <a:ext uri="{FF2B5EF4-FFF2-40B4-BE49-F238E27FC236}">
                      <a16:creationId xmlns:a16="http://schemas.microsoft.com/office/drawing/2014/main" id="{111800C1-2665-1849-88C5-83184AEA2211}"/>
                    </a:ext>
                  </a:extLst>
                </p:cNvPr>
                <p:cNvGrpSpPr/>
                <p:nvPr/>
              </p:nvGrpSpPr>
              <p:grpSpPr>
                <a:xfrm rot="2033632">
                  <a:off x="3483731" y="67031"/>
                  <a:ext cx="3274245" cy="3327358"/>
                  <a:chOff x="3526220" y="1563414"/>
                  <a:chExt cx="3746937" cy="3016469"/>
                </a:xfrm>
              </p:grpSpPr>
              <p:pic>
                <p:nvPicPr>
                  <p:cNvPr id="31" name="Graphic 30" descr="Cloud">
                    <a:extLst>
                      <a:ext uri="{FF2B5EF4-FFF2-40B4-BE49-F238E27FC236}">
                        <a16:creationId xmlns:a16="http://schemas.microsoft.com/office/drawing/2014/main" id="{1484A16C-9960-0C44-8055-0677F0C2B2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526220" y="1563414"/>
                    <a:ext cx="3016469" cy="3016469"/>
                  </a:xfrm>
                  <a:prstGeom prst="rect">
                    <a:avLst/>
                  </a:prstGeom>
                </p:spPr>
              </p:pic>
              <p:pic>
                <p:nvPicPr>
                  <p:cNvPr id="32" name="Graphic 31" descr="Cloud">
                    <a:extLst>
                      <a:ext uri="{FF2B5EF4-FFF2-40B4-BE49-F238E27FC236}">
                        <a16:creationId xmlns:a16="http://schemas.microsoft.com/office/drawing/2014/main" id="{BB21F0B4-8765-254F-8237-19FD2420A1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256688" y="1563414"/>
                    <a:ext cx="3016469" cy="3016469"/>
                  </a:xfrm>
                  <a:prstGeom prst="rect">
                    <a:avLst/>
                  </a:prstGeom>
                </p:spPr>
              </p:pic>
            </p:grpSp>
            <p:pic>
              <p:nvPicPr>
                <p:cNvPr id="10" name="Graphic 9" descr="Cloud">
                  <a:extLst>
                    <a:ext uri="{FF2B5EF4-FFF2-40B4-BE49-F238E27FC236}">
                      <a16:creationId xmlns:a16="http://schemas.microsoft.com/office/drawing/2014/main" id="{14184720-E494-0746-9247-3BDD339183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78100">
                  <a:off x="5156423" y="-408536"/>
                  <a:ext cx="3327358" cy="2635929"/>
                </a:xfrm>
                <a:prstGeom prst="rect">
                  <a:avLst/>
                </a:prstGeom>
              </p:spPr>
            </p:pic>
            <p:pic>
              <p:nvPicPr>
                <p:cNvPr id="12" name="Graphic 11" descr="Cloud">
                  <a:extLst>
                    <a:ext uri="{FF2B5EF4-FFF2-40B4-BE49-F238E27FC236}">
                      <a16:creationId xmlns:a16="http://schemas.microsoft.com/office/drawing/2014/main" id="{FACCFE01-68D5-DB44-ACAE-9AD834586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174836">
                  <a:off x="4813141" y="701846"/>
                  <a:ext cx="3327358" cy="2635929"/>
                </a:xfrm>
                <a:prstGeom prst="rect">
                  <a:avLst/>
                </a:prstGeom>
              </p:spPr>
            </p:pic>
            <p:pic>
              <p:nvPicPr>
                <p:cNvPr id="13" name="Graphic 12" descr="Cloud">
                  <a:extLst>
                    <a:ext uri="{FF2B5EF4-FFF2-40B4-BE49-F238E27FC236}">
                      <a16:creationId xmlns:a16="http://schemas.microsoft.com/office/drawing/2014/main" id="{569A1866-9DF1-CB4E-B279-24DD494D8AE5}"/>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rot="440257">
                  <a:off x="4806628" y="-990847"/>
                  <a:ext cx="3327358" cy="2635929"/>
                </a:xfrm>
                <a:prstGeom prst="rect">
                  <a:avLst/>
                </a:prstGeom>
              </p:spPr>
            </p:pic>
          </p:grpSp>
          <p:grpSp>
            <p:nvGrpSpPr>
              <p:cNvPr id="110" name="Group 109">
                <a:extLst>
                  <a:ext uri="{FF2B5EF4-FFF2-40B4-BE49-F238E27FC236}">
                    <a16:creationId xmlns:a16="http://schemas.microsoft.com/office/drawing/2014/main" id="{333CEFA2-C4F6-B54C-AB81-5022B0C5B883}"/>
                  </a:ext>
                </a:extLst>
              </p:cNvPr>
              <p:cNvGrpSpPr/>
              <p:nvPr/>
            </p:nvGrpSpPr>
            <p:grpSpPr>
              <a:xfrm>
                <a:off x="1072951" y="1745425"/>
                <a:ext cx="6956356" cy="4692729"/>
                <a:chOff x="609484" y="2350742"/>
                <a:chExt cx="6956356" cy="4692729"/>
              </a:xfrm>
            </p:grpSpPr>
            <p:grpSp>
              <p:nvGrpSpPr>
                <p:cNvPr id="95" name="Group 94">
                  <a:extLst>
                    <a:ext uri="{FF2B5EF4-FFF2-40B4-BE49-F238E27FC236}">
                      <a16:creationId xmlns:a16="http://schemas.microsoft.com/office/drawing/2014/main" id="{C35CE511-E758-2D43-86F1-09781C236166}"/>
                    </a:ext>
                  </a:extLst>
                </p:cNvPr>
                <p:cNvGrpSpPr/>
                <p:nvPr/>
              </p:nvGrpSpPr>
              <p:grpSpPr>
                <a:xfrm>
                  <a:off x="609484" y="2350742"/>
                  <a:ext cx="6956356" cy="4507258"/>
                  <a:chOff x="609484" y="2350742"/>
                  <a:chExt cx="6956356" cy="4507258"/>
                </a:xfrm>
              </p:grpSpPr>
              <p:sp>
                <p:nvSpPr>
                  <p:cNvPr id="81" name="Freeform 80">
                    <a:extLst>
                      <a:ext uri="{FF2B5EF4-FFF2-40B4-BE49-F238E27FC236}">
                        <a16:creationId xmlns:a16="http://schemas.microsoft.com/office/drawing/2014/main" id="{36D10F81-E31A-5747-B8DD-ED1938A7ED52}"/>
                      </a:ext>
                    </a:extLst>
                  </p:cNvPr>
                  <p:cNvSpPr/>
                  <p:nvPr/>
                </p:nvSpPr>
                <p:spPr>
                  <a:xfrm>
                    <a:off x="609484" y="2350742"/>
                    <a:ext cx="6956356" cy="4507258"/>
                  </a:xfrm>
                  <a:custGeom>
                    <a:avLst/>
                    <a:gdLst>
                      <a:gd name="connsiteX0" fmla="*/ 6952774 w 6956356"/>
                      <a:gd name="connsiteY0" fmla="*/ 4501235 h 4507258"/>
                      <a:gd name="connsiteX1" fmla="*/ 6956356 w 6956356"/>
                      <a:gd name="connsiteY1" fmla="*/ 4507258 h 4507258"/>
                      <a:gd name="connsiteX2" fmla="*/ 6950063 w 6956356"/>
                      <a:gd name="connsiteY2" fmla="*/ 4507258 h 4507258"/>
                      <a:gd name="connsiteX3" fmla="*/ 6948112 w 6956356"/>
                      <a:gd name="connsiteY3" fmla="*/ 4504012 h 4507258"/>
                      <a:gd name="connsiteX4" fmla="*/ 2777960 w 6956356"/>
                      <a:gd name="connsiteY4" fmla="*/ 498319 h 4507258"/>
                      <a:gd name="connsiteX5" fmla="*/ 4122390 w 6956356"/>
                      <a:gd name="connsiteY5" fmla="*/ 750169 h 4507258"/>
                      <a:gd name="connsiteX6" fmla="*/ 5100318 w 6956356"/>
                      <a:gd name="connsiteY6" fmla="*/ 1799302 h 4507258"/>
                      <a:gd name="connsiteX7" fmla="*/ 5101605 w 6956356"/>
                      <a:gd name="connsiteY7" fmla="*/ 1798102 h 4507258"/>
                      <a:gd name="connsiteX8" fmla="*/ 4924100 w 6956356"/>
                      <a:gd name="connsiteY8" fmla="*/ 2094294 h 4507258"/>
                      <a:gd name="connsiteX9" fmla="*/ 4947573 w 6956356"/>
                      <a:gd name="connsiteY9" fmla="*/ 2108361 h 4507258"/>
                      <a:gd name="connsiteX10" fmla="*/ 4918530 w 6956356"/>
                      <a:gd name="connsiteY10" fmla="*/ 2159475 h 4507258"/>
                      <a:gd name="connsiteX11" fmla="*/ 6329623 w 6956356"/>
                      <a:gd name="connsiteY11" fmla="*/ 4507258 h 4507258"/>
                      <a:gd name="connsiteX12" fmla="*/ 1263052 w 6956356"/>
                      <a:gd name="connsiteY12" fmla="*/ 4507258 h 4507258"/>
                      <a:gd name="connsiteX13" fmla="*/ 710519 w 6956356"/>
                      <a:gd name="connsiteY13" fmla="*/ 4507258 h 4507258"/>
                      <a:gd name="connsiteX14" fmla="*/ 394137 w 6956356"/>
                      <a:gd name="connsiteY14" fmla="*/ 4507258 h 4507258"/>
                      <a:gd name="connsiteX15" fmla="*/ 0 w 6956356"/>
                      <a:gd name="connsiteY15" fmla="*/ 4507258 h 4507258"/>
                      <a:gd name="connsiteX16" fmla="*/ 633457 w 6956356"/>
                      <a:gd name="connsiteY16" fmla="*/ 3941858 h 4507258"/>
                      <a:gd name="connsiteX17" fmla="*/ 642626 w 6956356"/>
                      <a:gd name="connsiteY17" fmla="*/ 3951471 h 4507258"/>
                      <a:gd name="connsiteX18" fmla="*/ 976449 w 6956356"/>
                      <a:gd name="connsiteY18" fmla="*/ 3633084 h 4507258"/>
                      <a:gd name="connsiteX19" fmla="*/ 975349 w 6956356"/>
                      <a:gd name="connsiteY19" fmla="*/ 3636697 h 4507258"/>
                      <a:gd name="connsiteX20" fmla="*/ 1733828 w 6956356"/>
                      <a:gd name="connsiteY20" fmla="*/ 2959708 h 4507258"/>
                      <a:gd name="connsiteX21" fmla="*/ 2029431 w 6956356"/>
                      <a:gd name="connsiteY21" fmla="*/ 1987989 h 4507258"/>
                      <a:gd name="connsiteX22" fmla="*/ 2033749 w 6956356"/>
                      <a:gd name="connsiteY22" fmla="*/ 1987989 h 4507258"/>
                      <a:gd name="connsiteX23" fmla="*/ 2033749 w 6956356"/>
                      <a:gd name="connsiteY23" fmla="*/ 1973794 h 4507258"/>
                      <a:gd name="connsiteX24" fmla="*/ 2047408 w 6956356"/>
                      <a:gd name="connsiteY24" fmla="*/ 1928893 h 4507258"/>
                      <a:gd name="connsiteX25" fmla="*/ 2033749 w 6956356"/>
                      <a:gd name="connsiteY25" fmla="*/ 1932954 h 4507258"/>
                      <a:gd name="connsiteX26" fmla="*/ 2033749 w 6956356"/>
                      <a:gd name="connsiteY26" fmla="*/ 1749880 h 4507258"/>
                      <a:gd name="connsiteX27" fmla="*/ 3074274 w 6956356"/>
                      <a:gd name="connsiteY27" fmla="*/ 0 h 4507258"/>
                      <a:gd name="connsiteX28" fmla="*/ 3074274 w 6956356"/>
                      <a:gd name="connsiteY28" fmla="*/ 16018 h 4507258"/>
                      <a:gd name="connsiteX29" fmla="*/ 3065704 w 6956356"/>
                      <a:gd name="connsiteY29" fmla="*/ 14412 h 450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56356" h="4507258">
                        <a:moveTo>
                          <a:pt x="6952774" y="4501235"/>
                        </a:moveTo>
                        <a:lnTo>
                          <a:pt x="6956356" y="4507258"/>
                        </a:lnTo>
                        <a:lnTo>
                          <a:pt x="6950063" y="4507258"/>
                        </a:lnTo>
                        <a:lnTo>
                          <a:pt x="6948112" y="4504012"/>
                        </a:lnTo>
                        <a:close/>
                        <a:moveTo>
                          <a:pt x="2777960" y="498319"/>
                        </a:moveTo>
                        <a:lnTo>
                          <a:pt x="4122390" y="750169"/>
                        </a:lnTo>
                        <a:lnTo>
                          <a:pt x="5100318" y="1799302"/>
                        </a:lnTo>
                        <a:lnTo>
                          <a:pt x="5101605" y="1798102"/>
                        </a:lnTo>
                        <a:lnTo>
                          <a:pt x="4924100" y="2094294"/>
                        </a:lnTo>
                        <a:lnTo>
                          <a:pt x="4947573" y="2108361"/>
                        </a:lnTo>
                        <a:lnTo>
                          <a:pt x="4918530" y="2159475"/>
                        </a:lnTo>
                        <a:lnTo>
                          <a:pt x="6329623" y="4507258"/>
                        </a:lnTo>
                        <a:lnTo>
                          <a:pt x="1263052" y="4507258"/>
                        </a:lnTo>
                        <a:lnTo>
                          <a:pt x="710519" y="4507258"/>
                        </a:lnTo>
                        <a:lnTo>
                          <a:pt x="394137" y="4507258"/>
                        </a:lnTo>
                        <a:lnTo>
                          <a:pt x="0" y="4507258"/>
                        </a:lnTo>
                        <a:lnTo>
                          <a:pt x="633457" y="3941858"/>
                        </a:lnTo>
                        <a:lnTo>
                          <a:pt x="642626" y="3951471"/>
                        </a:lnTo>
                        <a:lnTo>
                          <a:pt x="976449" y="3633084"/>
                        </a:lnTo>
                        <a:lnTo>
                          <a:pt x="975349" y="3636697"/>
                        </a:lnTo>
                        <a:lnTo>
                          <a:pt x="1733828" y="2959708"/>
                        </a:lnTo>
                        <a:lnTo>
                          <a:pt x="2029431" y="1987989"/>
                        </a:lnTo>
                        <a:lnTo>
                          <a:pt x="2033749" y="1987989"/>
                        </a:lnTo>
                        <a:lnTo>
                          <a:pt x="2033749" y="1973794"/>
                        </a:lnTo>
                        <a:lnTo>
                          <a:pt x="2047408" y="1928893"/>
                        </a:lnTo>
                        <a:lnTo>
                          <a:pt x="2033749" y="1932954"/>
                        </a:lnTo>
                        <a:lnTo>
                          <a:pt x="2033749" y="1749880"/>
                        </a:lnTo>
                        <a:close/>
                        <a:moveTo>
                          <a:pt x="3074274" y="0"/>
                        </a:moveTo>
                        <a:lnTo>
                          <a:pt x="3074274" y="16018"/>
                        </a:lnTo>
                        <a:lnTo>
                          <a:pt x="3065704" y="14412"/>
                        </a:lnTo>
                        <a:close/>
                      </a:path>
                    </a:pathLst>
                  </a:custGeom>
                  <a:solidFill>
                    <a:srgbClr val="673902"/>
                  </a:solidFill>
                  <a:ln>
                    <a:solidFill>
                      <a:srgbClr val="7A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a:extLst>
                      <a:ext uri="{FF2B5EF4-FFF2-40B4-BE49-F238E27FC236}">
                        <a16:creationId xmlns:a16="http://schemas.microsoft.com/office/drawing/2014/main" id="{79A5EA2A-BAAA-E04B-A931-90F65840D32C}"/>
                      </a:ext>
                    </a:extLst>
                  </p:cNvPr>
                  <p:cNvSpPr/>
                  <p:nvPr/>
                </p:nvSpPr>
                <p:spPr>
                  <a:xfrm>
                    <a:off x="4040364" y="2969841"/>
                    <a:ext cx="2906915" cy="3888159"/>
                  </a:xfrm>
                  <a:custGeom>
                    <a:avLst/>
                    <a:gdLst>
                      <a:gd name="connsiteX0" fmla="*/ 0 w 2906915"/>
                      <a:gd name="connsiteY0" fmla="*/ 0 h 3888159"/>
                      <a:gd name="connsiteX1" fmla="*/ 699682 w 2906915"/>
                      <a:gd name="connsiteY1" fmla="*/ 131070 h 3888159"/>
                      <a:gd name="connsiteX2" fmla="*/ 1677610 w 2906915"/>
                      <a:gd name="connsiteY2" fmla="*/ 1180203 h 3888159"/>
                      <a:gd name="connsiteX3" fmla="*/ 1678897 w 2906915"/>
                      <a:gd name="connsiteY3" fmla="*/ 1179003 h 3888159"/>
                      <a:gd name="connsiteX4" fmla="*/ 1501392 w 2906915"/>
                      <a:gd name="connsiteY4" fmla="*/ 1475195 h 3888159"/>
                      <a:gd name="connsiteX5" fmla="*/ 1524865 w 2906915"/>
                      <a:gd name="connsiteY5" fmla="*/ 1489262 h 3888159"/>
                      <a:gd name="connsiteX6" fmla="*/ 1495822 w 2906915"/>
                      <a:gd name="connsiteY6" fmla="*/ 1540376 h 3888159"/>
                      <a:gd name="connsiteX7" fmla="*/ 2906915 w 2906915"/>
                      <a:gd name="connsiteY7" fmla="*/ 3888159 h 3888159"/>
                      <a:gd name="connsiteX8" fmla="*/ 2320588 w 2906915"/>
                      <a:gd name="connsiteY8" fmla="*/ 3888159 h 3888159"/>
                      <a:gd name="connsiteX9" fmla="*/ 1114877 w 2906915"/>
                      <a:gd name="connsiteY9" fmla="*/ 1867983 h 3888159"/>
                      <a:gd name="connsiteX10" fmla="*/ 1319849 w 2906915"/>
                      <a:gd name="connsiteY10" fmla="*/ 1261873 h 3888159"/>
                      <a:gd name="connsiteX11" fmla="*/ 120332 w 2906915"/>
                      <a:gd name="connsiteY11" fmla="*/ 201616 h 38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6915" h="3888159">
                        <a:moveTo>
                          <a:pt x="0" y="0"/>
                        </a:moveTo>
                        <a:lnTo>
                          <a:pt x="699682" y="131070"/>
                        </a:lnTo>
                        <a:lnTo>
                          <a:pt x="1677610" y="1180203"/>
                        </a:lnTo>
                        <a:lnTo>
                          <a:pt x="1678897" y="1179003"/>
                        </a:lnTo>
                        <a:lnTo>
                          <a:pt x="1501392" y="1475195"/>
                        </a:lnTo>
                        <a:lnTo>
                          <a:pt x="1524865" y="1489262"/>
                        </a:lnTo>
                        <a:lnTo>
                          <a:pt x="1495822" y="1540376"/>
                        </a:lnTo>
                        <a:lnTo>
                          <a:pt x="2906915" y="3888159"/>
                        </a:lnTo>
                        <a:lnTo>
                          <a:pt x="2320588" y="3888159"/>
                        </a:lnTo>
                        <a:lnTo>
                          <a:pt x="1114877" y="1867983"/>
                        </a:lnTo>
                        <a:lnTo>
                          <a:pt x="1319849" y="1261873"/>
                        </a:lnTo>
                        <a:lnTo>
                          <a:pt x="120332" y="201616"/>
                        </a:lnTo>
                        <a:close/>
                      </a:path>
                    </a:pathLst>
                  </a:custGeom>
                  <a:solidFill>
                    <a:srgbClr val="362605"/>
                  </a:solidFill>
                  <a:ln>
                    <a:solidFill>
                      <a:srgbClr val="7A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104">
                  <a:extLst>
                    <a:ext uri="{FF2B5EF4-FFF2-40B4-BE49-F238E27FC236}">
                      <a16:creationId xmlns:a16="http://schemas.microsoft.com/office/drawing/2014/main" id="{88B182FA-7337-A04D-89F9-D6BEC3EC6DAB}"/>
                    </a:ext>
                  </a:extLst>
                </p:cNvPr>
                <p:cNvSpPr/>
                <p:nvPr/>
              </p:nvSpPr>
              <p:spPr>
                <a:xfrm rot="645976">
                  <a:off x="2809938" y="2954418"/>
                  <a:ext cx="1570571" cy="4089053"/>
                </a:xfrm>
                <a:custGeom>
                  <a:avLst/>
                  <a:gdLst>
                    <a:gd name="connsiteX0" fmla="*/ 781410 w 1570571"/>
                    <a:gd name="connsiteY0" fmla="*/ 176 h 4089053"/>
                    <a:gd name="connsiteX1" fmla="*/ 846201 w 1570571"/>
                    <a:gd name="connsiteY1" fmla="*/ 0 h 4089053"/>
                    <a:gd name="connsiteX2" fmla="*/ 1067798 w 1570571"/>
                    <a:gd name="connsiteY2" fmla="*/ 1159549 h 4089053"/>
                    <a:gd name="connsiteX3" fmla="*/ 923982 w 1570571"/>
                    <a:gd name="connsiteY3" fmla="*/ 2721510 h 4089053"/>
                    <a:gd name="connsiteX4" fmla="*/ 915126 w 1570571"/>
                    <a:gd name="connsiteY4" fmla="*/ 2727370 h 4089053"/>
                    <a:gd name="connsiteX5" fmla="*/ 922427 w 1570571"/>
                    <a:gd name="connsiteY5" fmla="*/ 2738403 h 4089053"/>
                    <a:gd name="connsiteX6" fmla="*/ 920730 w 1570571"/>
                    <a:gd name="connsiteY6" fmla="*/ 2756830 h 4089053"/>
                    <a:gd name="connsiteX7" fmla="*/ 935522 w 1570571"/>
                    <a:gd name="connsiteY7" fmla="*/ 2758192 h 4089053"/>
                    <a:gd name="connsiteX8" fmla="*/ 1551075 w 1570571"/>
                    <a:gd name="connsiteY8" fmla="*/ 3688390 h 4089053"/>
                    <a:gd name="connsiteX9" fmla="*/ 1570571 w 1570571"/>
                    <a:gd name="connsiteY9" fmla="*/ 3790409 h 4089053"/>
                    <a:gd name="connsiteX10" fmla="*/ 0 w 1570571"/>
                    <a:gd name="connsiteY10" fmla="*/ 4089053 h 4089053"/>
                    <a:gd name="connsiteX11" fmla="*/ 313508 w 1570571"/>
                    <a:gd name="connsiteY11" fmla="*/ 2448565 h 4089053"/>
                    <a:gd name="connsiteX12" fmla="*/ 759197 w 1570571"/>
                    <a:gd name="connsiteY12" fmla="*/ 1368426 h 4089053"/>
                    <a:gd name="connsiteX13" fmla="*/ 784670 w 1570571"/>
                    <a:gd name="connsiteY13" fmla="*/ 1370072 h 4089053"/>
                    <a:gd name="connsiteX14" fmla="*/ 636758 w 1570571"/>
                    <a:gd name="connsiteY14" fmla="*/ 757095 h 408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571" h="4089053">
                      <a:moveTo>
                        <a:pt x="781410" y="176"/>
                      </a:moveTo>
                      <a:lnTo>
                        <a:pt x="846201" y="0"/>
                      </a:lnTo>
                      <a:lnTo>
                        <a:pt x="1067798" y="1159549"/>
                      </a:lnTo>
                      <a:lnTo>
                        <a:pt x="923982" y="2721510"/>
                      </a:lnTo>
                      <a:lnTo>
                        <a:pt x="915126" y="2727370"/>
                      </a:lnTo>
                      <a:lnTo>
                        <a:pt x="922427" y="2738403"/>
                      </a:lnTo>
                      <a:lnTo>
                        <a:pt x="920730" y="2756830"/>
                      </a:lnTo>
                      <a:lnTo>
                        <a:pt x="935522" y="2758192"/>
                      </a:lnTo>
                      <a:lnTo>
                        <a:pt x="1551075" y="3688390"/>
                      </a:lnTo>
                      <a:lnTo>
                        <a:pt x="1570571" y="3790409"/>
                      </a:lnTo>
                      <a:lnTo>
                        <a:pt x="0" y="4089053"/>
                      </a:lnTo>
                      <a:lnTo>
                        <a:pt x="313508" y="2448565"/>
                      </a:lnTo>
                      <a:lnTo>
                        <a:pt x="759197" y="1368426"/>
                      </a:lnTo>
                      <a:lnTo>
                        <a:pt x="784670" y="1370072"/>
                      </a:lnTo>
                      <a:lnTo>
                        <a:pt x="636758" y="757095"/>
                      </a:lnTo>
                      <a:close/>
                    </a:path>
                  </a:pathLst>
                </a:custGeom>
                <a:solidFill>
                  <a:srgbClr val="CF35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99F3E3A4-4327-FD4E-8854-672668FAEDFB}"/>
                </a:ext>
              </a:extLst>
            </p:cNvPr>
            <p:cNvGrpSpPr/>
            <p:nvPr/>
          </p:nvGrpSpPr>
          <p:grpSpPr>
            <a:xfrm>
              <a:off x="3968007" y="81746"/>
              <a:ext cx="5169688" cy="3327358"/>
              <a:chOff x="3968007" y="81746"/>
              <a:chExt cx="5169688" cy="3327358"/>
            </a:xfrm>
          </p:grpSpPr>
          <p:pic>
            <p:nvPicPr>
              <p:cNvPr id="11" name="Graphic 10" descr="Cloud">
                <a:extLst>
                  <a:ext uri="{FF2B5EF4-FFF2-40B4-BE49-F238E27FC236}">
                    <a16:creationId xmlns:a16="http://schemas.microsoft.com/office/drawing/2014/main" id="{0DA38BE5-AAC1-2049-81A3-ED901533AC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941366">
                <a:off x="5871908" y="427460"/>
                <a:ext cx="3327358" cy="2635929"/>
              </a:xfrm>
              <a:prstGeom prst="rect">
                <a:avLst/>
              </a:prstGeom>
            </p:spPr>
          </p:pic>
          <p:sp>
            <p:nvSpPr>
              <p:cNvPr id="6" name="TextBox 5">
                <a:extLst>
                  <a:ext uri="{FF2B5EF4-FFF2-40B4-BE49-F238E27FC236}">
                    <a16:creationId xmlns:a16="http://schemas.microsoft.com/office/drawing/2014/main" id="{36FB143F-098D-2F43-B67A-CFE5427E9DA0}"/>
                  </a:ext>
                </a:extLst>
              </p:cNvPr>
              <p:cNvSpPr txBox="1"/>
              <p:nvPr/>
            </p:nvSpPr>
            <p:spPr>
              <a:xfrm>
                <a:off x="3968007" y="1282515"/>
                <a:ext cx="2108200" cy="646331"/>
              </a:xfrm>
              <a:prstGeom prst="rect">
                <a:avLst/>
              </a:prstGeom>
              <a:noFill/>
            </p:spPr>
            <p:txBody>
              <a:bodyPr wrap="square" rtlCol="0">
                <a:spAutoFit/>
              </a:bodyPr>
              <a:lstStyle/>
              <a:p>
                <a:r>
                  <a:rPr lang="en-US" sz="3600" dirty="0" err="1">
                    <a:solidFill>
                      <a:schemeClr val="bg1"/>
                    </a:solidFill>
                    <a:latin typeface="Rockwell" panose="02060603020205020403" pitchFamily="18" charset="77"/>
                  </a:rPr>
                  <a:t>HCl</a:t>
                </a:r>
                <a:endParaRPr lang="en-US" sz="3600" dirty="0">
                  <a:solidFill>
                    <a:schemeClr val="bg1"/>
                  </a:solidFill>
                  <a:latin typeface="Rockwell" panose="02060603020205020403" pitchFamily="18" charset="77"/>
                </a:endParaRPr>
              </a:p>
            </p:txBody>
          </p:sp>
          <p:sp>
            <p:nvSpPr>
              <p:cNvPr id="19" name="TextBox 18">
                <a:extLst>
                  <a:ext uri="{FF2B5EF4-FFF2-40B4-BE49-F238E27FC236}">
                    <a16:creationId xmlns:a16="http://schemas.microsoft.com/office/drawing/2014/main" id="{56D6E44D-CF56-CC48-9B46-0A2C32E3D9C1}"/>
                  </a:ext>
                </a:extLst>
              </p:cNvPr>
              <p:cNvSpPr txBox="1"/>
              <p:nvPr/>
            </p:nvSpPr>
            <p:spPr>
              <a:xfrm>
                <a:off x="5841423" y="619719"/>
                <a:ext cx="2108200" cy="646331"/>
              </a:xfrm>
              <a:prstGeom prst="rect">
                <a:avLst/>
              </a:prstGeom>
              <a:noFill/>
            </p:spPr>
            <p:txBody>
              <a:bodyPr wrap="square" rtlCol="0">
                <a:spAutoFit/>
              </a:bodyPr>
              <a:lstStyle/>
              <a:p>
                <a:r>
                  <a:rPr lang="en-US" sz="3600" dirty="0">
                    <a:solidFill>
                      <a:schemeClr val="bg1"/>
                    </a:solidFill>
                    <a:latin typeface="Rockwell" panose="02060603020205020403" pitchFamily="18" charset="77"/>
                  </a:rPr>
                  <a:t>HBr</a:t>
                </a:r>
              </a:p>
            </p:txBody>
          </p:sp>
          <p:sp>
            <p:nvSpPr>
              <p:cNvPr id="20" name="TextBox 19">
                <a:extLst>
                  <a:ext uri="{FF2B5EF4-FFF2-40B4-BE49-F238E27FC236}">
                    <a16:creationId xmlns:a16="http://schemas.microsoft.com/office/drawing/2014/main" id="{53DBFFD9-F7E0-734E-933F-E5EF24D2172B}"/>
                  </a:ext>
                </a:extLst>
              </p:cNvPr>
              <p:cNvSpPr txBox="1"/>
              <p:nvPr/>
            </p:nvSpPr>
            <p:spPr>
              <a:xfrm>
                <a:off x="7029495" y="1039084"/>
                <a:ext cx="2108200" cy="646331"/>
              </a:xfrm>
              <a:prstGeom prst="rect">
                <a:avLst/>
              </a:prstGeom>
              <a:noFill/>
            </p:spPr>
            <p:txBody>
              <a:bodyPr wrap="square" rtlCol="0">
                <a:spAutoFit/>
              </a:bodyPr>
              <a:lstStyle/>
              <a:p>
                <a:r>
                  <a:rPr lang="en-US" sz="3600" dirty="0">
                    <a:solidFill>
                      <a:schemeClr val="bg1"/>
                    </a:solidFill>
                    <a:latin typeface="Rockwell" panose="02060603020205020403" pitchFamily="18" charset="77"/>
                  </a:rPr>
                  <a:t>SO</a:t>
                </a:r>
                <a:r>
                  <a:rPr lang="en-US" sz="3600" baseline="-25000" dirty="0">
                    <a:solidFill>
                      <a:schemeClr val="bg1"/>
                    </a:solidFill>
                    <a:latin typeface="Rockwell" panose="02060603020205020403" pitchFamily="18" charset="77"/>
                  </a:rPr>
                  <a:t>2</a:t>
                </a:r>
                <a:endParaRPr lang="en-US" sz="3600" dirty="0">
                  <a:solidFill>
                    <a:schemeClr val="bg1"/>
                  </a:solidFill>
                  <a:latin typeface="Rockwell" panose="02060603020205020403" pitchFamily="18" charset="77"/>
                </a:endParaRPr>
              </a:p>
            </p:txBody>
          </p:sp>
          <p:sp>
            <p:nvSpPr>
              <p:cNvPr id="21" name="TextBox 20">
                <a:extLst>
                  <a:ext uri="{FF2B5EF4-FFF2-40B4-BE49-F238E27FC236}">
                    <a16:creationId xmlns:a16="http://schemas.microsoft.com/office/drawing/2014/main" id="{58F12404-AAEC-634B-86A5-4BB477FE2954}"/>
                  </a:ext>
                </a:extLst>
              </p:cNvPr>
              <p:cNvSpPr txBox="1"/>
              <p:nvPr/>
            </p:nvSpPr>
            <p:spPr>
              <a:xfrm>
                <a:off x="5161849" y="1246487"/>
                <a:ext cx="2108200" cy="646331"/>
              </a:xfrm>
              <a:prstGeom prst="rect">
                <a:avLst/>
              </a:prstGeom>
              <a:noFill/>
            </p:spPr>
            <p:txBody>
              <a:bodyPr wrap="square" rtlCol="0">
                <a:spAutoFit/>
              </a:bodyPr>
              <a:lstStyle/>
              <a:p>
                <a:r>
                  <a:rPr lang="en-US" sz="3600" dirty="0">
                    <a:solidFill>
                      <a:schemeClr val="bg1"/>
                    </a:solidFill>
                    <a:latin typeface="Rockwell" panose="02060603020205020403" pitchFamily="18" charset="77"/>
                  </a:rPr>
                  <a:t>CO</a:t>
                </a:r>
                <a:r>
                  <a:rPr lang="en-US" sz="3600" baseline="-25000" dirty="0">
                    <a:solidFill>
                      <a:schemeClr val="bg1"/>
                    </a:solidFill>
                    <a:latin typeface="Rockwell" panose="02060603020205020403" pitchFamily="18" charset="77"/>
                  </a:rPr>
                  <a:t>2</a:t>
                </a:r>
                <a:endParaRPr lang="en-US" sz="3600" dirty="0">
                  <a:solidFill>
                    <a:schemeClr val="bg1"/>
                  </a:solidFill>
                  <a:latin typeface="Rockwell" panose="02060603020205020403" pitchFamily="18" charset="77"/>
                </a:endParaRPr>
              </a:p>
            </p:txBody>
          </p:sp>
          <p:sp>
            <p:nvSpPr>
              <p:cNvPr id="22" name="TextBox 21">
                <a:extLst>
                  <a:ext uri="{FF2B5EF4-FFF2-40B4-BE49-F238E27FC236}">
                    <a16:creationId xmlns:a16="http://schemas.microsoft.com/office/drawing/2014/main" id="{F3CF4BCD-C79A-3A40-8FAE-ABAA5F5FBFDD}"/>
                  </a:ext>
                </a:extLst>
              </p:cNvPr>
              <p:cNvSpPr txBox="1"/>
              <p:nvPr/>
            </p:nvSpPr>
            <p:spPr>
              <a:xfrm>
                <a:off x="6442437" y="1855681"/>
                <a:ext cx="2108200" cy="646331"/>
              </a:xfrm>
              <a:prstGeom prst="rect">
                <a:avLst/>
              </a:prstGeom>
              <a:noFill/>
            </p:spPr>
            <p:txBody>
              <a:bodyPr wrap="square" rtlCol="0">
                <a:spAutoFit/>
              </a:bodyPr>
              <a:lstStyle/>
              <a:p>
                <a:r>
                  <a:rPr lang="en-US" sz="3600" dirty="0">
                    <a:solidFill>
                      <a:schemeClr val="bg1"/>
                    </a:solidFill>
                    <a:latin typeface="Rockwell" panose="02060603020205020403" pitchFamily="18" charset="77"/>
                  </a:rPr>
                  <a:t>H</a:t>
                </a:r>
                <a:r>
                  <a:rPr lang="en-US" sz="3600" baseline="-25000" dirty="0">
                    <a:solidFill>
                      <a:schemeClr val="bg1"/>
                    </a:solidFill>
                    <a:latin typeface="Rockwell" panose="02060603020205020403" pitchFamily="18" charset="77"/>
                  </a:rPr>
                  <a:t>2</a:t>
                </a:r>
                <a:r>
                  <a:rPr lang="en-US" sz="3600" dirty="0">
                    <a:solidFill>
                      <a:schemeClr val="bg1"/>
                    </a:solidFill>
                    <a:latin typeface="Rockwell" panose="02060603020205020403" pitchFamily="18" charset="77"/>
                  </a:rPr>
                  <a:t>S</a:t>
                </a:r>
              </a:p>
            </p:txBody>
          </p:sp>
        </p:grpSp>
      </p:grpSp>
      <p:grpSp>
        <p:nvGrpSpPr>
          <p:cNvPr id="24" name="Group 23">
            <a:extLst>
              <a:ext uri="{FF2B5EF4-FFF2-40B4-BE49-F238E27FC236}">
                <a16:creationId xmlns:a16="http://schemas.microsoft.com/office/drawing/2014/main" id="{11E1B547-AB30-ED48-98C8-0058C0E19CB8}"/>
              </a:ext>
            </a:extLst>
          </p:cNvPr>
          <p:cNvGrpSpPr/>
          <p:nvPr/>
        </p:nvGrpSpPr>
        <p:grpSpPr>
          <a:xfrm>
            <a:off x="7563067" y="2815171"/>
            <a:ext cx="4066390" cy="2790715"/>
            <a:chOff x="7486205" y="264778"/>
            <a:chExt cx="4066390" cy="2790715"/>
          </a:xfrm>
        </p:grpSpPr>
        <p:sp>
          <p:nvSpPr>
            <p:cNvPr id="9" name="TextBox 8">
              <a:extLst>
                <a:ext uri="{FF2B5EF4-FFF2-40B4-BE49-F238E27FC236}">
                  <a16:creationId xmlns:a16="http://schemas.microsoft.com/office/drawing/2014/main" id="{B1548699-8E10-0942-B435-D49C9975F0E2}"/>
                </a:ext>
              </a:extLst>
            </p:cNvPr>
            <p:cNvSpPr txBox="1"/>
            <p:nvPr/>
          </p:nvSpPr>
          <p:spPr>
            <a:xfrm>
              <a:off x="7486205" y="264778"/>
              <a:ext cx="4066390" cy="1384995"/>
            </a:xfrm>
            <a:prstGeom prst="rect">
              <a:avLst/>
            </a:prstGeom>
            <a:noFill/>
            <a:ln>
              <a:solidFill>
                <a:schemeClr val="tx1"/>
              </a:solidFill>
            </a:ln>
          </p:spPr>
          <p:txBody>
            <a:bodyPr wrap="square" rtlCol="0">
              <a:spAutoFit/>
            </a:bodyPr>
            <a:lstStyle/>
            <a:p>
              <a:pPr algn="ctr"/>
              <a:r>
                <a:rPr lang="en-US" sz="2800" dirty="0">
                  <a:latin typeface="Rockwell" panose="02060603020205020403" pitchFamily="18" charset="77"/>
                  <a:sym typeface="Wingdings" pitchFamily="2" charset="2"/>
                </a:rPr>
                <a:t>Loss Cycle</a:t>
              </a:r>
            </a:p>
            <a:p>
              <a:r>
                <a:rPr lang="en-US" sz="2800" dirty="0">
                  <a:latin typeface="Rockwell" panose="02060603020205020403" pitchFamily="18" charset="77"/>
                  <a:sym typeface="Wingdings" pitchFamily="2" charset="2"/>
                </a:rPr>
                <a:t>Cl + O</a:t>
              </a:r>
              <a:r>
                <a:rPr lang="en-US" sz="2800" baseline="-25000" dirty="0">
                  <a:latin typeface="Rockwell" panose="02060603020205020403" pitchFamily="18" charset="77"/>
                  <a:sym typeface="Wingdings" pitchFamily="2" charset="2"/>
                </a:rPr>
                <a:t>3</a:t>
              </a:r>
              <a:r>
                <a:rPr lang="en-US" sz="2800" dirty="0">
                  <a:latin typeface="Rockwell" panose="02060603020205020403" pitchFamily="18" charset="77"/>
                  <a:sym typeface="Wingdings" pitchFamily="2" charset="2"/>
                </a:rPr>
                <a:t>         </a:t>
              </a:r>
              <a:r>
                <a:rPr lang="en-US" sz="2800" dirty="0" err="1">
                  <a:latin typeface="Rockwell" panose="02060603020205020403" pitchFamily="18" charset="77"/>
                  <a:sym typeface="Wingdings" pitchFamily="2" charset="2"/>
                </a:rPr>
                <a:t>ClO</a:t>
              </a:r>
              <a:r>
                <a:rPr lang="en-US" sz="2800" dirty="0">
                  <a:latin typeface="Rockwell" panose="02060603020205020403" pitchFamily="18" charset="77"/>
                  <a:sym typeface="Wingdings" pitchFamily="2" charset="2"/>
                </a:rPr>
                <a:t> + O</a:t>
              </a:r>
              <a:r>
                <a:rPr lang="en-US" sz="2800" baseline="-25000" dirty="0">
                  <a:latin typeface="Rockwell" panose="02060603020205020403" pitchFamily="18" charset="77"/>
                  <a:sym typeface="Wingdings" pitchFamily="2" charset="2"/>
                </a:rPr>
                <a:t>2</a:t>
              </a:r>
              <a:r>
                <a:rPr lang="en-US" sz="2800" dirty="0">
                  <a:latin typeface="Rockwell" panose="02060603020205020403" pitchFamily="18" charset="77"/>
                  <a:sym typeface="Wingdings" pitchFamily="2" charset="2"/>
                </a:rPr>
                <a:t> </a:t>
              </a:r>
            </a:p>
            <a:p>
              <a:r>
                <a:rPr lang="en-US" sz="2800" dirty="0" err="1">
                  <a:latin typeface="Rockwell" panose="02060603020205020403" pitchFamily="18" charset="77"/>
                  <a:sym typeface="Wingdings" pitchFamily="2" charset="2"/>
                </a:rPr>
                <a:t>ClO</a:t>
              </a:r>
              <a:r>
                <a:rPr lang="en-US" sz="2800" dirty="0">
                  <a:latin typeface="Rockwell" panose="02060603020205020403" pitchFamily="18" charset="77"/>
                  <a:sym typeface="Wingdings" pitchFamily="2" charset="2"/>
                </a:rPr>
                <a:t> + O       Cl + O</a:t>
              </a:r>
              <a:r>
                <a:rPr lang="en-US" sz="2800" baseline="-25000" dirty="0">
                  <a:latin typeface="Rockwell" panose="02060603020205020403" pitchFamily="18" charset="77"/>
                  <a:sym typeface="Wingdings" pitchFamily="2" charset="2"/>
                </a:rPr>
                <a:t>2</a:t>
              </a:r>
              <a:r>
                <a:rPr lang="en-US" sz="2800" dirty="0">
                  <a:latin typeface="Rockwell" panose="02060603020205020403" pitchFamily="18" charset="77"/>
                  <a:sym typeface="Wingdings" pitchFamily="2" charset="2"/>
                </a:rPr>
                <a:t> </a:t>
              </a:r>
            </a:p>
          </p:txBody>
        </p:sp>
        <p:sp>
          <p:nvSpPr>
            <p:cNvPr id="43" name="TextBox 42">
              <a:extLst>
                <a:ext uri="{FF2B5EF4-FFF2-40B4-BE49-F238E27FC236}">
                  <a16:creationId xmlns:a16="http://schemas.microsoft.com/office/drawing/2014/main" id="{B829D01E-25B6-D14A-9967-3A24D9B1831E}"/>
                </a:ext>
              </a:extLst>
            </p:cNvPr>
            <p:cNvSpPr txBox="1"/>
            <p:nvPr/>
          </p:nvSpPr>
          <p:spPr>
            <a:xfrm>
              <a:off x="8711847" y="2101386"/>
              <a:ext cx="1571565" cy="954107"/>
            </a:xfrm>
            <a:prstGeom prst="rect">
              <a:avLst/>
            </a:prstGeom>
            <a:noFill/>
            <a:ln>
              <a:solidFill>
                <a:schemeClr val="tx1"/>
              </a:solidFill>
            </a:ln>
          </p:spPr>
          <p:txBody>
            <a:bodyPr wrap="square" rtlCol="0">
              <a:spAutoFit/>
            </a:bodyPr>
            <a:lstStyle/>
            <a:p>
              <a:pPr algn="ctr"/>
              <a:r>
                <a:rPr lang="en-US" sz="2800" dirty="0" err="1">
                  <a:latin typeface="Rockwell" panose="02060603020205020403" pitchFamily="18" charset="77"/>
                </a:rPr>
                <a:t>HCl</a:t>
              </a:r>
              <a:endParaRPr lang="en-US" sz="2800" dirty="0">
                <a:latin typeface="Rockwell" panose="02060603020205020403" pitchFamily="18" charset="77"/>
              </a:endParaRPr>
            </a:p>
            <a:p>
              <a:pPr algn="ctr"/>
              <a:r>
                <a:rPr lang="en-US" sz="2800" dirty="0">
                  <a:latin typeface="Rockwell" panose="02060603020205020403" pitchFamily="18" charset="77"/>
                </a:rPr>
                <a:t>ClNO</a:t>
              </a:r>
              <a:r>
                <a:rPr lang="en-US" sz="2800" baseline="-25000" dirty="0">
                  <a:latin typeface="Rockwell" panose="02060603020205020403" pitchFamily="18" charset="77"/>
                </a:rPr>
                <a:t>3</a:t>
              </a:r>
              <a:endParaRPr lang="en-US" sz="2800" dirty="0">
                <a:latin typeface="Rockwell" panose="02060603020205020403" pitchFamily="18" charset="77"/>
              </a:endParaRPr>
            </a:p>
          </p:txBody>
        </p:sp>
        <p:sp>
          <p:nvSpPr>
            <p:cNvPr id="44" name="Down Arrow 43">
              <a:extLst>
                <a:ext uri="{FF2B5EF4-FFF2-40B4-BE49-F238E27FC236}">
                  <a16:creationId xmlns:a16="http://schemas.microsoft.com/office/drawing/2014/main" id="{35D89278-A0BC-3F4E-A423-A4A151B04515}"/>
                </a:ext>
              </a:extLst>
            </p:cNvPr>
            <p:cNvSpPr/>
            <p:nvPr/>
          </p:nvSpPr>
          <p:spPr>
            <a:xfrm>
              <a:off x="9306486" y="1707124"/>
              <a:ext cx="142828" cy="3506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wn Arrow 44">
              <a:extLst>
                <a:ext uri="{FF2B5EF4-FFF2-40B4-BE49-F238E27FC236}">
                  <a16:creationId xmlns:a16="http://schemas.microsoft.com/office/drawing/2014/main" id="{D41A66ED-BD48-D84D-9F66-2BDBA9236B5A}"/>
                </a:ext>
              </a:extLst>
            </p:cNvPr>
            <p:cNvSpPr/>
            <p:nvPr/>
          </p:nvSpPr>
          <p:spPr>
            <a:xfrm rot="10800000">
              <a:off x="9472039" y="1695108"/>
              <a:ext cx="142828" cy="31948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1BA22E13-4D7A-3141-886D-81070B6F08DE}"/>
              </a:ext>
            </a:extLst>
          </p:cNvPr>
          <p:cNvGrpSpPr/>
          <p:nvPr/>
        </p:nvGrpSpPr>
        <p:grpSpPr>
          <a:xfrm>
            <a:off x="6048959" y="5065948"/>
            <a:ext cx="1733456" cy="1491767"/>
            <a:chOff x="8526720" y="3759271"/>
            <a:chExt cx="1697475" cy="1631076"/>
          </a:xfrm>
          <a:solidFill>
            <a:srgbClr val="C00000"/>
          </a:solidFill>
        </p:grpSpPr>
        <p:sp>
          <p:nvSpPr>
            <p:cNvPr id="53" name="TextBox 52">
              <a:extLst>
                <a:ext uri="{FF2B5EF4-FFF2-40B4-BE49-F238E27FC236}">
                  <a16:creationId xmlns:a16="http://schemas.microsoft.com/office/drawing/2014/main" id="{2B8304D7-FAE5-5C41-8E96-96D3B63C6808}"/>
                </a:ext>
              </a:extLst>
            </p:cNvPr>
            <p:cNvSpPr txBox="1"/>
            <p:nvPr/>
          </p:nvSpPr>
          <p:spPr>
            <a:xfrm>
              <a:off x="8589236" y="4081839"/>
              <a:ext cx="1594966" cy="954107"/>
            </a:xfrm>
            <a:prstGeom prst="rect">
              <a:avLst/>
            </a:prstGeom>
            <a:noFill/>
            <a:ln>
              <a:noFill/>
            </a:ln>
          </p:spPr>
          <p:txBody>
            <a:bodyPr wrap="square" rtlCol="0">
              <a:spAutoFit/>
            </a:bodyPr>
            <a:lstStyle/>
            <a:p>
              <a:pPr algn="ctr"/>
              <a:r>
                <a:rPr lang="en-US" sz="3200" dirty="0">
                  <a:latin typeface="Rockwell" panose="02060603020205020403" pitchFamily="18" charset="77"/>
                </a:rPr>
                <a:t>H</a:t>
              </a:r>
              <a:r>
                <a:rPr lang="en-US" sz="3200" baseline="-25000" dirty="0">
                  <a:latin typeface="Rockwell" panose="02060603020205020403" pitchFamily="18" charset="77"/>
                </a:rPr>
                <a:t>2</a:t>
              </a:r>
              <a:r>
                <a:rPr lang="en-US" sz="3200" dirty="0">
                  <a:latin typeface="Rockwell" panose="02060603020205020403" pitchFamily="18" charset="77"/>
                </a:rPr>
                <a:t>SO</a:t>
              </a:r>
              <a:r>
                <a:rPr lang="en-US" sz="3200" baseline="-25000" dirty="0">
                  <a:latin typeface="Rockwell" panose="02060603020205020403" pitchFamily="18" charset="77"/>
                </a:rPr>
                <a:t>4</a:t>
              </a:r>
            </a:p>
            <a:p>
              <a:pPr algn="ctr"/>
              <a:r>
                <a:rPr lang="en-US" sz="3600" baseline="-25000" dirty="0">
                  <a:latin typeface="Rockwell" panose="02060603020205020403" pitchFamily="18" charset="77"/>
                </a:rPr>
                <a:t>aerosol</a:t>
              </a:r>
            </a:p>
          </p:txBody>
        </p:sp>
        <p:grpSp>
          <p:nvGrpSpPr>
            <p:cNvPr id="54" name="Group 53">
              <a:extLst>
                <a:ext uri="{FF2B5EF4-FFF2-40B4-BE49-F238E27FC236}">
                  <a16:creationId xmlns:a16="http://schemas.microsoft.com/office/drawing/2014/main" id="{F6F5EDFB-0D9D-1041-BA7F-AAA3DEFAD81D}"/>
                </a:ext>
              </a:extLst>
            </p:cNvPr>
            <p:cNvGrpSpPr/>
            <p:nvPr/>
          </p:nvGrpSpPr>
          <p:grpSpPr>
            <a:xfrm>
              <a:off x="8526720" y="4655072"/>
              <a:ext cx="736055" cy="735275"/>
              <a:chOff x="6876672" y="5613944"/>
              <a:chExt cx="736055" cy="735275"/>
            </a:xfrm>
            <a:grpFill/>
          </p:grpSpPr>
          <p:sp>
            <p:nvSpPr>
              <p:cNvPr id="74" name="Oval 73">
                <a:extLst>
                  <a:ext uri="{FF2B5EF4-FFF2-40B4-BE49-F238E27FC236}">
                    <a16:creationId xmlns:a16="http://schemas.microsoft.com/office/drawing/2014/main" id="{9E826B11-DCA9-7940-B06B-B110BFDE51B1}"/>
                  </a:ext>
                </a:extLst>
              </p:cNvPr>
              <p:cNvSpPr/>
              <p:nvPr/>
            </p:nvSpPr>
            <p:spPr>
              <a:xfrm>
                <a:off x="6876672" y="5894363"/>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8D31350-8BC3-E447-BEF2-39532D63E876}"/>
                  </a:ext>
                </a:extLst>
              </p:cNvPr>
              <p:cNvSpPr/>
              <p:nvPr/>
            </p:nvSpPr>
            <p:spPr>
              <a:xfrm>
                <a:off x="7029072" y="6046763"/>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9A67CF5-09C1-644D-961A-415F715B6B79}"/>
                  </a:ext>
                </a:extLst>
              </p:cNvPr>
              <p:cNvSpPr/>
              <p:nvPr/>
            </p:nvSpPr>
            <p:spPr>
              <a:xfrm>
                <a:off x="7102763" y="5719451"/>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5E5F2B1-6414-3F41-B911-47B3BB3C77B7}"/>
                  </a:ext>
                </a:extLst>
              </p:cNvPr>
              <p:cNvSpPr/>
              <p:nvPr/>
            </p:nvSpPr>
            <p:spPr>
              <a:xfrm>
                <a:off x="7478755" y="6088418"/>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C7BAEF6-DC50-1F43-9FE6-BCE5B6C43541}"/>
                  </a:ext>
                </a:extLst>
              </p:cNvPr>
              <p:cNvSpPr/>
              <p:nvPr/>
            </p:nvSpPr>
            <p:spPr>
              <a:xfrm>
                <a:off x="6910936" y="5613944"/>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B5DB4AEC-0A8F-7941-AD2E-BC0B91FB27A2}"/>
                  </a:ext>
                </a:extLst>
              </p:cNvPr>
              <p:cNvSpPr/>
              <p:nvPr/>
            </p:nvSpPr>
            <p:spPr>
              <a:xfrm>
                <a:off x="7269842" y="6194474"/>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12B8867B-0A79-9442-8D86-E477B5CAAB11}"/>
                </a:ext>
              </a:extLst>
            </p:cNvPr>
            <p:cNvSpPr/>
            <p:nvPr/>
          </p:nvSpPr>
          <p:spPr>
            <a:xfrm rot="14124924">
              <a:off x="10077594" y="4053301"/>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6953BD8-C985-684C-BEDC-92A9A8C5B244}"/>
                </a:ext>
              </a:extLst>
            </p:cNvPr>
            <p:cNvSpPr/>
            <p:nvPr/>
          </p:nvSpPr>
          <p:spPr>
            <a:xfrm rot="14124924">
              <a:off x="10015895" y="5051587"/>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CC023A0-B9C2-7E47-B991-400634F38B26}"/>
                </a:ext>
              </a:extLst>
            </p:cNvPr>
            <p:cNvSpPr/>
            <p:nvPr/>
          </p:nvSpPr>
          <p:spPr>
            <a:xfrm rot="14124924">
              <a:off x="9704594" y="5176708"/>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F58B092-C9BD-B646-9B8E-34D4F279A686}"/>
                </a:ext>
              </a:extLst>
            </p:cNvPr>
            <p:cNvSpPr/>
            <p:nvPr/>
          </p:nvSpPr>
          <p:spPr>
            <a:xfrm rot="14124924">
              <a:off x="9647202" y="4621321"/>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1B12B93-523D-F44C-9061-C93E01FA457B}"/>
                </a:ext>
              </a:extLst>
            </p:cNvPr>
            <p:cNvSpPr/>
            <p:nvPr/>
          </p:nvSpPr>
          <p:spPr>
            <a:xfrm rot="14124924">
              <a:off x="9387827" y="5186958"/>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9E45EA8-F73B-B34C-9AA8-4BCC82336482}"/>
                </a:ext>
              </a:extLst>
            </p:cNvPr>
            <p:cNvSpPr/>
            <p:nvPr/>
          </p:nvSpPr>
          <p:spPr>
            <a:xfrm rot="14124924">
              <a:off x="10000837" y="4769520"/>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F01E364F-BF1C-0441-AC39-330DE3999CED}"/>
                </a:ext>
              </a:extLst>
            </p:cNvPr>
            <p:cNvGrpSpPr/>
            <p:nvPr/>
          </p:nvGrpSpPr>
          <p:grpSpPr>
            <a:xfrm rot="7104830">
              <a:off x="8574989" y="3781541"/>
              <a:ext cx="736055" cy="735275"/>
              <a:chOff x="6876672" y="5613944"/>
              <a:chExt cx="736055" cy="735275"/>
            </a:xfrm>
            <a:grpFill/>
          </p:grpSpPr>
          <p:sp>
            <p:nvSpPr>
              <p:cNvPr id="68" name="Oval 67">
                <a:extLst>
                  <a:ext uri="{FF2B5EF4-FFF2-40B4-BE49-F238E27FC236}">
                    <a16:creationId xmlns:a16="http://schemas.microsoft.com/office/drawing/2014/main" id="{FA0A5077-2D85-B84A-BE75-11078A98EA72}"/>
                  </a:ext>
                </a:extLst>
              </p:cNvPr>
              <p:cNvSpPr/>
              <p:nvPr/>
            </p:nvSpPr>
            <p:spPr>
              <a:xfrm>
                <a:off x="6876672" y="5894363"/>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AEB9943-B06F-1646-82A4-B316CC82A573}"/>
                  </a:ext>
                </a:extLst>
              </p:cNvPr>
              <p:cNvSpPr/>
              <p:nvPr/>
            </p:nvSpPr>
            <p:spPr>
              <a:xfrm>
                <a:off x="7029072" y="6046763"/>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75761FAF-D515-204C-8339-A7F99E1D0704}"/>
                  </a:ext>
                </a:extLst>
              </p:cNvPr>
              <p:cNvSpPr/>
              <p:nvPr/>
            </p:nvSpPr>
            <p:spPr>
              <a:xfrm>
                <a:off x="7102763" y="5719451"/>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D6B4FFC8-3DA7-AA4C-B1EE-091124C5BF35}"/>
                  </a:ext>
                </a:extLst>
              </p:cNvPr>
              <p:cNvSpPr/>
              <p:nvPr/>
            </p:nvSpPr>
            <p:spPr>
              <a:xfrm>
                <a:off x="7478755" y="6088418"/>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A2415BAD-AE94-1F45-ABC0-E4F1A4AFF11F}"/>
                  </a:ext>
                </a:extLst>
              </p:cNvPr>
              <p:cNvSpPr/>
              <p:nvPr/>
            </p:nvSpPr>
            <p:spPr>
              <a:xfrm>
                <a:off x="6910936" y="5613944"/>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33AB6FC7-1209-F84F-AC66-F1F442500E91}"/>
                  </a:ext>
                </a:extLst>
              </p:cNvPr>
              <p:cNvSpPr/>
              <p:nvPr/>
            </p:nvSpPr>
            <p:spPr>
              <a:xfrm>
                <a:off x="7269842" y="6194474"/>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a:extLst>
                <a:ext uri="{FF2B5EF4-FFF2-40B4-BE49-F238E27FC236}">
                  <a16:creationId xmlns:a16="http://schemas.microsoft.com/office/drawing/2014/main" id="{E145D90C-6AA5-5F4F-82C5-7BD7A501A7B5}"/>
                </a:ext>
              </a:extLst>
            </p:cNvPr>
            <p:cNvSpPr/>
            <p:nvPr/>
          </p:nvSpPr>
          <p:spPr>
            <a:xfrm rot="10557444">
              <a:off x="10090223" y="4376984"/>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51FFC6D-1F6A-5E4E-A672-331F19A0294A}"/>
                </a:ext>
              </a:extLst>
            </p:cNvPr>
            <p:cNvSpPr/>
            <p:nvPr/>
          </p:nvSpPr>
          <p:spPr>
            <a:xfrm rot="10557444">
              <a:off x="9826840" y="3887070"/>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CBB9AE6-B985-F74C-B332-B6FFEA5F744C}"/>
                </a:ext>
              </a:extLst>
            </p:cNvPr>
            <p:cNvSpPr/>
            <p:nvPr/>
          </p:nvSpPr>
          <p:spPr>
            <a:xfrm rot="10557444">
              <a:off x="9837796" y="4165416"/>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FE483C1-930D-DF45-8A7E-1AC0D86D56BE}"/>
                </a:ext>
              </a:extLst>
            </p:cNvPr>
            <p:cNvSpPr/>
            <p:nvPr/>
          </p:nvSpPr>
          <p:spPr>
            <a:xfrm rot="10557444">
              <a:off x="9545479" y="3932815"/>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F6522E7-CE0B-034F-8660-40BA4F2834AD}"/>
                </a:ext>
              </a:extLst>
            </p:cNvPr>
            <p:cNvSpPr/>
            <p:nvPr/>
          </p:nvSpPr>
          <p:spPr>
            <a:xfrm rot="10557444">
              <a:off x="9340403" y="4621321"/>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34B612C-5218-374A-9102-97067906976B}"/>
                </a:ext>
              </a:extLst>
            </p:cNvPr>
            <p:cNvSpPr/>
            <p:nvPr/>
          </p:nvSpPr>
          <p:spPr>
            <a:xfrm rot="10557444">
              <a:off x="9387460" y="3759271"/>
              <a:ext cx="133972" cy="15474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ircular Arrow 2">
            <a:extLst>
              <a:ext uri="{FF2B5EF4-FFF2-40B4-BE49-F238E27FC236}">
                <a16:creationId xmlns:a16="http://schemas.microsoft.com/office/drawing/2014/main" id="{F5814AD3-6EC9-7F48-BF05-1D0C39DE7A14}"/>
              </a:ext>
            </a:extLst>
          </p:cNvPr>
          <p:cNvSpPr/>
          <p:nvPr/>
        </p:nvSpPr>
        <p:spPr>
          <a:xfrm rot="13333091">
            <a:off x="7220380" y="3289050"/>
            <a:ext cx="2220170" cy="2149329"/>
          </a:xfrm>
          <a:prstGeom prst="circularArrow">
            <a:avLst>
              <a:gd name="adj1" fmla="val 12500"/>
              <a:gd name="adj2" fmla="val 711261"/>
              <a:gd name="adj3" fmla="val 20457681"/>
              <a:gd name="adj4" fmla="val 10296804"/>
              <a:gd name="adj5" fmla="val 22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7584989-267F-0342-B3A6-29D23D09745B}"/>
              </a:ext>
            </a:extLst>
          </p:cNvPr>
          <p:cNvSpPr txBox="1"/>
          <p:nvPr/>
        </p:nvSpPr>
        <p:spPr>
          <a:xfrm>
            <a:off x="5791486" y="4304572"/>
            <a:ext cx="1398615" cy="707886"/>
          </a:xfrm>
          <a:prstGeom prst="rect">
            <a:avLst/>
          </a:prstGeom>
          <a:noFill/>
          <a:ln>
            <a:noFill/>
          </a:ln>
        </p:spPr>
        <p:txBody>
          <a:bodyPr wrap="square" rtlCol="0">
            <a:spAutoFit/>
          </a:bodyPr>
          <a:lstStyle/>
          <a:p>
            <a:pPr algn="ctr"/>
            <a:r>
              <a:rPr lang="en-US" sz="2000" dirty="0">
                <a:solidFill>
                  <a:srgbClr val="C00000"/>
                </a:solidFill>
                <a:latin typeface="Rockwell" panose="02060603020205020403" pitchFamily="18" charset="77"/>
              </a:rPr>
              <a:t>Aerosol Catalyzed</a:t>
            </a:r>
          </a:p>
        </p:txBody>
      </p:sp>
    </p:spTree>
    <p:extLst>
      <p:ext uri="{BB962C8B-B14F-4D97-AF65-F5344CB8AC3E}">
        <p14:creationId xmlns:p14="http://schemas.microsoft.com/office/powerpoint/2010/main" val="244766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3851CE-7F03-7046-8EE3-0916B8C3FE94}"/>
              </a:ext>
            </a:extLst>
          </p:cNvPr>
          <p:cNvSpPr>
            <a:spLocks noGrp="1"/>
          </p:cNvSpPr>
          <p:nvPr>
            <p:ph type="title"/>
          </p:nvPr>
        </p:nvSpPr>
        <p:spPr>
          <a:xfrm>
            <a:off x="0" y="1"/>
            <a:ext cx="12192000" cy="570015"/>
          </a:xfrm>
          <a:solidFill>
            <a:srgbClr val="004242">
              <a:alpha val="61961"/>
            </a:srgbClr>
          </a:solidFill>
        </p:spPr>
        <p:txBody>
          <a:bodyPr>
            <a:normAutofit fontScale="90000"/>
          </a:bodyPr>
          <a:lstStyle/>
          <a:p>
            <a:r>
              <a:rPr lang="en-US" sz="3600" dirty="0">
                <a:solidFill>
                  <a:schemeClr val="bg1"/>
                </a:solidFill>
                <a:latin typeface="Rockwell" panose="02060603020205020403" pitchFamily="18" charset="77"/>
              </a:rPr>
              <a:t>Background:</a:t>
            </a:r>
            <a:r>
              <a:rPr lang="en-US" dirty="0">
                <a:solidFill>
                  <a:schemeClr val="bg1"/>
                </a:solidFill>
                <a:latin typeface="Rockwell" panose="02060603020205020403" pitchFamily="18" charset="77"/>
              </a:rPr>
              <a:t>  								</a:t>
            </a:r>
            <a:r>
              <a:rPr lang="en-US" sz="3200" dirty="0">
                <a:solidFill>
                  <a:schemeClr val="bg1"/>
                </a:solidFill>
                <a:latin typeface="Rockwell" panose="02060603020205020403" pitchFamily="18" charset="77"/>
              </a:rPr>
              <a:t>Aerosol</a:t>
            </a:r>
          </a:p>
        </p:txBody>
      </p:sp>
      <p:pic>
        <p:nvPicPr>
          <p:cNvPr id="6" name="Picture 5">
            <a:extLst>
              <a:ext uri="{FF2B5EF4-FFF2-40B4-BE49-F238E27FC236}">
                <a16:creationId xmlns:a16="http://schemas.microsoft.com/office/drawing/2014/main" id="{EB5D436E-FB09-D24A-95C8-C605DC4C22E9}"/>
              </a:ext>
            </a:extLst>
          </p:cNvPr>
          <p:cNvPicPr>
            <a:picLocks noChangeAspect="1"/>
          </p:cNvPicPr>
          <p:nvPr/>
        </p:nvPicPr>
        <p:blipFill rotWithShape="1">
          <a:blip r:embed="rId3"/>
          <a:srcRect r="3338"/>
          <a:stretch/>
        </p:blipFill>
        <p:spPr>
          <a:xfrm rot="5400000">
            <a:off x="2952008" y="461440"/>
            <a:ext cx="6287984" cy="6505136"/>
          </a:xfrm>
          <a:prstGeom prst="rect">
            <a:avLst/>
          </a:prstGeom>
        </p:spPr>
      </p:pic>
      <p:pic>
        <p:nvPicPr>
          <p:cNvPr id="8" name="Picture 7">
            <a:extLst>
              <a:ext uri="{FF2B5EF4-FFF2-40B4-BE49-F238E27FC236}">
                <a16:creationId xmlns:a16="http://schemas.microsoft.com/office/drawing/2014/main" id="{D8CB29DE-118B-8D42-9D2C-47E2AA7D2CBC}"/>
              </a:ext>
            </a:extLst>
          </p:cNvPr>
          <p:cNvPicPr>
            <a:picLocks noChangeAspect="1"/>
          </p:cNvPicPr>
          <p:nvPr/>
        </p:nvPicPr>
        <p:blipFill rotWithShape="1">
          <a:blip r:embed="rId4"/>
          <a:srcRect r="8312"/>
          <a:stretch/>
        </p:blipFill>
        <p:spPr>
          <a:xfrm rot="5400000">
            <a:off x="2952008" y="1142258"/>
            <a:ext cx="6287984" cy="5143500"/>
          </a:xfrm>
          <a:prstGeom prst="rect">
            <a:avLst/>
          </a:prstGeom>
        </p:spPr>
      </p:pic>
    </p:spTree>
    <p:extLst>
      <p:ext uri="{BB962C8B-B14F-4D97-AF65-F5344CB8AC3E}">
        <p14:creationId xmlns:p14="http://schemas.microsoft.com/office/powerpoint/2010/main" val="367149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2545</Words>
  <Application>Microsoft Macintosh PowerPoint</Application>
  <PresentationFormat>Widescreen</PresentationFormat>
  <Paragraphs>286</Paragraphs>
  <Slides>24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KaiTi</vt:lpstr>
      <vt:lpstr>Arial</vt:lpstr>
      <vt:lpstr>Calibri</vt:lpstr>
      <vt:lpstr>Calibri Light</vt:lpstr>
      <vt:lpstr>Rockwell</vt:lpstr>
      <vt:lpstr>Wingdings</vt:lpstr>
      <vt:lpstr>Office Theme</vt:lpstr>
      <vt:lpstr>PowerPoint Presentation</vt:lpstr>
      <vt:lpstr>PowerPoint Presentation</vt:lpstr>
      <vt:lpstr>PowerPoint Presentation</vt:lpstr>
      <vt:lpstr>Background:         What is Solar Geo? </vt:lpstr>
      <vt:lpstr>Background:      Why Consider this? </vt:lpstr>
      <vt:lpstr>Background:          Overview</vt:lpstr>
      <vt:lpstr>Background:          Volcanoes</vt:lpstr>
      <vt:lpstr>Background:          Volcanoes</vt:lpstr>
      <vt:lpstr>Background:          Aerosol</vt:lpstr>
      <vt:lpstr>Background:         Materials</vt:lpstr>
      <vt:lpstr>Background:         Materials</vt:lpstr>
      <vt:lpstr>PowerPoint Presentation</vt:lpstr>
      <vt:lpstr>PowerPoint Presentation</vt:lpstr>
      <vt:lpstr>Experiments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Golja, Colleen</dc:creator>
  <cp:lastModifiedBy>Pollack, Daniel</cp:lastModifiedBy>
  <cp:revision>41</cp:revision>
  <dcterms:created xsi:type="dcterms:W3CDTF">2018-09-11T01:12:04Z</dcterms:created>
  <dcterms:modified xsi:type="dcterms:W3CDTF">2018-09-26T23:46:01Z</dcterms:modified>
</cp:coreProperties>
</file>