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33"/>
  </p:notesMasterIdLst>
  <p:sldIdLst>
    <p:sldId id="256" r:id="rId2"/>
    <p:sldId id="257" r:id="rId3"/>
    <p:sldId id="265" r:id="rId4"/>
    <p:sldId id="261" r:id="rId5"/>
    <p:sldId id="262" r:id="rId6"/>
    <p:sldId id="259" r:id="rId7"/>
    <p:sldId id="260" r:id="rId8"/>
    <p:sldId id="263" r:id="rId9"/>
    <p:sldId id="267" r:id="rId10"/>
    <p:sldId id="264" r:id="rId11"/>
    <p:sldId id="266" r:id="rId12"/>
    <p:sldId id="269" r:id="rId13"/>
    <p:sldId id="268" r:id="rId14"/>
    <p:sldId id="270" r:id="rId15"/>
    <p:sldId id="271" r:id="rId16"/>
    <p:sldId id="274" r:id="rId17"/>
    <p:sldId id="272" r:id="rId18"/>
    <p:sldId id="278" r:id="rId19"/>
    <p:sldId id="273" r:id="rId20"/>
    <p:sldId id="276" r:id="rId21"/>
    <p:sldId id="277" r:id="rId22"/>
    <p:sldId id="275" r:id="rId23"/>
    <p:sldId id="279" r:id="rId24"/>
    <p:sldId id="280" r:id="rId25"/>
    <p:sldId id="285" r:id="rId26"/>
    <p:sldId id="281" r:id="rId27"/>
    <p:sldId id="282" r:id="rId28"/>
    <p:sldId id="286" r:id="rId29"/>
    <p:sldId id="283" r:id="rId30"/>
    <p:sldId id="287" r:id="rId31"/>
    <p:sldId id="288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C7C7C"/>
    <a:srgbClr val="FBB1AB"/>
    <a:srgbClr val="9DF5AE"/>
    <a:srgbClr val="009E8B"/>
    <a:srgbClr val="B9FDE1"/>
    <a:srgbClr val="D16C1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6129" autoAdjust="0"/>
  </p:normalViewPr>
  <p:slideViewPr>
    <p:cSldViewPr snapToGrid="0">
      <p:cViewPr varScale="1">
        <p:scale>
          <a:sx n="63" d="100"/>
          <a:sy n="63" d="100"/>
        </p:scale>
        <p:origin x="145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sv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svg"/><Relationship Id="rId1" Type="http://schemas.openxmlformats.org/officeDocument/2006/relationships/image" Target="../media/image46.png"/><Relationship Id="rId6" Type="http://schemas.openxmlformats.org/officeDocument/2006/relationships/image" Target="../media/image51.svg"/><Relationship Id="rId5" Type="http://schemas.openxmlformats.org/officeDocument/2006/relationships/image" Target="../media/image50.png"/><Relationship Id="rId4" Type="http://schemas.openxmlformats.org/officeDocument/2006/relationships/image" Target="../media/image49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sv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svg"/><Relationship Id="rId1" Type="http://schemas.openxmlformats.org/officeDocument/2006/relationships/image" Target="../media/image46.png"/><Relationship Id="rId6" Type="http://schemas.openxmlformats.org/officeDocument/2006/relationships/image" Target="../media/image51.svg"/><Relationship Id="rId5" Type="http://schemas.openxmlformats.org/officeDocument/2006/relationships/image" Target="../media/image50.png"/><Relationship Id="rId4" Type="http://schemas.openxmlformats.org/officeDocument/2006/relationships/image" Target="../media/image4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CD3FBB-2861-4FC7-BE8C-1C788031E718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59D8A4C8-CF8C-48BB-B86F-70DCBAF174F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/>
            <a:t>Start with a low-power demonstration unit (less than 100KW) in the lower earth orbit to tests technologies for gravity stabilization, beam control, power transmission, and effect on ionosphere.</a:t>
          </a:r>
          <a:endParaRPr lang="en-US"/>
        </a:p>
      </dgm:t>
    </dgm:pt>
    <dgm:pt modelId="{55BA860B-5C43-4404-8866-129D7DA672B5}" type="parTrans" cxnId="{86773E4A-B1FE-49AC-977E-AFDDF592B55C}">
      <dgm:prSet/>
      <dgm:spPr/>
      <dgm:t>
        <a:bodyPr/>
        <a:lstStyle/>
        <a:p>
          <a:endParaRPr lang="en-US"/>
        </a:p>
      </dgm:t>
    </dgm:pt>
    <dgm:pt modelId="{0FA01B45-54A4-434F-9EBA-6B62A58EB0DE}" type="sibTrans" cxnId="{86773E4A-B1FE-49AC-977E-AFDDF592B55C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F44FF032-5A11-48C2-BC46-EB9145DE783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/>
            <a:t>Launch a lower orbit 10MW prototype system. Researchers test the robotic assembly, high-power transmission, and control.</a:t>
          </a:r>
          <a:endParaRPr lang="en-US"/>
        </a:p>
      </dgm:t>
    </dgm:pt>
    <dgm:pt modelId="{44A4701C-F352-4D6C-BE6C-3FEE808029F3}" type="parTrans" cxnId="{C49D2E5E-DBA3-4666-AD83-BE68B20E841A}">
      <dgm:prSet/>
      <dgm:spPr/>
      <dgm:t>
        <a:bodyPr/>
        <a:lstStyle/>
        <a:p>
          <a:endParaRPr lang="en-US"/>
        </a:p>
      </dgm:t>
    </dgm:pt>
    <dgm:pt modelId="{615EE343-BFE6-498F-9069-C96D42CB27AE}" type="sibTrans" cxnId="{C49D2E5E-DBA3-4666-AD83-BE68B20E841A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4EB3BD3E-4EE5-442C-8EFA-C1B36DA15BB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/>
            <a:t>Put a pilot system in geostationary orbit where all the required technologies and operations will be tested.</a:t>
          </a:r>
          <a:endParaRPr lang="en-US"/>
        </a:p>
      </dgm:t>
    </dgm:pt>
    <dgm:pt modelId="{6A949998-A425-48EC-B0CC-4AD648511A73}" type="parTrans" cxnId="{D300960A-65DD-4423-AF23-BF1F9D97806B}">
      <dgm:prSet/>
      <dgm:spPr/>
      <dgm:t>
        <a:bodyPr/>
        <a:lstStyle/>
        <a:p>
          <a:endParaRPr lang="en-US"/>
        </a:p>
      </dgm:t>
    </dgm:pt>
    <dgm:pt modelId="{911290F9-D256-4289-BC7C-B5CFE71E08D0}" type="sibTrans" cxnId="{D300960A-65DD-4423-AF23-BF1F9D97806B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0B016156-9AA6-4B79-94C2-0C3C086BB3D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/>
            <a:t>Upscale to a commercial plant in geostationary orbit.</a:t>
          </a:r>
          <a:endParaRPr lang="en-US"/>
        </a:p>
      </dgm:t>
    </dgm:pt>
    <dgm:pt modelId="{8DEF0D2F-F17D-49B7-9EE5-7A61DAB462A8}" type="parTrans" cxnId="{0AC1575B-9CFB-4676-BFEE-4567AC2EB408}">
      <dgm:prSet/>
      <dgm:spPr/>
      <dgm:t>
        <a:bodyPr/>
        <a:lstStyle/>
        <a:p>
          <a:endParaRPr lang="en-US"/>
        </a:p>
      </dgm:t>
    </dgm:pt>
    <dgm:pt modelId="{28ADE987-F050-454F-8443-67423AC888B9}" type="sibTrans" cxnId="{0AC1575B-9CFB-4676-BFEE-4567AC2EB408}">
      <dgm:prSet/>
      <dgm:spPr/>
      <dgm:t>
        <a:bodyPr/>
        <a:lstStyle/>
        <a:p>
          <a:endParaRPr lang="en-US"/>
        </a:p>
      </dgm:t>
    </dgm:pt>
    <dgm:pt modelId="{B5D27CEF-C41C-474A-B2E7-0C84DF05C37A}" type="pres">
      <dgm:prSet presAssocID="{31CD3FBB-2861-4FC7-BE8C-1C788031E718}" presName="root" presStyleCnt="0">
        <dgm:presLayoutVars>
          <dgm:dir/>
          <dgm:resizeHandles val="exact"/>
        </dgm:presLayoutVars>
      </dgm:prSet>
      <dgm:spPr/>
    </dgm:pt>
    <dgm:pt modelId="{53984306-BC66-4F05-93B4-677475210918}" type="pres">
      <dgm:prSet presAssocID="{31CD3FBB-2861-4FC7-BE8C-1C788031E718}" presName="container" presStyleCnt="0">
        <dgm:presLayoutVars>
          <dgm:dir/>
          <dgm:resizeHandles val="exact"/>
        </dgm:presLayoutVars>
      </dgm:prSet>
      <dgm:spPr/>
    </dgm:pt>
    <dgm:pt modelId="{47644CF7-E158-43ED-A646-FA4704C67193}" type="pres">
      <dgm:prSet presAssocID="{59D8A4C8-CF8C-48BB-B86F-70DCBAF174FB}" presName="compNode" presStyleCnt="0"/>
      <dgm:spPr/>
    </dgm:pt>
    <dgm:pt modelId="{8695E060-46CB-45C8-AE97-0D5D55095DAB}" type="pres">
      <dgm:prSet presAssocID="{59D8A4C8-CF8C-48BB-B86F-70DCBAF174FB}" presName="iconBgRect" presStyleLbl="bgShp" presStyleIdx="0" presStyleCnt="4"/>
      <dgm:spPr/>
    </dgm:pt>
    <dgm:pt modelId="{55D32E62-634E-4AD6-858C-12BA5DC4EA0C}" type="pres">
      <dgm:prSet presAssocID="{59D8A4C8-CF8C-48BB-B86F-70DCBAF174FB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nset scene"/>
        </a:ext>
      </dgm:extLst>
    </dgm:pt>
    <dgm:pt modelId="{CBFF83B5-CEC4-4050-95E6-21CFF925AA98}" type="pres">
      <dgm:prSet presAssocID="{59D8A4C8-CF8C-48BB-B86F-70DCBAF174FB}" presName="spaceRect" presStyleCnt="0"/>
      <dgm:spPr/>
    </dgm:pt>
    <dgm:pt modelId="{37DCA6E4-C38D-4C57-A37D-6FBB538DF652}" type="pres">
      <dgm:prSet presAssocID="{59D8A4C8-CF8C-48BB-B86F-70DCBAF174FB}" presName="textRect" presStyleLbl="revTx" presStyleIdx="0" presStyleCnt="4">
        <dgm:presLayoutVars>
          <dgm:chMax val="1"/>
          <dgm:chPref val="1"/>
        </dgm:presLayoutVars>
      </dgm:prSet>
      <dgm:spPr/>
    </dgm:pt>
    <dgm:pt modelId="{B4D71EC4-C7E7-4D2E-8915-093FFF2B520E}" type="pres">
      <dgm:prSet presAssocID="{0FA01B45-54A4-434F-9EBA-6B62A58EB0DE}" presName="sibTrans" presStyleLbl="sibTrans2D1" presStyleIdx="0" presStyleCnt="0"/>
      <dgm:spPr/>
    </dgm:pt>
    <dgm:pt modelId="{EEF6464C-7B9F-4A2B-AEB7-BC4ED59B606F}" type="pres">
      <dgm:prSet presAssocID="{F44FF032-5A11-48C2-BC46-EB9145DE7835}" presName="compNode" presStyleCnt="0"/>
      <dgm:spPr/>
    </dgm:pt>
    <dgm:pt modelId="{0D55C76B-262E-4C0F-B2E5-32E113520D5A}" type="pres">
      <dgm:prSet presAssocID="{F44FF032-5A11-48C2-BC46-EB9145DE7835}" presName="iconBgRect" presStyleLbl="bgShp" presStyleIdx="1" presStyleCnt="4"/>
      <dgm:spPr/>
    </dgm:pt>
    <dgm:pt modelId="{7562BB04-461C-4E40-B5CB-87AB5B28B851}" type="pres">
      <dgm:prSet presAssocID="{F44FF032-5A11-48C2-BC46-EB9145DE7835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tom"/>
        </a:ext>
      </dgm:extLst>
    </dgm:pt>
    <dgm:pt modelId="{F75E8305-04AE-4267-B6B4-166BF166F465}" type="pres">
      <dgm:prSet presAssocID="{F44FF032-5A11-48C2-BC46-EB9145DE7835}" presName="spaceRect" presStyleCnt="0"/>
      <dgm:spPr/>
    </dgm:pt>
    <dgm:pt modelId="{4EB775BC-489E-4A15-8C27-CAC439C633B2}" type="pres">
      <dgm:prSet presAssocID="{F44FF032-5A11-48C2-BC46-EB9145DE7835}" presName="textRect" presStyleLbl="revTx" presStyleIdx="1" presStyleCnt="4">
        <dgm:presLayoutVars>
          <dgm:chMax val="1"/>
          <dgm:chPref val="1"/>
        </dgm:presLayoutVars>
      </dgm:prSet>
      <dgm:spPr/>
    </dgm:pt>
    <dgm:pt modelId="{081025E4-5316-4749-8325-4E94D43763ED}" type="pres">
      <dgm:prSet presAssocID="{615EE343-BFE6-498F-9069-C96D42CB27AE}" presName="sibTrans" presStyleLbl="sibTrans2D1" presStyleIdx="0" presStyleCnt="0"/>
      <dgm:spPr/>
    </dgm:pt>
    <dgm:pt modelId="{436615A2-E26F-4A4B-A060-E1F63B592901}" type="pres">
      <dgm:prSet presAssocID="{4EB3BD3E-4EE5-442C-8EFA-C1B36DA15BB9}" presName="compNode" presStyleCnt="0"/>
      <dgm:spPr/>
    </dgm:pt>
    <dgm:pt modelId="{E47EE87A-0449-4A79-BFB7-6437E4611A39}" type="pres">
      <dgm:prSet presAssocID="{4EB3BD3E-4EE5-442C-8EFA-C1B36DA15BB9}" presName="iconBgRect" presStyleLbl="bgShp" presStyleIdx="2" presStyleCnt="4"/>
      <dgm:spPr/>
    </dgm:pt>
    <dgm:pt modelId="{9185B1DC-104C-4507-88E1-32EF0883E0A3}" type="pres">
      <dgm:prSet presAssocID="{4EB3BD3E-4EE5-442C-8EFA-C1B36DA15BB9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atellite"/>
        </a:ext>
      </dgm:extLst>
    </dgm:pt>
    <dgm:pt modelId="{827136B0-B31D-4379-8DF8-6AF6D21A7D2E}" type="pres">
      <dgm:prSet presAssocID="{4EB3BD3E-4EE5-442C-8EFA-C1B36DA15BB9}" presName="spaceRect" presStyleCnt="0"/>
      <dgm:spPr/>
    </dgm:pt>
    <dgm:pt modelId="{D5DD82BD-A856-4BEE-A192-18B659BF1C77}" type="pres">
      <dgm:prSet presAssocID="{4EB3BD3E-4EE5-442C-8EFA-C1B36DA15BB9}" presName="textRect" presStyleLbl="revTx" presStyleIdx="2" presStyleCnt="4">
        <dgm:presLayoutVars>
          <dgm:chMax val="1"/>
          <dgm:chPref val="1"/>
        </dgm:presLayoutVars>
      </dgm:prSet>
      <dgm:spPr/>
    </dgm:pt>
    <dgm:pt modelId="{D3F80C32-E55D-40BC-A7A1-98A6AA96D094}" type="pres">
      <dgm:prSet presAssocID="{911290F9-D256-4289-BC7C-B5CFE71E08D0}" presName="sibTrans" presStyleLbl="sibTrans2D1" presStyleIdx="0" presStyleCnt="0"/>
      <dgm:spPr/>
    </dgm:pt>
    <dgm:pt modelId="{CB36AD8D-49B9-45F7-BC41-FACD7B96FC85}" type="pres">
      <dgm:prSet presAssocID="{0B016156-9AA6-4B79-94C2-0C3C086BB3D4}" presName="compNode" presStyleCnt="0"/>
      <dgm:spPr/>
    </dgm:pt>
    <dgm:pt modelId="{E5E47BAB-4A56-4B0E-89FF-3B456F466232}" type="pres">
      <dgm:prSet presAssocID="{0B016156-9AA6-4B79-94C2-0C3C086BB3D4}" presName="iconBgRect" presStyleLbl="bgShp" presStyleIdx="3" presStyleCnt="4"/>
      <dgm:spPr/>
    </dgm:pt>
    <dgm:pt modelId="{276AE808-C927-41F9-BB0C-1529AF8D4EF2}" type="pres">
      <dgm:prSet presAssocID="{0B016156-9AA6-4B79-94C2-0C3C086BB3D4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cculent"/>
        </a:ext>
      </dgm:extLst>
    </dgm:pt>
    <dgm:pt modelId="{2ACD5373-6CE7-4503-B1B7-0DBF5E01EF74}" type="pres">
      <dgm:prSet presAssocID="{0B016156-9AA6-4B79-94C2-0C3C086BB3D4}" presName="spaceRect" presStyleCnt="0"/>
      <dgm:spPr/>
    </dgm:pt>
    <dgm:pt modelId="{257D9253-C30F-4E87-975D-683162361927}" type="pres">
      <dgm:prSet presAssocID="{0B016156-9AA6-4B79-94C2-0C3C086BB3D4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D300960A-65DD-4423-AF23-BF1F9D97806B}" srcId="{31CD3FBB-2861-4FC7-BE8C-1C788031E718}" destId="{4EB3BD3E-4EE5-442C-8EFA-C1B36DA15BB9}" srcOrd="2" destOrd="0" parTransId="{6A949998-A425-48EC-B0CC-4AD648511A73}" sibTransId="{911290F9-D256-4289-BC7C-B5CFE71E08D0}"/>
    <dgm:cxn modelId="{8A3C533E-76B0-4BC7-91C7-166880D54CDE}" type="presOf" srcId="{F44FF032-5A11-48C2-BC46-EB9145DE7835}" destId="{4EB775BC-489E-4A15-8C27-CAC439C633B2}" srcOrd="0" destOrd="0" presId="urn:microsoft.com/office/officeart/2018/2/layout/IconCircleList"/>
    <dgm:cxn modelId="{0AC1575B-9CFB-4676-BFEE-4567AC2EB408}" srcId="{31CD3FBB-2861-4FC7-BE8C-1C788031E718}" destId="{0B016156-9AA6-4B79-94C2-0C3C086BB3D4}" srcOrd="3" destOrd="0" parTransId="{8DEF0D2F-F17D-49B7-9EE5-7A61DAB462A8}" sibTransId="{28ADE987-F050-454F-8443-67423AC888B9}"/>
    <dgm:cxn modelId="{C49D2E5E-DBA3-4666-AD83-BE68B20E841A}" srcId="{31CD3FBB-2861-4FC7-BE8C-1C788031E718}" destId="{F44FF032-5A11-48C2-BC46-EB9145DE7835}" srcOrd="1" destOrd="0" parTransId="{44A4701C-F352-4D6C-BE6C-3FEE808029F3}" sibTransId="{615EE343-BFE6-498F-9069-C96D42CB27AE}"/>
    <dgm:cxn modelId="{86773E4A-B1FE-49AC-977E-AFDDF592B55C}" srcId="{31CD3FBB-2861-4FC7-BE8C-1C788031E718}" destId="{59D8A4C8-CF8C-48BB-B86F-70DCBAF174FB}" srcOrd="0" destOrd="0" parTransId="{55BA860B-5C43-4404-8866-129D7DA672B5}" sibTransId="{0FA01B45-54A4-434F-9EBA-6B62A58EB0DE}"/>
    <dgm:cxn modelId="{94940A72-7520-4166-AE18-0F7228600095}" type="presOf" srcId="{31CD3FBB-2861-4FC7-BE8C-1C788031E718}" destId="{B5D27CEF-C41C-474A-B2E7-0C84DF05C37A}" srcOrd="0" destOrd="0" presId="urn:microsoft.com/office/officeart/2018/2/layout/IconCircleList"/>
    <dgm:cxn modelId="{453BF2A2-9004-4083-80B3-0964863BCC75}" type="presOf" srcId="{0B016156-9AA6-4B79-94C2-0C3C086BB3D4}" destId="{257D9253-C30F-4E87-975D-683162361927}" srcOrd="0" destOrd="0" presId="urn:microsoft.com/office/officeart/2018/2/layout/IconCircleList"/>
    <dgm:cxn modelId="{25397AAB-7049-405C-83AD-D680D46299F8}" type="presOf" srcId="{615EE343-BFE6-498F-9069-C96D42CB27AE}" destId="{081025E4-5316-4749-8325-4E94D43763ED}" srcOrd="0" destOrd="0" presId="urn:microsoft.com/office/officeart/2018/2/layout/IconCircleList"/>
    <dgm:cxn modelId="{649250D0-6261-4D4B-8E9B-78043CDA10D5}" type="presOf" srcId="{0FA01B45-54A4-434F-9EBA-6B62A58EB0DE}" destId="{B4D71EC4-C7E7-4D2E-8915-093FFF2B520E}" srcOrd="0" destOrd="0" presId="urn:microsoft.com/office/officeart/2018/2/layout/IconCircleList"/>
    <dgm:cxn modelId="{307A54D0-0894-4E59-897A-493DBAC2D36F}" type="presOf" srcId="{59D8A4C8-CF8C-48BB-B86F-70DCBAF174FB}" destId="{37DCA6E4-C38D-4C57-A37D-6FBB538DF652}" srcOrd="0" destOrd="0" presId="urn:microsoft.com/office/officeart/2018/2/layout/IconCircleList"/>
    <dgm:cxn modelId="{5E90C1D6-EC61-45BE-B7FC-7F62BA22E514}" type="presOf" srcId="{4EB3BD3E-4EE5-442C-8EFA-C1B36DA15BB9}" destId="{D5DD82BD-A856-4BEE-A192-18B659BF1C77}" srcOrd="0" destOrd="0" presId="urn:microsoft.com/office/officeart/2018/2/layout/IconCircleList"/>
    <dgm:cxn modelId="{756E29FB-B8F1-4735-BE39-BF5E5F3F7DFA}" type="presOf" srcId="{911290F9-D256-4289-BC7C-B5CFE71E08D0}" destId="{D3F80C32-E55D-40BC-A7A1-98A6AA96D094}" srcOrd="0" destOrd="0" presId="urn:microsoft.com/office/officeart/2018/2/layout/IconCircleList"/>
    <dgm:cxn modelId="{3F953AF9-5F32-43D7-B4BB-31822F570575}" type="presParOf" srcId="{B5D27CEF-C41C-474A-B2E7-0C84DF05C37A}" destId="{53984306-BC66-4F05-93B4-677475210918}" srcOrd="0" destOrd="0" presId="urn:microsoft.com/office/officeart/2018/2/layout/IconCircleList"/>
    <dgm:cxn modelId="{C78885B3-746D-45F1-891F-CA314CA312E4}" type="presParOf" srcId="{53984306-BC66-4F05-93B4-677475210918}" destId="{47644CF7-E158-43ED-A646-FA4704C67193}" srcOrd="0" destOrd="0" presId="urn:microsoft.com/office/officeart/2018/2/layout/IconCircleList"/>
    <dgm:cxn modelId="{72E856DC-894F-4BCD-BB11-6645BF900A03}" type="presParOf" srcId="{47644CF7-E158-43ED-A646-FA4704C67193}" destId="{8695E060-46CB-45C8-AE97-0D5D55095DAB}" srcOrd="0" destOrd="0" presId="urn:microsoft.com/office/officeart/2018/2/layout/IconCircleList"/>
    <dgm:cxn modelId="{21D5D823-5841-4328-B1A6-A5DDDD69B8C4}" type="presParOf" srcId="{47644CF7-E158-43ED-A646-FA4704C67193}" destId="{55D32E62-634E-4AD6-858C-12BA5DC4EA0C}" srcOrd="1" destOrd="0" presId="urn:microsoft.com/office/officeart/2018/2/layout/IconCircleList"/>
    <dgm:cxn modelId="{AEC97AD7-44F1-4646-9C6E-B74EBFB8B69C}" type="presParOf" srcId="{47644CF7-E158-43ED-A646-FA4704C67193}" destId="{CBFF83B5-CEC4-4050-95E6-21CFF925AA98}" srcOrd="2" destOrd="0" presId="urn:microsoft.com/office/officeart/2018/2/layout/IconCircleList"/>
    <dgm:cxn modelId="{B262A440-8245-4A37-929F-1C0017D8680A}" type="presParOf" srcId="{47644CF7-E158-43ED-A646-FA4704C67193}" destId="{37DCA6E4-C38D-4C57-A37D-6FBB538DF652}" srcOrd="3" destOrd="0" presId="urn:microsoft.com/office/officeart/2018/2/layout/IconCircleList"/>
    <dgm:cxn modelId="{EA087ADF-C4AD-4161-8D35-73FEF3F54F62}" type="presParOf" srcId="{53984306-BC66-4F05-93B4-677475210918}" destId="{B4D71EC4-C7E7-4D2E-8915-093FFF2B520E}" srcOrd="1" destOrd="0" presId="urn:microsoft.com/office/officeart/2018/2/layout/IconCircleList"/>
    <dgm:cxn modelId="{178EF3D0-AE6D-4351-836C-B86529684914}" type="presParOf" srcId="{53984306-BC66-4F05-93B4-677475210918}" destId="{EEF6464C-7B9F-4A2B-AEB7-BC4ED59B606F}" srcOrd="2" destOrd="0" presId="urn:microsoft.com/office/officeart/2018/2/layout/IconCircleList"/>
    <dgm:cxn modelId="{C4B48F5B-1014-4019-8A01-088EF72AD613}" type="presParOf" srcId="{EEF6464C-7B9F-4A2B-AEB7-BC4ED59B606F}" destId="{0D55C76B-262E-4C0F-B2E5-32E113520D5A}" srcOrd="0" destOrd="0" presId="urn:microsoft.com/office/officeart/2018/2/layout/IconCircleList"/>
    <dgm:cxn modelId="{B5372D73-3BD3-4306-8B55-554AE04732D4}" type="presParOf" srcId="{EEF6464C-7B9F-4A2B-AEB7-BC4ED59B606F}" destId="{7562BB04-461C-4E40-B5CB-87AB5B28B851}" srcOrd="1" destOrd="0" presId="urn:microsoft.com/office/officeart/2018/2/layout/IconCircleList"/>
    <dgm:cxn modelId="{E7A472A1-45F5-40C0-9C5B-A76A3F86C192}" type="presParOf" srcId="{EEF6464C-7B9F-4A2B-AEB7-BC4ED59B606F}" destId="{F75E8305-04AE-4267-B6B4-166BF166F465}" srcOrd="2" destOrd="0" presId="urn:microsoft.com/office/officeart/2018/2/layout/IconCircleList"/>
    <dgm:cxn modelId="{515491B3-0013-4AC7-B1D7-C62C662E4E02}" type="presParOf" srcId="{EEF6464C-7B9F-4A2B-AEB7-BC4ED59B606F}" destId="{4EB775BC-489E-4A15-8C27-CAC439C633B2}" srcOrd="3" destOrd="0" presId="urn:microsoft.com/office/officeart/2018/2/layout/IconCircleList"/>
    <dgm:cxn modelId="{78A60D5B-C920-4E1A-AD9A-B33FA07E8966}" type="presParOf" srcId="{53984306-BC66-4F05-93B4-677475210918}" destId="{081025E4-5316-4749-8325-4E94D43763ED}" srcOrd="3" destOrd="0" presId="urn:microsoft.com/office/officeart/2018/2/layout/IconCircleList"/>
    <dgm:cxn modelId="{97E724D1-8B8D-4F35-81A7-9A3BE26BA604}" type="presParOf" srcId="{53984306-BC66-4F05-93B4-677475210918}" destId="{436615A2-E26F-4A4B-A060-E1F63B592901}" srcOrd="4" destOrd="0" presId="urn:microsoft.com/office/officeart/2018/2/layout/IconCircleList"/>
    <dgm:cxn modelId="{C556AA94-666B-4E45-B1EB-1819074862A1}" type="presParOf" srcId="{436615A2-E26F-4A4B-A060-E1F63B592901}" destId="{E47EE87A-0449-4A79-BFB7-6437E4611A39}" srcOrd="0" destOrd="0" presId="urn:microsoft.com/office/officeart/2018/2/layout/IconCircleList"/>
    <dgm:cxn modelId="{252D3073-5D02-4937-B260-D785BE00B39B}" type="presParOf" srcId="{436615A2-E26F-4A4B-A060-E1F63B592901}" destId="{9185B1DC-104C-4507-88E1-32EF0883E0A3}" srcOrd="1" destOrd="0" presId="urn:microsoft.com/office/officeart/2018/2/layout/IconCircleList"/>
    <dgm:cxn modelId="{503509A9-2309-4B30-9FB7-3465C2EE5804}" type="presParOf" srcId="{436615A2-E26F-4A4B-A060-E1F63B592901}" destId="{827136B0-B31D-4379-8DF8-6AF6D21A7D2E}" srcOrd="2" destOrd="0" presId="urn:microsoft.com/office/officeart/2018/2/layout/IconCircleList"/>
    <dgm:cxn modelId="{6C652081-FF03-4ECC-9BAC-19F14244128B}" type="presParOf" srcId="{436615A2-E26F-4A4B-A060-E1F63B592901}" destId="{D5DD82BD-A856-4BEE-A192-18B659BF1C77}" srcOrd="3" destOrd="0" presId="urn:microsoft.com/office/officeart/2018/2/layout/IconCircleList"/>
    <dgm:cxn modelId="{F10409FE-9AA3-41E0-B726-3E58127014CA}" type="presParOf" srcId="{53984306-BC66-4F05-93B4-677475210918}" destId="{D3F80C32-E55D-40BC-A7A1-98A6AA96D094}" srcOrd="5" destOrd="0" presId="urn:microsoft.com/office/officeart/2018/2/layout/IconCircleList"/>
    <dgm:cxn modelId="{4EEA6B1C-90B2-4CE8-8DEF-D60B904B54BA}" type="presParOf" srcId="{53984306-BC66-4F05-93B4-677475210918}" destId="{CB36AD8D-49B9-45F7-BC41-FACD7B96FC85}" srcOrd="6" destOrd="0" presId="urn:microsoft.com/office/officeart/2018/2/layout/IconCircleList"/>
    <dgm:cxn modelId="{5CA5ACE0-CB90-42CC-9038-65851BC8F354}" type="presParOf" srcId="{CB36AD8D-49B9-45F7-BC41-FACD7B96FC85}" destId="{E5E47BAB-4A56-4B0E-89FF-3B456F466232}" srcOrd="0" destOrd="0" presId="urn:microsoft.com/office/officeart/2018/2/layout/IconCircleList"/>
    <dgm:cxn modelId="{F071E53B-C683-4AF2-84C5-D505B66AE7D5}" type="presParOf" srcId="{CB36AD8D-49B9-45F7-BC41-FACD7B96FC85}" destId="{276AE808-C927-41F9-BB0C-1529AF8D4EF2}" srcOrd="1" destOrd="0" presId="urn:microsoft.com/office/officeart/2018/2/layout/IconCircleList"/>
    <dgm:cxn modelId="{ADBA8551-98D7-48A9-82F6-659A8E64B4C2}" type="presParOf" srcId="{CB36AD8D-49B9-45F7-BC41-FACD7B96FC85}" destId="{2ACD5373-6CE7-4503-B1B7-0DBF5E01EF74}" srcOrd="2" destOrd="0" presId="urn:microsoft.com/office/officeart/2018/2/layout/IconCircleList"/>
    <dgm:cxn modelId="{D39EA677-0A81-462A-AFE7-B68986EC9457}" type="presParOf" srcId="{CB36AD8D-49B9-45F7-BC41-FACD7B96FC85}" destId="{257D9253-C30F-4E87-975D-683162361927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95E060-46CB-45C8-AE97-0D5D55095DAB}">
      <dsp:nvSpPr>
        <dsp:cNvPr id="0" name=""/>
        <dsp:cNvSpPr/>
      </dsp:nvSpPr>
      <dsp:spPr>
        <a:xfrm>
          <a:off x="242208" y="158006"/>
          <a:ext cx="1351333" cy="135133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D32E62-634E-4AD6-858C-12BA5DC4EA0C}">
      <dsp:nvSpPr>
        <dsp:cNvPr id="0" name=""/>
        <dsp:cNvSpPr/>
      </dsp:nvSpPr>
      <dsp:spPr>
        <a:xfrm>
          <a:off x="525988" y="441786"/>
          <a:ext cx="783773" cy="78377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DCA6E4-C38D-4C57-A37D-6FBB538DF652}">
      <dsp:nvSpPr>
        <dsp:cNvPr id="0" name=""/>
        <dsp:cNvSpPr/>
      </dsp:nvSpPr>
      <dsp:spPr>
        <a:xfrm>
          <a:off x="1883113" y="158006"/>
          <a:ext cx="3185286" cy="13513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/>
            <a:t>Start with a low-power demonstration unit (less than 100KW) in the lower earth orbit to tests technologies for gravity stabilization, beam control, power transmission, and effect on ionosphere.</a:t>
          </a:r>
          <a:endParaRPr lang="en-US" sz="1500" kern="1200"/>
        </a:p>
      </dsp:txBody>
      <dsp:txXfrm>
        <a:off x="1883113" y="158006"/>
        <a:ext cx="3185286" cy="1351333"/>
      </dsp:txXfrm>
    </dsp:sp>
    <dsp:sp modelId="{0D55C76B-262E-4C0F-B2E5-32E113520D5A}">
      <dsp:nvSpPr>
        <dsp:cNvPr id="0" name=""/>
        <dsp:cNvSpPr/>
      </dsp:nvSpPr>
      <dsp:spPr>
        <a:xfrm>
          <a:off x="5623411" y="158006"/>
          <a:ext cx="1351333" cy="135133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62BB04-461C-4E40-B5CB-87AB5B28B851}">
      <dsp:nvSpPr>
        <dsp:cNvPr id="0" name=""/>
        <dsp:cNvSpPr/>
      </dsp:nvSpPr>
      <dsp:spPr>
        <a:xfrm>
          <a:off x="5907192" y="441786"/>
          <a:ext cx="783773" cy="78377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B775BC-489E-4A15-8C27-CAC439C633B2}">
      <dsp:nvSpPr>
        <dsp:cNvPr id="0" name=""/>
        <dsp:cNvSpPr/>
      </dsp:nvSpPr>
      <dsp:spPr>
        <a:xfrm>
          <a:off x="7264317" y="158006"/>
          <a:ext cx="3185286" cy="13513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/>
            <a:t>Launch a lower orbit 10MW prototype system. Researchers test the robotic assembly, high-power transmission, and control.</a:t>
          </a:r>
          <a:endParaRPr lang="en-US" sz="1500" kern="1200"/>
        </a:p>
      </dsp:txBody>
      <dsp:txXfrm>
        <a:off x="7264317" y="158006"/>
        <a:ext cx="3185286" cy="1351333"/>
      </dsp:txXfrm>
    </dsp:sp>
    <dsp:sp modelId="{E47EE87A-0449-4A79-BFB7-6437E4611A39}">
      <dsp:nvSpPr>
        <dsp:cNvPr id="0" name=""/>
        <dsp:cNvSpPr/>
      </dsp:nvSpPr>
      <dsp:spPr>
        <a:xfrm>
          <a:off x="242208" y="2127623"/>
          <a:ext cx="1351333" cy="135133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85B1DC-104C-4507-88E1-32EF0883E0A3}">
      <dsp:nvSpPr>
        <dsp:cNvPr id="0" name=""/>
        <dsp:cNvSpPr/>
      </dsp:nvSpPr>
      <dsp:spPr>
        <a:xfrm>
          <a:off x="525988" y="2411403"/>
          <a:ext cx="783773" cy="78377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DD82BD-A856-4BEE-A192-18B659BF1C77}">
      <dsp:nvSpPr>
        <dsp:cNvPr id="0" name=""/>
        <dsp:cNvSpPr/>
      </dsp:nvSpPr>
      <dsp:spPr>
        <a:xfrm>
          <a:off x="1883113" y="2127623"/>
          <a:ext cx="3185286" cy="13513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/>
            <a:t>Put a pilot system in geostationary orbit where all the required technologies and operations will be tested.</a:t>
          </a:r>
          <a:endParaRPr lang="en-US" sz="1500" kern="1200"/>
        </a:p>
      </dsp:txBody>
      <dsp:txXfrm>
        <a:off x="1883113" y="2127623"/>
        <a:ext cx="3185286" cy="1351333"/>
      </dsp:txXfrm>
    </dsp:sp>
    <dsp:sp modelId="{E5E47BAB-4A56-4B0E-89FF-3B456F466232}">
      <dsp:nvSpPr>
        <dsp:cNvPr id="0" name=""/>
        <dsp:cNvSpPr/>
      </dsp:nvSpPr>
      <dsp:spPr>
        <a:xfrm>
          <a:off x="5623411" y="2127623"/>
          <a:ext cx="1351333" cy="135133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6AE808-C927-41F9-BB0C-1529AF8D4EF2}">
      <dsp:nvSpPr>
        <dsp:cNvPr id="0" name=""/>
        <dsp:cNvSpPr/>
      </dsp:nvSpPr>
      <dsp:spPr>
        <a:xfrm>
          <a:off x="5907192" y="2411403"/>
          <a:ext cx="783773" cy="78377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7D9253-C30F-4E87-975D-683162361927}">
      <dsp:nvSpPr>
        <dsp:cNvPr id="0" name=""/>
        <dsp:cNvSpPr/>
      </dsp:nvSpPr>
      <dsp:spPr>
        <a:xfrm>
          <a:off x="7264317" y="2127623"/>
          <a:ext cx="3185286" cy="13513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/>
            <a:t>Upscale to a commercial plant in geostationary orbit.</a:t>
          </a:r>
          <a:endParaRPr lang="en-US" sz="1500" kern="1200"/>
        </a:p>
      </dsp:txBody>
      <dsp:txXfrm>
        <a:off x="7264317" y="2127623"/>
        <a:ext cx="3185286" cy="13513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0DAF8E-8112-4F17-8155-15530D95EC62}" type="datetimeFigureOut">
              <a:rPr lang="en-CA" smtClean="0"/>
              <a:t>2022-04-22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D8B2D0-70C9-47F8-81BD-14EF42DAC10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47379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D8B2D0-70C9-47F8-81BD-14EF42DAC106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22158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1A1A1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By pumping voltage to the earth at a certain frequency, we could get resonance and pull power from the receiver far from the transmitter. </a:t>
            </a:r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D8B2D0-70C9-47F8-81BD-14EF42DAC106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54152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D8B2D0-70C9-47F8-81BD-14EF42DAC106}" type="slidenum">
              <a:rPr lang="en-CA" smtClean="0"/>
              <a:t>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853400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i="0" dirty="0">
              <a:solidFill>
                <a:srgbClr val="000000"/>
              </a:solidFill>
              <a:effectLst/>
              <a:latin typeface="-apple-system"/>
            </a:endParaRP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D8B2D0-70C9-47F8-81BD-14EF42DAC106}" type="slidenum">
              <a:rPr lang="en-CA" smtClean="0"/>
              <a:t>28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985345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D8B2D0-70C9-47F8-81BD-14EF42DAC106}" type="slidenum">
              <a:rPr lang="en-CA" smtClean="0"/>
              <a:t>29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033306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D8B2D0-70C9-47F8-81BD-14EF42DAC106}" type="slidenum">
              <a:rPr lang="en-CA" smtClean="0"/>
              <a:t>30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534439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D8B2D0-70C9-47F8-81BD-14EF42DAC106}" type="slidenum">
              <a:rPr lang="en-CA" smtClean="0"/>
              <a:t>31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24708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8426" y="889820"/>
            <a:ext cx="9989574" cy="359860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8426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8667E-058A-436F-B8EA-5B3A99D4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80305-1AD7-482D-BFFD-6CDB83AB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62A1-52E9-402D-B65E-DF193E44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913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359C1-C098-4BF4-A55D-782F4E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43C7E-1E8B-4D38-9B81-1AA2A897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70B00-53AE-4D3F-91BE-A8D789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7FC7-8124-4F70-A849-B6BCC518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CEBE4-50DC-47DB-B699-CCC02433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397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418279-D3B8-4C6A-AB74-9DE37777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42322" y="997974"/>
            <a:ext cx="2349043" cy="4984956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F733C-9309-4197-BACA-207CDC89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997973"/>
            <a:ext cx="8404122" cy="498495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D4D0-5BE6-412D-B08B-5DFFD593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21651-B786-4A39-A10F-F5231D0A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04D2D-9379-40DE-9F45-3004BE5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829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3EC35-E02F-41FF-9232-F90692A9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13D38-5DF1-443B-8A12-71E834FD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9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578B-CD85-4BF1-A729-E8E8079B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48C1-C13F-4826-8347-EEB00A66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6546A-957F-4C4D-9744-1177AD25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B149C-CC63-4E3A-A83D-EF637EB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94775-7982-41EC-B584-D51224D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590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4BD8-507D-48E4-A624-F16A741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112793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A07E4-3A39-457C-A059-7DFB603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5383" y="2128684"/>
            <a:ext cx="5304417" cy="38444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41E17-47CE-4A78-B0FA-0E9786DA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28684"/>
            <a:ext cx="5219700" cy="38444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02C13-D3ED-4044-9716-F29D79A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334AD-FB29-4355-B5CF-85E61B4F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AA154-790C-4774-9C21-8C543E7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422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DD35-7673-4F88-86B0-634883B5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87" y="929148"/>
            <a:ext cx="10640005" cy="7615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820D7-3E0B-47C6-A583-C4C839C5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4" y="1681163"/>
            <a:ext cx="5282192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39A7B-97D5-400F-B802-A0FF28FE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5384" y="2505075"/>
            <a:ext cx="5282192" cy="342377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0ECA2-DBF1-4681-9DFA-93AFD1B37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EBBBB-517F-4ED7-9E51-CF0F7590B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237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11B5C7-1E37-478F-B4B0-C7202FF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53F7EF-507C-4CB3-86C5-8B34FFFC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3DEA6-E4EB-4C2A-8B4F-55EC965B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280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2964-A933-4B98-A141-A4B316DA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84C9D-23DA-42B0-9DD3-7592F72E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F8F05-876F-49D8-AE30-5BB2A91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D20DA-9260-4577-BB51-789570A2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577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C1F24-E0A1-45A7-8EF5-92CD979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21C19-210E-46B0-9036-5D8AECC9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80FEF-487E-44DF-8615-DF221041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066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68EE-74C8-43A6-90BC-2DDD965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426" y="781665"/>
            <a:ext cx="4093599" cy="122345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C35AC-CAE3-48CF-A3E4-A075C9FD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D03EA-5FAD-4609-A2B8-624E4268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8258" y="2315497"/>
            <a:ext cx="4093599" cy="35534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8D2EA-2191-4216-B64D-067BDFE1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42128-DAB4-481C-BEE6-3523E8E8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0E382-C500-4A4C-A7C6-43860383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453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E98B-EACF-4251-A8AF-0D9EDD1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342" y="1066800"/>
            <a:ext cx="4103431" cy="13175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5F473-761A-4002-AF70-9FF878D01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6172200" cy="4794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C2E6A-F834-4540-BB00-E13CB45D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342" y="2552700"/>
            <a:ext cx="4103431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38EAB-AD63-415C-B263-BA1D8FBE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E5541-B6DE-45E8-BCFE-0DFC4F5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78D45-289B-46AF-8CB9-E6150BEA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740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13710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5" y="2293126"/>
            <a:ext cx="10691265" cy="3636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2F3E8B1C-86EF-43CF-8304-249481088644}" type="datetimeFigureOut">
              <a:rPr lang="en-US" smtClean="0"/>
              <a:pPr/>
              <a:t>4/22/2022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C3DB2ADC-AF19-4574-8C10-79B5B04FCA2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4F9B95-9045-48D2-B9F3-2927E98F54AA}"/>
              </a:ext>
            </a:extLst>
          </p:cNvPr>
          <p:cNvCxnSpPr>
            <a:cxnSpLocks/>
          </p:cNvCxnSpPr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5AA86F-6A4D-4BCB-A045-D992CDC2959B}"/>
              </a:ext>
            </a:extLst>
          </p:cNvPr>
          <p:cNvCxnSpPr>
            <a:cxnSpLocks/>
          </p:cNvCxnSpPr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65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gif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blog.nss.org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10" Type="http://schemas.openxmlformats.org/officeDocument/2006/relationships/image" Target="../media/image45.svg"/><Relationship Id="rId4" Type="http://schemas.openxmlformats.org/officeDocument/2006/relationships/image" Target="../media/image39.svg"/><Relationship Id="rId9" Type="http://schemas.openxmlformats.org/officeDocument/2006/relationships/image" Target="../media/image4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svg"/><Relationship Id="rId4" Type="http://schemas.openxmlformats.org/officeDocument/2006/relationships/image" Target="../media/image5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4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6">
            <a:extLst>
              <a:ext uri="{FF2B5EF4-FFF2-40B4-BE49-F238E27FC236}">
                <a16:creationId xmlns:a16="http://schemas.microsoft.com/office/drawing/2014/main" id="{A5D67320-FCFD-4931-AAF7-C6C853329C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171753-8C23-4432-9E67-72B44DBCB919}"/>
              </a:ext>
            </a:extLst>
          </p:cNvPr>
          <p:cNvSpPr txBox="1"/>
          <p:nvPr/>
        </p:nvSpPr>
        <p:spPr>
          <a:xfrm>
            <a:off x="627959" y="1005927"/>
            <a:ext cx="3620882" cy="364034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100" cap="all" spc="3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Cutting the Cord: </a:t>
            </a:r>
            <a:r>
              <a:rPr lang="en-US" sz="3100" spc="30" dirty="0">
                <a:solidFill>
                  <a:srgbClr val="009E8B"/>
                </a:solidFill>
                <a:latin typeface="+mj-lt"/>
                <a:ea typeface="+mj-ea"/>
                <a:cs typeface="+mj-cs"/>
              </a:rPr>
              <a:t>Wireless Power Transfer for Sustainable Mobility and Renewable Energy Harvesting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100" cap="all" spc="30" dirty="0">
              <a:solidFill>
                <a:srgbClr val="009E8B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100" cap="all" spc="30" dirty="0">
              <a:solidFill>
                <a:srgbClr val="009E8B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100" cap="all" spc="30" dirty="0">
              <a:solidFill>
                <a:srgbClr val="009E8B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25" name="Straight Connector 18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638300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close-up of a sword&#10;&#10;Description automatically generated with medium confidence">
            <a:extLst>
              <a:ext uri="{FF2B5EF4-FFF2-40B4-BE49-F238E27FC236}">
                <a16:creationId xmlns:a16="http://schemas.microsoft.com/office/drawing/2014/main" id="{F2DA1F1A-645E-4187-84B1-77ED9D9C82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07" r="23821" b="-1"/>
          <a:stretch/>
        </p:blipFill>
        <p:spPr>
          <a:xfrm>
            <a:off x="4876158" y="10"/>
            <a:ext cx="7315841" cy="68579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0DF9DFD-F6D1-47A6-9E54-9B2BC3DB0756}"/>
              </a:ext>
            </a:extLst>
          </p:cNvPr>
          <p:cNvSpPr txBox="1"/>
          <p:nvPr/>
        </p:nvSpPr>
        <p:spPr>
          <a:xfrm>
            <a:off x="5637178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E634F2-924C-4EA1-8218-7EDF7C5F3C60}"/>
              </a:ext>
            </a:extLst>
          </p:cNvPr>
          <p:cNvSpPr txBox="1"/>
          <p:nvPr/>
        </p:nvSpPr>
        <p:spPr>
          <a:xfrm>
            <a:off x="627959" y="4727643"/>
            <a:ext cx="3620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chemeClr val="bg1"/>
                </a:solidFill>
              </a:rPr>
              <a:t>Kiana Amini</a:t>
            </a:r>
          </a:p>
          <a:p>
            <a:r>
              <a:rPr lang="en-CA" dirty="0">
                <a:solidFill>
                  <a:schemeClr val="bg1"/>
                </a:solidFill>
              </a:rPr>
              <a:t>Harvard Energy Journal Club</a:t>
            </a:r>
          </a:p>
        </p:txBody>
      </p:sp>
    </p:spTree>
    <p:extLst>
      <p:ext uri="{BB962C8B-B14F-4D97-AF65-F5344CB8AC3E}">
        <p14:creationId xmlns:p14="http://schemas.microsoft.com/office/powerpoint/2010/main" val="28041940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AE6457-0E99-412F-9D14-93FDA84E0CD0}"/>
              </a:ext>
            </a:extLst>
          </p:cNvPr>
          <p:cNvSpPr txBox="1"/>
          <p:nvPr/>
        </p:nvSpPr>
        <p:spPr>
          <a:xfrm>
            <a:off x="719846" y="68094"/>
            <a:ext cx="5496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1" dirty="0">
                <a:solidFill>
                  <a:srgbClr val="009E8B"/>
                </a:solidFill>
                <a:latin typeface="+mj-lt"/>
              </a:rPr>
              <a:t>Types of WPTs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6AB826CB-ACE1-45F0-A967-21B4DFF8FB43}"/>
              </a:ext>
            </a:extLst>
          </p:cNvPr>
          <p:cNvSpPr/>
          <p:nvPr/>
        </p:nvSpPr>
        <p:spPr>
          <a:xfrm>
            <a:off x="3322884" y="947875"/>
            <a:ext cx="5812601" cy="954278"/>
          </a:xfrm>
          <a:custGeom>
            <a:avLst/>
            <a:gdLst>
              <a:gd name="connsiteX0" fmla="*/ 0 w 5812601"/>
              <a:gd name="connsiteY0" fmla="*/ 95428 h 954278"/>
              <a:gd name="connsiteX1" fmla="*/ 95428 w 5812601"/>
              <a:gd name="connsiteY1" fmla="*/ 0 h 954278"/>
              <a:gd name="connsiteX2" fmla="*/ 5717173 w 5812601"/>
              <a:gd name="connsiteY2" fmla="*/ 0 h 954278"/>
              <a:gd name="connsiteX3" fmla="*/ 5812601 w 5812601"/>
              <a:gd name="connsiteY3" fmla="*/ 95428 h 954278"/>
              <a:gd name="connsiteX4" fmla="*/ 5812601 w 5812601"/>
              <a:gd name="connsiteY4" fmla="*/ 858850 h 954278"/>
              <a:gd name="connsiteX5" fmla="*/ 5717173 w 5812601"/>
              <a:gd name="connsiteY5" fmla="*/ 954278 h 954278"/>
              <a:gd name="connsiteX6" fmla="*/ 95428 w 5812601"/>
              <a:gd name="connsiteY6" fmla="*/ 954278 h 954278"/>
              <a:gd name="connsiteX7" fmla="*/ 0 w 5812601"/>
              <a:gd name="connsiteY7" fmla="*/ 858850 h 954278"/>
              <a:gd name="connsiteX8" fmla="*/ 0 w 5812601"/>
              <a:gd name="connsiteY8" fmla="*/ 95428 h 954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12601" h="954278">
                <a:moveTo>
                  <a:pt x="0" y="95428"/>
                </a:moveTo>
                <a:cubicBezTo>
                  <a:pt x="0" y="42725"/>
                  <a:pt x="42725" y="0"/>
                  <a:pt x="95428" y="0"/>
                </a:cubicBezTo>
                <a:lnTo>
                  <a:pt x="5717173" y="0"/>
                </a:lnTo>
                <a:cubicBezTo>
                  <a:pt x="5769876" y="0"/>
                  <a:pt x="5812601" y="42725"/>
                  <a:pt x="5812601" y="95428"/>
                </a:cubicBezTo>
                <a:lnTo>
                  <a:pt x="5812601" y="858850"/>
                </a:lnTo>
                <a:cubicBezTo>
                  <a:pt x="5812601" y="911553"/>
                  <a:pt x="5769876" y="954278"/>
                  <a:pt x="5717173" y="954278"/>
                </a:cubicBezTo>
                <a:lnTo>
                  <a:pt x="95428" y="954278"/>
                </a:lnTo>
                <a:cubicBezTo>
                  <a:pt x="42725" y="954278"/>
                  <a:pt x="0" y="911553"/>
                  <a:pt x="0" y="858850"/>
                </a:cubicBezTo>
                <a:lnTo>
                  <a:pt x="0" y="95428"/>
                </a:lnTo>
                <a:close/>
              </a:path>
            </a:pathLst>
          </a:custGeom>
          <a:solidFill>
            <a:srgbClr val="009E8B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4630" tIns="134630" rIns="134630" bIns="134630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CA" sz="2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Wireless Power Delivery Technologies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FACFBA93-1D33-4895-B2D7-257AC6982B53}"/>
              </a:ext>
            </a:extLst>
          </p:cNvPr>
          <p:cNvSpPr/>
          <p:nvPr/>
        </p:nvSpPr>
        <p:spPr>
          <a:xfrm>
            <a:off x="3666725" y="1902154"/>
            <a:ext cx="2562459" cy="38171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2562459" y="0"/>
                </a:moveTo>
                <a:lnTo>
                  <a:pt x="2562459" y="190855"/>
                </a:lnTo>
                <a:lnTo>
                  <a:pt x="0" y="190855"/>
                </a:lnTo>
                <a:lnTo>
                  <a:pt x="0" y="381711"/>
                </a:lnTo>
              </a:path>
            </a:pathLst>
          </a:custGeom>
          <a:noFill/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10000"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B070536-12D6-4C93-BB2D-90A35796E148}"/>
              </a:ext>
            </a:extLst>
          </p:cNvPr>
          <p:cNvSpPr/>
          <p:nvPr/>
        </p:nvSpPr>
        <p:spPr>
          <a:xfrm>
            <a:off x="1790222" y="2283865"/>
            <a:ext cx="3753005" cy="954278"/>
          </a:xfrm>
          <a:custGeom>
            <a:avLst/>
            <a:gdLst>
              <a:gd name="connsiteX0" fmla="*/ 0 w 3753005"/>
              <a:gd name="connsiteY0" fmla="*/ 95428 h 954278"/>
              <a:gd name="connsiteX1" fmla="*/ 95428 w 3753005"/>
              <a:gd name="connsiteY1" fmla="*/ 0 h 954278"/>
              <a:gd name="connsiteX2" fmla="*/ 3657577 w 3753005"/>
              <a:gd name="connsiteY2" fmla="*/ 0 h 954278"/>
              <a:gd name="connsiteX3" fmla="*/ 3753005 w 3753005"/>
              <a:gd name="connsiteY3" fmla="*/ 95428 h 954278"/>
              <a:gd name="connsiteX4" fmla="*/ 3753005 w 3753005"/>
              <a:gd name="connsiteY4" fmla="*/ 858850 h 954278"/>
              <a:gd name="connsiteX5" fmla="*/ 3657577 w 3753005"/>
              <a:gd name="connsiteY5" fmla="*/ 954278 h 954278"/>
              <a:gd name="connsiteX6" fmla="*/ 95428 w 3753005"/>
              <a:gd name="connsiteY6" fmla="*/ 954278 h 954278"/>
              <a:gd name="connsiteX7" fmla="*/ 0 w 3753005"/>
              <a:gd name="connsiteY7" fmla="*/ 858850 h 954278"/>
              <a:gd name="connsiteX8" fmla="*/ 0 w 3753005"/>
              <a:gd name="connsiteY8" fmla="*/ 95428 h 954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53005" h="954278">
                <a:moveTo>
                  <a:pt x="0" y="95428"/>
                </a:moveTo>
                <a:cubicBezTo>
                  <a:pt x="0" y="42725"/>
                  <a:pt x="42725" y="0"/>
                  <a:pt x="95428" y="0"/>
                </a:cubicBezTo>
                <a:lnTo>
                  <a:pt x="3657577" y="0"/>
                </a:lnTo>
                <a:cubicBezTo>
                  <a:pt x="3710280" y="0"/>
                  <a:pt x="3753005" y="42725"/>
                  <a:pt x="3753005" y="95428"/>
                </a:cubicBezTo>
                <a:lnTo>
                  <a:pt x="3753005" y="858850"/>
                </a:lnTo>
                <a:cubicBezTo>
                  <a:pt x="3753005" y="911553"/>
                  <a:pt x="3710280" y="954278"/>
                  <a:pt x="3657577" y="954278"/>
                </a:cubicBezTo>
                <a:lnTo>
                  <a:pt x="95428" y="954278"/>
                </a:lnTo>
                <a:cubicBezTo>
                  <a:pt x="42725" y="954278"/>
                  <a:pt x="0" y="911553"/>
                  <a:pt x="0" y="858850"/>
                </a:cubicBezTo>
                <a:lnTo>
                  <a:pt x="0" y="95428"/>
                </a:lnTo>
                <a:close/>
              </a:path>
            </a:pathLst>
          </a:custGeom>
          <a:solidFill>
            <a:srgbClr val="009E8B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4630" tIns="134630" rIns="134630" bIns="134630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CA" sz="2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Near-Field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057A6603-BA36-4296-AECC-61E26BACCF26}"/>
              </a:ext>
            </a:extLst>
          </p:cNvPr>
          <p:cNvSpPr/>
          <p:nvPr/>
        </p:nvSpPr>
        <p:spPr>
          <a:xfrm>
            <a:off x="2271093" y="3238144"/>
            <a:ext cx="1395632" cy="38171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1395632" y="0"/>
                </a:moveTo>
                <a:lnTo>
                  <a:pt x="1395632" y="190855"/>
                </a:lnTo>
                <a:lnTo>
                  <a:pt x="0" y="190855"/>
                </a:lnTo>
                <a:lnTo>
                  <a:pt x="0" y="381711"/>
                </a:lnTo>
              </a:path>
            </a:pathLst>
          </a:custGeom>
          <a:noFill/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10000"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7EB6421B-6C5C-4CEF-9C10-AE7B95A5BC73}"/>
              </a:ext>
            </a:extLst>
          </p:cNvPr>
          <p:cNvSpPr/>
          <p:nvPr/>
        </p:nvSpPr>
        <p:spPr>
          <a:xfrm>
            <a:off x="1555384" y="3619855"/>
            <a:ext cx="1431417" cy="954278"/>
          </a:xfrm>
          <a:custGeom>
            <a:avLst/>
            <a:gdLst>
              <a:gd name="connsiteX0" fmla="*/ 0 w 1431417"/>
              <a:gd name="connsiteY0" fmla="*/ 95428 h 954278"/>
              <a:gd name="connsiteX1" fmla="*/ 95428 w 1431417"/>
              <a:gd name="connsiteY1" fmla="*/ 0 h 954278"/>
              <a:gd name="connsiteX2" fmla="*/ 1335989 w 1431417"/>
              <a:gd name="connsiteY2" fmla="*/ 0 h 954278"/>
              <a:gd name="connsiteX3" fmla="*/ 1431417 w 1431417"/>
              <a:gd name="connsiteY3" fmla="*/ 95428 h 954278"/>
              <a:gd name="connsiteX4" fmla="*/ 1431417 w 1431417"/>
              <a:gd name="connsiteY4" fmla="*/ 858850 h 954278"/>
              <a:gd name="connsiteX5" fmla="*/ 1335989 w 1431417"/>
              <a:gd name="connsiteY5" fmla="*/ 954278 h 954278"/>
              <a:gd name="connsiteX6" fmla="*/ 95428 w 1431417"/>
              <a:gd name="connsiteY6" fmla="*/ 954278 h 954278"/>
              <a:gd name="connsiteX7" fmla="*/ 0 w 1431417"/>
              <a:gd name="connsiteY7" fmla="*/ 858850 h 954278"/>
              <a:gd name="connsiteX8" fmla="*/ 0 w 1431417"/>
              <a:gd name="connsiteY8" fmla="*/ 95428 h 954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1417" h="954278">
                <a:moveTo>
                  <a:pt x="0" y="95428"/>
                </a:moveTo>
                <a:cubicBezTo>
                  <a:pt x="0" y="42725"/>
                  <a:pt x="42725" y="0"/>
                  <a:pt x="95428" y="0"/>
                </a:cubicBezTo>
                <a:lnTo>
                  <a:pt x="1335989" y="0"/>
                </a:lnTo>
                <a:cubicBezTo>
                  <a:pt x="1388692" y="0"/>
                  <a:pt x="1431417" y="42725"/>
                  <a:pt x="1431417" y="95428"/>
                </a:cubicBezTo>
                <a:lnTo>
                  <a:pt x="1431417" y="858850"/>
                </a:lnTo>
                <a:cubicBezTo>
                  <a:pt x="1431417" y="911553"/>
                  <a:pt x="1388692" y="954278"/>
                  <a:pt x="1335989" y="954278"/>
                </a:cubicBezTo>
                <a:lnTo>
                  <a:pt x="95428" y="954278"/>
                </a:lnTo>
                <a:cubicBezTo>
                  <a:pt x="42725" y="954278"/>
                  <a:pt x="0" y="911553"/>
                  <a:pt x="0" y="858850"/>
                </a:cubicBezTo>
                <a:lnTo>
                  <a:pt x="0" y="95428"/>
                </a:lnTo>
                <a:close/>
              </a:path>
            </a:pathLst>
          </a:custGeom>
          <a:solidFill>
            <a:srgbClr val="009E8B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4150" tIns="104150" rIns="104150" bIns="10415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CA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Magnetic Field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5D6DA3F1-10EB-4798-9DA7-4E804A984E84}"/>
              </a:ext>
            </a:extLst>
          </p:cNvPr>
          <p:cNvSpPr/>
          <p:nvPr/>
        </p:nvSpPr>
        <p:spPr>
          <a:xfrm>
            <a:off x="1340671" y="4574134"/>
            <a:ext cx="930421" cy="38171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930421" y="0"/>
                </a:moveTo>
                <a:lnTo>
                  <a:pt x="930421" y="190855"/>
                </a:lnTo>
                <a:lnTo>
                  <a:pt x="0" y="190855"/>
                </a:lnTo>
                <a:lnTo>
                  <a:pt x="0" y="381711"/>
                </a:lnTo>
              </a:path>
            </a:pathLst>
          </a:custGeom>
          <a:noFill/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10000"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591988CF-BD6F-4DD1-A09C-903CCDDAA3E5}"/>
              </a:ext>
            </a:extLst>
          </p:cNvPr>
          <p:cNvSpPr/>
          <p:nvPr/>
        </p:nvSpPr>
        <p:spPr>
          <a:xfrm>
            <a:off x="624962" y="4955845"/>
            <a:ext cx="1431417" cy="954278"/>
          </a:xfrm>
          <a:custGeom>
            <a:avLst/>
            <a:gdLst>
              <a:gd name="connsiteX0" fmla="*/ 0 w 1431417"/>
              <a:gd name="connsiteY0" fmla="*/ 95428 h 954278"/>
              <a:gd name="connsiteX1" fmla="*/ 95428 w 1431417"/>
              <a:gd name="connsiteY1" fmla="*/ 0 h 954278"/>
              <a:gd name="connsiteX2" fmla="*/ 1335989 w 1431417"/>
              <a:gd name="connsiteY2" fmla="*/ 0 h 954278"/>
              <a:gd name="connsiteX3" fmla="*/ 1431417 w 1431417"/>
              <a:gd name="connsiteY3" fmla="*/ 95428 h 954278"/>
              <a:gd name="connsiteX4" fmla="*/ 1431417 w 1431417"/>
              <a:gd name="connsiteY4" fmla="*/ 858850 h 954278"/>
              <a:gd name="connsiteX5" fmla="*/ 1335989 w 1431417"/>
              <a:gd name="connsiteY5" fmla="*/ 954278 h 954278"/>
              <a:gd name="connsiteX6" fmla="*/ 95428 w 1431417"/>
              <a:gd name="connsiteY6" fmla="*/ 954278 h 954278"/>
              <a:gd name="connsiteX7" fmla="*/ 0 w 1431417"/>
              <a:gd name="connsiteY7" fmla="*/ 858850 h 954278"/>
              <a:gd name="connsiteX8" fmla="*/ 0 w 1431417"/>
              <a:gd name="connsiteY8" fmla="*/ 95428 h 954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1417" h="954278">
                <a:moveTo>
                  <a:pt x="0" y="95428"/>
                </a:moveTo>
                <a:cubicBezTo>
                  <a:pt x="0" y="42725"/>
                  <a:pt x="42725" y="0"/>
                  <a:pt x="95428" y="0"/>
                </a:cubicBezTo>
                <a:lnTo>
                  <a:pt x="1335989" y="0"/>
                </a:lnTo>
                <a:cubicBezTo>
                  <a:pt x="1388692" y="0"/>
                  <a:pt x="1431417" y="42725"/>
                  <a:pt x="1431417" y="95428"/>
                </a:cubicBezTo>
                <a:lnTo>
                  <a:pt x="1431417" y="858850"/>
                </a:lnTo>
                <a:cubicBezTo>
                  <a:pt x="1431417" y="911553"/>
                  <a:pt x="1388692" y="954278"/>
                  <a:pt x="1335989" y="954278"/>
                </a:cubicBezTo>
                <a:lnTo>
                  <a:pt x="95428" y="954278"/>
                </a:lnTo>
                <a:cubicBezTo>
                  <a:pt x="42725" y="954278"/>
                  <a:pt x="0" y="911553"/>
                  <a:pt x="0" y="858850"/>
                </a:cubicBezTo>
                <a:lnTo>
                  <a:pt x="0" y="95428"/>
                </a:lnTo>
                <a:close/>
              </a:path>
            </a:pathLst>
          </a:custGeom>
          <a:solidFill>
            <a:srgbClr val="009E8B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4150" tIns="104150" rIns="104150" bIns="10415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CA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Inductive Coupling</a:t>
            </a: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DE5B4D1E-77AC-4486-8A96-614A541F85FD}"/>
              </a:ext>
            </a:extLst>
          </p:cNvPr>
          <p:cNvSpPr/>
          <p:nvPr/>
        </p:nvSpPr>
        <p:spPr>
          <a:xfrm>
            <a:off x="2271093" y="4574134"/>
            <a:ext cx="930421" cy="38171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90855"/>
                </a:lnTo>
                <a:lnTo>
                  <a:pt x="930421" y="190855"/>
                </a:lnTo>
                <a:lnTo>
                  <a:pt x="930421" y="381711"/>
                </a:lnTo>
              </a:path>
            </a:pathLst>
          </a:custGeom>
          <a:noFill/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10000"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472452BF-EF46-4859-BBB3-1AF143F29AA2}"/>
              </a:ext>
            </a:extLst>
          </p:cNvPr>
          <p:cNvSpPr/>
          <p:nvPr/>
        </p:nvSpPr>
        <p:spPr>
          <a:xfrm>
            <a:off x="2485805" y="4955845"/>
            <a:ext cx="1431417" cy="954278"/>
          </a:xfrm>
          <a:custGeom>
            <a:avLst/>
            <a:gdLst>
              <a:gd name="connsiteX0" fmla="*/ 0 w 1431417"/>
              <a:gd name="connsiteY0" fmla="*/ 95428 h 954278"/>
              <a:gd name="connsiteX1" fmla="*/ 95428 w 1431417"/>
              <a:gd name="connsiteY1" fmla="*/ 0 h 954278"/>
              <a:gd name="connsiteX2" fmla="*/ 1335989 w 1431417"/>
              <a:gd name="connsiteY2" fmla="*/ 0 h 954278"/>
              <a:gd name="connsiteX3" fmla="*/ 1431417 w 1431417"/>
              <a:gd name="connsiteY3" fmla="*/ 95428 h 954278"/>
              <a:gd name="connsiteX4" fmla="*/ 1431417 w 1431417"/>
              <a:gd name="connsiteY4" fmla="*/ 858850 h 954278"/>
              <a:gd name="connsiteX5" fmla="*/ 1335989 w 1431417"/>
              <a:gd name="connsiteY5" fmla="*/ 954278 h 954278"/>
              <a:gd name="connsiteX6" fmla="*/ 95428 w 1431417"/>
              <a:gd name="connsiteY6" fmla="*/ 954278 h 954278"/>
              <a:gd name="connsiteX7" fmla="*/ 0 w 1431417"/>
              <a:gd name="connsiteY7" fmla="*/ 858850 h 954278"/>
              <a:gd name="connsiteX8" fmla="*/ 0 w 1431417"/>
              <a:gd name="connsiteY8" fmla="*/ 95428 h 954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1417" h="954278">
                <a:moveTo>
                  <a:pt x="0" y="95428"/>
                </a:moveTo>
                <a:cubicBezTo>
                  <a:pt x="0" y="42725"/>
                  <a:pt x="42725" y="0"/>
                  <a:pt x="95428" y="0"/>
                </a:cubicBezTo>
                <a:lnTo>
                  <a:pt x="1335989" y="0"/>
                </a:lnTo>
                <a:cubicBezTo>
                  <a:pt x="1388692" y="0"/>
                  <a:pt x="1431417" y="42725"/>
                  <a:pt x="1431417" y="95428"/>
                </a:cubicBezTo>
                <a:lnTo>
                  <a:pt x="1431417" y="858850"/>
                </a:lnTo>
                <a:cubicBezTo>
                  <a:pt x="1431417" y="911553"/>
                  <a:pt x="1388692" y="954278"/>
                  <a:pt x="1335989" y="954278"/>
                </a:cubicBezTo>
                <a:lnTo>
                  <a:pt x="95428" y="954278"/>
                </a:lnTo>
                <a:cubicBezTo>
                  <a:pt x="42725" y="954278"/>
                  <a:pt x="0" y="911553"/>
                  <a:pt x="0" y="858850"/>
                </a:cubicBezTo>
                <a:lnTo>
                  <a:pt x="0" y="95428"/>
                </a:lnTo>
                <a:close/>
              </a:path>
            </a:pathLst>
          </a:custGeom>
          <a:solidFill>
            <a:srgbClr val="009E8B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4150" tIns="104150" rIns="104150" bIns="10415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CA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Magnetic Resonant </a:t>
            </a: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49C50EAE-526E-42EF-B1ED-66C00B2B53D2}"/>
              </a:ext>
            </a:extLst>
          </p:cNvPr>
          <p:cNvSpPr/>
          <p:nvPr/>
        </p:nvSpPr>
        <p:spPr>
          <a:xfrm>
            <a:off x="3666725" y="3238144"/>
            <a:ext cx="1395632" cy="38171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90855"/>
                </a:lnTo>
                <a:lnTo>
                  <a:pt x="1395632" y="190855"/>
                </a:lnTo>
                <a:lnTo>
                  <a:pt x="1395632" y="381711"/>
                </a:lnTo>
              </a:path>
            </a:pathLst>
          </a:custGeom>
          <a:noFill/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10000"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B4B8ED35-3ED8-44A3-9C65-468458E541BA}"/>
              </a:ext>
            </a:extLst>
          </p:cNvPr>
          <p:cNvSpPr/>
          <p:nvPr/>
        </p:nvSpPr>
        <p:spPr>
          <a:xfrm>
            <a:off x="4346649" y="3619855"/>
            <a:ext cx="1431417" cy="954278"/>
          </a:xfrm>
          <a:custGeom>
            <a:avLst/>
            <a:gdLst>
              <a:gd name="connsiteX0" fmla="*/ 0 w 1431417"/>
              <a:gd name="connsiteY0" fmla="*/ 95428 h 954278"/>
              <a:gd name="connsiteX1" fmla="*/ 95428 w 1431417"/>
              <a:gd name="connsiteY1" fmla="*/ 0 h 954278"/>
              <a:gd name="connsiteX2" fmla="*/ 1335989 w 1431417"/>
              <a:gd name="connsiteY2" fmla="*/ 0 h 954278"/>
              <a:gd name="connsiteX3" fmla="*/ 1431417 w 1431417"/>
              <a:gd name="connsiteY3" fmla="*/ 95428 h 954278"/>
              <a:gd name="connsiteX4" fmla="*/ 1431417 w 1431417"/>
              <a:gd name="connsiteY4" fmla="*/ 858850 h 954278"/>
              <a:gd name="connsiteX5" fmla="*/ 1335989 w 1431417"/>
              <a:gd name="connsiteY5" fmla="*/ 954278 h 954278"/>
              <a:gd name="connsiteX6" fmla="*/ 95428 w 1431417"/>
              <a:gd name="connsiteY6" fmla="*/ 954278 h 954278"/>
              <a:gd name="connsiteX7" fmla="*/ 0 w 1431417"/>
              <a:gd name="connsiteY7" fmla="*/ 858850 h 954278"/>
              <a:gd name="connsiteX8" fmla="*/ 0 w 1431417"/>
              <a:gd name="connsiteY8" fmla="*/ 95428 h 954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1417" h="954278">
                <a:moveTo>
                  <a:pt x="0" y="95428"/>
                </a:moveTo>
                <a:cubicBezTo>
                  <a:pt x="0" y="42725"/>
                  <a:pt x="42725" y="0"/>
                  <a:pt x="95428" y="0"/>
                </a:cubicBezTo>
                <a:lnTo>
                  <a:pt x="1335989" y="0"/>
                </a:lnTo>
                <a:cubicBezTo>
                  <a:pt x="1388692" y="0"/>
                  <a:pt x="1431417" y="42725"/>
                  <a:pt x="1431417" y="95428"/>
                </a:cubicBezTo>
                <a:lnTo>
                  <a:pt x="1431417" y="858850"/>
                </a:lnTo>
                <a:cubicBezTo>
                  <a:pt x="1431417" y="911553"/>
                  <a:pt x="1388692" y="954278"/>
                  <a:pt x="1335989" y="954278"/>
                </a:cubicBezTo>
                <a:lnTo>
                  <a:pt x="95428" y="954278"/>
                </a:lnTo>
                <a:cubicBezTo>
                  <a:pt x="42725" y="954278"/>
                  <a:pt x="0" y="911553"/>
                  <a:pt x="0" y="858850"/>
                </a:cubicBezTo>
                <a:lnTo>
                  <a:pt x="0" y="95428"/>
                </a:lnTo>
                <a:close/>
              </a:path>
            </a:pathLst>
          </a:custGeom>
          <a:solidFill>
            <a:srgbClr val="009E8B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4150" tIns="104150" rIns="104150" bIns="10415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CA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Electric Field</a:t>
            </a: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D8C49FCD-0321-452D-92AE-168293ADFD71}"/>
              </a:ext>
            </a:extLst>
          </p:cNvPr>
          <p:cNvSpPr/>
          <p:nvPr/>
        </p:nvSpPr>
        <p:spPr>
          <a:xfrm>
            <a:off x="5016637" y="4574134"/>
            <a:ext cx="91440" cy="38171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381711"/>
                </a:lnTo>
              </a:path>
            </a:pathLst>
          </a:custGeom>
          <a:noFill/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10000"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3143EB1A-1A36-4D3A-8A57-96474BE83CB3}"/>
              </a:ext>
            </a:extLst>
          </p:cNvPr>
          <p:cNvSpPr/>
          <p:nvPr/>
        </p:nvSpPr>
        <p:spPr>
          <a:xfrm>
            <a:off x="4346649" y="4955845"/>
            <a:ext cx="1431417" cy="954278"/>
          </a:xfrm>
          <a:custGeom>
            <a:avLst/>
            <a:gdLst>
              <a:gd name="connsiteX0" fmla="*/ 0 w 1431417"/>
              <a:gd name="connsiteY0" fmla="*/ 95428 h 954278"/>
              <a:gd name="connsiteX1" fmla="*/ 95428 w 1431417"/>
              <a:gd name="connsiteY1" fmla="*/ 0 h 954278"/>
              <a:gd name="connsiteX2" fmla="*/ 1335989 w 1431417"/>
              <a:gd name="connsiteY2" fmla="*/ 0 h 954278"/>
              <a:gd name="connsiteX3" fmla="*/ 1431417 w 1431417"/>
              <a:gd name="connsiteY3" fmla="*/ 95428 h 954278"/>
              <a:gd name="connsiteX4" fmla="*/ 1431417 w 1431417"/>
              <a:gd name="connsiteY4" fmla="*/ 858850 h 954278"/>
              <a:gd name="connsiteX5" fmla="*/ 1335989 w 1431417"/>
              <a:gd name="connsiteY5" fmla="*/ 954278 h 954278"/>
              <a:gd name="connsiteX6" fmla="*/ 95428 w 1431417"/>
              <a:gd name="connsiteY6" fmla="*/ 954278 h 954278"/>
              <a:gd name="connsiteX7" fmla="*/ 0 w 1431417"/>
              <a:gd name="connsiteY7" fmla="*/ 858850 h 954278"/>
              <a:gd name="connsiteX8" fmla="*/ 0 w 1431417"/>
              <a:gd name="connsiteY8" fmla="*/ 95428 h 954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1417" h="954278">
                <a:moveTo>
                  <a:pt x="0" y="95428"/>
                </a:moveTo>
                <a:cubicBezTo>
                  <a:pt x="0" y="42725"/>
                  <a:pt x="42725" y="0"/>
                  <a:pt x="95428" y="0"/>
                </a:cubicBezTo>
                <a:lnTo>
                  <a:pt x="1335989" y="0"/>
                </a:lnTo>
                <a:cubicBezTo>
                  <a:pt x="1388692" y="0"/>
                  <a:pt x="1431417" y="42725"/>
                  <a:pt x="1431417" y="95428"/>
                </a:cubicBezTo>
                <a:lnTo>
                  <a:pt x="1431417" y="858850"/>
                </a:lnTo>
                <a:cubicBezTo>
                  <a:pt x="1431417" y="911553"/>
                  <a:pt x="1388692" y="954278"/>
                  <a:pt x="1335989" y="954278"/>
                </a:cubicBezTo>
                <a:lnTo>
                  <a:pt x="95428" y="954278"/>
                </a:lnTo>
                <a:cubicBezTo>
                  <a:pt x="42725" y="954278"/>
                  <a:pt x="0" y="911553"/>
                  <a:pt x="0" y="858850"/>
                </a:cubicBezTo>
                <a:lnTo>
                  <a:pt x="0" y="95428"/>
                </a:lnTo>
                <a:close/>
              </a:path>
            </a:pathLst>
          </a:custGeom>
          <a:solidFill>
            <a:srgbClr val="009E8B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4150" tIns="104150" rIns="104150" bIns="10415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CA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Capacitive Coupling</a:t>
            </a: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CCBF2C6C-04BA-4BA5-AAF1-1963883AA257}"/>
              </a:ext>
            </a:extLst>
          </p:cNvPr>
          <p:cNvSpPr/>
          <p:nvPr/>
        </p:nvSpPr>
        <p:spPr>
          <a:xfrm>
            <a:off x="6229185" y="1902154"/>
            <a:ext cx="2554858" cy="38171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90855"/>
                </a:lnTo>
                <a:lnTo>
                  <a:pt x="2554858" y="190855"/>
                </a:lnTo>
                <a:lnTo>
                  <a:pt x="2554858" y="381711"/>
                </a:lnTo>
              </a:path>
            </a:pathLst>
          </a:custGeom>
          <a:noFill/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10000"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9E703A80-FF16-4B83-A683-890DCFBC1FC6}"/>
              </a:ext>
            </a:extLst>
          </p:cNvPr>
          <p:cNvSpPr/>
          <p:nvPr/>
        </p:nvSpPr>
        <p:spPr>
          <a:xfrm>
            <a:off x="6899940" y="2283865"/>
            <a:ext cx="3768207" cy="954278"/>
          </a:xfrm>
          <a:custGeom>
            <a:avLst/>
            <a:gdLst>
              <a:gd name="connsiteX0" fmla="*/ 0 w 3768207"/>
              <a:gd name="connsiteY0" fmla="*/ 95428 h 954278"/>
              <a:gd name="connsiteX1" fmla="*/ 95428 w 3768207"/>
              <a:gd name="connsiteY1" fmla="*/ 0 h 954278"/>
              <a:gd name="connsiteX2" fmla="*/ 3672779 w 3768207"/>
              <a:gd name="connsiteY2" fmla="*/ 0 h 954278"/>
              <a:gd name="connsiteX3" fmla="*/ 3768207 w 3768207"/>
              <a:gd name="connsiteY3" fmla="*/ 95428 h 954278"/>
              <a:gd name="connsiteX4" fmla="*/ 3768207 w 3768207"/>
              <a:gd name="connsiteY4" fmla="*/ 858850 h 954278"/>
              <a:gd name="connsiteX5" fmla="*/ 3672779 w 3768207"/>
              <a:gd name="connsiteY5" fmla="*/ 954278 h 954278"/>
              <a:gd name="connsiteX6" fmla="*/ 95428 w 3768207"/>
              <a:gd name="connsiteY6" fmla="*/ 954278 h 954278"/>
              <a:gd name="connsiteX7" fmla="*/ 0 w 3768207"/>
              <a:gd name="connsiteY7" fmla="*/ 858850 h 954278"/>
              <a:gd name="connsiteX8" fmla="*/ 0 w 3768207"/>
              <a:gd name="connsiteY8" fmla="*/ 95428 h 954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68207" h="954278">
                <a:moveTo>
                  <a:pt x="0" y="95428"/>
                </a:moveTo>
                <a:cubicBezTo>
                  <a:pt x="0" y="42725"/>
                  <a:pt x="42725" y="0"/>
                  <a:pt x="95428" y="0"/>
                </a:cubicBezTo>
                <a:lnTo>
                  <a:pt x="3672779" y="0"/>
                </a:lnTo>
                <a:cubicBezTo>
                  <a:pt x="3725482" y="0"/>
                  <a:pt x="3768207" y="42725"/>
                  <a:pt x="3768207" y="95428"/>
                </a:cubicBezTo>
                <a:lnTo>
                  <a:pt x="3768207" y="858850"/>
                </a:lnTo>
                <a:cubicBezTo>
                  <a:pt x="3768207" y="911553"/>
                  <a:pt x="3725482" y="954278"/>
                  <a:pt x="3672779" y="954278"/>
                </a:cubicBezTo>
                <a:lnTo>
                  <a:pt x="95428" y="954278"/>
                </a:lnTo>
                <a:cubicBezTo>
                  <a:pt x="42725" y="954278"/>
                  <a:pt x="0" y="911553"/>
                  <a:pt x="0" y="858850"/>
                </a:cubicBezTo>
                <a:lnTo>
                  <a:pt x="0" y="95428"/>
                </a:lnTo>
                <a:close/>
              </a:path>
            </a:pathLst>
          </a:custGeom>
          <a:solidFill>
            <a:srgbClr val="009E8B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4630" tIns="134630" rIns="134630" bIns="134630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CA" sz="2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Far-Field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39AC0103-C711-4C46-B9B7-9BEFE51C7D49}"/>
              </a:ext>
            </a:extLst>
          </p:cNvPr>
          <p:cNvSpPr/>
          <p:nvPr/>
        </p:nvSpPr>
        <p:spPr>
          <a:xfrm>
            <a:off x="6923201" y="3238144"/>
            <a:ext cx="1860843" cy="38171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1860843" y="0"/>
                </a:moveTo>
                <a:lnTo>
                  <a:pt x="1860843" y="190855"/>
                </a:lnTo>
                <a:lnTo>
                  <a:pt x="0" y="190855"/>
                </a:lnTo>
                <a:lnTo>
                  <a:pt x="0" y="381711"/>
                </a:lnTo>
              </a:path>
            </a:pathLst>
          </a:custGeom>
          <a:noFill/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10000"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A893B8B8-D05A-44A5-AE43-A582E89F78B9}"/>
              </a:ext>
            </a:extLst>
          </p:cNvPr>
          <p:cNvSpPr/>
          <p:nvPr/>
        </p:nvSpPr>
        <p:spPr>
          <a:xfrm>
            <a:off x="6207492" y="3619855"/>
            <a:ext cx="1431417" cy="954278"/>
          </a:xfrm>
          <a:custGeom>
            <a:avLst/>
            <a:gdLst>
              <a:gd name="connsiteX0" fmla="*/ 0 w 1431417"/>
              <a:gd name="connsiteY0" fmla="*/ 95428 h 954278"/>
              <a:gd name="connsiteX1" fmla="*/ 95428 w 1431417"/>
              <a:gd name="connsiteY1" fmla="*/ 0 h 954278"/>
              <a:gd name="connsiteX2" fmla="*/ 1335989 w 1431417"/>
              <a:gd name="connsiteY2" fmla="*/ 0 h 954278"/>
              <a:gd name="connsiteX3" fmla="*/ 1431417 w 1431417"/>
              <a:gd name="connsiteY3" fmla="*/ 95428 h 954278"/>
              <a:gd name="connsiteX4" fmla="*/ 1431417 w 1431417"/>
              <a:gd name="connsiteY4" fmla="*/ 858850 h 954278"/>
              <a:gd name="connsiteX5" fmla="*/ 1335989 w 1431417"/>
              <a:gd name="connsiteY5" fmla="*/ 954278 h 954278"/>
              <a:gd name="connsiteX6" fmla="*/ 95428 w 1431417"/>
              <a:gd name="connsiteY6" fmla="*/ 954278 h 954278"/>
              <a:gd name="connsiteX7" fmla="*/ 0 w 1431417"/>
              <a:gd name="connsiteY7" fmla="*/ 858850 h 954278"/>
              <a:gd name="connsiteX8" fmla="*/ 0 w 1431417"/>
              <a:gd name="connsiteY8" fmla="*/ 95428 h 954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1417" h="954278">
                <a:moveTo>
                  <a:pt x="0" y="95428"/>
                </a:moveTo>
                <a:cubicBezTo>
                  <a:pt x="0" y="42725"/>
                  <a:pt x="42725" y="0"/>
                  <a:pt x="95428" y="0"/>
                </a:cubicBezTo>
                <a:lnTo>
                  <a:pt x="1335989" y="0"/>
                </a:lnTo>
                <a:cubicBezTo>
                  <a:pt x="1388692" y="0"/>
                  <a:pt x="1431417" y="42725"/>
                  <a:pt x="1431417" y="95428"/>
                </a:cubicBezTo>
                <a:lnTo>
                  <a:pt x="1431417" y="858850"/>
                </a:lnTo>
                <a:cubicBezTo>
                  <a:pt x="1431417" y="911553"/>
                  <a:pt x="1388692" y="954278"/>
                  <a:pt x="1335989" y="954278"/>
                </a:cubicBezTo>
                <a:lnTo>
                  <a:pt x="95428" y="954278"/>
                </a:lnTo>
                <a:cubicBezTo>
                  <a:pt x="42725" y="954278"/>
                  <a:pt x="0" y="911553"/>
                  <a:pt x="0" y="858850"/>
                </a:cubicBezTo>
                <a:lnTo>
                  <a:pt x="0" y="95428"/>
                </a:lnTo>
                <a:close/>
              </a:path>
            </a:pathLst>
          </a:custGeom>
          <a:solidFill>
            <a:srgbClr val="009E8B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4150" tIns="104150" rIns="104150" bIns="10415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CA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Laser</a:t>
            </a: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F96BE0F8-8577-4C5F-B125-FA58895088E7}"/>
              </a:ext>
            </a:extLst>
          </p:cNvPr>
          <p:cNvSpPr/>
          <p:nvPr/>
        </p:nvSpPr>
        <p:spPr>
          <a:xfrm>
            <a:off x="8738324" y="3238144"/>
            <a:ext cx="91440" cy="38171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381711"/>
                </a:lnTo>
              </a:path>
            </a:pathLst>
          </a:custGeom>
          <a:noFill/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10000"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F95CFB5D-28D2-491A-95DD-C037FF68D377}"/>
              </a:ext>
            </a:extLst>
          </p:cNvPr>
          <p:cNvSpPr/>
          <p:nvPr/>
        </p:nvSpPr>
        <p:spPr>
          <a:xfrm>
            <a:off x="8068335" y="3619855"/>
            <a:ext cx="1431417" cy="954278"/>
          </a:xfrm>
          <a:custGeom>
            <a:avLst/>
            <a:gdLst>
              <a:gd name="connsiteX0" fmla="*/ 0 w 1431417"/>
              <a:gd name="connsiteY0" fmla="*/ 95428 h 954278"/>
              <a:gd name="connsiteX1" fmla="*/ 95428 w 1431417"/>
              <a:gd name="connsiteY1" fmla="*/ 0 h 954278"/>
              <a:gd name="connsiteX2" fmla="*/ 1335989 w 1431417"/>
              <a:gd name="connsiteY2" fmla="*/ 0 h 954278"/>
              <a:gd name="connsiteX3" fmla="*/ 1431417 w 1431417"/>
              <a:gd name="connsiteY3" fmla="*/ 95428 h 954278"/>
              <a:gd name="connsiteX4" fmla="*/ 1431417 w 1431417"/>
              <a:gd name="connsiteY4" fmla="*/ 858850 h 954278"/>
              <a:gd name="connsiteX5" fmla="*/ 1335989 w 1431417"/>
              <a:gd name="connsiteY5" fmla="*/ 954278 h 954278"/>
              <a:gd name="connsiteX6" fmla="*/ 95428 w 1431417"/>
              <a:gd name="connsiteY6" fmla="*/ 954278 h 954278"/>
              <a:gd name="connsiteX7" fmla="*/ 0 w 1431417"/>
              <a:gd name="connsiteY7" fmla="*/ 858850 h 954278"/>
              <a:gd name="connsiteX8" fmla="*/ 0 w 1431417"/>
              <a:gd name="connsiteY8" fmla="*/ 95428 h 954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1417" h="954278">
                <a:moveTo>
                  <a:pt x="0" y="95428"/>
                </a:moveTo>
                <a:cubicBezTo>
                  <a:pt x="0" y="42725"/>
                  <a:pt x="42725" y="0"/>
                  <a:pt x="95428" y="0"/>
                </a:cubicBezTo>
                <a:lnTo>
                  <a:pt x="1335989" y="0"/>
                </a:lnTo>
                <a:cubicBezTo>
                  <a:pt x="1388692" y="0"/>
                  <a:pt x="1431417" y="42725"/>
                  <a:pt x="1431417" y="95428"/>
                </a:cubicBezTo>
                <a:lnTo>
                  <a:pt x="1431417" y="858850"/>
                </a:lnTo>
                <a:cubicBezTo>
                  <a:pt x="1431417" y="911553"/>
                  <a:pt x="1388692" y="954278"/>
                  <a:pt x="1335989" y="954278"/>
                </a:cubicBezTo>
                <a:lnTo>
                  <a:pt x="95428" y="954278"/>
                </a:lnTo>
                <a:cubicBezTo>
                  <a:pt x="42725" y="954278"/>
                  <a:pt x="0" y="911553"/>
                  <a:pt x="0" y="858850"/>
                </a:cubicBezTo>
                <a:lnTo>
                  <a:pt x="0" y="95428"/>
                </a:lnTo>
                <a:close/>
              </a:path>
            </a:pathLst>
          </a:custGeom>
          <a:solidFill>
            <a:srgbClr val="009E8B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4150" tIns="104150" rIns="104150" bIns="10415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CA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Microwave</a:t>
            </a: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34E266B1-88BF-4595-A3D4-DC046927914A}"/>
              </a:ext>
            </a:extLst>
          </p:cNvPr>
          <p:cNvSpPr/>
          <p:nvPr/>
        </p:nvSpPr>
        <p:spPr>
          <a:xfrm>
            <a:off x="8784044" y="3238144"/>
            <a:ext cx="1860843" cy="38171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90855"/>
                </a:lnTo>
                <a:lnTo>
                  <a:pt x="1860843" y="190855"/>
                </a:lnTo>
                <a:lnTo>
                  <a:pt x="1860843" y="381711"/>
                </a:lnTo>
              </a:path>
            </a:pathLst>
          </a:custGeom>
          <a:noFill/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10000"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20AE5C0B-A443-4D2B-BC23-045BF31C094F}"/>
              </a:ext>
            </a:extLst>
          </p:cNvPr>
          <p:cNvSpPr/>
          <p:nvPr/>
        </p:nvSpPr>
        <p:spPr>
          <a:xfrm>
            <a:off x="9929178" y="3619855"/>
            <a:ext cx="1431417" cy="954278"/>
          </a:xfrm>
          <a:custGeom>
            <a:avLst/>
            <a:gdLst>
              <a:gd name="connsiteX0" fmla="*/ 0 w 1431417"/>
              <a:gd name="connsiteY0" fmla="*/ 95428 h 954278"/>
              <a:gd name="connsiteX1" fmla="*/ 95428 w 1431417"/>
              <a:gd name="connsiteY1" fmla="*/ 0 h 954278"/>
              <a:gd name="connsiteX2" fmla="*/ 1335989 w 1431417"/>
              <a:gd name="connsiteY2" fmla="*/ 0 h 954278"/>
              <a:gd name="connsiteX3" fmla="*/ 1431417 w 1431417"/>
              <a:gd name="connsiteY3" fmla="*/ 95428 h 954278"/>
              <a:gd name="connsiteX4" fmla="*/ 1431417 w 1431417"/>
              <a:gd name="connsiteY4" fmla="*/ 858850 h 954278"/>
              <a:gd name="connsiteX5" fmla="*/ 1335989 w 1431417"/>
              <a:gd name="connsiteY5" fmla="*/ 954278 h 954278"/>
              <a:gd name="connsiteX6" fmla="*/ 95428 w 1431417"/>
              <a:gd name="connsiteY6" fmla="*/ 954278 h 954278"/>
              <a:gd name="connsiteX7" fmla="*/ 0 w 1431417"/>
              <a:gd name="connsiteY7" fmla="*/ 858850 h 954278"/>
              <a:gd name="connsiteX8" fmla="*/ 0 w 1431417"/>
              <a:gd name="connsiteY8" fmla="*/ 95428 h 954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1417" h="954278">
                <a:moveTo>
                  <a:pt x="0" y="95428"/>
                </a:moveTo>
                <a:cubicBezTo>
                  <a:pt x="0" y="42725"/>
                  <a:pt x="42725" y="0"/>
                  <a:pt x="95428" y="0"/>
                </a:cubicBezTo>
                <a:lnTo>
                  <a:pt x="1335989" y="0"/>
                </a:lnTo>
                <a:cubicBezTo>
                  <a:pt x="1388692" y="0"/>
                  <a:pt x="1431417" y="42725"/>
                  <a:pt x="1431417" y="95428"/>
                </a:cubicBezTo>
                <a:lnTo>
                  <a:pt x="1431417" y="858850"/>
                </a:lnTo>
                <a:cubicBezTo>
                  <a:pt x="1431417" y="911553"/>
                  <a:pt x="1388692" y="954278"/>
                  <a:pt x="1335989" y="954278"/>
                </a:cubicBezTo>
                <a:lnTo>
                  <a:pt x="95428" y="954278"/>
                </a:lnTo>
                <a:cubicBezTo>
                  <a:pt x="42725" y="954278"/>
                  <a:pt x="0" y="911553"/>
                  <a:pt x="0" y="858850"/>
                </a:cubicBezTo>
                <a:lnTo>
                  <a:pt x="0" y="95428"/>
                </a:lnTo>
                <a:close/>
              </a:path>
            </a:pathLst>
          </a:custGeom>
          <a:solidFill>
            <a:srgbClr val="009E8B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4150" tIns="104150" rIns="104150" bIns="10415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CA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Radio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026F3CE-1B50-4575-BA9E-98167BA8CA47}"/>
              </a:ext>
            </a:extLst>
          </p:cNvPr>
          <p:cNvSpPr/>
          <p:nvPr/>
        </p:nvSpPr>
        <p:spPr>
          <a:xfrm>
            <a:off x="2743200" y="3010711"/>
            <a:ext cx="1828801" cy="29669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~ mm to m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2FBB23E-1DC7-4F7A-A446-C23554B3E33F}"/>
              </a:ext>
            </a:extLst>
          </p:cNvPr>
          <p:cNvSpPr/>
          <p:nvPr/>
        </p:nvSpPr>
        <p:spPr>
          <a:xfrm>
            <a:off x="7866434" y="3010711"/>
            <a:ext cx="1828801" cy="29669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~ m to km</a:t>
            </a:r>
          </a:p>
        </p:txBody>
      </p:sp>
    </p:spTree>
    <p:extLst>
      <p:ext uri="{BB962C8B-B14F-4D97-AF65-F5344CB8AC3E}">
        <p14:creationId xmlns:p14="http://schemas.microsoft.com/office/powerpoint/2010/main" val="90846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8" grpId="0" animBg="1"/>
      <p:bldP spid="30" grpId="0" animBg="1"/>
      <p:bldP spid="32" grpId="0" animBg="1"/>
      <p:bldP spid="36" grpId="0" animBg="1"/>
      <p:bldP spid="38" grpId="0" animBg="1"/>
      <p:bldP spid="4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AE6457-0E99-412F-9D14-93FDA84E0CD0}"/>
              </a:ext>
            </a:extLst>
          </p:cNvPr>
          <p:cNvSpPr txBox="1"/>
          <p:nvPr/>
        </p:nvSpPr>
        <p:spPr>
          <a:xfrm>
            <a:off x="719846" y="68094"/>
            <a:ext cx="5496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1" dirty="0">
                <a:solidFill>
                  <a:srgbClr val="009E8B"/>
                </a:solidFill>
                <a:latin typeface="+mj-lt"/>
              </a:rPr>
              <a:t>Magnetic Field WPT</a:t>
            </a:r>
          </a:p>
        </p:txBody>
      </p:sp>
      <p:pic>
        <p:nvPicPr>
          <p:cNvPr id="5122" name="Picture 2" descr="Simulation of wireless power system for pacemaker applications">
            <a:extLst>
              <a:ext uri="{FF2B5EF4-FFF2-40B4-BE49-F238E27FC236}">
                <a16:creationId xmlns:a16="http://schemas.microsoft.com/office/drawing/2014/main" id="{EAD558B0-7939-4A2D-A501-19CA34046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46" y="1628543"/>
            <a:ext cx="4904009" cy="2677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FE1E2F15-3B86-4C4B-9B64-53AF8F6047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05" y="1481746"/>
            <a:ext cx="5283600" cy="2971363"/>
          </a:xfrm>
          <a:prstGeom prst="rect">
            <a:avLst/>
          </a:prstGeom>
        </p:spPr>
      </p:pic>
      <p:pic>
        <p:nvPicPr>
          <p:cNvPr id="7" name="Picture 6" descr="Diagram, schematic&#10;&#10;Description automatically generated">
            <a:extLst>
              <a:ext uri="{FF2B5EF4-FFF2-40B4-BE49-F238E27FC236}">
                <a16:creationId xmlns:a16="http://schemas.microsoft.com/office/drawing/2014/main" id="{A0DFC3AC-DE07-4442-BEF0-9FBD42C57C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982" y="3920390"/>
            <a:ext cx="2560506" cy="210237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CA3DF15-687D-489E-9B2D-BE8C53A97193}"/>
              </a:ext>
            </a:extLst>
          </p:cNvPr>
          <p:cNvSpPr txBox="1"/>
          <p:nvPr/>
        </p:nvSpPr>
        <p:spPr>
          <a:xfrm>
            <a:off x="-1061742" y="1003869"/>
            <a:ext cx="6097656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CA" sz="24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Inductive Coupling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547BCE6-2365-4C44-84B9-6C9F9BB50F81}"/>
              </a:ext>
            </a:extLst>
          </p:cNvPr>
          <p:cNvSpPr txBox="1"/>
          <p:nvPr/>
        </p:nvSpPr>
        <p:spPr>
          <a:xfrm>
            <a:off x="4477666" y="1007828"/>
            <a:ext cx="6097656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CA" sz="24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Magnetic Resonant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63EA521-D00A-49C6-99E8-2607810188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67910" y="4002322"/>
            <a:ext cx="2466975" cy="18478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9A62718-FD43-4383-95E8-8F8B3762067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1837" t="20331" b="6660"/>
          <a:stretch/>
        </p:blipFill>
        <p:spPr>
          <a:xfrm>
            <a:off x="855868" y="4002322"/>
            <a:ext cx="1897993" cy="203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095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AE6457-0E99-412F-9D14-93FDA84E0CD0}"/>
              </a:ext>
            </a:extLst>
          </p:cNvPr>
          <p:cNvSpPr txBox="1"/>
          <p:nvPr/>
        </p:nvSpPr>
        <p:spPr>
          <a:xfrm>
            <a:off x="719846" y="68094"/>
            <a:ext cx="5496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1" dirty="0">
                <a:solidFill>
                  <a:srgbClr val="009E8B"/>
                </a:solidFill>
                <a:latin typeface="+mj-lt"/>
              </a:rPr>
              <a:t>Magnetic Field WPT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4726D7-95DE-41C0-81B6-187909B00FC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009E8B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798574" y="1512003"/>
            <a:ext cx="10594851" cy="366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4696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AE6457-0E99-412F-9D14-93FDA84E0CD0}"/>
              </a:ext>
            </a:extLst>
          </p:cNvPr>
          <p:cNvSpPr txBox="1"/>
          <p:nvPr/>
        </p:nvSpPr>
        <p:spPr>
          <a:xfrm>
            <a:off x="719845" y="68094"/>
            <a:ext cx="10173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1" dirty="0">
                <a:solidFill>
                  <a:srgbClr val="009E8B"/>
                </a:solidFill>
                <a:latin typeface="+mj-lt"/>
              </a:rPr>
              <a:t>Capacitive Coupling WPT (Electric Field)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25986E-9C69-4A55-B7B4-8E35AC13D0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320" r="-1"/>
          <a:stretch/>
        </p:blipFill>
        <p:spPr>
          <a:xfrm>
            <a:off x="6096000" y="854767"/>
            <a:ext cx="4576335" cy="282892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EFEA040-444A-4277-B987-1679796E0902}"/>
              </a:ext>
            </a:extLst>
          </p:cNvPr>
          <p:cNvSpPr/>
          <p:nvPr/>
        </p:nvSpPr>
        <p:spPr>
          <a:xfrm>
            <a:off x="6184219" y="1851669"/>
            <a:ext cx="289435" cy="208722"/>
          </a:xfrm>
          <a:prstGeom prst="rect">
            <a:avLst/>
          </a:prstGeom>
          <a:solidFill>
            <a:srgbClr val="009E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-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4C0CD64-7024-4687-B01A-21DF67E9EB04}"/>
              </a:ext>
            </a:extLst>
          </p:cNvPr>
          <p:cNvSpPr/>
          <p:nvPr/>
        </p:nvSpPr>
        <p:spPr>
          <a:xfrm>
            <a:off x="6184218" y="2558958"/>
            <a:ext cx="289435" cy="208722"/>
          </a:xfrm>
          <a:prstGeom prst="rect">
            <a:avLst/>
          </a:prstGeom>
          <a:solidFill>
            <a:srgbClr val="009E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+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26434FD-6B5B-46AA-8B44-6C7849E4F0AB}"/>
              </a:ext>
            </a:extLst>
          </p:cNvPr>
          <p:cNvSpPr/>
          <p:nvPr/>
        </p:nvSpPr>
        <p:spPr>
          <a:xfrm>
            <a:off x="6096000" y="1336831"/>
            <a:ext cx="998674" cy="3210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F4AB1C9-181A-4178-BD16-CF16F2C487E5}"/>
              </a:ext>
            </a:extLst>
          </p:cNvPr>
          <p:cNvGrpSpPr/>
          <p:nvPr/>
        </p:nvGrpSpPr>
        <p:grpSpPr>
          <a:xfrm>
            <a:off x="1837185" y="854767"/>
            <a:ext cx="4958392" cy="2828925"/>
            <a:chOff x="946297" y="1336834"/>
            <a:chExt cx="4958392" cy="2828925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AE23B3B6-EB15-4154-BBC0-D96BBCD9F006}"/>
                </a:ext>
              </a:extLst>
            </p:cNvPr>
            <p:cNvGrpSpPr/>
            <p:nvPr/>
          </p:nvGrpSpPr>
          <p:grpSpPr>
            <a:xfrm>
              <a:off x="946297" y="1336834"/>
              <a:ext cx="4136406" cy="2828925"/>
              <a:chOff x="1887167" y="913207"/>
              <a:chExt cx="4136406" cy="2828925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3079D0FA-0155-42AD-89C3-F450D60811D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-509" r="52892"/>
              <a:stretch/>
            </p:blipFill>
            <p:spPr>
              <a:xfrm>
                <a:off x="1887167" y="913207"/>
                <a:ext cx="4136406" cy="2828925"/>
              </a:xfrm>
              <a:prstGeom prst="rect">
                <a:avLst/>
              </a:prstGeom>
            </p:spPr>
          </p:pic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F598F89-081E-4D8B-BF96-8D5A50E7312B}"/>
                  </a:ext>
                </a:extLst>
              </p:cNvPr>
              <p:cNvSpPr/>
              <p:nvPr/>
            </p:nvSpPr>
            <p:spPr>
              <a:xfrm>
                <a:off x="5661847" y="1910109"/>
                <a:ext cx="289435" cy="20872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+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5237787-8BEB-46E8-AA4E-D9AC625089B8}"/>
                  </a:ext>
                </a:extLst>
              </p:cNvPr>
              <p:cNvSpPr/>
              <p:nvPr/>
            </p:nvSpPr>
            <p:spPr>
              <a:xfrm>
                <a:off x="5661847" y="2617398"/>
                <a:ext cx="289435" cy="20872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dirty="0"/>
                  <a:t>-</a:t>
                </a:r>
              </a:p>
            </p:txBody>
          </p:sp>
        </p:grp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40D8EB9-5349-4B7F-B73F-F223BADDD432}"/>
                </a:ext>
              </a:extLst>
            </p:cNvPr>
            <p:cNvSpPr/>
            <p:nvPr/>
          </p:nvSpPr>
          <p:spPr>
            <a:xfrm>
              <a:off x="4260715" y="1657847"/>
              <a:ext cx="1643974" cy="3946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DBCAA7C1-6E5A-40D6-AF50-8C757410B5B9}"/>
              </a:ext>
            </a:extLst>
          </p:cNvPr>
          <p:cNvSpPr txBox="1"/>
          <p:nvPr/>
        </p:nvSpPr>
        <p:spPr>
          <a:xfrm>
            <a:off x="1000296" y="4197730"/>
            <a:ext cx="609437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Transfer power across metal barriers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Simplicity in design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Absence of heat generation in the wireless transmission region</a:t>
            </a:r>
            <a:endParaRPr lang="en-C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1C51F8F-4354-4381-97B5-1A9C0F0D6E3B}"/>
              </a:ext>
            </a:extLst>
          </p:cNvPr>
          <p:cNvSpPr txBox="1"/>
          <p:nvPr/>
        </p:nvSpPr>
        <p:spPr>
          <a:xfrm>
            <a:off x="6926077" y="4515042"/>
            <a:ext cx="4177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X</a:t>
            </a:r>
            <a:r>
              <a:rPr lang="en-CA" dirty="0"/>
              <a:t> Short range (up to several mm)</a:t>
            </a:r>
          </a:p>
        </p:txBody>
      </p:sp>
    </p:spTree>
    <p:extLst>
      <p:ext uri="{BB962C8B-B14F-4D97-AF65-F5344CB8AC3E}">
        <p14:creationId xmlns:p14="http://schemas.microsoft.com/office/powerpoint/2010/main" val="2128398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23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AE6457-0E99-412F-9D14-93FDA84E0CD0}"/>
              </a:ext>
            </a:extLst>
          </p:cNvPr>
          <p:cNvSpPr txBox="1"/>
          <p:nvPr/>
        </p:nvSpPr>
        <p:spPr>
          <a:xfrm>
            <a:off x="719846" y="68094"/>
            <a:ext cx="8822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1" dirty="0">
                <a:solidFill>
                  <a:srgbClr val="009E8B"/>
                </a:solidFill>
                <a:latin typeface="+mj-lt"/>
              </a:rPr>
              <a:t>Far-Field (Electromagnetic Radiation)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E16F9C-3AA8-4964-9981-36CF1E6FD1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474" t="34783" r="4374" b="22464"/>
          <a:stretch/>
        </p:blipFill>
        <p:spPr>
          <a:xfrm>
            <a:off x="4886051" y="1569589"/>
            <a:ext cx="6557202" cy="2966832"/>
          </a:xfrm>
          <a:prstGeom prst="rect">
            <a:avLst/>
          </a:prstGeom>
        </p:spPr>
      </p:pic>
      <p:pic>
        <p:nvPicPr>
          <p:cNvPr id="9218" name="Picture 2">
            <a:extLst>
              <a:ext uri="{FF2B5EF4-FFF2-40B4-BE49-F238E27FC236}">
                <a16:creationId xmlns:a16="http://schemas.microsoft.com/office/drawing/2014/main" id="{70691C2E-6589-4EA1-ADC2-F9D054D957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47" y="1431374"/>
            <a:ext cx="4206373" cy="2944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091F965-A409-4402-BEF9-280260CDCDA6}"/>
              </a:ext>
            </a:extLst>
          </p:cNvPr>
          <p:cNvSpPr txBox="1"/>
          <p:nvPr/>
        </p:nvSpPr>
        <p:spPr>
          <a:xfrm>
            <a:off x="1848255" y="5206919"/>
            <a:ext cx="104280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</a:rPr>
              <a:t>* A </a:t>
            </a:r>
            <a:r>
              <a:rPr lang="en-US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constant line-of-sight (</a:t>
            </a:r>
            <a:r>
              <a:rPr lang="en-US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LoS</a:t>
            </a:r>
            <a:r>
              <a:rPr lang="en-US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) between the transmitter and receiver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</a:rPr>
              <a:t>is mandatory.</a:t>
            </a:r>
            <a:endParaRPr lang="en-C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9735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AE6457-0E99-412F-9D14-93FDA84E0CD0}"/>
              </a:ext>
            </a:extLst>
          </p:cNvPr>
          <p:cNvSpPr txBox="1"/>
          <p:nvPr/>
        </p:nvSpPr>
        <p:spPr>
          <a:xfrm>
            <a:off x="719845" y="68094"/>
            <a:ext cx="8841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1" dirty="0">
                <a:solidFill>
                  <a:srgbClr val="009E8B"/>
                </a:solidFill>
                <a:latin typeface="+mj-lt"/>
              </a:rPr>
              <a:t>Comparison Between different WPT Methods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231F9BF-88BE-4481-BE40-C8B29988EF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04"/>
          <a:stretch/>
        </p:blipFill>
        <p:spPr>
          <a:xfrm>
            <a:off x="563392" y="1256348"/>
            <a:ext cx="11065215" cy="466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4697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word&#10;&#10;Description automatically generated with medium confidence">
            <a:extLst>
              <a:ext uri="{FF2B5EF4-FFF2-40B4-BE49-F238E27FC236}">
                <a16:creationId xmlns:a16="http://schemas.microsoft.com/office/drawing/2014/main" id="{E6170861-8184-49E2-ABE2-373084B3474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91ED3DC-C74D-44B8-A251-47C88D8106B8}"/>
              </a:ext>
            </a:extLst>
          </p:cNvPr>
          <p:cNvSpPr txBox="1"/>
          <p:nvPr/>
        </p:nvSpPr>
        <p:spPr>
          <a:xfrm>
            <a:off x="974387" y="2082801"/>
            <a:ext cx="1024322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Applications:</a:t>
            </a:r>
          </a:p>
          <a:p>
            <a:pPr algn="ctr"/>
            <a:r>
              <a:rPr lang="en-CA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Charging Electric Vehicles</a:t>
            </a:r>
          </a:p>
          <a:p>
            <a:pPr marL="342900" indent="-342900">
              <a:buFont typeface="+mj-lt"/>
              <a:buAutoNum type="arabicPeriod"/>
            </a:pPr>
            <a:endParaRPr lang="en-C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en-C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3554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29EB8549-8ABB-47EA-9D05-936DDE53947D}"/>
              </a:ext>
            </a:extLst>
          </p:cNvPr>
          <p:cNvSpPr/>
          <p:nvPr/>
        </p:nvSpPr>
        <p:spPr>
          <a:xfrm>
            <a:off x="3322884" y="947875"/>
            <a:ext cx="5812601" cy="954278"/>
          </a:xfrm>
          <a:custGeom>
            <a:avLst/>
            <a:gdLst>
              <a:gd name="connsiteX0" fmla="*/ 0 w 5812601"/>
              <a:gd name="connsiteY0" fmla="*/ 95428 h 954278"/>
              <a:gd name="connsiteX1" fmla="*/ 95428 w 5812601"/>
              <a:gd name="connsiteY1" fmla="*/ 0 h 954278"/>
              <a:gd name="connsiteX2" fmla="*/ 5717173 w 5812601"/>
              <a:gd name="connsiteY2" fmla="*/ 0 h 954278"/>
              <a:gd name="connsiteX3" fmla="*/ 5812601 w 5812601"/>
              <a:gd name="connsiteY3" fmla="*/ 95428 h 954278"/>
              <a:gd name="connsiteX4" fmla="*/ 5812601 w 5812601"/>
              <a:gd name="connsiteY4" fmla="*/ 858850 h 954278"/>
              <a:gd name="connsiteX5" fmla="*/ 5717173 w 5812601"/>
              <a:gd name="connsiteY5" fmla="*/ 954278 h 954278"/>
              <a:gd name="connsiteX6" fmla="*/ 95428 w 5812601"/>
              <a:gd name="connsiteY6" fmla="*/ 954278 h 954278"/>
              <a:gd name="connsiteX7" fmla="*/ 0 w 5812601"/>
              <a:gd name="connsiteY7" fmla="*/ 858850 h 954278"/>
              <a:gd name="connsiteX8" fmla="*/ 0 w 5812601"/>
              <a:gd name="connsiteY8" fmla="*/ 95428 h 954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12601" h="954278">
                <a:moveTo>
                  <a:pt x="0" y="95428"/>
                </a:moveTo>
                <a:cubicBezTo>
                  <a:pt x="0" y="42725"/>
                  <a:pt x="42725" y="0"/>
                  <a:pt x="95428" y="0"/>
                </a:cubicBezTo>
                <a:lnTo>
                  <a:pt x="5717173" y="0"/>
                </a:lnTo>
                <a:cubicBezTo>
                  <a:pt x="5769876" y="0"/>
                  <a:pt x="5812601" y="42725"/>
                  <a:pt x="5812601" y="95428"/>
                </a:cubicBezTo>
                <a:lnTo>
                  <a:pt x="5812601" y="858850"/>
                </a:lnTo>
                <a:cubicBezTo>
                  <a:pt x="5812601" y="911553"/>
                  <a:pt x="5769876" y="954278"/>
                  <a:pt x="5717173" y="954278"/>
                </a:cubicBezTo>
                <a:lnTo>
                  <a:pt x="95428" y="954278"/>
                </a:lnTo>
                <a:cubicBezTo>
                  <a:pt x="42725" y="954278"/>
                  <a:pt x="0" y="911553"/>
                  <a:pt x="0" y="858850"/>
                </a:cubicBezTo>
                <a:lnTo>
                  <a:pt x="0" y="95428"/>
                </a:lnTo>
                <a:close/>
              </a:path>
            </a:pathLst>
          </a:custGeom>
          <a:solidFill>
            <a:srgbClr val="009E8B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4630" tIns="134630" rIns="134630" bIns="134630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CA" sz="2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WPT modes for EVs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48A1920A-04F2-4465-8DA1-48FE514DDA66}"/>
              </a:ext>
            </a:extLst>
          </p:cNvPr>
          <p:cNvSpPr/>
          <p:nvPr/>
        </p:nvSpPr>
        <p:spPr>
          <a:xfrm>
            <a:off x="3666725" y="1902154"/>
            <a:ext cx="2562459" cy="38171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2562459" y="0"/>
                </a:moveTo>
                <a:lnTo>
                  <a:pt x="2562459" y="190855"/>
                </a:lnTo>
                <a:lnTo>
                  <a:pt x="0" y="190855"/>
                </a:lnTo>
                <a:lnTo>
                  <a:pt x="0" y="381711"/>
                </a:lnTo>
              </a:path>
            </a:pathLst>
          </a:custGeom>
          <a:noFill/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10000"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BB1D035-2219-454E-9F1C-3EAF365653D2}"/>
              </a:ext>
            </a:extLst>
          </p:cNvPr>
          <p:cNvSpPr/>
          <p:nvPr/>
        </p:nvSpPr>
        <p:spPr>
          <a:xfrm>
            <a:off x="1790222" y="2283865"/>
            <a:ext cx="3753005" cy="954278"/>
          </a:xfrm>
          <a:custGeom>
            <a:avLst/>
            <a:gdLst>
              <a:gd name="connsiteX0" fmla="*/ 0 w 3753005"/>
              <a:gd name="connsiteY0" fmla="*/ 95428 h 954278"/>
              <a:gd name="connsiteX1" fmla="*/ 95428 w 3753005"/>
              <a:gd name="connsiteY1" fmla="*/ 0 h 954278"/>
              <a:gd name="connsiteX2" fmla="*/ 3657577 w 3753005"/>
              <a:gd name="connsiteY2" fmla="*/ 0 h 954278"/>
              <a:gd name="connsiteX3" fmla="*/ 3753005 w 3753005"/>
              <a:gd name="connsiteY3" fmla="*/ 95428 h 954278"/>
              <a:gd name="connsiteX4" fmla="*/ 3753005 w 3753005"/>
              <a:gd name="connsiteY4" fmla="*/ 858850 h 954278"/>
              <a:gd name="connsiteX5" fmla="*/ 3657577 w 3753005"/>
              <a:gd name="connsiteY5" fmla="*/ 954278 h 954278"/>
              <a:gd name="connsiteX6" fmla="*/ 95428 w 3753005"/>
              <a:gd name="connsiteY6" fmla="*/ 954278 h 954278"/>
              <a:gd name="connsiteX7" fmla="*/ 0 w 3753005"/>
              <a:gd name="connsiteY7" fmla="*/ 858850 h 954278"/>
              <a:gd name="connsiteX8" fmla="*/ 0 w 3753005"/>
              <a:gd name="connsiteY8" fmla="*/ 95428 h 954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53005" h="954278">
                <a:moveTo>
                  <a:pt x="0" y="95428"/>
                </a:moveTo>
                <a:cubicBezTo>
                  <a:pt x="0" y="42725"/>
                  <a:pt x="42725" y="0"/>
                  <a:pt x="95428" y="0"/>
                </a:cubicBezTo>
                <a:lnTo>
                  <a:pt x="3657577" y="0"/>
                </a:lnTo>
                <a:cubicBezTo>
                  <a:pt x="3710280" y="0"/>
                  <a:pt x="3753005" y="42725"/>
                  <a:pt x="3753005" y="95428"/>
                </a:cubicBezTo>
                <a:lnTo>
                  <a:pt x="3753005" y="858850"/>
                </a:lnTo>
                <a:cubicBezTo>
                  <a:pt x="3753005" y="911553"/>
                  <a:pt x="3710280" y="954278"/>
                  <a:pt x="3657577" y="954278"/>
                </a:cubicBezTo>
                <a:lnTo>
                  <a:pt x="95428" y="954278"/>
                </a:lnTo>
                <a:cubicBezTo>
                  <a:pt x="42725" y="954278"/>
                  <a:pt x="0" y="911553"/>
                  <a:pt x="0" y="858850"/>
                </a:cubicBezTo>
                <a:lnTo>
                  <a:pt x="0" y="95428"/>
                </a:lnTo>
                <a:close/>
              </a:path>
            </a:pathLst>
          </a:custGeom>
          <a:solidFill>
            <a:srgbClr val="009E8B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4630" tIns="134630" rIns="134630" bIns="134630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CA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CA" sz="2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Static (SWPT)</a:t>
            </a:r>
          </a:p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CA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Charge while vehicle is not in motion</a:t>
            </a:r>
            <a:endParaRPr lang="en-CA" sz="1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CA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917B21B-5943-4193-B5BF-F9F476469D12}"/>
              </a:ext>
            </a:extLst>
          </p:cNvPr>
          <p:cNvSpPr/>
          <p:nvPr/>
        </p:nvSpPr>
        <p:spPr>
          <a:xfrm>
            <a:off x="6229185" y="1902154"/>
            <a:ext cx="2554858" cy="38171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90855"/>
                </a:lnTo>
                <a:lnTo>
                  <a:pt x="2554858" y="190855"/>
                </a:lnTo>
                <a:lnTo>
                  <a:pt x="2554858" y="381711"/>
                </a:lnTo>
              </a:path>
            </a:pathLst>
          </a:custGeom>
          <a:noFill/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10000"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E76EC249-0517-4044-B4C6-4989B1CACFD6}"/>
              </a:ext>
            </a:extLst>
          </p:cNvPr>
          <p:cNvSpPr/>
          <p:nvPr/>
        </p:nvSpPr>
        <p:spPr>
          <a:xfrm>
            <a:off x="6899940" y="2283865"/>
            <a:ext cx="3768207" cy="954278"/>
          </a:xfrm>
          <a:custGeom>
            <a:avLst/>
            <a:gdLst>
              <a:gd name="connsiteX0" fmla="*/ 0 w 3768207"/>
              <a:gd name="connsiteY0" fmla="*/ 95428 h 954278"/>
              <a:gd name="connsiteX1" fmla="*/ 95428 w 3768207"/>
              <a:gd name="connsiteY1" fmla="*/ 0 h 954278"/>
              <a:gd name="connsiteX2" fmla="*/ 3672779 w 3768207"/>
              <a:gd name="connsiteY2" fmla="*/ 0 h 954278"/>
              <a:gd name="connsiteX3" fmla="*/ 3768207 w 3768207"/>
              <a:gd name="connsiteY3" fmla="*/ 95428 h 954278"/>
              <a:gd name="connsiteX4" fmla="*/ 3768207 w 3768207"/>
              <a:gd name="connsiteY4" fmla="*/ 858850 h 954278"/>
              <a:gd name="connsiteX5" fmla="*/ 3672779 w 3768207"/>
              <a:gd name="connsiteY5" fmla="*/ 954278 h 954278"/>
              <a:gd name="connsiteX6" fmla="*/ 95428 w 3768207"/>
              <a:gd name="connsiteY6" fmla="*/ 954278 h 954278"/>
              <a:gd name="connsiteX7" fmla="*/ 0 w 3768207"/>
              <a:gd name="connsiteY7" fmla="*/ 858850 h 954278"/>
              <a:gd name="connsiteX8" fmla="*/ 0 w 3768207"/>
              <a:gd name="connsiteY8" fmla="*/ 95428 h 954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68207" h="954278">
                <a:moveTo>
                  <a:pt x="0" y="95428"/>
                </a:moveTo>
                <a:cubicBezTo>
                  <a:pt x="0" y="42725"/>
                  <a:pt x="42725" y="0"/>
                  <a:pt x="95428" y="0"/>
                </a:cubicBezTo>
                <a:lnTo>
                  <a:pt x="3672779" y="0"/>
                </a:lnTo>
                <a:cubicBezTo>
                  <a:pt x="3725482" y="0"/>
                  <a:pt x="3768207" y="42725"/>
                  <a:pt x="3768207" y="95428"/>
                </a:cubicBezTo>
                <a:lnTo>
                  <a:pt x="3768207" y="858850"/>
                </a:lnTo>
                <a:cubicBezTo>
                  <a:pt x="3768207" y="911553"/>
                  <a:pt x="3725482" y="954278"/>
                  <a:pt x="3672779" y="954278"/>
                </a:cubicBezTo>
                <a:lnTo>
                  <a:pt x="95428" y="954278"/>
                </a:lnTo>
                <a:cubicBezTo>
                  <a:pt x="42725" y="954278"/>
                  <a:pt x="0" y="911553"/>
                  <a:pt x="0" y="858850"/>
                </a:cubicBezTo>
                <a:lnTo>
                  <a:pt x="0" y="95428"/>
                </a:lnTo>
                <a:close/>
              </a:path>
            </a:pathLst>
          </a:custGeom>
          <a:solidFill>
            <a:srgbClr val="009E8B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4630" tIns="134630" rIns="134630" bIns="134630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CA" sz="2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Dynamic (DWPT)</a:t>
            </a:r>
          </a:p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CA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Charge while the vehicle is moving along a WPT-enabled roadway</a:t>
            </a:r>
            <a:endParaRPr lang="en-CA" sz="1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6A515FF-7254-4A90-8A5F-5155987D3592}"/>
              </a:ext>
            </a:extLst>
          </p:cNvPr>
          <p:cNvSpPr txBox="1"/>
          <p:nvPr/>
        </p:nvSpPr>
        <p:spPr>
          <a:xfrm>
            <a:off x="700908" y="15732"/>
            <a:ext cx="9943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1" dirty="0">
                <a:solidFill>
                  <a:srgbClr val="009E8B"/>
                </a:solidFill>
                <a:latin typeface="+mj-lt"/>
              </a:rPr>
              <a:t>Wireless Charging Modes for Electric Vehicles</a:t>
            </a:r>
          </a:p>
        </p:txBody>
      </p:sp>
      <p:pic>
        <p:nvPicPr>
          <p:cNvPr id="10242" name="Picture 2" descr="Wireless EV charging gets a boost: Single standard will harmonize systems  up to 11 kw">
            <a:extLst>
              <a:ext uri="{FF2B5EF4-FFF2-40B4-BE49-F238E27FC236}">
                <a16:creationId xmlns:a16="http://schemas.microsoft.com/office/drawing/2014/main" id="{050C09C6-33B4-417D-B9EF-A0E5899A8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22" y="3619854"/>
            <a:ext cx="3374803" cy="21681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844047B-2AE6-404B-8B19-97BB795874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070" r="14327"/>
          <a:stretch/>
        </p:blipFill>
        <p:spPr>
          <a:xfrm>
            <a:off x="3872784" y="3619853"/>
            <a:ext cx="2733473" cy="21681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6" name="Picture 6" descr="Smart infrastructure: Charging on the move | Intertraffic">
            <a:extLst>
              <a:ext uri="{FF2B5EF4-FFF2-40B4-BE49-F238E27FC236}">
                <a16:creationId xmlns:a16="http://schemas.microsoft.com/office/drawing/2014/main" id="{08B76A62-360B-4215-9C63-B4B8F2D501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2480" y="3610094"/>
            <a:ext cx="3768208" cy="2177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4012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2F1B059-A25F-49BC-9020-60ACEBD8642E}"/>
              </a:ext>
            </a:extLst>
          </p:cNvPr>
          <p:cNvSpPr txBox="1"/>
          <p:nvPr/>
        </p:nvSpPr>
        <p:spPr>
          <a:xfrm>
            <a:off x="700390" y="0"/>
            <a:ext cx="9943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1" dirty="0">
                <a:solidFill>
                  <a:srgbClr val="009E8B"/>
                </a:solidFill>
                <a:latin typeface="+mj-lt"/>
              </a:rPr>
              <a:t>Case Study: Electric Bus Systems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FA9ACE-F736-4A23-836C-5AE0A9063FEF}"/>
              </a:ext>
            </a:extLst>
          </p:cNvPr>
          <p:cNvSpPr/>
          <p:nvPr/>
        </p:nvSpPr>
        <p:spPr>
          <a:xfrm>
            <a:off x="2298159" y="863895"/>
            <a:ext cx="7840492" cy="933855"/>
          </a:xfrm>
          <a:prstGeom prst="rect">
            <a:avLst/>
          </a:prstGeom>
          <a:solidFill>
            <a:srgbClr val="009E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Case Study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Plug-in versus WPT</a:t>
            </a:r>
            <a:endParaRPr lang="en-CA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53C0FAB-A443-433A-B020-2553D33014F2}"/>
              </a:ext>
            </a:extLst>
          </p:cNvPr>
          <p:cNvSpPr/>
          <p:nvPr/>
        </p:nvSpPr>
        <p:spPr>
          <a:xfrm>
            <a:off x="4469048" y="2002014"/>
            <a:ext cx="3498714" cy="933855"/>
          </a:xfrm>
          <a:prstGeom prst="rect">
            <a:avLst/>
          </a:prstGeom>
          <a:solidFill>
            <a:srgbClr val="009E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i="0" u="none" strike="noStrike" baseline="0" dirty="0">
                <a:solidFill>
                  <a:schemeClr val="tx1"/>
                </a:solidFill>
                <a:latin typeface="Times-Roman"/>
              </a:rPr>
              <a:t>67</a:t>
            </a:r>
            <a:r>
              <a:rPr lang="en-US" sz="1800" b="0" i="0" u="none" strike="noStrike" baseline="0" dirty="0">
                <a:solidFill>
                  <a:schemeClr val="tx1"/>
                </a:solidFill>
                <a:latin typeface="Times-Roman"/>
              </a:rPr>
              <a:t> buses operating on 21 routes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(based on 12 years of operation)</a:t>
            </a:r>
            <a:endParaRPr lang="en-CA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5473C16-1441-4331-97C7-F1C485375810}"/>
              </a:ext>
            </a:extLst>
          </p:cNvPr>
          <p:cNvSpPr/>
          <p:nvPr/>
        </p:nvSpPr>
        <p:spPr>
          <a:xfrm>
            <a:off x="1984442" y="3165027"/>
            <a:ext cx="3498714" cy="933855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i="0" u="none" strike="noStrike" baseline="0" dirty="0">
                <a:solidFill>
                  <a:schemeClr val="tx1"/>
                </a:solidFill>
                <a:latin typeface="Times-Roman"/>
              </a:rPr>
              <a:t>Wireless Charger (85% efficient)</a:t>
            </a:r>
            <a:endParaRPr lang="en-CA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D546B2C-9A7B-4651-9A15-F28B732C6C6A}"/>
              </a:ext>
            </a:extLst>
          </p:cNvPr>
          <p:cNvSpPr/>
          <p:nvPr/>
        </p:nvSpPr>
        <p:spPr>
          <a:xfrm>
            <a:off x="1294590" y="4313661"/>
            <a:ext cx="2439209" cy="646331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0" i="0" u="none" strike="noStrike" baseline="0" dirty="0">
                <a:solidFill>
                  <a:schemeClr val="tx1"/>
                </a:solidFill>
                <a:latin typeface="Times-Roman"/>
              </a:rPr>
              <a:t>67 on-WCs</a:t>
            </a:r>
            <a:endParaRPr lang="en-CA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A898ECD-24E3-4379-BF88-699C871F31F1}"/>
              </a:ext>
            </a:extLst>
          </p:cNvPr>
          <p:cNvSpPr/>
          <p:nvPr/>
        </p:nvSpPr>
        <p:spPr>
          <a:xfrm>
            <a:off x="3942136" y="4341974"/>
            <a:ext cx="2439209" cy="609405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0" i="0" u="none" strike="noStrike" baseline="0" dirty="0">
                <a:solidFill>
                  <a:schemeClr val="tx1"/>
                </a:solidFill>
                <a:latin typeface="Times-Roman"/>
              </a:rPr>
              <a:t>428 off-WCs (60 kW each)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5173AAE-D2E2-4D0A-9FA9-AD0912954FAD}"/>
              </a:ext>
            </a:extLst>
          </p:cNvPr>
          <p:cNvSpPr/>
          <p:nvPr/>
        </p:nvSpPr>
        <p:spPr>
          <a:xfrm>
            <a:off x="6611568" y="3150648"/>
            <a:ext cx="3498714" cy="93385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i="0" u="none" strike="noStrike" baseline="0" dirty="0">
                <a:solidFill>
                  <a:schemeClr val="tx1"/>
                </a:solidFill>
                <a:latin typeface="Times-Roman"/>
              </a:rPr>
              <a:t>Plug-in Charger</a:t>
            </a:r>
            <a:r>
              <a:rPr lang="en-US" sz="1800" i="0" u="none" strike="noStrike" dirty="0">
                <a:solidFill>
                  <a:schemeClr val="tx1"/>
                </a:solidFill>
                <a:latin typeface="Times-Roman"/>
              </a:rPr>
              <a:t> (90% efficient)</a:t>
            </a:r>
            <a:endParaRPr lang="en-CA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4ACEF22-2F38-49AE-827D-F028C101675A}"/>
              </a:ext>
            </a:extLst>
          </p:cNvPr>
          <p:cNvSpPr/>
          <p:nvPr/>
        </p:nvSpPr>
        <p:spPr>
          <a:xfrm>
            <a:off x="7261696" y="4299282"/>
            <a:ext cx="2439210" cy="65209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0" i="0" u="none" strike="noStrike" baseline="0" dirty="0">
                <a:solidFill>
                  <a:schemeClr val="tx1"/>
                </a:solidFill>
                <a:latin typeface="Times-Roman"/>
              </a:rPr>
              <a:t>67 plug-in (60 kW each)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4505E22-C10D-4D4C-A47E-1341A767FF1E}"/>
              </a:ext>
            </a:extLst>
          </p:cNvPr>
          <p:cNvCxnSpPr>
            <a:cxnSpLocks/>
            <a:stCxn id="7" idx="2"/>
            <a:endCxn id="8" idx="0"/>
          </p:cNvCxnSpPr>
          <p:nvPr/>
        </p:nvCxnSpPr>
        <p:spPr>
          <a:xfrm>
            <a:off x="6218405" y="1797750"/>
            <a:ext cx="0" cy="2042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5DE4F17-77AA-4EFE-825D-4DE432F978A3}"/>
              </a:ext>
            </a:extLst>
          </p:cNvPr>
          <p:cNvCxnSpPr>
            <a:cxnSpLocks/>
            <a:endCxn id="9" idx="0"/>
          </p:cNvCxnSpPr>
          <p:nvPr/>
        </p:nvCxnSpPr>
        <p:spPr>
          <a:xfrm flipH="1">
            <a:off x="3733799" y="2946384"/>
            <a:ext cx="2384086" cy="21864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5937A77-50D0-4CB2-8539-03134239A0E9}"/>
              </a:ext>
            </a:extLst>
          </p:cNvPr>
          <p:cNvCxnSpPr>
            <a:cxnSpLocks/>
            <a:stCxn id="12" idx="0"/>
          </p:cNvCxnSpPr>
          <p:nvPr/>
        </p:nvCxnSpPr>
        <p:spPr>
          <a:xfrm flipH="1" flipV="1">
            <a:off x="6117885" y="2946384"/>
            <a:ext cx="2243040" cy="2042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A79A64E-FB34-4ACB-BF2B-79E8A1EC6BE2}"/>
              </a:ext>
            </a:extLst>
          </p:cNvPr>
          <p:cNvCxnSpPr>
            <a:cxnSpLocks/>
            <a:stCxn id="11" idx="0"/>
          </p:cNvCxnSpPr>
          <p:nvPr/>
        </p:nvCxnSpPr>
        <p:spPr>
          <a:xfrm flipH="1" flipV="1">
            <a:off x="3635545" y="4102301"/>
            <a:ext cx="1526196" cy="2396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AADF3AE-A988-475B-96DA-AA6D36C6C244}"/>
              </a:ext>
            </a:extLst>
          </p:cNvPr>
          <p:cNvCxnSpPr>
            <a:cxnSpLocks/>
            <a:stCxn id="10" idx="0"/>
            <a:endCxn id="9" idx="2"/>
          </p:cNvCxnSpPr>
          <p:nvPr/>
        </p:nvCxnSpPr>
        <p:spPr>
          <a:xfrm flipV="1">
            <a:off x="2514195" y="4098882"/>
            <a:ext cx="1219604" cy="21477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F5EA357-20C4-434E-B7A2-35512C492B66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8481069" y="4095330"/>
            <a:ext cx="232" cy="20395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E5291B23-EBFA-4093-8ACE-F2A42B346828}"/>
              </a:ext>
            </a:extLst>
          </p:cNvPr>
          <p:cNvSpPr/>
          <p:nvPr/>
        </p:nvSpPr>
        <p:spPr>
          <a:xfrm>
            <a:off x="1294589" y="5047065"/>
            <a:ext cx="5086755" cy="933855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Each transit center (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minutes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Downtown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bus stop (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 seconds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 charging stop) 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Suburban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areas (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 seconds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 charging stop)</a:t>
            </a:r>
            <a:endParaRPr lang="en-CA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D6F7567-3DFA-498A-943E-C9E16999AD53}"/>
              </a:ext>
            </a:extLst>
          </p:cNvPr>
          <p:cNvSpPr txBox="1"/>
          <p:nvPr/>
        </p:nvSpPr>
        <p:spPr>
          <a:xfrm>
            <a:off x="700390" y="6151318"/>
            <a:ext cx="1013155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Bi, Z. K. (2015). </a:t>
            </a:r>
            <a:r>
              <a:rPr lang="en-US" sz="1200" b="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Plug-in vs. Wireless Charging: Life Cycle Energy and Greenhouse Gas Emission Analysis of an Electric Bus System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(Doctoral dissertation).</a:t>
            </a:r>
            <a:endParaRPr lang="en-CA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361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3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AF4E16C-78E0-4C54-AA06-675E16370862}"/>
              </a:ext>
            </a:extLst>
          </p:cNvPr>
          <p:cNvSpPr txBox="1"/>
          <p:nvPr/>
        </p:nvSpPr>
        <p:spPr>
          <a:xfrm>
            <a:off x="657083" y="0"/>
            <a:ext cx="9943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1" dirty="0">
                <a:solidFill>
                  <a:srgbClr val="009E8B"/>
                </a:solidFill>
                <a:latin typeface="+mj-lt"/>
              </a:rPr>
              <a:t>Electric Bus System: Plug-in versus SWPT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D67EDA-1346-403C-AC35-E890A7D362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473" y="801871"/>
            <a:ext cx="5991531" cy="52542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0373CBC-7EBA-42BE-9EFF-5AFCAC211F15}"/>
              </a:ext>
            </a:extLst>
          </p:cNvPr>
          <p:cNvSpPr txBox="1"/>
          <p:nvPr/>
        </p:nvSpPr>
        <p:spPr>
          <a:xfrm>
            <a:off x="6096000" y="1582340"/>
            <a:ext cx="6094378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0" i="0" u="none" strike="noStrike" baseline="0" dirty="0">
                <a:latin typeface="Times-Roman"/>
              </a:rPr>
              <a:t>Battery downsizing calculation. </a:t>
            </a:r>
          </a:p>
          <a:p>
            <a:pPr algn="l"/>
            <a:endParaRPr lang="en-US" sz="1800" b="0" i="0" u="none" strike="noStrike" baseline="0" dirty="0">
              <a:latin typeface="Times-Roman"/>
            </a:endParaRPr>
          </a:p>
          <a:p>
            <a:pPr marL="342900" indent="-342900" algn="l">
              <a:buAutoNum type="arabicParenBoth"/>
            </a:pPr>
            <a:r>
              <a:rPr lang="en-US" sz="1800" b="0" i="0" u="none" strike="noStrike" baseline="0" dirty="0">
                <a:latin typeface="Times-Roman"/>
              </a:rPr>
              <a:t>Operating Region (kWh) of plug-in charged battery; </a:t>
            </a:r>
          </a:p>
          <a:p>
            <a:pPr algn="l"/>
            <a:endParaRPr lang="en-US" sz="1800" b="0" i="0" u="none" strike="noStrike" baseline="0" dirty="0">
              <a:latin typeface="Times-Roman"/>
            </a:endParaRPr>
          </a:p>
          <a:p>
            <a:pPr algn="l"/>
            <a:r>
              <a:rPr lang="en-US" sz="1800" b="0" i="0" u="none" strike="noStrike" baseline="0" dirty="0">
                <a:solidFill>
                  <a:srgbClr val="FF0000"/>
                </a:solidFill>
                <a:latin typeface="Times-Roman"/>
              </a:rPr>
              <a:t>(2) Primary capacity reduction (kWh) due to wireless charging availability;</a:t>
            </a:r>
          </a:p>
          <a:p>
            <a:pPr algn="l"/>
            <a:r>
              <a:rPr lang="en-US" sz="1800" b="0" i="0" u="none" strike="noStrike" baseline="0" dirty="0">
                <a:solidFill>
                  <a:srgbClr val="FF0000"/>
                </a:solidFill>
                <a:latin typeface="Times-Roman"/>
              </a:rPr>
              <a:t> </a:t>
            </a:r>
          </a:p>
          <a:p>
            <a:pPr algn="l"/>
            <a:r>
              <a:rPr lang="en-US" sz="1800" b="0" i="0" u="none" strike="noStrike" baseline="0" dirty="0">
                <a:solidFill>
                  <a:srgbClr val="D16C1F"/>
                </a:solidFill>
                <a:latin typeface="Times-Roman"/>
              </a:rPr>
              <a:t>(3) Secondary capacity reduction (kWh) due to fuel</a:t>
            </a:r>
          </a:p>
          <a:p>
            <a:pPr algn="l"/>
            <a:r>
              <a:rPr lang="en-US" sz="1800" b="0" i="0" u="none" strike="noStrike" baseline="0" dirty="0">
                <a:solidFill>
                  <a:srgbClr val="D16C1F"/>
                </a:solidFill>
                <a:latin typeface="Times-Roman"/>
              </a:rPr>
              <a:t>economy improvement; </a:t>
            </a:r>
          </a:p>
          <a:p>
            <a:pPr algn="l"/>
            <a:endParaRPr lang="en-US" sz="1800" b="0" i="0" u="none" strike="noStrike" baseline="0" dirty="0">
              <a:solidFill>
                <a:srgbClr val="D16C1F"/>
              </a:solidFill>
              <a:latin typeface="Times-Roman"/>
            </a:endParaRPr>
          </a:p>
          <a:p>
            <a:pPr algn="l"/>
            <a:r>
              <a:rPr lang="en-US" sz="1800" b="0" i="0" u="none" strike="noStrike" baseline="0" dirty="0">
                <a:solidFill>
                  <a:srgbClr val="0070C0"/>
                </a:solidFill>
                <a:latin typeface="Times-Roman"/>
              </a:rPr>
              <a:t>(4) Minimum electricity needed (kWh) at start of the day 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70C0"/>
                </a:solidFill>
                <a:latin typeface="Times-Roman"/>
              </a:rPr>
              <a:t>for a wirelessly charged battery (not yet including its own Overcharge Safety Margin, Reserved Storage Capacity)</a:t>
            </a:r>
            <a:endParaRPr lang="en-CA" dirty="0">
              <a:solidFill>
                <a:srgbClr val="0070C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4A4D49-A5CD-4AAE-A265-2313824655C4}"/>
              </a:ext>
            </a:extLst>
          </p:cNvPr>
          <p:cNvSpPr txBox="1"/>
          <p:nvPr/>
        </p:nvSpPr>
        <p:spPr>
          <a:xfrm>
            <a:off x="700390" y="6151318"/>
            <a:ext cx="1013155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Bi, Z. K. (2015). </a:t>
            </a:r>
            <a:r>
              <a:rPr lang="en-US" sz="1200" b="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Plug-in vs. Wireless Charging: Life Cycle Energy and Greenhouse Gas Emission Analysis of an Electric Bus System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(Doctoral dissertation).</a:t>
            </a:r>
            <a:endParaRPr lang="en-CA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753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ADF12A-9E93-4F70-96C2-FEE953AE8D66}"/>
              </a:ext>
            </a:extLst>
          </p:cNvPr>
          <p:cNvSpPr txBox="1"/>
          <p:nvPr/>
        </p:nvSpPr>
        <p:spPr>
          <a:xfrm>
            <a:off x="690663" y="97276"/>
            <a:ext cx="45136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1" dirty="0">
                <a:latin typeface="+mj-lt"/>
              </a:rPr>
              <a:t>Outline</a:t>
            </a:r>
          </a:p>
        </p:txBody>
      </p:sp>
      <p:pic>
        <p:nvPicPr>
          <p:cNvPr id="4" name="Picture 3" descr="A close-up of a sword&#10;&#10;Description automatically generated with medium confidence">
            <a:extLst>
              <a:ext uri="{FF2B5EF4-FFF2-40B4-BE49-F238E27FC236}">
                <a16:creationId xmlns:a16="http://schemas.microsoft.com/office/drawing/2014/main" id="{E6170861-8184-49E2-ABE2-373084B3474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91ED3DC-C74D-44B8-A251-47C88D8106B8}"/>
              </a:ext>
            </a:extLst>
          </p:cNvPr>
          <p:cNvSpPr txBox="1"/>
          <p:nvPr/>
        </p:nvSpPr>
        <p:spPr>
          <a:xfrm>
            <a:off x="865761" y="1371601"/>
            <a:ext cx="10243226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Brief History of Wireless Power Transfer (WPT)</a:t>
            </a:r>
          </a:p>
          <a:p>
            <a:pPr marL="342900" indent="-342900">
              <a:buFont typeface="+mj-lt"/>
              <a:buAutoNum type="arabicPeriod"/>
            </a:pPr>
            <a:endParaRPr lang="en-C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Types and Working Principles of WPT</a:t>
            </a:r>
          </a:p>
          <a:p>
            <a:pPr marL="342900" indent="-342900">
              <a:buFont typeface="+mj-lt"/>
              <a:buAutoNum type="arabicPeriod"/>
            </a:pPr>
            <a:endParaRPr lang="en-C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Wireless Charging Technologies for </a:t>
            </a:r>
          </a:p>
          <a:p>
            <a:endParaRPr lang="en-C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0" lvl="3" indent="-342900">
              <a:buFont typeface="Wingdings" panose="05000000000000000000" pitchFamily="2" charset="2"/>
              <a:buChar char="v"/>
            </a:pPr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Sustainable Mobility</a:t>
            </a:r>
          </a:p>
          <a:p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</a:p>
          <a:p>
            <a:pPr marL="1714500" lvl="3" indent="-342900">
              <a:buFont typeface="Wingdings" panose="05000000000000000000" pitchFamily="2" charset="2"/>
              <a:buChar char="v"/>
            </a:pPr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Harvesting Renewable Energies</a:t>
            </a:r>
          </a:p>
          <a:p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endParaRPr lang="en-C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en-C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336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AF4E16C-78E0-4C54-AA06-675E16370862}"/>
              </a:ext>
            </a:extLst>
          </p:cNvPr>
          <p:cNvSpPr txBox="1"/>
          <p:nvPr/>
        </p:nvSpPr>
        <p:spPr>
          <a:xfrm>
            <a:off x="657083" y="0"/>
            <a:ext cx="9943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1" dirty="0">
                <a:solidFill>
                  <a:srgbClr val="009E8B"/>
                </a:solidFill>
                <a:latin typeface="+mj-lt"/>
              </a:rPr>
              <a:t>CED and GWI of Plug-in versus WPT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FAE200-B87F-4E1B-9C3E-7996B011FE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1362"/>
            <a:ext cx="6533179" cy="46712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DC572C2-F205-43DB-8A41-6303F558B1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59" t="886"/>
          <a:stretch/>
        </p:blipFill>
        <p:spPr>
          <a:xfrm>
            <a:off x="6276907" y="1207138"/>
            <a:ext cx="5915093" cy="441544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8A36CD6-5732-48DC-9AED-2ECBE8E514FD}"/>
              </a:ext>
            </a:extLst>
          </p:cNvPr>
          <p:cNvSpPr txBox="1"/>
          <p:nvPr/>
        </p:nvSpPr>
        <p:spPr>
          <a:xfrm>
            <a:off x="700390" y="6151318"/>
            <a:ext cx="1013155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Bi, Z. K. (2015). </a:t>
            </a:r>
            <a:r>
              <a:rPr lang="en-US" sz="1200" b="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Plug-in vs. Wireless Charging: Life Cycle Energy and Greenhouse Gas Emission Analysis of an Electric Bus System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(Doctoral dissertation).</a:t>
            </a:r>
            <a:endParaRPr lang="en-CA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7180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AF4E16C-78E0-4C54-AA06-675E16370862}"/>
              </a:ext>
            </a:extLst>
          </p:cNvPr>
          <p:cNvSpPr txBox="1"/>
          <p:nvPr/>
        </p:nvSpPr>
        <p:spPr>
          <a:xfrm>
            <a:off x="657083" y="0"/>
            <a:ext cx="9943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1" dirty="0">
                <a:solidFill>
                  <a:srgbClr val="009E8B"/>
                </a:solidFill>
                <a:latin typeface="+mj-lt"/>
              </a:rPr>
              <a:t>Sensitivity Analysis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8B868C-641B-4DDE-A856-C896E2C87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83" y="1196503"/>
            <a:ext cx="7516763" cy="428016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8686F2F-542C-421B-AAFB-E09892748FC6}"/>
              </a:ext>
            </a:extLst>
          </p:cNvPr>
          <p:cNvSpPr txBox="1"/>
          <p:nvPr/>
        </p:nvSpPr>
        <p:spPr>
          <a:xfrm>
            <a:off x="7259264" y="1196503"/>
            <a:ext cx="5065679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0" i="0" u="none" strike="noStrike" baseline="0" dirty="0">
                <a:latin typeface="Times-Roman"/>
              </a:rPr>
              <a:t>Example: WPT would emit </a:t>
            </a:r>
            <a:r>
              <a:rPr lang="en-US" sz="1800" b="1" i="0" u="none" strike="noStrike" baseline="0" dirty="0">
                <a:latin typeface="Times-Roman"/>
              </a:rPr>
              <a:t>18.6% less GHGs </a:t>
            </a:r>
            <a:r>
              <a:rPr lang="en-US" sz="1800" b="0" i="0" u="none" strike="noStrike" baseline="0" dirty="0">
                <a:latin typeface="Times-Roman"/>
              </a:rPr>
              <a:t>than the plug-in system when (simultaneously</a:t>
            </a:r>
            <a:r>
              <a:rPr lang="en-US" dirty="0">
                <a:latin typeface="Times-Roman"/>
              </a:rPr>
              <a:t>)</a:t>
            </a:r>
            <a:endParaRPr lang="en-US" sz="1800" b="0" i="0" u="none" strike="noStrike" baseline="0" dirty="0">
              <a:latin typeface="Times-Roman"/>
            </a:endParaRPr>
          </a:p>
          <a:p>
            <a:pPr algn="l"/>
            <a:endParaRPr lang="en-US" dirty="0">
              <a:latin typeface="Times-Roman"/>
            </a:endParaRPr>
          </a:p>
          <a:p>
            <a:pPr marL="342900" indent="-342900" algn="l">
              <a:buAutoNum type="arabicParenR"/>
            </a:pPr>
            <a:r>
              <a:rPr lang="en-US" dirty="0">
                <a:solidFill>
                  <a:srgbClr val="002060"/>
                </a:solidFill>
                <a:latin typeface="Times-Roman"/>
              </a:rPr>
              <a:t>A</a:t>
            </a:r>
            <a:r>
              <a:rPr lang="en-US" sz="1800" b="0" i="0" u="none" strike="noStrike" baseline="0" dirty="0">
                <a:solidFill>
                  <a:srgbClr val="002060"/>
                </a:solidFill>
                <a:latin typeface="Times-Roman"/>
              </a:rPr>
              <a:t> wireless charging efficiency of 93.5%; </a:t>
            </a:r>
          </a:p>
          <a:p>
            <a:pPr marL="342900" indent="-342900" algn="l">
              <a:buAutoNum type="arabicParenR"/>
            </a:pPr>
            <a:endParaRPr lang="en-US" dirty="0">
              <a:solidFill>
                <a:srgbClr val="002060"/>
              </a:solidFill>
              <a:latin typeface="Times-Roman"/>
            </a:endParaRPr>
          </a:p>
          <a:p>
            <a:pPr marL="342900" indent="-342900" algn="l">
              <a:buAutoNum type="arabicParenR"/>
            </a:pPr>
            <a:r>
              <a:rPr lang="en-US" dirty="0">
                <a:solidFill>
                  <a:srgbClr val="002060"/>
                </a:solidFill>
                <a:latin typeface="Times-Roman"/>
              </a:rPr>
              <a:t>T</a:t>
            </a:r>
            <a:r>
              <a:rPr lang="en-US" sz="1800" b="0" i="0" u="none" strike="noStrike" baseline="0" dirty="0">
                <a:solidFill>
                  <a:srgbClr val="002060"/>
                </a:solidFill>
                <a:latin typeface="Times-Roman"/>
              </a:rPr>
              <a:t>he daytime carbon intensity is 10% lower than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2060"/>
                </a:solidFill>
                <a:latin typeface="Times-Roman"/>
              </a:rPr>
              <a:t>nighttime; </a:t>
            </a:r>
          </a:p>
          <a:p>
            <a:pPr algn="l"/>
            <a:endParaRPr lang="en-US" sz="1800" b="0" i="0" u="none" strike="noStrike" baseline="0" dirty="0">
              <a:solidFill>
                <a:srgbClr val="002060"/>
              </a:solidFill>
              <a:latin typeface="Times-Roman"/>
            </a:endParaRPr>
          </a:p>
          <a:p>
            <a:pPr algn="l"/>
            <a:r>
              <a:rPr lang="en-US" sz="1800" b="0" i="0" u="none" strike="noStrike" baseline="0" dirty="0">
                <a:solidFill>
                  <a:srgbClr val="002060"/>
                </a:solidFill>
                <a:latin typeface="Times-Roman"/>
              </a:rPr>
              <a:t>3)   A charging power of 66 kW; </a:t>
            </a:r>
            <a:endParaRPr lang="en-US" dirty="0">
              <a:solidFill>
                <a:srgbClr val="002060"/>
              </a:solidFill>
              <a:latin typeface="Times-Roman"/>
            </a:endParaRPr>
          </a:p>
          <a:p>
            <a:pPr algn="l"/>
            <a:endParaRPr lang="en-US" sz="1800" b="0" i="0" u="none" strike="noStrike" baseline="0" dirty="0">
              <a:solidFill>
                <a:srgbClr val="002060"/>
              </a:solidFill>
              <a:latin typeface="Times-Roman"/>
            </a:endParaRPr>
          </a:p>
          <a:p>
            <a:pPr algn="l"/>
            <a:r>
              <a:rPr lang="en-US" dirty="0">
                <a:solidFill>
                  <a:srgbClr val="002060"/>
                </a:solidFill>
                <a:latin typeface="Times-Roman"/>
              </a:rPr>
              <a:t>4)   A</a:t>
            </a:r>
            <a:r>
              <a:rPr lang="en-US" sz="1800" b="0" i="0" u="none" strike="noStrike" baseline="0" dirty="0">
                <a:solidFill>
                  <a:srgbClr val="002060"/>
                </a:solidFill>
                <a:latin typeface="Times-Roman"/>
              </a:rPr>
              <a:t> </a:t>
            </a:r>
            <a:r>
              <a:rPr lang="en-US" sz="1800" b="0" i="0" u="none" strike="noStrike" baseline="0" dirty="0" err="1">
                <a:solidFill>
                  <a:srgbClr val="002060"/>
                </a:solidFill>
                <a:latin typeface="Times-Roman"/>
              </a:rPr>
              <a:t>lightweighting</a:t>
            </a:r>
            <a:r>
              <a:rPr lang="en-US" sz="1800" b="0" i="0" u="none" strike="noStrike" baseline="0" dirty="0">
                <a:solidFill>
                  <a:srgbClr val="002060"/>
                </a:solidFill>
                <a:latin typeface="Times-Roman"/>
              </a:rPr>
              <a:t> correlation of 4.95% fuel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2060"/>
                </a:solidFill>
                <a:latin typeface="Times-Roman"/>
              </a:rPr>
              <a:t>reduction per 10% vehicle mass reduction,</a:t>
            </a:r>
          </a:p>
          <a:p>
            <a:pPr algn="l"/>
            <a:endParaRPr lang="en-US" dirty="0">
              <a:solidFill>
                <a:srgbClr val="002060"/>
              </a:solidFill>
              <a:latin typeface="Times-Roman"/>
            </a:endParaRPr>
          </a:p>
          <a:p>
            <a:pPr algn="l"/>
            <a:r>
              <a:rPr lang="en-US" sz="1800" b="0" i="0" u="none" strike="noStrike" baseline="0" dirty="0">
                <a:solidFill>
                  <a:srgbClr val="002060"/>
                </a:solidFill>
                <a:latin typeface="Times-Roman"/>
              </a:rPr>
              <a:t> 5)  </a:t>
            </a:r>
            <a:r>
              <a:rPr lang="en-US" dirty="0">
                <a:solidFill>
                  <a:srgbClr val="002060"/>
                </a:solidFill>
                <a:latin typeface="Times-Roman"/>
              </a:rPr>
              <a:t>A</a:t>
            </a:r>
            <a:r>
              <a:rPr lang="en-US" sz="1800" b="0" i="0" u="none" strike="noStrike" baseline="0" dirty="0">
                <a:solidFill>
                  <a:srgbClr val="002060"/>
                </a:solidFill>
                <a:latin typeface="Times-Roman"/>
              </a:rPr>
              <a:t> 10% longer dwell time at charging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2060"/>
                </a:solidFill>
                <a:latin typeface="Times-Roman"/>
              </a:rPr>
              <a:t>stations in downtown and transit centers.</a:t>
            </a:r>
            <a:endParaRPr lang="en-CA" dirty="0">
              <a:solidFill>
                <a:srgbClr val="00206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0D2B5A-DB2F-432B-A18A-874F04BDE9F3}"/>
              </a:ext>
            </a:extLst>
          </p:cNvPr>
          <p:cNvSpPr txBox="1"/>
          <p:nvPr/>
        </p:nvSpPr>
        <p:spPr>
          <a:xfrm>
            <a:off x="700390" y="6151318"/>
            <a:ext cx="1013155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Bi, Z. K. (2015). </a:t>
            </a:r>
            <a:r>
              <a:rPr lang="en-US" sz="1200" b="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Plug-in vs. Wireless Charging: Life Cycle Energy and Greenhouse Gas Emission Analysis of an Electric Bus System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(Doctoral dissertation).</a:t>
            </a:r>
            <a:endParaRPr lang="en-CA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919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AE6457-0E99-412F-9D14-93FDA84E0CD0}"/>
              </a:ext>
            </a:extLst>
          </p:cNvPr>
          <p:cNvSpPr txBox="1"/>
          <p:nvPr/>
        </p:nvSpPr>
        <p:spPr>
          <a:xfrm>
            <a:off x="719846" y="68094"/>
            <a:ext cx="9814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1" dirty="0">
                <a:solidFill>
                  <a:srgbClr val="009E8B"/>
                </a:solidFill>
                <a:latin typeface="+mj-lt"/>
              </a:rPr>
              <a:t>Dynamic Wireless Power Transfer (DWPT)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76272A-D5BA-4B03-B91F-26CCCDFC23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846" y="1042352"/>
            <a:ext cx="4797581" cy="2256570"/>
          </a:xfrm>
          <a:prstGeom prst="rect">
            <a:avLst/>
          </a:prstGeom>
          <a:ln>
            <a:solidFill>
              <a:srgbClr val="009E8B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349EBFE-E5DF-4E5F-B77C-C5767314AF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5791" y="2939122"/>
            <a:ext cx="6147103" cy="27418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9A4AC77-DCB7-4C90-B995-B2C1F2EF20FD}"/>
              </a:ext>
            </a:extLst>
          </p:cNvPr>
          <p:cNvSpPr txBox="1"/>
          <p:nvPr/>
        </p:nvSpPr>
        <p:spPr>
          <a:xfrm>
            <a:off x="1564220" y="4045462"/>
            <a:ext cx="2645924" cy="923330"/>
          </a:xfrm>
          <a:prstGeom prst="rect">
            <a:avLst/>
          </a:prstGeom>
          <a:solidFill>
            <a:srgbClr val="009E8B"/>
          </a:solidFill>
          <a:ln>
            <a:solidFill>
              <a:srgbClr val="009E8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0" i="0" u="none" strike="noStrike" baseline="0" dirty="0">
                <a:latin typeface="AdvOT596495f2"/>
              </a:rPr>
              <a:t>Dynamic charging EV system with single-long-coil track</a:t>
            </a:r>
            <a:endParaRPr lang="en-CA" dirty="0"/>
          </a:p>
        </p:txBody>
      </p:sp>
      <p:sp>
        <p:nvSpPr>
          <p:cNvPr id="8" name="Arrow: Up 7">
            <a:extLst>
              <a:ext uri="{FF2B5EF4-FFF2-40B4-BE49-F238E27FC236}">
                <a16:creationId xmlns:a16="http://schemas.microsoft.com/office/drawing/2014/main" id="{406074AB-15A9-46F3-8088-F29AC0AB965F}"/>
              </a:ext>
            </a:extLst>
          </p:cNvPr>
          <p:cNvSpPr/>
          <p:nvPr/>
        </p:nvSpPr>
        <p:spPr>
          <a:xfrm>
            <a:off x="2599462" y="3444456"/>
            <a:ext cx="593387" cy="452336"/>
          </a:xfrm>
          <a:prstGeom prst="upArrow">
            <a:avLst/>
          </a:prstGeom>
          <a:solidFill>
            <a:srgbClr val="009E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Arrow: Up 8">
            <a:extLst>
              <a:ext uri="{FF2B5EF4-FFF2-40B4-BE49-F238E27FC236}">
                <a16:creationId xmlns:a16="http://schemas.microsoft.com/office/drawing/2014/main" id="{0317E933-7633-4FE0-BA23-84F3CBB15341}"/>
              </a:ext>
            </a:extLst>
          </p:cNvPr>
          <p:cNvSpPr/>
          <p:nvPr/>
        </p:nvSpPr>
        <p:spPr>
          <a:xfrm rot="10800000">
            <a:off x="8432648" y="2343303"/>
            <a:ext cx="593387" cy="452336"/>
          </a:xfrm>
          <a:prstGeom prst="upArrow">
            <a:avLst/>
          </a:prstGeom>
          <a:solidFill>
            <a:srgbClr val="009E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AF4859-2862-4200-81E6-6E4FE2DAE4E1}"/>
              </a:ext>
            </a:extLst>
          </p:cNvPr>
          <p:cNvSpPr txBox="1"/>
          <p:nvPr/>
        </p:nvSpPr>
        <p:spPr>
          <a:xfrm>
            <a:off x="7406379" y="1216671"/>
            <a:ext cx="2645924" cy="923330"/>
          </a:xfrm>
          <a:prstGeom prst="rect">
            <a:avLst/>
          </a:prstGeom>
          <a:solidFill>
            <a:srgbClr val="009E8B"/>
          </a:solidFill>
          <a:ln>
            <a:solidFill>
              <a:srgbClr val="009E8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0" i="0" u="none" strike="noStrike" baseline="0" dirty="0">
                <a:latin typeface="AdvOT596495f2"/>
              </a:rPr>
              <a:t>Dynamic charging EV system with segmented-coil track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982720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A99378C-FC97-42B7-B5AF-79DC8857E376}"/>
              </a:ext>
            </a:extLst>
          </p:cNvPr>
          <p:cNvSpPr txBox="1"/>
          <p:nvPr/>
        </p:nvSpPr>
        <p:spPr>
          <a:xfrm>
            <a:off x="697147" y="0"/>
            <a:ext cx="9079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1" dirty="0">
                <a:solidFill>
                  <a:srgbClr val="009E8B"/>
                </a:solidFill>
                <a:latin typeface="+mj-lt"/>
              </a:rPr>
              <a:t>Comparison between DWPT and SWPT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97103F-039D-4C9B-937F-D34DA75CF77F}"/>
              </a:ext>
            </a:extLst>
          </p:cNvPr>
          <p:cNvSpPr txBox="1"/>
          <p:nvPr/>
        </p:nvSpPr>
        <p:spPr>
          <a:xfrm>
            <a:off x="1763136" y="935867"/>
            <a:ext cx="440663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how much can dynamic charging reduce the size of an EV’s battery, compared with stationary charging?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the optimum battery size and power track allocation for a given route, for a dynamic charging EV system?</a:t>
            </a:r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407E2ED-57E7-4A31-BE0B-987E3ACD04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78" y="3429000"/>
            <a:ext cx="3845073" cy="237468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84AD5F1-B7BD-4602-B903-44ED7F3E31A1}"/>
              </a:ext>
            </a:extLst>
          </p:cNvPr>
          <p:cNvSpPr txBox="1"/>
          <p:nvPr/>
        </p:nvSpPr>
        <p:spPr>
          <a:xfrm>
            <a:off x="7249538" y="1251867"/>
            <a:ext cx="3742718" cy="1200329"/>
          </a:xfrm>
          <a:prstGeom prst="rect">
            <a:avLst/>
          </a:prstGeom>
          <a:noFill/>
          <a:ln>
            <a:solidFill>
              <a:srgbClr val="009E8B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cost comparison of the stationary charging system and dynamic charging system when 18 buses are operated for 10 years</a:t>
            </a:r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CF8C0F2-6F1A-4F46-8685-FC6CF68F87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822" t="9003"/>
          <a:stretch/>
        </p:blipFill>
        <p:spPr>
          <a:xfrm>
            <a:off x="3966451" y="3293672"/>
            <a:ext cx="3687044" cy="268451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F4A5C44-74F8-4D70-A2A4-68C0FD8C60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4346" y="3276299"/>
            <a:ext cx="4688733" cy="2819222"/>
          </a:xfrm>
          <a:prstGeom prst="rect">
            <a:avLst/>
          </a:prstGeom>
        </p:spPr>
      </p:pic>
      <p:sp>
        <p:nvSpPr>
          <p:cNvPr id="15" name="Action Button: Help 14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3E362AF0-263F-4A43-8BA1-B07596CC4B68}"/>
              </a:ext>
            </a:extLst>
          </p:cNvPr>
          <p:cNvSpPr/>
          <p:nvPr/>
        </p:nvSpPr>
        <p:spPr>
          <a:xfrm>
            <a:off x="531372" y="1243364"/>
            <a:ext cx="1128409" cy="1200329"/>
          </a:xfrm>
          <a:custGeom>
            <a:avLst/>
            <a:gdLst>
              <a:gd name="connsiteX0" fmla="*/ 0 w 1128409"/>
              <a:gd name="connsiteY0" fmla="*/ 0 h 1200329"/>
              <a:gd name="connsiteX1" fmla="*/ 575489 w 1128409"/>
              <a:gd name="connsiteY1" fmla="*/ 0 h 1200329"/>
              <a:gd name="connsiteX2" fmla="*/ 1128409 w 1128409"/>
              <a:gd name="connsiteY2" fmla="*/ 0 h 1200329"/>
              <a:gd name="connsiteX3" fmla="*/ 1128409 w 1128409"/>
              <a:gd name="connsiteY3" fmla="*/ 564155 h 1200329"/>
              <a:gd name="connsiteX4" fmla="*/ 1128409 w 1128409"/>
              <a:gd name="connsiteY4" fmla="*/ 1200329 h 1200329"/>
              <a:gd name="connsiteX5" fmla="*/ 586773 w 1128409"/>
              <a:gd name="connsiteY5" fmla="*/ 1200329 h 1200329"/>
              <a:gd name="connsiteX6" fmla="*/ 0 w 1128409"/>
              <a:gd name="connsiteY6" fmla="*/ 1200329 h 1200329"/>
              <a:gd name="connsiteX7" fmla="*/ 0 w 1128409"/>
              <a:gd name="connsiteY7" fmla="*/ 636174 h 1200329"/>
              <a:gd name="connsiteX8" fmla="*/ 0 w 1128409"/>
              <a:gd name="connsiteY8" fmla="*/ 0 h 1200329"/>
              <a:gd name="connsiteX9" fmla="*/ 322403 w 1128409"/>
              <a:gd name="connsiteY9" fmla="*/ 418813 h 1200329"/>
              <a:gd name="connsiteX10" fmla="*/ 564205 w 1128409"/>
              <a:gd name="connsiteY10" fmla="*/ 177011 h 1200329"/>
              <a:gd name="connsiteX11" fmla="*/ 806007 w 1128409"/>
              <a:gd name="connsiteY11" fmla="*/ 418813 h 1200329"/>
              <a:gd name="connsiteX12" fmla="*/ 685106 w 1128409"/>
              <a:gd name="connsiteY12" fmla="*/ 600164 h 1200329"/>
              <a:gd name="connsiteX13" fmla="*/ 624656 w 1128409"/>
              <a:gd name="connsiteY13" fmla="*/ 690840 h 1200329"/>
              <a:gd name="connsiteX14" fmla="*/ 624655 w 1128409"/>
              <a:gd name="connsiteY14" fmla="*/ 811741 h 1200329"/>
              <a:gd name="connsiteX15" fmla="*/ 503754 w 1128409"/>
              <a:gd name="connsiteY15" fmla="*/ 811741 h 1200329"/>
              <a:gd name="connsiteX16" fmla="*/ 503754 w 1128409"/>
              <a:gd name="connsiteY16" fmla="*/ 690840 h 1200329"/>
              <a:gd name="connsiteX17" fmla="*/ 624655 w 1128409"/>
              <a:gd name="connsiteY17" fmla="*/ 509489 h 1200329"/>
              <a:gd name="connsiteX18" fmla="*/ 685105 w 1128409"/>
              <a:gd name="connsiteY18" fmla="*/ 418813 h 1200329"/>
              <a:gd name="connsiteX19" fmla="*/ 564204 w 1128409"/>
              <a:gd name="connsiteY19" fmla="*/ 297912 h 1200329"/>
              <a:gd name="connsiteX20" fmla="*/ 443303 w 1128409"/>
              <a:gd name="connsiteY20" fmla="*/ 418813 h 1200329"/>
              <a:gd name="connsiteX21" fmla="*/ 322403 w 1128409"/>
              <a:gd name="connsiteY21" fmla="*/ 418813 h 1200329"/>
              <a:gd name="connsiteX22" fmla="*/ 564205 w 1128409"/>
              <a:gd name="connsiteY22" fmla="*/ 841966 h 1200329"/>
              <a:gd name="connsiteX23" fmla="*/ 654881 w 1128409"/>
              <a:gd name="connsiteY23" fmla="*/ 932642 h 1200329"/>
              <a:gd name="connsiteX24" fmla="*/ 564205 w 1128409"/>
              <a:gd name="connsiteY24" fmla="*/ 1023318 h 1200329"/>
              <a:gd name="connsiteX25" fmla="*/ 473529 w 1128409"/>
              <a:gd name="connsiteY25" fmla="*/ 932642 h 1200329"/>
              <a:gd name="connsiteX26" fmla="*/ 564205 w 1128409"/>
              <a:gd name="connsiteY26" fmla="*/ 841966 h 1200329"/>
              <a:gd name="connsiteX0" fmla="*/ 322403 w 1128409"/>
              <a:gd name="connsiteY0" fmla="*/ 418813 h 1200329"/>
              <a:gd name="connsiteX1" fmla="*/ 564205 w 1128409"/>
              <a:gd name="connsiteY1" fmla="*/ 177011 h 1200329"/>
              <a:gd name="connsiteX2" fmla="*/ 806007 w 1128409"/>
              <a:gd name="connsiteY2" fmla="*/ 418813 h 1200329"/>
              <a:gd name="connsiteX3" fmla="*/ 685106 w 1128409"/>
              <a:gd name="connsiteY3" fmla="*/ 600164 h 1200329"/>
              <a:gd name="connsiteX4" fmla="*/ 624656 w 1128409"/>
              <a:gd name="connsiteY4" fmla="*/ 690840 h 1200329"/>
              <a:gd name="connsiteX5" fmla="*/ 624655 w 1128409"/>
              <a:gd name="connsiteY5" fmla="*/ 811741 h 1200329"/>
              <a:gd name="connsiteX6" fmla="*/ 503754 w 1128409"/>
              <a:gd name="connsiteY6" fmla="*/ 811741 h 1200329"/>
              <a:gd name="connsiteX7" fmla="*/ 503754 w 1128409"/>
              <a:gd name="connsiteY7" fmla="*/ 690840 h 1200329"/>
              <a:gd name="connsiteX8" fmla="*/ 624655 w 1128409"/>
              <a:gd name="connsiteY8" fmla="*/ 509489 h 1200329"/>
              <a:gd name="connsiteX9" fmla="*/ 685105 w 1128409"/>
              <a:gd name="connsiteY9" fmla="*/ 418813 h 1200329"/>
              <a:gd name="connsiteX10" fmla="*/ 564204 w 1128409"/>
              <a:gd name="connsiteY10" fmla="*/ 297912 h 1200329"/>
              <a:gd name="connsiteX11" fmla="*/ 443303 w 1128409"/>
              <a:gd name="connsiteY11" fmla="*/ 418813 h 1200329"/>
              <a:gd name="connsiteX12" fmla="*/ 322403 w 1128409"/>
              <a:gd name="connsiteY12" fmla="*/ 418813 h 1200329"/>
              <a:gd name="connsiteX13" fmla="*/ 564205 w 1128409"/>
              <a:gd name="connsiteY13" fmla="*/ 841966 h 1200329"/>
              <a:gd name="connsiteX14" fmla="*/ 654881 w 1128409"/>
              <a:gd name="connsiteY14" fmla="*/ 932642 h 1200329"/>
              <a:gd name="connsiteX15" fmla="*/ 564205 w 1128409"/>
              <a:gd name="connsiteY15" fmla="*/ 1023318 h 1200329"/>
              <a:gd name="connsiteX16" fmla="*/ 473529 w 1128409"/>
              <a:gd name="connsiteY16" fmla="*/ 932642 h 1200329"/>
              <a:gd name="connsiteX17" fmla="*/ 564205 w 1128409"/>
              <a:gd name="connsiteY17" fmla="*/ 841966 h 1200329"/>
              <a:gd name="connsiteX0" fmla="*/ 322403 w 1128409"/>
              <a:gd name="connsiteY0" fmla="*/ 418813 h 1200329"/>
              <a:gd name="connsiteX1" fmla="*/ 564205 w 1128409"/>
              <a:gd name="connsiteY1" fmla="*/ 177011 h 1200329"/>
              <a:gd name="connsiteX2" fmla="*/ 806007 w 1128409"/>
              <a:gd name="connsiteY2" fmla="*/ 418813 h 1200329"/>
              <a:gd name="connsiteX3" fmla="*/ 685106 w 1128409"/>
              <a:gd name="connsiteY3" fmla="*/ 600164 h 1200329"/>
              <a:gd name="connsiteX4" fmla="*/ 624656 w 1128409"/>
              <a:gd name="connsiteY4" fmla="*/ 690840 h 1200329"/>
              <a:gd name="connsiteX5" fmla="*/ 624655 w 1128409"/>
              <a:gd name="connsiteY5" fmla="*/ 811741 h 1200329"/>
              <a:gd name="connsiteX6" fmla="*/ 503754 w 1128409"/>
              <a:gd name="connsiteY6" fmla="*/ 811741 h 1200329"/>
              <a:gd name="connsiteX7" fmla="*/ 503754 w 1128409"/>
              <a:gd name="connsiteY7" fmla="*/ 690840 h 1200329"/>
              <a:gd name="connsiteX8" fmla="*/ 624655 w 1128409"/>
              <a:gd name="connsiteY8" fmla="*/ 509489 h 1200329"/>
              <a:gd name="connsiteX9" fmla="*/ 685105 w 1128409"/>
              <a:gd name="connsiteY9" fmla="*/ 418813 h 1200329"/>
              <a:gd name="connsiteX10" fmla="*/ 564204 w 1128409"/>
              <a:gd name="connsiteY10" fmla="*/ 297912 h 1200329"/>
              <a:gd name="connsiteX11" fmla="*/ 443303 w 1128409"/>
              <a:gd name="connsiteY11" fmla="*/ 418813 h 1200329"/>
              <a:gd name="connsiteX12" fmla="*/ 322403 w 1128409"/>
              <a:gd name="connsiteY12" fmla="*/ 418813 h 1200329"/>
              <a:gd name="connsiteX13" fmla="*/ 564205 w 1128409"/>
              <a:gd name="connsiteY13" fmla="*/ 841966 h 1200329"/>
              <a:gd name="connsiteX14" fmla="*/ 654881 w 1128409"/>
              <a:gd name="connsiteY14" fmla="*/ 932642 h 1200329"/>
              <a:gd name="connsiteX15" fmla="*/ 564205 w 1128409"/>
              <a:gd name="connsiteY15" fmla="*/ 1023318 h 1200329"/>
              <a:gd name="connsiteX16" fmla="*/ 473529 w 1128409"/>
              <a:gd name="connsiteY16" fmla="*/ 932642 h 1200329"/>
              <a:gd name="connsiteX17" fmla="*/ 564205 w 1128409"/>
              <a:gd name="connsiteY17" fmla="*/ 841966 h 1200329"/>
              <a:gd name="connsiteX0" fmla="*/ 0 w 1128409"/>
              <a:gd name="connsiteY0" fmla="*/ 0 h 1200329"/>
              <a:gd name="connsiteX1" fmla="*/ 564205 w 1128409"/>
              <a:gd name="connsiteY1" fmla="*/ 0 h 1200329"/>
              <a:gd name="connsiteX2" fmla="*/ 1128409 w 1128409"/>
              <a:gd name="connsiteY2" fmla="*/ 0 h 1200329"/>
              <a:gd name="connsiteX3" fmla="*/ 1128409 w 1128409"/>
              <a:gd name="connsiteY3" fmla="*/ 564155 h 1200329"/>
              <a:gd name="connsiteX4" fmla="*/ 1128409 w 1128409"/>
              <a:gd name="connsiteY4" fmla="*/ 1200329 h 1200329"/>
              <a:gd name="connsiteX5" fmla="*/ 541636 w 1128409"/>
              <a:gd name="connsiteY5" fmla="*/ 1200329 h 1200329"/>
              <a:gd name="connsiteX6" fmla="*/ 0 w 1128409"/>
              <a:gd name="connsiteY6" fmla="*/ 1200329 h 1200329"/>
              <a:gd name="connsiteX7" fmla="*/ 0 w 1128409"/>
              <a:gd name="connsiteY7" fmla="*/ 600165 h 1200329"/>
              <a:gd name="connsiteX8" fmla="*/ 0 w 1128409"/>
              <a:gd name="connsiteY8" fmla="*/ 0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8409" h="1200329" stroke="0" extrusionOk="0">
                <a:moveTo>
                  <a:pt x="0" y="0"/>
                </a:moveTo>
                <a:cubicBezTo>
                  <a:pt x="252036" y="23027"/>
                  <a:pt x="451750" y="1298"/>
                  <a:pt x="575489" y="0"/>
                </a:cubicBezTo>
                <a:cubicBezTo>
                  <a:pt x="699228" y="-1298"/>
                  <a:pt x="1014067" y="-19877"/>
                  <a:pt x="1128409" y="0"/>
                </a:cubicBezTo>
                <a:cubicBezTo>
                  <a:pt x="1121075" y="168146"/>
                  <a:pt x="1129205" y="426698"/>
                  <a:pt x="1128409" y="564155"/>
                </a:cubicBezTo>
                <a:cubicBezTo>
                  <a:pt x="1127613" y="701613"/>
                  <a:pt x="1147358" y="912656"/>
                  <a:pt x="1128409" y="1200329"/>
                </a:cubicBezTo>
                <a:cubicBezTo>
                  <a:pt x="863527" y="1191011"/>
                  <a:pt x="827104" y="1198473"/>
                  <a:pt x="586773" y="1200329"/>
                </a:cubicBezTo>
                <a:cubicBezTo>
                  <a:pt x="346442" y="1202185"/>
                  <a:pt x="187562" y="1228042"/>
                  <a:pt x="0" y="1200329"/>
                </a:cubicBezTo>
                <a:cubicBezTo>
                  <a:pt x="-15702" y="988671"/>
                  <a:pt x="3689" y="862142"/>
                  <a:pt x="0" y="636174"/>
                </a:cubicBezTo>
                <a:cubicBezTo>
                  <a:pt x="-3689" y="410207"/>
                  <a:pt x="-12131" y="206688"/>
                  <a:pt x="0" y="0"/>
                </a:cubicBezTo>
                <a:close/>
                <a:moveTo>
                  <a:pt x="322403" y="418813"/>
                </a:moveTo>
                <a:cubicBezTo>
                  <a:pt x="301000" y="284224"/>
                  <a:pt x="434814" y="193060"/>
                  <a:pt x="564205" y="177011"/>
                </a:cubicBezTo>
                <a:cubicBezTo>
                  <a:pt x="723367" y="166529"/>
                  <a:pt x="783129" y="273968"/>
                  <a:pt x="806007" y="418813"/>
                </a:cubicBezTo>
                <a:cubicBezTo>
                  <a:pt x="807529" y="523383"/>
                  <a:pt x="750953" y="604802"/>
                  <a:pt x="685106" y="600164"/>
                </a:cubicBezTo>
                <a:cubicBezTo>
                  <a:pt x="654693" y="594342"/>
                  <a:pt x="629057" y="639815"/>
                  <a:pt x="624656" y="690840"/>
                </a:cubicBezTo>
                <a:cubicBezTo>
                  <a:pt x="627799" y="726637"/>
                  <a:pt x="622098" y="769653"/>
                  <a:pt x="624655" y="811741"/>
                </a:cubicBezTo>
                <a:cubicBezTo>
                  <a:pt x="593521" y="806160"/>
                  <a:pt x="556323" y="813096"/>
                  <a:pt x="503754" y="811741"/>
                </a:cubicBezTo>
                <a:cubicBezTo>
                  <a:pt x="506286" y="777810"/>
                  <a:pt x="504781" y="730747"/>
                  <a:pt x="503754" y="690840"/>
                </a:cubicBezTo>
                <a:cubicBezTo>
                  <a:pt x="506801" y="607046"/>
                  <a:pt x="561527" y="513572"/>
                  <a:pt x="624655" y="509489"/>
                </a:cubicBezTo>
                <a:cubicBezTo>
                  <a:pt x="655041" y="507585"/>
                  <a:pt x="691393" y="471989"/>
                  <a:pt x="685105" y="418813"/>
                </a:cubicBezTo>
                <a:cubicBezTo>
                  <a:pt x="687998" y="343093"/>
                  <a:pt x="634611" y="286551"/>
                  <a:pt x="564204" y="297912"/>
                </a:cubicBezTo>
                <a:cubicBezTo>
                  <a:pt x="498430" y="287887"/>
                  <a:pt x="453288" y="347668"/>
                  <a:pt x="443303" y="418813"/>
                </a:cubicBezTo>
                <a:cubicBezTo>
                  <a:pt x="396928" y="421885"/>
                  <a:pt x="371878" y="412777"/>
                  <a:pt x="322403" y="418813"/>
                </a:cubicBezTo>
                <a:close/>
                <a:moveTo>
                  <a:pt x="564205" y="841966"/>
                </a:moveTo>
                <a:cubicBezTo>
                  <a:pt x="619799" y="844855"/>
                  <a:pt x="648952" y="878611"/>
                  <a:pt x="654881" y="932642"/>
                </a:cubicBezTo>
                <a:cubicBezTo>
                  <a:pt x="656889" y="975419"/>
                  <a:pt x="618291" y="1028582"/>
                  <a:pt x="564205" y="1023318"/>
                </a:cubicBezTo>
                <a:cubicBezTo>
                  <a:pt x="515373" y="1021371"/>
                  <a:pt x="470599" y="981934"/>
                  <a:pt x="473529" y="932642"/>
                </a:cubicBezTo>
                <a:cubicBezTo>
                  <a:pt x="475096" y="879232"/>
                  <a:pt x="512743" y="841991"/>
                  <a:pt x="564205" y="841966"/>
                </a:cubicBezTo>
                <a:close/>
              </a:path>
              <a:path w="1128409" h="1200329" fill="darken" stroke="0" extrusionOk="0">
                <a:moveTo>
                  <a:pt x="322403" y="418813"/>
                </a:moveTo>
                <a:cubicBezTo>
                  <a:pt x="351980" y="289035"/>
                  <a:pt x="433442" y="207030"/>
                  <a:pt x="564205" y="177011"/>
                </a:cubicBezTo>
                <a:cubicBezTo>
                  <a:pt x="682452" y="159029"/>
                  <a:pt x="788772" y="283874"/>
                  <a:pt x="806007" y="418813"/>
                </a:cubicBezTo>
                <a:cubicBezTo>
                  <a:pt x="795549" y="510667"/>
                  <a:pt x="748540" y="598039"/>
                  <a:pt x="685106" y="600164"/>
                </a:cubicBezTo>
                <a:cubicBezTo>
                  <a:pt x="647954" y="611474"/>
                  <a:pt x="626699" y="648910"/>
                  <a:pt x="624656" y="690840"/>
                </a:cubicBezTo>
                <a:cubicBezTo>
                  <a:pt x="626054" y="729844"/>
                  <a:pt x="623374" y="763495"/>
                  <a:pt x="624655" y="811741"/>
                </a:cubicBezTo>
                <a:cubicBezTo>
                  <a:pt x="570213" y="806430"/>
                  <a:pt x="535681" y="816293"/>
                  <a:pt x="503754" y="811741"/>
                </a:cubicBezTo>
                <a:cubicBezTo>
                  <a:pt x="506971" y="755747"/>
                  <a:pt x="507021" y="747803"/>
                  <a:pt x="503754" y="690840"/>
                </a:cubicBezTo>
                <a:cubicBezTo>
                  <a:pt x="490141" y="590657"/>
                  <a:pt x="547157" y="522058"/>
                  <a:pt x="624655" y="509489"/>
                </a:cubicBezTo>
                <a:cubicBezTo>
                  <a:pt x="656672" y="498414"/>
                  <a:pt x="686630" y="469471"/>
                  <a:pt x="685105" y="418813"/>
                </a:cubicBezTo>
                <a:cubicBezTo>
                  <a:pt x="699016" y="353698"/>
                  <a:pt x="629041" y="294432"/>
                  <a:pt x="564204" y="297912"/>
                </a:cubicBezTo>
                <a:cubicBezTo>
                  <a:pt x="496573" y="309261"/>
                  <a:pt x="443022" y="346209"/>
                  <a:pt x="443303" y="418813"/>
                </a:cubicBezTo>
                <a:cubicBezTo>
                  <a:pt x="405393" y="418060"/>
                  <a:pt x="362409" y="415594"/>
                  <a:pt x="322403" y="418813"/>
                </a:cubicBezTo>
                <a:close/>
                <a:moveTo>
                  <a:pt x="564205" y="841966"/>
                </a:moveTo>
                <a:cubicBezTo>
                  <a:pt x="616930" y="842969"/>
                  <a:pt x="655825" y="884474"/>
                  <a:pt x="654881" y="932642"/>
                </a:cubicBezTo>
                <a:cubicBezTo>
                  <a:pt x="644373" y="988460"/>
                  <a:pt x="621419" y="1025947"/>
                  <a:pt x="564205" y="1023318"/>
                </a:cubicBezTo>
                <a:cubicBezTo>
                  <a:pt x="518665" y="1012730"/>
                  <a:pt x="467535" y="990812"/>
                  <a:pt x="473529" y="932642"/>
                </a:cubicBezTo>
                <a:cubicBezTo>
                  <a:pt x="471979" y="879190"/>
                  <a:pt x="512877" y="842362"/>
                  <a:pt x="564205" y="841966"/>
                </a:cubicBezTo>
                <a:close/>
              </a:path>
              <a:path w="1128409" h="1200329" fill="none" extrusionOk="0">
                <a:moveTo>
                  <a:pt x="322403" y="418813"/>
                </a:moveTo>
                <a:cubicBezTo>
                  <a:pt x="326173" y="288112"/>
                  <a:pt x="448655" y="194011"/>
                  <a:pt x="564205" y="177011"/>
                </a:cubicBezTo>
                <a:cubicBezTo>
                  <a:pt x="698515" y="182029"/>
                  <a:pt x="800569" y="285494"/>
                  <a:pt x="806007" y="418813"/>
                </a:cubicBezTo>
                <a:cubicBezTo>
                  <a:pt x="802612" y="520882"/>
                  <a:pt x="753328" y="594914"/>
                  <a:pt x="685106" y="600164"/>
                </a:cubicBezTo>
                <a:cubicBezTo>
                  <a:pt x="650326" y="596762"/>
                  <a:pt x="631858" y="642477"/>
                  <a:pt x="624656" y="690840"/>
                </a:cubicBezTo>
                <a:cubicBezTo>
                  <a:pt x="632713" y="732918"/>
                  <a:pt x="620706" y="779022"/>
                  <a:pt x="624655" y="811741"/>
                </a:cubicBezTo>
                <a:cubicBezTo>
                  <a:pt x="571527" y="810832"/>
                  <a:pt x="556656" y="809742"/>
                  <a:pt x="503754" y="811741"/>
                </a:cubicBezTo>
                <a:cubicBezTo>
                  <a:pt x="508344" y="777554"/>
                  <a:pt x="498104" y="747687"/>
                  <a:pt x="503754" y="690840"/>
                </a:cubicBezTo>
                <a:cubicBezTo>
                  <a:pt x="514799" y="585867"/>
                  <a:pt x="558583" y="503410"/>
                  <a:pt x="624655" y="509489"/>
                </a:cubicBezTo>
                <a:cubicBezTo>
                  <a:pt x="648744" y="504315"/>
                  <a:pt x="684013" y="466268"/>
                  <a:pt x="685105" y="418813"/>
                </a:cubicBezTo>
                <a:cubicBezTo>
                  <a:pt x="686718" y="349773"/>
                  <a:pt x="634007" y="296571"/>
                  <a:pt x="564204" y="297912"/>
                </a:cubicBezTo>
                <a:cubicBezTo>
                  <a:pt x="492002" y="295828"/>
                  <a:pt x="441664" y="353771"/>
                  <a:pt x="443303" y="418813"/>
                </a:cubicBezTo>
                <a:cubicBezTo>
                  <a:pt x="396757" y="416253"/>
                  <a:pt x="368785" y="421136"/>
                  <a:pt x="322403" y="418813"/>
                </a:cubicBezTo>
                <a:close/>
                <a:moveTo>
                  <a:pt x="564205" y="841966"/>
                </a:moveTo>
                <a:cubicBezTo>
                  <a:pt x="610326" y="838460"/>
                  <a:pt x="657524" y="880497"/>
                  <a:pt x="654881" y="932642"/>
                </a:cubicBezTo>
                <a:cubicBezTo>
                  <a:pt x="660589" y="975555"/>
                  <a:pt x="606096" y="1017594"/>
                  <a:pt x="564205" y="1023318"/>
                </a:cubicBezTo>
                <a:cubicBezTo>
                  <a:pt x="510933" y="1025091"/>
                  <a:pt x="463046" y="977309"/>
                  <a:pt x="473529" y="932642"/>
                </a:cubicBezTo>
                <a:cubicBezTo>
                  <a:pt x="474908" y="873819"/>
                  <a:pt x="512903" y="842024"/>
                  <a:pt x="564205" y="841966"/>
                </a:cubicBezTo>
                <a:close/>
              </a:path>
              <a:path w="1128409" h="1200329" fill="none" extrusionOk="0">
                <a:moveTo>
                  <a:pt x="0" y="0"/>
                </a:moveTo>
                <a:cubicBezTo>
                  <a:pt x="181230" y="-27073"/>
                  <a:pt x="349155" y="23680"/>
                  <a:pt x="564205" y="0"/>
                </a:cubicBezTo>
                <a:cubicBezTo>
                  <a:pt x="779255" y="-23680"/>
                  <a:pt x="991962" y="16607"/>
                  <a:pt x="1128409" y="0"/>
                </a:cubicBezTo>
                <a:cubicBezTo>
                  <a:pt x="1101045" y="198446"/>
                  <a:pt x="1123252" y="400251"/>
                  <a:pt x="1128409" y="564155"/>
                </a:cubicBezTo>
                <a:cubicBezTo>
                  <a:pt x="1133566" y="728059"/>
                  <a:pt x="1135971" y="906469"/>
                  <a:pt x="1128409" y="1200329"/>
                </a:cubicBezTo>
                <a:cubicBezTo>
                  <a:pt x="950121" y="1188845"/>
                  <a:pt x="671857" y="1194375"/>
                  <a:pt x="541636" y="1200329"/>
                </a:cubicBezTo>
                <a:cubicBezTo>
                  <a:pt x="411415" y="1206283"/>
                  <a:pt x="217018" y="1212047"/>
                  <a:pt x="0" y="1200329"/>
                </a:cubicBezTo>
                <a:cubicBezTo>
                  <a:pt x="14074" y="966167"/>
                  <a:pt x="-27032" y="898317"/>
                  <a:pt x="0" y="600165"/>
                </a:cubicBezTo>
                <a:cubicBezTo>
                  <a:pt x="27032" y="302013"/>
                  <a:pt x="-5523" y="184973"/>
                  <a:pt x="0" y="0"/>
                </a:cubicBezTo>
                <a:close/>
              </a:path>
              <a:path w="1128409" h="1200329" fill="none" stroke="0" extrusionOk="0">
                <a:moveTo>
                  <a:pt x="322403" y="418813"/>
                </a:moveTo>
                <a:cubicBezTo>
                  <a:pt x="342560" y="297189"/>
                  <a:pt x="448022" y="199195"/>
                  <a:pt x="564205" y="177011"/>
                </a:cubicBezTo>
                <a:cubicBezTo>
                  <a:pt x="704220" y="168134"/>
                  <a:pt x="811188" y="280977"/>
                  <a:pt x="806007" y="418813"/>
                </a:cubicBezTo>
                <a:cubicBezTo>
                  <a:pt x="801773" y="510594"/>
                  <a:pt x="757398" y="612941"/>
                  <a:pt x="685106" y="600164"/>
                </a:cubicBezTo>
                <a:cubicBezTo>
                  <a:pt x="647810" y="600466"/>
                  <a:pt x="628360" y="638887"/>
                  <a:pt x="624656" y="690840"/>
                </a:cubicBezTo>
                <a:cubicBezTo>
                  <a:pt x="619996" y="729943"/>
                  <a:pt x="623733" y="773081"/>
                  <a:pt x="624655" y="811741"/>
                </a:cubicBezTo>
                <a:cubicBezTo>
                  <a:pt x="598709" y="810264"/>
                  <a:pt x="560709" y="813829"/>
                  <a:pt x="503754" y="811741"/>
                </a:cubicBezTo>
                <a:cubicBezTo>
                  <a:pt x="509582" y="779882"/>
                  <a:pt x="506844" y="744671"/>
                  <a:pt x="503754" y="690840"/>
                </a:cubicBezTo>
                <a:cubicBezTo>
                  <a:pt x="500661" y="574439"/>
                  <a:pt x="544340" y="506724"/>
                  <a:pt x="624655" y="509489"/>
                </a:cubicBezTo>
                <a:cubicBezTo>
                  <a:pt x="656097" y="502250"/>
                  <a:pt x="686753" y="475688"/>
                  <a:pt x="685105" y="418813"/>
                </a:cubicBezTo>
                <a:cubicBezTo>
                  <a:pt x="696011" y="341369"/>
                  <a:pt x="632032" y="299080"/>
                  <a:pt x="564204" y="297912"/>
                </a:cubicBezTo>
                <a:cubicBezTo>
                  <a:pt x="486991" y="292782"/>
                  <a:pt x="438999" y="340024"/>
                  <a:pt x="443303" y="418813"/>
                </a:cubicBezTo>
                <a:cubicBezTo>
                  <a:pt x="409226" y="417739"/>
                  <a:pt x="366506" y="416780"/>
                  <a:pt x="322403" y="418813"/>
                </a:cubicBezTo>
                <a:close/>
                <a:moveTo>
                  <a:pt x="564205" y="841966"/>
                </a:moveTo>
                <a:cubicBezTo>
                  <a:pt x="615804" y="840808"/>
                  <a:pt x="663666" y="877972"/>
                  <a:pt x="654881" y="932642"/>
                </a:cubicBezTo>
                <a:cubicBezTo>
                  <a:pt x="664056" y="990358"/>
                  <a:pt x="610762" y="1023495"/>
                  <a:pt x="564205" y="1023318"/>
                </a:cubicBezTo>
                <a:cubicBezTo>
                  <a:pt x="515283" y="1019206"/>
                  <a:pt x="476361" y="976560"/>
                  <a:pt x="473529" y="932642"/>
                </a:cubicBezTo>
                <a:cubicBezTo>
                  <a:pt x="462633" y="885126"/>
                  <a:pt x="511571" y="847904"/>
                  <a:pt x="564205" y="841966"/>
                </a:cubicBezTo>
                <a:close/>
              </a:path>
              <a:path w="1128409" h="1200329" fill="none" stroke="0" extrusionOk="0">
                <a:moveTo>
                  <a:pt x="0" y="0"/>
                </a:moveTo>
                <a:cubicBezTo>
                  <a:pt x="205309" y="-15528"/>
                  <a:pt x="303161" y="16803"/>
                  <a:pt x="575489" y="0"/>
                </a:cubicBezTo>
                <a:cubicBezTo>
                  <a:pt x="847817" y="-16803"/>
                  <a:pt x="939277" y="405"/>
                  <a:pt x="1128409" y="0"/>
                </a:cubicBezTo>
                <a:cubicBezTo>
                  <a:pt x="1146616" y="157574"/>
                  <a:pt x="1098965" y="366408"/>
                  <a:pt x="1128409" y="624171"/>
                </a:cubicBezTo>
                <a:cubicBezTo>
                  <a:pt x="1157853" y="881934"/>
                  <a:pt x="1154955" y="936753"/>
                  <a:pt x="1128409" y="1200329"/>
                </a:cubicBezTo>
                <a:cubicBezTo>
                  <a:pt x="969203" y="1184201"/>
                  <a:pt x="727687" y="1207297"/>
                  <a:pt x="586773" y="1200329"/>
                </a:cubicBezTo>
                <a:cubicBezTo>
                  <a:pt x="445859" y="1193361"/>
                  <a:pt x="290803" y="1212171"/>
                  <a:pt x="0" y="1200329"/>
                </a:cubicBezTo>
                <a:cubicBezTo>
                  <a:pt x="22814" y="1078136"/>
                  <a:pt x="29" y="852895"/>
                  <a:pt x="0" y="612168"/>
                </a:cubicBezTo>
                <a:cubicBezTo>
                  <a:pt x="-29" y="371441"/>
                  <a:pt x="21981" y="148436"/>
                  <a:pt x="0" y="0"/>
                </a:cubicBezTo>
                <a:close/>
              </a:path>
            </a:pathLst>
          </a:custGeom>
          <a:solidFill>
            <a:srgbClr val="009E8B"/>
          </a:solidFill>
          <a:ln>
            <a:extLst>
              <a:ext uri="{C807C97D-BFC1-408E-A445-0C87EB9F89A2}">
                <ask:lineSketchStyleProps xmlns:ask="http://schemas.microsoft.com/office/drawing/2018/sketchyshapes" sd="969498376">
                  <a:prstGeom prst="actionButtonHelp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6" name="Right Brace 15">
            <a:extLst>
              <a:ext uri="{FF2B5EF4-FFF2-40B4-BE49-F238E27FC236}">
                <a16:creationId xmlns:a16="http://schemas.microsoft.com/office/drawing/2014/main" id="{1A92396E-0505-4C88-9B15-F5BF7F303E78}"/>
              </a:ext>
            </a:extLst>
          </p:cNvPr>
          <p:cNvSpPr/>
          <p:nvPr/>
        </p:nvSpPr>
        <p:spPr>
          <a:xfrm rot="5400000">
            <a:off x="5656755" y="-2470705"/>
            <a:ext cx="774322" cy="11025088"/>
          </a:xfrm>
          <a:prstGeom prst="rightBrace">
            <a:avLst/>
          </a:prstGeom>
          <a:ln w="38100">
            <a:solidFill>
              <a:srgbClr val="009E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14416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  <p:bldP spid="15" grpId="0" animBg="1"/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A99378C-FC97-42B7-B5AF-79DC8857E376}"/>
              </a:ext>
            </a:extLst>
          </p:cNvPr>
          <p:cNvSpPr txBox="1"/>
          <p:nvPr/>
        </p:nvSpPr>
        <p:spPr>
          <a:xfrm>
            <a:off x="697147" y="0"/>
            <a:ext cx="9079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1" dirty="0">
                <a:solidFill>
                  <a:srgbClr val="009E8B"/>
                </a:solidFill>
                <a:latin typeface="+mj-lt"/>
              </a:rPr>
              <a:t>Sustainable Mobility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365E310-6CF8-4CA8-BDC8-B9AF6F04564E}"/>
              </a:ext>
            </a:extLst>
          </p:cNvPr>
          <p:cNvGrpSpPr/>
          <p:nvPr/>
        </p:nvGrpSpPr>
        <p:grpSpPr>
          <a:xfrm>
            <a:off x="2003897" y="945916"/>
            <a:ext cx="3511685" cy="2414991"/>
            <a:chOff x="0" y="101124"/>
            <a:chExt cx="5425820" cy="2884448"/>
          </a:xfrm>
          <a:solidFill>
            <a:srgbClr val="009E8B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90C26E3F-FADC-4B42-B704-198EB85084FC}"/>
                </a:ext>
              </a:extLst>
            </p:cNvPr>
            <p:cNvSpPr/>
            <p:nvPr/>
          </p:nvSpPr>
          <p:spPr>
            <a:xfrm>
              <a:off x="0" y="101124"/>
              <a:ext cx="5425820" cy="2884448"/>
            </a:xfrm>
            <a:prstGeom prst="roundRect">
              <a:avLst/>
            </a:prstGeom>
            <a:grpFill/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ctangle: Rounded Corners 4">
              <a:extLst>
                <a:ext uri="{FF2B5EF4-FFF2-40B4-BE49-F238E27FC236}">
                  <a16:creationId xmlns:a16="http://schemas.microsoft.com/office/drawing/2014/main" id="{8E7BF2E0-D1A7-4E2F-8927-6E6F2111A10F}"/>
                </a:ext>
              </a:extLst>
            </p:cNvPr>
            <p:cNvSpPr txBox="1"/>
            <p:nvPr/>
          </p:nvSpPr>
          <p:spPr>
            <a:xfrm>
              <a:off x="140807" y="241931"/>
              <a:ext cx="5144206" cy="2602834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CA" sz="14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8B192EC4-435C-4EC9-9F15-CAA3FAA345A1}"/>
              </a:ext>
            </a:extLst>
          </p:cNvPr>
          <p:cNvSpPr txBox="1"/>
          <p:nvPr/>
        </p:nvSpPr>
        <p:spPr>
          <a:xfrm>
            <a:off x="2138463" y="1074965"/>
            <a:ext cx="305610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Vehicle-to-grid</a:t>
            </a:r>
          </a:p>
          <a:p>
            <a:r>
              <a:rPr lang="en-US" sz="1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smart charging tech that allows car batteries to give back to the power grid. EV batteries are tools to power EVs </a:t>
            </a:r>
            <a:r>
              <a:rPr lang="en-US" sz="18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1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backup storage cells for the electrical grid.</a:t>
            </a:r>
            <a:endParaRPr lang="en-CA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C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CA" sz="1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CA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01C6BE9-836E-4EC1-B639-052C6FE3E5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0513" y="977358"/>
            <a:ext cx="3578603" cy="2279761"/>
          </a:xfrm>
          <a:prstGeom prst="rect">
            <a:avLst/>
          </a:prstGeom>
          <a:ln>
            <a:solidFill>
              <a:srgbClr val="009E8B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0BC2507-2138-43C7-BE5A-9E3E67911E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9657" y="3558960"/>
            <a:ext cx="3160313" cy="230761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BBB6DCAF-28E5-4BAF-9389-FEBCFE1451B4}"/>
              </a:ext>
            </a:extLst>
          </p:cNvPr>
          <p:cNvGrpSpPr/>
          <p:nvPr/>
        </p:nvGrpSpPr>
        <p:grpSpPr>
          <a:xfrm>
            <a:off x="2003897" y="3558960"/>
            <a:ext cx="3511685" cy="2414991"/>
            <a:chOff x="0" y="101124"/>
            <a:chExt cx="5425820" cy="2884448"/>
          </a:xfrm>
          <a:solidFill>
            <a:srgbClr val="00206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13799A07-664D-4FB8-A76F-5C2477BEC228}"/>
                </a:ext>
              </a:extLst>
            </p:cNvPr>
            <p:cNvSpPr/>
            <p:nvPr/>
          </p:nvSpPr>
          <p:spPr>
            <a:xfrm>
              <a:off x="0" y="101124"/>
              <a:ext cx="5425820" cy="2884448"/>
            </a:xfrm>
            <a:prstGeom prst="roundRect">
              <a:avLst/>
            </a:prstGeom>
            <a:grpFill/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ectangle: Rounded Corners 4">
              <a:extLst>
                <a:ext uri="{FF2B5EF4-FFF2-40B4-BE49-F238E27FC236}">
                  <a16:creationId xmlns:a16="http://schemas.microsoft.com/office/drawing/2014/main" id="{CA9DD913-5B1A-4A3B-ACAB-22977A142E8F}"/>
                </a:ext>
              </a:extLst>
            </p:cNvPr>
            <p:cNvSpPr txBox="1"/>
            <p:nvPr/>
          </p:nvSpPr>
          <p:spPr>
            <a:xfrm>
              <a:off x="140807" y="241931"/>
              <a:ext cx="5144206" cy="2602834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CA" sz="14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5857E0AD-FFE1-4D78-8370-63D6C7F0A8FF}"/>
              </a:ext>
            </a:extLst>
          </p:cNvPr>
          <p:cNvSpPr txBox="1"/>
          <p:nvPr/>
        </p:nvSpPr>
        <p:spPr>
          <a:xfrm>
            <a:off x="2253403" y="3676850"/>
            <a:ext cx="305610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Renewable-based EV charging station</a:t>
            </a:r>
            <a:endParaRPr lang="en-CA" sz="18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 charging can be paired with on-site renewable energy generation---most commonly by co-locating EVs with on-site solar energy systems,</a:t>
            </a:r>
            <a:endParaRPr lang="en-C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CA" sz="1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19090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word&#10;&#10;Description automatically generated with medium confidence">
            <a:extLst>
              <a:ext uri="{FF2B5EF4-FFF2-40B4-BE49-F238E27FC236}">
                <a16:creationId xmlns:a16="http://schemas.microsoft.com/office/drawing/2014/main" id="{E6170861-8184-49E2-ABE2-373084B3474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91ED3DC-C74D-44B8-A251-47C88D8106B8}"/>
              </a:ext>
            </a:extLst>
          </p:cNvPr>
          <p:cNvSpPr txBox="1"/>
          <p:nvPr/>
        </p:nvSpPr>
        <p:spPr>
          <a:xfrm>
            <a:off x="731194" y="2092528"/>
            <a:ext cx="11146277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Applications:</a:t>
            </a:r>
          </a:p>
          <a:p>
            <a:pPr algn="ctr"/>
            <a:r>
              <a:rPr lang="en-CA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Harvesting Renewable Energies</a:t>
            </a:r>
          </a:p>
          <a:p>
            <a:pPr marL="342900" indent="-342900">
              <a:buFont typeface="+mj-lt"/>
              <a:buAutoNum type="arabicPeriod"/>
            </a:pPr>
            <a:endParaRPr lang="en-C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en-C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0221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A99378C-FC97-42B7-B5AF-79DC8857E376}"/>
              </a:ext>
            </a:extLst>
          </p:cNvPr>
          <p:cNvSpPr txBox="1"/>
          <p:nvPr/>
        </p:nvSpPr>
        <p:spPr>
          <a:xfrm>
            <a:off x="697147" y="0"/>
            <a:ext cx="9079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1" dirty="0">
                <a:solidFill>
                  <a:srgbClr val="009E8B"/>
                </a:solidFill>
                <a:latin typeface="+mj-lt"/>
              </a:rPr>
              <a:t>Vision</a:t>
            </a:r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2B33D2E6-BE2D-4FAE-8C3E-92E0067766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371" y="787422"/>
            <a:ext cx="7075656" cy="5283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1DAFBAC-2DB5-424B-AE64-9CE730A08815}"/>
              </a:ext>
            </a:extLst>
          </p:cNvPr>
          <p:cNvSpPr txBox="1"/>
          <p:nvPr/>
        </p:nvSpPr>
        <p:spPr>
          <a:xfrm>
            <a:off x="3173649" y="6211669"/>
            <a:ext cx="609437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1200" b="1" i="1" strike="noStrike" dirty="0">
                <a:solidFill>
                  <a:srgbClr val="7C7C7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National Space Society blog</a:t>
            </a:r>
            <a:endParaRPr lang="en-CA" sz="1200" b="1" i="1" dirty="0">
              <a:solidFill>
                <a:srgbClr val="7C7C7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FEF6D2-F533-48C8-87FC-6A962132D0F5}"/>
              </a:ext>
            </a:extLst>
          </p:cNvPr>
          <p:cNvSpPr txBox="1"/>
          <p:nvPr/>
        </p:nvSpPr>
        <p:spPr>
          <a:xfrm>
            <a:off x="697147" y="6350168"/>
            <a:ext cx="106918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100" dirty="0">
                <a:solidFill>
                  <a:srgbClr val="7C7C7C"/>
                </a:solidFill>
              </a:rPr>
              <a:t>https://www.allaboutcircuits.com/news/wireless-power-transmission-of-solar-energy-from-space</a:t>
            </a:r>
            <a:r>
              <a:rPr lang="en-CA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6295481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A99378C-FC97-42B7-B5AF-79DC8857E376}"/>
              </a:ext>
            </a:extLst>
          </p:cNvPr>
          <p:cNvSpPr txBox="1"/>
          <p:nvPr/>
        </p:nvSpPr>
        <p:spPr>
          <a:xfrm>
            <a:off x="697147" y="0"/>
            <a:ext cx="9079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1" dirty="0">
                <a:solidFill>
                  <a:srgbClr val="009E8B"/>
                </a:solidFill>
                <a:latin typeface="+mj-lt"/>
              </a:rPr>
              <a:t>Flow Diagram of a SPACE SOLAR Power System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15B0201-5CB3-43E7-97D0-4F3400345E9F}"/>
              </a:ext>
            </a:extLst>
          </p:cNvPr>
          <p:cNvGrpSpPr/>
          <p:nvPr/>
        </p:nvGrpSpPr>
        <p:grpSpPr>
          <a:xfrm>
            <a:off x="1438704" y="862336"/>
            <a:ext cx="9314592" cy="5133328"/>
            <a:chOff x="1633823" y="901712"/>
            <a:chExt cx="8924353" cy="505457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7ACBE5B-99A3-4477-A1DD-F46AED3712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633823" y="901712"/>
              <a:ext cx="8924353" cy="5054576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C57AC63-BDBD-4F40-98EF-F5BE16A5CD03}"/>
                </a:ext>
              </a:extLst>
            </p:cNvPr>
            <p:cNvSpPr/>
            <p:nvPr/>
          </p:nvSpPr>
          <p:spPr>
            <a:xfrm>
              <a:off x="1975104" y="5547360"/>
              <a:ext cx="2791968" cy="256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37814179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A99378C-FC97-42B7-B5AF-79DC8857E376}"/>
              </a:ext>
            </a:extLst>
          </p:cNvPr>
          <p:cNvSpPr txBox="1"/>
          <p:nvPr/>
        </p:nvSpPr>
        <p:spPr>
          <a:xfrm>
            <a:off x="697147" y="0"/>
            <a:ext cx="9079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1" dirty="0">
                <a:solidFill>
                  <a:srgbClr val="009E8B"/>
                </a:solidFill>
                <a:latin typeface="+mj-lt"/>
              </a:rPr>
              <a:t>Advantages and Dangers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F65FBB1-D0C9-4B48-B488-9DFF5E444211}"/>
              </a:ext>
            </a:extLst>
          </p:cNvPr>
          <p:cNvSpPr/>
          <p:nvPr/>
        </p:nvSpPr>
        <p:spPr>
          <a:xfrm>
            <a:off x="865632" y="945917"/>
            <a:ext cx="10570463" cy="1123372"/>
          </a:xfrm>
          <a:prstGeom prst="roundRect">
            <a:avLst/>
          </a:prstGeom>
          <a:solidFill>
            <a:schemeClr val="tx2">
              <a:lumMod val="25000"/>
              <a:lumOff val="75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solar panels on the satellite will be illuminated throughout </a:t>
            </a:r>
          </a:p>
          <a:p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year.</a:t>
            </a:r>
          </a:p>
          <a:p>
            <a:r>
              <a:rPr lang="en-CA" dirty="0"/>
              <a:t>  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ADCC573-F3E0-4D5A-BB11-5617F27583F1}"/>
              </a:ext>
            </a:extLst>
          </p:cNvPr>
          <p:cNvSpPr/>
          <p:nvPr/>
        </p:nvSpPr>
        <p:spPr>
          <a:xfrm>
            <a:off x="865631" y="2314468"/>
            <a:ext cx="10570463" cy="1114532"/>
          </a:xfrm>
          <a:prstGeom prst="roundRect">
            <a:avLst/>
          </a:prstGeom>
          <a:solidFill>
            <a:schemeClr val="tx2">
              <a:lumMod val="25000"/>
              <a:lumOff val="75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amount of sunshine is about five times more than what would be </a:t>
            </a:r>
          </a:p>
          <a:p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available in terrestrial locations.</a:t>
            </a:r>
          </a:p>
          <a:p>
            <a:r>
              <a:rPr lang="en-CA" dirty="0"/>
              <a:t> 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8A603B4-197B-4121-B168-BD707B2AE432}"/>
              </a:ext>
            </a:extLst>
          </p:cNvPr>
          <p:cNvSpPr/>
          <p:nvPr/>
        </p:nvSpPr>
        <p:spPr>
          <a:xfrm>
            <a:off x="865630" y="3605996"/>
            <a:ext cx="10570463" cy="1114532"/>
          </a:xfrm>
          <a:prstGeom prst="roundRect">
            <a:avLst/>
          </a:prstGeom>
          <a:solidFill>
            <a:srgbClr val="FBB1AB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en-C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lasers or microwave systems could harm people and property as </a:t>
            </a:r>
          </a:p>
          <a:p>
            <a:r>
              <a:rPr lang="en-US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they transmit energy back to Earth.</a:t>
            </a:r>
          </a:p>
          <a:p>
            <a:endParaRPr lang="en-CA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3E90105-B90C-417D-8CAF-2E58AAA44A97}"/>
              </a:ext>
            </a:extLst>
          </p:cNvPr>
          <p:cNvSpPr/>
          <p:nvPr/>
        </p:nvSpPr>
        <p:spPr>
          <a:xfrm>
            <a:off x="865630" y="4965707"/>
            <a:ext cx="10570463" cy="1114532"/>
          </a:xfrm>
          <a:prstGeom prst="roundRect">
            <a:avLst/>
          </a:prstGeom>
          <a:solidFill>
            <a:srgbClr val="FBB1AB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cost of deploying the satellites in space is huge. It could cost about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200 million dollars to set up a 10-25 MW prototype in low Earth orbit.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i="0" dirty="0">
              <a:solidFill>
                <a:srgbClr val="000000"/>
              </a:solidFill>
              <a:effectLst/>
              <a:latin typeface="-apple-system"/>
            </a:endParaRPr>
          </a:p>
          <a:p>
            <a:endParaRPr lang="en-CA" dirty="0"/>
          </a:p>
        </p:txBody>
      </p:sp>
      <p:pic>
        <p:nvPicPr>
          <p:cNvPr id="18" name="Graphic 17" descr="Dim (Smaller Sun) with solid fill">
            <a:extLst>
              <a:ext uri="{FF2B5EF4-FFF2-40B4-BE49-F238E27FC236}">
                <a16:creationId xmlns:a16="http://schemas.microsoft.com/office/drawing/2014/main" id="{6FEFF1F7-92C0-4221-A25C-2BF844A755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11968" y="945917"/>
            <a:ext cx="914400" cy="914400"/>
          </a:xfrm>
          <a:prstGeom prst="rect">
            <a:avLst/>
          </a:prstGeom>
        </p:spPr>
      </p:pic>
      <p:pic>
        <p:nvPicPr>
          <p:cNvPr id="22" name="Graphic 21" descr="Exponential Graph with solid fill">
            <a:extLst>
              <a:ext uri="{FF2B5EF4-FFF2-40B4-BE49-F238E27FC236}">
                <a16:creationId xmlns:a16="http://schemas.microsoft.com/office/drawing/2014/main" id="{D47583EA-3C90-477D-9454-3EB66FB299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11968" y="2473480"/>
            <a:ext cx="914400" cy="914400"/>
          </a:xfrm>
          <a:prstGeom prst="rect">
            <a:avLst/>
          </a:prstGeom>
        </p:spPr>
      </p:pic>
      <p:pic>
        <p:nvPicPr>
          <p:cNvPr id="26" name="Graphic 25" descr="Coffin with solid fill">
            <a:extLst>
              <a:ext uri="{FF2B5EF4-FFF2-40B4-BE49-F238E27FC236}">
                <a16:creationId xmlns:a16="http://schemas.microsoft.com/office/drawing/2014/main" id="{5E944A8F-9D48-4A10-A775-3B9F6D3E47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411968" y="3706062"/>
            <a:ext cx="914400" cy="914400"/>
          </a:xfrm>
          <a:prstGeom prst="rect">
            <a:avLst/>
          </a:prstGeom>
        </p:spPr>
      </p:pic>
      <p:pic>
        <p:nvPicPr>
          <p:cNvPr id="28" name="Graphic 27" descr="Flying Money with solid fill">
            <a:extLst>
              <a:ext uri="{FF2B5EF4-FFF2-40B4-BE49-F238E27FC236}">
                <a16:creationId xmlns:a16="http://schemas.microsoft.com/office/drawing/2014/main" id="{35D9E73F-683F-49A3-AB9C-817777331A6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369293" y="502895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596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2" grpId="0" animBg="1"/>
      <p:bldP spid="1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F68B2C62-7648-4430-90D5-AE0F252AF1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99378C-FC97-42B7-B5AF-79DC8857E376}"/>
              </a:ext>
            </a:extLst>
          </p:cNvPr>
          <p:cNvSpPr txBox="1"/>
          <p:nvPr/>
        </p:nvSpPr>
        <p:spPr>
          <a:xfrm>
            <a:off x="700087" y="0"/>
            <a:ext cx="10691813" cy="115561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4000" b="1" kern="1200" spc="30" baseline="0" dirty="0">
                <a:solidFill>
                  <a:srgbClr val="009E8B"/>
                </a:solidFill>
                <a:latin typeface="+mj-lt"/>
                <a:ea typeface="+mj-ea"/>
                <a:cs typeface="+mj-cs"/>
              </a:rPr>
              <a:t>Development Roadmap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AD0195E-7F27-4D06-9427-0C121D721A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D74C2FC-3228-4FC1-B97B-87AD35508D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extBox 2">
            <a:extLst>
              <a:ext uri="{FF2B5EF4-FFF2-40B4-BE49-F238E27FC236}">
                <a16:creationId xmlns:a16="http://schemas.microsoft.com/office/drawing/2014/main" id="{415B7A85-7BA9-4007-B696-A2DA1B2907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08820772"/>
              </p:ext>
            </p:extLst>
          </p:nvPr>
        </p:nvGraphicFramePr>
        <p:xfrm>
          <a:off x="700087" y="1342294"/>
          <a:ext cx="10691812" cy="3636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94E5F84F-B5D2-48E6-95C0-3EE33E61FC45}"/>
              </a:ext>
            </a:extLst>
          </p:cNvPr>
          <p:cNvSpPr txBox="1"/>
          <p:nvPr/>
        </p:nvSpPr>
        <p:spPr>
          <a:xfrm>
            <a:off x="700087" y="5710099"/>
            <a:ext cx="106918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100" dirty="0">
                <a:solidFill>
                  <a:srgbClr val="7C7C7C"/>
                </a:solidFill>
              </a:rPr>
              <a:t>https://www.allaboutcircuits.com/news/wireless-power-transmission-of-solar-energy-from-space</a:t>
            </a:r>
            <a:r>
              <a:rPr lang="en-CA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803219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word&#10;&#10;Description automatically generated with medium confidence">
            <a:extLst>
              <a:ext uri="{FF2B5EF4-FFF2-40B4-BE49-F238E27FC236}">
                <a16:creationId xmlns:a16="http://schemas.microsoft.com/office/drawing/2014/main" id="{E6170861-8184-49E2-ABE2-373084B3474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91ED3DC-C74D-44B8-A251-47C88D8106B8}"/>
              </a:ext>
            </a:extLst>
          </p:cNvPr>
          <p:cNvSpPr txBox="1"/>
          <p:nvPr/>
        </p:nvSpPr>
        <p:spPr>
          <a:xfrm>
            <a:off x="974386" y="2672081"/>
            <a:ext cx="1024322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Brief History … </a:t>
            </a:r>
          </a:p>
          <a:p>
            <a:pPr marL="342900" indent="-342900">
              <a:buFont typeface="+mj-lt"/>
              <a:buAutoNum type="arabicPeriod"/>
            </a:pPr>
            <a:endParaRPr lang="en-C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en-C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4664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79833C7-FDE4-4657-B0B1-32BE833C24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ABE7C0B-A2D9-4202-A524-532DA2E2D5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sign with a city in the background&#10;&#10;Description automatically generated with medium confidence">
            <a:extLst>
              <a:ext uri="{FF2B5EF4-FFF2-40B4-BE49-F238E27FC236}">
                <a16:creationId xmlns:a16="http://schemas.microsoft.com/office/drawing/2014/main" id="{BA0D570F-BD61-44FF-8D66-D577237106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462" b="9661"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3207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word&#10;&#10;Description automatically generated with medium confidence">
            <a:extLst>
              <a:ext uri="{FF2B5EF4-FFF2-40B4-BE49-F238E27FC236}">
                <a16:creationId xmlns:a16="http://schemas.microsoft.com/office/drawing/2014/main" id="{E6170861-8184-49E2-ABE2-373084B3474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91ED3DC-C74D-44B8-A251-47C88D8106B8}"/>
              </a:ext>
            </a:extLst>
          </p:cNvPr>
          <p:cNvSpPr txBox="1"/>
          <p:nvPr/>
        </p:nvSpPr>
        <p:spPr>
          <a:xfrm>
            <a:off x="120946" y="2574545"/>
            <a:ext cx="1024322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you! </a:t>
            </a:r>
          </a:p>
          <a:p>
            <a:pPr marL="342900" indent="-342900">
              <a:buFont typeface="+mj-lt"/>
              <a:buAutoNum type="arabicPeriod"/>
            </a:pPr>
            <a:endParaRPr lang="en-C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en-C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phic 2" descr="Scissors with solid fill">
            <a:extLst>
              <a:ext uri="{FF2B5EF4-FFF2-40B4-BE49-F238E27FC236}">
                <a16:creationId xmlns:a16="http://schemas.microsoft.com/office/drawing/2014/main" id="{48804D95-5A0A-4FB5-A3F6-CFE3E5D663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04176" y="275234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986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AE6457-0E99-412F-9D14-93FDA84E0CD0}"/>
              </a:ext>
            </a:extLst>
          </p:cNvPr>
          <p:cNvSpPr txBox="1"/>
          <p:nvPr/>
        </p:nvSpPr>
        <p:spPr>
          <a:xfrm>
            <a:off x="719846" y="68094"/>
            <a:ext cx="9673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1" dirty="0">
                <a:solidFill>
                  <a:srgbClr val="009E8B"/>
                </a:solidFill>
                <a:latin typeface="+mj-lt"/>
              </a:rPr>
              <a:t>Michael Faraday’s Discovery</a:t>
            </a:r>
          </a:p>
        </p:txBody>
      </p:sp>
      <p:pic>
        <p:nvPicPr>
          <p:cNvPr id="1032" name="Picture 8" descr="The Faraday cage: from Victorian experiment to Snowden-era paranoia |  Physics | The Guardian">
            <a:extLst>
              <a:ext uri="{FF2B5EF4-FFF2-40B4-BE49-F238E27FC236}">
                <a16:creationId xmlns:a16="http://schemas.microsoft.com/office/drawing/2014/main" id="{78D346BF-0AC5-4A5E-BF73-12C057ACD4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rgbClr val="009E8B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662"/>
          <a:stretch/>
        </p:blipFill>
        <p:spPr bwMode="auto">
          <a:xfrm>
            <a:off x="2191702" y="2585418"/>
            <a:ext cx="2162564" cy="283289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B257574-B215-42E1-8E80-CA0EE32A2F10}"/>
              </a:ext>
            </a:extLst>
          </p:cNvPr>
          <p:cNvSpPr txBox="1"/>
          <p:nvPr/>
        </p:nvSpPr>
        <p:spPr>
          <a:xfrm>
            <a:off x="1424729" y="1079769"/>
            <a:ext cx="369651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1831</a:t>
            </a:r>
          </a:p>
          <a:p>
            <a:pPr algn="ctr"/>
            <a:r>
              <a:rPr lang="en-CA" sz="2000" b="1" dirty="0">
                <a:solidFill>
                  <a:srgbClr val="009E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Michael Faraday </a:t>
            </a:r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credited for the discovery of electromagnetic induction</a:t>
            </a:r>
          </a:p>
          <a:p>
            <a:endParaRPr lang="en-C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8EA45B-EAB3-47B6-84B1-4DEF76A3DDDD}"/>
              </a:ext>
            </a:extLst>
          </p:cNvPr>
          <p:cNvSpPr txBox="1"/>
          <p:nvPr/>
        </p:nvSpPr>
        <p:spPr>
          <a:xfrm>
            <a:off x="6215974" y="1079769"/>
            <a:ext cx="5038928" cy="1384995"/>
          </a:xfrm>
          <a:prstGeom prst="rect">
            <a:avLst/>
          </a:prstGeom>
          <a:noFill/>
          <a:ln>
            <a:solidFill>
              <a:srgbClr val="009E8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>
                <a:solidFill>
                  <a:srgbClr val="009E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Electromagnetic Induction</a:t>
            </a:r>
          </a:p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production of an electromotive force across an electrical conductor in a changing magnetic field.</a:t>
            </a:r>
            <a:endParaRPr lang="en-CA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4" name="Picture 6" descr="Molecular Expressions: Electricity and Magnetism - Inductance">
            <a:extLst>
              <a:ext uri="{FF2B5EF4-FFF2-40B4-BE49-F238E27FC236}">
                <a16:creationId xmlns:a16="http://schemas.microsoft.com/office/drawing/2014/main" id="{B26D2169-B381-4A04-91DA-74638C023E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61"/>
          <a:stretch/>
        </p:blipFill>
        <p:spPr bwMode="auto">
          <a:xfrm>
            <a:off x="6328626" y="2659605"/>
            <a:ext cx="4813624" cy="2924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3979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AE6457-0E99-412F-9D14-93FDA84E0CD0}"/>
              </a:ext>
            </a:extLst>
          </p:cNvPr>
          <p:cNvSpPr txBox="1"/>
          <p:nvPr/>
        </p:nvSpPr>
        <p:spPr>
          <a:xfrm>
            <a:off x="719846" y="68094"/>
            <a:ext cx="5496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1" dirty="0">
                <a:solidFill>
                  <a:srgbClr val="009E8B"/>
                </a:solidFill>
                <a:latin typeface="+mj-lt"/>
              </a:rPr>
              <a:t>History in Pictures …</a:t>
            </a:r>
          </a:p>
        </p:txBody>
      </p:sp>
      <p:pic>
        <p:nvPicPr>
          <p:cNvPr id="4098" name="Picture 2" descr="image courtesy The Royal Institution">
            <a:extLst>
              <a:ext uri="{FF2B5EF4-FFF2-40B4-BE49-F238E27FC236}">
                <a16:creationId xmlns:a16="http://schemas.microsoft.com/office/drawing/2014/main" id="{A235A42F-69D2-4599-A078-65497B76C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660" y="1967469"/>
            <a:ext cx="3254713" cy="2766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30DE0A4-9736-42DA-8E55-700F3D2BFC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3371" y="1536057"/>
            <a:ext cx="4946985" cy="362933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0A71889-D198-4371-BE4C-F0F53BCE5A9E}"/>
              </a:ext>
            </a:extLst>
          </p:cNvPr>
          <p:cNvSpPr txBox="1"/>
          <p:nvPr/>
        </p:nvSpPr>
        <p:spPr>
          <a:xfrm>
            <a:off x="926559" y="5321943"/>
            <a:ext cx="60943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© Science Museum / Science &amp; Society Picture Library</a:t>
            </a:r>
            <a:endParaRPr lang="en-CA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36F50A-F592-480C-BB04-ED2481985B68}"/>
              </a:ext>
            </a:extLst>
          </p:cNvPr>
          <p:cNvSpPr txBox="1"/>
          <p:nvPr/>
        </p:nvSpPr>
        <p:spPr>
          <a:xfrm>
            <a:off x="7151046" y="4968000"/>
            <a:ext cx="421167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i="0" dirty="0">
                <a:solidFill>
                  <a:srgbClr val="7C7C7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Photo of one of </a:t>
            </a:r>
            <a:r>
              <a:rPr lang="en-US" sz="1600" dirty="0">
                <a:solidFill>
                  <a:srgbClr val="7C7C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Michael Faraday’s </a:t>
            </a:r>
            <a:r>
              <a:rPr lang="en-US" sz="1600" i="0" dirty="0">
                <a:solidFill>
                  <a:srgbClr val="7C7C7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original wire-coiled iron rings, courtesy of the Royal Institution, where Faraday did his experiments</a:t>
            </a:r>
            <a:endParaRPr lang="en-CA" sz="1600" dirty="0">
              <a:solidFill>
                <a:srgbClr val="7C7C7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149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2C30402-66C0-432F-88F2-CF8D81B12CE7}"/>
              </a:ext>
            </a:extLst>
          </p:cNvPr>
          <p:cNvSpPr txBox="1"/>
          <p:nvPr/>
        </p:nvSpPr>
        <p:spPr>
          <a:xfrm>
            <a:off x="736059" y="0"/>
            <a:ext cx="5496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1" dirty="0">
                <a:solidFill>
                  <a:srgbClr val="009E8B"/>
                </a:solidFill>
                <a:latin typeface="+mj-lt"/>
              </a:rPr>
              <a:t>Nikola Tesla’s Invention</a:t>
            </a:r>
          </a:p>
        </p:txBody>
      </p:sp>
      <p:pic>
        <p:nvPicPr>
          <p:cNvPr id="4" name="Picture 6" descr="Nikola Tesla - Wikipedia">
            <a:extLst>
              <a:ext uri="{FF2B5EF4-FFF2-40B4-BE49-F238E27FC236}">
                <a16:creationId xmlns:a16="http://schemas.microsoft.com/office/drawing/2014/main" id="{7BAEF07B-EB34-463F-A6CC-8824B394F2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009E8B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704" y="2536777"/>
            <a:ext cx="2113521" cy="283289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81F787B-9112-4771-975B-6F423493B04D}"/>
              </a:ext>
            </a:extLst>
          </p:cNvPr>
          <p:cNvSpPr txBox="1"/>
          <p:nvPr/>
        </p:nvSpPr>
        <p:spPr>
          <a:xfrm>
            <a:off x="-415546" y="1042829"/>
            <a:ext cx="609437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1891</a:t>
            </a:r>
          </a:p>
          <a:p>
            <a:pPr algn="ctr"/>
            <a:r>
              <a:rPr lang="en-CA" sz="2000" b="1" dirty="0">
                <a:solidFill>
                  <a:srgbClr val="009E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Nikola Tesla </a:t>
            </a:r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credited for</a:t>
            </a:r>
          </a:p>
          <a:p>
            <a:pPr algn="ctr"/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invention of the </a:t>
            </a:r>
          </a:p>
          <a:p>
            <a:pPr algn="ctr"/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Tesla coil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E37C6B-12BD-45EF-B6EA-9DF8FD7E717F}"/>
              </a:ext>
            </a:extLst>
          </p:cNvPr>
          <p:cNvSpPr txBox="1"/>
          <p:nvPr/>
        </p:nvSpPr>
        <p:spPr>
          <a:xfrm>
            <a:off x="7393401" y="5607952"/>
            <a:ext cx="345576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200" dirty="0">
                <a:solidFill>
                  <a:srgbClr val="7C7C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Electrotherapymuseum.com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1DC72A7-2F77-4D9A-AA16-2414115E2BA6}"/>
              </a:ext>
            </a:extLst>
          </p:cNvPr>
          <p:cNvGrpSpPr/>
          <p:nvPr/>
        </p:nvGrpSpPr>
        <p:grpSpPr>
          <a:xfrm>
            <a:off x="4905145" y="1922352"/>
            <a:ext cx="6416681" cy="3482985"/>
            <a:chOff x="4657719" y="1718935"/>
            <a:chExt cx="6739667" cy="3749040"/>
          </a:xfrm>
        </p:grpSpPr>
        <p:pic>
          <p:nvPicPr>
            <p:cNvPr id="3074" name="Picture 2" descr="Coil">
              <a:extLst>
                <a:ext uri="{FF2B5EF4-FFF2-40B4-BE49-F238E27FC236}">
                  <a16:creationId xmlns:a16="http://schemas.microsoft.com/office/drawing/2014/main" id="{7697C80D-5EEF-46AB-A039-F8948EF123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5008" y="2273578"/>
              <a:ext cx="2456215" cy="28295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>
              <a:extLst>
                <a:ext uri="{FF2B5EF4-FFF2-40B4-BE49-F238E27FC236}">
                  <a16:creationId xmlns:a16="http://schemas.microsoft.com/office/drawing/2014/main" id="{AF3ACF62-F83A-44C5-B99B-AB0F4A86DD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8512" y="2317174"/>
              <a:ext cx="3968874" cy="2552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C08FE06-45AD-4EE1-AB3E-F5FF1394E199}"/>
                </a:ext>
              </a:extLst>
            </p:cNvPr>
            <p:cNvSpPr/>
            <p:nvPr/>
          </p:nvSpPr>
          <p:spPr>
            <a:xfrm>
              <a:off x="4657719" y="1718935"/>
              <a:ext cx="6714857" cy="3749040"/>
            </a:xfrm>
            <a:prstGeom prst="rect">
              <a:avLst/>
            </a:prstGeom>
            <a:noFill/>
            <a:ln>
              <a:solidFill>
                <a:srgbClr val="009E8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71DF1B41-5BDF-45C4-B4CE-27A0B92DE644}"/>
              </a:ext>
            </a:extLst>
          </p:cNvPr>
          <p:cNvSpPr txBox="1"/>
          <p:nvPr/>
        </p:nvSpPr>
        <p:spPr>
          <a:xfrm>
            <a:off x="5603171" y="1359379"/>
            <a:ext cx="4997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>
                <a:solidFill>
                  <a:srgbClr val="009E8B"/>
                </a:solidFill>
              </a:rPr>
              <a:t>Tesla Coil</a:t>
            </a:r>
          </a:p>
        </p:txBody>
      </p:sp>
    </p:spTree>
    <p:extLst>
      <p:ext uri="{BB962C8B-B14F-4D97-AF65-F5344CB8AC3E}">
        <p14:creationId xmlns:p14="http://schemas.microsoft.com/office/powerpoint/2010/main" val="558029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BF0DF3E-AFA4-4FF6-AFDA-9F63FFC572B1}"/>
              </a:ext>
            </a:extLst>
          </p:cNvPr>
          <p:cNvSpPr txBox="1"/>
          <p:nvPr/>
        </p:nvSpPr>
        <p:spPr>
          <a:xfrm>
            <a:off x="705578" y="0"/>
            <a:ext cx="104501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1" dirty="0">
                <a:solidFill>
                  <a:srgbClr val="009E8B"/>
                </a:solidFill>
                <a:latin typeface="+mj-lt"/>
              </a:rPr>
              <a:t>Tesla’s Vision: Powering the World Wirelessly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954418B-64B6-41CA-B707-24F90BAF0A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78" y="1984864"/>
            <a:ext cx="4627730" cy="3041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Nikola Tesla - Wikipedia">
            <a:extLst>
              <a:ext uri="{FF2B5EF4-FFF2-40B4-BE49-F238E27FC236}">
                <a16:creationId xmlns:a16="http://schemas.microsoft.com/office/drawing/2014/main" id="{74E07703-6B9E-454C-BB24-CA3FCE127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009E8B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77" y="964715"/>
            <a:ext cx="1012865" cy="135761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3EE446A-569D-424A-9817-7C6910FB00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2624" y="1746436"/>
            <a:ext cx="2263457" cy="245660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29FCE20-73E6-46C1-A31F-4066DE51B8B7}"/>
              </a:ext>
            </a:extLst>
          </p:cNvPr>
          <p:cNvSpPr txBox="1"/>
          <p:nvPr/>
        </p:nvSpPr>
        <p:spPr>
          <a:xfrm>
            <a:off x="7678420" y="1265633"/>
            <a:ext cx="55118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i="0" dirty="0">
                <a:effectLst/>
                <a:latin typeface="Arial" panose="020B0604020202020204" pitchFamily="34" charset="0"/>
              </a:rPr>
              <a:t>1904 image of </a:t>
            </a:r>
            <a:r>
              <a:rPr lang="en-US" sz="1400" b="1" i="0" dirty="0" err="1">
                <a:effectLst/>
                <a:latin typeface="Arial" panose="020B0604020202020204" pitchFamily="34" charset="0"/>
              </a:rPr>
              <a:t>Wardenclyffe</a:t>
            </a:r>
            <a:r>
              <a:rPr lang="en-US" sz="1400" b="1" i="0" dirty="0">
                <a:effectLst/>
                <a:latin typeface="Arial" panose="020B0604020202020204" pitchFamily="34" charset="0"/>
              </a:rPr>
              <a:t> Tower</a:t>
            </a:r>
            <a:endParaRPr lang="en-CA" sz="14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A77F094-8DDD-420E-BB32-B6F43384433E}"/>
              </a:ext>
            </a:extLst>
          </p:cNvPr>
          <p:cNvSpPr txBox="1"/>
          <p:nvPr/>
        </p:nvSpPr>
        <p:spPr>
          <a:xfrm>
            <a:off x="2017405" y="1410022"/>
            <a:ext cx="5129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Lets’ turn the Earth into a giant Tesla Coil!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A5B6042-BDC5-4279-9E0C-A9A2EFF757D1}"/>
              </a:ext>
            </a:extLst>
          </p:cNvPr>
          <p:cNvSpPr/>
          <p:nvPr/>
        </p:nvSpPr>
        <p:spPr>
          <a:xfrm>
            <a:off x="3789680" y="3048427"/>
            <a:ext cx="304800" cy="1463040"/>
          </a:xfrm>
          <a:prstGeom prst="rect">
            <a:avLst/>
          </a:prstGeom>
          <a:noFill/>
          <a:ln w="38100">
            <a:solidFill>
              <a:srgbClr val="009E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9625054-47E9-4BEC-996F-40603E23E295}"/>
              </a:ext>
            </a:extLst>
          </p:cNvPr>
          <p:cNvSpPr txBox="1"/>
          <p:nvPr/>
        </p:nvSpPr>
        <p:spPr>
          <a:xfrm>
            <a:off x="6626440" y="4331531"/>
            <a:ext cx="512952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Atop his tower was perched a fifty-five-ton dome of conductive metals, and beneath it stretched an iron root system that penetrated more than 300 feet into the Earth’s crust. </a:t>
            </a:r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FB2F3C0-9AA5-4CFF-B284-420C4FBAB2F1}"/>
              </a:ext>
            </a:extLst>
          </p:cNvPr>
          <p:cNvSpPr/>
          <p:nvPr/>
        </p:nvSpPr>
        <p:spPr>
          <a:xfrm>
            <a:off x="4173338" y="2543045"/>
            <a:ext cx="1252102" cy="1968422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62E3A12-5851-4A29-85D7-B8B64AF2820F}"/>
              </a:ext>
            </a:extLst>
          </p:cNvPr>
          <p:cNvSpPr txBox="1"/>
          <p:nvPr/>
        </p:nvSpPr>
        <p:spPr>
          <a:xfrm>
            <a:off x="1336685" y="5166468"/>
            <a:ext cx="18593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rgbClr val="009E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Pump voltage to the earth at a certain frequency!</a:t>
            </a:r>
          </a:p>
        </p:txBody>
      </p:sp>
      <p:cxnSp>
        <p:nvCxnSpPr>
          <p:cNvPr id="24" name="Connector: Curved 23">
            <a:extLst>
              <a:ext uri="{FF2B5EF4-FFF2-40B4-BE49-F238E27FC236}">
                <a16:creationId xmlns:a16="http://schemas.microsoft.com/office/drawing/2014/main" id="{1D1C200B-4DCB-4E9D-80B8-D2A9C93FF55A}"/>
              </a:ext>
            </a:extLst>
          </p:cNvPr>
          <p:cNvCxnSpPr>
            <a:cxnSpLocks/>
            <a:endCxn id="22" idx="3"/>
          </p:cNvCxnSpPr>
          <p:nvPr/>
        </p:nvCxnSpPr>
        <p:spPr>
          <a:xfrm rot="5400000">
            <a:off x="3046692" y="4787913"/>
            <a:ext cx="989560" cy="690881"/>
          </a:xfrm>
          <a:prstGeom prst="curvedConnector2">
            <a:avLst/>
          </a:prstGeom>
          <a:ln w="38100">
            <a:solidFill>
              <a:srgbClr val="009E8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or: Curved 26">
            <a:extLst>
              <a:ext uri="{FF2B5EF4-FFF2-40B4-BE49-F238E27FC236}">
                <a16:creationId xmlns:a16="http://schemas.microsoft.com/office/drawing/2014/main" id="{D65DE7D9-8D55-4265-8F2E-360901763073}"/>
              </a:ext>
            </a:extLst>
          </p:cNvPr>
          <p:cNvCxnSpPr>
            <a:cxnSpLocks/>
          </p:cNvCxnSpPr>
          <p:nvPr/>
        </p:nvCxnSpPr>
        <p:spPr>
          <a:xfrm rot="16200000" flipH="1">
            <a:off x="4285651" y="4821028"/>
            <a:ext cx="989560" cy="690881"/>
          </a:xfrm>
          <a:prstGeom prst="curvedConnector2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48B4F93A-5E82-4F55-A06B-0FCC1BB87937}"/>
              </a:ext>
            </a:extLst>
          </p:cNvPr>
          <p:cNvSpPr txBox="1"/>
          <p:nvPr/>
        </p:nvSpPr>
        <p:spPr>
          <a:xfrm>
            <a:off x="5181340" y="5275158"/>
            <a:ext cx="2222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Extract power from the ground anywhere in the world!</a:t>
            </a:r>
          </a:p>
        </p:txBody>
      </p:sp>
    </p:spTree>
    <p:extLst>
      <p:ext uri="{BB962C8B-B14F-4D97-AF65-F5344CB8AC3E}">
        <p14:creationId xmlns:p14="http://schemas.microsoft.com/office/powerpoint/2010/main" val="3703998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 animBg="1"/>
      <p:bldP spid="20" grpId="0"/>
      <p:bldP spid="21" grpId="0" animBg="1"/>
      <p:bldP spid="22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A130353-B6D1-4869-AC6D-088C45787AFA}"/>
              </a:ext>
            </a:extLst>
          </p:cNvPr>
          <p:cNvSpPr txBox="1"/>
          <p:nvPr/>
        </p:nvSpPr>
        <p:spPr>
          <a:xfrm>
            <a:off x="760486" y="0"/>
            <a:ext cx="5496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1" dirty="0">
                <a:solidFill>
                  <a:srgbClr val="009E8B"/>
                </a:solidFill>
                <a:latin typeface="+mj-lt"/>
              </a:rPr>
              <a:t>History in Pictures 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0A7B05-94F8-4E42-BC04-20407A00DA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3274" r="2639" b="25304"/>
          <a:stretch/>
        </p:blipFill>
        <p:spPr>
          <a:xfrm>
            <a:off x="6665235" y="1202397"/>
            <a:ext cx="4917767" cy="42874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4E0FEA3-9BAB-4ECD-8BE3-37E563A9F7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998" y="1119509"/>
            <a:ext cx="5898023" cy="445320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443DB1F-51A3-44E2-8817-B4BDF8B8071D}"/>
              </a:ext>
            </a:extLst>
          </p:cNvPr>
          <p:cNvSpPr txBox="1"/>
          <p:nvPr/>
        </p:nvSpPr>
        <p:spPr>
          <a:xfrm>
            <a:off x="1310640" y="5823680"/>
            <a:ext cx="829056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000" dirty="0">
                <a:solidFill>
                  <a:srgbClr val="7C7C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https://bigthink.com/hard-science/10-science-photos-that-made-history/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B8F2225-29DF-4441-86ED-587EEF8CB9A2}"/>
              </a:ext>
            </a:extLst>
          </p:cNvPr>
          <p:cNvSpPr txBox="1"/>
          <p:nvPr/>
        </p:nvSpPr>
        <p:spPr>
          <a:xfrm>
            <a:off x="7518400" y="5250100"/>
            <a:ext cx="6096000" cy="815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sz="1100" dirty="0">
                <a:solidFill>
                  <a:srgbClr val="7C7C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Printed in the Electrical Experimenter, February 1919</a:t>
            </a:r>
            <a:endParaRPr lang="en-CA" sz="1100" dirty="0">
              <a:solidFill>
                <a:srgbClr val="7C7C7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144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word&#10;&#10;Description automatically generated with medium confidence">
            <a:extLst>
              <a:ext uri="{FF2B5EF4-FFF2-40B4-BE49-F238E27FC236}">
                <a16:creationId xmlns:a16="http://schemas.microsoft.com/office/drawing/2014/main" id="{E6170861-8184-49E2-ABE2-373084B3474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91ED3DC-C74D-44B8-A251-47C88D8106B8}"/>
              </a:ext>
            </a:extLst>
          </p:cNvPr>
          <p:cNvSpPr txBox="1"/>
          <p:nvPr/>
        </p:nvSpPr>
        <p:spPr>
          <a:xfrm>
            <a:off x="974387" y="2082801"/>
            <a:ext cx="1024322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Types and Working Principles of Modern WPTs</a:t>
            </a:r>
          </a:p>
          <a:p>
            <a:pPr marL="342900" indent="-342900">
              <a:buFont typeface="+mj-lt"/>
              <a:buAutoNum type="arabicPeriod"/>
            </a:pPr>
            <a:endParaRPr lang="en-C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en-C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689337"/>
      </p:ext>
    </p:extLst>
  </p:cSld>
  <p:clrMapOvr>
    <a:masterClrMapping/>
  </p:clrMapOvr>
</p:sld>
</file>

<file path=ppt/theme/theme1.xml><?xml version="1.0" encoding="utf-8"?>
<a:theme xmlns:a="http://schemas.openxmlformats.org/drawingml/2006/main" name="ChronicleVTI">
  <a:themeElements>
    <a:clrScheme name="Chronicle">
      <a:dk1>
        <a:srgbClr val="000000"/>
      </a:dk1>
      <a:lt1>
        <a:srgbClr val="FFFFFF"/>
      </a:lt1>
      <a:dk2>
        <a:srgbClr val="1C1C32"/>
      </a:dk2>
      <a:lt2>
        <a:srgbClr val="F8F4F1"/>
      </a:lt2>
      <a:accent1>
        <a:srgbClr val="734B67"/>
      </a:accent1>
      <a:accent2>
        <a:srgbClr val="959EBB"/>
      </a:accent2>
      <a:accent3>
        <a:srgbClr val="596781"/>
      </a:accent3>
      <a:accent4>
        <a:srgbClr val="7F6E8C"/>
      </a:accent4>
      <a:accent5>
        <a:srgbClr val="DB9A8F"/>
      </a:accent5>
      <a:accent6>
        <a:srgbClr val="C29AB1"/>
      </a:accent6>
      <a:hlink>
        <a:srgbClr val="778BA2"/>
      </a:hlink>
      <a:folHlink>
        <a:srgbClr val="A27C99"/>
      </a:folHlink>
    </a:clrScheme>
    <a:fontScheme name="Univers Calisto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ronicleVTI" id="{508E4D90-5116-4BF0-876B-3F422DD1F65F}" vid="{AA21DC3D-92A8-43A4-8358-ED428371CD5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5531</TotalTime>
  <Words>1161</Words>
  <Application>Microsoft Office PowerPoint</Application>
  <PresentationFormat>Widescreen</PresentationFormat>
  <Paragraphs>183</Paragraphs>
  <Slides>31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2" baseType="lpstr">
      <vt:lpstr>AdvOT596495f2</vt:lpstr>
      <vt:lpstr>-apple-system</vt:lpstr>
      <vt:lpstr>Arial</vt:lpstr>
      <vt:lpstr>Arial</vt:lpstr>
      <vt:lpstr>Calibri</vt:lpstr>
      <vt:lpstr>Calisto MT</vt:lpstr>
      <vt:lpstr>Times New Roman</vt:lpstr>
      <vt:lpstr>Times-Roman</vt:lpstr>
      <vt:lpstr>Univers Condensed</vt:lpstr>
      <vt:lpstr>Wingdings</vt:lpstr>
      <vt:lpstr>ChronicleVTI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Amini, Kiana</dc:creator>
  <cp:lastModifiedBy>Amini, Kiana</cp:lastModifiedBy>
  <cp:revision>28</cp:revision>
  <dcterms:created xsi:type="dcterms:W3CDTF">2022-03-31T14:13:24Z</dcterms:created>
  <dcterms:modified xsi:type="dcterms:W3CDTF">2022-04-22T17:53:04Z</dcterms:modified>
</cp:coreProperties>
</file>