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Lst>
  <p:notesMasterIdLst>
    <p:notesMasterId r:id="rId27"/>
  </p:notesMasterIdLst>
  <p:sldIdLst>
    <p:sldId id="256" r:id="rId3"/>
    <p:sldId id="319" r:id="rId4"/>
    <p:sldId id="320" r:id="rId5"/>
    <p:sldId id="322" r:id="rId6"/>
    <p:sldId id="344" r:id="rId7"/>
    <p:sldId id="338" r:id="rId8"/>
    <p:sldId id="334" r:id="rId9"/>
    <p:sldId id="345" r:id="rId10"/>
    <p:sldId id="328" r:id="rId11"/>
    <p:sldId id="281" r:id="rId12"/>
    <p:sldId id="296" r:id="rId13"/>
    <p:sldId id="343" r:id="rId14"/>
    <p:sldId id="300" r:id="rId15"/>
    <p:sldId id="346" r:id="rId16"/>
    <p:sldId id="347" r:id="rId17"/>
    <p:sldId id="307" r:id="rId18"/>
    <p:sldId id="348" r:id="rId19"/>
    <p:sldId id="349" r:id="rId20"/>
    <p:sldId id="310" r:id="rId21"/>
    <p:sldId id="341" r:id="rId22"/>
    <p:sldId id="351" r:id="rId23"/>
    <p:sldId id="305" r:id="rId24"/>
    <p:sldId id="352" r:id="rId25"/>
    <p:sldId id="301" r:id="rId26"/>
  </p:sldIdLst>
  <p:sldSz cx="12192000" cy="6858000"/>
  <p:notesSz cx="6858000" cy="9144000"/>
  <p:embeddedFontLst>
    <p:embeddedFont>
      <p:font typeface="Exo 2 Extra Bold" panose="020B0604020202020204" charset="0"/>
      <p:bold r:id="rId28"/>
      <p:boldItalic r:id="rId29"/>
    </p:embeddedFont>
    <p:embeddedFont>
      <p:font typeface="Exo 2 Semi Bold" panose="020B06040202020202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Exo 2" panose="020B0604020202020204" charset="0"/>
      <p:regular r:id="rId38"/>
      <p:bold r:id="rId39"/>
      <p:italic r:id="rId40"/>
      <p:boldItalic r:id="rId41"/>
    </p:embeddedFont>
    <p:embeddedFont>
      <p:font typeface="Dosis" panose="020B0604020202020204" charset="0"/>
      <p:regular r:id="rId42"/>
      <p:bold r:id="rId43"/>
    </p:embeddedFont>
    <p:embeddedFont>
      <p:font typeface="Consolas" panose="020B0609020204030204" pitchFamily="49"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1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58D483-53E2-40DA-9F17-0BADC80402A7}">
  <a:tblStyle styleId="{1D58D483-53E2-40DA-9F17-0BADC8040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92518" autoAdjust="0"/>
  </p:normalViewPr>
  <p:slideViewPr>
    <p:cSldViewPr snapToGrid="0">
      <p:cViewPr varScale="1">
        <p:scale>
          <a:sx n="78" d="100"/>
          <a:sy n="78" d="100"/>
        </p:scale>
        <p:origin x="558" y="96"/>
      </p:cViewPr>
      <p:guideLst>
        <p:guide orient="horz" pos="2160"/>
        <p:guide pos="3840"/>
        <p:guide pos="19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5ec69ef9e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5ec69ef9e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g45ec69ef9e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10</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5042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5fe478f08_4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5fe478f08_4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dirty="0"/>
              <a:t>Tirar</a:t>
            </a:r>
            <a:endParaRPr dirty="0"/>
          </a:p>
        </p:txBody>
      </p:sp>
      <p:sp>
        <p:nvSpPr>
          <p:cNvPr id="119" name="Google Shape;119;g45fe478f08_4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5982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5fe478f08_4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5fe478f08_4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dirty="0"/>
              <a:t>Tirar</a:t>
            </a:r>
            <a:endParaRPr dirty="0"/>
          </a:p>
        </p:txBody>
      </p:sp>
      <p:sp>
        <p:nvSpPr>
          <p:cNvPr id="119" name="Google Shape;119;g45fe478f08_4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2478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5fe478f08_4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5fe478f08_4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 name="Google Shape;119;g45fe478f08_4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419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45fe478f08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45fe478f08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2" name="Google Shape;292;g45fe478f08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359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828cda1bd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828cda1bd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4828cda1bd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470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5ec69ef9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5ec69ef9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g45ec69ef9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0885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5ec69ef9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5ec69ef9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g45ec69ef9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6708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45fe478f08_0_6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45fe478f08_0_6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45fe478f08_0_6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421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5ec69ef9e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5ec69ef9e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dirty="0"/>
              <a:t>Tirar</a:t>
            </a:r>
            <a:endParaRPr dirty="0"/>
          </a:p>
        </p:txBody>
      </p:sp>
      <p:sp>
        <p:nvSpPr>
          <p:cNvPr id="154" name="Google Shape;154;g45ec69ef9e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a:t>
            </a:fld>
            <a:endParaRPr/>
          </a:p>
        </p:txBody>
      </p:sp>
    </p:spTree>
    <p:extLst>
      <p:ext uri="{BB962C8B-B14F-4D97-AF65-F5344CB8AC3E}">
        <p14:creationId xmlns:p14="http://schemas.microsoft.com/office/powerpoint/2010/main" val="996416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828cda1b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828cda1b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4828cda1bd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3</a:t>
            </a:fld>
            <a:endParaRPr/>
          </a:p>
        </p:txBody>
      </p:sp>
    </p:spTree>
    <p:extLst>
      <p:ext uri="{BB962C8B-B14F-4D97-AF65-F5344CB8AC3E}">
        <p14:creationId xmlns:p14="http://schemas.microsoft.com/office/powerpoint/2010/main" val="2894039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828cda1b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828cda1b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4828cda1bd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4</a:t>
            </a:fld>
            <a:endParaRPr/>
          </a:p>
        </p:txBody>
      </p:sp>
    </p:spTree>
    <p:extLst>
      <p:ext uri="{BB962C8B-B14F-4D97-AF65-F5344CB8AC3E}">
        <p14:creationId xmlns:p14="http://schemas.microsoft.com/office/powerpoint/2010/main" val="218637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828cda1b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828cda1b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4828cda1bd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82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828cda1b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828cda1b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4828cda1bd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6</a:t>
            </a:fld>
            <a:endParaRPr/>
          </a:p>
        </p:txBody>
      </p:sp>
    </p:spTree>
    <p:extLst>
      <p:ext uri="{BB962C8B-B14F-4D97-AF65-F5344CB8AC3E}">
        <p14:creationId xmlns:p14="http://schemas.microsoft.com/office/powerpoint/2010/main" val="1763241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828cda1bd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828cda1b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4828cda1bd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7</a:t>
            </a:fld>
            <a:endParaRPr/>
          </a:p>
        </p:txBody>
      </p:sp>
    </p:spTree>
    <p:extLst>
      <p:ext uri="{BB962C8B-B14F-4D97-AF65-F5344CB8AC3E}">
        <p14:creationId xmlns:p14="http://schemas.microsoft.com/office/powerpoint/2010/main" val="236215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828cda1bd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828cda1bd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4828cda1bd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64200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828cda1bd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4828cda1bd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7" name="Google Shape;257;g4828cda1bd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87788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Exo 2"/>
              <a:buNone/>
              <a:defRPr sz="6000">
                <a:latin typeface="Exo 2"/>
                <a:ea typeface="Exo 2"/>
                <a:cs typeface="Exo 2"/>
                <a:sym typeface="Exo 2"/>
              </a:defRPr>
            </a:lvl1pPr>
            <a:lvl2pPr lvl="1">
              <a:spcBef>
                <a:spcPts val="0"/>
              </a:spcBef>
              <a:spcAft>
                <a:spcPts val="0"/>
              </a:spcAft>
              <a:buSzPts val="1400"/>
              <a:buFont typeface="Exo 2"/>
              <a:buNone/>
              <a:defRPr>
                <a:latin typeface="Exo 2"/>
                <a:ea typeface="Exo 2"/>
                <a:cs typeface="Exo 2"/>
                <a:sym typeface="Exo 2"/>
              </a:defRPr>
            </a:lvl2pPr>
            <a:lvl3pPr lvl="2">
              <a:spcBef>
                <a:spcPts val="0"/>
              </a:spcBef>
              <a:spcAft>
                <a:spcPts val="0"/>
              </a:spcAft>
              <a:buSzPts val="1400"/>
              <a:buFont typeface="Exo 2"/>
              <a:buNone/>
              <a:defRPr>
                <a:latin typeface="Exo 2"/>
                <a:ea typeface="Exo 2"/>
                <a:cs typeface="Exo 2"/>
                <a:sym typeface="Exo 2"/>
              </a:defRPr>
            </a:lvl3pPr>
            <a:lvl4pPr lvl="3">
              <a:spcBef>
                <a:spcPts val="0"/>
              </a:spcBef>
              <a:spcAft>
                <a:spcPts val="0"/>
              </a:spcAft>
              <a:buSzPts val="1400"/>
              <a:buFont typeface="Exo 2"/>
              <a:buNone/>
              <a:defRPr>
                <a:latin typeface="Exo 2"/>
                <a:ea typeface="Exo 2"/>
                <a:cs typeface="Exo 2"/>
                <a:sym typeface="Exo 2"/>
              </a:defRPr>
            </a:lvl4pPr>
            <a:lvl5pPr lvl="4">
              <a:spcBef>
                <a:spcPts val="0"/>
              </a:spcBef>
              <a:spcAft>
                <a:spcPts val="0"/>
              </a:spcAft>
              <a:buSzPts val="1400"/>
              <a:buFont typeface="Exo 2"/>
              <a:buNone/>
              <a:defRPr>
                <a:latin typeface="Exo 2"/>
                <a:ea typeface="Exo 2"/>
                <a:cs typeface="Exo 2"/>
                <a:sym typeface="Exo 2"/>
              </a:defRPr>
            </a:lvl5pPr>
            <a:lvl6pPr lvl="5">
              <a:spcBef>
                <a:spcPts val="0"/>
              </a:spcBef>
              <a:spcAft>
                <a:spcPts val="0"/>
              </a:spcAft>
              <a:buSzPts val="1400"/>
              <a:buFont typeface="Exo 2"/>
              <a:buNone/>
              <a:defRPr>
                <a:latin typeface="Exo 2"/>
                <a:ea typeface="Exo 2"/>
                <a:cs typeface="Exo 2"/>
                <a:sym typeface="Exo 2"/>
              </a:defRPr>
            </a:lvl6pPr>
            <a:lvl7pPr lvl="6">
              <a:spcBef>
                <a:spcPts val="0"/>
              </a:spcBef>
              <a:spcAft>
                <a:spcPts val="0"/>
              </a:spcAft>
              <a:buSzPts val="1400"/>
              <a:buFont typeface="Exo 2"/>
              <a:buNone/>
              <a:defRPr>
                <a:latin typeface="Exo 2"/>
                <a:ea typeface="Exo 2"/>
                <a:cs typeface="Exo 2"/>
                <a:sym typeface="Exo 2"/>
              </a:defRPr>
            </a:lvl7pPr>
            <a:lvl8pPr lvl="7">
              <a:spcBef>
                <a:spcPts val="0"/>
              </a:spcBef>
              <a:spcAft>
                <a:spcPts val="0"/>
              </a:spcAft>
              <a:buSzPts val="1400"/>
              <a:buFont typeface="Exo 2"/>
              <a:buNone/>
              <a:defRPr>
                <a:latin typeface="Exo 2"/>
                <a:ea typeface="Exo 2"/>
                <a:cs typeface="Exo 2"/>
                <a:sym typeface="Exo 2"/>
              </a:defRPr>
            </a:lvl8pPr>
            <a:lvl9pPr lvl="8">
              <a:spcBef>
                <a:spcPts val="0"/>
              </a:spcBef>
              <a:spcAft>
                <a:spcPts val="0"/>
              </a:spcAft>
              <a:buSzPts val="1400"/>
              <a:buFont typeface="Exo 2"/>
              <a:buNone/>
              <a:defRPr>
                <a:latin typeface="Exo 2"/>
                <a:ea typeface="Exo 2"/>
                <a:cs typeface="Exo 2"/>
                <a:sym typeface="Exo 2"/>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Font typeface="Exo 2"/>
              <a:buNone/>
              <a:defRPr sz="2400">
                <a:latin typeface="Exo 2"/>
                <a:ea typeface="Exo 2"/>
                <a:cs typeface="Exo 2"/>
                <a:sym typeface="Exo 2"/>
              </a:defRPr>
            </a:lvl1pPr>
            <a:lvl2pPr lvl="1" algn="ctr">
              <a:lnSpc>
                <a:spcPct val="90000"/>
              </a:lnSpc>
              <a:spcBef>
                <a:spcPts val="500"/>
              </a:spcBef>
              <a:spcAft>
                <a:spcPts val="0"/>
              </a:spcAft>
              <a:buClr>
                <a:schemeClr val="dk1"/>
              </a:buClr>
              <a:buSzPts val="2000"/>
              <a:buFont typeface="Exo 2"/>
              <a:buNone/>
              <a:defRPr sz="2000">
                <a:latin typeface="Exo 2"/>
                <a:ea typeface="Exo 2"/>
                <a:cs typeface="Exo 2"/>
                <a:sym typeface="Exo 2"/>
              </a:defRPr>
            </a:lvl2pPr>
            <a:lvl3pPr lvl="2" algn="ctr">
              <a:lnSpc>
                <a:spcPct val="90000"/>
              </a:lnSpc>
              <a:spcBef>
                <a:spcPts val="500"/>
              </a:spcBef>
              <a:spcAft>
                <a:spcPts val="0"/>
              </a:spcAft>
              <a:buClr>
                <a:schemeClr val="dk1"/>
              </a:buClr>
              <a:buSzPts val="1800"/>
              <a:buFont typeface="Exo 2"/>
              <a:buNone/>
              <a:defRPr sz="1800">
                <a:latin typeface="Exo 2"/>
                <a:ea typeface="Exo 2"/>
                <a:cs typeface="Exo 2"/>
                <a:sym typeface="Exo 2"/>
              </a:defRPr>
            </a:lvl3pPr>
            <a:lvl4pPr lvl="3"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4pPr>
            <a:lvl5pPr lvl="4"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5pPr>
            <a:lvl6pPr lvl="5"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6pPr>
            <a:lvl7pPr lvl="6"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7pPr>
            <a:lvl8pPr lvl="7"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8pPr>
            <a:lvl9pPr lvl="8"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de Título" type="title">
  <p:cSld name="Slide de Título">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Exo 2"/>
              <a:buNone/>
              <a:defRPr sz="6000">
                <a:latin typeface="Exo 2"/>
                <a:ea typeface="Exo 2"/>
                <a:cs typeface="Exo 2"/>
                <a:sym typeface="Exo 2"/>
              </a:defRPr>
            </a:lvl1pPr>
            <a:lvl2pPr lvl="1">
              <a:spcBef>
                <a:spcPts val="0"/>
              </a:spcBef>
              <a:spcAft>
                <a:spcPts val="0"/>
              </a:spcAft>
              <a:buSzPts val="1400"/>
              <a:buFont typeface="Exo 2"/>
              <a:buNone/>
              <a:defRPr>
                <a:latin typeface="Exo 2"/>
                <a:ea typeface="Exo 2"/>
                <a:cs typeface="Exo 2"/>
                <a:sym typeface="Exo 2"/>
              </a:defRPr>
            </a:lvl2pPr>
            <a:lvl3pPr lvl="2">
              <a:spcBef>
                <a:spcPts val="0"/>
              </a:spcBef>
              <a:spcAft>
                <a:spcPts val="0"/>
              </a:spcAft>
              <a:buSzPts val="1400"/>
              <a:buFont typeface="Exo 2"/>
              <a:buNone/>
              <a:defRPr>
                <a:latin typeface="Exo 2"/>
                <a:ea typeface="Exo 2"/>
                <a:cs typeface="Exo 2"/>
                <a:sym typeface="Exo 2"/>
              </a:defRPr>
            </a:lvl3pPr>
            <a:lvl4pPr lvl="3">
              <a:spcBef>
                <a:spcPts val="0"/>
              </a:spcBef>
              <a:spcAft>
                <a:spcPts val="0"/>
              </a:spcAft>
              <a:buSzPts val="1400"/>
              <a:buFont typeface="Exo 2"/>
              <a:buNone/>
              <a:defRPr>
                <a:latin typeface="Exo 2"/>
                <a:ea typeface="Exo 2"/>
                <a:cs typeface="Exo 2"/>
                <a:sym typeface="Exo 2"/>
              </a:defRPr>
            </a:lvl4pPr>
            <a:lvl5pPr lvl="4">
              <a:spcBef>
                <a:spcPts val="0"/>
              </a:spcBef>
              <a:spcAft>
                <a:spcPts val="0"/>
              </a:spcAft>
              <a:buSzPts val="1400"/>
              <a:buFont typeface="Exo 2"/>
              <a:buNone/>
              <a:defRPr>
                <a:latin typeface="Exo 2"/>
                <a:ea typeface="Exo 2"/>
                <a:cs typeface="Exo 2"/>
                <a:sym typeface="Exo 2"/>
              </a:defRPr>
            </a:lvl5pPr>
            <a:lvl6pPr lvl="5">
              <a:spcBef>
                <a:spcPts val="0"/>
              </a:spcBef>
              <a:spcAft>
                <a:spcPts val="0"/>
              </a:spcAft>
              <a:buSzPts val="1400"/>
              <a:buFont typeface="Exo 2"/>
              <a:buNone/>
              <a:defRPr>
                <a:latin typeface="Exo 2"/>
                <a:ea typeface="Exo 2"/>
                <a:cs typeface="Exo 2"/>
                <a:sym typeface="Exo 2"/>
              </a:defRPr>
            </a:lvl6pPr>
            <a:lvl7pPr lvl="6">
              <a:spcBef>
                <a:spcPts val="0"/>
              </a:spcBef>
              <a:spcAft>
                <a:spcPts val="0"/>
              </a:spcAft>
              <a:buSzPts val="1400"/>
              <a:buFont typeface="Exo 2"/>
              <a:buNone/>
              <a:defRPr>
                <a:latin typeface="Exo 2"/>
                <a:ea typeface="Exo 2"/>
                <a:cs typeface="Exo 2"/>
                <a:sym typeface="Exo 2"/>
              </a:defRPr>
            </a:lvl7pPr>
            <a:lvl8pPr lvl="7">
              <a:spcBef>
                <a:spcPts val="0"/>
              </a:spcBef>
              <a:spcAft>
                <a:spcPts val="0"/>
              </a:spcAft>
              <a:buSzPts val="1400"/>
              <a:buFont typeface="Exo 2"/>
              <a:buNone/>
              <a:defRPr>
                <a:latin typeface="Exo 2"/>
                <a:ea typeface="Exo 2"/>
                <a:cs typeface="Exo 2"/>
                <a:sym typeface="Exo 2"/>
              </a:defRPr>
            </a:lvl8pPr>
            <a:lvl9pPr lvl="8">
              <a:spcBef>
                <a:spcPts val="0"/>
              </a:spcBef>
              <a:spcAft>
                <a:spcPts val="0"/>
              </a:spcAft>
              <a:buSzPts val="1400"/>
              <a:buFont typeface="Exo 2"/>
              <a:buNone/>
              <a:defRPr>
                <a:latin typeface="Exo 2"/>
                <a:ea typeface="Exo 2"/>
                <a:cs typeface="Exo 2"/>
                <a:sym typeface="Exo 2"/>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Font typeface="Exo 2"/>
              <a:buNone/>
              <a:defRPr sz="2400">
                <a:latin typeface="Exo 2"/>
                <a:ea typeface="Exo 2"/>
                <a:cs typeface="Exo 2"/>
                <a:sym typeface="Exo 2"/>
              </a:defRPr>
            </a:lvl1pPr>
            <a:lvl2pPr lvl="1" algn="ctr">
              <a:lnSpc>
                <a:spcPct val="90000"/>
              </a:lnSpc>
              <a:spcBef>
                <a:spcPts val="500"/>
              </a:spcBef>
              <a:spcAft>
                <a:spcPts val="0"/>
              </a:spcAft>
              <a:buClr>
                <a:schemeClr val="dk1"/>
              </a:buClr>
              <a:buSzPts val="2000"/>
              <a:buFont typeface="Exo 2"/>
              <a:buNone/>
              <a:defRPr sz="2000">
                <a:latin typeface="Exo 2"/>
                <a:ea typeface="Exo 2"/>
                <a:cs typeface="Exo 2"/>
                <a:sym typeface="Exo 2"/>
              </a:defRPr>
            </a:lvl2pPr>
            <a:lvl3pPr lvl="2" algn="ctr">
              <a:lnSpc>
                <a:spcPct val="90000"/>
              </a:lnSpc>
              <a:spcBef>
                <a:spcPts val="500"/>
              </a:spcBef>
              <a:spcAft>
                <a:spcPts val="0"/>
              </a:spcAft>
              <a:buClr>
                <a:schemeClr val="dk1"/>
              </a:buClr>
              <a:buSzPts val="1800"/>
              <a:buFont typeface="Exo 2"/>
              <a:buNone/>
              <a:defRPr sz="1800">
                <a:latin typeface="Exo 2"/>
                <a:ea typeface="Exo 2"/>
                <a:cs typeface="Exo 2"/>
                <a:sym typeface="Exo 2"/>
              </a:defRPr>
            </a:lvl3pPr>
            <a:lvl4pPr lvl="3"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4pPr>
            <a:lvl5pPr lvl="4"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5pPr>
            <a:lvl6pPr lvl="5"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6pPr>
            <a:lvl7pPr lvl="6"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7pPr>
            <a:lvl8pPr lvl="7"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8pPr>
            <a:lvl9pPr lvl="8" algn="ctr">
              <a:lnSpc>
                <a:spcPct val="90000"/>
              </a:lnSpc>
              <a:spcBef>
                <a:spcPts val="500"/>
              </a:spcBef>
              <a:spcAft>
                <a:spcPts val="0"/>
              </a:spcAft>
              <a:buClr>
                <a:schemeClr val="dk1"/>
              </a:buClr>
              <a:buSzPts val="1600"/>
              <a:buFont typeface="Exo 2"/>
              <a:buNone/>
              <a:defRPr sz="1600">
                <a:latin typeface="Exo 2"/>
                <a:ea typeface="Exo 2"/>
                <a:cs typeface="Exo 2"/>
                <a:sym typeface="Exo 2"/>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55729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e Conteúdo 1 1 1">
  <p:cSld name="Título e Conteúdo 1 1 1">
    <p:bg>
      <p:bgPr>
        <a:solidFill>
          <a:srgbClr val="FFFFFF"/>
        </a:solidFill>
        <a:effectLst/>
      </p:bgPr>
    </p:bg>
    <p:spTree>
      <p:nvGrpSpPr>
        <p:cNvPr id="1" name="Shape 44"/>
        <p:cNvGrpSpPr/>
        <p:nvPr/>
      </p:nvGrpSpPr>
      <p:grpSpPr>
        <a:xfrm>
          <a:off x="0" y="0"/>
          <a:ext cx="0" cy="0"/>
          <a:chOff x="0" y="0"/>
          <a:chExt cx="0" cy="0"/>
        </a:xfrm>
      </p:grpSpPr>
      <p:sp>
        <p:nvSpPr>
          <p:cNvPr id="45" name="Google Shape;45;p6"/>
          <p:cNvSpPr/>
          <p:nvPr/>
        </p:nvSpPr>
        <p:spPr>
          <a:xfrm rot="10800000" flipH="1">
            <a:off x="0" y="0"/>
            <a:ext cx="12192000" cy="2599625"/>
          </a:xfrm>
          <a:prstGeom prst="flowChartManualInput">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
        <p:nvSpPr>
          <p:cNvPr id="49" name="Google Shape;49;p6"/>
          <p:cNvSpPr txBox="1">
            <a:spLocks noGrp="1"/>
          </p:cNvSpPr>
          <p:nvPr>
            <p:ph type="title"/>
          </p:nvPr>
        </p:nvSpPr>
        <p:spPr>
          <a:xfrm>
            <a:off x="971100" y="365125"/>
            <a:ext cx="71823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Font typeface="Exo 2"/>
              <a:buNone/>
              <a:defRPr b="1">
                <a:latin typeface="Exo 2"/>
                <a:ea typeface="Exo 2"/>
                <a:cs typeface="Exo 2"/>
                <a:sym typeface="Exo 2"/>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6"/>
          <p:cNvSpPr txBox="1">
            <a:spLocks noGrp="1"/>
          </p:cNvSpPr>
          <p:nvPr>
            <p:ph type="body" idx="1"/>
          </p:nvPr>
        </p:nvSpPr>
        <p:spPr>
          <a:xfrm>
            <a:off x="971100" y="2599625"/>
            <a:ext cx="10382700" cy="3577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Font typeface="Exo 2"/>
              <a:buChar char="•"/>
              <a:defRPr>
                <a:latin typeface="Exo 2"/>
                <a:ea typeface="Exo 2"/>
                <a:cs typeface="Exo 2"/>
                <a:sym typeface="Exo 2"/>
              </a:defRPr>
            </a:lvl1pPr>
            <a:lvl2pPr marL="914400" lvl="1"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2pPr>
            <a:lvl3pPr marL="1371600" lvl="2"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3pPr>
            <a:lvl4pPr marL="1828800" lvl="3"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4pPr>
            <a:lvl5pPr marL="2286000" lvl="4"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5pPr>
            <a:lvl6pPr marL="2743200" lvl="5"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6pPr>
            <a:lvl7pPr marL="3200400" lvl="6"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7pPr>
            <a:lvl8pPr marL="3657600" lvl="7"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8pPr>
            <a:lvl9pPr marL="4114800" lvl="8"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9pPr>
          </a:lstStyle>
          <a:p>
            <a:endParaRPr/>
          </a:p>
        </p:txBody>
      </p:sp>
    </p:spTree>
    <p:extLst>
      <p:ext uri="{BB962C8B-B14F-4D97-AF65-F5344CB8AC3E}">
        <p14:creationId xmlns:p14="http://schemas.microsoft.com/office/powerpoint/2010/main" val="3156678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m branco" type="blank">
  <p:cSld name="Em branco">
    <p:spTree>
      <p:nvGrpSpPr>
        <p:cNvPr id="1" name="Shape 51"/>
        <p:cNvGrpSpPr/>
        <p:nvPr/>
      </p:nvGrpSpPr>
      <p:grpSpPr>
        <a:xfrm>
          <a:off x="0" y="0"/>
          <a:ext cx="0" cy="0"/>
          <a:chOff x="0" y="0"/>
          <a:chExt cx="0" cy="0"/>
        </a:xfrm>
      </p:grpSpPr>
      <p:sp>
        <p:nvSpPr>
          <p:cNvPr id="52" name="Google Shape;5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696305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234953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841442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mente Título" type="titleOnly">
  <p:cSld name="Somente Título">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871086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údo com Legenda" type="objTx">
  <p:cSld name="Conteúdo com Legenda">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5" name="Google Shape;85;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273079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89"/>
        <p:cNvGrpSpPr/>
        <p:nvPr/>
      </p:nvGrpSpPr>
      <p:grpSpPr>
        <a:xfrm>
          <a:off x="0" y="0"/>
          <a:ext cx="0" cy="0"/>
          <a:chOff x="0" y="0"/>
          <a:chExt cx="0" cy="0"/>
        </a:xfrm>
      </p:grpSpPr>
      <p:sp>
        <p:nvSpPr>
          <p:cNvPr id="90" name="Google Shape;90;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2" name="Google Shape;92;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206290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1 1">
  <p:cSld name="OBJECT_1_1">
    <p:bg>
      <p:bgPr>
        <a:solidFill>
          <a:srgbClr val="FFFFFF"/>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
        <p:nvSpPr>
          <p:cNvPr id="39" name="Google Shape;39;p5"/>
          <p:cNvSpPr txBox="1">
            <a:spLocks noGrp="1"/>
          </p:cNvSpPr>
          <p:nvPr>
            <p:ph type="title"/>
          </p:nvPr>
        </p:nvSpPr>
        <p:spPr>
          <a:xfrm>
            <a:off x="971100" y="365125"/>
            <a:ext cx="71823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Font typeface="Exo 2"/>
              <a:buNone/>
              <a:defRPr b="1">
                <a:latin typeface="Exo 2"/>
                <a:ea typeface="Exo 2"/>
                <a:cs typeface="Exo 2"/>
                <a:sym typeface="Exo 2"/>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 name="Google Shape;40;p5"/>
          <p:cNvSpPr txBox="1">
            <a:spLocks noGrp="1"/>
          </p:cNvSpPr>
          <p:nvPr>
            <p:ph type="body" idx="1"/>
          </p:nvPr>
        </p:nvSpPr>
        <p:spPr>
          <a:xfrm>
            <a:off x="971100" y="2599625"/>
            <a:ext cx="10382700" cy="3577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Font typeface="Exo 2"/>
              <a:buChar char="•"/>
              <a:defRPr>
                <a:latin typeface="Exo 2"/>
                <a:ea typeface="Exo 2"/>
                <a:cs typeface="Exo 2"/>
                <a:sym typeface="Exo 2"/>
              </a:defRPr>
            </a:lvl1pPr>
            <a:lvl2pPr marL="914400" lvl="1"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2pPr>
            <a:lvl3pPr marL="1371600" lvl="2"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3pPr>
            <a:lvl4pPr marL="1828800" lvl="3"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4pPr>
            <a:lvl5pPr marL="2286000" lvl="4"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5pPr>
            <a:lvl6pPr marL="2743200" lvl="5"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6pPr>
            <a:lvl7pPr marL="3200400" lvl="6"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7pPr>
            <a:lvl8pPr marL="3657600" lvl="7"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8pPr>
            <a:lvl9pPr marL="4114800" lvl="8"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9pPr>
          </a:lstStyle>
          <a:p>
            <a:endParaRPr/>
          </a:p>
        </p:txBody>
      </p:sp>
      <p:pic>
        <p:nvPicPr>
          <p:cNvPr id="41" name="Google Shape;41;p5"/>
          <p:cNvPicPr preferRelativeResize="0"/>
          <p:nvPr/>
        </p:nvPicPr>
        <p:blipFill rotWithShape="1">
          <a:blip r:embed="rId2">
            <a:alphaModFix/>
          </a:blip>
          <a:srcRect t="44087" b="35031"/>
          <a:stretch/>
        </p:blipFill>
        <p:spPr>
          <a:xfrm>
            <a:off x="0" y="0"/>
            <a:ext cx="12191995" cy="1690822"/>
          </a:xfrm>
          <a:prstGeom prst="rect">
            <a:avLst/>
          </a:prstGeom>
          <a:noFill/>
          <a:ln>
            <a:noFill/>
          </a:ln>
        </p:spPr>
      </p:pic>
      <p:sp>
        <p:nvSpPr>
          <p:cNvPr id="42" name="Google Shape;42;p5"/>
          <p:cNvSpPr txBox="1"/>
          <p:nvPr/>
        </p:nvSpPr>
        <p:spPr>
          <a:xfrm>
            <a:off x="2504850" y="347225"/>
            <a:ext cx="7182300" cy="132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400">
              <a:solidFill>
                <a:srgbClr val="FFFFFF"/>
              </a:solidFill>
              <a:latin typeface="Exo 2"/>
              <a:ea typeface="Exo 2"/>
              <a:cs typeface="Exo 2"/>
              <a:sym typeface="Exo 2"/>
            </a:endParaRPr>
          </a:p>
        </p:txBody>
      </p:sp>
      <p:sp>
        <p:nvSpPr>
          <p:cNvPr id="43" name="Google Shape;43;p5"/>
          <p:cNvSpPr txBox="1">
            <a:spLocks noGrp="1"/>
          </p:cNvSpPr>
          <p:nvPr>
            <p:ph type="title" idx="2"/>
          </p:nvPr>
        </p:nvSpPr>
        <p:spPr>
          <a:xfrm>
            <a:off x="2504850" y="365050"/>
            <a:ext cx="71823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FFFFFF"/>
              </a:buClr>
              <a:buSzPts val="1800"/>
              <a:buFont typeface="Exo 2"/>
              <a:buNone/>
              <a:defRPr b="1">
                <a:solidFill>
                  <a:srgbClr val="FFFFFF"/>
                </a:solidFill>
                <a:latin typeface="Exo 2"/>
                <a:ea typeface="Exo 2"/>
                <a:cs typeface="Exo 2"/>
                <a:sym typeface="Exo 2"/>
              </a:defRPr>
            </a:lvl1pPr>
            <a:lvl2pPr lvl="1" rtl="0">
              <a:spcBef>
                <a:spcPts val="0"/>
              </a:spcBef>
              <a:spcAft>
                <a:spcPts val="0"/>
              </a:spcAft>
              <a:buClr>
                <a:srgbClr val="F3F3F3"/>
              </a:buClr>
              <a:buSzPts val="1400"/>
              <a:buNone/>
              <a:defRPr>
                <a:solidFill>
                  <a:srgbClr val="F3F3F3"/>
                </a:solidFill>
              </a:defRPr>
            </a:lvl2pPr>
            <a:lvl3pPr lvl="2" rtl="0">
              <a:spcBef>
                <a:spcPts val="0"/>
              </a:spcBef>
              <a:spcAft>
                <a:spcPts val="0"/>
              </a:spcAft>
              <a:buClr>
                <a:srgbClr val="F3F3F3"/>
              </a:buClr>
              <a:buSzPts val="1400"/>
              <a:buNone/>
              <a:defRPr>
                <a:solidFill>
                  <a:srgbClr val="F3F3F3"/>
                </a:solidFill>
              </a:defRPr>
            </a:lvl3pPr>
            <a:lvl4pPr lvl="3" rtl="0">
              <a:spcBef>
                <a:spcPts val="0"/>
              </a:spcBef>
              <a:spcAft>
                <a:spcPts val="0"/>
              </a:spcAft>
              <a:buClr>
                <a:srgbClr val="F3F3F3"/>
              </a:buClr>
              <a:buSzPts val="1400"/>
              <a:buNone/>
              <a:defRPr>
                <a:solidFill>
                  <a:srgbClr val="F3F3F3"/>
                </a:solidFill>
              </a:defRPr>
            </a:lvl4pPr>
            <a:lvl5pPr lvl="4" rtl="0">
              <a:spcBef>
                <a:spcPts val="0"/>
              </a:spcBef>
              <a:spcAft>
                <a:spcPts val="0"/>
              </a:spcAft>
              <a:buClr>
                <a:srgbClr val="F3F3F3"/>
              </a:buClr>
              <a:buSzPts val="1400"/>
              <a:buNone/>
              <a:defRPr>
                <a:solidFill>
                  <a:srgbClr val="F3F3F3"/>
                </a:solidFill>
              </a:defRPr>
            </a:lvl5pPr>
            <a:lvl6pPr lvl="5" rtl="0">
              <a:spcBef>
                <a:spcPts val="0"/>
              </a:spcBef>
              <a:spcAft>
                <a:spcPts val="0"/>
              </a:spcAft>
              <a:buClr>
                <a:srgbClr val="F3F3F3"/>
              </a:buClr>
              <a:buSzPts val="1400"/>
              <a:buNone/>
              <a:defRPr>
                <a:solidFill>
                  <a:srgbClr val="F3F3F3"/>
                </a:solidFill>
              </a:defRPr>
            </a:lvl6pPr>
            <a:lvl7pPr lvl="6" rtl="0">
              <a:spcBef>
                <a:spcPts val="0"/>
              </a:spcBef>
              <a:spcAft>
                <a:spcPts val="0"/>
              </a:spcAft>
              <a:buClr>
                <a:srgbClr val="F3F3F3"/>
              </a:buClr>
              <a:buSzPts val="1400"/>
              <a:buNone/>
              <a:defRPr>
                <a:solidFill>
                  <a:srgbClr val="F3F3F3"/>
                </a:solidFill>
              </a:defRPr>
            </a:lvl7pPr>
            <a:lvl8pPr lvl="7" rtl="0">
              <a:spcBef>
                <a:spcPts val="0"/>
              </a:spcBef>
              <a:spcAft>
                <a:spcPts val="0"/>
              </a:spcAft>
              <a:buClr>
                <a:srgbClr val="F3F3F3"/>
              </a:buClr>
              <a:buSzPts val="1400"/>
              <a:buNone/>
              <a:defRPr>
                <a:solidFill>
                  <a:srgbClr val="F3F3F3"/>
                </a:solidFill>
              </a:defRPr>
            </a:lvl8pPr>
            <a:lvl9pPr lvl="8" rtl="0">
              <a:spcBef>
                <a:spcPts val="0"/>
              </a:spcBef>
              <a:spcAft>
                <a:spcPts val="0"/>
              </a:spcAft>
              <a:buClr>
                <a:srgbClr val="F3F3F3"/>
              </a:buClr>
              <a:buSzPts val="1400"/>
              <a:buNone/>
              <a:defRPr>
                <a:solidFill>
                  <a:srgbClr val="F3F3F3"/>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e Texto Vertical" type="vertTx">
  <p:cSld name="Título e Texto Vertical">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4209425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Texto e Título Vertical">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161141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bg>
      <p:bgPr>
        <a:solidFill>
          <a:srgbClr val="FFFFFF"/>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171475" y="365125"/>
            <a:ext cx="7182300" cy="13257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Font typeface="Exo 2"/>
              <a:buNone/>
              <a:defRPr b="1">
                <a:latin typeface="Exo 2"/>
                <a:ea typeface="Exo 2"/>
                <a:cs typeface="Exo 2"/>
                <a:sym typeface="Exo 2"/>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171475" y="1825628"/>
            <a:ext cx="7182300" cy="43512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Font typeface="Exo 2"/>
              <a:buChar char="•"/>
              <a:defRPr>
                <a:latin typeface="Exo 2"/>
                <a:ea typeface="Exo 2"/>
                <a:cs typeface="Exo 2"/>
                <a:sym typeface="Exo 2"/>
              </a:defRPr>
            </a:lvl1pPr>
            <a:lvl2pPr marL="914400" lvl="1" indent="-342900" algn="l">
              <a:lnSpc>
                <a:spcPct val="90000"/>
              </a:lnSpc>
              <a:spcBef>
                <a:spcPts val="500"/>
              </a:spcBef>
              <a:spcAft>
                <a:spcPts val="0"/>
              </a:spcAft>
              <a:buClr>
                <a:schemeClr val="dk1"/>
              </a:buClr>
              <a:buSzPts val="1800"/>
              <a:buFont typeface="Exo 2"/>
              <a:buChar char="•"/>
              <a:defRPr>
                <a:latin typeface="Exo 2"/>
                <a:ea typeface="Exo 2"/>
                <a:cs typeface="Exo 2"/>
                <a:sym typeface="Exo 2"/>
              </a:defRPr>
            </a:lvl2pPr>
            <a:lvl3pPr marL="1371600" lvl="2" indent="-342900" algn="l">
              <a:lnSpc>
                <a:spcPct val="90000"/>
              </a:lnSpc>
              <a:spcBef>
                <a:spcPts val="500"/>
              </a:spcBef>
              <a:spcAft>
                <a:spcPts val="0"/>
              </a:spcAft>
              <a:buClr>
                <a:schemeClr val="dk1"/>
              </a:buClr>
              <a:buSzPts val="1800"/>
              <a:buFont typeface="Exo 2"/>
              <a:buChar char="•"/>
              <a:defRPr>
                <a:latin typeface="Exo 2"/>
                <a:ea typeface="Exo 2"/>
                <a:cs typeface="Exo 2"/>
                <a:sym typeface="Exo 2"/>
              </a:defRPr>
            </a:lvl3pPr>
            <a:lvl4pPr marL="1828800" lvl="3" indent="-342900" algn="l">
              <a:lnSpc>
                <a:spcPct val="90000"/>
              </a:lnSpc>
              <a:spcBef>
                <a:spcPts val="500"/>
              </a:spcBef>
              <a:spcAft>
                <a:spcPts val="0"/>
              </a:spcAft>
              <a:buClr>
                <a:schemeClr val="dk1"/>
              </a:buClr>
              <a:buSzPts val="1800"/>
              <a:buFont typeface="Exo 2"/>
              <a:buChar char="•"/>
              <a:defRPr>
                <a:latin typeface="Exo 2"/>
                <a:ea typeface="Exo 2"/>
                <a:cs typeface="Exo 2"/>
                <a:sym typeface="Exo 2"/>
              </a:defRPr>
            </a:lvl4pPr>
            <a:lvl5pPr marL="2286000" lvl="4" indent="-342900" algn="l">
              <a:lnSpc>
                <a:spcPct val="90000"/>
              </a:lnSpc>
              <a:spcBef>
                <a:spcPts val="500"/>
              </a:spcBef>
              <a:spcAft>
                <a:spcPts val="0"/>
              </a:spcAft>
              <a:buClr>
                <a:schemeClr val="dk1"/>
              </a:buClr>
              <a:buSzPts val="1800"/>
              <a:buFont typeface="Exo 2"/>
              <a:buChar char="•"/>
              <a:defRPr>
                <a:latin typeface="Exo 2"/>
                <a:ea typeface="Exo 2"/>
                <a:cs typeface="Exo 2"/>
                <a:sym typeface="Exo 2"/>
              </a:defRPr>
            </a:lvl5pPr>
            <a:lvl6pPr marL="2743200" lvl="5" indent="-342900" algn="l">
              <a:lnSpc>
                <a:spcPct val="90000"/>
              </a:lnSpc>
              <a:spcBef>
                <a:spcPts val="500"/>
              </a:spcBef>
              <a:spcAft>
                <a:spcPts val="0"/>
              </a:spcAft>
              <a:buClr>
                <a:schemeClr val="dk1"/>
              </a:buClr>
              <a:buSzPts val="1800"/>
              <a:buFont typeface="Exo 2"/>
              <a:buChar char="•"/>
              <a:defRPr>
                <a:latin typeface="Exo 2"/>
                <a:ea typeface="Exo 2"/>
                <a:cs typeface="Exo 2"/>
                <a:sym typeface="Exo 2"/>
              </a:defRPr>
            </a:lvl6pPr>
            <a:lvl7pPr marL="3200400" lvl="6" indent="-342900" algn="l">
              <a:lnSpc>
                <a:spcPct val="90000"/>
              </a:lnSpc>
              <a:spcBef>
                <a:spcPts val="500"/>
              </a:spcBef>
              <a:spcAft>
                <a:spcPts val="0"/>
              </a:spcAft>
              <a:buClr>
                <a:schemeClr val="dk1"/>
              </a:buClr>
              <a:buSzPts val="1800"/>
              <a:buFont typeface="Exo 2"/>
              <a:buChar char="•"/>
              <a:defRPr>
                <a:latin typeface="Exo 2"/>
                <a:ea typeface="Exo 2"/>
                <a:cs typeface="Exo 2"/>
                <a:sym typeface="Exo 2"/>
              </a:defRPr>
            </a:lvl7pPr>
            <a:lvl8pPr marL="3657600" lvl="7" indent="-342900" algn="l">
              <a:lnSpc>
                <a:spcPct val="90000"/>
              </a:lnSpc>
              <a:spcBef>
                <a:spcPts val="500"/>
              </a:spcBef>
              <a:spcAft>
                <a:spcPts val="0"/>
              </a:spcAft>
              <a:buClr>
                <a:schemeClr val="dk1"/>
              </a:buClr>
              <a:buSzPts val="1800"/>
              <a:buFont typeface="Exo 2"/>
              <a:buChar char="•"/>
              <a:defRPr>
                <a:latin typeface="Exo 2"/>
                <a:ea typeface="Exo 2"/>
                <a:cs typeface="Exo 2"/>
                <a:sym typeface="Exo 2"/>
              </a:defRPr>
            </a:lvl8pPr>
            <a:lvl9pPr marL="4114800" lvl="8" indent="-342900" algn="l">
              <a:lnSpc>
                <a:spcPct val="90000"/>
              </a:lnSpc>
              <a:spcBef>
                <a:spcPts val="500"/>
              </a:spcBef>
              <a:spcAft>
                <a:spcPts val="0"/>
              </a:spcAft>
              <a:buClr>
                <a:schemeClr val="dk1"/>
              </a:buClr>
              <a:buSzPts val="1800"/>
              <a:buFont typeface="Exo 2"/>
              <a:buChar char="•"/>
              <a:defRPr>
                <a:latin typeface="Exo 2"/>
                <a:ea typeface="Exo 2"/>
                <a:cs typeface="Exo 2"/>
                <a:sym typeface="Exo 2"/>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pic>
        <p:nvPicPr>
          <p:cNvPr id="27" name="Google Shape;27;p3"/>
          <p:cNvPicPr preferRelativeResize="0"/>
          <p:nvPr/>
        </p:nvPicPr>
        <p:blipFill rotWithShape="1">
          <a:blip r:embed="rId2">
            <a:alphaModFix/>
          </a:blip>
          <a:srcRect l="21262" t="74086" r="21256" b="-29386"/>
          <a:stretch/>
        </p:blipFill>
        <p:spPr>
          <a:xfrm rot="5400000">
            <a:off x="-1519750" y="1494550"/>
            <a:ext cx="6908400" cy="3868900"/>
          </a:xfrm>
          <a:prstGeom prst="flowChartManualInput">
            <a:avLst/>
          </a:prstGeom>
          <a:noFill/>
          <a:ln>
            <a:noFill/>
          </a:ln>
        </p:spPr>
      </p:pic>
    </p:spTree>
    <p:extLst>
      <p:ext uri="{BB962C8B-B14F-4D97-AF65-F5344CB8AC3E}">
        <p14:creationId xmlns:p14="http://schemas.microsoft.com/office/powerpoint/2010/main" val="3763463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e Conteúdo 1 1 1">
  <p:cSld name="OBJECT_1_1_1">
    <p:bg>
      <p:bgPr>
        <a:solidFill>
          <a:srgbClr val="FFFFFF"/>
        </a:solidFill>
        <a:effectLst/>
      </p:bgPr>
    </p:bg>
    <p:spTree>
      <p:nvGrpSpPr>
        <p:cNvPr id="1" name="Shape 44"/>
        <p:cNvGrpSpPr/>
        <p:nvPr/>
      </p:nvGrpSpPr>
      <p:grpSpPr>
        <a:xfrm>
          <a:off x="0" y="0"/>
          <a:ext cx="0" cy="0"/>
          <a:chOff x="0" y="0"/>
          <a:chExt cx="0" cy="0"/>
        </a:xfrm>
      </p:grpSpPr>
      <p:sp>
        <p:nvSpPr>
          <p:cNvPr id="45" name="Google Shape;45;p6"/>
          <p:cNvSpPr/>
          <p:nvPr/>
        </p:nvSpPr>
        <p:spPr>
          <a:xfrm rot="10800000" flipH="1">
            <a:off x="0" y="0"/>
            <a:ext cx="12192000" cy="2599625"/>
          </a:xfrm>
          <a:prstGeom prst="flowChartManualInput">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
        <p:nvSpPr>
          <p:cNvPr id="49" name="Google Shape;49;p6"/>
          <p:cNvSpPr txBox="1">
            <a:spLocks noGrp="1"/>
          </p:cNvSpPr>
          <p:nvPr>
            <p:ph type="title"/>
          </p:nvPr>
        </p:nvSpPr>
        <p:spPr>
          <a:xfrm>
            <a:off x="971100" y="365125"/>
            <a:ext cx="71823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Font typeface="Exo 2"/>
              <a:buNone/>
              <a:defRPr b="1">
                <a:latin typeface="Exo 2"/>
                <a:ea typeface="Exo 2"/>
                <a:cs typeface="Exo 2"/>
                <a:sym typeface="Exo 2"/>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6"/>
          <p:cNvSpPr txBox="1">
            <a:spLocks noGrp="1"/>
          </p:cNvSpPr>
          <p:nvPr>
            <p:ph type="body" idx="1"/>
          </p:nvPr>
        </p:nvSpPr>
        <p:spPr>
          <a:xfrm>
            <a:off x="971100" y="2599625"/>
            <a:ext cx="10382700" cy="3577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Font typeface="Exo 2"/>
              <a:buChar char="•"/>
              <a:defRPr>
                <a:latin typeface="Exo 2"/>
                <a:ea typeface="Exo 2"/>
                <a:cs typeface="Exo 2"/>
                <a:sym typeface="Exo 2"/>
              </a:defRPr>
            </a:lvl1pPr>
            <a:lvl2pPr marL="914400" lvl="1"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2pPr>
            <a:lvl3pPr marL="1371600" lvl="2"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3pPr>
            <a:lvl4pPr marL="1828800" lvl="3"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4pPr>
            <a:lvl5pPr marL="2286000" lvl="4"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5pPr>
            <a:lvl6pPr marL="2743200" lvl="5"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6pPr>
            <a:lvl7pPr marL="3200400" lvl="6"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7pPr>
            <a:lvl8pPr marL="3657600" lvl="7"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8pPr>
            <a:lvl9pPr marL="4114800" lvl="8" indent="-342900" algn="l" rtl="0">
              <a:lnSpc>
                <a:spcPct val="90000"/>
              </a:lnSpc>
              <a:spcBef>
                <a:spcPts val="500"/>
              </a:spcBef>
              <a:spcAft>
                <a:spcPts val="0"/>
              </a:spcAft>
              <a:buClr>
                <a:schemeClr val="dk1"/>
              </a:buClr>
              <a:buSzPts val="1800"/>
              <a:buFont typeface="Exo 2"/>
              <a:buChar char="•"/>
              <a:defRPr>
                <a:latin typeface="Exo 2"/>
                <a:ea typeface="Exo 2"/>
                <a:cs typeface="Exo 2"/>
                <a:sym typeface="Exo 2"/>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1"/>
        <p:cNvGrpSpPr/>
        <p:nvPr/>
      </p:nvGrpSpPr>
      <p:grpSpPr>
        <a:xfrm>
          <a:off x="0" y="0"/>
          <a:ext cx="0" cy="0"/>
          <a:chOff x="0" y="0"/>
          <a:chExt cx="0" cy="0"/>
        </a:xfrm>
      </p:grpSpPr>
      <p:sp>
        <p:nvSpPr>
          <p:cNvPr id="52" name="Google Shape;5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5" name="Google Shape;85;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89"/>
        <p:cNvGrpSpPr/>
        <p:nvPr/>
      </p:nvGrpSpPr>
      <p:grpSpPr>
        <a:xfrm>
          <a:off x="0" y="0"/>
          <a:ext cx="0" cy="0"/>
          <a:chOff x="0" y="0"/>
          <a:chExt cx="0" cy="0"/>
        </a:xfrm>
      </p:grpSpPr>
      <p:sp>
        <p:nvSpPr>
          <p:cNvPr id="90" name="Google Shape;90;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2" name="Google Shape;92;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Exo 2"/>
              <a:buNone/>
              <a:defRPr sz="4400" i="0" u="none" strike="noStrike" cap="none">
                <a:solidFill>
                  <a:schemeClr val="dk1"/>
                </a:solidFill>
                <a:latin typeface="Exo 2"/>
                <a:ea typeface="Exo 2"/>
                <a:cs typeface="Exo 2"/>
                <a:sym typeface="Exo 2"/>
              </a:defRPr>
            </a:lvl1pPr>
            <a:lvl2pPr lvl="1">
              <a:spcBef>
                <a:spcPts val="0"/>
              </a:spcBef>
              <a:spcAft>
                <a:spcPts val="0"/>
              </a:spcAft>
              <a:buSzPts val="1400"/>
              <a:buFont typeface="Exo 2"/>
              <a:buNone/>
              <a:defRPr sz="1800">
                <a:latin typeface="Exo 2"/>
                <a:ea typeface="Exo 2"/>
                <a:cs typeface="Exo 2"/>
                <a:sym typeface="Exo 2"/>
              </a:defRPr>
            </a:lvl2pPr>
            <a:lvl3pPr lvl="2">
              <a:spcBef>
                <a:spcPts val="0"/>
              </a:spcBef>
              <a:spcAft>
                <a:spcPts val="0"/>
              </a:spcAft>
              <a:buSzPts val="1400"/>
              <a:buFont typeface="Exo 2"/>
              <a:buNone/>
              <a:defRPr sz="1800">
                <a:latin typeface="Exo 2"/>
                <a:ea typeface="Exo 2"/>
                <a:cs typeface="Exo 2"/>
                <a:sym typeface="Exo 2"/>
              </a:defRPr>
            </a:lvl3pPr>
            <a:lvl4pPr lvl="3">
              <a:spcBef>
                <a:spcPts val="0"/>
              </a:spcBef>
              <a:spcAft>
                <a:spcPts val="0"/>
              </a:spcAft>
              <a:buSzPts val="1400"/>
              <a:buFont typeface="Exo 2"/>
              <a:buNone/>
              <a:defRPr sz="1800">
                <a:latin typeface="Exo 2"/>
                <a:ea typeface="Exo 2"/>
                <a:cs typeface="Exo 2"/>
                <a:sym typeface="Exo 2"/>
              </a:defRPr>
            </a:lvl4pPr>
            <a:lvl5pPr lvl="4">
              <a:spcBef>
                <a:spcPts val="0"/>
              </a:spcBef>
              <a:spcAft>
                <a:spcPts val="0"/>
              </a:spcAft>
              <a:buSzPts val="1400"/>
              <a:buFont typeface="Exo 2"/>
              <a:buNone/>
              <a:defRPr sz="1800">
                <a:latin typeface="Exo 2"/>
                <a:ea typeface="Exo 2"/>
                <a:cs typeface="Exo 2"/>
                <a:sym typeface="Exo 2"/>
              </a:defRPr>
            </a:lvl5pPr>
            <a:lvl6pPr lvl="5">
              <a:spcBef>
                <a:spcPts val="0"/>
              </a:spcBef>
              <a:spcAft>
                <a:spcPts val="0"/>
              </a:spcAft>
              <a:buSzPts val="1400"/>
              <a:buFont typeface="Exo 2"/>
              <a:buNone/>
              <a:defRPr sz="1800">
                <a:latin typeface="Exo 2"/>
                <a:ea typeface="Exo 2"/>
                <a:cs typeface="Exo 2"/>
                <a:sym typeface="Exo 2"/>
              </a:defRPr>
            </a:lvl6pPr>
            <a:lvl7pPr lvl="6">
              <a:spcBef>
                <a:spcPts val="0"/>
              </a:spcBef>
              <a:spcAft>
                <a:spcPts val="0"/>
              </a:spcAft>
              <a:buSzPts val="1400"/>
              <a:buFont typeface="Exo 2"/>
              <a:buNone/>
              <a:defRPr sz="1800">
                <a:latin typeface="Exo 2"/>
                <a:ea typeface="Exo 2"/>
                <a:cs typeface="Exo 2"/>
                <a:sym typeface="Exo 2"/>
              </a:defRPr>
            </a:lvl7pPr>
            <a:lvl8pPr lvl="7">
              <a:spcBef>
                <a:spcPts val="0"/>
              </a:spcBef>
              <a:spcAft>
                <a:spcPts val="0"/>
              </a:spcAft>
              <a:buSzPts val="1400"/>
              <a:buFont typeface="Exo 2"/>
              <a:buNone/>
              <a:defRPr sz="1800">
                <a:latin typeface="Exo 2"/>
                <a:ea typeface="Exo 2"/>
                <a:cs typeface="Exo 2"/>
                <a:sym typeface="Exo 2"/>
              </a:defRPr>
            </a:lvl8pPr>
            <a:lvl9pPr lvl="8">
              <a:spcBef>
                <a:spcPts val="0"/>
              </a:spcBef>
              <a:spcAft>
                <a:spcPts val="0"/>
              </a:spcAft>
              <a:buSzPts val="1400"/>
              <a:buFont typeface="Exo 2"/>
              <a:buNone/>
              <a:defRPr sz="1800">
                <a:latin typeface="Exo 2"/>
                <a:ea typeface="Exo 2"/>
                <a:cs typeface="Exo 2"/>
                <a:sym typeface="Exo 2"/>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Exo 2"/>
              <a:buChar char="•"/>
              <a:defRPr sz="2800" i="0" u="none" strike="noStrike" cap="none">
                <a:solidFill>
                  <a:schemeClr val="dk1"/>
                </a:solidFill>
                <a:latin typeface="Exo 2"/>
                <a:ea typeface="Exo 2"/>
                <a:cs typeface="Exo 2"/>
                <a:sym typeface="Exo 2"/>
              </a:defRPr>
            </a:lvl1pPr>
            <a:lvl2pPr marL="914400" marR="0" lvl="1" indent="-381000" algn="l" rtl="0">
              <a:lnSpc>
                <a:spcPct val="90000"/>
              </a:lnSpc>
              <a:spcBef>
                <a:spcPts val="5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90000"/>
              </a:lnSpc>
              <a:spcBef>
                <a:spcPts val="5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5pPr>
            <a:lvl6pPr marL="2743200" marR="0" lvl="5"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6pPr>
            <a:lvl7pPr marL="3200400" marR="0" lvl="6"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7pPr>
            <a:lvl8pPr marL="3657600" marR="0" lvl="7"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8pPr>
            <a:lvl9pPr marL="4114800" marR="0" lvl="8"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Exo 2"/>
              <a:buNone/>
              <a:defRPr sz="4400" i="0" u="none" strike="noStrike" cap="none">
                <a:solidFill>
                  <a:schemeClr val="dk1"/>
                </a:solidFill>
                <a:latin typeface="Exo 2"/>
                <a:ea typeface="Exo 2"/>
                <a:cs typeface="Exo 2"/>
                <a:sym typeface="Exo 2"/>
              </a:defRPr>
            </a:lvl1pPr>
            <a:lvl2pPr lvl="1">
              <a:spcBef>
                <a:spcPts val="0"/>
              </a:spcBef>
              <a:spcAft>
                <a:spcPts val="0"/>
              </a:spcAft>
              <a:buSzPts val="1400"/>
              <a:buFont typeface="Exo 2"/>
              <a:buNone/>
              <a:defRPr sz="1800">
                <a:latin typeface="Exo 2"/>
                <a:ea typeface="Exo 2"/>
                <a:cs typeface="Exo 2"/>
                <a:sym typeface="Exo 2"/>
              </a:defRPr>
            </a:lvl2pPr>
            <a:lvl3pPr lvl="2">
              <a:spcBef>
                <a:spcPts val="0"/>
              </a:spcBef>
              <a:spcAft>
                <a:spcPts val="0"/>
              </a:spcAft>
              <a:buSzPts val="1400"/>
              <a:buFont typeface="Exo 2"/>
              <a:buNone/>
              <a:defRPr sz="1800">
                <a:latin typeface="Exo 2"/>
                <a:ea typeface="Exo 2"/>
                <a:cs typeface="Exo 2"/>
                <a:sym typeface="Exo 2"/>
              </a:defRPr>
            </a:lvl3pPr>
            <a:lvl4pPr lvl="3">
              <a:spcBef>
                <a:spcPts val="0"/>
              </a:spcBef>
              <a:spcAft>
                <a:spcPts val="0"/>
              </a:spcAft>
              <a:buSzPts val="1400"/>
              <a:buFont typeface="Exo 2"/>
              <a:buNone/>
              <a:defRPr sz="1800">
                <a:latin typeface="Exo 2"/>
                <a:ea typeface="Exo 2"/>
                <a:cs typeface="Exo 2"/>
                <a:sym typeface="Exo 2"/>
              </a:defRPr>
            </a:lvl4pPr>
            <a:lvl5pPr lvl="4">
              <a:spcBef>
                <a:spcPts val="0"/>
              </a:spcBef>
              <a:spcAft>
                <a:spcPts val="0"/>
              </a:spcAft>
              <a:buSzPts val="1400"/>
              <a:buFont typeface="Exo 2"/>
              <a:buNone/>
              <a:defRPr sz="1800">
                <a:latin typeface="Exo 2"/>
                <a:ea typeface="Exo 2"/>
                <a:cs typeface="Exo 2"/>
                <a:sym typeface="Exo 2"/>
              </a:defRPr>
            </a:lvl5pPr>
            <a:lvl6pPr lvl="5">
              <a:spcBef>
                <a:spcPts val="0"/>
              </a:spcBef>
              <a:spcAft>
                <a:spcPts val="0"/>
              </a:spcAft>
              <a:buSzPts val="1400"/>
              <a:buFont typeface="Exo 2"/>
              <a:buNone/>
              <a:defRPr sz="1800">
                <a:latin typeface="Exo 2"/>
                <a:ea typeface="Exo 2"/>
                <a:cs typeface="Exo 2"/>
                <a:sym typeface="Exo 2"/>
              </a:defRPr>
            </a:lvl6pPr>
            <a:lvl7pPr lvl="6">
              <a:spcBef>
                <a:spcPts val="0"/>
              </a:spcBef>
              <a:spcAft>
                <a:spcPts val="0"/>
              </a:spcAft>
              <a:buSzPts val="1400"/>
              <a:buFont typeface="Exo 2"/>
              <a:buNone/>
              <a:defRPr sz="1800">
                <a:latin typeface="Exo 2"/>
                <a:ea typeface="Exo 2"/>
                <a:cs typeface="Exo 2"/>
                <a:sym typeface="Exo 2"/>
              </a:defRPr>
            </a:lvl7pPr>
            <a:lvl8pPr lvl="7">
              <a:spcBef>
                <a:spcPts val="0"/>
              </a:spcBef>
              <a:spcAft>
                <a:spcPts val="0"/>
              </a:spcAft>
              <a:buSzPts val="1400"/>
              <a:buFont typeface="Exo 2"/>
              <a:buNone/>
              <a:defRPr sz="1800">
                <a:latin typeface="Exo 2"/>
                <a:ea typeface="Exo 2"/>
                <a:cs typeface="Exo 2"/>
                <a:sym typeface="Exo 2"/>
              </a:defRPr>
            </a:lvl8pPr>
            <a:lvl9pPr lvl="8">
              <a:spcBef>
                <a:spcPts val="0"/>
              </a:spcBef>
              <a:spcAft>
                <a:spcPts val="0"/>
              </a:spcAft>
              <a:buSzPts val="1400"/>
              <a:buFont typeface="Exo 2"/>
              <a:buNone/>
              <a:defRPr sz="1800">
                <a:latin typeface="Exo 2"/>
                <a:ea typeface="Exo 2"/>
                <a:cs typeface="Exo 2"/>
                <a:sym typeface="Exo 2"/>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Exo 2"/>
              <a:buChar char="•"/>
              <a:defRPr sz="2800" i="0" u="none" strike="noStrike" cap="none">
                <a:solidFill>
                  <a:schemeClr val="dk1"/>
                </a:solidFill>
                <a:latin typeface="Exo 2"/>
                <a:ea typeface="Exo 2"/>
                <a:cs typeface="Exo 2"/>
                <a:sym typeface="Exo 2"/>
              </a:defRPr>
            </a:lvl1pPr>
            <a:lvl2pPr marL="914400" marR="0" lvl="1" indent="-381000" algn="l" rtl="0">
              <a:lnSpc>
                <a:spcPct val="90000"/>
              </a:lnSpc>
              <a:spcBef>
                <a:spcPts val="500"/>
              </a:spcBef>
              <a:spcAft>
                <a:spcPts val="0"/>
              </a:spcAft>
              <a:buClr>
                <a:schemeClr val="dk1"/>
              </a:buClr>
              <a:buSzPts val="2400"/>
              <a:buFont typeface="Exo 2"/>
              <a:buChar char="•"/>
              <a:defRPr sz="2400" i="0" u="none" strike="noStrike" cap="none">
                <a:solidFill>
                  <a:schemeClr val="dk1"/>
                </a:solidFill>
                <a:latin typeface="Exo 2"/>
                <a:ea typeface="Exo 2"/>
                <a:cs typeface="Exo 2"/>
                <a:sym typeface="Exo 2"/>
              </a:defRPr>
            </a:lvl2pPr>
            <a:lvl3pPr marL="1371600" marR="0" lvl="2" indent="-355600" algn="l" rtl="0">
              <a:lnSpc>
                <a:spcPct val="90000"/>
              </a:lnSpc>
              <a:spcBef>
                <a:spcPts val="500"/>
              </a:spcBef>
              <a:spcAft>
                <a:spcPts val="0"/>
              </a:spcAft>
              <a:buClr>
                <a:schemeClr val="dk1"/>
              </a:buClr>
              <a:buSzPts val="2000"/>
              <a:buFont typeface="Exo 2"/>
              <a:buChar char="•"/>
              <a:defRPr sz="2000" i="0" u="none" strike="noStrike" cap="none">
                <a:solidFill>
                  <a:schemeClr val="dk1"/>
                </a:solidFill>
                <a:latin typeface="Exo 2"/>
                <a:ea typeface="Exo 2"/>
                <a:cs typeface="Exo 2"/>
                <a:sym typeface="Exo 2"/>
              </a:defRPr>
            </a:lvl3pPr>
            <a:lvl4pPr marL="1828800" marR="0" lvl="3"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4pPr>
            <a:lvl5pPr marL="2286000" marR="0" lvl="4"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5pPr>
            <a:lvl6pPr marL="2743200" marR="0" lvl="5"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6pPr>
            <a:lvl7pPr marL="3200400" marR="0" lvl="6"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7pPr>
            <a:lvl8pPr marL="3657600" marR="0" lvl="7"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8pPr>
            <a:lvl9pPr marL="4114800" marR="0" lvl="8" indent="-342900" algn="l" rtl="0">
              <a:lnSpc>
                <a:spcPct val="90000"/>
              </a:lnSpc>
              <a:spcBef>
                <a:spcPts val="500"/>
              </a:spcBef>
              <a:spcAft>
                <a:spcPts val="0"/>
              </a:spcAft>
              <a:buClr>
                <a:schemeClr val="dk1"/>
              </a:buClr>
              <a:buSzPts val="1800"/>
              <a:buFont typeface="Exo 2"/>
              <a:buChar char="•"/>
              <a:defRPr sz="1800" i="0" u="none" strike="noStrike" cap="none">
                <a:solidFill>
                  <a:schemeClr val="dk1"/>
                </a:solidFill>
                <a:latin typeface="Exo 2"/>
                <a:ea typeface="Exo 2"/>
                <a:cs typeface="Exo 2"/>
                <a:sym typeface="Exo 2"/>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513470405"/>
      </p:ext>
    </p:extLst>
  </p:cSld>
  <p:clrMap bg1="lt1" tx1="dk1" bg2="dk2" tx2="lt2" accent1="accent1" accent2="accent2" accent3="accent3" accent4="accent4" accent5="accent5" accent6="accent6" hlink="hlink" folHlink="folHlink"/>
  <p:sldLayoutIdLst>
    <p:sldLayoutId id="2147483664"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3.png"/><Relationship Id="rId4" Type="http://schemas.openxmlformats.org/officeDocument/2006/relationships/image" Target="../media/image23.jpe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jpeg"/><Relationship Id="rId3" Type="http://schemas.openxmlformats.org/officeDocument/2006/relationships/image" Target="../media/image43.png"/><Relationship Id="rId7" Type="http://schemas.openxmlformats.org/officeDocument/2006/relationships/image" Target="../media/image3.png"/><Relationship Id="rId12" Type="http://schemas.openxmlformats.org/officeDocument/2006/relationships/image" Target="../media/image51.gif"/><Relationship Id="rId17" Type="http://schemas.openxmlformats.org/officeDocument/2006/relationships/image" Target="../media/image56.png"/><Relationship Id="rId2" Type="http://schemas.openxmlformats.org/officeDocument/2006/relationships/notesSlide" Target="../notesSlides/notesSlide16.xml"/><Relationship Id="rId16" Type="http://schemas.openxmlformats.org/officeDocument/2006/relationships/image" Target="../media/image55.jpeg"/><Relationship Id="rId1" Type="http://schemas.openxmlformats.org/officeDocument/2006/relationships/slideLayout" Target="../slideLayouts/slideLayout22.xml"/><Relationship Id="rId6" Type="http://schemas.openxmlformats.org/officeDocument/2006/relationships/image" Target="../media/image46.png"/><Relationship Id="rId11" Type="http://schemas.openxmlformats.org/officeDocument/2006/relationships/image" Target="../media/image50.jp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49.jp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57.png"/><Relationship Id="rId5" Type="http://schemas.openxmlformats.org/officeDocument/2006/relationships/image" Target="../media/image46.png"/><Relationship Id="rId10"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5" name="Google Shape;115;p16"/>
          <p:cNvSpPr txBox="1">
            <a:spLocks noGrp="1"/>
          </p:cNvSpPr>
          <p:nvPr>
            <p:ph type="subTitle" idx="1"/>
          </p:nvPr>
        </p:nvSpPr>
        <p:spPr>
          <a:xfrm>
            <a:off x="1524000" y="5862480"/>
            <a:ext cx="91440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pt-BR" dirty="0" smtClean="0">
                <a:solidFill>
                  <a:srgbClr val="FFFFFF"/>
                </a:solidFill>
              </a:rPr>
              <a:t>Cambridge, MA. 2021</a:t>
            </a:r>
            <a:endParaRPr dirty="0">
              <a:solidFill>
                <a:srgbClr val="FFFFFF"/>
              </a:solidFill>
            </a:endParaRPr>
          </a:p>
        </p:txBody>
      </p:sp>
      <p:pic>
        <p:nvPicPr>
          <p:cNvPr id="7" name="Imagem 6"/>
          <p:cNvPicPr>
            <a:picLocks noChangeAspect="1"/>
          </p:cNvPicPr>
          <p:nvPr/>
        </p:nvPicPr>
        <p:blipFill>
          <a:blip r:embed="rId4"/>
          <a:stretch>
            <a:fillRect/>
          </a:stretch>
        </p:blipFill>
        <p:spPr>
          <a:xfrm>
            <a:off x="1393049" y="609417"/>
            <a:ext cx="9242337" cy="1261981"/>
          </a:xfrm>
          <a:prstGeom prst="rect">
            <a:avLst/>
          </a:prstGeom>
        </p:spPr>
      </p:pic>
      <p:sp>
        <p:nvSpPr>
          <p:cNvPr id="5" name="Google Shape;113;p16"/>
          <p:cNvSpPr txBox="1">
            <a:spLocks/>
          </p:cNvSpPr>
          <p:nvPr/>
        </p:nvSpPr>
        <p:spPr>
          <a:xfrm>
            <a:off x="1362985" y="2188727"/>
            <a:ext cx="9466029" cy="1118808"/>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Exo 2"/>
              <a:buNone/>
              <a:defRPr sz="6000" b="0" i="0" u="none" strike="noStrike" cap="none">
                <a:solidFill>
                  <a:schemeClr val="dk1"/>
                </a:solidFill>
                <a:latin typeface="Exo 2"/>
                <a:ea typeface="Exo 2"/>
                <a:cs typeface="Exo 2"/>
                <a:sym typeface="Exo 2"/>
              </a:defRPr>
            </a:lvl1pPr>
            <a:lvl2pPr marR="0" lvl="1"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2pPr>
            <a:lvl3pPr marR="0" lvl="2"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3pPr>
            <a:lvl4pPr marR="0" lvl="3"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4pPr>
            <a:lvl5pPr marR="0" lvl="4"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5pPr>
            <a:lvl6pPr marR="0" lvl="5"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6pPr>
            <a:lvl7pPr marR="0" lvl="6"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7pPr>
            <a:lvl8pPr marR="0" lvl="7"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8pPr>
            <a:lvl9pPr marR="0" lvl="8"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9pPr>
          </a:lstStyle>
          <a:p>
            <a:r>
              <a:rPr lang="en-US" sz="2400" b="1" dirty="0" smtClean="0">
                <a:solidFill>
                  <a:schemeClr val="accent6">
                    <a:lumMod val="60000"/>
                    <a:lumOff val="40000"/>
                  </a:schemeClr>
                </a:solidFill>
                <a:latin typeface="Consolas" panose="020B0609020204030204" pitchFamily="49" charset="0"/>
                <a:ea typeface="Exo 2 Semi Bold"/>
                <a:cs typeface="Exo 2 Semi Bold"/>
                <a:sym typeface="Exo 2 Semi Bold"/>
              </a:rPr>
              <a:t>Unlock </a:t>
            </a:r>
          </a:p>
          <a:p>
            <a:r>
              <a:rPr lang="en-US" sz="2400" b="1" dirty="0" smtClean="0">
                <a:solidFill>
                  <a:schemeClr val="accent6">
                    <a:lumMod val="60000"/>
                    <a:lumOff val="40000"/>
                  </a:schemeClr>
                </a:solidFill>
                <a:latin typeface="Consolas" panose="020B0609020204030204" pitchFamily="49" charset="0"/>
                <a:ea typeface="Exo 2 Semi Bold"/>
                <a:cs typeface="Exo 2 Semi Bold"/>
                <a:sym typeface="Exo 2 Semi Bold"/>
              </a:rPr>
              <a:t>Advanced Non-intermittent Renewable </a:t>
            </a:r>
            <a:r>
              <a:rPr lang="en-US" sz="2400" b="1" dirty="0">
                <a:solidFill>
                  <a:schemeClr val="accent6">
                    <a:lumMod val="60000"/>
                    <a:lumOff val="40000"/>
                  </a:schemeClr>
                </a:solidFill>
                <a:latin typeface="Consolas" panose="020B0609020204030204" pitchFamily="49" charset="0"/>
                <a:ea typeface="Exo 2 Semi Bold"/>
                <a:cs typeface="Exo 2 Semi Bold"/>
                <a:sym typeface="Exo 2 Semi Bold"/>
              </a:rPr>
              <a:t>E</a:t>
            </a:r>
            <a:r>
              <a:rPr lang="en-US" sz="2400" b="1" dirty="0" smtClean="0">
                <a:solidFill>
                  <a:schemeClr val="accent6">
                    <a:lumMod val="60000"/>
                    <a:lumOff val="40000"/>
                  </a:schemeClr>
                </a:solidFill>
                <a:latin typeface="Consolas" panose="020B0609020204030204" pitchFamily="49" charset="0"/>
                <a:ea typeface="Exo 2 Semi Bold"/>
                <a:cs typeface="Exo 2 Semi Bold"/>
                <a:sym typeface="Exo 2 Semi Bold"/>
              </a:rPr>
              <a:t>nergy</a:t>
            </a:r>
            <a:endParaRPr lang="en-US" sz="2400" b="1" dirty="0">
              <a:solidFill>
                <a:schemeClr val="accent6">
                  <a:lumMod val="60000"/>
                  <a:lumOff val="40000"/>
                </a:schemeClr>
              </a:solidFill>
              <a:latin typeface="Consolas" panose="020B0609020204030204" pitchFamily="49" charset="0"/>
              <a:ea typeface="Exo 2 Semi Bold"/>
              <a:cs typeface="Exo 2 Semi Bold"/>
              <a:sym typeface="Exo 2 Semi Bo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2"/>
          </p:nvPr>
        </p:nvSpPr>
        <p:spPr>
          <a:xfrm>
            <a:off x="2138289" y="-39268"/>
            <a:ext cx="9523827" cy="1325700"/>
          </a:xfrm>
        </p:spPr>
        <p:txBody>
          <a:bodyPr/>
          <a:lstStyle/>
          <a:p>
            <a:pPr algn="ctr"/>
            <a:r>
              <a:rPr lang="en-US" dirty="0" smtClean="0"/>
              <a:t> </a:t>
            </a:r>
            <a:br>
              <a:rPr lang="en-US" dirty="0" smtClean="0"/>
            </a:br>
            <a:r>
              <a:rPr lang="en-US" dirty="0" smtClean="0"/>
              <a:t>MVP</a:t>
            </a:r>
            <a:br>
              <a:rPr lang="en-US" dirty="0" smtClean="0"/>
            </a:br>
            <a:r>
              <a:rPr lang="en-US" dirty="0" smtClean="0"/>
              <a:t>Industrial &amp; Commercial Validation </a:t>
            </a:r>
            <a:endParaRPr lang="en-US" dirty="0"/>
          </a:p>
        </p:txBody>
      </p:sp>
      <p:pic>
        <p:nvPicPr>
          <p:cNvPr id="6" name="Imagem 5"/>
          <p:cNvPicPr>
            <a:picLocks noChangeAspect="1"/>
          </p:cNvPicPr>
          <p:nvPr/>
        </p:nvPicPr>
        <p:blipFill>
          <a:blip r:embed="rId3"/>
          <a:stretch>
            <a:fillRect/>
          </a:stretch>
        </p:blipFill>
        <p:spPr>
          <a:xfrm>
            <a:off x="1208623" y="2051412"/>
            <a:ext cx="3379719" cy="4641273"/>
          </a:xfrm>
          <a:prstGeom prst="rect">
            <a:avLst/>
          </a:prstGeom>
        </p:spPr>
      </p:pic>
      <p:pic>
        <p:nvPicPr>
          <p:cNvPr id="3" name="Imagem 2"/>
          <p:cNvPicPr>
            <a:picLocks noChangeAspect="1"/>
          </p:cNvPicPr>
          <p:nvPr/>
        </p:nvPicPr>
        <p:blipFill>
          <a:blip r:embed="rId4"/>
          <a:stretch>
            <a:fillRect/>
          </a:stretch>
        </p:blipFill>
        <p:spPr>
          <a:xfrm>
            <a:off x="5949529" y="3194373"/>
            <a:ext cx="2822693" cy="3109229"/>
          </a:xfrm>
          <a:prstGeom prst="rect">
            <a:avLst/>
          </a:prstGeom>
        </p:spPr>
      </p:pic>
      <p:sp>
        <p:nvSpPr>
          <p:cNvPr id="11" name="Elipse 10"/>
          <p:cNvSpPr/>
          <p:nvPr/>
        </p:nvSpPr>
        <p:spPr>
          <a:xfrm rot="2300053">
            <a:off x="7886492" y="4206865"/>
            <a:ext cx="395547" cy="217267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ângulo 4"/>
          <p:cNvSpPr/>
          <p:nvPr/>
        </p:nvSpPr>
        <p:spPr>
          <a:xfrm>
            <a:off x="4701473" y="1918508"/>
            <a:ext cx="8576689" cy="1015663"/>
          </a:xfrm>
          <a:prstGeom prst="rect">
            <a:avLst/>
          </a:prstGeom>
        </p:spPr>
        <p:txBody>
          <a:bodyPr wrap="square">
            <a:spAutoFit/>
          </a:bodyPr>
          <a:lstStyle/>
          <a:p>
            <a:pPr marL="342900" indent="-342900">
              <a:buFont typeface="Wingdings" panose="05000000000000000000" pitchFamily="2" charset="2"/>
              <a:buChar char="ü"/>
            </a:pPr>
            <a:r>
              <a:rPr lang="en-US" sz="2000" dirty="0" smtClean="0">
                <a:solidFill>
                  <a:srgbClr val="222222"/>
                </a:solidFill>
                <a:latin typeface="Exo 2" panose="020B0604020202020204" charset="0"/>
                <a:ea typeface="Times New Roman" panose="02020603050405020304" pitchFamily="18" charset="0"/>
              </a:rPr>
              <a:t>“</a:t>
            </a:r>
            <a:r>
              <a:rPr lang="en-US" sz="2000" b="1" dirty="0" smtClean="0">
                <a:solidFill>
                  <a:srgbClr val="222222"/>
                </a:solidFill>
                <a:latin typeface="Exo 2" panose="020B0604020202020204" charset="0"/>
                <a:ea typeface="Times New Roman" panose="02020603050405020304" pitchFamily="18" charset="0"/>
              </a:rPr>
              <a:t>First &amp; Unique </a:t>
            </a:r>
            <a:r>
              <a:rPr lang="en-US" sz="2000" b="1" dirty="0">
                <a:solidFill>
                  <a:srgbClr val="222222"/>
                </a:solidFill>
                <a:latin typeface="Exo 2" panose="020B0604020202020204" charset="0"/>
                <a:ea typeface="Times New Roman" panose="02020603050405020304" pitchFamily="18" charset="0"/>
              </a:rPr>
              <a:t>certified </a:t>
            </a:r>
            <a:r>
              <a:rPr lang="en-US" sz="2000" b="1" dirty="0" smtClean="0">
                <a:solidFill>
                  <a:srgbClr val="222222"/>
                </a:solidFill>
                <a:latin typeface="Exo 2" panose="020B0604020202020204" charset="0"/>
                <a:ea typeface="Times New Roman" panose="02020603050405020304" pitchFamily="18" charset="0"/>
              </a:rPr>
              <a:t>sustainable eucalyptus wood </a:t>
            </a:r>
          </a:p>
          <a:p>
            <a:r>
              <a:rPr lang="en-US" sz="2000" b="1" dirty="0" smtClean="0">
                <a:solidFill>
                  <a:srgbClr val="222222"/>
                </a:solidFill>
                <a:latin typeface="Exo 2" panose="020B0604020202020204" charset="0"/>
                <a:ea typeface="Times New Roman" panose="02020603050405020304" pitchFamily="18" charset="0"/>
              </a:rPr>
              <a:t>pellet </a:t>
            </a:r>
            <a:r>
              <a:rPr lang="en-US" sz="2000" b="1" dirty="0">
                <a:solidFill>
                  <a:srgbClr val="222222"/>
                </a:solidFill>
                <a:latin typeface="Exo 2" panose="020B0604020202020204" charset="0"/>
                <a:ea typeface="Times New Roman" panose="02020603050405020304" pitchFamily="18" charset="0"/>
              </a:rPr>
              <a:t>fuel </a:t>
            </a:r>
            <a:r>
              <a:rPr lang="en-US" sz="2000" b="1" dirty="0" smtClean="0">
                <a:solidFill>
                  <a:srgbClr val="222222"/>
                </a:solidFill>
                <a:latin typeface="Exo 2" panose="020B0604020202020204" charset="0"/>
                <a:ea typeface="Times New Roman" panose="02020603050405020304" pitchFamily="18" charset="0"/>
              </a:rPr>
              <a:t>in </a:t>
            </a:r>
            <a:r>
              <a:rPr lang="en-US" sz="2000" b="1" dirty="0">
                <a:solidFill>
                  <a:srgbClr val="222222"/>
                </a:solidFill>
                <a:latin typeface="Exo 2" panose="020B0604020202020204" charset="0"/>
                <a:ea typeface="Times New Roman" panose="02020603050405020304" pitchFamily="18" charset="0"/>
              </a:rPr>
              <a:t>the </a:t>
            </a:r>
            <a:r>
              <a:rPr lang="en-US" sz="2000" b="1" dirty="0" smtClean="0">
                <a:solidFill>
                  <a:srgbClr val="222222"/>
                </a:solidFill>
                <a:latin typeface="Exo 2" panose="020B0604020202020204" charset="0"/>
                <a:ea typeface="Times New Roman" panose="02020603050405020304" pitchFamily="18" charset="0"/>
              </a:rPr>
              <a:t>world – “Standard Validation</a:t>
            </a:r>
            <a:r>
              <a:rPr lang="en-US" sz="2000" dirty="0" smtClean="0">
                <a:solidFill>
                  <a:srgbClr val="222222"/>
                </a:solidFill>
                <a:latin typeface="Exo 2" panose="020B0604020202020204" charset="0"/>
                <a:ea typeface="Times New Roman" panose="02020603050405020304" pitchFamily="18" charset="0"/>
              </a:rPr>
              <a:t>”</a:t>
            </a:r>
          </a:p>
          <a:p>
            <a:pPr marL="342900" indent="-342900">
              <a:buFont typeface="Wingdings" panose="05000000000000000000" pitchFamily="2" charset="2"/>
              <a:buChar char="ü"/>
            </a:pPr>
            <a:r>
              <a:rPr lang="en-US" sz="2000" b="1" dirty="0" smtClean="0">
                <a:solidFill>
                  <a:srgbClr val="222222"/>
                </a:solidFill>
                <a:latin typeface="Exo 2" panose="020B0604020202020204" charset="0"/>
                <a:ea typeface="Times New Roman" panose="02020603050405020304" pitchFamily="18" charset="0"/>
              </a:rPr>
              <a:t>Sold </a:t>
            </a:r>
            <a:r>
              <a:rPr lang="en-US" sz="2000" b="1" dirty="0">
                <a:solidFill>
                  <a:srgbClr val="222222"/>
                </a:solidFill>
                <a:latin typeface="Exo 2" panose="020B0604020202020204" charset="0"/>
                <a:ea typeface="Times New Roman" panose="02020603050405020304" pitchFamily="18" charset="0"/>
              </a:rPr>
              <a:t>3</a:t>
            </a:r>
            <a:r>
              <a:rPr lang="en-US" sz="2000" b="1" dirty="0" smtClean="0">
                <a:solidFill>
                  <a:srgbClr val="222222"/>
                </a:solidFill>
                <a:latin typeface="Exo 2" panose="020B0604020202020204" charset="0"/>
                <a:ea typeface="Times New Roman" panose="02020603050405020304" pitchFamily="18" charset="0"/>
              </a:rPr>
              <a:t>00 containers in </a:t>
            </a:r>
            <a:r>
              <a:rPr lang="en-US" sz="2000" b="1" dirty="0">
                <a:solidFill>
                  <a:srgbClr val="222222"/>
                </a:solidFill>
                <a:latin typeface="Exo 2" panose="020B0604020202020204" charset="0"/>
                <a:ea typeface="Times New Roman" panose="02020603050405020304" pitchFamily="18" charset="0"/>
              </a:rPr>
              <a:t>late </a:t>
            </a:r>
            <a:r>
              <a:rPr lang="en-US" sz="2000" b="1" dirty="0" smtClean="0">
                <a:solidFill>
                  <a:srgbClr val="222222"/>
                </a:solidFill>
                <a:latin typeface="Exo 2" panose="020B0604020202020204" charset="0"/>
                <a:ea typeface="Times New Roman" panose="02020603050405020304" pitchFamily="18" charset="0"/>
              </a:rPr>
              <a:t>2019 to European Union (Italy).</a:t>
            </a:r>
            <a:endParaRPr lang="en-US" sz="2000" b="1" dirty="0">
              <a:solidFill>
                <a:srgbClr val="222222"/>
              </a:solidFill>
              <a:latin typeface="Exo 2" panose="020B0604020202020204" charset="0"/>
              <a:ea typeface="Times New Roman" panose="02020603050405020304" pitchFamily="18" charset="0"/>
            </a:endParaRPr>
          </a:p>
        </p:txBody>
      </p:sp>
      <p:pic>
        <p:nvPicPr>
          <p:cNvPr id="12" name="Imagem 11"/>
          <p:cNvPicPr>
            <a:picLocks noChangeAspect="1"/>
          </p:cNvPicPr>
          <p:nvPr/>
        </p:nvPicPr>
        <p:blipFill>
          <a:blip r:embed="rId5"/>
          <a:stretch>
            <a:fillRect/>
          </a:stretch>
        </p:blipFill>
        <p:spPr>
          <a:xfrm>
            <a:off x="80305" y="-71522"/>
            <a:ext cx="9242337" cy="1261981"/>
          </a:xfrm>
          <a:prstGeom prst="rect">
            <a:avLst/>
          </a:prstGeom>
        </p:spPr>
      </p:pic>
      <p:sp>
        <p:nvSpPr>
          <p:cNvPr id="7" name="Retângulo 6"/>
          <p:cNvSpPr/>
          <p:nvPr/>
        </p:nvSpPr>
        <p:spPr>
          <a:xfrm>
            <a:off x="6290014" y="3949024"/>
            <a:ext cx="1636987" cy="307777"/>
          </a:xfrm>
          <a:prstGeom prst="rect">
            <a:avLst/>
          </a:prstGeom>
        </p:spPr>
        <p:txBody>
          <a:bodyPr wrap="none">
            <a:spAutoFit/>
          </a:bodyPr>
          <a:lstStyle/>
          <a:p>
            <a:r>
              <a:rPr lang="en-US" dirty="0">
                <a:solidFill>
                  <a:schemeClr val="bg1"/>
                </a:solidFill>
              </a:rPr>
              <a:t>Amazon rainforest</a:t>
            </a:r>
          </a:p>
        </p:txBody>
      </p:sp>
      <p:cxnSp>
        <p:nvCxnSpPr>
          <p:cNvPr id="14" name="Conector reto 13"/>
          <p:cNvCxnSpPr/>
          <p:nvPr/>
        </p:nvCxnSpPr>
        <p:spPr>
          <a:xfrm flipV="1">
            <a:off x="6597748" y="3657601"/>
            <a:ext cx="2039815" cy="184541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Seta para a Direita 15"/>
          <p:cNvSpPr/>
          <p:nvPr/>
        </p:nvSpPr>
        <p:spPr>
          <a:xfrm rot="19839923">
            <a:off x="8183119" y="5102945"/>
            <a:ext cx="1412305" cy="186455"/>
          </a:xfrm>
          <a:prstGeom prst="rightArrow">
            <a:avLst>
              <a:gd name="adj1" fmla="val 50000"/>
              <a:gd name="adj2" fmla="val 658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uropean Union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64720" y="4065564"/>
            <a:ext cx="828415" cy="552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of Japan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4719" y="5071120"/>
            <a:ext cx="828415" cy="5522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100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2" name="Retângulo 1"/>
          <p:cNvSpPr/>
          <p:nvPr/>
        </p:nvSpPr>
        <p:spPr>
          <a:xfrm>
            <a:off x="337625" y="1051343"/>
            <a:ext cx="11562151" cy="5547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12">
            <a:extLst>
              <a:ext uri="{FF2B5EF4-FFF2-40B4-BE49-F238E27FC236}">
                <a16:creationId xmlns:a16="http://schemas.microsoft.com/office/drawing/2014/main" id="{7A03DF94-E858-4FCA-88B0-8D187B26CFFC}"/>
              </a:ext>
            </a:extLst>
          </p:cNvPr>
          <p:cNvCxnSpPr>
            <a:cxnSpLocks/>
          </p:cNvCxnSpPr>
          <p:nvPr/>
        </p:nvCxnSpPr>
        <p:spPr>
          <a:xfrm>
            <a:off x="8069179" y="1620253"/>
            <a:ext cx="0" cy="3462224"/>
          </a:xfrm>
          <a:prstGeom prst="line">
            <a:avLst/>
          </a:prstGeom>
          <a:noFill/>
          <a:ln w="38100" cap="flat" cmpd="sng" algn="ctr">
            <a:solidFill>
              <a:srgbClr val="FFC900">
                <a:shade val="50000"/>
              </a:srgbClr>
            </a:solidFill>
            <a:prstDash val="dash"/>
            <a:miter lim="800000"/>
          </a:ln>
          <a:effectLst/>
        </p:spPr>
      </p:cxnSp>
      <p:pic>
        <p:nvPicPr>
          <p:cNvPr id="34" name="Picture 4" descr="TEDx YOUTH @ the FIS - Franconian International School">
            <a:extLst>
              <a:ext uri="{FF2B5EF4-FFF2-40B4-BE49-F238E27FC236}">
                <a16:creationId xmlns:a16="http://schemas.microsoft.com/office/drawing/2014/main" id="{1C57637C-9EAF-494F-9285-B9BDCA678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178" y="2236799"/>
            <a:ext cx="2675270" cy="150426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USP amplia canal no YouTube com nova seção de ciência | Governo do Estado  de São Paulo">
            <a:extLst>
              <a:ext uri="{FF2B5EF4-FFF2-40B4-BE49-F238E27FC236}">
                <a16:creationId xmlns:a16="http://schemas.microsoft.com/office/drawing/2014/main" id="{9EF94D96-D412-46EC-999A-C810C1884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508" y="2397813"/>
            <a:ext cx="1967089" cy="1580396"/>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21">
            <a:extLst>
              <a:ext uri="{FF2B5EF4-FFF2-40B4-BE49-F238E27FC236}">
                <a16:creationId xmlns:a16="http://schemas.microsoft.com/office/drawing/2014/main" id="{4E179E91-FFDC-4CE6-8C14-FEF454E312C7}"/>
              </a:ext>
            </a:extLst>
          </p:cNvPr>
          <p:cNvCxnSpPr>
            <a:cxnSpLocks/>
          </p:cNvCxnSpPr>
          <p:nvPr/>
        </p:nvCxnSpPr>
        <p:spPr>
          <a:xfrm>
            <a:off x="4331368" y="1620253"/>
            <a:ext cx="0" cy="3462224"/>
          </a:xfrm>
          <a:prstGeom prst="line">
            <a:avLst/>
          </a:prstGeom>
          <a:noFill/>
          <a:ln w="38100" cap="flat" cmpd="sng" algn="ctr">
            <a:solidFill>
              <a:srgbClr val="FFC900">
                <a:shade val="50000"/>
              </a:srgbClr>
            </a:solidFill>
            <a:prstDash val="dash"/>
            <a:miter lim="800000"/>
          </a:ln>
          <a:effectLst/>
        </p:spPr>
      </p:cxnSp>
      <p:sp>
        <p:nvSpPr>
          <p:cNvPr id="39" name="Rectangle: Rounded Corners 25">
            <a:extLst>
              <a:ext uri="{FF2B5EF4-FFF2-40B4-BE49-F238E27FC236}">
                <a16:creationId xmlns:a16="http://schemas.microsoft.com/office/drawing/2014/main" id="{C523FF4D-0D43-47CF-8A67-9A82A01F8089}"/>
              </a:ext>
            </a:extLst>
          </p:cNvPr>
          <p:cNvSpPr/>
          <p:nvPr/>
        </p:nvSpPr>
        <p:spPr>
          <a:xfrm>
            <a:off x="837447" y="1285750"/>
            <a:ext cx="3247018" cy="1016772"/>
          </a:xfrm>
          <a:prstGeom prst="roundRect">
            <a:avLst/>
          </a:prstGeom>
          <a:solidFill>
            <a:srgbClr val="7F6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a:ea typeface="+mn-ea"/>
                <a:cs typeface="+mn-cs"/>
              </a:rPr>
              <a:t>Feature story at Harvard </a:t>
            </a:r>
            <a:r>
              <a:rPr lang="en-US" sz="1600" b="1" kern="1200" dirty="0" smtClean="0">
                <a:solidFill>
                  <a:prstClr val="white"/>
                </a:solidFill>
                <a:ea typeface="+mn-ea"/>
                <a:cs typeface="+mn-cs"/>
              </a:rPr>
              <a:t>SEAS</a:t>
            </a:r>
            <a:r>
              <a:rPr kumimoji="0" lang="en-US" sz="1600" b="1" i="0" u="none" strike="noStrike" kern="1200" cap="none" spc="0" normalizeH="0" baseline="0" noProof="0" dirty="0" smtClean="0">
                <a:ln>
                  <a:noFill/>
                </a:ln>
                <a:solidFill>
                  <a:prstClr val="white"/>
                </a:solidFill>
                <a:effectLst/>
                <a:uLnTx/>
                <a:uFillTx/>
                <a:latin typeface="Arial"/>
                <a:ea typeface="+mn-ea"/>
                <a:cs typeface="+mn-cs"/>
              </a:rPr>
              <a:t>:</a:t>
            </a:r>
            <a:endParaRPr kumimoji="0" lang="en-GB" sz="1600" b="1" i="0" u="none" strike="noStrike" kern="1200" cap="none" spc="0" normalizeH="0" baseline="0" noProof="0" dirty="0" smtClean="0">
              <a:ln>
                <a:noFill/>
              </a:ln>
              <a:solidFill>
                <a:prstClr val="white"/>
              </a:solidFill>
              <a:effectLst/>
              <a:uLnTx/>
              <a:uFillTx/>
              <a:latin typeface="Arial"/>
              <a:ea typeface="+mn-ea"/>
              <a:cs typeface="+mn-cs"/>
            </a:endParaRPr>
          </a:p>
        </p:txBody>
      </p:sp>
      <p:sp>
        <p:nvSpPr>
          <p:cNvPr id="40" name="Rectangle: Rounded Corners 26">
            <a:extLst>
              <a:ext uri="{FF2B5EF4-FFF2-40B4-BE49-F238E27FC236}">
                <a16:creationId xmlns:a16="http://schemas.microsoft.com/office/drawing/2014/main" id="{E1583C84-3AF5-4C94-8B9E-C946F058C954}"/>
              </a:ext>
            </a:extLst>
          </p:cNvPr>
          <p:cNvSpPr/>
          <p:nvPr/>
        </p:nvSpPr>
        <p:spPr>
          <a:xfrm>
            <a:off x="4572005" y="1285750"/>
            <a:ext cx="3247018" cy="1016772"/>
          </a:xfrm>
          <a:prstGeom prst="roundRect">
            <a:avLst/>
          </a:prstGeom>
          <a:solidFill>
            <a:srgbClr val="7F6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a:ea typeface="+mn-ea"/>
                <a:cs typeface="+mn-cs"/>
              </a:rPr>
              <a:t>Concept of </a:t>
            </a:r>
            <a:r>
              <a:rPr kumimoji="0" lang="en-US" sz="1600" b="1" i="0" u="none" strike="noStrike" kern="1200" cap="none" spc="0" normalizeH="0" baseline="0" noProof="0" dirty="0" err="1" smtClean="0">
                <a:ln>
                  <a:noFill/>
                </a:ln>
                <a:solidFill>
                  <a:prstClr val="white"/>
                </a:solidFill>
                <a:effectLst/>
                <a:uLnTx/>
                <a:uFillTx/>
                <a:latin typeface="Arial"/>
                <a:ea typeface="+mn-ea"/>
                <a:cs typeface="+mn-cs"/>
              </a:rPr>
              <a:t>BiomassTrust’s</a:t>
            </a:r>
            <a:r>
              <a:rPr kumimoji="0" lang="en-US" sz="1600" b="1" i="0" u="none" strike="noStrike" kern="1200" cap="none" spc="0" normalizeH="0" baseline="0" noProof="0" dirty="0" smtClean="0">
                <a:ln>
                  <a:noFill/>
                </a:ln>
                <a:solidFill>
                  <a:prstClr val="white"/>
                </a:solidFill>
                <a:effectLst/>
                <a:uLnTx/>
                <a:uFillTx/>
                <a:latin typeface="Arial"/>
                <a:ea typeface="+mn-ea"/>
                <a:cs typeface="+mn-cs"/>
              </a:rPr>
              <a:t> patent presented by our founder at TEDx:</a:t>
            </a:r>
            <a:endParaRPr kumimoji="0" lang="en-GB" sz="1600" b="1" i="0" u="none" strike="noStrike" kern="1200" cap="none" spc="0" normalizeH="0" baseline="0" noProof="0" dirty="0" smtClean="0">
              <a:ln>
                <a:noFill/>
              </a:ln>
              <a:solidFill>
                <a:prstClr val="white"/>
              </a:solidFill>
              <a:effectLst/>
              <a:uLnTx/>
              <a:uFillTx/>
              <a:latin typeface="Arial"/>
              <a:ea typeface="+mn-ea"/>
              <a:cs typeface="+mn-cs"/>
            </a:endParaRPr>
          </a:p>
        </p:txBody>
      </p:sp>
      <p:sp>
        <p:nvSpPr>
          <p:cNvPr id="41" name="Rectangle: Rounded Corners 27">
            <a:extLst>
              <a:ext uri="{FF2B5EF4-FFF2-40B4-BE49-F238E27FC236}">
                <a16:creationId xmlns:a16="http://schemas.microsoft.com/office/drawing/2014/main" id="{C0430B6F-2F2B-4820-B466-99FAC236037C}"/>
              </a:ext>
            </a:extLst>
          </p:cNvPr>
          <p:cNvSpPr/>
          <p:nvPr/>
        </p:nvSpPr>
        <p:spPr>
          <a:xfrm>
            <a:off x="8306563" y="1285750"/>
            <a:ext cx="3247018" cy="1016772"/>
          </a:xfrm>
          <a:prstGeom prst="roundRect">
            <a:avLst/>
          </a:prstGeom>
          <a:solidFill>
            <a:srgbClr val="7F6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a:ea typeface="+mn-ea"/>
                <a:cs typeface="+mn-cs"/>
              </a:rPr>
              <a:t>Our origins after receiving “USP Outstanding Doctoral Thesis Award”:</a:t>
            </a:r>
            <a:endParaRPr kumimoji="0" lang="en-GB" sz="1600" b="1" i="0" u="none" strike="noStrike" kern="1200" cap="none" spc="0" normalizeH="0" baseline="0" noProof="0" dirty="0" smtClean="0">
              <a:ln>
                <a:noFill/>
              </a:ln>
              <a:solidFill>
                <a:prstClr val="white"/>
              </a:solidFill>
              <a:effectLst/>
              <a:uLnTx/>
              <a:uFillTx/>
              <a:latin typeface="Arial"/>
              <a:ea typeface="+mn-ea"/>
              <a:cs typeface="+mn-cs"/>
            </a:endParaRPr>
          </a:p>
        </p:txBody>
      </p:sp>
      <p:pic>
        <p:nvPicPr>
          <p:cNvPr id="3" name="Imagem 2"/>
          <p:cNvPicPr>
            <a:picLocks noChangeAspect="1"/>
          </p:cNvPicPr>
          <p:nvPr/>
        </p:nvPicPr>
        <p:blipFill>
          <a:blip r:embed="rId6"/>
          <a:stretch>
            <a:fillRect/>
          </a:stretch>
        </p:blipFill>
        <p:spPr>
          <a:xfrm>
            <a:off x="5097668" y="3638508"/>
            <a:ext cx="2502780" cy="2806903"/>
          </a:xfrm>
          <a:prstGeom prst="rect">
            <a:avLst/>
          </a:prstGeom>
        </p:spPr>
      </p:pic>
      <p:pic>
        <p:nvPicPr>
          <p:cNvPr id="20" name="Picture 11">
            <a:extLst>
              <a:ext uri="{FF2B5EF4-FFF2-40B4-BE49-F238E27FC236}">
                <a16:creationId xmlns:a16="http://schemas.microsoft.com/office/drawing/2014/main" id="{973B4DE2-DB7A-480E-ABF8-D1265DF6A248}"/>
              </a:ext>
            </a:extLst>
          </p:cNvPr>
          <p:cNvPicPr>
            <a:picLocks noChangeAspect="1"/>
          </p:cNvPicPr>
          <p:nvPr/>
        </p:nvPicPr>
        <p:blipFill>
          <a:blip r:embed="rId7"/>
          <a:stretch>
            <a:fillRect/>
          </a:stretch>
        </p:blipFill>
        <p:spPr>
          <a:xfrm>
            <a:off x="1089913" y="3638508"/>
            <a:ext cx="2624012" cy="2832477"/>
          </a:xfrm>
          <a:prstGeom prst="rect">
            <a:avLst/>
          </a:prstGeom>
        </p:spPr>
      </p:pic>
      <p:pic>
        <p:nvPicPr>
          <p:cNvPr id="21" name="Picture 2" descr="Tese de doutorado do GBIO vence o primeiro lugar de melhor tese de  Doutorado da USP | GBio Instituto de Energia e Ambien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0009" y="4083560"/>
            <a:ext cx="3588937" cy="233281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9"/>
          <a:stretch>
            <a:fillRect/>
          </a:stretch>
        </p:blipFill>
        <p:spPr>
          <a:xfrm>
            <a:off x="1089913" y="2575514"/>
            <a:ext cx="2893927" cy="826836"/>
          </a:xfrm>
          <a:prstGeom prst="rect">
            <a:avLst/>
          </a:prstGeom>
        </p:spPr>
      </p:pic>
      <p:pic>
        <p:nvPicPr>
          <p:cNvPr id="16" name="Imagem 15"/>
          <p:cNvPicPr>
            <a:picLocks noChangeAspect="1"/>
          </p:cNvPicPr>
          <p:nvPr/>
        </p:nvPicPr>
        <p:blipFill>
          <a:blip r:embed="rId10"/>
          <a:stretch>
            <a:fillRect/>
          </a:stretch>
        </p:blipFill>
        <p:spPr>
          <a:xfrm>
            <a:off x="3722246" y="-86168"/>
            <a:ext cx="16355060" cy="2233177"/>
          </a:xfrm>
          <a:prstGeom prst="rect">
            <a:avLst/>
          </a:prstGeom>
        </p:spPr>
      </p:pic>
    </p:spTree>
    <p:extLst>
      <p:ext uri="{BB962C8B-B14F-4D97-AF65-F5344CB8AC3E}">
        <p14:creationId xmlns:p14="http://schemas.microsoft.com/office/powerpoint/2010/main" val="295888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3" name="Google Shape;123;p17"/>
          <p:cNvSpPr txBox="1"/>
          <p:nvPr/>
        </p:nvSpPr>
        <p:spPr>
          <a:xfrm>
            <a:off x="1524000" y="5650209"/>
            <a:ext cx="3000000" cy="464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124;p17"/>
          <p:cNvSpPr txBox="1"/>
          <p:nvPr/>
        </p:nvSpPr>
        <p:spPr>
          <a:xfrm>
            <a:off x="5193070" y="6343152"/>
            <a:ext cx="7085427" cy="464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C000">
                    <a:lumMod val="60000"/>
                    <a:lumOff val="40000"/>
                  </a:srgbClr>
                </a:solidFill>
                <a:effectLst/>
                <a:uLnTx/>
                <a:uFillTx/>
                <a:latin typeface="Dosis"/>
                <a:ea typeface="Dosis"/>
                <a:cs typeface="Dosis"/>
                <a:sym typeface="Dosis"/>
              </a:rPr>
              <a:t>https://innovationlabs.harvard.edu/current-team/biomasstrust/</a:t>
            </a:r>
            <a:endParaRPr kumimoji="0" lang="en-US" sz="1800" b="0" i="0" u="none" strike="noStrike" kern="0" cap="none" spc="0" normalizeH="0" baseline="0" noProof="0" dirty="0" smtClean="0">
              <a:ln>
                <a:noFill/>
              </a:ln>
              <a:solidFill>
                <a:srgbClr val="FFC000">
                  <a:lumMod val="60000"/>
                  <a:lumOff val="40000"/>
                </a:srgbClr>
              </a:solidFill>
              <a:effectLst/>
              <a:uLnTx/>
              <a:uFillTx/>
              <a:latin typeface="Dosis"/>
              <a:ea typeface="Dosis"/>
              <a:cs typeface="Dosis"/>
              <a:sym typeface="Dosis"/>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124;p17"/>
          <p:cNvSpPr txBox="1"/>
          <p:nvPr/>
        </p:nvSpPr>
        <p:spPr>
          <a:xfrm>
            <a:off x="2009335" y="5950524"/>
            <a:ext cx="10182665" cy="46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FFFFFF"/>
                </a:solidFill>
                <a:effectLst/>
                <a:uLnTx/>
                <a:uFillTx/>
                <a:latin typeface="Dosis"/>
                <a:ea typeface="Dosis"/>
                <a:cs typeface="Dosis"/>
                <a:sym typeface="Dosis"/>
              </a:rPr>
              <a:t>		Incubated at Harvard </a:t>
            </a:r>
            <a:r>
              <a:rPr kumimoji="0" lang="en-US" sz="2400" b="0" i="0" u="none" strike="noStrike" kern="0" cap="none" spc="0" normalizeH="0" baseline="0" noProof="0" dirty="0">
                <a:ln>
                  <a:noFill/>
                </a:ln>
                <a:solidFill>
                  <a:srgbClr val="FFFFFF"/>
                </a:solidFill>
                <a:effectLst/>
                <a:uLnTx/>
                <a:uFillTx/>
                <a:latin typeface="Dosis"/>
                <a:ea typeface="Dosis"/>
                <a:cs typeface="Dosis"/>
                <a:sym typeface="Dosis"/>
              </a:rPr>
              <a:t>Innovation </a:t>
            </a:r>
            <a:r>
              <a:rPr kumimoji="0" lang="en-US" sz="2400" b="0" i="0" u="none" strike="noStrike" kern="0" cap="none" spc="0" normalizeH="0" baseline="0" noProof="0" dirty="0" smtClean="0">
                <a:ln>
                  <a:noFill/>
                </a:ln>
                <a:solidFill>
                  <a:srgbClr val="FFFFFF"/>
                </a:solidFill>
                <a:effectLst/>
                <a:uLnTx/>
                <a:uFillTx/>
                <a:latin typeface="Dosis"/>
                <a:ea typeface="Dosis"/>
                <a:cs typeface="Dosis"/>
                <a:sym typeface="Dosis"/>
              </a:rPr>
              <a:t>Lab, Spring 2020 - to date</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Imagem 8"/>
          <p:cNvPicPr>
            <a:picLocks noChangeAspect="1"/>
          </p:cNvPicPr>
          <p:nvPr/>
        </p:nvPicPr>
        <p:blipFill>
          <a:blip r:embed="rId4"/>
          <a:stretch>
            <a:fillRect/>
          </a:stretch>
        </p:blipFill>
        <p:spPr>
          <a:xfrm>
            <a:off x="987689" y="553456"/>
            <a:ext cx="10843240" cy="5629418"/>
          </a:xfrm>
          <a:prstGeom prst="rect">
            <a:avLst/>
          </a:prstGeom>
        </p:spPr>
      </p:pic>
      <p:pic>
        <p:nvPicPr>
          <p:cNvPr id="8" name="Imagem 7"/>
          <p:cNvPicPr>
            <a:picLocks noChangeAspect="1"/>
          </p:cNvPicPr>
          <p:nvPr/>
        </p:nvPicPr>
        <p:blipFill>
          <a:blip r:embed="rId5"/>
          <a:stretch>
            <a:fillRect/>
          </a:stretch>
        </p:blipFill>
        <p:spPr>
          <a:xfrm>
            <a:off x="80305" y="-71522"/>
            <a:ext cx="9242337" cy="1261981"/>
          </a:xfrm>
          <a:prstGeom prst="rect">
            <a:avLst/>
          </a:prstGeom>
        </p:spPr>
      </p:pic>
    </p:spTree>
    <p:extLst>
      <p:ext uri="{BB962C8B-B14F-4D97-AF65-F5344CB8AC3E}">
        <p14:creationId xmlns:p14="http://schemas.microsoft.com/office/powerpoint/2010/main" val="1004045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3" name="Google Shape;123;p17"/>
          <p:cNvSpPr txBox="1"/>
          <p:nvPr/>
        </p:nvSpPr>
        <p:spPr>
          <a:xfrm>
            <a:off x="1524000" y="5650209"/>
            <a:ext cx="3000000" cy="464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ectangle: Rounded Corners 22">
            <a:extLst>
              <a:ext uri="{FF2B5EF4-FFF2-40B4-BE49-F238E27FC236}">
                <a16:creationId xmlns:a16="http://schemas.microsoft.com/office/drawing/2014/main" id="{FC0FE4CF-B97B-45E6-BA86-E1551A0E5152}"/>
              </a:ext>
            </a:extLst>
          </p:cNvPr>
          <p:cNvSpPr/>
          <p:nvPr/>
        </p:nvSpPr>
        <p:spPr>
          <a:xfrm>
            <a:off x="784363" y="2614863"/>
            <a:ext cx="3432113" cy="3015916"/>
          </a:xfrm>
          <a:prstGeom prst="roundRect">
            <a:avLst/>
          </a:prstGeom>
          <a:solidFill>
            <a:srgbClr val="BF9000">
              <a:lumMod val="20000"/>
              <a:lumOff val="80000"/>
            </a:srgbClr>
          </a:solidFill>
          <a:ln w="38100" cap="flat" cmpd="sng" algn="ctr">
            <a:solidFill>
              <a:srgbClr val="7F6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prstClr val="white"/>
              </a:solidFill>
              <a:effectLst/>
              <a:uLnTx/>
              <a:uFillTx/>
              <a:latin typeface="Arial"/>
              <a:ea typeface="+mn-ea"/>
              <a:cs typeface="+mn-cs"/>
            </a:endParaRPr>
          </a:p>
        </p:txBody>
      </p:sp>
      <p:sp>
        <p:nvSpPr>
          <p:cNvPr id="10" name="Rectangle: Rounded Corners 25">
            <a:extLst>
              <a:ext uri="{FF2B5EF4-FFF2-40B4-BE49-F238E27FC236}">
                <a16:creationId xmlns:a16="http://schemas.microsoft.com/office/drawing/2014/main" id="{8C6EEFF8-C33A-4256-ACD6-E6B92FB73185}"/>
              </a:ext>
            </a:extLst>
          </p:cNvPr>
          <p:cNvSpPr/>
          <p:nvPr/>
        </p:nvSpPr>
        <p:spPr>
          <a:xfrm>
            <a:off x="4553042" y="2614863"/>
            <a:ext cx="3432113" cy="3015916"/>
          </a:xfrm>
          <a:prstGeom prst="roundRect">
            <a:avLst/>
          </a:prstGeom>
          <a:solidFill>
            <a:srgbClr val="BF9000">
              <a:lumMod val="20000"/>
              <a:lumOff val="80000"/>
            </a:srgbClr>
          </a:solidFill>
          <a:ln w="38100" cap="flat" cmpd="sng" algn="ctr">
            <a:solidFill>
              <a:srgbClr val="7F6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prstClr val="white"/>
              </a:solidFill>
              <a:effectLst/>
              <a:uLnTx/>
              <a:uFillTx/>
              <a:latin typeface="Arial"/>
              <a:ea typeface="+mn-ea"/>
              <a:cs typeface="+mn-cs"/>
            </a:endParaRPr>
          </a:p>
        </p:txBody>
      </p:sp>
      <p:sp>
        <p:nvSpPr>
          <p:cNvPr id="11" name="Rectangle: Rounded Corners 26">
            <a:extLst>
              <a:ext uri="{FF2B5EF4-FFF2-40B4-BE49-F238E27FC236}">
                <a16:creationId xmlns:a16="http://schemas.microsoft.com/office/drawing/2014/main" id="{A3375446-49A7-4DB9-88C7-ECC2982E308F}"/>
              </a:ext>
            </a:extLst>
          </p:cNvPr>
          <p:cNvSpPr/>
          <p:nvPr/>
        </p:nvSpPr>
        <p:spPr>
          <a:xfrm>
            <a:off x="8321721" y="2614863"/>
            <a:ext cx="3432113" cy="3015916"/>
          </a:xfrm>
          <a:prstGeom prst="roundRect">
            <a:avLst/>
          </a:prstGeom>
          <a:solidFill>
            <a:srgbClr val="BF9000">
              <a:lumMod val="20000"/>
              <a:lumOff val="80000"/>
            </a:srgbClr>
          </a:solidFill>
          <a:ln w="38100" cap="flat" cmpd="sng" algn="ctr">
            <a:solidFill>
              <a:srgbClr val="7F6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prstClr val="white"/>
              </a:solidFill>
              <a:effectLst/>
              <a:uLnTx/>
              <a:uFillTx/>
              <a:latin typeface="Arial"/>
              <a:ea typeface="+mn-ea"/>
              <a:cs typeface="+mn-cs"/>
            </a:endParaRPr>
          </a:p>
        </p:txBody>
      </p:sp>
      <p:sp>
        <p:nvSpPr>
          <p:cNvPr id="12" name="TextBox 6">
            <a:extLst>
              <a:ext uri="{FF2B5EF4-FFF2-40B4-BE49-F238E27FC236}">
                <a16:creationId xmlns:a16="http://schemas.microsoft.com/office/drawing/2014/main" id="{07F26D29-6451-4449-9A51-99E9143EE857}"/>
              </a:ext>
            </a:extLst>
          </p:cNvPr>
          <p:cNvSpPr txBox="1"/>
          <p:nvPr/>
        </p:nvSpPr>
        <p:spPr>
          <a:xfrm>
            <a:off x="869996" y="1410999"/>
            <a:ext cx="10900612"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smtClean="0">
                <a:ln>
                  <a:noFill/>
                </a:ln>
                <a:solidFill>
                  <a:srgbClr val="FFC000"/>
                </a:solidFill>
                <a:effectLst/>
                <a:uLnTx/>
                <a:uFillTx/>
                <a:ea typeface="+mn-ea"/>
                <a:cs typeface="+mn-cs"/>
              </a:rPr>
              <a:t>A new patented technology by </a:t>
            </a:r>
            <a:r>
              <a:rPr kumimoji="0" lang="en-US" sz="1800" i="0" u="none" strike="noStrike" kern="1200" cap="none" spc="0" normalizeH="0" baseline="0" noProof="0" dirty="0" err="1" smtClean="0">
                <a:ln>
                  <a:noFill/>
                </a:ln>
                <a:solidFill>
                  <a:srgbClr val="FFC000"/>
                </a:solidFill>
                <a:effectLst/>
                <a:uLnTx/>
                <a:uFillTx/>
                <a:ea typeface="+mn-ea"/>
                <a:cs typeface="+mn-cs"/>
              </a:rPr>
              <a:t>BiomassTrust</a:t>
            </a:r>
            <a:r>
              <a:rPr kumimoji="0" lang="en-US" sz="1800" i="0" u="none" strike="noStrike" kern="1200" cap="none" spc="0" normalizeH="0" baseline="0" noProof="0" dirty="0" smtClean="0">
                <a:ln>
                  <a:noFill/>
                </a:ln>
                <a:solidFill>
                  <a:srgbClr val="FFC000"/>
                </a:solidFill>
                <a:effectLst/>
                <a:uLnTx/>
                <a:uFillTx/>
                <a:ea typeface="+mn-ea"/>
                <a:cs typeface="+mn-cs"/>
              </a:rPr>
              <a:t> </a:t>
            </a:r>
            <a:r>
              <a:rPr kumimoji="0" lang="en-US" sz="1800" b="0" i="0" u="none" strike="noStrike" kern="1200" cap="none" spc="0" normalizeH="0" baseline="0" noProof="0" dirty="0" smtClean="0">
                <a:ln>
                  <a:noFill/>
                </a:ln>
                <a:solidFill>
                  <a:schemeClr val="bg1"/>
                </a:solidFill>
                <a:effectLst/>
                <a:uLnTx/>
                <a:uFillTx/>
                <a:ea typeface="+mn-ea"/>
                <a:cs typeface="+mn-cs"/>
              </a:rPr>
              <a:t>that removes chlorine from eucalyptus wood pellets fuel, enabling them to be used for fuel in hundreds of nations where they were previously barred. The new process will:</a:t>
            </a:r>
            <a:endParaRPr kumimoji="0" lang="en-GB" sz="1800" b="0" i="0" u="none" strike="noStrike" kern="1200" cap="none" spc="0" normalizeH="0" baseline="0" noProof="0" dirty="0" smtClean="0">
              <a:ln>
                <a:noFill/>
              </a:ln>
              <a:solidFill>
                <a:schemeClr val="bg1"/>
              </a:solidFill>
              <a:effectLst/>
              <a:uLnTx/>
              <a:uFillTx/>
              <a:ea typeface="+mn-ea"/>
              <a:cs typeface="+mn-cs"/>
            </a:endParaRPr>
          </a:p>
        </p:txBody>
      </p:sp>
      <p:pic>
        <p:nvPicPr>
          <p:cNvPr id="13" name="Picture 7">
            <a:extLst>
              <a:ext uri="{FF2B5EF4-FFF2-40B4-BE49-F238E27FC236}">
                <a16:creationId xmlns:a16="http://schemas.microsoft.com/office/drawing/2014/main" id="{641CC704-D638-487D-80EE-98AFD43F9171}"/>
              </a:ext>
            </a:extLst>
          </p:cNvPr>
          <p:cNvPicPr>
            <a:picLocks noChangeAspect="1"/>
          </p:cNvPicPr>
          <p:nvPr/>
        </p:nvPicPr>
        <p:blipFill rotWithShape="1">
          <a:blip r:embed="rId4" cstate="hqprint">
            <a:duotone>
              <a:srgbClr val="7F6000">
                <a:shade val="45000"/>
                <a:satMod val="135000"/>
              </a:srgbClr>
              <a:prstClr val="white"/>
            </a:duotone>
            <a:extLst>
              <a:ext uri="{28A0092B-C50C-407E-A947-70E740481C1C}">
                <a14:useLocalDpi xmlns:a14="http://schemas.microsoft.com/office/drawing/2010/main" val="0"/>
              </a:ext>
            </a:extLst>
          </a:blip>
          <a:srcRect/>
          <a:stretch/>
        </p:blipFill>
        <p:spPr>
          <a:xfrm>
            <a:off x="9302237" y="3016521"/>
            <a:ext cx="1471084" cy="1272240"/>
          </a:xfrm>
          <a:prstGeom prst="rect">
            <a:avLst/>
          </a:prstGeom>
        </p:spPr>
      </p:pic>
      <p:pic>
        <p:nvPicPr>
          <p:cNvPr id="14" name="Picture 13">
            <a:extLst>
              <a:ext uri="{FF2B5EF4-FFF2-40B4-BE49-F238E27FC236}">
                <a16:creationId xmlns:a16="http://schemas.microsoft.com/office/drawing/2014/main" id="{5F1DB74B-84E7-454C-9A35-CBE0E67C0284}"/>
              </a:ext>
            </a:extLst>
          </p:cNvPr>
          <p:cNvPicPr>
            <a:picLocks noChangeAspect="1"/>
          </p:cNvPicPr>
          <p:nvPr/>
        </p:nvPicPr>
        <p:blipFill rotWithShape="1">
          <a:blip r:embed="rId5" cstate="hqprint">
            <a:duotone>
              <a:srgbClr val="7F6000">
                <a:shade val="45000"/>
                <a:satMod val="135000"/>
              </a:srgbClr>
              <a:prstClr val="white"/>
            </a:duotone>
            <a:extLst>
              <a:ext uri="{28A0092B-C50C-407E-A947-70E740481C1C}">
                <a14:useLocalDpi xmlns:a14="http://schemas.microsoft.com/office/drawing/2010/main" val="0"/>
              </a:ext>
            </a:extLst>
          </a:blip>
          <a:srcRect/>
          <a:stretch/>
        </p:blipFill>
        <p:spPr>
          <a:xfrm>
            <a:off x="869996" y="3082508"/>
            <a:ext cx="1405487" cy="1213157"/>
          </a:xfrm>
          <a:prstGeom prst="rect">
            <a:avLst/>
          </a:prstGeom>
        </p:spPr>
      </p:pic>
      <p:pic>
        <p:nvPicPr>
          <p:cNvPr id="15" name="Picture 15">
            <a:extLst>
              <a:ext uri="{FF2B5EF4-FFF2-40B4-BE49-F238E27FC236}">
                <a16:creationId xmlns:a16="http://schemas.microsoft.com/office/drawing/2014/main" id="{82248E78-A72B-44F1-9D62-09EEE4A880F4}"/>
              </a:ext>
            </a:extLst>
          </p:cNvPr>
          <p:cNvPicPr>
            <a:picLocks noChangeAspect="1"/>
          </p:cNvPicPr>
          <p:nvPr/>
        </p:nvPicPr>
        <p:blipFill rotWithShape="1">
          <a:blip r:embed="rId6" cstate="hqprint">
            <a:duotone>
              <a:srgbClr val="7F6000">
                <a:shade val="45000"/>
                <a:satMod val="135000"/>
              </a:srgbClr>
              <a:prstClr val="white"/>
            </a:duotone>
            <a:extLst>
              <a:ext uri="{28A0092B-C50C-407E-A947-70E740481C1C}">
                <a14:useLocalDpi xmlns:a14="http://schemas.microsoft.com/office/drawing/2010/main" val="0"/>
              </a:ext>
            </a:extLst>
          </a:blip>
          <a:srcRect/>
          <a:stretch/>
        </p:blipFill>
        <p:spPr>
          <a:xfrm>
            <a:off x="2672320" y="3082508"/>
            <a:ext cx="1405487" cy="1213157"/>
          </a:xfrm>
          <a:prstGeom prst="rect">
            <a:avLst/>
          </a:prstGeom>
        </p:spPr>
      </p:pic>
      <p:sp>
        <p:nvSpPr>
          <p:cNvPr id="16" name="Arrow: Right 16">
            <a:extLst>
              <a:ext uri="{FF2B5EF4-FFF2-40B4-BE49-F238E27FC236}">
                <a16:creationId xmlns:a16="http://schemas.microsoft.com/office/drawing/2014/main" id="{97E264EA-E4A6-4F00-B98D-857D0449CCB7}"/>
              </a:ext>
            </a:extLst>
          </p:cNvPr>
          <p:cNvSpPr/>
          <p:nvPr/>
        </p:nvSpPr>
        <p:spPr>
          <a:xfrm>
            <a:off x="2275483" y="3227421"/>
            <a:ext cx="449876" cy="923330"/>
          </a:xfrm>
          <a:prstGeom prst="rightArrow">
            <a:avLst/>
          </a:prstGeom>
          <a:solidFill>
            <a:srgbClr val="7F6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prstClr val="white"/>
              </a:solidFill>
              <a:effectLst/>
              <a:uLnTx/>
              <a:uFillTx/>
              <a:latin typeface="Arial"/>
              <a:ea typeface="+mn-ea"/>
              <a:cs typeface="+mn-cs"/>
            </a:endParaRPr>
          </a:p>
        </p:txBody>
      </p:sp>
      <p:sp>
        <p:nvSpPr>
          <p:cNvPr id="17" name="TextBox 17">
            <a:extLst>
              <a:ext uri="{FF2B5EF4-FFF2-40B4-BE49-F238E27FC236}">
                <a16:creationId xmlns:a16="http://schemas.microsoft.com/office/drawing/2014/main" id="{1FF9B58E-C21B-417F-A156-5B8762C7758F}"/>
              </a:ext>
            </a:extLst>
          </p:cNvPr>
          <p:cNvSpPr txBox="1"/>
          <p:nvPr/>
        </p:nvSpPr>
        <p:spPr>
          <a:xfrm>
            <a:off x="8540574" y="4362257"/>
            <a:ext cx="3107475" cy="923330"/>
          </a:xfrm>
          <a:prstGeom prst="rect">
            <a:avLst/>
          </a:prstGeom>
          <a:noFill/>
        </p:spPr>
        <p:txBody>
          <a:bodyPr wrap="square" rtlCol="0">
            <a:spAutoFit/>
          </a:bodyPr>
          <a:lstStyle/>
          <a:p>
            <a:pPr lvl="0" algn="ctr">
              <a:buClrTx/>
              <a:defRPr/>
            </a:pPr>
            <a:r>
              <a:rPr kumimoji="0" lang="en-US" sz="1800" b="1" i="0" u="none" strike="noStrike" kern="1200" cap="none" spc="0" normalizeH="0" baseline="0" noProof="0" dirty="0" smtClean="0">
                <a:ln>
                  <a:noFill/>
                </a:ln>
                <a:solidFill>
                  <a:srgbClr val="7F6000"/>
                </a:solidFill>
                <a:effectLst/>
                <a:uLnTx/>
                <a:uFillTx/>
                <a:ea typeface="+mn-ea"/>
                <a:cs typeface="+mn-cs"/>
              </a:rPr>
              <a:t>Unlock Non-intermittent</a:t>
            </a:r>
            <a:r>
              <a:rPr kumimoji="0" lang="en-US" sz="1800" b="1" i="0" u="none" strike="noStrike" kern="1200" cap="none" spc="0" normalizeH="0" noProof="0" dirty="0" smtClean="0">
                <a:ln>
                  <a:noFill/>
                </a:ln>
                <a:solidFill>
                  <a:srgbClr val="7F6000"/>
                </a:solidFill>
                <a:effectLst/>
                <a:uLnTx/>
                <a:uFillTx/>
                <a:ea typeface="+mn-ea"/>
                <a:cs typeface="+mn-cs"/>
              </a:rPr>
              <a:t> </a:t>
            </a:r>
            <a:r>
              <a:rPr kumimoji="0" lang="en-US" sz="1800" b="1" i="0" u="none" strike="noStrike" kern="1200" cap="none" spc="0" normalizeH="0" baseline="0" noProof="0" dirty="0" smtClean="0">
                <a:ln>
                  <a:noFill/>
                </a:ln>
                <a:solidFill>
                  <a:srgbClr val="7F6000"/>
                </a:solidFill>
                <a:effectLst/>
                <a:uLnTx/>
                <a:uFillTx/>
                <a:ea typeface="+mn-ea"/>
                <a:cs typeface="+mn-cs"/>
              </a:rPr>
              <a:t>renewable energy,</a:t>
            </a:r>
            <a:r>
              <a:rPr kumimoji="0" lang="en-US" sz="1800" b="1" i="0" u="none" strike="noStrike" kern="1200" cap="none" spc="0" normalizeH="0" noProof="0" dirty="0" smtClean="0">
                <a:ln>
                  <a:noFill/>
                </a:ln>
                <a:solidFill>
                  <a:srgbClr val="7F6000"/>
                </a:solidFill>
                <a:effectLst/>
                <a:uLnTx/>
                <a:uFillTx/>
                <a:ea typeface="+mn-ea"/>
                <a:cs typeface="+mn-cs"/>
              </a:rPr>
              <a:t> accelerate CO</a:t>
            </a:r>
            <a:r>
              <a:rPr kumimoji="0" lang="en-US" sz="1200" b="1" i="0" u="none" strike="noStrike" kern="1200" cap="none" spc="0" normalizeH="0" noProof="0" dirty="0" smtClean="0">
                <a:ln>
                  <a:noFill/>
                </a:ln>
                <a:solidFill>
                  <a:srgbClr val="7F6000"/>
                </a:solidFill>
                <a:effectLst/>
                <a:uLnTx/>
                <a:uFillTx/>
                <a:ea typeface="+mn-ea"/>
                <a:cs typeface="+mn-cs"/>
              </a:rPr>
              <a:t>2 </a:t>
            </a:r>
            <a:r>
              <a:rPr lang="en-US" sz="1800" b="1" kern="1200" dirty="0" smtClean="0">
                <a:solidFill>
                  <a:srgbClr val="7F6000"/>
                </a:solidFill>
                <a:ea typeface="+mn-ea"/>
              </a:rPr>
              <a:t>absorption</a:t>
            </a:r>
            <a:endParaRPr kumimoji="0" lang="en-GB" sz="1200" b="1" i="0" u="none" strike="noStrike" kern="1200" cap="none" spc="0" normalizeH="0" baseline="0" noProof="0" dirty="0" smtClean="0">
              <a:ln>
                <a:noFill/>
              </a:ln>
              <a:solidFill>
                <a:srgbClr val="7F6000"/>
              </a:solidFill>
              <a:effectLst/>
              <a:uLnTx/>
              <a:uFillTx/>
              <a:ea typeface="+mn-ea"/>
              <a:cs typeface="+mn-cs"/>
            </a:endParaRPr>
          </a:p>
        </p:txBody>
      </p:sp>
      <p:sp>
        <p:nvSpPr>
          <p:cNvPr id="18" name="TextBox 18">
            <a:extLst>
              <a:ext uri="{FF2B5EF4-FFF2-40B4-BE49-F238E27FC236}">
                <a16:creationId xmlns:a16="http://schemas.microsoft.com/office/drawing/2014/main" id="{0B87D4E2-CEFC-49E1-8ACB-82A26604D720}"/>
              </a:ext>
            </a:extLst>
          </p:cNvPr>
          <p:cNvSpPr txBox="1"/>
          <p:nvPr/>
        </p:nvSpPr>
        <p:spPr>
          <a:xfrm>
            <a:off x="1003216" y="4362257"/>
            <a:ext cx="299440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7F6000"/>
                </a:solidFill>
                <a:effectLst/>
                <a:uLnTx/>
                <a:uFillTx/>
                <a:ea typeface="+mn-ea"/>
                <a:cs typeface="+mn-cs"/>
              </a:rPr>
              <a:t>Open sustainable tropical biomass to export markets across the world </a:t>
            </a:r>
            <a:endParaRPr kumimoji="0" lang="en-GB" sz="1800" b="1" i="0" u="none" strike="noStrike" kern="1200" cap="none" spc="0" normalizeH="0" baseline="0" noProof="0" dirty="0" smtClean="0">
              <a:ln>
                <a:noFill/>
              </a:ln>
              <a:solidFill>
                <a:srgbClr val="7F6000"/>
              </a:solidFill>
              <a:effectLst/>
              <a:uLnTx/>
              <a:uFillTx/>
              <a:ea typeface="+mn-ea"/>
              <a:cs typeface="+mn-cs"/>
            </a:endParaRPr>
          </a:p>
        </p:txBody>
      </p:sp>
      <p:pic>
        <p:nvPicPr>
          <p:cNvPr id="19" name="Picture 20">
            <a:extLst>
              <a:ext uri="{FF2B5EF4-FFF2-40B4-BE49-F238E27FC236}">
                <a16:creationId xmlns:a16="http://schemas.microsoft.com/office/drawing/2014/main" id="{2374206F-ABBC-4CFA-A559-65984A1E5815}"/>
              </a:ext>
            </a:extLst>
          </p:cNvPr>
          <p:cNvPicPr>
            <a:picLocks noChangeAspect="1"/>
          </p:cNvPicPr>
          <p:nvPr/>
        </p:nvPicPr>
        <p:blipFill rotWithShape="1">
          <a:blip r:embed="rId7" cstate="hqprint">
            <a:duotone>
              <a:srgbClr val="7F6000">
                <a:shade val="45000"/>
                <a:satMod val="135000"/>
              </a:srgbClr>
              <a:prstClr val="white"/>
            </a:duotone>
            <a:extLst>
              <a:ext uri="{28A0092B-C50C-407E-A947-70E740481C1C}">
                <a14:useLocalDpi xmlns:a14="http://schemas.microsoft.com/office/drawing/2010/main" val="0"/>
              </a:ext>
            </a:extLst>
          </a:blip>
          <a:srcRect/>
          <a:stretch/>
        </p:blipFill>
        <p:spPr>
          <a:xfrm>
            <a:off x="5533558" y="3055917"/>
            <a:ext cx="1471084" cy="1266337"/>
          </a:xfrm>
          <a:prstGeom prst="rect">
            <a:avLst/>
          </a:prstGeom>
        </p:spPr>
      </p:pic>
      <p:sp>
        <p:nvSpPr>
          <p:cNvPr id="20" name="TextBox 21">
            <a:extLst>
              <a:ext uri="{FF2B5EF4-FFF2-40B4-BE49-F238E27FC236}">
                <a16:creationId xmlns:a16="http://schemas.microsoft.com/office/drawing/2014/main" id="{8E0AD148-AB28-4D30-8A2C-70DFDB9CF2B8}"/>
              </a:ext>
            </a:extLst>
          </p:cNvPr>
          <p:cNvSpPr txBox="1"/>
          <p:nvPr/>
        </p:nvSpPr>
        <p:spPr>
          <a:xfrm>
            <a:off x="4771895" y="4362257"/>
            <a:ext cx="299440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7F6000"/>
                </a:solidFill>
                <a:effectLst/>
                <a:uLnTx/>
                <a:uFillTx/>
                <a:ea typeface="+mn-ea"/>
                <a:cs typeface="+mn-cs"/>
              </a:rPr>
              <a:t>Unleash a supply of wood pellet at a fraction of the cost</a:t>
            </a:r>
            <a:endParaRPr kumimoji="0" lang="en-GB" sz="1800" b="1" i="0" u="none" strike="noStrike" kern="1200" cap="none" spc="0" normalizeH="0" baseline="0" noProof="0" dirty="0" smtClean="0">
              <a:ln>
                <a:noFill/>
              </a:ln>
              <a:solidFill>
                <a:srgbClr val="7F6000"/>
              </a:solidFill>
              <a:effectLst/>
              <a:uLnTx/>
              <a:uFillTx/>
              <a:ea typeface="+mn-ea"/>
              <a:cs typeface="+mn-cs"/>
            </a:endParaRPr>
          </a:p>
        </p:txBody>
      </p:sp>
      <p:sp>
        <p:nvSpPr>
          <p:cNvPr id="23" name="Google Shape;212;p25"/>
          <p:cNvSpPr txBox="1">
            <a:spLocks/>
          </p:cNvSpPr>
          <p:nvPr/>
        </p:nvSpPr>
        <p:spPr>
          <a:xfrm>
            <a:off x="2504850" y="347225"/>
            <a:ext cx="71823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Exo 2"/>
              <a:buNone/>
              <a:defRPr sz="4400" b="0" i="0" u="none" strike="noStrike" cap="none">
                <a:solidFill>
                  <a:schemeClr val="dk1"/>
                </a:solidFill>
                <a:latin typeface="Exo 2"/>
                <a:ea typeface="Exo 2"/>
                <a:cs typeface="Exo 2"/>
                <a:sym typeface="Exo 2"/>
              </a:defRPr>
            </a:lvl1pPr>
            <a:lvl2pPr marR="0" lvl="1"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2pPr>
            <a:lvl3pPr marR="0" lvl="2"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3pPr>
            <a:lvl4pPr marR="0" lvl="3"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4pPr>
            <a:lvl5pPr marR="0" lvl="4"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5pPr>
            <a:lvl6pPr marR="0" lvl="5"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6pPr>
            <a:lvl7pPr marR="0" lvl="6"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7pPr>
            <a:lvl8pPr marR="0" lvl="7"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8pPr>
            <a:lvl9pPr marR="0" lvl="8" algn="l" rtl="0">
              <a:lnSpc>
                <a:spcPct val="100000"/>
              </a:lnSpc>
              <a:spcBef>
                <a:spcPts val="0"/>
              </a:spcBef>
              <a:spcAft>
                <a:spcPts val="0"/>
              </a:spcAft>
              <a:buClr>
                <a:srgbClr val="000000"/>
              </a:buClr>
              <a:buSzPts val="1400"/>
              <a:buFont typeface="Exo 2"/>
              <a:buNone/>
              <a:defRPr sz="1800" b="0" i="0" u="none" strike="noStrike" cap="none">
                <a:solidFill>
                  <a:srgbClr val="000000"/>
                </a:solidFill>
                <a:latin typeface="Exo 2"/>
                <a:ea typeface="Exo 2"/>
                <a:cs typeface="Exo 2"/>
                <a:sym typeface="Exo 2"/>
              </a:defRPr>
            </a:lvl9pPr>
          </a:lstStyle>
          <a:p>
            <a:pPr algn="ctr"/>
            <a:r>
              <a:rPr lang="en-US" sz="3000" b="1" dirty="0" smtClean="0">
                <a:solidFill>
                  <a:srgbClr val="FFFFFF"/>
                </a:solidFill>
              </a:rPr>
              <a:t>Solution</a:t>
            </a:r>
            <a:endParaRPr lang="en-US" sz="3000" b="1" dirty="0">
              <a:solidFill>
                <a:srgbClr val="FFFFFF"/>
              </a:solidFill>
            </a:endParaRPr>
          </a:p>
        </p:txBody>
      </p:sp>
      <p:pic>
        <p:nvPicPr>
          <p:cNvPr id="22" name="Imagem 21"/>
          <p:cNvPicPr>
            <a:picLocks noChangeAspect="1"/>
          </p:cNvPicPr>
          <p:nvPr/>
        </p:nvPicPr>
        <p:blipFill>
          <a:blip r:embed="rId8"/>
          <a:stretch>
            <a:fillRect/>
          </a:stretch>
        </p:blipFill>
        <p:spPr>
          <a:xfrm>
            <a:off x="80305" y="-71522"/>
            <a:ext cx="9242337" cy="1261981"/>
          </a:xfrm>
          <a:prstGeom prst="rect">
            <a:avLst/>
          </a:prstGeom>
        </p:spPr>
      </p:pic>
    </p:spTree>
    <p:extLst>
      <p:ext uri="{BB962C8B-B14F-4D97-AF65-F5344CB8AC3E}">
        <p14:creationId xmlns:p14="http://schemas.microsoft.com/office/powerpoint/2010/main" val="1427741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94;p30"/>
          <p:cNvSpPr txBox="1"/>
          <p:nvPr/>
        </p:nvSpPr>
        <p:spPr>
          <a:xfrm>
            <a:off x="1323899" y="2900125"/>
            <a:ext cx="3178827" cy="72405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000000"/>
                </a:solidFill>
                <a:effectLst/>
                <a:uLnTx/>
                <a:uFillTx/>
                <a:latin typeface="Exo 2"/>
                <a:ea typeface="Exo 2"/>
                <a:cs typeface="Exo 2"/>
                <a:sym typeface="Exo 2"/>
              </a:rPr>
              <a:t> </a:t>
            </a: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   32-37 USD/</a:t>
            </a:r>
            <a:r>
              <a:rPr kumimoji="0" lang="pt-BR" sz="2400" b="1" i="0" u="none" strike="noStrike" kern="0" cap="none" spc="0" normalizeH="0" baseline="0" noProof="0" dirty="0" err="1" smtClean="0">
                <a:ln>
                  <a:noFill/>
                </a:ln>
                <a:solidFill>
                  <a:srgbClr val="000000"/>
                </a:solidFill>
                <a:effectLst/>
                <a:uLnTx/>
                <a:uFillTx/>
                <a:latin typeface="Exo 2"/>
                <a:ea typeface="Exo 2"/>
                <a:cs typeface="Exo 2"/>
                <a:sym typeface="Exo 2"/>
              </a:rPr>
              <a:t>tonne</a:t>
            </a: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a:t>
            </a:r>
            <a:endParaRPr kumimoji="0" sz="2400" b="1" i="0" u="none" strike="noStrike" kern="0" cap="none" spc="0" normalizeH="0" baseline="0" noProof="0" dirty="0">
              <a:ln>
                <a:noFill/>
              </a:ln>
              <a:solidFill>
                <a:srgbClr val="000000"/>
              </a:solidFill>
              <a:effectLst/>
              <a:uLnTx/>
              <a:uFillTx/>
              <a:latin typeface="Exo 2"/>
              <a:ea typeface="Exo 2"/>
              <a:cs typeface="Exo 2"/>
              <a:sym typeface="Exo 2"/>
            </a:endParaRPr>
          </a:p>
        </p:txBody>
      </p:sp>
      <p:sp>
        <p:nvSpPr>
          <p:cNvPr id="6" name="Google Shape;299;p30"/>
          <p:cNvSpPr txBox="1"/>
          <p:nvPr/>
        </p:nvSpPr>
        <p:spPr>
          <a:xfrm>
            <a:off x="1722397" y="5455521"/>
            <a:ext cx="2601503" cy="555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err="1" smtClean="0">
                <a:ln>
                  <a:noFill/>
                </a:ln>
                <a:solidFill>
                  <a:srgbClr val="000000"/>
                </a:solidFill>
                <a:effectLst/>
                <a:uLnTx/>
                <a:uFillTx/>
                <a:latin typeface="Exo 2 Extra Bold"/>
                <a:ea typeface="Exo 2 Extra Bold"/>
                <a:cs typeface="Exo 2 Extra Bold"/>
                <a:sym typeface="Exo 2 Extra Bold"/>
              </a:rPr>
              <a:t>Pinus</a:t>
            </a:r>
            <a:r>
              <a:rPr kumimoji="0" lang="en-US" sz="2400" b="0" i="1" u="none" strike="noStrike" kern="0" cap="none" spc="0" normalizeH="0" baseline="0" noProof="0" dirty="0" smtClean="0">
                <a:ln>
                  <a:noFill/>
                </a:ln>
                <a:solidFill>
                  <a:srgbClr val="000000"/>
                </a:solidFill>
                <a:effectLst/>
                <a:uLnTx/>
                <a:uFillTx/>
                <a:latin typeface="Exo 2 Extra Bold"/>
                <a:ea typeface="Exo 2 Extra Bold"/>
                <a:cs typeface="Exo 2 Extra Bold"/>
                <a:sym typeface="Exo 2 Extra Bold"/>
              </a:rPr>
              <a:t> ssp. and other softwood</a:t>
            </a:r>
            <a:endParaRPr kumimoji="0" lang="en-US" sz="2400" b="0" i="1" u="none" strike="noStrike" kern="0" cap="none" spc="0" normalizeH="0" baseline="0" noProof="0" dirty="0">
              <a:ln>
                <a:noFill/>
              </a:ln>
              <a:solidFill>
                <a:srgbClr val="000000"/>
              </a:solidFill>
              <a:effectLst/>
              <a:uLnTx/>
              <a:uFillTx/>
              <a:latin typeface="Exo 2 Extra Bold"/>
              <a:ea typeface="Exo 2 Extra Bold"/>
              <a:cs typeface="Exo 2 Extra Bold"/>
              <a:sym typeface="Exo 2 Extra Bold"/>
            </a:endParaRPr>
          </a:p>
        </p:txBody>
      </p:sp>
      <p:sp>
        <p:nvSpPr>
          <p:cNvPr id="7" name="Google Shape;300;p30"/>
          <p:cNvSpPr txBox="1"/>
          <p:nvPr/>
        </p:nvSpPr>
        <p:spPr>
          <a:xfrm>
            <a:off x="7422575" y="5564875"/>
            <a:ext cx="2632200" cy="555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000000"/>
                </a:solidFill>
                <a:effectLst/>
                <a:uLnTx/>
                <a:uFillTx/>
                <a:latin typeface="Exo 2 Extra Bold"/>
                <a:ea typeface="Exo 2 Extra Bold"/>
                <a:cs typeface="Exo 2 Extra Bold"/>
                <a:sym typeface="Exo 2 Extra Bold"/>
              </a:rPr>
              <a:t>Eucalyptus ssp.</a:t>
            </a:r>
            <a:endParaRPr kumimoji="0" lang="en-US" sz="2400" b="0" i="1" u="none" strike="noStrike" kern="0" cap="none" spc="0" normalizeH="0" baseline="0" noProof="0" dirty="0">
              <a:ln>
                <a:noFill/>
              </a:ln>
              <a:solidFill>
                <a:srgbClr val="000000"/>
              </a:solidFill>
              <a:effectLst/>
              <a:uLnTx/>
              <a:uFillTx/>
              <a:latin typeface="Exo 2 Extra Bold"/>
              <a:ea typeface="Exo 2 Extra Bold"/>
              <a:cs typeface="Exo 2 Extra Bold"/>
              <a:sym typeface="Exo 2 Extra Bold"/>
            </a:endParaRPr>
          </a:p>
        </p:txBody>
      </p:sp>
      <p:grpSp>
        <p:nvGrpSpPr>
          <p:cNvPr id="8" name="Google Shape;301;p30"/>
          <p:cNvGrpSpPr/>
          <p:nvPr/>
        </p:nvGrpSpPr>
        <p:grpSpPr>
          <a:xfrm>
            <a:off x="1466100" y="4179700"/>
            <a:ext cx="1128300" cy="998100"/>
            <a:chOff x="1002725" y="3943900"/>
            <a:chExt cx="1128300" cy="998100"/>
          </a:xfrm>
        </p:grpSpPr>
        <p:grpSp>
          <p:nvGrpSpPr>
            <p:cNvPr id="9" name="Google Shape;302;p30"/>
            <p:cNvGrpSpPr/>
            <p:nvPr/>
          </p:nvGrpSpPr>
          <p:grpSpPr>
            <a:xfrm>
              <a:off x="1047525" y="3943900"/>
              <a:ext cx="1032000" cy="892500"/>
              <a:chOff x="1119150" y="3666150"/>
              <a:chExt cx="1032000" cy="892500"/>
            </a:xfrm>
          </p:grpSpPr>
          <p:sp>
            <p:nvSpPr>
              <p:cNvPr id="11" name="Google Shape;303;p30"/>
              <p:cNvSpPr/>
              <p:nvPr/>
            </p:nvSpPr>
            <p:spPr>
              <a:xfrm>
                <a:off x="1119150" y="3666150"/>
                <a:ext cx="1032000" cy="892500"/>
              </a:xfrm>
              <a:prstGeom prst="triangle">
                <a:avLst>
                  <a:gd name="adj"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04;p30"/>
              <p:cNvSpPr txBox="1"/>
              <p:nvPr/>
            </p:nvSpPr>
            <p:spPr>
              <a:xfrm>
                <a:off x="1196400" y="3866250"/>
                <a:ext cx="877500" cy="644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0" i="0" u="none" strike="noStrike" kern="0" cap="none" spc="0" normalizeH="0" baseline="0" noProof="0">
                    <a:ln>
                      <a:noFill/>
                    </a:ln>
                    <a:solidFill>
                      <a:srgbClr val="000000"/>
                    </a:solidFill>
                    <a:effectLst/>
                    <a:uLnTx/>
                    <a:uFillTx/>
                    <a:latin typeface="Exo 2"/>
                    <a:ea typeface="Exo 2"/>
                    <a:cs typeface="Exo 2"/>
                    <a:sym typeface="Exo 2"/>
                  </a:rPr>
                  <a:t>Cl</a:t>
                </a:r>
                <a:endParaRPr kumimoji="0" sz="3600" b="0" i="0" u="none" strike="noStrike" kern="0" cap="none" spc="0" normalizeH="0" baseline="0" noProof="0">
                  <a:ln>
                    <a:noFill/>
                  </a:ln>
                  <a:solidFill>
                    <a:srgbClr val="000000"/>
                  </a:solidFill>
                  <a:effectLst/>
                  <a:uLnTx/>
                  <a:uFillTx/>
                  <a:latin typeface="Exo 2"/>
                  <a:ea typeface="Exo 2"/>
                  <a:cs typeface="Exo 2"/>
                  <a:sym typeface="Exo 2"/>
                </a:endParaRPr>
              </a:p>
            </p:txBody>
          </p:sp>
        </p:grpSp>
        <p:cxnSp>
          <p:nvCxnSpPr>
            <p:cNvPr id="10" name="Google Shape;305;p30"/>
            <p:cNvCxnSpPr/>
            <p:nvPr/>
          </p:nvCxnSpPr>
          <p:spPr>
            <a:xfrm>
              <a:off x="1002725" y="4154200"/>
              <a:ext cx="1128300" cy="787800"/>
            </a:xfrm>
            <a:prstGeom prst="straightConnector1">
              <a:avLst/>
            </a:prstGeom>
            <a:noFill/>
            <a:ln w="19050" cap="flat" cmpd="sng">
              <a:solidFill>
                <a:srgbClr val="FF0000"/>
              </a:solidFill>
              <a:prstDash val="solid"/>
              <a:round/>
              <a:headEnd type="none" w="med" len="med"/>
              <a:tailEnd type="none" w="med" len="med"/>
            </a:ln>
          </p:spPr>
        </p:cxnSp>
      </p:grpSp>
      <p:pic>
        <p:nvPicPr>
          <p:cNvPr id="13" name="Google Shape;306;p30"/>
          <p:cNvPicPr preferRelativeResize="0"/>
          <p:nvPr/>
        </p:nvPicPr>
        <p:blipFill>
          <a:blip r:embed="rId2">
            <a:alphaModFix/>
          </a:blip>
          <a:stretch>
            <a:fillRect/>
          </a:stretch>
        </p:blipFill>
        <p:spPr>
          <a:xfrm>
            <a:off x="3112250" y="4162748"/>
            <a:ext cx="1032000" cy="1032000"/>
          </a:xfrm>
          <a:prstGeom prst="rect">
            <a:avLst/>
          </a:prstGeom>
          <a:noFill/>
          <a:ln>
            <a:noFill/>
          </a:ln>
        </p:spPr>
      </p:pic>
      <p:grpSp>
        <p:nvGrpSpPr>
          <p:cNvPr id="14" name="Google Shape;307;p30"/>
          <p:cNvGrpSpPr/>
          <p:nvPr/>
        </p:nvGrpSpPr>
        <p:grpSpPr>
          <a:xfrm>
            <a:off x="8493425" y="4013798"/>
            <a:ext cx="2143600" cy="1318500"/>
            <a:chOff x="9138025" y="4032098"/>
            <a:chExt cx="2143600" cy="1318500"/>
          </a:xfrm>
        </p:grpSpPr>
        <p:pic>
          <p:nvPicPr>
            <p:cNvPr id="15" name="Google Shape;308;p30"/>
            <p:cNvPicPr preferRelativeResize="0"/>
            <p:nvPr/>
          </p:nvPicPr>
          <p:blipFill>
            <a:blip r:embed="rId2">
              <a:alphaModFix/>
            </a:blip>
            <a:stretch>
              <a:fillRect/>
            </a:stretch>
          </p:blipFill>
          <p:spPr>
            <a:xfrm>
              <a:off x="9138025" y="4032098"/>
              <a:ext cx="1032000" cy="1032000"/>
            </a:xfrm>
            <a:prstGeom prst="rect">
              <a:avLst/>
            </a:prstGeom>
            <a:noFill/>
            <a:ln>
              <a:noFill/>
            </a:ln>
          </p:spPr>
        </p:pic>
        <p:pic>
          <p:nvPicPr>
            <p:cNvPr id="16" name="Google Shape;309;p30"/>
            <p:cNvPicPr preferRelativeResize="0"/>
            <p:nvPr/>
          </p:nvPicPr>
          <p:blipFill>
            <a:blip r:embed="rId2">
              <a:alphaModFix/>
            </a:blip>
            <a:stretch>
              <a:fillRect/>
            </a:stretch>
          </p:blipFill>
          <p:spPr>
            <a:xfrm>
              <a:off x="9687150" y="4318598"/>
              <a:ext cx="1032000" cy="1032000"/>
            </a:xfrm>
            <a:prstGeom prst="rect">
              <a:avLst/>
            </a:prstGeom>
            <a:noFill/>
            <a:ln>
              <a:noFill/>
            </a:ln>
          </p:spPr>
        </p:pic>
        <p:pic>
          <p:nvPicPr>
            <p:cNvPr id="17" name="Google Shape;310;p30"/>
            <p:cNvPicPr preferRelativeResize="0"/>
            <p:nvPr/>
          </p:nvPicPr>
          <p:blipFill>
            <a:blip r:embed="rId2">
              <a:alphaModFix/>
            </a:blip>
            <a:stretch>
              <a:fillRect/>
            </a:stretch>
          </p:blipFill>
          <p:spPr>
            <a:xfrm>
              <a:off x="10249625" y="4032098"/>
              <a:ext cx="1032000" cy="1032000"/>
            </a:xfrm>
            <a:prstGeom prst="rect">
              <a:avLst/>
            </a:prstGeom>
            <a:noFill/>
            <a:ln>
              <a:noFill/>
            </a:ln>
          </p:spPr>
        </p:pic>
      </p:grpSp>
      <p:sp>
        <p:nvSpPr>
          <p:cNvPr id="18" name="Google Shape;311;p30"/>
          <p:cNvSpPr txBox="1"/>
          <p:nvPr/>
        </p:nvSpPr>
        <p:spPr>
          <a:xfrm>
            <a:off x="7208039" y="2965523"/>
            <a:ext cx="3000000" cy="555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5 </a:t>
            </a:r>
            <a:r>
              <a:rPr kumimoji="0" lang="pt-BR" sz="2400" b="1" i="0" u="none" strike="noStrike" kern="0" cap="none" spc="0" normalizeH="0" baseline="0" noProof="0" dirty="0">
                <a:ln>
                  <a:noFill/>
                </a:ln>
                <a:solidFill>
                  <a:srgbClr val="000000"/>
                </a:solidFill>
                <a:effectLst/>
                <a:uLnTx/>
                <a:uFillTx/>
                <a:latin typeface="Exo 2"/>
                <a:ea typeface="Exo 2"/>
                <a:cs typeface="Exo 2"/>
                <a:sym typeface="Exo 2"/>
              </a:rPr>
              <a:t>-</a:t>
            </a: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 11 USD/</a:t>
            </a:r>
            <a:r>
              <a:rPr kumimoji="0" lang="pt-BR" sz="2400" b="1" i="0" u="none" strike="noStrike" kern="0" cap="none" spc="0" normalizeH="0" baseline="0" noProof="0" dirty="0" err="1" smtClean="0">
                <a:ln>
                  <a:noFill/>
                </a:ln>
                <a:solidFill>
                  <a:srgbClr val="000000"/>
                </a:solidFill>
                <a:effectLst/>
                <a:uLnTx/>
                <a:uFillTx/>
                <a:latin typeface="Exo 2"/>
                <a:ea typeface="Exo 2"/>
                <a:cs typeface="Exo 2"/>
                <a:sym typeface="Exo 2"/>
              </a:rPr>
              <a:t>tonne</a:t>
            </a: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a:t>
            </a:r>
            <a:endParaRPr kumimoji="0" sz="2400" b="1" i="0" u="none" strike="noStrike" kern="0" cap="none" spc="0" normalizeH="0" baseline="0" noProof="0" dirty="0">
              <a:ln>
                <a:noFill/>
              </a:ln>
              <a:solidFill>
                <a:srgbClr val="000000"/>
              </a:solidFill>
              <a:effectLst/>
              <a:uLnTx/>
              <a:uFillTx/>
              <a:latin typeface="Exo 2"/>
              <a:ea typeface="Exo 2"/>
              <a:cs typeface="Exo 2"/>
              <a:sym typeface="Exo 2"/>
            </a:endParaRPr>
          </a:p>
        </p:txBody>
      </p:sp>
      <p:grpSp>
        <p:nvGrpSpPr>
          <p:cNvPr id="20" name="Google Shape;314;p30"/>
          <p:cNvGrpSpPr/>
          <p:nvPr/>
        </p:nvGrpSpPr>
        <p:grpSpPr>
          <a:xfrm>
            <a:off x="7121400" y="4179700"/>
            <a:ext cx="1032000" cy="892500"/>
            <a:chOff x="1195350" y="3666150"/>
            <a:chExt cx="1032000" cy="892500"/>
          </a:xfrm>
        </p:grpSpPr>
        <p:sp>
          <p:nvSpPr>
            <p:cNvPr id="22" name="Google Shape;315;p30"/>
            <p:cNvSpPr/>
            <p:nvPr/>
          </p:nvSpPr>
          <p:spPr>
            <a:xfrm>
              <a:off x="1195350" y="3666150"/>
              <a:ext cx="1032000" cy="892500"/>
            </a:xfrm>
            <a:prstGeom prst="triangle">
              <a:avLst>
                <a:gd name="adj"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6;p30"/>
            <p:cNvSpPr txBox="1"/>
            <p:nvPr/>
          </p:nvSpPr>
          <p:spPr>
            <a:xfrm>
              <a:off x="1272600" y="3866250"/>
              <a:ext cx="877500" cy="644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0" i="0" u="none" strike="noStrike" kern="0" cap="none" spc="0" normalizeH="0" baseline="0" noProof="0">
                  <a:ln>
                    <a:noFill/>
                  </a:ln>
                  <a:solidFill>
                    <a:srgbClr val="000000"/>
                  </a:solidFill>
                  <a:effectLst/>
                  <a:uLnTx/>
                  <a:uFillTx/>
                  <a:latin typeface="Exo 2"/>
                  <a:ea typeface="Exo 2"/>
                  <a:cs typeface="Exo 2"/>
                  <a:sym typeface="Exo 2"/>
                </a:rPr>
                <a:t>Cl</a:t>
              </a:r>
              <a:endParaRPr kumimoji="0" sz="3600" b="0" i="0" u="none" strike="noStrike" kern="0" cap="none" spc="0" normalizeH="0" baseline="0" noProof="0">
                <a:ln>
                  <a:noFill/>
                </a:ln>
                <a:solidFill>
                  <a:srgbClr val="000000"/>
                </a:solidFill>
                <a:effectLst/>
                <a:uLnTx/>
                <a:uFillTx/>
                <a:latin typeface="Exo 2"/>
                <a:ea typeface="Exo 2"/>
                <a:cs typeface="Exo 2"/>
                <a:sym typeface="Exo 2"/>
              </a:endParaRPr>
            </a:p>
          </p:txBody>
        </p:sp>
      </p:grpSp>
      <p:sp>
        <p:nvSpPr>
          <p:cNvPr id="24" name="Google Shape;269;p29"/>
          <p:cNvSpPr txBox="1">
            <a:spLocks noGrp="1"/>
          </p:cNvSpPr>
          <p:nvPr>
            <p:ph type="title"/>
          </p:nvPr>
        </p:nvSpPr>
        <p:spPr>
          <a:xfrm>
            <a:off x="2504850" y="347225"/>
            <a:ext cx="71823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pt-BR" dirty="0" smtClean="0">
                <a:solidFill>
                  <a:srgbClr val="FFFFFF"/>
                </a:solidFill>
              </a:rPr>
              <a:t>BIOMASS ASSESSMENT</a:t>
            </a:r>
            <a:endParaRPr b="1" dirty="0">
              <a:solidFill>
                <a:srgbClr val="FFFFFF"/>
              </a:solidFill>
            </a:endParaRPr>
          </a:p>
        </p:txBody>
      </p:sp>
      <p:sp>
        <p:nvSpPr>
          <p:cNvPr id="26" name="Google Shape;312;p30"/>
          <p:cNvSpPr/>
          <p:nvPr/>
        </p:nvSpPr>
        <p:spPr>
          <a:xfrm>
            <a:off x="8796397" y="6353054"/>
            <a:ext cx="3096300" cy="3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1" i="0" u="none" strike="noStrike" kern="0" cap="none" spc="0" normalizeH="0" baseline="0" noProof="0" dirty="0" err="1" smtClean="0">
                <a:ln>
                  <a:noFill/>
                </a:ln>
                <a:solidFill>
                  <a:srgbClr val="000000"/>
                </a:solidFill>
                <a:effectLst/>
                <a:uLnTx/>
                <a:uFillTx/>
                <a:latin typeface="Exo 2"/>
                <a:ea typeface="Exo 2"/>
                <a:cs typeface="Exo 2"/>
                <a:sym typeface="Exo 2"/>
              </a:rPr>
              <a:t>Image</a:t>
            </a:r>
            <a:r>
              <a:rPr kumimoji="0" lang="pt-BR" sz="1100" b="1" i="1" u="none" strike="noStrike" kern="0" cap="none" spc="0" normalizeH="0" baseline="0" noProof="0" dirty="0" smtClean="0">
                <a:ln>
                  <a:noFill/>
                </a:ln>
                <a:solidFill>
                  <a:srgbClr val="000000"/>
                </a:solidFill>
                <a:effectLst/>
                <a:uLnTx/>
                <a:uFillTx/>
                <a:latin typeface="Exo 2"/>
                <a:ea typeface="Exo 2"/>
                <a:cs typeface="Exo 2"/>
                <a:sym typeface="Exo 2"/>
              </a:rPr>
              <a:t>: </a:t>
            </a:r>
            <a:r>
              <a:rPr kumimoji="0" lang="pt-BR" sz="1100" b="0" i="0" u="none" strike="noStrike" kern="0" cap="none" spc="0" normalizeH="0" baseline="0" noProof="0" dirty="0" err="1">
                <a:ln>
                  <a:noFill/>
                </a:ln>
                <a:solidFill>
                  <a:srgbClr val="000000"/>
                </a:solidFill>
                <a:effectLst/>
                <a:uLnTx/>
                <a:uFillTx/>
                <a:latin typeface="Exo 2"/>
                <a:ea typeface="Exo 2"/>
                <a:cs typeface="Exo 2"/>
                <a:sym typeface="Exo 2"/>
              </a:rPr>
              <a:t>Freepik</a:t>
            </a:r>
            <a:endParaRPr kumimoji="0" sz="1100" b="0" i="0" u="none" strike="noStrike" kern="0" cap="none" spc="0" normalizeH="0" baseline="0" noProof="0" dirty="0">
              <a:ln>
                <a:noFill/>
              </a:ln>
              <a:solidFill>
                <a:srgbClr val="000000"/>
              </a:solidFill>
              <a:effectLst/>
              <a:uLnTx/>
              <a:uFillTx/>
              <a:latin typeface="Exo 2"/>
              <a:ea typeface="Exo 2"/>
              <a:cs typeface="Exo 2"/>
              <a:sym typeface="Exo 2"/>
            </a:endParaRPr>
          </a:p>
        </p:txBody>
      </p:sp>
      <p:sp>
        <p:nvSpPr>
          <p:cNvPr id="28" name="CaixaDeTexto 27"/>
          <p:cNvSpPr txBox="1"/>
          <p:nvPr/>
        </p:nvSpPr>
        <p:spPr>
          <a:xfrm>
            <a:off x="495908" y="1978747"/>
            <a:ext cx="34996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 sawdust, thinning and firewood in Brazil</a:t>
            </a:r>
            <a:endParaRPr kumimoji="0" lang="en-US" sz="1400" b="0" i="1" u="none" strike="noStrike" kern="0" cap="none" spc="0" normalizeH="0" baseline="0" noProof="0" dirty="0">
              <a:ln>
                <a:noFill/>
              </a:ln>
              <a:solidFill>
                <a:srgbClr val="000000"/>
              </a:solidFill>
              <a:effectLst/>
              <a:uLnTx/>
              <a:uFillTx/>
              <a:latin typeface="Arial"/>
              <a:cs typeface="Arial"/>
              <a:sym typeface="Arial"/>
            </a:endParaRPr>
          </a:p>
        </p:txBody>
      </p:sp>
      <p:cxnSp>
        <p:nvCxnSpPr>
          <p:cNvPr id="25" name="Google Shape;317;p30"/>
          <p:cNvCxnSpPr/>
          <p:nvPr/>
        </p:nvCxnSpPr>
        <p:spPr>
          <a:xfrm>
            <a:off x="1466100" y="4375561"/>
            <a:ext cx="1128300" cy="787800"/>
          </a:xfrm>
          <a:prstGeom prst="straightConnector1">
            <a:avLst/>
          </a:prstGeom>
          <a:noFill/>
          <a:ln w="38100" cap="flat" cmpd="sng">
            <a:solidFill>
              <a:schemeClr val="tx1"/>
            </a:solidFill>
            <a:prstDash val="solid"/>
            <a:round/>
            <a:headEnd type="none" w="med" len="med"/>
            <a:tailEnd type="none" w="med" len="med"/>
          </a:ln>
        </p:spPr>
      </p:cxnSp>
      <p:pic>
        <p:nvPicPr>
          <p:cNvPr id="27" name="Imagem 26"/>
          <p:cNvPicPr>
            <a:picLocks noChangeAspect="1"/>
          </p:cNvPicPr>
          <p:nvPr/>
        </p:nvPicPr>
        <p:blipFill>
          <a:blip r:embed="rId3"/>
          <a:stretch>
            <a:fillRect/>
          </a:stretch>
        </p:blipFill>
        <p:spPr>
          <a:xfrm>
            <a:off x="80305" y="-71522"/>
            <a:ext cx="9242337" cy="1261981"/>
          </a:xfrm>
          <a:prstGeom prst="rect">
            <a:avLst/>
          </a:prstGeom>
        </p:spPr>
      </p:pic>
    </p:spTree>
    <p:extLst>
      <p:ext uri="{BB962C8B-B14F-4D97-AF65-F5344CB8AC3E}">
        <p14:creationId xmlns:p14="http://schemas.microsoft.com/office/powerpoint/2010/main" val="1261028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0"/>
          <p:cNvSpPr txBox="1"/>
          <p:nvPr/>
        </p:nvSpPr>
        <p:spPr>
          <a:xfrm>
            <a:off x="1323900" y="2678445"/>
            <a:ext cx="3118922" cy="72405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a:ln>
                  <a:noFill/>
                </a:ln>
                <a:solidFill>
                  <a:srgbClr val="000000"/>
                </a:solidFill>
                <a:effectLst/>
                <a:uLnTx/>
                <a:uFillTx/>
                <a:latin typeface="Exo 2"/>
                <a:ea typeface="Exo 2"/>
                <a:cs typeface="Exo 2"/>
                <a:sym typeface="Exo 2"/>
              </a:rPr>
              <a:t> </a:t>
            </a: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   </a:t>
            </a:r>
            <a:r>
              <a:rPr kumimoji="0" lang="pt-BR" sz="2400" b="1" i="0" u="none" strike="noStrike" kern="0" cap="none" spc="0" normalizeH="0" baseline="0" noProof="0" dirty="0">
                <a:ln>
                  <a:noFill/>
                </a:ln>
                <a:solidFill>
                  <a:srgbClr val="000000"/>
                </a:solidFill>
                <a:effectLst/>
                <a:uLnTx/>
                <a:uFillTx/>
                <a:latin typeface="Exo 2"/>
                <a:ea typeface="Exo 2"/>
                <a:cs typeface="Exo 2"/>
                <a:sym typeface="Exo 2"/>
              </a:rPr>
              <a:t>32-37 </a:t>
            </a: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USD/</a:t>
            </a:r>
            <a:r>
              <a:rPr kumimoji="0" lang="pt-BR" sz="2400" b="1" i="0" u="none" strike="noStrike" kern="0" cap="none" spc="0" normalizeH="0" baseline="0" noProof="0" dirty="0" err="1" smtClean="0">
                <a:ln>
                  <a:noFill/>
                </a:ln>
                <a:solidFill>
                  <a:srgbClr val="000000"/>
                </a:solidFill>
                <a:effectLst/>
                <a:uLnTx/>
                <a:uFillTx/>
                <a:latin typeface="Exo 2"/>
                <a:ea typeface="Exo 2"/>
                <a:cs typeface="Exo 2"/>
                <a:sym typeface="Exo 2"/>
              </a:rPr>
              <a:t>tonne</a:t>
            </a: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a:t>
            </a:r>
            <a:endParaRPr kumimoji="0" sz="2400" b="1" i="0" u="none" strike="noStrike" kern="0" cap="none" spc="0" normalizeH="0" baseline="0" noProof="0" dirty="0">
              <a:ln>
                <a:noFill/>
              </a:ln>
              <a:solidFill>
                <a:srgbClr val="000000"/>
              </a:solidFill>
              <a:effectLst/>
              <a:uLnTx/>
              <a:uFillTx/>
              <a:latin typeface="Exo 2"/>
              <a:ea typeface="Exo 2"/>
              <a:cs typeface="Exo 2"/>
              <a:sym typeface="Exo 2"/>
            </a:endParaRPr>
          </a:p>
        </p:txBody>
      </p:sp>
      <p:sp>
        <p:nvSpPr>
          <p:cNvPr id="296" name="Google Shape;296;p30"/>
          <p:cNvSpPr txBox="1">
            <a:spLocks noGrp="1"/>
          </p:cNvSpPr>
          <p:nvPr>
            <p:ph type="title"/>
          </p:nvPr>
        </p:nvSpPr>
        <p:spPr>
          <a:xfrm>
            <a:off x="2938725" y="332567"/>
            <a:ext cx="71823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pt-BR" b="1" dirty="0" smtClean="0">
                <a:solidFill>
                  <a:srgbClr val="FFFFFF"/>
                </a:solidFill>
              </a:rPr>
              <a:t>INNOVATION</a:t>
            </a:r>
            <a:endParaRPr b="1" dirty="0">
              <a:solidFill>
                <a:srgbClr val="FFFFFF"/>
              </a:solidFill>
            </a:endParaRPr>
          </a:p>
        </p:txBody>
      </p:sp>
      <p:sp>
        <p:nvSpPr>
          <p:cNvPr id="299" name="Google Shape;299;p30"/>
          <p:cNvSpPr txBox="1"/>
          <p:nvPr/>
        </p:nvSpPr>
        <p:spPr>
          <a:xfrm>
            <a:off x="1722397" y="5455521"/>
            <a:ext cx="2601503" cy="555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err="1" smtClean="0">
                <a:ln>
                  <a:noFill/>
                </a:ln>
                <a:solidFill>
                  <a:srgbClr val="000000"/>
                </a:solidFill>
                <a:effectLst/>
                <a:uLnTx/>
                <a:uFillTx/>
                <a:latin typeface="Exo 2 Extra Bold"/>
                <a:ea typeface="Exo 2 Extra Bold"/>
                <a:cs typeface="Exo 2 Extra Bold"/>
                <a:sym typeface="Exo 2 Extra Bold"/>
              </a:rPr>
              <a:t>Pinus</a:t>
            </a:r>
            <a:r>
              <a:rPr kumimoji="0" lang="en-US" sz="2400" b="0" i="1" u="none" strike="noStrike" kern="0" cap="none" spc="0" normalizeH="0" baseline="0" noProof="0" dirty="0" smtClean="0">
                <a:ln>
                  <a:noFill/>
                </a:ln>
                <a:solidFill>
                  <a:srgbClr val="000000"/>
                </a:solidFill>
                <a:effectLst/>
                <a:uLnTx/>
                <a:uFillTx/>
                <a:latin typeface="Exo 2 Extra Bold"/>
                <a:ea typeface="Exo 2 Extra Bold"/>
                <a:cs typeface="Exo 2 Extra Bold"/>
                <a:sym typeface="Exo 2 Extra Bold"/>
              </a:rPr>
              <a:t> ssp. and other softwood</a:t>
            </a:r>
            <a:endParaRPr kumimoji="0" lang="en-US" sz="2400" b="0" i="1" u="none" strike="noStrike" kern="0" cap="none" spc="0" normalizeH="0" baseline="0" noProof="0" dirty="0">
              <a:ln>
                <a:noFill/>
              </a:ln>
              <a:solidFill>
                <a:srgbClr val="000000"/>
              </a:solidFill>
              <a:effectLst/>
              <a:uLnTx/>
              <a:uFillTx/>
              <a:latin typeface="Exo 2 Extra Bold"/>
              <a:ea typeface="Exo 2 Extra Bold"/>
              <a:cs typeface="Exo 2 Extra Bold"/>
              <a:sym typeface="Exo 2 Extra Bold"/>
            </a:endParaRPr>
          </a:p>
        </p:txBody>
      </p:sp>
      <p:sp>
        <p:nvSpPr>
          <p:cNvPr id="300" name="Google Shape;300;p30"/>
          <p:cNvSpPr txBox="1"/>
          <p:nvPr/>
        </p:nvSpPr>
        <p:spPr>
          <a:xfrm>
            <a:off x="7422575" y="5564875"/>
            <a:ext cx="2632200" cy="555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000000"/>
                </a:solidFill>
                <a:effectLst/>
                <a:uLnTx/>
                <a:uFillTx/>
                <a:latin typeface="Exo 2 Extra Bold"/>
                <a:ea typeface="Exo 2 Extra Bold"/>
                <a:cs typeface="Exo 2 Extra Bold"/>
                <a:sym typeface="Exo 2 Extra Bold"/>
              </a:rPr>
              <a:t>Eucalyptus ssp.</a:t>
            </a:r>
            <a:endParaRPr kumimoji="0" lang="en-US" sz="2400" b="0" i="1" u="none" strike="noStrike" kern="0" cap="none" spc="0" normalizeH="0" baseline="0" noProof="0" dirty="0">
              <a:ln>
                <a:noFill/>
              </a:ln>
              <a:solidFill>
                <a:srgbClr val="000000"/>
              </a:solidFill>
              <a:effectLst/>
              <a:uLnTx/>
              <a:uFillTx/>
              <a:latin typeface="Exo 2 Extra Bold"/>
              <a:ea typeface="Exo 2 Extra Bold"/>
              <a:cs typeface="Exo 2 Extra Bold"/>
              <a:sym typeface="Exo 2 Extra Bold"/>
            </a:endParaRPr>
          </a:p>
        </p:txBody>
      </p:sp>
      <p:grpSp>
        <p:nvGrpSpPr>
          <p:cNvPr id="301" name="Google Shape;301;p30"/>
          <p:cNvGrpSpPr/>
          <p:nvPr/>
        </p:nvGrpSpPr>
        <p:grpSpPr>
          <a:xfrm>
            <a:off x="1466100" y="4179700"/>
            <a:ext cx="1128300" cy="998100"/>
            <a:chOff x="1002725" y="3943900"/>
            <a:chExt cx="1128300" cy="998100"/>
          </a:xfrm>
        </p:grpSpPr>
        <p:grpSp>
          <p:nvGrpSpPr>
            <p:cNvPr id="302" name="Google Shape;302;p30"/>
            <p:cNvGrpSpPr/>
            <p:nvPr/>
          </p:nvGrpSpPr>
          <p:grpSpPr>
            <a:xfrm>
              <a:off x="1047525" y="3943900"/>
              <a:ext cx="1032000" cy="892500"/>
              <a:chOff x="1119150" y="3666150"/>
              <a:chExt cx="1032000" cy="892500"/>
            </a:xfrm>
          </p:grpSpPr>
          <p:sp>
            <p:nvSpPr>
              <p:cNvPr id="303" name="Google Shape;303;p30"/>
              <p:cNvSpPr/>
              <p:nvPr/>
            </p:nvSpPr>
            <p:spPr>
              <a:xfrm>
                <a:off x="1119150" y="3666150"/>
                <a:ext cx="1032000" cy="892500"/>
              </a:xfrm>
              <a:prstGeom prst="triangle">
                <a:avLst>
                  <a:gd name="adj"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0"/>
              <p:cNvSpPr txBox="1"/>
              <p:nvPr/>
            </p:nvSpPr>
            <p:spPr>
              <a:xfrm>
                <a:off x="1196400" y="3866250"/>
                <a:ext cx="877500" cy="644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0" i="0" u="none" strike="noStrike" kern="0" cap="none" spc="0" normalizeH="0" baseline="0" noProof="0">
                    <a:ln>
                      <a:noFill/>
                    </a:ln>
                    <a:solidFill>
                      <a:srgbClr val="000000"/>
                    </a:solidFill>
                    <a:effectLst/>
                    <a:uLnTx/>
                    <a:uFillTx/>
                    <a:latin typeface="Exo 2"/>
                    <a:ea typeface="Exo 2"/>
                    <a:cs typeface="Exo 2"/>
                    <a:sym typeface="Exo 2"/>
                  </a:rPr>
                  <a:t>Cl</a:t>
                </a:r>
                <a:endParaRPr kumimoji="0" sz="3600" b="0" i="0" u="none" strike="noStrike" kern="0" cap="none" spc="0" normalizeH="0" baseline="0" noProof="0">
                  <a:ln>
                    <a:noFill/>
                  </a:ln>
                  <a:solidFill>
                    <a:srgbClr val="000000"/>
                  </a:solidFill>
                  <a:effectLst/>
                  <a:uLnTx/>
                  <a:uFillTx/>
                  <a:latin typeface="Exo 2"/>
                  <a:ea typeface="Exo 2"/>
                  <a:cs typeface="Exo 2"/>
                  <a:sym typeface="Exo 2"/>
                </a:endParaRPr>
              </a:p>
            </p:txBody>
          </p:sp>
        </p:grpSp>
        <p:cxnSp>
          <p:nvCxnSpPr>
            <p:cNvPr id="305" name="Google Shape;305;p30"/>
            <p:cNvCxnSpPr/>
            <p:nvPr/>
          </p:nvCxnSpPr>
          <p:spPr>
            <a:xfrm>
              <a:off x="1002725" y="4154200"/>
              <a:ext cx="1128300" cy="787800"/>
            </a:xfrm>
            <a:prstGeom prst="straightConnector1">
              <a:avLst/>
            </a:prstGeom>
            <a:noFill/>
            <a:ln w="19050" cap="flat" cmpd="sng">
              <a:solidFill>
                <a:srgbClr val="000000"/>
              </a:solidFill>
              <a:prstDash val="solid"/>
              <a:round/>
              <a:headEnd type="none" w="med" len="med"/>
              <a:tailEnd type="none" w="med" len="med"/>
            </a:ln>
          </p:spPr>
        </p:cxnSp>
      </p:grpSp>
      <p:pic>
        <p:nvPicPr>
          <p:cNvPr id="306" name="Google Shape;306;p30"/>
          <p:cNvPicPr preferRelativeResize="0"/>
          <p:nvPr/>
        </p:nvPicPr>
        <p:blipFill>
          <a:blip r:embed="rId3">
            <a:alphaModFix/>
          </a:blip>
          <a:stretch>
            <a:fillRect/>
          </a:stretch>
        </p:blipFill>
        <p:spPr>
          <a:xfrm>
            <a:off x="3112250" y="4162748"/>
            <a:ext cx="1032000" cy="1032000"/>
          </a:xfrm>
          <a:prstGeom prst="rect">
            <a:avLst/>
          </a:prstGeom>
          <a:noFill/>
          <a:ln>
            <a:noFill/>
          </a:ln>
        </p:spPr>
      </p:pic>
      <p:grpSp>
        <p:nvGrpSpPr>
          <p:cNvPr id="307" name="Google Shape;307;p30"/>
          <p:cNvGrpSpPr/>
          <p:nvPr/>
        </p:nvGrpSpPr>
        <p:grpSpPr>
          <a:xfrm>
            <a:off x="8493425" y="4013798"/>
            <a:ext cx="2143600" cy="1318500"/>
            <a:chOff x="9138025" y="4032098"/>
            <a:chExt cx="2143600" cy="1318500"/>
          </a:xfrm>
        </p:grpSpPr>
        <p:pic>
          <p:nvPicPr>
            <p:cNvPr id="308" name="Google Shape;308;p30"/>
            <p:cNvPicPr preferRelativeResize="0"/>
            <p:nvPr/>
          </p:nvPicPr>
          <p:blipFill>
            <a:blip r:embed="rId3">
              <a:alphaModFix/>
            </a:blip>
            <a:stretch>
              <a:fillRect/>
            </a:stretch>
          </p:blipFill>
          <p:spPr>
            <a:xfrm>
              <a:off x="9138025" y="4032098"/>
              <a:ext cx="1032000" cy="1032000"/>
            </a:xfrm>
            <a:prstGeom prst="rect">
              <a:avLst/>
            </a:prstGeom>
            <a:noFill/>
            <a:ln>
              <a:noFill/>
            </a:ln>
          </p:spPr>
        </p:pic>
        <p:pic>
          <p:nvPicPr>
            <p:cNvPr id="309" name="Google Shape;309;p30"/>
            <p:cNvPicPr preferRelativeResize="0"/>
            <p:nvPr/>
          </p:nvPicPr>
          <p:blipFill>
            <a:blip r:embed="rId3">
              <a:alphaModFix/>
            </a:blip>
            <a:stretch>
              <a:fillRect/>
            </a:stretch>
          </p:blipFill>
          <p:spPr>
            <a:xfrm>
              <a:off x="9687150" y="4318598"/>
              <a:ext cx="1032000" cy="1032000"/>
            </a:xfrm>
            <a:prstGeom prst="rect">
              <a:avLst/>
            </a:prstGeom>
            <a:noFill/>
            <a:ln>
              <a:noFill/>
            </a:ln>
          </p:spPr>
        </p:pic>
        <p:pic>
          <p:nvPicPr>
            <p:cNvPr id="310" name="Google Shape;310;p30"/>
            <p:cNvPicPr preferRelativeResize="0"/>
            <p:nvPr/>
          </p:nvPicPr>
          <p:blipFill>
            <a:blip r:embed="rId3">
              <a:alphaModFix/>
            </a:blip>
            <a:stretch>
              <a:fillRect/>
            </a:stretch>
          </p:blipFill>
          <p:spPr>
            <a:xfrm>
              <a:off x="10249625" y="4032098"/>
              <a:ext cx="1032000" cy="1032000"/>
            </a:xfrm>
            <a:prstGeom prst="rect">
              <a:avLst/>
            </a:prstGeom>
            <a:noFill/>
            <a:ln>
              <a:noFill/>
            </a:ln>
          </p:spPr>
        </p:pic>
      </p:grpSp>
      <p:grpSp>
        <p:nvGrpSpPr>
          <p:cNvPr id="313" name="Google Shape;313;p30"/>
          <p:cNvGrpSpPr/>
          <p:nvPr/>
        </p:nvGrpSpPr>
        <p:grpSpPr>
          <a:xfrm>
            <a:off x="7076600" y="4179700"/>
            <a:ext cx="1128300" cy="998100"/>
            <a:chOff x="1078925" y="3943900"/>
            <a:chExt cx="1128300" cy="998100"/>
          </a:xfrm>
        </p:grpSpPr>
        <p:grpSp>
          <p:nvGrpSpPr>
            <p:cNvPr id="314" name="Google Shape;314;p30"/>
            <p:cNvGrpSpPr/>
            <p:nvPr/>
          </p:nvGrpSpPr>
          <p:grpSpPr>
            <a:xfrm>
              <a:off x="1123725" y="3943900"/>
              <a:ext cx="1032000" cy="892500"/>
              <a:chOff x="1195350" y="3666150"/>
              <a:chExt cx="1032000" cy="892500"/>
            </a:xfrm>
          </p:grpSpPr>
          <p:sp>
            <p:nvSpPr>
              <p:cNvPr id="315" name="Google Shape;315;p30"/>
              <p:cNvSpPr/>
              <p:nvPr/>
            </p:nvSpPr>
            <p:spPr>
              <a:xfrm>
                <a:off x="1195350" y="3666150"/>
                <a:ext cx="1032000" cy="892500"/>
              </a:xfrm>
              <a:prstGeom prst="triangle">
                <a:avLst>
                  <a:gd name="adj"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0"/>
              <p:cNvSpPr txBox="1"/>
              <p:nvPr/>
            </p:nvSpPr>
            <p:spPr>
              <a:xfrm>
                <a:off x="1272600" y="3866250"/>
                <a:ext cx="877500" cy="644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0" i="0" u="none" strike="noStrike" kern="0" cap="none" spc="0" normalizeH="0" baseline="0" noProof="0">
                    <a:ln>
                      <a:noFill/>
                    </a:ln>
                    <a:solidFill>
                      <a:srgbClr val="000000"/>
                    </a:solidFill>
                    <a:effectLst/>
                    <a:uLnTx/>
                    <a:uFillTx/>
                    <a:latin typeface="Exo 2"/>
                    <a:ea typeface="Exo 2"/>
                    <a:cs typeface="Exo 2"/>
                    <a:sym typeface="Exo 2"/>
                  </a:rPr>
                  <a:t>Cl</a:t>
                </a:r>
                <a:endParaRPr kumimoji="0" sz="3600" b="0" i="0" u="none" strike="noStrike" kern="0" cap="none" spc="0" normalizeH="0" baseline="0" noProof="0">
                  <a:ln>
                    <a:noFill/>
                  </a:ln>
                  <a:solidFill>
                    <a:srgbClr val="000000"/>
                  </a:solidFill>
                  <a:effectLst/>
                  <a:uLnTx/>
                  <a:uFillTx/>
                  <a:latin typeface="Exo 2"/>
                  <a:ea typeface="Exo 2"/>
                  <a:cs typeface="Exo 2"/>
                  <a:sym typeface="Exo 2"/>
                </a:endParaRPr>
              </a:p>
            </p:txBody>
          </p:sp>
        </p:grpSp>
        <p:cxnSp>
          <p:nvCxnSpPr>
            <p:cNvPr id="317" name="Google Shape;317;p30"/>
            <p:cNvCxnSpPr/>
            <p:nvPr/>
          </p:nvCxnSpPr>
          <p:spPr>
            <a:xfrm>
              <a:off x="1078925" y="4154200"/>
              <a:ext cx="1128300" cy="787800"/>
            </a:xfrm>
            <a:prstGeom prst="straightConnector1">
              <a:avLst/>
            </a:prstGeom>
            <a:noFill/>
            <a:ln w="38100" cap="flat" cmpd="sng">
              <a:solidFill>
                <a:srgbClr val="CC0000"/>
              </a:solidFill>
              <a:prstDash val="solid"/>
              <a:round/>
              <a:headEnd type="none" w="med" len="med"/>
              <a:tailEnd type="none" w="med" len="med"/>
            </a:ln>
          </p:spPr>
        </p:cxnSp>
      </p:grpSp>
      <p:cxnSp>
        <p:nvCxnSpPr>
          <p:cNvPr id="26" name="Google Shape;317;p30">
            <a:extLst>
              <a:ext uri="{FF2B5EF4-FFF2-40B4-BE49-F238E27FC236}">
                <a16:creationId xmlns:a16="http://schemas.microsoft.com/office/drawing/2014/main" id="{4B1FBF7F-D023-46A4-86B4-CC477E5294EC}"/>
              </a:ext>
            </a:extLst>
          </p:cNvPr>
          <p:cNvCxnSpPr>
            <a:cxnSpLocks/>
          </p:cNvCxnSpPr>
          <p:nvPr/>
        </p:nvCxnSpPr>
        <p:spPr>
          <a:xfrm flipH="1">
            <a:off x="6977575" y="4390000"/>
            <a:ext cx="1070177" cy="804748"/>
          </a:xfrm>
          <a:prstGeom prst="straightConnector1">
            <a:avLst/>
          </a:prstGeom>
          <a:noFill/>
          <a:ln w="38100" cap="flat" cmpd="sng">
            <a:solidFill>
              <a:srgbClr val="CC0000"/>
            </a:solidFill>
            <a:prstDash val="solid"/>
            <a:round/>
            <a:headEnd type="none" w="med" len="med"/>
            <a:tailEnd type="none" w="med" len="med"/>
          </a:ln>
        </p:spPr>
      </p:cxnSp>
      <p:sp>
        <p:nvSpPr>
          <p:cNvPr id="27" name="Google Shape;311;p30"/>
          <p:cNvSpPr txBox="1"/>
          <p:nvPr/>
        </p:nvSpPr>
        <p:spPr>
          <a:xfrm>
            <a:off x="7395975" y="2917992"/>
            <a:ext cx="3410570" cy="555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smtClean="0">
                <a:ln>
                  <a:noFill/>
                </a:ln>
                <a:solidFill>
                  <a:srgbClr val="FF0000"/>
                </a:solidFill>
                <a:effectLst/>
                <a:uLnTx/>
                <a:uFillTx/>
                <a:latin typeface="Exo 2"/>
                <a:ea typeface="Exo 2"/>
                <a:cs typeface="Exo 2"/>
                <a:sym typeface="Exo 2"/>
              </a:rPr>
              <a:t> </a:t>
            </a:r>
            <a:r>
              <a:rPr kumimoji="0" lang="pt-BR" sz="2400" b="1" i="0" u="none" strike="noStrike" kern="0" cap="none" spc="0" normalizeH="0" baseline="0" noProof="0" dirty="0">
                <a:ln>
                  <a:noFill/>
                </a:ln>
                <a:solidFill>
                  <a:srgbClr val="FF0000"/>
                </a:solidFill>
                <a:effectLst/>
                <a:uLnTx/>
                <a:uFillTx/>
                <a:latin typeface="Exo 2"/>
                <a:ea typeface="Exo 2"/>
                <a:cs typeface="Exo 2"/>
                <a:sym typeface="Exo 2"/>
              </a:rPr>
              <a:t>1</a:t>
            </a:r>
            <a:r>
              <a:rPr kumimoji="0" lang="pt-BR" sz="2400" b="1" i="0" u="none" strike="noStrike" kern="0" cap="none" spc="0" normalizeH="0" baseline="0" noProof="0" dirty="0" smtClean="0">
                <a:ln>
                  <a:noFill/>
                </a:ln>
                <a:solidFill>
                  <a:srgbClr val="FF0000"/>
                </a:solidFill>
                <a:effectLst/>
                <a:uLnTx/>
                <a:uFillTx/>
                <a:latin typeface="Exo 2"/>
                <a:ea typeface="Exo 2"/>
                <a:cs typeface="Exo 2"/>
                <a:sym typeface="Exo 2"/>
              </a:rPr>
              <a:t> ‎USD/</a:t>
            </a:r>
            <a:r>
              <a:rPr kumimoji="0" lang="pt-BR" sz="2400" b="1" i="0" u="none" strike="noStrike" kern="0" cap="none" spc="0" normalizeH="0" baseline="0" noProof="0" dirty="0" err="1" smtClean="0">
                <a:ln>
                  <a:noFill/>
                </a:ln>
                <a:solidFill>
                  <a:srgbClr val="FF0000"/>
                </a:solidFill>
                <a:effectLst/>
                <a:uLnTx/>
                <a:uFillTx/>
                <a:latin typeface="Exo 2"/>
                <a:ea typeface="Exo 2"/>
                <a:cs typeface="Exo 2"/>
                <a:sym typeface="Exo 2"/>
              </a:rPr>
              <a:t>tonne</a:t>
            </a: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a:t>
            </a:r>
            <a:endParaRPr kumimoji="0" sz="2400" b="1" i="0" u="none" strike="noStrike" kern="0" cap="none" spc="0" normalizeH="0" baseline="0" noProof="0" dirty="0">
              <a:ln>
                <a:noFill/>
              </a:ln>
              <a:solidFill>
                <a:srgbClr val="000000"/>
              </a:solidFill>
              <a:effectLst/>
              <a:uLnTx/>
              <a:uFillTx/>
              <a:latin typeface="Exo 2"/>
              <a:ea typeface="Exo 2"/>
              <a:cs typeface="Exo 2"/>
              <a:sym typeface="Exo 2"/>
            </a:endParaRPr>
          </a:p>
        </p:txBody>
      </p:sp>
      <p:sp>
        <p:nvSpPr>
          <p:cNvPr id="29" name="Google Shape;312;p30"/>
          <p:cNvSpPr/>
          <p:nvPr/>
        </p:nvSpPr>
        <p:spPr>
          <a:xfrm>
            <a:off x="8796397" y="6353054"/>
            <a:ext cx="3096300" cy="3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1" i="0" u="none" strike="noStrike" kern="0" cap="none" spc="0" normalizeH="0" baseline="0" noProof="0" dirty="0" err="1" smtClean="0">
                <a:ln>
                  <a:noFill/>
                </a:ln>
                <a:solidFill>
                  <a:srgbClr val="000000"/>
                </a:solidFill>
                <a:effectLst/>
                <a:uLnTx/>
                <a:uFillTx/>
                <a:latin typeface="Exo 2"/>
                <a:ea typeface="Exo 2"/>
                <a:cs typeface="Exo 2"/>
                <a:sym typeface="Exo 2"/>
              </a:rPr>
              <a:t>Image</a:t>
            </a:r>
            <a:r>
              <a:rPr kumimoji="0" lang="pt-BR" sz="1100" b="1" i="1" u="none" strike="noStrike" kern="0" cap="none" spc="0" normalizeH="0" baseline="0" noProof="0" dirty="0" smtClean="0">
                <a:ln>
                  <a:noFill/>
                </a:ln>
                <a:solidFill>
                  <a:srgbClr val="000000"/>
                </a:solidFill>
                <a:effectLst/>
                <a:uLnTx/>
                <a:uFillTx/>
                <a:latin typeface="Exo 2"/>
                <a:ea typeface="Exo 2"/>
                <a:cs typeface="Exo 2"/>
                <a:sym typeface="Exo 2"/>
              </a:rPr>
              <a:t>: </a:t>
            </a:r>
            <a:r>
              <a:rPr kumimoji="0" lang="pt-BR" sz="1100" b="0" i="0" u="none" strike="noStrike" kern="0" cap="none" spc="0" normalizeH="0" baseline="0" noProof="0" dirty="0" err="1">
                <a:ln>
                  <a:noFill/>
                </a:ln>
                <a:solidFill>
                  <a:srgbClr val="000000"/>
                </a:solidFill>
                <a:effectLst/>
                <a:uLnTx/>
                <a:uFillTx/>
                <a:latin typeface="Exo 2"/>
                <a:ea typeface="Exo 2"/>
                <a:cs typeface="Exo 2"/>
                <a:sym typeface="Exo 2"/>
              </a:rPr>
              <a:t>Freepik</a:t>
            </a:r>
            <a:endParaRPr kumimoji="0" sz="1100" b="0" i="0" u="none" strike="noStrike" kern="0" cap="none" spc="0" normalizeH="0" baseline="0" noProof="0" dirty="0">
              <a:ln>
                <a:noFill/>
              </a:ln>
              <a:solidFill>
                <a:srgbClr val="000000"/>
              </a:solidFill>
              <a:effectLst/>
              <a:uLnTx/>
              <a:uFillTx/>
              <a:latin typeface="Exo 2"/>
              <a:ea typeface="Exo 2"/>
              <a:cs typeface="Exo 2"/>
              <a:sym typeface="Exo 2"/>
            </a:endParaRPr>
          </a:p>
        </p:txBody>
      </p:sp>
      <p:sp>
        <p:nvSpPr>
          <p:cNvPr id="30" name="CaixaDeTexto 29"/>
          <p:cNvSpPr txBox="1"/>
          <p:nvPr/>
        </p:nvSpPr>
        <p:spPr>
          <a:xfrm>
            <a:off x="495908" y="1978747"/>
            <a:ext cx="39469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 sawdust, thinning forest and firewood in Brazil</a:t>
            </a:r>
            <a:endParaRPr kumimoji="0" lang="en-US" sz="1400" b="0" i="1"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311;p30"/>
          <p:cNvSpPr txBox="1"/>
          <p:nvPr/>
        </p:nvSpPr>
        <p:spPr>
          <a:xfrm>
            <a:off x="7208039" y="2577583"/>
            <a:ext cx="3000000" cy="555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5 </a:t>
            </a:r>
            <a:r>
              <a:rPr kumimoji="0" lang="pt-BR" sz="2400" b="1" i="0" u="none" strike="noStrike" kern="0" cap="none" spc="0" normalizeH="0" baseline="0" noProof="0" dirty="0">
                <a:ln>
                  <a:noFill/>
                </a:ln>
                <a:solidFill>
                  <a:srgbClr val="000000"/>
                </a:solidFill>
                <a:effectLst/>
                <a:uLnTx/>
                <a:uFillTx/>
                <a:latin typeface="Exo 2"/>
                <a:ea typeface="Exo 2"/>
                <a:cs typeface="Exo 2"/>
                <a:sym typeface="Exo 2"/>
              </a:rPr>
              <a:t>-</a:t>
            </a: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 11 USD/</a:t>
            </a:r>
            <a:r>
              <a:rPr kumimoji="0" lang="pt-BR" sz="2400" b="1" i="0" u="none" strike="noStrike" kern="0" cap="none" spc="0" normalizeH="0" baseline="0" noProof="0" dirty="0" err="1" smtClean="0">
                <a:ln>
                  <a:noFill/>
                </a:ln>
                <a:solidFill>
                  <a:srgbClr val="000000"/>
                </a:solidFill>
                <a:effectLst/>
                <a:uLnTx/>
                <a:uFillTx/>
                <a:latin typeface="Exo 2"/>
                <a:ea typeface="Exo 2"/>
                <a:cs typeface="Exo 2"/>
                <a:sym typeface="Exo 2"/>
              </a:rPr>
              <a:t>tonne</a:t>
            </a:r>
            <a:r>
              <a:rPr kumimoji="0" lang="pt-BR" sz="2400" b="1" i="0" u="none" strike="noStrike" kern="0" cap="none" spc="0" normalizeH="0" baseline="0" noProof="0" dirty="0" smtClean="0">
                <a:ln>
                  <a:noFill/>
                </a:ln>
                <a:solidFill>
                  <a:srgbClr val="000000"/>
                </a:solidFill>
                <a:effectLst/>
                <a:uLnTx/>
                <a:uFillTx/>
                <a:latin typeface="Exo 2"/>
                <a:ea typeface="Exo 2"/>
                <a:cs typeface="Exo 2"/>
                <a:sym typeface="Exo 2"/>
              </a:rPr>
              <a:t>*</a:t>
            </a:r>
            <a:endParaRPr kumimoji="0" sz="2400" b="1" i="0" u="none" strike="noStrike" kern="0" cap="none" spc="0" normalizeH="0" baseline="0" noProof="0" dirty="0">
              <a:ln>
                <a:noFill/>
              </a:ln>
              <a:solidFill>
                <a:srgbClr val="000000"/>
              </a:solidFill>
              <a:effectLst/>
              <a:uLnTx/>
              <a:uFillTx/>
              <a:latin typeface="Exo 2"/>
              <a:ea typeface="Exo 2"/>
              <a:cs typeface="Exo 2"/>
              <a:sym typeface="Exo 2"/>
            </a:endParaRPr>
          </a:p>
        </p:txBody>
      </p:sp>
      <p:sp>
        <p:nvSpPr>
          <p:cNvPr id="32" name="CaixaDeTexto 31"/>
          <p:cNvSpPr txBox="1"/>
          <p:nvPr/>
        </p:nvSpPr>
        <p:spPr>
          <a:xfrm>
            <a:off x="495908" y="2256468"/>
            <a:ext cx="55402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 Innovation process </a:t>
            </a:r>
            <a:r>
              <a:rPr kumimoji="0" lang="en-US" sz="1400" b="0" i="1" u="none" strike="noStrike" kern="0" cap="none" spc="0" normalizeH="0" baseline="0" noProof="0" dirty="0">
                <a:ln>
                  <a:noFill/>
                </a:ln>
                <a:solidFill>
                  <a:srgbClr val="000000"/>
                </a:solidFill>
                <a:effectLst/>
                <a:uLnTx/>
                <a:uFillTx/>
                <a:latin typeface="Arial"/>
                <a:cs typeface="Arial"/>
                <a:sym typeface="Arial"/>
              </a:rPr>
              <a:t>-</a:t>
            </a:r>
            <a:r>
              <a:rPr kumimoji="0" lang="en-US" sz="1400" b="0" i="1" u="none" strike="noStrike" kern="0" cap="none" spc="0" normalizeH="0" baseline="0" noProof="0" dirty="0" smtClean="0">
                <a:ln>
                  <a:noFill/>
                </a:ln>
                <a:solidFill>
                  <a:srgbClr val="000000"/>
                </a:solidFill>
                <a:effectLst/>
                <a:uLnTx/>
                <a:uFillTx/>
                <a:latin typeface="Arial"/>
                <a:cs typeface="Arial"/>
                <a:sym typeface="Arial"/>
              </a:rPr>
              <a:t> final product  </a:t>
            </a:r>
            <a:r>
              <a:rPr kumimoji="0" lang="en-US" sz="1000" b="0" i="1" u="none" strike="noStrike" kern="0" cap="none" spc="0" normalizeH="0" baseline="0" noProof="0" dirty="0" smtClean="0">
                <a:ln>
                  <a:noFill/>
                </a:ln>
                <a:solidFill>
                  <a:srgbClr val="000000"/>
                </a:solidFill>
                <a:effectLst/>
                <a:uLnTx/>
                <a:uFillTx/>
                <a:latin typeface="Arial"/>
                <a:cs typeface="Arial"/>
                <a:sym typeface="Arial"/>
              </a:rPr>
              <a:t>(</a:t>
            </a:r>
            <a:r>
              <a:rPr kumimoji="0" lang="en-US" sz="1000" b="0" i="1" u="none" strike="noStrike" kern="0" cap="none" spc="0" normalizeH="0" baseline="0" noProof="0" dirty="0" err="1" smtClean="0">
                <a:ln>
                  <a:noFill/>
                </a:ln>
                <a:solidFill>
                  <a:srgbClr val="000000"/>
                </a:solidFill>
                <a:effectLst/>
                <a:uLnTx/>
                <a:uFillTx/>
                <a:latin typeface="Arial"/>
                <a:cs typeface="Arial"/>
                <a:sym typeface="Arial"/>
              </a:rPr>
              <a:t>OPEX+CAPEX+Capital</a:t>
            </a:r>
            <a:r>
              <a:rPr kumimoji="0" lang="en-US" sz="1000" b="0" i="1" u="none" strike="noStrike" kern="0" cap="none" spc="0" normalizeH="0" baseline="0" noProof="0" dirty="0" smtClean="0">
                <a:ln>
                  <a:noFill/>
                </a:ln>
                <a:solidFill>
                  <a:srgbClr val="000000"/>
                </a:solidFill>
                <a:effectLst/>
                <a:uLnTx/>
                <a:uFillTx/>
                <a:latin typeface="Arial"/>
                <a:cs typeface="Arial"/>
                <a:sym typeface="Arial"/>
              </a:rPr>
              <a:t> </a:t>
            </a:r>
            <a:r>
              <a:rPr kumimoji="0" lang="en-US" sz="1000" b="0" i="1" u="none" strike="noStrike" kern="0" cap="none" spc="0" normalizeH="0" baseline="0" noProof="0" dirty="0">
                <a:ln>
                  <a:noFill/>
                </a:ln>
                <a:solidFill>
                  <a:srgbClr val="000000"/>
                </a:solidFill>
                <a:effectLst/>
                <a:uLnTx/>
                <a:uFillTx/>
                <a:latin typeface="Arial"/>
                <a:cs typeface="Arial"/>
                <a:sym typeface="Arial"/>
              </a:rPr>
              <a:t>Recovery </a:t>
            </a:r>
            <a:r>
              <a:rPr kumimoji="0" lang="en-US" sz="1000" b="0" i="1" u="none" strike="noStrike" kern="0" cap="none" spc="0" normalizeH="0" baseline="0" noProof="0" dirty="0" smtClean="0">
                <a:ln>
                  <a:noFill/>
                </a:ln>
                <a:solidFill>
                  <a:srgbClr val="000000"/>
                </a:solidFill>
                <a:effectLst/>
                <a:uLnTx/>
                <a:uFillTx/>
                <a:latin typeface="Arial"/>
                <a:cs typeface="Arial"/>
                <a:sym typeface="Arial"/>
              </a:rPr>
              <a:t>Factor) </a:t>
            </a:r>
            <a:endParaRPr kumimoji="0" lang="en-US" sz="1000" b="0" i="1" u="none" strike="noStrike" kern="0" cap="none" spc="0" normalizeH="0" baseline="0" noProof="0" dirty="0">
              <a:ln>
                <a:noFill/>
              </a:ln>
              <a:solidFill>
                <a:srgbClr val="000000"/>
              </a:solidFill>
              <a:effectLst/>
              <a:uLnTx/>
              <a:uFillTx/>
              <a:latin typeface="Arial"/>
              <a:cs typeface="Arial"/>
              <a:sym typeface="Arial"/>
            </a:endParaRPr>
          </a:p>
        </p:txBody>
      </p:sp>
      <p:cxnSp>
        <p:nvCxnSpPr>
          <p:cNvPr id="28" name="Google Shape;317;p30"/>
          <p:cNvCxnSpPr/>
          <p:nvPr/>
        </p:nvCxnSpPr>
        <p:spPr>
          <a:xfrm>
            <a:off x="1466100" y="4379800"/>
            <a:ext cx="1128300" cy="787800"/>
          </a:xfrm>
          <a:prstGeom prst="straightConnector1">
            <a:avLst/>
          </a:prstGeom>
          <a:noFill/>
          <a:ln w="38100" cap="flat" cmpd="sng">
            <a:solidFill>
              <a:schemeClr val="tx1"/>
            </a:solidFill>
            <a:prstDash val="solid"/>
            <a:round/>
            <a:headEnd type="none" w="med" len="med"/>
            <a:tailEnd type="none" w="med" len="med"/>
          </a:ln>
        </p:spPr>
      </p:cxnSp>
      <p:pic>
        <p:nvPicPr>
          <p:cNvPr id="33" name="Imagem 32"/>
          <p:cNvPicPr>
            <a:picLocks noChangeAspect="1"/>
          </p:cNvPicPr>
          <p:nvPr/>
        </p:nvPicPr>
        <p:blipFill>
          <a:blip r:embed="rId4"/>
          <a:stretch>
            <a:fillRect/>
          </a:stretch>
        </p:blipFill>
        <p:spPr>
          <a:xfrm>
            <a:off x="80305" y="-71522"/>
            <a:ext cx="9242337" cy="1261981"/>
          </a:xfrm>
          <a:prstGeom prst="rect">
            <a:avLst/>
          </a:prstGeom>
        </p:spPr>
      </p:pic>
    </p:spTree>
    <p:extLst>
      <p:ext uri="{BB962C8B-B14F-4D97-AF65-F5344CB8AC3E}">
        <p14:creationId xmlns:p14="http://schemas.microsoft.com/office/powerpoint/2010/main" val="2585592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p:cNvSpPr>
            <a:spLocks noGrp="1"/>
          </p:cNvSpPr>
          <p:nvPr>
            <p:ph type="title" idx="2"/>
          </p:nvPr>
        </p:nvSpPr>
        <p:spPr>
          <a:xfrm>
            <a:off x="2844408" y="351756"/>
            <a:ext cx="6591279" cy="1325700"/>
          </a:xfrm>
        </p:spPr>
        <p:txBody>
          <a:bodyPr/>
          <a:lstStyle/>
          <a:p>
            <a:pPr algn="ctr"/>
            <a:r>
              <a:rPr lang="en-US" dirty="0" smtClean="0"/>
              <a:t>Business Model</a:t>
            </a:r>
            <a:endParaRPr lang="en-US" dirty="0"/>
          </a:p>
        </p:txBody>
      </p:sp>
      <p:pic>
        <p:nvPicPr>
          <p:cNvPr id="20" name="Imagem 19"/>
          <p:cNvPicPr>
            <a:picLocks noChangeAspect="1"/>
          </p:cNvPicPr>
          <p:nvPr/>
        </p:nvPicPr>
        <p:blipFill>
          <a:blip r:embed="rId2"/>
          <a:stretch>
            <a:fillRect/>
          </a:stretch>
        </p:blipFill>
        <p:spPr>
          <a:xfrm>
            <a:off x="80305" y="-71522"/>
            <a:ext cx="9242337" cy="1261981"/>
          </a:xfrm>
          <a:prstGeom prst="rect">
            <a:avLst/>
          </a:prstGeom>
        </p:spPr>
      </p:pic>
      <p:sp>
        <p:nvSpPr>
          <p:cNvPr id="38" name="TextBox 24">
            <a:extLst>
              <a:ext uri="{FF2B5EF4-FFF2-40B4-BE49-F238E27FC236}">
                <a16:creationId xmlns:a16="http://schemas.microsoft.com/office/drawing/2014/main" id="{EA36A876-BD3D-4CE1-AAA2-D272A61645CB}"/>
              </a:ext>
            </a:extLst>
          </p:cNvPr>
          <p:cNvSpPr txBox="1"/>
          <p:nvPr/>
        </p:nvSpPr>
        <p:spPr>
          <a:xfrm>
            <a:off x="1029037" y="2021864"/>
            <a:ext cx="111145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rPr>
              <a:t>We produce wood pellets at a </a:t>
            </a:r>
            <a:r>
              <a:rPr kumimoji="0" lang="en-US" sz="1800" b="1"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rPr>
              <a:t>fraction of the cost for the wood raw material vs competitors</a:t>
            </a:r>
            <a:endParaRPr kumimoji="0" lang="en-GB" sz="1800" b="1"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endParaRPr>
          </a:p>
        </p:txBody>
      </p:sp>
      <p:sp>
        <p:nvSpPr>
          <p:cNvPr id="40" name="Rectangle: Rounded Corners 26">
            <a:extLst>
              <a:ext uri="{FF2B5EF4-FFF2-40B4-BE49-F238E27FC236}">
                <a16:creationId xmlns:a16="http://schemas.microsoft.com/office/drawing/2014/main" id="{057713B8-2E5E-4CA0-9C0F-51C633362180}"/>
              </a:ext>
            </a:extLst>
          </p:cNvPr>
          <p:cNvSpPr/>
          <p:nvPr/>
        </p:nvSpPr>
        <p:spPr>
          <a:xfrm>
            <a:off x="687896" y="3497055"/>
            <a:ext cx="4383050" cy="1666791"/>
          </a:xfrm>
          <a:prstGeom prst="roundRect">
            <a:avLst/>
          </a:prstGeom>
          <a:solidFill>
            <a:srgbClr val="E7E6E6"/>
          </a:solidFill>
          <a:ln w="38100" cap="flat" cmpd="sng" algn="ctr">
            <a:solidFill>
              <a:srgbClr val="A5A5A5"/>
            </a:solidFill>
            <a:prstDash val="dash"/>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endParaRPr>
          </a:p>
        </p:txBody>
      </p:sp>
      <p:sp>
        <p:nvSpPr>
          <p:cNvPr id="41" name="Isosceles Triangle 27">
            <a:extLst>
              <a:ext uri="{FF2B5EF4-FFF2-40B4-BE49-F238E27FC236}">
                <a16:creationId xmlns:a16="http://schemas.microsoft.com/office/drawing/2014/main" id="{B3A4834B-EA43-4424-8AE7-565FC202BA47}"/>
              </a:ext>
            </a:extLst>
          </p:cNvPr>
          <p:cNvSpPr/>
          <p:nvPr/>
        </p:nvSpPr>
        <p:spPr>
          <a:xfrm rot="5400000">
            <a:off x="5459003" y="3856546"/>
            <a:ext cx="1436912" cy="947808"/>
          </a:xfrm>
          <a:prstGeom prst="triangle">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white"/>
              </a:solidFill>
              <a:effectLst/>
              <a:uLnTx/>
              <a:uFillTx/>
              <a:latin typeface="Arial"/>
              <a:ea typeface="+mn-ea"/>
              <a:cs typeface="Arial"/>
              <a:sym typeface="Arial"/>
            </a:endParaRPr>
          </a:p>
        </p:txBody>
      </p:sp>
      <p:sp>
        <p:nvSpPr>
          <p:cNvPr id="42" name="Rectangle: Rounded Corners 28">
            <a:extLst>
              <a:ext uri="{FF2B5EF4-FFF2-40B4-BE49-F238E27FC236}">
                <a16:creationId xmlns:a16="http://schemas.microsoft.com/office/drawing/2014/main" id="{9ED7C72C-1F79-4B29-859E-62529DEDA2A6}"/>
              </a:ext>
            </a:extLst>
          </p:cNvPr>
          <p:cNvSpPr/>
          <p:nvPr/>
        </p:nvSpPr>
        <p:spPr>
          <a:xfrm>
            <a:off x="7237227" y="3497055"/>
            <a:ext cx="4383050" cy="1666791"/>
          </a:xfrm>
          <a:prstGeom prst="roundRect">
            <a:avLst/>
          </a:prstGeom>
          <a:solidFill>
            <a:srgbClr val="BF9000">
              <a:lumMod val="20000"/>
              <a:lumOff val="80000"/>
            </a:srgbClr>
          </a:solidFill>
          <a:ln w="38100" cap="flat" cmpd="sng" algn="ctr">
            <a:solidFill>
              <a:srgbClr val="7F6000"/>
            </a:solidFill>
            <a:prstDash val="dash"/>
            <a:miter lim="800000"/>
          </a:ln>
          <a:effectLst>
            <a:glow rad="139700">
              <a:srgbClr val="7F6000">
                <a:satMod val="175000"/>
                <a:alpha val="40000"/>
              </a:srgbClr>
            </a:glow>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44" name="TextBox 55">
            <a:extLst>
              <a:ext uri="{FF2B5EF4-FFF2-40B4-BE49-F238E27FC236}">
                <a16:creationId xmlns:a16="http://schemas.microsoft.com/office/drawing/2014/main" id="{0AEAEFB5-E601-4426-97BB-91D3FAAF9E22}"/>
              </a:ext>
            </a:extLst>
          </p:cNvPr>
          <p:cNvSpPr txBox="1"/>
          <p:nvPr/>
        </p:nvSpPr>
        <p:spPr>
          <a:xfrm>
            <a:off x="687896" y="5257115"/>
            <a:ext cx="628449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smtClean="0">
                <a:ln>
                  <a:noFill/>
                </a:ln>
                <a:solidFill>
                  <a:prstClr val="black"/>
                </a:solidFill>
                <a:effectLst/>
                <a:uLnTx/>
                <a:uFillTx/>
                <a:latin typeface="Arial"/>
                <a:ea typeface="+mn-ea"/>
                <a:cs typeface="Arial"/>
                <a:sym typeface="Arial"/>
              </a:rPr>
              <a:t>1 </a:t>
            </a:r>
            <a:r>
              <a:rPr kumimoji="0" lang="en-US" sz="900" b="0" i="0" u="none" strike="noStrike" kern="1200" cap="none" spc="0" normalizeH="0" baseline="0" noProof="0" dirty="0" smtClean="0">
                <a:ln>
                  <a:noFill/>
                </a:ln>
                <a:solidFill>
                  <a:prstClr val="black"/>
                </a:solidFill>
                <a:effectLst/>
                <a:uLnTx/>
                <a:uFillTx/>
                <a:latin typeface="Arial"/>
                <a:ea typeface="+mn-ea"/>
                <a:cs typeface="Arial"/>
                <a:sym typeface="Arial"/>
              </a:rPr>
              <a:t>https://www.envivabiomass.com/wp-content/uploads/EVA-Investor-Presentation_Nov-2020.pdf</a:t>
            </a:r>
            <a:endParaRPr kumimoji="0" lang="en-GB" sz="9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45" name="TextBox 31">
            <a:extLst>
              <a:ext uri="{FF2B5EF4-FFF2-40B4-BE49-F238E27FC236}">
                <a16:creationId xmlns:a16="http://schemas.microsoft.com/office/drawing/2014/main" id="{21C455FD-4E5B-4E2D-ABBE-3FF2A4591523}"/>
              </a:ext>
            </a:extLst>
          </p:cNvPr>
          <p:cNvSpPr txBox="1"/>
          <p:nvPr/>
        </p:nvSpPr>
        <p:spPr>
          <a:xfrm>
            <a:off x="790134" y="3962789"/>
            <a:ext cx="11393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Raw Material Cost (per ton)</a:t>
            </a:r>
            <a:endParaRPr kumimoji="0" lang="en-GB" sz="11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endParaRPr>
          </a:p>
        </p:txBody>
      </p:sp>
      <p:sp>
        <p:nvSpPr>
          <p:cNvPr id="46" name="TextBox 32">
            <a:extLst>
              <a:ext uri="{FF2B5EF4-FFF2-40B4-BE49-F238E27FC236}">
                <a16:creationId xmlns:a16="http://schemas.microsoft.com/office/drawing/2014/main" id="{74050B61-4712-44F6-859A-A9C88ED582FD}"/>
              </a:ext>
            </a:extLst>
          </p:cNvPr>
          <p:cNvSpPr txBox="1"/>
          <p:nvPr/>
        </p:nvSpPr>
        <p:spPr>
          <a:xfrm>
            <a:off x="790134" y="4491863"/>
            <a:ext cx="1139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c. $35</a:t>
            </a:r>
            <a:endParaRPr kumimoji="0" lang="en-GB" sz="24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endParaRPr>
          </a:p>
        </p:txBody>
      </p:sp>
      <p:sp>
        <p:nvSpPr>
          <p:cNvPr id="47" name="TextBox 33">
            <a:extLst>
              <a:ext uri="{FF2B5EF4-FFF2-40B4-BE49-F238E27FC236}">
                <a16:creationId xmlns:a16="http://schemas.microsoft.com/office/drawing/2014/main" id="{7E0CFDD8-8F4F-4C8B-96A4-A32FF0135B64}"/>
              </a:ext>
            </a:extLst>
          </p:cNvPr>
          <p:cNvSpPr txBox="1"/>
          <p:nvPr/>
        </p:nvSpPr>
        <p:spPr>
          <a:xfrm>
            <a:off x="1857812" y="3962789"/>
            <a:ext cx="11393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 Cost of Raw Material </a:t>
            </a:r>
            <a:endParaRPr kumimoji="0" lang="en-GB" sz="11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endParaRPr>
          </a:p>
        </p:txBody>
      </p:sp>
      <p:sp>
        <p:nvSpPr>
          <p:cNvPr id="48" name="TextBox 34">
            <a:extLst>
              <a:ext uri="{FF2B5EF4-FFF2-40B4-BE49-F238E27FC236}">
                <a16:creationId xmlns:a16="http://schemas.microsoft.com/office/drawing/2014/main" id="{E8843F6F-5595-4FB9-B31B-3AE8F5D752C0}"/>
              </a:ext>
            </a:extLst>
          </p:cNvPr>
          <p:cNvSpPr txBox="1"/>
          <p:nvPr/>
        </p:nvSpPr>
        <p:spPr>
          <a:xfrm>
            <a:off x="1886840" y="4491863"/>
            <a:ext cx="1139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40%</a:t>
            </a:r>
            <a:endParaRPr kumimoji="0" lang="en-GB" sz="24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endParaRPr>
          </a:p>
        </p:txBody>
      </p:sp>
      <p:sp>
        <p:nvSpPr>
          <p:cNvPr id="49" name="TextBox 35">
            <a:extLst>
              <a:ext uri="{FF2B5EF4-FFF2-40B4-BE49-F238E27FC236}">
                <a16:creationId xmlns:a16="http://schemas.microsoft.com/office/drawing/2014/main" id="{A89691AE-7FF1-46B1-9101-79006E3ACCF0}"/>
              </a:ext>
            </a:extLst>
          </p:cNvPr>
          <p:cNvSpPr txBox="1"/>
          <p:nvPr/>
        </p:nvSpPr>
        <p:spPr>
          <a:xfrm>
            <a:off x="2864096" y="3962789"/>
            <a:ext cx="129375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 Other Costs (</a:t>
            </a:r>
            <a:r>
              <a:rPr kumimoji="0" lang="en-US" sz="1100" b="0" i="0" u="none" strike="noStrike" kern="1200" cap="none" spc="0" normalizeH="0" baseline="0" noProof="0" dirty="0" err="1" smtClean="0">
                <a:ln>
                  <a:noFill/>
                </a:ln>
                <a:solidFill>
                  <a:srgbClr val="A5A5A5">
                    <a:lumMod val="50000"/>
                  </a:srgbClr>
                </a:solidFill>
                <a:effectLst/>
                <a:uLnTx/>
                <a:uFillTx/>
                <a:latin typeface="Arial"/>
                <a:ea typeface="+mn-ea"/>
                <a:cs typeface="Arial"/>
                <a:sym typeface="Arial"/>
              </a:rPr>
              <a:t>eg.</a:t>
            </a:r>
            <a:r>
              <a:rPr kumimoji="0" lang="en-US" sz="11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 production, shipping)</a:t>
            </a:r>
            <a:endParaRPr kumimoji="0" lang="en-GB" sz="11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endParaRPr>
          </a:p>
        </p:txBody>
      </p:sp>
      <p:sp>
        <p:nvSpPr>
          <p:cNvPr id="50" name="TextBox 36">
            <a:extLst>
              <a:ext uri="{FF2B5EF4-FFF2-40B4-BE49-F238E27FC236}">
                <a16:creationId xmlns:a16="http://schemas.microsoft.com/office/drawing/2014/main" id="{76D2F1A2-B25F-4910-AD9A-F8AF0AAC7573}"/>
              </a:ext>
            </a:extLst>
          </p:cNvPr>
          <p:cNvSpPr txBox="1"/>
          <p:nvPr/>
        </p:nvSpPr>
        <p:spPr>
          <a:xfrm>
            <a:off x="2969842" y="4491863"/>
            <a:ext cx="1139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60%</a:t>
            </a:r>
            <a:endParaRPr kumimoji="0" lang="en-GB" sz="2400" b="0"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endParaRPr>
          </a:p>
        </p:txBody>
      </p:sp>
      <p:sp>
        <p:nvSpPr>
          <p:cNvPr id="51" name="TextBox 37">
            <a:extLst>
              <a:ext uri="{FF2B5EF4-FFF2-40B4-BE49-F238E27FC236}">
                <a16:creationId xmlns:a16="http://schemas.microsoft.com/office/drawing/2014/main" id="{5FF0FE40-DB60-45A6-9DF9-3D1314B2F75C}"/>
              </a:ext>
            </a:extLst>
          </p:cNvPr>
          <p:cNvSpPr txBox="1"/>
          <p:nvPr/>
        </p:nvSpPr>
        <p:spPr>
          <a:xfrm>
            <a:off x="3997654" y="3962789"/>
            <a:ext cx="11393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GROSS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MARGIN</a:t>
            </a:r>
            <a:endParaRPr kumimoji="0" lang="en-GB" sz="1100" b="1"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endParaRPr>
          </a:p>
        </p:txBody>
      </p:sp>
      <p:sp>
        <p:nvSpPr>
          <p:cNvPr id="52" name="TextBox 38">
            <a:extLst>
              <a:ext uri="{FF2B5EF4-FFF2-40B4-BE49-F238E27FC236}">
                <a16:creationId xmlns:a16="http://schemas.microsoft.com/office/drawing/2014/main" id="{D758E94D-DC9B-4BAE-B581-0CE17065A7B2}"/>
              </a:ext>
            </a:extLst>
          </p:cNvPr>
          <p:cNvSpPr txBox="1"/>
          <p:nvPr/>
        </p:nvSpPr>
        <p:spPr>
          <a:xfrm>
            <a:off x="4026682" y="4491863"/>
            <a:ext cx="1139372"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13%</a:t>
            </a:r>
            <a:endParaRPr kumimoji="0" lang="en-GB" sz="2400" b="1"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endParaRPr>
          </a:p>
        </p:txBody>
      </p:sp>
      <p:sp>
        <p:nvSpPr>
          <p:cNvPr id="53" name="TextBox 39">
            <a:extLst>
              <a:ext uri="{FF2B5EF4-FFF2-40B4-BE49-F238E27FC236}">
                <a16:creationId xmlns:a16="http://schemas.microsoft.com/office/drawing/2014/main" id="{F31F4442-0B58-4DCC-A5EE-F5E3D2AA0CFA}"/>
              </a:ext>
            </a:extLst>
          </p:cNvPr>
          <p:cNvSpPr txBox="1"/>
          <p:nvPr/>
        </p:nvSpPr>
        <p:spPr>
          <a:xfrm>
            <a:off x="1029037" y="3598398"/>
            <a:ext cx="376006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rPr>
              <a:t>Economics of Current Competitors</a:t>
            </a:r>
            <a:r>
              <a:rPr kumimoji="0" lang="en-US" sz="1600" b="0" i="0" u="none" strike="noStrike" kern="1200" cap="none" spc="0" normalizeH="0" baseline="30000" noProof="0" dirty="0" smtClean="0">
                <a:ln>
                  <a:noFill/>
                </a:ln>
                <a:solidFill>
                  <a:srgbClr val="A5A5A5">
                    <a:lumMod val="50000"/>
                  </a:srgbClr>
                </a:solidFill>
                <a:effectLst/>
                <a:uLnTx/>
                <a:uFillTx/>
                <a:latin typeface="Arial"/>
                <a:ea typeface="+mn-ea"/>
                <a:cs typeface="Arial"/>
                <a:sym typeface="Arial"/>
              </a:rPr>
              <a:t>1</a:t>
            </a:r>
            <a:endParaRPr kumimoji="0" lang="en-GB" sz="1600" b="1" i="0" u="none" strike="noStrike" kern="1200" cap="none" spc="0" normalizeH="0" baseline="0" noProof="0" dirty="0" smtClean="0">
              <a:ln>
                <a:noFill/>
              </a:ln>
              <a:solidFill>
                <a:srgbClr val="A5A5A5">
                  <a:lumMod val="50000"/>
                </a:srgbClr>
              </a:solidFill>
              <a:effectLst/>
              <a:uLnTx/>
              <a:uFillTx/>
              <a:latin typeface="Arial"/>
              <a:ea typeface="+mn-ea"/>
              <a:cs typeface="Arial"/>
              <a:sym typeface="Arial"/>
            </a:endParaRPr>
          </a:p>
        </p:txBody>
      </p:sp>
      <p:sp>
        <p:nvSpPr>
          <p:cNvPr id="54" name="TextBox 43">
            <a:extLst>
              <a:ext uri="{FF2B5EF4-FFF2-40B4-BE49-F238E27FC236}">
                <a16:creationId xmlns:a16="http://schemas.microsoft.com/office/drawing/2014/main" id="{E5D12D0C-E02D-4CAB-8465-E0E4D041BF6E}"/>
              </a:ext>
            </a:extLst>
          </p:cNvPr>
          <p:cNvSpPr txBox="1"/>
          <p:nvPr/>
        </p:nvSpPr>
        <p:spPr>
          <a:xfrm>
            <a:off x="7604992" y="3598398"/>
            <a:ext cx="376006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a:ea typeface="+mn-ea"/>
                <a:cs typeface="Arial"/>
                <a:sym typeface="Arial"/>
              </a:rPr>
              <a:t>Our Economics</a:t>
            </a:r>
            <a:endParaRPr kumimoji="0" lang="en-GB" sz="1600" b="1"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55" name="TextBox 44">
            <a:extLst>
              <a:ext uri="{FF2B5EF4-FFF2-40B4-BE49-F238E27FC236}">
                <a16:creationId xmlns:a16="http://schemas.microsoft.com/office/drawing/2014/main" id="{393A36D3-BCF7-41C5-83A2-1CCF71AE5AB0}"/>
              </a:ext>
            </a:extLst>
          </p:cNvPr>
          <p:cNvSpPr txBox="1"/>
          <p:nvPr/>
        </p:nvSpPr>
        <p:spPr>
          <a:xfrm>
            <a:off x="7304953" y="3962789"/>
            <a:ext cx="11393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a:ea typeface="+mn-ea"/>
                <a:cs typeface="Arial"/>
                <a:sym typeface="Arial"/>
              </a:rPr>
              <a:t>Raw Material Cost (per ton)</a:t>
            </a:r>
            <a:endParaRPr kumimoji="0" lang="en-GB" sz="11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56" name="TextBox 45">
            <a:extLst>
              <a:ext uri="{FF2B5EF4-FFF2-40B4-BE49-F238E27FC236}">
                <a16:creationId xmlns:a16="http://schemas.microsoft.com/office/drawing/2014/main" id="{3D53F77A-B0A8-4F55-91D4-494CE4BE7F5B}"/>
              </a:ext>
            </a:extLst>
          </p:cNvPr>
          <p:cNvSpPr txBox="1"/>
          <p:nvPr/>
        </p:nvSpPr>
        <p:spPr>
          <a:xfrm>
            <a:off x="7304953" y="4491863"/>
            <a:ext cx="1139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a:sym typeface="Arial"/>
              </a:rPr>
              <a:t>c. $12</a:t>
            </a:r>
            <a:endParaRPr kumimoji="0" lang="en-GB" sz="24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57" name="TextBox 46">
            <a:extLst>
              <a:ext uri="{FF2B5EF4-FFF2-40B4-BE49-F238E27FC236}">
                <a16:creationId xmlns:a16="http://schemas.microsoft.com/office/drawing/2014/main" id="{F2588ED3-5F58-44C8-B67B-2C4EDF116C03}"/>
              </a:ext>
            </a:extLst>
          </p:cNvPr>
          <p:cNvSpPr txBox="1"/>
          <p:nvPr/>
        </p:nvSpPr>
        <p:spPr>
          <a:xfrm>
            <a:off x="8372631" y="3962789"/>
            <a:ext cx="11393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a:ea typeface="+mn-ea"/>
                <a:cs typeface="Arial"/>
                <a:sym typeface="Arial"/>
              </a:rPr>
              <a:t>% Cost of Raw Material </a:t>
            </a:r>
            <a:endParaRPr kumimoji="0" lang="en-GB" sz="11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58" name="TextBox 47">
            <a:extLst>
              <a:ext uri="{FF2B5EF4-FFF2-40B4-BE49-F238E27FC236}">
                <a16:creationId xmlns:a16="http://schemas.microsoft.com/office/drawing/2014/main" id="{AAAE0DC4-4A96-4961-81B7-AE17CBB72DDC}"/>
              </a:ext>
            </a:extLst>
          </p:cNvPr>
          <p:cNvSpPr txBox="1"/>
          <p:nvPr/>
        </p:nvSpPr>
        <p:spPr>
          <a:xfrm>
            <a:off x="8401659" y="4491863"/>
            <a:ext cx="1139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a:sym typeface="Arial"/>
              </a:rPr>
              <a:t>c. 10%</a:t>
            </a:r>
            <a:endParaRPr kumimoji="0" lang="en-GB" sz="24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59" name="TextBox 48">
            <a:extLst>
              <a:ext uri="{FF2B5EF4-FFF2-40B4-BE49-F238E27FC236}">
                <a16:creationId xmlns:a16="http://schemas.microsoft.com/office/drawing/2014/main" id="{BA182DF0-C9B2-4251-931F-3C2FC860F377}"/>
              </a:ext>
            </a:extLst>
          </p:cNvPr>
          <p:cNvSpPr txBox="1"/>
          <p:nvPr/>
        </p:nvSpPr>
        <p:spPr>
          <a:xfrm>
            <a:off x="9378915" y="3948698"/>
            <a:ext cx="129375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a:ea typeface="+mn-ea"/>
                <a:cs typeface="Arial"/>
                <a:sym typeface="Arial"/>
              </a:rPr>
              <a:t>% Other Costs (</a:t>
            </a:r>
            <a:r>
              <a:rPr kumimoji="0" lang="en-US" sz="1100" b="0" i="0" u="none" strike="noStrike" kern="1200" cap="none" spc="0" normalizeH="0" baseline="0" noProof="0" dirty="0" err="1" smtClean="0">
                <a:ln>
                  <a:noFill/>
                </a:ln>
                <a:solidFill>
                  <a:prstClr val="black"/>
                </a:solidFill>
                <a:effectLst/>
                <a:uLnTx/>
                <a:uFillTx/>
                <a:latin typeface="Arial"/>
                <a:ea typeface="+mn-ea"/>
                <a:cs typeface="Arial"/>
                <a:sym typeface="Arial"/>
              </a:rPr>
              <a:t>eg.</a:t>
            </a:r>
            <a:r>
              <a:rPr kumimoji="0" lang="en-US" sz="1100" b="0" i="0" u="none" strike="noStrike" kern="1200" cap="none" spc="0" normalizeH="0" baseline="0" noProof="0" dirty="0" smtClean="0">
                <a:ln>
                  <a:noFill/>
                </a:ln>
                <a:solidFill>
                  <a:prstClr val="black"/>
                </a:solidFill>
                <a:effectLst/>
                <a:uLnTx/>
                <a:uFillTx/>
                <a:latin typeface="Arial"/>
                <a:ea typeface="+mn-ea"/>
                <a:cs typeface="Arial"/>
                <a:sym typeface="Arial"/>
              </a:rPr>
              <a:t> production, shipping)</a:t>
            </a:r>
            <a:endParaRPr kumimoji="0" lang="en-GB" sz="11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60" name="TextBox 49">
            <a:extLst>
              <a:ext uri="{FF2B5EF4-FFF2-40B4-BE49-F238E27FC236}">
                <a16:creationId xmlns:a16="http://schemas.microsoft.com/office/drawing/2014/main" id="{BDD66EFC-06BA-4239-B769-A236CDEAF56C}"/>
              </a:ext>
            </a:extLst>
          </p:cNvPr>
          <p:cNvSpPr txBox="1"/>
          <p:nvPr/>
        </p:nvSpPr>
        <p:spPr>
          <a:xfrm>
            <a:off x="9484661" y="4491863"/>
            <a:ext cx="1139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a:sym typeface="Arial"/>
              </a:rPr>
              <a:t>60%</a:t>
            </a:r>
            <a:endParaRPr kumimoji="0" lang="en-GB" sz="24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61" name="TextBox 50">
            <a:extLst>
              <a:ext uri="{FF2B5EF4-FFF2-40B4-BE49-F238E27FC236}">
                <a16:creationId xmlns:a16="http://schemas.microsoft.com/office/drawing/2014/main" id="{3FB9ED55-628F-47EA-9840-E8E9C395D979}"/>
              </a:ext>
            </a:extLst>
          </p:cNvPr>
          <p:cNvSpPr txBox="1"/>
          <p:nvPr/>
        </p:nvSpPr>
        <p:spPr>
          <a:xfrm>
            <a:off x="10512473" y="3948698"/>
            <a:ext cx="11393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Arial"/>
                <a:ea typeface="+mn-ea"/>
                <a:cs typeface="Arial"/>
                <a:sym typeface="Arial"/>
              </a:rPr>
              <a:t>GROSS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Arial"/>
                <a:ea typeface="+mn-ea"/>
                <a:cs typeface="Arial"/>
                <a:sym typeface="Arial"/>
              </a:rPr>
              <a:t>MARGIN</a:t>
            </a:r>
            <a:endParaRPr kumimoji="0" lang="en-GB" sz="1100" b="1"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62" name="TextBox 51">
            <a:extLst>
              <a:ext uri="{FF2B5EF4-FFF2-40B4-BE49-F238E27FC236}">
                <a16:creationId xmlns:a16="http://schemas.microsoft.com/office/drawing/2014/main" id="{3E688F2A-07F7-427C-8B65-99DEB1FE2280}"/>
              </a:ext>
            </a:extLst>
          </p:cNvPr>
          <p:cNvSpPr txBox="1"/>
          <p:nvPr/>
        </p:nvSpPr>
        <p:spPr>
          <a:xfrm>
            <a:off x="10541501" y="4491863"/>
            <a:ext cx="1139372"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mn-ea"/>
                <a:cs typeface="Arial"/>
                <a:sym typeface="Arial"/>
              </a:rPr>
              <a:t>30%</a:t>
            </a:r>
            <a:endParaRPr kumimoji="0" lang="en-GB" sz="2400" b="1"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63" name="Rectangle 52">
            <a:extLst>
              <a:ext uri="{FF2B5EF4-FFF2-40B4-BE49-F238E27FC236}">
                <a16:creationId xmlns:a16="http://schemas.microsoft.com/office/drawing/2014/main" id="{602CC9C6-45E8-418C-82EF-026A1BAED076}"/>
              </a:ext>
            </a:extLst>
          </p:cNvPr>
          <p:cNvSpPr/>
          <p:nvPr/>
        </p:nvSpPr>
        <p:spPr>
          <a:xfrm>
            <a:off x="10641414" y="3936952"/>
            <a:ext cx="872932" cy="1016576"/>
          </a:xfrm>
          <a:prstGeom prst="rect">
            <a:avLst/>
          </a:prstGeom>
          <a:noFill/>
          <a:ln w="19050" cap="flat" cmpd="sng" algn="ctr">
            <a:solidFill>
              <a:srgbClr val="FFC900">
                <a:shade val="5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prstClr val="white"/>
              </a:solidFill>
              <a:effectLst/>
              <a:uLnTx/>
              <a:uFillTx/>
              <a:latin typeface="Arial"/>
              <a:ea typeface="+mn-ea"/>
              <a:cs typeface="Arial"/>
              <a:sym typeface="Arial"/>
            </a:endParaRPr>
          </a:p>
        </p:txBody>
      </p:sp>
      <p:sp>
        <p:nvSpPr>
          <p:cNvPr id="28" name="TextBox 55">
            <a:extLst>
              <a:ext uri="{FF2B5EF4-FFF2-40B4-BE49-F238E27FC236}">
                <a16:creationId xmlns:a16="http://schemas.microsoft.com/office/drawing/2014/main" id="{0AEAEFB5-E601-4426-97BB-91D3FAAF9E22}"/>
              </a:ext>
            </a:extLst>
          </p:cNvPr>
          <p:cNvSpPr txBox="1"/>
          <p:nvPr/>
        </p:nvSpPr>
        <p:spPr>
          <a:xfrm>
            <a:off x="7237227" y="5271568"/>
            <a:ext cx="6284496" cy="230832"/>
          </a:xfrm>
          <a:prstGeom prst="rect">
            <a:avLst/>
          </a:prstGeom>
          <a:noFill/>
        </p:spPr>
        <p:txBody>
          <a:bodyPr wrap="square" rtlCol="0">
            <a:spAutoFit/>
          </a:bodyPr>
          <a:lstStyle/>
          <a:p>
            <a:pPr lvl="0">
              <a:buClrTx/>
              <a:defRPr/>
            </a:pPr>
            <a:r>
              <a:rPr lang="en-US" sz="900" kern="1200" dirty="0" err="1">
                <a:solidFill>
                  <a:prstClr val="black"/>
                </a:solidFill>
                <a:ea typeface="+mn-ea"/>
              </a:rPr>
              <a:t>BiomassTrust</a:t>
            </a:r>
            <a:r>
              <a:rPr lang="en-US" sz="900" kern="1200" dirty="0">
                <a:solidFill>
                  <a:prstClr val="black"/>
                </a:solidFill>
                <a:ea typeface="+mn-ea"/>
              </a:rPr>
              <a:t> Financial Analysis </a:t>
            </a:r>
            <a:endParaRPr kumimoji="0" lang="en-GB" sz="9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579500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536121" y="2709409"/>
            <a:ext cx="5429250" cy="3810000"/>
          </a:xfrm>
          <a:prstGeom prst="rect">
            <a:avLst/>
          </a:prstGeom>
        </p:spPr>
      </p:pic>
      <p:cxnSp>
        <p:nvCxnSpPr>
          <p:cNvPr id="6" name="Straight Connector 16">
            <a:extLst>
              <a:ext uri="{FF2B5EF4-FFF2-40B4-BE49-F238E27FC236}">
                <a16:creationId xmlns:a16="http://schemas.microsoft.com/office/drawing/2014/main" id="{A316734D-8766-4C4E-B546-C5F44642FBCE}"/>
              </a:ext>
            </a:extLst>
          </p:cNvPr>
          <p:cNvCxnSpPr>
            <a:cxnSpLocks/>
          </p:cNvCxnSpPr>
          <p:nvPr/>
        </p:nvCxnSpPr>
        <p:spPr>
          <a:xfrm>
            <a:off x="645694" y="2199709"/>
            <a:ext cx="5319677" cy="0"/>
          </a:xfrm>
          <a:prstGeom prst="line">
            <a:avLst/>
          </a:prstGeom>
          <a:noFill/>
          <a:ln w="28575" cap="flat" cmpd="sng" algn="ctr">
            <a:solidFill>
              <a:srgbClr val="FFC900"/>
            </a:solidFill>
            <a:prstDash val="solid"/>
            <a:miter lim="800000"/>
          </a:ln>
          <a:effectLst/>
        </p:spPr>
      </p:cxnSp>
      <p:sp>
        <p:nvSpPr>
          <p:cNvPr id="7" name="TextBox 17">
            <a:extLst>
              <a:ext uri="{FF2B5EF4-FFF2-40B4-BE49-F238E27FC236}">
                <a16:creationId xmlns:a16="http://schemas.microsoft.com/office/drawing/2014/main" id="{D0B8783E-6CF4-47F6-8D48-25A7C0E80026}"/>
              </a:ext>
            </a:extLst>
          </p:cNvPr>
          <p:cNvSpPr txBox="1"/>
          <p:nvPr/>
        </p:nvSpPr>
        <p:spPr>
          <a:xfrm>
            <a:off x="575551" y="1830377"/>
            <a:ext cx="47969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7F6000"/>
                </a:solidFill>
                <a:effectLst/>
                <a:uLnTx/>
                <a:uFillTx/>
                <a:latin typeface="Arial"/>
                <a:ea typeface="+mn-ea"/>
                <a:cs typeface="Arial"/>
                <a:sym typeface="Arial"/>
              </a:rPr>
              <a:t>GLOBAL WOOD PELLET CONSUMPTION</a:t>
            </a:r>
            <a:r>
              <a:rPr kumimoji="0" lang="en-US" sz="1800" b="0" i="0" u="none" strike="noStrike" kern="1200" cap="none" spc="0" normalizeH="0" baseline="30000" noProof="0" dirty="0" smtClean="0">
                <a:ln>
                  <a:noFill/>
                </a:ln>
                <a:solidFill>
                  <a:srgbClr val="7F6000"/>
                </a:solidFill>
                <a:effectLst/>
                <a:uLnTx/>
                <a:uFillTx/>
                <a:latin typeface="Arial"/>
                <a:ea typeface="+mn-ea"/>
                <a:cs typeface="Arial"/>
                <a:sym typeface="Arial"/>
              </a:rPr>
              <a:t>1</a:t>
            </a:r>
            <a:endParaRPr kumimoji="0" lang="en-GB" sz="1800" b="1" i="0" u="none" strike="noStrike" kern="1200" cap="none" spc="0" normalizeH="0" baseline="0" noProof="0" dirty="0" smtClean="0">
              <a:ln>
                <a:noFill/>
              </a:ln>
              <a:solidFill>
                <a:srgbClr val="7F6000"/>
              </a:solidFill>
              <a:effectLst/>
              <a:uLnTx/>
              <a:uFillTx/>
              <a:latin typeface="Arial"/>
              <a:ea typeface="+mn-ea"/>
              <a:cs typeface="Arial"/>
              <a:sym typeface="Arial"/>
            </a:endParaRPr>
          </a:p>
        </p:txBody>
      </p:sp>
      <p:cxnSp>
        <p:nvCxnSpPr>
          <p:cNvPr id="8" name="Straight Connector 19">
            <a:extLst>
              <a:ext uri="{FF2B5EF4-FFF2-40B4-BE49-F238E27FC236}">
                <a16:creationId xmlns:a16="http://schemas.microsoft.com/office/drawing/2014/main" id="{4E4AA77F-8011-4C1D-965F-B6BE6A581E8A}"/>
              </a:ext>
            </a:extLst>
          </p:cNvPr>
          <p:cNvCxnSpPr>
            <a:cxnSpLocks/>
          </p:cNvCxnSpPr>
          <p:nvPr/>
        </p:nvCxnSpPr>
        <p:spPr>
          <a:xfrm>
            <a:off x="6283349" y="2199709"/>
            <a:ext cx="5319677" cy="0"/>
          </a:xfrm>
          <a:prstGeom prst="line">
            <a:avLst/>
          </a:prstGeom>
          <a:noFill/>
          <a:ln w="28575" cap="flat" cmpd="sng" algn="ctr">
            <a:solidFill>
              <a:srgbClr val="FFC900"/>
            </a:solidFill>
            <a:prstDash val="solid"/>
            <a:miter lim="800000"/>
          </a:ln>
          <a:effectLst/>
        </p:spPr>
      </p:cxnSp>
      <p:cxnSp>
        <p:nvCxnSpPr>
          <p:cNvPr id="9" name="Straight Arrow Connector 21">
            <a:extLst>
              <a:ext uri="{FF2B5EF4-FFF2-40B4-BE49-F238E27FC236}">
                <a16:creationId xmlns:a16="http://schemas.microsoft.com/office/drawing/2014/main" id="{0E0C10E5-791F-40E6-8806-26207468DDCE}"/>
              </a:ext>
            </a:extLst>
          </p:cNvPr>
          <p:cNvCxnSpPr>
            <a:cxnSpLocks/>
          </p:cNvCxnSpPr>
          <p:nvPr/>
        </p:nvCxnSpPr>
        <p:spPr>
          <a:xfrm flipV="1">
            <a:off x="2076450" y="2667119"/>
            <a:ext cx="3296073" cy="1054247"/>
          </a:xfrm>
          <a:prstGeom prst="straightConnector1">
            <a:avLst/>
          </a:prstGeom>
          <a:noFill/>
          <a:ln w="76200" cap="flat" cmpd="sng" algn="ctr">
            <a:solidFill>
              <a:srgbClr val="BF9000"/>
            </a:solidFill>
            <a:prstDash val="sysDot"/>
            <a:miter lim="800000"/>
            <a:tailEnd type="triangle"/>
          </a:ln>
          <a:effectLst/>
        </p:spPr>
      </p:cxnSp>
      <p:sp>
        <p:nvSpPr>
          <p:cNvPr id="10" name="Oval 23">
            <a:extLst>
              <a:ext uri="{FF2B5EF4-FFF2-40B4-BE49-F238E27FC236}">
                <a16:creationId xmlns:a16="http://schemas.microsoft.com/office/drawing/2014/main" id="{67E2E05C-F3EB-4BAA-9CC7-9ADAB36F54E4}"/>
              </a:ext>
            </a:extLst>
          </p:cNvPr>
          <p:cNvSpPr/>
          <p:nvPr/>
        </p:nvSpPr>
        <p:spPr>
          <a:xfrm>
            <a:off x="3134117" y="2933806"/>
            <a:ext cx="1039163" cy="520872"/>
          </a:xfrm>
          <a:prstGeom prst="ellipse">
            <a:avLst/>
          </a:prstGeom>
          <a:solidFill>
            <a:srgbClr val="BF9000"/>
          </a:solidFill>
          <a:ln w="12700" cap="flat" cmpd="sng" algn="ctr">
            <a:solidFill>
              <a:srgbClr val="BF9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a:ea typeface="+mn-ea"/>
                <a:cs typeface="Arial"/>
                <a:sym typeface="Arial"/>
              </a:rPr>
              <a:t>c. 9%</a:t>
            </a:r>
            <a:endParaRPr kumimoji="0" lang="en-GB" sz="1600" b="1"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11" name="TextBox 24">
            <a:extLst>
              <a:ext uri="{FF2B5EF4-FFF2-40B4-BE49-F238E27FC236}">
                <a16:creationId xmlns:a16="http://schemas.microsoft.com/office/drawing/2014/main" id="{58756C12-AFB2-4DFB-BE6E-D2728C2D843C}"/>
              </a:ext>
            </a:extLst>
          </p:cNvPr>
          <p:cNvSpPr txBox="1"/>
          <p:nvPr/>
        </p:nvSpPr>
        <p:spPr>
          <a:xfrm>
            <a:off x="3021062" y="2547279"/>
            <a:ext cx="12652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sym typeface="Arial"/>
              </a:rPr>
              <a:t>CAGR 5y</a:t>
            </a:r>
            <a:endParaRPr kumimoji="0" lang="en-GB" sz="1800" b="1"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12" name="TextBox 27">
            <a:extLst>
              <a:ext uri="{FF2B5EF4-FFF2-40B4-BE49-F238E27FC236}">
                <a16:creationId xmlns:a16="http://schemas.microsoft.com/office/drawing/2014/main" id="{2D1BA5AB-669F-42B2-8A41-A0D20857C60B}"/>
              </a:ext>
            </a:extLst>
          </p:cNvPr>
          <p:cNvSpPr txBox="1"/>
          <p:nvPr/>
        </p:nvSpPr>
        <p:spPr>
          <a:xfrm>
            <a:off x="6283349" y="1830377"/>
            <a:ext cx="47969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7F6000"/>
                </a:solidFill>
                <a:effectLst/>
                <a:uLnTx/>
                <a:uFillTx/>
                <a:latin typeface="Arial"/>
                <a:ea typeface="+mn-ea"/>
                <a:cs typeface="Arial"/>
                <a:sym typeface="Arial"/>
              </a:rPr>
              <a:t>TOTAL ADDRESSABLE MARKET</a:t>
            </a:r>
            <a:endParaRPr kumimoji="0" lang="en-GB" sz="1800" b="1" i="0" u="none" strike="noStrike" kern="1200" cap="none" spc="0" normalizeH="0" baseline="0" noProof="0" dirty="0" smtClean="0">
              <a:ln>
                <a:noFill/>
              </a:ln>
              <a:solidFill>
                <a:srgbClr val="7F6000"/>
              </a:solidFill>
              <a:effectLst/>
              <a:uLnTx/>
              <a:uFillTx/>
              <a:latin typeface="Arial"/>
              <a:ea typeface="+mn-ea"/>
              <a:cs typeface="Arial"/>
              <a:sym typeface="Arial"/>
            </a:endParaRPr>
          </a:p>
        </p:txBody>
      </p:sp>
      <p:sp>
        <p:nvSpPr>
          <p:cNvPr id="13" name="Rectangle: Rounded Corners 29">
            <a:extLst>
              <a:ext uri="{FF2B5EF4-FFF2-40B4-BE49-F238E27FC236}">
                <a16:creationId xmlns:a16="http://schemas.microsoft.com/office/drawing/2014/main" id="{0E4E7547-D75F-4BC4-AD55-D5D4068E3D17}"/>
              </a:ext>
            </a:extLst>
          </p:cNvPr>
          <p:cNvSpPr/>
          <p:nvPr/>
        </p:nvSpPr>
        <p:spPr>
          <a:xfrm>
            <a:off x="6586620" y="4311592"/>
            <a:ext cx="5016406" cy="2360238"/>
          </a:xfrm>
          <a:prstGeom prst="roundRect">
            <a:avLst/>
          </a:prstGeom>
          <a:solidFill>
            <a:srgbClr val="E7E6E6"/>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Exo 2" panose="020B0604020202020204" charset="0"/>
                <a:ea typeface="+mn-ea"/>
                <a:cs typeface="Arial"/>
                <a:sym typeface="Arial"/>
              </a:rPr>
              <a:t>W</a:t>
            </a:r>
            <a:r>
              <a:rPr kumimoji="0" lang="en-US" sz="1800" b="0" i="0" u="none" strike="noStrike" kern="1200" cap="none" spc="0" normalizeH="0" baseline="0" noProof="0" dirty="0" err="1" smtClean="0">
                <a:ln>
                  <a:noFill/>
                </a:ln>
                <a:solidFill>
                  <a:srgbClr val="000000"/>
                </a:solidFill>
                <a:effectLst/>
                <a:uLnTx/>
                <a:uFillTx/>
                <a:latin typeface="Exo 2" panose="020B0604020202020204" charset="0"/>
                <a:ea typeface="+mn-ea"/>
                <a:cs typeface="Arial"/>
                <a:sym typeface="Arial"/>
              </a:rPr>
              <a:t>ood</a:t>
            </a:r>
            <a:r>
              <a:rPr kumimoji="0" lang="en-US" sz="1800" b="0" i="0" u="none" strike="noStrike" kern="1200" cap="none" spc="0" normalizeH="0" baseline="0" noProof="0" dirty="0" smtClean="0">
                <a:ln>
                  <a:noFill/>
                </a:ln>
                <a:solidFill>
                  <a:srgbClr val="000000"/>
                </a:solidFill>
                <a:effectLst/>
                <a:uLnTx/>
                <a:uFillTx/>
                <a:latin typeface="Exo 2" panose="020B0604020202020204" charset="0"/>
                <a:ea typeface="+mn-ea"/>
                <a:cs typeface="Arial"/>
                <a:sym typeface="Arial"/>
              </a:rPr>
              <a:t> </a:t>
            </a:r>
            <a:r>
              <a:rPr kumimoji="0" lang="en-US" sz="1800" b="0" i="0" u="none" strike="noStrike" kern="1200" cap="none" spc="0" normalizeH="0" baseline="0" noProof="0" dirty="0">
                <a:ln>
                  <a:noFill/>
                </a:ln>
                <a:solidFill>
                  <a:srgbClr val="000000"/>
                </a:solidFill>
                <a:effectLst/>
                <a:uLnTx/>
                <a:uFillTx/>
                <a:latin typeface="Exo 2" panose="020B0604020202020204" charset="0"/>
                <a:ea typeface="+mn-ea"/>
                <a:cs typeface="Arial"/>
                <a:sym typeface="Arial"/>
              </a:rPr>
              <a:t>p</a:t>
            </a:r>
            <a:r>
              <a:rPr kumimoji="0" lang="en-US" sz="1800" b="0" i="0" u="none" strike="noStrike" kern="1200" cap="none" spc="0" normalizeH="0" baseline="0" noProof="0" dirty="0" err="1" smtClean="0">
                <a:ln>
                  <a:noFill/>
                </a:ln>
                <a:solidFill>
                  <a:srgbClr val="000000"/>
                </a:solidFill>
                <a:effectLst/>
                <a:uLnTx/>
                <a:uFillTx/>
                <a:latin typeface="Exo 2" panose="020B0604020202020204" charset="0"/>
                <a:ea typeface="+mn-ea"/>
                <a:cs typeface="Arial"/>
                <a:sym typeface="Arial"/>
              </a:rPr>
              <a:t>ellet</a:t>
            </a:r>
            <a:r>
              <a:rPr kumimoji="0" lang="en-US" sz="1800" b="0" i="0" u="none" strike="noStrike" kern="1200" cap="none" spc="0" normalizeH="0" baseline="0" noProof="0" dirty="0" smtClean="0">
                <a:ln>
                  <a:noFill/>
                </a:ln>
                <a:solidFill>
                  <a:srgbClr val="000000"/>
                </a:solidFill>
                <a:effectLst/>
                <a:uLnTx/>
                <a:uFillTx/>
                <a:latin typeface="Exo 2" panose="020B0604020202020204" charset="0"/>
                <a:ea typeface="+mn-ea"/>
                <a:cs typeface="Arial"/>
                <a:sym typeface="Arial"/>
              </a:rPr>
              <a:t> fuel demand </a:t>
            </a:r>
            <a:r>
              <a:rPr kumimoji="0" lang="en-US" sz="1800" b="1" i="0" u="none" strike="noStrike" kern="1200" cap="none" spc="0" normalizeH="0" baseline="0" noProof="0" dirty="0" smtClean="0">
                <a:ln>
                  <a:noFill/>
                </a:ln>
                <a:solidFill>
                  <a:srgbClr val="000000"/>
                </a:solidFill>
                <a:effectLst/>
                <a:uLnTx/>
                <a:uFillTx/>
                <a:latin typeface="Exo 2" panose="020B0604020202020204" charset="0"/>
                <a:ea typeface="+mn-ea"/>
                <a:cs typeface="Arial"/>
                <a:sym typeface="Arial"/>
              </a:rPr>
              <a:t>2050</a:t>
            </a:r>
            <a:r>
              <a:rPr kumimoji="0" lang="en-US" sz="1800" b="0" i="0" u="none" strike="noStrike" kern="1200" cap="none" spc="0" normalizeH="0" baseline="0" noProof="0" dirty="0" smtClean="0">
                <a:ln>
                  <a:noFill/>
                </a:ln>
                <a:solidFill>
                  <a:srgbClr val="000000"/>
                </a:solidFill>
                <a:effectLst/>
                <a:uLnTx/>
                <a:uFillTx/>
                <a:latin typeface="Exo 2" panose="020B0604020202020204" charset="0"/>
                <a:ea typeface="+mn-ea"/>
                <a:cs typeface="Arial"/>
                <a:sym typeface="Arial"/>
              </a:rPr>
              <a:t> = </a:t>
            </a:r>
            <a:r>
              <a:rPr kumimoji="0" lang="en-US" sz="1800" b="1" i="0" u="none" strike="noStrike" kern="1200" cap="none" spc="0" normalizeH="0" baseline="0" noProof="0" dirty="0">
                <a:ln>
                  <a:noFill/>
                </a:ln>
                <a:solidFill>
                  <a:srgbClr val="000000"/>
                </a:solidFill>
                <a:effectLst/>
                <a:uLnTx/>
                <a:uFillTx/>
                <a:latin typeface="Exo 2" panose="020B0604020202020204" charset="0"/>
                <a:ea typeface="+mn-ea"/>
                <a:cs typeface="Arial"/>
                <a:sym typeface="Arial"/>
              </a:rPr>
              <a:t>6</a:t>
            </a:r>
            <a:r>
              <a:rPr kumimoji="0" lang="en-US" sz="1800" b="1" i="0" u="none" strike="noStrike" kern="1200" cap="none" spc="0" normalizeH="0" baseline="0" noProof="0" dirty="0" smtClean="0">
                <a:ln>
                  <a:noFill/>
                </a:ln>
                <a:solidFill>
                  <a:srgbClr val="000000"/>
                </a:solidFill>
                <a:effectLst/>
                <a:uLnTx/>
                <a:uFillTx/>
                <a:latin typeface="Exo 2" panose="020B0604020202020204" charset="0"/>
                <a:ea typeface="+mn-ea"/>
                <a:cs typeface="Arial"/>
                <a:sym typeface="Arial"/>
              </a:rPr>
              <a:t>0 MT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Exo 2" panose="020B0604020202020204" charset="0"/>
                <a:ea typeface="+mn-ea"/>
                <a:cs typeface="Arial"/>
                <a:sym typeface="Arial"/>
              </a:rPr>
              <a:t>Pricing per ton. = $200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Exo 2" panose="020B0604020202020204" charset="0"/>
                <a:ea typeface="+mn-ea"/>
                <a:cs typeface="Arial"/>
                <a:sym typeface="Arial"/>
              </a:rPr>
              <a:t>Estimated TAM</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400" b="0" i="0" u="none" strike="noStrike" kern="1200" cap="none" spc="0" normalizeH="0" baseline="0" noProof="0" dirty="0" smtClean="0">
                <a:ln>
                  <a:noFill/>
                </a:ln>
                <a:solidFill>
                  <a:srgbClr val="000000"/>
                </a:solidFill>
                <a:effectLst/>
                <a:uLnTx/>
                <a:uFillTx/>
                <a:latin typeface="Exo 2" panose="020B0604020202020204" charset="0"/>
                <a:ea typeface="+mn-ea"/>
                <a:cs typeface="Arial"/>
                <a:sym typeface="Arial"/>
              </a:rPr>
              <a:t>$12.0 billion  </a:t>
            </a:r>
            <a:endParaRPr kumimoji="0" lang="en-GB" sz="1800" b="1" i="0" u="none" strike="noStrike" kern="1200" cap="none" spc="0" normalizeH="0" baseline="0" noProof="0" dirty="0" smtClean="0">
              <a:ln>
                <a:noFill/>
              </a:ln>
              <a:solidFill>
                <a:srgbClr val="E7E6E6">
                  <a:lumMod val="50000"/>
                </a:srgbClr>
              </a:solidFill>
              <a:effectLst/>
              <a:uLnTx/>
              <a:uFillTx/>
              <a:latin typeface="Exo 2" panose="020B0604020202020204" charset="0"/>
              <a:ea typeface="+mn-ea"/>
              <a:cs typeface="Arial"/>
              <a:sym typeface="Arial"/>
            </a:endParaRPr>
          </a:p>
        </p:txBody>
      </p:sp>
      <p:grpSp>
        <p:nvGrpSpPr>
          <p:cNvPr id="14" name="Group 29">
            <a:extLst>
              <a:ext uri="{FF2B5EF4-FFF2-40B4-BE49-F238E27FC236}">
                <a16:creationId xmlns:a16="http://schemas.microsoft.com/office/drawing/2014/main" id="{5D776C6E-94B9-4E90-A9CB-84AE3AC6675F}"/>
              </a:ext>
            </a:extLst>
          </p:cNvPr>
          <p:cNvGrpSpPr/>
          <p:nvPr/>
        </p:nvGrpSpPr>
        <p:grpSpPr>
          <a:xfrm>
            <a:off x="6486477" y="2284179"/>
            <a:ext cx="5116549" cy="1992350"/>
            <a:chOff x="8321721" y="2818536"/>
            <a:chExt cx="3432113" cy="3092606"/>
          </a:xfrm>
        </p:grpSpPr>
        <p:sp>
          <p:nvSpPr>
            <p:cNvPr id="15" name="Rectangle: Rounded Corners 12">
              <a:extLst>
                <a:ext uri="{FF2B5EF4-FFF2-40B4-BE49-F238E27FC236}">
                  <a16:creationId xmlns:a16="http://schemas.microsoft.com/office/drawing/2014/main" id="{F356F340-6D71-4E88-BEF8-0ADCFCAC5998}"/>
                </a:ext>
              </a:extLst>
            </p:cNvPr>
            <p:cNvSpPr/>
            <p:nvPr/>
          </p:nvSpPr>
          <p:spPr>
            <a:xfrm>
              <a:off x="8321721" y="2818536"/>
              <a:ext cx="3432113" cy="3015916"/>
            </a:xfrm>
            <a:prstGeom prst="roundRect">
              <a:avLst/>
            </a:prstGeom>
            <a:solidFill>
              <a:srgbClr val="BF9000">
                <a:lumMod val="20000"/>
                <a:lumOff val="80000"/>
              </a:srgbClr>
            </a:solidFill>
            <a:ln w="38100" cap="flat" cmpd="sng" algn="ctr">
              <a:solidFill>
                <a:srgbClr val="7F6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srgbClr val="7F6000"/>
                </a:solidFill>
                <a:effectLst/>
                <a:uLnTx/>
                <a:uFillTx/>
                <a:latin typeface="Arial"/>
                <a:ea typeface="+mn-ea"/>
                <a:cs typeface="Arial"/>
                <a:sym typeface="Arial"/>
              </a:endParaRPr>
            </a:p>
          </p:txBody>
        </p:sp>
        <p:sp>
          <p:nvSpPr>
            <p:cNvPr id="16" name="TextBox 25">
              <a:extLst>
                <a:ext uri="{FF2B5EF4-FFF2-40B4-BE49-F238E27FC236}">
                  <a16:creationId xmlns:a16="http://schemas.microsoft.com/office/drawing/2014/main" id="{819FA241-70DF-4AFB-8A67-A64A3A614FCF}"/>
                </a:ext>
              </a:extLst>
            </p:cNvPr>
            <p:cNvSpPr txBox="1"/>
            <p:nvPr/>
          </p:nvSpPr>
          <p:spPr>
            <a:xfrm>
              <a:off x="8464521" y="2869587"/>
              <a:ext cx="3146512" cy="9472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7F6000"/>
                  </a:solidFill>
                  <a:effectLst/>
                  <a:uLnTx/>
                  <a:uFillTx/>
                  <a:latin typeface="Arial"/>
                  <a:ea typeface="+mn-ea"/>
                  <a:cs typeface="Arial"/>
                  <a:sym typeface="Arial"/>
                </a:rPr>
                <a:t>30 + 30</a:t>
              </a:r>
              <a:endParaRPr kumimoji="0" lang="en-GB" sz="4400" b="0" i="0" u="none" strike="noStrike" kern="1200" cap="none" spc="0" normalizeH="0" baseline="0" noProof="0" dirty="0" smtClean="0">
                <a:ln>
                  <a:noFill/>
                </a:ln>
                <a:solidFill>
                  <a:srgbClr val="7F6000"/>
                </a:solidFill>
                <a:effectLst/>
                <a:uLnTx/>
                <a:uFillTx/>
                <a:latin typeface="Arial"/>
                <a:ea typeface="+mn-ea"/>
                <a:cs typeface="Arial"/>
                <a:sym typeface="Arial"/>
              </a:endParaRPr>
            </a:p>
          </p:txBody>
        </p:sp>
        <p:sp>
          <p:nvSpPr>
            <p:cNvPr id="17" name="TextBox 26">
              <a:extLst>
                <a:ext uri="{FF2B5EF4-FFF2-40B4-BE49-F238E27FC236}">
                  <a16:creationId xmlns:a16="http://schemas.microsoft.com/office/drawing/2014/main" id="{8B5CDD43-E82A-4678-AC19-B7083CC2DBF0}"/>
                </a:ext>
              </a:extLst>
            </p:cNvPr>
            <p:cNvSpPr txBox="1"/>
            <p:nvPr/>
          </p:nvSpPr>
          <p:spPr>
            <a:xfrm>
              <a:off x="8430727" y="3761297"/>
              <a:ext cx="3214098" cy="21498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7F6000"/>
                  </a:solidFill>
                  <a:effectLst/>
                  <a:uLnTx/>
                  <a:uFillTx/>
                  <a:latin typeface="Exo 2" panose="020B0604020202020204" charset="0"/>
                  <a:ea typeface="+mn-ea"/>
                  <a:cs typeface="Arial"/>
                  <a:sym typeface="Arial"/>
                </a:rPr>
                <a:t>30 </a:t>
              </a:r>
              <a:r>
                <a:rPr kumimoji="0" lang="en-US" sz="1400" b="0" i="0" u="none" strike="noStrike" kern="1200" cap="none" spc="0" normalizeH="0" baseline="0" noProof="0" dirty="0" err="1" smtClean="0">
                  <a:ln>
                    <a:noFill/>
                  </a:ln>
                  <a:solidFill>
                    <a:srgbClr val="7F6000"/>
                  </a:solidFill>
                  <a:effectLst/>
                  <a:uLnTx/>
                  <a:uFillTx/>
                  <a:latin typeface="Exo 2" panose="020B0604020202020204" charset="0"/>
                  <a:ea typeface="+mn-ea"/>
                  <a:cs typeface="Arial"/>
                  <a:sym typeface="Arial"/>
                </a:rPr>
                <a:t>Mton</a:t>
              </a:r>
              <a:r>
                <a:rPr kumimoji="0" lang="en-US" sz="1400" b="0" i="0" u="none" strike="noStrike" kern="1200" cap="none" spc="0" normalizeH="0" baseline="0" noProof="0" dirty="0" smtClean="0">
                  <a:ln>
                    <a:noFill/>
                  </a:ln>
                  <a:solidFill>
                    <a:srgbClr val="7F6000"/>
                  </a:solidFill>
                  <a:effectLst/>
                  <a:uLnTx/>
                  <a:uFillTx/>
                  <a:latin typeface="Exo 2" panose="020B0604020202020204" charset="0"/>
                  <a:ea typeface="+mn-ea"/>
                  <a:cs typeface="Arial"/>
                  <a:sym typeface="Arial"/>
                </a:rPr>
                <a:t> is the current demand for wood pellets for the European Union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7F6000"/>
                </a:solidFill>
                <a:effectLst/>
                <a:uLnTx/>
                <a:uFillTx/>
                <a:latin typeface="Exo 2" panose="020B060402020202020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7F6000"/>
                  </a:solidFill>
                  <a:effectLst/>
                  <a:uLnTx/>
                  <a:uFillTx/>
                  <a:latin typeface="Exo 2" panose="020B0604020202020204" charset="0"/>
                  <a:ea typeface="+mn-ea"/>
                  <a:cs typeface="Arial"/>
                  <a:sym typeface="Arial"/>
                </a:rPr>
                <a:t>30 </a:t>
              </a:r>
              <a:r>
                <a:rPr kumimoji="0" lang="en-US" sz="1400" b="0" i="0" u="none" strike="noStrike" kern="1200" cap="none" spc="0" normalizeH="0" baseline="0" noProof="0" dirty="0" err="1" smtClean="0">
                  <a:ln>
                    <a:noFill/>
                  </a:ln>
                  <a:solidFill>
                    <a:srgbClr val="7F6000"/>
                  </a:solidFill>
                  <a:effectLst/>
                  <a:uLnTx/>
                  <a:uFillTx/>
                  <a:latin typeface="Exo 2" panose="020B0604020202020204" charset="0"/>
                  <a:ea typeface="+mn-ea"/>
                  <a:cs typeface="Arial"/>
                  <a:sym typeface="Arial"/>
                </a:rPr>
                <a:t>Mton</a:t>
              </a:r>
              <a:r>
                <a:rPr kumimoji="0" lang="en-US" sz="1400" b="0" i="0" u="none" strike="noStrike" kern="1200" cap="none" spc="0" normalizeH="0" baseline="0" noProof="0" dirty="0" smtClean="0">
                  <a:ln>
                    <a:noFill/>
                  </a:ln>
                  <a:solidFill>
                    <a:srgbClr val="7F6000"/>
                  </a:solidFill>
                  <a:effectLst/>
                  <a:uLnTx/>
                  <a:uFillTx/>
                  <a:latin typeface="Exo 2" panose="020B0604020202020204" charset="0"/>
                  <a:ea typeface="+mn-ea"/>
                  <a:cs typeface="Arial"/>
                  <a:sym typeface="Arial"/>
                </a:rPr>
                <a:t> is the expected new demand for Asia in the next 20 years due to agreements to comply with climate changes initiatives</a:t>
              </a:r>
              <a:endParaRPr kumimoji="0" lang="en-GB" sz="1400" b="0" i="0" u="none" strike="noStrike" kern="1200" cap="none" spc="0" normalizeH="0" baseline="0" noProof="0" dirty="0" smtClean="0">
                <a:ln>
                  <a:noFill/>
                </a:ln>
                <a:solidFill>
                  <a:srgbClr val="7F6000"/>
                </a:solidFill>
                <a:effectLst/>
                <a:uLnTx/>
                <a:uFillTx/>
                <a:latin typeface="Exo 2" panose="020B0604020202020204" charset="0"/>
                <a:ea typeface="+mn-ea"/>
                <a:cs typeface="Arial"/>
                <a:sym typeface="Arial"/>
              </a:endParaRPr>
            </a:p>
          </p:txBody>
        </p:sp>
      </p:grpSp>
      <p:sp>
        <p:nvSpPr>
          <p:cNvPr id="18" name="CaixaDeTexto 17"/>
          <p:cNvSpPr txBox="1"/>
          <p:nvPr/>
        </p:nvSpPr>
        <p:spPr>
          <a:xfrm rot="16200000">
            <a:off x="201735" y="4381838"/>
            <a:ext cx="976549" cy="307777"/>
          </a:xfrm>
          <a:prstGeom prst="rect">
            <a:avLst/>
          </a:prstGeom>
          <a:solidFill>
            <a:sysClr val="window" lastClr="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Million MT</a:t>
            </a:r>
          </a:p>
        </p:txBody>
      </p:sp>
      <p:sp>
        <p:nvSpPr>
          <p:cNvPr id="19" name="Título 3"/>
          <p:cNvSpPr>
            <a:spLocks noGrp="1"/>
          </p:cNvSpPr>
          <p:nvPr>
            <p:ph type="title" idx="2"/>
          </p:nvPr>
        </p:nvSpPr>
        <p:spPr>
          <a:xfrm>
            <a:off x="2844408" y="351756"/>
            <a:ext cx="6591279" cy="1325700"/>
          </a:xfrm>
        </p:spPr>
        <p:txBody>
          <a:bodyPr/>
          <a:lstStyle/>
          <a:p>
            <a:pPr algn="ctr"/>
            <a:r>
              <a:rPr lang="en-US" dirty="0" smtClean="0"/>
              <a:t>Market Size</a:t>
            </a:r>
            <a:endParaRPr lang="en-US" dirty="0"/>
          </a:p>
        </p:txBody>
      </p:sp>
      <p:pic>
        <p:nvPicPr>
          <p:cNvPr id="20" name="Imagem 19"/>
          <p:cNvPicPr>
            <a:picLocks noChangeAspect="1"/>
          </p:cNvPicPr>
          <p:nvPr/>
        </p:nvPicPr>
        <p:blipFill>
          <a:blip r:embed="rId3"/>
          <a:stretch>
            <a:fillRect/>
          </a:stretch>
        </p:blipFill>
        <p:spPr>
          <a:xfrm>
            <a:off x="80305" y="-71522"/>
            <a:ext cx="9242337" cy="1261981"/>
          </a:xfrm>
          <a:prstGeom prst="rect">
            <a:avLst/>
          </a:prstGeom>
        </p:spPr>
      </p:pic>
      <p:sp>
        <p:nvSpPr>
          <p:cNvPr id="21" name="TextBox 8">
            <a:extLst>
              <a:ext uri="{FF2B5EF4-FFF2-40B4-BE49-F238E27FC236}">
                <a16:creationId xmlns:a16="http://schemas.microsoft.com/office/drawing/2014/main" id="{1C128030-B418-43F3-BB53-12BA85B048D5}"/>
              </a:ext>
            </a:extLst>
          </p:cNvPr>
          <p:cNvSpPr txBox="1"/>
          <p:nvPr/>
        </p:nvSpPr>
        <p:spPr>
          <a:xfrm>
            <a:off x="639635" y="6596390"/>
            <a:ext cx="628449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smtClean="0">
                <a:ln>
                  <a:noFill/>
                </a:ln>
                <a:solidFill>
                  <a:prstClr val="black"/>
                </a:solidFill>
                <a:effectLst/>
                <a:uLnTx/>
                <a:uFillTx/>
                <a:latin typeface="Arial"/>
                <a:ea typeface="+mn-ea"/>
                <a:cs typeface="Arial"/>
                <a:sym typeface="Arial"/>
              </a:rPr>
              <a:t>1 </a:t>
            </a:r>
            <a:r>
              <a:rPr kumimoji="0" lang="en-US" sz="900" b="0" i="0" u="none" strike="noStrike" kern="1200" cap="none" spc="0" normalizeH="0" baseline="0" noProof="0" dirty="0" smtClean="0">
                <a:ln>
                  <a:noFill/>
                </a:ln>
                <a:solidFill>
                  <a:prstClr val="black"/>
                </a:solidFill>
                <a:effectLst/>
                <a:uLnTx/>
                <a:uFillTx/>
                <a:latin typeface="Arial"/>
                <a:ea typeface="+mn-ea"/>
                <a:cs typeface="Arial"/>
                <a:sym typeface="Arial"/>
              </a:rPr>
              <a:t>https://www.envivabiomass.com/wp-content/uploads/EVA-Investor-Presentation_Nov-2020.pdf</a:t>
            </a:r>
            <a:endParaRPr kumimoji="0" lang="en-GB" sz="9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62963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p:cNvSpPr>
            <a:spLocks noGrp="1"/>
          </p:cNvSpPr>
          <p:nvPr>
            <p:ph type="title" idx="2"/>
          </p:nvPr>
        </p:nvSpPr>
        <p:spPr>
          <a:xfrm>
            <a:off x="2844408" y="351756"/>
            <a:ext cx="6591279" cy="1325700"/>
          </a:xfrm>
        </p:spPr>
        <p:txBody>
          <a:bodyPr/>
          <a:lstStyle/>
          <a:p>
            <a:pPr algn="ctr"/>
            <a:r>
              <a:rPr lang="en-US" dirty="0" smtClean="0"/>
              <a:t>Market Adoption</a:t>
            </a:r>
            <a:endParaRPr lang="en-US" dirty="0"/>
          </a:p>
        </p:txBody>
      </p:sp>
      <p:pic>
        <p:nvPicPr>
          <p:cNvPr id="20" name="Imagem 19"/>
          <p:cNvPicPr>
            <a:picLocks noChangeAspect="1"/>
          </p:cNvPicPr>
          <p:nvPr/>
        </p:nvPicPr>
        <p:blipFill>
          <a:blip r:embed="rId2"/>
          <a:stretch>
            <a:fillRect/>
          </a:stretch>
        </p:blipFill>
        <p:spPr>
          <a:xfrm>
            <a:off x="80305" y="-71522"/>
            <a:ext cx="9242337" cy="1261981"/>
          </a:xfrm>
          <a:prstGeom prst="rect">
            <a:avLst/>
          </a:prstGeom>
        </p:spPr>
      </p:pic>
      <p:sp>
        <p:nvSpPr>
          <p:cNvPr id="30" name="TextBox 6">
            <a:extLst>
              <a:ext uri="{FF2B5EF4-FFF2-40B4-BE49-F238E27FC236}">
                <a16:creationId xmlns:a16="http://schemas.microsoft.com/office/drawing/2014/main" id="{ECE4BAE7-E9FD-4616-9680-3E272A2B9EED}"/>
              </a:ext>
            </a:extLst>
          </p:cNvPr>
          <p:cNvSpPr txBox="1"/>
          <p:nvPr/>
        </p:nvSpPr>
        <p:spPr>
          <a:xfrm>
            <a:off x="569494" y="1762634"/>
            <a:ext cx="1111450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rPr>
              <a:t>Market is driven by global commitment to fight climate change</a:t>
            </a:r>
            <a:r>
              <a:rPr kumimoji="0" lang="en-US" sz="1800" b="1" i="0" u="none" strike="noStrike" kern="1200" cap="none" spc="0" normalizeH="0" baseline="30000" noProof="0" dirty="0" smtClean="0">
                <a:ln>
                  <a:noFill/>
                </a:ln>
                <a:solidFill>
                  <a:prstClr val="black"/>
                </a:solidFill>
                <a:effectLst/>
                <a:uLnTx/>
                <a:uFillTx/>
                <a:latin typeface="Exo 2" panose="020B0604020202020204" charset="0"/>
                <a:ea typeface="+mn-ea"/>
                <a:cs typeface="Arial"/>
                <a:sym typeface="Arial"/>
              </a:rPr>
              <a:t>1</a:t>
            </a:r>
            <a:r>
              <a:rPr kumimoji="0" lang="en-US" sz="1800" b="0" i="0" u="none" strike="noStrike" kern="1200" cap="none" spc="0" normalizeH="0" baseline="30000" noProof="0" dirty="0" smtClean="0">
                <a:ln>
                  <a:noFill/>
                </a:ln>
                <a:solidFill>
                  <a:prstClr val="black"/>
                </a:solidFill>
                <a:effectLst/>
                <a:uLnTx/>
                <a:uFillTx/>
                <a:latin typeface="Exo 2" panose="020B0604020202020204" charset="0"/>
                <a:ea typeface="+mn-ea"/>
                <a:cs typeface="Arial"/>
                <a:sym typeface="Arial"/>
              </a:rPr>
              <a:t>. </a:t>
            </a:r>
            <a:r>
              <a:rPr kumimoji="0" lang="en-US" sz="1800" b="0"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rPr>
              <a:t>Our goal is to continue to close partnerships within the most committed countries across the globe. The industry standard is to close long term contracts, c. 10 years, which generates stable margins. </a:t>
            </a:r>
            <a:endParaRPr kumimoji="0" lang="en-GB" sz="1800" b="0"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endParaRPr>
          </a:p>
        </p:txBody>
      </p:sp>
      <p:sp>
        <p:nvSpPr>
          <p:cNvPr id="31" name="TextBox 8">
            <a:extLst>
              <a:ext uri="{FF2B5EF4-FFF2-40B4-BE49-F238E27FC236}">
                <a16:creationId xmlns:a16="http://schemas.microsoft.com/office/drawing/2014/main" id="{1C128030-B418-43F3-BB53-12BA85B048D5}"/>
              </a:ext>
            </a:extLst>
          </p:cNvPr>
          <p:cNvSpPr txBox="1"/>
          <p:nvPr/>
        </p:nvSpPr>
        <p:spPr>
          <a:xfrm>
            <a:off x="569494" y="6610548"/>
            <a:ext cx="628449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smtClean="0">
                <a:ln>
                  <a:noFill/>
                </a:ln>
                <a:solidFill>
                  <a:prstClr val="black"/>
                </a:solidFill>
                <a:effectLst/>
                <a:uLnTx/>
                <a:uFillTx/>
                <a:latin typeface="Arial"/>
                <a:ea typeface="+mn-ea"/>
                <a:cs typeface="Arial"/>
                <a:sym typeface="Arial"/>
              </a:rPr>
              <a:t>1 </a:t>
            </a:r>
            <a:r>
              <a:rPr kumimoji="0" lang="en-US" sz="900" b="0" i="0" u="none" strike="noStrike" kern="1200" cap="none" spc="0" normalizeH="0" baseline="0" noProof="0" dirty="0" smtClean="0">
                <a:ln>
                  <a:noFill/>
                </a:ln>
                <a:solidFill>
                  <a:prstClr val="black"/>
                </a:solidFill>
                <a:effectLst/>
                <a:uLnTx/>
                <a:uFillTx/>
                <a:latin typeface="Arial"/>
                <a:ea typeface="+mn-ea"/>
                <a:cs typeface="Arial"/>
                <a:sym typeface="Arial"/>
              </a:rPr>
              <a:t>https://www.envivabiomass.com/wp-content/uploads/EVA-Investor-Presentation_Nov-2020.pdf</a:t>
            </a:r>
            <a:endParaRPr kumimoji="0" lang="en-GB" sz="900" b="0" i="0" u="none" strike="noStrike" kern="1200" cap="none" spc="0" normalizeH="0" baseline="0" noProof="0" dirty="0" smtClean="0">
              <a:ln>
                <a:noFill/>
              </a:ln>
              <a:solidFill>
                <a:prstClr val="black"/>
              </a:solidFill>
              <a:effectLst/>
              <a:uLnTx/>
              <a:uFillTx/>
              <a:latin typeface="Arial"/>
              <a:ea typeface="+mn-ea"/>
              <a:cs typeface="Arial"/>
              <a:sym typeface="Arial"/>
            </a:endParaRPr>
          </a:p>
        </p:txBody>
      </p:sp>
      <p:sp>
        <p:nvSpPr>
          <p:cNvPr id="32" name="TextBox 27">
            <a:extLst>
              <a:ext uri="{FF2B5EF4-FFF2-40B4-BE49-F238E27FC236}">
                <a16:creationId xmlns:a16="http://schemas.microsoft.com/office/drawing/2014/main" id="{243BCB23-41FF-46C5-9225-7F2680B020AA}"/>
              </a:ext>
            </a:extLst>
          </p:cNvPr>
          <p:cNvSpPr txBox="1"/>
          <p:nvPr/>
        </p:nvSpPr>
        <p:spPr>
          <a:xfrm>
            <a:off x="569494" y="2817721"/>
            <a:ext cx="53898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7F6000"/>
                </a:solidFill>
                <a:effectLst/>
                <a:uLnTx/>
                <a:uFillTx/>
                <a:latin typeface="Exo 2" panose="020B0604020202020204" charset="0"/>
                <a:ea typeface="+mn-ea"/>
                <a:cs typeface="Arial"/>
                <a:sym typeface="Arial"/>
              </a:rPr>
              <a:t>POLICYMAKER COMMITMENT BY COUNTRY</a:t>
            </a:r>
            <a:r>
              <a:rPr kumimoji="0" lang="en-US" sz="1800" b="0" i="0" u="none" strike="noStrike" kern="1200" cap="none" spc="0" normalizeH="0" baseline="30000" noProof="0" dirty="0" smtClean="0">
                <a:ln>
                  <a:noFill/>
                </a:ln>
                <a:solidFill>
                  <a:srgbClr val="7F6000"/>
                </a:solidFill>
                <a:effectLst/>
                <a:uLnTx/>
                <a:uFillTx/>
                <a:latin typeface="Exo 2" panose="020B0604020202020204" charset="0"/>
                <a:ea typeface="+mn-ea"/>
                <a:cs typeface="Arial"/>
                <a:sym typeface="Arial"/>
              </a:rPr>
              <a:t>1</a:t>
            </a:r>
            <a:endParaRPr kumimoji="0" lang="en-GB" sz="1800" b="1" i="0" u="none" strike="noStrike" kern="1200" cap="none" spc="0" normalizeH="0" baseline="0" noProof="0" dirty="0" smtClean="0">
              <a:ln>
                <a:noFill/>
              </a:ln>
              <a:solidFill>
                <a:srgbClr val="7F6000"/>
              </a:solidFill>
              <a:effectLst/>
              <a:uLnTx/>
              <a:uFillTx/>
              <a:latin typeface="Exo 2" panose="020B0604020202020204" charset="0"/>
              <a:ea typeface="+mn-ea"/>
              <a:cs typeface="Arial"/>
              <a:sym typeface="Arial"/>
            </a:endParaRPr>
          </a:p>
        </p:txBody>
      </p:sp>
      <p:sp>
        <p:nvSpPr>
          <p:cNvPr id="33" name="TextBox 29">
            <a:extLst>
              <a:ext uri="{FF2B5EF4-FFF2-40B4-BE49-F238E27FC236}">
                <a16:creationId xmlns:a16="http://schemas.microsoft.com/office/drawing/2014/main" id="{C0780C2A-6357-4964-8345-C416D5A4400F}"/>
              </a:ext>
            </a:extLst>
          </p:cNvPr>
          <p:cNvSpPr txBox="1"/>
          <p:nvPr/>
        </p:nvSpPr>
        <p:spPr>
          <a:xfrm>
            <a:off x="6277292" y="2817721"/>
            <a:ext cx="47969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7F6000"/>
                </a:solidFill>
                <a:effectLst/>
                <a:uLnTx/>
                <a:uFillTx/>
                <a:latin typeface="Exo 2" panose="020B0604020202020204" charset="0"/>
                <a:ea typeface="+mn-ea"/>
                <a:cs typeface="Arial"/>
                <a:sym typeface="Arial"/>
              </a:rPr>
              <a:t>CONTRACTS / PARTNERSHIPS</a:t>
            </a:r>
            <a:endParaRPr kumimoji="0" lang="en-GB" sz="1800" b="1" i="0" u="none" strike="noStrike" kern="1200" cap="none" spc="0" normalizeH="0" baseline="0" noProof="0" dirty="0" smtClean="0">
              <a:ln>
                <a:noFill/>
              </a:ln>
              <a:solidFill>
                <a:srgbClr val="7F6000"/>
              </a:solidFill>
              <a:effectLst/>
              <a:uLnTx/>
              <a:uFillTx/>
              <a:latin typeface="Exo 2" panose="020B0604020202020204" charset="0"/>
              <a:ea typeface="+mn-ea"/>
              <a:cs typeface="Arial"/>
              <a:sym typeface="Arial"/>
            </a:endParaRPr>
          </a:p>
        </p:txBody>
      </p:sp>
      <p:graphicFrame>
        <p:nvGraphicFramePr>
          <p:cNvPr id="34" name="Table 16">
            <a:extLst>
              <a:ext uri="{FF2B5EF4-FFF2-40B4-BE49-F238E27FC236}">
                <a16:creationId xmlns:a16="http://schemas.microsoft.com/office/drawing/2014/main" id="{FC954B69-26F3-4671-928D-133F9C90DE6C}"/>
              </a:ext>
            </a:extLst>
          </p:cNvPr>
          <p:cNvGraphicFramePr>
            <a:graphicFrameLocks noGrp="1"/>
          </p:cNvGraphicFramePr>
          <p:nvPr>
            <p:extLst/>
          </p:nvPr>
        </p:nvGraphicFramePr>
        <p:xfrm>
          <a:off x="639635" y="3281726"/>
          <a:ext cx="5319678" cy="3280273"/>
        </p:xfrm>
        <a:graphic>
          <a:graphicData uri="http://schemas.openxmlformats.org/drawingml/2006/table">
            <a:tbl>
              <a:tblPr firstRow="1" bandRow="1"/>
              <a:tblGrid>
                <a:gridCol w="2659839">
                  <a:extLst>
                    <a:ext uri="{9D8B030D-6E8A-4147-A177-3AD203B41FA5}">
                      <a16:colId xmlns:a16="http://schemas.microsoft.com/office/drawing/2014/main" val="154623031"/>
                    </a:ext>
                  </a:extLst>
                </a:gridCol>
                <a:gridCol w="2659839">
                  <a:extLst>
                    <a:ext uri="{9D8B030D-6E8A-4147-A177-3AD203B41FA5}">
                      <a16:colId xmlns:a16="http://schemas.microsoft.com/office/drawing/2014/main" val="443642745"/>
                    </a:ext>
                  </a:extLst>
                </a:gridCol>
              </a:tblGrid>
              <a:tr h="635519">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dirty="0">
                          <a:latin typeface="Exo 2" panose="020B0604020202020204" charset="0"/>
                        </a:rPr>
                        <a:t>COUNTRY / REGION</a:t>
                      </a:r>
                      <a:endParaRPr lang="en-GB" dirty="0">
                        <a:latin typeface="Exo 2" panose="020B06040202020202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F600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en-US" dirty="0">
                          <a:latin typeface="Exo 2" panose="020B0604020202020204" charset="0"/>
                        </a:rPr>
                        <a:t>EST. DEMAND DUE TO POLICIES</a:t>
                      </a:r>
                      <a:r>
                        <a:rPr lang="en-US" sz="1800" baseline="30000" dirty="0">
                          <a:latin typeface="Exo 2" panose="020B0604020202020204" charset="0"/>
                        </a:rPr>
                        <a:t>1</a:t>
                      </a:r>
                      <a:endParaRPr lang="en-GB" dirty="0">
                        <a:latin typeface="Exo 2" panose="020B06040202020202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F6000"/>
                    </a:solidFill>
                  </a:tcPr>
                </a:tc>
                <a:extLst>
                  <a:ext uri="{0D108BD9-81ED-4DB2-BD59-A6C34878D82A}">
                    <a16:rowId xmlns:a16="http://schemas.microsoft.com/office/drawing/2014/main" val="1848112158"/>
                  </a:ext>
                </a:extLst>
              </a:tr>
              <a:tr h="45019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800" dirty="0">
                          <a:latin typeface="Exo 2" panose="020B0604020202020204" charset="0"/>
                        </a:rPr>
                        <a:t>JAPAN</a:t>
                      </a:r>
                      <a:endParaRPr lang="en-GB" sz="1800" dirty="0">
                        <a:latin typeface="Exo 2" panose="020B060402020202020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6000">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800" dirty="0">
                          <a:latin typeface="Exo 2" panose="020B0604020202020204" charset="0"/>
                        </a:rPr>
                        <a:t>c. 15 to 20 MT per year</a:t>
                      </a:r>
                      <a:endParaRPr lang="en-GB" sz="1800" dirty="0">
                        <a:latin typeface="Exo 2" panose="020B060402020202020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6000">
                        <a:tint val="40000"/>
                      </a:srgbClr>
                    </a:solidFill>
                  </a:tcPr>
                </a:tc>
                <a:extLst>
                  <a:ext uri="{0D108BD9-81ED-4DB2-BD59-A6C34878D82A}">
                    <a16:rowId xmlns:a16="http://schemas.microsoft.com/office/drawing/2014/main" val="1368234603"/>
                  </a:ext>
                </a:extLst>
              </a:tr>
              <a:tr h="58719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800" dirty="0">
                          <a:latin typeface="Exo 2" panose="020B0604020202020204" charset="0"/>
                        </a:rPr>
                        <a:t>EUROPEAN UNION</a:t>
                      </a:r>
                      <a:endParaRPr lang="en-GB" sz="1800" dirty="0">
                        <a:latin typeface="Exo 2" panose="020B06040202020202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6000">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200" dirty="0">
                          <a:latin typeface="Exo 2" panose="020B0604020202020204" charset="0"/>
                        </a:rPr>
                        <a:t>RED II calls for renewables to account for at least 32% of EU consumption by 2030</a:t>
                      </a:r>
                      <a:endParaRPr lang="en-GB" sz="1200" dirty="0">
                        <a:latin typeface="Exo 2" panose="020B06040202020202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6000">
                        <a:tint val="20000"/>
                      </a:srgbClr>
                    </a:solidFill>
                  </a:tcPr>
                </a:tc>
                <a:extLst>
                  <a:ext uri="{0D108BD9-81ED-4DB2-BD59-A6C34878D82A}">
                    <a16:rowId xmlns:a16="http://schemas.microsoft.com/office/drawing/2014/main" val="2068565379"/>
                  </a:ext>
                </a:extLst>
              </a:tr>
              <a:tr h="45019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800" kern="1200" dirty="0">
                          <a:solidFill>
                            <a:schemeClr val="dk1"/>
                          </a:solidFill>
                          <a:latin typeface="Exo 2" panose="020B0604020202020204" charset="0"/>
                          <a:ea typeface="+mn-ea"/>
                          <a:cs typeface="+mn-cs"/>
                        </a:rPr>
                        <a:t>GERMANY</a:t>
                      </a:r>
                      <a:endParaRPr lang="en-GB" sz="1800" kern="1200" dirty="0">
                        <a:solidFill>
                          <a:schemeClr val="dk1"/>
                        </a:solidFill>
                        <a:latin typeface="Exo 2" panose="020B0604020202020204" charset="0"/>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6000">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200" kern="1200" dirty="0">
                          <a:solidFill>
                            <a:schemeClr val="dk1"/>
                          </a:solidFill>
                          <a:latin typeface="Exo 2" panose="020B0604020202020204" charset="0"/>
                          <a:ea typeface="+mn-ea"/>
                          <a:cs typeface="+mn-cs"/>
                        </a:rPr>
                        <a:t>Largest user of coal in the EU with a goal to reduce the use of fossil fuels</a:t>
                      </a:r>
                      <a:endParaRPr lang="en-GB" sz="1200" kern="1200" dirty="0">
                        <a:solidFill>
                          <a:schemeClr val="dk1"/>
                        </a:solidFill>
                        <a:latin typeface="Exo 2" panose="020B0604020202020204" charset="0"/>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6000">
                        <a:tint val="40000"/>
                      </a:srgbClr>
                    </a:solidFill>
                  </a:tcPr>
                </a:tc>
                <a:extLst>
                  <a:ext uri="{0D108BD9-81ED-4DB2-BD59-A6C34878D82A}">
                    <a16:rowId xmlns:a16="http://schemas.microsoft.com/office/drawing/2014/main" val="3396828473"/>
                  </a:ext>
                </a:extLst>
              </a:tr>
              <a:tr h="45019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800" kern="1200" dirty="0">
                          <a:solidFill>
                            <a:schemeClr val="dk1"/>
                          </a:solidFill>
                          <a:latin typeface="Exo 2" panose="020B0604020202020204" charset="0"/>
                          <a:ea typeface="+mn-ea"/>
                          <a:cs typeface="+mn-cs"/>
                        </a:rPr>
                        <a:t>UK</a:t>
                      </a:r>
                      <a:endParaRPr lang="en-GB" sz="1800" kern="1200" dirty="0">
                        <a:solidFill>
                          <a:schemeClr val="dk1"/>
                        </a:solidFill>
                        <a:latin typeface="Exo 2" panose="020B0604020202020204" charset="0"/>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6000">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200" kern="1200" dirty="0">
                          <a:solidFill>
                            <a:schemeClr val="dk1"/>
                          </a:solidFill>
                          <a:latin typeface="Exo 2" panose="020B0604020202020204" charset="0"/>
                          <a:ea typeface="+mn-ea"/>
                          <a:cs typeface="+mn-cs"/>
                        </a:rPr>
                        <a:t>Law requires coal phase-out by 2025</a:t>
                      </a:r>
                      <a:endParaRPr lang="en-GB" sz="1200" kern="1200" dirty="0">
                        <a:solidFill>
                          <a:schemeClr val="dk1"/>
                        </a:solidFill>
                        <a:latin typeface="Exo 2" panose="020B0604020202020204" charset="0"/>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6000">
                        <a:tint val="20000"/>
                      </a:srgbClr>
                    </a:solidFill>
                  </a:tcPr>
                </a:tc>
                <a:extLst>
                  <a:ext uri="{0D108BD9-81ED-4DB2-BD59-A6C34878D82A}">
                    <a16:rowId xmlns:a16="http://schemas.microsoft.com/office/drawing/2014/main" val="313168567"/>
                  </a:ext>
                </a:extLst>
              </a:tr>
              <a:tr h="45019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800" dirty="0">
                          <a:latin typeface="Exo 2" panose="020B0604020202020204" charset="0"/>
                        </a:rPr>
                        <a:t>NETHERLANDS</a:t>
                      </a:r>
                      <a:endParaRPr lang="en-GB" sz="1800" dirty="0">
                        <a:latin typeface="Exo 2" panose="020B06040202020202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6000">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r>
                        <a:rPr lang="en-US" sz="1200" dirty="0">
                          <a:latin typeface="Exo 2" panose="020B0604020202020204" charset="0"/>
                        </a:rPr>
                        <a:t>Legally binding goal to phase out of coal by 2030</a:t>
                      </a:r>
                      <a:endParaRPr lang="en-GB" sz="1200" dirty="0">
                        <a:latin typeface="Exo 2" panose="020B060402020202020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6000">
                        <a:tint val="40000"/>
                      </a:srgbClr>
                    </a:solidFill>
                  </a:tcPr>
                </a:tc>
                <a:extLst>
                  <a:ext uri="{0D108BD9-81ED-4DB2-BD59-A6C34878D82A}">
                    <a16:rowId xmlns:a16="http://schemas.microsoft.com/office/drawing/2014/main" val="3441902538"/>
                  </a:ext>
                </a:extLst>
              </a:tr>
            </a:tbl>
          </a:graphicData>
        </a:graphic>
      </p:graphicFrame>
      <p:sp>
        <p:nvSpPr>
          <p:cNvPr id="35" name="TextBox 31">
            <a:extLst>
              <a:ext uri="{FF2B5EF4-FFF2-40B4-BE49-F238E27FC236}">
                <a16:creationId xmlns:a16="http://schemas.microsoft.com/office/drawing/2014/main" id="{0A933E6F-49E2-4263-9A71-5F9E1BB5CB77}"/>
              </a:ext>
            </a:extLst>
          </p:cNvPr>
          <p:cNvSpPr txBox="1"/>
          <p:nvPr/>
        </p:nvSpPr>
        <p:spPr>
          <a:xfrm>
            <a:off x="6277292" y="3351018"/>
            <a:ext cx="5269014" cy="221599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rPr>
              <a:t>Contracts are standardized in the industry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rPr>
              <a:t>Long-term contracts (c. 10 years)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rPr>
              <a:t>Fixed-price (with escalators), take-or-pay contracts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rPr>
              <a:t>Fixed USD/ton denominated shipping contracts matched to length of off-contracts</a:t>
            </a:r>
            <a:endParaRPr kumimoji="0" lang="en-GB" sz="1800" b="0" i="0" u="none" strike="noStrike" kern="1200" cap="none" spc="0" normalizeH="0" baseline="0" noProof="0" dirty="0" smtClean="0">
              <a:ln>
                <a:noFill/>
              </a:ln>
              <a:solidFill>
                <a:prstClr val="black"/>
              </a:solidFill>
              <a:effectLst/>
              <a:uLnTx/>
              <a:uFillTx/>
              <a:latin typeface="Exo 2" panose="020B0604020202020204" charset="0"/>
              <a:ea typeface="+mn-ea"/>
              <a:cs typeface="Arial"/>
              <a:sym typeface="Arial"/>
            </a:endParaRPr>
          </a:p>
        </p:txBody>
      </p:sp>
      <p:cxnSp>
        <p:nvCxnSpPr>
          <p:cNvPr id="36" name="Straight Connector 26">
            <a:extLst>
              <a:ext uri="{FF2B5EF4-FFF2-40B4-BE49-F238E27FC236}">
                <a16:creationId xmlns:a16="http://schemas.microsoft.com/office/drawing/2014/main" id="{5E9BE5EE-0A2B-4A11-BE00-2DB223318C0D}"/>
              </a:ext>
            </a:extLst>
          </p:cNvPr>
          <p:cNvCxnSpPr>
            <a:cxnSpLocks/>
          </p:cNvCxnSpPr>
          <p:nvPr/>
        </p:nvCxnSpPr>
        <p:spPr>
          <a:xfrm>
            <a:off x="639637" y="3172985"/>
            <a:ext cx="5319677" cy="0"/>
          </a:xfrm>
          <a:prstGeom prst="line">
            <a:avLst/>
          </a:prstGeom>
          <a:noFill/>
          <a:ln w="28575" cap="flat" cmpd="sng" algn="ctr">
            <a:solidFill>
              <a:srgbClr val="FFC900"/>
            </a:solidFill>
            <a:prstDash val="solid"/>
            <a:miter lim="800000"/>
          </a:ln>
          <a:effectLst/>
        </p:spPr>
      </p:cxnSp>
      <p:cxnSp>
        <p:nvCxnSpPr>
          <p:cNvPr id="37" name="Straight Connector 28">
            <a:extLst>
              <a:ext uri="{FF2B5EF4-FFF2-40B4-BE49-F238E27FC236}">
                <a16:creationId xmlns:a16="http://schemas.microsoft.com/office/drawing/2014/main" id="{299C99CC-D82A-4FDD-B708-0CAD3781DCF7}"/>
              </a:ext>
            </a:extLst>
          </p:cNvPr>
          <p:cNvCxnSpPr>
            <a:cxnSpLocks/>
          </p:cNvCxnSpPr>
          <p:nvPr/>
        </p:nvCxnSpPr>
        <p:spPr>
          <a:xfrm>
            <a:off x="6277292" y="3172985"/>
            <a:ext cx="5319677" cy="0"/>
          </a:xfrm>
          <a:prstGeom prst="line">
            <a:avLst/>
          </a:prstGeom>
          <a:noFill/>
          <a:ln w="28575" cap="flat" cmpd="sng" algn="ctr">
            <a:solidFill>
              <a:srgbClr val="FFC900"/>
            </a:solidFill>
            <a:prstDash val="solid"/>
            <a:miter lim="800000"/>
          </a:ln>
          <a:effectLst/>
        </p:spPr>
      </p:cxnSp>
    </p:spTree>
    <p:extLst>
      <p:ext uri="{BB962C8B-B14F-4D97-AF65-F5344CB8AC3E}">
        <p14:creationId xmlns:p14="http://schemas.microsoft.com/office/powerpoint/2010/main" val="2699159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us Sign 3">
            <a:extLst>
              <a:ext uri="{FF2B5EF4-FFF2-40B4-BE49-F238E27FC236}">
                <a16:creationId xmlns:a16="http://schemas.microsoft.com/office/drawing/2014/main" id="{ADD9E7B8-2B13-4308-8C4D-4022270BDC31}"/>
              </a:ext>
            </a:extLst>
          </p:cNvPr>
          <p:cNvSpPr/>
          <p:nvPr/>
        </p:nvSpPr>
        <p:spPr>
          <a:xfrm>
            <a:off x="863840" y="1330914"/>
            <a:ext cx="10135896" cy="5771771"/>
          </a:xfrm>
          <a:prstGeom prst="mathPlus">
            <a:avLst>
              <a:gd name="adj1" fmla="val 4615"/>
            </a:avLst>
          </a:prstGeom>
          <a:solidFill>
            <a:srgbClr val="E7E6E6"/>
          </a:solid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prstClr val="white"/>
              </a:solidFill>
              <a:effectLst/>
              <a:uLnTx/>
              <a:uFillTx/>
              <a:latin typeface="Arial"/>
              <a:ea typeface="+mn-ea"/>
              <a:cs typeface="Arial"/>
              <a:sym typeface="Arial"/>
            </a:endParaRPr>
          </a:p>
        </p:txBody>
      </p:sp>
      <p:sp>
        <p:nvSpPr>
          <p:cNvPr id="8" name="TextBox 4">
            <a:extLst>
              <a:ext uri="{FF2B5EF4-FFF2-40B4-BE49-F238E27FC236}">
                <a16:creationId xmlns:a16="http://schemas.microsoft.com/office/drawing/2014/main" id="{3D454430-AB98-4558-B4FF-9D9F4FBDFEBF}"/>
              </a:ext>
            </a:extLst>
          </p:cNvPr>
          <p:cNvSpPr txBox="1"/>
          <p:nvPr/>
        </p:nvSpPr>
        <p:spPr>
          <a:xfrm>
            <a:off x="4903320" y="1785630"/>
            <a:ext cx="20614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Exo 2" panose="020B0604020202020204" charset="0"/>
                <a:cs typeface="Arial"/>
                <a:sym typeface="Arial"/>
              </a:rPr>
              <a:t>AFFORDABLE</a:t>
            </a:r>
            <a:endParaRPr kumimoji="0" lang="en-GB" sz="1400" b="1" i="0" u="none" strike="noStrike" kern="0" cap="none" spc="0" normalizeH="0" baseline="0" noProof="0" dirty="0">
              <a:ln>
                <a:noFill/>
              </a:ln>
              <a:solidFill>
                <a:srgbClr val="000000"/>
              </a:solidFill>
              <a:effectLst/>
              <a:uLnTx/>
              <a:uFillTx/>
              <a:latin typeface="Exo 2" panose="020B0604020202020204" charset="0"/>
              <a:cs typeface="Arial"/>
              <a:sym typeface="Arial"/>
            </a:endParaRPr>
          </a:p>
        </p:txBody>
      </p:sp>
      <p:sp>
        <p:nvSpPr>
          <p:cNvPr id="9" name="TextBox 5">
            <a:extLst>
              <a:ext uri="{FF2B5EF4-FFF2-40B4-BE49-F238E27FC236}">
                <a16:creationId xmlns:a16="http://schemas.microsoft.com/office/drawing/2014/main" id="{68141E0F-0505-480C-B0BB-C1852798DF70}"/>
              </a:ext>
            </a:extLst>
          </p:cNvPr>
          <p:cNvSpPr txBox="1"/>
          <p:nvPr/>
        </p:nvSpPr>
        <p:spPr>
          <a:xfrm>
            <a:off x="4901082" y="6446279"/>
            <a:ext cx="20614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Exo 2" panose="020B0604020202020204" charset="0"/>
                <a:cs typeface="Arial"/>
                <a:sym typeface="Arial"/>
              </a:rPr>
              <a:t>EXPENSIVE</a:t>
            </a:r>
            <a:endParaRPr kumimoji="0" lang="en-GB" sz="1400" b="1" i="0" u="none" strike="noStrike" kern="0" cap="none" spc="0" normalizeH="0" baseline="0" noProof="0" dirty="0">
              <a:ln>
                <a:noFill/>
              </a:ln>
              <a:solidFill>
                <a:srgbClr val="000000"/>
              </a:solidFill>
              <a:effectLst/>
              <a:uLnTx/>
              <a:uFillTx/>
              <a:latin typeface="Exo 2" panose="020B0604020202020204" charset="0"/>
              <a:cs typeface="Arial"/>
              <a:sym typeface="Arial"/>
            </a:endParaRPr>
          </a:p>
        </p:txBody>
      </p:sp>
      <p:sp>
        <p:nvSpPr>
          <p:cNvPr id="10" name="TextBox 6">
            <a:extLst>
              <a:ext uri="{FF2B5EF4-FFF2-40B4-BE49-F238E27FC236}">
                <a16:creationId xmlns:a16="http://schemas.microsoft.com/office/drawing/2014/main" id="{B2A01A32-A65B-4F9F-8B72-C2E5DD773833}"/>
              </a:ext>
            </a:extLst>
          </p:cNvPr>
          <p:cNvSpPr txBox="1"/>
          <p:nvPr/>
        </p:nvSpPr>
        <p:spPr>
          <a:xfrm>
            <a:off x="9670137" y="4055139"/>
            <a:ext cx="22579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Exo 2" panose="020B0604020202020204" charset="0"/>
                <a:cs typeface="Arial"/>
                <a:sym typeface="Arial"/>
              </a:rPr>
              <a:t>BIOMASS RENEWABLE</a:t>
            </a:r>
            <a:endParaRPr kumimoji="0" lang="en-GB" sz="1400" b="1" i="0" u="none" strike="noStrike" kern="0" cap="none" spc="0" normalizeH="0" baseline="0" noProof="0" dirty="0">
              <a:ln>
                <a:noFill/>
              </a:ln>
              <a:solidFill>
                <a:srgbClr val="000000"/>
              </a:solidFill>
              <a:effectLst/>
              <a:uLnTx/>
              <a:uFillTx/>
              <a:latin typeface="Exo 2" panose="020B0604020202020204" charset="0"/>
              <a:cs typeface="Arial"/>
              <a:sym typeface="Arial"/>
            </a:endParaRPr>
          </a:p>
        </p:txBody>
      </p:sp>
      <p:sp>
        <p:nvSpPr>
          <p:cNvPr id="11" name="TextBox 7">
            <a:extLst>
              <a:ext uri="{FF2B5EF4-FFF2-40B4-BE49-F238E27FC236}">
                <a16:creationId xmlns:a16="http://schemas.microsoft.com/office/drawing/2014/main" id="{74EE5621-DDEC-48F6-AD6E-19B3EC1FA950}"/>
              </a:ext>
            </a:extLst>
          </p:cNvPr>
          <p:cNvSpPr txBox="1"/>
          <p:nvPr/>
        </p:nvSpPr>
        <p:spPr>
          <a:xfrm>
            <a:off x="19403" y="4028621"/>
            <a:ext cx="22579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Exo 2" panose="020B0604020202020204" charset="0"/>
                <a:cs typeface="Arial"/>
                <a:sym typeface="Arial"/>
              </a:rPr>
              <a:t>OTHER RENEWABLE</a:t>
            </a:r>
            <a:endParaRPr kumimoji="0" lang="en-GB" sz="1400" b="1" i="0" u="none" strike="noStrike" kern="0" cap="none" spc="0" normalizeH="0" baseline="0" noProof="0" dirty="0">
              <a:ln>
                <a:noFill/>
              </a:ln>
              <a:solidFill>
                <a:srgbClr val="000000"/>
              </a:solidFill>
              <a:effectLst/>
              <a:uLnTx/>
              <a:uFillTx/>
              <a:latin typeface="Exo 2" panose="020B0604020202020204" charset="0"/>
              <a:cs typeface="Arial"/>
              <a:sym typeface="Arial"/>
            </a:endParaRPr>
          </a:p>
        </p:txBody>
      </p:sp>
      <p:pic>
        <p:nvPicPr>
          <p:cNvPr id="13" name="Picture 2" descr="Enviva - Wikipedia">
            <a:extLst>
              <a:ext uri="{FF2B5EF4-FFF2-40B4-BE49-F238E27FC236}">
                <a16:creationId xmlns:a16="http://schemas.microsoft.com/office/drawing/2014/main" id="{9712D984-2B51-40BB-9A0C-212C0AA7834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45182" y="4469107"/>
            <a:ext cx="1354555" cy="7095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B11BA976-2A91-4EE5-BC5F-0A605A3C3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76" y="4674952"/>
            <a:ext cx="1873613" cy="1873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About us | Drax Biomass">
            <a:extLst>
              <a:ext uri="{FF2B5EF4-FFF2-40B4-BE49-F238E27FC236}">
                <a16:creationId xmlns:a16="http://schemas.microsoft.com/office/drawing/2014/main" id="{2BBAA768-64B7-4E47-B2EC-AAC47ADAEE5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296879" y="5407198"/>
            <a:ext cx="1084338" cy="6583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n Viet Phat Energy Co., Ltd - Home | Facebook">
            <a:extLst>
              <a:ext uri="{FF2B5EF4-FFF2-40B4-BE49-F238E27FC236}">
                <a16:creationId xmlns:a16="http://schemas.microsoft.com/office/drawing/2014/main" id="{0DF6D1ED-B06B-4DCD-8F02-B9E2B7A06D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1045" y="4465097"/>
            <a:ext cx="1268876" cy="67563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8"/>
          <p:cNvPicPr>
            <a:picLocks noChangeAspect="1"/>
          </p:cNvPicPr>
          <p:nvPr/>
        </p:nvPicPr>
        <p:blipFill>
          <a:blip r:embed="rId6"/>
          <a:stretch>
            <a:fillRect/>
          </a:stretch>
        </p:blipFill>
        <p:spPr>
          <a:xfrm>
            <a:off x="80305" y="-71522"/>
            <a:ext cx="9242337" cy="1261981"/>
          </a:xfrm>
          <a:prstGeom prst="rect">
            <a:avLst/>
          </a:prstGeom>
        </p:spPr>
      </p:pic>
      <p:sp>
        <p:nvSpPr>
          <p:cNvPr id="20" name="Retângulo 19"/>
          <p:cNvSpPr/>
          <p:nvPr/>
        </p:nvSpPr>
        <p:spPr>
          <a:xfrm>
            <a:off x="6445182" y="2899354"/>
            <a:ext cx="5163899" cy="4801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000000"/>
              </a:buClr>
              <a:buSzPts val="2400"/>
              <a:buFont typeface="Arial"/>
              <a:buNone/>
              <a:tabLst/>
              <a:defRPr/>
            </a:pPr>
            <a:r>
              <a:rPr kumimoji="0" lang="pt-BR" sz="2800" b="1" i="0" u="none" strike="noStrike" kern="0" cap="none" spc="0" normalizeH="0" baseline="0" noProof="0" dirty="0">
                <a:ln>
                  <a:noFill/>
                </a:ln>
                <a:solidFill>
                  <a:srgbClr val="FFC000"/>
                </a:solidFill>
                <a:effectLst/>
                <a:uLnTx/>
                <a:uFillTx/>
                <a:latin typeface="Exo 2"/>
                <a:cs typeface="Arial"/>
                <a:sym typeface="Exo 2"/>
              </a:rPr>
              <a:t>╦ </a:t>
            </a:r>
            <a:r>
              <a:rPr kumimoji="0" lang="pt-BR" sz="2800" b="1" i="0" u="none" strike="noStrike" kern="0" cap="none" spc="0" normalizeH="0" baseline="0" noProof="0" dirty="0" smtClean="0">
                <a:ln>
                  <a:noFill/>
                </a:ln>
                <a:solidFill>
                  <a:srgbClr val="FFC000"/>
                </a:solidFill>
                <a:effectLst/>
                <a:uLnTx/>
                <a:uFillTx/>
                <a:latin typeface="Exo 2"/>
                <a:cs typeface="Arial"/>
                <a:sym typeface="Exo 2"/>
              </a:rPr>
              <a:t>BiomassTrust</a:t>
            </a:r>
            <a:endParaRPr kumimoji="0" lang="pt-BR" sz="2800" b="1" i="0" u="none" strike="noStrike" kern="0" cap="none" spc="0" normalizeH="0" baseline="0" noProof="0" dirty="0">
              <a:ln>
                <a:noFill/>
              </a:ln>
              <a:solidFill>
                <a:srgbClr val="FFC000"/>
              </a:solidFill>
              <a:effectLst/>
              <a:uLnTx/>
              <a:uFillTx/>
              <a:latin typeface="Exo 2"/>
              <a:cs typeface="Arial"/>
              <a:sym typeface="Exo 2"/>
            </a:endParaRPr>
          </a:p>
        </p:txBody>
      </p:sp>
      <p:sp>
        <p:nvSpPr>
          <p:cNvPr id="22" name="Título 3"/>
          <p:cNvSpPr>
            <a:spLocks noGrp="1"/>
          </p:cNvSpPr>
          <p:nvPr>
            <p:ph type="title" idx="2"/>
          </p:nvPr>
        </p:nvSpPr>
        <p:spPr>
          <a:xfrm>
            <a:off x="2844408" y="351756"/>
            <a:ext cx="6591279" cy="1325700"/>
          </a:xfrm>
        </p:spPr>
        <p:txBody>
          <a:bodyPr/>
          <a:lstStyle/>
          <a:p>
            <a:pPr algn="ctr"/>
            <a:r>
              <a:rPr lang="en-US" dirty="0" smtClean="0"/>
              <a:t>Competition</a:t>
            </a:r>
            <a:endParaRPr lang="en-US" dirty="0"/>
          </a:p>
        </p:txBody>
      </p:sp>
      <p:sp>
        <p:nvSpPr>
          <p:cNvPr id="23" name="TextBox 6">
            <a:extLst>
              <a:ext uri="{FF2B5EF4-FFF2-40B4-BE49-F238E27FC236}">
                <a16:creationId xmlns:a16="http://schemas.microsoft.com/office/drawing/2014/main" id="{B2A01A32-A65B-4F9F-8B72-C2E5DD773833}"/>
              </a:ext>
            </a:extLst>
          </p:cNvPr>
          <p:cNvSpPr txBox="1"/>
          <p:nvPr/>
        </p:nvSpPr>
        <p:spPr>
          <a:xfrm>
            <a:off x="2844408" y="3026574"/>
            <a:ext cx="22579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smtClean="0">
                <a:ln>
                  <a:noFill/>
                </a:ln>
                <a:solidFill>
                  <a:srgbClr val="FF0000"/>
                </a:solidFill>
                <a:effectLst/>
                <a:uLnTx/>
                <a:uFillTx/>
                <a:latin typeface="Exo 2" panose="020B0604020202020204" charset="0"/>
                <a:cs typeface="Arial"/>
                <a:sym typeface="Arial"/>
              </a:rPr>
              <a:t>N/A</a:t>
            </a:r>
            <a:endParaRPr kumimoji="0" lang="en-GB" sz="1600" b="1" i="0" u="none" strike="noStrike" kern="0" cap="none" spc="0" normalizeH="0" baseline="0" noProof="0" dirty="0">
              <a:ln>
                <a:noFill/>
              </a:ln>
              <a:solidFill>
                <a:srgbClr val="FF0000"/>
              </a:solidFill>
              <a:effectLst/>
              <a:uLnTx/>
              <a:uFillTx/>
              <a:latin typeface="Exo 2" panose="020B0604020202020204" charset="0"/>
              <a:cs typeface="Arial"/>
              <a:sym typeface="Arial"/>
            </a:endParaRPr>
          </a:p>
        </p:txBody>
      </p:sp>
      <p:sp>
        <p:nvSpPr>
          <p:cNvPr id="24" name="TextBox 6">
            <a:extLst>
              <a:ext uri="{FF2B5EF4-FFF2-40B4-BE49-F238E27FC236}">
                <a16:creationId xmlns:a16="http://schemas.microsoft.com/office/drawing/2014/main" id="{B2A01A32-A65B-4F9F-8B72-C2E5DD773833}"/>
              </a:ext>
            </a:extLst>
          </p:cNvPr>
          <p:cNvSpPr txBox="1"/>
          <p:nvPr/>
        </p:nvSpPr>
        <p:spPr>
          <a:xfrm>
            <a:off x="2844408" y="5421222"/>
            <a:ext cx="22579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smtClean="0">
                <a:ln>
                  <a:noFill/>
                </a:ln>
                <a:solidFill>
                  <a:srgbClr val="FF0000"/>
                </a:solidFill>
                <a:effectLst/>
                <a:uLnTx/>
                <a:uFillTx/>
                <a:latin typeface="Exo 2" panose="020B0604020202020204" charset="0"/>
                <a:cs typeface="Arial"/>
                <a:sym typeface="Arial"/>
              </a:rPr>
              <a:t>N/A</a:t>
            </a:r>
            <a:endParaRPr kumimoji="0" lang="en-GB" sz="1600" b="1" i="0" u="none" strike="noStrike" kern="0" cap="none" spc="0" normalizeH="0" baseline="0" noProof="0" dirty="0">
              <a:ln>
                <a:noFill/>
              </a:ln>
              <a:solidFill>
                <a:srgbClr val="FF0000"/>
              </a:solidFill>
              <a:effectLst/>
              <a:uLnTx/>
              <a:uFillTx/>
              <a:latin typeface="Exo 2" panose="020B0604020202020204" charset="0"/>
              <a:cs typeface="Arial"/>
              <a:sym typeface="Arial"/>
            </a:endParaRPr>
          </a:p>
        </p:txBody>
      </p:sp>
    </p:spTree>
    <p:extLst>
      <p:ext uri="{BB962C8B-B14F-4D97-AF65-F5344CB8AC3E}">
        <p14:creationId xmlns:p14="http://schemas.microsoft.com/office/powerpoint/2010/main" val="1522161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21"/>
          <p:cNvSpPr txBox="1"/>
          <p:nvPr/>
        </p:nvSpPr>
        <p:spPr>
          <a:xfrm>
            <a:off x="476397" y="4149418"/>
            <a:ext cx="6129338" cy="2565093"/>
          </a:xfrm>
          <a:prstGeom prst="rect">
            <a:avLst/>
          </a:prstGeom>
          <a:solidFill>
            <a:schemeClr val="accent5">
              <a:lumMod val="50000"/>
            </a:schemeClr>
          </a:solidFill>
          <a:ln>
            <a:noFill/>
          </a:ln>
        </p:spPr>
        <p:txBody>
          <a:bodyPr spcFirstLastPara="1" wrap="square" lIns="91425" tIns="91425" rIns="91425" bIns="91425" anchor="ctr" anchorCtr="0">
            <a:noAutofit/>
          </a:bodyPr>
          <a:lstStyle/>
          <a:p>
            <a:pPr lvl="0" algn="ctr">
              <a:lnSpc>
                <a:spcPct val="150000"/>
              </a:lnSpc>
              <a:spcBef>
                <a:spcPts val="1000"/>
              </a:spcBef>
            </a:pPr>
            <a:r>
              <a:rPr lang="en-US" sz="2400" dirty="0" smtClean="0">
                <a:solidFill>
                  <a:schemeClr val="bg1"/>
                </a:solidFill>
                <a:latin typeface="Exo 2"/>
                <a:ea typeface="Exo 2"/>
                <a:cs typeface="Exo 2"/>
                <a:sym typeface="Exo 2"/>
              </a:rPr>
              <a:t>SWITCHING-OFF FOSSIL FUELS</a:t>
            </a:r>
          </a:p>
          <a:p>
            <a:pPr lvl="0" algn="ctr">
              <a:lnSpc>
                <a:spcPct val="150000"/>
              </a:lnSpc>
              <a:spcBef>
                <a:spcPts val="1000"/>
              </a:spcBef>
            </a:pPr>
            <a:r>
              <a:rPr lang="en-US" sz="2400" dirty="0" smtClean="0">
                <a:solidFill>
                  <a:schemeClr val="bg1"/>
                </a:solidFill>
                <a:latin typeface="Exo 2"/>
                <a:ea typeface="Exo 2"/>
                <a:cs typeface="Exo 2"/>
                <a:sym typeface="Exo 2"/>
              </a:rPr>
              <a:t>-Coal Power Plants </a:t>
            </a:r>
            <a:r>
              <a:rPr lang="en-US" sz="2400" dirty="0">
                <a:solidFill>
                  <a:schemeClr val="bg1"/>
                </a:solidFill>
                <a:latin typeface="Exo 2"/>
                <a:ea typeface="Exo 2"/>
                <a:cs typeface="Exo 2"/>
                <a:sym typeface="Exo 2"/>
              </a:rPr>
              <a:t>around the </a:t>
            </a:r>
            <a:r>
              <a:rPr lang="en-US" sz="2400" dirty="0" smtClean="0">
                <a:solidFill>
                  <a:schemeClr val="bg1"/>
                </a:solidFill>
                <a:latin typeface="Exo 2"/>
                <a:ea typeface="Exo 2"/>
                <a:cs typeface="Exo 2"/>
                <a:sym typeface="Exo 2"/>
              </a:rPr>
              <a:t>world; </a:t>
            </a:r>
          </a:p>
          <a:p>
            <a:pPr lvl="0" algn="ctr">
              <a:lnSpc>
                <a:spcPct val="150000"/>
              </a:lnSpc>
              <a:spcBef>
                <a:spcPts val="1000"/>
              </a:spcBef>
            </a:pPr>
            <a:r>
              <a:rPr lang="en-US" sz="2400" dirty="0" smtClean="0">
                <a:solidFill>
                  <a:schemeClr val="bg1"/>
                </a:solidFill>
                <a:latin typeface="Exo 2"/>
                <a:ea typeface="Exo 2"/>
                <a:cs typeface="Exo 2"/>
                <a:sym typeface="Exo 2"/>
              </a:rPr>
              <a:t>and/or</a:t>
            </a:r>
          </a:p>
          <a:p>
            <a:pPr lvl="0" algn="ctr">
              <a:lnSpc>
                <a:spcPct val="150000"/>
              </a:lnSpc>
              <a:spcBef>
                <a:spcPts val="1000"/>
              </a:spcBef>
            </a:pPr>
            <a:r>
              <a:rPr lang="en-US" sz="2400" dirty="0" smtClean="0">
                <a:solidFill>
                  <a:schemeClr val="bg1"/>
                </a:solidFill>
                <a:latin typeface="Exo 2"/>
                <a:ea typeface="Exo 2"/>
                <a:cs typeface="Exo 2"/>
                <a:sym typeface="Exo 2"/>
              </a:rPr>
              <a:t>-Gas and Oil boilers, furnaces. </a:t>
            </a:r>
            <a:endParaRPr sz="2400" dirty="0">
              <a:solidFill>
                <a:schemeClr val="bg1"/>
              </a:solidFill>
              <a:latin typeface="Exo 2"/>
              <a:ea typeface="Exo 2"/>
              <a:cs typeface="Exo 2"/>
              <a:sym typeface="Exo 2"/>
            </a:endParaRPr>
          </a:p>
        </p:txBody>
      </p:sp>
      <p:sp>
        <p:nvSpPr>
          <p:cNvPr id="158" name="Google Shape;158;p21"/>
          <p:cNvSpPr txBox="1"/>
          <p:nvPr/>
        </p:nvSpPr>
        <p:spPr>
          <a:xfrm>
            <a:off x="6758561" y="3481866"/>
            <a:ext cx="5433439" cy="3000000"/>
          </a:xfrm>
          <a:prstGeom prst="rect">
            <a:avLst/>
          </a:prstGeom>
          <a:noFill/>
          <a:ln>
            <a:noFill/>
          </a:ln>
        </p:spPr>
        <p:txBody>
          <a:bodyPr spcFirstLastPara="1" wrap="square" lIns="91425" tIns="91425" rIns="91425" bIns="91425" anchor="ctr" anchorCtr="0">
            <a:noAutofit/>
          </a:bodyPr>
          <a:lstStyle/>
          <a:p>
            <a:pPr lvl="0" algn="ctr">
              <a:buClr>
                <a:schemeClr val="dk1"/>
              </a:buClr>
            </a:pPr>
            <a:r>
              <a:rPr lang="en-US" sz="2400" dirty="0">
                <a:latin typeface="Exo 2"/>
                <a:ea typeface="Exo 2"/>
                <a:cs typeface="Exo 2"/>
                <a:sym typeface="Exo 2"/>
              </a:rPr>
              <a:t>Modern sustainable bioenergy provides </a:t>
            </a:r>
            <a:r>
              <a:rPr lang="en-US" sz="2400" b="1" dirty="0">
                <a:latin typeface="Exo 2"/>
                <a:ea typeface="Exo 2"/>
                <a:cs typeface="Exo 2"/>
                <a:sym typeface="Exo 2"/>
              </a:rPr>
              <a:t>50% of total renewable energy production and consumption </a:t>
            </a:r>
            <a:r>
              <a:rPr lang="en-US" sz="2400" dirty="0">
                <a:latin typeface="Exo 2"/>
                <a:ea typeface="Exo 2"/>
                <a:cs typeface="Exo 2"/>
                <a:sym typeface="Exo 2"/>
              </a:rPr>
              <a:t>in the world; more than </a:t>
            </a:r>
            <a:r>
              <a:rPr lang="en-US" sz="2400" b="1" dirty="0" smtClean="0">
                <a:latin typeface="Exo 2"/>
                <a:ea typeface="Exo 2"/>
                <a:cs typeface="Exo 2"/>
                <a:sym typeface="Exo 2"/>
              </a:rPr>
              <a:t>60</a:t>
            </a:r>
            <a:r>
              <a:rPr lang="en-US" sz="2400" b="1" dirty="0">
                <a:latin typeface="Exo 2"/>
                <a:ea typeface="Exo 2"/>
                <a:cs typeface="Exo 2"/>
                <a:sym typeface="Exo 2"/>
              </a:rPr>
              <a:t>% comes </a:t>
            </a:r>
            <a:r>
              <a:rPr lang="en-US" sz="2400" b="1" dirty="0" smtClean="0">
                <a:latin typeface="Exo 2"/>
                <a:ea typeface="Exo 2"/>
                <a:cs typeface="Exo 2"/>
                <a:sym typeface="Exo 2"/>
              </a:rPr>
              <a:t>from wood pellets</a:t>
            </a:r>
            <a:r>
              <a:rPr lang="en-US" sz="2400" dirty="0" smtClean="0">
                <a:latin typeface="Exo 2"/>
                <a:ea typeface="Exo 2"/>
                <a:cs typeface="Exo 2"/>
                <a:sym typeface="Exo 2"/>
              </a:rPr>
              <a:t> biofuel for heating or electricity.</a:t>
            </a:r>
            <a:endParaRPr sz="2400" dirty="0">
              <a:latin typeface="Exo 2 Semi Bold"/>
              <a:ea typeface="Exo 2 Semi Bold"/>
              <a:cs typeface="Exo 2 Semi Bold"/>
              <a:sym typeface="Exo 2 Semi Bold"/>
            </a:endParaRPr>
          </a:p>
        </p:txBody>
      </p:sp>
      <p:sp>
        <p:nvSpPr>
          <p:cNvPr id="159" name="Google Shape;159;p21"/>
          <p:cNvSpPr txBox="1">
            <a:spLocks noGrp="1"/>
          </p:cNvSpPr>
          <p:nvPr>
            <p:ph type="title"/>
          </p:nvPr>
        </p:nvSpPr>
        <p:spPr>
          <a:xfrm>
            <a:off x="-485775" y="463724"/>
            <a:ext cx="9281014" cy="1325700"/>
          </a:xfrm>
          <a:prstGeom prst="rect">
            <a:avLst/>
          </a:prstGeom>
        </p:spPr>
        <p:txBody>
          <a:bodyPr spcFirstLastPara="1" wrap="square" lIns="91425" tIns="45700" rIns="91425" bIns="45700" anchor="ctr" anchorCtr="0">
            <a:noAutofit/>
          </a:bodyPr>
          <a:lstStyle/>
          <a:p>
            <a:pPr lvl="0" algn="ctr"/>
            <a:r>
              <a:rPr lang="en-US" dirty="0">
                <a:solidFill>
                  <a:srgbClr val="FFFFFF"/>
                </a:solidFill>
              </a:rPr>
              <a:t>WHY ARE WOOD PELLETS SO </a:t>
            </a:r>
            <a:r>
              <a:rPr lang="en-US" dirty="0" smtClean="0">
                <a:solidFill>
                  <a:srgbClr val="FFFFFF"/>
                </a:solidFill>
              </a:rPr>
              <a:t>IMPORTANT WORLDWIDE?</a:t>
            </a:r>
            <a:r>
              <a:rPr lang="en-US" dirty="0">
                <a:solidFill>
                  <a:srgbClr val="FFFFFF"/>
                </a:solidFill>
              </a:rPr>
              <a:t/>
            </a:r>
            <a:br>
              <a:rPr lang="en-US" dirty="0">
                <a:solidFill>
                  <a:srgbClr val="FFFFFF"/>
                </a:solidFill>
              </a:rPr>
            </a:br>
            <a:endParaRPr b="1" dirty="0">
              <a:solidFill>
                <a:srgbClr val="FFFFFF"/>
              </a:solidFill>
            </a:endParaRPr>
          </a:p>
        </p:txBody>
      </p:sp>
      <p:pic>
        <p:nvPicPr>
          <p:cNvPr id="161" name="Google Shape;161;p21"/>
          <p:cNvPicPr preferRelativeResize="0"/>
          <p:nvPr/>
        </p:nvPicPr>
        <p:blipFill rotWithShape="1">
          <a:blip r:embed="rId3">
            <a:alphaModFix/>
          </a:blip>
          <a:srcRect r="48122"/>
          <a:stretch/>
        </p:blipFill>
        <p:spPr>
          <a:xfrm>
            <a:off x="7811673" y="96982"/>
            <a:ext cx="3488400" cy="3487800"/>
          </a:xfrm>
          <a:prstGeom prst="ellipse">
            <a:avLst/>
          </a:prstGeom>
          <a:noFill/>
          <a:ln>
            <a:noFill/>
          </a:ln>
        </p:spPr>
      </p:pic>
      <p:sp>
        <p:nvSpPr>
          <p:cNvPr id="9" name="Google Shape;253;p27"/>
          <p:cNvSpPr/>
          <p:nvPr/>
        </p:nvSpPr>
        <p:spPr>
          <a:xfrm>
            <a:off x="10175974" y="6480162"/>
            <a:ext cx="3096300" cy="300000"/>
          </a:xfrm>
          <a:prstGeom prst="rect">
            <a:avLst/>
          </a:prstGeom>
          <a:noFill/>
          <a:ln>
            <a:noFill/>
          </a:ln>
        </p:spPr>
        <p:txBody>
          <a:bodyPr spcFirstLastPara="1" wrap="square" lIns="91425" tIns="45700" rIns="91425" bIns="45700" anchor="t" anchorCtr="0">
            <a:noAutofit/>
          </a:bodyPr>
          <a:lstStyle/>
          <a:p>
            <a:pPr lvl="0"/>
            <a:r>
              <a:rPr lang="pt-BR" sz="1100" b="1" dirty="0">
                <a:latin typeface="Exo 2"/>
                <a:ea typeface="Exo 2"/>
                <a:cs typeface="Exo 2"/>
                <a:sym typeface="Exo 2"/>
              </a:rPr>
              <a:t> </a:t>
            </a:r>
            <a:r>
              <a:rPr lang="pt-BR" sz="1100" i="1" dirty="0" smtClean="0">
                <a:latin typeface="Exo 2"/>
                <a:ea typeface="Exo 2"/>
                <a:cs typeface="Exo 2"/>
                <a:sym typeface="Exo 2"/>
              </a:rPr>
              <a:t>UN-REN21</a:t>
            </a:r>
            <a:r>
              <a:rPr lang="pt-BR" sz="1100" i="1" dirty="0">
                <a:latin typeface="Exo 2"/>
                <a:ea typeface="Exo 2"/>
                <a:cs typeface="Exo 2"/>
                <a:sym typeface="Exo 2"/>
              </a:rPr>
              <a:t>, (2019)</a:t>
            </a:r>
          </a:p>
          <a:p>
            <a:pPr marL="0" marR="0" lvl="0" indent="0" algn="l" rtl="0">
              <a:spcBef>
                <a:spcPts val="0"/>
              </a:spcBef>
              <a:spcAft>
                <a:spcPts val="0"/>
              </a:spcAft>
              <a:buNone/>
            </a:pPr>
            <a:r>
              <a:rPr lang="pt-BR" sz="1100" i="1" dirty="0" smtClean="0">
                <a:latin typeface="Exo 2"/>
                <a:ea typeface="Exo 2"/>
                <a:cs typeface="Exo 2"/>
                <a:sym typeface="Exo 2"/>
              </a:rPr>
              <a:t>.</a:t>
            </a:r>
            <a:endParaRPr sz="1100" dirty="0">
              <a:latin typeface="Exo 2"/>
              <a:ea typeface="Exo 2"/>
              <a:cs typeface="Exo 2"/>
              <a:sym typeface="Exo 2"/>
            </a:endParaRPr>
          </a:p>
        </p:txBody>
      </p:sp>
      <p:pic>
        <p:nvPicPr>
          <p:cNvPr id="10" name="Imagem 9"/>
          <p:cNvPicPr>
            <a:picLocks noChangeAspect="1"/>
          </p:cNvPicPr>
          <p:nvPr/>
        </p:nvPicPr>
        <p:blipFill>
          <a:blip r:embed="rId4"/>
          <a:stretch>
            <a:fillRect/>
          </a:stretch>
        </p:blipFill>
        <p:spPr>
          <a:xfrm>
            <a:off x="3641429" y="1772240"/>
            <a:ext cx="2964306" cy="2385591"/>
          </a:xfrm>
          <a:prstGeom prst="rect">
            <a:avLst/>
          </a:prstGeom>
        </p:spPr>
      </p:pic>
      <p:pic>
        <p:nvPicPr>
          <p:cNvPr id="12" name="Imagem 11"/>
          <p:cNvPicPr>
            <a:picLocks noChangeAspect="1"/>
          </p:cNvPicPr>
          <p:nvPr/>
        </p:nvPicPr>
        <p:blipFill>
          <a:blip r:embed="rId5"/>
          <a:stretch>
            <a:fillRect/>
          </a:stretch>
        </p:blipFill>
        <p:spPr>
          <a:xfrm>
            <a:off x="476397" y="1861548"/>
            <a:ext cx="2252795" cy="1177909"/>
          </a:xfrm>
          <a:prstGeom prst="rect">
            <a:avLst/>
          </a:prstGeom>
        </p:spPr>
      </p:pic>
      <p:sp>
        <p:nvSpPr>
          <p:cNvPr id="13" name="Google Shape;156;p21"/>
          <p:cNvSpPr txBox="1">
            <a:spLocks noGrp="1"/>
          </p:cNvSpPr>
          <p:nvPr>
            <p:ph type="body" idx="1"/>
          </p:nvPr>
        </p:nvSpPr>
        <p:spPr>
          <a:xfrm>
            <a:off x="476397" y="2993060"/>
            <a:ext cx="2188539" cy="488806"/>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pt-BR" sz="1800" dirty="0" smtClean="0"/>
              <a:t>DECARBONIZATION</a:t>
            </a:r>
            <a:r>
              <a:rPr lang="pt-BR" dirty="0" smtClean="0"/>
              <a:t>  </a:t>
            </a:r>
            <a:endParaRPr dirty="0"/>
          </a:p>
        </p:txBody>
      </p:sp>
    </p:spTree>
    <p:extLst>
      <p:ext uri="{BB962C8B-B14F-4D97-AF65-F5344CB8AC3E}">
        <p14:creationId xmlns:p14="http://schemas.microsoft.com/office/powerpoint/2010/main" val="225086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2"/>
          </p:nvPr>
        </p:nvSpPr>
        <p:spPr>
          <a:xfrm>
            <a:off x="2844408" y="351756"/>
            <a:ext cx="6591279" cy="1325700"/>
          </a:xfrm>
        </p:spPr>
        <p:txBody>
          <a:bodyPr/>
          <a:lstStyle/>
          <a:p>
            <a:pPr algn="ctr"/>
            <a:r>
              <a:rPr lang="en-US" dirty="0" smtClean="0"/>
              <a:t>Payback</a:t>
            </a:r>
            <a:endParaRPr lang="en-US" dirty="0"/>
          </a:p>
        </p:txBody>
      </p:sp>
      <p:pic>
        <p:nvPicPr>
          <p:cNvPr id="22" name="Google Shape;161;p21"/>
          <p:cNvPicPr preferRelativeResize="0"/>
          <p:nvPr/>
        </p:nvPicPr>
        <p:blipFill rotWithShape="1">
          <a:blip r:embed="rId2">
            <a:alphaModFix/>
          </a:blip>
          <a:srcRect r="48122"/>
          <a:stretch/>
        </p:blipFill>
        <p:spPr>
          <a:xfrm>
            <a:off x="10229809" y="430867"/>
            <a:ext cx="1856936" cy="1824044"/>
          </a:xfrm>
          <a:prstGeom prst="ellipse">
            <a:avLst/>
          </a:prstGeom>
          <a:noFill/>
          <a:ln>
            <a:noFill/>
          </a:ln>
        </p:spPr>
      </p:pic>
      <p:sp>
        <p:nvSpPr>
          <p:cNvPr id="5" name="Google Shape;358;p33"/>
          <p:cNvSpPr txBox="1"/>
          <p:nvPr/>
        </p:nvSpPr>
        <p:spPr>
          <a:xfrm>
            <a:off x="6171578" y="1743579"/>
            <a:ext cx="2241603" cy="1990452"/>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FFFFFF"/>
                </a:solidFill>
                <a:effectLst/>
                <a:uLnTx/>
                <a:uFillTx/>
                <a:latin typeface="Exo 2 Extra Bold"/>
                <a:ea typeface="Exo 2 Extra Bold"/>
                <a:cs typeface="Exo 2 Extra Bold"/>
                <a:sym typeface="Exo 2 Extra Bold"/>
              </a:rPr>
              <a:t>First eucalyptus pellets </a:t>
            </a:r>
            <a:r>
              <a:rPr kumimoji="0" lang="en-US" sz="1600" b="0" i="0" u="none" strike="noStrike" kern="0" cap="none" spc="0" normalizeH="0" baseline="0" noProof="0" dirty="0">
                <a:ln>
                  <a:noFill/>
                </a:ln>
                <a:solidFill>
                  <a:srgbClr val="FFFFFF"/>
                </a:solidFill>
                <a:effectLst/>
                <a:uLnTx/>
                <a:uFillTx/>
                <a:latin typeface="Exo 2 Extra Bold"/>
                <a:ea typeface="Exo 2 Extra Bold"/>
                <a:cs typeface="Exo 2 Extra Bold"/>
                <a:sym typeface="Exo 2 Extra Bold"/>
              </a:rPr>
              <a:t>factory </a:t>
            </a:r>
            <a:r>
              <a:rPr kumimoji="0" lang="en-US" sz="1600" b="0" i="0" u="none" strike="noStrike" kern="0" cap="none" spc="0" normalizeH="0" baseline="0" noProof="0" dirty="0" smtClean="0">
                <a:ln>
                  <a:noFill/>
                </a:ln>
                <a:solidFill>
                  <a:srgbClr val="FFFFFF"/>
                </a:solidFill>
                <a:effectLst/>
                <a:uLnTx/>
                <a:uFillTx/>
                <a:latin typeface="Exo 2 Extra Bold"/>
                <a:ea typeface="Exo 2 Extra Bold"/>
                <a:cs typeface="Exo 2 Extra Bold"/>
                <a:sym typeface="Exo 2 Extra Bold"/>
              </a:rPr>
              <a:t>certified for </a:t>
            </a:r>
            <a:r>
              <a:rPr kumimoji="0" lang="en-US" sz="1600" b="0" i="0" u="none" strike="noStrike" kern="0" cap="none" spc="0" normalizeH="0" baseline="0" noProof="0" dirty="0">
                <a:ln>
                  <a:noFill/>
                </a:ln>
                <a:solidFill>
                  <a:srgbClr val="FFFFFF"/>
                </a:solidFill>
                <a:effectLst/>
                <a:uLnTx/>
                <a:uFillTx/>
                <a:latin typeface="Exo 2 Extra Bold"/>
                <a:ea typeface="Exo 2 Extra Bold"/>
                <a:cs typeface="Exo 2 Extra Bold"/>
                <a:sym typeface="Exo 2 Extra Bold"/>
              </a:rPr>
              <a:t>export</a:t>
            </a:r>
            <a:endParaRPr kumimoji="0" sz="1600" b="0" i="0" u="none" strike="noStrike" kern="0" cap="none" spc="0" normalizeH="0" baseline="0" noProof="0" dirty="0">
              <a:ln>
                <a:noFill/>
              </a:ln>
              <a:solidFill>
                <a:srgbClr val="FFFFFF"/>
              </a:solidFill>
              <a:effectLst/>
              <a:uLnTx/>
              <a:uFillTx/>
              <a:latin typeface="Exo 2 Extra Bold"/>
              <a:ea typeface="Exo 2 Extra Bold"/>
              <a:cs typeface="Exo 2 Extra Bold"/>
              <a:sym typeface="Exo 2 Extra Bold"/>
            </a:endParaRPr>
          </a:p>
        </p:txBody>
      </p:sp>
      <p:sp>
        <p:nvSpPr>
          <p:cNvPr id="6" name="Google Shape;359;p33"/>
          <p:cNvSpPr txBox="1"/>
          <p:nvPr/>
        </p:nvSpPr>
        <p:spPr>
          <a:xfrm>
            <a:off x="8548158" y="1768644"/>
            <a:ext cx="1755630" cy="871692"/>
          </a:xfrm>
          <a:prstGeom prst="rect">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600" b="0" i="0" u="none" strike="noStrike" kern="0" cap="none" spc="0" normalizeH="0" baseline="0" noProof="0" dirty="0" err="1" smtClean="0">
                <a:ln>
                  <a:noFill/>
                </a:ln>
                <a:solidFill>
                  <a:srgbClr val="38761D"/>
                </a:solidFill>
                <a:effectLst/>
                <a:uLnTx/>
                <a:uFillTx/>
                <a:latin typeface="Exo 2 Extra Bold"/>
                <a:ea typeface="Exo 2 Extra Bold"/>
                <a:cs typeface="Exo 2 Extra Bold"/>
                <a:sym typeface="Exo 2 Extra Bold"/>
              </a:rPr>
              <a:t>Production</a:t>
            </a:r>
            <a:r>
              <a:rPr kumimoji="0" lang="pt-BR" sz="1600" b="0" i="0" u="none" strike="noStrike" kern="0" cap="none" spc="0" normalizeH="0" baseline="0" noProof="0" dirty="0" smtClean="0">
                <a:ln>
                  <a:noFill/>
                </a:ln>
                <a:solidFill>
                  <a:srgbClr val="38761D"/>
                </a:solidFill>
                <a:effectLst/>
                <a:uLnTx/>
                <a:uFillTx/>
                <a:latin typeface="Exo 2 Extra Bold"/>
                <a:ea typeface="Exo 2 Extra Bold"/>
                <a:cs typeface="Exo 2 Extra Bold"/>
                <a:sym typeface="Exo 2 Extra Bold"/>
              </a:rPr>
              <a:t> </a:t>
            </a:r>
            <a:r>
              <a:rPr kumimoji="0" lang="pt-BR" sz="1600" b="0" i="0" u="none" strike="noStrike" kern="0" cap="none" spc="0" normalizeH="0" baseline="0" noProof="0" dirty="0">
                <a:ln>
                  <a:noFill/>
                </a:ln>
                <a:solidFill>
                  <a:srgbClr val="000000"/>
                </a:solidFill>
                <a:effectLst/>
                <a:uLnTx/>
                <a:uFillTx/>
                <a:latin typeface="Exo 2"/>
                <a:ea typeface="Exo 2"/>
                <a:cs typeface="Exo 2"/>
                <a:sym typeface="Exo 2"/>
              </a:rPr>
              <a:t>100.000 </a:t>
            </a:r>
            <a:r>
              <a:rPr kumimoji="0" lang="pt-BR" sz="1600" b="0" i="0" u="none" strike="noStrike" kern="0" cap="none" spc="0" normalizeH="0" baseline="0" noProof="0" dirty="0" err="1" smtClean="0">
                <a:ln>
                  <a:noFill/>
                </a:ln>
                <a:solidFill>
                  <a:srgbClr val="000000"/>
                </a:solidFill>
                <a:effectLst/>
                <a:uLnTx/>
                <a:uFillTx/>
                <a:latin typeface="Exo 2"/>
                <a:ea typeface="Exo 2"/>
                <a:cs typeface="Exo 2"/>
                <a:sym typeface="Exo 2"/>
              </a:rPr>
              <a:t>tonne</a:t>
            </a:r>
            <a:r>
              <a:rPr kumimoji="0" lang="pt-BR" sz="1600" b="0" i="0" u="none" strike="noStrike" kern="0" cap="none" spc="0" normalizeH="0" baseline="0" noProof="0" dirty="0" smtClean="0">
                <a:ln>
                  <a:noFill/>
                </a:ln>
                <a:solidFill>
                  <a:srgbClr val="000000"/>
                </a:solidFill>
                <a:effectLst/>
                <a:uLnTx/>
                <a:uFillTx/>
                <a:latin typeface="Exo 2"/>
                <a:ea typeface="Exo 2"/>
                <a:cs typeface="Exo 2"/>
                <a:sym typeface="Exo 2"/>
              </a:rPr>
              <a:t>/</a:t>
            </a:r>
            <a:r>
              <a:rPr kumimoji="0" lang="pt-BR" sz="1600" b="0" i="0" u="none" strike="noStrike" kern="0" cap="none" spc="0" normalizeH="0" baseline="0" noProof="0" dirty="0" err="1" smtClean="0">
                <a:ln>
                  <a:noFill/>
                </a:ln>
                <a:solidFill>
                  <a:srgbClr val="000000"/>
                </a:solidFill>
                <a:effectLst/>
                <a:uLnTx/>
                <a:uFillTx/>
                <a:latin typeface="Exo 2"/>
                <a:ea typeface="Exo 2"/>
                <a:cs typeface="Exo 2"/>
                <a:sym typeface="Exo 2"/>
              </a:rPr>
              <a:t>year</a:t>
            </a:r>
            <a:endParaRPr kumimoji="0" sz="1600" b="0" i="0" u="none" strike="noStrike" kern="0" cap="none" spc="0" normalizeH="0" baseline="0" noProof="0" dirty="0">
              <a:ln>
                <a:noFill/>
              </a:ln>
              <a:solidFill>
                <a:srgbClr val="000000"/>
              </a:solidFill>
              <a:effectLst/>
              <a:uLnTx/>
              <a:uFillTx/>
              <a:latin typeface="Exo 2"/>
              <a:ea typeface="Exo 2"/>
              <a:cs typeface="Exo 2"/>
              <a:sym typeface="Exo 2"/>
            </a:endParaRPr>
          </a:p>
        </p:txBody>
      </p:sp>
      <p:sp>
        <p:nvSpPr>
          <p:cNvPr id="7" name="Google Shape;360;p33"/>
          <p:cNvSpPr txBox="1"/>
          <p:nvPr/>
        </p:nvSpPr>
        <p:spPr>
          <a:xfrm>
            <a:off x="8548158" y="2820299"/>
            <a:ext cx="1755630" cy="867104"/>
          </a:xfrm>
          <a:prstGeom prst="rect">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600" b="0" i="0" u="none" strike="noStrike" kern="0" cap="none" spc="0" normalizeH="0" baseline="0" noProof="0" dirty="0" err="1">
                <a:ln>
                  <a:noFill/>
                </a:ln>
                <a:solidFill>
                  <a:srgbClr val="38761D"/>
                </a:solidFill>
                <a:effectLst/>
                <a:uLnTx/>
                <a:uFillTx/>
                <a:latin typeface="Exo 2 Extra Bold"/>
                <a:ea typeface="Exo 2 Extra Bold"/>
                <a:cs typeface="Exo 2 Extra Bold"/>
                <a:sym typeface="Exo 2 Extra Bold"/>
              </a:rPr>
              <a:t>Payback</a:t>
            </a:r>
            <a:r>
              <a:rPr kumimoji="0" lang="pt-BR" sz="1600" b="0" i="0" u="none" strike="noStrike" kern="0" cap="none" spc="0" normalizeH="0" baseline="0" noProof="0" dirty="0">
                <a:ln>
                  <a:noFill/>
                </a:ln>
                <a:solidFill>
                  <a:srgbClr val="38761D"/>
                </a:solidFill>
                <a:effectLst/>
                <a:uLnTx/>
                <a:uFillTx/>
                <a:latin typeface="Exo 2 Extra Bold"/>
                <a:ea typeface="Exo 2 Extra Bold"/>
                <a:cs typeface="Exo 2 Extra Bold"/>
                <a:sym typeface="Exo 2 Extra Bold"/>
              </a:rPr>
              <a:t> </a:t>
            </a:r>
            <a:endParaRPr kumimoji="0" sz="1600" b="0" i="0" u="none" strike="noStrike" kern="0" cap="none" spc="0" normalizeH="0" baseline="0" noProof="0" dirty="0">
              <a:ln>
                <a:noFill/>
              </a:ln>
              <a:solidFill>
                <a:srgbClr val="38761D"/>
              </a:solidFill>
              <a:effectLst/>
              <a:uLnTx/>
              <a:uFillTx/>
              <a:latin typeface="Exo 2 Extra Bold"/>
              <a:ea typeface="Exo 2 Extra Bold"/>
              <a:cs typeface="Exo 2 Extra Bold"/>
              <a:sym typeface="Exo 2 Extra Bol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600" b="0" i="0" u="none" strike="noStrike" kern="0" cap="none" spc="0" normalizeH="0" baseline="0" noProof="0" dirty="0">
                <a:ln>
                  <a:noFill/>
                </a:ln>
                <a:solidFill>
                  <a:srgbClr val="000000"/>
                </a:solidFill>
                <a:effectLst/>
                <a:uLnTx/>
                <a:uFillTx/>
                <a:latin typeface="Exo 2"/>
                <a:ea typeface="Exo 2"/>
                <a:cs typeface="Exo 2"/>
                <a:sym typeface="Exo 2"/>
              </a:rPr>
              <a:t>3 </a:t>
            </a:r>
            <a:r>
              <a:rPr kumimoji="0" lang="pt-BR" sz="1600" b="0" i="0" u="none" strike="noStrike" kern="0" cap="none" spc="0" normalizeH="0" baseline="0" noProof="0" dirty="0" err="1" smtClean="0">
                <a:ln>
                  <a:noFill/>
                </a:ln>
                <a:solidFill>
                  <a:srgbClr val="000000"/>
                </a:solidFill>
                <a:effectLst/>
                <a:uLnTx/>
                <a:uFillTx/>
                <a:latin typeface="Exo 2"/>
                <a:ea typeface="Exo 2"/>
                <a:cs typeface="Exo 2"/>
                <a:sym typeface="Exo 2"/>
              </a:rPr>
              <a:t>years</a:t>
            </a:r>
            <a:r>
              <a:rPr kumimoji="0" lang="pt-BR" sz="1600" b="0" i="0" u="none" strike="noStrike" kern="0" cap="none" spc="0" normalizeH="0" baseline="0" noProof="0" dirty="0" smtClean="0">
                <a:ln>
                  <a:noFill/>
                </a:ln>
                <a:solidFill>
                  <a:srgbClr val="000000"/>
                </a:solidFill>
                <a:effectLst/>
                <a:uLnTx/>
                <a:uFillTx/>
                <a:latin typeface="Exo 2"/>
                <a:ea typeface="Exo 2"/>
                <a:cs typeface="Exo 2"/>
                <a:sym typeface="Exo 2"/>
              </a:rPr>
              <a:t> </a:t>
            </a:r>
            <a:r>
              <a:rPr kumimoji="0" lang="pt-BR" sz="1600" b="0" i="0" u="none" strike="noStrike" kern="0" cap="none" spc="0" normalizeH="0" baseline="0" noProof="0" dirty="0" err="1" smtClean="0">
                <a:ln>
                  <a:noFill/>
                </a:ln>
                <a:solidFill>
                  <a:srgbClr val="000000"/>
                </a:solidFill>
                <a:effectLst/>
                <a:uLnTx/>
                <a:uFillTx/>
                <a:latin typeface="Exo 2"/>
                <a:ea typeface="Exo 2"/>
                <a:cs typeface="Exo 2"/>
                <a:sym typeface="Exo 2"/>
              </a:rPr>
              <a:t>of</a:t>
            </a:r>
            <a:r>
              <a:rPr kumimoji="0" lang="pt-BR" sz="1600" b="0" i="0" u="none" strike="noStrike" kern="0" cap="none" spc="0" normalizeH="0" baseline="0" noProof="0" dirty="0" smtClean="0">
                <a:ln>
                  <a:noFill/>
                </a:ln>
                <a:solidFill>
                  <a:srgbClr val="000000"/>
                </a:solidFill>
                <a:effectLst/>
                <a:uLnTx/>
                <a:uFillTx/>
                <a:latin typeface="Exo 2"/>
                <a:ea typeface="Exo 2"/>
                <a:cs typeface="Exo 2"/>
                <a:sym typeface="Exo 2"/>
              </a:rPr>
              <a:t> </a:t>
            </a:r>
            <a:r>
              <a:rPr kumimoji="0" lang="pt-BR" sz="1600" b="0" i="0" u="none" strike="noStrike" kern="0" cap="none" spc="0" normalizeH="0" baseline="0" noProof="0" dirty="0" err="1" smtClean="0">
                <a:ln>
                  <a:noFill/>
                </a:ln>
                <a:solidFill>
                  <a:srgbClr val="000000"/>
                </a:solidFill>
                <a:effectLst/>
                <a:uLnTx/>
                <a:uFillTx/>
                <a:latin typeface="Exo 2"/>
                <a:ea typeface="Exo 2"/>
                <a:cs typeface="Exo 2"/>
                <a:sym typeface="Exo 2"/>
              </a:rPr>
              <a:t>operation</a:t>
            </a:r>
            <a:endParaRPr kumimoji="0" sz="1600" b="0" i="0" u="none" strike="noStrike" kern="0" cap="none" spc="0" normalizeH="0" baseline="0" noProof="0" dirty="0">
              <a:ln>
                <a:noFill/>
              </a:ln>
              <a:solidFill>
                <a:srgbClr val="000000"/>
              </a:solidFill>
              <a:effectLst/>
              <a:uLnTx/>
              <a:uFillTx/>
              <a:latin typeface="Exo 2"/>
              <a:ea typeface="Exo 2"/>
              <a:cs typeface="Exo 2"/>
              <a:sym typeface="Exo 2"/>
            </a:endParaRPr>
          </a:p>
        </p:txBody>
      </p:sp>
      <p:sp>
        <p:nvSpPr>
          <p:cNvPr id="8" name="Google Shape;375;p34"/>
          <p:cNvSpPr txBox="1"/>
          <p:nvPr/>
        </p:nvSpPr>
        <p:spPr>
          <a:xfrm>
            <a:off x="808700" y="1776712"/>
            <a:ext cx="2584063" cy="1905000"/>
          </a:xfrm>
          <a:prstGeom prst="rect">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0" i="0" u="none" strike="noStrike" kern="0" cap="none" spc="0" normalizeH="0" baseline="0" noProof="0" dirty="0" err="1" smtClean="0">
                <a:ln>
                  <a:noFill/>
                </a:ln>
                <a:solidFill>
                  <a:srgbClr val="38761D"/>
                </a:solidFill>
                <a:effectLst/>
                <a:uLnTx/>
                <a:uFillTx/>
                <a:latin typeface="Exo 2 Extra Bold"/>
                <a:ea typeface="Exo 2 Extra Bold"/>
                <a:cs typeface="Exo 2 Extra Bold"/>
                <a:sym typeface="Exo 2 Extra Bold"/>
              </a:rPr>
              <a:t>Investment</a:t>
            </a:r>
            <a:r>
              <a:rPr kumimoji="0" lang="pt-BR" sz="2400" b="0" i="0" u="none" strike="noStrike" kern="0" cap="none" spc="0" normalizeH="0" baseline="0" noProof="0" dirty="0" smtClean="0">
                <a:ln>
                  <a:noFill/>
                </a:ln>
                <a:solidFill>
                  <a:srgbClr val="38761D"/>
                </a:solidFill>
                <a:effectLst/>
                <a:uLnTx/>
                <a:uFillTx/>
                <a:latin typeface="Exo 2 Extra Bold"/>
                <a:ea typeface="Exo 2 Extra Bold"/>
                <a:cs typeface="Exo 2 Extra Bold"/>
                <a:sym typeface="Exo 2 Extra Bold"/>
              </a:rPr>
              <a:t>: </a:t>
            </a:r>
            <a:endParaRPr kumimoji="0" sz="2400" b="0" i="0" u="none" strike="noStrike" kern="0" cap="none" spc="0" normalizeH="0" baseline="0" noProof="0" dirty="0">
              <a:ln>
                <a:noFill/>
              </a:ln>
              <a:solidFill>
                <a:srgbClr val="38761D"/>
              </a:solidFill>
              <a:effectLst/>
              <a:uLnTx/>
              <a:uFillTx/>
              <a:latin typeface="Exo 2 Extra Bold"/>
              <a:ea typeface="Exo 2 Extra Bold"/>
              <a:cs typeface="Exo 2 Extra Bold"/>
              <a:sym typeface="Exo 2 Extra Bol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0" i="0" u="none" strike="noStrike" kern="0" cap="none" spc="0" normalizeH="0" baseline="0" noProof="0" dirty="0" smtClean="0">
                <a:ln>
                  <a:noFill/>
                </a:ln>
                <a:solidFill>
                  <a:srgbClr val="000000"/>
                </a:solidFill>
                <a:effectLst/>
                <a:uLnTx/>
                <a:uFillTx/>
                <a:latin typeface="Exo 2"/>
                <a:ea typeface="Exo 2"/>
                <a:cs typeface="Exo 2"/>
                <a:sym typeface="Exo 2"/>
              </a:rPr>
              <a:t>USD 18 </a:t>
            </a:r>
            <a:r>
              <a:rPr kumimoji="0" lang="pt-BR" sz="2400" b="0" i="0" u="none" strike="noStrike" kern="0" cap="none" spc="0" normalizeH="0" baseline="0" noProof="0" dirty="0" err="1" smtClean="0">
                <a:ln>
                  <a:noFill/>
                </a:ln>
                <a:solidFill>
                  <a:srgbClr val="000000"/>
                </a:solidFill>
                <a:effectLst/>
                <a:uLnTx/>
                <a:uFillTx/>
                <a:latin typeface="Exo 2"/>
                <a:ea typeface="Exo 2"/>
                <a:cs typeface="Exo 2"/>
                <a:sym typeface="Exo 2"/>
              </a:rPr>
              <a:t>Million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378;p34"/>
          <p:cNvSpPr txBox="1"/>
          <p:nvPr/>
        </p:nvSpPr>
        <p:spPr>
          <a:xfrm>
            <a:off x="3523365" y="1773770"/>
            <a:ext cx="2417607" cy="860706"/>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0" i="0" u="none" strike="noStrike" kern="0" cap="none" spc="0" normalizeH="0" baseline="0" noProof="0" dirty="0" err="1" smtClean="0">
                <a:ln>
                  <a:noFill/>
                </a:ln>
                <a:solidFill>
                  <a:srgbClr val="FFFFFF"/>
                </a:solidFill>
                <a:effectLst/>
                <a:uLnTx/>
                <a:uFillTx/>
                <a:latin typeface="Exo 2 Extra Bold"/>
                <a:ea typeface="Exo 2 Extra Bold"/>
                <a:cs typeface="Exo 2 Extra Bold"/>
                <a:sym typeface="Exo 2 Extra Bold"/>
              </a:rPr>
              <a:t>Revenue</a:t>
            </a:r>
            <a:r>
              <a:rPr kumimoji="0" lang="pt-BR" sz="2400" b="0" i="0" u="none" strike="noStrike" kern="0" cap="none" spc="0" normalizeH="0" baseline="0" noProof="0" dirty="0" smtClean="0">
                <a:ln>
                  <a:noFill/>
                </a:ln>
                <a:solidFill>
                  <a:srgbClr val="FFFFFF"/>
                </a:solidFill>
                <a:effectLst/>
                <a:uLnTx/>
                <a:uFillTx/>
                <a:latin typeface="Exo 2 Extra Bold"/>
                <a:ea typeface="Exo 2 Extra Bold"/>
                <a:cs typeface="Exo 2 Extra Bold"/>
                <a:sym typeface="Exo 2 Extra Bold"/>
              </a:rPr>
              <a:t> (</a:t>
            </a:r>
            <a:r>
              <a:rPr kumimoji="0" lang="pt-BR" sz="2400" b="0" i="0" u="none" strike="noStrike" kern="0" cap="none" spc="0" normalizeH="0" baseline="0" noProof="0" dirty="0" err="1" smtClean="0">
                <a:ln>
                  <a:noFill/>
                </a:ln>
                <a:solidFill>
                  <a:srgbClr val="FFFFFF"/>
                </a:solidFill>
                <a:effectLst/>
                <a:uLnTx/>
                <a:uFillTx/>
                <a:latin typeface="Exo 2 Extra Bold"/>
                <a:ea typeface="Exo 2 Extra Bold"/>
                <a:cs typeface="Exo 2 Extra Bold"/>
                <a:sym typeface="Exo 2 Extra Bold"/>
              </a:rPr>
              <a:t>yr</a:t>
            </a:r>
            <a:r>
              <a:rPr kumimoji="0" lang="pt-BR" sz="2400" b="0" i="0" u="none" strike="noStrike" kern="0" cap="none" spc="0" normalizeH="0" baseline="0" noProof="0" dirty="0" smtClean="0">
                <a:ln>
                  <a:noFill/>
                </a:ln>
                <a:solidFill>
                  <a:srgbClr val="FFFFFF"/>
                </a:solidFill>
                <a:effectLst/>
                <a:uLnTx/>
                <a:uFillTx/>
                <a:latin typeface="Exo 2 Extra Bold"/>
                <a:ea typeface="Exo 2 Extra Bold"/>
                <a:cs typeface="Exo 2 Extra Bold"/>
                <a:sym typeface="Exo 2 Extra Bold"/>
              </a:rPr>
              <a:t>): </a:t>
            </a:r>
            <a:endParaRPr kumimoji="0" sz="2400" b="0" i="0" u="none" strike="noStrike" kern="0" cap="none" spc="0" normalizeH="0" baseline="0" noProof="0" dirty="0">
              <a:ln>
                <a:noFill/>
              </a:ln>
              <a:solidFill>
                <a:srgbClr val="FFFFFF"/>
              </a:solidFill>
              <a:effectLst/>
              <a:uLnTx/>
              <a:uFillTx/>
              <a:latin typeface="Exo 2 Extra Bold"/>
              <a:ea typeface="Exo 2 Extra Bold"/>
              <a:cs typeface="Exo 2 Extra Bold"/>
              <a:sym typeface="Exo 2 Extra Bol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0" i="0" u="none" strike="noStrike" kern="0" cap="none" spc="0" normalizeH="0" baseline="0" noProof="0" dirty="0" smtClean="0">
                <a:ln>
                  <a:noFill/>
                </a:ln>
                <a:solidFill>
                  <a:srgbClr val="FFFFFF"/>
                </a:solidFill>
                <a:effectLst/>
                <a:uLnTx/>
                <a:uFillTx/>
                <a:latin typeface="Exo 2"/>
                <a:ea typeface="Exo 2"/>
                <a:cs typeface="Exo 2"/>
                <a:sym typeface="Exo 2"/>
              </a:rPr>
              <a:t>USD 20 </a:t>
            </a:r>
            <a:r>
              <a:rPr kumimoji="0" lang="pt-BR" sz="2400" b="0" i="0" u="none" strike="noStrike" kern="0" cap="none" spc="0" normalizeH="0" baseline="0" noProof="0" dirty="0" err="1" smtClean="0">
                <a:ln>
                  <a:noFill/>
                </a:ln>
                <a:solidFill>
                  <a:srgbClr val="FFFFFF"/>
                </a:solidFill>
                <a:effectLst/>
                <a:uLnTx/>
                <a:uFillTx/>
                <a:latin typeface="Exo 2"/>
                <a:ea typeface="Exo 2"/>
                <a:cs typeface="Exo 2"/>
                <a:sym typeface="Exo 2"/>
              </a:rPr>
              <a:t>Million</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0" name="Google Shape;379;p34"/>
          <p:cNvSpPr txBox="1"/>
          <p:nvPr/>
        </p:nvSpPr>
        <p:spPr>
          <a:xfrm>
            <a:off x="3523366" y="2731686"/>
            <a:ext cx="2417606" cy="950785"/>
          </a:xfrm>
          <a:prstGeom prst="rect">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0" i="0" u="none" strike="noStrike" kern="0" cap="none" spc="0" normalizeH="0" baseline="0" noProof="0" dirty="0" err="1" smtClean="0">
                <a:ln>
                  <a:noFill/>
                </a:ln>
                <a:solidFill>
                  <a:srgbClr val="38761D"/>
                </a:solidFill>
                <a:effectLst/>
                <a:uLnTx/>
                <a:uFillTx/>
                <a:latin typeface="Exo 2 Extra Bold"/>
                <a:ea typeface="Exo 2 Extra Bold"/>
                <a:cs typeface="Exo 2 Extra Bold"/>
                <a:sym typeface="Exo 2 Extra Bold"/>
              </a:rPr>
              <a:t>Cost</a:t>
            </a:r>
            <a:r>
              <a:rPr kumimoji="0" lang="pt-BR" sz="2400" b="0" i="0" u="none" strike="noStrike" kern="0" cap="none" spc="0" normalizeH="0" baseline="0" noProof="0" dirty="0" smtClean="0">
                <a:ln>
                  <a:noFill/>
                </a:ln>
                <a:solidFill>
                  <a:srgbClr val="38761D"/>
                </a:solidFill>
                <a:effectLst/>
                <a:uLnTx/>
                <a:uFillTx/>
                <a:latin typeface="Exo 2 Extra Bold"/>
                <a:ea typeface="Exo 2 Extra Bold"/>
                <a:cs typeface="Exo 2 Extra Bold"/>
                <a:sym typeface="Exo 2 Extra Bold"/>
              </a:rPr>
              <a:t> (</a:t>
            </a:r>
            <a:r>
              <a:rPr kumimoji="0" lang="pt-BR" sz="2400" b="0" i="0" u="none" strike="noStrike" kern="0" cap="none" spc="0" normalizeH="0" baseline="0" noProof="0" dirty="0" err="1" smtClean="0">
                <a:ln>
                  <a:noFill/>
                </a:ln>
                <a:solidFill>
                  <a:srgbClr val="38761D"/>
                </a:solidFill>
                <a:effectLst/>
                <a:uLnTx/>
                <a:uFillTx/>
                <a:latin typeface="Exo 2 Extra Bold"/>
                <a:ea typeface="Exo 2 Extra Bold"/>
                <a:cs typeface="Exo 2 Extra Bold"/>
                <a:sym typeface="Exo 2 Extra Bold"/>
              </a:rPr>
              <a:t>yr</a:t>
            </a:r>
            <a:r>
              <a:rPr kumimoji="0" lang="pt-BR" sz="2400" b="0" i="0" u="none" strike="noStrike" kern="0" cap="none" spc="0" normalizeH="0" baseline="0" noProof="0" dirty="0" smtClean="0">
                <a:ln>
                  <a:noFill/>
                </a:ln>
                <a:solidFill>
                  <a:srgbClr val="38761D"/>
                </a:solidFill>
                <a:effectLst/>
                <a:uLnTx/>
                <a:uFillTx/>
                <a:latin typeface="Exo 2 Extra Bold"/>
                <a:ea typeface="Exo 2 Extra Bold"/>
                <a:cs typeface="Exo 2 Extra Bold"/>
                <a:sym typeface="Exo 2 Extra Bold"/>
              </a:rPr>
              <a:t>): </a:t>
            </a:r>
            <a:endParaRPr kumimoji="0" sz="2400" b="0" i="0" u="none" strike="noStrike" kern="0" cap="none" spc="0" normalizeH="0" baseline="0" noProof="0" dirty="0">
              <a:ln>
                <a:noFill/>
              </a:ln>
              <a:solidFill>
                <a:srgbClr val="38761D"/>
              </a:solidFill>
              <a:effectLst/>
              <a:uLnTx/>
              <a:uFillTx/>
              <a:latin typeface="Exo 2 Extra Bold"/>
              <a:ea typeface="Exo 2 Extra Bold"/>
              <a:cs typeface="Exo 2 Extra Bold"/>
              <a:sym typeface="Exo 2 Extra Bol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400" b="0" i="0" u="none" strike="noStrike" kern="0" cap="none" spc="0" normalizeH="0" baseline="0" noProof="0" dirty="0" smtClean="0">
                <a:ln>
                  <a:noFill/>
                </a:ln>
                <a:solidFill>
                  <a:srgbClr val="000000"/>
                </a:solidFill>
                <a:effectLst/>
                <a:uLnTx/>
                <a:uFillTx/>
                <a:latin typeface="Exo 2"/>
                <a:ea typeface="Exo 2"/>
                <a:cs typeface="Exo 2"/>
                <a:sym typeface="Exo 2"/>
              </a:rPr>
              <a:t>USD 14 </a:t>
            </a:r>
            <a:r>
              <a:rPr kumimoji="0" lang="pt-BR" sz="2400" b="0" i="0" u="none" strike="noStrike" kern="0" cap="none" spc="0" normalizeH="0" baseline="0" noProof="0" dirty="0" err="1" smtClean="0">
                <a:ln>
                  <a:noFill/>
                </a:ln>
                <a:solidFill>
                  <a:srgbClr val="000000"/>
                </a:solidFill>
                <a:effectLst/>
                <a:uLnTx/>
                <a:uFillTx/>
                <a:latin typeface="Exo 2"/>
                <a:ea typeface="Exo 2"/>
                <a:cs typeface="Exo 2"/>
                <a:sym typeface="Exo 2"/>
              </a:rPr>
              <a:t>Million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1" name="Imagem 20"/>
          <p:cNvPicPr>
            <a:picLocks noChangeAspect="1"/>
          </p:cNvPicPr>
          <p:nvPr/>
        </p:nvPicPr>
        <p:blipFill>
          <a:blip r:embed="rId3"/>
          <a:stretch>
            <a:fillRect/>
          </a:stretch>
        </p:blipFill>
        <p:spPr>
          <a:xfrm>
            <a:off x="80305" y="-71522"/>
            <a:ext cx="9242337" cy="1261981"/>
          </a:xfrm>
          <a:prstGeom prst="rect">
            <a:avLst/>
          </a:prstGeom>
        </p:spPr>
      </p:pic>
      <p:sp>
        <p:nvSpPr>
          <p:cNvPr id="24" name="Isosceles Triangle 17">
            <a:extLst>
              <a:ext uri="{FF2B5EF4-FFF2-40B4-BE49-F238E27FC236}">
                <a16:creationId xmlns:a16="http://schemas.microsoft.com/office/drawing/2014/main" id="{AEC6216D-355C-44A1-BA40-C6FA3B565D3D}"/>
              </a:ext>
            </a:extLst>
          </p:cNvPr>
          <p:cNvSpPr/>
          <p:nvPr/>
        </p:nvSpPr>
        <p:spPr>
          <a:xfrm rot="5400000">
            <a:off x="3098615" y="5291189"/>
            <a:ext cx="1760156" cy="778678"/>
          </a:xfrm>
          <a:prstGeom prst="triangle">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white"/>
              </a:solidFill>
              <a:effectLst/>
              <a:uLnTx/>
              <a:uFillTx/>
              <a:latin typeface="Arial"/>
              <a:ea typeface="+mn-ea"/>
              <a:cs typeface="+mn-cs"/>
            </a:endParaRPr>
          </a:p>
        </p:txBody>
      </p:sp>
      <p:sp>
        <p:nvSpPr>
          <p:cNvPr id="33" name="Isosceles Triangle 19">
            <a:extLst>
              <a:ext uri="{FF2B5EF4-FFF2-40B4-BE49-F238E27FC236}">
                <a16:creationId xmlns:a16="http://schemas.microsoft.com/office/drawing/2014/main" id="{808851CF-5E3D-43C5-959C-294BFB33BBB1}"/>
              </a:ext>
            </a:extLst>
          </p:cNvPr>
          <p:cNvSpPr/>
          <p:nvPr/>
        </p:nvSpPr>
        <p:spPr>
          <a:xfrm rot="5400000">
            <a:off x="7187719" y="5291190"/>
            <a:ext cx="1760155" cy="778678"/>
          </a:xfrm>
          <a:prstGeom prst="triangle">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white"/>
              </a:solidFill>
              <a:effectLst/>
              <a:uLnTx/>
              <a:uFillTx/>
              <a:latin typeface="Arial"/>
              <a:ea typeface="+mn-ea"/>
              <a:cs typeface="+mn-cs"/>
            </a:endParaRPr>
          </a:p>
        </p:txBody>
      </p:sp>
      <p:sp>
        <p:nvSpPr>
          <p:cNvPr id="19" name="CaixaDeTexto 18"/>
          <p:cNvSpPr txBox="1"/>
          <p:nvPr/>
        </p:nvSpPr>
        <p:spPr>
          <a:xfrm>
            <a:off x="296190" y="3789489"/>
            <a:ext cx="11478922" cy="738664"/>
          </a:xfrm>
          <a:prstGeom prst="rect">
            <a:avLst/>
          </a:prstGeom>
          <a:noFill/>
          <a:ln w="381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0000"/>
                </a:solidFill>
                <a:effectLst/>
                <a:uLnTx/>
                <a:uFillTx/>
                <a:latin typeface="Exo 2" panose="020B0604020202020204" charset="0"/>
                <a:cs typeface="Arial"/>
                <a:sym typeface="Arial"/>
              </a:rPr>
              <a:t>Phase 1</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 </a:t>
            </a:r>
            <a:r>
              <a:rPr kumimoji="0" lang="en-US" sz="1400" b="1" i="0" u="none" strike="noStrike" kern="0" cap="none" spc="0" normalizeH="0" baseline="0" noProof="0" dirty="0">
                <a:ln>
                  <a:noFill/>
                </a:ln>
                <a:solidFill>
                  <a:srgbClr val="000000"/>
                </a:solidFill>
                <a:effectLst/>
                <a:uLnTx/>
                <a:uFillTx/>
                <a:latin typeface="Exo 2" panose="020B0604020202020204" charset="0"/>
                <a:cs typeface="Arial"/>
                <a:sym typeface="Arial"/>
              </a:rPr>
              <a:t>- First Unit</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 Largest wood pellet factory in Brazil with an annual production capacity of 100,000 tons, exploiting the potential of </a:t>
            </a:r>
            <a:r>
              <a:rPr kumimoji="0" lang="en-US" sz="1400" b="0" i="0" u="none" strike="noStrike" kern="0" cap="none" spc="0" normalizeH="0" baseline="0" noProof="0" dirty="0" smtClean="0">
                <a:ln>
                  <a:noFill/>
                </a:ln>
                <a:solidFill>
                  <a:srgbClr val="000000"/>
                </a:solidFill>
                <a:effectLst/>
                <a:uLnTx/>
                <a:uFillTx/>
                <a:latin typeface="Exo 2" panose="020B0604020202020204" charset="0"/>
                <a:cs typeface="Arial"/>
                <a:sym typeface="Arial"/>
              </a:rPr>
              <a:t>sustainable eucalyptus </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by </a:t>
            </a:r>
            <a:r>
              <a:rPr kumimoji="0" lang="en-US" sz="1400" b="1" i="0" u="none" strike="noStrike" kern="0" cap="none" spc="0" normalizeH="0" baseline="0" noProof="0" dirty="0">
                <a:ln>
                  <a:noFill/>
                </a:ln>
                <a:solidFill>
                  <a:srgbClr val="000000"/>
                </a:solidFill>
                <a:effectLst/>
                <a:uLnTx/>
                <a:uFillTx/>
                <a:latin typeface="Exo 2" panose="020B0604020202020204" charset="0"/>
                <a:cs typeface="Arial"/>
                <a:sym typeface="Arial"/>
              </a:rPr>
              <a:t>validated patent</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 to produce certified wood pellets A1 (</a:t>
            </a:r>
            <a:r>
              <a:rPr kumimoji="0" lang="en-US" sz="1400" b="0" i="0" u="none" strike="noStrike" kern="0" cap="none" spc="0" normalizeH="0" baseline="0" noProof="0" dirty="0" err="1">
                <a:ln>
                  <a:noFill/>
                </a:ln>
                <a:solidFill>
                  <a:srgbClr val="000000"/>
                </a:solidFill>
                <a:effectLst/>
                <a:uLnTx/>
                <a:uFillTx/>
                <a:latin typeface="Exo 2" panose="020B0604020202020204" charset="0"/>
                <a:cs typeface="Arial"/>
                <a:sym typeface="Arial"/>
              </a:rPr>
              <a:t>ENplus</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 A1) to export (EU or Japan).  Contracts of </a:t>
            </a:r>
            <a:r>
              <a:rPr kumimoji="0" lang="en-US" sz="1400" b="1" i="0" u="none" strike="noStrike" kern="0" cap="none" spc="0" normalizeH="0" baseline="0" noProof="0" dirty="0">
                <a:ln>
                  <a:noFill/>
                </a:ln>
                <a:solidFill>
                  <a:srgbClr val="000000"/>
                </a:solidFill>
                <a:effectLst/>
                <a:uLnTx/>
                <a:uFillTx/>
                <a:latin typeface="Exo 2" panose="020B0604020202020204" charset="0"/>
                <a:cs typeface="Arial"/>
                <a:sym typeface="Arial"/>
              </a:rPr>
              <a:t>10 years (Take-or-pay), </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providing cash flow stability to the business and to investors</a:t>
            </a:r>
            <a:endParaRPr kumimoji="0" lang="en-US" sz="1400" b="1" i="0" u="none" strike="noStrike" kern="0" cap="none" spc="0" normalizeH="0" baseline="0" noProof="0" dirty="0">
              <a:ln>
                <a:noFill/>
              </a:ln>
              <a:solidFill>
                <a:srgbClr val="000000"/>
              </a:solidFill>
              <a:effectLst/>
              <a:uLnTx/>
              <a:uFillTx/>
              <a:latin typeface="Exo 2" panose="020B0604020202020204" charset="0"/>
              <a:cs typeface="Arial"/>
              <a:sym typeface="Arial"/>
            </a:endParaRPr>
          </a:p>
        </p:txBody>
      </p:sp>
      <p:sp>
        <p:nvSpPr>
          <p:cNvPr id="20" name="CaixaDeTexto 19"/>
          <p:cNvSpPr txBox="1"/>
          <p:nvPr/>
        </p:nvSpPr>
        <p:spPr>
          <a:xfrm>
            <a:off x="296190" y="4713262"/>
            <a:ext cx="11478922" cy="738664"/>
          </a:xfrm>
          <a:prstGeom prst="rect">
            <a:avLst/>
          </a:prstGeom>
          <a:noFill/>
          <a:ln w="3810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0000"/>
                </a:solidFill>
                <a:effectLst/>
                <a:uLnTx/>
                <a:uFillTx/>
                <a:latin typeface="Exo 2" panose="020B0604020202020204" charset="0"/>
                <a:cs typeface="Arial"/>
                <a:sym typeface="Arial"/>
              </a:rPr>
              <a:t>Phase 2</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 </a:t>
            </a:r>
            <a:r>
              <a:rPr kumimoji="0" lang="en-US" sz="1400" b="1" i="0" u="none" strike="noStrike" kern="0" cap="none" spc="0" normalizeH="0" baseline="0" noProof="0" dirty="0">
                <a:ln>
                  <a:noFill/>
                </a:ln>
                <a:solidFill>
                  <a:srgbClr val="000000"/>
                </a:solidFill>
                <a:effectLst/>
                <a:uLnTx/>
                <a:uFillTx/>
                <a:latin typeface="Exo 2" panose="020B0604020202020204" charset="0"/>
                <a:cs typeface="Arial"/>
                <a:sym typeface="Arial"/>
              </a:rPr>
              <a:t>– Expansion</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 Implementation of three new plants, reaching 400,000 tons per year. There is existing current demand at these levels for long term contracts, and timetable for Phase 2 can be accelerated depending on access to capital and business strategy. At the end of this phase, </a:t>
            </a:r>
            <a:r>
              <a:rPr kumimoji="0" lang="en-US" sz="1400" b="0" i="0" u="none" strike="noStrike" kern="0" cap="none" spc="0" normalizeH="0" baseline="0" noProof="0" dirty="0" err="1">
                <a:ln>
                  <a:noFill/>
                </a:ln>
                <a:solidFill>
                  <a:srgbClr val="000000"/>
                </a:solidFill>
                <a:effectLst/>
                <a:uLnTx/>
                <a:uFillTx/>
                <a:latin typeface="Exo 2" panose="020B0604020202020204" charset="0"/>
                <a:cs typeface="Arial"/>
                <a:sym typeface="Arial"/>
              </a:rPr>
              <a:t>BiomassTrust</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 will have a sizeable asset base and we see 3 alternatives :</a:t>
            </a:r>
          </a:p>
        </p:txBody>
      </p:sp>
      <p:sp>
        <p:nvSpPr>
          <p:cNvPr id="26" name="CaixaDeTexto 25"/>
          <p:cNvSpPr txBox="1"/>
          <p:nvPr/>
        </p:nvSpPr>
        <p:spPr>
          <a:xfrm>
            <a:off x="4503987" y="5637035"/>
            <a:ext cx="4486724" cy="1169551"/>
          </a:xfrm>
          <a:prstGeom prst="rect">
            <a:avLst/>
          </a:prstGeom>
          <a:noFill/>
          <a:ln w="38100">
            <a:solidFill>
              <a:srgbClr val="00B05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1" u="sng" strike="noStrike" kern="0" cap="none" spc="0" normalizeH="0" baseline="0" noProof="0" dirty="0">
                <a:ln>
                  <a:noFill/>
                </a:ln>
                <a:solidFill>
                  <a:srgbClr val="000000"/>
                </a:solidFill>
                <a:effectLst/>
                <a:uLnTx/>
                <a:uFillTx/>
                <a:latin typeface="Exo 2" panose="020B0604020202020204" charset="0"/>
                <a:cs typeface="Arial"/>
                <a:sym typeface="Arial"/>
              </a:rPr>
              <a:t>Sale </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to strategic investors (wood pellet groups already in the market, some of them have been approaching us) or to financial investors (willing to continue to expand the company in Brazil or abroad) </a:t>
            </a:r>
          </a:p>
        </p:txBody>
      </p:sp>
      <p:sp>
        <p:nvSpPr>
          <p:cNvPr id="27" name="CaixaDeTexto 26"/>
          <p:cNvSpPr txBox="1"/>
          <p:nvPr/>
        </p:nvSpPr>
        <p:spPr>
          <a:xfrm>
            <a:off x="296190" y="5637035"/>
            <a:ext cx="3919767" cy="1169551"/>
          </a:xfrm>
          <a:prstGeom prst="rect">
            <a:avLst/>
          </a:prstGeom>
          <a:noFill/>
          <a:ln w="38100">
            <a:solidFill>
              <a:srgbClr val="00B050"/>
            </a:solidFill>
          </a:ln>
        </p:spPr>
        <p:txBody>
          <a:bodyPr wrap="square" rtlCol="0">
            <a:spAutoFit/>
          </a:bodyPr>
          <a:lstStyle/>
          <a:p>
            <a:pPr marL="285750" lvl="0" indent="-285750">
              <a:buFont typeface="Arial" panose="020B0604020202020204" pitchFamily="34" charset="0"/>
              <a:buChar char="•"/>
              <a:defRPr/>
            </a:pPr>
            <a:r>
              <a:rPr kumimoji="0" lang="en-US" sz="1400" b="1" i="1" u="sng" strike="noStrike" kern="0" cap="none" spc="0" normalizeH="0" baseline="0" noProof="0" dirty="0">
                <a:ln>
                  <a:noFill/>
                </a:ln>
                <a:solidFill>
                  <a:srgbClr val="000000"/>
                </a:solidFill>
                <a:effectLst/>
                <a:uLnTx/>
                <a:uFillTx/>
                <a:latin typeface="Exo 2" panose="020B0604020202020204" charset="0"/>
                <a:cs typeface="Arial"/>
                <a:sym typeface="Arial"/>
              </a:rPr>
              <a:t>Initial Public Offering </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 IPO. With 400.000 tons per year, </a:t>
            </a:r>
            <a:r>
              <a:rPr kumimoji="0" lang="en-US" sz="1400" b="0" i="0" u="none" strike="noStrike" kern="0" cap="none" spc="0" normalizeH="0" baseline="0" noProof="0" dirty="0" err="1" smtClean="0">
                <a:ln>
                  <a:noFill/>
                </a:ln>
                <a:solidFill>
                  <a:srgbClr val="000000"/>
                </a:solidFill>
                <a:effectLst/>
                <a:uLnTx/>
                <a:uFillTx/>
                <a:latin typeface="Exo 2" panose="020B0604020202020204" charset="0"/>
                <a:cs typeface="Arial"/>
                <a:sym typeface="Arial"/>
              </a:rPr>
              <a:t>BiomassTrust’s</a:t>
            </a:r>
            <a:r>
              <a:rPr kumimoji="0" lang="en-US" sz="1400" b="0" i="0" u="none" strike="noStrike" kern="0" cap="none" spc="0" normalizeH="0" baseline="0" noProof="0" dirty="0" smtClean="0">
                <a:ln>
                  <a:noFill/>
                </a:ln>
                <a:solidFill>
                  <a:srgbClr val="000000"/>
                </a:solidFill>
                <a:effectLst/>
                <a:uLnTx/>
                <a:uFillTx/>
                <a:latin typeface="Exo 2" panose="020B0604020202020204" charset="0"/>
                <a:cs typeface="Arial"/>
                <a:sym typeface="Arial"/>
              </a:rPr>
              <a:t> </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will already have </a:t>
            </a:r>
            <a:r>
              <a:rPr lang="en-US" dirty="0">
                <a:latin typeface="Exo 2" panose="020B0604020202020204" charset="0"/>
              </a:rPr>
              <a:t>enough size to go to the public </a:t>
            </a:r>
            <a:r>
              <a:rPr lang="en-US" dirty="0" smtClean="0">
                <a:latin typeface="Exo 2" panose="020B0604020202020204" charset="0"/>
              </a:rPr>
              <a:t>offer (</a:t>
            </a:r>
            <a:r>
              <a:rPr lang="en-US" dirty="0">
                <a:latin typeface="Exo 2" panose="020B0604020202020204" charset="0"/>
              </a:rPr>
              <a:t>precedents </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already exist and trade in attractive multiples)</a:t>
            </a:r>
          </a:p>
        </p:txBody>
      </p:sp>
      <p:sp>
        <p:nvSpPr>
          <p:cNvPr id="28" name="CaixaDeTexto 27"/>
          <p:cNvSpPr txBox="1"/>
          <p:nvPr/>
        </p:nvSpPr>
        <p:spPr>
          <a:xfrm>
            <a:off x="9278741" y="5627127"/>
            <a:ext cx="2443821" cy="1169551"/>
          </a:xfrm>
          <a:prstGeom prst="rect">
            <a:avLst/>
          </a:prstGeom>
          <a:noFill/>
          <a:ln w="38100">
            <a:solidFill>
              <a:srgbClr val="00B05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1" u="sng" strike="noStrike" kern="0" cap="none" spc="0" normalizeH="0" baseline="0" noProof="0" dirty="0">
                <a:ln>
                  <a:noFill/>
                </a:ln>
                <a:solidFill>
                  <a:srgbClr val="000000"/>
                </a:solidFill>
                <a:effectLst/>
                <a:uLnTx/>
                <a:uFillTx/>
                <a:latin typeface="Exo 2" panose="020B0604020202020204" charset="0"/>
                <a:cs typeface="Arial"/>
                <a:sym typeface="Arial"/>
              </a:rPr>
              <a:t>Maintain assets, </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h</a:t>
            </a:r>
            <a:r>
              <a:rPr kumimoji="0" lang="en-US" sz="1400" b="0" i="0" u="none" strike="noStrike" kern="0" cap="none" spc="0" normalizeH="0" baseline="0" noProof="0" dirty="0" smtClean="0">
                <a:ln>
                  <a:noFill/>
                </a:ln>
                <a:solidFill>
                  <a:srgbClr val="000000"/>
                </a:solidFill>
                <a:effectLst/>
                <a:uLnTx/>
                <a:uFillTx/>
                <a:latin typeface="Exo 2" panose="020B0604020202020204" charset="0"/>
                <a:cs typeface="Arial"/>
                <a:sym typeface="Arial"/>
              </a:rPr>
              <a:t>arness </a:t>
            </a:r>
            <a:r>
              <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rPr>
              <a:t>hold to maturity contracted returns, and if desired expand the </a:t>
            </a:r>
            <a:r>
              <a:rPr kumimoji="0" lang="en-US" sz="1400" b="0" i="0" u="none" strike="noStrike" kern="0" cap="none" spc="0" normalizeH="0" baseline="0" noProof="0" dirty="0" smtClean="0">
                <a:ln>
                  <a:noFill/>
                </a:ln>
                <a:solidFill>
                  <a:srgbClr val="000000"/>
                </a:solidFill>
                <a:effectLst/>
                <a:uLnTx/>
                <a:uFillTx/>
                <a:latin typeface="Exo 2" panose="020B0604020202020204" charset="0"/>
                <a:cs typeface="Arial"/>
                <a:sym typeface="Arial"/>
              </a:rPr>
              <a:t>patent.</a:t>
            </a:r>
            <a:endParaRPr kumimoji="0" lang="en-US" sz="1400" b="0" i="0" u="none" strike="noStrike" kern="0" cap="none" spc="0" normalizeH="0" baseline="0" noProof="0" dirty="0">
              <a:ln>
                <a:noFill/>
              </a:ln>
              <a:solidFill>
                <a:srgbClr val="000000"/>
              </a:solidFill>
              <a:effectLst/>
              <a:uLnTx/>
              <a:uFillTx/>
              <a:latin typeface="Exo 2" panose="020B0604020202020204" charset="0"/>
              <a:cs typeface="Arial"/>
              <a:sym typeface="Arial"/>
            </a:endParaRPr>
          </a:p>
        </p:txBody>
      </p:sp>
    </p:spTree>
    <p:extLst>
      <p:ext uri="{BB962C8B-B14F-4D97-AF65-F5344CB8AC3E}">
        <p14:creationId xmlns:p14="http://schemas.microsoft.com/office/powerpoint/2010/main" val="4199419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7"/>
          <p:cNvSpPr txBox="1">
            <a:spLocks noGrp="1"/>
          </p:cNvSpPr>
          <p:nvPr>
            <p:ph type="title"/>
          </p:nvPr>
        </p:nvSpPr>
        <p:spPr>
          <a:xfrm>
            <a:off x="2504850" y="347225"/>
            <a:ext cx="71823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smtClean="0">
                <a:solidFill>
                  <a:srgbClr val="FFFFFF"/>
                </a:solidFill>
              </a:rPr>
              <a:t> </a:t>
            </a:r>
            <a:r>
              <a:rPr lang="en-US" dirty="0" smtClean="0">
                <a:solidFill>
                  <a:srgbClr val="FFFFFF"/>
                </a:solidFill>
              </a:rPr>
              <a:t>Partner</a:t>
            </a:r>
            <a:endParaRPr lang="en-US" b="1" dirty="0">
              <a:solidFill>
                <a:srgbClr val="FFFFFF"/>
              </a:solidFill>
            </a:endParaRPr>
          </a:p>
        </p:txBody>
      </p:sp>
      <p:pic>
        <p:nvPicPr>
          <p:cNvPr id="2" name="Imagem 1"/>
          <p:cNvPicPr>
            <a:picLocks noChangeAspect="1"/>
          </p:cNvPicPr>
          <p:nvPr/>
        </p:nvPicPr>
        <p:blipFill>
          <a:blip r:embed="rId3"/>
          <a:stretch>
            <a:fillRect/>
          </a:stretch>
        </p:blipFill>
        <p:spPr>
          <a:xfrm>
            <a:off x="0" y="2139339"/>
            <a:ext cx="5687117" cy="3284199"/>
          </a:xfrm>
          <a:prstGeom prst="rect">
            <a:avLst/>
          </a:prstGeom>
        </p:spPr>
      </p:pic>
      <p:pic>
        <p:nvPicPr>
          <p:cNvPr id="1026" name="Picture 2" descr="Multicargo Terminal - Porto do Aç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1084" y="3377513"/>
            <a:ext cx="4495628" cy="34804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IG Raises $1.1 Billion for Global Project Fund V | Business Wi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06" y="1734264"/>
            <a:ext cx="4363056" cy="218152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7970108" y="3977131"/>
            <a:ext cx="3949495" cy="830997"/>
          </a:xfrm>
          <a:prstGeom prst="rect">
            <a:avLst/>
          </a:prstGeom>
        </p:spPr>
        <p:txBody>
          <a:bodyPr wrap="square">
            <a:spAutoFit/>
          </a:bodyPr>
          <a:lstStyle/>
          <a:p>
            <a:r>
              <a:rPr lang="en-US" sz="1600" dirty="0">
                <a:solidFill>
                  <a:srgbClr val="202124"/>
                </a:solidFill>
                <a:latin typeface="Roboto"/>
              </a:rPr>
              <a:t>EIG Global Energy Partners is a </a:t>
            </a:r>
            <a:r>
              <a:rPr lang="en-US" sz="1600" b="1" dirty="0">
                <a:solidFill>
                  <a:srgbClr val="202124"/>
                </a:solidFill>
                <a:latin typeface="Roboto"/>
              </a:rPr>
              <a:t>leading provider of institutional capital to the energy sector globally</a:t>
            </a:r>
            <a:r>
              <a:rPr lang="en-US" sz="1600" dirty="0">
                <a:solidFill>
                  <a:srgbClr val="202124"/>
                </a:solidFill>
                <a:latin typeface="Roboto"/>
              </a:rPr>
              <a:t>.</a:t>
            </a:r>
            <a:endParaRPr lang="en-US" sz="1600" dirty="0"/>
          </a:p>
        </p:txBody>
      </p:sp>
    </p:spTree>
    <p:extLst>
      <p:ext uri="{BB962C8B-B14F-4D97-AF65-F5344CB8AC3E}">
        <p14:creationId xmlns:p14="http://schemas.microsoft.com/office/powerpoint/2010/main" val="1190354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3006436" y="-26067"/>
            <a:ext cx="4509276" cy="770559"/>
          </a:xfrm>
          <a:prstGeom prst="rect">
            <a:avLst/>
          </a:prstGeom>
        </p:spPr>
      </p:pic>
      <p:sp>
        <p:nvSpPr>
          <p:cNvPr id="132" name="Google Shape;132;p18"/>
          <p:cNvSpPr txBox="1">
            <a:spLocks noGrp="1"/>
          </p:cNvSpPr>
          <p:nvPr>
            <p:ph type="body" idx="1"/>
          </p:nvPr>
        </p:nvSpPr>
        <p:spPr>
          <a:xfrm>
            <a:off x="3544638" y="742578"/>
            <a:ext cx="8661931" cy="1205819"/>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t-BR" sz="1200" b="1" dirty="0" err="1" smtClean="0"/>
              <a:t>Farago</a:t>
            </a:r>
            <a:r>
              <a:rPr lang="pt-BR" sz="1200" b="1" dirty="0" smtClean="0"/>
              <a:t> Escobar, Javier – (</a:t>
            </a:r>
            <a:r>
              <a:rPr lang="pt-BR" sz="1200" b="1" dirty="0" err="1" smtClean="0"/>
              <a:t>Founder</a:t>
            </a:r>
            <a:r>
              <a:rPr lang="pt-BR" sz="1200" b="1" dirty="0" smtClean="0"/>
              <a:t> – CEO)</a:t>
            </a:r>
            <a:endParaRPr sz="1200" b="1" dirty="0"/>
          </a:p>
          <a:p>
            <a:pPr marL="279449" indent="-171450">
              <a:lnSpc>
                <a:spcPct val="100000"/>
              </a:lnSpc>
              <a:spcBef>
                <a:spcPts val="0"/>
              </a:spcBef>
            </a:pPr>
            <a:r>
              <a:rPr lang="pt-BR" sz="1050" dirty="0"/>
              <a:t>Harvard </a:t>
            </a:r>
            <a:r>
              <a:rPr lang="pt-BR" sz="1050" dirty="0" err="1" smtClean="0"/>
              <a:t>School</a:t>
            </a:r>
            <a:r>
              <a:rPr lang="pt-BR" sz="1050" dirty="0" smtClean="0"/>
              <a:t> </a:t>
            </a:r>
            <a:r>
              <a:rPr lang="pt-BR" sz="1050" dirty="0" err="1" smtClean="0"/>
              <a:t>of</a:t>
            </a:r>
            <a:r>
              <a:rPr lang="pt-BR" sz="1050" dirty="0" smtClean="0"/>
              <a:t> </a:t>
            </a:r>
            <a:r>
              <a:rPr lang="pt-BR" sz="1050" dirty="0" err="1" smtClean="0"/>
              <a:t>Engineering</a:t>
            </a:r>
            <a:r>
              <a:rPr lang="pt-BR" sz="1050" dirty="0" smtClean="0"/>
              <a:t> &amp; </a:t>
            </a:r>
            <a:r>
              <a:rPr lang="pt-BR" sz="1050" dirty="0" err="1" smtClean="0"/>
              <a:t>Applied</a:t>
            </a:r>
            <a:r>
              <a:rPr lang="pt-BR" sz="1050" dirty="0" smtClean="0"/>
              <a:t> </a:t>
            </a:r>
            <a:r>
              <a:rPr lang="pt-BR" sz="1050" dirty="0" err="1" smtClean="0"/>
              <a:t>Sciences</a:t>
            </a:r>
            <a:r>
              <a:rPr lang="pt-BR" sz="1050" dirty="0" smtClean="0"/>
              <a:t>, </a:t>
            </a:r>
            <a:r>
              <a:rPr lang="pt-BR" sz="1050" dirty="0" err="1" smtClean="0"/>
              <a:t>Postdoctoral</a:t>
            </a:r>
            <a:r>
              <a:rPr lang="pt-BR" sz="1050" dirty="0" smtClean="0"/>
              <a:t> </a:t>
            </a:r>
            <a:r>
              <a:rPr lang="pt-BR" sz="1050" dirty="0" err="1" smtClean="0"/>
              <a:t>Fellow</a:t>
            </a:r>
            <a:r>
              <a:rPr lang="pt-BR" sz="1050" dirty="0" smtClean="0"/>
              <a:t> 22’ </a:t>
            </a:r>
            <a:endParaRPr lang="pt-BR" sz="1050" dirty="0"/>
          </a:p>
          <a:p>
            <a:pPr marL="279449" indent="-171450">
              <a:lnSpc>
                <a:spcPct val="100000"/>
              </a:lnSpc>
              <a:spcBef>
                <a:spcPts val="0"/>
              </a:spcBef>
            </a:pPr>
            <a:r>
              <a:rPr lang="en-US" sz="1050" dirty="0"/>
              <a:t>Lead Brazilian Contributor in the UN Environment - Renewable Global Status Report (REN21</a:t>
            </a:r>
            <a:r>
              <a:rPr lang="en-US" sz="1050" dirty="0" smtClean="0"/>
              <a:t>)</a:t>
            </a:r>
            <a:endParaRPr lang="pt-BR" sz="1050" dirty="0" smtClean="0"/>
          </a:p>
          <a:p>
            <a:pPr marL="279449" indent="-171450">
              <a:lnSpc>
                <a:spcPct val="100000"/>
              </a:lnSpc>
              <a:spcBef>
                <a:spcPts val="0"/>
              </a:spcBef>
            </a:pPr>
            <a:r>
              <a:rPr lang="en-US" sz="1050" dirty="0" smtClean="0"/>
              <a:t>Former </a:t>
            </a:r>
            <a:r>
              <a:rPr lang="en-US" sz="1050" dirty="0"/>
              <a:t>Researcher at </a:t>
            </a:r>
            <a:r>
              <a:rPr lang="en-US" sz="1050" dirty="0" smtClean="0"/>
              <a:t>Brazilian Reference Centre on Biomass, and Shell Research Centre for Gas Innovation, Brazil </a:t>
            </a:r>
          </a:p>
          <a:p>
            <a:pPr marL="279449" indent="-171450">
              <a:lnSpc>
                <a:spcPct val="100000"/>
              </a:lnSpc>
              <a:spcBef>
                <a:spcPts val="0"/>
              </a:spcBef>
            </a:pPr>
            <a:r>
              <a:rPr lang="en-US" sz="1050" dirty="0" smtClean="0"/>
              <a:t>USP </a:t>
            </a:r>
            <a:r>
              <a:rPr lang="en-US" sz="1050" dirty="0"/>
              <a:t>Outstanding Doctoral Thesis </a:t>
            </a:r>
            <a:r>
              <a:rPr lang="en-US" sz="1050" dirty="0" smtClean="0"/>
              <a:t>Award</a:t>
            </a:r>
          </a:p>
          <a:p>
            <a:pPr marL="279449" indent="-171450">
              <a:lnSpc>
                <a:spcPct val="100000"/>
              </a:lnSpc>
              <a:spcBef>
                <a:spcPts val="0"/>
              </a:spcBef>
            </a:pPr>
            <a:r>
              <a:rPr lang="en-US" sz="1050" dirty="0" smtClean="0"/>
              <a:t>Spark Grant by Harvard Innovation Lab</a:t>
            </a:r>
          </a:p>
          <a:p>
            <a:pPr marL="279449" indent="-171450">
              <a:lnSpc>
                <a:spcPct val="100000"/>
              </a:lnSpc>
              <a:spcBef>
                <a:spcPts val="0"/>
              </a:spcBef>
            </a:pPr>
            <a:r>
              <a:rPr lang="en-US" sz="1050" dirty="0" smtClean="0"/>
              <a:t>Visiting </a:t>
            </a:r>
            <a:r>
              <a:rPr lang="en-US" sz="1050" dirty="0"/>
              <a:t>PhD. at Utrecht University; and New South Wales Government – DPI, </a:t>
            </a:r>
            <a:r>
              <a:rPr lang="en-US" sz="1050" dirty="0" smtClean="0"/>
              <a:t>Australia</a:t>
            </a:r>
          </a:p>
          <a:p>
            <a:pPr marL="279449" indent="-171450">
              <a:lnSpc>
                <a:spcPct val="100000"/>
              </a:lnSpc>
              <a:spcBef>
                <a:spcPts val="0"/>
              </a:spcBef>
            </a:pPr>
            <a:r>
              <a:rPr lang="pt-BR" sz="1050" dirty="0"/>
              <a:t>Forestry Eng.; </a:t>
            </a:r>
            <a:r>
              <a:rPr lang="pt-BR" sz="1050" dirty="0" err="1"/>
              <a:t>MSc</a:t>
            </a:r>
            <a:r>
              <a:rPr lang="pt-BR" sz="1050" dirty="0"/>
              <a:t>. in Wood Technology.; PhD in Energy </a:t>
            </a:r>
            <a:r>
              <a:rPr lang="pt-BR" sz="1050" dirty="0" err="1"/>
              <a:t>with</a:t>
            </a:r>
            <a:r>
              <a:rPr lang="pt-BR" sz="1050" dirty="0"/>
              <a:t> </a:t>
            </a:r>
            <a:r>
              <a:rPr lang="en-US" sz="1050" dirty="0" smtClean="0"/>
              <a:t>highest</a:t>
            </a:r>
            <a:r>
              <a:rPr lang="pt-BR" sz="1050" dirty="0" smtClean="0"/>
              <a:t> </a:t>
            </a:r>
            <a:r>
              <a:rPr lang="pt-BR" sz="1050" dirty="0" err="1" smtClean="0"/>
              <a:t>honors</a:t>
            </a:r>
            <a:r>
              <a:rPr lang="pt-BR" sz="1050" dirty="0" smtClean="0"/>
              <a:t> </a:t>
            </a:r>
            <a:r>
              <a:rPr lang="pt-BR" sz="1050" dirty="0" err="1"/>
              <a:t>from</a:t>
            </a:r>
            <a:r>
              <a:rPr lang="pt-BR" sz="1050" dirty="0"/>
              <a:t> </a:t>
            </a:r>
            <a:r>
              <a:rPr lang="pt-BR" sz="1050" dirty="0" err="1"/>
              <a:t>University</a:t>
            </a:r>
            <a:r>
              <a:rPr lang="pt-BR" sz="1050" dirty="0"/>
              <a:t> </a:t>
            </a:r>
            <a:r>
              <a:rPr lang="pt-BR" sz="1050" dirty="0" err="1"/>
              <a:t>of</a:t>
            </a:r>
            <a:r>
              <a:rPr lang="pt-BR" sz="1050" dirty="0"/>
              <a:t> São Paulo</a:t>
            </a:r>
          </a:p>
          <a:p>
            <a:pPr marL="279449" indent="-171450">
              <a:lnSpc>
                <a:spcPct val="100000"/>
              </a:lnSpc>
              <a:spcBef>
                <a:spcPts val="0"/>
              </a:spcBef>
            </a:pPr>
            <a:endParaRPr lang="en-US" sz="1050" dirty="0"/>
          </a:p>
          <a:p>
            <a:pPr marL="107999" indent="0">
              <a:lnSpc>
                <a:spcPct val="100000"/>
              </a:lnSpc>
              <a:spcBef>
                <a:spcPts val="0"/>
              </a:spcBef>
              <a:buNone/>
            </a:pPr>
            <a:endParaRPr lang="en-US" sz="1050" dirty="0"/>
          </a:p>
        </p:txBody>
      </p:sp>
      <p:pic>
        <p:nvPicPr>
          <p:cNvPr id="5" name="Imagem 4"/>
          <p:cNvPicPr>
            <a:picLocks noChangeAspect="1"/>
          </p:cNvPicPr>
          <p:nvPr/>
        </p:nvPicPr>
        <p:blipFill>
          <a:blip r:embed="rId4"/>
          <a:stretch>
            <a:fillRect/>
          </a:stretch>
        </p:blipFill>
        <p:spPr>
          <a:xfrm>
            <a:off x="700119" y="1036260"/>
            <a:ext cx="594743" cy="877648"/>
          </a:xfrm>
          <a:prstGeom prst="rect">
            <a:avLst/>
          </a:prstGeom>
        </p:spPr>
      </p:pic>
      <p:pic>
        <p:nvPicPr>
          <p:cNvPr id="10" name="Imagem 9"/>
          <p:cNvPicPr>
            <a:picLocks noChangeAspect="1"/>
          </p:cNvPicPr>
          <p:nvPr/>
        </p:nvPicPr>
        <p:blipFill>
          <a:blip r:embed="rId3"/>
          <a:stretch>
            <a:fillRect/>
          </a:stretch>
        </p:blipFill>
        <p:spPr>
          <a:xfrm>
            <a:off x="7435667" y="-26067"/>
            <a:ext cx="4756333" cy="770559"/>
          </a:xfrm>
          <a:prstGeom prst="rect">
            <a:avLst/>
          </a:prstGeom>
        </p:spPr>
      </p:pic>
      <p:pic>
        <p:nvPicPr>
          <p:cNvPr id="13" name="Imagem 12"/>
          <p:cNvPicPr>
            <a:picLocks noChangeAspect="1"/>
          </p:cNvPicPr>
          <p:nvPr/>
        </p:nvPicPr>
        <p:blipFill>
          <a:blip r:embed="rId5"/>
          <a:stretch>
            <a:fillRect/>
          </a:stretch>
        </p:blipFill>
        <p:spPr>
          <a:xfrm>
            <a:off x="87578" y="2140187"/>
            <a:ext cx="1945693" cy="638617"/>
          </a:xfrm>
          <a:prstGeom prst="rect">
            <a:avLst/>
          </a:prstGeom>
        </p:spPr>
      </p:pic>
      <p:pic>
        <p:nvPicPr>
          <p:cNvPr id="14" name="Imagem 13"/>
          <p:cNvPicPr>
            <a:picLocks noChangeAspect="1"/>
          </p:cNvPicPr>
          <p:nvPr/>
        </p:nvPicPr>
        <p:blipFill>
          <a:blip r:embed="rId6"/>
          <a:stretch>
            <a:fillRect/>
          </a:stretch>
        </p:blipFill>
        <p:spPr>
          <a:xfrm>
            <a:off x="87578" y="275584"/>
            <a:ext cx="1850596" cy="534397"/>
          </a:xfrm>
          <a:prstGeom prst="rect">
            <a:avLst/>
          </a:prstGeom>
        </p:spPr>
      </p:pic>
      <p:sp>
        <p:nvSpPr>
          <p:cNvPr id="131" name="Google Shape;131;p18"/>
          <p:cNvSpPr txBox="1">
            <a:spLocks noGrp="1"/>
          </p:cNvSpPr>
          <p:nvPr>
            <p:ph type="title"/>
          </p:nvPr>
        </p:nvSpPr>
        <p:spPr>
          <a:xfrm>
            <a:off x="3406732" y="-137563"/>
            <a:ext cx="8096100" cy="975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r>
              <a:rPr lang="en-US" sz="3600" dirty="0" smtClean="0">
                <a:solidFill>
                  <a:schemeClr val="bg1"/>
                </a:solidFill>
              </a:rPr>
              <a:t>Team</a:t>
            </a:r>
            <a:endParaRPr lang="en-US" sz="3600" dirty="0">
              <a:solidFill>
                <a:schemeClr val="bg1"/>
              </a:solidFill>
            </a:endParaRPr>
          </a:p>
        </p:txBody>
      </p:sp>
      <p:pic>
        <p:nvPicPr>
          <p:cNvPr id="15" name="Imagem 14"/>
          <p:cNvPicPr>
            <a:picLocks noChangeAspect="1"/>
          </p:cNvPicPr>
          <p:nvPr/>
        </p:nvPicPr>
        <p:blipFill>
          <a:blip r:embed="rId7"/>
          <a:stretch>
            <a:fillRect/>
          </a:stretch>
        </p:blipFill>
        <p:spPr>
          <a:xfrm>
            <a:off x="2495779" y="-66979"/>
            <a:ext cx="9242337" cy="1261981"/>
          </a:xfrm>
          <a:prstGeom prst="rect">
            <a:avLst/>
          </a:prstGeom>
        </p:spPr>
      </p:pic>
      <p:cxnSp>
        <p:nvCxnSpPr>
          <p:cNvPr id="29" name="Conector reto 28"/>
          <p:cNvCxnSpPr/>
          <p:nvPr/>
        </p:nvCxnSpPr>
        <p:spPr>
          <a:xfrm>
            <a:off x="11502832" y="381447"/>
            <a:ext cx="634681" cy="104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V="1">
            <a:off x="7843393" y="389731"/>
            <a:ext cx="2271853" cy="1015"/>
          </a:xfrm>
          <a:prstGeom prst="line">
            <a:avLst/>
          </a:prstGeom>
        </p:spPr>
        <p:style>
          <a:lnRef idx="1">
            <a:schemeClr val="accent1"/>
          </a:lnRef>
          <a:fillRef idx="0">
            <a:schemeClr val="accent1"/>
          </a:fillRef>
          <a:effectRef idx="0">
            <a:schemeClr val="accent1"/>
          </a:effectRef>
          <a:fontRef idx="minor">
            <a:schemeClr val="tx1"/>
          </a:fontRef>
        </p:style>
      </p:cxnSp>
      <p:sp>
        <p:nvSpPr>
          <p:cNvPr id="36" name="Google Shape;134;p18"/>
          <p:cNvSpPr txBox="1">
            <a:spLocks/>
          </p:cNvSpPr>
          <p:nvPr/>
        </p:nvSpPr>
        <p:spPr>
          <a:xfrm>
            <a:off x="4526780" y="5427084"/>
            <a:ext cx="7752947" cy="12259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Exo 2"/>
              <a:buChar char="•"/>
              <a:defRPr sz="2800" b="0" i="0" u="none" strike="noStrike" cap="none">
                <a:solidFill>
                  <a:schemeClr val="dk1"/>
                </a:solidFill>
                <a:latin typeface="Exo 2"/>
                <a:ea typeface="Exo 2"/>
                <a:cs typeface="Exo 2"/>
                <a:sym typeface="Exo 2"/>
              </a:defRPr>
            </a:lvl1pPr>
            <a:lvl2pPr marL="914400" marR="0" lvl="1" indent="-342900" algn="l" rtl="0">
              <a:lnSpc>
                <a:spcPct val="90000"/>
              </a:lnSpc>
              <a:spcBef>
                <a:spcPts val="500"/>
              </a:spcBef>
              <a:spcAft>
                <a:spcPts val="0"/>
              </a:spcAft>
              <a:buClr>
                <a:schemeClr val="dk1"/>
              </a:buClr>
              <a:buSzPts val="1800"/>
              <a:buFont typeface="Exo 2"/>
              <a:buChar char="•"/>
              <a:defRPr sz="2400" b="0" i="0" u="none" strike="noStrike" cap="none">
                <a:solidFill>
                  <a:schemeClr val="dk1"/>
                </a:solidFill>
                <a:latin typeface="Exo 2"/>
                <a:ea typeface="Exo 2"/>
                <a:cs typeface="Exo 2"/>
                <a:sym typeface="Exo 2"/>
              </a:defRPr>
            </a:lvl2pPr>
            <a:lvl3pPr marL="1371600" marR="0" lvl="2" indent="-342900" algn="l" rtl="0">
              <a:lnSpc>
                <a:spcPct val="90000"/>
              </a:lnSpc>
              <a:spcBef>
                <a:spcPts val="500"/>
              </a:spcBef>
              <a:spcAft>
                <a:spcPts val="0"/>
              </a:spcAft>
              <a:buClr>
                <a:schemeClr val="dk1"/>
              </a:buClr>
              <a:buSzPts val="1800"/>
              <a:buFont typeface="Exo 2"/>
              <a:buChar char="•"/>
              <a:defRPr sz="2000" b="0" i="0" u="none" strike="noStrike" cap="none">
                <a:solidFill>
                  <a:schemeClr val="dk1"/>
                </a:solidFill>
                <a:latin typeface="Exo 2"/>
                <a:ea typeface="Exo 2"/>
                <a:cs typeface="Exo 2"/>
                <a:sym typeface="Exo 2"/>
              </a:defRPr>
            </a:lvl3pPr>
            <a:lvl4pPr marL="1828800" marR="0" lvl="3"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4pPr>
            <a:lvl5pPr marL="2286000" marR="0" lvl="4"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5pPr>
            <a:lvl6pPr marL="2743200" marR="0" lvl="5"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6pPr>
            <a:lvl7pPr marL="3200400" marR="0" lvl="6"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7pPr>
            <a:lvl8pPr marL="3657600" marR="0" lvl="7"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8pPr>
            <a:lvl9pPr marL="4114800" marR="0" lvl="8"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Exo 2"/>
              <a:buNone/>
              <a:tabLst/>
              <a:defRPr/>
            </a:pPr>
            <a:r>
              <a:rPr kumimoji="0" lang="pt-BR" sz="1200" b="1" i="0" u="none" strike="noStrike" kern="0" cap="none" spc="0" normalizeH="0" baseline="0" noProof="0" dirty="0" smtClean="0">
                <a:ln>
                  <a:noFill/>
                </a:ln>
                <a:solidFill>
                  <a:srgbClr val="000000"/>
                </a:solidFill>
                <a:effectLst/>
                <a:uLnTx/>
                <a:uFillTx/>
                <a:latin typeface="Exo 2"/>
                <a:sym typeface="Exo 2"/>
              </a:rPr>
              <a:t>Alba </a:t>
            </a:r>
            <a:r>
              <a:rPr kumimoji="0" lang="pt-BR" sz="1200" b="1" i="0" u="none" strike="noStrike" kern="0" cap="none" spc="0" normalizeH="0" baseline="0" noProof="0" dirty="0" err="1" smtClean="0">
                <a:ln>
                  <a:noFill/>
                </a:ln>
                <a:solidFill>
                  <a:srgbClr val="000000"/>
                </a:solidFill>
                <a:effectLst/>
                <a:uLnTx/>
                <a:uFillTx/>
                <a:latin typeface="Exo 2"/>
                <a:sym typeface="Exo 2"/>
              </a:rPr>
              <a:t>Pieracci</a:t>
            </a:r>
            <a:r>
              <a:rPr kumimoji="0" lang="pt-BR" sz="1200" b="1" i="0" u="none" strike="noStrike" kern="0" cap="none" spc="0" normalizeH="0" baseline="0" noProof="0" dirty="0" smtClean="0">
                <a:ln>
                  <a:noFill/>
                </a:ln>
                <a:solidFill>
                  <a:srgbClr val="000000"/>
                </a:solidFill>
                <a:effectLst/>
                <a:uLnTx/>
                <a:uFillTx/>
                <a:latin typeface="Exo 2"/>
                <a:sym typeface="Exo 2"/>
              </a:rPr>
              <a:t>, Mike – (Project Manager)</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Swiss </a:t>
            </a:r>
            <a:r>
              <a:rPr kumimoji="0" lang="en-US" sz="1050" b="0" i="0" u="none" strike="noStrike" kern="0" cap="none" spc="0" normalizeH="0" baseline="0" noProof="0" dirty="0">
                <a:ln>
                  <a:noFill/>
                </a:ln>
                <a:solidFill>
                  <a:srgbClr val="000000"/>
                </a:solidFill>
                <a:effectLst/>
                <a:uLnTx/>
                <a:uFillTx/>
                <a:latin typeface="Exo 2"/>
                <a:sym typeface="Exo 2"/>
              </a:rPr>
              <a:t>Federal Institute of Technology </a:t>
            </a:r>
            <a:r>
              <a:rPr kumimoji="0" lang="en-US" sz="1050" b="0" i="0" u="none" strike="noStrike" kern="0" cap="none" spc="0" normalizeH="0" baseline="0" noProof="0" dirty="0" smtClean="0">
                <a:ln>
                  <a:noFill/>
                </a:ln>
                <a:solidFill>
                  <a:srgbClr val="000000"/>
                </a:solidFill>
                <a:effectLst/>
                <a:uLnTx/>
                <a:uFillTx/>
                <a:latin typeface="Exo 2"/>
                <a:sym typeface="Exo 2"/>
              </a:rPr>
              <a:t>- EPFL Engineering Merit </a:t>
            </a:r>
            <a:r>
              <a:rPr kumimoji="0" lang="en-US" sz="1050" b="0" i="0" u="none" strike="noStrike" kern="0" cap="none" spc="0" normalizeH="0" baseline="0" noProof="0" dirty="0">
                <a:ln>
                  <a:noFill/>
                </a:ln>
                <a:solidFill>
                  <a:srgbClr val="000000"/>
                </a:solidFill>
                <a:effectLst/>
                <a:uLnTx/>
                <a:uFillTx/>
                <a:latin typeface="Exo 2"/>
                <a:sym typeface="Exo 2"/>
              </a:rPr>
              <a:t>Fellow </a:t>
            </a:r>
            <a:r>
              <a:rPr kumimoji="0" lang="en-US" sz="1050" b="0" i="0" u="none" strike="noStrike" kern="0" cap="none" spc="0" normalizeH="0" baseline="0" noProof="0" dirty="0" smtClean="0">
                <a:ln>
                  <a:noFill/>
                </a:ln>
                <a:solidFill>
                  <a:srgbClr val="000000"/>
                </a:solidFill>
                <a:effectLst/>
                <a:uLnTx/>
                <a:uFillTx/>
                <a:latin typeface="Exo 2"/>
                <a:sym typeface="Exo 2"/>
              </a:rPr>
              <a:t>10’</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Spent 06 </a:t>
            </a:r>
            <a:r>
              <a:rPr kumimoji="0" lang="en-US" sz="1050" b="0" i="0" u="none" strike="noStrike" kern="0" cap="none" spc="0" normalizeH="0" baseline="0" noProof="0" dirty="0">
                <a:ln>
                  <a:noFill/>
                </a:ln>
                <a:solidFill>
                  <a:srgbClr val="000000"/>
                </a:solidFill>
                <a:effectLst/>
                <a:uLnTx/>
                <a:uFillTx/>
                <a:latin typeface="Exo 2"/>
                <a:sym typeface="Exo 2"/>
              </a:rPr>
              <a:t>years as a project manager in the energy sector.</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Led </a:t>
            </a:r>
            <a:r>
              <a:rPr kumimoji="0" lang="en-US" sz="1050" b="0" i="0" u="none" strike="noStrike" kern="0" cap="none" spc="0" normalizeH="0" baseline="0" noProof="0" dirty="0">
                <a:ln>
                  <a:noFill/>
                </a:ln>
                <a:solidFill>
                  <a:srgbClr val="000000"/>
                </a:solidFill>
                <a:effectLst/>
                <a:uLnTx/>
                <a:uFillTx/>
                <a:latin typeface="Exo 2"/>
                <a:sym typeface="Exo 2"/>
              </a:rPr>
              <a:t>several technical, strategic and investment operations for infrastructure construction in Latin America. </a:t>
            </a:r>
            <a:endParaRPr kumimoji="0" lang="en-US" sz="1050" b="0" i="0" u="none" strike="noStrike" kern="0" cap="none" spc="0" normalizeH="0" baseline="0" noProof="0" dirty="0" smtClean="0">
              <a:ln>
                <a:noFill/>
              </a:ln>
              <a:solidFill>
                <a:srgbClr val="000000"/>
              </a:solidFill>
              <a:effectLst/>
              <a:uLnTx/>
              <a:uFillTx/>
              <a:latin typeface="Exo 2"/>
              <a:sym typeface="Exo 2"/>
            </a:endParaRP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a:ln>
                  <a:noFill/>
                </a:ln>
                <a:solidFill>
                  <a:srgbClr val="000000"/>
                </a:solidFill>
                <a:effectLst/>
                <a:uLnTx/>
                <a:uFillTx/>
                <a:latin typeface="Exo 2"/>
                <a:sym typeface="Exo 2"/>
              </a:rPr>
              <a:t>MBA </a:t>
            </a:r>
            <a:r>
              <a:rPr kumimoji="0" lang="en-US" sz="1050" b="0" i="0" u="none" strike="noStrike" kern="0" cap="none" spc="0" normalizeH="0" baseline="0" noProof="0" dirty="0" smtClean="0">
                <a:ln>
                  <a:noFill/>
                </a:ln>
                <a:solidFill>
                  <a:srgbClr val="000000"/>
                </a:solidFill>
                <a:effectLst/>
                <a:uLnTx/>
                <a:uFillTx/>
                <a:latin typeface="Exo 2"/>
                <a:sym typeface="Exo 2"/>
              </a:rPr>
              <a:t>from </a:t>
            </a:r>
            <a:r>
              <a:rPr kumimoji="0" lang="en-US" sz="1050" b="0" i="0" u="none" strike="noStrike" kern="0" cap="none" spc="0" normalizeH="0" baseline="0" noProof="0" dirty="0">
                <a:ln>
                  <a:noFill/>
                </a:ln>
                <a:solidFill>
                  <a:srgbClr val="000000"/>
                </a:solidFill>
                <a:effectLst/>
                <a:uLnTx/>
                <a:uFillTx/>
                <a:latin typeface="Exo 2"/>
                <a:sym typeface="Exo 2"/>
              </a:rPr>
              <a:t>Miguel de Cervantes European University.</a:t>
            </a:r>
            <a:endParaRPr kumimoji="0" lang="en-US" sz="1050" b="0" i="0" u="none" strike="noStrike" kern="0" cap="none" spc="0" normalizeH="0" baseline="0" noProof="0" dirty="0" smtClean="0">
              <a:ln>
                <a:noFill/>
              </a:ln>
              <a:solidFill>
                <a:srgbClr val="000000"/>
              </a:solidFill>
              <a:effectLst/>
              <a:uLnTx/>
              <a:uFillTx/>
              <a:latin typeface="Exo 2"/>
              <a:sym typeface="Exo 2"/>
            </a:endParaRPr>
          </a:p>
          <a:p>
            <a:pPr marL="107999" marR="0" lvl="0" indent="0" algn="l" defTabSz="914400" rtl="0" eaLnBrk="1" fontAlgn="auto" latinLnBrk="0" hangingPunct="1">
              <a:lnSpc>
                <a:spcPct val="90000"/>
              </a:lnSpc>
              <a:spcBef>
                <a:spcPts val="1000"/>
              </a:spcBef>
              <a:spcAft>
                <a:spcPts val="0"/>
              </a:spcAft>
              <a:buClr>
                <a:srgbClr val="000000"/>
              </a:buClr>
              <a:buSzPts val="1800"/>
              <a:buFont typeface="Exo 2"/>
              <a:buNone/>
              <a:tabLst/>
              <a:defRPr/>
            </a:pPr>
            <a:endParaRPr kumimoji="0" lang="en-US" sz="1400" b="0" i="0" u="none" strike="noStrike" kern="0" cap="none" spc="0" normalizeH="0" baseline="0" noProof="0" dirty="0">
              <a:ln>
                <a:noFill/>
              </a:ln>
              <a:solidFill>
                <a:srgbClr val="000000"/>
              </a:solidFill>
              <a:effectLst/>
              <a:uLnTx/>
              <a:uFillTx/>
              <a:latin typeface="Exo 2"/>
              <a:sym typeface="Exo 2"/>
            </a:endParaRPr>
          </a:p>
        </p:txBody>
      </p:sp>
      <p:sp>
        <p:nvSpPr>
          <p:cNvPr id="41" name="Google Shape;132;p18"/>
          <p:cNvSpPr txBox="1">
            <a:spLocks/>
          </p:cNvSpPr>
          <p:nvPr/>
        </p:nvSpPr>
        <p:spPr>
          <a:xfrm>
            <a:off x="4211960" y="3885948"/>
            <a:ext cx="7759646" cy="11555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Exo 2"/>
              <a:buChar char="•"/>
              <a:defRPr sz="2800" b="0" i="0" u="none" strike="noStrike" cap="none">
                <a:solidFill>
                  <a:schemeClr val="dk1"/>
                </a:solidFill>
                <a:latin typeface="Exo 2"/>
                <a:ea typeface="Exo 2"/>
                <a:cs typeface="Exo 2"/>
                <a:sym typeface="Exo 2"/>
              </a:defRPr>
            </a:lvl1pPr>
            <a:lvl2pPr marL="914400" marR="0" lvl="1" indent="-342900" algn="l" rtl="0">
              <a:lnSpc>
                <a:spcPct val="90000"/>
              </a:lnSpc>
              <a:spcBef>
                <a:spcPts val="500"/>
              </a:spcBef>
              <a:spcAft>
                <a:spcPts val="0"/>
              </a:spcAft>
              <a:buClr>
                <a:schemeClr val="dk1"/>
              </a:buClr>
              <a:buSzPts val="1800"/>
              <a:buFont typeface="Exo 2"/>
              <a:buChar char="•"/>
              <a:defRPr sz="2400" b="0" i="0" u="none" strike="noStrike" cap="none">
                <a:solidFill>
                  <a:schemeClr val="dk1"/>
                </a:solidFill>
                <a:latin typeface="Exo 2"/>
                <a:ea typeface="Exo 2"/>
                <a:cs typeface="Exo 2"/>
                <a:sym typeface="Exo 2"/>
              </a:defRPr>
            </a:lvl2pPr>
            <a:lvl3pPr marL="1371600" marR="0" lvl="2" indent="-342900" algn="l" rtl="0">
              <a:lnSpc>
                <a:spcPct val="90000"/>
              </a:lnSpc>
              <a:spcBef>
                <a:spcPts val="500"/>
              </a:spcBef>
              <a:spcAft>
                <a:spcPts val="0"/>
              </a:spcAft>
              <a:buClr>
                <a:schemeClr val="dk1"/>
              </a:buClr>
              <a:buSzPts val="1800"/>
              <a:buFont typeface="Exo 2"/>
              <a:buChar char="•"/>
              <a:defRPr sz="2000" b="0" i="0" u="none" strike="noStrike" cap="none">
                <a:solidFill>
                  <a:schemeClr val="dk1"/>
                </a:solidFill>
                <a:latin typeface="Exo 2"/>
                <a:ea typeface="Exo 2"/>
                <a:cs typeface="Exo 2"/>
                <a:sym typeface="Exo 2"/>
              </a:defRPr>
            </a:lvl3pPr>
            <a:lvl4pPr marL="1828800" marR="0" lvl="3"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4pPr>
            <a:lvl5pPr marL="2286000" marR="0" lvl="4"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5pPr>
            <a:lvl6pPr marL="2743200" marR="0" lvl="5"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6pPr>
            <a:lvl7pPr marL="3200400" marR="0" lvl="6"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7pPr>
            <a:lvl8pPr marL="3657600" marR="0" lvl="7"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8pPr>
            <a:lvl9pPr marL="4114800" marR="0" lvl="8"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Exo 2"/>
              <a:buNone/>
              <a:tabLst/>
              <a:defRPr/>
            </a:pPr>
            <a:r>
              <a:rPr kumimoji="0" lang="en-US" sz="1200" b="1" i="0" u="none" strike="noStrike" kern="0" cap="none" spc="0" normalizeH="0" baseline="0" noProof="0" dirty="0" smtClean="0">
                <a:ln>
                  <a:noFill/>
                </a:ln>
                <a:solidFill>
                  <a:srgbClr val="000000"/>
                </a:solidFill>
                <a:effectLst/>
                <a:uLnTx/>
                <a:uFillTx/>
                <a:latin typeface="Exo 2"/>
                <a:sym typeface="Exo 2"/>
              </a:rPr>
              <a:t>Fan, </a:t>
            </a:r>
            <a:r>
              <a:rPr kumimoji="0" lang="en-US" sz="1200" b="1" i="0" u="none" strike="noStrike" kern="0" cap="none" spc="0" normalizeH="0" baseline="0" noProof="0" dirty="0" err="1" smtClean="0">
                <a:ln>
                  <a:noFill/>
                </a:ln>
                <a:solidFill>
                  <a:srgbClr val="000000"/>
                </a:solidFill>
                <a:effectLst/>
                <a:uLnTx/>
                <a:uFillTx/>
                <a:latin typeface="Exo 2"/>
                <a:sym typeface="Exo 2"/>
              </a:rPr>
              <a:t>Yuanchao</a:t>
            </a:r>
            <a:r>
              <a:rPr kumimoji="0" lang="en-US" sz="1200" b="1" i="0" u="none" strike="noStrike" kern="0" cap="none" spc="0" normalizeH="0" baseline="0" noProof="0" dirty="0" smtClean="0">
                <a:ln>
                  <a:noFill/>
                </a:ln>
                <a:solidFill>
                  <a:srgbClr val="000000"/>
                </a:solidFill>
                <a:effectLst/>
                <a:uLnTx/>
                <a:uFillTx/>
                <a:latin typeface="Exo 2"/>
                <a:sym typeface="Exo 2"/>
              </a:rPr>
              <a:t> – (Development Manager)</a:t>
            </a:r>
            <a:endParaRPr kumimoji="0" lang="en-US" sz="1200" b="1" i="0" u="none" strike="noStrike" kern="0" cap="none" spc="0" normalizeH="0" baseline="0" noProof="0" dirty="0">
              <a:ln>
                <a:noFill/>
              </a:ln>
              <a:solidFill>
                <a:srgbClr val="000000"/>
              </a:solidFill>
              <a:effectLst/>
              <a:uLnTx/>
              <a:uFillTx/>
              <a:latin typeface="Exo 2"/>
              <a:sym typeface="Exo 2"/>
            </a:endParaRP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Harvard </a:t>
            </a:r>
            <a:r>
              <a:rPr kumimoji="0" lang="en-US" sz="1050" b="0" i="0" u="none" strike="noStrike" kern="0" cap="none" spc="0" normalizeH="0" baseline="0" noProof="0" dirty="0">
                <a:ln>
                  <a:noFill/>
                </a:ln>
                <a:solidFill>
                  <a:srgbClr val="000000"/>
                </a:solidFill>
                <a:effectLst/>
                <a:uLnTx/>
                <a:uFillTx/>
                <a:latin typeface="Exo 2"/>
                <a:sym typeface="Exo 2"/>
              </a:rPr>
              <a:t>Center for the </a:t>
            </a:r>
            <a:r>
              <a:rPr kumimoji="0" lang="en-US" sz="1050" b="0" i="0" u="none" strike="noStrike" kern="0" cap="none" spc="0" normalizeH="0" baseline="0" noProof="0" dirty="0" smtClean="0">
                <a:ln>
                  <a:noFill/>
                </a:ln>
                <a:solidFill>
                  <a:srgbClr val="000000"/>
                </a:solidFill>
                <a:effectLst/>
                <a:uLnTx/>
                <a:uFillTx/>
                <a:latin typeface="Exo 2"/>
                <a:sym typeface="Exo 2"/>
              </a:rPr>
              <a:t>Environment, Solar </a:t>
            </a:r>
            <a:r>
              <a:rPr kumimoji="0" lang="en-US" sz="1050" b="0" i="0" u="none" strike="noStrike" kern="0" cap="none" spc="0" normalizeH="0" baseline="0" noProof="0" dirty="0">
                <a:ln>
                  <a:noFill/>
                </a:ln>
                <a:solidFill>
                  <a:srgbClr val="000000"/>
                </a:solidFill>
                <a:effectLst/>
                <a:uLnTx/>
                <a:uFillTx/>
                <a:latin typeface="Exo 2"/>
                <a:sym typeface="Exo 2"/>
              </a:rPr>
              <a:t>Geoengineering </a:t>
            </a:r>
            <a:r>
              <a:rPr kumimoji="0" lang="en-US" sz="1050" b="0" i="0" u="none" strike="noStrike" kern="0" cap="none" spc="0" normalizeH="0" baseline="0" noProof="0" dirty="0" smtClean="0">
                <a:ln>
                  <a:noFill/>
                </a:ln>
                <a:solidFill>
                  <a:srgbClr val="000000"/>
                </a:solidFill>
                <a:effectLst/>
                <a:uLnTx/>
                <a:uFillTx/>
                <a:latin typeface="Exo 2"/>
                <a:sym typeface="Exo 2"/>
              </a:rPr>
              <a:t>Postdoctoral Fellow 22’</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a:ln>
                  <a:noFill/>
                </a:ln>
                <a:solidFill>
                  <a:srgbClr val="000000"/>
                </a:solidFill>
                <a:effectLst/>
                <a:uLnTx/>
                <a:uFillTx/>
                <a:latin typeface="Exo 2"/>
                <a:sym typeface="Exo 2"/>
              </a:rPr>
              <a:t>E</a:t>
            </a:r>
            <a:r>
              <a:rPr kumimoji="0" lang="en-US" sz="1050" b="0" i="0" u="none" strike="noStrike" kern="0" cap="none" spc="0" normalizeH="0" baseline="0" noProof="0" dirty="0" smtClean="0">
                <a:ln>
                  <a:noFill/>
                </a:ln>
                <a:solidFill>
                  <a:srgbClr val="000000"/>
                </a:solidFill>
                <a:effectLst/>
                <a:uLnTx/>
                <a:uFillTx/>
                <a:latin typeface="Exo 2"/>
                <a:sym typeface="Exo 2"/>
              </a:rPr>
              <a:t>xpert </a:t>
            </a:r>
            <a:r>
              <a:rPr kumimoji="0" lang="en-US" sz="1050" b="0" i="0" u="none" strike="noStrike" kern="0" cap="none" spc="0" normalizeH="0" baseline="0" noProof="0" dirty="0">
                <a:ln>
                  <a:noFill/>
                </a:ln>
                <a:solidFill>
                  <a:srgbClr val="000000"/>
                </a:solidFill>
                <a:effectLst/>
                <a:uLnTx/>
                <a:uFillTx/>
                <a:latin typeface="Exo 2"/>
                <a:sym typeface="Exo 2"/>
              </a:rPr>
              <a:t>in forests, with experience in vegetation carbon and energy cycles of ecosystems across tropical regions. </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Former </a:t>
            </a:r>
            <a:r>
              <a:rPr kumimoji="0" lang="en-US" sz="1050" b="0" i="0" u="none" strike="noStrike" kern="0" cap="none" spc="0" normalizeH="0" baseline="0" noProof="0" dirty="0">
                <a:ln>
                  <a:noFill/>
                </a:ln>
                <a:solidFill>
                  <a:srgbClr val="000000"/>
                </a:solidFill>
                <a:effectLst/>
                <a:uLnTx/>
                <a:uFillTx/>
                <a:latin typeface="Exo 2"/>
                <a:sym typeface="Exo 2"/>
              </a:rPr>
              <a:t>R</a:t>
            </a:r>
            <a:r>
              <a:rPr kumimoji="0" lang="en-US" sz="1050" b="0" i="0" u="none" strike="noStrike" kern="0" cap="none" spc="0" normalizeH="0" baseline="0" noProof="0" dirty="0" smtClean="0">
                <a:ln>
                  <a:noFill/>
                </a:ln>
                <a:solidFill>
                  <a:srgbClr val="000000"/>
                </a:solidFill>
                <a:effectLst/>
                <a:uLnTx/>
                <a:uFillTx/>
                <a:latin typeface="Exo 2"/>
                <a:sym typeface="Exo 2"/>
              </a:rPr>
              <a:t>esearcher </a:t>
            </a:r>
            <a:r>
              <a:rPr kumimoji="0" lang="en-US" sz="1050" b="0" i="0" u="none" strike="noStrike" kern="0" cap="none" spc="0" normalizeH="0" baseline="0" noProof="0" dirty="0">
                <a:ln>
                  <a:noFill/>
                </a:ln>
                <a:solidFill>
                  <a:srgbClr val="000000"/>
                </a:solidFill>
                <a:effectLst/>
                <a:uLnTx/>
                <a:uFillTx/>
                <a:latin typeface="Exo 2"/>
                <a:sym typeface="Exo 2"/>
              </a:rPr>
              <a:t>at the Norwegian Research </a:t>
            </a:r>
            <a:r>
              <a:rPr kumimoji="0" lang="en-US" sz="1050" b="0" i="0" u="none" strike="noStrike" kern="0" cap="none" spc="0" normalizeH="0" baseline="0" noProof="0" dirty="0" smtClean="0">
                <a:ln>
                  <a:noFill/>
                </a:ln>
                <a:solidFill>
                  <a:srgbClr val="000000"/>
                </a:solidFill>
                <a:effectLst/>
                <a:uLnTx/>
                <a:uFillTx/>
                <a:latin typeface="Exo 2"/>
                <a:sym typeface="Exo 2"/>
              </a:rPr>
              <a:t>Centre, </a:t>
            </a:r>
            <a:r>
              <a:rPr kumimoji="0" lang="en-US" sz="1050" b="0" i="0" u="none" strike="noStrike" kern="0" cap="none" spc="0" normalizeH="0" baseline="0" noProof="0" dirty="0">
                <a:ln>
                  <a:noFill/>
                </a:ln>
                <a:solidFill>
                  <a:srgbClr val="000000"/>
                </a:solidFill>
                <a:effectLst/>
                <a:uLnTx/>
                <a:uFillTx/>
                <a:latin typeface="Exo 2"/>
                <a:sym typeface="Exo 2"/>
              </a:rPr>
              <a:t>and </a:t>
            </a:r>
            <a:r>
              <a:rPr kumimoji="0" lang="en-US" sz="1050" b="0" i="0" u="none" strike="noStrike" kern="0" cap="none" spc="0" normalizeH="0" baseline="0" noProof="0" dirty="0" err="1">
                <a:ln>
                  <a:noFill/>
                </a:ln>
                <a:solidFill>
                  <a:srgbClr val="000000"/>
                </a:solidFill>
                <a:effectLst/>
                <a:uLnTx/>
                <a:uFillTx/>
                <a:latin typeface="Exo 2"/>
                <a:sym typeface="Exo 2"/>
              </a:rPr>
              <a:t>Bjerknes</a:t>
            </a:r>
            <a:r>
              <a:rPr kumimoji="0" lang="en-US" sz="1050" b="0" i="0" u="none" strike="noStrike" kern="0" cap="none" spc="0" normalizeH="0" baseline="0" noProof="0" dirty="0">
                <a:ln>
                  <a:noFill/>
                </a:ln>
                <a:solidFill>
                  <a:srgbClr val="000000"/>
                </a:solidFill>
                <a:effectLst/>
                <a:uLnTx/>
                <a:uFillTx/>
                <a:latin typeface="Exo 2"/>
                <a:sym typeface="Exo 2"/>
              </a:rPr>
              <a:t> Centre for Climate Research in </a:t>
            </a:r>
            <a:r>
              <a:rPr kumimoji="0" lang="en-US" sz="1050" b="0" i="0" u="none" strike="noStrike" kern="0" cap="none" spc="0" normalizeH="0" baseline="0" noProof="0" dirty="0" smtClean="0">
                <a:ln>
                  <a:noFill/>
                </a:ln>
                <a:solidFill>
                  <a:srgbClr val="000000"/>
                </a:solidFill>
                <a:effectLst/>
                <a:uLnTx/>
                <a:uFillTx/>
                <a:latin typeface="Exo 2"/>
                <a:sym typeface="Exo 2"/>
              </a:rPr>
              <a:t>Bergen, Norway </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a:ln>
                  <a:noFill/>
                </a:ln>
                <a:solidFill>
                  <a:srgbClr val="000000"/>
                </a:solidFill>
                <a:effectLst/>
                <a:uLnTx/>
                <a:uFillTx/>
                <a:latin typeface="Exo 2"/>
                <a:sym typeface="Exo 2"/>
              </a:rPr>
              <a:t>PhD </a:t>
            </a:r>
            <a:r>
              <a:rPr kumimoji="0" lang="en-US" sz="1050" b="0" i="0" u="none" strike="noStrike" kern="0" cap="none" spc="0" normalizeH="0" baseline="0" noProof="0" dirty="0" smtClean="0">
                <a:ln>
                  <a:noFill/>
                </a:ln>
                <a:solidFill>
                  <a:srgbClr val="000000"/>
                </a:solidFill>
                <a:effectLst/>
                <a:uLnTx/>
                <a:uFillTx/>
                <a:latin typeface="Exo 2"/>
                <a:sym typeface="Exo 2"/>
              </a:rPr>
              <a:t>degree </a:t>
            </a:r>
            <a:r>
              <a:rPr kumimoji="0" lang="en-US" sz="1050" b="0" i="0" u="none" strike="noStrike" kern="0" cap="none" spc="0" normalizeH="0" baseline="0" noProof="0" dirty="0">
                <a:ln>
                  <a:noFill/>
                </a:ln>
                <a:solidFill>
                  <a:srgbClr val="000000"/>
                </a:solidFill>
                <a:effectLst/>
                <a:uLnTx/>
                <a:uFillTx/>
                <a:latin typeface="Exo 2"/>
                <a:sym typeface="Exo 2"/>
              </a:rPr>
              <a:t>in Bioclimatology from the University of </a:t>
            </a:r>
            <a:r>
              <a:rPr kumimoji="0" lang="en-US" sz="1050" b="0" i="0" u="none" strike="noStrike" kern="0" cap="none" spc="0" normalizeH="0" baseline="0" noProof="0" dirty="0" err="1" smtClean="0">
                <a:ln>
                  <a:noFill/>
                </a:ln>
                <a:solidFill>
                  <a:srgbClr val="000000"/>
                </a:solidFill>
                <a:effectLst/>
                <a:uLnTx/>
                <a:uFillTx/>
                <a:latin typeface="Exo 2"/>
                <a:sym typeface="Exo 2"/>
              </a:rPr>
              <a:t>Göttingen</a:t>
            </a:r>
            <a:endParaRPr kumimoji="0" lang="en-US" sz="1050" b="0" i="0" u="none" strike="noStrike" kern="0" cap="none" spc="0" normalizeH="0" baseline="0" noProof="0" dirty="0" smtClean="0">
              <a:ln>
                <a:noFill/>
              </a:ln>
              <a:solidFill>
                <a:srgbClr val="000000"/>
              </a:solidFill>
              <a:effectLst/>
              <a:uLnTx/>
              <a:uFillTx/>
              <a:latin typeface="Exo 2"/>
              <a:sym typeface="Exo 2"/>
            </a:endParaRP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a:ln>
                  <a:noFill/>
                </a:ln>
                <a:solidFill>
                  <a:srgbClr val="000000"/>
                </a:solidFill>
                <a:effectLst/>
                <a:uLnTx/>
                <a:uFillTx/>
                <a:latin typeface="Exo 2"/>
                <a:sym typeface="Exo 2"/>
              </a:rPr>
              <a:t>PhD </a:t>
            </a:r>
            <a:r>
              <a:rPr kumimoji="0" lang="en-US" sz="1050" b="0" i="0" u="none" strike="noStrike" kern="0" cap="none" spc="0" normalizeH="0" baseline="0" noProof="0" dirty="0" smtClean="0">
                <a:ln>
                  <a:noFill/>
                </a:ln>
                <a:solidFill>
                  <a:srgbClr val="000000"/>
                </a:solidFill>
                <a:effectLst/>
                <a:uLnTx/>
                <a:uFillTx/>
                <a:latin typeface="Exo 2"/>
                <a:sym typeface="Exo 2"/>
              </a:rPr>
              <a:t>degree in </a:t>
            </a:r>
            <a:r>
              <a:rPr kumimoji="0" lang="en-US" sz="1050" b="0" i="0" u="none" strike="noStrike" kern="0" cap="none" spc="0" normalizeH="0" baseline="0" noProof="0" dirty="0">
                <a:ln>
                  <a:noFill/>
                </a:ln>
                <a:solidFill>
                  <a:srgbClr val="000000"/>
                </a:solidFill>
                <a:effectLst/>
                <a:uLnTx/>
                <a:uFillTx/>
                <a:latin typeface="Exo 2"/>
                <a:sym typeface="Exo 2"/>
              </a:rPr>
              <a:t>Functional Ecology and Agricultural Sciences from </a:t>
            </a:r>
            <a:r>
              <a:rPr kumimoji="0" lang="en-US" sz="1050" b="0" i="0" u="none" strike="noStrike" kern="0" cap="none" spc="0" normalizeH="0" baseline="0" noProof="0" dirty="0" err="1" smtClean="0">
                <a:ln>
                  <a:noFill/>
                </a:ln>
                <a:solidFill>
                  <a:srgbClr val="000000"/>
                </a:solidFill>
                <a:effectLst/>
                <a:uLnTx/>
                <a:uFillTx/>
                <a:latin typeface="Exo 2"/>
                <a:sym typeface="Exo 2"/>
              </a:rPr>
              <a:t>AgroParisTech</a:t>
            </a:r>
            <a:endParaRPr kumimoji="0" lang="en-US" sz="1400" b="0" i="0" u="none" strike="noStrike" kern="0" cap="none" spc="0" normalizeH="0" baseline="0" noProof="0" dirty="0" smtClean="0">
              <a:ln>
                <a:noFill/>
              </a:ln>
              <a:solidFill>
                <a:srgbClr val="000000"/>
              </a:solidFill>
              <a:effectLst/>
              <a:uLnTx/>
              <a:uFillTx/>
              <a:latin typeface="Exo 2"/>
              <a:sym typeface="Exo 2"/>
            </a:endParaRPr>
          </a:p>
          <a:p>
            <a:pPr marL="107999" marR="0" lvl="0" indent="0" algn="l" defTabSz="914400" rtl="0" eaLnBrk="1" fontAlgn="auto" latinLnBrk="0" hangingPunct="1">
              <a:lnSpc>
                <a:spcPct val="90000"/>
              </a:lnSpc>
              <a:spcBef>
                <a:spcPts val="1000"/>
              </a:spcBef>
              <a:spcAft>
                <a:spcPts val="0"/>
              </a:spcAft>
              <a:buClr>
                <a:srgbClr val="000000"/>
              </a:buClr>
              <a:buSzPts val="1800"/>
              <a:buFont typeface="Exo 2"/>
              <a:buNone/>
              <a:tabLst/>
              <a:defRPr/>
            </a:pPr>
            <a:endParaRPr kumimoji="0" lang="en-US" sz="1400" b="0" i="0" u="none" strike="noStrike" kern="0" cap="none" spc="0" normalizeH="0" baseline="0" noProof="0" dirty="0">
              <a:ln>
                <a:noFill/>
              </a:ln>
              <a:solidFill>
                <a:srgbClr val="000000"/>
              </a:solidFill>
              <a:effectLst/>
              <a:uLnTx/>
              <a:uFillTx/>
              <a:latin typeface="Exo 2"/>
              <a:sym typeface="Exo 2"/>
            </a:endParaRPr>
          </a:p>
        </p:txBody>
      </p:sp>
      <p:pic>
        <p:nvPicPr>
          <p:cNvPr id="26" name="Imagem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5255" y="744492"/>
            <a:ext cx="1109383" cy="1419680"/>
          </a:xfrm>
          <a:prstGeom prst="rect">
            <a:avLst/>
          </a:prstGeom>
        </p:spPr>
      </p:pic>
      <p:pic>
        <p:nvPicPr>
          <p:cNvPr id="27" name="Imagem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6706" y="2314980"/>
            <a:ext cx="1120049" cy="1419680"/>
          </a:xfrm>
          <a:prstGeom prst="rect">
            <a:avLst/>
          </a:prstGeom>
        </p:spPr>
      </p:pic>
      <p:pic>
        <p:nvPicPr>
          <p:cNvPr id="3" name="Imagem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6731" y="5432855"/>
            <a:ext cx="1120049" cy="1425145"/>
          </a:xfrm>
          <a:prstGeom prst="rect">
            <a:avLst/>
          </a:prstGeom>
        </p:spPr>
      </p:pic>
      <p:pic>
        <p:nvPicPr>
          <p:cNvPr id="4" name="Imagem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5384" y="3896537"/>
            <a:ext cx="1113104" cy="1374441"/>
          </a:xfrm>
          <a:prstGeom prst="rect">
            <a:avLst/>
          </a:prstGeom>
        </p:spPr>
      </p:pic>
      <p:pic>
        <p:nvPicPr>
          <p:cNvPr id="31" name="Picture 4" descr="Image result for universidade fgv eaes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901" y="3077355"/>
            <a:ext cx="862998" cy="53257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tulane university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301467" y="3022987"/>
            <a:ext cx="519867" cy="7220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Image result for école polytechnique federale of lausanne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1946" y="6040037"/>
            <a:ext cx="1371903" cy="6580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iversity of Göttingen - Wikipedi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308" y="4885520"/>
            <a:ext cx="919183" cy="8824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ernot Wagn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997" y="3854109"/>
            <a:ext cx="2007274" cy="7872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stitut des sciences et industries du vivant et de l'environnement -  Wikiwand"/>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7897" y="4885520"/>
            <a:ext cx="999375" cy="959400"/>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132;p18"/>
          <p:cNvSpPr txBox="1">
            <a:spLocks/>
          </p:cNvSpPr>
          <p:nvPr/>
        </p:nvSpPr>
        <p:spPr>
          <a:xfrm>
            <a:off x="3966755" y="2254396"/>
            <a:ext cx="8170758" cy="1419679"/>
          </a:xfrm>
          <a:prstGeom prst="rect">
            <a:avLst/>
          </a:prstGeom>
          <a:solidFill>
            <a:schemeClr val="bg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Exo 2"/>
              <a:buChar char="•"/>
              <a:defRPr sz="2800" b="0" i="0" u="none" strike="noStrike" cap="none">
                <a:solidFill>
                  <a:schemeClr val="dk1"/>
                </a:solidFill>
                <a:latin typeface="Exo 2"/>
                <a:ea typeface="Exo 2"/>
                <a:cs typeface="Exo 2"/>
                <a:sym typeface="Exo 2"/>
              </a:defRPr>
            </a:lvl1pPr>
            <a:lvl2pPr marL="914400" marR="0" lvl="1" indent="-342900" algn="l" rtl="0">
              <a:lnSpc>
                <a:spcPct val="90000"/>
              </a:lnSpc>
              <a:spcBef>
                <a:spcPts val="500"/>
              </a:spcBef>
              <a:spcAft>
                <a:spcPts val="0"/>
              </a:spcAft>
              <a:buClr>
                <a:schemeClr val="dk1"/>
              </a:buClr>
              <a:buSzPts val="1800"/>
              <a:buFont typeface="Exo 2"/>
              <a:buChar char="•"/>
              <a:defRPr sz="2400" b="0" i="0" u="none" strike="noStrike" cap="none">
                <a:solidFill>
                  <a:schemeClr val="dk1"/>
                </a:solidFill>
                <a:latin typeface="Exo 2"/>
                <a:ea typeface="Exo 2"/>
                <a:cs typeface="Exo 2"/>
                <a:sym typeface="Exo 2"/>
              </a:defRPr>
            </a:lvl2pPr>
            <a:lvl3pPr marL="1371600" marR="0" lvl="2" indent="-342900" algn="l" rtl="0">
              <a:lnSpc>
                <a:spcPct val="90000"/>
              </a:lnSpc>
              <a:spcBef>
                <a:spcPts val="500"/>
              </a:spcBef>
              <a:spcAft>
                <a:spcPts val="0"/>
              </a:spcAft>
              <a:buClr>
                <a:schemeClr val="dk1"/>
              </a:buClr>
              <a:buSzPts val="1800"/>
              <a:buFont typeface="Exo 2"/>
              <a:buChar char="•"/>
              <a:defRPr sz="2000" b="0" i="0" u="none" strike="noStrike" cap="none">
                <a:solidFill>
                  <a:schemeClr val="dk1"/>
                </a:solidFill>
                <a:latin typeface="Exo 2"/>
                <a:ea typeface="Exo 2"/>
                <a:cs typeface="Exo 2"/>
                <a:sym typeface="Exo 2"/>
              </a:defRPr>
            </a:lvl3pPr>
            <a:lvl4pPr marL="1828800" marR="0" lvl="3"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4pPr>
            <a:lvl5pPr marL="2286000" marR="0" lvl="4"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5pPr>
            <a:lvl6pPr marL="2743200" marR="0" lvl="5"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6pPr>
            <a:lvl7pPr marL="3200400" marR="0" lvl="6"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7pPr>
            <a:lvl8pPr marL="3657600" marR="0" lvl="7"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8pPr>
            <a:lvl9pPr marL="4114800" marR="0" lvl="8"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Exo 2"/>
              <a:buNone/>
              <a:tabLst/>
              <a:defRPr/>
            </a:pPr>
            <a:r>
              <a:rPr lang="en-US" sz="1200" b="1" noProof="0" dirty="0">
                <a:solidFill>
                  <a:srgbClr val="000000"/>
                </a:solidFill>
              </a:rPr>
              <a:t>Rauter Vasconcellos, Diego – (Advisor </a:t>
            </a:r>
            <a:r>
              <a:rPr lang="en-US" sz="1200" b="1" noProof="0" dirty="0" smtClean="0">
                <a:solidFill>
                  <a:srgbClr val="000000"/>
                </a:solidFill>
              </a:rPr>
              <a:t>/ Financial Structuring)</a:t>
            </a:r>
            <a:endParaRPr lang="en-US" sz="1050" dirty="0">
              <a:solidFill>
                <a:srgbClr val="000000"/>
              </a:solidFill>
              <a:latin typeface="Exo2"/>
            </a:endParaRPr>
          </a:p>
          <a:p>
            <a:pPr marL="279449" lvl="0" indent="-171450">
              <a:lnSpc>
                <a:spcPct val="100000"/>
              </a:lnSpc>
              <a:spcBef>
                <a:spcPts val="0"/>
              </a:spcBef>
              <a:buClr>
                <a:srgbClr val="000000"/>
              </a:buClr>
              <a:defRPr/>
            </a:pPr>
            <a:r>
              <a:rPr lang="en-US" sz="1050" dirty="0">
                <a:solidFill>
                  <a:srgbClr val="1E1E1E"/>
                </a:solidFill>
                <a:latin typeface="Exo2"/>
              </a:rPr>
              <a:t>Spent 20+ years helping Brazilian entrepreneurs, </a:t>
            </a:r>
            <a:r>
              <a:rPr lang="en-US" sz="1050" dirty="0" smtClean="0">
                <a:solidFill>
                  <a:srgbClr val="1E1E1E"/>
                </a:solidFill>
                <a:latin typeface="Exo2"/>
              </a:rPr>
              <a:t>large </a:t>
            </a:r>
            <a:r>
              <a:rPr lang="en-US" sz="1050" dirty="0">
                <a:solidFill>
                  <a:srgbClr val="1E1E1E"/>
                </a:solidFill>
                <a:latin typeface="Exo2"/>
              </a:rPr>
              <a:t>corporates and state-owned companies to raise capital in the local and international markets (public and private). Extensive experience in advising complex M&amp;A situations, as well as structuring project finance greenfield capital, </a:t>
            </a:r>
            <a:r>
              <a:rPr lang="en-US" sz="1050" dirty="0" smtClean="0">
                <a:solidFill>
                  <a:srgbClr val="1E1E1E"/>
                </a:solidFill>
                <a:latin typeface="Exo2"/>
              </a:rPr>
              <a:t>including </a:t>
            </a:r>
            <a:r>
              <a:rPr lang="en-US" sz="1050" dirty="0">
                <a:solidFill>
                  <a:srgbClr val="1E1E1E"/>
                </a:solidFill>
                <a:latin typeface="Exo2"/>
              </a:rPr>
              <a:t>large scale wind renewable projects in </a:t>
            </a:r>
            <a:r>
              <a:rPr lang="en-US" sz="1050" dirty="0" smtClean="0">
                <a:solidFill>
                  <a:srgbClr val="1E1E1E"/>
                </a:solidFill>
                <a:latin typeface="Exo2"/>
              </a:rPr>
              <a:t>Brazil </a:t>
            </a:r>
            <a:endParaRPr lang="en-US" sz="1050" dirty="0">
              <a:solidFill>
                <a:srgbClr val="1E1E1E"/>
              </a:solidFill>
              <a:latin typeface="Exo2"/>
            </a:endParaRPr>
          </a:p>
          <a:p>
            <a:pPr marL="279449" lvl="0" indent="-171450">
              <a:lnSpc>
                <a:spcPct val="100000"/>
              </a:lnSpc>
              <a:spcBef>
                <a:spcPts val="0"/>
              </a:spcBef>
              <a:buClr>
                <a:srgbClr val="000000"/>
              </a:buClr>
              <a:defRPr/>
            </a:pPr>
            <a:r>
              <a:rPr lang="en-US" sz="1050" dirty="0">
                <a:solidFill>
                  <a:srgbClr val="1E1E1E"/>
                </a:solidFill>
                <a:latin typeface="Exo2"/>
              </a:rPr>
              <a:t>Led </a:t>
            </a:r>
            <a:r>
              <a:rPr lang="en-US" sz="1050" dirty="0" smtClean="0">
                <a:solidFill>
                  <a:srgbClr val="1E1E1E"/>
                </a:solidFill>
                <a:latin typeface="Exo2"/>
              </a:rPr>
              <a:t>execution </a:t>
            </a:r>
            <a:r>
              <a:rPr lang="en-US" sz="1050" dirty="0">
                <a:solidFill>
                  <a:srgbClr val="1E1E1E"/>
                </a:solidFill>
                <a:latin typeface="Exo2"/>
              </a:rPr>
              <a:t>to raise </a:t>
            </a:r>
            <a:r>
              <a:rPr lang="en-US" sz="1050" dirty="0" smtClean="0">
                <a:solidFill>
                  <a:srgbClr val="1E1E1E"/>
                </a:solidFill>
                <a:latin typeface="Exo2"/>
              </a:rPr>
              <a:t>and </a:t>
            </a:r>
            <a:r>
              <a:rPr lang="en-US" sz="1050" dirty="0">
                <a:solidFill>
                  <a:srgbClr val="1E1E1E"/>
                </a:solidFill>
                <a:latin typeface="Exo2"/>
              </a:rPr>
              <a:t>advise clients in 30+ transactions (R$ 50 </a:t>
            </a:r>
            <a:r>
              <a:rPr lang="en-US" sz="1050" dirty="0" smtClean="0">
                <a:solidFill>
                  <a:srgbClr val="1E1E1E"/>
                </a:solidFill>
                <a:latin typeface="Exo2"/>
              </a:rPr>
              <a:t>billion)</a:t>
            </a:r>
            <a:endParaRPr lang="en-US" sz="1050" dirty="0">
              <a:solidFill>
                <a:srgbClr val="1E1E1E"/>
              </a:solidFill>
              <a:latin typeface="Exo2"/>
            </a:endParaRPr>
          </a:p>
          <a:p>
            <a:pPr marL="279449" lvl="0" indent="-171450">
              <a:lnSpc>
                <a:spcPct val="100000"/>
              </a:lnSpc>
              <a:spcBef>
                <a:spcPts val="0"/>
              </a:spcBef>
              <a:buClr>
                <a:srgbClr val="000000"/>
              </a:buClr>
              <a:defRPr/>
            </a:pPr>
            <a:r>
              <a:rPr lang="en-US" sz="1050" dirty="0">
                <a:solidFill>
                  <a:srgbClr val="1E1E1E"/>
                </a:solidFill>
                <a:latin typeface="Exo2"/>
              </a:rPr>
              <a:t>Former positions at  BR Partners (2013-2020), Credit Suisse </a:t>
            </a:r>
            <a:r>
              <a:rPr lang="en-US" sz="1050" dirty="0" err="1">
                <a:solidFill>
                  <a:srgbClr val="1E1E1E"/>
                </a:solidFill>
                <a:latin typeface="Exo2"/>
              </a:rPr>
              <a:t>Brasil</a:t>
            </a:r>
            <a:r>
              <a:rPr lang="en-US" sz="1050" dirty="0">
                <a:solidFill>
                  <a:srgbClr val="1E1E1E"/>
                </a:solidFill>
                <a:latin typeface="Exo2"/>
              </a:rPr>
              <a:t> (2011-2013), Bank of America Merrill Lynch (2007-2011), and ABN AMRO Bank (2002-2007). </a:t>
            </a:r>
          </a:p>
          <a:p>
            <a:pPr marL="279449" lvl="0" indent="-171450">
              <a:lnSpc>
                <a:spcPct val="100000"/>
              </a:lnSpc>
              <a:spcBef>
                <a:spcPts val="0"/>
              </a:spcBef>
              <a:buClr>
                <a:srgbClr val="000000"/>
              </a:buClr>
              <a:defRPr/>
            </a:pPr>
            <a:r>
              <a:rPr lang="pt-BR" sz="1050" dirty="0">
                <a:solidFill>
                  <a:srgbClr val="1E1E1E"/>
                </a:solidFill>
                <a:latin typeface="Exo2"/>
              </a:rPr>
              <a:t>BA </a:t>
            </a:r>
            <a:r>
              <a:rPr lang="pt-BR" sz="1050" dirty="0" err="1">
                <a:solidFill>
                  <a:srgbClr val="1E1E1E"/>
                </a:solidFill>
                <a:latin typeface="Exo2"/>
              </a:rPr>
              <a:t>degree</a:t>
            </a:r>
            <a:r>
              <a:rPr lang="pt-BR" sz="1050" dirty="0">
                <a:solidFill>
                  <a:srgbClr val="1E1E1E"/>
                </a:solidFill>
                <a:latin typeface="Exo2"/>
              </a:rPr>
              <a:t> in Business </a:t>
            </a:r>
            <a:r>
              <a:rPr lang="pt-BR" sz="1050" dirty="0" err="1">
                <a:solidFill>
                  <a:srgbClr val="1E1E1E"/>
                </a:solidFill>
                <a:latin typeface="Exo2"/>
              </a:rPr>
              <a:t>Administration</a:t>
            </a:r>
            <a:r>
              <a:rPr lang="pt-BR" sz="1050" dirty="0">
                <a:solidFill>
                  <a:srgbClr val="1E1E1E"/>
                </a:solidFill>
                <a:latin typeface="Exo2"/>
              </a:rPr>
              <a:t> </a:t>
            </a:r>
            <a:r>
              <a:rPr lang="pt-BR" sz="1050" dirty="0" err="1">
                <a:solidFill>
                  <a:srgbClr val="1E1E1E"/>
                </a:solidFill>
                <a:latin typeface="Exo2"/>
              </a:rPr>
              <a:t>from</a:t>
            </a:r>
            <a:r>
              <a:rPr lang="pt-BR" sz="1050" dirty="0">
                <a:solidFill>
                  <a:srgbClr val="1E1E1E"/>
                </a:solidFill>
                <a:latin typeface="Exo2"/>
              </a:rPr>
              <a:t> Fundação </a:t>
            </a:r>
            <a:r>
              <a:rPr lang="pt-BR" sz="1050" dirty="0" err="1">
                <a:solidFill>
                  <a:srgbClr val="1E1E1E"/>
                </a:solidFill>
                <a:latin typeface="Exo2"/>
              </a:rPr>
              <a:t>Getulio</a:t>
            </a:r>
            <a:r>
              <a:rPr lang="pt-BR" sz="1050" dirty="0">
                <a:solidFill>
                  <a:srgbClr val="1E1E1E"/>
                </a:solidFill>
                <a:latin typeface="Exo2"/>
              </a:rPr>
              <a:t> Vargas &amp; Exchange </a:t>
            </a:r>
            <a:r>
              <a:rPr lang="pt-BR" sz="1050" dirty="0" err="1">
                <a:solidFill>
                  <a:srgbClr val="1E1E1E"/>
                </a:solidFill>
                <a:latin typeface="Exo2"/>
              </a:rPr>
              <a:t>Program</a:t>
            </a:r>
            <a:r>
              <a:rPr lang="pt-BR" sz="1050" dirty="0">
                <a:solidFill>
                  <a:srgbClr val="1E1E1E"/>
                </a:solidFill>
                <a:latin typeface="Exo2"/>
              </a:rPr>
              <a:t> @ </a:t>
            </a:r>
            <a:r>
              <a:rPr lang="pt-BR" sz="1050" dirty="0" err="1">
                <a:solidFill>
                  <a:srgbClr val="1E1E1E"/>
                </a:solidFill>
                <a:latin typeface="Exo2"/>
              </a:rPr>
              <a:t>Tulane</a:t>
            </a:r>
            <a:r>
              <a:rPr lang="pt-BR" sz="1050" dirty="0">
                <a:solidFill>
                  <a:srgbClr val="1E1E1E"/>
                </a:solidFill>
                <a:latin typeface="Exo2"/>
              </a:rPr>
              <a:t> </a:t>
            </a:r>
            <a:r>
              <a:rPr lang="pt-BR" sz="1050" dirty="0" err="1">
                <a:solidFill>
                  <a:srgbClr val="1E1E1E"/>
                </a:solidFill>
                <a:latin typeface="Exo2"/>
              </a:rPr>
              <a:t>University</a:t>
            </a:r>
            <a:endParaRPr kumimoji="0" lang="en-US" sz="1050" b="0" i="0" u="none" strike="noStrike" kern="0" cap="none" spc="0" normalizeH="0" baseline="0" noProof="0" dirty="0">
              <a:ln>
                <a:noFill/>
              </a:ln>
              <a:solidFill>
                <a:srgbClr val="000000"/>
              </a:solidFill>
              <a:effectLst/>
              <a:uLnTx/>
              <a:uFillTx/>
              <a:latin typeface="Exo 2"/>
              <a:sym typeface="Exo 2"/>
            </a:endParaRPr>
          </a:p>
          <a:p>
            <a:pPr marL="107999" marR="0" lvl="0" indent="0" algn="l" defTabSz="914400" rtl="0" eaLnBrk="1" fontAlgn="auto" latinLnBrk="0" hangingPunct="1">
              <a:lnSpc>
                <a:spcPct val="90000"/>
              </a:lnSpc>
              <a:spcBef>
                <a:spcPts val="1000"/>
              </a:spcBef>
              <a:spcAft>
                <a:spcPts val="0"/>
              </a:spcAft>
              <a:buClr>
                <a:srgbClr val="000000"/>
              </a:buClr>
              <a:buSzPts val="1800"/>
              <a:buFont typeface="Exo 2"/>
              <a:buNone/>
              <a:tabLst/>
              <a:defRPr/>
            </a:pPr>
            <a:endParaRPr kumimoji="0" lang="en-US" sz="1400" b="0" i="0" u="none" strike="noStrike" kern="0" cap="none" spc="0" normalizeH="0" baseline="0" noProof="0" dirty="0">
              <a:ln>
                <a:noFill/>
              </a:ln>
              <a:solidFill>
                <a:srgbClr val="000000"/>
              </a:solidFill>
              <a:effectLst/>
              <a:uLnTx/>
              <a:uFillTx/>
              <a:latin typeface="Exo 2"/>
              <a:sym typeface="Exo 2"/>
            </a:endParaRPr>
          </a:p>
          <a:p>
            <a:pPr marL="107999" marR="0" lvl="0" indent="0" algn="l" defTabSz="914400" rtl="0" eaLnBrk="1" fontAlgn="auto" latinLnBrk="0" hangingPunct="1">
              <a:lnSpc>
                <a:spcPct val="90000"/>
              </a:lnSpc>
              <a:spcBef>
                <a:spcPts val="1000"/>
              </a:spcBef>
              <a:spcAft>
                <a:spcPts val="0"/>
              </a:spcAft>
              <a:buClr>
                <a:srgbClr val="000000"/>
              </a:buClr>
              <a:buSzPts val="1800"/>
              <a:buFont typeface="Exo 2"/>
              <a:buNone/>
              <a:tabLst/>
              <a:defRPr/>
            </a:pPr>
            <a:endParaRPr kumimoji="0" lang="en-US" sz="1400" b="0" i="0" u="none" strike="noStrike" kern="0" cap="none" spc="0" normalizeH="0" baseline="0" noProof="0" dirty="0">
              <a:ln>
                <a:noFill/>
              </a:ln>
              <a:solidFill>
                <a:srgbClr val="000000"/>
              </a:solidFill>
              <a:effectLst/>
              <a:uLnTx/>
              <a:uFillTx/>
              <a:latin typeface="Exo 2"/>
              <a:sym typeface="Exo 2"/>
            </a:endParaRPr>
          </a:p>
        </p:txBody>
      </p:sp>
    </p:spTree>
    <p:extLst>
      <p:ext uri="{BB962C8B-B14F-4D97-AF65-F5344CB8AC3E}">
        <p14:creationId xmlns:p14="http://schemas.microsoft.com/office/powerpoint/2010/main" val="1520824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3006436" y="-26067"/>
            <a:ext cx="4509276" cy="770559"/>
          </a:xfrm>
          <a:prstGeom prst="rect">
            <a:avLst/>
          </a:prstGeom>
        </p:spPr>
      </p:pic>
      <p:pic>
        <p:nvPicPr>
          <p:cNvPr id="5" name="Imagem 4"/>
          <p:cNvPicPr>
            <a:picLocks noChangeAspect="1"/>
          </p:cNvPicPr>
          <p:nvPr/>
        </p:nvPicPr>
        <p:blipFill>
          <a:blip r:embed="rId4"/>
          <a:stretch>
            <a:fillRect/>
          </a:stretch>
        </p:blipFill>
        <p:spPr>
          <a:xfrm>
            <a:off x="650783" y="3219925"/>
            <a:ext cx="720222" cy="1062814"/>
          </a:xfrm>
          <a:prstGeom prst="rect">
            <a:avLst/>
          </a:prstGeom>
        </p:spPr>
      </p:pic>
      <p:pic>
        <p:nvPicPr>
          <p:cNvPr id="10" name="Imagem 9"/>
          <p:cNvPicPr>
            <a:picLocks noChangeAspect="1"/>
          </p:cNvPicPr>
          <p:nvPr/>
        </p:nvPicPr>
        <p:blipFill>
          <a:blip r:embed="rId3"/>
          <a:stretch>
            <a:fillRect/>
          </a:stretch>
        </p:blipFill>
        <p:spPr>
          <a:xfrm>
            <a:off x="7435667" y="-26067"/>
            <a:ext cx="4756333" cy="770559"/>
          </a:xfrm>
          <a:prstGeom prst="rect">
            <a:avLst/>
          </a:prstGeom>
        </p:spPr>
      </p:pic>
      <p:pic>
        <p:nvPicPr>
          <p:cNvPr id="14" name="Imagem 13"/>
          <p:cNvPicPr>
            <a:picLocks noChangeAspect="1"/>
          </p:cNvPicPr>
          <p:nvPr/>
        </p:nvPicPr>
        <p:blipFill>
          <a:blip r:embed="rId5"/>
          <a:stretch>
            <a:fillRect/>
          </a:stretch>
        </p:blipFill>
        <p:spPr>
          <a:xfrm>
            <a:off x="143920" y="1594071"/>
            <a:ext cx="1850596" cy="534397"/>
          </a:xfrm>
          <a:prstGeom prst="rect">
            <a:avLst/>
          </a:prstGeom>
        </p:spPr>
      </p:pic>
      <p:sp>
        <p:nvSpPr>
          <p:cNvPr id="131" name="Google Shape;131;p18"/>
          <p:cNvSpPr txBox="1">
            <a:spLocks noGrp="1"/>
          </p:cNvSpPr>
          <p:nvPr>
            <p:ph type="title"/>
          </p:nvPr>
        </p:nvSpPr>
        <p:spPr>
          <a:xfrm>
            <a:off x="3444489" y="-132995"/>
            <a:ext cx="8096100" cy="9753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r>
              <a:rPr lang="en-US" sz="3600" dirty="0" smtClean="0">
                <a:solidFill>
                  <a:schemeClr val="bg1"/>
                </a:solidFill>
              </a:rPr>
              <a:t>Advisors</a:t>
            </a:r>
            <a:endParaRPr lang="en-US" sz="3600" dirty="0">
              <a:solidFill>
                <a:schemeClr val="bg1"/>
              </a:solidFill>
            </a:endParaRPr>
          </a:p>
        </p:txBody>
      </p:sp>
      <p:cxnSp>
        <p:nvCxnSpPr>
          <p:cNvPr id="29" name="Conector reto 28"/>
          <p:cNvCxnSpPr/>
          <p:nvPr/>
        </p:nvCxnSpPr>
        <p:spPr>
          <a:xfrm>
            <a:off x="11502832" y="381447"/>
            <a:ext cx="634681" cy="104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V="1">
            <a:off x="7130352" y="391907"/>
            <a:ext cx="2271853" cy="1015"/>
          </a:xfrm>
          <a:prstGeom prst="line">
            <a:avLst/>
          </a:prstGeom>
        </p:spPr>
        <p:style>
          <a:lnRef idx="1">
            <a:schemeClr val="accent1"/>
          </a:lnRef>
          <a:fillRef idx="0">
            <a:schemeClr val="accent1"/>
          </a:fillRef>
          <a:effectRef idx="0">
            <a:schemeClr val="accent1"/>
          </a:effectRef>
          <a:fontRef idx="minor">
            <a:schemeClr val="tx1"/>
          </a:fontRef>
        </p:style>
      </p:cxnSp>
      <p:sp>
        <p:nvSpPr>
          <p:cNvPr id="34" name="Google Shape;132;p18"/>
          <p:cNvSpPr txBox="1">
            <a:spLocks/>
          </p:cNvSpPr>
          <p:nvPr/>
        </p:nvSpPr>
        <p:spPr>
          <a:xfrm>
            <a:off x="3850101" y="1164380"/>
            <a:ext cx="7709639" cy="11555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Exo 2"/>
              <a:buChar char="•"/>
              <a:defRPr sz="2800" b="0" i="0" u="none" strike="noStrike" cap="none">
                <a:solidFill>
                  <a:schemeClr val="dk1"/>
                </a:solidFill>
                <a:latin typeface="Exo 2"/>
                <a:ea typeface="Exo 2"/>
                <a:cs typeface="Exo 2"/>
                <a:sym typeface="Exo 2"/>
              </a:defRPr>
            </a:lvl1pPr>
            <a:lvl2pPr marL="914400" marR="0" lvl="1" indent="-342900" algn="l" rtl="0">
              <a:lnSpc>
                <a:spcPct val="90000"/>
              </a:lnSpc>
              <a:spcBef>
                <a:spcPts val="500"/>
              </a:spcBef>
              <a:spcAft>
                <a:spcPts val="0"/>
              </a:spcAft>
              <a:buClr>
                <a:schemeClr val="dk1"/>
              </a:buClr>
              <a:buSzPts val="1800"/>
              <a:buFont typeface="Exo 2"/>
              <a:buChar char="•"/>
              <a:defRPr sz="2400" b="0" i="0" u="none" strike="noStrike" cap="none">
                <a:solidFill>
                  <a:schemeClr val="dk1"/>
                </a:solidFill>
                <a:latin typeface="Exo 2"/>
                <a:ea typeface="Exo 2"/>
                <a:cs typeface="Exo 2"/>
                <a:sym typeface="Exo 2"/>
              </a:defRPr>
            </a:lvl2pPr>
            <a:lvl3pPr marL="1371600" marR="0" lvl="2" indent="-342900" algn="l" rtl="0">
              <a:lnSpc>
                <a:spcPct val="90000"/>
              </a:lnSpc>
              <a:spcBef>
                <a:spcPts val="500"/>
              </a:spcBef>
              <a:spcAft>
                <a:spcPts val="0"/>
              </a:spcAft>
              <a:buClr>
                <a:schemeClr val="dk1"/>
              </a:buClr>
              <a:buSzPts val="1800"/>
              <a:buFont typeface="Exo 2"/>
              <a:buChar char="•"/>
              <a:defRPr sz="2000" b="0" i="0" u="none" strike="noStrike" cap="none">
                <a:solidFill>
                  <a:schemeClr val="dk1"/>
                </a:solidFill>
                <a:latin typeface="Exo 2"/>
                <a:ea typeface="Exo 2"/>
                <a:cs typeface="Exo 2"/>
                <a:sym typeface="Exo 2"/>
              </a:defRPr>
            </a:lvl3pPr>
            <a:lvl4pPr marL="1828800" marR="0" lvl="3"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4pPr>
            <a:lvl5pPr marL="2286000" marR="0" lvl="4"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5pPr>
            <a:lvl6pPr marL="2743200" marR="0" lvl="5"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6pPr>
            <a:lvl7pPr marL="3200400" marR="0" lvl="6"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7pPr>
            <a:lvl8pPr marL="3657600" marR="0" lvl="7"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8pPr>
            <a:lvl9pPr marL="4114800" marR="0" lvl="8"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Exo 2"/>
              <a:buNone/>
              <a:tabLst/>
              <a:defRPr/>
            </a:pPr>
            <a:r>
              <a:rPr kumimoji="0" lang="en-US" sz="1200" b="1" i="0" u="none" strike="noStrike" kern="0" cap="none" spc="0" normalizeH="0" baseline="0" noProof="0" dirty="0" smtClean="0">
                <a:ln>
                  <a:noFill/>
                </a:ln>
                <a:solidFill>
                  <a:srgbClr val="000000"/>
                </a:solidFill>
                <a:effectLst/>
                <a:uLnTx/>
                <a:uFillTx/>
                <a:latin typeface="Exo 2"/>
                <a:sym typeface="Exo 2"/>
              </a:rPr>
              <a:t>Scot T. Martin</a:t>
            </a:r>
          </a:p>
          <a:p>
            <a:pPr marL="107999" marR="0" lvl="0" indent="0" algn="l" defTabSz="914400" rtl="0" eaLnBrk="1" fontAlgn="auto" latinLnBrk="0" hangingPunct="1">
              <a:lnSpc>
                <a:spcPct val="100000"/>
              </a:lnSpc>
              <a:spcBef>
                <a:spcPts val="0"/>
              </a:spcBef>
              <a:spcAft>
                <a:spcPts val="0"/>
              </a:spcAft>
              <a:buClr>
                <a:srgbClr val="000000"/>
              </a:buClr>
              <a:buSzPts val="1800"/>
              <a:buFont typeface="Exo 2"/>
              <a:buNone/>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Academic Advisor –</a:t>
            </a:r>
            <a:r>
              <a:rPr kumimoji="0" lang="en-US" sz="1050" b="1" i="0" u="none" strike="noStrike" kern="0" cap="none" spc="0" normalizeH="0" baseline="0" noProof="0" dirty="0" smtClean="0">
                <a:ln>
                  <a:noFill/>
                </a:ln>
                <a:solidFill>
                  <a:srgbClr val="000000"/>
                </a:solidFill>
                <a:effectLst/>
                <a:uLnTx/>
                <a:uFillTx/>
                <a:latin typeface="Exo 2"/>
                <a:sym typeface="Exo 2"/>
              </a:rPr>
              <a:t> Harvard University / SEAS</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a:ln>
                  <a:noFill/>
                </a:ln>
                <a:solidFill>
                  <a:srgbClr val="000000"/>
                </a:solidFill>
                <a:effectLst/>
                <a:uLnTx/>
                <a:uFillTx/>
                <a:latin typeface="Post Grotesk Bold"/>
                <a:sym typeface="Exo 2"/>
              </a:rPr>
              <a:t>Gordon McKay Professor of Environmental Science and Engineering and Professor of Earth and Planetary </a:t>
            </a:r>
            <a:r>
              <a:rPr kumimoji="0" lang="en-US" sz="1050" b="0" i="0" u="none" strike="noStrike" kern="0" cap="none" spc="0" normalizeH="0" baseline="0" noProof="0" dirty="0" smtClean="0">
                <a:ln>
                  <a:noFill/>
                </a:ln>
                <a:solidFill>
                  <a:srgbClr val="000000"/>
                </a:solidFill>
                <a:effectLst/>
                <a:uLnTx/>
                <a:uFillTx/>
                <a:latin typeface="Post Grotesk Bold"/>
                <a:sym typeface="Exo 2"/>
              </a:rPr>
              <a:t>Sciences</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Arial" panose="020B0604020202020204" pitchFamily="34" charset="0"/>
                <a:sym typeface="Exo 2"/>
              </a:rPr>
              <a:t>Director </a:t>
            </a:r>
            <a:r>
              <a:rPr kumimoji="0" lang="en-US" sz="1050" b="0" i="0" u="none" strike="noStrike" kern="0" cap="none" spc="0" normalizeH="0" baseline="0" noProof="0" dirty="0">
                <a:ln>
                  <a:noFill/>
                </a:ln>
                <a:solidFill>
                  <a:srgbClr val="000000"/>
                </a:solidFill>
                <a:effectLst/>
                <a:uLnTx/>
                <a:uFillTx/>
                <a:latin typeface="Arial" panose="020B0604020202020204" pitchFamily="34" charset="0"/>
                <a:sym typeface="Exo 2"/>
              </a:rPr>
              <a:t>of the Laboratory of Environmental Chemistry in the School of Engineering and Applied Sciences at Harvard </a:t>
            </a:r>
            <a:r>
              <a:rPr kumimoji="0" lang="en-US" sz="1050" b="0" i="0" u="none" strike="noStrike" kern="0" cap="none" spc="0" normalizeH="0" baseline="0" noProof="0" dirty="0" smtClean="0">
                <a:ln>
                  <a:noFill/>
                </a:ln>
                <a:solidFill>
                  <a:srgbClr val="000000"/>
                </a:solidFill>
                <a:effectLst/>
                <a:uLnTx/>
                <a:uFillTx/>
                <a:latin typeface="Arial" panose="020B0604020202020204" pitchFamily="34" charset="0"/>
                <a:sym typeface="Exo 2"/>
              </a:rPr>
              <a:t>University</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Arial" panose="020B0604020202020204" pitchFamily="34" charset="0"/>
                <a:sym typeface="Exo 2"/>
              </a:rPr>
              <a:t>Ph.D</a:t>
            </a:r>
            <a:r>
              <a:rPr kumimoji="0" lang="en-US" sz="1050" b="0" i="0" u="none" strike="noStrike" kern="0" cap="none" spc="0" normalizeH="0" baseline="0" noProof="0" dirty="0">
                <a:ln>
                  <a:noFill/>
                </a:ln>
                <a:solidFill>
                  <a:srgbClr val="000000"/>
                </a:solidFill>
                <a:effectLst/>
                <a:uLnTx/>
                <a:uFillTx/>
                <a:latin typeface="Arial" panose="020B0604020202020204" pitchFamily="34" charset="0"/>
                <a:sym typeface="Exo 2"/>
              </a:rPr>
              <a:t>. degree </a:t>
            </a:r>
            <a:r>
              <a:rPr kumimoji="0" lang="en-US" sz="1050" b="0" i="0" u="none" strike="noStrike" kern="0" cap="none" spc="0" normalizeH="0" baseline="0" noProof="0" dirty="0" smtClean="0">
                <a:ln>
                  <a:noFill/>
                </a:ln>
                <a:solidFill>
                  <a:srgbClr val="000000"/>
                </a:solidFill>
                <a:effectLst/>
                <a:uLnTx/>
                <a:uFillTx/>
                <a:latin typeface="Arial" panose="020B0604020202020204" pitchFamily="34" charset="0"/>
                <a:sym typeface="Exo 2"/>
              </a:rPr>
              <a:t>in chemistry (Caltech), and </a:t>
            </a:r>
            <a:r>
              <a:rPr kumimoji="0" lang="en-US" sz="1050" b="0" i="0" u="none" strike="noStrike" kern="0" cap="none" spc="0" normalizeH="0" baseline="0" noProof="0" dirty="0">
                <a:ln>
                  <a:noFill/>
                </a:ln>
                <a:solidFill>
                  <a:srgbClr val="000000"/>
                </a:solidFill>
                <a:effectLst/>
                <a:uLnTx/>
                <a:uFillTx/>
                <a:latin typeface="Arial" panose="020B0604020202020204" pitchFamily="34" charset="0"/>
                <a:sym typeface="Exo 2"/>
              </a:rPr>
              <a:t>B.S. degree in Chemistry </a:t>
            </a:r>
            <a:r>
              <a:rPr kumimoji="0" lang="en-US" sz="1050" b="0" i="0" u="none" strike="noStrike" kern="0" cap="none" spc="0" normalizeH="0" baseline="0" noProof="0" dirty="0" smtClean="0">
                <a:ln>
                  <a:noFill/>
                </a:ln>
                <a:solidFill>
                  <a:srgbClr val="000000"/>
                </a:solidFill>
                <a:effectLst/>
                <a:uLnTx/>
                <a:uFillTx/>
                <a:latin typeface="Arial" panose="020B0604020202020204" pitchFamily="34" charset="0"/>
                <a:sym typeface="Exo 2"/>
              </a:rPr>
              <a:t>at Georgetown </a:t>
            </a:r>
            <a:r>
              <a:rPr kumimoji="0" lang="en-US" sz="1050" b="0" i="0" u="none" strike="noStrike" kern="0" cap="none" spc="0" normalizeH="0" baseline="0" noProof="0" dirty="0">
                <a:ln>
                  <a:noFill/>
                </a:ln>
                <a:solidFill>
                  <a:srgbClr val="000000"/>
                </a:solidFill>
                <a:effectLst/>
                <a:uLnTx/>
                <a:uFillTx/>
                <a:latin typeface="Arial" panose="020B0604020202020204" pitchFamily="34" charset="0"/>
                <a:sym typeface="Exo 2"/>
              </a:rPr>
              <a:t>University.</a:t>
            </a:r>
            <a:r>
              <a:rPr kumimoji="0" lang="en-US" sz="1050" b="0" i="0" u="none" strike="noStrike" kern="0" cap="none" spc="0" normalizeH="0" baseline="0" noProof="0" dirty="0">
                <a:ln>
                  <a:noFill/>
                </a:ln>
                <a:solidFill>
                  <a:srgbClr val="1E1E1E"/>
                </a:solidFill>
                <a:effectLst/>
                <a:uLnTx/>
                <a:uFillTx/>
                <a:latin typeface="Arial" panose="020B0604020202020204" pitchFamily="34" charset="0"/>
                <a:sym typeface="Exo 2"/>
              </a:rPr>
              <a:t> </a:t>
            </a:r>
            <a:endParaRPr kumimoji="0" lang="en-US" sz="1050" b="0" i="0" u="none" strike="noStrike" kern="0" cap="none" spc="0" normalizeH="0" baseline="0" noProof="0" dirty="0" smtClean="0">
              <a:ln>
                <a:noFill/>
              </a:ln>
              <a:solidFill>
                <a:srgbClr val="000000"/>
              </a:solidFill>
              <a:effectLst/>
              <a:uLnTx/>
              <a:uFillTx/>
              <a:latin typeface="Exo 2"/>
              <a:sym typeface="Exo 2"/>
            </a:endParaRPr>
          </a:p>
          <a:p>
            <a:pPr marL="107999" marR="0" lvl="0" indent="0" algn="l" defTabSz="914400" rtl="0" eaLnBrk="1" fontAlgn="auto" latinLnBrk="0" hangingPunct="1">
              <a:lnSpc>
                <a:spcPct val="90000"/>
              </a:lnSpc>
              <a:spcBef>
                <a:spcPts val="1000"/>
              </a:spcBef>
              <a:spcAft>
                <a:spcPts val="0"/>
              </a:spcAft>
              <a:buClr>
                <a:srgbClr val="000000"/>
              </a:buClr>
              <a:buSzPts val="1800"/>
              <a:buFont typeface="Exo 2"/>
              <a:buNone/>
              <a:tabLst/>
              <a:defRPr/>
            </a:pPr>
            <a:endParaRPr kumimoji="0" lang="en-US" sz="1400" b="0" i="0" u="none" strike="noStrike" kern="0" cap="none" spc="0" normalizeH="0" baseline="0" noProof="0" dirty="0" smtClean="0">
              <a:ln>
                <a:noFill/>
              </a:ln>
              <a:solidFill>
                <a:srgbClr val="000000"/>
              </a:solidFill>
              <a:effectLst/>
              <a:uLnTx/>
              <a:uFillTx/>
              <a:latin typeface="Exo 2"/>
              <a:sym typeface="Exo 2"/>
            </a:endParaRPr>
          </a:p>
          <a:p>
            <a:pPr marL="107999" marR="0" lvl="0" indent="0" algn="l" defTabSz="914400" rtl="0" eaLnBrk="1" fontAlgn="auto" latinLnBrk="0" hangingPunct="1">
              <a:lnSpc>
                <a:spcPct val="90000"/>
              </a:lnSpc>
              <a:spcBef>
                <a:spcPts val="1000"/>
              </a:spcBef>
              <a:spcAft>
                <a:spcPts val="0"/>
              </a:spcAft>
              <a:buClr>
                <a:srgbClr val="000000"/>
              </a:buClr>
              <a:buSzPts val="1800"/>
              <a:buFont typeface="Exo 2"/>
              <a:buNone/>
              <a:tabLst/>
              <a:defRPr/>
            </a:pPr>
            <a:endParaRPr kumimoji="0" lang="en-US" sz="1400" b="0" i="0" u="none" strike="noStrike" kern="0" cap="none" spc="0" normalizeH="0" baseline="0" noProof="0" dirty="0">
              <a:ln>
                <a:noFill/>
              </a:ln>
              <a:solidFill>
                <a:srgbClr val="000000"/>
              </a:solidFill>
              <a:effectLst/>
              <a:uLnTx/>
              <a:uFillTx/>
              <a:latin typeface="Exo 2"/>
              <a:sym typeface="Exo 2"/>
            </a:endParaRPr>
          </a:p>
        </p:txBody>
      </p:sp>
      <p:pic>
        <p:nvPicPr>
          <p:cNvPr id="35" name="Imagem 34"/>
          <p:cNvPicPr>
            <a:picLocks noChangeAspect="1"/>
          </p:cNvPicPr>
          <p:nvPr/>
        </p:nvPicPr>
        <p:blipFill>
          <a:blip r:embed="rId6"/>
          <a:stretch>
            <a:fillRect/>
          </a:stretch>
        </p:blipFill>
        <p:spPr>
          <a:xfrm>
            <a:off x="2824134" y="3144327"/>
            <a:ext cx="1240709" cy="1364902"/>
          </a:xfrm>
          <a:prstGeom prst="rect">
            <a:avLst/>
          </a:prstGeom>
        </p:spPr>
      </p:pic>
      <p:sp>
        <p:nvSpPr>
          <p:cNvPr id="36" name="Google Shape;134;p18"/>
          <p:cNvSpPr txBox="1">
            <a:spLocks/>
          </p:cNvSpPr>
          <p:nvPr/>
        </p:nvSpPr>
        <p:spPr>
          <a:xfrm>
            <a:off x="4067225" y="3144327"/>
            <a:ext cx="7752947" cy="12259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Exo 2"/>
              <a:buChar char="•"/>
              <a:defRPr sz="2800" b="0" i="0" u="none" strike="noStrike" cap="none">
                <a:solidFill>
                  <a:schemeClr val="dk1"/>
                </a:solidFill>
                <a:latin typeface="Exo 2"/>
                <a:ea typeface="Exo 2"/>
                <a:cs typeface="Exo 2"/>
                <a:sym typeface="Exo 2"/>
              </a:defRPr>
            </a:lvl1pPr>
            <a:lvl2pPr marL="914400" marR="0" lvl="1" indent="-342900" algn="l" rtl="0">
              <a:lnSpc>
                <a:spcPct val="90000"/>
              </a:lnSpc>
              <a:spcBef>
                <a:spcPts val="500"/>
              </a:spcBef>
              <a:spcAft>
                <a:spcPts val="0"/>
              </a:spcAft>
              <a:buClr>
                <a:schemeClr val="dk1"/>
              </a:buClr>
              <a:buSzPts val="1800"/>
              <a:buFont typeface="Exo 2"/>
              <a:buChar char="•"/>
              <a:defRPr sz="2400" b="0" i="0" u="none" strike="noStrike" cap="none">
                <a:solidFill>
                  <a:schemeClr val="dk1"/>
                </a:solidFill>
                <a:latin typeface="Exo 2"/>
                <a:ea typeface="Exo 2"/>
                <a:cs typeface="Exo 2"/>
                <a:sym typeface="Exo 2"/>
              </a:defRPr>
            </a:lvl2pPr>
            <a:lvl3pPr marL="1371600" marR="0" lvl="2" indent="-342900" algn="l" rtl="0">
              <a:lnSpc>
                <a:spcPct val="90000"/>
              </a:lnSpc>
              <a:spcBef>
                <a:spcPts val="500"/>
              </a:spcBef>
              <a:spcAft>
                <a:spcPts val="0"/>
              </a:spcAft>
              <a:buClr>
                <a:schemeClr val="dk1"/>
              </a:buClr>
              <a:buSzPts val="1800"/>
              <a:buFont typeface="Exo 2"/>
              <a:buChar char="•"/>
              <a:defRPr sz="2000" b="0" i="0" u="none" strike="noStrike" cap="none">
                <a:solidFill>
                  <a:schemeClr val="dk1"/>
                </a:solidFill>
                <a:latin typeface="Exo 2"/>
                <a:ea typeface="Exo 2"/>
                <a:cs typeface="Exo 2"/>
                <a:sym typeface="Exo 2"/>
              </a:defRPr>
            </a:lvl3pPr>
            <a:lvl4pPr marL="1828800" marR="0" lvl="3"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4pPr>
            <a:lvl5pPr marL="2286000" marR="0" lvl="4"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5pPr>
            <a:lvl6pPr marL="2743200" marR="0" lvl="5"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6pPr>
            <a:lvl7pPr marL="3200400" marR="0" lvl="6"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7pPr>
            <a:lvl8pPr marL="3657600" marR="0" lvl="7"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8pPr>
            <a:lvl9pPr marL="4114800" marR="0" lvl="8"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t-BR" sz="1200" b="1" i="0" u="none" strike="noStrike" kern="0" cap="none" spc="0" normalizeH="0" baseline="0" noProof="0" dirty="0" smtClean="0">
                <a:ln>
                  <a:noFill/>
                </a:ln>
                <a:solidFill>
                  <a:srgbClr val="000000"/>
                </a:solidFill>
                <a:effectLst/>
                <a:uLnTx/>
                <a:uFillTx/>
                <a:latin typeface="Exo 2"/>
                <a:sym typeface="Exo 2"/>
              </a:rPr>
              <a:t>José Goldemberg</a:t>
            </a:r>
          </a:p>
          <a:p>
            <a:pPr marL="107999" marR="0" lvl="0" indent="0" algn="l" defTabSz="914400" rtl="0" eaLnBrk="1" fontAlgn="auto" latinLnBrk="0" hangingPunct="1">
              <a:lnSpc>
                <a:spcPct val="100000"/>
              </a:lnSpc>
              <a:spcBef>
                <a:spcPts val="0"/>
              </a:spcBef>
              <a:spcAft>
                <a:spcPts val="0"/>
              </a:spcAft>
              <a:buClr>
                <a:srgbClr val="000000"/>
              </a:buClr>
              <a:buSzPts val="1800"/>
              <a:buFont typeface="Exo 2"/>
              <a:buNone/>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World Energy </a:t>
            </a:r>
            <a:r>
              <a:rPr kumimoji="0" lang="en-US" sz="1050" b="0" i="0" u="none" strike="noStrike" kern="0" cap="none" spc="0" normalizeH="0" baseline="0" noProof="0" dirty="0">
                <a:ln>
                  <a:noFill/>
                </a:ln>
                <a:solidFill>
                  <a:srgbClr val="000000"/>
                </a:solidFill>
                <a:effectLst/>
                <a:uLnTx/>
                <a:uFillTx/>
                <a:latin typeface="Exo 2"/>
                <a:sym typeface="Exo 2"/>
              </a:rPr>
              <a:t>Assessment </a:t>
            </a:r>
            <a:r>
              <a:rPr kumimoji="0" lang="en-US" sz="1050" b="0" i="0" u="none" strike="noStrike" kern="0" cap="none" spc="0" normalizeH="0" baseline="0" noProof="0" dirty="0" smtClean="0">
                <a:ln>
                  <a:noFill/>
                </a:ln>
                <a:solidFill>
                  <a:srgbClr val="000000"/>
                </a:solidFill>
                <a:effectLst/>
                <a:uLnTx/>
                <a:uFillTx/>
                <a:latin typeface="Exo 2"/>
                <a:sym typeface="Exo 2"/>
              </a:rPr>
              <a:t>–</a:t>
            </a:r>
            <a:r>
              <a:rPr kumimoji="0" lang="en-US" sz="1050" b="1" i="0" u="none" strike="noStrike" kern="0" cap="none" spc="0" normalizeH="0" baseline="0" noProof="0" dirty="0" smtClean="0">
                <a:ln>
                  <a:noFill/>
                </a:ln>
                <a:solidFill>
                  <a:srgbClr val="000000"/>
                </a:solidFill>
                <a:effectLst/>
                <a:uLnTx/>
                <a:uFillTx/>
                <a:latin typeface="Exo 2"/>
                <a:sym typeface="Exo 2"/>
              </a:rPr>
              <a:t> UNDP</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Worldwide heroes of the environment</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Former Brazilian Minister of Science and Technology </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Former Brazilian Minister of Education</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Former Environment Secretary and president of State of São Paulo Energy Company</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Professor from IEE/University of São Paulo. Ph.D. in Physical Science and former President  at University of São Paulo.</a:t>
            </a:r>
          </a:p>
          <a:p>
            <a:pPr marL="107999" marR="0" lvl="0" indent="0" algn="l" defTabSz="914400" rtl="0" eaLnBrk="1" fontAlgn="auto" latinLnBrk="0" hangingPunct="1">
              <a:lnSpc>
                <a:spcPct val="90000"/>
              </a:lnSpc>
              <a:spcBef>
                <a:spcPts val="1000"/>
              </a:spcBef>
              <a:spcAft>
                <a:spcPts val="0"/>
              </a:spcAft>
              <a:buClr>
                <a:srgbClr val="000000"/>
              </a:buClr>
              <a:buSzPts val="1800"/>
              <a:buFont typeface="Exo 2"/>
              <a:buNone/>
              <a:tabLst/>
              <a:defRPr/>
            </a:pPr>
            <a:endParaRPr kumimoji="0" lang="en-US" sz="1400" b="0" i="0" u="none" strike="noStrike" kern="0" cap="none" spc="0" normalizeH="0" baseline="0" noProof="0" dirty="0">
              <a:ln>
                <a:noFill/>
              </a:ln>
              <a:solidFill>
                <a:srgbClr val="000000"/>
              </a:solidFill>
              <a:effectLst/>
              <a:uLnTx/>
              <a:uFillTx/>
              <a:latin typeface="Exo 2"/>
              <a:sym typeface="Exo 2"/>
            </a:endParaRPr>
          </a:p>
        </p:txBody>
      </p:sp>
      <p:pic>
        <p:nvPicPr>
          <p:cNvPr id="26" name="Imagem 25"/>
          <p:cNvPicPr>
            <a:picLocks noChangeAspect="1"/>
          </p:cNvPicPr>
          <p:nvPr/>
        </p:nvPicPr>
        <p:blipFill>
          <a:blip r:embed="rId7"/>
          <a:stretch>
            <a:fillRect/>
          </a:stretch>
        </p:blipFill>
        <p:spPr>
          <a:xfrm>
            <a:off x="2495779" y="-66979"/>
            <a:ext cx="9242337" cy="1261981"/>
          </a:xfrm>
          <a:prstGeom prst="rect">
            <a:avLst/>
          </a:prstGeom>
        </p:spPr>
      </p:pic>
      <p:pic>
        <p:nvPicPr>
          <p:cNvPr id="27" name="Imagem 26"/>
          <p:cNvPicPr>
            <a:picLocks noChangeAspect="1"/>
          </p:cNvPicPr>
          <p:nvPr/>
        </p:nvPicPr>
        <p:blipFill>
          <a:blip r:embed="rId8"/>
          <a:stretch>
            <a:fillRect/>
          </a:stretch>
        </p:blipFill>
        <p:spPr>
          <a:xfrm>
            <a:off x="2593454" y="1162466"/>
            <a:ext cx="1209235" cy="1397609"/>
          </a:xfrm>
          <a:prstGeom prst="rect">
            <a:avLst/>
          </a:prstGeom>
        </p:spPr>
      </p:pic>
      <p:pic>
        <p:nvPicPr>
          <p:cNvPr id="15" name="Imagem 14"/>
          <p:cNvPicPr>
            <a:picLocks noChangeAspect="1"/>
          </p:cNvPicPr>
          <p:nvPr/>
        </p:nvPicPr>
        <p:blipFill>
          <a:blip r:embed="rId9"/>
          <a:stretch>
            <a:fillRect/>
          </a:stretch>
        </p:blipFill>
        <p:spPr>
          <a:xfrm>
            <a:off x="74795" y="5395731"/>
            <a:ext cx="1945693" cy="638617"/>
          </a:xfrm>
          <a:prstGeom prst="rect">
            <a:avLst/>
          </a:prstGeom>
        </p:spPr>
      </p:pic>
      <p:pic>
        <p:nvPicPr>
          <p:cNvPr id="16" name="Imagem 15"/>
          <p:cNvPicPr>
            <a:picLocks noChangeAspect="1"/>
          </p:cNvPicPr>
          <p:nvPr/>
        </p:nvPicPr>
        <p:blipFill>
          <a:blip r:embed="rId10"/>
          <a:stretch>
            <a:fillRect/>
          </a:stretch>
        </p:blipFill>
        <p:spPr>
          <a:xfrm>
            <a:off x="3196156" y="5110522"/>
            <a:ext cx="1307890" cy="1209037"/>
          </a:xfrm>
          <a:prstGeom prst="rect">
            <a:avLst/>
          </a:prstGeom>
        </p:spPr>
      </p:pic>
      <p:sp>
        <p:nvSpPr>
          <p:cNvPr id="17" name="Google Shape;132;p18"/>
          <p:cNvSpPr txBox="1">
            <a:spLocks/>
          </p:cNvSpPr>
          <p:nvPr/>
        </p:nvSpPr>
        <p:spPr>
          <a:xfrm>
            <a:off x="4488008" y="5110522"/>
            <a:ext cx="7638704" cy="11555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Exo 2"/>
              <a:buChar char="•"/>
              <a:defRPr sz="2800" b="0" i="0" u="none" strike="noStrike" cap="none">
                <a:solidFill>
                  <a:schemeClr val="dk1"/>
                </a:solidFill>
                <a:latin typeface="Exo 2"/>
                <a:ea typeface="Exo 2"/>
                <a:cs typeface="Exo 2"/>
                <a:sym typeface="Exo 2"/>
              </a:defRPr>
            </a:lvl1pPr>
            <a:lvl2pPr marL="914400" marR="0" lvl="1" indent="-342900" algn="l" rtl="0">
              <a:lnSpc>
                <a:spcPct val="90000"/>
              </a:lnSpc>
              <a:spcBef>
                <a:spcPts val="500"/>
              </a:spcBef>
              <a:spcAft>
                <a:spcPts val="0"/>
              </a:spcAft>
              <a:buClr>
                <a:schemeClr val="dk1"/>
              </a:buClr>
              <a:buSzPts val="1800"/>
              <a:buFont typeface="Exo 2"/>
              <a:buChar char="•"/>
              <a:defRPr sz="2400" b="0" i="0" u="none" strike="noStrike" cap="none">
                <a:solidFill>
                  <a:schemeClr val="dk1"/>
                </a:solidFill>
                <a:latin typeface="Exo 2"/>
                <a:ea typeface="Exo 2"/>
                <a:cs typeface="Exo 2"/>
                <a:sym typeface="Exo 2"/>
              </a:defRPr>
            </a:lvl2pPr>
            <a:lvl3pPr marL="1371600" marR="0" lvl="2" indent="-342900" algn="l" rtl="0">
              <a:lnSpc>
                <a:spcPct val="90000"/>
              </a:lnSpc>
              <a:spcBef>
                <a:spcPts val="500"/>
              </a:spcBef>
              <a:spcAft>
                <a:spcPts val="0"/>
              </a:spcAft>
              <a:buClr>
                <a:schemeClr val="dk1"/>
              </a:buClr>
              <a:buSzPts val="1800"/>
              <a:buFont typeface="Exo 2"/>
              <a:buChar char="•"/>
              <a:defRPr sz="2000" b="0" i="0" u="none" strike="noStrike" cap="none">
                <a:solidFill>
                  <a:schemeClr val="dk1"/>
                </a:solidFill>
                <a:latin typeface="Exo 2"/>
                <a:ea typeface="Exo 2"/>
                <a:cs typeface="Exo 2"/>
                <a:sym typeface="Exo 2"/>
              </a:defRPr>
            </a:lvl3pPr>
            <a:lvl4pPr marL="1828800" marR="0" lvl="3"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4pPr>
            <a:lvl5pPr marL="2286000" marR="0" lvl="4"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5pPr>
            <a:lvl6pPr marL="2743200" marR="0" lvl="5"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6pPr>
            <a:lvl7pPr marL="3200400" marR="0" lvl="6"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7pPr>
            <a:lvl8pPr marL="3657600" marR="0" lvl="7"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8pPr>
            <a:lvl9pPr marL="4114800" marR="0" lvl="8" indent="-342900" algn="l" rtl="0">
              <a:lnSpc>
                <a:spcPct val="90000"/>
              </a:lnSpc>
              <a:spcBef>
                <a:spcPts val="500"/>
              </a:spcBef>
              <a:spcAft>
                <a:spcPts val="0"/>
              </a:spcAft>
              <a:buClr>
                <a:schemeClr val="dk1"/>
              </a:buClr>
              <a:buSzPts val="1800"/>
              <a:buFont typeface="Exo 2"/>
              <a:buChar char="•"/>
              <a:defRPr sz="1800" b="0" i="0" u="none" strike="noStrike" cap="none">
                <a:solidFill>
                  <a:schemeClr val="dk1"/>
                </a:solidFill>
                <a:latin typeface="Exo 2"/>
                <a:ea typeface="Exo 2"/>
                <a:cs typeface="Exo 2"/>
                <a:sym typeface="Exo 2"/>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Exo 2"/>
              <a:buNone/>
              <a:tabLst/>
              <a:defRPr/>
            </a:pPr>
            <a:r>
              <a:rPr kumimoji="0" lang="en-US" sz="1200" b="1" i="0" u="none" strike="noStrike" kern="0" cap="none" spc="0" normalizeH="0" baseline="0" noProof="0" dirty="0" smtClean="0">
                <a:ln>
                  <a:noFill/>
                </a:ln>
                <a:solidFill>
                  <a:srgbClr val="000000"/>
                </a:solidFill>
                <a:effectLst/>
                <a:uLnTx/>
                <a:uFillTx/>
                <a:latin typeface="Exo 2"/>
                <a:sym typeface="Exo 2"/>
              </a:rPr>
              <a:t>Phil Green</a:t>
            </a:r>
          </a:p>
          <a:p>
            <a:pPr marL="107999" marR="0" lvl="0" indent="0" algn="l" defTabSz="914400" rtl="0" eaLnBrk="1" fontAlgn="auto" latinLnBrk="0" hangingPunct="1">
              <a:lnSpc>
                <a:spcPct val="100000"/>
              </a:lnSpc>
              <a:spcBef>
                <a:spcPts val="0"/>
              </a:spcBef>
              <a:spcAft>
                <a:spcPts val="0"/>
              </a:spcAft>
              <a:buClr>
                <a:srgbClr val="000000"/>
              </a:buClr>
              <a:buSzPts val="1800"/>
              <a:buFont typeface="Exo 2"/>
              <a:buNone/>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Venture Program Hi-lab Advisor – </a:t>
            </a:r>
            <a:r>
              <a:rPr kumimoji="0" lang="en-US" sz="1050" b="1" i="0" u="none" strike="noStrike" kern="0" cap="none" spc="0" normalizeH="0" baseline="0" noProof="0" dirty="0" smtClean="0">
                <a:ln>
                  <a:noFill/>
                </a:ln>
                <a:solidFill>
                  <a:srgbClr val="000000"/>
                </a:solidFill>
                <a:effectLst/>
                <a:uLnTx/>
                <a:uFillTx/>
                <a:latin typeface="Exo 2"/>
                <a:sym typeface="Exo 2"/>
              </a:rPr>
              <a:t>Harvard Innovation Labs</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Former CTO, he has built consumer mobile apps for IOS and Android</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Former CEO, he built a customer base of 5,000 organizations, in 50 countries, serving over 1 million users such as Bank of America, NASA, Owens Corning, Pfizer, Kraft Foods</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Boston </a:t>
            </a:r>
            <a:r>
              <a:rPr kumimoji="0" lang="en-US" sz="1050" b="0" i="0" u="none" strike="noStrike" kern="0" cap="none" spc="0" normalizeH="0" baseline="0" noProof="0" dirty="0" err="1" smtClean="0">
                <a:ln>
                  <a:noFill/>
                </a:ln>
                <a:solidFill>
                  <a:srgbClr val="000000"/>
                </a:solidFill>
                <a:effectLst/>
                <a:uLnTx/>
                <a:uFillTx/>
                <a:latin typeface="Exo 2"/>
                <a:sym typeface="Exo 2"/>
              </a:rPr>
              <a:t>Techstars</a:t>
            </a:r>
            <a:r>
              <a:rPr kumimoji="0" lang="en-US" sz="1050" b="0" i="0" u="none" strike="noStrike" kern="0" cap="none" spc="0" normalizeH="0" baseline="0" noProof="0" dirty="0" smtClean="0">
                <a:ln>
                  <a:noFill/>
                </a:ln>
                <a:solidFill>
                  <a:srgbClr val="000000"/>
                </a:solidFill>
                <a:effectLst/>
                <a:uLnTx/>
                <a:uFillTx/>
                <a:latin typeface="Exo 2"/>
                <a:sym typeface="Exo 2"/>
              </a:rPr>
              <a:t> alumnus. </a:t>
            </a:r>
          </a:p>
          <a:p>
            <a:pPr marL="279449" marR="0" lvl="0" indent="-171450" algn="l" defTabSz="914400" rtl="0" eaLnBrk="1" fontAlgn="auto" latinLnBrk="0" hangingPunct="1">
              <a:lnSpc>
                <a:spcPct val="100000"/>
              </a:lnSpc>
              <a:spcBef>
                <a:spcPts val="0"/>
              </a:spcBef>
              <a:spcAft>
                <a:spcPts val="0"/>
              </a:spcAft>
              <a:buClr>
                <a:srgbClr val="000000"/>
              </a:buClr>
              <a:buSzPts val="1800"/>
              <a:buFont typeface="Exo 2"/>
              <a:buChar char="•"/>
              <a:tabLst/>
              <a:defRPr/>
            </a:pPr>
            <a:r>
              <a:rPr kumimoji="0" lang="en-US" sz="1050" b="0" i="0" u="none" strike="noStrike" kern="0" cap="none" spc="0" normalizeH="0" baseline="0" noProof="0" dirty="0" smtClean="0">
                <a:ln>
                  <a:noFill/>
                </a:ln>
                <a:solidFill>
                  <a:srgbClr val="000000"/>
                </a:solidFill>
                <a:effectLst/>
                <a:uLnTx/>
                <a:uFillTx/>
                <a:latin typeface="Exo 2"/>
                <a:sym typeface="Exo 2"/>
              </a:rPr>
              <a:t>MBA from HBS and graduated from Harvard College with an AB in Economics.</a:t>
            </a:r>
          </a:p>
          <a:p>
            <a:pPr marL="107999" marR="0" lvl="0" indent="0" algn="l" defTabSz="914400" rtl="0" eaLnBrk="1" fontAlgn="auto" latinLnBrk="0" hangingPunct="1">
              <a:lnSpc>
                <a:spcPct val="90000"/>
              </a:lnSpc>
              <a:spcBef>
                <a:spcPts val="1000"/>
              </a:spcBef>
              <a:spcAft>
                <a:spcPts val="0"/>
              </a:spcAft>
              <a:buClr>
                <a:srgbClr val="000000"/>
              </a:buClr>
              <a:buSzPts val="1800"/>
              <a:buFont typeface="Exo 2"/>
              <a:buNone/>
              <a:tabLst/>
              <a:defRPr/>
            </a:pPr>
            <a:endParaRPr kumimoji="0" lang="en-US" sz="1400" b="0" i="0" u="none" strike="noStrike" kern="0" cap="none" spc="0" normalizeH="0" baseline="0" noProof="0" dirty="0" smtClean="0">
              <a:ln>
                <a:noFill/>
              </a:ln>
              <a:solidFill>
                <a:srgbClr val="000000"/>
              </a:solidFill>
              <a:effectLst/>
              <a:uLnTx/>
              <a:uFillTx/>
              <a:latin typeface="Exo 2"/>
              <a:sym typeface="Exo 2"/>
            </a:endParaRPr>
          </a:p>
          <a:p>
            <a:pPr marL="107999" marR="0" lvl="0" indent="0" algn="l" defTabSz="914400" rtl="0" eaLnBrk="1" fontAlgn="auto" latinLnBrk="0" hangingPunct="1">
              <a:lnSpc>
                <a:spcPct val="90000"/>
              </a:lnSpc>
              <a:spcBef>
                <a:spcPts val="1000"/>
              </a:spcBef>
              <a:spcAft>
                <a:spcPts val="0"/>
              </a:spcAft>
              <a:buClr>
                <a:srgbClr val="000000"/>
              </a:buClr>
              <a:buSzPts val="1800"/>
              <a:buFont typeface="Exo 2"/>
              <a:buNone/>
              <a:tabLst/>
              <a:defRPr/>
            </a:pPr>
            <a:endParaRPr kumimoji="0" lang="en-US" sz="1400" b="0" i="0" u="none" strike="noStrike" kern="0" cap="none" spc="0" normalizeH="0" baseline="0" noProof="0" dirty="0">
              <a:ln>
                <a:noFill/>
              </a:ln>
              <a:solidFill>
                <a:srgbClr val="000000"/>
              </a:solidFill>
              <a:effectLst/>
              <a:uLnTx/>
              <a:uFillTx/>
              <a:latin typeface="Exo 2"/>
              <a:sym typeface="Exo 2"/>
            </a:endParaRPr>
          </a:p>
        </p:txBody>
      </p:sp>
    </p:spTree>
    <p:extLst>
      <p:ext uri="{BB962C8B-B14F-4D97-AF65-F5344CB8AC3E}">
        <p14:creationId xmlns:p14="http://schemas.microsoft.com/office/powerpoint/2010/main" val="1146710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4"/>
        <p:cNvGrpSpPr/>
        <p:nvPr/>
      </p:nvGrpSpPr>
      <p:grpSpPr>
        <a:xfrm>
          <a:off x="0" y="0"/>
          <a:ext cx="0" cy="0"/>
          <a:chOff x="0" y="0"/>
          <a:chExt cx="0" cy="0"/>
        </a:xfrm>
      </p:grpSpPr>
      <p:sp>
        <p:nvSpPr>
          <p:cNvPr id="385" name="Google Shape;385;p35"/>
          <p:cNvSpPr txBox="1"/>
          <p:nvPr/>
        </p:nvSpPr>
        <p:spPr>
          <a:xfrm>
            <a:off x="1393049" y="4016400"/>
            <a:ext cx="4328877" cy="92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dirty="0">
              <a:ln>
                <a:noFill/>
              </a:ln>
              <a:solidFill>
                <a:srgbClr val="FFFFFF"/>
              </a:solidFill>
              <a:effectLst/>
              <a:uLnTx/>
              <a:uFillTx/>
              <a:latin typeface="Arial"/>
              <a:ea typeface="Exo 2"/>
              <a:cs typeface="Exo 2"/>
              <a:sym typeface="Exo 2"/>
            </a:endParaRPr>
          </a:p>
        </p:txBody>
      </p:sp>
      <p:pic>
        <p:nvPicPr>
          <p:cNvPr id="2" name="Imagem 1"/>
          <p:cNvPicPr>
            <a:picLocks noChangeAspect="1"/>
          </p:cNvPicPr>
          <p:nvPr/>
        </p:nvPicPr>
        <p:blipFill>
          <a:blip r:embed="rId4"/>
          <a:stretch>
            <a:fillRect/>
          </a:stretch>
        </p:blipFill>
        <p:spPr>
          <a:xfrm>
            <a:off x="1393049" y="609417"/>
            <a:ext cx="9242337" cy="1261981"/>
          </a:xfrm>
          <a:prstGeom prst="rect">
            <a:avLst/>
          </a:prstGeom>
        </p:spPr>
      </p:pic>
      <p:sp>
        <p:nvSpPr>
          <p:cNvPr id="5" name="Google Shape;386;p35"/>
          <p:cNvSpPr txBox="1"/>
          <p:nvPr/>
        </p:nvSpPr>
        <p:spPr>
          <a:xfrm>
            <a:off x="1411080" y="5272956"/>
            <a:ext cx="4051149" cy="92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900" b="0" i="0" u="none" strike="noStrike" kern="0" cap="none" spc="0" normalizeH="0" baseline="0" noProof="0" dirty="0" smtClean="0">
                <a:ln>
                  <a:noFill/>
                </a:ln>
                <a:solidFill>
                  <a:srgbClr val="FFFFFF"/>
                </a:solidFill>
                <a:effectLst/>
                <a:uLnTx/>
                <a:uFillTx/>
                <a:latin typeface="Arial"/>
                <a:ea typeface="Exo 2"/>
                <a:cs typeface="Exo 2"/>
                <a:sym typeface="Exo 2"/>
              </a:rPr>
              <a:t>escobar@seas.harvard.edu</a:t>
            </a:r>
            <a:endParaRPr kumimoji="0" sz="1900" b="0" i="0" u="none" strike="noStrike" kern="0" cap="none" spc="0" normalizeH="0" baseline="0" noProof="0" dirty="0">
              <a:ln>
                <a:noFill/>
              </a:ln>
              <a:solidFill>
                <a:srgbClr val="FFFFFF"/>
              </a:solidFill>
              <a:effectLst/>
              <a:uLnTx/>
              <a:uFillTx/>
              <a:latin typeface="Arial"/>
              <a:ea typeface="Exo 2"/>
              <a:cs typeface="Exo 2"/>
              <a:sym typeface="Exo 2"/>
            </a:endParaRPr>
          </a:p>
        </p:txBody>
      </p:sp>
      <p:pic>
        <p:nvPicPr>
          <p:cNvPr id="6" name="Picture 2" descr="Andrew (Andy) Greenspon | Hu Research Gro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554" y="5733306"/>
            <a:ext cx="2992108" cy="646295"/>
          </a:xfrm>
          <a:prstGeom prst="rect">
            <a:avLst/>
          </a:prstGeom>
          <a:solidFill>
            <a:schemeClr val="bg1">
              <a:lumMod val="85000"/>
            </a:schemeClr>
          </a:solidFill>
        </p:spPr>
      </p:pic>
      <p:sp>
        <p:nvSpPr>
          <p:cNvPr id="7" name="Google Shape;113;p16"/>
          <p:cNvSpPr txBox="1">
            <a:spLocks/>
          </p:cNvSpPr>
          <p:nvPr/>
        </p:nvSpPr>
        <p:spPr>
          <a:xfrm>
            <a:off x="3165509" y="3481997"/>
            <a:ext cx="5697415" cy="534403"/>
          </a:xfrm>
          <a:prstGeom prst="rect">
            <a:avLst/>
          </a:prstGeom>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1" u="none" strike="noStrike" kern="0" cap="none" spc="0" normalizeH="0" baseline="0" noProof="0" dirty="0" smtClean="0">
                <a:ln>
                  <a:noFill/>
                </a:ln>
                <a:solidFill>
                  <a:srgbClr val="70AD47">
                    <a:lumMod val="60000"/>
                    <a:lumOff val="40000"/>
                  </a:srgbClr>
                </a:solidFill>
                <a:effectLst/>
                <a:uLnTx/>
                <a:uFillTx/>
                <a:latin typeface="Consolas" panose="020B0609020204030204" pitchFamily="49" charset="0"/>
                <a:ea typeface="Exo 2 Semi Bold"/>
                <a:cs typeface="Exo 2 Semi Bold"/>
                <a:sym typeface="Exo 2 Semi Bold"/>
              </a:rPr>
              <a:t>“While </a:t>
            </a:r>
            <a:r>
              <a:rPr kumimoji="0" lang="en-US" sz="1800" b="1" i="1" u="none" strike="noStrike" kern="0" cap="none" spc="0" normalizeH="0" baseline="0" noProof="0" dirty="0">
                <a:ln>
                  <a:noFill/>
                </a:ln>
                <a:solidFill>
                  <a:srgbClr val="70AD47">
                    <a:lumMod val="60000"/>
                    <a:lumOff val="40000"/>
                  </a:srgbClr>
                </a:solidFill>
                <a:effectLst/>
                <a:uLnTx/>
                <a:uFillTx/>
                <a:latin typeface="Consolas" panose="020B0609020204030204" pitchFamily="49" charset="0"/>
                <a:ea typeface="Exo 2 Semi Bold"/>
                <a:cs typeface="Exo 2 Semi Bold"/>
                <a:sym typeface="Exo 2 Semi Bold"/>
              </a:rPr>
              <a:t>we are rushing to build more efficient batteries, we forget that nature already gives us </a:t>
            </a:r>
            <a:r>
              <a:rPr kumimoji="0" lang="en-US" sz="1800" b="1" i="1" u="none" strike="noStrike" kern="0" cap="none" spc="0" normalizeH="0" baseline="0" noProof="0" dirty="0" smtClean="0">
                <a:ln>
                  <a:noFill/>
                </a:ln>
                <a:solidFill>
                  <a:srgbClr val="70AD47">
                    <a:lumMod val="60000"/>
                    <a:lumOff val="40000"/>
                  </a:srgbClr>
                </a:solidFill>
                <a:effectLst/>
                <a:uLnTx/>
                <a:uFillTx/>
                <a:latin typeface="Consolas" panose="020B0609020204030204" pitchFamily="49" charset="0"/>
                <a:ea typeface="Exo 2 Semi Bold"/>
                <a:cs typeface="Exo 2 Semi Bold"/>
                <a:sym typeface="Exo 2 Semi Bold"/>
              </a:rPr>
              <a:t>wood”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70AD47">
                    <a:lumMod val="60000"/>
                    <a:lumOff val="40000"/>
                  </a:srgbClr>
                </a:solidFill>
                <a:effectLst/>
                <a:uLnTx/>
                <a:uFillTx/>
                <a:latin typeface="Consolas" panose="020B0609020204030204" pitchFamily="49" charset="0"/>
                <a:ea typeface="Exo 2 Semi Bold"/>
                <a:cs typeface="Exo 2 Semi Bold"/>
                <a:sym typeface="Exo 2 Semi Bold"/>
              </a:rPr>
              <a:t>	</a:t>
            </a:r>
            <a:r>
              <a:rPr kumimoji="0" lang="en-US" sz="1600" b="0" i="0" u="none" strike="noStrike" kern="0" cap="none" spc="0" normalizeH="0" baseline="0" noProof="0" dirty="0" smtClean="0">
                <a:ln>
                  <a:noFill/>
                </a:ln>
                <a:solidFill>
                  <a:srgbClr val="70AD47">
                    <a:lumMod val="60000"/>
                    <a:lumOff val="40000"/>
                  </a:srgbClr>
                </a:solidFill>
                <a:effectLst/>
                <a:uLnTx/>
                <a:uFillTx/>
                <a:latin typeface="Consolas" panose="020B0609020204030204" pitchFamily="49" charset="0"/>
                <a:ea typeface="Exo 2 Semi Bold"/>
                <a:cs typeface="Exo 2 Semi Bold"/>
                <a:sym typeface="Exo 2 Semi Bold"/>
              </a:rPr>
              <a:t>		</a:t>
            </a:r>
            <a:r>
              <a:rPr kumimoji="0" lang="en-US" sz="1300" b="0" i="0" u="none" strike="noStrike" kern="0" cap="none" spc="0" normalizeH="0" baseline="0" noProof="0" dirty="0" smtClean="0">
                <a:ln>
                  <a:noFill/>
                </a:ln>
                <a:solidFill>
                  <a:srgbClr val="FFC000">
                    <a:lumMod val="60000"/>
                    <a:lumOff val="40000"/>
                  </a:srgbClr>
                </a:solidFill>
                <a:effectLst/>
                <a:uLnTx/>
                <a:uFillTx/>
                <a:latin typeface="Consolas" panose="020B0609020204030204" pitchFamily="49" charset="0"/>
                <a:ea typeface="Exo 2 Semi Bold"/>
                <a:cs typeface="Exo 2 Semi Bold"/>
                <a:sym typeface="Exo 2 Semi Bold"/>
              </a:rPr>
              <a:t>Javier </a:t>
            </a:r>
            <a:r>
              <a:rPr kumimoji="0" lang="en-US" sz="1300" b="0" i="0" u="none" strike="noStrike" kern="0" cap="none" spc="0" normalizeH="0" baseline="0" noProof="0" dirty="0" err="1" smtClean="0">
                <a:ln>
                  <a:noFill/>
                </a:ln>
                <a:solidFill>
                  <a:srgbClr val="FFC000">
                    <a:lumMod val="60000"/>
                    <a:lumOff val="40000"/>
                  </a:srgbClr>
                </a:solidFill>
                <a:effectLst/>
                <a:uLnTx/>
                <a:uFillTx/>
                <a:latin typeface="Consolas" panose="020B0609020204030204" pitchFamily="49" charset="0"/>
                <a:ea typeface="Exo 2 Semi Bold"/>
                <a:cs typeface="Exo 2 Semi Bold"/>
                <a:sym typeface="Exo 2 Semi Bold"/>
              </a:rPr>
              <a:t>Farago</a:t>
            </a:r>
            <a:r>
              <a:rPr kumimoji="0" lang="en-US" sz="1300" b="0" i="0" u="none" strike="noStrike" kern="0" cap="none" spc="0" normalizeH="0" baseline="0" noProof="0" dirty="0" smtClean="0">
                <a:ln>
                  <a:noFill/>
                </a:ln>
                <a:solidFill>
                  <a:srgbClr val="FFC000">
                    <a:lumMod val="60000"/>
                    <a:lumOff val="40000"/>
                  </a:srgbClr>
                </a:solidFill>
                <a:effectLst/>
                <a:uLnTx/>
                <a:uFillTx/>
                <a:latin typeface="Consolas" panose="020B0609020204030204" pitchFamily="49" charset="0"/>
                <a:ea typeface="Exo 2 Semi Bold"/>
                <a:cs typeface="Exo 2 Semi Bold"/>
                <a:sym typeface="Exo 2 Semi Bold"/>
              </a:rPr>
              <a:t> Escobar</a:t>
            </a:r>
            <a:endParaRPr kumimoji="0" lang="en-US" sz="1300" b="0" i="0" u="none" strike="noStrike" kern="0" cap="none" spc="0" normalizeH="0" baseline="0" noProof="0" dirty="0">
              <a:ln>
                <a:noFill/>
              </a:ln>
              <a:solidFill>
                <a:srgbClr val="FFC000">
                  <a:lumMod val="60000"/>
                  <a:lumOff val="40000"/>
                </a:srgbClr>
              </a:solidFill>
              <a:effectLst/>
              <a:uLnTx/>
              <a:uFillTx/>
              <a:latin typeface="Consolas" panose="020B0609020204030204" pitchFamily="49" charset="0"/>
              <a:ea typeface="Exo 2 Semi Bold"/>
              <a:cs typeface="Exo 2 Semi Bold"/>
              <a:sym typeface="Exo 2 Semi Bold"/>
            </a:endParaRPr>
          </a:p>
        </p:txBody>
      </p:sp>
    </p:spTree>
    <p:extLst>
      <p:ext uri="{BB962C8B-B14F-4D97-AF65-F5344CB8AC3E}">
        <p14:creationId xmlns:p14="http://schemas.microsoft.com/office/powerpoint/2010/main" val="3519586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1390757" y="216177"/>
            <a:ext cx="9410485"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pt-BR" dirty="0" smtClean="0">
                <a:solidFill>
                  <a:srgbClr val="FFFFFF"/>
                </a:solidFill>
              </a:rPr>
              <a:t>IPCC – Wood Pellets </a:t>
            </a:r>
            <a:r>
              <a:rPr lang="pt-BR" dirty="0" err="1" smtClean="0">
                <a:solidFill>
                  <a:srgbClr val="FFFFFF"/>
                </a:solidFill>
              </a:rPr>
              <a:t>Controvertial</a:t>
            </a:r>
            <a:r>
              <a:rPr lang="pt-BR" dirty="0" smtClean="0">
                <a:solidFill>
                  <a:srgbClr val="FFFFFF"/>
                </a:solidFill>
              </a:rPr>
              <a:t> </a:t>
            </a:r>
            <a:r>
              <a:rPr lang="pt-BR" dirty="0" err="1">
                <a:solidFill>
                  <a:srgbClr val="FFFFFF"/>
                </a:solidFill>
              </a:rPr>
              <a:t>I</a:t>
            </a:r>
            <a:r>
              <a:rPr lang="pt-BR" dirty="0" err="1" smtClean="0">
                <a:solidFill>
                  <a:srgbClr val="FFFFFF"/>
                </a:solidFill>
              </a:rPr>
              <a:t>ssue</a:t>
            </a:r>
            <a:r>
              <a:rPr lang="pt-BR" dirty="0" smtClean="0">
                <a:solidFill>
                  <a:srgbClr val="FFFFFF"/>
                </a:solidFill>
              </a:rPr>
              <a:t> </a:t>
            </a:r>
            <a:r>
              <a:rPr lang="pt-BR" sz="3600" dirty="0" smtClean="0">
                <a:solidFill>
                  <a:srgbClr val="FFFFFF"/>
                </a:solidFill>
              </a:rPr>
              <a:t/>
            </a:r>
            <a:br>
              <a:rPr lang="pt-BR" sz="3600" dirty="0" smtClean="0">
                <a:solidFill>
                  <a:srgbClr val="FFFFFF"/>
                </a:solidFill>
              </a:rPr>
            </a:br>
            <a:r>
              <a:rPr lang="pt-BR" sz="2400" dirty="0" err="1" smtClean="0">
                <a:solidFill>
                  <a:srgbClr val="FFFFFF"/>
                </a:solidFill>
              </a:rPr>
              <a:t>Temperade</a:t>
            </a:r>
            <a:r>
              <a:rPr lang="pt-BR" sz="2400" dirty="0" smtClean="0">
                <a:solidFill>
                  <a:srgbClr val="FFFFFF"/>
                </a:solidFill>
              </a:rPr>
              <a:t> &amp; Boreal </a:t>
            </a:r>
            <a:r>
              <a:rPr lang="pt-BR" sz="2400" dirty="0" err="1" smtClean="0">
                <a:solidFill>
                  <a:srgbClr val="FFFFFF"/>
                </a:solidFill>
              </a:rPr>
              <a:t>Forests</a:t>
            </a:r>
            <a:endParaRPr sz="2400" b="1" dirty="0">
              <a:solidFill>
                <a:srgbClr val="FFFFFF"/>
              </a:solidFill>
            </a:endParaRPr>
          </a:p>
        </p:txBody>
      </p:sp>
      <p:sp>
        <p:nvSpPr>
          <p:cNvPr id="242" name="Google Shape;242;p26"/>
          <p:cNvSpPr/>
          <p:nvPr/>
        </p:nvSpPr>
        <p:spPr>
          <a:xfrm>
            <a:off x="540359" y="5292528"/>
            <a:ext cx="4720958" cy="390819"/>
          </a:xfrm>
          <a:prstGeom prst="rect">
            <a:avLst/>
          </a:prstGeom>
          <a:noFill/>
          <a:ln>
            <a:noFill/>
          </a:ln>
        </p:spPr>
        <p:txBody>
          <a:bodyPr spcFirstLastPara="1" wrap="square" lIns="91425" tIns="45700" rIns="91425" bIns="45700" anchor="t" anchorCtr="0">
            <a:noAutofit/>
          </a:bodyPr>
          <a:lstStyle/>
          <a:p>
            <a:pPr lvl="0"/>
            <a:r>
              <a:rPr lang="pt-BR" sz="1100" i="1" dirty="0">
                <a:latin typeface="Exo 2"/>
                <a:ea typeface="Exo 2"/>
                <a:cs typeface="Exo 2"/>
                <a:sym typeface="Exo 2"/>
              </a:rPr>
              <a:t> </a:t>
            </a:r>
            <a:r>
              <a:rPr lang="pt-BR" sz="1100" i="1" dirty="0" err="1">
                <a:latin typeface="Exo 2"/>
                <a:ea typeface="Exo 2"/>
                <a:cs typeface="Exo 2"/>
                <a:sym typeface="Exo 2"/>
              </a:rPr>
              <a:t>Climate</a:t>
            </a:r>
            <a:r>
              <a:rPr lang="pt-BR" sz="1100" i="1" dirty="0">
                <a:latin typeface="Exo 2"/>
                <a:ea typeface="Exo 2"/>
                <a:cs typeface="Exo 2"/>
                <a:sym typeface="Exo 2"/>
              </a:rPr>
              <a:t> Zones World Map - Rick Hansen Man In Motion Tour Map.</a:t>
            </a:r>
            <a:endParaRPr sz="1100" i="1" dirty="0">
              <a:latin typeface="Exo 2"/>
              <a:ea typeface="Exo 2"/>
              <a:cs typeface="Exo 2"/>
              <a:sym typeface="Exo 2"/>
            </a:endParaRPr>
          </a:p>
        </p:txBody>
      </p:sp>
      <p:sp>
        <p:nvSpPr>
          <p:cNvPr id="243" name="Google Shape;243;p26"/>
          <p:cNvSpPr txBox="1"/>
          <p:nvPr/>
        </p:nvSpPr>
        <p:spPr>
          <a:xfrm>
            <a:off x="6724357" y="3887372"/>
            <a:ext cx="5539564" cy="704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Font typeface="Arial"/>
              <a:buNone/>
            </a:pPr>
            <a:r>
              <a:rPr lang="en-US" sz="2400" b="1" dirty="0" smtClean="0">
                <a:solidFill>
                  <a:schemeClr val="dk1"/>
                </a:solidFill>
                <a:latin typeface="Exo 2"/>
                <a:ea typeface="Exo 2"/>
                <a:cs typeface="Exo 2"/>
                <a:sym typeface="Exo 2"/>
              </a:rPr>
              <a:t> Current Region</a:t>
            </a:r>
            <a:r>
              <a:rPr lang="en-US" sz="2400" dirty="0" smtClean="0">
                <a:solidFill>
                  <a:schemeClr val="dk1"/>
                </a:solidFill>
                <a:latin typeface="Exo 2"/>
                <a:ea typeface="Exo 2"/>
                <a:cs typeface="Exo 2"/>
                <a:sym typeface="Exo 2"/>
              </a:rPr>
              <a:t> of vast wood pellets production</a:t>
            </a:r>
          </a:p>
          <a:p>
            <a:pPr marL="0" lvl="0" indent="0" rtl="0">
              <a:spcBef>
                <a:spcPts val="0"/>
              </a:spcBef>
              <a:spcAft>
                <a:spcPts val="0"/>
              </a:spcAft>
              <a:buClr>
                <a:schemeClr val="dk1"/>
              </a:buClr>
              <a:buFont typeface="Arial"/>
              <a:buNone/>
            </a:pPr>
            <a:endParaRPr lang="en-US" sz="2400" dirty="0">
              <a:solidFill>
                <a:schemeClr val="dk1"/>
              </a:solidFill>
              <a:latin typeface="Exo 2"/>
              <a:ea typeface="Exo 2"/>
              <a:cs typeface="Exo 2"/>
              <a:sym typeface="Exo 2"/>
            </a:endParaRPr>
          </a:p>
          <a:p>
            <a:pPr marL="342900" lvl="0" indent="-342900">
              <a:buClr>
                <a:schemeClr val="dk1"/>
              </a:buClr>
              <a:buFont typeface="Arial" panose="020B0604020202020204" pitchFamily="34" charset="0"/>
              <a:buChar char="•"/>
            </a:pPr>
            <a:r>
              <a:rPr lang="en-US" sz="2400" b="1" dirty="0" smtClean="0">
                <a:latin typeface="Exo 2"/>
                <a:ea typeface="Exo 2"/>
                <a:cs typeface="Exo 2"/>
                <a:sym typeface="Exo 2"/>
              </a:rPr>
              <a:t>Slower stock carbon cycle </a:t>
            </a:r>
            <a:r>
              <a:rPr lang="en-US" sz="2400" dirty="0" smtClean="0">
                <a:latin typeface="Exo 2"/>
                <a:ea typeface="Exo 2"/>
                <a:cs typeface="Exo 2"/>
                <a:sym typeface="Exo 2"/>
              </a:rPr>
              <a:t>of</a:t>
            </a:r>
            <a:r>
              <a:rPr lang="en-US" sz="2400" b="1" dirty="0" smtClean="0">
                <a:latin typeface="Exo 2"/>
                <a:ea typeface="Exo 2"/>
                <a:cs typeface="Exo 2"/>
                <a:sym typeface="Exo 2"/>
              </a:rPr>
              <a:t> </a:t>
            </a:r>
            <a:r>
              <a:rPr lang="en-US" sz="2400" dirty="0" smtClean="0">
                <a:latin typeface="Exo 2"/>
                <a:ea typeface="Exo 2"/>
                <a:cs typeface="Exo 2"/>
                <a:sym typeface="Exo 2"/>
              </a:rPr>
              <a:t>woody production</a:t>
            </a:r>
          </a:p>
          <a:p>
            <a:pPr marL="342900" lvl="0" indent="-342900">
              <a:buClr>
                <a:schemeClr val="dk1"/>
              </a:buClr>
              <a:buFont typeface="Arial" panose="020B0604020202020204" pitchFamily="34" charset="0"/>
              <a:buChar char="•"/>
            </a:pPr>
            <a:r>
              <a:rPr lang="en-US" sz="2400" b="1" dirty="0">
                <a:latin typeface="Exo 2"/>
                <a:ea typeface="Exo 2"/>
                <a:cs typeface="Exo 2"/>
                <a:sym typeface="Exo 2"/>
              </a:rPr>
              <a:t>15 - 30 years</a:t>
            </a:r>
            <a:r>
              <a:rPr lang="en-US" sz="2400" dirty="0">
                <a:latin typeface="Exo 2"/>
                <a:ea typeface="Exo 2"/>
                <a:cs typeface="Exo 2"/>
                <a:sym typeface="Exo 2"/>
              </a:rPr>
              <a:t>, reaching up to </a:t>
            </a:r>
            <a:r>
              <a:rPr lang="en-US" sz="2400" b="1" dirty="0">
                <a:latin typeface="Exo 2"/>
                <a:ea typeface="Exo 2"/>
                <a:cs typeface="Exo 2"/>
                <a:sym typeface="Exo 2"/>
              </a:rPr>
              <a:t>100 </a:t>
            </a:r>
            <a:r>
              <a:rPr lang="en-US" sz="2400" b="1" dirty="0" smtClean="0">
                <a:latin typeface="Exo 2"/>
                <a:ea typeface="Exo 2"/>
                <a:cs typeface="Exo 2"/>
                <a:sym typeface="Exo 2"/>
              </a:rPr>
              <a:t>years </a:t>
            </a:r>
            <a:r>
              <a:rPr lang="en-US" sz="2400" dirty="0" smtClean="0">
                <a:latin typeface="Exo 2"/>
                <a:ea typeface="Exo 2"/>
                <a:cs typeface="Exo 2"/>
                <a:sym typeface="Exo 2"/>
              </a:rPr>
              <a:t>to achieve maturity</a:t>
            </a:r>
          </a:p>
          <a:p>
            <a:pPr lvl="0">
              <a:buClr>
                <a:schemeClr val="dk1"/>
              </a:buClr>
            </a:pPr>
            <a:endParaRPr lang="en-US" sz="2400" dirty="0">
              <a:latin typeface="Exo 2"/>
              <a:ea typeface="Exo 2"/>
              <a:cs typeface="Exo 2"/>
              <a:sym typeface="Exo 2"/>
            </a:endParaRPr>
          </a:p>
          <a:p>
            <a:pPr lvl="0">
              <a:buClr>
                <a:schemeClr val="dk1"/>
              </a:buClr>
            </a:pPr>
            <a:r>
              <a:rPr lang="en-US" sz="2400" dirty="0" smtClean="0">
                <a:latin typeface="Exo 2"/>
                <a:ea typeface="Exo 2"/>
                <a:cs typeface="Exo 2"/>
                <a:sym typeface="Exo 2"/>
              </a:rPr>
              <a:t>*In a few years ago generates controversial </a:t>
            </a:r>
            <a:r>
              <a:rPr lang="en-US" sz="2400" dirty="0">
                <a:latin typeface="Exo 2"/>
                <a:ea typeface="Exo 2"/>
                <a:cs typeface="Exo 2"/>
                <a:sym typeface="Exo 2"/>
              </a:rPr>
              <a:t>discussions that </a:t>
            </a:r>
            <a:endParaRPr lang="en-US" sz="2400" dirty="0" smtClean="0">
              <a:latin typeface="Exo 2"/>
              <a:ea typeface="Exo 2"/>
              <a:cs typeface="Exo 2"/>
              <a:sym typeface="Exo 2"/>
            </a:endParaRPr>
          </a:p>
          <a:p>
            <a:pPr lvl="0">
              <a:buClr>
                <a:schemeClr val="dk1"/>
              </a:buClr>
            </a:pPr>
            <a:r>
              <a:rPr lang="en-US" sz="2400" dirty="0" smtClean="0">
                <a:latin typeface="Exo 2"/>
                <a:ea typeface="Exo 2"/>
                <a:cs typeface="Exo 2"/>
                <a:sym typeface="Exo 2"/>
              </a:rPr>
              <a:t>indicate </a:t>
            </a:r>
            <a:r>
              <a:rPr lang="en-US" sz="2400" dirty="0">
                <a:latin typeface="Exo 2"/>
                <a:ea typeface="Exo 2"/>
                <a:cs typeface="Exo 2"/>
                <a:sym typeface="Exo 2"/>
              </a:rPr>
              <a:t>the </a:t>
            </a:r>
            <a:r>
              <a:rPr lang="en-US" sz="2400" b="1" dirty="0">
                <a:latin typeface="Exo 2"/>
                <a:ea typeface="Exo 2"/>
                <a:cs typeface="Exo 2"/>
                <a:sym typeface="Exo 2"/>
              </a:rPr>
              <a:t>temperate and boreal forest</a:t>
            </a:r>
            <a:r>
              <a:rPr lang="en-US" sz="2400" dirty="0">
                <a:latin typeface="Exo 2"/>
                <a:ea typeface="Exo 2"/>
                <a:cs typeface="Exo 2"/>
                <a:sym typeface="Exo 2"/>
              </a:rPr>
              <a:t> </a:t>
            </a:r>
            <a:r>
              <a:rPr lang="en-US" sz="2400" dirty="0" smtClean="0">
                <a:latin typeface="Exo 2"/>
                <a:ea typeface="Exo 2"/>
                <a:cs typeface="Exo 2"/>
                <a:sym typeface="Exo 2"/>
              </a:rPr>
              <a:t>could</a:t>
            </a:r>
            <a:r>
              <a:rPr lang="en-US" sz="2400" b="1" dirty="0" smtClean="0">
                <a:latin typeface="Exo 2"/>
                <a:ea typeface="Exo 2"/>
                <a:cs typeface="Exo 2"/>
                <a:sym typeface="Exo 2"/>
              </a:rPr>
              <a:t> </a:t>
            </a:r>
            <a:r>
              <a:rPr lang="en-US" sz="2400" b="1" dirty="0">
                <a:latin typeface="Exo 2"/>
                <a:ea typeface="Exo 2"/>
                <a:cs typeface="Exo 2"/>
                <a:sym typeface="Exo 2"/>
              </a:rPr>
              <a:t>store </a:t>
            </a:r>
            <a:r>
              <a:rPr lang="en-US" sz="2400" b="1" dirty="0" smtClean="0">
                <a:latin typeface="Exo 2"/>
                <a:ea typeface="Exo 2"/>
                <a:cs typeface="Exo 2"/>
                <a:sym typeface="Exo 2"/>
              </a:rPr>
              <a:t>more carbon</a:t>
            </a:r>
            <a:r>
              <a:rPr lang="en-US" sz="2400" dirty="0" smtClean="0">
                <a:latin typeface="Exo 2"/>
                <a:ea typeface="Exo 2"/>
                <a:cs typeface="Exo 2"/>
                <a:sym typeface="Exo 2"/>
              </a:rPr>
              <a:t> instead </a:t>
            </a:r>
            <a:r>
              <a:rPr lang="en-US" sz="2400" dirty="0">
                <a:latin typeface="Exo 2"/>
                <a:ea typeface="Exo 2"/>
                <a:cs typeface="Exo 2"/>
                <a:sym typeface="Exo 2"/>
              </a:rPr>
              <a:t>transformed into wood pellet</a:t>
            </a:r>
          </a:p>
        </p:txBody>
      </p:sp>
      <p:pic>
        <p:nvPicPr>
          <p:cNvPr id="2" name="Imagem 1">
            <a:extLst>
              <a:ext uri="{FF2B5EF4-FFF2-40B4-BE49-F238E27FC236}">
                <a16:creationId xmlns:a16="http://schemas.microsoft.com/office/drawing/2014/main" id="{C4E69AC3-B961-467C-8CB9-280723CBD87B}"/>
              </a:ext>
            </a:extLst>
          </p:cNvPr>
          <p:cNvPicPr>
            <a:picLocks noChangeAspect="1"/>
          </p:cNvPicPr>
          <p:nvPr/>
        </p:nvPicPr>
        <p:blipFill>
          <a:blip r:embed="rId3"/>
          <a:stretch>
            <a:fillRect/>
          </a:stretch>
        </p:blipFill>
        <p:spPr>
          <a:xfrm>
            <a:off x="524100" y="2163200"/>
            <a:ext cx="6015403" cy="3129325"/>
          </a:xfrm>
          <a:prstGeom prst="rect">
            <a:avLst/>
          </a:prstGeom>
        </p:spPr>
      </p:pic>
      <p:cxnSp>
        <p:nvCxnSpPr>
          <p:cNvPr id="4" name="Conector reto 3"/>
          <p:cNvCxnSpPr/>
          <p:nvPr/>
        </p:nvCxnSpPr>
        <p:spPr>
          <a:xfrm flipV="1">
            <a:off x="1662120" y="2851709"/>
            <a:ext cx="1869680" cy="3724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1806971" y="4368267"/>
            <a:ext cx="4184073" cy="831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eta para a Direita 4"/>
          <p:cNvSpPr/>
          <p:nvPr/>
        </p:nvSpPr>
        <p:spPr>
          <a:xfrm rot="10800000">
            <a:off x="6246930" y="2680850"/>
            <a:ext cx="553055" cy="17085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ector reto 11"/>
          <p:cNvCxnSpPr/>
          <p:nvPr/>
        </p:nvCxnSpPr>
        <p:spPr>
          <a:xfrm>
            <a:off x="3531801" y="2851709"/>
            <a:ext cx="2564199" cy="5438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eta para a Direita 12"/>
          <p:cNvSpPr/>
          <p:nvPr/>
        </p:nvSpPr>
        <p:spPr>
          <a:xfrm>
            <a:off x="122632" y="2696528"/>
            <a:ext cx="553055" cy="17085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ângulo 2"/>
          <p:cNvSpPr/>
          <p:nvPr/>
        </p:nvSpPr>
        <p:spPr>
          <a:xfrm>
            <a:off x="902128" y="2326743"/>
            <a:ext cx="5259343" cy="824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925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1878259" y="351130"/>
            <a:ext cx="8566424" cy="1325700"/>
          </a:xfrm>
          <a:prstGeom prst="rect">
            <a:avLst/>
          </a:prstGeom>
        </p:spPr>
        <p:txBody>
          <a:bodyPr spcFirstLastPara="1" wrap="square" lIns="91425" tIns="45700" rIns="91425" bIns="45700" anchor="ctr" anchorCtr="0">
            <a:noAutofit/>
          </a:bodyPr>
          <a:lstStyle/>
          <a:p>
            <a:pPr lvl="0" algn="ctr"/>
            <a:r>
              <a:rPr lang="en-US" sz="3600" dirty="0" smtClean="0">
                <a:solidFill>
                  <a:srgbClr val="FFFFFF"/>
                </a:solidFill>
              </a:rPr>
              <a:t>MAI </a:t>
            </a:r>
            <a:r>
              <a:rPr lang="en-US" sz="3600" dirty="0">
                <a:solidFill>
                  <a:srgbClr val="FFFFFF"/>
                </a:solidFill>
              </a:rPr>
              <a:t>in Planted Forest by climate zone </a:t>
            </a:r>
            <a:r>
              <a:rPr lang="pt-BR" sz="3600" dirty="0" smtClean="0">
                <a:solidFill>
                  <a:srgbClr val="FFFFFF"/>
                </a:solidFill>
              </a:rPr>
              <a:t/>
            </a:r>
            <a:br>
              <a:rPr lang="pt-BR" sz="3600" dirty="0" smtClean="0">
                <a:solidFill>
                  <a:srgbClr val="FFFFFF"/>
                </a:solidFill>
              </a:rPr>
            </a:br>
            <a:r>
              <a:rPr lang="pt-BR" sz="2400" dirty="0" smtClean="0">
                <a:solidFill>
                  <a:srgbClr val="FFFFFF"/>
                </a:solidFill>
              </a:rPr>
              <a:t>Boreal, </a:t>
            </a:r>
            <a:r>
              <a:rPr lang="pt-BR" sz="2400" dirty="0" err="1" smtClean="0">
                <a:solidFill>
                  <a:srgbClr val="FFFFFF"/>
                </a:solidFill>
              </a:rPr>
              <a:t>Temperade</a:t>
            </a:r>
            <a:r>
              <a:rPr lang="pt-BR" sz="2400" dirty="0" smtClean="0">
                <a:solidFill>
                  <a:srgbClr val="FFFFFF"/>
                </a:solidFill>
              </a:rPr>
              <a:t> </a:t>
            </a:r>
            <a:r>
              <a:rPr lang="pt-BR" sz="2400" dirty="0" err="1" smtClean="0">
                <a:solidFill>
                  <a:srgbClr val="FFFFFF"/>
                </a:solidFill>
              </a:rPr>
              <a:t>and</a:t>
            </a:r>
            <a:r>
              <a:rPr lang="pt-BR" sz="2400" dirty="0" smtClean="0">
                <a:solidFill>
                  <a:srgbClr val="FFFFFF"/>
                </a:solidFill>
              </a:rPr>
              <a:t> Tropical Forest</a:t>
            </a:r>
            <a:endParaRPr sz="2400" b="1" dirty="0">
              <a:solidFill>
                <a:srgbClr val="FFFFFF"/>
              </a:solidFill>
            </a:endParaRPr>
          </a:p>
        </p:txBody>
      </p:sp>
      <p:pic>
        <p:nvPicPr>
          <p:cNvPr id="6" name="Imagem 5"/>
          <p:cNvPicPr>
            <a:picLocks noChangeAspect="1"/>
          </p:cNvPicPr>
          <p:nvPr/>
        </p:nvPicPr>
        <p:blipFill>
          <a:blip r:embed="rId3"/>
          <a:stretch>
            <a:fillRect/>
          </a:stretch>
        </p:blipFill>
        <p:spPr>
          <a:xfrm>
            <a:off x="471487" y="2447520"/>
            <a:ext cx="8211860" cy="3585722"/>
          </a:xfrm>
          <a:prstGeom prst="rect">
            <a:avLst/>
          </a:prstGeom>
        </p:spPr>
      </p:pic>
      <p:sp>
        <p:nvSpPr>
          <p:cNvPr id="7" name="CaixaDeTexto 6"/>
          <p:cNvSpPr txBox="1"/>
          <p:nvPr/>
        </p:nvSpPr>
        <p:spPr>
          <a:xfrm>
            <a:off x="4062610" y="6005106"/>
            <a:ext cx="2032929" cy="307777"/>
          </a:xfrm>
          <a:prstGeom prst="rect">
            <a:avLst/>
          </a:prstGeom>
          <a:noFill/>
        </p:spPr>
        <p:txBody>
          <a:bodyPr wrap="none" rtlCol="0">
            <a:spAutoFit/>
          </a:bodyPr>
          <a:lstStyle/>
          <a:p>
            <a:r>
              <a:rPr lang="en-US" i="1" dirty="0" smtClean="0">
                <a:latin typeface="Calibri" panose="020F0502020204030204" pitchFamily="34" charset="0"/>
                <a:cs typeface="Calibri" panose="020F0502020204030204" pitchFamily="34" charset="0"/>
              </a:rPr>
              <a:t>Eucalyptus                   Pine</a:t>
            </a:r>
            <a:endParaRPr lang="en-US" i="1" dirty="0">
              <a:latin typeface="Calibri" panose="020F0502020204030204" pitchFamily="34" charset="0"/>
              <a:cs typeface="Calibri" panose="020F0502020204030204" pitchFamily="34" charset="0"/>
            </a:endParaRPr>
          </a:p>
        </p:txBody>
      </p:sp>
      <p:sp>
        <p:nvSpPr>
          <p:cNvPr id="15" name="Google Shape;243;p26"/>
          <p:cNvSpPr txBox="1"/>
          <p:nvPr/>
        </p:nvSpPr>
        <p:spPr>
          <a:xfrm>
            <a:off x="8981476" y="3704493"/>
            <a:ext cx="2976062" cy="704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Font typeface="Arial"/>
              <a:buNone/>
            </a:pPr>
            <a:r>
              <a:rPr lang="en-US" sz="1800" b="1" dirty="0" smtClean="0">
                <a:solidFill>
                  <a:schemeClr val="dk1"/>
                </a:solidFill>
                <a:latin typeface="Exo 2"/>
                <a:ea typeface="Exo 2"/>
                <a:cs typeface="Exo 2"/>
                <a:sym typeface="Exo 2"/>
              </a:rPr>
              <a:t> </a:t>
            </a:r>
            <a:endParaRPr lang="en-US" sz="1800" dirty="0">
              <a:solidFill>
                <a:schemeClr val="dk1"/>
              </a:solidFill>
              <a:latin typeface="Exo 2"/>
              <a:ea typeface="Exo 2"/>
              <a:cs typeface="Exo 2"/>
              <a:sym typeface="Exo 2"/>
            </a:endParaRPr>
          </a:p>
          <a:p>
            <a:pPr marL="342900" lvl="0" indent="-342900">
              <a:buClr>
                <a:schemeClr val="dk1"/>
              </a:buClr>
              <a:buFont typeface="Arial" panose="020B0604020202020204" pitchFamily="34" charset="0"/>
              <a:buChar char="•"/>
            </a:pPr>
            <a:endParaRPr lang="en-US" sz="1800" dirty="0" smtClean="0">
              <a:latin typeface="Exo 2"/>
              <a:ea typeface="Exo 2"/>
              <a:cs typeface="Exo 2"/>
              <a:sym typeface="Exo 2"/>
            </a:endParaRPr>
          </a:p>
          <a:p>
            <a:pPr marL="342900" lvl="0" indent="-342900">
              <a:buClr>
                <a:schemeClr val="dk1"/>
              </a:buClr>
              <a:buFont typeface="Arial" panose="020B0604020202020204" pitchFamily="34" charset="0"/>
              <a:buChar char="•"/>
            </a:pPr>
            <a:endParaRPr lang="en-US" sz="1800" dirty="0" smtClean="0">
              <a:latin typeface="Exo 2"/>
              <a:ea typeface="Exo 2"/>
              <a:cs typeface="Exo 2"/>
              <a:sym typeface="Exo 2"/>
            </a:endParaRPr>
          </a:p>
          <a:p>
            <a:pPr marL="342900" lvl="0" indent="-342900">
              <a:buClr>
                <a:schemeClr val="dk1"/>
              </a:buClr>
              <a:buFont typeface="Arial" panose="020B0604020202020204" pitchFamily="34" charset="0"/>
              <a:buChar char="•"/>
            </a:pPr>
            <a:r>
              <a:rPr lang="en-US" sz="1800" b="1" dirty="0">
                <a:latin typeface="Exo 2"/>
                <a:ea typeface="Exo 2"/>
                <a:cs typeface="Exo 2"/>
                <a:sym typeface="Exo 2"/>
              </a:rPr>
              <a:t>Eucalyptus</a:t>
            </a:r>
            <a:r>
              <a:rPr lang="en-US" sz="1800" dirty="0">
                <a:latin typeface="Exo 2"/>
                <a:ea typeface="Exo 2"/>
                <a:cs typeface="Exo 2"/>
                <a:sym typeface="Exo 2"/>
              </a:rPr>
              <a:t> forest has the </a:t>
            </a:r>
            <a:r>
              <a:rPr lang="en-US" sz="1800" b="1" dirty="0">
                <a:latin typeface="Exo 2"/>
                <a:ea typeface="Exo 2"/>
                <a:cs typeface="Exo 2"/>
                <a:sym typeface="Exo 2"/>
              </a:rPr>
              <a:t>largest CO2 absorption </a:t>
            </a:r>
            <a:r>
              <a:rPr lang="en-US" sz="1800" dirty="0">
                <a:latin typeface="Exo 2"/>
                <a:ea typeface="Exo 2"/>
                <a:cs typeface="Exo 2"/>
                <a:sym typeface="Exo 2"/>
              </a:rPr>
              <a:t>in a short time frame</a:t>
            </a:r>
            <a:r>
              <a:rPr lang="en-US" sz="1800" dirty="0" smtClean="0">
                <a:latin typeface="Exo 2"/>
                <a:ea typeface="Exo 2"/>
                <a:cs typeface="Exo 2"/>
                <a:sym typeface="Exo 2"/>
              </a:rPr>
              <a:t>.</a:t>
            </a:r>
          </a:p>
          <a:p>
            <a:pPr marL="342900" lvl="0" indent="-342900">
              <a:buClr>
                <a:schemeClr val="dk1"/>
              </a:buClr>
              <a:buFont typeface="Arial" panose="020B0604020202020204" pitchFamily="34" charset="0"/>
              <a:buChar char="•"/>
            </a:pPr>
            <a:r>
              <a:rPr lang="en-US" sz="1800" dirty="0" smtClean="0">
                <a:latin typeface="Exo 2"/>
                <a:ea typeface="Exo 2"/>
                <a:cs typeface="Exo 2"/>
                <a:sym typeface="Exo 2"/>
              </a:rPr>
              <a:t>Sustainable </a:t>
            </a:r>
            <a:r>
              <a:rPr lang="en-US" sz="1800" b="1" dirty="0" smtClean="0">
                <a:latin typeface="Exo 2"/>
                <a:ea typeface="Exo 2"/>
                <a:cs typeface="Exo 2"/>
                <a:sym typeface="Exo 2"/>
              </a:rPr>
              <a:t>Eucalyptus</a:t>
            </a:r>
            <a:r>
              <a:rPr lang="en-US" sz="1800" dirty="0" smtClean="0">
                <a:latin typeface="Exo 2"/>
                <a:ea typeface="Exo 2"/>
                <a:cs typeface="Exo 2"/>
                <a:sym typeface="Exo 2"/>
              </a:rPr>
              <a:t> </a:t>
            </a:r>
            <a:r>
              <a:rPr lang="en-US" sz="1800" b="1" dirty="0" smtClean="0">
                <a:latin typeface="Exo 2"/>
                <a:ea typeface="Exo 2"/>
                <a:cs typeface="Exo 2"/>
                <a:sym typeface="Exo 2"/>
              </a:rPr>
              <a:t>Tropical </a:t>
            </a:r>
            <a:r>
              <a:rPr lang="en-US" sz="1800" dirty="0" smtClean="0">
                <a:latin typeface="Exo 2"/>
                <a:ea typeface="Exo 2"/>
                <a:cs typeface="Exo 2"/>
                <a:sym typeface="Exo 2"/>
              </a:rPr>
              <a:t>Forest  in Brazil </a:t>
            </a:r>
            <a:r>
              <a:rPr lang="en-US" sz="1800" b="1" dirty="0" smtClean="0">
                <a:latin typeface="Exo 2"/>
                <a:ea typeface="Exo 2"/>
                <a:cs typeface="Exo 2"/>
                <a:sym typeface="Exo 2"/>
              </a:rPr>
              <a:t>produce more biomass </a:t>
            </a:r>
            <a:r>
              <a:rPr lang="en-US" sz="1800" dirty="0" smtClean="0">
                <a:latin typeface="Exo 2"/>
                <a:ea typeface="Exo 2"/>
                <a:cs typeface="Exo 2"/>
                <a:sym typeface="Exo 2"/>
              </a:rPr>
              <a:t>than any other country worldwide </a:t>
            </a:r>
          </a:p>
          <a:p>
            <a:pPr marL="342900" lvl="0" indent="-342900">
              <a:buClr>
                <a:schemeClr val="dk1"/>
              </a:buClr>
              <a:buFont typeface="Arial" panose="020B0604020202020204" pitchFamily="34" charset="0"/>
              <a:buChar char="•"/>
            </a:pPr>
            <a:r>
              <a:rPr lang="en-US" sz="1800" b="1" dirty="0" smtClean="0">
                <a:latin typeface="Exo 2"/>
                <a:ea typeface="Exo 2"/>
                <a:cs typeface="Exo 2"/>
                <a:sym typeface="Exo 2"/>
              </a:rPr>
              <a:t>Stock carbon 3x and 6x faster </a:t>
            </a:r>
            <a:r>
              <a:rPr lang="en-US" sz="1800" dirty="0" smtClean="0">
                <a:latin typeface="Exo 2"/>
                <a:ea typeface="Exo 2"/>
                <a:cs typeface="Exo 2"/>
                <a:sym typeface="Exo 2"/>
              </a:rPr>
              <a:t>than temperate and polar zone.</a:t>
            </a:r>
          </a:p>
        </p:txBody>
      </p:sp>
      <p:sp>
        <p:nvSpPr>
          <p:cNvPr id="16" name="Google Shape;253;p27"/>
          <p:cNvSpPr/>
          <p:nvPr/>
        </p:nvSpPr>
        <p:spPr>
          <a:xfrm>
            <a:off x="471487" y="6503932"/>
            <a:ext cx="3096300" cy="300000"/>
          </a:xfrm>
          <a:prstGeom prst="rect">
            <a:avLst/>
          </a:prstGeom>
          <a:noFill/>
          <a:ln>
            <a:noFill/>
          </a:ln>
        </p:spPr>
        <p:txBody>
          <a:bodyPr spcFirstLastPara="1" wrap="square" lIns="91425" tIns="45700" rIns="91425" bIns="45700" anchor="t" anchorCtr="0">
            <a:noAutofit/>
          </a:bodyPr>
          <a:lstStyle/>
          <a:p>
            <a:pPr lvl="0"/>
            <a:r>
              <a:rPr lang="pt-BR" sz="1100" b="1" dirty="0">
                <a:latin typeface="Exo 2"/>
                <a:ea typeface="Exo 2"/>
                <a:cs typeface="Exo 2"/>
                <a:sym typeface="Exo 2"/>
              </a:rPr>
              <a:t> </a:t>
            </a:r>
            <a:r>
              <a:rPr lang="pt-BR" sz="1100" i="1" dirty="0" smtClean="0">
                <a:latin typeface="Exo 2"/>
                <a:ea typeface="Exo 2"/>
                <a:cs typeface="Exo 2"/>
                <a:sym typeface="Exo 2"/>
              </a:rPr>
              <a:t>FAO, </a:t>
            </a:r>
            <a:r>
              <a:rPr lang="pt-BR" sz="1100" i="1" dirty="0">
                <a:latin typeface="Exo 2"/>
                <a:ea typeface="Exo 2"/>
                <a:cs typeface="Exo 2"/>
                <a:sym typeface="Exo 2"/>
              </a:rPr>
              <a:t>(</a:t>
            </a:r>
            <a:r>
              <a:rPr lang="pt-BR" sz="1100" i="1" dirty="0" smtClean="0">
                <a:latin typeface="Exo 2"/>
                <a:ea typeface="Exo 2"/>
                <a:cs typeface="Exo 2"/>
                <a:sym typeface="Exo 2"/>
              </a:rPr>
              <a:t>2001); </a:t>
            </a:r>
            <a:r>
              <a:rPr lang="pt-BR" sz="1100" i="1" dirty="0" err="1" smtClean="0">
                <a:latin typeface="Exo 2"/>
                <a:ea typeface="Exo 2"/>
                <a:cs typeface="Exo 2"/>
                <a:sym typeface="Exo 2"/>
              </a:rPr>
              <a:t>Abraf</a:t>
            </a:r>
            <a:r>
              <a:rPr lang="pt-BR" sz="1100" i="1" dirty="0" smtClean="0">
                <a:latin typeface="Exo 2"/>
                <a:ea typeface="Exo 2"/>
                <a:cs typeface="Exo 2"/>
                <a:sym typeface="Exo 2"/>
              </a:rPr>
              <a:t>, (2013)</a:t>
            </a:r>
            <a:endParaRPr lang="pt-BR" sz="1100" i="1" dirty="0">
              <a:latin typeface="Exo 2"/>
              <a:ea typeface="Exo 2"/>
              <a:cs typeface="Exo 2"/>
              <a:sym typeface="Exo 2"/>
            </a:endParaRPr>
          </a:p>
          <a:p>
            <a:pPr marL="0" marR="0" lvl="0" indent="0" algn="l" rtl="0">
              <a:spcBef>
                <a:spcPts val="0"/>
              </a:spcBef>
              <a:spcAft>
                <a:spcPts val="0"/>
              </a:spcAft>
              <a:buNone/>
            </a:pPr>
            <a:r>
              <a:rPr lang="pt-BR" sz="1100" i="1" dirty="0" smtClean="0">
                <a:latin typeface="Exo 2"/>
                <a:ea typeface="Exo 2"/>
                <a:cs typeface="Exo 2"/>
                <a:sym typeface="Exo 2"/>
              </a:rPr>
              <a:t>.</a:t>
            </a:r>
            <a:endParaRPr sz="1100" dirty="0">
              <a:latin typeface="Exo 2"/>
              <a:ea typeface="Exo 2"/>
              <a:cs typeface="Exo 2"/>
              <a:sym typeface="Exo 2"/>
            </a:endParaRPr>
          </a:p>
        </p:txBody>
      </p:sp>
    </p:spTree>
    <p:extLst>
      <p:ext uri="{BB962C8B-B14F-4D97-AF65-F5344CB8AC3E}">
        <p14:creationId xmlns:p14="http://schemas.microsoft.com/office/powerpoint/2010/main" val="3991756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1878259" y="351130"/>
            <a:ext cx="8566424" cy="1325700"/>
          </a:xfrm>
          <a:prstGeom prst="rect">
            <a:avLst/>
          </a:prstGeom>
        </p:spPr>
        <p:txBody>
          <a:bodyPr spcFirstLastPara="1" wrap="square" lIns="91425" tIns="45700" rIns="91425" bIns="45700" anchor="ctr" anchorCtr="0">
            <a:noAutofit/>
          </a:bodyPr>
          <a:lstStyle/>
          <a:p>
            <a:pPr lvl="0" algn="ctr"/>
            <a:r>
              <a:rPr lang="en-US" sz="3600" dirty="0">
                <a:solidFill>
                  <a:srgbClr val="FFFFFF"/>
                </a:solidFill>
              </a:rPr>
              <a:t>Brazilian </a:t>
            </a:r>
            <a:r>
              <a:rPr lang="en-US" sz="3600" dirty="0" smtClean="0">
                <a:solidFill>
                  <a:srgbClr val="FFFFFF"/>
                </a:solidFill>
              </a:rPr>
              <a:t>eucalyptus forest </a:t>
            </a:r>
            <a:r>
              <a:rPr lang="en-US" sz="3600" dirty="0">
                <a:solidFill>
                  <a:srgbClr val="FFFFFF"/>
                </a:solidFill>
              </a:rPr>
              <a:t>growth stabilization</a:t>
            </a:r>
            <a:r>
              <a:rPr lang="en-US" sz="3600" dirty="0" smtClean="0">
                <a:solidFill>
                  <a:srgbClr val="FFFFFF"/>
                </a:solidFill>
              </a:rPr>
              <a:t>.</a:t>
            </a:r>
            <a:r>
              <a:rPr lang="pt-BR" sz="2400" dirty="0">
                <a:solidFill>
                  <a:srgbClr val="FFFFFF"/>
                </a:solidFill>
              </a:rPr>
              <a:t> </a:t>
            </a:r>
            <a:r>
              <a:rPr lang="pt-BR" sz="2400" dirty="0" smtClean="0">
                <a:solidFill>
                  <a:srgbClr val="FFFFFF"/>
                </a:solidFill>
              </a:rPr>
              <a:t/>
            </a:r>
            <a:br>
              <a:rPr lang="pt-BR" sz="2400" dirty="0" smtClean="0">
                <a:solidFill>
                  <a:srgbClr val="FFFFFF"/>
                </a:solidFill>
              </a:rPr>
            </a:br>
            <a:endParaRPr sz="2400" b="1" dirty="0">
              <a:solidFill>
                <a:srgbClr val="FFFFFF"/>
              </a:solidFill>
            </a:endParaRPr>
          </a:p>
        </p:txBody>
      </p:sp>
      <p:pic>
        <p:nvPicPr>
          <p:cNvPr id="2" name="Imagem 1"/>
          <p:cNvPicPr>
            <a:picLocks noChangeAspect="1"/>
          </p:cNvPicPr>
          <p:nvPr/>
        </p:nvPicPr>
        <p:blipFill>
          <a:blip r:embed="rId3"/>
          <a:stretch>
            <a:fillRect/>
          </a:stretch>
        </p:blipFill>
        <p:spPr>
          <a:xfrm>
            <a:off x="292373" y="2070648"/>
            <a:ext cx="8313352" cy="4147272"/>
          </a:xfrm>
          <a:prstGeom prst="rect">
            <a:avLst/>
          </a:prstGeom>
        </p:spPr>
      </p:pic>
      <p:sp>
        <p:nvSpPr>
          <p:cNvPr id="8" name="Google Shape;243;p26"/>
          <p:cNvSpPr txBox="1"/>
          <p:nvPr/>
        </p:nvSpPr>
        <p:spPr>
          <a:xfrm>
            <a:off x="8981475" y="3704493"/>
            <a:ext cx="3060469" cy="704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Exo 2"/>
                <a:ea typeface="Exo 2"/>
                <a:cs typeface="Exo 2"/>
                <a:sym typeface="Exo 2"/>
              </a:rPr>
              <a:t> </a:t>
            </a:r>
            <a:endParaRPr kumimoji="0" lang="en-US" sz="1800" b="0" i="0" u="none" strike="noStrike" kern="0" cap="none" spc="0" normalizeH="0" baseline="0" noProof="0" dirty="0">
              <a:ln>
                <a:noFill/>
              </a:ln>
              <a:solidFill>
                <a:srgbClr val="000000"/>
              </a:solidFill>
              <a:effectLst/>
              <a:uLnTx/>
              <a:uFillTx/>
              <a:latin typeface="Exo 2"/>
              <a:ea typeface="Exo 2"/>
              <a:cs typeface="Exo 2"/>
              <a:sym typeface="Exo 2"/>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smtClean="0">
                <a:ln>
                  <a:noFill/>
                </a:ln>
                <a:solidFill>
                  <a:srgbClr val="000000"/>
                </a:solidFill>
                <a:effectLst/>
                <a:uLnTx/>
                <a:uFillTx/>
                <a:latin typeface="Exo 2"/>
                <a:ea typeface="Exo 2"/>
                <a:cs typeface="Exo 2"/>
                <a:sym typeface="Exo 2"/>
              </a:rPr>
              <a:t>TROPICAL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Exo 2"/>
                <a:ea typeface="Exo 2"/>
                <a:cs typeface="Exo 2"/>
                <a:sym typeface="Exo 2"/>
              </a:rPr>
              <a:t>Brazilian Eucalyptus.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0000"/>
                </a:solidFill>
                <a:effectLst/>
                <a:uLnTx/>
                <a:uFillTx/>
                <a:latin typeface="Exo 2"/>
                <a:ea typeface="Exo 2"/>
                <a:cs typeface="Exo 2"/>
                <a:sym typeface="Exo 2"/>
              </a:rPr>
              <a:t>(forest </a:t>
            </a:r>
            <a:r>
              <a:rPr kumimoji="0" lang="en-US" sz="1800" b="1" i="0" u="none" strike="noStrike" kern="0" cap="none" spc="0" normalizeH="0" baseline="0" noProof="0" dirty="0">
                <a:ln>
                  <a:noFill/>
                </a:ln>
                <a:solidFill>
                  <a:srgbClr val="000000"/>
                </a:solidFill>
                <a:effectLst/>
                <a:uLnTx/>
                <a:uFillTx/>
                <a:latin typeface="Exo 2"/>
                <a:ea typeface="Exo 2"/>
                <a:cs typeface="Exo 2"/>
                <a:sym typeface="Exo 2"/>
              </a:rPr>
              <a:t>maturity) </a:t>
            </a:r>
            <a:r>
              <a:rPr kumimoji="0" lang="en-US" sz="1800" b="0" i="0" u="none" strike="noStrike" kern="0" cap="none" spc="0" normalizeH="0" baseline="0" noProof="0" dirty="0" smtClean="0">
                <a:ln>
                  <a:noFill/>
                </a:ln>
                <a:solidFill>
                  <a:srgbClr val="000000"/>
                </a:solidFill>
                <a:effectLst/>
                <a:uLnTx/>
                <a:uFillTx/>
                <a:latin typeface="Exo 2"/>
                <a:ea typeface="Exo 2"/>
                <a:cs typeface="Exo 2"/>
                <a:sym typeface="Exo 2"/>
              </a:rPr>
              <a:t>In </a:t>
            </a:r>
            <a:r>
              <a:rPr kumimoji="0" lang="en-US" sz="1800" b="1" i="0" u="none" strike="noStrike" kern="0" cap="none" spc="0" normalizeH="0" baseline="0" noProof="0" dirty="0" smtClean="0">
                <a:ln>
                  <a:noFill/>
                </a:ln>
                <a:solidFill>
                  <a:srgbClr val="000000"/>
                </a:solidFill>
                <a:effectLst/>
                <a:uLnTx/>
                <a:uFillTx/>
                <a:latin typeface="Exo 2"/>
                <a:ea typeface="Exo 2"/>
                <a:cs typeface="Exo 2"/>
                <a:sym typeface="Exo 2"/>
              </a:rPr>
              <a:t>5–6th-year</a:t>
            </a:r>
            <a:r>
              <a:rPr kumimoji="0" lang="en-US" sz="1800" b="0" i="0" u="none" strike="noStrike" kern="0" cap="none" spc="0" normalizeH="0" baseline="0" noProof="0" dirty="0" smtClean="0">
                <a:ln>
                  <a:noFill/>
                </a:ln>
                <a:solidFill>
                  <a:srgbClr val="000000"/>
                </a:solidFill>
                <a:effectLst/>
                <a:uLnTx/>
                <a:uFillTx/>
                <a:latin typeface="Exo 2"/>
                <a:ea typeface="Exo 2"/>
                <a:cs typeface="Exo 2"/>
                <a:sym typeface="Exo 2"/>
              </a:rPr>
              <a:t> is the max</a:t>
            </a:r>
            <a:r>
              <a:rPr kumimoji="0" lang="en-US" sz="1800" b="0" i="0" u="none" strike="noStrike" kern="0" cap="none" spc="0" normalizeH="0" baseline="0" noProof="0" dirty="0">
                <a:ln>
                  <a:noFill/>
                </a:ln>
                <a:solidFill>
                  <a:srgbClr val="000000"/>
                </a:solidFill>
                <a:effectLst/>
                <a:uLnTx/>
                <a:uFillTx/>
                <a:latin typeface="Exo 2"/>
                <a:ea typeface="Exo 2"/>
                <a:cs typeface="Exo 2"/>
                <a:sym typeface="Exo 2"/>
              </a:rPr>
              <a:t>. point of forest </a:t>
            </a:r>
            <a:r>
              <a:rPr kumimoji="0" lang="en-US" sz="1800" b="0" i="0" u="none" strike="noStrike" kern="0" cap="none" spc="0" normalizeH="0" baseline="0" noProof="0" dirty="0" smtClean="0">
                <a:ln>
                  <a:noFill/>
                </a:ln>
                <a:solidFill>
                  <a:srgbClr val="000000"/>
                </a:solidFill>
                <a:effectLst/>
                <a:uLnTx/>
                <a:uFillTx/>
                <a:latin typeface="Exo 2"/>
                <a:ea typeface="Exo 2"/>
                <a:cs typeface="Exo 2"/>
                <a:sym typeface="Exo 2"/>
              </a:rPr>
              <a:t>growth.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Exo 2"/>
              <a:ea typeface="Exo 2"/>
              <a:cs typeface="Exo 2"/>
              <a:sym typeface="Exo 2"/>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Exo 2"/>
                <a:ea typeface="Exo 2"/>
                <a:cs typeface="Exo 2"/>
                <a:sym typeface="Exo 2"/>
              </a:rPr>
              <a:t>THAN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Exo 2"/>
              <a:ea typeface="Exo 2"/>
              <a:cs typeface="Exo 2"/>
              <a:sym typeface="Exo 2"/>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Exo 2"/>
                <a:ea typeface="Exo 2"/>
                <a:cs typeface="Exo 2"/>
                <a:sym typeface="Exo 2"/>
              </a:rPr>
              <a:t>TEMPERADE &amp; BOREAL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Exo 2"/>
                <a:ea typeface="Exo 2"/>
                <a:cs typeface="Exo 2"/>
                <a:sym typeface="Exo 2"/>
              </a:rPr>
              <a:t>Minimum.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Exo 2"/>
                <a:ea typeface="Exo 2"/>
                <a:cs typeface="Exo 2"/>
                <a:sym typeface="Exo 2"/>
              </a:rPr>
              <a:t>(forest maturity) </a:t>
            </a:r>
            <a:r>
              <a:rPr kumimoji="0" lang="en-US" sz="1800" b="0" i="0" u="none" strike="noStrike" kern="0" cap="none" spc="0" normalizeH="0" baseline="0" noProof="0" dirty="0">
                <a:ln>
                  <a:noFill/>
                </a:ln>
                <a:solidFill>
                  <a:srgbClr val="000000"/>
                </a:solidFill>
                <a:effectLst/>
                <a:uLnTx/>
                <a:uFillTx/>
                <a:latin typeface="Exo 2"/>
                <a:ea typeface="Exo 2"/>
                <a:cs typeface="Exo 2"/>
                <a:sym typeface="Exo 2"/>
              </a:rPr>
              <a:t>In</a:t>
            </a:r>
            <a:r>
              <a:rPr kumimoji="0" lang="en-US" sz="1800" b="1" i="0" u="none" strike="noStrike" kern="0" cap="none" spc="0" normalizeH="0" baseline="0" noProof="0" dirty="0">
                <a:ln>
                  <a:noFill/>
                </a:ln>
                <a:solidFill>
                  <a:srgbClr val="000000"/>
                </a:solidFill>
                <a:effectLst/>
                <a:uLnTx/>
                <a:uFillTx/>
                <a:latin typeface="Exo 2"/>
                <a:ea typeface="Exo 2"/>
                <a:cs typeface="Exo 2"/>
                <a:sym typeface="Exo 2"/>
              </a:rPr>
              <a:t> </a:t>
            </a:r>
            <a:r>
              <a:rPr kumimoji="0" lang="en-US" sz="1800" b="1" i="0" u="none" strike="noStrike" kern="0" cap="none" spc="0" normalizeH="0" baseline="0" noProof="0" dirty="0" smtClean="0">
                <a:ln>
                  <a:noFill/>
                </a:ln>
                <a:solidFill>
                  <a:srgbClr val="000000"/>
                </a:solidFill>
                <a:effectLst/>
                <a:uLnTx/>
                <a:uFillTx/>
                <a:latin typeface="Exo 2"/>
                <a:ea typeface="Exo 2"/>
                <a:cs typeface="Exo 2"/>
                <a:sym typeface="Exo 2"/>
              </a:rPr>
              <a:t>30–year</a:t>
            </a:r>
            <a:r>
              <a:rPr kumimoji="0" lang="en-US" sz="1800" b="0" i="0" u="none" strike="noStrike" kern="0" cap="none" spc="0" normalizeH="0" baseline="0" noProof="0" dirty="0">
                <a:ln>
                  <a:noFill/>
                </a:ln>
                <a:solidFill>
                  <a:srgbClr val="000000"/>
                </a:solidFill>
                <a:effectLst/>
                <a:uLnTx/>
                <a:uFillTx/>
                <a:latin typeface="Exo 2"/>
                <a:ea typeface="Exo 2"/>
                <a:cs typeface="Exo 2"/>
                <a:sym typeface="Exo 2"/>
              </a:rPr>
              <a:t>.</a:t>
            </a:r>
            <a:endParaRPr kumimoji="0" lang="en-US" sz="1800" b="1" i="0" u="none" strike="noStrike" kern="0" cap="none" spc="0" normalizeH="0" baseline="0" noProof="0" dirty="0">
              <a:ln>
                <a:noFill/>
              </a:ln>
              <a:solidFill>
                <a:srgbClr val="000000"/>
              </a:solidFill>
              <a:effectLst/>
              <a:uLnTx/>
              <a:uFillTx/>
              <a:latin typeface="Exo 2"/>
              <a:ea typeface="Exo 2"/>
              <a:cs typeface="Exo 2"/>
              <a:sym typeface="Exo 2"/>
            </a:endParaRPr>
          </a:p>
        </p:txBody>
      </p:sp>
      <p:sp>
        <p:nvSpPr>
          <p:cNvPr id="9" name="Google Shape;253;p27"/>
          <p:cNvSpPr/>
          <p:nvPr/>
        </p:nvSpPr>
        <p:spPr>
          <a:xfrm>
            <a:off x="292373" y="6558000"/>
            <a:ext cx="3096300" cy="3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1" i="0" u="none" strike="noStrike" kern="0" cap="none" spc="0" normalizeH="0" baseline="0" noProof="0" dirty="0">
                <a:ln>
                  <a:noFill/>
                </a:ln>
                <a:solidFill>
                  <a:srgbClr val="000000"/>
                </a:solidFill>
                <a:effectLst/>
                <a:uLnTx/>
                <a:uFillTx/>
                <a:latin typeface="Exo 2"/>
                <a:ea typeface="Exo 2"/>
                <a:cs typeface="Exo 2"/>
                <a:sym typeface="Exo 2"/>
              </a:rPr>
              <a:t> </a:t>
            </a:r>
            <a:r>
              <a:rPr kumimoji="0" lang="pt-BR" sz="1100" b="0" i="1" u="none" strike="noStrike" kern="0" cap="none" spc="0" normalizeH="0" baseline="0" noProof="0" dirty="0" err="1" smtClean="0">
                <a:ln>
                  <a:noFill/>
                </a:ln>
                <a:solidFill>
                  <a:srgbClr val="000000"/>
                </a:solidFill>
                <a:effectLst/>
                <a:uLnTx/>
                <a:uFillTx/>
                <a:latin typeface="Exo 2"/>
                <a:ea typeface="Exo 2"/>
                <a:cs typeface="Exo 2"/>
                <a:sym typeface="Exo 2"/>
              </a:rPr>
              <a:t>Sartorio</a:t>
            </a:r>
            <a:r>
              <a:rPr kumimoji="0" lang="pt-BR" sz="1100" b="0" i="1" u="none" strike="noStrike" kern="0" cap="none" spc="0" normalizeH="0" baseline="0" noProof="0" dirty="0">
                <a:ln>
                  <a:noFill/>
                </a:ln>
                <a:solidFill>
                  <a:srgbClr val="000000"/>
                </a:solidFill>
                <a:effectLst/>
                <a:uLnTx/>
                <a:uFillTx/>
                <a:latin typeface="Exo 2"/>
                <a:ea typeface="Exo 2"/>
                <a:cs typeface="Exo 2"/>
                <a:sym typeface="Exo 2"/>
              </a:rPr>
              <a:t>, </a:t>
            </a:r>
            <a:r>
              <a:rPr kumimoji="0" lang="pt-BR" sz="1100" b="0" i="1" u="none" strike="noStrike" kern="0" cap="none" spc="0" normalizeH="0" baseline="0" noProof="0" dirty="0" smtClean="0">
                <a:ln>
                  <a:noFill/>
                </a:ln>
                <a:solidFill>
                  <a:srgbClr val="000000"/>
                </a:solidFill>
                <a:effectLst/>
                <a:uLnTx/>
                <a:uFillTx/>
                <a:latin typeface="Exo 2"/>
                <a:ea typeface="Exo 2"/>
                <a:cs typeface="Exo 2"/>
                <a:sym typeface="Exo 2"/>
              </a:rPr>
              <a:t>(2014</a:t>
            </a:r>
            <a:r>
              <a:rPr kumimoji="0" lang="pt-BR" sz="1100" b="0" i="1" u="none" strike="noStrike" kern="0" cap="none" spc="0" normalizeH="0" baseline="0" noProof="0" dirty="0">
                <a:ln>
                  <a:noFill/>
                </a:ln>
                <a:solidFill>
                  <a:srgbClr val="000000"/>
                </a:solidFill>
                <a:effectLst/>
                <a:uLnTx/>
                <a:uFillTx/>
                <a:latin typeface="Exo 2"/>
                <a:ea typeface="Exo 2"/>
                <a:cs typeface="Exo 2"/>
                <a:sym typeface="Exo 2"/>
              </a:rPr>
              <a:t>); </a:t>
            </a:r>
            <a:r>
              <a:rPr kumimoji="0" lang="pt-BR" sz="1100" b="0" i="1" u="none" strike="noStrike" kern="0" cap="none" spc="0" normalizeH="0" baseline="0" noProof="0" dirty="0" smtClean="0">
                <a:ln>
                  <a:noFill/>
                </a:ln>
                <a:solidFill>
                  <a:srgbClr val="000000"/>
                </a:solidFill>
                <a:effectLst/>
                <a:uLnTx/>
                <a:uFillTx/>
                <a:latin typeface="Exo 2"/>
                <a:ea typeface="Exo 2"/>
                <a:cs typeface="Exo 2"/>
                <a:sym typeface="Exo 2"/>
              </a:rPr>
              <a:t>FAO</a:t>
            </a:r>
            <a:r>
              <a:rPr kumimoji="0" lang="pt-BR" sz="1100" b="0" i="1" u="none" strike="noStrike" kern="0" cap="none" spc="0" normalizeH="0" baseline="0" noProof="0" dirty="0">
                <a:ln>
                  <a:noFill/>
                </a:ln>
                <a:solidFill>
                  <a:srgbClr val="000000"/>
                </a:solidFill>
                <a:effectLst/>
                <a:uLnTx/>
                <a:uFillTx/>
                <a:latin typeface="Exo 2"/>
                <a:ea typeface="Exo 2"/>
                <a:cs typeface="Exo 2"/>
                <a:sym typeface="Exo 2"/>
              </a:rPr>
              <a:t>, </a:t>
            </a:r>
            <a:r>
              <a:rPr kumimoji="0" lang="pt-BR" sz="1100" b="0" i="1" u="none" strike="noStrike" kern="0" cap="none" spc="0" normalizeH="0" baseline="0" noProof="0" dirty="0" smtClean="0">
                <a:ln>
                  <a:noFill/>
                </a:ln>
                <a:solidFill>
                  <a:srgbClr val="000000"/>
                </a:solidFill>
                <a:effectLst/>
                <a:uLnTx/>
                <a:uFillTx/>
                <a:latin typeface="Exo 2"/>
                <a:ea typeface="Exo 2"/>
                <a:cs typeface="Exo 2"/>
                <a:sym typeface="Exo 2"/>
              </a:rPr>
              <a:t>(2001)</a:t>
            </a:r>
            <a:endParaRPr kumimoji="0" lang="pt-BR" sz="1100" b="0" i="1" u="none" strike="noStrike" kern="0" cap="none" spc="0" normalizeH="0" baseline="0" noProof="0" dirty="0">
              <a:ln>
                <a:noFill/>
              </a:ln>
              <a:solidFill>
                <a:srgbClr val="000000"/>
              </a:solidFill>
              <a:effectLst/>
              <a:uLnTx/>
              <a:uFillTx/>
              <a:latin typeface="Exo 2"/>
              <a:ea typeface="Exo 2"/>
              <a:cs typeface="Exo 2"/>
              <a:sym typeface="Exo 2"/>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1" u="none" strike="noStrike" kern="0" cap="none" spc="0" normalizeH="0" baseline="0" noProof="0" dirty="0" smtClean="0">
                <a:ln>
                  <a:noFill/>
                </a:ln>
                <a:solidFill>
                  <a:srgbClr val="000000"/>
                </a:solidFill>
                <a:effectLst/>
                <a:uLnTx/>
                <a:uFillTx/>
                <a:latin typeface="Exo 2"/>
                <a:ea typeface="Exo 2"/>
                <a:cs typeface="Exo 2"/>
                <a:sym typeface="Exo 2"/>
              </a:rPr>
              <a:t>.</a:t>
            </a:r>
            <a:endParaRPr kumimoji="0" sz="1100" b="0" i="0" u="none" strike="noStrike" kern="0" cap="none" spc="0" normalizeH="0" baseline="0" noProof="0" dirty="0">
              <a:ln>
                <a:noFill/>
              </a:ln>
              <a:solidFill>
                <a:srgbClr val="000000"/>
              </a:solidFill>
              <a:effectLst/>
              <a:uLnTx/>
              <a:uFillTx/>
              <a:latin typeface="Exo 2"/>
              <a:ea typeface="Exo 2"/>
              <a:cs typeface="Exo 2"/>
              <a:sym typeface="Exo 2"/>
            </a:endParaRPr>
          </a:p>
        </p:txBody>
      </p:sp>
    </p:spTree>
    <p:extLst>
      <p:ext uri="{BB962C8B-B14F-4D97-AF65-F5344CB8AC3E}">
        <p14:creationId xmlns:p14="http://schemas.microsoft.com/office/powerpoint/2010/main" val="401353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1878259" y="351130"/>
            <a:ext cx="8566424" cy="1325700"/>
          </a:xfrm>
          <a:prstGeom prst="rect">
            <a:avLst/>
          </a:prstGeom>
        </p:spPr>
        <p:txBody>
          <a:bodyPr spcFirstLastPara="1" wrap="square" lIns="91425" tIns="45700" rIns="91425" bIns="45700" anchor="ctr" anchorCtr="0">
            <a:noAutofit/>
          </a:bodyPr>
          <a:lstStyle/>
          <a:p>
            <a:pPr lvl="0" algn="ctr"/>
            <a:r>
              <a:rPr lang="en-US" sz="3600" dirty="0" smtClean="0">
                <a:solidFill>
                  <a:srgbClr val="FFFFFF"/>
                </a:solidFill>
              </a:rPr>
              <a:t>Eucalyptus wood pellets.</a:t>
            </a:r>
            <a:r>
              <a:rPr lang="pt-BR" sz="2400" dirty="0" smtClean="0">
                <a:solidFill>
                  <a:srgbClr val="FFFFFF"/>
                </a:solidFill>
              </a:rPr>
              <a:t> </a:t>
            </a:r>
            <a:br>
              <a:rPr lang="pt-BR" sz="2400" dirty="0" smtClean="0">
                <a:solidFill>
                  <a:srgbClr val="FFFFFF"/>
                </a:solidFill>
              </a:rPr>
            </a:br>
            <a:r>
              <a:rPr lang="pt-BR" sz="2400" dirty="0" err="1" smtClean="0">
                <a:solidFill>
                  <a:srgbClr val="FFFFFF"/>
                </a:solidFill>
              </a:rPr>
              <a:t>Advanced</a:t>
            </a:r>
            <a:r>
              <a:rPr lang="pt-BR" sz="2400" dirty="0" smtClean="0">
                <a:solidFill>
                  <a:srgbClr val="FFFFFF"/>
                </a:solidFill>
              </a:rPr>
              <a:t> </a:t>
            </a:r>
            <a:r>
              <a:rPr lang="pt-BR" sz="2400" dirty="0" err="1" smtClean="0">
                <a:solidFill>
                  <a:srgbClr val="FFFFFF"/>
                </a:solidFill>
              </a:rPr>
              <a:t>Carbon</a:t>
            </a:r>
            <a:r>
              <a:rPr lang="pt-BR" sz="2400" dirty="0" smtClean="0">
                <a:solidFill>
                  <a:srgbClr val="FFFFFF"/>
                </a:solidFill>
              </a:rPr>
              <a:t> </a:t>
            </a:r>
            <a:r>
              <a:rPr lang="pt-BR" sz="2400" dirty="0" err="1" smtClean="0">
                <a:solidFill>
                  <a:srgbClr val="FFFFFF"/>
                </a:solidFill>
              </a:rPr>
              <a:t>Neutrality</a:t>
            </a:r>
            <a:endParaRPr sz="2400" b="1" dirty="0">
              <a:solidFill>
                <a:srgbClr val="FFFFFF"/>
              </a:solidFill>
            </a:endParaRPr>
          </a:p>
        </p:txBody>
      </p:sp>
      <p:pic>
        <p:nvPicPr>
          <p:cNvPr id="3" name="Imagem 2"/>
          <p:cNvPicPr>
            <a:picLocks noChangeAspect="1"/>
          </p:cNvPicPr>
          <p:nvPr/>
        </p:nvPicPr>
        <p:blipFill>
          <a:blip r:embed="rId3"/>
          <a:stretch>
            <a:fillRect/>
          </a:stretch>
        </p:blipFill>
        <p:spPr>
          <a:xfrm>
            <a:off x="1878259" y="1721488"/>
            <a:ext cx="8957093" cy="4863536"/>
          </a:xfrm>
          <a:prstGeom prst="rect">
            <a:avLst/>
          </a:prstGeom>
        </p:spPr>
      </p:pic>
      <p:sp>
        <p:nvSpPr>
          <p:cNvPr id="6" name="Google Shape;253;p27"/>
          <p:cNvSpPr/>
          <p:nvPr/>
        </p:nvSpPr>
        <p:spPr>
          <a:xfrm>
            <a:off x="1878259" y="6585024"/>
            <a:ext cx="3956070" cy="300000"/>
          </a:xfrm>
          <a:prstGeom prst="rect">
            <a:avLst/>
          </a:prstGeom>
          <a:noFill/>
          <a:ln>
            <a:noFill/>
          </a:ln>
        </p:spPr>
        <p:txBody>
          <a:bodyPr spcFirstLastPara="1" wrap="square" lIns="91425" tIns="45700" rIns="91425" bIns="45700" anchor="t" anchorCtr="0">
            <a:noAutofit/>
          </a:bodyPr>
          <a:lstStyle/>
          <a:p>
            <a:pPr lvl="0"/>
            <a:r>
              <a:rPr lang="pt-BR" sz="1100" i="1" dirty="0" smtClean="0">
                <a:latin typeface="Exo 2"/>
                <a:ea typeface="Exo 2"/>
                <a:cs typeface="Exo 2"/>
                <a:sym typeface="Exo 2"/>
              </a:rPr>
              <a:t>CAVALETT </a:t>
            </a:r>
            <a:r>
              <a:rPr lang="pt-BR" sz="1100" i="1" dirty="0">
                <a:latin typeface="Exo 2"/>
                <a:ea typeface="Exo 2"/>
                <a:cs typeface="Exo 2"/>
                <a:sym typeface="Exo 2"/>
              </a:rPr>
              <a:t>et al., </a:t>
            </a:r>
            <a:r>
              <a:rPr lang="pt-BR" sz="1100" i="1" dirty="0" smtClean="0">
                <a:latin typeface="Exo 2"/>
                <a:ea typeface="Exo 2"/>
                <a:cs typeface="Exo 2"/>
                <a:sym typeface="Exo 2"/>
              </a:rPr>
              <a:t>2018; IBÁ, (2016); FAO</a:t>
            </a:r>
            <a:r>
              <a:rPr lang="pt-BR" sz="1100" i="1" dirty="0">
                <a:latin typeface="Exo 2"/>
                <a:ea typeface="Exo 2"/>
                <a:cs typeface="Exo 2"/>
                <a:sym typeface="Exo 2"/>
              </a:rPr>
              <a:t>, </a:t>
            </a:r>
            <a:r>
              <a:rPr lang="pt-BR" sz="1100" i="1" dirty="0" smtClean="0">
                <a:latin typeface="Exo 2"/>
                <a:ea typeface="Exo 2"/>
                <a:cs typeface="Exo 2"/>
                <a:sym typeface="Exo 2"/>
              </a:rPr>
              <a:t>(2001)</a:t>
            </a:r>
            <a:endParaRPr lang="pt-BR" sz="1100" i="1" dirty="0">
              <a:latin typeface="Exo 2"/>
              <a:ea typeface="Exo 2"/>
              <a:cs typeface="Exo 2"/>
              <a:sym typeface="Exo 2"/>
            </a:endParaRPr>
          </a:p>
          <a:p>
            <a:pPr marL="0" marR="0" lvl="0" indent="0" algn="l" rtl="0">
              <a:spcBef>
                <a:spcPts val="0"/>
              </a:spcBef>
              <a:spcAft>
                <a:spcPts val="0"/>
              </a:spcAft>
              <a:buNone/>
            </a:pPr>
            <a:r>
              <a:rPr lang="pt-BR" sz="1100" i="1" dirty="0" smtClean="0">
                <a:latin typeface="Exo 2"/>
                <a:ea typeface="Exo 2"/>
                <a:cs typeface="Exo 2"/>
                <a:sym typeface="Exo 2"/>
              </a:rPr>
              <a:t>.</a:t>
            </a:r>
            <a:endParaRPr sz="1100" dirty="0">
              <a:latin typeface="Exo 2"/>
              <a:ea typeface="Exo 2"/>
              <a:cs typeface="Exo 2"/>
              <a:sym typeface="Exo 2"/>
            </a:endParaRPr>
          </a:p>
        </p:txBody>
      </p:sp>
    </p:spTree>
    <p:extLst>
      <p:ext uri="{BB962C8B-B14F-4D97-AF65-F5344CB8AC3E}">
        <p14:creationId xmlns:p14="http://schemas.microsoft.com/office/powerpoint/2010/main" val="4124421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2504850" y="347225"/>
            <a:ext cx="71823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pt-BR" sz="3600" dirty="0" smtClean="0">
                <a:solidFill>
                  <a:srgbClr val="FFFFFF"/>
                </a:solidFill>
              </a:rPr>
              <a:t>TROPICAL DISADVANTAGE</a:t>
            </a:r>
            <a:endParaRPr sz="3600" b="1" dirty="0">
              <a:solidFill>
                <a:srgbClr val="FFFFFF"/>
              </a:solidFill>
            </a:endParaRPr>
          </a:p>
        </p:txBody>
      </p:sp>
      <p:sp>
        <p:nvSpPr>
          <p:cNvPr id="241" name="Google Shape;241;p26"/>
          <p:cNvSpPr txBox="1"/>
          <p:nvPr/>
        </p:nvSpPr>
        <p:spPr>
          <a:xfrm>
            <a:off x="6539501" y="2020588"/>
            <a:ext cx="5601959" cy="3000000"/>
          </a:xfrm>
          <a:prstGeom prst="rect">
            <a:avLst/>
          </a:prstGeom>
          <a:noFill/>
          <a:ln>
            <a:noFill/>
          </a:ln>
        </p:spPr>
        <p:txBody>
          <a:bodyPr spcFirstLastPara="1" wrap="square" lIns="91425" tIns="91425" rIns="91425" bIns="91425" anchor="ctr" anchorCtr="0">
            <a:noAutofit/>
          </a:bodyPr>
          <a:lstStyle/>
          <a:p>
            <a:pPr lvl="0" algn="ctr">
              <a:buClr>
                <a:schemeClr val="dk1"/>
              </a:buClr>
            </a:pPr>
            <a:r>
              <a:rPr lang="en-US" sz="2400" dirty="0">
                <a:latin typeface="Exo 2"/>
                <a:ea typeface="Exo 2"/>
                <a:cs typeface="Exo 2"/>
                <a:sym typeface="Exo 2"/>
              </a:rPr>
              <a:t>Rains with </a:t>
            </a:r>
            <a:r>
              <a:rPr lang="en-US" sz="2400" dirty="0" smtClean="0">
                <a:latin typeface="Exo 2"/>
                <a:ea typeface="Exo 2"/>
                <a:cs typeface="Exo 2"/>
                <a:sym typeface="Exo 2"/>
              </a:rPr>
              <a:t>high sodium chloride (</a:t>
            </a:r>
            <a:r>
              <a:rPr lang="en-US" sz="2400" dirty="0" err="1" smtClean="0">
                <a:latin typeface="Exo 2"/>
                <a:ea typeface="Exo 2"/>
                <a:cs typeface="Exo 2"/>
                <a:sym typeface="Exo 2"/>
              </a:rPr>
              <a:t>NaCl</a:t>
            </a:r>
            <a:r>
              <a:rPr lang="en-US" sz="2400" dirty="0" smtClean="0">
                <a:latin typeface="Exo 2"/>
                <a:ea typeface="Exo 2"/>
                <a:cs typeface="Exo 2"/>
                <a:sym typeface="Exo 2"/>
              </a:rPr>
              <a:t>)</a:t>
            </a:r>
          </a:p>
          <a:p>
            <a:pPr lvl="0" algn="ctr">
              <a:buClr>
                <a:schemeClr val="dk1"/>
              </a:buClr>
            </a:pPr>
            <a:endParaRPr lang="en-US" sz="2400" dirty="0">
              <a:latin typeface="Exo 2"/>
              <a:ea typeface="Exo 2"/>
              <a:cs typeface="Exo 2"/>
              <a:sym typeface="Exo 2"/>
            </a:endParaRPr>
          </a:p>
          <a:p>
            <a:pPr lvl="0" algn="ctr">
              <a:buClr>
                <a:schemeClr val="dk1"/>
              </a:buClr>
            </a:pPr>
            <a:r>
              <a:rPr lang="en-US" sz="1800" dirty="0" smtClean="0">
                <a:latin typeface="Exo 2"/>
                <a:ea typeface="Exo 2"/>
                <a:cs typeface="Exo 2"/>
                <a:sym typeface="Exo 2"/>
              </a:rPr>
              <a:t>Historically wood pellets fuel generated from sustainable tropical eucalyptus forest are banned in many countries because burning them generates </a:t>
            </a:r>
            <a:r>
              <a:rPr lang="en-US" sz="1800" dirty="0" err="1" smtClean="0">
                <a:latin typeface="Exo 2"/>
                <a:ea typeface="Exo 2"/>
                <a:cs typeface="Exo 2"/>
                <a:sym typeface="Exo 2"/>
              </a:rPr>
              <a:t>harzardous</a:t>
            </a:r>
            <a:r>
              <a:rPr lang="en-US" sz="1800" dirty="0" smtClean="0">
                <a:latin typeface="Exo 2"/>
                <a:ea typeface="Exo 2"/>
                <a:cs typeface="Exo 2"/>
                <a:sym typeface="Exo 2"/>
              </a:rPr>
              <a:t> emissions.</a:t>
            </a:r>
          </a:p>
          <a:p>
            <a:pPr lvl="0" algn="ctr">
              <a:buClr>
                <a:schemeClr val="dk1"/>
              </a:buClr>
            </a:pPr>
            <a:endParaRPr lang="en-US" sz="1800" dirty="0">
              <a:latin typeface="Exo 2"/>
              <a:ea typeface="Exo 2"/>
              <a:cs typeface="Exo 2"/>
              <a:sym typeface="Exo 2"/>
            </a:endParaRPr>
          </a:p>
          <a:p>
            <a:pPr lvl="0" algn="ctr">
              <a:buClr>
                <a:schemeClr val="dk1"/>
              </a:buClr>
            </a:pPr>
            <a:r>
              <a:rPr lang="en-US" sz="2400" dirty="0" smtClean="0">
                <a:latin typeface="Exo 2"/>
                <a:ea typeface="Exo 2"/>
                <a:cs typeface="Exo 2"/>
                <a:sym typeface="Exo 2"/>
              </a:rPr>
              <a:t>Dioxins </a:t>
            </a:r>
            <a:r>
              <a:rPr lang="en-US" sz="2400" dirty="0">
                <a:latin typeface="Exo 2"/>
                <a:ea typeface="Exo 2"/>
                <a:cs typeface="Exo 2"/>
                <a:sym typeface="Exo 2"/>
              </a:rPr>
              <a:t>and </a:t>
            </a:r>
            <a:r>
              <a:rPr lang="en-US" sz="2400" dirty="0" smtClean="0">
                <a:latin typeface="Exo 2"/>
                <a:ea typeface="Exo 2"/>
                <a:cs typeface="Exo 2"/>
                <a:sym typeface="Exo 2"/>
              </a:rPr>
              <a:t>Organochlorides Index - </a:t>
            </a:r>
            <a:r>
              <a:rPr lang="en-US" sz="2400" dirty="0">
                <a:latin typeface="Exo 2"/>
                <a:ea typeface="Exo 2"/>
                <a:cs typeface="Exo 2"/>
                <a:sym typeface="Exo 2"/>
              </a:rPr>
              <a:t>highest </a:t>
            </a:r>
            <a:r>
              <a:rPr lang="en-US" sz="2400" dirty="0" smtClean="0">
                <a:latin typeface="Exo 2"/>
                <a:ea typeface="Exo 2"/>
                <a:cs typeface="Exo 2"/>
                <a:sym typeface="Exo 2"/>
              </a:rPr>
              <a:t>toxicity</a:t>
            </a:r>
            <a:endParaRPr sz="2400" dirty="0">
              <a:latin typeface="Exo 2"/>
              <a:ea typeface="Exo 2"/>
              <a:cs typeface="Exo 2"/>
              <a:sym typeface="Exo 2"/>
            </a:endParaRPr>
          </a:p>
        </p:txBody>
      </p:sp>
      <p:sp>
        <p:nvSpPr>
          <p:cNvPr id="242" name="Google Shape;242;p26"/>
          <p:cNvSpPr/>
          <p:nvPr/>
        </p:nvSpPr>
        <p:spPr>
          <a:xfrm>
            <a:off x="540359" y="5292528"/>
            <a:ext cx="4720958" cy="390819"/>
          </a:xfrm>
          <a:prstGeom prst="rect">
            <a:avLst/>
          </a:prstGeom>
          <a:noFill/>
          <a:ln>
            <a:noFill/>
          </a:ln>
        </p:spPr>
        <p:txBody>
          <a:bodyPr spcFirstLastPara="1" wrap="square" lIns="91425" tIns="45700" rIns="91425" bIns="45700" anchor="t" anchorCtr="0">
            <a:noAutofit/>
          </a:bodyPr>
          <a:lstStyle/>
          <a:p>
            <a:pPr lvl="0"/>
            <a:r>
              <a:rPr lang="pt-BR" sz="1100" i="1" dirty="0">
                <a:latin typeface="Exo 2"/>
                <a:ea typeface="Exo 2"/>
                <a:cs typeface="Exo 2"/>
                <a:sym typeface="Exo 2"/>
              </a:rPr>
              <a:t> </a:t>
            </a:r>
            <a:r>
              <a:rPr lang="pt-BR" sz="1100" i="1" dirty="0" err="1">
                <a:latin typeface="Exo 2"/>
                <a:ea typeface="Exo 2"/>
                <a:cs typeface="Exo 2"/>
                <a:sym typeface="Exo 2"/>
              </a:rPr>
              <a:t>Climate</a:t>
            </a:r>
            <a:r>
              <a:rPr lang="pt-BR" sz="1100" i="1" dirty="0">
                <a:latin typeface="Exo 2"/>
                <a:ea typeface="Exo 2"/>
                <a:cs typeface="Exo 2"/>
                <a:sym typeface="Exo 2"/>
              </a:rPr>
              <a:t> Zones World Map - Rick Hansen Man In Motion Tour Map.</a:t>
            </a:r>
            <a:endParaRPr sz="1100" i="1" dirty="0">
              <a:latin typeface="Exo 2"/>
              <a:ea typeface="Exo 2"/>
              <a:cs typeface="Exo 2"/>
              <a:sym typeface="Exo 2"/>
            </a:endParaRPr>
          </a:p>
        </p:txBody>
      </p:sp>
      <p:sp>
        <p:nvSpPr>
          <p:cNvPr id="243" name="Google Shape;243;p26"/>
          <p:cNvSpPr txBox="1"/>
          <p:nvPr/>
        </p:nvSpPr>
        <p:spPr>
          <a:xfrm>
            <a:off x="524100" y="5782800"/>
            <a:ext cx="11143800" cy="704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Font typeface="Arial"/>
              <a:buNone/>
            </a:pPr>
            <a:r>
              <a:rPr lang="en-US" sz="2400" b="1" dirty="0" smtClean="0">
                <a:solidFill>
                  <a:schemeClr val="dk1"/>
                </a:solidFill>
                <a:latin typeface="Exo 2"/>
                <a:ea typeface="Exo 2"/>
                <a:cs typeface="Exo 2"/>
                <a:sym typeface="Exo 2"/>
              </a:rPr>
              <a:t>Healthy</a:t>
            </a:r>
            <a:r>
              <a:rPr lang="en-US" sz="2400" dirty="0" smtClean="0">
                <a:solidFill>
                  <a:schemeClr val="dk1"/>
                </a:solidFill>
                <a:latin typeface="Exo 2"/>
                <a:ea typeface="Exo 2"/>
                <a:cs typeface="Exo 2"/>
                <a:sym typeface="Exo 2"/>
              </a:rPr>
              <a:t> - Their toxicity levels can be lethal to humans - 1 </a:t>
            </a:r>
            <a:r>
              <a:rPr lang="en-US" sz="2400" dirty="0" err="1" smtClean="0">
                <a:solidFill>
                  <a:schemeClr val="dk1"/>
                </a:solidFill>
                <a:latin typeface="Exo 2"/>
                <a:ea typeface="Exo 2"/>
                <a:cs typeface="Exo 2"/>
                <a:sym typeface="Exo 2"/>
              </a:rPr>
              <a:t>μg</a:t>
            </a:r>
            <a:r>
              <a:rPr lang="en-US" sz="2400" dirty="0" smtClean="0">
                <a:solidFill>
                  <a:schemeClr val="dk1"/>
                </a:solidFill>
                <a:latin typeface="Exo 2"/>
                <a:ea typeface="Exo 2"/>
                <a:cs typeface="Exo 2"/>
                <a:sym typeface="Exo 2"/>
              </a:rPr>
              <a:t>/kg </a:t>
            </a:r>
          </a:p>
          <a:p>
            <a:pPr marL="0" lvl="0" indent="0" rtl="0">
              <a:spcBef>
                <a:spcPts val="0"/>
              </a:spcBef>
              <a:spcAft>
                <a:spcPts val="0"/>
              </a:spcAft>
              <a:buClr>
                <a:schemeClr val="dk1"/>
              </a:buClr>
              <a:buFont typeface="Arial"/>
              <a:buNone/>
            </a:pPr>
            <a:r>
              <a:rPr lang="en-US" sz="2400" b="1" dirty="0" smtClean="0">
                <a:solidFill>
                  <a:schemeClr val="dk1"/>
                </a:solidFill>
                <a:latin typeface="Exo 2"/>
                <a:ea typeface="Exo 2"/>
                <a:cs typeface="Exo 2"/>
                <a:sym typeface="Exo 2"/>
              </a:rPr>
              <a:t>Economics</a:t>
            </a:r>
            <a:r>
              <a:rPr lang="en-US" sz="2400" dirty="0" smtClean="0">
                <a:solidFill>
                  <a:schemeClr val="dk1"/>
                </a:solidFill>
                <a:latin typeface="Exo 2"/>
                <a:ea typeface="Exo 2"/>
                <a:cs typeface="Exo 2"/>
                <a:sym typeface="Exo 2"/>
              </a:rPr>
              <a:t> - 	Generate corrosion in power plants/boilers.</a:t>
            </a:r>
            <a:endParaRPr lang="en-US" sz="2400" dirty="0">
              <a:latin typeface="Exo 2"/>
              <a:ea typeface="Exo 2"/>
              <a:cs typeface="Exo 2"/>
              <a:sym typeface="Exo 2"/>
            </a:endParaRPr>
          </a:p>
        </p:txBody>
      </p:sp>
      <p:pic>
        <p:nvPicPr>
          <p:cNvPr id="2" name="Imagem 1">
            <a:extLst>
              <a:ext uri="{FF2B5EF4-FFF2-40B4-BE49-F238E27FC236}">
                <a16:creationId xmlns:a16="http://schemas.microsoft.com/office/drawing/2014/main" id="{C4E69AC3-B961-467C-8CB9-280723CBD87B}"/>
              </a:ext>
            </a:extLst>
          </p:cNvPr>
          <p:cNvPicPr>
            <a:picLocks noChangeAspect="1"/>
          </p:cNvPicPr>
          <p:nvPr/>
        </p:nvPicPr>
        <p:blipFill>
          <a:blip r:embed="rId3"/>
          <a:stretch>
            <a:fillRect/>
          </a:stretch>
        </p:blipFill>
        <p:spPr>
          <a:xfrm>
            <a:off x="524100" y="2163200"/>
            <a:ext cx="6015403" cy="3129325"/>
          </a:xfrm>
          <a:prstGeom prst="rect">
            <a:avLst/>
          </a:prstGeom>
        </p:spPr>
      </p:pic>
      <p:cxnSp>
        <p:nvCxnSpPr>
          <p:cNvPr id="4" name="Conector reto 3"/>
          <p:cNvCxnSpPr/>
          <p:nvPr/>
        </p:nvCxnSpPr>
        <p:spPr>
          <a:xfrm flipV="1">
            <a:off x="1662120" y="2851709"/>
            <a:ext cx="1869680" cy="3724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1806971" y="4368267"/>
            <a:ext cx="4184073" cy="831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eta para a Direita 4"/>
          <p:cNvSpPr/>
          <p:nvPr/>
        </p:nvSpPr>
        <p:spPr>
          <a:xfrm rot="12082010">
            <a:off x="6551623" y="3992638"/>
            <a:ext cx="553055" cy="17085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ector reto 11"/>
          <p:cNvCxnSpPr/>
          <p:nvPr/>
        </p:nvCxnSpPr>
        <p:spPr>
          <a:xfrm>
            <a:off x="3531801" y="2851709"/>
            <a:ext cx="2564199" cy="5438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256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7"/>
          <p:cNvSpPr txBox="1">
            <a:spLocks noGrp="1"/>
          </p:cNvSpPr>
          <p:nvPr>
            <p:ph type="title"/>
          </p:nvPr>
        </p:nvSpPr>
        <p:spPr>
          <a:xfrm>
            <a:off x="2504850" y="347225"/>
            <a:ext cx="71823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smtClean="0">
                <a:solidFill>
                  <a:srgbClr val="FFFFFF"/>
                </a:solidFill>
              </a:rPr>
              <a:t> Problem</a:t>
            </a:r>
            <a:endParaRPr lang="en-US" b="1" dirty="0">
              <a:solidFill>
                <a:srgbClr val="FFFFFF"/>
              </a:solidFill>
            </a:endParaRPr>
          </a:p>
        </p:txBody>
      </p:sp>
      <p:sp>
        <p:nvSpPr>
          <p:cNvPr id="250" name="Google Shape;250;p27"/>
          <p:cNvSpPr txBox="1"/>
          <p:nvPr/>
        </p:nvSpPr>
        <p:spPr>
          <a:xfrm>
            <a:off x="5369276" y="2071125"/>
            <a:ext cx="5153358" cy="646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Exo 2"/>
                <a:ea typeface="Exo 2"/>
                <a:cs typeface="Exo 2"/>
                <a:sym typeface="Exo 2"/>
              </a:rPr>
              <a:t>Commercial Standard – (</a:t>
            </a:r>
            <a:r>
              <a:rPr kumimoji="0" lang="en-US" sz="2400" b="1" i="0" u="none" strike="noStrike" kern="0" cap="none" spc="0" normalizeH="0" baseline="0" noProof="0" dirty="0" err="1" smtClean="0">
                <a:ln>
                  <a:noFill/>
                </a:ln>
                <a:solidFill>
                  <a:srgbClr val="000000"/>
                </a:solidFill>
                <a:effectLst/>
                <a:uLnTx/>
                <a:uFillTx/>
                <a:latin typeface="Exo 2"/>
                <a:ea typeface="Exo 2"/>
                <a:cs typeface="Exo 2"/>
                <a:sym typeface="Exo 2"/>
              </a:rPr>
              <a:t>ENplus</a:t>
            </a:r>
            <a:r>
              <a:rPr kumimoji="0" lang="en-US" sz="2400" b="1" i="0" u="none" strike="noStrike" kern="0" cap="none" spc="0" normalizeH="0" baseline="0" noProof="0" dirty="0" smtClean="0">
                <a:ln>
                  <a:noFill/>
                </a:ln>
                <a:solidFill>
                  <a:srgbClr val="000000"/>
                </a:solidFill>
                <a:effectLst/>
                <a:uLnTx/>
                <a:uFillTx/>
                <a:latin typeface="Exo 2"/>
                <a:ea typeface="Exo 2"/>
                <a:cs typeface="Exo 2"/>
                <a:sym typeface="Exo 2"/>
              </a:rPr>
              <a:t>)</a:t>
            </a:r>
            <a:endParaRPr kumimoji="0" lang="en-US" sz="2400" b="1" i="0" u="none" strike="noStrike" kern="0" cap="none" spc="0" normalizeH="0" baseline="0" noProof="0" dirty="0">
              <a:ln>
                <a:noFill/>
              </a:ln>
              <a:solidFill>
                <a:srgbClr val="000000"/>
              </a:solidFill>
              <a:effectLst/>
              <a:uLnTx/>
              <a:uFillTx/>
              <a:latin typeface="Exo 2"/>
              <a:ea typeface="Exo 2"/>
              <a:cs typeface="Exo 2"/>
              <a:sym typeface="Exo 2"/>
            </a:endParaRPr>
          </a:p>
        </p:txBody>
      </p:sp>
      <p:pic>
        <p:nvPicPr>
          <p:cNvPr id="251" name="Google Shape;251;p27"/>
          <p:cNvPicPr preferRelativeResize="0"/>
          <p:nvPr/>
        </p:nvPicPr>
        <p:blipFill rotWithShape="1">
          <a:blip r:embed="rId3">
            <a:alphaModFix/>
          </a:blip>
          <a:srcRect l="16831" r="26912"/>
          <a:stretch/>
        </p:blipFill>
        <p:spPr>
          <a:xfrm>
            <a:off x="517525" y="2584700"/>
            <a:ext cx="3542400" cy="3542100"/>
          </a:xfrm>
          <a:prstGeom prst="ellipse">
            <a:avLst/>
          </a:prstGeom>
          <a:noFill/>
          <a:ln>
            <a:noFill/>
          </a:ln>
        </p:spPr>
      </p:pic>
      <p:sp>
        <p:nvSpPr>
          <p:cNvPr id="253" name="Google Shape;253;p27"/>
          <p:cNvSpPr/>
          <p:nvPr/>
        </p:nvSpPr>
        <p:spPr>
          <a:xfrm>
            <a:off x="5772786" y="6126800"/>
            <a:ext cx="3096300" cy="3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1" i="0" u="none" strike="noStrike" kern="0" cap="none" spc="0" normalizeH="0" baseline="0" noProof="0" dirty="0">
                <a:ln>
                  <a:noFill/>
                </a:ln>
                <a:solidFill>
                  <a:srgbClr val="000000"/>
                </a:solidFill>
                <a:effectLst/>
                <a:uLnTx/>
                <a:uFillTx/>
                <a:latin typeface="Exo 2"/>
                <a:ea typeface="Exo 2"/>
                <a:cs typeface="Exo 2"/>
                <a:sym typeface="Exo 2"/>
              </a:rPr>
              <a:t> </a:t>
            </a:r>
            <a:r>
              <a:rPr kumimoji="0" lang="pt-BR" sz="1100" b="0" i="1" u="none" strike="noStrike" kern="0" cap="none" spc="0" normalizeH="0" baseline="0" noProof="0" dirty="0" err="1" smtClean="0">
                <a:ln>
                  <a:noFill/>
                </a:ln>
                <a:solidFill>
                  <a:srgbClr val="000000"/>
                </a:solidFill>
                <a:effectLst/>
                <a:uLnTx/>
                <a:uFillTx/>
                <a:latin typeface="Exo 2"/>
                <a:ea typeface="Exo 2"/>
                <a:cs typeface="Exo 2"/>
                <a:sym typeface="Exo 2"/>
              </a:rPr>
              <a:t>ENplus</a:t>
            </a:r>
            <a:r>
              <a:rPr kumimoji="0" lang="pt-BR" sz="1100" b="0" i="1" u="none" strike="noStrike" kern="0" cap="none" spc="0" normalizeH="0" baseline="0" noProof="0" dirty="0" smtClean="0">
                <a:ln>
                  <a:noFill/>
                </a:ln>
                <a:solidFill>
                  <a:srgbClr val="000000"/>
                </a:solidFill>
                <a:effectLst/>
                <a:uLnTx/>
                <a:uFillTx/>
                <a:latin typeface="Exo 2"/>
                <a:ea typeface="Exo 2"/>
                <a:cs typeface="Exo 2"/>
                <a:sym typeface="Exo 2"/>
              </a:rPr>
              <a:t>, 2020.</a:t>
            </a:r>
            <a:endParaRPr kumimoji="0" sz="1100" b="0" i="0" u="none" strike="noStrike" kern="0" cap="none" spc="0" normalizeH="0" baseline="0" noProof="0" dirty="0">
              <a:ln>
                <a:noFill/>
              </a:ln>
              <a:solidFill>
                <a:srgbClr val="000000"/>
              </a:solidFill>
              <a:effectLst/>
              <a:uLnTx/>
              <a:uFillTx/>
              <a:latin typeface="Exo 2"/>
              <a:ea typeface="Exo 2"/>
              <a:cs typeface="Exo 2"/>
              <a:sym typeface="Exo 2"/>
            </a:endParaRPr>
          </a:p>
        </p:txBody>
      </p:sp>
      <p:pic>
        <p:nvPicPr>
          <p:cNvPr id="5" name="Imagem 4"/>
          <p:cNvPicPr>
            <a:picLocks noChangeAspect="1"/>
          </p:cNvPicPr>
          <p:nvPr/>
        </p:nvPicPr>
        <p:blipFill>
          <a:blip r:embed="rId4"/>
          <a:stretch>
            <a:fillRect/>
          </a:stretch>
        </p:blipFill>
        <p:spPr>
          <a:xfrm>
            <a:off x="5893317" y="2717325"/>
            <a:ext cx="4105275" cy="3286125"/>
          </a:xfrm>
          <a:prstGeom prst="rect">
            <a:avLst/>
          </a:prstGeom>
        </p:spPr>
      </p:pic>
    </p:spTree>
    <p:extLst>
      <p:ext uri="{BB962C8B-B14F-4D97-AF65-F5344CB8AC3E}">
        <p14:creationId xmlns:p14="http://schemas.microsoft.com/office/powerpoint/2010/main" val="2079867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8"/>
          <p:cNvSpPr txBox="1">
            <a:spLocks noGrp="1"/>
          </p:cNvSpPr>
          <p:nvPr>
            <p:ph type="title"/>
          </p:nvPr>
        </p:nvSpPr>
        <p:spPr>
          <a:xfrm>
            <a:off x="2172341" y="362494"/>
            <a:ext cx="7820836"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pt-BR" sz="3600" dirty="0" smtClean="0">
                <a:solidFill>
                  <a:srgbClr val="FFFFFF"/>
                </a:solidFill>
              </a:rPr>
              <a:t>IP - TECHNOLOGICAL </a:t>
            </a:r>
            <a:r>
              <a:rPr lang="pt-BR" sz="3600" dirty="0">
                <a:solidFill>
                  <a:srgbClr val="FFFFFF"/>
                </a:solidFill>
              </a:rPr>
              <a:t>SOLUTION</a:t>
            </a:r>
            <a:endParaRPr sz="3600" b="1" dirty="0">
              <a:solidFill>
                <a:srgbClr val="FFFFFF"/>
              </a:solidFill>
            </a:endParaRPr>
          </a:p>
        </p:txBody>
      </p:sp>
      <p:sp>
        <p:nvSpPr>
          <p:cNvPr id="263" name="Google Shape;263;p28"/>
          <p:cNvSpPr txBox="1"/>
          <p:nvPr/>
        </p:nvSpPr>
        <p:spPr>
          <a:xfrm>
            <a:off x="4575456" y="2317453"/>
            <a:ext cx="7196456" cy="4000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000" b="1" i="0" u="none" strike="noStrike" kern="0" cap="none" spc="0" normalizeH="0" baseline="0" noProof="0" dirty="0" smtClean="0">
                <a:ln>
                  <a:noFill/>
                </a:ln>
                <a:solidFill>
                  <a:srgbClr val="000000"/>
                </a:solidFill>
                <a:effectLst/>
                <a:uLnTx/>
                <a:uFillTx/>
                <a:latin typeface="Exo 2"/>
                <a:ea typeface="Exo 2"/>
                <a:cs typeface="Exo 2"/>
                <a:sym typeface="Exo 2"/>
              </a:rPr>
              <a:t> </a:t>
            </a:r>
            <a:r>
              <a:rPr kumimoji="0" lang="pt-BR" sz="3000" b="1" i="0" u="none" strike="noStrike" kern="0" cap="none" spc="0" normalizeH="0" baseline="0" noProof="0" dirty="0">
                <a:ln>
                  <a:noFill/>
                </a:ln>
                <a:solidFill>
                  <a:srgbClr val="000000"/>
                </a:solidFill>
                <a:effectLst/>
                <a:uLnTx/>
                <a:uFillTx/>
                <a:latin typeface="Exo 2"/>
                <a:ea typeface="Exo 2"/>
                <a:cs typeface="Exo 2"/>
                <a:sym typeface="Exo 2"/>
              </a:rPr>
              <a:t>PATENT</a:t>
            </a:r>
            <a:endParaRPr kumimoji="0" sz="3000" b="1" i="0" u="none" strike="noStrike" kern="0" cap="none" spc="0" normalizeH="0" baseline="0" noProof="0" dirty="0">
              <a:ln>
                <a:noFill/>
              </a:ln>
              <a:solidFill>
                <a:srgbClr val="000000"/>
              </a:solidFill>
              <a:effectLst/>
              <a:uLnTx/>
              <a:uFillTx/>
              <a:latin typeface="Exo 2"/>
              <a:ea typeface="Exo 2"/>
              <a:cs typeface="Exo 2"/>
              <a:sym typeface="Exo 2"/>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Exo 2"/>
                <a:ea typeface="Exo 2"/>
                <a:cs typeface="Exo 2"/>
                <a:sym typeface="Exo 2"/>
              </a:rPr>
              <a:t>Method For Removing Chlorine And Inorganic Components From Eucalyptus ssp. Wood For Producing Biofuel, in the Form Of “Pellets” or Some Other Form. </a:t>
            </a:r>
            <a:endParaRPr kumimoji="0" lang="en-US" sz="1800" b="0" i="0" u="none" strike="noStrike" kern="0" cap="none" spc="0" normalizeH="0" baseline="0" noProof="0" dirty="0">
              <a:ln>
                <a:noFill/>
              </a:ln>
              <a:solidFill>
                <a:srgbClr val="FF0000"/>
              </a:solidFill>
              <a:effectLst/>
              <a:uLnTx/>
              <a:uFillTx/>
              <a:latin typeface="Exo 2"/>
              <a:ea typeface="Exo 2"/>
              <a:cs typeface="Exo 2"/>
              <a:sym typeface="Exo 2"/>
            </a:endParaRPr>
          </a:p>
        </p:txBody>
      </p:sp>
      <p:pic>
        <p:nvPicPr>
          <p:cNvPr id="2" name="Imagem 1"/>
          <p:cNvPicPr>
            <a:picLocks noChangeAspect="1"/>
          </p:cNvPicPr>
          <p:nvPr/>
        </p:nvPicPr>
        <p:blipFill>
          <a:blip r:embed="rId3"/>
          <a:stretch>
            <a:fillRect/>
          </a:stretch>
        </p:blipFill>
        <p:spPr>
          <a:xfrm>
            <a:off x="275281" y="1946116"/>
            <a:ext cx="2395183" cy="3076278"/>
          </a:xfrm>
          <a:prstGeom prst="rect">
            <a:avLst/>
          </a:prstGeom>
        </p:spPr>
      </p:pic>
      <p:pic>
        <p:nvPicPr>
          <p:cNvPr id="4098" name="Picture 2" descr="EUIPO -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7178" y="2562842"/>
            <a:ext cx="2297974" cy="6304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berta consulta pública sobre IN de Indicações Geográfica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734" y="2630402"/>
            <a:ext cx="2118993" cy="562858"/>
          </a:xfrm>
          <a:prstGeom prst="rect">
            <a:avLst/>
          </a:prstGeom>
          <a:noFill/>
          <a:extLst>
            <a:ext uri="{909E8E84-426E-40DD-AFC4-6F175D3DCCD1}">
              <a14:hiddenFill xmlns:a14="http://schemas.microsoft.com/office/drawing/2010/main">
                <a:solidFill>
                  <a:srgbClr val="FFFFFF"/>
                </a:solidFill>
              </a14:hiddenFill>
            </a:ext>
          </a:extLst>
        </p:spPr>
      </p:pic>
      <p:pic>
        <p:nvPicPr>
          <p:cNvPr id="260" name="Google Shape;260;p28"/>
          <p:cNvPicPr preferRelativeResize="0"/>
          <p:nvPr/>
        </p:nvPicPr>
        <p:blipFill rotWithShape="1">
          <a:blip r:embed="rId6">
            <a:alphaModFix/>
          </a:blip>
          <a:srcRect/>
          <a:stretch/>
        </p:blipFill>
        <p:spPr>
          <a:xfrm>
            <a:off x="914343" y="2755972"/>
            <a:ext cx="2303808" cy="3123463"/>
          </a:xfrm>
          <a:prstGeom prst="rect">
            <a:avLst/>
          </a:prstGeom>
          <a:noFill/>
          <a:ln>
            <a:noFill/>
          </a:ln>
          <a:effectLst>
            <a:outerShdw blurRad="57150" dist="19050" dir="5400000" algn="bl" rotWithShape="0">
              <a:srgbClr val="000000">
                <a:alpha val="50000"/>
              </a:srgbClr>
            </a:outerShdw>
          </a:effectLst>
        </p:spPr>
      </p:pic>
      <p:pic>
        <p:nvPicPr>
          <p:cNvPr id="3" name="Imagem 2"/>
          <p:cNvPicPr>
            <a:picLocks noChangeAspect="1"/>
          </p:cNvPicPr>
          <p:nvPr/>
        </p:nvPicPr>
        <p:blipFill>
          <a:blip r:embed="rId7"/>
          <a:stretch>
            <a:fillRect/>
          </a:stretch>
        </p:blipFill>
        <p:spPr>
          <a:xfrm>
            <a:off x="1409475" y="3484255"/>
            <a:ext cx="2521977" cy="2989232"/>
          </a:xfrm>
          <a:prstGeom prst="rect">
            <a:avLst/>
          </a:prstGeom>
        </p:spPr>
      </p:pic>
      <p:pic>
        <p:nvPicPr>
          <p:cNvPr id="11" name="Imagem 10"/>
          <p:cNvPicPr>
            <a:picLocks noChangeAspect="1"/>
          </p:cNvPicPr>
          <p:nvPr/>
        </p:nvPicPr>
        <p:blipFill>
          <a:blip r:embed="rId8"/>
          <a:stretch>
            <a:fillRect/>
          </a:stretch>
        </p:blipFill>
        <p:spPr>
          <a:xfrm>
            <a:off x="6258903" y="2317453"/>
            <a:ext cx="492558" cy="344791"/>
          </a:xfrm>
          <a:prstGeom prst="rect">
            <a:avLst/>
          </a:prstGeom>
        </p:spPr>
      </p:pic>
      <p:pic>
        <p:nvPicPr>
          <p:cNvPr id="13" name="Picture 2" descr="European Union - Wikiped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08539" y="2333872"/>
            <a:ext cx="492558" cy="32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7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o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9697</TotalTime>
  <Words>1830</Words>
  <Application>Microsoft Office PowerPoint</Application>
  <PresentationFormat>Widescreen</PresentationFormat>
  <Paragraphs>251</Paragraphs>
  <Slides>24</Slides>
  <Notes>18</Notes>
  <HiddenSlides>0</HiddenSlides>
  <MMClips>0</MMClips>
  <ScaleCrop>false</ScaleCrop>
  <HeadingPairs>
    <vt:vector size="6" baseType="variant">
      <vt:variant>
        <vt:lpstr>Fontes usadas</vt:lpstr>
      </vt:variant>
      <vt:variant>
        <vt:i4>12</vt:i4>
      </vt:variant>
      <vt:variant>
        <vt:lpstr>Tema</vt:lpstr>
      </vt:variant>
      <vt:variant>
        <vt:i4>2</vt:i4>
      </vt:variant>
      <vt:variant>
        <vt:lpstr>Títulos de slides</vt:lpstr>
      </vt:variant>
      <vt:variant>
        <vt:i4>24</vt:i4>
      </vt:variant>
    </vt:vector>
  </HeadingPairs>
  <TitlesOfParts>
    <vt:vector size="38" baseType="lpstr">
      <vt:lpstr>Exo 2 Extra Bold</vt:lpstr>
      <vt:lpstr>Roboto</vt:lpstr>
      <vt:lpstr>Exo2</vt:lpstr>
      <vt:lpstr>Exo 2 Semi Bold</vt:lpstr>
      <vt:lpstr>Calibri</vt:lpstr>
      <vt:lpstr>Exo 2</vt:lpstr>
      <vt:lpstr>Times New Roman</vt:lpstr>
      <vt:lpstr>Dosis</vt:lpstr>
      <vt:lpstr>Consolas</vt:lpstr>
      <vt:lpstr>Wingdings</vt:lpstr>
      <vt:lpstr>Post Grotesk Bold</vt:lpstr>
      <vt:lpstr>Arial</vt:lpstr>
      <vt:lpstr>Tema do Office</vt:lpstr>
      <vt:lpstr>1_Tema do Office</vt:lpstr>
      <vt:lpstr>Apresentação do PowerPoint</vt:lpstr>
      <vt:lpstr>WHY ARE WOOD PELLETS SO IMPORTANT WORLDWIDE? </vt:lpstr>
      <vt:lpstr>IPCC – Wood Pellets Controvertial Issue  Temperade &amp; Boreal Forests</vt:lpstr>
      <vt:lpstr>MAI in Planted Forest by climate zone  Boreal, Temperade and Tropical Forest</vt:lpstr>
      <vt:lpstr>Brazilian eucalyptus forest growth stabilization.  </vt:lpstr>
      <vt:lpstr>Eucalyptus wood pellets.  Advanced Carbon Neutrality</vt:lpstr>
      <vt:lpstr>TROPICAL DISADVANTAGE</vt:lpstr>
      <vt:lpstr> Problem</vt:lpstr>
      <vt:lpstr>IP - TECHNOLOGICAL SOLUTION</vt:lpstr>
      <vt:lpstr>  MVP Industrial &amp; Commercial Validation </vt:lpstr>
      <vt:lpstr>Apresentação do PowerPoint</vt:lpstr>
      <vt:lpstr>Apresentação do PowerPoint</vt:lpstr>
      <vt:lpstr>Apresentação do PowerPoint</vt:lpstr>
      <vt:lpstr>BIOMASS ASSESSMENT</vt:lpstr>
      <vt:lpstr>INNOVATION</vt:lpstr>
      <vt:lpstr>Business Model</vt:lpstr>
      <vt:lpstr>Market Size</vt:lpstr>
      <vt:lpstr>Market Adoption</vt:lpstr>
      <vt:lpstr>Competition</vt:lpstr>
      <vt:lpstr>Payback</vt:lpstr>
      <vt:lpstr> Partner</vt:lpstr>
      <vt:lpstr>Team</vt:lpstr>
      <vt:lpstr>Advisors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PELLETS DE MADEIRA PARA EXPORTAÇÃO</dc:title>
  <dc:creator>Javier Escobar</dc:creator>
  <cp:lastModifiedBy>Javier Escobar</cp:lastModifiedBy>
  <cp:revision>349</cp:revision>
  <dcterms:modified xsi:type="dcterms:W3CDTF">2021-10-22T12:43:34Z</dcterms:modified>
</cp:coreProperties>
</file>