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60" r:id="rId1"/>
  </p:sldMasterIdLst>
  <p:notesMasterIdLst>
    <p:notesMasterId r:id="rId32"/>
  </p:notesMasterIdLst>
  <p:handoutMasterIdLst>
    <p:handoutMasterId r:id="rId33"/>
  </p:handoutMasterIdLst>
  <p:sldIdLst>
    <p:sldId id="256" r:id="rId2"/>
    <p:sldId id="257" r:id="rId3"/>
    <p:sldId id="266" r:id="rId4"/>
    <p:sldId id="269" r:id="rId5"/>
    <p:sldId id="271" r:id="rId6"/>
    <p:sldId id="258" r:id="rId7"/>
    <p:sldId id="265" r:id="rId8"/>
    <p:sldId id="275" r:id="rId9"/>
    <p:sldId id="259" r:id="rId10"/>
    <p:sldId id="268" r:id="rId11"/>
    <p:sldId id="267" r:id="rId12"/>
    <p:sldId id="262" r:id="rId13"/>
    <p:sldId id="260" r:id="rId14"/>
    <p:sldId id="261" r:id="rId15"/>
    <p:sldId id="276" r:id="rId16"/>
    <p:sldId id="263" r:id="rId17"/>
    <p:sldId id="288" r:id="rId18"/>
    <p:sldId id="286" r:id="rId19"/>
    <p:sldId id="289" r:id="rId20"/>
    <p:sldId id="290" r:id="rId21"/>
    <p:sldId id="278" r:id="rId22"/>
    <p:sldId id="280" r:id="rId23"/>
    <p:sldId id="279" r:id="rId24"/>
    <p:sldId id="282" r:id="rId25"/>
    <p:sldId id="270" r:id="rId26"/>
    <p:sldId id="274" r:id="rId27"/>
    <p:sldId id="277" r:id="rId28"/>
    <p:sldId id="281" r:id="rId29"/>
    <p:sldId id="287"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snapToObjects="1">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E26E2F-6B87-4A4E-A674-DE378A584D14}" type="datetime1">
              <a:rPr lang="en-US" smtClean="0"/>
              <a:t>4/4/19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96F99-9855-E042-A7AA-E2EDEC00F7D9}" type="slidenum">
              <a:rPr lang="en-US" smtClean="0"/>
              <a:t>‹#›</a:t>
            </a:fld>
            <a:endParaRPr lang="en-US"/>
          </a:p>
        </p:txBody>
      </p:sp>
    </p:spTree>
    <p:extLst>
      <p:ext uri="{BB962C8B-B14F-4D97-AF65-F5344CB8AC3E}">
        <p14:creationId xmlns:p14="http://schemas.microsoft.com/office/powerpoint/2010/main" val="305629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48B3B-D621-D640-B8DA-66D1CBDEBADC}" type="datetime1">
              <a:rPr lang="en-US" smtClean="0"/>
              <a:t>4/4/19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73A6D-EFA2-2E41-B787-0C7032E6A308}" type="slidenum">
              <a:rPr lang="en-US" smtClean="0"/>
              <a:t>‹#›</a:t>
            </a:fld>
            <a:endParaRPr lang="en-US"/>
          </a:p>
        </p:txBody>
      </p:sp>
    </p:spTree>
    <p:extLst>
      <p:ext uri="{BB962C8B-B14F-4D97-AF65-F5344CB8AC3E}">
        <p14:creationId xmlns:p14="http://schemas.microsoft.com/office/powerpoint/2010/main" val="30975877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73A6D-EFA2-2E41-B787-0C7032E6A308}" type="slidenum">
              <a:rPr lang="en-US" smtClean="0"/>
              <a:t>1</a:t>
            </a:fld>
            <a:endParaRPr lang="en-US"/>
          </a:p>
        </p:txBody>
      </p:sp>
    </p:spTree>
    <p:extLst>
      <p:ext uri="{BB962C8B-B14F-4D97-AF65-F5344CB8AC3E}">
        <p14:creationId xmlns:p14="http://schemas.microsoft.com/office/powerpoint/2010/main" val="194615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in cemented carbides for cutting and wear-resistant applications; 15% in various</a:t>
            </a:r>
          </a:p>
          <a:p>
            <a:r>
              <a:rPr lang="en-US" dirty="0"/>
              <a:t>other metallic applications; and 31% in a variety of chemical applications.</a:t>
            </a:r>
          </a:p>
          <a:p>
            <a:endParaRPr lang="en-US" dirty="0"/>
          </a:p>
          <a:p>
            <a:r>
              <a:rPr lang="en-US" dirty="0"/>
              <a:t>Import Sources (2014–17): Cobalt contained in metal, oxide, and salts: Norway, 18%; China, 12%; Japan, 12%;</a:t>
            </a:r>
          </a:p>
          <a:p>
            <a:r>
              <a:rPr lang="en-US" dirty="0"/>
              <a:t>Finland, 9%; and other, 49%. </a:t>
            </a:r>
          </a:p>
          <a:p>
            <a:endParaRPr lang="en-US" dirty="0"/>
          </a:p>
          <a:p>
            <a:r>
              <a:rPr lang="en-US" sz="1200" dirty="0"/>
              <a:t> The cobalt contents of lithium-ion batteries, the leading global use for cobalt, are expected to be</a:t>
            </a:r>
          </a:p>
          <a:p>
            <a:r>
              <a:rPr lang="en-US" sz="1200" dirty="0"/>
              <a:t>reduced rather than eliminated; nickel contents of lithium-ion batteries will increase as cobalt contents decrease. </a:t>
            </a:r>
          </a:p>
          <a:p>
            <a:endParaRPr lang="en-US" dirty="0"/>
          </a:p>
        </p:txBody>
      </p:sp>
      <p:sp>
        <p:nvSpPr>
          <p:cNvPr id="4" name="Slide Number Placeholder 3"/>
          <p:cNvSpPr>
            <a:spLocks noGrp="1"/>
          </p:cNvSpPr>
          <p:nvPr>
            <p:ph type="sldNum" sz="quarter" idx="10"/>
          </p:nvPr>
        </p:nvSpPr>
        <p:spPr/>
        <p:txBody>
          <a:bodyPr/>
          <a:lstStyle/>
          <a:p>
            <a:fld id="{F0E73A6D-EFA2-2E41-B787-0C7032E6A308}" type="slidenum">
              <a:rPr lang="en-US" smtClean="0"/>
              <a:t>9</a:t>
            </a:fld>
            <a:endParaRPr lang="en-US"/>
          </a:p>
        </p:txBody>
      </p:sp>
    </p:spTree>
    <p:extLst>
      <p:ext uri="{BB962C8B-B14F-4D97-AF65-F5344CB8AC3E}">
        <p14:creationId xmlns:p14="http://schemas.microsoft.com/office/powerpoint/2010/main" val="137912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Approximately 50% of spent lithium ion (Li-ion) battery assets are recovered and recycled in Europe, China, South Korea, and Japan. In contrast, less than 5% of all Li-ion battery assets are recycled in the US. While cobalt and lithium are thought to be the two most valuable metals found in Li-ion batteries (with consumption of both reportedly outpacing production in the past 5 years), other metals like iron, nickel, aluminum, and magnesium also have positive revenue implications when recycled. Still, the US lacks the domestic supply of both lithium and cobalt.</a:t>
            </a:r>
          </a:p>
          <a:p>
            <a:endParaRPr lang="en-US" dirty="0"/>
          </a:p>
        </p:txBody>
      </p:sp>
      <p:sp>
        <p:nvSpPr>
          <p:cNvPr id="4" name="Slide Number Placeholder 3"/>
          <p:cNvSpPr>
            <a:spLocks noGrp="1"/>
          </p:cNvSpPr>
          <p:nvPr>
            <p:ph type="sldNum" sz="quarter" idx="10"/>
          </p:nvPr>
        </p:nvSpPr>
        <p:spPr/>
        <p:txBody>
          <a:bodyPr/>
          <a:lstStyle/>
          <a:p>
            <a:fld id="{F0E73A6D-EFA2-2E41-B787-0C7032E6A308}" type="slidenum">
              <a:rPr lang="en-US" smtClean="0"/>
              <a:t>11</a:t>
            </a:fld>
            <a:endParaRPr lang="en-US"/>
          </a:p>
        </p:txBody>
      </p:sp>
    </p:spTree>
    <p:extLst>
      <p:ext uri="{BB962C8B-B14F-4D97-AF65-F5344CB8AC3E}">
        <p14:creationId xmlns:p14="http://schemas.microsoft.com/office/powerpoint/2010/main" val="135459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91BA5-8D13-404B-9DBE-2AB99D21A7B9}"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5792798"/>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529C6-EF98-8E43-9EA5-F65B8FB8971A}"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D7B12-4066-6641-90B6-83CA68F1E68A}"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A74EC-62F7-F845-AABA-CE1D366FC49D}"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D4CCF3-45D2-944C-86A4-F100DFB54AE3}" type="datetime3">
              <a:rPr lang="en-US" smtClean="0"/>
              <a:t>4 April 2019</a:t>
            </a:fld>
            <a:endParaRPr lang="en-US"/>
          </a:p>
        </p:txBody>
      </p:sp>
      <p:sp>
        <p:nvSpPr>
          <p:cNvPr id="6" name="Footer Placeholder 5"/>
          <p:cNvSpPr>
            <a:spLocks noGrp="1"/>
          </p:cNvSpPr>
          <p:nvPr>
            <p:ph type="ftr" sz="quarter" idx="11"/>
          </p:nvPr>
        </p:nvSpPr>
        <p:spPr/>
        <p:txBody>
          <a:bodyPr/>
          <a:lstStyle/>
          <a:p>
            <a:pPr algn="r"/>
            <a:r>
              <a:rPr lang="en-US"/>
              <a:t>Andrew Wong - HEJC</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DAD1C5-4CF6-2B47-8E90-6060BD58CFC1}" type="datetime3">
              <a:rPr lang="en-US" smtClean="0"/>
              <a:t>4 April 2019</a:t>
            </a:fld>
            <a:endParaRPr lang="en-US"/>
          </a:p>
        </p:txBody>
      </p:sp>
      <p:sp>
        <p:nvSpPr>
          <p:cNvPr id="8" name="Footer Placeholder 7"/>
          <p:cNvSpPr>
            <a:spLocks noGrp="1"/>
          </p:cNvSpPr>
          <p:nvPr>
            <p:ph type="ftr" sz="quarter" idx="11"/>
          </p:nvPr>
        </p:nvSpPr>
        <p:spPr/>
        <p:txBody>
          <a:bodyPr/>
          <a:lstStyle/>
          <a:p>
            <a:pPr algn="r"/>
            <a:r>
              <a:rPr lang="en-US"/>
              <a:t>Andrew Wong - HEJC</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22196-78C5-1347-B01C-BF1F2922D225}" type="datetime3">
              <a:rPr lang="en-US" smtClean="0"/>
              <a:t>4 April 2019</a:t>
            </a:fld>
            <a:endParaRPr lang="en-US"/>
          </a:p>
        </p:txBody>
      </p:sp>
      <p:sp>
        <p:nvSpPr>
          <p:cNvPr id="6" name="Footer Placeholder 5"/>
          <p:cNvSpPr>
            <a:spLocks noGrp="1"/>
          </p:cNvSpPr>
          <p:nvPr>
            <p:ph type="ftr" sz="quarter" idx="11"/>
          </p:nvPr>
        </p:nvSpPr>
        <p:spPr/>
        <p:txBody>
          <a:bodyPr/>
          <a:lstStyle/>
          <a:p>
            <a:pPr algn="r"/>
            <a:r>
              <a:rPr lang="en-US"/>
              <a:t>Andrew Wong - HEJC</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C1723-0EA0-4D48-B9E1-9C8F701972A0}" type="datetime3">
              <a:rPr lang="en-US" smtClean="0"/>
              <a:t>4 April 2019</a:t>
            </a:fld>
            <a:endParaRPr lang="en-US"/>
          </a:p>
        </p:txBody>
      </p:sp>
      <p:sp>
        <p:nvSpPr>
          <p:cNvPr id="6" name="Footer Placeholder 5"/>
          <p:cNvSpPr>
            <a:spLocks noGrp="1"/>
          </p:cNvSpPr>
          <p:nvPr>
            <p:ph type="ftr" sz="quarter" idx="11"/>
          </p:nvPr>
        </p:nvSpPr>
        <p:spPr/>
        <p:txBody>
          <a:bodyPr/>
          <a:lstStyle/>
          <a:p>
            <a:pPr algn="r"/>
            <a:r>
              <a:rPr lang="en-US"/>
              <a:t>Andrew Wong - HEJC</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C1795D7-B277-004C-8B68-7976064BE07E}" type="datetime3">
              <a:rPr lang="en-US" smtClean="0"/>
              <a:t>4 April 2019</a:t>
            </a:fld>
            <a:endParaRPr lang="en-US" dirty="0"/>
          </a:p>
        </p:txBody>
      </p:sp>
      <p:sp>
        <p:nvSpPr>
          <p:cNvPr id="5" name="Footer Placeholder 4"/>
          <p:cNvSpPr>
            <a:spLocks noGrp="1"/>
          </p:cNvSpPr>
          <p:nvPr>
            <p:ph type="ftr" sz="quarter" idx="3"/>
          </p:nvPr>
        </p:nvSpPr>
        <p:spPr>
          <a:xfrm>
            <a:off x="3958887"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a:t>Andrew Wong - HEJC</a:t>
            </a:r>
            <a:endParaRPr lang="en-US" dirty="0"/>
          </a:p>
        </p:txBody>
      </p:sp>
      <p:sp>
        <p:nvSpPr>
          <p:cNvPr id="6" name="Slide Number Placeholder 5"/>
          <p:cNvSpPr>
            <a:spLocks noGrp="1"/>
          </p:cNvSpPr>
          <p:nvPr>
            <p:ph type="sldNum" sz="quarter" idx="4"/>
          </p:nvPr>
        </p:nvSpPr>
        <p:spPr>
          <a:xfrm>
            <a:off x="8077200" y="18288"/>
            <a:ext cx="609600"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0022" y="5860842"/>
            <a:ext cx="7776267" cy="585405"/>
          </a:xfrm>
        </p:spPr>
        <p:txBody>
          <a:bodyPr>
            <a:normAutofit fontScale="92500"/>
          </a:bodyPr>
          <a:lstStyle/>
          <a:p>
            <a:r>
              <a:rPr lang="en-US" dirty="0"/>
              <a:t>Andrew Wong </a:t>
            </a:r>
            <a:r>
              <a:rPr lang="mr-IN" dirty="0"/>
              <a:t>–</a:t>
            </a:r>
            <a:r>
              <a:rPr lang="en-US" dirty="0"/>
              <a:t> Harvard Energy Journal Club </a:t>
            </a:r>
            <a:r>
              <a:rPr lang="mr-IN" dirty="0"/>
              <a:t>–</a:t>
            </a:r>
            <a:r>
              <a:rPr lang="en-US" dirty="0"/>
              <a:t> 3 April 2019</a:t>
            </a:r>
          </a:p>
        </p:txBody>
      </p:sp>
      <p:sp>
        <p:nvSpPr>
          <p:cNvPr id="6" name="TextBox 5"/>
          <p:cNvSpPr txBox="1"/>
          <p:nvPr/>
        </p:nvSpPr>
        <p:spPr>
          <a:xfrm>
            <a:off x="690023" y="586084"/>
            <a:ext cx="4677508" cy="5047536"/>
          </a:xfrm>
          <a:prstGeom prst="rect">
            <a:avLst/>
          </a:prstGeom>
          <a:noFill/>
        </p:spPr>
        <p:txBody>
          <a:bodyPr wrap="none" rtlCol="0">
            <a:spAutoFit/>
          </a:bodyPr>
          <a:lstStyle/>
          <a:p>
            <a:r>
              <a:rPr lang="en-US" sz="4600" dirty="0">
                <a:solidFill>
                  <a:srgbClr val="D25640"/>
                </a:solidFill>
              </a:rPr>
              <a:t>R</a:t>
            </a:r>
            <a:r>
              <a:rPr lang="en-US" sz="4600" dirty="0"/>
              <a:t>ecovering</a:t>
            </a:r>
          </a:p>
          <a:p>
            <a:r>
              <a:rPr lang="en-US" sz="4600" dirty="0">
                <a:solidFill>
                  <a:srgbClr val="D25640"/>
                </a:solidFill>
              </a:rPr>
              <a:t>E</a:t>
            </a:r>
            <a:r>
              <a:rPr lang="en-US" sz="4600" dirty="0"/>
              <a:t>lectrochemical</a:t>
            </a:r>
          </a:p>
          <a:p>
            <a:r>
              <a:rPr lang="en-US" sz="4600" dirty="0">
                <a:solidFill>
                  <a:srgbClr val="D25640"/>
                </a:solidFill>
              </a:rPr>
              <a:t>C</a:t>
            </a:r>
            <a:r>
              <a:rPr lang="en-US" sz="4600" dirty="0"/>
              <a:t>omponents and</a:t>
            </a:r>
          </a:p>
          <a:p>
            <a:r>
              <a:rPr lang="en-US" sz="4600" dirty="0">
                <a:solidFill>
                  <a:srgbClr val="D25640"/>
                </a:solidFill>
              </a:rPr>
              <a:t>Y</a:t>
            </a:r>
            <a:r>
              <a:rPr lang="en-US" sz="4600" dirty="0"/>
              <a:t>ielding</a:t>
            </a:r>
          </a:p>
          <a:p>
            <a:r>
              <a:rPr lang="en-US" sz="4600" dirty="0">
                <a:solidFill>
                  <a:srgbClr val="D25640"/>
                </a:solidFill>
              </a:rPr>
              <a:t>C</a:t>
            </a:r>
            <a:r>
              <a:rPr lang="en-US" sz="4600" dirty="0"/>
              <a:t>athodes while</a:t>
            </a:r>
          </a:p>
          <a:p>
            <a:r>
              <a:rPr lang="en-US" sz="4600" dirty="0">
                <a:solidFill>
                  <a:srgbClr val="D25640"/>
                </a:solidFill>
              </a:rPr>
              <a:t>L</a:t>
            </a:r>
            <a:r>
              <a:rPr lang="en-US" sz="4600" dirty="0"/>
              <a:t>owering</a:t>
            </a:r>
          </a:p>
          <a:p>
            <a:r>
              <a:rPr lang="en-US" sz="4600" dirty="0">
                <a:solidFill>
                  <a:srgbClr val="D25640"/>
                </a:solidFill>
              </a:rPr>
              <a:t>E</a:t>
            </a:r>
            <a:r>
              <a:rPr lang="en-US" sz="4600" dirty="0"/>
              <a:t>missions</a:t>
            </a:r>
          </a:p>
        </p:txBody>
      </p:sp>
      <p:pic>
        <p:nvPicPr>
          <p:cNvPr id="4" name="Picture 3" descr="04-1.gif"/>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482"/>
          <a:stretch/>
        </p:blipFill>
        <p:spPr>
          <a:xfrm>
            <a:off x="3241574" y="4269161"/>
            <a:ext cx="6255218" cy="1591681"/>
          </a:xfrm>
          <a:prstGeom prst="rect">
            <a:avLst/>
          </a:prstGeom>
        </p:spPr>
      </p:pic>
    </p:spTree>
    <p:extLst>
      <p:ext uri="{BB962C8B-B14F-4D97-AF65-F5344CB8AC3E}">
        <p14:creationId xmlns:p14="http://schemas.microsoft.com/office/powerpoint/2010/main" val="367466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Minerals sourcing: cobalt</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9</a:t>
            </a:fld>
            <a:endParaRPr lang="en-US"/>
          </a:p>
        </p:txBody>
      </p:sp>
      <p:pic>
        <p:nvPicPr>
          <p:cNvPr id="8" name="Picture 7" descr="Screen Shot 2019-04-03 at 11.32.08 PM.png"/>
          <p:cNvPicPr>
            <a:picLocks noChangeAspect="1"/>
          </p:cNvPicPr>
          <p:nvPr/>
        </p:nvPicPr>
        <p:blipFill rotWithShape="1">
          <a:blip r:embed="rId3">
            <a:extLst>
              <a:ext uri="{28A0092B-C50C-407E-A947-70E740481C1C}">
                <a14:useLocalDpi xmlns:a14="http://schemas.microsoft.com/office/drawing/2010/main" val="0"/>
              </a:ext>
            </a:extLst>
          </a:blip>
          <a:srcRect t="11941"/>
          <a:stretch/>
        </p:blipFill>
        <p:spPr>
          <a:xfrm>
            <a:off x="-24485" y="1398583"/>
            <a:ext cx="8140700" cy="3097833"/>
          </a:xfrm>
          <a:prstGeom prst="rect">
            <a:avLst/>
          </a:prstGeom>
        </p:spPr>
      </p:pic>
      <p:pic>
        <p:nvPicPr>
          <p:cNvPr id="7" name="Picture 6" descr="600px-Cobalt-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782" y="1896532"/>
            <a:ext cx="1788551" cy="1788551"/>
          </a:xfrm>
          <a:prstGeom prst="roundRect">
            <a:avLst/>
          </a:prstGeom>
        </p:spPr>
      </p:pic>
      <p:sp>
        <p:nvSpPr>
          <p:cNvPr id="9" name="Rectangle 8"/>
          <p:cNvSpPr/>
          <p:nvPr/>
        </p:nvSpPr>
        <p:spPr>
          <a:xfrm>
            <a:off x="0" y="6611779"/>
            <a:ext cx="7059481" cy="246221"/>
          </a:xfrm>
          <a:prstGeom prst="rect">
            <a:avLst/>
          </a:prstGeom>
        </p:spPr>
        <p:txBody>
          <a:bodyPr wrap="square">
            <a:spAutoFit/>
          </a:bodyPr>
          <a:lstStyle/>
          <a:p>
            <a:r>
              <a:rPr lang="en-US" sz="1000" dirty="0"/>
              <a:t>https://</a:t>
            </a:r>
            <a:r>
              <a:rPr lang="en-US" sz="1000" dirty="0" err="1"/>
              <a:t>minerals.usgs.gov</a:t>
            </a:r>
            <a:r>
              <a:rPr lang="en-US" sz="1000" dirty="0"/>
              <a:t>/minerals/pubs/commodity/cobalt/mcs-2019-cobal.pdf</a:t>
            </a:r>
          </a:p>
        </p:txBody>
      </p:sp>
      <p:sp>
        <p:nvSpPr>
          <p:cNvPr id="14" name="Rectangle 13"/>
          <p:cNvSpPr/>
          <p:nvPr/>
        </p:nvSpPr>
        <p:spPr>
          <a:xfrm>
            <a:off x="-24486" y="4521986"/>
            <a:ext cx="9168485" cy="2062103"/>
          </a:xfrm>
          <a:prstGeom prst="rect">
            <a:avLst/>
          </a:prstGeom>
        </p:spPr>
        <p:txBody>
          <a:bodyPr wrap="square">
            <a:spAutoFit/>
          </a:bodyPr>
          <a:lstStyle/>
          <a:p>
            <a:r>
              <a:rPr lang="en-US" sz="1600" dirty="0"/>
              <a:t>“About 46% of the cobalt consumed in the United States was used in </a:t>
            </a:r>
            <a:r>
              <a:rPr lang="en-US" sz="1600" dirty="0" err="1"/>
              <a:t>superalloys</a:t>
            </a:r>
            <a:r>
              <a:rPr lang="en-US" sz="1600" dirty="0"/>
              <a:t>, mainly in aircraft gas turbine engines;”</a:t>
            </a:r>
          </a:p>
          <a:p>
            <a:endParaRPr lang="en-US" sz="1600" dirty="0"/>
          </a:p>
          <a:p>
            <a:r>
              <a:rPr lang="en-US" sz="1600" dirty="0"/>
              <a:t>“Congo (Kinshasa) continued to be the world’s leading source of mined cobalt, supplying more than 60% of world cobalt mine production. China was the world’s leading producer of refined cobalt and has been a leading supplier of cobalt imports to the United States. China was the world’s leading consumer of cobalt, with more than 80% of its consumption being used by the rechargeable battery industry.”</a:t>
            </a:r>
          </a:p>
        </p:txBody>
      </p:sp>
    </p:spTree>
    <p:extLst>
      <p:ext uri="{BB962C8B-B14F-4D97-AF65-F5344CB8AC3E}">
        <p14:creationId xmlns:p14="http://schemas.microsoft.com/office/powerpoint/2010/main" val="75541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recycling</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10</a:t>
            </a:fld>
            <a:endParaRPr lang="en-US"/>
          </a:p>
        </p:txBody>
      </p:sp>
      <p:sp>
        <p:nvSpPr>
          <p:cNvPr id="7" name="Rectangle 6"/>
          <p:cNvSpPr/>
          <p:nvPr/>
        </p:nvSpPr>
        <p:spPr>
          <a:xfrm>
            <a:off x="0" y="2039499"/>
            <a:ext cx="7230533" cy="1200329"/>
          </a:xfrm>
          <a:prstGeom prst="rect">
            <a:avLst/>
          </a:prstGeom>
        </p:spPr>
        <p:txBody>
          <a:bodyPr wrap="square">
            <a:spAutoFit/>
          </a:bodyPr>
          <a:lstStyle/>
          <a:p>
            <a:r>
              <a:rPr lang="en-US" u="sng" dirty="0"/>
              <a:t>Lithium</a:t>
            </a:r>
            <a:r>
              <a:rPr lang="en-US" dirty="0"/>
              <a:t>: One domestic company has recycled lithium metal and lithium-ion batteries since 1992 at its facility in British Columbia, Canada. In 2015, the company began operating the first U.S. recycling facility for lithium-ion vehicle batteries in Lancaster, OH.</a:t>
            </a:r>
          </a:p>
        </p:txBody>
      </p:sp>
      <p:sp>
        <p:nvSpPr>
          <p:cNvPr id="8" name="Rectangle 7"/>
          <p:cNvSpPr/>
          <p:nvPr/>
        </p:nvSpPr>
        <p:spPr>
          <a:xfrm>
            <a:off x="0" y="3768130"/>
            <a:ext cx="9067799" cy="646331"/>
          </a:xfrm>
          <a:prstGeom prst="rect">
            <a:avLst/>
          </a:prstGeom>
        </p:spPr>
        <p:txBody>
          <a:bodyPr wrap="square">
            <a:spAutoFit/>
          </a:bodyPr>
          <a:lstStyle/>
          <a:p>
            <a:r>
              <a:rPr lang="en-US" u="sng" dirty="0"/>
              <a:t>Cobalt</a:t>
            </a:r>
            <a:r>
              <a:rPr lang="en-US" dirty="0"/>
              <a:t>: In 2018, cobalt contained in purchased scrap represented an estimated 29% of cobalt reported consumption.</a:t>
            </a:r>
          </a:p>
        </p:txBody>
      </p:sp>
      <p:sp>
        <p:nvSpPr>
          <p:cNvPr id="9" name="Rectangle 8"/>
          <p:cNvSpPr/>
          <p:nvPr/>
        </p:nvSpPr>
        <p:spPr>
          <a:xfrm>
            <a:off x="0" y="5119004"/>
            <a:ext cx="9144000" cy="646331"/>
          </a:xfrm>
          <a:prstGeom prst="rect">
            <a:avLst/>
          </a:prstGeom>
        </p:spPr>
        <p:txBody>
          <a:bodyPr wrap="square">
            <a:spAutoFit/>
          </a:bodyPr>
          <a:lstStyle/>
          <a:p>
            <a:r>
              <a:rPr lang="en-US" dirty="0"/>
              <a:t>Nickel: recycled nickel in all forms accounted for approximately 52% of apparent consumption.</a:t>
            </a:r>
          </a:p>
        </p:txBody>
      </p:sp>
      <p:pic>
        <p:nvPicPr>
          <p:cNvPr id="10" name="Picture 9" descr="440px-Recycling_Li-i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933" y="804334"/>
            <a:ext cx="1684867" cy="2228619"/>
          </a:xfrm>
          <a:prstGeom prst="rect">
            <a:avLst/>
          </a:prstGeom>
        </p:spPr>
      </p:pic>
      <p:sp>
        <p:nvSpPr>
          <p:cNvPr id="11" name="Rectangle 10"/>
          <p:cNvSpPr/>
          <p:nvPr/>
        </p:nvSpPr>
        <p:spPr>
          <a:xfrm>
            <a:off x="0" y="6313788"/>
            <a:ext cx="9334937" cy="707886"/>
          </a:xfrm>
          <a:prstGeom prst="rect">
            <a:avLst/>
          </a:prstGeom>
        </p:spPr>
        <p:txBody>
          <a:bodyPr wrap="square">
            <a:spAutoFit/>
          </a:bodyPr>
          <a:lstStyle/>
          <a:p>
            <a:r>
              <a:rPr lang="en-US" sz="1000" dirty="0"/>
              <a:t>https://</a:t>
            </a:r>
            <a:r>
              <a:rPr lang="en-US" sz="1000" dirty="0" err="1"/>
              <a:t>minerals.usgs.gov</a:t>
            </a:r>
            <a:r>
              <a:rPr lang="en-US" sz="1000" dirty="0"/>
              <a:t>/minerals/pubs/commodity/lithium/mcs-2019-lithi.pdf</a:t>
            </a:r>
          </a:p>
          <a:p>
            <a:r>
              <a:rPr lang="en-US" sz="1000" dirty="0"/>
              <a:t>https://</a:t>
            </a:r>
            <a:r>
              <a:rPr lang="en-US" sz="1000" dirty="0" err="1"/>
              <a:t>minerals.usgs.gov</a:t>
            </a:r>
            <a:r>
              <a:rPr lang="en-US" sz="1000" dirty="0"/>
              <a:t>/minerals/pubs/commodity/cobalt/mcs-2019-cobal.pdf</a:t>
            </a:r>
          </a:p>
          <a:p>
            <a:r>
              <a:rPr lang="en-US" sz="1000" dirty="0"/>
              <a:t>https://</a:t>
            </a:r>
            <a:r>
              <a:rPr lang="en-US" sz="1000" dirty="0" err="1"/>
              <a:t>minerals.usgs.gov</a:t>
            </a:r>
            <a:r>
              <a:rPr lang="en-US" sz="1000" dirty="0"/>
              <a:t>/minerals/pubs/commodity/nickel/mcs-2019-nicke.pdf</a:t>
            </a:r>
          </a:p>
          <a:p>
            <a:endParaRPr lang="en-US" sz="1000" dirty="0"/>
          </a:p>
        </p:txBody>
      </p:sp>
    </p:spTree>
    <p:extLst>
      <p:ext uri="{BB962C8B-B14F-4D97-AF65-F5344CB8AC3E}">
        <p14:creationId xmlns:p14="http://schemas.microsoft.com/office/powerpoint/2010/main" val="186503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battery recycling process</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11</a:t>
            </a:fld>
            <a:endParaRPr lang="en-US"/>
          </a:p>
        </p:txBody>
      </p:sp>
      <p:sp>
        <p:nvSpPr>
          <p:cNvPr id="9" name="Rectangle 8"/>
          <p:cNvSpPr/>
          <p:nvPr/>
        </p:nvSpPr>
        <p:spPr>
          <a:xfrm>
            <a:off x="0" y="6611779"/>
            <a:ext cx="6604000" cy="246221"/>
          </a:xfrm>
          <a:prstGeom prst="rect">
            <a:avLst/>
          </a:prstGeom>
        </p:spPr>
        <p:txBody>
          <a:bodyPr wrap="square">
            <a:spAutoFit/>
          </a:bodyPr>
          <a:lstStyle/>
          <a:p>
            <a:r>
              <a:rPr lang="en-US" sz="1000" dirty="0"/>
              <a:t>https://</a:t>
            </a:r>
            <a:r>
              <a:rPr lang="en-US" sz="1000" dirty="0" err="1"/>
              <a:t>www.laboratory-journal.com</a:t>
            </a:r>
            <a:r>
              <a:rPr lang="en-US" sz="1000" dirty="0"/>
              <a:t>/science/chemistry-physics/recycling-lithium-ion-batteries</a:t>
            </a:r>
          </a:p>
        </p:txBody>
      </p:sp>
      <p:pic>
        <p:nvPicPr>
          <p:cNvPr id="10" name="Picture 9" descr="53065284__original.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6996" y="1277780"/>
            <a:ext cx="6650871" cy="5333999"/>
          </a:xfrm>
          <a:prstGeom prst="rect">
            <a:avLst/>
          </a:prstGeom>
        </p:spPr>
      </p:pic>
    </p:spTree>
    <p:extLst>
      <p:ext uri="{BB962C8B-B14F-4D97-AF65-F5344CB8AC3E}">
        <p14:creationId xmlns:p14="http://schemas.microsoft.com/office/powerpoint/2010/main" val="235257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12</a:t>
            </a:fld>
            <a:endParaRPr lang="en-US"/>
          </a:p>
        </p:txBody>
      </p:sp>
      <p:pic>
        <p:nvPicPr>
          <p:cNvPr id="8" name="Picture 7" descr="Screen Shot 2019-04-04 at 1.32.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33" y="432137"/>
            <a:ext cx="7072967" cy="2734395"/>
          </a:xfrm>
          <a:prstGeom prst="rect">
            <a:avLst/>
          </a:prstGeom>
        </p:spPr>
      </p:pic>
      <p:sp>
        <p:nvSpPr>
          <p:cNvPr id="9" name="Rectangle 8"/>
          <p:cNvSpPr/>
          <p:nvPr/>
        </p:nvSpPr>
        <p:spPr>
          <a:xfrm>
            <a:off x="0" y="3352800"/>
            <a:ext cx="8686800" cy="923330"/>
          </a:xfrm>
          <a:prstGeom prst="rect">
            <a:avLst/>
          </a:prstGeom>
        </p:spPr>
        <p:txBody>
          <a:bodyPr wrap="square">
            <a:spAutoFit/>
          </a:bodyPr>
          <a:lstStyle/>
          <a:p>
            <a:r>
              <a:rPr lang="en-US" dirty="0"/>
              <a:t>“An increase in private‑sector domestic exploration, production, </a:t>
            </a:r>
            <a:r>
              <a:rPr lang="en-US" b="1" dirty="0">
                <a:solidFill>
                  <a:srgbClr val="008000"/>
                </a:solidFill>
              </a:rPr>
              <a:t>recycling</a:t>
            </a:r>
            <a:r>
              <a:rPr lang="en-US" dirty="0"/>
              <a:t>, and </a:t>
            </a:r>
            <a:r>
              <a:rPr lang="en-US" b="1" dirty="0">
                <a:solidFill>
                  <a:srgbClr val="008000"/>
                </a:solidFill>
              </a:rPr>
              <a:t>reprocessing</a:t>
            </a:r>
            <a:r>
              <a:rPr lang="en-US" dirty="0">
                <a:solidFill>
                  <a:srgbClr val="008000"/>
                </a:solidFill>
              </a:rPr>
              <a:t> </a:t>
            </a:r>
            <a:r>
              <a:rPr lang="en-US" dirty="0"/>
              <a:t>of </a:t>
            </a:r>
            <a:r>
              <a:rPr lang="en-US" b="1" dirty="0">
                <a:solidFill>
                  <a:srgbClr val="008000"/>
                </a:solidFill>
              </a:rPr>
              <a:t>critical minerals</a:t>
            </a:r>
            <a:r>
              <a:rPr lang="mr-IN" dirty="0"/>
              <a:t>…</a:t>
            </a:r>
            <a:r>
              <a:rPr lang="en-US" dirty="0"/>
              <a:t>will reduce our dependence on imports, preserve our leadership in technological innovation</a:t>
            </a:r>
            <a:r>
              <a:rPr lang="mr-IN" dirty="0"/>
              <a:t>…</a:t>
            </a:r>
            <a:r>
              <a:rPr lang="en-US" dirty="0"/>
              <a:t>”</a:t>
            </a:r>
          </a:p>
        </p:txBody>
      </p:sp>
      <p:sp>
        <p:nvSpPr>
          <p:cNvPr id="10" name="Rectangle 9"/>
          <p:cNvSpPr/>
          <p:nvPr/>
        </p:nvSpPr>
        <p:spPr>
          <a:xfrm>
            <a:off x="0" y="4906326"/>
            <a:ext cx="9144000" cy="1200329"/>
          </a:xfrm>
          <a:prstGeom prst="rect">
            <a:avLst/>
          </a:prstGeom>
        </p:spPr>
        <p:txBody>
          <a:bodyPr wrap="square">
            <a:spAutoFit/>
          </a:bodyPr>
          <a:lstStyle/>
          <a:p>
            <a:r>
              <a:rPr lang="en-US" dirty="0"/>
              <a:t>“A </a:t>
            </a:r>
            <a:r>
              <a:rPr lang="en-US" b="1" dirty="0">
                <a:solidFill>
                  <a:srgbClr val="008000"/>
                </a:solidFill>
              </a:rPr>
              <a:t>“critical mineral”</a:t>
            </a:r>
            <a:r>
              <a:rPr lang="en-US" dirty="0"/>
              <a:t> is a mineral identified</a:t>
            </a:r>
            <a:r>
              <a:rPr lang="mr-IN" dirty="0"/>
              <a:t>…</a:t>
            </a:r>
            <a:r>
              <a:rPr lang="en-US" dirty="0"/>
              <a:t> to be (</a:t>
            </a:r>
            <a:r>
              <a:rPr lang="en-US" dirty="0" err="1"/>
              <a:t>i</a:t>
            </a:r>
            <a:r>
              <a:rPr lang="en-US" dirty="0"/>
              <a:t>) a non-fuel mineral or mineral material essential to the economic and national security</a:t>
            </a:r>
            <a:r>
              <a:rPr lang="mr-IN" dirty="0"/>
              <a:t>…</a:t>
            </a:r>
            <a:r>
              <a:rPr lang="en-US" dirty="0"/>
              <a:t> (ii) the supply chain of which is vulnerable to disruption, and (iii) that serves an essential function in the manufacturing of a product”</a:t>
            </a:r>
          </a:p>
        </p:txBody>
      </p:sp>
      <p:sp>
        <p:nvSpPr>
          <p:cNvPr id="11" name="Rectangle 10"/>
          <p:cNvSpPr/>
          <p:nvPr/>
        </p:nvSpPr>
        <p:spPr>
          <a:xfrm>
            <a:off x="0" y="6611779"/>
            <a:ext cx="8957733" cy="246221"/>
          </a:xfrm>
          <a:prstGeom prst="rect">
            <a:avLst/>
          </a:prstGeom>
        </p:spPr>
        <p:txBody>
          <a:bodyPr wrap="square">
            <a:spAutoFit/>
          </a:bodyPr>
          <a:lstStyle/>
          <a:p>
            <a:r>
              <a:rPr lang="en-US" sz="1000" dirty="0"/>
              <a:t>https://</a:t>
            </a:r>
            <a:r>
              <a:rPr lang="en-US" sz="1000" dirty="0" err="1"/>
              <a:t>www.whitehouse.gov</a:t>
            </a:r>
            <a:r>
              <a:rPr lang="en-US" sz="1000" dirty="0"/>
              <a:t>/presidential-actions/presidential-executive-order-federal-strategy-ensure-secure-reliable-supplies-critical-minerals/</a:t>
            </a:r>
          </a:p>
        </p:txBody>
      </p:sp>
      <p:sp>
        <p:nvSpPr>
          <p:cNvPr id="12" name="Rectangle 11"/>
          <p:cNvSpPr/>
          <p:nvPr/>
        </p:nvSpPr>
        <p:spPr>
          <a:xfrm>
            <a:off x="3352800" y="6072789"/>
            <a:ext cx="2609759" cy="369332"/>
          </a:xfrm>
          <a:prstGeom prst="rect">
            <a:avLst/>
          </a:prstGeom>
        </p:spPr>
        <p:txBody>
          <a:bodyPr wrap="none">
            <a:spAutoFit/>
          </a:bodyPr>
          <a:lstStyle/>
          <a:p>
            <a:r>
              <a:rPr lang="en-US" dirty="0"/>
              <a:t>Executive Order 13817</a:t>
            </a:r>
          </a:p>
        </p:txBody>
      </p:sp>
    </p:spTree>
    <p:extLst>
      <p:ext uri="{BB962C8B-B14F-4D97-AF65-F5344CB8AC3E}">
        <p14:creationId xmlns:p14="http://schemas.microsoft.com/office/powerpoint/2010/main" val="329439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13</a:t>
            </a:fld>
            <a:endParaRPr lang="en-US"/>
          </a:p>
        </p:txBody>
      </p:sp>
      <p:pic>
        <p:nvPicPr>
          <p:cNvPr id="8" name="Picture 7" descr="Screen Shot 2019-04-04 at 1.41.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363"/>
            <a:ext cx="6400800" cy="1565413"/>
          </a:xfrm>
          <a:prstGeom prst="rect">
            <a:avLst/>
          </a:prstGeom>
        </p:spPr>
      </p:pic>
      <p:pic>
        <p:nvPicPr>
          <p:cNvPr id="9" name="Picture 8" descr="Screen Shot 2019-04-04 at 1.41.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716239"/>
            <a:ext cx="6400800" cy="1516159"/>
          </a:xfrm>
          <a:prstGeom prst="rect">
            <a:avLst/>
          </a:prstGeom>
        </p:spPr>
      </p:pic>
      <p:sp>
        <p:nvSpPr>
          <p:cNvPr id="11" name="Rectangle 10"/>
          <p:cNvSpPr/>
          <p:nvPr/>
        </p:nvSpPr>
        <p:spPr>
          <a:xfrm>
            <a:off x="0" y="2154579"/>
            <a:ext cx="9144000" cy="646331"/>
          </a:xfrm>
          <a:prstGeom prst="rect">
            <a:avLst/>
          </a:prstGeom>
        </p:spPr>
        <p:txBody>
          <a:bodyPr wrap="square">
            <a:spAutoFit/>
          </a:bodyPr>
          <a:lstStyle/>
          <a:p>
            <a:r>
              <a:rPr lang="en-US" dirty="0"/>
              <a:t>“These efforts aim to reclaim and recycle critical materials (e.g., cobalt and lithium) from lithium-based battery technology”</a:t>
            </a:r>
          </a:p>
        </p:txBody>
      </p:sp>
      <p:sp>
        <p:nvSpPr>
          <p:cNvPr id="12" name="Rectangle 11"/>
          <p:cNvSpPr/>
          <p:nvPr/>
        </p:nvSpPr>
        <p:spPr>
          <a:xfrm>
            <a:off x="0" y="2808789"/>
            <a:ext cx="9144000" cy="646331"/>
          </a:xfrm>
          <a:prstGeom prst="rect">
            <a:avLst/>
          </a:prstGeom>
        </p:spPr>
        <p:txBody>
          <a:bodyPr wrap="square">
            <a:spAutoFit/>
          </a:bodyPr>
          <a:lstStyle/>
          <a:p>
            <a:r>
              <a:rPr lang="en-US" dirty="0"/>
              <a:t>“The goal</a:t>
            </a:r>
            <a:r>
              <a:rPr lang="mr-IN" dirty="0"/>
              <a:t>…</a:t>
            </a:r>
            <a:r>
              <a:rPr lang="en-US" dirty="0"/>
              <a:t>to profitably capture 90% of all lithium based battery technologies</a:t>
            </a:r>
            <a:r>
              <a:rPr lang="mr-IN" dirty="0"/>
              <a:t>…</a:t>
            </a:r>
            <a:r>
              <a:rPr lang="en-US" dirty="0"/>
              <a:t>Currently</a:t>
            </a:r>
            <a:r>
              <a:rPr lang="mr-IN" dirty="0"/>
              <a:t>…</a:t>
            </a:r>
            <a:r>
              <a:rPr lang="en-US" dirty="0"/>
              <a:t>recycled at a rate of less than 5%.” “award cash prizes totaling $5.5 million”</a:t>
            </a:r>
          </a:p>
        </p:txBody>
      </p:sp>
      <p:sp>
        <p:nvSpPr>
          <p:cNvPr id="14" name="Rectangle 13"/>
          <p:cNvSpPr/>
          <p:nvPr/>
        </p:nvSpPr>
        <p:spPr>
          <a:xfrm>
            <a:off x="16932" y="5254898"/>
            <a:ext cx="9313333" cy="1477328"/>
          </a:xfrm>
          <a:prstGeom prst="rect">
            <a:avLst/>
          </a:prstGeom>
        </p:spPr>
        <p:txBody>
          <a:bodyPr wrap="square">
            <a:spAutoFit/>
          </a:bodyPr>
          <a:lstStyle/>
          <a:p>
            <a:pPr marL="342900" indent="-342900">
              <a:buFont typeface="+mj-lt"/>
              <a:buAutoNum type="arabicPeriod"/>
            </a:pPr>
            <a:r>
              <a:rPr lang="en-US" dirty="0"/>
              <a:t>A direct cathode recycling focus will develop recycling</a:t>
            </a:r>
            <a:r>
              <a:rPr lang="mr-IN" dirty="0"/>
              <a:t>…</a:t>
            </a:r>
            <a:r>
              <a:rPr lang="en-US" dirty="0"/>
              <a:t>without the need for costly reprocessing;</a:t>
            </a:r>
          </a:p>
          <a:p>
            <a:pPr marL="342900" indent="-342900">
              <a:buFont typeface="+mj-lt"/>
              <a:buAutoNum type="arabicPeriod"/>
            </a:pPr>
            <a:r>
              <a:rPr lang="en-US" dirty="0"/>
              <a:t>Create technologies that cost effectively recycle other battery materials</a:t>
            </a:r>
          </a:p>
          <a:p>
            <a:pPr marL="342900" indent="-342900">
              <a:buFont typeface="+mj-lt"/>
              <a:buAutoNum type="arabicPeriod"/>
            </a:pPr>
            <a:r>
              <a:rPr lang="en-US" dirty="0"/>
              <a:t>Design for recycling will develop new battery designs optimized </a:t>
            </a:r>
          </a:p>
          <a:p>
            <a:pPr marL="342900" indent="-342900">
              <a:buFont typeface="+mj-lt"/>
              <a:buAutoNum type="arabicPeriod"/>
            </a:pPr>
            <a:r>
              <a:rPr lang="en-US" dirty="0"/>
              <a:t>Modeling and analysis tools</a:t>
            </a:r>
          </a:p>
        </p:txBody>
      </p:sp>
      <p:pic>
        <p:nvPicPr>
          <p:cNvPr id="15" name="Picture 14" descr="ReCellLogoWeb.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013" y="3641383"/>
            <a:ext cx="3100679" cy="1744132"/>
          </a:xfrm>
          <a:prstGeom prst="rect">
            <a:avLst/>
          </a:prstGeom>
        </p:spPr>
      </p:pic>
    </p:spTree>
    <p:extLst>
      <p:ext uri="{BB962C8B-B14F-4D97-AF65-F5344CB8AC3E}">
        <p14:creationId xmlns:p14="http://schemas.microsoft.com/office/powerpoint/2010/main" val="241554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14</a:t>
            </a:fld>
            <a:endParaRPr lang="en-US"/>
          </a:p>
        </p:txBody>
      </p:sp>
      <p:pic>
        <p:nvPicPr>
          <p:cNvPr id="6" name="Picture 5" descr="funnel.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9982" y="533400"/>
            <a:ext cx="3981080" cy="4165600"/>
          </a:xfrm>
          <a:prstGeom prst="rect">
            <a:avLst/>
          </a:prstGeom>
        </p:spPr>
      </p:pic>
      <p:sp>
        <p:nvSpPr>
          <p:cNvPr id="7" name="Rectangle 6"/>
          <p:cNvSpPr/>
          <p:nvPr/>
        </p:nvSpPr>
        <p:spPr>
          <a:xfrm>
            <a:off x="-15917" y="6611779"/>
            <a:ext cx="4572000" cy="246221"/>
          </a:xfrm>
          <a:prstGeom prst="rect">
            <a:avLst/>
          </a:prstGeom>
        </p:spPr>
        <p:txBody>
          <a:bodyPr>
            <a:spAutoFit/>
          </a:bodyPr>
          <a:lstStyle/>
          <a:p>
            <a:r>
              <a:rPr lang="en-US" sz="1000" dirty="0"/>
              <a:t>https://</a:t>
            </a:r>
            <a:r>
              <a:rPr lang="en-US" sz="1000" dirty="0" err="1"/>
              <a:t>americanmadechallenges.org</a:t>
            </a:r>
            <a:r>
              <a:rPr lang="en-US" sz="1000" dirty="0"/>
              <a:t>/</a:t>
            </a:r>
            <a:r>
              <a:rPr lang="en-US" sz="1000" dirty="0" err="1"/>
              <a:t>batteryrecycling</a:t>
            </a:r>
            <a:r>
              <a:rPr lang="en-US" sz="1000" dirty="0"/>
              <a:t>/</a:t>
            </a:r>
          </a:p>
        </p:txBody>
      </p:sp>
      <p:pic>
        <p:nvPicPr>
          <p:cNvPr id="8" name="Picture 7" descr="Screen Shot 2019-04-04 at 1.56.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 y="2810932"/>
            <a:ext cx="5646571" cy="3633319"/>
          </a:xfrm>
          <a:prstGeom prst="rect">
            <a:avLst/>
          </a:prstGeom>
        </p:spPr>
      </p:pic>
      <p:pic>
        <p:nvPicPr>
          <p:cNvPr id="9" name="Picture 8" descr="Screen Shot 2019-04-04 at 1.58.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3" y="2435909"/>
            <a:ext cx="5646571" cy="375023"/>
          </a:xfrm>
          <a:prstGeom prst="rect">
            <a:avLst/>
          </a:prstGeom>
        </p:spPr>
      </p:pic>
      <p:pic>
        <p:nvPicPr>
          <p:cNvPr id="11" name="Picture 10" descr="doe-logo-white-1.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050" y="-186267"/>
            <a:ext cx="4758267" cy="3172178"/>
          </a:xfrm>
          <a:prstGeom prst="rect">
            <a:avLst/>
          </a:prstGeom>
        </p:spPr>
      </p:pic>
    </p:spTree>
    <p:extLst>
      <p:ext uri="{BB962C8B-B14F-4D97-AF65-F5344CB8AC3E}">
        <p14:creationId xmlns:p14="http://schemas.microsoft.com/office/powerpoint/2010/main" val="119549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15</a:t>
            </a:fld>
            <a:endParaRPr lang="en-US"/>
          </a:p>
        </p:txBody>
      </p:sp>
      <p:pic>
        <p:nvPicPr>
          <p:cNvPr id="7" name="Picture 6" descr="ReCell_PR_Infographic_loop_web_1600x900.jp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666" r="6297"/>
          <a:stretch/>
        </p:blipFill>
        <p:spPr>
          <a:xfrm>
            <a:off x="50100" y="1219199"/>
            <a:ext cx="8535097" cy="5516033"/>
          </a:xfrm>
          <a:prstGeom prst="rect">
            <a:avLst/>
          </a:prstGeom>
        </p:spPr>
      </p:pic>
      <p:pic>
        <p:nvPicPr>
          <p:cNvPr id="9" name="Picture 8" descr="ReCellLogoWeb.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8787" y="347472"/>
            <a:ext cx="3100679" cy="1744132"/>
          </a:xfrm>
          <a:prstGeom prst="rect">
            <a:avLst/>
          </a:prstGeom>
        </p:spPr>
      </p:pic>
    </p:spTree>
    <p:extLst>
      <p:ext uri="{BB962C8B-B14F-4D97-AF65-F5344CB8AC3E}">
        <p14:creationId xmlns:p14="http://schemas.microsoft.com/office/powerpoint/2010/main" val="87093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Pyrometallurgical</a:t>
            </a:r>
            <a:r>
              <a:rPr lang="en-US" dirty="0"/>
              <a:t> processing</a:t>
            </a:r>
          </a:p>
        </p:txBody>
      </p:sp>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pic>
        <p:nvPicPr>
          <p:cNvPr id="6" name="Picture 5" descr="1-s2.0-S0892687513000022-g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37" y="1405467"/>
            <a:ext cx="6768017" cy="5052423"/>
          </a:xfrm>
          <a:prstGeom prst="rect">
            <a:avLst/>
          </a:prstGeom>
        </p:spPr>
      </p:pic>
      <p:sp>
        <p:nvSpPr>
          <p:cNvPr id="7" name="TextBox 6"/>
          <p:cNvSpPr txBox="1"/>
          <p:nvPr/>
        </p:nvSpPr>
        <p:spPr>
          <a:xfrm>
            <a:off x="0" y="6457890"/>
            <a:ext cx="3292738" cy="400110"/>
          </a:xfrm>
          <a:prstGeom prst="rect">
            <a:avLst/>
          </a:prstGeom>
          <a:noFill/>
        </p:spPr>
        <p:txBody>
          <a:bodyPr wrap="none" rtlCol="0">
            <a:spAutoFit/>
          </a:bodyPr>
          <a:lstStyle/>
          <a:p>
            <a:r>
              <a:rPr lang="en-US" sz="1000" dirty="0"/>
              <a:t>Al-</a:t>
            </a:r>
            <a:r>
              <a:rPr lang="en-US" sz="1000" dirty="0" err="1"/>
              <a:t>Thyabat</a:t>
            </a:r>
            <a:r>
              <a:rPr lang="en-US" sz="1000" dirty="0"/>
              <a:t> et al., </a:t>
            </a:r>
            <a:r>
              <a:rPr lang="en-US" sz="1000" i="1" dirty="0"/>
              <a:t>Minerals Engineering</a:t>
            </a:r>
            <a:r>
              <a:rPr lang="en-US" sz="1000" dirty="0"/>
              <a:t>, 2013, 45, 4-17</a:t>
            </a:r>
          </a:p>
          <a:p>
            <a:r>
              <a:rPr lang="en-US" sz="1000" dirty="0"/>
              <a:t>DOI: </a:t>
            </a:r>
            <a:r>
              <a:rPr lang="hr-HR" sz="1000" dirty="0"/>
              <a:t>10.1016/j.mineng.2012.12.005</a:t>
            </a:r>
            <a:endParaRPr lang="en-US" sz="1000" dirty="0"/>
          </a:p>
        </p:txBody>
      </p:sp>
      <p:sp>
        <p:nvSpPr>
          <p:cNvPr id="9" name="Oval 8"/>
          <p:cNvSpPr/>
          <p:nvPr/>
        </p:nvSpPr>
        <p:spPr>
          <a:xfrm>
            <a:off x="2015067" y="1845733"/>
            <a:ext cx="1727199" cy="795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641601" y="4097866"/>
            <a:ext cx="1727199" cy="795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5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a:bodyPr>
          <a:lstStyle/>
          <a:p>
            <a:r>
              <a:rPr lang="en-US" dirty="0"/>
              <a:t>Hydrometallurgical processing</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sp>
        <p:nvSpPr>
          <p:cNvPr id="6" name="Rectangle 5"/>
          <p:cNvSpPr/>
          <p:nvPr/>
        </p:nvSpPr>
        <p:spPr>
          <a:xfrm>
            <a:off x="0" y="6457890"/>
            <a:ext cx="4572000" cy="400110"/>
          </a:xfrm>
          <a:prstGeom prst="rect">
            <a:avLst/>
          </a:prstGeom>
        </p:spPr>
        <p:txBody>
          <a:bodyPr>
            <a:spAutoFit/>
          </a:bodyPr>
          <a:lstStyle/>
          <a:p>
            <a:r>
              <a:rPr lang="nb-NO" sz="1000" dirty="0"/>
              <a:t>N. </a:t>
            </a:r>
            <a:r>
              <a:rPr lang="nb-NO" sz="1000" dirty="0" err="1"/>
              <a:t>Vieceli</a:t>
            </a:r>
            <a:r>
              <a:rPr lang="nb-NO" sz="1000" dirty="0"/>
              <a:t> et al., </a:t>
            </a:r>
            <a:r>
              <a:rPr lang="nb-NO" sz="1000" i="1" dirty="0"/>
              <a:t>Waste Management </a:t>
            </a:r>
            <a:r>
              <a:rPr lang="nb-NO" sz="1000" dirty="0"/>
              <a:t>71 (2018) 350–361</a:t>
            </a:r>
          </a:p>
          <a:p>
            <a:r>
              <a:rPr lang="en-US" sz="1000" dirty="0"/>
              <a:t>DOI 10.1016/j.wasman.2017.09.032</a:t>
            </a:r>
          </a:p>
        </p:txBody>
      </p:sp>
      <p:pic>
        <p:nvPicPr>
          <p:cNvPr id="7" name="Picture 6" descr="Screen Shot 2019-04-04 at 2.50.02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667069"/>
            <a:ext cx="4233333" cy="4248953"/>
          </a:xfrm>
          <a:prstGeom prst="rect">
            <a:avLst/>
          </a:prstGeom>
        </p:spPr>
      </p:pic>
      <p:pic>
        <p:nvPicPr>
          <p:cNvPr id="8" name="Picture 7" descr="40831_2015_16_Fig1_HTM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102" y="1879598"/>
            <a:ext cx="4720166" cy="3668523"/>
          </a:xfrm>
          <a:prstGeom prst="rect">
            <a:avLst/>
          </a:prstGeom>
        </p:spPr>
      </p:pic>
      <p:sp>
        <p:nvSpPr>
          <p:cNvPr id="9" name="Rectangle 8"/>
          <p:cNvSpPr/>
          <p:nvPr/>
        </p:nvSpPr>
        <p:spPr>
          <a:xfrm>
            <a:off x="6198099" y="6457890"/>
            <a:ext cx="2945901" cy="400110"/>
          </a:xfrm>
          <a:prstGeom prst="rect">
            <a:avLst/>
          </a:prstGeom>
        </p:spPr>
        <p:txBody>
          <a:bodyPr wrap="none">
            <a:spAutoFit/>
          </a:bodyPr>
          <a:lstStyle/>
          <a:p>
            <a:pPr algn="r"/>
            <a:r>
              <a:rPr lang="is-IS" sz="1000" dirty="0">
                <a:latin typeface="Arial"/>
                <a:cs typeface="Arial"/>
              </a:rPr>
              <a:t>Wang et al., </a:t>
            </a:r>
            <a:r>
              <a:rPr lang="is-IS" sz="1000" i="1" dirty="0">
                <a:latin typeface="Arial"/>
                <a:cs typeface="Arial"/>
              </a:rPr>
              <a:t>J. Sustain. Metall</a:t>
            </a:r>
            <a:r>
              <a:rPr lang="is-IS" sz="1000" dirty="0">
                <a:latin typeface="Arial"/>
                <a:cs typeface="Arial"/>
              </a:rPr>
              <a:t>. 2015, 1, 168–178</a:t>
            </a:r>
          </a:p>
          <a:p>
            <a:pPr algn="r"/>
            <a:r>
              <a:rPr lang="mr-IN" sz="1000" dirty="0">
                <a:latin typeface="Arial"/>
                <a:cs typeface="Arial"/>
              </a:rPr>
              <a:t>DOI 10.1007/s40831-015-0016-6</a:t>
            </a:r>
            <a:endParaRPr lang="en-US" sz="1000" dirty="0">
              <a:latin typeface="Arial"/>
              <a:cs typeface="Arial"/>
            </a:endParaRPr>
          </a:p>
        </p:txBody>
      </p:sp>
    </p:spTree>
    <p:extLst>
      <p:ext uri="{BB962C8B-B14F-4D97-AF65-F5344CB8AC3E}">
        <p14:creationId xmlns:p14="http://schemas.microsoft.com/office/powerpoint/2010/main" val="388164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cathode recovery</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18</a:t>
            </a:fld>
            <a:endParaRPr lang="en-US"/>
          </a:p>
        </p:txBody>
      </p:sp>
      <p:pic>
        <p:nvPicPr>
          <p:cNvPr id="6" name="Picture 5" descr="Screen Shot 2019-04-04 at 9.15.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1581146"/>
            <a:ext cx="9131301" cy="4242100"/>
          </a:xfrm>
          <a:prstGeom prst="rect">
            <a:avLst/>
          </a:prstGeom>
        </p:spPr>
      </p:pic>
      <p:sp>
        <p:nvSpPr>
          <p:cNvPr id="7" name="Rectangle 6"/>
          <p:cNvSpPr/>
          <p:nvPr/>
        </p:nvSpPr>
        <p:spPr>
          <a:xfrm>
            <a:off x="12699" y="6457890"/>
            <a:ext cx="4572000" cy="400110"/>
          </a:xfrm>
          <a:prstGeom prst="rect">
            <a:avLst/>
          </a:prstGeom>
        </p:spPr>
        <p:txBody>
          <a:bodyPr>
            <a:spAutoFit/>
          </a:bodyPr>
          <a:lstStyle/>
          <a:p>
            <a:r>
              <a:rPr lang="en-US" sz="1000" dirty="0"/>
              <a:t>Huang et al., </a:t>
            </a:r>
            <a:r>
              <a:rPr lang="en-US" sz="1000" i="1" dirty="0"/>
              <a:t>Journal of Power Sources </a:t>
            </a:r>
            <a:r>
              <a:rPr lang="en-US" sz="1000" dirty="0"/>
              <a:t>399 (2018) 274–286</a:t>
            </a:r>
          </a:p>
          <a:p>
            <a:r>
              <a:rPr lang="en-US" sz="1000" dirty="0"/>
              <a:t>DOI: </a:t>
            </a:r>
            <a:r>
              <a:rPr lang="pl-PL" sz="1000" dirty="0"/>
              <a:t>10.1016/j.jpowsour.2018.07.116</a:t>
            </a:r>
            <a:endParaRPr lang="en-US" sz="1000" dirty="0"/>
          </a:p>
        </p:txBody>
      </p:sp>
    </p:spTree>
    <p:extLst>
      <p:ext uri="{BB962C8B-B14F-4D97-AF65-F5344CB8AC3E}">
        <p14:creationId xmlns:p14="http://schemas.microsoft.com/office/powerpoint/2010/main" val="391686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better batteries</a:t>
            </a:r>
          </a:p>
        </p:txBody>
      </p:sp>
      <p:sp>
        <p:nvSpPr>
          <p:cNvPr id="4" name="Date Placeholder 3"/>
          <p:cNvSpPr>
            <a:spLocks noGrp="1"/>
          </p:cNvSpPr>
          <p:nvPr>
            <p:ph type="dt" sz="half" idx="10"/>
          </p:nvPr>
        </p:nvSpPr>
        <p:spPr/>
        <p:txBody>
          <a:bodyPr/>
          <a:lstStyle/>
          <a:p>
            <a:fld id="{B22A9914-8079-A442-B26B-8CB7D15D18CA}"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dirty="0"/>
              <a:t>Andrew Wong - HEJC</a:t>
            </a:r>
          </a:p>
        </p:txBody>
      </p:sp>
      <p:sp>
        <p:nvSpPr>
          <p:cNvPr id="6" name="Slide Number Placeholder 5"/>
          <p:cNvSpPr>
            <a:spLocks noGrp="1"/>
          </p:cNvSpPr>
          <p:nvPr>
            <p:ph type="sldNum" sz="quarter" idx="12"/>
          </p:nvPr>
        </p:nvSpPr>
        <p:spPr/>
        <p:txBody>
          <a:bodyPr/>
          <a:lstStyle/>
          <a:p>
            <a:fld id="{0CFEC368-1D7A-4F81-ABF6-AE0E36BAF64C}" type="slidenum">
              <a:rPr lang="en-US" smtClean="0"/>
              <a:pPr/>
              <a:t>1</a:t>
            </a:fld>
            <a:endParaRPr lang="en-US"/>
          </a:p>
        </p:txBody>
      </p:sp>
      <p:pic>
        <p:nvPicPr>
          <p:cNvPr id="11" name="Picture 10" descr="battery applica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03" y="1524000"/>
            <a:ext cx="7611743" cy="4934247"/>
          </a:xfrm>
          <a:prstGeom prst="rect">
            <a:avLst/>
          </a:prstGeom>
        </p:spPr>
      </p:pic>
      <p:sp>
        <p:nvSpPr>
          <p:cNvPr id="12" name="TextBox 11"/>
          <p:cNvSpPr txBox="1"/>
          <p:nvPr/>
        </p:nvSpPr>
        <p:spPr>
          <a:xfrm>
            <a:off x="0" y="6457890"/>
            <a:ext cx="2354355" cy="400110"/>
          </a:xfrm>
          <a:prstGeom prst="rect">
            <a:avLst/>
          </a:prstGeom>
          <a:noFill/>
        </p:spPr>
        <p:txBody>
          <a:bodyPr wrap="none" rtlCol="0">
            <a:spAutoFit/>
          </a:bodyPr>
          <a:lstStyle/>
          <a:p>
            <a:r>
              <a:rPr lang="en-US" sz="1000" dirty="0" err="1"/>
              <a:t>Yoo</a:t>
            </a:r>
            <a:r>
              <a:rPr lang="en-US" sz="1000" dirty="0"/>
              <a:t> et al. </a:t>
            </a:r>
            <a:r>
              <a:rPr lang="en-US" sz="1000" i="1" dirty="0"/>
              <a:t>Materials Today,</a:t>
            </a:r>
            <a:r>
              <a:rPr lang="en-US" sz="1000" dirty="0"/>
              <a:t> 2014, 17, 3</a:t>
            </a:r>
          </a:p>
          <a:p>
            <a:r>
              <a:rPr lang="it-IT" sz="1000" dirty="0"/>
              <a:t>DOI: 10.1016/j.mattod.2014.02.014</a:t>
            </a:r>
            <a:endParaRPr lang="en-US" sz="1000" dirty="0"/>
          </a:p>
        </p:txBody>
      </p:sp>
    </p:spTree>
    <p:extLst>
      <p:ext uri="{BB962C8B-B14F-4D97-AF65-F5344CB8AC3E}">
        <p14:creationId xmlns:p14="http://schemas.microsoft.com/office/powerpoint/2010/main" val="248071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19</a:t>
            </a:fld>
            <a:endParaRPr lang="en-US"/>
          </a:p>
        </p:txBody>
      </p:sp>
      <p:pic>
        <p:nvPicPr>
          <p:cNvPr id="6" name="Picture 5" descr="Screen Shot 2019-04-04 at 12.1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473"/>
            <a:ext cx="4944533" cy="1655312"/>
          </a:xfrm>
          <a:prstGeom prst="rect">
            <a:avLst/>
          </a:prstGeom>
        </p:spPr>
      </p:pic>
      <p:pic>
        <p:nvPicPr>
          <p:cNvPr id="7" name="Picture 6" descr="Screen Shot 2019-04-04 at 12.10.53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334" y="1862669"/>
            <a:ext cx="7904354" cy="5021856"/>
          </a:xfrm>
          <a:prstGeom prst="rect">
            <a:avLst/>
          </a:prstGeom>
        </p:spPr>
      </p:pic>
      <p:sp>
        <p:nvSpPr>
          <p:cNvPr id="8" name="Rectangle 7"/>
          <p:cNvSpPr/>
          <p:nvPr/>
        </p:nvSpPr>
        <p:spPr>
          <a:xfrm>
            <a:off x="6096000" y="2340634"/>
            <a:ext cx="3048000" cy="738664"/>
          </a:xfrm>
          <a:prstGeom prst="rect">
            <a:avLst/>
          </a:prstGeom>
        </p:spPr>
        <p:txBody>
          <a:bodyPr wrap="square">
            <a:spAutoFit/>
          </a:bodyPr>
          <a:lstStyle/>
          <a:p>
            <a:r>
              <a:rPr lang="en-US" sz="1400" dirty="0"/>
              <a:t>Deep eutectic solvent (DES) composed of choline chloride and ethylene glycol (</a:t>
            </a:r>
            <a:r>
              <a:rPr lang="en-US" sz="1400" dirty="0" err="1"/>
              <a:t>ChCl:EG</a:t>
            </a:r>
            <a:r>
              <a:rPr lang="en-US" sz="1400" dirty="0"/>
              <a:t>) </a:t>
            </a:r>
          </a:p>
        </p:txBody>
      </p:sp>
      <p:sp>
        <p:nvSpPr>
          <p:cNvPr id="2" name="Rectangle 1"/>
          <p:cNvSpPr/>
          <p:nvPr/>
        </p:nvSpPr>
        <p:spPr>
          <a:xfrm>
            <a:off x="4572000" y="6636491"/>
            <a:ext cx="4572000" cy="246221"/>
          </a:xfrm>
          <a:prstGeom prst="rect">
            <a:avLst/>
          </a:prstGeom>
        </p:spPr>
        <p:txBody>
          <a:bodyPr>
            <a:spAutoFit/>
          </a:bodyPr>
          <a:lstStyle/>
          <a:p>
            <a:pPr algn="r"/>
            <a:r>
              <a:rPr lang="en-US" sz="1000" dirty="0">
                <a:latin typeface="Arial"/>
                <a:cs typeface="Arial"/>
              </a:rPr>
              <a:t>DOI: </a:t>
            </a:r>
            <a:r>
              <a:rPr lang="mr-IN" sz="1000" dirty="0">
                <a:latin typeface="Arial"/>
                <a:cs typeface="Arial"/>
              </a:rPr>
              <a:t>10.1038/s41560-019-0368-4</a:t>
            </a:r>
            <a:endParaRPr lang="en-US" sz="1000" dirty="0">
              <a:latin typeface="Arial"/>
              <a:cs typeface="Arial"/>
            </a:endParaRPr>
          </a:p>
        </p:txBody>
      </p:sp>
      <p:sp>
        <p:nvSpPr>
          <p:cNvPr id="9" name="TextBox 8"/>
          <p:cNvSpPr txBox="1"/>
          <p:nvPr/>
        </p:nvSpPr>
        <p:spPr>
          <a:xfrm>
            <a:off x="6096000" y="1131332"/>
            <a:ext cx="2545964" cy="369332"/>
          </a:xfrm>
          <a:prstGeom prst="rect">
            <a:avLst/>
          </a:prstGeom>
          <a:noFill/>
        </p:spPr>
        <p:txBody>
          <a:bodyPr wrap="none" rtlCol="0">
            <a:spAutoFit/>
          </a:bodyPr>
          <a:lstStyle/>
          <a:p>
            <a:r>
              <a:rPr lang="en-US" dirty="0"/>
              <a:t>Published April 1, 2019</a:t>
            </a:r>
          </a:p>
        </p:txBody>
      </p:sp>
    </p:spTree>
    <p:extLst>
      <p:ext uri="{BB962C8B-B14F-4D97-AF65-F5344CB8AC3E}">
        <p14:creationId xmlns:p14="http://schemas.microsoft.com/office/powerpoint/2010/main" val="38048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pic>
        <p:nvPicPr>
          <p:cNvPr id="5" name="Picture 4" descr="Screen Shot 2019-04-04 at 2.12.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50" y="584540"/>
            <a:ext cx="5863870" cy="1210394"/>
          </a:xfrm>
          <a:prstGeom prst="rect">
            <a:avLst/>
          </a:prstGeom>
        </p:spPr>
      </p:pic>
      <p:pic>
        <p:nvPicPr>
          <p:cNvPr id="6" name="Picture 5" descr="Screen Shot 2019-04-04 at 2.13.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953" y="1316770"/>
            <a:ext cx="2967567" cy="1244869"/>
          </a:xfrm>
          <a:prstGeom prst="rect">
            <a:avLst/>
          </a:prstGeom>
        </p:spPr>
      </p:pic>
      <p:sp>
        <p:nvSpPr>
          <p:cNvPr id="7" name="Rectangle 6"/>
          <p:cNvSpPr/>
          <p:nvPr/>
        </p:nvSpPr>
        <p:spPr>
          <a:xfrm>
            <a:off x="5295408" y="6457890"/>
            <a:ext cx="3848592" cy="400110"/>
          </a:xfrm>
          <a:prstGeom prst="rect">
            <a:avLst/>
          </a:prstGeom>
        </p:spPr>
        <p:txBody>
          <a:bodyPr wrap="none">
            <a:spAutoFit/>
          </a:bodyPr>
          <a:lstStyle/>
          <a:p>
            <a:pPr algn="r"/>
            <a:r>
              <a:rPr lang="en-US" sz="1000" dirty="0" err="1">
                <a:latin typeface="Arial"/>
                <a:cs typeface="Arial"/>
              </a:rPr>
              <a:t>Ciez</a:t>
            </a:r>
            <a:r>
              <a:rPr lang="en-US" sz="1000" dirty="0">
                <a:latin typeface="Arial"/>
                <a:cs typeface="Arial"/>
              </a:rPr>
              <a:t>, </a:t>
            </a:r>
            <a:r>
              <a:rPr lang="en-US" sz="1000" dirty="0" err="1">
                <a:latin typeface="Arial"/>
                <a:cs typeface="Arial"/>
              </a:rPr>
              <a:t>Whitacre</a:t>
            </a:r>
            <a:r>
              <a:rPr lang="en-US" sz="1000" dirty="0">
                <a:latin typeface="Arial"/>
                <a:cs typeface="Arial"/>
              </a:rPr>
              <a:t>. </a:t>
            </a:r>
            <a:r>
              <a:rPr lang="en-US" sz="1000" i="1" dirty="0">
                <a:latin typeface="Arial"/>
                <a:cs typeface="Arial"/>
              </a:rPr>
              <a:t>Nature Sustainability</a:t>
            </a:r>
            <a:r>
              <a:rPr lang="en-US" sz="1000" dirty="0">
                <a:latin typeface="Arial"/>
                <a:cs typeface="Arial"/>
              </a:rPr>
              <a:t>, February2019, 2, 148–156</a:t>
            </a:r>
          </a:p>
          <a:p>
            <a:pPr algn="r"/>
            <a:r>
              <a:rPr lang="en-US" sz="1000" dirty="0">
                <a:latin typeface="Arial"/>
                <a:cs typeface="Arial"/>
              </a:rPr>
              <a:t>DOI: </a:t>
            </a:r>
            <a:r>
              <a:rPr lang="mr-IN" sz="1000" dirty="0">
                <a:latin typeface="Arial"/>
                <a:cs typeface="Arial"/>
              </a:rPr>
              <a:t>10.1038/s41893-019-0222-5 </a:t>
            </a:r>
          </a:p>
        </p:txBody>
      </p:sp>
      <p:pic>
        <p:nvPicPr>
          <p:cNvPr id="12" name="Picture 11" descr="Screen Shot 2019-04-04 at 2.16.32 AM.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93076"/>
            <a:ext cx="4267200" cy="6564924"/>
          </a:xfrm>
          <a:prstGeom prst="rect">
            <a:avLst/>
          </a:prstGeom>
        </p:spPr>
      </p:pic>
      <p:sp>
        <p:nvSpPr>
          <p:cNvPr id="13" name="Rectangle 12"/>
          <p:cNvSpPr/>
          <p:nvPr/>
        </p:nvSpPr>
        <p:spPr>
          <a:xfrm>
            <a:off x="4494601" y="2987302"/>
            <a:ext cx="4572000" cy="707886"/>
          </a:xfrm>
          <a:prstGeom prst="rect">
            <a:avLst/>
          </a:prstGeom>
        </p:spPr>
        <p:txBody>
          <a:bodyPr>
            <a:spAutoFit/>
          </a:bodyPr>
          <a:lstStyle/>
          <a:p>
            <a:r>
              <a:rPr lang="en-US" sz="2000" baseline="30000" dirty="0">
                <a:latin typeface="Arial"/>
                <a:cs typeface="Arial"/>
              </a:rPr>
              <a:t>“several battery recycling processes exist, the greenhouse gas emissions impacts and economic prospects of these processes differ”</a:t>
            </a:r>
            <a:endParaRPr lang="en-US" sz="2000" dirty="0">
              <a:latin typeface="Arial"/>
              <a:cs typeface="Arial"/>
            </a:endParaRPr>
          </a:p>
        </p:txBody>
      </p:sp>
      <p:sp>
        <p:nvSpPr>
          <p:cNvPr id="14" name="Rectangle 13"/>
          <p:cNvSpPr/>
          <p:nvPr/>
        </p:nvSpPr>
        <p:spPr>
          <a:xfrm>
            <a:off x="4494601" y="3898667"/>
            <a:ext cx="4572000" cy="707886"/>
          </a:xfrm>
          <a:prstGeom prst="rect">
            <a:avLst/>
          </a:prstGeom>
        </p:spPr>
        <p:txBody>
          <a:bodyPr>
            <a:spAutoFit/>
          </a:bodyPr>
          <a:lstStyle/>
          <a:p>
            <a:r>
              <a:rPr lang="en-US" sz="2000" baseline="30000" dirty="0">
                <a:latin typeface="Arial"/>
                <a:cs typeface="Arial"/>
              </a:rPr>
              <a:t>“We compare three recycling processes: </a:t>
            </a:r>
            <a:r>
              <a:rPr lang="en-US" sz="2000" b="1" baseline="30000" dirty="0" err="1">
                <a:latin typeface="Arial"/>
                <a:cs typeface="Arial"/>
              </a:rPr>
              <a:t>pyrometallurgical</a:t>
            </a:r>
            <a:r>
              <a:rPr lang="en-US" sz="2000" baseline="30000" dirty="0">
                <a:latin typeface="Arial"/>
                <a:cs typeface="Arial"/>
              </a:rPr>
              <a:t> and </a:t>
            </a:r>
            <a:r>
              <a:rPr lang="en-US" sz="2000" b="1" baseline="30000" dirty="0">
                <a:latin typeface="Arial"/>
                <a:cs typeface="Arial"/>
              </a:rPr>
              <a:t>hydrometallurgical</a:t>
            </a:r>
            <a:r>
              <a:rPr lang="en-US" sz="2000" baseline="30000" dirty="0">
                <a:latin typeface="Arial"/>
                <a:cs typeface="Arial"/>
              </a:rPr>
              <a:t> recycling processes</a:t>
            </a:r>
            <a:r>
              <a:rPr lang="mr-IN" sz="2000" baseline="30000" dirty="0">
                <a:latin typeface="Arial"/>
                <a:cs typeface="Arial"/>
              </a:rPr>
              <a:t>…</a:t>
            </a:r>
            <a:r>
              <a:rPr lang="en-US" sz="2000" baseline="30000" dirty="0">
                <a:latin typeface="Arial"/>
                <a:cs typeface="Arial"/>
              </a:rPr>
              <a:t>and </a:t>
            </a:r>
            <a:r>
              <a:rPr lang="en-US" sz="2000" b="1" baseline="30000" dirty="0">
                <a:latin typeface="Arial"/>
                <a:cs typeface="Arial"/>
              </a:rPr>
              <a:t>direct cathode recycling</a:t>
            </a:r>
            <a:r>
              <a:rPr lang="en-US" sz="2000" baseline="30000" dirty="0">
                <a:latin typeface="Arial"/>
                <a:cs typeface="Arial"/>
              </a:rPr>
              <a:t>”</a:t>
            </a:r>
            <a:endParaRPr lang="en-US" sz="2000" dirty="0">
              <a:latin typeface="Arial"/>
              <a:cs typeface="Arial"/>
            </a:endParaRPr>
          </a:p>
        </p:txBody>
      </p:sp>
      <p:sp>
        <p:nvSpPr>
          <p:cNvPr id="15" name="Rectangle 14"/>
          <p:cNvSpPr/>
          <p:nvPr/>
        </p:nvSpPr>
        <p:spPr>
          <a:xfrm>
            <a:off x="4494601" y="4776169"/>
            <a:ext cx="4572000" cy="1528623"/>
          </a:xfrm>
          <a:prstGeom prst="rect">
            <a:avLst/>
          </a:prstGeom>
        </p:spPr>
        <p:txBody>
          <a:bodyPr>
            <a:spAutoFit/>
          </a:bodyPr>
          <a:lstStyle/>
          <a:p>
            <a:r>
              <a:rPr lang="en-US" sz="2000" baseline="30000" dirty="0">
                <a:latin typeface="Arial"/>
                <a:cs typeface="Arial"/>
              </a:rPr>
              <a:t>“While </a:t>
            </a:r>
            <a:r>
              <a:rPr lang="en-US" sz="2000" baseline="30000" dirty="0" err="1">
                <a:latin typeface="Arial"/>
                <a:cs typeface="Arial"/>
              </a:rPr>
              <a:t>pyrometallurgical</a:t>
            </a:r>
            <a:r>
              <a:rPr lang="en-US" sz="2000" baseline="30000" dirty="0">
                <a:latin typeface="Arial"/>
                <a:cs typeface="Arial"/>
              </a:rPr>
              <a:t> and hydrometallurgical processes do not significantly reduce life-cycle greenhouse gas </a:t>
            </a:r>
            <a:r>
              <a:rPr lang="en-US" sz="2000" baseline="30000" dirty="0" err="1">
                <a:latin typeface="Arial"/>
                <a:cs typeface="Arial"/>
              </a:rPr>
              <a:t>emis</a:t>
            </a:r>
            <a:r>
              <a:rPr lang="en-US" sz="2000" baseline="30000" dirty="0">
                <a:latin typeface="Arial"/>
                <a:cs typeface="Arial"/>
              </a:rPr>
              <a:t>- </a:t>
            </a:r>
            <a:r>
              <a:rPr lang="en-US" sz="2000" baseline="30000" dirty="0" err="1">
                <a:latin typeface="Arial"/>
                <a:cs typeface="Arial"/>
              </a:rPr>
              <a:t>sions</a:t>
            </a:r>
            <a:r>
              <a:rPr lang="en-US" sz="2000" baseline="30000" dirty="0">
                <a:latin typeface="Arial"/>
                <a:cs typeface="Arial"/>
              </a:rPr>
              <a:t>, </a:t>
            </a:r>
            <a:r>
              <a:rPr lang="en-US" sz="2000" b="1" baseline="30000" dirty="0">
                <a:latin typeface="Arial"/>
                <a:cs typeface="Arial"/>
              </a:rPr>
              <a:t>direct cathode recycling has the potential to reduce emissions and be economically competitive</a:t>
            </a:r>
            <a:r>
              <a:rPr lang="en-US" sz="2000" baseline="30000" dirty="0">
                <a:latin typeface="Arial"/>
                <a:cs typeface="Arial"/>
              </a:rPr>
              <a:t>. Recycling policies should incentivize battery collection and emissions reductions through energetically efficient recycling processes.”</a:t>
            </a:r>
            <a:endParaRPr lang="en-US" sz="2000" dirty="0">
              <a:latin typeface="Arial"/>
              <a:cs typeface="Arial"/>
            </a:endParaRPr>
          </a:p>
        </p:txBody>
      </p:sp>
    </p:spTree>
    <p:extLst>
      <p:ext uri="{BB962C8B-B14F-4D97-AF65-F5344CB8AC3E}">
        <p14:creationId xmlns:p14="http://schemas.microsoft.com/office/powerpoint/2010/main" val="39279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a:p>
        </p:txBody>
      </p:sp>
      <p:pic>
        <p:nvPicPr>
          <p:cNvPr id="5" name="Picture 4" descr="Screen Shot 2019-04-04 at 2.1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15" y="593097"/>
            <a:ext cx="7415152" cy="6039978"/>
          </a:xfrm>
          <a:prstGeom prst="rect">
            <a:avLst/>
          </a:prstGeom>
        </p:spPr>
      </p:pic>
      <p:sp>
        <p:nvSpPr>
          <p:cNvPr id="6" name="Oval 5"/>
          <p:cNvSpPr/>
          <p:nvPr/>
        </p:nvSpPr>
        <p:spPr>
          <a:xfrm>
            <a:off x="4995333" y="4385733"/>
            <a:ext cx="829733" cy="795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892799" y="4385733"/>
            <a:ext cx="829733" cy="795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95408" y="6457890"/>
            <a:ext cx="3848592" cy="400110"/>
          </a:xfrm>
          <a:prstGeom prst="rect">
            <a:avLst/>
          </a:prstGeom>
        </p:spPr>
        <p:txBody>
          <a:bodyPr wrap="none">
            <a:spAutoFit/>
          </a:bodyPr>
          <a:lstStyle/>
          <a:p>
            <a:pPr algn="r"/>
            <a:r>
              <a:rPr lang="en-US" sz="1000" dirty="0" err="1">
                <a:latin typeface="Arial"/>
                <a:cs typeface="Arial"/>
              </a:rPr>
              <a:t>Ciez</a:t>
            </a:r>
            <a:r>
              <a:rPr lang="en-US" sz="1000" dirty="0">
                <a:latin typeface="Arial"/>
                <a:cs typeface="Arial"/>
              </a:rPr>
              <a:t>, </a:t>
            </a:r>
            <a:r>
              <a:rPr lang="en-US" sz="1000" dirty="0" err="1">
                <a:latin typeface="Arial"/>
                <a:cs typeface="Arial"/>
              </a:rPr>
              <a:t>Whitacre</a:t>
            </a:r>
            <a:r>
              <a:rPr lang="en-US" sz="1000" dirty="0">
                <a:latin typeface="Arial"/>
                <a:cs typeface="Arial"/>
              </a:rPr>
              <a:t>. </a:t>
            </a:r>
            <a:r>
              <a:rPr lang="en-US" sz="1000" i="1" dirty="0">
                <a:latin typeface="Arial"/>
                <a:cs typeface="Arial"/>
              </a:rPr>
              <a:t>Nature Sustainability</a:t>
            </a:r>
            <a:r>
              <a:rPr lang="en-US" sz="1000" dirty="0">
                <a:latin typeface="Arial"/>
                <a:cs typeface="Arial"/>
              </a:rPr>
              <a:t>, February2019, 2, 148–156</a:t>
            </a:r>
          </a:p>
          <a:p>
            <a:pPr algn="r"/>
            <a:r>
              <a:rPr lang="en-US" sz="1000" dirty="0">
                <a:latin typeface="Arial"/>
                <a:cs typeface="Arial"/>
              </a:rPr>
              <a:t>DOI: </a:t>
            </a:r>
            <a:r>
              <a:rPr lang="mr-IN" sz="1000" dirty="0">
                <a:latin typeface="Arial"/>
                <a:cs typeface="Arial"/>
              </a:rPr>
              <a:t>10.1038/s41893-019-0222-5 </a:t>
            </a:r>
          </a:p>
        </p:txBody>
      </p:sp>
    </p:spTree>
    <p:extLst>
      <p:ext uri="{BB962C8B-B14F-4D97-AF65-F5344CB8AC3E}">
        <p14:creationId xmlns:p14="http://schemas.microsoft.com/office/powerpoint/2010/main" val="9678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
        <p:nvSpPr>
          <p:cNvPr id="5" name="Rectangle 4"/>
          <p:cNvSpPr/>
          <p:nvPr/>
        </p:nvSpPr>
        <p:spPr>
          <a:xfrm>
            <a:off x="5295408" y="6457890"/>
            <a:ext cx="3848592" cy="400110"/>
          </a:xfrm>
          <a:prstGeom prst="rect">
            <a:avLst/>
          </a:prstGeom>
        </p:spPr>
        <p:txBody>
          <a:bodyPr wrap="none">
            <a:spAutoFit/>
          </a:bodyPr>
          <a:lstStyle/>
          <a:p>
            <a:pPr algn="r"/>
            <a:r>
              <a:rPr lang="en-US" sz="1000" dirty="0" err="1">
                <a:latin typeface="Arial"/>
                <a:cs typeface="Arial"/>
              </a:rPr>
              <a:t>Ciez</a:t>
            </a:r>
            <a:r>
              <a:rPr lang="en-US" sz="1000" dirty="0">
                <a:latin typeface="Arial"/>
                <a:cs typeface="Arial"/>
              </a:rPr>
              <a:t>, </a:t>
            </a:r>
            <a:r>
              <a:rPr lang="en-US" sz="1000" dirty="0" err="1">
                <a:latin typeface="Arial"/>
                <a:cs typeface="Arial"/>
              </a:rPr>
              <a:t>Whitacre</a:t>
            </a:r>
            <a:r>
              <a:rPr lang="en-US" sz="1000" dirty="0">
                <a:latin typeface="Arial"/>
                <a:cs typeface="Arial"/>
              </a:rPr>
              <a:t>. </a:t>
            </a:r>
            <a:r>
              <a:rPr lang="en-US" sz="1000" i="1" dirty="0">
                <a:latin typeface="Arial"/>
                <a:cs typeface="Arial"/>
              </a:rPr>
              <a:t>Nature Sustainability</a:t>
            </a:r>
            <a:r>
              <a:rPr lang="en-US" sz="1000" dirty="0">
                <a:latin typeface="Arial"/>
                <a:cs typeface="Arial"/>
              </a:rPr>
              <a:t>, February2019, 2, 148–156</a:t>
            </a:r>
          </a:p>
          <a:p>
            <a:pPr algn="r"/>
            <a:r>
              <a:rPr lang="en-US" sz="1000" dirty="0">
                <a:latin typeface="Arial"/>
                <a:cs typeface="Arial"/>
              </a:rPr>
              <a:t>DOI: </a:t>
            </a:r>
            <a:r>
              <a:rPr lang="mr-IN" sz="1000" dirty="0">
                <a:latin typeface="Arial"/>
                <a:cs typeface="Arial"/>
              </a:rPr>
              <a:t>10.1038/s41893-019-0222-5 </a:t>
            </a:r>
          </a:p>
        </p:txBody>
      </p:sp>
      <p:pic>
        <p:nvPicPr>
          <p:cNvPr id="6" name="Picture 5" descr="Screen Shot 2019-04-04 at 2.18.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7" y="480423"/>
            <a:ext cx="4492630" cy="5815333"/>
          </a:xfrm>
          <a:prstGeom prst="rect">
            <a:avLst/>
          </a:prstGeom>
        </p:spPr>
      </p:pic>
      <p:pic>
        <p:nvPicPr>
          <p:cNvPr id="7" name="Picture 6" descr="Screen Shot 2019-04-04 at 2.18.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886" y="347472"/>
            <a:ext cx="4526114" cy="5948284"/>
          </a:xfrm>
          <a:prstGeom prst="rect">
            <a:avLst/>
          </a:prstGeom>
        </p:spPr>
      </p:pic>
    </p:spTree>
    <p:extLst>
      <p:ext uri="{BB962C8B-B14F-4D97-AF65-F5344CB8AC3E}">
        <p14:creationId xmlns:p14="http://schemas.microsoft.com/office/powerpoint/2010/main" val="287703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to discuss</a:t>
            </a:r>
          </a:p>
        </p:txBody>
      </p:sp>
      <p:sp>
        <p:nvSpPr>
          <p:cNvPr id="6" name="Content Placeholder 5"/>
          <p:cNvSpPr>
            <a:spLocks noGrp="1"/>
          </p:cNvSpPr>
          <p:nvPr>
            <p:ph idx="1"/>
          </p:nvPr>
        </p:nvSpPr>
        <p:spPr/>
        <p:txBody>
          <a:bodyPr/>
          <a:lstStyle/>
          <a:p>
            <a:r>
              <a:rPr lang="en-US" dirty="0"/>
              <a:t>What are the bottlenecks in Li-ion battery recycling?</a:t>
            </a:r>
          </a:p>
          <a:p>
            <a:endParaRPr lang="en-US" dirty="0"/>
          </a:p>
          <a:p>
            <a:r>
              <a:rPr lang="en-US" dirty="0"/>
              <a:t>How could/should the public sector continue to address this topic?</a:t>
            </a:r>
          </a:p>
          <a:p>
            <a:endParaRPr lang="en-US" dirty="0"/>
          </a:p>
          <a:p>
            <a:r>
              <a:rPr lang="en-US" dirty="0"/>
              <a:t>How might the private sector be incentivized to invest in battery recycling?</a:t>
            </a:r>
          </a:p>
          <a:p>
            <a:endParaRPr lang="en-US" dirty="0"/>
          </a:p>
          <a:p>
            <a:r>
              <a:rPr lang="en-US" dirty="0"/>
              <a:t>What needs to happen to make direct recycling technically and economically feasible?</a:t>
            </a:r>
          </a:p>
        </p:txBody>
      </p:sp>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356132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Li-ion element breakdown</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24</a:t>
            </a:fld>
            <a:endParaRPr lang="en-US"/>
          </a:p>
        </p:txBody>
      </p:sp>
      <p:pic>
        <p:nvPicPr>
          <p:cNvPr id="7" name="Picture 6" descr="Screen Shot 2019-04-04 at 12.04.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68" y="1354662"/>
            <a:ext cx="7626332" cy="5113867"/>
          </a:xfrm>
          <a:prstGeom prst="rect">
            <a:avLst/>
          </a:prstGeom>
        </p:spPr>
      </p:pic>
      <p:sp>
        <p:nvSpPr>
          <p:cNvPr id="8" name="Rectangle 7"/>
          <p:cNvSpPr/>
          <p:nvPr/>
        </p:nvSpPr>
        <p:spPr>
          <a:xfrm>
            <a:off x="0" y="6611779"/>
            <a:ext cx="8060267" cy="246221"/>
          </a:xfrm>
          <a:prstGeom prst="rect">
            <a:avLst/>
          </a:prstGeom>
        </p:spPr>
        <p:txBody>
          <a:bodyPr wrap="square">
            <a:spAutoFit/>
          </a:bodyPr>
          <a:lstStyle/>
          <a:p>
            <a:r>
              <a:rPr lang="en-US" sz="1000" dirty="0"/>
              <a:t>https://</a:t>
            </a:r>
            <a:r>
              <a:rPr lang="en-US" sz="1000" dirty="0" err="1"/>
              <a:t>www.rechargebatteries.org</a:t>
            </a:r>
            <a:r>
              <a:rPr lang="en-US" sz="1000" dirty="0"/>
              <a:t>/</a:t>
            </a:r>
            <a:r>
              <a:rPr lang="en-US" sz="1000" dirty="0" err="1"/>
              <a:t>wp</a:t>
            </a:r>
            <a:r>
              <a:rPr lang="en-US" sz="1000" dirty="0"/>
              <a:t>-content/uploads/2018/05/RECHARGE-The-Batteries-Report-2018-April-18.pdf</a:t>
            </a:r>
          </a:p>
        </p:txBody>
      </p:sp>
    </p:spTree>
    <p:extLst>
      <p:ext uri="{BB962C8B-B14F-4D97-AF65-F5344CB8AC3E}">
        <p14:creationId xmlns:p14="http://schemas.microsoft.com/office/powerpoint/2010/main" val="992694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Materials sourcing: nickel</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25</a:t>
            </a:fld>
            <a:endParaRPr lang="en-US"/>
          </a:p>
        </p:txBody>
      </p:sp>
      <p:pic>
        <p:nvPicPr>
          <p:cNvPr id="7" name="Picture 6" descr="Screen Shot 2019-04-04 at 12.27.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8533"/>
            <a:ext cx="7247467" cy="3659850"/>
          </a:xfrm>
          <a:prstGeom prst="rect">
            <a:avLst/>
          </a:prstGeom>
        </p:spPr>
      </p:pic>
      <p:sp>
        <p:nvSpPr>
          <p:cNvPr id="8" name="Rectangle 7"/>
          <p:cNvSpPr/>
          <p:nvPr/>
        </p:nvSpPr>
        <p:spPr>
          <a:xfrm>
            <a:off x="0" y="6611779"/>
            <a:ext cx="4572000" cy="246221"/>
          </a:xfrm>
          <a:prstGeom prst="rect">
            <a:avLst/>
          </a:prstGeom>
        </p:spPr>
        <p:txBody>
          <a:bodyPr>
            <a:spAutoFit/>
          </a:bodyPr>
          <a:lstStyle/>
          <a:p>
            <a:r>
              <a:rPr lang="en-US" sz="1000" dirty="0"/>
              <a:t>https://</a:t>
            </a:r>
            <a:r>
              <a:rPr lang="en-US" sz="1000" dirty="0" err="1"/>
              <a:t>minerals.usgs.gov</a:t>
            </a:r>
            <a:r>
              <a:rPr lang="en-US" sz="1000" dirty="0"/>
              <a:t>/minerals/pubs/commodity/nickel/mcs-2019-nicke.pdf</a:t>
            </a:r>
          </a:p>
        </p:txBody>
      </p:sp>
      <p:sp>
        <p:nvSpPr>
          <p:cNvPr id="9" name="Rectangle 8"/>
          <p:cNvSpPr/>
          <p:nvPr/>
        </p:nvSpPr>
        <p:spPr>
          <a:xfrm>
            <a:off x="0" y="5113869"/>
            <a:ext cx="9144000" cy="1708160"/>
          </a:xfrm>
          <a:prstGeom prst="rect">
            <a:avLst/>
          </a:prstGeom>
        </p:spPr>
        <p:txBody>
          <a:bodyPr wrap="square">
            <a:spAutoFit/>
          </a:bodyPr>
          <a:lstStyle/>
          <a:p>
            <a:r>
              <a:rPr lang="en-US" sz="1500" dirty="0"/>
              <a:t>“Approximately 47% of the primary nickel consumed went into stainless and alloy steel products, 41% into nonferrous alloys and </a:t>
            </a:r>
            <a:r>
              <a:rPr lang="en-US" sz="1500" dirty="0" err="1"/>
              <a:t>superalloys</a:t>
            </a:r>
            <a:r>
              <a:rPr lang="en-US" sz="1500" dirty="0"/>
              <a:t>, 7% into electroplating”</a:t>
            </a:r>
          </a:p>
          <a:p>
            <a:endParaRPr lang="en-US" sz="1500" dirty="0"/>
          </a:p>
          <a:p>
            <a:r>
              <a:rPr lang="en-US" sz="1500" dirty="0"/>
              <a:t>“Import Sources (2014–17): Nickel contained in ferronickel, metal, oxides, and salt: Canada, 41%; Norway, 11%;Australia, 8%; Russia, 8%; and other, 32%. Nickel-containing scrap, including nickel content of stainless steel scrap: Canada, 40%; Mexico, 28%; United Kingdom, 8%; and other, 24%."</a:t>
            </a:r>
          </a:p>
          <a:p>
            <a:endParaRPr lang="en-US" sz="1500" dirty="0"/>
          </a:p>
        </p:txBody>
      </p:sp>
      <p:pic>
        <p:nvPicPr>
          <p:cNvPr id="11" name="Picture 10" descr="Nickel_sheet,_1.7_grams,_1_x_2_c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534" y="2116666"/>
            <a:ext cx="2015067" cy="2015067"/>
          </a:xfrm>
          <a:prstGeom prst="roundRect">
            <a:avLst/>
          </a:prstGeom>
        </p:spPr>
      </p:pic>
    </p:spTree>
    <p:extLst>
      <p:ext uri="{BB962C8B-B14F-4D97-AF65-F5344CB8AC3E}">
        <p14:creationId xmlns:p14="http://schemas.microsoft.com/office/powerpoint/2010/main" val="101797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Li-ion by chemistry</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26</a:t>
            </a:fld>
            <a:endParaRPr lang="en-US"/>
          </a:p>
        </p:txBody>
      </p:sp>
      <p:pic>
        <p:nvPicPr>
          <p:cNvPr id="6" name="Picture 5" descr="delivered-lithium-ion-battery-capacity-by-type.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266" y="1309699"/>
            <a:ext cx="8263467" cy="5446703"/>
          </a:xfrm>
          <a:prstGeom prst="rect">
            <a:avLst/>
          </a:prstGeom>
        </p:spPr>
      </p:pic>
      <p:sp>
        <p:nvSpPr>
          <p:cNvPr id="7" name="Rectangle 6"/>
          <p:cNvSpPr/>
          <p:nvPr/>
        </p:nvSpPr>
        <p:spPr>
          <a:xfrm>
            <a:off x="0" y="6597134"/>
            <a:ext cx="1823799" cy="246221"/>
          </a:xfrm>
          <a:prstGeom prst="rect">
            <a:avLst/>
          </a:prstGeom>
        </p:spPr>
        <p:txBody>
          <a:bodyPr wrap="none">
            <a:spAutoFit/>
          </a:bodyPr>
          <a:lstStyle/>
          <a:p>
            <a:r>
              <a:rPr lang="en-US" sz="1000" dirty="0"/>
              <a:t>https://</a:t>
            </a:r>
            <a:r>
              <a:rPr lang="en-US" sz="1000" dirty="0" err="1"/>
              <a:t>www.li-cycle.com</a:t>
            </a:r>
            <a:r>
              <a:rPr lang="en-US" sz="1000" dirty="0"/>
              <a:t>/blog</a:t>
            </a:r>
          </a:p>
        </p:txBody>
      </p:sp>
    </p:spTree>
    <p:extLst>
      <p:ext uri="{BB962C8B-B14F-4D97-AF65-F5344CB8AC3E}">
        <p14:creationId xmlns:p14="http://schemas.microsoft.com/office/powerpoint/2010/main" val="117988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CO</a:t>
            </a:r>
            <a:r>
              <a:rPr lang="en-US" baseline="-25000" dirty="0"/>
              <a:t>2</a:t>
            </a:r>
            <a:r>
              <a:rPr lang="en-US" dirty="0"/>
              <a:t> emissions</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27</a:t>
            </a:fld>
            <a:endParaRPr lang="en-US"/>
          </a:p>
        </p:txBody>
      </p:sp>
      <p:pic>
        <p:nvPicPr>
          <p:cNvPr id="7" name="Picture 6" descr="Screen Shot 2019-04-04 at 2.16.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9146"/>
            <a:ext cx="9144000" cy="4760650"/>
          </a:xfrm>
          <a:prstGeom prst="rect">
            <a:avLst/>
          </a:prstGeom>
        </p:spPr>
      </p:pic>
      <p:sp>
        <p:nvSpPr>
          <p:cNvPr id="8" name="Rectangle 7"/>
          <p:cNvSpPr/>
          <p:nvPr/>
        </p:nvSpPr>
        <p:spPr>
          <a:xfrm>
            <a:off x="3761317" y="1371249"/>
            <a:ext cx="5331882" cy="646331"/>
          </a:xfrm>
          <a:prstGeom prst="rect">
            <a:avLst/>
          </a:prstGeom>
        </p:spPr>
        <p:txBody>
          <a:bodyPr wrap="square">
            <a:spAutoFit/>
          </a:bodyPr>
          <a:lstStyle/>
          <a:p>
            <a:pPr algn="r"/>
            <a:r>
              <a:rPr lang="en-US" baseline="30000" dirty="0"/>
              <a:t>US average (US)</a:t>
            </a:r>
          </a:p>
          <a:p>
            <a:pPr algn="r"/>
            <a:r>
              <a:rPr lang="en-US" baseline="30000" dirty="0"/>
              <a:t>low emitting grid, the Northwest Power Pool (NWPP)</a:t>
            </a:r>
          </a:p>
          <a:p>
            <a:pPr algn="r"/>
            <a:r>
              <a:rPr lang="en-US" baseline="30000" dirty="0"/>
              <a:t>higher-emitting grid, the </a:t>
            </a:r>
            <a:r>
              <a:rPr lang="en-US" baseline="30000" dirty="0" err="1"/>
              <a:t>ReliabilityFirst</a:t>
            </a:r>
            <a:r>
              <a:rPr lang="en-US" baseline="30000" dirty="0"/>
              <a:t> Corporation/Michigan (RFCM)</a:t>
            </a:r>
            <a:endParaRPr lang="en-US" dirty="0"/>
          </a:p>
        </p:txBody>
      </p:sp>
    </p:spTree>
    <p:extLst>
      <p:ext uri="{BB962C8B-B14F-4D97-AF65-F5344CB8AC3E}">
        <p14:creationId xmlns:p14="http://schemas.microsoft.com/office/powerpoint/2010/main" val="424602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Hydrometallurgical processing</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28</a:t>
            </a:fld>
            <a:endParaRPr lang="en-US"/>
          </a:p>
        </p:txBody>
      </p:sp>
      <p:pic>
        <p:nvPicPr>
          <p:cNvPr id="6" name="Picture 5" descr="1-s2.0-S0956053X17307018-g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4" y="1524000"/>
            <a:ext cx="8507476" cy="5094297"/>
          </a:xfrm>
          <a:prstGeom prst="rect">
            <a:avLst/>
          </a:prstGeom>
        </p:spPr>
      </p:pic>
      <p:sp>
        <p:nvSpPr>
          <p:cNvPr id="7" name="Rectangle 6"/>
          <p:cNvSpPr/>
          <p:nvPr/>
        </p:nvSpPr>
        <p:spPr>
          <a:xfrm>
            <a:off x="4572000" y="6491478"/>
            <a:ext cx="4572000" cy="400110"/>
          </a:xfrm>
          <a:prstGeom prst="rect">
            <a:avLst/>
          </a:prstGeom>
        </p:spPr>
        <p:txBody>
          <a:bodyPr>
            <a:spAutoFit/>
          </a:bodyPr>
          <a:lstStyle/>
          <a:p>
            <a:pPr algn="r"/>
            <a:r>
              <a:rPr lang="nb-NO" sz="1000" dirty="0"/>
              <a:t>N. </a:t>
            </a:r>
            <a:r>
              <a:rPr lang="nb-NO" sz="1000" dirty="0" err="1"/>
              <a:t>Vieceli</a:t>
            </a:r>
            <a:r>
              <a:rPr lang="nb-NO" sz="1000" dirty="0"/>
              <a:t> et al., </a:t>
            </a:r>
            <a:r>
              <a:rPr lang="nb-NO" sz="1000" i="1" dirty="0"/>
              <a:t>Waste Management </a:t>
            </a:r>
            <a:r>
              <a:rPr lang="nb-NO" sz="1000" dirty="0"/>
              <a:t>71 (2018) 350–361</a:t>
            </a:r>
          </a:p>
          <a:p>
            <a:pPr algn="r"/>
            <a:r>
              <a:rPr lang="en-US" sz="1000" dirty="0"/>
              <a:t>DOI 10.1016/j.wasman.2017.09.032</a:t>
            </a:r>
          </a:p>
        </p:txBody>
      </p:sp>
    </p:spTree>
    <p:extLst>
      <p:ext uri="{BB962C8B-B14F-4D97-AF65-F5344CB8AC3E}">
        <p14:creationId xmlns:p14="http://schemas.microsoft.com/office/powerpoint/2010/main" val="190260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major battery chemistries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Alkaline batteries</a:t>
            </a:r>
          </a:p>
          <a:p>
            <a:pPr lvl="1"/>
            <a:r>
              <a:rPr lang="en-US" dirty="0"/>
              <a:t>Zn/KOH/MnO</a:t>
            </a:r>
            <a:r>
              <a:rPr lang="en-US" baseline="-25000" dirty="0"/>
              <a:t>2</a:t>
            </a:r>
          </a:p>
          <a:p>
            <a:pPr lvl="1"/>
            <a:endParaRPr lang="en-US" baseline="-25000" dirty="0"/>
          </a:p>
          <a:p>
            <a:pPr marL="0" indent="0">
              <a:buNone/>
            </a:pPr>
            <a:r>
              <a:rPr lang="en-US" dirty="0"/>
              <a:t>Lead-acid</a:t>
            </a:r>
          </a:p>
          <a:p>
            <a:pPr lvl="1"/>
            <a:r>
              <a:rPr lang="en-US" dirty="0" err="1"/>
              <a:t>Pb</a:t>
            </a:r>
            <a:r>
              <a:rPr lang="en-US" dirty="0"/>
              <a:t>/H</a:t>
            </a:r>
            <a:r>
              <a:rPr lang="en-US" baseline="-25000" dirty="0"/>
              <a:t>2</a:t>
            </a:r>
            <a:r>
              <a:rPr lang="en-US" dirty="0"/>
              <a:t>SO</a:t>
            </a:r>
            <a:r>
              <a:rPr lang="en-US" baseline="-25000" dirty="0"/>
              <a:t>4</a:t>
            </a:r>
            <a:r>
              <a:rPr lang="en-US" dirty="0"/>
              <a:t>/PbO</a:t>
            </a:r>
            <a:r>
              <a:rPr lang="en-US" baseline="-25000" dirty="0"/>
              <a:t>2</a:t>
            </a:r>
          </a:p>
          <a:p>
            <a:pPr lvl="1"/>
            <a:endParaRPr lang="en-US" baseline="-25000" dirty="0"/>
          </a:p>
          <a:p>
            <a:pPr marL="0" indent="0">
              <a:buNone/>
            </a:pPr>
            <a:r>
              <a:rPr lang="en-US" dirty="0"/>
              <a:t>NiCad</a:t>
            </a:r>
          </a:p>
          <a:p>
            <a:pPr lvl="1"/>
            <a:r>
              <a:rPr lang="en-US" dirty="0"/>
              <a:t>Cd/KOH/Ni(OH)</a:t>
            </a:r>
            <a:r>
              <a:rPr lang="en-US" baseline="-25000" dirty="0"/>
              <a:t>2</a:t>
            </a:r>
          </a:p>
          <a:p>
            <a:pPr lvl="1"/>
            <a:endParaRPr lang="en-US" baseline="-25000" dirty="0"/>
          </a:p>
          <a:p>
            <a:pPr marL="0" indent="0">
              <a:buNone/>
            </a:pPr>
            <a:r>
              <a:rPr lang="en-US" dirty="0"/>
              <a:t>Nickel metal hydride</a:t>
            </a:r>
          </a:p>
          <a:p>
            <a:pPr lvl="1"/>
            <a:r>
              <a:rPr lang="en-US" dirty="0"/>
              <a:t>MH/KOH/Ni(OH)</a:t>
            </a:r>
            <a:r>
              <a:rPr lang="en-US" baseline="-25000" dirty="0"/>
              <a:t>2</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Li-ion</a:t>
            </a:r>
          </a:p>
          <a:p>
            <a:r>
              <a:rPr lang="en-US" dirty="0"/>
              <a:t>Anode: LiC</a:t>
            </a:r>
            <a:r>
              <a:rPr lang="en-US" baseline="-25000" dirty="0"/>
              <a:t>6</a:t>
            </a:r>
            <a:r>
              <a:rPr lang="en-US" dirty="0"/>
              <a:t> (Li, Li</a:t>
            </a:r>
            <a:r>
              <a:rPr lang="en-US" baseline="-25000" dirty="0"/>
              <a:t>15</a:t>
            </a:r>
            <a:r>
              <a:rPr lang="en-US" dirty="0"/>
              <a:t>Si</a:t>
            </a:r>
            <a:r>
              <a:rPr lang="en-US" baseline="-25000" dirty="0"/>
              <a:t>4</a:t>
            </a:r>
            <a:r>
              <a:rPr lang="en-US" dirty="0"/>
              <a:t>)</a:t>
            </a:r>
          </a:p>
          <a:p>
            <a:r>
              <a:rPr lang="en-US" dirty="0"/>
              <a:t>Electrolyte salts:</a:t>
            </a:r>
          </a:p>
          <a:p>
            <a:pPr lvl="1"/>
            <a:r>
              <a:rPr lang="en-US" dirty="0"/>
              <a:t>LiPF</a:t>
            </a:r>
            <a:r>
              <a:rPr lang="en-US" baseline="-25000" dirty="0"/>
              <a:t>6</a:t>
            </a:r>
            <a:r>
              <a:rPr lang="en-US" dirty="0"/>
              <a:t>, LiBF</a:t>
            </a:r>
            <a:r>
              <a:rPr lang="en-US" baseline="-25000" dirty="0"/>
              <a:t>4</a:t>
            </a:r>
            <a:r>
              <a:rPr lang="en-US" dirty="0"/>
              <a:t>, LiClO</a:t>
            </a:r>
            <a:r>
              <a:rPr lang="en-US" baseline="-25000" dirty="0"/>
              <a:t>4</a:t>
            </a:r>
          </a:p>
          <a:p>
            <a:r>
              <a:rPr lang="en-US" dirty="0"/>
              <a:t>Cathodes:</a:t>
            </a:r>
          </a:p>
          <a:p>
            <a:pPr lvl="1"/>
            <a:r>
              <a:rPr lang="en-US" dirty="0"/>
              <a:t>Li</a:t>
            </a:r>
            <a:r>
              <a:rPr lang="en-US" baseline="-25000" dirty="0"/>
              <a:t>2</a:t>
            </a:r>
            <a:r>
              <a:rPr lang="en-US" dirty="0"/>
              <a:t>TiO</a:t>
            </a:r>
            <a:r>
              <a:rPr lang="en-US" baseline="-25000" dirty="0"/>
              <a:t>3</a:t>
            </a:r>
            <a:r>
              <a:rPr lang="en-US" dirty="0"/>
              <a:t> (LTO)</a:t>
            </a:r>
            <a:endParaRPr lang="en-US" baseline="-25000" dirty="0"/>
          </a:p>
          <a:p>
            <a:pPr lvl="1"/>
            <a:r>
              <a:rPr lang="en-US" dirty="0"/>
              <a:t>LiCoO</a:t>
            </a:r>
            <a:r>
              <a:rPr lang="en-US" baseline="-25000" dirty="0"/>
              <a:t>2</a:t>
            </a:r>
            <a:r>
              <a:rPr lang="en-US" dirty="0"/>
              <a:t> (LCO)</a:t>
            </a:r>
          </a:p>
          <a:p>
            <a:pPr lvl="1"/>
            <a:r>
              <a:rPr lang="en-US" dirty="0"/>
              <a:t>LiFePO</a:t>
            </a:r>
            <a:r>
              <a:rPr lang="en-US" baseline="-25000" dirty="0"/>
              <a:t>4</a:t>
            </a:r>
            <a:r>
              <a:rPr lang="en-US" dirty="0"/>
              <a:t> (LFP)</a:t>
            </a:r>
          </a:p>
          <a:p>
            <a:pPr lvl="1"/>
            <a:r>
              <a:rPr lang="en-US" dirty="0"/>
              <a:t>LiMn</a:t>
            </a:r>
            <a:r>
              <a:rPr lang="en-US" baseline="-25000" dirty="0"/>
              <a:t>2</a:t>
            </a:r>
            <a:r>
              <a:rPr lang="en-US" dirty="0"/>
              <a:t>O</a:t>
            </a:r>
            <a:r>
              <a:rPr lang="en-US" baseline="-25000" dirty="0"/>
              <a:t>4 </a:t>
            </a:r>
            <a:r>
              <a:rPr lang="en-US" dirty="0"/>
              <a:t>(LMO)</a:t>
            </a:r>
          </a:p>
          <a:p>
            <a:pPr lvl="1"/>
            <a:r>
              <a:rPr lang="en-US" dirty="0"/>
              <a:t>LiNiCoAlO</a:t>
            </a:r>
            <a:r>
              <a:rPr lang="en-US" baseline="-25000" dirty="0"/>
              <a:t>2</a:t>
            </a:r>
            <a:r>
              <a:rPr lang="en-US" dirty="0"/>
              <a:t> (NCA)</a:t>
            </a:r>
          </a:p>
          <a:p>
            <a:pPr lvl="1"/>
            <a:r>
              <a:rPr lang="en-US" dirty="0"/>
              <a:t>LiNiMnCoO</a:t>
            </a:r>
            <a:r>
              <a:rPr lang="en-US" baseline="-25000" dirty="0"/>
              <a:t>2</a:t>
            </a:r>
            <a:r>
              <a:rPr lang="en-US" dirty="0"/>
              <a:t> (NMC)*</a:t>
            </a:r>
          </a:p>
        </p:txBody>
      </p:sp>
      <p:sp>
        <p:nvSpPr>
          <p:cNvPr id="5" name="Date Placeholder 4"/>
          <p:cNvSpPr>
            <a:spLocks noGrp="1"/>
          </p:cNvSpPr>
          <p:nvPr>
            <p:ph type="dt" sz="half" idx="10"/>
          </p:nvPr>
        </p:nvSpPr>
        <p:spPr/>
        <p:txBody>
          <a:bodyPr/>
          <a:lstStyle/>
          <a:p>
            <a:fld id="{09D4CCF3-45D2-944C-86A4-F100DFB54AE3}" type="datetime3">
              <a:rPr lang="en-US" smtClean="0"/>
              <a:t>4 April 2019</a:t>
            </a:fld>
            <a:endParaRPr lang="en-US"/>
          </a:p>
        </p:txBody>
      </p:sp>
      <p:sp>
        <p:nvSpPr>
          <p:cNvPr id="6" name="Footer Placeholder 5"/>
          <p:cNvSpPr>
            <a:spLocks noGrp="1"/>
          </p:cNvSpPr>
          <p:nvPr>
            <p:ph type="ftr" sz="quarter" idx="11"/>
          </p:nvPr>
        </p:nvSpPr>
        <p:spPr/>
        <p:txBody>
          <a:bodyPr/>
          <a:lstStyle/>
          <a:p>
            <a:pPr algn="r"/>
            <a:r>
              <a:rPr lang="en-US"/>
              <a:t>Andrew Wong - HEJC</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1019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91467" y="533400"/>
            <a:ext cx="5215465" cy="990600"/>
          </a:xfrm>
        </p:spPr>
        <p:txBody>
          <a:bodyPr>
            <a:normAutofit fontScale="90000"/>
          </a:bodyPr>
          <a:lstStyle/>
          <a:p>
            <a:pPr algn="r"/>
            <a:r>
              <a:rPr lang="en-US" dirty="0"/>
              <a:t>Hydrometallurgical processing</a:t>
            </a:r>
          </a:p>
        </p:txBody>
      </p:sp>
      <p:sp>
        <p:nvSpPr>
          <p:cNvPr id="2" name="Date Placeholder 1"/>
          <p:cNvSpPr>
            <a:spLocks noGrp="1"/>
          </p:cNvSpPr>
          <p:nvPr>
            <p:ph type="dt" sz="half" idx="10"/>
          </p:nvPr>
        </p:nvSpPr>
        <p:spPr/>
        <p:txBody>
          <a:bodyPr/>
          <a:lstStyle/>
          <a:p>
            <a:fld id="{8B514947-150D-084A-A27B-F9D634B79D9C}" type="datetime3">
              <a:rPr lang="en-US" smtClean="0"/>
              <a:t>4 April 2019</a:t>
            </a:fld>
            <a:endParaRPr lang="en-US"/>
          </a:p>
        </p:txBody>
      </p:sp>
      <p:sp>
        <p:nvSpPr>
          <p:cNvPr id="3" name="Footer Placeholder 2"/>
          <p:cNvSpPr>
            <a:spLocks noGrp="1"/>
          </p:cNvSpPr>
          <p:nvPr>
            <p:ph type="ftr" sz="quarter" idx="11"/>
          </p:nvPr>
        </p:nvSpPr>
        <p:spPr/>
        <p:txBody>
          <a:bodyPr/>
          <a:lstStyle/>
          <a:p>
            <a:pPr algn="r"/>
            <a:r>
              <a:rPr lang="en-US"/>
              <a:t>Andrew Wong - HEJC</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29</a:t>
            </a:fld>
            <a:endParaRPr lang="en-US"/>
          </a:p>
        </p:txBody>
      </p:sp>
      <p:pic>
        <p:nvPicPr>
          <p:cNvPr id="6" name="Picture 5" descr="Hydrometallurgical-model-for-recycling-lithium-battery-see-online-version-for-colours.png"/>
          <p:cNvPicPr>
            <a:picLocks noChangeAspect="1"/>
          </p:cNvPicPr>
          <p:nvPr/>
        </p:nvPicPr>
        <p:blipFill rotWithShape="1">
          <a:blip r:embed="rId2">
            <a:extLst>
              <a:ext uri="{28A0092B-C50C-407E-A947-70E740481C1C}">
                <a14:useLocalDpi xmlns:a14="http://schemas.microsoft.com/office/drawing/2010/main" val="0"/>
              </a:ext>
            </a:extLst>
          </a:blip>
          <a:srcRect t="41098"/>
          <a:stretch/>
        </p:blipFill>
        <p:spPr>
          <a:xfrm>
            <a:off x="3958888" y="2516913"/>
            <a:ext cx="5185112" cy="4335766"/>
          </a:xfrm>
          <a:prstGeom prst="rect">
            <a:avLst/>
          </a:prstGeom>
        </p:spPr>
      </p:pic>
      <p:sp>
        <p:nvSpPr>
          <p:cNvPr id="7" name="Rectangle 6"/>
          <p:cNvSpPr/>
          <p:nvPr/>
        </p:nvSpPr>
        <p:spPr>
          <a:xfrm>
            <a:off x="0" y="6452569"/>
            <a:ext cx="4572000" cy="400110"/>
          </a:xfrm>
          <a:prstGeom prst="rect">
            <a:avLst/>
          </a:prstGeom>
        </p:spPr>
        <p:txBody>
          <a:bodyPr>
            <a:spAutoFit/>
          </a:bodyPr>
          <a:lstStyle/>
          <a:p>
            <a:r>
              <a:rPr lang="en-US" sz="1000" dirty="0"/>
              <a:t>https://</a:t>
            </a:r>
            <a:r>
              <a:rPr lang="en-US" sz="1000" dirty="0" err="1"/>
              <a:t>www.researchgate.net</a:t>
            </a:r>
            <a:r>
              <a:rPr lang="en-US" sz="1000" dirty="0"/>
              <a:t>/figure/Hydrometallurgical-model-for-recycling-lithium-battery-see-online-version-for-colours_fig1_308063762</a:t>
            </a:r>
          </a:p>
        </p:txBody>
      </p:sp>
      <p:pic>
        <p:nvPicPr>
          <p:cNvPr id="8" name="Picture 7" descr="Hydrometallurgical-model-for-recycling-lithium-battery-see-online-version-for-colours.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8902"/>
          <a:stretch/>
        </p:blipFill>
        <p:spPr>
          <a:xfrm>
            <a:off x="1" y="475407"/>
            <a:ext cx="5367868" cy="3131810"/>
          </a:xfrm>
          <a:prstGeom prst="rect">
            <a:avLst/>
          </a:prstGeom>
        </p:spPr>
      </p:pic>
      <p:sp>
        <p:nvSpPr>
          <p:cNvPr id="11" name="Freeform 10"/>
          <p:cNvSpPr/>
          <p:nvPr/>
        </p:nvSpPr>
        <p:spPr>
          <a:xfrm>
            <a:off x="2539999" y="1731330"/>
            <a:ext cx="3708401" cy="2298803"/>
          </a:xfrm>
          <a:custGeom>
            <a:avLst/>
            <a:gdLst>
              <a:gd name="connsiteX0" fmla="*/ 0 w 4504267"/>
              <a:gd name="connsiteY0" fmla="*/ 3416403 h 4206799"/>
              <a:gd name="connsiteX1" fmla="*/ 1168400 w 4504267"/>
              <a:gd name="connsiteY1" fmla="*/ 4144536 h 4206799"/>
              <a:gd name="connsiteX2" fmla="*/ 2455334 w 4504267"/>
              <a:gd name="connsiteY2" fmla="*/ 1994003 h 4206799"/>
              <a:gd name="connsiteX3" fmla="*/ 3742267 w 4504267"/>
              <a:gd name="connsiteY3" fmla="*/ 29736 h 4206799"/>
              <a:gd name="connsiteX4" fmla="*/ 4504267 w 4504267"/>
              <a:gd name="connsiteY4" fmla="*/ 774803 h 420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267" h="4206799">
                <a:moveTo>
                  <a:pt x="0" y="3416403"/>
                </a:moveTo>
                <a:cubicBezTo>
                  <a:pt x="379589" y="3899003"/>
                  <a:pt x="759178" y="4381603"/>
                  <a:pt x="1168400" y="4144536"/>
                </a:cubicBezTo>
                <a:cubicBezTo>
                  <a:pt x="1577622" y="3907469"/>
                  <a:pt x="2026356" y="2679803"/>
                  <a:pt x="2455334" y="1994003"/>
                </a:cubicBezTo>
                <a:cubicBezTo>
                  <a:pt x="2884312" y="1308203"/>
                  <a:pt x="3400778" y="232936"/>
                  <a:pt x="3742267" y="29736"/>
                </a:cubicBezTo>
                <a:cubicBezTo>
                  <a:pt x="4083756" y="-173464"/>
                  <a:pt x="4346223" y="729647"/>
                  <a:pt x="4504267" y="774803"/>
                </a:cubicBez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6180665" y="2102046"/>
            <a:ext cx="135467" cy="268621"/>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24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Li-ion demand increase</a:t>
            </a:r>
          </a:p>
        </p:txBody>
      </p:sp>
      <p:sp>
        <p:nvSpPr>
          <p:cNvPr id="5" name="Date Placeholder 4"/>
          <p:cNvSpPr>
            <a:spLocks noGrp="1"/>
          </p:cNvSpPr>
          <p:nvPr>
            <p:ph type="dt" sz="half" idx="10"/>
          </p:nvPr>
        </p:nvSpPr>
        <p:spPr/>
        <p:txBody>
          <a:bodyPr/>
          <a:lstStyle/>
          <a:p>
            <a:fld id="{09D4CCF3-45D2-944C-86A4-F100DFB54AE3}" type="datetime3">
              <a:rPr lang="en-US" smtClean="0"/>
              <a:t>4 April 2019</a:t>
            </a:fld>
            <a:endParaRPr lang="en-US"/>
          </a:p>
        </p:txBody>
      </p:sp>
      <p:sp>
        <p:nvSpPr>
          <p:cNvPr id="6" name="Footer Placeholder 5"/>
          <p:cNvSpPr>
            <a:spLocks noGrp="1"/>
          </p:cNvSpPr>
          <p:nvPr>
            <p:ph type="ftr" sz="quarter" idx="11"/>
          </p:nvPr>
        </p:nvSpPr>
        <p:spPr/>
        <p:txBody>
          <a:bodyPr/>
          <a:lstStyle/>
          <a:p>
            <a:pPr algn="r"/>
            <a:r>
              <a:rPr lang="en-US"/>
              <a:t>Andrew Wong - HEJC</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3</a:t>
            </a:fld>
            <a:endParaRPr lang="en-US"/>
          </a:p>
        </p:txBody>
      </p:sp>
      <p:sp>
        <p:nvSpPr>
          <p:cNvPr id="9" name="Rectangle 8"/>
          <p:cNvSpPr/>
          <p:nvPr/>
        </p:nvSpPr>
        <p:spPr>
          <a:xfrm>
            <a:off x="-1" y="6461036"/>
            <a:ext cx="9144000" cy="400110"/>
          </a:xfrm>
          <a:prstGeom prst="rect">
            <a:avLst/>
          </a:prstGeom>
        </p:spPr>
        <p:txBody>
          <a:bodyPr wrap="square">
            <a:spAutoFit/>
          </a:bodyPr>
          <a:lstStyle/>
          <a:p>
            <a:r>
              <a:rPr lang="en-US" sz="1000" dirty="0"/>
              <a:t>https://</a:t>
            </a:r>
            <a:r>
              <a:rPr lang="en-US" sz="1000" dirty="0" err="1"/>
              <a:t>www.greentechmedia.com</a:t>
            </a:r>
            <a:r>
              <a:rPr lang="en-US" sz="1000" dirty="0"/>
              <a:t>/articles/read/10-battery-gigafactories-are-now-in-progress-and-musk-may-add-4-more</a:t>
            </a:r>
          </a:p>
          <a:p>
            <a:r>
              <a:rPr lang="en-US" sz="1000" dirty="0"/>
              <a:t>https://</a:t>
            </a:r>
            <a:r>
              <a:rPr lang="en-US" sz="1000" dirty="0" err="1"/>
              <a:t>www.visualcapitalist.com</a:t>
            </a:r>
            <a:r>
              <a:rPr lang="en-US" sz="1000" dirty="0"/>
              <a:t>/battery-megafactory-forecast-1-twh-capacity-2028/</a:t>
            </a:r>
          </a:p>
        </p:txBody>
      </p:sp>
      <p:pic>
        <p:nvPicPr>
          <p:cNvPr id="11" name="Picture 10" descr="Screen Shot 2019-04-03 at 11.5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42533"/>
            <a:ext cx="4758267" cy="3150744"/>
          </a:xfrm>
          <a:prstGeom prst="rect">
            <a:avLst/>
          </a:prstGeom>
        </p:spPr>
      </p:pic>
      <p:pic>
        <p:nvPicPr>
          <p:cNvPr id="12" name="Picture 11" descr="Screen Shot 2019-04-03 at 11.5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6935"/>
            <a:ext cx="5638799" cy="971701"/>
          </a:xfrm>
          <a:prstGeom prst="rect">
            <a:avLst/>
          </a:prstGeom>
        </p:spPr>
      </p:pic>
      <p:sp>
        <p:nvSpPr>
          <p:cNvPr id="13" name="Rectangle 12"/>
          <p:cNvSpPr/>
          <p:nvPr/>
        </p:nvSpPr>
        <p:spPr>
          <a:xfrm>
            <a:off x="2286000" y="3105835"/>
            <a:ext cx="4572000" cy="369332"/>
          </a:xfrm>
          <a:prstGeom prst="rect">
            <a:avLst/>
          </a:prstGeom>
        </p:spPr>
        <p:txBody>
          <a:bodyPr>
            <a:spAutoFit/>
          </a:bodyPr>
          <a:lstStyle/>
          <a:p>
            <a:endParaRPr lang="en-US" dirty="0"/>
          </a:p>
        </p:txBody>
      </p:sp>
      <p:pic>
        <p:nvPicPr>
          <p:cNvPr id="14" name="Picture 13" descr="chart-lithium-ion-grow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807" y="1642533"/>
            <a:ext cx="3910657" cy="3764464"/>
          </a:xfrm>
          <a:prstGeom prst="rect">
            <a:avLst/>
          </a:prstGeom>
        </p:spPr>
      </p:pic>
    </p:spTree>
    <p:extLst>
      <p:ext uri="{BB962C8B-B14F-4D97-AF65-F5344CB8AC3E}">
        <p14:creationId xmlns:p14="http://schemas.microsoft.com/office/powerpoint/2010/main" val="95769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production, declining cost</a:t>
            </a:r>
          </a:p>
        </p:txBody>
      </p:sp>
      <p:sp>
        <p:nvSpPr>
          <p:cNvPr id="3" name="Date Placeholder 2"/>
          <p:cNvSpPr>
            <a:spLocks noGrp="1"/>
          </p:cNvSpPr>
          <p:nvPr>
            <p:ph type="dt" sz="half" idx="10"/>
          </p:nvPr>
        </p:nvSpPr>
        <p:spPr/>
        <p:txBody>
          <a:bodyPr/>
          <a:lstStyle/>
          <a:p>
            <a:fld id="{7C21D6B3-1636-D644-88EF-AB94F04DB136}" type="datetime3">
              <a:rPr lang="en-US" smtClean="0"/>
              <a:t>4 April 2019</a:t>
            </a:fld>
            <a:endParaRPr lang="en-US"/>
          </a:p>
        </p:txBody>
      </p:sp>
      <p:sp>
        <p:nvSpPr>
          <p:cNvPr id="4" name="Footer Placeholder 3"/>
          <p:cNvSpPr>
            <a:spLocks noGrp="1"/>
          </p:cNvSpPr>
          <p:nvPr>
            <p:ph type="ftr" sz="quarter" idx="11"/>
          </p:nvPr>
        </p:nvSpPr>
        <p:spPr/>
        <p:txBody>
          <a:bodyPr/>
          <a:lstStyle/>
          <a:p>
            <a:pPr algn="r"/>
            <a:r>
              <a:rPr lang="en-US"/>
              <a:t>Andrew Wong - HEJC</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a:t>
            </a:fld>
            <a:endParaRPr lang="en-US"/>
          </a:p>
        </p:txBody>
      </p:sp>
      <p:pic>
        <p:nvPicPr>
          <p:cNvPr id="6" name="Picture 5" descr="20170819_WOC9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4" y="1524000"/>
            <a:ext cx="8449733" cy="4951016"/>
          </a:xfrm>
          <a:prstGeom prst="rect">
            <a:avLst/>
          </a:prstGeom>
        </p:spPr>
      </p:pic>
      <p:sp>
        <p:nvSpPr>
          <p:cNvPr id="7" name="Rectangle 6"/>
          <p:cNvSpPr/>
          <p:nvPr/>
        </p:nvSpPr>
        <p:spPr>
          <a:xfrm>
            <a:off x="0" y="6611779"/>
            <a:ext cx="7518400" cy="246221"/>
          </a:xfrm>
          <a:prstGeom prst="rect">
            <a:avLst/>
          </a:prstGeom>
        </p:spPr>
        <p:txBody>
          <a:bodyPr wrap="square">
            <a:spAutoFit/>
          </a:bodyPr>
          <a:lstStyle/>
          <a:p>
            <a:r>
              <a:rPr lang="en-US" sz="1000" dirty="0"/>
              <a:t>https://</a:t>
            </a:r>
            <a:r>
              <a:rPr lang="en-US" sz="1000" dirty="0" err="1"/>
              <a:t>www.economist.com</a:t>
            </a:r>
            <a:r>
              <a:rPr lang="en-US" sz="1000" dirty="0"/>
              <a:t>/graphic-detail/2017/08/14/the-growth-of-lithium-ion-battery-power</a:t>
            </a:r>
          </a:p>
        </p:txBody>
      </p:sp>
    </p:spTree>
    <p:extLst>
      <p:ext uri="{BB962C8B-B14F-4D97-AF65-F5344CB8AC3E}">
        <p14:creationId xmlns:p14="http://schemas.microsoft.com/office/powerpoint/2010/main" val="249023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a:t>
            </a:fld>
            <a:endParaRPr lang="en-US"/>
          </a:p>
        </p:txBody>
      </p:sp>
      <p:pic>
        <p:nvPicPr>
          <p:cNvPr id="7" name="Picture 6" descr="BU-205_chart-2-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3" y="347472"/>
            <a:ext cx="5926667" cy="3670374"/>
          </a:xfrm>
          <a:prstGeom prst="rect">
            <a:avLst/>
          </a:prstGeom>
        </p:spPr>
      </p:pic>
      <p:sp>
        <p:nvSpPr>
          <p:cNvPr id="8" name="Rectangle 7"/>
          <p:cNvSpPr/>
          <p:nvPr/>
        </p:nvSpPr>
        <p:spPr>
          <a:xfrm>
            <a:off x="0" y="6611779"/>
            <a:ext cx="4572000" cy="246221"/>
          </a:xfrm>
          <a:prstGeom prst="rect">
            <a:avLst/>
          </a:prstGeom>
        </p:spPr>
        <p:txBody>
          <a:bodyPr>
            <a:spAutoFit/>
          </a:bodyPr>
          <a:lstStyle/>
          <a:p>
            <a:r>
              <a:rPr lang="en-US" sz="1000" dirty="0"/>
              <a:t>https://</a:t>
            </a:r>
            <a:r>
              <a:rPr lang="en-US" sz="1000" dirty="0" err="1"/>
              <a:t>batteryuniversity.com</a:t>
            </a:r>
            <a:r>
              <a:rPr lang="en-US" sz="1000" dirty="0"/>
              <a:t>/learn/article/</a:t>
            </a:r>
            <a:r>
              <a:rPr lang="en-US" sz="1000" dirty="0" err="1"/>
              <a:t>types_of_lithium_ion</a:t>
            </a:r>
            <a:endParaRPr lang="en-US" sz="1000" dirty="0"/>
          </a:p>
        </p:txBody>
      </p:sp>
      <p:pic>
        <p:nvPicPr>
          <p:cNvPr id="3" name="Picture 2" descr="Screen Shot 2019-04-04 at 12.38.49 A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667" y="3923220"/>
            <a:ext cx="7687733" cy="2688559"/>
          </a:xfrm>
          <a:prstGeom prst="rect">
            <a:avLst/>
          </a:prstGeom>
        </p:spPr>
      </p:pic>
      <p:sp>
        <p:nvSpPr>
          <p:cNvPr id="9" name="Rectangle 8"/>
          <p:cNvSpPr/>
          <p:nvPr/>
        </p:nvSpPr>
        <p:spPr>
          <a:xfrm>
            <a:off x="6733861" y="6457890"/>
            <a:ext cx="2420855" cy="400110"/>
          </a:xfrm>
          <a:prstGeom prst="rect">
            <a:avLst/>
          </a:prstGeom>
        </p:spPr>
        <p:txBody>
          <a:bodyPr wrap="none">
            <a:spAutoFit/>
          </a:bodyPr>
          <a:lstStyle/>
          <a:p>
            <a:r>
              <a:rPr lang="nb-NO" sz="1000" dirty="0"/>
              <a:t>Li et al. </a:t>
            </a:r>
            <a:r>
              <a:rPr lang="nb-NO" sz="1000" i="1" dirty="0"/>
              <a:t>Adv. Mater</a:t>
            </a:r>
            <a:r>
              <a:rPr lang="nb-NO" sz="1000" dirty="0"/>
              <a:t>., 2018, 30, 1800561</a:t>
            </a:r>
          </a:p>
          <a:p>
            <a:r>
              <a:rPr lang="pt-BR" sz="1000" dirty="0"/>
              <a:t>DOI: 10.1002/adma.201800561</a:t>
            </a:r>
            <a:endParaRPr lang="en-US" sz="1000" dirty="0"/>
          </a:p>
        </p:txBody>
      </p:sp>
      <p:pic>
        <p:nvPicPr>
          <p:cNvPr id="11" name="Picture 10" descr="LG_P710_Optimus_L7_II_-_Li-ion_Battery_BL-59JH-0003.jpg"/>
          <p:cNvPicPr>
            <a:picLocks noChangeAspect="1"/>
          </p:cNvPicPr>
          <p:nvPr/>
        </p:nvPicPr>
        <p:blipFill>
          <a:blip r:embed="rId4" cstate="print">
            <a:clrChange>
              <a:clrFrom>
                <a:srgbClr val="F2F2F0"/>
              </a:clrFrom>
              <a:clrTo>
                <a:srgbClr val="F2F2F0">
                  <a:alpha val="0"/>
                </a:srgbClr>
              </a:clrTo>
            </a:clrChange>
            <a:extLst>
              <a:ext uri="{28A0092B-C50C-407E-A947-70E740481C1C}">
                <a14:useLocalDpi xmlns:a14="http://schemas.microsoft.com/office/drawing/2010/main" val="0"/>
              </a:ext>
            </a:extLst>
          </a:blip>
          <a:stretch>
            <a:fillRect/>
          </a:stretch>
        </p:blipFill>
        <p:spPr>
          <a:xfrm rot="8462016">
            <a:off x="-220193" y="1412420"/>
            <a:ext cx="3692173" cy="2768914"/>
          </a:xfrm>
          <a:prstGeom prst="roundRect">
            <a:avLst/>
          </a:prstGeom>
        </p:spPr>
      </p:pic>
    </p:spTree>
    <p:extLst>
      <p:ext uri="{BB962C8B-B14F-4D97-AF65-F5344CB8AC3E}">
        <p14:creationId xmlns:p14="http://schemas.microsoft.com/office/powerpoint/2010/main" val="330862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operation</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6</a:t>
            </a:fld>
            <a:endParaRPr lang="en-US"/>
          </a:p>
        </p:txBody>
      </p:sp>
      <p:pic>
        <p:nvPicPr>
          <p:cNvPr id="7" name="Picture 6" descr="c0cc03158e-s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133" y="1524000"/>
            <a:ext cx="6163733" cy="4779004"/>
          </a:xfrm>
          <a:prstGeom prst="rect">
            <a:avLst/>
          </a:prstGeom>
        </p:spPr>
      </p:pic>
      <p:sp>
        <p:nvSpPr>
          <p:cNvPr id="8" name="Rectangle 7"/>
          <p:cNvSpPr/>
          <p:nvPr/>
        </p:nvSpPr>
        <p:spPr>
          <a:xfrm>
            <a:off x="0" y="6457890"/>
            <a:ext cx="2890535" cy="400110"/>
          </a:xfrm>
          <a:prstGeom prst="rect">
            <a:avLst/>
          </a:prstGeom>
        </p:spPr>
        <p:txBody>
          <a:bodyPr wrap="none">
            <a:spAutoFit/>
          </a:bodyPr>
          <a:lstStyle/>
          <a:p>
            <a:r>
              <a:rPr lang="nb-NO" sz="1000" dirty="0">
                <a:latin typeface="Arial"/>
                <a:cs typeface="Arial"/>
              </a:rPr>
              <a:t>Liu et al. </a:t>
            </a:r>
            <a:r>
              <a:rPr lang="nb-NO" sz="1000" i="1" dirty="0" err="1">
                <a:latin typeface="Arial"/>
                <a:cs typeface="Arial"/>
              </a:rPr>
              <a:t>Chem</a:t>
            </a:r>
            <a:r>
              <a:rPr lang="nb-NO" sz="1000" i="1" dirty="0">
                <a:latin typeface="Arial"/>
                <a:cs typeface="Arial"/>
              </a:rPr>
              <a:t>. </a:t>
            </a:r>
            <a:r>
              <a:rPr lang="nb-NO" sz="1000" i="1" dirty="0" err="1">
                <a:latin typeface="Arial"/>
                <a:cs typeface="Arial"/>
              </a:rPr>
              <a:t>Commun</a:t>
            </a:r>
            <a:r>
              <a:rPr lang="nb-NO" sz="1000" i="1" dirty="0">
                <a:latin typeface="Arial"/>
                <a:cs typeface="Arial"/>
              </a:rPr>
              <a:t>.</a:t>
            </a:r>
            <a:r>
              <a:rPr lang="nb-NO" sz="1000" dirty="0">
                <a:latin typeface="Arial"/>
                <a:cs typeface="Arial"/>
              </a:rPr>
              <a:t>, 2011,47, 1384-1404</a:t>
            </a:r>
          </a:p>
          <a:p>
            <a:r>
              <a:rPr lang="mr-IN" sz="1000" dirty="0">
                <a:latin typeface="Arial"/>
                <a:cs typeface="Arial"/>
              </a:rPr>
              <a:t>DOI: 10.1039/c0cc03158e</a:t>
            </a:r>
            <a:endParaRPr lang="en-US" sz="1000" dirty="0">
              <a:latin typeface="Arial"/>
              <a:cs typeface="Arial"/>
            </a:endParaRPr>
          </a:p>
        </p:txBody>
      </p:sp>
      <p:sp>
        <p:nvSpPr>
          <p:cNvPr id="10" name="Rectangle 9"/>
          <p:cNvSpPr/>
          <p:nvPr/>
        </p:nvSpPr>
        <p:spPr>
          <a:xfrm>
            <a:off x="4572000" y="6611779"/>
            <a:ext cx="4572000" cy="246221"/>
          </a:xfrm>
          <a:prstGeom prst="rect">
            <a:avLst/>
          </a:prstGeom>
        </p:spPr>
        <p:txBody>
          <a:bodyPr>
            <a:spAutoFit/>
          </a:bodyPr>
          <a:lstStyle/>
          <a:p>
            <a:r>
              <a:rPr lang="en-US" sz="1000" dirty="0"/>
              <a:t>https://</a:t>
            </a:r>
            <a:r>
              <a:rPr lang="en-US" sz="1000" dirty="0" err="1"/>
              <a:t>www.energy.gov</a:t>
            </a:r>
            <a:r>
              <a:rPr lang="en-US" sz="1000" dirty="0"/>
              <a:t>/</a:t>
            </a:r>
            <a:r>
              <a:rPr lang="en-US" sz="1000" dirty="0" err="1"/>
              <a:t>eere</a:t>
            </a:r>
            <a:r>
              <a:rPr lang="en-US" sz="1000" dirty="0"/>
              <a:t>/articles/how-does-lithium-ion-battery-work</a:t>
            </a:r>
          </a:p>
        </p:txBody>
      </p:sp>
    </p:spTree>
    <p:extLst>
      <p:ext uri="{BB962C8B-B14F-4D97-AF65-F5344CB8AC3E}">
        <p14:creationId xmlns:p14="http://schemas.microsoft.com/office/powerpoint/2010/main" val="151946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Process</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7</a:t>
            </a:fld>
            <a:endParaRPr lang="en-US"/>
          </a:p>
        </p:txBody>
      </p:sp>
      <p:sp>
        <p:nvSpPr>
          <p:cNvPr id="7" name="Rectangle 6"/>
          <p:cNvSpPr/>
          <p:nvPr/>
        </p:nvSpPr>
        <p:spPr>
          <a:xfrm>
            <a:off x="0" y="6442449"/>
            <a:ext cx="4572000" cy="246221"/>
          </a:xfrm>
          <a:prstGeom prst="rect">
            <a:avLst/>
          </a:prstGeom>
        </p:spPr>
        <p:txBody>
          <a:bodyPr>
            <a:spAutoFit/>
          </a:bodyPr>
          <a:lstStyle/>
          <a:p>
            <a:r>
              <a:rPr lang="en-US" sz="1000" dirty="0"/>
              <a:t>https://</a:t>
            </a:r>
            <a:r>
              <a:rPr lang="en-US" sz="1000" dirty="0" err="1"/>
              <a:t>www.mpoweruk.com</a:t>
            </a:r>
            <a:r>
              <a:rPr lang="en-US" sz="1000" dirty="0"/>
              <a:t>/</a:t>
            </a:r>
            <a:r>
              <a:rPr lang="en-US" sz="1000" dirty="0" err="1"/>
              <a:t>battery_manufacturing.htm</a:t>
            </a:r>
            <a:endParaRPr lang="en-US" sz="1000" dirty="0"/>
          </a:p>
        </p:txBody>
      </p:sp>
      <p:pic>
        <p:nvPicPr>
          <p:cNvPr id="8" name="Picture 7" descr="cell_assembl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146" y="347472"/>
            <a:ext cx="4211208" cy="6510528"/>
          </a:xfrm>
          <a:prstGeom prst="rect">
            <a:avLst/>
          </a:prstGeom>
        </p:spPr>
      </p:pic>
      <p:pic>
        <p:nvPicPr>
          <p:cNvPr id="9" name="Picture 8" descr="electrode_coat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32" y="3169848"/>
            <a:ext cx="4484403" cy="3238735"/>
          </a:xfrm>
          <a:prstGeom prst="rect">
            <a:avLst/>
          </a:prstGeom>
        </p:spPr>
      </p:pic>
      <p:sp>
        <p:nvSpPr>
          <p:cNvPr id="3" name="Rectangle 2"/>
          <p:cNvSpPr/>
          <p:nvPr/>
        </p:nvSpPr>
        <p:spPr>
          <a:xfrm>
            <a:off x="0" y="6611779"/>
            <a:ext cx="4572000" cy="246221"/>
          </a:xfrm>
          <a:prstGeom prst="rect">
            <a:avLst/>
          </a:prstGeom>
        </p:spPr>
        <p:txBody>
          <a:bodyPr>
            <a:spAutoFit/>
          </a:bodyPr>
          <a:lstStyle/>
          <a:p>
            <a:r>
              <a:rPr lang="en-US" sz="1000" dirty="0"/>
              <a:t>https://</a:t>
            </a:r>
            <a:r>
              <a:rPr lang="en-US" sz="1000" dirty="0" err="1"/>
              <a:t>electronics.howstuffworks.com</a:t>
            </a:r>
            <a:r>
              <a:rPr lang="en-US" sz="1000" dirty="0"/>
              <a:t>/everyday-tech/lithium-ion-battery1.htm</a:t>
            </a:r>
          </a:p>
        </p:txBody>
      </p:sp>
      <p:pic>
        <p:nvPicPr>
          <p:cNvPr id="11" name="Picture 10" descr="lithium-ion-battery-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 y="1320799"/>
            <a:ext cx="2358590" cy="2110317"/>
          </a:xfrm>
          <a:prstGeom prst="rect">
            <a:avLst/>
          </a:prstGeom>
        </p:spPr>
      </p:pic>
    </p:spTree>
    <p:extLst>
      <p:ext uri="{BB962C8B-B14F-4D97-AF65-F5344CB8AC3E}">
        <p14:creationId xmlns:p14="http://schemas.microsoft.com/office/powerpoint/2010/main" val="309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sourcing: lithium</a:t>
            </a:r>
          </a:p>
        </p:txBody>
      </p:sp>
      <p:sp>
        <p:nvSpPr>
          <p:cNvPr id="4" name="Date Placeholder 3"/>
          <p:cNvSpPr>
            <a:spLocks noGrp="1"/>
          </p:cNvSpPr>
          <p:nvPr>
            <p:ph type="dt" sz="half" idx="10"/>
          </p:nvPr>
        </p:nvSpPr>
        <p:spPr/>
        <p:txBody>
          <a:bodyPr/>
          <a:lstStyle/>
          <a:p>
            <a:fld id="{FA86B246-A0F5-9943-A06D-3AA952B8D7F7}" type="datetime3">
              <a:rPr lang="en-US" smtClean="0"/>
              <a:t>4 April 2019</a:t>
            </a:fld>
            <a:endParaRPr lang="en-US"/>
          </a:p>
        </p:txBody>
      </p:sp>
      <p:sp>
        <p:nvSpPr>
          <p:cNvPr id="5" name="Footer Placeholder 4"/>
          <p:cNvSpPr>
            <a:spLocks noGrp="1"/>
          </p:cNvSpPr>
          <p:nvPr>
            <p:ph type="ftr" sz="quarter" idx="11"/>
          </p:nvPr>
        </p:nvSpPr>
        <p:spPr/>
        <p:txBody>
          <a:bodyPr/>
          <a:lstStyle/>
          <a:p>
            <a:pPr algn="r"/>
            <a:r>
              <a:rPr lang="en-US"/>
              <a:t>Andrew Wong - HEJC</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8</a:t>
            </a:fld>
            <a:endParaRPr lang="en-US"/>
          </a:p>
        </p:txBody>
      </p:sp>
      <p:sp>
        <p:nvSpPr>
          <p:cNvPr id="7" name="Rectangle 6"/>
          <p:cNvSpPr/>
          <p:nvPr/>
        </p:nvSpPr>
        <p:spPr>
          <a:xfrm>
            <a:off x="0" y="6611779"/>
            <a:ext cx="9334937" cy="246221"/>
          </a:xfrm>
          <a:prstGeom prst="rect">
            <a:avLst/>
          </a:prstGeom>
        </p:spPr>
        <p:txBody>
          <a:bodyPr wrap="square">
            <a:spAutoFit/>
          </a:bodyPr>
          <a:lstStyle/>
          <a:p>
            <a:r>
              <a:rPr lang="en-US" sz="1000" dirty="0"/>
              <a:t>https://</a:t>
            </a:r>
            <a:r>
              <a:rPr lang="en-US" sz="1000" dirty="0" err="1"/>
              <a:t>minerals.usgs.gov</a:t>
            </a:r>
            <a:r>
              <a:rPr lang="en-US" sz="1000" dirty="0"/>
              <a:t>/minerals/pubs/commodity/lithium/mcs-2019-lithi.pdf</a:t>
            </a:r>
          </a:p>
        </p:txBody>
      </p:sp>
      <p:pic>
        <p:nvPicPr>
          <p:cNvPr id="3" name="Picture 2" descr="Screen Shot 2019-04-03 at 11.12.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2879"/>
            <a:ext cx="8195733" cy="2823239"/>
          </a:xfrm>
          <a:prstGeom prst="rect">
            <a:avLst/>
          </a:prstGeom>
        </p:spPr>
      </p:pic>
      <p:sp>
        <p:nvSpPr>
          <p:cNvPr id="8" name="Rectangle 7"/>
          <p:cNvSpPr/>
          <p:nvPr/>
        </p:nvSpPr>
        <p:spPr>
          <a:xfrm>
            <a:off x="-16934" y="4166118"/>
            <a:ext cx="9160933" cy="2554545"/>
          </a:xfrm>
          <a:prstGeom prst="rect">
            <a:avLst/>
          </a:prstGeom>
        </p:spPr>
        <p:txBody>
          <a:bodyPr wrap="square">
            <a:spAutoFit/>
          </a:bodyPr>
          <a:lstStyle/>
          <a:p>
            <a:r>
              <a:rPr lang="en-US" sz="1600" dirty="0"/>
              <a:t>“The only lithium production in the United States was from a brine operation in Nevada.”</a:t>
            </a:r>
          </a:p>
          <a:p>
            <a:endParaRPr lang="en-US" sz="1600" dirty="0"/>
          </a:p>
          <a:p>
            <a:r>
              <a:rPr lang="en-US" sz="1600" dirty="0"/>
              <a:t>“Although lithium markets vary by location, global end-use markets are estimated as follows: batteries, 56%; ceramics and glass, 23%; lubricating greases, 6%;</a:t>
            </a:r>
            <a:r>
              <a:rPr lang="mr-IN" sz="1600" dirty="0"/>
              <a:t>…</a:t>
            </a:r>
            <a:r>
              <a:rPr lang="en-US" sz="1600" dirty="0"/>
              <a:t>Lithium consumption for batteries has increased significantly in recent years because rechargeable lithium batteries are used extensively in the growing market for portable electronic devices and increasingly are used in electric tools, electric vehicles, and grid storage applications.”</a:t>
            </a:r>
          </a:p>
          <a:p>
            <a:endParaRPr lang="en-US" sz="1600" dirty="0"/>
          </a:p>
          <a:p>
            <a:r>
              <a:rPr lang="en-US" sz="1600" dirty="0"/>
              <a:t>“Import Sources (2014–17): Argentina, 51%; Chile, 44%; China, 3%; Russia, 1%; and other, 1%.”</a:t>
            </a:r>
          </a:p>
          <a:p>
            <a:endParaRPr lang="en-US" sz="1600" dirty="0"/>
          </a:p>
        </p:txBody>
      </p:sp>
      <p:pic>
        <p:nvPicPr>
          <p:cNvPr id="12" name="Picture 11" descr="Limet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876" y="2235201"/>
            <a:ext cx="2054578" cy="1540934"/>
          </a:xfrm>
          <a:prstGeom prst="roundRect">
            <a:avLst/>
          </a:prstGeom>
        </p:spPr>
      </p:pic>
    </p:spTree>
    <p:extLst>
      <p:ext uri="{BB962C8B-B14F-4D97-AF65-F5344CB8AC3E}">
        <p14:creationId xmlns:p14="http://schemas.microsoft.com/office/powerpoint/2010/main" val="335558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933</TotalTime>
  <Words>1824</Words>
  <Application>Microsoft Macintosh PowerPoint</Application>
  <PresentationFormat>On-screen Show (4:3)</PresentationFormat>
  <Paragraphs>230</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Clarity</vt:lpstr>
      <vt:lpstr>PowerPoint Presentation</vt:lpstr>
      <vt:lpstr>The need for better batteries</vt:lpstr>
      <vt:lpstr>Some major battery chemistries</vt:lpstr>
      <vt:lpstr>Strong Li-ion demand increase</vt:lpstr>
      <vt:lpstr>Rising production, declining cost</vt:lpstr>
      <vt:lpstr>Li-ion</vt:lpstr>
      <vt:lpstr>Battery operation</vt:lpstr>
      <vt:lpstr>Production Process</vt:lpstr>
      <vt:lpstr>Materials sourcing: lithium</vt:lpstr>
      <vt:lpstr>Minerals sourcing: cobalt</vt:lpstr>
      <vt:lpstr>Materials recycling</vt:lpstr>
      <vt:lpstr>Current battery recycling process</vt:lpstr>
      <vt:lpstr>PowerPoint Presentation</vt:lpstr>
      <vt:lpstr>PowerPoint Presentation</vt:lpstr>
      <vt:lpstr>PowerPoint Presentation</vt:lpstr>
      <vt:lpstr>PowerPoint Presentation</vt:lpstr>
      <vt:lpstr>Pyrometallurgical processing</vt:lpstr>
      <vt:lpstr>Hydrometallurgical processing</vt:lpstr>
      <vt:lpstr>Direct cathode recovery</vt:lpstr>
      <vt:lpstr>PowerPoint Presentation</vt:lpstr>
      <vt:lpstr>PowerPoint Presentation</vt:lpstr>
      <vt:lpstr>PowerPoint Presentation</vt:lpstr>
      <vt:lpstr>PowerPoint Presentation</vt:lpstr>
      <vt:lpstr>Questions to discuss</vt:lpstr>
      <vt:lpstr>Appendix: Li-ion element breakdown</vt:lpstr>
      <vt:lpstr>Appendix: Materials sourcing: nickel</vt:lpstr>
      <vt:lpstr>Appendix: Li-ion by chemistry</vt:lpstr>
      <vt:lpstr>Appendix: CO2 emissions</vt:lpstr>
      <vt:lpstr>Hydrometallurgical processing</vt:lpstr>
      <vt:lpstr>Hydrometallurgical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Wong</dc:creator>
  <cp:lastModifiedBy>Pollack, Daniel</cp:lastModifiedBy>
  <cp:revision>35</cp:revision>
  <dcterms:created xsi:type="dcterms:W3CDTF">2019-04-04T02:07:12Z</dcterms:created>
  <dcterms:modified xsi:type="dcterms:W3CDTF">2019-04-04T21:21:05Z</dcterms:modified>
</cp:coreProperties>
</file>