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5" r:id="rId3"/>
    <p:sldId id="274" r:id="rId4"/>
    <p:sldId id="259" r:id="rId5"/>
    <p:sldId id="296" r:id="rId6"/>
    <p:sldId id="283" r:id="rId7"/>
    <p:sldId id="267" r:id="rId8"/>
    <p:sldId id="276" r:id="rId9"/>
    <p:sldId id="278" r:id="rId10"/>
    <p:sldId id="279" r:id="rId11"/>
    <p:sldId id="298" r:id="rId12"/>
    <p:sldId id="280" r:id="rId13"/>
    <p:sldId id="272" r:id="rId14"/>
    <p:sldId id="271" r:id="rId15"/>
    <p:sldId id="285" r:id="rId16"/>
    <p:sldId id="289" r:id="rId17"/>
    <p:sldId id="290" r:id="rId18"/>
    <p:sldId id="284" r:id="rId19"/>
    <p:sldId id="277" r:id="rId20"/>
    <p:sldId id="291" r:id="rId21"/>
    <p:sldId id="286" r:id="rId22"/>
    <p:sldId id="287" r:id="rId23"/>
    <p:sldId id="294" r:id="rId24"/>
    <p:sldId id="292" r:id="rId25"/>
    <p:sldId id="295" r:id="rId26"/>
    <p:sldId id="269"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2" autoAdjust="0"/>
    <p:restoredTop sz="82960" autoAdjust="0"/>
  </p:normalViewPr>
  <p:slideViewPr>
    <p:cSldViewPr snapToGrid="0">
      <p:cViewPr varScale="1">
        <p:scale>
          <a:sx n="73" d="100"/>
          <a:sy n="73" d="100"/>
        </p:scale>
        <p:origin x="6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7549B-5D7C-4CD8-8ADE-C5410EC98C31}"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EE40B-51AB-41C3-82B6-B32A3DC96E3B}" type="slidenum">
              <a:rPr lang="en-US" smtClean="0"/>
              <a:t>‹#›</a:t>
            </a:fld>
            <a:endParaRPr lang="en-US"/>
          </a:p>
        </p:txBody>
      </p:sp>
    </p:spTree>
    <p:extLst>
      <p:ext uri="{BB962C8B-B14F-4D97-AF65-F5344CB8AC3E}">
        <p14:creationId xmlns:p14="http://schemas.microsoft.com/office/powerpoint/2010/main" val="300954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ea.org/fuels-and-technologies/rai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ea.org/fuels-and-technologies/rai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iea.org/reports/sustainable-recovery/transport?utm_content=buffer0a6ef&amp;utm_medium=social&amp;utm_source=twitter.com&amp;utm_campaign=buffe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2</a:t>
            </a:fld>
            <a:endParaRPr lang="en-US" dirty="0"/>
          </a:p>
        </p:txBody>
      </p:sp>
    </p:spTree>
    <p:extLst>
      <p:ext uri="{BB962C8B-B14F-4D97-AF65-F5344CB8AC3E}">
        <p14:creationId xmlns:p14="http://schemas.microsoft.com/office/powerpoint/2010/main" val="1904980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Fuels: https://www.iea.org/reports/aviation</a:t>
            </a: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11</a:t>
            </a:fld>
            <a:endParaRPr lang="en-US"/>
          </a:p>
        </p:txBody>
      </p:sp>
    </p:spTree>
    <p:extLst>
      <p:ext uri="{BB962C8B-B14F-4D97-AF65-F5344CB8AC3E}">
        <p14:creationId xmlns:p14="http://schemas.microsoft.com/office/powerpoint/2010/main" val="137606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Fuels: https://www.iea.org/reports/aviation</a:t>
            </a:r>
          </a:p>
        </p:txBody>
      </p:sp>
      <p:sp>
        <p:nvSpPr>
          <p:cNvPr id="4" name="Slide Number Placeholder 3"/>
          <p:cNvSpPr>
            <a:spLocks noGrp="1"/>
          </p:cNvSpPr>
          <p:nvPr>
            <p:ph type="sldNum" sz="quarter" idx="5"/>
          </p:nvPr>
        </p:nvSpPr>
        <p:spPr/>
        <p:txBody>
          <a:bodyPr/>
          <a:lstStyle/>
          <a:p>
            <a:fld id="{2BEEE40B-51AB-41C3-82B6-B32A3DC96E3B}" type="slidenum">
              <a:rPr lang="en-US" smtClean="0"/>
              <a:t>12</a:t>
            </a:fld>
            <a:endParaRPr lang="en-US"/>
          </a:p>
        </p:txBody>
      </p:sp>
    </p:spTree>
    <p:extLst>
      <p:ext uri="{BB962C8B-B14F-4D97-AF65-F5344CB8AC3E}">
        <p14:creationId xmlns:p14="http://schemas.microsoft.com/office/powerpoint/2010/main" val="16672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efficiency: </a:t>
            </a:r>
            <a:r>
              <a:rPr lang="en-US" b="0" i="0" u="none" strike="noStrike" dirty="0">
                <a:solidFill>
                  <a:srgbClr val="3366BB"/>
                </a:solidFill>
                <a:effectLst/>
                <a:latin typeface="Arial" panose="020B0604020202020204" pitchFamily="34" charset="0"/>
                <a:hlinkClick r:id="rId3"/>
              </a:rPr>
              <a:t>"Rail - Fuels &amp; Technologies"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IEA</a:t>
            </a:r>
            <a:r>
              <a:rPr lang="en-US" b="0" i="0" dirty="0">
                <a:solidFill>
                  <a:srgbClr val="202122"/>
                </a:solidFill>
                <a:effectLst/>
                <a:latin typeface="Arial" panose="020B0604020202020204" pitchFamily="34" charset="0"/>
              </a:rPr>
              <a:t>. 7 January 2022. Retrieved 23 January 2022.</a:t>
            </a:r>
          </a:p>
          <a:p>
            <a:r>
              <a:rPr lang="en-US" b="0" i="0" dirty="0">
                <a:solidFill>
                  <a:srgbClr val="202122"/>
                </a:solidFill>
                <a:effectLst/>
                <a:latin typeface="Arial" panose="020B0604020202020204" pitchFamily="34" charset="0"/>
              </a:rPr>
              <a:t>https://www.iea.org/reports/rail  (image with bars and dots: bars are GHG intensity range, dots are World average)</a:t>
            </a:r>
          </a:p>
          <a:p>
            <a:endParaRPr lang="en-US" b="0" i="0" dirty="0">
              <a:solidFill>
                <a:srgbClr val="000000"/>
              </a:solidFill>
              <a:effectLst/>
              <a:latin typeface="Graphik"/>
            </a:endParaRPr>
          </a:p>
          <a:p>
            <a:pPr algn="l" fontAlgn="base"/>
            <a:r>
              <a:rPr lang="en-US" b="0" i="0" dirty="0">
                <a:solidFill>
                  <a:srgbClr val="000000"/>
                </a:solidFill>
                <a:effectLst/>
                <a:latin typeface="Graphik"/>
              </a:rPr>
              <a:t>Despite rapid global metro and high-speed rail system expansions in the past ten years, the share of rail in passenger transport remained roughly constant at just below 10% over the past two decades. </a:t>
            </a:r>
          </a:p>
          <a:p>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14</a:t>
            </a:fld>
            <a:endParaRPr lang="en-US"/>
          </a:p>
        </p:txBody>
      </p:sp>
    </p:spTree>
    <p:extLst>
      <p:ext uri="{BB962C8B-B14F-4D97-AF65-F5344CB8AC3E}">
        <p14:creationId xmlns:p14="http://schemas.microsoft.com/office/powerpoint/2010/main" val="137355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https://www.nytimes.com/2019/09/20/travel/trains-airplanes.html</a:t>
            </a:r>
          </a:p>
        </p:txBody>
      </p:sp>
      <p:sp>
        <p:nvSpPr>
          <p:cNvPr id="4" name="Slide Number Placeholder 3"/>
          <p:cNvSpPr>
            <a:spLocks noGrp="1"/>
          </p:cNvSpPr>
          <p:nvPr>
            <p:ph type="sldNum" sz="quarter" idx="5"/>
          </p:nvPr>
        </p:nvSpPr>
        <p:spPr/>
        <p:txBody>
          <a:bodyPr/>
          <a:lstStyle/>
          <a:p>
            <a:fld id="{2BEEE40B-51AB-41C3-82B6-B32A3DC96E3B}" type="slidenum">
              <a:rPr lang="en-US" smtClean="0"/>
              <a:t>15</a:t>
            </a:fld>
            <a:endParaRPr lang="en-US"/>
          </a:p>
        </p:txBody>
      </p:sp>
    </p:spTree>
    <p:extLst>
      <p:ext uri="{BB962C8B-B14F-4D97-AF65-F5344CB8AC3E}">
        <p14:creationId xmlns:p14="http://schemas.microsoft.com/office/powerpoint/2010/main" val="64100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https://www.iea.org/reports/the-future-of-rail</a:t>
            </a:r>
          </a:p>
          <a:p>
            <a:endParaRPr lang="en-US" dirty="0"/>
          </a:p>
          <a:p>
            <a:r>
              <a:rPr lang="en-US" dirty="0"/>
              <a:t>¾ of rail transport on elect4ric trains, an increase of 60% from 2000. It’s the only widely electrified transport system today.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https://en.wikipedia.org/wiki/Electric_locomotive#:~:text=An%20electric%20locomotive%20is%20a,a%20battery%20or%20a%20supercapacitor.</a:t>
            </a:r>
          </a:p>
          <a:p>
            <a:endParaRPr lang="en-US" dirty="0"/>
          </a:p>
          <a:p>
            <a:r>
              <a:rPr lang="en-US" dirty="0"/>
              <a:t>Electric: pros</a:t>
            </a:r>
          </a:p>
          <a:p>
            <a:pPr lvl="1"/>
            <a:r>
              <a:rPr lang="en-US" dirty="0"/>
              <a:t>Regenerative braking</a:t>
            </a:r>
          </a:p>
          <a:p>
            <a:pPr lvl="1"/>
            <a:r>
              <a:rPr lang="en-US" dirty="0"/>
              <a:t>Quiet</a:t>
            </a:r>
          </a:p>
          <a:p>
            <a:pPr lvl="1"/>
            <a:r>
              <a:rPr lang="en-US" dirty="0"/>
              <a:t>Easier on tracks (lack of reciprocating parts) - &gt; less maintenance</a:t>
            </a:r>
          </a:p>
          <a:p>
            <a:pPr lvl="1"/>
            <a:r>
              <a:rPr lang="en-US" dirty="0"/>
              <a:t>Power plants use</a:t>
            </a:r>
          </a:p>
          <a:p>
            <a:pPr lvl="2"/>
            <a:r>
              <a:rPr lang="en-US" dirty="0"/>
              <a:t>Also more efficient at burning nonrenewable sources</a:t>
            </a:r>
          </a:p>
          <a:p>
            <a:pPr lvl="2"/>
            <a:r>
              <a:rPr lang="en-US" dirty="0"/>
              <a:t>Can be from renewable energy sources</a:t>
            </a:r>
          </a:p>
          <a:p>
            <a:pPr lvl="1"/>
            <a:r>
              <a:rPr lang="en-US" dirty="0"/>
              <a:t>20% cheaper than diesel locomotives; 25-35% lower maintenance costs, 50% less operational costs</a:t>
            </a:r>
          </a:p>
          <a:p>
            <a:r>
              <a:rPr lang="en-US" dirty="0"/>
              <a:t>Electric: cons</a:t>
            </a:r>
          </a:p>
          <a:p>
            <a:pPr lvl="1"/>
            <a:r>
              <a:rPr lang="en-US" dirty="0"/>
              <a:t>High cost for infrastructure</a:t>
            </a:r>
          </a:p>
          <a:p>
            <a:pPr lvl="1"/>
            <a:r>
              <a:rPr lang="en-US" dirty="0"/>
              <a:t>Hard to incentivize in the US because tracks are privately owned and we STILL don’t have a carbon tax</a:t>
            </a: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16</a:t>
            </a:fld>
            <a:endParaRPr lang="en-US"/>
          </a:p>
        </p:txBody>
      </p:sp>
    </p:spTree>
    <p:extLst>
      <p:ext uri="{BB962C8B-B14F-4D97-AF65-F5344CB8AC3E}">
        <p14:creationId xmlns:p14="http://schemas.microsoft.com/office/powerpoint/2010/main" val="867544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share of electric train activity as a percentage of total train activity.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Passenger rail networks are concentrated in a handful of regions – China, the European Union, India, Japan and Russia – that together register 90% of global passenger rail activity. Somehow, </a:t>
            </a:r>
            <a:r>
              <a:rPr lang="en-US" b="0" i="0" dirty="0">
                <a:solidFill>
                  <a:srgbClr val="202122"/>
                </a:solidFill>
                <a:effectLst/>
                <a:latin typeface="Arial" panose="020B0604020202020204" pitchFamily="34" charset="0"/>
              </a:rPr>
              <a:t>Currently, US and China make ¼ of rail freight activity. EU reduced tolls by 50% from 2020 to 2021, and they plan to double rail freight by 2050. Chile also plans to double by 2027. </a:t>
            </a:r>
            <a:endParaRPr lang="en-US" b="0" i="0" dirty="0">
              <a:solidFill>
                <a:srgbClr val="000000"/>
              </a:solidFill>
              <a:effectLst/>
              <a:latin typeface="Graphik"/>
            </a:endParaRPr>
          </a:p>
          <a:p>
            <a:endParaRPr lang="en-US" dirty="0"/>
          </a:p>
          <a:p>
            <a:r>
              <a:rPr lang="en-US" dirty="0"/>
              <a:t>Notably, passenger rail is significantly more electrified than freight pretty much everywhere. </a:t>
            </a:r>
          </a:p>
          <a:p>
            <a:r>
              <a:rPr lang="en-US" dirty="0"/>
              <a:t>Notably, regions with more urban rail and high-speed rail have larger shares of passenger-km from electricity</a:t>
            </a:r>
          </a:p>
          <a:p>
            <a:endParaRPr lang="en-US" dirty="0"/>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17</a:t>
            </a:fld>
            <a:endParaRPr lang="en-US"/>
          </a:p>
        </p:txBody>
      </p:sp>
    </p:spTree>
    <p:extLst>
      <p:ext uri="{BB962C8B-B14F-4D97-AF65-F5344CB8AC3E}">
        <p14:creationId xmlns:p14="http://schemas.microsoft.com/office/powerpoint/2010/main" val="31655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efficiency: </a:t>
            </a:r>
            <a:r>
              <a:rPr lang="en-US" b="0" i="0" u="none" strike="noStrike" dirty="0">
                <a:solidFill>
                  <a:srgbClr val="3366BB"/>
                </a:solidFill>
                <a:effectLst/>
                <a:latin typeface="Arial" panose="020B0604020202020204" pitchFamily="34" charset="0"/>
                <a:hlinkClick r:id="rId3"/>
              </a:rPr>
              <a:t>"Rail - Fuels &amp; Technologies"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IEA</a:t>
            </a:r>
            <a:r>
              <a:rPr lang="en-US" b="0" i="0" dirty="0">
                <a:solidFill>
                  <a:srgbClr val="202122"/>
                </a:solidFill>
                <a:effectLst/>
                <a:latin typeface="Arial" panose="020B0604020202020204" pitchFamily="34" charset="0"/>
              </a:rPr>
              <a:t>. 7 January 2022. Retrieved 23 January 2022.</a:t>
            </a:r>
          </a:p>
          <a:p>
            <a:r>
              <a:rPr lang="en-US" b="0" i="0" dirty="0">
                <a:solidFill>
                  <a:srgbClr val="202122"/>
                </a:solidFill>
                <a:effectLst/>
                <a:latin typeface="Arial" panose="020B0604020202020204" pitchFamily="34" charset="0"/>
              </a:rPr>
              <a:t>https://www.iea.org/reports/rail  (image with bars and dots: bars are GHG intensity range, dots are World average)</a:t>
            </a:r>
          </a:p>
          <a:p>
            <a:endParaRPr lang="en-US" b="0" i="0" dirty="0">
              <a:solidFill>
                <a:srgbClr val="202122"/>
              </a:solidFill>
              <a:effectLst/>
              <a:latin typeface="Arial" panose="020B0604020202020204" pitchFamily="34" charset="0"/>
            </a:endParaRPr>
          </a:p>
          <a:p>
            <a:r>
              <a:rPr lang="en-US" b="0" i="0" dirty="0">
                <a:solidFill>
                  <a:srgbClr val="000000"/>
                </a:solidFill>
                <a:effectLst/>
                <a:latin typeface="Graphik"/>
              </a:rPr>
              <a:t>Responsible for 9% of global motorized passenger movement and 7% of freight but only 3% o</a:t>
            </a:r>
            <a:r>
              <a:rPr lang="en-US" b="0" i="0" dirty="0">
                <a:solidFill>
                  <a:srgbClr val="202122"/>
                </a:solidFill>
                <a:effectLst/>
                <a:latin typeface="Arial" panose="020B0604020202020204" pitchFamily="34" charset="0"/>
              </a:rPr>
              <a:t>https://www.iea.org/reports/rail </a:t>
            </a:r>
            <a:r>
              <a:rPr lang="en-US" b="0" i="0" dirty="0">
                <a:solidFill>
                  <a:srgbClr val="000000"/>
                </a:solidFill>
                <a:effectLst/>
                <a:latin typeface="Graphik"/>
              </a:rPr>
              <a:t>f transport energy use</a:t>
            </a:r>
          </a:p>
          <a:p>
            <a:endParaRPr lang="en-US" b="0" i="0" dirty="0">
              <a:solidFill>
                <a:srgbClr val="000000"/>
              </a:solidFill>
              <a:effectLst/>
              <a:latin typeface="Graphik"/>
            </a:endParaRPr>
          </a:p>
          <a:p>
            <a:r>
              <a:rPr lang="en-US" b="0" i="0" u="none" strike="noStrike" dirty="0">
                <a:effectLst/>
                <a:latin typeface="Graphik"/>
                <a:hlinkClick r:id="rId4"/>
              </a:rPr>
              <a:t>12 times less energy</a:t>
            </a:r>
            <a:r>
              <a:rPr lang="en-US" b="0" i="0" dirty="0">
                <a:solidFill>
                  <a:srgbClr val="000000"/>
                </a:solidFill>
                <a:effectLst/>
                <a:latin typeface="Graphik"/>
              </a:rPr>
              <a:t> and emits 7-11 times less GHGs per passenger-km travelled than private vehicles and airplanes. Estimated 63 g CO2 per passenger-km</a:t>
            </a:r>
          </a:p>
          <a:p>
            <a:endParaRPr lang="en-US" b="0" i="0" dirty="0">
              <a:solidFill>
                <a:srgbClr val="000000"/>
              </a:solidFill>
              <a:effectLst/>
              <a:latin typeface="Graphik"/>
            </a:endParaRPr>
          </a:p>
          <a:p>
            <a:r>
              <a:rPr lang="en-US" b="0" i="0" dirty="0">
                <a:solidFill>
                  <a:srgbClr val="000000"/>
                </a:solidFill>
                <a:effectLst/>
                <a:latin typeface="Graphik"/>
              </a:rPr>
              <a:t>oil accounted for 55% of total energy consumption in rail and powered 28% of all passenger rail transport activity in 2020.</a:t>
            </a:r>
          </a:p>
          <a:p>
            <a:endParaRPr lang="en-US" b="0" i="0" dirty="0">
              <a:solidFill>
                <a:srgbClr val="000000"/>
              </a:solidFill>
              <a:effectLst/>
              <a:latin typeface="Graphik"/>
            </a:endParaRPr>
          </a:p>
          <a:p>
            <a:endParaRPr lang="en-US" b="0" i="0" dirty="0">
              <a:solidFill>
                <a:srgbClr val="000000"/>
              </a:solidFill>
              <a:effectLst/>
              <a:latin typeface="Graphik"/>
            </a:endParaRPr>
          </a:p>
          <a:p>
            <a:r>
              <a:rPr lang="en-US" dirty="0"/>
              <a:t>Fuel efficiency: </a:t>
            </a:r>
            <a:r>
              <a:rPr lang="en-US" b="0" i="0" u="none" strike="noStrike" dirty="0">
                <a:solidFill>
                  <a:srgbClr val="3366BB"/>
                </a:solidFill>
                <a:effectLst/>
                <a:latin typeface="Arial" panose="020B0604020202020204" pitchFamily="34" charset="0"/>
                <a:hlinkClick r:id="rId3"/>
              </a:rPr>
              <a:t>"Rail - Fuels &amp; Technologies"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IEA</a:t>
            </a:r>
            <a:r>
              <a:rPr lang="en-US" b="0" i="0" dirty="0">
                <a:solidFill>
                  <a:srgbClr val="202122"/>
                </a:solidFill>
                <a:effectLst/>
                <a:latin typeface="Arial" panose="020B0604020202020204" pitchFamily="34" charset="0"/>
              </a:rPr>
              <a:t>. 7 January 2022. Retrieved 23 January 2022.</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https://nationalrrmuseum.org/blog/railroads-strive-to-reduce-the-carbon-footprint-and-increase-sustainability/#:~:text=They%20reduce%20greenhouse%20emissions%20by,2%25%20of%20transportation%20source%20emissions.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More fuel efficient because less friction on terrain. Also, have optimized operations by fuel management systems software on the train. Also, don’t have nearly as much stop-start idling. Additionally, have improved aerodynamics</a:t>
            </a:r>
          </a:p>
          <a:p>
            <a:r>
              <a:rPr lang="en-US" b="0" i="0" dirty="0">
                <a:solidFill>
                  <a:srgbClr val="202122"/>
                </a:solidFill>
                <a:effectLst/>
                <a:latin typeface="Arial" panose="020B0604020202020204" pitchFamily="34" charset="0"/>
              </a:rPr>
              <a:t> </a:t>
            </a:r>
            <a:r>
              <a:rPr lang="en-US" b="0" i="0" dirty="0">
                <a:solidFill>
                  <a:srgbClr val="08090E"/>
                </a:solidFill>
                <a:effectLst/>
                <a:latin typeface="PT Serif" panose="020B0604020202020204" pitchFamily="18" charset="0"/>
              </a:rPr>
              <a:t>On average, U.S. railroads move one ton of freight 479 miles on one gallon of diesel fuel. </a:t>
            </a:r>
            <a:r>
              <a:rPr lang="en-US" b="0" i="0" dirty="0">
                <a:solidFill>
                  <a:srgbClr val="08090E"/>
                </a:solidFill>
                <a:effectLst/>
                <a:latin typeface="PT Serif" panose="020A0603040505020204" pitchFamily="18" charset="0"/>
              </a:rPr>
              <a:t>If just 10% of freight hauled by trucks moved by rail instead, fuel savings would amount to more than 1.5 billion gallons per year and annual greenhouse gases would be reduced by more than 17 million tons.  This is equivalent to removing 3.2 million cars from the highways or planting 400 million trees, which Ireland plans to do by 2040. </a:t>
            </a:r>
          </a:p>
          <a:p>
            <a:r>
              <a:rPr lang="en-US" b="0" i="0" dirty="0">
                <a:solidFill>
                  <a:srgbClr val="08090E"/>
                </a:solidFill>
                <a:effectLst/>
                <a:latin typeface="PT Serif" panose="020A0603040505020204" pitchFamily="18" charset="0"/>
              </a:rPr>
              <a:t> with taxes and fees falling short of the amount required to upkeep the cost of highway maintenance caused by the damage from heavy trucks ($25 billion in private capital annually), the use of the railroad to transport more goods would be a relief to the taxpayer as well.</a:t>
            </a:r>
          </a:p>
        </p:txBody>
      </p:sp>
      <p:sp>
        <p:nvSpPr>
          <p:cNvPr id="4" name="Slide Number Placeholder 3"/>
          <p:cNvSpPr>
            <a:spLocks noGrp="1"/>
          </p:cNvSpPr>
          <p:nvPr>
            <p:ph type="sldNum" sz="quarter" idx="5"/>
          </p:nvPr>
        </p:nvSpPr>
        <p:spPr/>
        <p:txBody>
          <a:bodyPr/>
          <a:lstStyle/>
          <a:p>
            <a:fld id="{2BEEE40B-51AB-41C3-82B6-B32A3DC96E3B}" type="slidenum">
              <a:rPr lang="en-US" smtClean="0"/>
              <a:t>18</a:t>
            </a:fld>
            <a:endParaRPr lang="en-US"/>
          </a:p>
        </p:txBody>
      </p:sp>
    </p:spTree>
    <p:extLst>
      <p:ext uri="{BB962C8B-B14F-4D97-AF65-F5344CB8AC3E}">
        <p14:creationId xmlns:p14="http://schemas.microsoft.com/office/powerpoint/2010/main" val="163764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https://www.iea.org/reports/rail</a:t>
            </a:r>
          </a:p>
          <a:p>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 Under the Net Zero Scenario, however, electricity and hydrogen sustain almost 100% of total passenger rail activity as soon as 2030.  </a:t>
            </a:r>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BEEE40B-51AB-41C3-82B6-B32A3DC96E3B}" type="slidenum">
              <a:rPr lang="en-US" smtClean="0"/>
              <a:t>19</a:t>
            </a:fld>
            <a:endParaRPr lang="en-US"/>
          </a:p>
        </p:txBody>
      </p:sp>
    </p:spTree>
    <p:extLst>
      <p:ext uri="{BB962C8B-B14F-4D97-AF65-F5344CB8AC3E}">
        <p14:creationId xmlns:p14="http://schemas.microsoft.com/office/powerpoint/2010/main" val="2039322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speed: over 250 kph (155 mph)</a:t>
            </a:r>
          </a:p>
          <a:p>
            <a:r>
              <a:rPr lang="en-US" dirty="0"/>
              <a:t>Metro rail: high-frequency, high capacity urban rails, separated from traffic. </a:t>
            </a:r>
          </a:p>
          <a:p>
            <a:r>
              <a:rPr lang="en-US" dirty="0"/>
              <a:t>Light rail: </a:t>
            </a:r>
            <a:r>
              <a:rPr lang="en-US" dirty="0" err="1"/>
              <a:t>Kinda</a:t>
            </a:r>
            <a:r>
              <a:rPr lang="en-US" dirty="0"/>
              <a:t> like the green line but smaller</a:t>
            </a:r>
          </a:p>
        </p:txBody>
      </p:sp>
      <p:sp>
        <p:nvSpPr>
          <p:cNvPr id="4" name="Slide Number Placeholder 3"/>
          <p:cNvSpPr>
            <a:spLocks noGrp="1"/>
          </p:cNvSpPr>
          <p:nvPr>
            <p:ph type="sldNum" sz="quarter" idx="5"/>
          </p:nvPr>
        </p:nvSpPr>
        <p:spPr/>
        <p:txBody>
          <a:bodyPr/>
          <a:lstStyle/>
          <a:p>
            <a:fld id="{2BEEE40B-51AB-41C3-82B6-B32A3DC96E3B}" type="slidenum">
              <a:rPr lang="en-US" smtClean="0"/>
              <a:t>20</a:t>
            </a:fld>
            <a:endParaRPr lang="en-US"/>
          </a:p>
        </p:txBody>
      </p:sp>
    </p:spTree>
    <p:extLst>
      <p:ext uri="{BB962C8B-B14F-4D97-AF65-F5344CB8AC3E}">
        <p14:creationId xmlns:p14="http://schemas.microsoft.com/office/powerpoint/2010/main" val="329267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https://www.iea.org/reports/rail</a:t>
            </a:r>
          </a:p>
          <a:p>
            <a:r>
              <a:rPr lang="en-US" dirty="0"/>
              <a:t>https://en.wikipedia.org/wiki/High-speed_rail_in_China</a:t>
            </a:r>
          </a:p>
          <a:p>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 </a:t>
            </a:r>
            <a:r>
              <a:rPr lang="en-US" b="0" i="0" dirty="0">
                <a:solidFill>
                  <a:srgbClr val="202122"/>
                </a:solidFill>
                <a:effectLst/>
                <a:latin typeface="Arial" panose="020B0604020202020204" pitchFamily="34" charset="0"/>
              </a:rPr>
              <a:t>In 2010, China had no high-speed rails. Now, China has several with 600+ billion passenger-km traveled with it each year. China actually plans to double its high speed rail in 15 years. By then, every city with more than 200,000 people will have rail line connections. </a:t>
            </a:r>
            <a:r>
              <a:rPr lang="en-US" b="0" i="0" dirty="0" err="1">
                <a:solidFill>
                  <a:srgbClr val="202122"/>
                </a:solidFill>
                <a:effectLst/>
                <a:latin typeface="Arial" panose="020B0604020202020204" pitchFamily="34" charset="0"/>
              </a:rPr>
              <a:t>Additionallly</a:t>
            </a:r>
            <a:r>
              <a:rPr lang="en-US" b="0" i="0" dirty="0">
                <a:solidFill>
                  <a:srgbClr val="202122"/>
                </a:solidFill>
                <a:effectLst/>
                <a:latin typeface="Arial" panose="020B0604020202020204" pitchFamily="34" charset="0"/>
              </a:rPr>
              <a:t>, China completed its hydrogen-fuel cell hybrid train and plans to launch its first fully electrified bullet </a:t>
            </a:r>
            <a:r>
              <a:rPr lang="en-US" b="0" i="0" dirty="0" err="1">
                <a:solidFill>
                  <a:srgbClr val="202122"/>
                </a:solidFill>
                <a:effectLst/>
                <a:latin typeface="Arial" panose="020B0604020202020204" pitchFamily="34" charset="0"/>
              </a:rPr>
              <a:t>trai</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21</a:t>
            </a:fld>
            <a:endParaRPr lang="en-US"/>
          </a:p>
        </p:txBody>
      </p:sp>
    </p:spTree>
    <p:extLst>
      <p:ext uri="{BB962C8B-B14F-4D97-AF65-F5344CB8AC3E}">
        <p14:creationId xmlns:p14="http://schemas.microsoft.com/office/powerpoint/2010/main" val="299864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plot is in US, 2</a:t>
            </a:r>
            <a:r>
              <a:rPr lang="en-US" baseline="30000" dirty="0"/>
              <a:t>nd</a:t>
            </a:r>
            <a:r>
              <a:rPr lang="en-US" dirty="0"/>
              <a:t> plot is for the world</a:t>
            </a:r>
          </a:p>
        </p:txBody>
      </p:sp>
      <p:sp>
        <p:nvSpPr>
          <p:cNvPr id="4" name="Slide Number Placeholder 3"/>
          <p:cNvSpPr>
            <a:spLocks noGrp="1"/>
          </p:cNvSpPr>
          <p:nvPr>
            <p:ph type="sldNum" sz="quarter" idx="5"/>
          </p:nvPr>
        </p:nvSpPr>
        <p:spPr/>
        <p:txBody>
          <a:bodyPr/>
          <a:lstStyle/>
          <a:p>
            <a:fld id="{2BEEE40B-51AB-41C3-82B6-B32A3DC96E3B}" type="slidenum">
              <a:rPr lang="en-US" smtClean="0"/>
              <a:t>3</a:t>
            </a:fld>
            <a:endParaRPr lang="en-US" dirty="0"/>
          </a:p>
        </p:txBody>
      </p:sp>
    </p:spTree>
    <p:extLst>
      <p:ext uri="{BB962C8B-B14F-4D97-AF65-F5344CB8AC3E}">
        <p14:creationId xmlns:p14="http://schemas.microsoft.com/office/powerpoint/2010/main" val="133153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https://www.iea.org/reports/rail</a:t>
            </a:r>
          </a:p>
          <a:p>
            <a:r>
              <a:rPr lang="en-US" dirty="0"/>
              <a:t>https://www.iea.org/reports/the-future-of-rail</a:t>
            </a:r>
          </a:p>
          <a:p>
            <a:endParaRPr lang="en-US" dirty="0"/>
          </a:p>
          <a:p>
            <a:r>
              <a:rPr lang="en-US" dirty="0"/>
              <a:t>Base scenario: expectations based on announced policies, regulations, and projects</a:t>
            </a:r>
          </a:p>
          <a:p>
            <a:r>
              <a:rPr lang="en-US" dirty="0"/>
              <a:t>High Rail scenario: requires minimizing costs per passenger-km, maximizing revenues for rail systems, and ensuring other forms of transport pay for their infrastructure and their adverse effects (costs of repairing roads, carbon taxes, </a:t>
            </a:r>
            <a:r>
              <a:rPr lang="en-US" dirty="0" err="1"/>
              <a:t>etc</a:t>
            </a:r>
            <a:r>
              <a:rPr lang="en-US" dirty="0"/>
              <a:t>). Gives 42% more energy demand in rail sector by 2050 than in Base case at 2050. However, that only brings rail to 4% of total transport energy demand then.</a:t>
            </a:r>
          </a:p>
          <a:p>
            <a:pPr marL="457200" lvl="1" indent="0">
              <a:buNone/>
            </a:pPr>
            <a:endParaRPr lang="en-US" dirty="0"/>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22</a:t>
            </a:fld>
            <a:endParaRPr lang="en-US"/>
          </a:p>
        </p:txBody>
      </p:sp>
    </p:spTree>
    <p:extLst>
      <p:ext uri="{BB962C8B-B14F-4D97-AF65-F5344CB8AC3E}">
        <p14:creationId xmlns:p14="http://schemas.microsoft.com/office/powerpoint/2010/main" val="4103671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Rail scenario: requires minimizing costs per passenger-km, maximizing revenues for rail systems, and ensuring transport forms pay for their infrastructure and their adverse effects (costs of repairing roads, carbon taxes, </a:t>
            </a:r>
            <a:r>
              <a:rPr lang="en-US" dirty="0" err="1"/>
              <a:t>etc</a:t>
            </a:r>
            <a:r>
              <a:rPr lang="en-US" dirty="0"/>
              <a:t>). Gives 42% more energy demand in rail sector by 2050 than in Base case at 2050. However, that only brings rail to 4% of total transport energy demand then.</a:t>
            </a: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23</a:t>
            </a:fld>
            <a:endParaRPr lang="en-US"/>
          </a:p>
        </p:txBody>
      </p:sp>
    </p:spTree>
    <p:extLst>
      <p:ext uri="{BB962C8B-B14F-4D97-AF65-F5344CB8AC3E}">
        <p14:creationId xmlns:p14="http://schemas.microsoft.com/office/powerpoint/2010/main" val="203745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Given that the passenger rail share in total transport activity must reach at least 13% by 2030 to achieve Net Zero aims, targeted and more ambitious government policies, along with advances in rail </a:t>
            </a:r>
            <a:r>
              <a:rPr lang="en-US" b="0" i="0" dirty="0" err="1">
                <a:solidFill>
                  <a:srgbClr val="000000"/>
                </a:solidFill>
                <a:effectLst/>
                <a:latin typeface="Graphik"/>
              </a:rPr>
              <a:t>modernisation</a:t>
            </a:r>
            <a:r>
              <a:rPr lang="en-US" b="0" i="0" dirty="0">
                <a:solidFill>
                  <a:srgbClr val="000000"/>
                </a:solidFill>
                <a:effectLst/>
                <a:latin typeface="Graphik"/>
              </a:rPr>
              <a:t> and </a:t>
            </a:r>
            <a:r>
              <a:rPr lang="en-US" b="0" i="0" dirty="0" err="1">
                <a:solidFill>
                  <a:srgbClr val="000000"/>
                </a:solidFill>
                <a:effectLst/>
                <a:latin typeface="Graphik"/>
              </a:rPr>
              <a:t>digitalisation</a:t>
            </a:r>
            <a:r>
              <a:rPr lang="en-US" b="0" i="0" dirty="0">
                <a:solidFill>
                  <a:srgbClr val="000000"/>
                </a:solidFill>
                <a:effectLst/>
                <a:latin typeface="Graphik"/>
              </a:rPr>
              <a:t>, are needed to support rapid and widespread shifts to rail. </a:t>
            </a:r>
            <a:endParaRPr lang="en-US" dirty="0"/>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24</a:t>
            </a:fld>
            <a:endParaRPr lang="en-US"/>
          </a:p>
        </p:txBody>
      </p:sp>
    </p:spTree>
    <p:extLst>
      <p:ext uri="{BB962C8B-B14F-4D97-AF65-F5344CB8AC3E}">
        <p14:creationId xmlns:p14="http://schemas.microsoft.com/office/powerpoint/2010/main" val="2069298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1825: railways built; could handle 400 passengers and go at 8 mph or 14 kph. This started “Railway Mania” stock market bubble</a:t>
            </a:r>
          </a:p>
          <a:p>
            <a:endParaRPr lang="en-US" dirty="0"/>
          </a:p>
          <a:p>
            <a:r>
              <a:rPr lang="en-US" dirty="0"/>
              <a:t>1837: powered by batteries; 6 tons moving at 4 mph or 6 km/h for a distance of 1.5 miles or 2.4 km. Unfortunately, destroyed by railway workers because of concerns over work</a:t>
            </a:r>
          </a:p>
          <a:p>
            <a:endParaRPr lang="en-US" dirty="0"/>
          </a:p>
          <a:p>
            <a:r>
              <a:rPr lang="en-US" dirty="0"/>
              <a:t>1881: By around 1900, got up to 100 mph or 160 km/h</a:t>
            </a:r>
          </a:p>
          <a:p>
            <a:endParaRPr lang="en-US" dirty="0"/>
          </a:p>
          <a:p>
            <a:endParaRPr lang="en-US" dirty="0"/>
          </a:p>
          <a:p>
            <a:r>
              <a:rPr lang="en-US" dirty="0"/>
              <a:t>1884: La France: 23.4 km/h (14.5 mph), range 12.2 km (7.6 mi). Powered by 435 kg </a:t>
            </a:r>
            <a:r>
              <a:rPr lang="en-US" dirty="0" err="1"/>
              <a:t>ZnCl</a:t>
            </a:r>
            <a:r>
              <a:rPr lang="en-US" dirty="0"/>
              <a:t> flow battery, traveled 8 km.</a:t>
            </a:r>
          </a:p>
          <a:p>
            <a:endParaRPr lang="en-US" dirty="0"/>
          </a:p>
          <a:p>
            <a:r>
              <a:rPr lang="en-US" dirty="0"/>
              <a:t>1886: </a:t>
            </a:r>
            <a:r>
              <a:rPr lang="en-US" dirty="0" err="1"/>
              <a:t>Eole</a:t>
            </a:r>
            <a:r>
              <a:rPr lang="en-US" dirty="0"/>
              <a:t> steam engine flew using a steam engine</a:t>
            </a:r>
          </a:p>
          <a:p>
            <a:endParaRPr lang="en-US" dirty="0"/>
          </a:p>
          <a:p>
            <a:r>
              <a:rPr lang="en-US" dirty="0"/>
              <a:t>1919 used Rolls-Royce Engine developed for military use in WW1. Also had first international commercial flight</a:t>
            </a:r>
          </a:p>
          <a:p>
            <a:endParaRPr lang="en-US" dirty="0"/>
          </a:p>
          <a:p>
            <a:r>
              <a:rPr lang="en-US" dirty="0"/>
              <a:t>1939: diesel fueled engine. Speeds limited to 372 mph (598 km/h), lasted 10 minutes. Turbojet: airbreathing jet engine; gas turbine with propelling nozzle. Doesn’t have aerodynamic limitations of propellers. Flew in Heinkel He 178</a:t>
            </a:r>
          </a:p>
          <a:p>
            <a:endParaRPr lang="en-US" dirty="0"/>
          </a:p>
          <a:p>
            <a:r>
              <a:rPr lang="en-US" dirty="0"/>
              <a:t>1958: first widely successful commercial jet</a:t>
            </a:r>
          </a:p>
        </p:txBody>
      </p:sp>
      <p:sp>
        <p:nvSpPr>
          <p:cNvPr id="4" name="Slide Number Placeholder 3"/>
          <p:cNvSpPr>
            <a:spLocks noGrp="1"/>
          </p:cNvSpPr>
          <p:nvPr>
            <p:ph type="sldNum" sz="quarter" idx="5"/>
          </p:nvPr>
        </p:nvSpPr>
        <p:spPr/>
        <p:txBody>
          <a:bodyPr/>
          <a:lstStyle/>
          <a:p>
            <a:fld id="{2BEEE40B-51AB-41C3-82B6-B32A3DC96E3B}" type="slidenum">
              <a:rPr lang="en-US" smtClean="0"/>
              <a:t>27</a:t>
            </a:fld>
            <a:endParaRPr lang="en-US"/>
          </a:p>
        </p:txBody>
      </p:sp>
    </p:spTree>
    <p:extLst>
      <p:ext uri="{BB962C8B-B14F-4D97-AF65-F5344CB8AC3E}">
        <p14:creationId xmlns:p14="http://schemas.microsoft.com/office/powerpoint/2010/main" val="264537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https://www.eia.gov/outlooks/aeo/pdf/AEO2022_ChartLibrary_full.pdf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looking at the US here</a:t>
            </a: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4</a:t>
            </a:fld>
            <a:endParaRPr lang="en-US" dirty="0"/>
          </a:p>
        </p:txBody>
      </p:sp>
    </p:spTree>
    <p:extLst>
      <p:ext uri="{BB962C8B-B14F-4D97-AF65-F5344CB8AC3E}">
        <p14:creationId xmlns:p14="http://schemas.microsoft.com/office/powerpoint/2010/main" val="13292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1825: railways built; could handle 400 passengers and go at 8 mph or 14 kph. This started “Railway Mania” stock market bubble</a:t>
            </a:r>
          </a:p>
          <a:p>
            <a:endParaRPr lang="en-US" dirty="0"/>
          </a:p>
          <a:p>
            <a:r>
              <a:rPr lang="en-US" dirty="0"/>
              <a:t>1837: powered by batteries; 6 tons moving at 4 mph or 6 km/h for a distance of 1.5 miles or 2.4 km. Unfortunately, destroyed by railway workers because of concerns over work</a:t>
            </a:r>
          </a:p>
          <a:p>
            <a:endParaRPr lang="en-US" dirty="0"/>
          </a:p>
          <a:p>
            <a:r>
              <a:rPr lang="en-US" dirty="0"/>
              <a:t>1881: By around 1900, got up to 100 mph or 160 km/h</a:t>
            </a:r>
          </a:p>
          <a:p>
            <a:endParaRPr lang="en-US" dirty="0"/>
          </a:p>
          <a:p>
            <a:r>
              <a:rPr lang="en-US" dirty="0"/>
              <a:t>1884: La France: 23.4 km/h (14.5 mph), range 12.2 km (7.6 mi). Powered by 435 kg </a:t>
            </a:r>
            <a:r>
              <a:rPr lang="en-US" dirty="0" err="1"/>
              <a:t>ZnCl</a:t>
            </a:r>
            <a:r>
              <a:rPr lang="en-US" dirty="0"/>
              <a:t> flow battery, traveled 8 km.</a:t>
            </a:r>
          </a:p>
          <a:p>
            <a:endParaRPr lang="en-US" dirty="0"/>
          </a:p>
          <a:p>
            <a:r>
              <a:rPr lang="en-US" dirty="0"/>
              <a:t>1886: </a:t>
            </a:r>
            <a:r>
              <a:rPr lang="en-US" dirty="0" err="1"/>
              <a:t>Eole</a:t>
            </a:r>
            <a:r>
              <a:rPr lang="en-US" dirty="0"/>
              <a:t> flew using a steam engine</a:t>
            </a:r>
          </a:p>
          <a:p>
            <a:endParaRPr lang="en-US" dirty="0"/>
          </a:p>
          <a:p>
            <a:r>
              <a:rPr lang="en-US" dirty="0"/>
              <a:t>1903: Wright brothers use gas powered engines</a:t>
            </a:r>
          </a:p>
          <a:p>
            <a:endParaRPr lang="en-US" dirty="0"/>
          </a:p>
          <a:p>
            <a:r>
              <a:rPr lang="en-US" dirty="0"/>
              <a:t>1919 used Rolls-Royce Engine developed for military use in WW1. Also had first international commercial flight</a:t>
            </a:r>
          </a:p>
          <a:p>
            <a:endParaRPr lang="en-US" dirty="0"/>
          </a:p>
          <a:p>
            <a:r>
              <a:rPr lang="en-US" dirty="0"/>
              <a:t>1939: diesel fueled engine. Speeds limited to 372 mph (598 km/h), lasted 10 minutes. Turbojet: airbreathing jet engine; gas turbine with propelling nozzle. Doesn’t have aerodynamic limitations of propellers. Flew in Heinkel He 178</a:t>
            </a:r>
          </a:p>
          <a:p>
            <a:endParaRPr lang="en-US" dirty="0"/>
          </a:p>
          <a:p>
            <a:r>
              <a:rPr lang="en-US" dirty="0"/>
              <a:t>1958: first widely successful commercial jet</a:t>
            </a:r>
          </a:p>
        </p:txBody>
      </p:sp>
      <p:sp>
        <p:nvSpPr>
          <p:cNvPr id="4" name="Slide Number Placeholder 3"/>
          <p:cNvSpPr>
            <a:spLocks noGrp="1"/>
          </p:cNvSpPr>
          <p:nvPr>
            <p:ph type="sldNum" sz="quarter" idx="5"/>
          </p:nvPr>
        </p:nvSpPr>
        <p:spPr/>
        <p:txBody>
          <a:bodyPr/>
          <a:lstStyle/>
          <a:p>
            <a:fld id="{2BEEE40B-51AB-41C3-82B6-B32A3DC96E3B}" type="slidenum">
              <a:rPr lang="en-US" smtClean="0"/>
              <a:t>5</a:t>
            </a:fld>
            <a:endParaRPr lang="en-US"/>
          </a:p>
        </p:txBody>
      </p:sp>
    </p:spTree>
    <p:extLst>
      <p:ext uri="{BB962C8B-B14F-4D97-AF65-F5344CB8AC3E}">
        <p14:creationId xmlns:p14="http://schemas.microsoft.com/office/powerpoint/2010/main" val="344636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Carry 1% of world’s cargo and transport 4 billion passengers annually</a:t>
            </a:r>
          </a:p>
          <a:p>
            <a:endParaRPr lang="en-US" dirty="0"/>
          </a:p>
          <a:p>
            <a:r>
              <a:rPr lang="en-US" dirty="0"/>
              <a:t>Fuel efficiency: 70% decrease in carbon intensity per available seat-km in the last 60 years. Currently, efficiency improvements are beating industry targets but are not reaching improvements suggested by certain organizations (International Civil Aviation Organization from the UN)</a:t>
            </a:r>
          </a:p>
          <a:p>
            <a:endParaRPr lang="en-US" dirty="0"/>
          </a:p>
          <a:p>
            <a:r>
              <a:rPr lang="en-US" dirty="0"/>
              <a:t>https://www.mpoweruk.com/flight_theory.htm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 Viswanathan et al., Nature 601 (2022). https://doi.org/10.1038/s41586-021-04139-1</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6</a:t>
            </a:fld>
            <a:endParaRPr lang="en-US"/>
          </a:p>
        </p:txBody>
      </p:sp>
    </p:spTree>
    <p:extLst>
      <p:ext uri="{BB962C8B-B14F-4D97-AF65-F5344CB8AC3E}">
        <p14:creationId xmlns:p14="http://schemas.microsoft.com/office/powerpoint/2010/main" val="239467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less passengers in 2020 and 2021, air cargo traffic surpassed 2020 levels by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 aircraft responsible for 95% of aviation direct emissions. At cruise, large aircraft produce less CO2 per kWh than the world’s electric grid by 20-35%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7</a:t>
            </a:fld>
            <a:endParaRPr lang="en-US"/>
          </a:p>
        </p:txBody>
      </p:sp>
    </p:spTree>
    <p:extLst>
      <p:ext uri="{BB962C8B-B14F-4D97-AF65-F5344CB8AC3E}">
        <p14:creationId xmlns:p14="http://schemas.microsoft.com/office/powerpoint/2010/main" val="10949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Fuels: https://www.iea.org/reports/aviation</a:t>
            </a:r>
          </a:p>
          <a:p>
            <a:endParaRPr lang="en-US" dirty="0"/>
          </a:p>
          <a:p>
            <a:r>
              <a:rPr lang="en-US" dirty="0"/>
              <a:t>Electrification (efficiency): V. Viswanathan et al., Nature 601 (2022). https://doi.org/10.1038/s41586-021-04139-1</a:t>
            </a: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8</a:t>
            </a:fld>
            <a:endParaRPr lang="en-US"/>
          </a:p>
        </p:txBody>
      </p:sp>
    </p:spTree>
    <p:extLst>
      <p:ext uri="{BB962C8B-B14F-4D97-AF65-F5344CB8AC3E}">
        <p14:creationId xmlns:p14="http://schemas.microsoft.com/office/powerpoint/2010/main" val="320075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Fuels: https://www.iea.org/reports/aviation</a:t>
            </a:r>
          </a:p>
          <a:p>
            <a:endParaRPr lang="en-US" dirty="0"/>
          </a:p>
        </p:txBody>
      </p:sp>
      <p:sp>
        <p:nvSpPr>
          <p:cNvPr id="4" name="Slide Number Placeholder 3"/>
          <p:cNvSpPr>
            <a:spLocks noGrp="1"/>
          </p:cNvSpPr>
          <p:nvPr>
            <p:ph type="sldNum" sz="quarter" idx="5"/>
          </p:nvPr>
        </p:nvSpPr>
        <p:spPr/>
        <p:txBody>
          <a:bodyPr/>
          <a:lstStyle/>
          <a:p>
            <a:fld id="{2BEEE40B-51AB-41C3-82B6-B32A3DC96E3B}" type="slidenum">
              <a:rPr lang="en-US" smtClean="0"/>
              <a:t>9</a:t>
            </a:fld>
            <a:endParaRPr lang="en-US"/>
          </a:p>
        </p:txBody>
      </p:sp>
    </p:spTree>
    <p:extLst>
      <p:ext uri="{BB962C8B-B14F-4D97-AF65-F5344CB8AC3E}">
        <p14:creationId xmlns:p14="http://schemas.microsoft.com/office/powerpoint/2010/main" val="145812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Fuels: https://www.iea.org/reports/aviation</a:t>
            </a:r>
          </a:p>
          <a:p>
            <a:endParaRPr lang="en-US" dirty="0"/>
          </a:p>
          <a:p>
            <a:r>
              <a:rPr lang="en-US" dirty="0"/>
              <a:t>For a battery that lasts 1,000 cycles, it needs to cost $8-13 per kWh</a:t>
            </a:r>
          </a:p>
        </p:txBody>
      </p:sp>
      <p:sp>
        <p:nvSpPr>
          <p:cNvPr id="4" name="Slide Number Placeholder 3"/>
          <p:cNvSpPr>
            <a:spLocks noGrp="1"/>
          </p:cNvSpPr>
          <p:nvPr>
            <p:ph type="sldNum" sz="quarter" idx="5"/>
          </p:nvPr>
        </p:nvSpPr>
        <p:spPr/>
        <p:txBody>
          <a:bodyPr/>
          <a:lstStyle/>
          <a:p>
            <a:fld id="{2BEEE40B-51AB-41C3-82B6-B32A3DC96E3B}" type="slidenum">
              <a:rPr lang="en-US" smtClean="0"/>
              <a:t>10</a:t>
            </a:fld>
            <a:endParaRPr lang="en-US"/>
          </a:p>
        </p:txBody>
      </p:sp>
    </p:spTree>
    <p:extLst>
      <p:ext uri="{BB962C8B-B14F-4D97-AF65-F5344CB8AC3E}">
        <p14:creationId xmlns:p14="http://schemas.microsoft.com/office/powerpoint/2010/main" val="2065976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300288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9553D7-B6AC-4974-854B-6BC483CCAF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188771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3404635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409314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72656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9553D7-B6AC-4974-854B-6BC483CCAFF9}"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340756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9553D7-B6AC-4974-854B-6BC483CCAFF9}" type="datetimeFigureOut">
              <a:rPr lang="en-US" smtClean="0"/>
              <a:t>3/31/2022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141250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342421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193344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31332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553D7-B6AC-4974-854B-6BC483CCAFF9}"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374581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553D7-B6AC-4974-854B-6BC483CCAF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322477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553D7-B6AC-4974-854B-6BC483CCAFF9}"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44226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553D7-B6AC-4974-854B-6BC483CCAFF9}"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280163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553D7-B6AC-4974-854B-6BC483CCAFF9}"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255804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9553D7-B6AC-4974-854B-6BC483CCAF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239199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9553D7-B6AC-4974-854B-6BC483CCAFF9}"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9074B5A-AF7B-4590-AB25-919551396FFF}" type="slidenum">
              <a:rPr lang="en-US" smtClean="0"/>
              <a:t>‹#›</a:t>
            </a:fld>
            <a:endParaRPr lang="en-US"/>
          </a:p>
        </p:txBody>
      </p:sp>
    </p:spTree>
    <p:extLst>
      <p:ext uri="{BB962C8B-B14F-4D97-AF65-F5344CB8AC3E}">
        <p14:creationId xmlns:p14="http://schemas.microsoft.com/office/powerpoint/2010/main" val="180724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9553D7-B6AC-4974-854B-6BC483CCAFF9}" type="datetimeFigureOut">
              <a:rPr lang="en-US" smtClean="0"/>
              <a:t>3/31/2022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9074B5A-AF7B-4590-AB25-919551396FFF}" type="slidenum">
              <a:rPr lang="en-US" smtClean="0"/>
              <a:t>‹#›</a:t>
            </a:fld>
            <a:endParaRPr lang="en-US"/>
          </a:p>
        </p:txBody>
      </p:sp>
    </p:spTree>
    <p:extLst>
      <p:ext uri="{BB962C8B-B14F-4D97-AF65-F5344CB8AC3E}">
        <p14:creationId xmlns:p14="http://schemas.microsoft.com/office/powerpoint/2010/main" val="561957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38/s41586-021-04139-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ideo" Target="https://www.youtube.com/embed/yNaTZV8qS1I?start=120&amp;feature=oembed"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yNaTZV8qS1I?feature=oembed"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doi.org/10.1038/s41586-021-0413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6BA5-9022-47C0-B64B-C0323D715F76}"/>
              </a:ext>
            </a:extLst>
          </p:cNvPr>
          <p:cNvSpPr>
            <a:spLocks noGrp="1"/>
          </p:cNvSpPr>
          <p:nvPr>
            <p:ph type="ctrTitle"/>
          </p:nvPr>
        </p:nvSpPr>
        <p:spPr>
          <a:xfrm>
            <a:off x="8382055" y="1241266"/>
            <a:ext cx="3161016" cy="3153753"/>
          </a:xfrm>
        </p:spPr>
        <p:txBody>
          <a:bodyPr>
            <a:normAutofit/>
          </a:bodyPr>
          <a:lstStyle/>
          <a:p>
            <a:pPr>
              <a:lnSpc>
                <a:spcPct val="90000"/>
              </a:lnSpc>
            </a:pPr>
            <a:r>
              <a:rPr lang="en-US" sz="3000" dirty="0">
                <a:solidFill>
                  <a:srgbClr val="EBEBEB"/>
                </a:solidFill>
              </a:rPr>
              <a:t>A Children’s Choice of Toy or the Next Decision in Transportation:</a:t>
            </a:r>
            <a:br>
              <a:rPr lang="en-US" sz="3000" dirty="0">
                <a:solidFill>
                  <a:srgbClr val="EBEBEB"/>
                </a:solidFill>
              </a:rPr>
            </a:br>
            <a:r>
              <a:rPr lang="en-US" sz="3000" b="1" dirty="0">
                <a:solidFill>
                  <a:srgbClr val="EBEBEB"/>
                </a:solidFill>
              </a:rPr>
              <a:t>Planes or Trains</a:t>
            </a:r>
          </a:p>
        </p:txBody>
      </p:sp>
      <p:sp>
        <p:nvSpPr>
          <p:cNvPr id="3" name="Subtitle 2">
            <a:extLst>
              <a:ext uri="{FF2B5EF4-FFF2-40B4-BE49-F238E27FC236}">
                <a16:creationId xmlns:a16="http://schemas.microsoft.com/office/drawing/2014/main" id="{A5A0B152-61BD-4C44-8096-BF86488AA46C}"/>
              </a:ext>
            </a:extLst>
          </p:cNvPr>
          <p:cNvSpPr>
            <a:spLocks noGrp="1"/>
          </p:cNvSpPr>
          <p:nvPr>
            <p:ph type="subTitle" idx="1"/>
          </p:nvPr>
        </p:nvSpPr>
        <p:spPr>
          <a:xfrm>
            <a:off x="8382055" y="4591665"/>
            <a:ext cx="3161016" cy="1622322"/>
          </a:xfrm>
        </p:spPr>
        <p:txBody>
          <a:bodyPr>
            <a:normAutofit/>
          </a:bodyPr>
          <a:lstStyle/>
          <a:p>
            <a:r>
              <a:rPr lang="en-US" dirty="0"/>
              <a:t>JDS</a:t>
            </a:r>
          </a:p>
          <a:p>
            <a:r>
              <a:rPr lang="en-US" dirty="0"/>
              <a:t>Harvard Energy Journal Club</a:t>
            </a:r>
          </a:p>
          <a:p>
            <a:r>
              <a:rPr lang="en-US" dirty="0"/>
              <a:t>April 1</a:t>
            </a:r>
            <a:r>
              <a:rPr lang="en-US" baseline="30000" dirty="0"/>
              <a:t>st</a:t>
            </a:r>
            <a:r>
              <a:rPr lang="en-US" dirty="0"/>
              <a:t>, 2022 </a:t>
            </a:r>
          </a:p>
        </p:txBody>
      </p:sp>
      <p:grpSp>
        <p:nvGrpSpPr>
          <p:cNvPr id="71" name="Group 70">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72" name="Rectangle 71">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4"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Jay Jay | Jay Jay the Jet Plane wiki | Fandom">
            <a:extLst>
              <a:ext uri="{FF2B5EF4-FFF2-40B4-BE49-F238E27FC236}">
                <a16:creationId xmlns:a16="http://schemas.microsoft.com/office/drawing/2014/main" id="{1ED84C4D-1631-4A27-809A-2D07A60CD3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6013" y="168954"/>
            <a:ext cx="4509987" cy="3163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omas the Tank Engine is absolutely terrifying in Sekiro | Shacknews">
            <a:extLst>
              <a:ext uri="{FF2B5EF4-FFF2-40B4-BE49-F238E27FC236}">
                <a16:creationId xmlns:a16="http://schemas.microsoft.com/office/drawing/2014/main" id="{223AEB7F-CB31-419F-B70D-E131358AC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4" y="3791564"/>
            <a:ext cx="4931491" cy="276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8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Requirements for Electrification</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2" y="2234471"/>
            <a:ext cx="10350369" cy="4351338"/>
          </a:xfrm>
        </p:spPr>
        <p:txBody>
          <a:bodyPr/>
          <a:lstStyle/>
          <a:p>
            <a:endParaRPr lang="en-US" dirty="0"/>
          </a:p>
        </p:txBody>
      </p:sp>
      <p:sp>
        <p:nvSpPr>
          <p:cNvPr id="6" name="TextBox 5">
            <a:extLst>
              <a:ext uri="{FF2B5EF4-FFF2-40B4-BE49-F238E27FC236}">
                <a16:creationId xmlns:a16="http://schemas.microsoft.com/office/drawing/2014/main" id="{BCCAD3E1-44E1-419E-BC67-9790AABC2945}"/>
              </a:ext>
            </a:extLst>
          </p:cNvPr>
          <p:cNvSpPr txBox="1"/>
          <p:nvPr/>
        </p:nvSpPr>
        <p:spPr>
          <a:xfrm>
            <a:off x="838200" y="6441440"/>
            <a:ext cx="8333243" cy="369332"/>
          </a:xfrm>
          <a:prstGeom prst="rect">
            <a:avLst/>
          </a:prstGeom>
          <a:noFill/>
        </p:spPr>
        <p:txBody>
          <a:bodyPr wrap="none" rtlCol="0">
            <a:spAutoFit/>
          </a:bodyPr>
          <a:lstStyle/>
          <a:p>
            <a:r>
              <a:rPr lang="en-US" dirty="0"/>
              <a:t>V. Viswanathan et al., Nature 601 (2022). https://doi.org/10.1038/s41586-021-04139-1</a:t>
            </a:r>
          </a:p>
        </p:txBody>
      </p:sp>
      <p:pic>
        <p:nvPicPr>
          <p:cNvPr id="7" name="Picture 6">
            <a:extLst>
              <a:ext uri="{FF2B5EF4-FFF2-40B4-BE49-F238E27FC236}">
                <a16:creationId xmlns:a16="http://schemas.microsoft.com/office/drawing/2014/main" id="{65623163-D390-4574-B9A5-AE0B9B5EFF9F}"/>
              </a:ext>
            </a:extLst>
          </p:cNvPr>
          <p:cNvPicPr>
            <a:picLocks noChangeAspect="1"/>
          </p:cNvPicPr>
          <p:nvPr/>
        </p:nvPicPr>
        <p:blipFill>
          <a:blip r:embed="rId3"/>
          <a:stretch>
            <a:fillRect/>
          </a:stretch>
        </p:blipFill>
        <p:spPr>
          <a:xfrm>
            <a:off x="6096000" y="2442862"/>
            <a:ext cx="5257800" cy="3998578"/>
          </a:xfrm>
          <a:prstGeom prst="rect">
            <a:avLst/>
          </a:prstGeom>
        </p:spPr>
      </p:pic>
      <p:pic>
        <p:nvPicPr>
          <p:cNvPr id="9" name="Picture 8">
            <a:extLst>
              <a:ext uri="{FF2B5EF4-FFF2-40B4-BE49-F238E27FC236}">
                <a16:creationId xmlns:a16="http://schemas.microsoft.com/office/drawing/2014/main" id="{8C656AF4-F722-4B6B-8CA6-67117BC123BC}"/>
              </a:ext>
            </a:extLst>
          </p:cNvPr>
          <p:cNvPicPr>
            <a:picLocks noChangeAspect="1"/>
          </p:cNvPicPr>
          <p:nvPr/>
        </p:nvPicPr>
        <p:blipFill>
          <a:blip r:embed="rId4"/>
          <a:stretch>
            <a:fillRect/>
          </a:stretch>
        </p:blipFill>
        <p:spPr>
          <a:xfrm>
            <a:off x="550649" y="3019403"/>
            <a:ext cx="5263742" cy="2781473"/>
          </a:xfrm>
          <a:prstGeom prst="rect">
            <a:avLst/>
          </a:prstGeom>
        </p:spPr>
      </p:pic>
    </p:spTree>
    <p:extLst>
      <p:ext uri="{BB962C8B-B14F-4D97-AF65-F5344CB8AC3E}">
        <p14:creationId xmlns:p14="http://schemas.microsoft.com/office/powerpoint/2010/main" val="19704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Requirements for Electrification</a:t>
            </a:r>
          </a:p>
        </p:txBody>
      </p:sp>
      <p:sp>
        <p:nvSpPr>
          <p:cNvPr id="6" name="TextBox 5">
            <a:extLst>
              <a:ext uri="{FF2B5EF4-FFF2-40B4-BE49-F238E27FC236}">
                <a16:creationId xmlns:a16="http://schemas.microsoft.com/office/drawing/2014/main" id="{BCCAD3E1-44E1-419E-BC67-9790AABC2945}"/>
              </a:ext>
            </a:extLst>
          </p:cNvPr>
          <p:cNvSpPr txBox="1"/>
          <p:nvPr/>
        </p:nvSpPr>
        <p:spPr>
          <a:xfrm>
            <a:off x="838200" y="6441440"/>
            <a:ext cx="10386177" cy="369332"/>
          </a:xfrm>
          <a:prstGeom prst="rect">
            <a:avLst/>
          </a:prstGeom>
          <a:noFill/>
        </p:spPr>
        <p:txBody>
          <a:bodyPr wrap="none" rtlCol="0">
            <a:spAutoFit/>
          </a:bodyPr>
          <a:lstStyle/>
          <a:p>
            <a:r>
              <a:rPr lang="en-US" dirty="0"/>
              <a:t>V. Viswanathan et al., Nature 601 (2022). </a:t>
            </a:r>
            <a:r>
              <a:rPr lang="en-US" dirty="0">
                <a:hlinkClick r:id="rId3"/>
              </a:rPr>
              <a:t>https://doi.org/10.1038/s41586-021-04139-1</a:t>
            </a:r>
            <a:r>
              <a:rPr lang="en-US" dirty="0"/>
              <a:t>. Edited.</a:t>
            </a:r>
          </a:p>
        </p:txBody>
      </p:sp>
      <p:pic>
        <p:nvPicPr>
          <p:cNvPr id="5" name="Picture 4">
            <a:extLst>
              <a:ext uri="{FF2B5EF4-FFF2-40B4-BE49-F238E27FC236}">
                <a16:creationId xmlns:a16="http://schemas.microsoft.com/office/drawing/2014/main" id="{38CE0A01-AF6A-4BA8-B594-ECC3341424CE}"/>
              </a:ext>
            </a:extLst>
          </p:cNvPr>
          <p:cNvPicPr>
            <a:picLocks noChangeAspect="1"/>
          </p:cNvPicPr>
          <p:nvPr/>
        </p:nvPicPr>
        <p:blipFill>
          <a:blip r:embed="rId4"/>
          <a:stretch>
            <a:fillRect/>
          </a:stretch>
        </p:blipFill>
        <p:spPr>
          <a:xfrm>
            <a:off x="5890448" y="2313929"/>
            <a:ext cx="5855204" cy="4115373"/>
          </a:xfrm>
          <a:prstGeom prst="rect">
            <a:avLst/>
          </a:prstGeom>
        </p:spPr>
      </p:pic>
      <p:pic>
        <p:nvPicPr>
          <p:cNvPr id="11" name="Content Placeholder 10">
            <a:extLst>
              <a:ext uri="{FF2B5EF4-FFF2-40B4-BE49-F238E27FC236}">
                <a16:creationId xmlns:a16="http://schemas.microsoft.com/office/drawing/2014/main" id="{7527BD66-7130-49A4-9CBF-E5A136C30955}"/>
              </a:ext>
            </a:extLst>
          </p:cNvPr>
          <p:cNvPicPr>
            <a:picLocks noGrp="1" noChangeAspect="1"/>
          </p:cNvPicPr>
          <p:nvPr>
            <p:ph idx="1"/>
          </p:nvPr>
        </p:nvPicPr>
        <p:blipFill>
          <a:blip r:embed="rId5"/>
          <a:stretch>
            <a:fillRect/>
          </a:stretch>
        </p:blipFill>
        <p:spPr>
          <a:xfrm>
            <a:off x="389043" y="2313930"/>
            <a:ext cx="5372850" cy="4115374"/>
          </a:xfrm>
          <a:prstGeom prst="rect">
            <a:avLst/>
          </a:prstGeom>
        </p:spPr>
      </p:pic>
    </p:spTree>
    <p:extLst>
      <p:ext uri="{BB962C8B-B14F-4D97-AF65-F5344CB8AC3E}">
        <p14:creationId xmlns:p14="http://schemas.microsoft.com/office/powerpoint/2010/main" val="340559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Future for Electrified Flight</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2" y="2234471"/>
            <a:ext cx="5887897" cy="4351338"/>
          </a:xfrm>
        </p:spPr>
        <p:txBody>
          <a:bodyPr/>
          <a:lstStyle/>
          <a:p>
            <a:r>
              <a:rPr lang="en-US" b="1" dirty="0"/>
              <a:t>Electrification </a:t>
            </a:r>
          </a:p>
          <a:p>
            <a:pPr lvl="1"/>
            <a:r>
              <a:rPr lang="en-US" dirty="0"/>
              <a:t>Demonstrations up to 20 passengers past 100 km</a:t>
            </a:r>
          </a:p>
          <a:p>
            <a:pPr lvl="1"/>
            <a:r>
              <a:rPr lang="en-US" dirty="0"/>
              <a:t> Expected to be less than 1 Mm trips until 2050</a:t>
            </a:r>
          </a:p>
          <a:p>
            <a:r>
              <a:rPr lang="en-US" dirty="0"/>
              <a:t>Electrification vs Combustion</a:t>
            </a:r>
          </a:p>
          <a:p>
            <a:pPr lvl="1"/>
            <a:r>
              <a:rPr lang="en-US" dirty="0"/>
              <a:t>Energy efficiency jumps from 20-55% to 80-90%</a:t>
            </a:r>
          </a:p>
          <a:p>
            <a:pPr lvl="1"/>
            <a:r>
              <a:rPr lang="en-US" dirty="0"/>
              <a:t>Cost of ownership is expected to be the same</a:t>
            </a:r>
          </a:p>
          <a:p>
            <a:pPr lvl="2"/>
            <a:r>
              <a:rPr lang="en-US" dirty="0"/>
              <a:t>Electrical equipment and gas turbines are ~ same per kW</a:t>
            </a:r>
          </a:p>
          <a:p>
            <a:pPr lvl="2"/>
            <a:r>
              <a:rPr lang="en-US" dirty="0"/>
              <a:t>With superior efficiency, energy cost becomes equivalent </a:t>
            </a:r>
          </a:p>
          <a:p>
            <a:endParaRPr lang="en-US" dirty="0"/>
          </a:p>
        </p:txBody>
      </p:sp>
      <p:sp>
        <p:nvSpPr>
          <p:cNvPr id="6" name="TextBox 5">
            <a:extLst>
              <a:ext uri="{FF2B5EF4-FFF2-40B4-BE49-F238E27FC236}">
                <a16:creationId xmlns:a16="http://schemas.microsoft.com/office/drawing/2014/main" id="{BCCAD3E1-44E1-419E-BC67-9790AABC2945}"/>
              </a:ext>
            </a:extLst>
          </p:cNvPr>
          <p:cNvSpPr txBox="1"/>
          <p:nvPr/>
        </p:nvSpPr>
        <p:spPr>
          <a:xfrm>
            <a:off x="6596270" y="6544182"/>
            <a:ext cx="5362365" cy="246221"/>
          </a:xfrm>
          <a:prstGeom prst="rect">
            <a:avLst/>
          </a:prstGeom>
          <a:noFill/>
        </p:spPr>
        <p:txBody>
          <a:bodyPr wrap="none" rtlCol="0">
            <a:spAutoFit/>
          </a:bodyPr>
          <a:lstStyle/>
          <a:p>
            <a:r>
              <a:rPr lang="en-US" sz="1000" dirty="0"/>
              <a:t>V. Viswanathan et al., Nature 601 (2022). https://doi.org/10.1038/s41586-021-04139-1</a:t>
            </a:r>
          </a:p>
        </p:txBody>
      </p:sp>
      <p:sp>
        <p:nvSpPr>
          <p:cNvPr id="10" name="TextBox 9">
            <a:extLst>
              <a:ext uri="{FF2B5EF4-FFF2-40B4-BE49-F238E27FC236}">
                <a16:creationId xmlns:a16="http://schemas.microsoft.com/office/drawing/2014/main" id="{138B3EEF-2E14-4C7F-9B41-A614F33D5831}"/>
              </a:ext>
            </a:extLst>
          </p:cNvPr>
          <p:cNvSpPr txBox="1"/>
          <p:nvPr/>
        </p:nvSpPr>
        <p:spPr>
          <a:xfrm>
            <a:off x="342129" y="6424392"/>
            <a:ext cx="5887897" cy="400110"/>
          </a:xfrm>
          <a:prstGeom prst="rect">
            <a:avLst/>
          </a:prstGeom>
          <a:noFill/>
        </p:spPr>
        <p:txBody>
          <a:bodyPr wrap="square">
            <a:spAutoFit/>
          </a:bodyPr>
          <a:lstStyle/>
          <a:p>
            <a:r>
              <a:rPr lang="en-US" sz="1000" dirty="0" err="1"/>
              <a:t>Sripad</a:t>
            </a:r>
            <a:r>
              <a:rPr lang="en-US" sz="1000" dirty="0"/>
              <a:t> and Viswanathan The promise of energy-efficient battery-powered urban aircraft.</a:t>
            </a:r>
            <a:r>
              <a:rPr lang="pt-BR" sz="1000" dirty="0"/>
              <a:t> PNAS 2021 Vol. 118 No. 45 e2111164118. </a:t>
            </a:r>
            <a:r>
              <a:rPr lang="en-US" sz="1000" dirty="0"/>
              <a:t> https://doi.org/10.1073/pnas.2111164118</a:t>
            </a:r>
          </a:p>
        </p:txBody>
      </p:sp>
      <p:sp>
        <p:nvSpPr>
          <p:cNvPr id="9" name="TextBox 8">
            <a:extLst>
              <a:ext uri="{FF2B5EF4-FFF2-40B4-BE49-F238E27FC236}">
                <a16:creationId xmlns:a16="http://schemas.microsoft.com/office/drawing/2014/main" id="{DA7C9FE7-54AE-41AD-B9F3-A09B1748E4F1}"/>
              </a:ext>
            </a:extLst>
          </p:cNvPr>
          <p:cNvSpPr txBox="1"/>
          <p:nvPr/>
        </p:nvSpPr>
        <p:spPr>
          <a:xfrm>
            <a:off x="310804" y="6055060"/>
            <a:ext cx="6096000" cy="276999"/>
          </a:xfrm>
          <a:prstGeom prst="rect">
            <a:avLst/>
          </a:prstGeom>
          <a:noFill/>
        </p:spPr>
        <p:txBody>
          <a:bodyPr wrap="square">
            <a:spAutoFit/>
          </a:bodyPr>
          <a:lstStyle/>
          <a:p>
            <a:r>
              <a:rPr lang="en-US" sz="1200" dirty="0"/>
              <a:t>https://www.iea.org/reports/aviation</a:t>
            </a:r>
          </a:p>
        </p:txBody>
      </p:sp>
    </p:spTree>
    <p:extLst>
      <p:ext uri="{BB962C8B-B14F-4D97-AF65-F5344CB8AC3E}">
        <p14:creationId xmlns:p14="http://schemas.microsoft.com/office/powerpoint/2010/main" val="213209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17FAA1-6550-43BE-BA6F-6B082506318D}"/>
              </a:ext>
            </a:extLst>
          </p:cNvPr>
          <p:cNvPicPr>
            <a:picLocks noChangeAspect="1"/>
          </p:cNvPicPr>
          <p:nvPr/>
        </p:nvPicPr>
        <p:blipFill>
          <a:blip r:embed="rId3"/>
          <a:stretch>
            <a:fillRect/>
          </a:stretch>
        </p:blipFill>
        <p:spPr>
          <a:xfrm>
            <a:off x="7166813" y="1468779"/>
            <a:ext cx="4877481" cy="4182059"/>
          </a:xfrm>
          <a:prstGeom prst="rect">
            <a:avLst/>
          </a:prstGeom>
        </p:spPr>
      </p:pic>
      <p:sp>
        <p:nvSpPr>
          <p:cNvPr id="2" name="Title 1">
            <a:extLst>
              <a:ext uri="{FF2B5EF4-FFF2-40B4-BE49-F238E27FC236}">
                <a16:creationId xmlns:a16="http://schemas.microsoft.com/office/drawing/2014/main" id="{12C66BA5-9022-47C0-B64B-C0323D715F76}"/>
              </a:ext>
            </a:extLst>
          </p:cNvPr>
          <p:cNvSpPr>
            <a:spLocks noGrp="1"/>
          </p:cNvSpPr>
          <p:nvPr>
            <p:ph type="ctrTitle"/>
          </p:nvPr>
        </p:nvSpPr>
        <p:spPr>
          <a:xfrm>
            <a:off x="7641826" y="2235468"/>
            <a:ext cx="3161016" cy="3153753"/>
          </a:xfrm>
        </p:spPr>
        <p:txBody>
          <a:bodyPr>
            <a:normAutofit/>
          </a:bodyPr>
          <a:lstStyle/>
          <a:p>
            <a:pPr>
              <a:lnSpc>
                <a:spcPct val="90000"/>
              </a:lnSpc>
            </a:pPr>
            <a:r>
              <a:rPr lang="en-US" sz="3000" dirty="0">
                <a:solidFill>
                  <a:srgbClr val="7030A0"/>
                </a:solidFill>
              </a:rPr>
              <a:t>Trains Versus Everybody</a:t>
            </a:r>
            <a:endParaRPr lang="en-US" sz="3000" b="1" dirty="0">
              <a:solidFill>
                <a:srgbClr val="7030A0"/>
              </a:solidFill>
            </a:endParaRPr>
          </a:p>
        </p:txBody>
      </p:sp>
      <p:pic>
        <p:nvPicPr>
          <p:cNvPr id="6" name="Online Media 5" title="Skyrim - Thomas the Tank Engine Mod (HD)">
            <a:hlinkClick r:id="" action="ppaction://media"/>
            <a:extLst>
              <a:ext uri="{FF2B5EF4-FFF2-40B4-BE49-F238E27FC236}">
                <a16:creationId xmlns:a16="http://schemas.microsoft.com/office/drawing/2014/main" id="{02A7DB41-5C1E-481A-A7DD-028B47880C00}"/>
              </a:ext>
            </a:extLst>
          </p:cNvPr>
          <p:cNvPicPr>
            <a:picLocks noRot="1" noChangeAspect="1"/>
          </p:cNvPicPr>
          <p:nvPr>
            <a:videoFile r:link="rId1"/>
          </p:nvPr>
        </p:nvPicPr>
        <p:blipFill>
          <a:blip r:embed="rId4"/>
          <a:stretch>
            <a:fillRect/>
          </a:stretch>
        </p:blipFill>
        <p:spPr>
          <a:xfrm>
            <a:off x="68949" y="1571884"/>
            <a:ext cx="7036904" cy="3975850"/>
          </a:xfrm>
          <a:prstGeom prst="rect">
            <a:avLst/>
          </a:prstGeom>
        </p:spPr>
      </p:pic>
    </p:spTree>
    <p:extLst>
      <p:ext uri="{BB962C8B-B14F-4D97-AF65-F5344CB8AC3E}">
        <p14:creationId xmlns:p14="http://schemas.microsoft.com/office/powerpoint/2010/main" val="28470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AD32F1-C19F-4816-9E88-6B8EA68C8749}"/>
              </a:ext>
            </a:extLst>
          </p:cNvPr>
          <p:cNvPicPr>
            <a:picLocks noChangeAspect="1"/>
          </p:cNvPicPr>
          <p:nvPr/>
        </p:nvPicPr>
        <p:blipFill>
          <a:blip r:embed="rId3"/>
          <a:stretch>
            <a:fillRect/>
          </a:stretch>
        </p:blipFill>
        <p:spPr>
          <a:xfrm>
            <a:off x="592898" y="2248380"/>
            <a:ext cx="10503150" cy="4609620"/>
          </a:xfrm>
          <a:prstGeom prst="rect">
            <a:avLst/>
          </a:prstGeom>
        </p:spPr>
      </p:pic>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Trains Today</a:t>
            </a:r>
          </a:p>
        </p:txBody>
      </p:sp>
      <p:sp>
        <p:nvSpPr>
          <p:cNvPr id="7" name="TextBox 6">
            <a:extLst>
              <a:ext uri="{FF2B5EF4-FFF2-40B4-BE49-F238E27FC236}">
                <a16:creationId xmlns:a16="http://schemas.microsoft.com/office/drawing/2014/main" id="{CE444DAD-603A-48BA-B572-9CC2C0DA271B}"/>
              </a:ext>
            </a:extLst>
          </p:cNvPr>
          <p:cNvSpPr txBox="1"/>
          <p:nvPr/>
        </p:nvSpPr>
        <p:spPr>
          <a:xfrm>
            <a:off x="1095952" y="2248380"/>
            <a:ext cx="10217896" cy="369332"/>
          </a:xfrm>
          <a:prstGeom prst="rect">
            <a:avLst/>
          </a:prstGeom>
          <a:noFill/>
        </p:spPr>
        <p:txBody>
          <a:bodyPr wrap="square">
            <a:spAutoFit/>
          </a:bodyPr>
          <a:lstStyle/>
          <a:p>
            <a:pPr algn="l" fontAlgn="base"/>
            <a:r>
              <a:rPr lang="en-US" b="1" i="0" dirty="0">
                <a:solidFill>
                  <a:srgbClr val="000000"/>
                </a:solidFill>
                <a:effectLst/>
                <a:latin typeface="Graphik"/>
              </a:rPr>
              <a:t>Share of rail travel in total passenger transport activity globally in the Net Zero Scenario, 2010-2030</a:t>
            </a:r>
          </a:p>
        </p:txBody>
      </p:sp>
      <p:sp>
        <p:nvSpPr>
          <p:cNvPr id="10" name="TextBox 9">
            <a:extLst>
              <a:ext uri="{FF2B5EF4-FFF2-40B4-BE49-F238E27FC236}">
                <a16:creationId xmlns:a16="http://schemas.microsoft.com/office/drawing/2014/main" id="{2C34DE31-612B-4C07-8155-C19DCCD1FE8D}"/>
              </a:ext>
            </a:extLst>
          </p:cNvPr>
          <p:cNvSpPr txBox="1"/>
          <p:nvPr/>
        </p:nvSpPr>
        <p:spPr>
          <a:xfrm>
            <a:off x="994770" y="5979085"/>
            <a:ext cx="6097280" cy="369332"/>
          </a:xfrm>
          <a:prstGeom prst="rect">
            <a:avLst/>
          </a:prstGeom>
          <a:noFill/>
        </p:spPr>
        <p:txBody>
          <a:bodyPr wrap="square">
            <a:spAutoFit/>
          </a:bodyPr>
          <a:lstStyle/>
          <a:p>
            <a:r>
              <a:rPr lang="en-US" b="0" i="0" dirty="0">
                <a:solidFill>
                  <a:srgbClr val="6F6F6F"/>
                </a:solidFill>
                <a:effectLst/>
                <a:latin typeface="Graphik"/>
              </a:rPr>
              <a:t>NZE = Net Zero Emissions by 2050 Scenario</a:t>
            </a:r>
            <a:endParaRPr lang="en-US" dirty="0"/>
          </a:p>
        </p:txBody>
      </p:sp>
    </p:spTree>
    <p:extLst>
      <p:ext uri="{BB962C8B-B14F-4D97-AF65-F5344CB8AC3E}">
        <p14:creationId xmlns:p14="http://schemas.microsoft.com/office/powerpoint/2010/main" val="54207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Trains vs Planes: A Case Study</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1" y="2234471"/>
            <a:ext cx="11238265" cy="4351338"/>
          </a:xfrm>
        </p:spPr>
        <p:txBody>
          <a:bodyPr/>
          <a:lstStyle/>
          <a:p>
            <a:r>
              <a:rPr lang="en-US" dirty="0"/>
              <a:t>Example: Chicago to St. Louis</a:t>
            </a:r>
          </a:p>
          <a:p>
            <a:pPr lvl="1"/>
            <a:r>
              <a:rPr lang="en-US" dirty="0"/>
              <a:t>Planes</a:t>
            </a:r>
          </a:p>
          <a:p>
            <a:pPr lvl="2"/>
            <a:r>
              <a:rPr lang="en-US" dirty="0"/>
              <a:t>1.25 hours, $165-350 roundtrip</a:t>
            </a:r>
          </a:p>
          <a:p>
            <a:pPr lvl="2"/>
            <a:r>
              <a:rPr lang="en-US" dirty="0"/>
              <a:t>Including airport time, about 3.5-4.5 hours </a:t>
            </a:r>
          </a:p>
          <a:p>
            <a:pPr lvl="1"/>
            <a:r>
              <a:rPr lang="en-US" dirty="0"/>
              <a:t>Car</a:t>
            </a:r>
          </a:p>
          <a:p>
            <a:pPr lvl="2"/>
            <a:r>
              <a:rPr lang="en-US" dirty="0"/>
              <a:t>5 hours, a tank of gas; $40? $1,000? </a:t>
            </a:r>
          </a:p>
          <a:p>
            <a:pPr lvl="1"/>
            <a:r>
              <a:rPr lang="en-US" dirty="0"/>
              <a:t>Train</a:t>
            </a:r>
          </a:p>
          <a:p>
            <a:pPr lvl="2"/>
            <a:r>
              <a:rPr lang="en-US" dirty="0"/>
              <a:t>5.25 hours, $62-$100</a:t>
            </a:r>
          </a:p>
          <a:p>
            <a:pPr lvl="1"/>
            <a:endParaRPr lang="en-US" dirty="0"/>
          </a:p>
        </p:txBody>
      </p:sp>
      <p:pic>
        <p:nvPicPr>
          <p:cNvPr id="5" name="Picture 4" descr="A picture containing plate, food, table, white&#10;&#10;Description automatically generated">
            <a:extLst>
              <a:ext uri="{FF2B5EF4-FFF2-40B4-BE49-F238E27FC236}">
                <a16:creationId xmlns:a16="http://schemas.microsoft.com/office/drawing/2014/main" id="{624B3CC7-FEB1-43B1-9CB8-BCC96B847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03" y="2361161"/>
            <a:ext cx="2246243" cy="1684682"/>
          </a:xfrm>
          <a:prstGeom prst="rect">
            <a:avLst/>
          </a:prstGeom>
        </p:spPr>
      </p:pic>
      <p:pic>
        <p:nvPicPr>
          <p:cNvPr id="1026" name="Picture 2" descr="Gateway Arch - Wikipedia">
            <a:extLst>
              <a:ext uri="{FF2B5EF4-FFF2-40B4-BE49-F238E27FC236}">
                <a16:creationId xmlns:a16="http://schemas.microsoft.com/office/drawing/2014/main" id="{76FA2122-EFC9-47E9-AFBA-3FFB538ED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4841" y="2290970"/>
            <a:ext cx="1882873" cy="182506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29A01B13-FF91-495A-976E-CC5BDCE36B57}"/>
              </a:ext>
            </a:extLst>
          </p:cNvPr>
          <p:cNvSpPr/>
          <p:nvPr/>
        </p:nvSpPr>
        <p:spPr>
          <a:xfrm>
            <a:off x="9107399" y="30530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25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C283379-F01C-45BA-961E-E9F9122146BE}"/>
              </a:ext>
            </a:extLst>
          </p:cNvPr>
          <p:cNvSpPr>
            <a:spLocks noGrp="1"/>
          </p:cNvSpPr>
          <p:nvPr>
            <p:ph type="title"/>
          </p:nvPr>
        </p:nvSpPr>
        <p:spPr>
          <a:xfrm>
            <a:off x="6815629" y="1850221"/>
            <a:ext cx="4535926"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Trains Today: Increasingly Electric</a:t>
            </a:r>
          </a:p>
        </p:txBody>
      </p:sp>
      <p:grpSp>
        <p:nvGrpSpPr>
          <p:cNvPr id="16" name="Group 1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7" name="Rectangle 1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BF631E6A-0BAD-4479-8F27-4C62568D7C85}"/>
              </a:ext>
            </a:extLst>
          </p:cNvPr>
          <p:cNvPicPr>
            <a:picLocks noChangeAspect="1"/>
          </p:cNvPicPr>
          <p:nvPr/>
        </p:nvPicPr>
        <p:blipFill>
          <a:blip r:embed="rId4"/>
          <a:stretch>
            <a:fillRect/>
          </a:stretch>
        </p:blipFill>
        <p:spPr>
          <a:xfrm>
            <a:off x="101206" y="558701"/>
            <a:ext cx="6523408" cy="5740598"/>
          </a:xfrm>
          <a:prstGeom prst="rect">
            <a:avLst/>
          </a:prstGeom>
        </p:spPr>
      </p:pic>
    </p:spTree>
    <p:extLst>
      <p:ext uri="{BB962C8B-B14F-4D97-AF65-F5344CB8AC3E}">
        <p14:creationId xmlns:p14="http://schemas.microsoft.com/office/powerpoint/2010/main" val="2693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6" name="Freeform: Shape 15">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Content Placeholder 4">
            <a:extLst>
              <a:ext uri="{FF2B5EF4-FFF2-40B4-BE49-F238E27FC236}">
                <a16:creationId xmlns:a16="http://schemas.microsoft.com/office/drawing/2014/main" id="{C8F80F15-C47B-4E6C-8D77-5F4B9CE56E6B}"/>
              </a:ext>
            </a:extLst>
          </p:cNvPr>
          <p:cNvPicPr>
            <a:picLocks noGrp="1" noChangeAspect="1"/>
          </p:cNvPicPr>
          <p:nvPr>
            <p:ph idx="1"/>
          </p:nvPr>
        </p:nvPicPr>
        <p:blipFill>
          <a:blip r:embed="rId3"/>
          <a:stretch>
            <a:fillRect/>
          </a:stretch>
        </p:blipFill>
        <p:spPr>
          <a:xfrm>
            <a:off x="3599544" y="294427"/>
            <a:ext cx="6634014" cy="6269144"/>
          </a:xfrm>
          <a:prstGeom prst="rect">
            <a:avLst/>
          </a:prstGeom>
        </p:spPr>
      </p:pic>
    </p:spTree>
    <p:extLst>
      <p:ext uri="{BB962C8B-B14F-4D97-AF65-F5344CB8AC3E}">
        <p14:creationId xmlns:p14="http://schemas.microsoft.com/office/powerpoint/2010/main" val="157615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Trains Today</a:t>
            </a:r>
          </a:p>
        </p:txBody>
      </p:sp>
      <p:pic>
        <p:nvPicPr>
          <p:cNvPr id="9" name="Picture 8">
            <a:extLst>
              <a:ext uri="{FF2B5EF4-FFF2-40B4-BE49-F238E27FC236}">
                <a16:creationId xmlns:a16="http://schemas.microsoft.com/office/drawing/2014/main" id="{2420A02B-C780-45AE-A60E-86F219664C0E}"/>
              </a:ext>
            </a:extLst>
          </p:cNvPr>
          <p:cNvPicPr>
            <a:picLocks noChangeAspect="1"/>
          </p:cNvPicPr>
          <p:nvPr/>
        </p:nvPicPr>
        <p:blipFill>
          <a:blip r:embed="rId3"/>
          <a:stretch>
            <a:fillRect/>
          </a:stretch>
        </p:blipFill>
        <p:spPr>
          <a:xfrm>
            <a:off x="1064036" y="2288776"/>
            <a:ext cx="10063927" cy="4569224"/>
          </a:xfrm>
          <a:prstGeom prst="rect">
            <a:avLst/>
          </a:prstGeom>
        </p:spPr>
      </p:pic>
      <p:sp>
        <p:nvSpPr>
          <p:cNvPr id="8" name="TextBox 7">
            <a:extLst>
              <a:ext uri="{FF2B5EF4-FFF2-40B4-BE49-F238E27FC236}">
                <a16:creationId xmlns:a16="http://schemas.microsoft.com/office/drawing/2014/main" id="{C072D687-4FE1-44CB-B9C1-0B0532AF5704}"/>
              </a:ext>
            </a:extLst>
          </p:cNvPr>
          <p:cNvSpPr txBox="1"/>
          <p:nvPr/>
        </p:nvSpPr>
        <p:spPr>
          <a:xfrm>
            <a:off x="8197850" y="2470150"/>
            <a:ext cx="2549096" cy="646331"/>
          </a:xfrm>
          <a:prstGeom prst="rect">
            <a:avLst/>
          </a:prstGeom>
          <a:noFill/>
        </p:spPr>
        <p:txBody>
          <a:bodyPr wrap="none" rtlCol="0">
            <a:spAutoFit/>
          </a:bodyPr>
          <a:lstStyle/>
          <a:p>
            <a:r>
              <a:rPr lang="en-US" dirty="0">
                <a:solidFill>
                  <a:srgbClr val="00B0F0"/>
                </a:solidFill>
              </a:rPr>
              <a:t>Bars</a:t>
            </a:r>
            <a:r>
              <a:rPr lang="en-US" dirty="0"/>
              <a:t>: range of values</a:t>
            </a:r>
          </a:p>
          <a:p>
            <a:r>
              <a:rPr lang="en-US" dirty="0">
                <a:solidFill>
                  <a:srgbClr val="0070C0"/>
                </a:solidFill>
              </a:rPr>
              <a:t>Dots</a:t>
            </a:r>
            <a:r>
              <a:rPr lang="en-US" dirty="0"/>
              <a:t>: global average</a:t>
            </a:r>
          </a:p>
        </p:txBody>
      </p:sp>
    </p:spTree>
    <p:extLst>
      <p:ext uri="{BB962C8B-B14F-4D97-AF65-F5344CB8AC3E}">
        <p14:creationId xmlns:p14="http://schemas.microsoft.com/office/powerpoint/2010/main" val="147732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Future of Trains</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1" y="2234471"/>
            <a:ext cx="11238265" cy="4351338"/>
          </a:xfrm>
        </p:spPr>
        <p:txBody>
          <a:bodyPr/>
          <a:lstStyle/>
          <a:p>
            <a:endParaRPr lang="en-US" dirty="0"/>
          </a:p>
          <a:p>
            <a:pPr lvl="1"/>
            <a:endParaRPr lang="en-US" dirty="0"/>
          </a:p>
        </p:txBody>
      </p:sp>
      <p:pic>
        <p:nvPicPr>
          <p:cNvPr id="5" name="Picture 4">
            <a:extLst>
              <a:ext uri="{FF2B5EF4-FFF2-40B4-BE49-F238E27FC236}">
                <a16:creationId xmlns:a16="http://schemas.microsoft.com/office/drawing/2014/main" id="{AFADB09D-4090-443B-AAFF-C990A36C51EA}"/>
              </a:ext>
            </a:extLst>
          </p:cNvPr>
          <p:cNvPicPr>
            <a:picLocks noChangeAspect="1"/>
          </p:cNvPicPr>
          <p:nvPr/>
        </p:nvPicPr>
        <p:blipFill>
          <a:blip r:embed="rId3"/>
          <a:stretch>
            <a:fillRect/>
          </a:stretch>
        </p:blipFill>
        <p:spPr>
          <a:xfrm>
            <a:off x="971549" y="2298429"/>
            <a:ext cx="9903921" cy="4559571"/>
          </a:xfrm>
          <a:prstGeom prst="rect">
            <a:avLst/>
          </a:prstGeom>
        </p:spPr>
      </p:pic>
    </p:spTree>
    <p:extLst>
      <p:ext uri="{BB962C8B-B14F-4D97-AF65-F5344CB8AC3E}">
        <p14:creationId xmlns:p14="http://schemas.microsoft.com/office/powerpoint/2010/main" val="224208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1" y="2234471"/>
            <a:ext cx="10337118" cy="4537390"/>
          </a:xfrm>
        </p:spPr>
        <p:txBody>
          <a:bodyPr>
            <a:normAutofit/>
          </a:bodyPr>
          <a:lstStyle/>
          <a:p>
            <a:r>
              <a:rPr lang="en-US" sz="2400" dirty="0"/>
              <a:t>Motivation for Evaluating Transportation Modes</a:t>
            </a:r>
          </a:p>
          <a:p>
            <a:r>
              <a:rPr lang="en-US" sz="2400" dirty="0"/>
              <a:t>History</a:t>
            </a:r>
          </a:p>
          <a:p>
            <a:r>
              <a:rPr lang="en-US" sz="2400" dirty="0"/>
              <a:t>Planes</a:t>
            </a:r>
          </a:p>
          <a:p>
            <a:pPr lvl="1"/>
            <a:r>
              <a:rPr lang="en-US" sz="2200" dirty="0"/>
              <a:t>Current Usage &amp; Effects on Climate Change</a:t>
            </a:r>
          </a:p>
          <a:p>
            <a:pPr lvl="1"/>
            <a:r>
              <a:rPr lang="en-US" sz="2000" dirty="0"/>
              <a:t>Opportunities for Technological Improvements &amp; Role in Reducing Carbon Emissions</a:t>
            </a:r>
          </a:p>
          <a:p>
            <a:r>
              <a:rPr lang="en-US" sz="2400" dirty="0"/>
              <a:t>Trains</a:t>
            </a:r>
          </a:p>
          <a:p>
            <a:pPr lvl="1"/>
            <a:r>
              <a:rPr lang="en-US" sz="2100" dirty="0"/>
              <a:t>Current Usage &amp; Effects on Climate Change</a:t>
            </a:r>
          </a:p>
          <a:p>
            <a:pPr lvl="1"/>
            <a:r>
              <a:rPr lang="en-US" sz="2100" dirty="0"/>
              <a:t>Opportunities for Technological Improvements &amp; Role in Reducing Carbon Emissions</a:t>
            </a:r>
          </a:p>
        </p:txBody>
      </p:sp>
    </p:spTree>
    <p:extLst>
      <p:ext uri="{BB962C8B-B14F-4D97-AF65-F5344CB8AC3E}">
        <p14:creationId xmlns:p14="http://schemas.microsoft.com/office/powerpoint/2010/main" val="39558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965410-576F-49AC-9034-D2BF4DA5168C}"/>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Conventional vs High-Speed Rail</a:t>
            </a:r>
          </a:p>
        </p:txBody>
      </p:sp>
      <p:grpSp>
        <p:nvGrpSpPr>
          <p:cNvPr id="29" name="Group 2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0" name="Rectangle 2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0BC6E484-1D75-4578-AEE6-7F5A878702E9}"/>
              </a:ext>
            </a:extLst>
          </p:cNvPr>
          <p:cNvPicPr>
            <a:picLocks noChangeAspect="1"/>
          </p:cNvPicPr>
          <p:nvPr/>
        </p:nvPicPr>
        <p:blipFill>
          <a:blip r:embed="rId4"/>
          <a:stretch>
            <a:fillRect/>
          </a:stretch>
        </p:blipFill>
        <p:spPr>
          <a:xfrm>
            <a:off x="132974" y="110626"/>
            <a:ext cx="7823041" cy="6747374"/>
          </a:xfrm>
          <a:prstGeom prst="rect">
            <a:avLst/>
          </a:prstGeom>
        </p:spPr>
      </p:pic>
      <p:pic>
        <p:nvPicPr>
          <p:cNvPr id="4" name="Picture 3">
            <a:extLst>
              <a:ext uri="{FF2B5EF4-FFF2-40B4-BE49-F238E27FC236}">
                <a16:creationId xmlns:a16="http://schemas.microsoft.com/office/drawing/2014/main" id="{2F0164CF-155C-4064-9F80-55FFC30F25CF}"/>
              </a:ext>
            </a:extLst>
          </p:cNvPr>
          <p:cNvPicPr>
            <a:picLocks noChangeAspect="1"/>
          </p:cNvPicPr>
          <p:nvPr/>
        </p:nvPicPr>
        <p:blipFill>
          <a:blip r:embed="rId5"/>
          <a:stretch>
            <a:fillRect/>
          </a:stretch>
        </p:blipFill>
        <p:spPr>
          <a:xfrm>
            <a:off x="6124279" y="767903"/>
            <a:ext cx="5644389" cy="3141829"/>
          </a:xfrm>
          <a:prstGeom prst="rect">
            <a:avLst/>
          </a:prstGeom>
        </p:spPr>
      </p:pic>
    </p:spTree>
    <p:extLst>
      <p:ext uri="{BB962C8B-B14F-4D97-AF65-F5344CB8AC3E}">
        <p14:creationId xmlns:p14="http://schemas.microsoft.com/office/powerpoint/2010/main" val="6018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Future of Trains: China</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1" y="2234471"/>
            <a:ext cx="11238265" cy="4351338"/>
          </a:xfrm>
        </p:spPr>
        <p:txBody>
          <a:bodyPr/>
          <a:lstStyle/>
          <a:p>
            <a:endParaRPr lang="en-US" dirty="0"/>
          </a:p>
          <a:p>
            <a:pPr lvl="1"/>
            <a:endParaRPr lang="en-US" dirty="0"/>
          </a:p>
        </p:txBody>
      </p:sp>
      <p:pic>
        <p:nvPicPr>
          <p:cNvPr id="2052" name="Picture 4">
            <a:extLst>
              <a:ext uri="{FF2B5EF4-FFF2-40B4-BE49-F238E27FC236}">
                <a16:creationId xmlns:a16="http://schemas.microsoft.com/office/drawing/2014/main" id="{4B4BDA5A-6B08-4597-9AA1-4AEBF34F3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369" y="2786957"/>
            <a:ext cx="4646063" cy="3097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85782A6-5E98-48DD-8847-78F199CD464C}"/>
              </a:ext>
            </a:extLst>
          </p:cNvPr>
          <p:cNvPicPr>
            <a:picLocks noChangeAspect="1"/>
          </p:cNvPicPr>
          <p:nvPr/>
        </p:nvPicPr>
        <p:blipFill>
          <a:blip r:embed="rId4"/>
          <a:stretch>
            <a:fillRect/>
          </a:stretch>
        </p:blipFill>
        <p:spPr>
          <a:xfrm>
            <a:off x="317807" y="1836769"/>
            <a:ext cx="5284441" cy="5021231"/>
          </a:xfrm>
          <a:prstGeom prst="rect">
            <a:avLst/>
          </a:prstGeom>
        </p:spPr>
      </p:pic>
      <p:pic>
        <p:nvPicPr>
          <p:cNvPr id="8" name="Picture 7">
            <a:extLst>
              <a:ext uri="{FF2B5EF4-FFF2-40B4-BE49-F238E27FC236}">
                <a16:creationId xmlns:a16="http://schemas.microsoft.com/office/drawing/2014/main" id="{9361675E-CE0E-483C-B85D-F2864BCCAAF5}"/>
              </a:ext>
            </a:extLst>
          </p:cNvPr>
          <p:cNvPicPr>
            <a:picLocks noChangeAspect="1"/>
          </p:cNvPicPr>
          <p:nvPr/>
        </p:nvPicPr>
        <p:blipFill>
          <a:blip r:embed="rId5"/>
          <a:stretch>
            <a:fillRect/>
          </a:stretch>
        </p:blipFill>
        <p:spPr>
          <a:xfrm>
            <a:off x="6589754" y="1836769"/>
            <a:ext cx="5360581" cy="4727198"/>
          </a:xfrm>
          <a:prstGeom prst="rect">
            <a:avLst/>
          </a:prstGeom>
        </p:spPr>
      </p:pic>
    </p:spTree>
    <p:extLst>
      <p:ext uri="{BB962C8B-B14F-4D97-AF65-F5344CB8AC3E}">
        <p14:creationId xmlns:p14="http://schemas.microsoft.com/office/powerpoint/2010/main" val="19619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Future of Trains</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1" y="2234471"/>
            <a:ext cx="11238265" cy="4351338"/>
          </a:xfrm>
        </p:spPr>
        <p:txBody>
          <a:bodyPr/>
          <a:lstStyle/>
          <a:p>
            <a:endParaRPr lang="en-US" dirty="0"/>
          </a:p>
        </p:txBody>
      </p:sp>
      <p:pic>
        <p:nvPicPr>
          <p:cNvPr id="5" name="Picture 4">
            <a:extLst>
              <a:ext uri="{FF2B5EF4-FFF2-40B4-BE49-F238E27FC236}">
                <a16:creationId xmlns:a16="http://schemas.microsoft.com/office/drawing/2014/main" id="{37F4369C-A957-4E76-863C-F16D8A197053}"/>
              </a:ext>
            </a:extLst>
          </p:cNvPr>
          <p:cNvPicPr>
            <a:picLocks noChangeAspect="1"/>
          </p:cNvPicPr>
          <p:nvPr/>
        </p:nvPicPr>
        <p:blipFill>
          <a:blip r:embed="rId3"/>
          <a:stretch>
            <a:fillRect/>
          </a:stretch>
        </p:blipFill>
        <p:spPr>
          <a:xfrm>
            <a:off x="1531124" y="1979456"/>
            <a:ext cx="9129752" cy="4878544"/>
          </a:xfrm>
          <a:prstGeom prst="rect">
            <a:avLst/>
          </a:prstGeom>
        </p:spPr>
      </p:pic>
    </p:spTree>
    <p:extLst>
      <p:ext uri="{BB962C8B-B14F-4D97-AF65-F5344CB8AC3E}">
        <p14:creationId xmlns:p14="http://schemas.microsoft.com/office/powerpoint/2010/main" val="27968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703DC9-1B5F-48BB-8C70-E8E8A661B322}"/>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5400" b="0" i="0" kern="1200" dirty="0">
                <a:solidFill>
                  <a:srgbClr val="EBEBEB"/>
                </a:solidFill>
                <a:latin typeface="+mj-lt"/>
                <a:ea typeface="+mj-ea"/>
                <a:cs typeface="+mj-cs"/>
              </a:rPr>
              <a:t>Future of Trains: High Rail Scenario</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1DD034AD-7D19-437D-9CA5-4B208B56E7B9}"/>
              </a:ext>
            </a:extLst>
          </p:cNvPr>
          <p:cNvPicPr>
            <a:picLocks noChangeAspect="1"/>
          </p:cNvPicPr>
          <p:nvPr/>
        </p:nvPicPr>
        <p:blipFill>
          <a:blip r:embed="rId4"/>
          <a:stretch>
            <a:fillRect/>
          </a:stretch>
        </p:blipFill>
        <p:spPr>
          <a:xfrm>
            <a:off x="423332" y="132801"/>
            <a:ext cx="7329918" cy="6725199"/>
          </a:xfrm>
          <a:prstGeom prst="rect">
            <a:avLst/>
          </a:prstGeom>
        </p:spPr>
      </p:pic>
    </p:spTree>
    <p:extLst>
      <p:ext uri="{BB962C8B-B14F-4D97-AF65-F5344CB8AC3E}">
        <p14:creationId xmlns:p14="http://schemas.microsoft.com/office/powerpoint/2010/main" val="371772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0703DC9-1B5F-48BB-8C70-E8E8A661B322}"/>
              </a:ext>
            </a:extLst>
          </p:cNvPr>
          <p:cNvSpPr>
            <a:spLocks noGrp="1"/>
          </p:cNvSpPr>
          <p:nvPr>
            <p:ph type="title"/>
          </p:nvPr>
        </p:nvSpPr>
        <p:spPr>
          <a:xfrm>
            <a:off x="1082611" y="2816982"/>
            <a:ext cx="2942210" cy="1020232"/>
          </a:xfrm>
        </p:spPr>
        <p:txBody>
          <a:bodyPr>
            <a:noAutofit/>
          </a:bodyPr>
          <a:lstStyle/>
          <a:p>
            <a:pPr>
              <a:lnSpc>
                <a:spcPct val="90000"/>
              </a:lnSpc>
            </a:pPr>
            <a:r>
              <a:rPr lang="en-US" dirty="0">
                <a:solidFill>
                  <a:srgbClr val="EBEBEB"/>
                </a:solidFill>
              </a:rPr>
              <a:t>Future of Trains: Baseline Scenario</a:t>
            </a:r>
          </a:p>
        </p:txBody>
      </p:sp>
      <p:pic>
        <p:nvPicPr>
          <p:cNvPr id="5" name="Picture 4">
            <a:extLst>
              <a:ext uri="{FF2B5EF4-FFF2-40B4-BE49-F238E27FC236}">
                <a16:creationId xmlns:a16="http://schemas.microsoft.com/office/drawing/2014/main" id="{10F55DA3-ADDF-4245-80C5-67EF4BD4B2B8}"/>
              </a:ext>
            </a:extLst>
          </p:cNvPr>
          <p:cNvPicPr>
            <a:picLocks noChangeAspect="1"/>
          </p:cNvPicPr>
          <p:nvPr/>
        </p:nvPicPr>
        <p:blipFill>
          <a:blip r:embed="rId3"/>
          <a:stretch>
            <a:fillRect/>
          </a:stretch>
        </p:blipFill>
        <p:spPr>
          <a:xfrm>
            <a:off x="5142959" y="352075"/>
            <a:ext cx="6789818" cy="6433353"/>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4" name="Picture 3">
            <a:extLst>
              <a:ext uri="{FF2B5EF4-FFF2-40B4-BE49-F238E27FC236}">
                <a16:creationId xmlns:a16="http://schemas.microsoft.com/office/drawing/2014/main" id="{9934DCA6-356E-4A52-991F-204FB0388AF3}"/>
              </a:ext>
            </a:extLst>
          </p:cNvPr>
          <p:cNvPicPr>
            <a:picLocks noChangeAspect="1"/>
          </p:cNvPicPr>
          <p:nvPr/>
        </p:nvPicPr>
        <p:blipFill>
          <a:blip r:embed="rId4"/>
          <a:stretch>
            <a:fillRect/>
          </a:stretch>
        </p:blipFill>
        <p:spPr>
          <a:xfrm>
            <a:off x="495143" y="923950"/>
            <a:ext cx="4379168" cy="5005817"/>
          </a:xfrm>
          <a:prstGeom prst="rect">
            <a:avLst/>
          </a:prstGeom>
        </p:spPr>
      </p:pic>
    </p:spTree>
    <p:extLst>
      <p:ext uri="{BB962C8B-B14F-4D97-AF65-F5344CB8AC3E}">
        <p14:creationId xmlns:p14="http://schemas.microsoft.com/office/powerpoint/2010/main" val="269176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6BA5-9022-47C0-B64B-C0323D715F76}"/>
              </a:ext>
            </a:extLst>
          </p:cNvPr>
          <p:cNvSpPr>
            <a:spLocks noGrp="1"/>
          </p:cNvSpPr>
          <p:nvPr>
            <p:ph type="ctrTitle"/>
          </p:nvPr>
        </p:nvSpPr>
        <p:spPr>
          <a:xfrm>
            <a:off x="8382055" y="1241266"/>
            <a:ext cx="3161016" cy="3153753"/>
          </a:xfrm>
        </p:spPr>
        <p:txBody>
          <a:bodyPr>
            <a:normAutofit/>
          </a:bodyPr>
          <a:lstStyle/>
          <a:p>
            <a:pPr>
              <a:lnSpc>
                <a:spcPct val="90000"/>
              </a:lnSpc>
            </a:pPr>
            <a:r>
              <a:rPr lang="en-US" sz="3000" dirty="0">
                <a:solidFill>
                  <a:srgbClr val="EBEBEB"/>
                </a:solidFill>
              </a:rPr>
              <a:t>Thank You!</a:t>
            </a:r>
            <a:br>
              <a:rPr lang="en-US" sz="3000" dirty="0">
                <a:solidFill>
                  <a:srgbClr val="EBEBEB"/>
                </a:solidFill>
              </a:rPr>
            </a:br>
            <a:br>
              <a:rPr lang="en-US" sz="3000" dirty="0">
                <a:solidFill>
                  <a:srgbClr val="EBEBEB"/>
                </a:solidFill>
              </a:rPr>
            </a:br>
            <a:br>
              <a:rPr lang="en-US" sz="3000" dirty="0">
                <a:solidFill>
                  <a:srgbClr val="EBEBEB"/>
                </a:solidFill>
              </a:rPr>
            </a:br>
            <a:r>
              <a:rPr lang="en-US" sz="3000" dirty="0">
                <a:solidFill>
                  <a:srgbClr val="EBEBEB"/>
                </a:solidFill>
              </a:rPr>
              <a:t>Questions??</a:t>
            </a:r>
            <a:endParaRPr lang="en-US" sz="3000" b="1" dirty="0">
              <a:solidFill>
                <a:srgbClr val="EBEBEB"/>
              </a:solidFill>
            </a:endParaRPr>
          </a:p>
        </p:txBody>
      </p:sp>
      <p:sp>
        <p:nvSpPr>
          <p:cNvPr id="3" name="Subtitle 2">
            <a:extLst>
              <a:ext uri="{FF2B5EF4-FFF2-40B4-BE49-F238E27FC236}">
                <a16:creationId xmlns:a16="http://schemas.microsoft.com/office/drawing/2014/main" id="{A5A0B152-61BD-4C44-8096-BF86488AA46C}"/>
              </a:ext>
            </a:extLst>
          </p:cNvPr>
          <p:cNvSpPr>
            <a:spLocks noGrp="1"/>
          </p:cNvSpPr>
          <p:nvPr>
            <p:ph type="subTitle" idx="1"/>
          </p:nvPr>
        </p:nvSpPr>
        <p:spPr>
          <a:xfrm>
            <a:off x="8382055" y="4591665"/>
            <a:ext cx="3161016" cy="1622322"/>
          </a:xfrm>
        </p:spPr>
        <p:txBody>
          <a:bodyPr>
            <a:normAutofit/>
          </a:bodyPr>
          <a:lstStyle/>
          <a:p>
            <a:r>
              <a:rPr lang="en-US" dirty="0"/>
              <a:t>JDs</a:t>
            </a:r>
          </a:p>
          <a:p>
            <a:r>
              <a:rPr lang="en-US" dirty="0"/>
              <a:t>Contact </a:t>
            </a:r>
            <a:r>
              <a:rPr lang="en-US" dirty="0" err="1"/>
              <a:t>hejc</a:t>
            </a:r>
            <a:r>
              <a:rPr lang="en-US" dirty="0"/>
              <a:t> for my contact info for questions</a:t>
            </a:r>
          </a:p>
        </p:txBody>
      </p:sp>
      <p:pic>
        <p:nvPicPr>
          <p:cNvPr id="1026" name="Picture 2" descr="Jay Jay | Jay Jay the Jet Plane wiki | Fandom">
            <a:extLst>
              <a:ext uri="{FF2B5EF4-FFF2-40B4-BE49-F238E27FC236}">
                <a16:creationId xmlns:a16="http://schemas.microsoft.com/office/drawing/2014/main" id="{1ED84C4D-1631-4A27-809A-2D07A60CD3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6013" y="168954"/>
            <a:ext cx="4509987" cy="3163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omas the Tank Engine is absolutely terrifying in Sekiro | Shacknews">
            <a:extLst>
              <a:ext uri="{FF2B5EF4-FFF2-40B4-BE49-F238E27FC236}">
                <a16:creationId xmlns:a16="http://schemas.microsoft.com/office/drawing/2014/main" id="{223AEB7F-CB31-419F-B70D-E131358AC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4" y="3791564"/>
            <a:ext cx="4931491" cy="276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0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2B2D5-C81A-4E16-A57C-D9F5550C6A93}"/>
              </a:ext>
            </a:extLst>
          </p:cNvPr>
          <p:cNvSpPr>
            <a:spLocks noGrp="1"/>
          </p:cNvSpPr>
          <p:nvPr>
            <p:ph type="title"/>
          </p:nvPr>
        </p:nvSpPr>
        <p:spPr/>
        <p:txBody>
          <a:bodyPr/>
          <a:lstStyle/>
          <a:p>
            <a:r>
              <a:rPr lang="en-US" dirty="0"/>
              <a:t>Motivation</a:t>
            </a:r>
          </a:p>
        </p:txBody>
      </p:sp>
      <p:pic>
        <p:nvPicPr>
          <p:cNvPr id="4" name="Online Media 3" title="Skyrim - Thomas the Tank Engine Mod (HD)">
            <a:hlinkClick r:id="" action="ppaction://media"/>
            <a:extLst>
              <a:ext uri="{FF2B5EF4-FFF2-40B4-BE49-F238E27FC236}">
                <a16:creationId xmlns:a16="http://schemas.microsoft.com/office/drawing/2014/main" id="{A038A0F5-AD64-4B0D-B084-D841B304368F}"/>
              </a:ext>
            </a:extLst>
          </p:cNvPr>
          <p:cNvPicPr>
            <a:picLocks noGrp="1" noRot="1" noChangeAspect="1"/>
          </p:cNvPicPr>
          <p:nvPr>
            <p:ph idx="1"/>
            <a:videoFile r:link="rId1"/>
          </p:nvPr>
        </p:nvPicPr>
        <p:blipFill>
          <a:blip r:embed="rId3"/>
          <a:stretch>
            <a:fillRect/>
          </a:stretch>
        </p:blipFill>
        <p:spPr>
          <a:xfrm>
            <a:off x="2143712" y="2285448"/>
            <a:ext cx="7904575" cy="4465909"/>
          </a:xfrm>
          <a:prstGeom prst="rect">
            <a:avLst/>
          </a:prstGeom>
        </p:spPr>
      </p:pic>
    </p:spTree>
    <p:extLst>
      <p:ext uri="{BB962C8B-B14F-4D97-AF65-F5344CB8AC3E}">
        <p14:creationId xmlns:p14="http://schemas.microsoft.com/office/powerpoint/2010/main" val="18267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History of Planes &amp; Trains</a:t>
            </a:r>
          </a:p>
        </p:txBody>
      </p:sp>
      <p:sp>
        <p:nvSpPr>
          <p:cNvPr id="4" name="Rectangle 3">
            <a:extLst>
              <a:ext uri="{FF2B5EF4-FFF2-40B4-BE49-F238E27FC236}">
                <a16:creationId xmlns:a16="http://schemas.microsoft.com/office/drawing/2014/main" id="{5FE678A4-BD96-41AD-9C76-B04528C62576}"/>
              </a:ext>
            </a:extLst>
          </p:cNvPr>
          <p:cNvSpPr/>
          <p:nvPr/>
        </p:nvSpPr>
        <p:spPr>
          <a:xfrm>
            <a:off x="478864" y="996454"/>
            <a:ext cx="11630213" cy="5418667"/>
          </a:xfrm>
          <a:prstGeom prst="rect">
            <a:avLst/>
          </a:prstGeom>
          <a:noFill/>
        </p:spPr>
      </p:sp>
      <p:sp>
        <p:nvSpPr>
          <p:cNvPr id="5" name="Arrow: Notched Right 4">
            <a:extLst>
              <a:ext uri="{FF2B5EF4-FFF2-40B4-BE49-F238E27FC236}">
                <a16:creationId xmlns:a16="http://schemas.microsoft.com/office/drawing/2014/main" id="{712897DD-A8CA-48CE-9BC9-643D98C46202}"/>
              </a:ext>
            </a:extLst>
          </p:cNvPr>
          <p:cNvSpPr/>
          <p:nvPr/>
        </p:nvSpPr>
        <p:spPr>
          <a:xfrm>
            <a:off x="478864" y="2622054"/>
            <a:ext cx="11630213" cy="2167466"/>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73873FF7-BC11-491E-916B-D7517BE8DA5F}"/>
              </a:ext>
            </a:extLst>
          </p:cNvPr>
          <p:cNvSpPr/>
          <p:nvPr/>
        </p:nvSpPr>
        <p:spPr>
          <a:xfrm>
            <a:off x="481802"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1804: Steam locomotive</a:t>
            </a:r>
          </a:p>
        </p:txBody>
      </p:sp>
      <p:sp>
        <p:nvSpPr>
          <p:cNvPr id="8" name="Oval 7">
            <a:extLst>
              <a:ext uri="{FF2B5EF4-FFF2-40B4-BE49-F238E27FC236}">
                <a16:creationId xmlns:a16="http://schemas.microsoft.com/office/drawing/2014/main" id="{74B09674-C201-490B-9A64-3657B70DBB84}"/>
              </a:ext>
            </a:extLst>
          </p:cNvPr>
          <p:cNvSpPr/>
          <p:nvPr/>
        </p:nvSpPr>
        <p:spPr>
          <a:xfrm>
            <a:off x="767322"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205254BB-A4CA-4D50-AF27-B6F61E96D9D9}"/>
              </a:ext>
            </a:extLst>
          </p:cNvPr>
          <p:cNvSpPr/>
          <p:nvPr/>
        </p:nvSpPr>
        <p:spPr>
          <a:xfrm>
            <a:off x="1650353"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1837: Electric locomotive</a:t>
            </a:r>
          </a:p>
        </p:txBody>
      </p:sp>
      <p:sp>
        <p:nvSpPr>
          <p:cNvPr id="10" name="Oval 9">
            <a:extLst>
              <a:ext uri="{FF2B5EF4-FFF2-40B4-BE49-F238E27FC236}">
                <a16:creationId xmlns:a16="http://schemas.microsoft.com/office/drawing/2014/main" id="{32BAEBEF-9F35-469A-B81D-C8BE647559AE}"/>
              </a:ext>
            </a:extLst>
          </p:cNvPr>
          <p:cNvSpPr/>
          <p:nvPr/>
        </p:nvSpPr>
        <p:spPr>
          <a:xfrm>
            <a:off x="1935873"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9939D205-8B09-4C0B-BEC4-48B30FFE313B}"/>
              </a:ext>
            </a:extLst>
          </p:cNvPr>
          <p:cNvSpPr/>
          <p:nvPr/>
        </p:nvSpPr>
        <p:spPr>
          <a:xfrm>
            <a:off x="2818904"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1881: Electric tram lines</a:t>
            </a:r>
          </a:p>
        </p:txBody>
      </p:sp>
      <p:sp>
        <p:nvSpPr>
          <p:cNvPr id="12" name="Oval 11">
            <a:extLst>
              <a:ext uri="{FF2B5EF4-FFF2-40B4-BE49-F238E27FC236}">
                <a16:creationId xmlns:a16="http://schemas.microsoft.com/office/drawing/2014/main" id="{3B848C92-16E4-4CC7-8B67-287EF1B74554}"/>
              </a:ext>
            </a:extLst>
          </p:cNvPr>
          <p:cNvSpPr/>
          <p:nvPr/>
        </p:nvSpPr>
        <p:spPr>
          <a:xfrm>
            <a:off x="3104424"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588C4EB4-95A1-4C9A-B223-538819ABCB99}"/>
              </a:ext>
            </a:extLst>
          </p:cNvPr>
          <p:cNvSpPr/>
          <p:nvPr/>
        </p:nvSpPr>
        <p:spPr>
          <a:xfrm>
            <a:off x="3987455"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1884</a:t>
            </a:r>
            <a:r>
              <a:rPr lang="en-US" sz="1300" i="1" kern="1200" dirty="0"/>
              <a:t>: </a:t>
            </a:r>
          </a:p>
          <a:p>
            <a:pPr marL="0" lvl="0" indent="0" algn="ctr" defTabSz="577850">
              <a:lnSpc>
                <a:spcPct val="90000"/>
              </a:lnSpc>
              <a:spcBef>
                <a:spcPct val="0"/>
              </a:spcBef>
              <a:spcAft>
                <a:spcPct val="35000"/>
              </a:spcAft>
              <a:buNone/>
            </a:pPr>
            <a:r>
              <a:rPr lang="en-US" sz="1300" i="1" kern="1200" dirty="0"/>
              <a:t>“</a:t>
            </a:r>
            <a:r>
              <a:rPr lang="en-US" sz="1300" i="0" kern="1200" dirty="0"/>
              <a:t>La France” </a:t>
            </a:r>
            <a:r>
              <a:rPr lang="en-US" sz="1300" kern="1200" dirty="0"/>
              <a:t>powered by flow battery</a:t>
            </a:r>
          </a:p>
        </p:txBody>
      </p:sp>
      <p:sp>
        <p:nvSpPr>
          <p:cNvPr id="20" name="Oval 19">
            <a:extLst>
              <a:ext uri="{FF2B5EF4-FFF2-40B4-BE49-F238E27FC236}">
                <a16:creationId xmlns:a16="http://schemas.microsoft.com/office/drawing/2014/main" id="{04DFC560-FEAE-4CE1-9449-FF1D95F679B9}"/>
              </a:ext>
            </a:extLst>
          </p:cNvPr>
          <p:cNvSpPr/>
          <p:nvPr/>
        </p:nvSpPr>
        <p:spPr>
          <a:xfrm>
            <a:off x="4272975"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3F1012-65CB-4C35-9594-0341877CCF7C}"/>
              </a:ext>
            </a:extLst>
          </p:cNvPr>
          <p:cNvSpPr/>
          <p:nvPr/>
        </p:nvSpPr>
        <p:spPr>
          <a:xfrm>
            <a:off x="5156006"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1886: “</a:t>
            </a:r>
            <a:r>
              <a:rPr lang="en-US" sz="1300" kern="1200" dirty="0" err="1"/>
              <a:t>Eole</a:t>
            </a:r>
            <a:r>
              <a:rPr lang="en-US" sz="1300" kern="1200" dirty="0"/>
              <a:t>,” steam engine</a:t>
            </a:r>
          </a:p>
        </p:txBody>
      </p:sp>
      <p:sp>
        <p:nvSpPr>
          <p:cNvPr id="22" name="Oval 21">
            <a:extLst>
              <a:ext uri="{FF2B5EF4-FFF2-40B4-BE49-F238E27FC236}">
                <a16:creationId xmlns:a16="http://schemas.microsoft.com/office/drawing/2014/main" id="{6A7B2827-B25E-47EC-AB6A-D62CCE001334}"/>
              </a:ext>
            </a:extLst>
          </p:cNvPr>
          <p:cNvSpPr/>
          <p:nvPr/>
        </p:nvSpPr>
        <p:spPr>
          <a:xfrm>
            <a:off x="5441526"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23583141-AE2C-45EA-8186-33D874373E34}"/>
              </a:ext>
            </a:extLst>
          </p:cNvPr>
          <p:cNvSpPr/>
          <p:nvPr/>
        </p:nvSpPr>
        <p:spPr>
          <a:xfrm>
            <a:off x="6324558"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1903: Wright brothers use gas power</a:t>
            </a:r>
          </a:p>
        </p:txBody>
      </p:sp>
      <p:sp>
        <p:nvSpPr>
          <p:cNvPr id="24" name="Oval 23">
            <a:extLst>
              <a:ext uri="{FF2B5EF4-FFF2-40B4-BE49-F238E27FC236}">
                <a16:creationId xmlns:a16="http://schemas.microsoft.com/office/drawing/2014/main" id="{5C771A0E-9139-44DF-8094-D663AB96343E}"/>
              </a:ext>
            </a:extLst>
          </p:cNvPr>
          <p:cNvSpPr/>
          <p:nvPr/>
        </p:nvSpPr>
        <p:spPr>
          <a:xfrm>
            <a:off x="6610077"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8A02E4F6-D0F2-4738-A50F-C5D3FABFDB22}"/>
              </a:ext>
            </a:extLst>
          </p:cNvPr>
          <p:cNvSpPr/>
          <p:nvPr/>
        </p:nvSpPr>
        <p:spPr>
          <a:xfrm>
            <a:off x="7493109"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1919: Crossing the Atlantic</a:t>
            </a:r>
          </a:p>
        </p:txBody>
      </p:sp>
      <p:sp>
        <p:nvSpPr>
          <p:cNvPr id="26" name="Oval 25">
            <a:extLst>
              <a:ext uri="{FF2B5EF4-FFF2-40B4-BE49-F238E27FC236}">
                <a16:creationId xmlns:a16="http://schemas.microsoft.com/office/drawing/2014/main" id="{2C47FBE5-AE12-419C-BEDB-EF4E3EBB542F}"/>
              </a:ext>
            </a:extLst>
          </p:cNvPr>
          <p:cNvSpPr/>
          <p:nvPr/>
        </p:nvSpPr>
        <p:spPr>
          <a:xfrm>
            <a:off x="7778628"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AF54C4BC-ADE8-4054-8427-282333D075A3}"/>
              </a:ext>
            </a:extLst>
          </p:cNvPr>
          <p:cNvSpPr/>
          <p:nvPr/>
        </p:nvSpPr>
        <p:spPr>
          <a:xfrm>
            <a:off x="8661660"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1939: 1</a:t>
            </a:r>
            <a:r>
              <a:rPr lang="en-US" sz="1300" kern="1200" baseline="30000" dirty="0"/>
              <a:t>st</a:t>
            </a:r>
            <a:r>
              <a:rPr lang="en-US" sz="1300" kern="1200" dirty="0"/>
              <a:t> turbojet powered flight</a:t>
            </a:r>
          </a:p>
        </p:txBody>
      </p:sp>
      <p:sp>
        <p:nvSpPr>
          <p:cNvPr id="28" name="Oval 27">
            <a:extLst>
              <a:ext uri="{FF2B5EF4-FFF2-40B4-BE49-F238E27FC236}">
                <a16:creationId xmlns:a16="http://schemas.microsoft.com/office/drawing/2014/main" id="{44A6C5A7-35B2-4F2E-84EB-A60BECAEACC3}"/>
              </a:ext>
            </a:extLst>
          </p:cNvPr>
          <p:cNvSpPr/>
          <p:nvPr/>
        </p:nvSpPr>
        <p:spPr>
          <a:xfrm>
            <a:off x="8947179"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424F92A6-A513-45BB-B2C6-F34C4F2B7EFC}"/>
              </a:ext>
            </a:extLst>
          </p:cNvPr>
          <p:cNvSpPr/>
          <p:nvPr/>
        </p:nvSpPr>
        <p:spPr>
          <a:xfrm>
            <a:off x="9830211"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1958: Boeing 707</a:t>
            </a:r>
          </a:p>
        </p:txBody>
      </p:sp>
      <p:sp>
        <p:nvSpPr>
          <p:cNvPr id="30" name="Oval 29">
            <a:extLst>
              <a:ext uri="{FF2B5EF4-FFF2-40B4-BE49-F238E27FC236}">
                <a16:creationId xmlns:a16="http://schemas.microsoft.com/office/drawing/2014/main" id="{A4F4A4A4-0234-466E-AD30-FA0A48567392}"/>
              </a:ext>
            </a:extLst>
          </p:cNvPr>
          <p:cNvSpPr/>
          <p:nvPr/>
        </p:nvSpPr>
        <p:spPr>
          <a:xfrm>
            <a:off x="10115730"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4" name="Picture 2" descr="The Flight of Icarus | Other - Quizizz">
            <a:extLst>
              <a:ext uri="{FF2B5EF4-FFF2-40B4-BE49-F238E27FC236}">
                <a16:creationId xmlns:a16="http://schemas.microsoft.com/office/drawing/2014/main" id="{36D7C4E1-2B12-4DA9-A2B6-3C4FBBD7E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867" y="52705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DD3B17F2-0115-4916-ABBC-BBC8BFFE6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787" y="4899274"/>
            <a:ext cx="1384746" cy="19701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6A80D8A-6E10-4836-A950-00646E29D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117" y="5964515"/>
            <a:ext cx="2857500" cy="904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Jet Airliner (Steve Miller Band song) - Wikipedia">
            <a:extLst>
              <a:ext uri="{FF2B5EF4-FFF2-40B4-BE49-F238E27FC236}">
                <a16:creationId xmlns:a16="http://schemas.microsoft.com/office/drawing/2014/main" id="{2DE0E000-1C70-4C51-AA01-98D3C680F6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367" y="5108744"/>
            <a:ext cx="1711541" cy="17115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BA0D9A7D-F400-4C80-91BC-9D1490AFA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5108744"/>
            <a:ext cx="2617934" cy="17492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ailway worker holding tool - Stock Photo - Dissolve">
            <a:extLst>
              <a:ext uri="{FF2B5EF4-FFF2-40B4-BE49-F238E27FC236}">
                <a16:creationId xmlns:a16="http://schemas.microsoft.com/office/drawing/2014/main" id="{B4499B44-E2B5-4F33-9DC4-56C530905E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458" y="2127250"/>
            <a:ext cx="1433819" cy="106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Motivation</a:t>
            </a:r>
          </a:p>
        </p:txBody>
      </p:sp>
      <p:pic>
        <p:nvPicPr>
          <p:cNvPr id="10" name="Picture 9">
            <a:extLst>
              <a:ext uri="{FF2B5EF4-FFF2-40B4-BE49-F238E27FC236}">
                <a16:creationId xmlns:a16="http://schemas.microsoft.com/office/drawing/2014/main" id="{26C5DE98-2C25-4F56-8D0C-C941E06ED923}"/>
              </a:ext>
            </a:extLst>
          </p:cNvPr>
          <p:cNvPicPr>
            <a:picLocks noChangeAspect="1"/>
          </p:cNvPicPr>
          <p:nvPr/>
        </p:nvPicPr>
        <p:blipFill>
          <a:blip r:embed="rId3"/>
          <a:stretch>
            <a:fillRect/>
          </a:stretch>
        </p:blipFill>
        <p:spPr>
          <a:xfrm>
            <a:off x="364434" y="1875694"/>
            <a:ext cx="11618968" cy="4982306"/>
          </a:xfrm>
          <a:prstGeom prst="rect">
            <a:avLst/>
          </a:prstGeom>
        </p:spPr>
      </p:pic>
      <p:pic>
        <p:nvPicPr>
          <p:cNvPr id="4" name="Picture 3">
            <a:extLst>
              <a:ext uri="{FF2B5EF4-FFF2-40B4-BE49-F238E27FC236}">
                <a16:creationId xmlns:a16="http://schemas.microsoft.com/office/drawing/2014/main" id="{7A21862A-F77D-4A8D-9261-B677AA9CB5E2}"/>
              </a:ext>
            </a:extLst>
          </p:cNvPr>
          <p:cNvPicPr>
            <a:picLocks noChangeAspect="1"/>
          </p:cNvPicPr>
          <p:nvPr/>
        </p:nvPicPr>
        <p:blipFill>
          <a:blip r:embed="rId4"/>
          <a:stretch>
            <a:fillRect/>
          </a:stretch>
        </p:blipFill>
        <p:spPr>
          <a:xfrm>
            <a:off x="364434" y="1875694"/>
            <a:ext cx="5757252" cy="4741760"/>
          </a:xfrm>
          <a:prstGeom prst="rect">
            <a:avLst/>
          </a:prstGeom>
        </p:spPr>
      </p:pic>
      <p:sp>
        <p:nvSpPr>
          <p:cNvPr id="8" name="TextBox 7">
            <a:extLst>
              <a:ext uri="{FF2B5EF4-FFF2-40B4-BE49-F238E27FC236}">
                <a16:creationId xmlns:a16="http://schemas.microsoft.com/office/drawing/2014/main" id="{B0707185-4BB0-490C-AC6D-70BBD29735BA}"/>
              </a:ext>
            </a:extLst>
          </p:cNvPr>
          <p:cNvSpPr txBox="1"/>
          <p:nvPr/>
        </p:nvSpPr>
        <p:spPr>
          <a:xfrm>
            <a:off x="3659434" y="2347754"/>
            <a:ext cx="641838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https://www.eia.gov/outlooks/aeo/pdf/AEO2022_ChartLibrary_full.pdf</a:t>
            </a:r>
          </a:p>
        </p:txBody>
      </p:sp>
      <p:sp>
        <p:nvSpPr>
          <p:cNvPr id="20" name="TextBox 19">
            <a:extLst>
              <a:ext uri="{FF2B5EF4-FFF2-40B4-BE49-F238E27FC236}">
                <a16:creationId xmlns:a16="http://schemas.microsoft.com/office/drawing/2014/main" id="{D4889BD4-44C7-435B-833E-DEB3B9C69862}"/>
              </a:ext>
            </a:extLst>
          </p:cNvPr>
          <p:cNvSpPr txBox="1"/>
          <p:nvPr/>
        </p:nvSpPr>
        <p:spPr>
          <a:xfrm>
            <a:off x="3659434" y="1875693"/>
            <a:ext cx="9892748" cy="276999"/>
          </a:xfrm>
          <a:prstGeom prst="rect">
            <a:avLst/>
          </a:prstGeom>
          <a:noFill/>
        </p:spPr>
        <p:txBody>
          <a:bodyPr wrap="square">
            <a:spAutoFit/>
          </a:bodyPr>
          <a:lstStyle/>
          <a:p>
            <a:r>
              <a:rPr lang="en-US" sz="1200" dirty="0"/>
              <a:t>https://www.iea.org/data-and-statistics/charts/global-co2-emissions-by-sector-2019</a:t>
            </a:r>
          </a:p>
        </p:txBody>
      </p:sp>
    </p:spTree>
    <p:extLst>
      <p:ext uri="{BB962C8B-B14F-4D97-AF65-F5344CB8AC3E}">
        <p14:creationId xmlns:p14="http://schemas.microsoft.com/office/powerpoint/2010/main" val="382344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93DC-C9D3-45DF-8545-533954987E65}"/>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4C46F789-CD06-4505-8951-C5D57AC22A4C}"/>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83F3F2C2-F027-46CA-BB76-5A40278F8966}"/>
              </a:ext>
            </a:extLst>
          </p:cNvPr>
          <p:cNvPicPr>
            <a:picLocks noChangeAspect="1"/>
          </p:cNvPicPr>
          <p:nvPr/>
        </p:nvPicPr>
        <p:blipFill>
          <a:blip r:embed="rId3"/>
          <a:stretch>
            <a:fillRect/>
          </a:stretch>
        </p:blipFill>
        <p:spPr>
          <a:xfrm>
            <a:off x="939799" y="2280706"/>
            <a:ext cx="9928225" cy="4484092"/>
          </a:xfrm>
          <a:prstGeom prst="rect">
            <a:avLst/>
          </a:prstGeom>
        </p:spPr>
      </p:pic>
    </p:spTree>
    <p:extLst>
      <p:ext uri="{BB962C8B-B14F-4D97-AF65-F5344CB8AC3E}">
        <p14:creationId xmlns:p14="http://schemas.microsoft.com/office/powerpoint/2010/main" val="375345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History of Planes &amp; Trains</a:t>
            </a:r>
          </a:p>
        </p:txBody>
      </p:sp>
      <p:sp>
        <p:nvSpPr>
          <p:cNvPr id="4" name="Rectangle 3">
            <a:extLst>
              <a:ext uri="{FF2B5EF4-FFF2-40B4-BE49-F238E27FC236}">
                <a16:creationId xmlns:a16="http://schemas.microsoft.com/office/drawing/2014/main" id="{5FE678A4-BD96-41AD-9C76-B04528C62576}"/>
              </a:ext>
            </a:extLst>
          </p:cNvPr>
          <p:cNvSpPr/>
          <p:nvPr/>
        </p:nvSpPr>
        <p:spPr>
          <a:xfrm>
            <a:off x="478864" y="996454"/>
            <a:ext cx="11630213" cy="5418667"/>
          </a:xfrm>
          <a:prstGeom prst="rect">
            <a:avLst/>
          </a:prstGeom>
          <a:noFill/>
        </p:spPr>
      </p:sp>
      <p:sp>
        <p:nvSpPr>
          <p:cNvPr id="5" name="Arrow: Notched Right 4">
            <a:extLst>
              <a:ext uri="{FF2B5EF4-FFF2-40B4-BE49-F238E27FC236}">
                <a16:creationId xmlns:a16="http://schemas.microsoft.com/office/drawing/2014/main" id="{712897DD-A8CA-48CE-9BC9-643D98C46202}"/>
              </a:ext>
            </a:extLst>
          </p:cNvPr>
          <p:cNvSpPr/>
          <p:nvPr/>
        </p:nvSpPr>
        <p:spPr>
          <a:xfrm>
            <a:off x="478864" y="2622054"/>
            <a:ext cx="11630213" cy="2167466"/>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73873FF7-BC11-491E-916B-D7517BE8DA5F}"/>
              </a:ext>
            </a:extLst>
          </p:cNvPr>
          <p:cNvSpPr/>
          <p:nvPr/>
        </p:nvSpPr>
        <p:spPr>
          <a:xfrm>
            <a:off x="481802"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1804: Steam locomotive</a:t>
            </a:r>
          </a:p>
        </p:txBody>
      </p:sp>
      <p:sp>
        <p:nvSpPr>
          <p:cNvPr id="8" name="Oval 7">
            <a:extLst>
              <a:ext uri="{FF2B5EF4-FFF2-40B4-BE49-F238E27FC236}">
                <a16:creationId xmlns:a16="http://schemas.microsoft.com/office/drawing/2014/main" id="{74B09674-C201-490B-9A64-3657B70DBB84}"/>
              </a:ext>
            </a:extLst>
          </p:cNvPr>
          <p:cNvSpPr/>
          <p:nvPr/>
        </p:nvSpPr>
        <p:spPr>
          <a:xfrm>
            <a:off x="767322"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205254BB-A4CA-4D50-AF27-B6F61E96D9D9}"/>
              </a:ext>
            </a:extLst>
          </p:cNvPr>
          <p:cNvSpPr/>
          <p:nvPr/>
        </p:nvSpPr>
        <p:spPr>
          <a:xfrm>
            <a:off x="1650353"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1837: Electric locomotive</a:t>
            </a:r>
          </a:p>
        </p:txBody>
      </p:sp>
      <p:sp>
        <p:nvSpPr>
          <p:cNvPr id="10" name="Oval 9">
            <a:extLst>
              <a:ext uri="{FF2B5EF4-FFF2-40B4-BE49-F238E27FC236}">
                <a16:creationId xmlns:a16="http://schemas.microsoft.com/office/drawing/2014/main" id="{32BAEBEF-9F35-469A-B81D-C8BE647559AE}"/>
              </a:ext>
            </a:extLst>
          </p:cNvPr>
          <p:cNvSpPr/>
          <p:nvPr/>
        </p:nvSpPr>
        <p:spPr>
          <a:xfrm>
            <a:off x="1935873"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9939D205-8B09-4C0B-BEC4-48B30FFE313B}"/>
              </a:ext>
            </a:extLst>
          </p:cNvPr>
          <p:cNvSpPr/>
          <p:nvPr/>
        </p:nvSpPr>
        <p:spPr>
          <a:xfrm>
            <a:off x="2818904"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1881: Electric tram lines</a:t>
            </a:r>
          </a:p>
        </p:txBody>
      </p:sp>
      <p:sp>
        <p:nvSpPr>
          <p:cNvPr id="12" name="Oval 11">
            <a:extLst>
              <a:ext uri="{FF2B5EF4-FFF2-40B4-BE49-F238E27FC236}">
                <a16:creationId xmlns:a16="http://schemas.microsoft.com/office/drawing/2014/main" id="{3B848C92-16E4-4CC7-8B67-287EF1B74554}"/>
              </a:ext>
            </a:extLst>
          </p:cNvPr>
          <p:cNvSpPr/>
          <p:nvPr/>
        </p:nvSpPr>
        <p:spPr>
          <a:xfrm>
            <a:off x="3104424"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588C4EB4-95A1-4C9A-B223-538819ABCB99}"/>
              </a:ext>
            </a:extLst>
          </p:cNvPr>
          <p:cNvSpPr/>
          <p:nvPr/>
        </p:nvSpPr>
        <p:spPr>
          <a:xfrm>
            <a:off x="3987455"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1884</a:t>
            </a:r>
            <a:r>
              <a:rPr lang="en-US" sz="1300" i="1" kern="1200" dirty="0"/>
              <a:t>: </a:t>
            </a:r>
          </a:p>
          <a:p>
            <a:pPr marL="0" lvl="0" indent="0" algn="ctr" defTabSz="577850">
              <a:lnSpc>
                <a:spcPct val="90000"/>
              </a:lnSpc>
              <a:spcBef>
                <a:spcPct val="0"/>
              </a:spcBef>
              <a:spcAft>
                <a:spcPct val="35000"/>
              </a:spcAft>
              <a:buNone/>
            </a:pPr>
            <a:r>
              <a:rPr lang="en-US" sz="1300" i="1" kern="1200" dirty="0"/>
              <a:t>“</a:t>
            </a:r>
            <a:r>
              <a:rPr lang="en-US" sz="1300" i="0" kern="1200" dirty="0"/>
              <a:t>La France” </a:t>
            </a:r>
            <a:r>
              <a:rPr lang="en-US" sz="1300" kern="1200" dirty="0"/>
              <a:t>powered by flow battery</a:t>
            </a:r>
          </a:p>
        </p:txBody>
      </p:sp>
      <p:sp>
        <p:nvSpPr>
          <p:cNvPr id="20" name="Oval 19">
            <a:extLst>
              <a:ext uri="{FF2B5EF4-FFF2-40B4-BE49-F238E27FC236}">
                <a16:creationId xmlns:a16="http://schemas.microsoft.com/office/drawing/2014/main" id="{04DFC560-FEAE-4CE1-9449-FF1D95F679B9}"/>
              </a:ext>
            </a:extLst>
          </p:cNvPr>
          <p:cNvSpPr/>
          <p:nvPr/>
        </p:nvSpPr>
        <p:spPr>
          <a:xfrm>
            <a:off x="4272975"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C93F1012-65CB-4C35-9594-0341877CCF7C}"/>
              </a:ext>
            </a:extLst>
          </p:cNvPr>
          <p:cNvSpPr/>
          <p:nvPr/>
        </p:nvSpPr>
        <p:spPr>
          <a:xfrm>
            <a:off x="5156006"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1886: Steam engine</a:t>
            </a:r>
          </a:p>
        </p:txBody>
      </p:sp>
      <p:sp>
        <p:nvSpPr>
          <p:cNvPr id="22" name="Oval 21">
            <a:extLst>
              <a:ext uri="{FF2B5EF4-FFF2-40B4-BE49-F238E27FC236}">
                <a16:creationId xmlns:a16="http://schemas.microsoft.com/office/drawing/2014/main" id="{6A7B2827-B25E-47EC-AB6A-D62CCE001334}"/>
              </a:ext>
            </a:extLst>
          </p:cNvPr>
          <p:cNvSpPr/>
          <p:nvPr/>
        </p:nvSpPr>
        <p:spPr>
          <a:xfrm>
            <a:off x="5441526"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23583141-AE2C-45EA-8186-33D874373E34}"/>
              </a:ext>
            </a:extLst>
          </p:cNvPr>
          <p:cNvSpPr/>
          <p:nvPr/>
        </p:nvSpPr>
        <p:spPr>
          <a:xfrm>
            <a:off x="6324558"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1903: Wright brothers</a:t>
            </a:r>
          </a:p>
        </p:txBody>
      </p:sp>
      <p:sp>
        <p:nvSpPr>
          <p:cNvPr id="24" name="Oval 23">
            <a:extLst>
              <a:ext uri="{FF2B5EF4-FFF2-40B4-BE49-F238E27FC236}">
                <a16:creationId xmlns:a16="http://schemas.microsoft.com/office/drawing/2014/main" id="{5C771A0E-9139-44DF-8094-D663AB96343E}"/>
              </a:ext>
            </a:extLst>
          </p:cNvPr>
          <p:cNvSpPr/>
          <p:nvPr/>
        </p:nvSpPr>
        <p:spPr>
          <a:xfrm>
            <a:off x="6610077"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8A02E4F6-D0F2-4738-A50F-C5D3FABFDB22}"/>
              </a:ext>
            </a:extLst>
          </p:cNvPr>
          <p:cNvSpPr/>
          <p:nvPr/>
        </p:nvSpPr>
        <p:spPr>
          <a:xfrm>
            <a:off x="7493109"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1919: Crossing the Atlantic</a:t>
            </a:r>
          </a:p>
        </p:txBody>
      </p:sp>
      <p:sp>
        <p:nvSpPr>
          <p:cNvPr id="26" name="Oval 25">
            <a:extLst>
              <a:ext uri="{FF2B5EF4-FFF2-40B4-BE49-F238E27FC236}">
                <a16:creationId xmlns:a16="http://schemas.microsoft.com/office/drawing/2014/main" id="{2C47FBE5-AE12-419C-BEDB-EF4E3EBB542F}"/>
              </a:ext>
            </a:extLst>
          </p:cNvPr>
          <p:cNvSpPr/>
          <p:nvPr/>
        </p:nvSpPr>
        <p:spPr>
          <a:xfrm>
            <a:off x="7778628"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AF54C4BC-ADE8-4054-8427-282333D075A3}"/>
              </a:ext>
            </a:extLst>
          </p:cNvPr>
          <p:cNvSpPr/>
          <p:nvPr/>
        </p:nvSpPr>
        <p:spPr>
          <a:xfrm>
            <a:off x="8661660" y="42476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t>1939: 1</a:t>
            </a:r>
            <a:r>
              <a:rPr lang="en-US" sz="1300" kern="1200" baseline="30000" dirty="0"/>
              <a:t>st</a:t>
            </a:r>
            <a:r>
              <a:rPr lang="en-US" sz="1300" kern="1200" dirty="0"/>
              <a:t> turbojet powered flight</a:t>
            </a:r>
          </a:p>
        </p:txBody>
      </p:sp>
      <p:sp>
        <p:nvSpPr>
          <p:cNvPr id="28" name="Oval 27">
            <a:extLst>
              <a:ext uri="{FF2B5EF4-FFF2-40B4-BE49-F238E27FC236}">
                <a16:creationId xmlns:a16="http://schemas.microsoft.com/office/drawing/2014/main" id="{44A6C5A7-35B2-4F2E-84EB-A60BECAEACC3}"/>
              </a:ext>
            </a:extLst>
          </p:cNvPr>
          <p:cNvSpPr/>
          <p:nvPr/>
        </p:nvSpPr>
        <p:spPr>
          <a:xfrm>
            <a:off x="8947179"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424F92A6-A513-45BB-B2C6-F34C4F2B7EFC}"/>
              </a:ext>
            </a:extLst>
          </p:cNvPr>
          <p:cNvSpPr/>
          <p:nvPr/>
        </p:nvSpPr>
        <p:spPr>
          <a:xfrm>
            <a:off x="9830211" y="996454"/>
            <a:ext cx="1112905" cy="2167466"/>
          </a:xfrm>
          <a:custGeom>
            <a:avLst/>
            <a:gdLst>
              <a:gd name="connsiteX0" fmla="*/ 0 w 1112905"/>
              <a:gd name="connsiteY0" fmla="*/ 0 h 2167466"/>
              <a:gd name="connsiteX1" fmla="*/ 1112905 w 1112905"/>
              <a:gd name="connsiteY1" fmla="*/ 0 h 2167466"/>
              <a:gd name="connsiteX2" fmla="*/ 1112905 w 1112905"/>
              <a:gd name="connsiteY2" fmla="*/ 2167466 h 2167466"/>
              <a:gd name="connsiteX3" fmla="*/ 0 w 1112905"/>
              <a:gd name="connsiteY3" fmla="*/ 2167466 h 2167466"/>
              <a:gd name="connsiteX4" fmla="*/ 0 w 111290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905" h="2167466">
                <a:moveTo>
                  <a:pt x="0" y="0"/>
                </a:moveTo>
                <a:lnTo>
                  <a:pt x="1112905" y="0"/>
                </a:lnTo>
                <a:lnTo>
                  <a:pt x="111290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kern="1200" dirty="0"/>
              <a:t>1958: Boeing 707</a:t>
            </a:r>
          </a:p>
        </p:txBody>
      </p:sp>
      <p:sp>
        <p:nvSpPr>
          <p:cNvPr id="30" name="Oval 29">
            <a:extLst>
              <a:ext uri="{FF2B5EF4-FFF2-40B4-BE49-F238E27FC236}">
                <a16:creationId xmlns:a16="http://schemas.microsoft.com/office/drawing/2014/main" id="{A4F4A4A4-0234-466E-AD30-FA0A48567392}"/>
              </a:ext>
            </a:extLst>
          </p:cNvPr>
          <p:cNvSpPr/>
          <p:nvPr/>
        </p:nvSpPr>
        <p:spPr>
          <a:xfrm>
            <a:off x="10115730" y="3434854"/>
            <a:ext cx="541866" cy="54186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4" name="Picture 2" descr="The Flight of Icarus | Other - Quizizz">
            <a:extLst>
              <a:ext uri="{FF2B5EF4-FFF2-40B4-BE49-F238E27FC236}">
                <a16:creationId xmlns:a16="http://schemas.microsoft.com/office/drawing/2014/main" id="{36D7C4E1-2B12-4DA9-A2B6-3C4FBBD7E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867" y="52705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DD3B17F2-0115-4916-ABBC-BBC8BFFE6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787" y="4899274"/>
            <a:ext cx="1384746" cy="19701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6A80D8A-6E10-4836-A950-00646E29D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117" y="5964515"/>
            <a:ext cx="2857500" cy="904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Jet Airliner (Steve Miller Band song) - Wikipedia">
            <a:extLst>
              <a:ext uri="{FF2B5EF4-FFF2-40B4-BE49-F238E27FC236}">
                <a16:creationId xmlns:a16="http://schemas.microsoft.com/office/drawing/2014/main" id="{2DE0E000-1C70-4C51-AA01-98D3C680F6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367" y="5108744"/>
            <a:ext cx="1711541" cy="17115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BA0D9A7D-F400-4C80-91BC-9D1490AFA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5108744"/>
            <a:ext cx="2617934" cy="17492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ailway worker holding tool - Stock Photo - Dissolve">
            <a:extLst>
              <a:ext uri="{FF2B5EF4-FFF2-40B4-BE49-F238E27FC236}">
                <a16:creationId xmlns:a16="http://schemas.microsoft.com/office/drawing/2014/main" id="{B4499B44-E2B5-4F33-9DC4-56C530905E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458" y="2127250"/>
            <a:ext cx="1433819" cy="106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21" grpId="0"/>
      <p:bldP spid="23" grpId="0"/>
      <p:bldP spid="25"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3C09-A50D-4D47-B4B4-F77FC58F9060}"/>
              </a:ext>
            </a:extLst>
          </p:cNvPr>
          <p:cNvSpPr>
            <a:spLocks noGrp="1"/>
          </p:cNvSpPr>
          <p:nvPr>
            <p:ph type="title"/>
          </p:nvPr>
        </p:nvSpPr>
        <p:spPr/>
        <p:txBody>
          <a:bodyPr/>
          <a:lstStyle/>
          <a:p>
            <a:r>
              <a:rPr lang="en-US" dirty="0"/>
              <a:t>Planes Today</a:t>
            </a:r>
          </a:p>
        </p:txBody>
      </p:sp>
      <p:sp>
        <p:nvSpPr>
          <p:cNvPr id="3" name="Content Placeholder 2">
            <a:extLst>
              <a:ext uri="{FF2B5EF4-FFF2-40B4-BE49-F238E27FC236}">
                <a16:creationId xmlns:a16="http://schemas.microsoft.com/office/drawing/2014/main" id="{B5B3C11A-B69B-4F69-AC2E-C75E9AD3097B}"/>
              </a:ext>
            </a:extLst>
          </p:cNvPr>
          <p:cNvSpPr>
            <a:spLocks noGrp="1"/>
          </p:cNvSpPr>
          <p:nvPr>
            <p:ph idx="1"/>
          </p:nvPr>
        </p:nvSpPr>
        <p:spPr>
          <a:xfrm>
            <a:off x="282757" y="2727126"/>
            <a:ext cx="2291631" cy="3416300"/>
          </a:xfrm>
        </p:spPr>
        <p:txBody>
          <a:bodyPr/>
          <a:lstStyle/>
          <a:p>
            <a:r>
              <a:rPr lang="en-US" dirty="0"/>
              <a:t>1% of world’s cargo</a:t>
            </a:r>
          </a:p>
          <a:p>
            <a:r>
              <a:rPr lang="en-US" dirty="0"/>
              <a:t>4 billion passengers a year</a:t>
            </a:r>
          </a:p>
        </p:txBody>
      </p:sp>
      <p:pic>
        <p:nvPicPr>
          <p:cNvPr id="5" name="Picture 4">
            <a:extLst>
              <a:ext uri="{FF2B5EF4-FFF2-40B4-BE49-F238E27FC236}">
                <a16:creationId xmlns:a16="http://schemas.microsoft.com/office/drawing/2014/main" id="{E5D8B678-F64B-48AB-8EFC-574E22A4D33E}"/>
              </a:ext>
            </a:extLst>
          </p:cNvPr>
          <p:cNvPicPr>
            <a:picLocks noChangeAspect="1"/>
          </p:cNvPicPr>
          <p:nvPr/>
        </p:nvPicPr>
        <p:blipFill>
          <a:blip r:embed="rId3"/>
          <a:stretch>
            <a:fillRect/>
          </a:stretch>
        </p:blipFill>
        <p:spPr>
          <a:xfrm>
            <a:off x="2852257" y="2372916"/>
            <a:ext cx="9339743" cy="4321668"/>
          </a:xfrm>
          <a:prstGeom prst="rect">
            <a:avLst/>
          </a:prstGeom>
        </p:spPr>
      </p:pic>
      <p:sp>
        <p:nvSpPr>
          <p:cNvPr id="6" name="TextBox 5">
            <a:extLst>
              <a:ext uri="{FF2B5EF4-FFF2-40B4-BE49-F238E27FC236}">
                <a16:creationId xmlns:a16="http://schemas.microsoft.com/office/drawing/2014/main" id="{EDA23659-6A11-45B0-9D62-BAC7CCB1E0F1}"/>
              </a:ext>
            </a:extLst>
          </p:cNvPr>
          <p:cNvSpPr txBox="1"/>
          <p:nvPr/>
        </p:nvSpPr>
        <p:spPr>
          <a:xfrm>
            <a:off x="7830682" y="2811318"/>
            <a:ext cx="5498206" cy="276999"/>
          </a:xfrm>
          <a:prstGeom prst="rect">
            <a:avLst/>
          </a:prstGeom>
          <a:noFill/>
        </p:spPr>
        <p:txBody>
          <a:bodyPr wrap="square">
            <a:spAutoFit/>
          </a:bodyPr>
          <a:lstStyle/>
          <a:p>
            <a:r>
              <a:rPr lang="en-US" sz="1200" dirty="0"/>
              <a:t>https://www.iea.org/reports/aviation</a:t>
            </a:r>
          </a:p>
        </p:txBody>
      </p:sp>
      <p:pic>
        <p:nvPicPr>
          <p:cNvPr id="7" name="Picture 2" descr="Jay Jay | Jay Jay the Jet Plane wiki | Fandom">
            <a:extLst>
              <a:ext uri="{FF2B5EF4-FFF2-40B4-BE49-F238E27FC236}">
                <a16:creationId xmlns:a16="http://schemas.microsoft.com/office/drawing/2014/main" id="{25DA3ED8-3C66-49BF-BC78-9E43AB5AA0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60066" y="2553827"/>
            <a:ext cx="3861016" cy="27084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S. Commercial Aircraft Fleet 2020 | By Model, Type and Airline">
            <a:extLst>
              <a:ext uri="{FF2B5EF4-FFF2-40B4-BE49-F238E27FC236}">
                <a16:creationId xmlns:a16="http://schemas.microsoft.com/office/drawing/2014/main" id="{B80AF803-19F0-4051-94AE-D5F9B5C0F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2128" y="2520618"/>
            <a:ext cx="4498557" cy="270847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5D6C4BA-CB6B-4186-B1DB-274ED5C9BFF3}"/>
                  </a:ext>
                </a:extLst>
              </p:cNvPr>
              <p:cNvSpPr txBox="1"/>
              <p:nvPr/>
            </p:nvSpPr>
            <p:spPr>
              <a:xfrm>
                <a:off x="8072368" y="3769684"/>
                <a:ext cx="3687997" cy="546753"/>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𝜌</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𝑔</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𝜌</m:t>
                        </m:r>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b="0" i="1" smtClean="0">
                                <a:latin typeface="Cambria Math" panose="02040503050406030204" pitchFamily="18" charset="0"/>
                              </a:rPr>
                              <m:t>2</m:t>
                            </m:r>
                          </m:sub>
                          <m:sup>
                            <m:r>
                              <a:rPr lang="en-US" i="1">
                                <a:latin typeface="Cambria Math" panose="02040503050406030204" pitchFamily="18" charset="0"/>
                              </a:rPr>
                              <m:t>2</m:t>
                            </m:r>
                          </m:sup>
                        </m:sSubSup>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𝑔</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2</m:t>
                        </m:r>
                      </m:sub>
                    </m:sSub>
                  </m:oMath>
                </a14:m>
                <a:endParaRPr lang="en-US" dirty="0"/>
              </a:p>
            </p:txBody>
          </p:sp>
        </mc:Choice>
        <mc:Fallback>
          <p:sp>
            <p:nvSpPr>
              <p:cNvPr id="4" name="TextBox 3">
                <a:extLst>
                  <a:ext uri="{FF2B5EF4-FFF2-40B4-BE49-F238E27FC236}">
                    <a16:creationId xmlns:a16="http://schemas.microsoft.com/office/drawing/2014/main" id="{C5D6C4BA-CB6B-4186-B1DB-274ED5C9BFF3}"/>
                  </a:ext>
                </a:extLst>
              </p:cNvPr>
              <p:cNvSpPr txBox="1">
                <a:spLocks noRot="1" noChangeAspect="1" noMove="1" noResize="1" noEditPoints="1" noAdjustHandles="1" noChangeArrowheads="1" noChangeShapeType="1" noTextEdit="1"/>
              </p:cNvSpPr>
              <p:nvPr/>
            </p:nvSpPr>
            <p:spPr>
              <a:xfrm>
                <a:off x="8072368" y="3769684"/>
                <a:ext cx="3687997" cy="546753"/>
              </a:xfrm>
              <a:prstGeom prst="rect">
                <a:avLst/>
              </a:prstGeom>
              <a:blipFill>
                <a:blip r:embed="rId6"/>
                <a:stretch>
                  <a:fillRect/>
                </a:stretch>
              </a:blipFill>
            </p:spPr>
            <p:txBody>
              <a:bodyPr/>
              <a:lstStyle/>
              <a:p>
                <a:r>
                  <a:rPr lang="en-US">
                    <a:noFill/>
                  </a:rPr>
                  <a:t> </a:t>
                </a:r>
              </a:p>
            </p:txBody>
          </p:sp>
        </mc:Fallback>
      </mc:AlternateContent>
      <p:pic>
        <p:nvPicPr>
          <p:cNvPr id="1028" name="Picture 4" descr="Aerodynamic Lift and Drag and the Theory of Flight">
            <a:extLst>
              <a:ext uri="{FF2B5EF4-FFF2-40B4-BE49-F238E27FC236}">
                <a16:creationId xmlns:a16="http://schemas.microsoft.com/office/drawing/2014/main" id="{A7836BB1-DFA1-4ED1-A8A2-0CDBD7D78D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2879" y="2684230"/>
            <a:ext cx="4762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4EB66EB-5EFB-4073-A1E8-E86902F4A035}"/>
              </a:ext>
            </a:extLst>
          </p:cNvPr>
          <p:cNvPicPr>
            <a:picLocks noChangeAspect="1"/>
          </p:cNvPicPr>
          <p:nvPr/>
        </p:nvPicPr>
        <p:blipFill>
          <a:blip r:embed="rId8"/>
          <a:stretch>
            <a:fillRect/>
          </a:stretch>
        </p:blipFill>
        <p:spPr>
          <a:xfrm>
            <a:off x="0" y="5848408"/>
            <a:ext cx="12192000" cy="441339"/>
          </a:xfrm>
          <a:prstGeom prst="rect">
            <a:avLst/>
          </a:prstGeom>
        </p:spPr>
      </p:pic>
    </p:spTree>
    <p:extLst>
      <p:ext uri="{BB962C8B-B14F-4D97-AF65-F5344CB8AC3E}">
        <p14:creationId xmlns:p14="http://schemas.microsoft.com/office/powerpoint/2010/main" val="557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E43860-6EC2-4380-9786-438A65F2EE73}"/>
              </a:ext>
            </a:extLst>
          </p:cNvPr>
          <p:cNvPicPr>
            <a:picLocks noChangeAspect="1"/>
          </p:cNvPicPr>
          <p:nvPr/>
        </p:nvPicPr>
        <p:blipFill>
          <a:blip r:embed="rId3"/>
          <a:stretch>
            <a:fillRect/>
          </a:stretch>
        </p:blipFill>
        <p:spPr>
          <a:xfrm>
            <a:off x="1449807" y="2323085"/>
            <a:ext cx="9458945" cy="4377198"/>
          </a:xfrm>
          <a:prstGeom prst="rect">
            <a:avLst/>
          </a:prstGeom>
        </p:spPr>
      </p:pic>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Planes Today</a:t>
            </a:r>
          </a:p>
        </p:txBody>
      </p:sp>
      <p:sp>
        <p:nvSpPr>
          <p:cNvPr id="8" name="TextBox 7">
            <a:extLst>
              <a:ext uri="{FF2B5EF4-FFF2-40B4-BE49-F238E27FC236}">
                <a16:creationId xmlns:a16="http://schemas.microsoft.com/office/drawing/2014/main" id="{5E21742D-485C-4A67-9E13-2A12FF41E248}"/>
              </a:ext>
            </a:extLst>
          </p:cNvPr>
          <p:cNvSpPr txBox="1"/>
          <p:nvPr/>
        </p:nvSpPr>
        <p:spPr>
          <a:xfrm>
            <a:off x="6296786" y="2719455"/>
            <a:ext cx="5498206" cy="276999"/>
          </a:xfrm>
          <a:prstGeom prst="rect">
            <a:avLst/>
          </a:prstGeom>
          <a:noFill/>
        </p:spPr>
        <p:txBody>
          <a:bodyPr wrap="square">
            <a:spAutoFit/>
          </a:bodyPr>
          <a:lstStyle/>
          <a:p>
            <a:r>
              <a:rPr lang="en-US" sz="1200" dirty="0"/>
              <a:t>https://www.iea.org/reports/aviation</a:t>
            </a:r>
          </a:p>
        </p:txBody>
      </p:sp>
      <p:sp>
        <p:nvSpPr>
          <p:cNvPr id="12" name="TextBox 11">
            <a:extLst>
              <a:ext uri="{FF2B5EF4-FFF2-40B4-BE49-F238E27FC236}">
                <a16:creationId xmlns:a16="http://schemas.microsoft.com/office/drawing/2014/main" id="{BD51141F-82F5-4B20-8247-DC1FAA644D15}"/>
              </a:ext>
            </a:extLst>
          </p:cNvPr>
          <p:cNvSpPr txBox="1"/>
          <p:nvPr/>
        </p:nvSpPr>
        <p:spPr>
          <a:xfrm>
            <a:off x="2487020" y="6017185"/>
            <a:ext cx="6097280" cy="369332"/>
          </a:xfrm>
          <a:prstGeom prst="rect">
            <a:avLst/>
          </a:prstGeom>
          <a:noFill/>
        </p:spPr>
        <p:txBody>
          <a:bodyPr wrap="square">
            <a:spAutoFit/>
          </a:bodyPr>
          <a:lstStyle/>
          <a:p>
            <a:r>
              <a:rPr lang="en-US" b="0" i="0" dirty="0">
                <a:solidFill>
                  <a:srgbClr val="6F6F6F"/>
                </a:solidFill>
                <a:effectLst/>
                <a:latin typeface="Graphik"/>
              </a:rPr>
              <a:t>NZE = Net Zero Emissions by 2050 Scenario</a:t>
            </a:r>
            <a:endParaRPr lang="en-US" dirty="0"/>
          </a:p>
        </p:txBody>
      </p:sp>
      <p:sp>
        <p:nvSpPr>
          <p:cNvPr id="14" name="TextBox 13">
            <a:extLst>
              <a:ext uri="{FF2B5EF4-FFF2-40B4-BE49-F238E27FC236}">
                <a16:creationId xmlns:a16="http://schemas.microsoft.com/office/drawing/2014/main" id="{5DEFB661-D8A4-4003-8809-0DDB910763CE}"/>
              </a:ext>
            </a:extLst>
          </p:cNvPr>
          <p:cNvSpPr txBox="1"/>
          <p:nvPr/>
        </p:nvSpPr>
        <p:spPr>
          <a:xfrm>
            <a:off x="2487020" y="5409061"/>
            <a:ext cx="6097280" cy="369332"/>
          </a:xfrm>
          <a:prstGeom prst="rect">
            <a:avLst/>
          </a:prstGeom>
          <a:noFill/>
        </p:spPr>
        <p:txBody>
          <a:bodyPr wrap="square">
            <a:spAutoFit/>
          </a:bodyPr>
          <a:lstStyle/>
          <a:p>
            <a:r>
              <a:rPr lang="en-US" b="0" i="0" dirty="0">
                <a:solidFill>
                  <a:srgbClr val="6F6F6F"/>
                </a:solidFill>
                <a:effectLst/>
                <a:latin typeface="Graphik"/>
              </a:rPr>
              <a:t>APS = Announced Pledges Scenario</a:t>
            </a:r>
            <a:endParaRPr lang="en-US" dirty="0"/>
          </a:p>
        </p:txBody>
      </p:sp>
    </p:spTree>
    <p:extLst>
      <p:ext uri="{BB962C8B-B14F-4D97-AF65-F5344CB8AC3E}">
        <p14:creationId xmlns:p14="http://schemas.microsoft.com/office/powerpoint/2010/main" val="257658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Future of Planes</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2" y="2234471"/>
            <a:ext cx="10350369" cy="4351338"/>
          </a:xfrm>
        </p:spPr>
        <p:txBody>
          <a:bodyPr/>
          <a:lstStyle/>
          <a:p>
            <a:r>
              <a:rPr lang="en-US" dirty="0"/>
              <a:t>Alternative fuels (biofuels and synthetic jet kerosene)</a:t>
            </a:r>
          </a:p>
          <a:p>
            <a:pPr lvl="1"/>
            <a:r>
              <a:rPr lang="en-US" dirty="0"/>
              <a:t>Currently less than 0.1% of fuel; aiming for 2% by 2025, 63% by 2050 for European Commission &amp; 100% for USA</a:t>
            </a:r>
          </a:p>
          <a:p>
            <a:pPr lvl="1"/>
            <a:r>
              <a:rPr lang="en-US" dirty="0"/>
              <a:t>Twice as expensive</a:t>
            </a:r>
          </a:p>
          <a:p>
            <a:r>
              <a:rPr lang="en-US" b="1" dirty="0"/>
              <a:t>Electrification</a:t>
            </a:r>
          </a:p>
        </p:txBody>
      </p:sp>
    </p:spTree>
    <p:extLst>
      <p:ext uri="{BB962C8B-B14F-4D97-AF65-F5344CB8AC3E}">
        <p14:creationId xmlns:p14="http://schemas.microsoft.com/office/powerpoint/2010/main" val="4118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2847-8DD8-4143-90BD-1697B6F1F51D}"/>
              </a:ext>
            </a:extLst>
          </p:cNvPr>
          <p:cNvSpPr>
            <a:spLocks noGrp="1"/>
          </p:cNvSpPr>
          <p:nvPr>
            <p:ph type="title"/>
          </p:nvPr>
        </p:nvSpPr>
        <p:spPr/>
        <p:txBody>
          <a:bodyPr/>
          <a:lstStyle/>
          <a:p>
            <a:r>
              <a:rPr lang="en-US" dirty="0"/>
              <a:t>Requirements for Electrification</a:t>
            </a:r>
          </a:p>
        </p:txBody>
      </p:sp>
      <p:sp>
        <p:nvSpPr>
          <p:cNvPr id="3" name="Content Placeholder 2">
            <a:extLst>
              <a:ext uri="{FF2B5EF4-FFF2-40B4-BE49-F238E27FC236}">
                <a16:creationId xmlns:a16="http://schemas.microsoft.com/office/drawing/2014/main" id="{8301073A-DAC2-4D2C-9A37-98698E94C72C}"/>
              </a:ext>
            </a:extLst>
          </p:cNvPr>
          <p:cNvSpPr>
            <a:spLocks noGrp="1"/>
          </p:cNvSpPr>
          <p:nvPr>
            <p:ph idx="1"/>
          </p:nvPr>
        </p:nvSpPr>
        <p:spPr>
          <a:xfrm>
            <a:off x="721822" y="2234471"/>
            <a:ext cx="10350369" cy="4351338"/>
          </a:xfrm>
        </p:spPr>
        <p:txBody>
          <a:bodyPr/>
          <a:lstStyle/>
          <a:p>
            <a:endParaRPr lang="en-US" dirty="0"/>
          </a:p>
        </p:txBody>
      </p:sp>
      <p:pic>
        <p:nvPicPr>
          <p:cNvPr id="4" name="Picture 3">
            <a:extLst>
              <a:ext uri="{FF2B5EF4-FFF2-40B4-BE49-F238E27FC236}">
                <a16:creationId xmlns:a16="http://schemas.microsoft.com/office/drawing/2014/main" id="{FEB2E318-EC90-4DE9-8CDC-7EB49AB35E37}"/>
              </a:ext>
            </a:extLst>
          </p:cNvPr>
          <p:cNvPicPr>
            <a:picLocks noChangeAspect="1"/>
          </p:cNvPicPr>
          <p:nvPr/>
        </p:nvPicPr>
        <p:blipFill>
          <a:blip r:embed="rId3"/>
          <a:stretch>
            <a:fillRect/>
          </a:stretch>
        </p:blipFill>
        <p:spPr>
          <a:xfrm>
            <a:off x="208768" y="2282266"/>
            <a:ext cx="5430032" cy="4159173"/>
          </a:xfrm>
          <a:prstGeom prst="rect">
            <a:avLst/>
          </a:prstGeom>
        </p:spPr>
      </p:pic>
      <p:sp>
        <p:nvSpPr>
          <p:cNvPr id="6" name="TextBox 5">
            <a:extLst>
              <a:ext uri="{FF2B5EF4-FFF2-40B4-BE49-F238E27FC236}">
                <a16:creationId xmlns:a16="http://schemas.microsoft.com/office/drawing/2014/main" id="{BCCAD3E1-44E1-419E-BC67-9790AABC2945}"/>
              </a:ext>
            </a:extLst>
          </p:cNvPr>
          <p:cNvSpPr txBox="1"/>
          <p:nvPr/>
        </p:nvSpPr>
        <p:spPr>
          <a:xfrm>
            <a:off x="838200" y="6441440"/>
            <a:ext cx="10386177" cy="369332"/>
          </a:xfrm>
          <a:prstGeom prst="rect">
            <a:avLst/>
          </a:prstGeom>
          <a:noFill/>
        </p:spPr>
        <p:txBody>
          <a:bodyPr wrap="none" rtlCol="0">
            <a:spAutoFit/>
          </a:bodyPr>
          <a:lstStyle/>
          <a:p>
            <a:r>
              <a:rPr lang="en-US" dirty="0"/>
              <a:t>V. Viswanathan et al., Nature 601 (2022). </a:t>
            </a:r>
            <a:r>
              <a:rPr lang="en-US" dirty="0">
                <a:hlinkClick r:id="rId4"/>
              </a:rPr>
              <a:t>https://doi.org/10.1038/s41586-021-04139-1</a:t>
            </a:r>
            <a:r>
              <a:rPr lang="en-US" dirty="0"/>
              <a:t>. Edited.</a:t>
            </a:r>
          </a:p>
        </p:txBody>
      </p:sp>
      <p:sp>
        <p:nvSpPr>
          <p:cNvPr id="7" name="Rectangle 6">
            <a:extLst>
              <a:ext uri="{FF2B5EF4-FFF2-40B4-BE49-F238E27FC236}">
                <a16:creationId xmlns:a16="http://schemas.microsoft.com/office/drawing/2014/main" id="{8C440252-2FE1-4B63-9068-12485D900B86}"/>
              </a:ext>
            </a:extLst>
          </p:cNvPr>
          <p:cNvSpPr/>
          <p:nvPr/>
        </p:nvSpPr>
        <p:spPr>
          <a:xfrm>
            <a:off x="1913864" y="4079534"/>
            <a:ext cx="706582" cy="221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Fuel Cell</a:t>
            </a:r>
          </a:p>
        </p:txBody>
      </p:sp>
      <p:sp>
        <p:nvSpPr>
          <p:cNvPr id="9" name="Oval 8">
            <a:extLst>
              <a:ext uri="{FF2B5EF4-FFF2-40B4-BE49-F238E27FC236}">
                <a16:creationId xmlns:a16="http://schemas.microsoft.com/office/drawing/2014/main" id="{FB384224-A2B9-4908-AC80-5A767525EC6E}"/>
              </a:ext>
            </a:extLst>
          </p:cNvPr>
          <p:cNvSpPr/>
          <p:nvPr/>
        </p:nvSpPr>
        <p:spPr>
          <a:xfrm rot="1936669">
            <a:off x="2501544" y="4358143"/>
            <a:ext cx="1069563"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Li+, NiMH,</a:t>
            </a:r>
          </a:p>
        </p:txBody>
      </p:sp>
      <p:pic>
        <p:nvPicPr>
          <p:cNvPr id="10" name="Picture 9">
            <a:extLst>
              <a:ext uri="{FF2B5EF4-FFF2-40B4-BE49-F238E27FC236}">
                <a16:creationId xmlns:a16="http://schemas.microsoft.com/office/drawing/2014/main" id="{7F26A183-87BA-4338-AD9C-5048623042D2}"/>
              </a:ext>
            </a:extLst>
          </p:cNvPr>
          <p:cNvPicPr>
            <a:picLocks noChangeAspect="1"/>
          </p:cNvPicPr>
          <p:nvPr/>
        </p:nvPicPr>
        <p:blipFill>
          <a:blip r:embed="rId5"/>
          <a:stretch>
            <a:fillRect/>
          </a:stretch>
        </p:blipFill>
        <p:spPr>
          <a:xfrm>
            <a:off x="5424056" y="2369116"/>
            <a:ext cx="6673994" cy="3847361"/>
          </a:xfrm>
          <a:prstGeom prst="rect">
            <a:avLst/>
          </a:prstGeom>
        </p:spPr>
      </p:pic>
    </p:spTree>
    <p:extLst>
      <p:ext uri="{BB962C8B-B14F-4D97-AF65-F5344CB8AC3E}">
        <p14:creationId xmlns:p14="http://schemas.microsoft.com/office/powerpoint/2010/main" val="9204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9617</TotalTime>
  <Words>2510</Words>
  <Application>Microsoft Office PowerPoint</Application>
  <PresentationFormat>Widescreen</PresentationFormat>
  <Paragraphs>240</Paragraphs>
  <Slides>27</Slides>
  <Notes>23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Cambria Math</vt:lpstr>
      <vt:lpstr>Century Gothic</vt:lpstr>
      <vt:lpstr>Graphik</vt:lpstr>
      <vt:lpstr>PT Serif</vt:lpstr>
      <vt:lpstr>Wingdings 3</vt:lpstr>
      <vt:lpstr>Ion Boardroom</vt:lpstr>
      <vt:lpstr>A Children’s Choice of Toy or the Next Decision in Transportation: Planes or Trains</vt:lpstr>
      <vt:lpstr>Outline</vt:lpstr>
      <vt:lpstr>Motivation</vt:lpstr>
      <vt:lpstr>Motivation</vt:lpstr>
      <vt:lpstr>History of Planes &amp; Trains</vt:lpstr>
      <vt:lpstr>Planes Today</vt:lpstr>
      <vt:lpstr>Planes Today</vt:lpstr>
      <vt:lpstr>Future of Planes</vt:lpstr>
      <vt:lpstr>Requirements for Electrification</vt:lpstr>
      <vt:lpstr>Requirements for Electrification</vt:lpstr>
      <vt:lpstr>Requirements for Electrification</vt:lpstr>
      <vt:lpstr>Future for Electrified Flight</vt:lpstr>
      <vt:lpstr>Trains Versus Everybody</vt:lpstr>
      <vt:lpstr>Trains Today</vt:lpstr>
      <vt:lpstr>Trains vs Planes: A Case Study</vt:lpstr>
      <vt:lpstr>Trains Today: Increasingly Electric</vt:lpstr>
      <vt:lpstr>PowerPoint Presentation</vt:lpstr>
      <vt:lpstr>Trains Today</vt:lpstr>
      <vt:lpstr>Future of Trains</vt:lpstr>
      <vt:lpstr>Conventional vs High-Speed Rail</vt:lpstr>
      <vt:lpstr>Future of Trains: China</vt:lpstr>
      <vt:lpstr>Future of Trains</vt:lpstr>
      <vt:lpstr>Future of Trains: High Rail Scenario</vt:lpstr>
      <vt:lpstr>Future of Trains: Baseline Scenario</vt:lpstr>
      <vt:lpstr>Thank You!   Questions??</vt:lpstr>
      <vt:lpstr>Motivation</vt:lpstr>
      <vt:lpstr>History of Planes &amp; Trains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Sosa</dc:creator>
  <cp:lastModifiedBy>Jordan Sosa</cp:lastModifiedBy>
  <cp:revision>26</cp:revision>
  <dcterms:created xsi:type="dcterms:W3CDTF">2022-03-25T01:29:43Z</dcterms:created>
  <dcterms:modified xsi:type="dcterms:W3CDTF">2022-04-01T17:55:12Z</dcterms:modified>
</cp:coreProperties>
</file>