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421" r:id="rId3"/>
    <p:sldId id="422" r:id="rId4"/>
    <p:sldId id="455" r:id="rId5"/>
    <p:sldId id="449" r:id="rId6"/>
    <p:sldId id="450" r:id="rId7"/>
    <p:sldId id="462" r:id="rId8"/>
    <p:sldId id="451" r:id="rId9"/>
    <p:sldId id="456" r:id="rId10"/>
    <p:sldId id="457" r:id="rId11"/>
    <p:sldId id="458" r:id="rId12"/>
    <p:sldId id="463" r:id="rId13"/>
    <p:sldId id="464" r:id="rId14"/>
    <p:sldId id="452" r:id="rId15"/>
    <p:sldId id="465" r:id="rId16"/>
    <p:sldId id="467" r:id="rId17"/>
    <p:sldId id="469" r:id="rId18"/>
    <p:sldId id="453" r:id="rId19"/>
    <p:sldId id="466" r:id="rId20"/>
    <p:sldId id="459" r:id="rId21"/>
    <p:sldId id="460" r:id="rId22"/>
    <p:sldId id="470" r:id="rId23"/>
    <p:sldId id="461" r:id="rId24"/>
    <p:sldId id="436" r:id="rId25"/>
    <p:sldId id="454" r:id="rId26"/>
    <p:sldId id="46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s, Kindle MIOT-TPA" initials="WKM" lastIdx="1" clrIdx="0">
    <p:extLst>
      <p:ext uri="{19B8F6BF-5375-455C-9EA6-DF929625EA0E}">
        <p15:presenceInfo xmlns:p15="http://schemas.microsoft.com/office/powerpoint/2012/main" userId="Williams, Kindle MIOT-TP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CCCCCC"/>
    <a:srgbClr val="C69C6D"/>
    <a:srgbClr val="29ABE2"/>
    <a:srgbClr val="BE0E0E"/>
    <a:srgbClr val="CC0099"/>
    <a:srgbClr val="EDB859"/>
    <a:srgbClr val="F47070"/>
    <a:srgbClr val="D6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6" autoAdjust="0"/>
    <p:restoredTop sz="79248" autoAdjust="0"/>
  </p:normalViewPr>
  <p:slideViewPr>
    <p:cSldViewPr snapToGrid="0">
      <p:cViewPr varScale="1">
        <p:scale>
          <a:sx n="88" d="100"/>
          <a:sy n="88" d="100"/>
        </p:scale>
        <p:origin x="152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1\Downloads\Mark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DA-43DA-AEE5-DCDFE082C6A4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DA-43DA-AEE5-DCDFE082C6A4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DA-43DA-AEE5-DCDFE082C6A4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DA-43DA-AEE5-DCDFE082C6A4}"/>
              </c:ext>
            </c:extLst>
          </c:dPt>
          <c:dPt>
            <c:idx val="4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DA-43DA-AEE5-DCDFE082C6A4}"/>
              </c:ext>
            </c:extLst>
          </c:dPt>
          <c:dPt>
            <c:idx val="5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9DA-43DA-AEE5-DCDFE082C6A4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9DA-43DA-AEE5-DCDFE082C6A4}"/>
              </c:ext>
            </c:extLst>
          </c:dPt>
          <c:cat>
            <c:strRef>
              <c:f>[Market.xlsx]Sheet1!$E$6:$E$12</c:f>
              <c:strCache>
                <c:ptCount val="7"/>
                <c:pt idx="0">
                  <c:v>Fertilizer</c:v>
                </c:pt>
                <c:pt idx="1">
                  <c:v>Chemical</c:v>
                </c:pt>
                <c:pt idx="2">
                  <c:v>Refrigeration</c:v>
                </c:pt>
                <c:pt idx="3">
                  <c:v>Fibers and plastics</c:v>
                </c:pt>
                <c:pt idx="4">
                  <c:v>Pharmaceuticals</c:v>
                </c:pt>
                <c:pt idx="5">
                  <c:v>Pulp and Paper</c:v>
                </c:pt>
                <c:pt idx="6">
                  <c:v>Other</c:v>
                </c:pt>
              </c:strCache>
            </c:strRef>
          </c:cat>
          <c:val>
            <c:numRef>
              <c:f>[Market.xlsx]Sheet1!$H$6:$H$12</c:f>
              <c:numCache>
                <c:formatCode>General</c:formatCode>
                <c:ptCount val="7"/>
                <c:pt idx="0">
                  <c:v>30.54054054054054</c:v>
                </c:pt>
                <c:pt idx="1">
                  <c:v>5.9459459459459456</c:v>
                </c:pt>
                <c:pt idx="2">
                  <c:v>4.8648648648648649</c:v>
                </c:pt>
                <c:pt idx="3">
                  <c:v>2.9729729729729728</c:v>
                </c:pt>
                <c:pt idx="4">
                  <c:v>2.1621621621621623</c:v>
                </c:pt>
                <c:pt idx="5">
                  <c:v>1.8918918918918917</c:v>
                </c:pt>
                <c:pt idx="6">
                  <c:v>1.0810810810810811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9DA-43DA-AEE5-DCDFE082C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EB2EF-84B4-46D0-A049-99F3B0E30AA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7897E-E41E-4A36-8475-9F3C86F02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3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rbestpractices.com/system-assessments/air-treatmentn2/energy-costs-associated-nitrogen-specification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7897E-E41E-4A36-8475-9F3C86F02F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4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Alkaline electrolysis cell</a:t>
            </a:r>
          </a:p>
          <a:p>
            <a:r>
              <a:rPr lang="en-US" dirty="0"/>
              <a:t>Proton exchange</a:t>
            </a:r>
            <a:r>
              <a:rPr lang="en-US" baseline="0" dirty="0"/>
              <a:t> membrane</a:t>
            </a:r>
          </a:p>
          <a:p>
            <a:r>
              <a:rPr lang="en-US" baseline="0" dirty="0"/>
              <a:t>Solid oxide electrolysis cell</a:t>
            </a:r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https://www.nrel.gov/docs/fy10osti/72740.pdf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7897E-E41E-4A36-8475-9F3C86F02F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41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7897E-E41E-4A36-8475-9F3C86F02F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04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almost half</a:t>
            </a:r>
            <a:r>
              <a:rPr lang="en-US" baseline="0" dirty="0"/>
              <a:t> of industrially produced H2 goes to ammonia synthesis.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7897E-E41E-4A36-8475-9F3C86F02F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66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7897E-E41E-4A36-8475-9F3C86F02F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45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7897E-E41E-4A36-8475-9F3C86F02F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54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7897E-E41E-4A36-8475-9F3C86F02F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77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https://www.sciencedirect.com/science/article/pii/S0959652617332195?via%3Dihub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7897E-E41E-4A36-8475-9F3C86F02F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03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7897E-E41E-4A36-8475-9F3C86F02F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70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7897E-E41E-4A36-8475-9F3C86F02F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60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7897E-E41E-4A36-8475-9F3C86F02F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49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Difficult</a:t>
            </a:r>
            <a:r>
              <a:rPr lang="en-US" baseline="0" dirty="0"/>
              <a:t> to decarbonize because sometimes the emissions are associated with the chemistry of the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7897E-E41E-4A36-8475-9F3C86F02F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09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7897E-E41E-4A36-8475-9F3C86F02F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54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7897E-E41E-4A36-8475-9F3C86F02F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69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7897E-E41E-4A36-8475-9F3C86F02F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9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7897E-E41E-4A36-8475-9F3C86F02F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16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https://www.airbestpractices.com/system-assessments/air-treatmentn2/energy-costs-associated-nitrogen-specifications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392A1-7405-477E-8C7A-2899569778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0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7897E-E41E-4A36-8475-9F3C86F02F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47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7897E-E41E-4A36-8475-9F3C86F02F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4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7897E-E41E-4A36-8475-9F3C86F02F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81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almost half</a:t>
            </a:r>
            <a:r>
              <a:rPr lang="en-US" baseline="0" dirty="0"/>
              <a:t> of industrially produced H2 goes to ammonia synthesis.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7897E-E41E-4A36-8475-9F3C86F02F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50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almost half</a:t>
            </a:r>
            <a:r>
              <a:rPr lang="en-US" baseline="0" dirty="0"/>
              <a:t> of industrially produced H2 goes to ammonia synthesis.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7897E-E41E-4A36-8475-9F3C86F02F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52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SMR: Ni catalyst,</a:t>
            </a:r>
            <a:r>
              <a:rPr lang="en-US" baseline="0" dirty="0"/>
              <a:t> endothermic, 14-40 bar, 800-900 C</a:t>
            </a:r>
          </a:p>
          <a:p>
            <a:r>
              <a:rPr lang="en-US" baseline="0" dirty="0"/>
              <a:t>WGS: exothermic</a:t>
            </a:r>
          </a:p>
          <a:p>
            <a:r>
              <a:rPr lang="en-US" baseline="0" dirty="0"/>
              <a:t>ATR = </a:t>
            </a:r>
            <a:r>
              <a:rPr lang="en-US" baseline="0" dirty="0" err="1"/>
              <a:t>autothermal</a:t>
            </a:r>
            <a:r>
              <a:rPr lang="en-US" baseline="0" dirty="0"/>
              <a:t> reforming</a:t>
            </a:r>
          </a:p>
          <a:p>
            <a:endParaRPr lang="en-US" baseline="0" dirty="0"/>
          </a:p>
          <a:p>
            <a:r>
              <a:rPr lang="en-US" baseline="0" dirty="0"/>
              <a:t>Technically coal is brown hydrogen</a:t>
            </a:r>
          </a:p>
          <a:p>
            <a:endParaRPr lang="en-US" baseline="0" dirty="0"/>
          </a:p>
          <a:p>
            <a:r>
              <a:rPr lang="en-US" baseline="0" dirty="0"/>
              <a:t>50% SMR, 30% oil, 20% coal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7897E-E41E-4A36-8475-9F3C86F02F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65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7897E-E41E-4A36-8475-9F3C86F02F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Lexend Deca" panose="00000608000000000000" pitchFamily="2" charset="-78"/>
                <a:ea typeface="Verdana" panose="020B0604030504040204" pitchFamily="34" charset="0"/>
                <a:cs typeface="Lexend Deca" panose="00000608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exend Deca" panose="00000608000000000000" pitchFamily="2" charset="-78"/>
                <a:ea typeface="Verdana" panose="020B0604030504040204" pitchFamily="34" charset="0"/>
                <a:cs typeface="Lexend Deca" panose="00000608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exend Deca" panose="00000608000000000000" pitchFamily="2" charset="-78"/>
                <a:ea typeface="Verdana" panose="020B0604030504040204" pitchFamily="34" charset="0"/>
                <a:cs typeface="Lexend Deca" panose="00000608000000000000" pitchFamily="2" charset="-78"/>
              </a:defRPr>
            </a:lvl1pPr>
          </a:lstStyle>
          <a:p>
            <a:fld id="{D2E50F4C-BEFC-4AC2-AA2F-92B537E161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39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86BD-196D-4CEE-85E9-D260C1198047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1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BA88-D8C3-4927-BCA1-70EA772D32D9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0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5421"/>
            <a:ext cx="10515600" cy="5191542"/>
          </a:xfrm>
        </p:spPr>
        <p:txBody>
          <a:bodyPr/>
          <a:lstStyle>
            <a:lvl1pPr>
              <a:defRPr>
                <a:latin typeface="Lexend Deca" panose="00000608000000000000" pitchFamily="2" charset="-78"/>
                <a:ea typeface="Verdana" panose="020B0604030504040204" pitchFamily="34" charset="0"/>
                <a:cs typeface="Lexend Deca" panose="00000608000000000000" pitchFamily="2" charset="-78"/>
              </a:defRPr>
            </a:lvl1pPr>
            <a:lvl2pPr>
              <a:defRPr>
                <a:latin typeface="Lexend Deca" panose="00000608000000000000" pitchFamily="2" charset="-78"/>
                <a:ea typeface="Verdana" panose="020B0604030504040204" pitchFamily="34" charset="0"/>
                <a:cs typeface="Lexend Deca" panose="00000608000000000000" pitchFamily="2" charset="-78"/>
              </a:defRPr>
            </a:lvl2pPr>
            <a:lvl3pPr>
              <a:defRPr>
                <a:latin typeface="Lexend Deca" panose="00000608000000000000" pitchFamily="2" charset="-78"/>
                <a:ea typeface="Verdana" panose="020B0604030504040204" pitchFamily="34" charset="0"/>
                <a:cs typeface="Lexend Deca" panose="00000608000000000000" pitchFamily="2" charset="-78"/>
              </a:defRPr>
            </a:lvl3pPr>
            <a:lvl4pPr>
              <a:defRPr>
                <a:latin typeface="Lexend Deca" panose="00000608000000000000" pitchFamily="2" charset="-78"/>
                <a:ea typeface="Verdana" panose="020B0604030504040204" pitchFamily="34" charset="0"/>
                <a:cs typeface="Lexend Deca" panose="00000608000000000000" pitchFamily="2" charset="-78"/>
              </a:defRPr>
            </a:lvl4pPr>
            <a:lvl5pPr>
              <a:defRPr>
                <a:latin typeface="Lexend Deca" panose="00000608000000000000" pitchFamily="2" charset="-78"/>
                <a:ea typeface="Verdana" panose="020B0604030504040204" pitchFamily="34" charset="0"/>
                <a:cs typeface="Lexend Deca" panose="00000608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4080" y="6454513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D2E50F4C-BEFC-4AC2-AA2F-92B537E161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1"/>
            <a:ext cx="10056920" cy="632004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chemeClr val="tx1"/>
                </a:solidFill>
                <a:latin typeface="Lexend Deca" panose="00000608000000000000" pitchFamily="2" charset="-78"/>
                <a:ea typeface="Verdana" panose="020B0604030504040204" pitchFamily="34" charset="0"/>
                <a:cs typeface="Lexend Deca" panose="00000608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820" y="6445130"/>
            <a:ext cx="1856258" cy="37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4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B876-27C4-4FFD-937C-024AAA5C466F}" type="datetime1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9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8B58-CFB6-438A-9C58-301794B6CCBA}" type="datetime1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D065-A80A-4EE9-879E-279191E68CD2}" type="datetime1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9B3A-DF44-4469-AF00-4D836DFD78DE}" type="datetime1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6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1B70-B611-4988-8921-47F567BFBF90}" type="datetime1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1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6EA0-14D7-430E-8ADF-7CC5D68E4D90}" type="datetime1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6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7332-A32A-4C1E-A9A5-53DC48FA9239}" type="datetime1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3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exend Deca" panose="00000608000000000000" pitchFamily="2" charset="-78"/>
                <a:cs typeface="Lexend Deca" panose="00000608000000000000" pitchFamily="2" charset="-78"/>
              </a:defRPr>
            </a:lvl1pPr>
          </a:lstStyle>
          <a:p>
            <a:fld id="{0C9020BB-71D8-4800-BE40-50505283DBA0}" type="datetime1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exend Deca" panose="00000608000000000000" pitchFamily="2" charset="-78"/>
                <a:cs typeface="Lexend Deca" panose="00000608000000000000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exend Deca" panose="00000608000000000000" pitchFamily="2" charset="-78"/>
                <a:cs typeface="Lexend Deca" panose="00000608000000000000" pitchFamily="2" charset="-78"/>
              </a:defRPr>
            </a:lvl1pPr>
          </a:lstStyle>
          <a:p>
            <a:fld id="{D2E50F4C-BEFC-4AC2-AA2F-92B537E16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1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exend Deca" panose="00000608000000000000" pitchFamily="2" charset="-78"/>
          <a:ea typeface="+mj-ea"/>
          <a:cs typeface="Lexend Deca" panose="00000608000000000000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exend Deca" panose="00000608000000000000" pitchFamily="2" charset="-78"/>
          <a:ea typeface="+mn-ea"/>
          <a:cs typeface="Lexend Deca" panose="00000608000000000000" pitchFamily="2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exend Deca" panose="00000608000000000000" pitchFamily="2" charset="-78"/>
          <a:ea typeface="+mn-ea"/>
          <a:cs typeface="Lexend Deca" panose="00000608000000000000" pitchFamily="2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xend Deca" panose="00000608000000000000" pitchFamily="2" charset="-78"/>
          <a:ea typeface="+mn-ea"/>
          <a:cs typeface="Lexend Deca" panose="00000608000000000000" pitchFamily="2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xend Deca" panose="00000608000000000000" pitchFamily="2" charset="-78"/>
          <a:ea typeface="+mn-ea"/>
          <a:cs typeface="Lexend Deca" panose="00000608000000000000" pitchFamily="2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xend Deca" panose="00000608000000000000" pitchFamily="2" charset="-78"/>
          <a:ea typeface="+mn-ea"/>
          <a:cs typeface="Lexend Deca" panose="00000608000000000000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kindlew@mit.edu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929-020-0455-8" TargetMode="External"/><Relationship Id="rId2" Type="http://schemas.openxmlformats.org/officeDocument/2006/relationships/hyperlink" Target="https://pubs.rsc.org/en/content/articlelanding/2020/ee/c9ee02873k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3751"/>
            <a:ext cx="12192000" cy="1998503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chemeClr val="accent3"/>
                </a:solidFill>
                <a:latin typeface="Lexend Deca" panose="00000608000000000000" pitchFamily="2" charset="-78"/>
                <a:cs typeface="Lexend Deca" panose="00000608000000000000" pitchFamily="2" charset="-78"/>
              </a:rPr>
              <a:t>Electrification of Ammonia Synthesis </a:t>
            </a:r>
            <a:br>
              <a:rPr lang="en-US" sz="4000" b="1" dirty="0">
                <a:ln/>
                <a:solidFill>
                  <a:schemeClr val="accent3"/>
                </a:solidFill>
                <a:latin typeface="Lexend Deca" panose="00000608000000000000" pitchFamily="2" charset="-78"/>
                <a:cs typeface="Lexend Deca" panose="00000608000000000000" pitchFamily="2" charset="-78"/>
              </a:rPr>
            </a:br>
            <a:r>
              <a:rPr lang="en-US" sz="4000" b="1" dirty="0">
                <a:ln/>
                <a:solidFill>
                  <a:schemeClr val="accent3"/>
                </a:solidFill>
                <a:latin typeface="Lexend Deca" panose="00000608000000000000" pitchFamily="2" charset="-78"/>
                <a:cs typeface="Lexend Deca" panose="00000608000000000000" pitchFamily="2" charset="-78"/>
              </a:rPr>
              <a:t>for Sustainability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14001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Lexend Deca" panose="00000608000000000000" pitchFamily="2" charset="-78"/>
                <a:cs typeface="Lexend Deca" panose="00000608000000000000" pitchFamily="2" charset="-78"/>
              </a:rPr>
              <a:t>Kindle Williams</a:t>
            </a:r>
          </a:p>
          <a:p>
            <a:r>
              <a:rPr lang="en-US" sz="2000" dirty="0">
                <a:latin typeface="Lexend Deca" panose="00000608000000000000" pitchFamily="2" charset="-78"/>
                <a:cs typeface="Lexend Deca" panose="00000608000000000000" pitchFamily="2" charset="-78"/>
              </a:rPr>
              <a:t>Manthiram Lab</a:t>
            </a:r>
          </a:p>
          <a:p>
            <a:r>
              <a:rPr lang="en-US" sz="2000" dirty="0">
                <a:latin typeface="Lexend Deca" panose="00000608000000000000" pitchFamily="2" charset="-78"/>
                <a:cs typeface="Lexend Deca" panose="00000608000000000000" pitchFamily="2" charset="-78"/>
              </a:rPr>
              <a:t>Harvard Energy Journal Club</a:t>
            </a:r>
          </a:p>
          <a:p>
            <a:r>
              <a:rPr lang="en-US" sz="2000" dirty="0">
                <a:latin typeface="Lexend Deca" panose="00000608000000000000" pitchFamily="2" charset="-78"/>
                <a:cs typeface="Lexend Deca" panose="00000608000000000000" pitchFamily="2" charset="-78"/>
              </a:rPr>
              <a:t>16 October 2020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32004"/>
          </a:xfrm>
          <a:prstGeom prst="rect">
            <a:avLst/>
          </a:prstGeom>
          <a:solidFill>
            <a:srgbClr val="BE0E0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9386"/>
            <a:ext cx="883920" cy="46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7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50BF5C7-7AC0-46FF-9D06-84B7349D6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763" y="2609659"/>
            <a:ext cx="6629400" cy="24884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65" y="2133897"/>
            <a:ext cx="4406864" cy="46011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Hydrogen production: “colors”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884" y="920933"/>
            <a:ext cx="4545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“Colors” of H</a:t>
            </a:r>
            <a:r>
              <a:rPr lang="en-US" sz="2400" baseline="-25000" dirty="0">
                <a:latin typeface="Lexend Deca" panose="00000608000000000000" pitchFamily="2" charset="-78"/>
                <a:cs typeface="Lexend Deca" panose="00000608000000000000" pitchFamily="2" charset="-78"/>
              </a:rPr>
              <a:t>2</a:t>
            </a: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Grey/Brown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Blue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Lexend Deca" panose="00000608000000000000" pitchFamily="2" charset="-78"/>
                <a:cs typeface="Lexend Deca" panose="00000608000000000000" pitchFamily="2" charset="-78"/>
              </a:rPr>
              <a:t>Green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194125-A081-4054-8D24-884F6D3F1699}"/>
              </a:ext>
            </a:extLst>
          </p:cNvPr>
          <p:cNvSpPr txBox="1"/>
          <p:nvPr/>
        </p:nvSpPr>
        <p:spPr>
          <a:xfrm>
            <a:off x="2847797" y="6511861"/>
            <a:ext cx="162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Lexend Deca" panose="00000608000000000000" pitchFamily="2" charset="-78"/>
                <a:cs typeface="Lexend Deca" panose="00000608000000000000" pitchFamily="2" charset="-78"/>
              </a:rPr>
              <a:t>Image: </a:t>
            </a:r>
            <a:r>
              <a:rPr lang="en-US" sz="1400" dirty="0" err="1">
                <a:latin typeface="Lexend Deca" panose="00000608000000000000" pitchFamily="2" charset="-78"/>
                <a:cs typeface="Lexend Deca" panose="00000608000000000000" pitchFamily="2" charset="-78"/>
              </a:rPr>
              <a:t>AleaSoft</a:t>
            </a:r>
            <a:endParaRPr lang="en-US" sz="1400" dirty="0">
              <a:latin typeface="Lexend Deca" panose="00000608000000000000" pitchFamily="2" charset="-78"/>
              <a:cs typeface="Lexend Deca" panose="00000608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4763" y="1270717"/>
            <a:ext cx="192571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AEC (basic)</a:t>
            </a:r>
          </a:p>
        </p:txBody>
      </p:sp>
      <p:sp>
        <p:nvSpPr>
          <p:cNvPr id="9" name="Rectangle 8"/>
          <p:cNvSpPr/>
          <p:nvPr/>
        </p:nvSpPr>
        <p:spPr>
          <a:xfrm>
            <a:off x="7337668" y="1270716"/>
            <a:ext cx="203641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PEM (acidic)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71268" y="1266948"/>
            <a:ext cx="231237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SOEC (high-T)</a:t>
            </a:r>
          </a:p>
        </p:txBody>
      </p:sp>
      <p:sp>
        <p:nvSpPr>
          <p:cNvPr id="3" name="Rectangle 2"/>
          <p:cNvSpPr/>
          <p:nvPr/>
        </p:nvSpPr>
        <p:spPr>
          <a:xfrm>
            <a:off x="5371014" y="1756674"/>
            <a:ext cx="1813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Mature w/ limitations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16491" y="1756673"/>
            <a:ext cx="2278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Up-&amp;-coming; promising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88393" y="1756673"/>
            <a:ext cx="2478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Efficient, but research phase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1607" y="5323419"/>
            <a:ext cx="6785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>
                <a:latin typeface="Lexend Deca" panose="00000608000000000000" pitchFamily="2" charset="-78"/>
                <a:cs typeface="Lexend Deca" panose="00000608000000000000" pitchFamily="2" charset="-78"/>
              </a:rPr>
              <a:t>Note: other “green” methods that don’t involve electrolysis: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Lexend Deca" panose="00000608000000000000" pitchFamily="2" charset="-78"/>
                <a:cs typeface="Lexend Deca" panose="00000608000000000000" pitchFamily="2" charset="-78"/>
              </a:rPr>
              <a:t>PEC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Lexend Deca" panose="00000608000000000000" pitchFamily="2" charset="-78"/>
                <a:cs typeface="Lexend Deca" panose="00000608000000000000" pitchFamily="2" charset="-78"/>
              </a:rPr>
              <a:t>Photobiological</a:t>
            </a:r>
            <a:endParaRPr lang="en-US" dirty="0">
              <a:latin typeface="Lexend Deca" panose="00000608000000000000" pitchFamily="2" charset="-78"/>
              <a:cs typeface="Lexend Deca" panose="00000608000000000000" pitchFamily="2" charset="-78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Lexend Deca" panose="00000608000000000000" pitchFamily="2" charset="-78"/>
                <a:cs typeface="Lexend Deca" panose="00000608000000000000" pitchFamily="2" charset="-78"/>
              </a:rPr>
              <a:t>High-T water splitting (concentrated solar/nuclear)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34175" y="660819"/>
            <a:ext cx="3243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H</a:t>
            </a:r>
            <a:r>
              <a:rPr lang="en-US" sz="2400" baseline="-25000" dirty="0">
                <a:latin typeface="Lexend Deca" panose="00000608000000000000" pitchFamily="2" charset="-78"/>
                <a:cs typeface="Lexend Deca" panose="00000608000000000000" pitchFamily="2" charset="-78"/>
              </a:rPr>
              <a:t>2</a:t>
            </a: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O </a:t>
            </a: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  <a:sym typeface="Wingdings" panose="05000000000000000000" pitchFamily="2" charset="2"/>
              </a:rPr>
              <a:t> H</a:t>
            </a:r>
            <a:r>
              <a:rPr lang="en-US" sz="2400" baseline="-25000" dirty="0">
                <a:latin typeface="Lexend Deca" panose="00000608000000000000" pitchFamily="2" charset="-78"/>
                <a:cs typeface="Lexend Deca" panose="00000608000000000000" pitchFamily="2" charset="-78"/>
                <a:sym typeface="Wingdings" panose="05000000000000000000" pitchFamily="2" charset="2"/>
              </a:rPr>
              <a:t>2</a:t>
            </a: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  <a:sym typeface="Wingdings" panose="05000000000000000000" pitchFamily="2" charset="2"/>
              </a:rPr>
              <a:t> + ½ O</a:t>
            </a:r>
            <a:r>
              <a:rPr lang="en-US" sz="2400" baseline="-25000" dirty="0">
                <a:latin typeface="Lexend Deca" panose="00000608000000000000" pitchFamily="2" charset="-78"/>
                <a:cs typeface="Lexend Deca" panose="00000608000000000000" pitchFamily="2" charset="-78"/>
                <a:sym typeface="Wingdings" panose="05000000000000000000" pitchFamily="2" charset="2"/>
              </a:rPr>
              <a:t>2</a:t>
            </a:r>
            <a:endParaRPr lang="en-US" sz="2400" baseline="-25000" dirty="0">
              <a:latin typeface="Lexend Deca" panose="00000608000000000000" pitchFamily="2" charset="-78"/>
              <a:cs typeface="Lexend Deca" panose="00000608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28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3" grpId="0"/>
      <p:bldP spid="11" grpId="0"/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Hydrogen production: “colors”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884" y="920933"/>
            <a:ext cx="10848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“Colors” of H</a:t>
            </a:r>
            <a:r>
              <a:rPr lang="en-US" sz="2400" baseline="-25000" dirty="0">
                <a:latin typeface="Lexend Deca" panose="00000608000000000000" pitchFamily="2" charset="-78"/>
                <a:cs typeface="Lexend Deca" panose="00000608000000000000" pitchFamily="2" charset="-78"/>
              </a:rPr>
              <a:t>2</a:t>
            </a: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Grey/Brown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Blue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Green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Lexend Deca" panose="00000608000000000000" pitchFamily="2" charset="-78"/>
                <a:cs typeface="Lexend Deca" panose="00000608000000000000" pitchFamily="2" charset="-78"/>
              </a:rPr>
              <a:t>Turquoise (i.e. “blue-green”)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84" y="3138525"/>
            <a:ext cx="6897510" cy="3037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54379" y="543736"/>
                <a:ext cx="19570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379" y="543736"/>
                <a:ext cx="195701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9496" y="1135271"/>
            <a:ext cx="3166776" cy="50406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194125-A081-4054-8D24-884F6D3F1699}"/>
              </a:ext>
            </a:extLst>
          </p:cNvPr>
          <p:cNvSpPr txBox="1"/>
          <p:nvPr/>
        </p:nvSpPr>
        <p:spPr>
          <a:xfrm>
            <a:off x="8754379" y="6175913"/>
            <a:ext cx="2573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Lexend Deca" panose="00000608000000000000" pitchFamily="2" charset="-78"/>
                <a:cs typeface="Lexend Deca" panose="00000608000000000000" pitchFamily="2" charset="-78"/>
              </a:rPr>
              <a:t>Images: Monolith Materials</a:t>
            </a:r>
          </a:p>
        </p:txBody>
      </p:sp>
    </p:spTree>
    <p:extLst>
      <p:ext uri="{BB962C8B-B14F-4D97-AF65-F5344CB8AC3E}">
        <p14:creationId xmlns:p14="http://schemas.microsoft.com/office/powerpoint/2010/main" val="150548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Two components: H</a:t>
            </a:r>
            <a:r>
              <a:rPr lang="en-US" sz="2400" baseline="-25000" dirty="0"/>
              <a:t>2</a:t>
            </a:r>
            <a:r>
              <a:rPr lang="en-US" sz="2400" dirty="0"/>
              <a:t> production and ammonia synthesis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9D9F9065-0D84-4EA2-A809-B59AE15C0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90" y="731520"/>
            <a:ext cx="5638799" cy="4229288"/>
          </a:xfrm>
        </p:spPr>
      </p:pic>
      <p:sp>
        <p:nvSpPr>
          <p:cNvPr id="2" name="Rounded Rectangle 1"/>
          <p:cNvSpPr/>
          <p:nvPr/>
        </p:nvSpPr>
        <p:spPr>
          <a:xfrm>
            <a:off x="480060" y="834390"/>
            <a:ext cx="5280660" cy="5394960"/>
          </a:xfrm>
          <a:prstGeom prst="roundRect">
            <a:avLst/>
          </a:prstGeom>
          <a:noFill/>
          <a:ln w="57150">
            <a:solidFill>
              <a:srgbClr val="CCCC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47460" y="834390"/>
            <a:ext cx="5280660" cy="5394960"/>
          </a:xfrm>
          <a:prstGeom prst="roundRect">
            <a:avLst/>
          </a:prstGeom>
          <a:noFill/>
          <a:ln w="57150">
            <a:solidFill>
              <a:srgbClr val="C69C6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8931" y="5194152"/>
            <a:ext cx="4802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Lexend Deca" panose="00000608000000000000" pitchFamily="2" charset="-78"/>
                <a:cs typeface="Lexend Deca" panose="00000608000000000000" pitchFamily="2" charset="-78"/>
              </a:rPr>
              <a:t>1: Hydrogen Production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2167" y="5194152"/>
            <a:ext cx="4551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Lexend Deca" panose="00000608000000000000" pitchFamily="2" charset="-78"/>
                <a:cs typeface="Lexend Deca" panose="00000608000000000000" pitchFamily="2" charset="-78"/>
              </a:rPr>
              <a:t>2: Ammonia Synthesis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931" y="3021816"/>
            <a:ext cx="26500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“Colors” of H</a:t>
            </a:r>
            <a:r>
              <a:rPr lang="en-US" sz="2400" baseline="-25000" dirty="0">
                <a:latin typeface="Lexend Deca" panose="00000608000000000000" pitchFamily="2" charset="-78"/>
                <a:cs typeface="Lexend Deca" panose="00000608000000000000" pitchFamily="2" charset="-78"/>
              </a:rPr>
              <a:t>2</a:t>
            </a: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Grey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Blue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Green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Turquoise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4389" y="3021816"/>
            <a:ext cx="2952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Haber-Bosch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Plasma-based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Electrochemical approaches</a:t>
            </a:r>
          </a:p>
        </p:txBody>
      </p:sp>
      <p:sp>
        <p:nvSpPr>
          <p:cNvPr id="11" name="Left-Right Arrow 10"/>
          <p:cNvSpPr/>
          <p:nvPr/>
        </p:nvSpPr>
        <p:spPr>
          <a:xfrm>
            <a:off x="5568895" y="6035040"/>
            <a:ext cx="970391" cy="19431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40030" y="6231861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scale match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6835" y="731521"/>
            <a:ext cx="5458641" cy="57218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15476" y="651839"/>
            <a:ext cx="430531" cy="90264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15476" y="6002977"/>
            <a:ext cx="1133964" cy="65848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97911" y="6453400"/>
            <a:ext cx="1117565" cy="3461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Ammonia synthesis: thermodynamics &amp; kinetics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54834" y="1661884"/>
            <a:ext cx="4795088" cy="3941369"/>
            <a:chOff x="30834" y="1015314"/>
            <a:chExt cx="4795088" cy="39413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34" y="1360367"/>
              <a:ext cx="4795088" cy="359631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8833" y="1015314"/>
              <a:ext cx="396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Lexend Deca" pitchFamily="2" charset="77"/>
                </a:rPr>
                <a:t>Thermochemical</a:t>
              </a:r>
            </a:p>
          </p:txBody>
        </p:sp>
        <p:sp>
          <p:nvSpPr>
            <p:cNvPr id="10" name="Arc 9"/>
            <p:cNvSpPr/>
            <p:nvPr/>
          </p:nvSpPr>
          <p:spPr>
            <a:xfrm rot="3937504" flipH="1">
              <a:off x="3457058" y="1182008"/>
              <a:ext cx="600499" cy="599872"/>
            </a:xfrm>
            <a:prstGeom prst="arc">
              <a:avLst>
                <a:gd name="adj1" fmla="val 16200000"/>
                <a:gd name="adj2" fmla="val 19960035"/>
              </a:avLst>
            </a:prstGeom>
            <a:ln w="1905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518E"/>
                </a:solidFill>
                <a:latin typeface="Lexend Deca" pitchFamily="2" charset="7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46397" y="1015314"/>
              <a:ext cx="12971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Lexend Deca" pitchFamily="2" charset="77"/>
                </a:rPr>
                <a:t>Conversion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33216" y="1328058"/>
              <a:ext cx="22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Lexend Deca" pitchFamily="2" charset="77"/>
                </a:rPr>
                <a:t>X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5029200" y="6629400"/>
            <a:ext cx="1981200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004096" y="3201352"/>
            <a:ext cx="1285514" cy="1926663"/>
            <a:chOff x="2480096" y="2554782"/>
            <a:chExt cx="1285514" cy="1926663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2514600" y="2845309"/>
              <a:ext cx="1" cy="1636136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480096" y="2786359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Lexend Deca" pitchFamily="2" charset="7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14599" y="2921507"/>
              <a:ext cx="125101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Lexend Deca" pitchFamily="2" charset="77"/>
                </a:rPr>
                <a:t>Higher pressures to achieve reasonable conversions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4600" y="2554782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Lexend Deca" pitchFamily="2" charset="77"/>
                </a:rPr>
                <a:t>X &lt;20%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78169" y="5066169"/>
            <a:ext cx="3145556" cy="1040910"/>
            <a:chOff x="654169" y="4419600"/>
            <a:chExt cx="3145556" cy="1040910"/>
          </a:xfrm>
        </p:grpSpPr>
        <p:grpSp>
          <p:nvGrpSpPr>
            <p:cNvPr id="20" name="Group 19"/>
            <p:cNvGrpSpPr/>
            <p:nvPr/>
          </p:nvGrpSpPr>
          <p:grpSpPr>
            <a:xfrm>
              <a:off x="654169" y="4419600"/>
              <a:ext cx="3145556" cy="1040910"/>
              <a:chOff x="654169" y="4419600"/>
              <a:chExt cx="3145556" cy="104091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54169" y="4937290"/>
                <a:ext cx="31455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Lexend Deca" pitchFamily="2" charset="77"/>
                  </a:rPr>
                  <a:t>Higher temperatures to achieve reasonable rates</a:t>
                </a: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738995" y="4445726"/>
                <a:ext cx="1775605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none" w="med" len="med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654169" y="4419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latin typeface="Lexend Deca" pitchFamily="2" charset="77"/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2485416" y="44196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Lexend Deca" pitchFamily="2" charset="7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42291" y="953995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latin typeface="Lexend Deca" pitchFamily="2" charset="77"/>
              </a:rPr>
              <a:t>1</a:t>
            </a:r>
            <a:r>
              <a:rPr lang="en-US" dirty="0">
                <a:latin typeface="Lexend Deca" pitchFamily="2" charset="77"/>
              </a:rPr>
              <a:t>/</a:t>
            </a:r>
            <a:r>
              <a:rPr lang="en-US" baseline="-25000" dirty="0">
                <a:latin typeface="Lexend Deca" pitchFamily="2" charset="77"/>
              </a:rPr>
              <a:t>2  </a:t>
            </a:r>
            <a:r>
              <a:rPr lang="en-US" dirty="0">
                <a:latin typeface="Lexend Deca" pitchFamily="2" charset="77"/>
              </a:rPr>
              <a:t>N</a:t>
            </a:r>
            <a:r>
              <a:rPr lang="en-US" baseline="-25000" dirty="0">
                <a:latin typeface="Lexend Deca" pitchFamily="2" charset="77"/>
              </a:rPr>
              <a:t>2</a:t>
            </a:r>
            <a:r>
              <a:rPr lang="en-US" dirty="0">
                <a:latin typeface="Lexend Deca" pitchFamily="2" charset="77"/>
              </a:rPr>
              <a:t> + </a:t>
            </a:r>
            <a:r>
              <a:rPr lang="en-US" baseline="30000" dirty="0">
                <a:latin typeface="Lexend Deca" pitchFamily="2" charset="77"/>
              </a:rPr>
              <a:t>3</a:t>
            </a:r>
            <a:r>
              <a:rPr lang="en-US" dirty="0">
                <a:latin typeface="Lexend Deca" pitchFamily="2" charset="77"/>
              </a:rPr>
              <a:t>/</a:t>
            </a:r>
            <a:r>
              <a:rPr lang="en-US" baseline="-25000" dirty="0">
                <a:latin typeface="Lexend Deca" pitchFamily="2" charset="77"/>
              </a:rPr>
              <a:t>2</a:t>
            </a:r>
            <a:r>
              <a:rPr lang="en-US" dirty="0">
                <a:latin typeface="Lexend Deca" pitchFamily="2" charset="77"/>
              </a:rPr>
              <a:t> H</a:t>
            </a:r>
            <a:r>
              <a:rPr lang="en-US" baseline="-25000" dirty="0">
                <a:latin typeface="Lexend Deca" pitchFamily="2" charset="77"/>
              </a:rPr>
              <a:t>2</a:t>
            </a:r>
            <a:r>
              <a:rPr lang="en-US" dirty="0">
                <a:latin typeface="Lexend Deca" pitchFamily="2" charset="77"/>
              </a:rPr>
              <a:t> </a:t>
            </a:r>
            <a:r>
              <a:rPr lang="en-US" dirty="0">
                <a:latin typeface="Lexend Deca" pitchFamily="2" charset="77"/>
                <a:sym typeface="Symbol" panose="05050102010706020507" pitchFamily="18" charset="2"/>
              </a:rPr>
              <a:t> </a:t>
            </a:r>
            <a:r>
              <a:rPr lang="en-US" dirty="0">
                <a:latin typeface="Lexend Deca" pitchFamily="2" charset="77"/>
              </a:rPr>
              <a:t>NH</a:t>
            </a:r>
            <a:r>
              <a:rPr lang="en-US" baseline="-25000" dirty="0">
                <a:latin typeface="Lexend Deca" pitchFamily="2" charset="77"/>
              </a:rPr>
              <a:t>3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096000" y="1668848"/>
            <a:ext cx="4495800" cy="3934404"/>
            <a:chOff x="4572000" y="1022279"/>
            <a:chExt cx="4495800" cy="3934404"/>
          </a:xfrm>
        </p:grpSpPr>
        <p:sp>
          <p:nvSpPr>
            <p:cNvPr id="27" name="TextBox 26"/>
            <p:cNvSpPr txBox="1"/>
            <p:nvPr/>
          </p:nvSpPr>
          <p:spPr>
            <a:xfrm>
              <a:off x="4717648" y="1022279"/>
              <a:ext cx="396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Lexend Deca" pitchFamily="2" charset="77"/>
                </a:rPr>
                <a:t>Electrochemical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/>
            <a:srcRect r="5774"/>
            <a:stretch/>
          </p:blipFill>
          <p:spPr>
            <a:xfrm>
              <a:off x="4572000" y="1378234"/>
              <a:ext cx="4495800" cy="357844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562600" y="1310354"/>
              <a:ext cx="27206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Lexend Deca" pitchFamily="2" charset="77"/>
                </a:rPr>
                <a:t>At ambient pressure (1 </a:t>
              </a:r>
              <a:r>
                <a:rPr lang="en-US" sz="1400" dirty="0" err="1">
                  <a:latin typeface="Lexend Deca" pitchFamily="2" charset="77"/>
                </a:rPr>
                <a:t>atm</a:t>
              </a:r>
              <a:r>
                <a:rPr lang="en-US" sz="1400" dirty="0">
                  <a:latin typeface="Lexend Deca" pitchFamily="2" charset="77"/>
                </a:rPr>
                <a:t>):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48135" y="1308128"/>
              <a:ext cx="228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Lexend Deca" pitchFamily="2" charset="77"/>
                </a:rPr>
                <a:t>X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86600" y="2501276"/>
            <a:ext cx="1517511" cy="1497688"/>
            <a:chOff x="5721488" y="1854707"/>
            <a:chExt cx="1517511" cy="1497688"/>
          </a:xfrm>
        </p:grpSpPr>
        <p:sp>
          <p:nvSpPr>
            <p:cNvPr id="32" name="TextBox 31"/>
            <p:cNvSpPr txBox="1"/>
            <p:nvPr/>
          </p:nvSpPr>
          <p:spPr>
            <a:xfrm>
              <a:off x="5721488" y="1967400"/>
              <a:ext cx="151751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Lexend Deca" pitchFamily="2" charset="77"/>
                </a:rPr>
                <a:t>Voltage also improves kinetics, so can operate at lower temperature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5867399" y="1895020"/>
              <a:ext cx="1329433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5791199" y="1854707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Lexend Deca" pitchFamily="2" charset="77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561943" y="2348876"/>
            <a:ext cx="1268832" cy="2819400"/>
            <a:chOff x="7196831" y="1702307"/>
            <a:chExt cx="1268832" cy="2819400"/>
          </a:xfrm>
        </p:grpSpPr>
        <p:cxnSp>
          <p:nvCxnSpPr>
            <p:cNvPr id="36" name="Straight Arrow Connector 35"/>
            <p:cNvCxnSpPr>
              <a:endCxn id="37" idx="4"/>
            </p:cNvCxnSpPr>
            <p:nvPr/>
          </p:nvCxnSpPr>
          <p:spPr>
            <a:xfrm flipV="1">
              <a:off x="7231337" y="1930907"/>
              <a:ext cx="3594" cy="2544306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7196831" y="1854707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Lexend Deca" pitchFamily="2" charset="7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80694" y="3530934"/>
              <a:ext cx="118496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Lexend Deca" pitchFamily="2" charset="77"/>
                </a:rPr>
                <a:t>Apply voltage to increase conversion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10780" y="1702307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Lexend Deca" pitchFamily="2" charset="77"/>
                </a:rPr>
                <a:t>X &gt; 99%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7201711" y="4445507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Lexend Deca" pitchFamily="2" charset="77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114801" y="6477001"/>
            <a:ext cx="4708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exend Deca" pitchFamily="2" charset="77"/>
              </a:rPr>
              <a:t>Z. J. </a:t>
            </a:r>
            <a:r>
              <a:rPr lang="en-US" sz="1400" dirty="0" err="1">
                <a:latin typeface="Lexend Deca" pitchFamily="2" charset="77"/>
              </a:rPr>
              <a:t>Schiffer</a:t>
            </a:r>
            <a:r>
              <a:rPr lang="en-US" sz="1400" dirty="0">
                <a:latin typeface="Lexend Deca" pitchFamily="2" charset="77"/>
              </a:rPr>
              <a:t> and K. Manthiram </a:t>
            </a:r>
            <a:r>
              <a:rPr lang="en-US" sz="1400" i="1" dirty="0">
                <a:latin typeface="Lexend Deca" pitchFamily="2" charset="77"/>
              </a:rPr>
              <a:t>Joule</a:t>
            </a:r>
            <a:r>
              <a:rPr lang="en-US" sz="1400" dirty="0">
                <a:latin typeface="Lexend Deca" pitchFamily="2" charset="77"/>
              </a:rPr>
              <a:t> </a:t>
            </a:r>
            <a:r>
              <a:rPr lang="en-US" sz="1400" b="1" dirty="0">
                <a:latin typeface="Lexend Deca" pitchFamily="2" charset="77"/>
              </a:rPr>
              <a:t>1</a:t>
            </a:r>
            <a:r>
              <a:rPr lang="en-US" sz="1400" dirty="0">
                <a:latin typeface="Lexend Deca" pitchFamily="2" charset="77"/>
              </a:rPr>
              <a:t> 10-14 (2017).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6599" y="123849"/>
            <a:ext cx="2284014" cy="114200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688961" y="1174679"/>
            <a:ext cx="2459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Lexend Deca" pitchFamily="2" charset="77"/>
              </a:rPr>
              <a:t>Hard to break the N</a:t>
            </a:r>
            <a:r>
              <a:rPr lang="en-US" baseline="-25000" dirty="0">
                <a:latin typeface="Lexend Deca" pitchFamily="2" charset="77"/>
              </a:rPr>
              <a:t>2</a:t>
            </a:r>
            <a:r>
              <a:rPr lang="en-US" dirty="0">
                <a:latin typeface="Lexend Deca" pitchFamily="2" charset="77"/>
              </a:rPr>
              <a:t> triple bond</a:t>
            </a:r>
          </a:p>
        </p:txBody>
      </p:sp>
    </p:spTree>
    <p:extLst>
      <p:ext uri="{BB962C8B-B14F-4D97-AF65-F5344CB8AC3E}">
        <p14:creationId xmlns:p14="http://schemas.microsoft.com/office/powerpoint/2010/main" val="86254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Ammonia synthesis reactors: from industrial scale to leading-edge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885" y="920933"/>
            <a:ext cx="7833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Commercial: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Lexend Deca" panose="00000608000000000000" pitchFamily="2" charset="-78"/>
                <a:cs typeface="Lexend Deca" panose="00000608000000000000" pitchFamily="2" charset="-78"/>
              </a:rPr>
              <a:t>Haber-Bosch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100+ bar, 400-500 °C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15% single-pass conversion, 97% overall conversion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Iron oxide catalyst is easily poisoned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92" y="811529"/>
            <a:ext cx="3225497" cy="48382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194125-A081-4054-8D24-884F6D3F1699}"/>
              </a:ext>
            </a:extLst>
          </p:cNvPr>
          <p:cNvSpPr txBox="1"/>
          <p:nvPr/>
        </p:nvSpPr>
        <p:spPr>
          <a:xfrm>
            <a:off x="10481047" y="5675409"/>
            <a:ext cx="1337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Lexend Deca" panose="00000608000000000000" pitchFamily="2" charset="-78"/>
                <a:cs typeface="Lexend Deca" panose="00000608000000000000" pitchFamily="2" charset="-78"/>
              </a:rPr>
              <a:t>Image: BASF</a:t>
            </a:r>
          </a:p>
        </p:txBody>
      </p:sp>
    </p:spTree>
    <p:extLst>
      <p:ext uri="{BB962C8B-B14F-4D97-AF65-F5344CB8AC3E}">
        <p14:creationId xmlns:p14="http://schemas.microsoft.com/office/powerpoint/2010/main" val="23391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Ammonia synthesis reactors: from industrial scale to leading-edge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884" y="920933"/>
            <a:ext cx="10848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Commercial: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Haber-Bosch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Research-stage: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Lexend Deca" panose="00000608000000000000" pitchFamily="2" charset="-78"/>
                <a:cs typeface="Lexend Deca" panose="00000608000000000000" pitchFamily="2" charset="-78"/>
              </a:rPr>
              <a:t>Low-T/P Haber-Bosch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Using Ruthenium catalyst, can:</a:t>
            </a:r>
          </a:p>
          <a:p>
            <a:pPr lvl="2"/>
            <a:endParaRPr lang="en-US" sz="2400" dirty="0">
              <a:latin typeface="Lexend Deca" panose="00000608000000000000" pitchFamily="2" charset="-78"/>
              <a:cs typeface="Lexend Deca" panose="00000608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363" y="2989261"/>
            <a:ext cx="12037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dirty="0">
                <a:latin typeface="Lexend Deca" panose="00000608000000000000" pitchFamily="2" charset="-78"/>
                <a:cs typeface="Lexend Deca" panose="00000608000000000000" pitchFamily="2" charset="-78"/>
              </a:rPr>
              <a:t>Improve kinetics </a:t>
            </a:r>
            <a:r>
              <a:rPr lang="en-US" dirty="0">
                <a:latin typeface="Lexend Deca" panose="00000608000000000000" pitchFamily="2" charset="-78"/>
                <a:cs typeface="Lexend Deca" panose="00000608000000000000" pitchFamily="2" charset="-78"/>
                <a:sym typeface="Wingdings" panose="05000000000000000000" pitchFamily="2" charset="2"/>
              </a:rPr>
              <a:t> Lower-T operation  Lower-P operation  Decrease safety risk &amp; lower capital cost</a:t>
            </a:r>
            <a:endParaRPr lang="en-US" dirty="0">
              <a:latin typeface="Lexend Deca" panose="00000608000000000000" pitchFamily="2" charset="-78"/>
              <a:cs typeface="Lexend Deca" panose="00000608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989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Ammonia synthesis reactors: from industrial scale to leading-edge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884" y="920933"/>
            <a:ext cx="108482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Commercial: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Haber-Bosch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Research-stage: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Low-T/P Haber-Bosch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Lexend Deca" panose="00000608000000000000" pitchFamily="2" charset="-78"/>
                <a:cs typeface="Lexend Deca" panose="00000608000000000000" pitchFamily="2" charset="-78"/>
              </a:rPr>
              <a:t>Plasma synthesis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exend Deca" panose="00000608000000000000" pitchFamily="2" charset="-78"/>
                <a:cs typeface="Lexend Deca" panose="00000608000000000000" pitchFamily="2" charset="-78"/>
              </a:rPr>
              <a:t>Thermal &amp; non-thermal </a:t>
            </a: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plasmas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Low (~1%) efficiency because kV input required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670" y="3598589"/>
            <a:ext cx="4706302" cy="3098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194125-A081-4054-8D24-884F6D3F1699}"/>
              </a:ext>
            </a:extLst>
          </p:cNvPr>
          <p:cNvSpPr txBox="1"/>
          <p:nvPr/>
        </p:nvSpPr>
        <p:spPr>
          <a:xfrm>
            <a:off x="7429428" y="6173971"/>
            <a:ext cx="378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Lexend Deca" panose="00000608000000000000" pitchFamily="2" charset="-78"/>
                <a:cs typeface="Lexend Deca" panose="00000608000000000000" pitchFamily="2" charset="-78"/>
              </a:rPr>
              <a:t>Whitehead, J.C. </a:t>
            </a:r>
            <a:r>
              <a:rPr lang="en-US" sz="1400" i="1" dirty="0">
                <a:solidFill>
                  <a:schemeClr val="bg1"/>
                </a:solidFill>
                <a:latin typeface="Lexend Deca" panose="00000608000000000000" pitchFamily="2" charset="-78"/>
                <a:cs typeface="Lexend Deca" panose="00000608000000000000" pitchFamily="2" charset="-78"/>
              </a:rPr>
              <a:t>Front. Chem. Sci. Eng. </a:t>
            </a:r>
            <a:r>
              <a:rPr lang="en-US" sz="1400" dirty="0">
                <a:solidFill>
                  <a:schemeClr val="bg1"/>
                </a:solidFill>
                <a:latin typeface="Lexend Deca" panose="00000608000000000000" pitchFamily="2" charset="-78"/>
                <a:cs typeface="Lexend Deca" panose="00000608000000000000" pitchFamily="2" charset="-78"/>
              </a:rPr>
              <a:t>13, 264–273 (2019).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226" y="3887517"/>
            <a:ext cx="1791943" cy="25305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1884" y="4824724"/>
            <a:ext cx="3280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exend Deca" panose="00000608000000000000" pitchFamily="2" charset="-78"/>
                <a:cs typeface="Lexend Deca" panose="00000608000000000000" pitchFamily="2" charset="-78"/>
              </a:rPr>
              <a:t>Plasma generates radicals, which couple on a catalyst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1884" y="5894811"/>
            <a:ext cx="3061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>
                <a:latin typeface="Lexend Deca" panose="00000608000000000000" pitchFamily="2" charset="-78"/>
                <a:cs typeface="Lexend Deca" panose="00000608000000000000" pitchFamily="2" charset="-78"/>
              </a:rPr>
              <a:t>Peng et al., </a:t>
            </a:r>
            <a:r>
              <a:rPr lang="da-DK" sz="1400" i="1" dirty="0">
                <a:latin typeface="Lexend Deca" panose="00000608000000000000" pitchFamily="2" charset="-78"/>
                <a:cs typeface="Lexend Deca" panose="00000608000000000000" pitchFamily="2" charset="-78"/>
              </a:rPr>
              <a:t>J. Clean. Prod. </a:t>
            </a:r>
            <a:r>
              <a:rPr lang="da-DK" sz="1400" b="1" dirty="0">
                <a:latin typeface="Lexend Deca" panose="00000608000000000000" pitchFamily="2" charset="-78"/>
                <a:cs typeface="Lexend Deca" panose="00000608000000000000" pitchFamily="2" charset="-78"/>
              </a:rPr>
              <a:t>177</a:t>
            </a:r>
            <a:r>
              <a:rPr lang="da-DK" sz="1400" dirty="0">
                <a:latin typeface="Lexend Deca" panose="00000608000000000000" pitchFamily="2" charset="-78"/>
                <a:cs typeface="Lexend Deca" panose="00000608000000000000" pitchFamily="2" charset="-78"/>
              </a:rPr>
              <a:t>, 597-609 (2018)</a:t>
            </a:r>
            <a:endParaRPr lang="en-US" sz="1400" dirty="0">
              <a:latin typeface="Lexend Deca" panose="00000608000000000000" pitchFamily="2" charset="-78"/>
              <a:cs typeface="Lexend Deca" panose="00000608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88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Ammonia synthesis reactors: from industrial scale to leading-edge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884" y="920933"/>
            <a:ext cx="4443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Commercial: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Haber-Bosch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Research-stage: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Low-T/P Haber-Bosch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Plasma synthesis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Lexend Deca" panose="00000608000000000000" pitchFamily="2" charset="-78"/>
                <a:cs typeface="Lexend Deca" panose="00000608000000000000" pitchFamily="2" charset="-78"/>
              </a:rPr>
              <a:t>Electrochemical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60" y="2332898"/>
            <a:ext cx="3395044" cy="36880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404314" y="2705205"/>
            <a:ext cx="1730000" cy="1758858"/>
            <a:chOff x="2663902" y="1761067"/>
            <a:chExt cx="2740854" cy="2868084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4679950" y="4311651"/>
              <a:ext cx="724806" cy="3175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3902" y="1761067"/>
              <a:ext cx="2641875" cy="278835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82700" y="4404685"/>
            <a:ext cx="2266660" cy="1662013"/>
            <a:chOff x="3958682" y="4018074"/>
            <a:chExt cx="3309397" cy="2197293"/>
          </a:xfrm>
        </p:grpSpPr>
        <p:sp>
          <p:nvSpPr>
            <p:cNvPr id="12" name="Rectangle 11"/>
            <p:cNvSpPr/>
            <p:nvPr/>
          </p:nvSpPr>
          <p:spPr>
            <a:xfrm>
              <a:off x="3958682" y="4572001"/>
              <a:ext cx="3309397" cy="16433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31144" y="4018074"/>
              <a:ext cx="1173612" cy="1125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0AB6850-0143-4CEA-ADC2-BD8EF4580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876" y="632006"/>
            <a:ext cx="3110732" cy="32252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DDF49E-1983-4EC3-8D61-11D515B53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5685" y="3874688"/>
            <a:ext cx="2928923" cy="28587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021" y="3854174"/>
            <a:ext cx="46169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u="sng" dirty="0">
                <a:latin typeface="Lexend Deca" panose="00000608000000000000" pitchFamily="2" charset="-78"/>
                <a:cs typeface="Lexend Deca" panose="00000608000000000000" pitchFamily="2" charset="-78"/>
              </a:rPr>
              <a:t>Aqueous</a:t>
            </a:r>
            <a:r>
              <a:rPr lang="en-US" sz="2000" dirty="0">
                <a:latin typeface="Lexend Deca" panose="00000608000000000000" pitchFamily="2" charset="-78"/>
                <a:cs typeface="Lexend Deca" panose="00000608000000000000" pitchFamily="2" charset="-78"/>
              </a:rPr>
              <a:t>:</a:t>
            </a:r>
          </a:p>
          <a:p>
            <a:pPr algn="ctr"/>
            <a:endParaRPr lang="en-US" sz="2000" dirty="0">
              <a:latin typeface="Lexend Deca" panose="00000608000000000000" pitchFamily="2" charset="-78"/>
              <a:cs typeface="Lexend Deca" panose="00000608000000000000" pitchFamily="2" charset="-78"/>
            </a:endParaRPr>
          </a:p>
          <a:p>
            <a:pPr algn="ctr"/>
            <a:r>
              <a:rPr lang="en-US" sz="2000" dirty="0"/>
              <a:t>N</a:t>
            </a:r>
            <a:r>
              <a:rPr lang="en-US" sz="2000" baseline="-25000" dirty="0"/>
              <a:t>2</a:t>
            </a:r>
            <a:r>
              <a:rPr lang="en-US" sz="2000" dirty="0"/>
              <a:t> + 3H</a:t>
            </a:r>
            <a:r>
              <a:rPr lang="en-US" sz="2000" baseline="-25000" dirty="0"/>
              <a:t>2</a:t>
            </a:r>
            <a:r>
              <a:rPr lang="en-US" sz="2000" dirty="0"/>
              <a:t>O </a:t>
            </a:r>
            <a:r>
              <a:rPr lang="en-US" sz="2000" dirty="0">
                <a:sym typeface="Wingdings" panose="05000000000000000000" pitchFamily="2" charset="2"/>
              </a:rPr>
              <a:t> 2NH</a:t>
            </a:r>
            <a:r>
              <a:rPr lang="en-US" sz="2000" baseline="-25000" dirty="0">
                <a:sym typeface="Wingdings" panose="05000000000000000000" pitchFamily="2" charset="2"/>
              </a:rPr>
              <a:t>3</a:t>
            </a:r>
            <a:r>
              <a:rPr lang="en-US" sz="2000" dirty="0">
                <a:sym typeface="Wingdings" panose="05000000000000000000" pitchFamily="2" charset="2"/>
              </a:rPr>
              <a:t> + 3/2 O</a:t>
            </a:r>
            <a:r>
              <a:rPr lang="en-US" sz="2000" baseline="-25000" dirty="0">
                <a:sym typeface="Wingdings" panose="05000000000000000000" pitchFamily="2" charset="2"/>
              </a:rPr>
              <a:t>2</a:t>
            </a:r>
          </a:p>
          <a:p>
            <a:pPr algn="ctr"/>
            <a:endParaRPr lang="en-US" sz="2000" dirty="0">
              <a:sym typeface="Wingdings" panose="05000000000000000000" pitchFamily="2" charset="2"/>
            </a:endParaRPr>
          </a:p>
          <a:p>
            <a:pPr algn="ctr"/>
            <a:r>
              <a:rPr lang="en-US" sz="2000" dirty="0">
                <a:sym typeface="Wingdings" panose="05000000000000000000" pitchFamily="2" charset="2"/>
              </a:rPr>
              <a:t>Generally pretty low-rate, hard to reproduce reports right now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5193093" y="1619348"/>
            <a:ext cx="2956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u="sng" dirty="0">
                <a:latin typeface="Lexend Deca" panose="00000608000000000000" pitchFamily="2" charset="-78"/>
                <a:cs typeface="Lexend Deca" panose="00000608000000000000" pitchFamily="2" charset="-78"/>
              </a:rPr>
              <a:t>Non-aqueous, Lithium-mediated</a:t>
            </a:r>
            <a:r>
              <a:rPr lang="en-US" sz="2000" dirty="0">
                <a:latin typeface="Lexend Deca" panose="00000608000000000000" pitchFamily="2" charset="-78"/>
                <a:cs typeface="Lexend Deca" panose="00000608000000000000" pitchFamily="2" charset="-78"/>
              </a:rPr>
              <a:t>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34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State-of-the-art vs. what is possible in the near-term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884" y="5596178"/>
            <a:ext cx="10848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Replace the steam methane reforming/WGS with electrolyzers; </a:t>
            </a:r>
            <a:b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</a:b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add air separation; scale down H-B to match electrolyzer scale.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5980" y="6496994"/>
            <a:ext cx="41200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Lexend Deca" panose="00000608000000000000" pitchFamily="2" charset="-78"/>
                <a:cs typeface="Lexend Deca" panose="00000608000000000000" pitchFamily="2" charset="-78"/>
              </a:rPr>
              <a:t>Smith et al., </a:t>
            </a:r>
            <a:r>
              <a:rPr lang="en-US" sz="1400" i="1" dirty="0">
                <a:latin typeface="Lexend Deca" panose="00000608000000000000" pitchFamily="2" charset="-78"/>
                <a:cs typeface="Lexend Deca" panose="00000608000000000000" pitchFamily="2" charset="-78"/>
              </a:rPr>
              <a:t>Energy Environ. Sci., </a:t>
            </a:r>
            <a:r>
              <a:rPr lang="en-US" sz="1400" dirty="0">
                <a:latin typeface="Lexend Deca" panose="00000608000000000000" pitchFamily="2" charset="-78"/>
                <a:cs typeface="Lexend Deca" panose="00000608000000000000" pitchFamily="2" charset="-78"/>
              </a:rPr>
              <a:t>2020, </a:t>
            </a:r>
            <a:r>
              <a:rPr lang="en-US" sz="1400" b="1" dirty="0">
                <a:latin typeface="Lexend Deca" panose="00000608000000000000" pitchFamily="2" charset="-78"/>
                <a:cs typeface="Lexend Deca" panose="00000608000000000000" pitchFamily="2" charset="-78"/>
              </a:rPr>
              <a:t>13,</a:t>
            </a:r>
            <a:r>
              <a:rPr lang="en-US" sz="1400" dirty="0">
                <a:latin typeface="Lexend Deca" panose="00000608000000000000" pitchFamily="2" charset="-78"/>
                <a:cs typeface="Lexend Deca" panose="00000608000000000000" pitchFamily="2" charset="-78"/>
              </a:rPr>
              <a:t> 331</a:t>
            </a:r>
            <a:endParaRPr lang="en-US" sz="1400" dirty="0"/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1FE0F02D-221E-41CE-AFC1-6A415FFC6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41" y="772907"/>
            <a:ext cx="11520113" cy="4682368"/>
          </a:xfrm>
          <a:custGeom>
            <a:avLst/>
            <a:gdLst>
              <a:gd name="connsiteX0" fmla="*/ 0 w 10560042"/>
              <a:gd name="connsiteY0" fmla="*/ 0 h 4292146"/>
              <a:gd name="connsiteX1" fmla="*/ 10568218 w 10560042"/>
              <a:gd name="connsiteY1" fmla="*/ 0 h 4292146"/>
              <a:gd name="connsiteX2" fmla="*/ 10568218 w 10560042"/>
              <a:gd name="connsiteY2" fmla="*/ 4311277 h 4292146"/>
              <a:gd name="connsiteX3" fmla="*/ 0 w 10560042"/>
              <a:gd name="connsiteY3" fmla="*/ 4311277 h 429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0042" h="4292146">
                <a:moveTo>
                  <a:pt x="0" y="0"/>
                </a:moveTo>
                <a:lnTo>
                  <a:pt x="10568218" y="0"/>
                </a:lnTo>
                <a:lnTo>
                  <a:pt x="10568218" y="4311277"/>
                </a:lnTo>
                <a:lnTo>
                  <a:pt x="0" y="4311277"/>
                </a:lnTo>
                <a:close/>
              </a:path>
            </a:pathLst>
          </a:custGeom>
          <a:ln/>
        </p:spPr>
      </p:pic>
    </p:spTree>
    <p:extLst>
      <p:ext uri="{BB962C8B-B14F-4D97-AF65-F5344CB8AC3E}">
        <p14:creationId xmlns:p14="http://schemas.microsoft.com/office/powerpoint/2010/main" val="340944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Generations of ammonia production technology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70AE4EA-C8E1-4A14-B5D8-67A35D37E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3162" y="632005"/>
            <a:ext cx="7305675" cy="590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5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Chemical manufacturing represents a large carbon footprint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261" y="764073"/>
            <a:ext cx="9144000" cy="5592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194125-A081-4054-8D24-884F6D3F1699}"/>
              </a:ext>
            </a:extLst>
          </p:cNvPr>
          <p:cNvSpPr txBox="1"/>
          <p:nvPr/>
        </p:nvSpPr>
        <p:spPr>
          <a:xfrm>
            <a:off x="3741892" y="6454513"/>
            <a:ext cx="4706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Lexend Deca" panose="00000608000000000000" pitchFamily="2" charset="-78"/>
                <a:cs typeface="Lexend Deca" panose="00000608000000000000" pitchFamily="2" charset="-78"/>
              </a:rPr>
              <a:t>Z. J. </a:t>
            </a:r>
            <a:r>
              <a:rPr lang="en-US" sz="1400" dirty="0" err="1">
                <a:latin typeface="Lexend Deca" panose="00000608000000000000" pitchFamily="2" charset="-78"/>
                <a:cs typeface="Lexend Deca" panose="00000608000000000000" pitchFamily="2" charset="-78"/>
              </a:rPr>
              <a:t>Schiffer</a:t>
            </a:r>
            <a:r>
              <a:rPr lang="en-US" sz="1400" dirty="0">
                <a:latin typeface="Lexend Deca" panose="00000608000000000000" pitchFamily="2" charset="-78"/>
                <a:cs typeface="Lexend Deca" panose="00000608000000000000" pitchFamily="2" charset="-78"/>
              </a:rPr>
              <a:t> and K. Manthiram </a:t>
            </a:r>
            <a:r>
              <a:rPr lang="en-US" sz="1400" i="1" dirty="0">
                <a:latin typeface="Lexend Deca" panose="00000608000000000000" pitchFamily="2" charset="-78"/>
                <a:cs typeface="Lexend Deca" panose="00000608000000000000" pitchFamily="2" charset="-78"/>
              </a:rPr>
              <a:t>Joule </a:t>
            </a:r>
            <a:r>
              <a:rPr lang="en-US" sz="1400" b="1" dirty="0">
                <a:latin typeface="Lexend Deca" panose="00000608000000000000" pitchFamily="2" charset="-78"/>
                <a:cs typeface="Lexend Deca" panose="00000608000000000000" pitchFamily="2" charset="-78"/>
              </a:rPr>
              <a:t>1</a:t>
            </a:r>
            <a:r>
              <a:rPr lang="en-US" sz="1400" i="1" dirty="0">
                <a:latin typeface="Lexend Deca" panose="00000608000000000000" pitchFamily="2" charset="-78"/>
                <a:cs typeface="Lexend Deca" panose="00000608000000000000" pitchFamily="2" charset="-78"/>
              </a:rPr>
              <a:t> </a:t>
            </a:r>
            <a:r>
              <a:rPr lang="en-US" sz="1400" dirty="0">
                <a:latin typeface="Lexend Deca" panose="00000608000000000000" pitchFamily="2" charset="-78"/>
                <a:cs typeface="Lexend Deca" panose="00000608000000000000" pitchFamily="2" charset="-78"/>
              </a:rPr>
              <a:t>10-14 (2017).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1019" y="1006078"/>
            <a:ext cx="362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Lexend Deca" panose="00000608000000000000" pitchFamily="2" charset="-78"/>
                <a:cs typeface="Lexend Deca" panose="00000608000000000000" pitchFamily="2" charset="-78"/>
              </a:rPr>
              <a:t>Chemical industry emits 7% of global GHG emissions</a:t>
            </a:r>
          </a:p>
        </p:txBody>
      </p:sp>
      <p:sp>
        <p:nvSpPr>
          <p:cNvPr id="2" name="Oval 1"/>
          <p:cNvSpPr/>
          <p:nvPr/>
        </p:nvSpPr>
        <p:spPr>
          <a:xfrm>
            <a:off x="7467230" y="903514"/>
            <a:ext cx="1066800" cy="44120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534030" y="1132114"/>
            <a:ext cx="9256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9165771" y="785474"/>
            <a:ext cx="1317172" cy="398246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305211" y="4085549"/>
            <a:ext cx="1987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Lexend Deca" panose="00000608000000000000" pitchFamily="2" charset="-78"/>
                <a:cs typeface="Lexend Deca" panose="00000608000000000000" pitchFamily="2" charset="-78"/>
              </a:rPr>
              <a:t>Ammonia alone represents &gt;1% of global GHG emissions</a:t>
            </a:r>
            <a:endParaRPr lang="en-US" b="1" dirty="0">
              <a:solidFill>
                <a:schemeClr val="accent2"/>
              </a:solidFill>
              <a:latin typeface="Lexend Deca" panose="00000608000000000000" pitchFamily="2" charset="-78"/>
              <a:cs typeface="Lexend Deca" panose="00000608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781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0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The bigger picture: how does this fit into existing markets/regulations?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884" y="920933"/>
            <a:ext cx="108482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Markets: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Agriculture (established, most of NH</a:t>
            </a:r>
            <a:r>
              <a:rPr lang="en-US" sz="2400" baseline="-25000" dirty="0">
                <a:latin typeface="Lexend Deca" panose="00000608000000000000" pitchFamily="2" charset="-78"/>
                <a:cs typeface="Lexend Deca" panose="00000608000000000000" pitchFamily="2" charset="-78"/>
              </a:rPr>
              <a:t>3</a:t>
            </a: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 today)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Traditional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Greenhouse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Urban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Organic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Chemical synthesis (e.g. nylon)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Refrigerants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Energy storage (growth potential)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Lexend Deca" panose="00000608000000000000" pitchFamily="2" charset="-78"/>
              <a:cs typeface="Lexend Deca" panose="00000608000000000000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Regulations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Organic certification?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79157DC-7970-462D-9C97-42D4ADE62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474961"/>
              </p:ext>
            </p:extLst>
          </p:nvPr>
        </p:nvGraphicFramePr>
        <p:xfrm>
          <a:off x="6695121" y="1543176"/>
          <a:ext cx="5496879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13C2C17-88E9-4BD3-9980-1A0BA77F4021}"/>
              </a:ext>
            </a:extLst>
          </p:cNvPr>
          <p:cNvSpPr txBox="1"/>
          <p:nvPr/>
        </p:nvSpPr>
        <p:spPr>
          <a:xfrm>
            <a:off x="9349605" y="371075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exend Deca" panose="00000608000000000000" pitchFamily="2" charset="-78"/>
                <a:cs typeface="Lexend Deca" panose="00000608000000000000" pitchFamily="2" charset="-78"/>
              </a:rPr>
              <a:t>Fertilizers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C2C17-88E9-4BD3-9980-1A0BA77F4021}"/>
              </a:ext>
            </a:extLst>
          </p:cNvPr>
          <p:cNvSpPr txBox="1"/>
          <p:nvPr/>
        </p:nvSpPr>
        <p:spPr>
          <a:xfrm rot="19861212">
            <a:off x="7558496" y="4001439"/>
            <a:ext cx="1584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Lexend Deca" panose="00000608000000000000" pitchFamily="2" charset="-78"/>
                <a:cs typeface="Lexend Deca" panose="00000608000000000000" pitchFamily="2" charset="-78"/>
              </a:rPr>
              <a:t>Chemicals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3C2C17-88E9-4BD3-9980-1A0BA77F4021}"/>
              </a:ext>
            </a:extLst>
          </p:cNvPr>
          <p:cNvSpPr txBox="1"/>
          <p:nvPr/>
        </p:nvSpPr>
        <p:spPr>
          <a:xfrm rot="897711">
            <a:off x="7341938" y="3179987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exend Deca" panose="00000608000000000000" pitchFamily="2" charset="-78"/>
                <a:cs typeface="Lexend Deca" panose="00000608000000000000" pitchFamily="2" charset="-78"/>
              </a:rPr>
              <a:t>Refrigeration</a:t>
            </a:r>
          </a:p>
        </p:txBody>
      </p:sp>
    </p:spTree>
    <p:extLst>
      <p:ext uri="{BB962C8B-B14F-4D97-AF65-F5344CB8AC3E}">
        <p14:creationId xmlns:p14="http://schemas.microsoft.com/office/powerpoint/2010/main" val="80175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What are folks doing today? Startups: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A29FD-EB35-4CEA-B48C-985ED6F5ECBD}"/>
              </a:ext>
            </a:extLst>
          </p:cNvPr>
          <p:cNvSpPr txBox="1"/>
          <p:nvPr/>
        </p:nvSpPr>
        <p:spPr>
          <a:xfrm>
            <a:off x="2057400" y="609599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Lexend Deca" panose="00000608000000000000" pitchFamily="2" charset="-78"/>
                <a:cs typeface="Lexend Deca" panose="00000608000000000000" pitchFamily="2" charset="-78"/>
              </a:rPr>
              <a:t>Nitricity</a:t>
            </a:r>
            <a:endParaRPr lang="en-US" sz="2400" b="1" dirty="0">
              <a:latin typeface="Lexend Deca" panose="00000608000000000000" pitchFamily="2" charset="-78"/>
              <a:cs typeface="Lexend Deca" panose="00000608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3A7027-39CA-42CC-938B-B660C71DE95D}"/>
              </a:ext>
            </a:extLst>
          </p:cNvPr>
          <p:cNvSpPr txBox="1"/>
          <p:nvPr/>
        </p:nvSpPr>
        <p:spPr>
          <a:xfrm>
            <a:off x="8001000" y="609599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Lexend Deca" panose="00000608000000000000" pitchFamily="2" charset="-78"/>
                <a:cs typeface="Lexend Deca" panose="00000608000000000000" pitchFamily="2" charset="-78"/>
              </a:rPr>
              <a:t>Starfire Energy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F0CF55-EA5A-4CA2-A63C-B433B9BD7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219200"/>
            <a:ext cx="5694813" cy="31613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E36A55-B16E-43D1-84B2-5B6E5045C6C5}"/>
              </a:ext>
            </a:extLst>
          </p:cNvPr>
          <p:cNvSpPr txBox="1"/>
          <p:nvPr/>
        </p:nvSpPr>
        <p:spPr>
          <a:xfrm>
            <a:off x="6324600" y="4724399"/>
            <a:ext cx="5694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exend Deca" panose="00000608000000000000" pitchFamily="2" charset="-78"/>
                <a:cs typeface="Lexend Deca" panose="00000608000000000000" pitchFamily="2" charset="-78"/>
              </a:rPr>
              <a:t>Producing NH</a:t>
            </a:r>
            <a:r>
              <a:rPr lang="en-US" baseline="-25000" dirty="0">
                <a:latin typeface="Lexend Deca" panose="00000608000000000000" pitchFamily="2" charset="-78"/>
                <a:cs typeface="Lexend Deca" panose="00000608000000000000" pitchFamily="2" charset="-78"/>
              </a:rPr>
              <a:t>3</a:t>
            </a:r>
            <a:r>
              <a:rPr lang="en-US" dirty="0">
                <a:latin typeface="Lexend Deca" panose="00000608000000000000" pitchFamily="2" charset="-78"/>
                <a:cs typeface="Lexend Deca" panose="00000608000000000000" pitchFamily="2" charset="-78"/>
              </a:rPr>
              <a:t> at small scales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exend Deca" panose="00000608000000000000" pitchFamily="2" charset="-78"/>
                <a:cs typeface="Lexend Deca" panose="00000608000000000000" pitchFamily="2" charset="-78"/>
              </a:rPr>
              <a:t>Low pressure operation – higher </a:t>
            </a:r>
            <a:r>
              <a:rPr lang="en-US" dirty="0" smtClean="0">
                <a:latin typeface="Lexend Deca" panose="00000608000000000000" pitchFamily="2" charset="-78"/>
                <a:cs typeface="Lexend Deca" panose="00000608000000000000" pitchFamily="2" charset="-78"/>
              </a:rPr>
              <a:t>recycling costs, but cheaper capital than H-B</a:t>
            </a:r>
            <a:endParaRPr lang="en-US" dirty="0">
              <a:latin typeface="Lexend Deca" panose="00000608000000000000" pitchFamily="2" charset="-78"/>
              <a:cs typeface="Lexend Deca" panose="00000608000000000000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exend Deca" panose="00000608000000000000" pitchFamily="2" charset="-78"/>
                <a:cs typeface="Lexend Deca" panose="00000608000000000000" pitchFamily="2" charset="-78"/>
              </a:rPr>
              <a:t>Targeting NH</a:t>
            </a:r>
            <a:r>
              <a:rPr lang="en-US" baseline="-25000" dirty="0">
                <a:latin typeface="Lexend Deca" panose="00000608000000000000" pitchFamily="2" charset="-78"/>
                <a:cs typeface="Lexend Deca" panose="00000608000000000000" pitchFamily="2" charset="-78"/>
              </a:rPr>
              <a:t>3</a:t>
            </a:r>
            <a:r>
              <a:rPr lang="en-US" dirty="0">
                <a:latin typeface="Lexend Deca" panose="00000608000000000000" pitchFamily="2" charset="-78"/>
                <a:cs typeface="Lexend Deca" panose="00000608000000000000" pitchFamily="2" charset="-78"/>
              </a:rPr>
              <a:t> as fuel – low margin, high product; long approach to target market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B56905-9D20-47F5-8981-2A5320FCE1A8}"/>
              </a:ext>
            </a:extLst>
          </p:cNvPr>
          <p:cNvSpPr txBox="1"/>
          <p:nvPr/>
        </p:nvSpPr>
        <p:spPr>
          <a:xfrm>
            <a:off x="385947" y="4724399"/>
            <a:ext cx="5694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exend Deca" panose="00000608000000000000" pitchFamily="2" charset="-78"/>
                <a:cs typeface="Lexend Deca" panose="00000608000000000000" pitchFamily="2" charset="-78"/>
              </a:rPr>
              <a:t>Producing nitrate fertilizers at small scales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exend Deca" panose="00000608000000000000" pitchFamily="2" charset="-78"/>
                <a:cs typeface="Lexend Deca" panose="00000608000000000000" pitchFamily="2" charset="-78"/>
              </a:rPr>
              <a:t>Plasma-based process: lower capital costs, high operating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exend Deca" panose="00000608000000000000" pitchFamily="2" charset="-78"/>
                <a:cs typeface="Lexend Deca" panose="00000608000000000000" pitchFamily="2" charset="-78"/>
              </a:rPr>
              <a:t>Targeting off-grid production of fertilizer – need to pay off solar installations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09CD6F-B70E-4ABC-9087-5F0654B18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580831"/>
            <a:ext cx="3342608" cy="24993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63CEAA-1633-426A-B163-E8203002D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35" y="1317150"/>
            <a:ext cx="2007113" cy="31613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B56905-9D20-47F5-8981-2A5320FCE1A8}"/>
              </a:ext>
            </a:extLst>
          </p:cNvPr>
          <p:cNvSpPr txBox="1"/>
          <p:nvPr/>
        </p:nvSpPr>
        <p:spPr>
          <a:xfrm>
            <a:off x="3248593" y="6491486"/>
            <a:ext cx="569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Lexend Deca" panose="00000608000000000000" pitchFamily="2" charset="-78"/>
                <a:cs typeface="Lexend Deca" panose="00000608000000000000" pitchFamily="2" charset="-78"/>
              </a:rPr>
              <a:t>*Disclaimer: this is not exhaustive!!*</a:t>
            </a:r>
            <a:endParaRPr lang="en-US" sz="1400" dirty="0">
              <a:latin typeface="Lexend Deca" panose="00000608000000000000" pitchFamily="2" charset="-78"/>
              <a:cs typeface="Lexend Deca" panose="00000608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4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What are folks doing today? Big players: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7BA549-DDC9-49B8-847F-294070E35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217" y="776288"/>
            <a:ext cx="5867400" cy="10219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127" y="1941112"/>
            <a:ext cx="5825490" cy="43691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B56905-9D20-47F5-8981-2A5320FCE1A8}"/>
              </a:ext>
            </a:extLst>
          </p:cNvPr>
          <p:cNvSpPr txBox="1"/>
          <p:nvPr/>
        </p:nvSpPr>
        <p:spPr>
          <a:xfrm>
            <a:off x="3248593" y="6491486"/>
            <a:ext cx="5694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Lexend Deca" panose="00000608000000000000" pitchFamily="2" charset="-78"/>
                <a:cs typeface="Lexend Deca" panose="00000608000000000000" pitchFamily="2" charset="-78"/>
              </a:rPr>
              <a:t>*Disclaimer: this is not exhaustive!!*</a:t>
            </a:r>
            <a:endParaRPr lang="en-US" sz="1400" dirty="0">
              <a:latin typeface="Lexend Deca" panose="00000608000000000000" pitchFamily="2" charset="-78"/>
              <a:cs typeface="Lexend Deca" panose="00000608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86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How does this fit into the big picture of sustainability?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885" y="920933"/>
            <a:ext cx="35388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Nitrogen cycle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exend Deca" panose="00000608000000000000" pitchFamily="2" charset="-78"/>
                <a:cs typeface="Lexend Deca" panose="00000608000000000000" pitchFamily="2" charset="-78"/>
              </a:rPr>
              <a:t>Inherent N losses to soil during fertilization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exend Deca" panose="00000608000000000000" pitchFamily="2" charset="-78"/>
                <a:cs typeface="Lexend Deca" panose="00000608000000000000" pitchFamily="2" charset="-78"/>
              </a:rPr>
              <a:t>N oxides are also greenhouse gases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Lexend Deca" panose="00000608000000000000" pitchFamily="2" charset="-78"/>
              <a:cs typeface="Lexend Deca" panose="00000608000000000000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Distributed </a:t>
            </a:r>
            <a:r>
              <a:rPr lang="en-US" sz="2400" dirty="0" err="1">
                <a:latin typeface="Lexend Deca" panose="00000608000000000000" pitchFamily="2" charset="-78"/>
                <a:cs typeface="Lexend Deca" panose="00000608000000000000" pitchFamily="2" charset="-78"/>
              </a:rPr>
              <a:t>fert</a:t>
            </a: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. production could help with slower </a:t>
            </a:r>
            <a:r>
              <a:rPr lang="en-US" sz="2400" dirty="0" err="1">
                <a:latin typeface="Lexend Deca" panose="00000608000000000000" pitchFamily="2" charset="-78"/>
                <a:cs typeface="Lexend Deca" panose="00000608000000000000" pitchFamily="2" charset="-78"/>
              </a:rPr>
              <a:t>fert</a:t>
            </a: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.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exend Deca" panose="00000608000000000000" pitchFamily="2" charset="-78"/>
                <a:cs typeface="Lexend Deca" panose="00000608000000000000" pitchFamily="2" charset="-78"/>
              </a:rPr>
              <a:t>Less runoff</a:t>
            </a:r>
            <a:endParaRPr lang="en-US" sz="2400" dirty="0">
              <a:latin typeface="Lexend Deca" panose="00000608000000000000" pitchFamily="2" charset="-78"/>
              <a:cs typeface="Lexend Deca" panose="00000608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96296-9EC4-49B7-9B27-2FBD9C477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783" y="920933"/>
            <a:ext cx="7895368" cy="502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Acknowledgements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770" y="904693"/>
            <a:ext cx="63578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Lexend Deca" panose="00000608000000000000" pitchFamily="2" charset="-78"/>
                <a:cs typeface="Lexend Deca" panose="00000608000000000000" pitchFamily="2" charset="-78"/>
              </a:rPr>
              <a:t>Manthiram Lab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PI: Prof. Karthish Manthiram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Research/many slides: Nik Lazouski </a:t>
            </a: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  <a:sym typeface="Wingdings" panose="05000000000000000000" pitchFamily="2" charset="2"/>
              </a:rPr>
              <a:t></a:t>
            </a:r>
            <a:endParaRPr lang="en-US" sz="2400" dirty="0">
              <a:latin typeface="Lexend Deca" panose="00000608000000000000" pitchFamily="2" charset="-78"/>
              <a:cs typeface="Lexend Deca" panose="00000608000000000000" pitchFamily="2" charset="-78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Lexend Deca" panose="00000608000000000000" pitchFamily="2" charset="-78"/>
              <a:cs typeface="Lexend Deca" panose="00000608000000000000" pitchFamily="2" charset="-78"/>
            </a:endParaRPr>
          </a:p>
          <a:p>
            <a:r>
              <a:rPr lang="en-US" sz="2400" b="1" dirty="0">
                <a:latin typeface="Lexend Deca" panose="00000608000000000000" pitchFamily="2" charset="-78"/>
                <a:cs typeface="Lexend Deca" panose="00000608000000000000" pitchFamily="2" charset="-78"/>
              </a:rPr>
              <a:t>15.366 Climate &amp; Energy Ventures</a:t>
            </a:r>
            <a:endParaRPr lang="en-US" sz="2400" dirty="0">
              <a:latin typeface="Lexend Deca" panose="00000608000000000000" pitchFamily="2" charset="-78"/>
              <a:cs typeface="Lexend Deca" panose="00000608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982" y="632005"/>
            <a:ext cx="2748174" cy="27921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04297" y="3308803"/>
            <a:ext cx="378340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latin typeface="Lexend Deca" panose="00000608000000000000" pitchFamily="2" charset="-78"/>
                <a:cs typeface="Lexend Deca" panose="00000608000000000000" pitchFamily="2" charset="-78"/>
              </a:rPr>
              <a:t>Contact me:</a:t>
            </a:r>
          </a:p>
          <a:p>
            <a:pPr algn="ctr"/>
            <a:endParaRPr lang="en-US" sz="2800" b="1" u="sng" dirty="0">
              <a:latin typeface="Lexend Deca" panose="00000608000000000000" pitchFamily="2" charset="-78"/>
              <a:cs typeface="Lexend Deca" panose="00000608000000000000" pitchFamily="2" charset="-78"/>
            </a:endParaRPr>
          </a:p>
          <a:p>
            <a:pPr algn="ctr"/>
            <a:r>
              <a:rPr lang="en-US" sz="2800" dirty="0">
                <a:latin typeface="Lexend Deca" panose="00000608000000000000" pitchFamily="2" charset="-78"/>
                <a:cs typeface="Lexend Deca" panose="00000608000000000000" pitchFamily="2" charset="-78"/>
              </a:rPr>
              <a:t>Kindle Williams</a:t>
            </a:r>
          </a:p>
          <a:p>
            <a:pPr algn="ctr"/>
            <a:r>
              <a:rPr lang="en-US" sz="2800" dirty="0">
                <a:latin typeface="Lexend Deca" panose="00000608000000000000" pitchFamily="2" charset="-78"/>
                <a:cs typeface="Lexend Deca" panose="00000608000000000000" pitchFamily="2" charset="-78"/>
                <a:hlinkClick r:id="rId3"/>
              </a:rPr>
              <a:t>kindlew@mit.edu</a:t>
            </a:r>
            <a:endParaRPr lang="en-US" sz="2800" dirty="0">
              <a:latin typeface="Lexend Deca" panose="00000608000000000000" pitchFamily="2" charset="-78"/>
              <a:cs typeface="Lexend Deca" panose="00000608000000000000" pitchFamily="2" charset="-78"/>
            </a:endParaRPr>
          </a:p>
          <a:p>
            <a:pPr algn="ctr"/>
            <a:endParaRPr lang="en-US" sz="2800" dirty="0">
              <a:latin typeface="Lexend Deca" panose="00000608000000000000" pitchFamily="2" charset="-78"/>
              <a:cs typeface="Lexend Deca" panose="00000608000000000000" pitchFamily="2" charset="-78"/>
            </a:endParaRPr>
          </a:p>
          <a:p>
            <a:pPr algn="ctr"/>
            <a:r>
              <a:rPr lang="en-US" sz="2800" dirty="0">
                <a:latin typeface="Lexend Deca" panose="00000608000000000000" pitchFamily="2" charset="-78"/>
                <a:cs typeface="Lexend Deca" panose="00000608000000000000" pitchFamily="2" charset="-78"/>
              </a:rPr>
              <a:t>Thanks for listening! </a:t>
            </a:r>
          </a:p>
        </p:txBody>
      </p:sp>
    </p:spTree>
    <p:extLst>
      <p:ext uri="{BB962C8B-B14F-4D97-AF65-F5344CB8AC3E}">
        <p14:creationId xmlns:p14="http://schemas.microsoft.com/office/powerpoint/2010/main" val="275206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References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770" y="904693"/>
            <a:ext cx="111829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exend Deca" panose="00000608000000000000" pitchFamily="2" charset="-78"/>
                <a:cs typeface="Lexend Deca" panose="00000608000000000000" pitchFamily="2" charset="-78"/>
              </a:rPr>
              <a:t>Smith et al., </a:t>
            </a:r>
            <a:r>
              <a:rPr lang="en-US" sz="2000" i="1" dirty="0">
                <a:latin typeface="Lexend Deca" panose="00000608000000000000" pitchFamily="2" charset="-78"/>
                <a:cs typeface="Lexend Deca" panose="00000608000000000000" pitchFamily="2" charset="-78"/>
              </a:rPr>
              <a:t>Energy Environ. Sci., </a:t>
            </a:r>
            <a:r>
              <a:rPr lang="en-US" sz="2000" dirty="0">
                <a:latin typeface="Lexend Deca" panose="00000608000000000000" pitchFamily="2" charset="-78"/>
                <a:cs typeface="Lexend Deca" panose="00000608000000000000" pitchFamily="2" charset="-78"/>
              </a:rPr>
              <a:t>2020, </a:t>
            </a:r>
            <a:r>
              <a:rPr lang="en-US" sz="2000" b="1" dirty="0">
                <a:latin typeface="Lexend Deca" panose="00000608000000000000" pitchFamily="2" charset="-78"/>
                <a:cs typeface="Lexend Deca" panose="00000608000000000000" pitchFamily="2" charset="-78"/>
              </a:rPr>
              <a:t>13</a:t>
            </a:r>
            <a:r>
              <a:rPr lang="en-US" sz="2000" dirty="0">
                <a:latin typeface="Lexend Deca" panose="00000608000000000000" pitchFamily="2" charset="-78"/>
                <a:cs typeface="Lexend Deca" panose="00000608000000000000" pitchFamily="2" charset="-78"/>
              </a:rPr>
              <a:t>, 331: </a:t>
            </a:r>
            <a:r>
              <a:rPr lang="en-US" sz="2000" dirty="0">
                <a:latin typeface="Lexend Deca" panose="00000608000000000000" pitchFamily="2" charset="-78"/>
                <a:cs typeface="Lexend Deca" panose="00000608000000000000" pitchFamily="2" charset="-78"/>
                <a:hlinkClick r:id="rId2"/>
              </a:rPr>
              <a:t>https://pubs.rsc.org/en/content/articlelanding/2020/ee/c9ee02873k</a:t>
            </a:r>
            <a:r>
              <a:rPr lang="en-US" sz="2000" dirty="0">
                <a:latin typeface="Lexend Deca" panose="00000608000000000000" pitchFamily="2" charset="-78"/>
                <a:cs typeface="Lexend Deca" panose="00000608000000000000" pitchFamily="2" charset="-78"/>
              </a:rPr>
              <a:t> </a:t>
            </a:r>
            <a:endParaRPr lang="en-US" sz="2000" dirty="0" smtClean="0">
              <a:latin typeface="Lexend Deca" panose="00000608000000000000" pitchFamily="2" charset="-78"/>
              <a:cs typeface="Lexend Deca" panose="00000608000000000000" pitchFamily="2" charset="-78"/>
            </a:endParaRPr>
          </a:p>
          <a:p>
            <a:endParaRPr lang="en-US" sz="2000" dirty="0">
              <a:latin typeface="Lexend Deca" panose="00000608000000000000" pitchFamily="2" charset="-78"/>
              <a:cs typeface="Lexend Deca" panose="00000608000000000000" pitchFamily="2" charset="-78"/>
            </a:endParaRPr>
          </a:p>
          <a:p>
            <a:r>
              <a:rPr lang="en-US" sz="2000" dirty="0" smtClean="0">
                <a:latin typeface="Lexend Deca" panose="00000608000000000000" pitchFamily="2" charset="-78"/>
                <a:cs typeface="Lexend Deca" panose="00000608000000000000" pitchFamily="2" charset="-78"/>
              </a:rPr>
              <a:t>Lazouski et al., </a:t>
            </a:r>
            <a:r>
              <a:rPr lang="en-US" sz="2000" i="1" dirty="0" smtClean="0">
                <a:latin typeface="Lexend Deca" panose="00000608000000000000" pitchFamily="2" charset="-78"/>
                <a:cs typeface="Lexend Deca" panose="00000608000000000000" pitchFamily="2" charset="-78"/>
              </a:rPr>
              <a:t>Nature </a:t>
            </a:r>
            <a:r>
              <a:rPr lang="en-US" sz="2000" i="1" dirty="0" err="1" smtClean="0">
                <a:latin typeface="Lexend Deca" panose="00000608000000000000" pitchFamily="2" charset="-78"/>
                <a:cs typeface="Lexend Deca" panose="00000608000000000000" pitchFamily="2" charset="-78"/>
              </a:rPr>
              <a:t>Catal</a:t>
            </a:r>
            <a:r>
              <a:rPr lang="en-US" sz="2000" i="1" dirty="0" smtClean="0">
                <a:latin typeface="Lexend Deca" panose="00000608000000000000" pitchFamily="2" charset="-78"/>
                <a:cs typeface="Lexend Deca" panose="00000608000000000000" pitchFamily="2" charset="-78"/>
              </a:rPr>
              <a:t>.</a:t>
            </a:r>
            <a:r>
              <a:rPr lang="en-US" sz="2000" dirty="0">
                <a:latin typeface="Lexend Deca" panose="00000608000000000000" pitchFamily="2" charset="-78"/>
                <a:cs typeface="Lexend Deca" panose="00000608000000000000" pitchFamily="2" charset="-78"/>
              </a:rPr>
              <a:t>, 2020, </a:t>
            </a:r>
            <a:r>
              <a:rPr lang="en-US" sz="2000" b="1" dirty="0">
                <a:latin typeface="Lexend Deca" panose="00000608000000000000" pitchFamily="2" charset="-78"/>
                <a:cs typeface="Lexend Deca" panose="00000608000000000000" pitchFamily="2" charset="-78"/>
              </a:rPr>
              <a:t>3</a:t>
            </a:r>
            <a:r>
              <a:rPr lang="en-US" sz="2000" dirty="0">
                <a:latin typeface="Lexend Deca" panose="00000608000000000000" pitchFamily="2" charset="-78"/>
                <a:cs typeface="Lexend Deca" panose="00000608000000000000" pitchFamily="2" charset="-78"/>
              </a:rPr>
              <a:t>, 463-469: </a:t>
            </a:r>
            <a:r>
              <a:rPr lang="en-US" sz="2000" dirty="0">
                <a:latin typeface="Lexend Deca" panose="00000608000000000000" pitchFamily="2" charset="-78"/>
                <a:cs typeface="Lexend Deca" panose="00000608000000000000" pitchFamily="2" charset="-78"/>
                <a:hlinkClick r:id="rId3"/>
              </a:rPr>
              <a:t>https://</a:t>
            </a:r>
            <a:r>
              <a:rPr lang="en-US" sz="2000" dirty="0" smtClean="0">
                <a:latin typeface="Lexend Deca" panose="00000608000000000000" pitchFamily="2" charset="-78"/>
                <a:cs typeface="Lexend Deca" panose="00000608000000000000" pitchFamily="2" charset="-78"/>
                <a:hlinkClick r:id="rId3"/>
              </a:rPr>
              <a:t>www.nature.com/articles/s41929-020-0455-8</a:t>
            </a:r>
            <a:r>
              <a:rPr lang="en-US" sz="2000" dirty="0" smtClean="0">
                <a:latin typeface="Lexend Deca" panose="00000608000000000000" pitchFamily="2" charset="-78"/>
                <a:cs typeface="Lexend Deca" panose="00000608000000000000" pitchFamily="2" charset="-78"/>
              </a:rPr>
              <a:t> </a:t>
            </a:r>
            <a:endParaRPr lang="en-US" sz="2000" dirty="0">
              <a:latin typeface="Lexend Deca" panose="00000608000000000000" pitchFamily="2" charset="-78"/>
              <a:cs typeface="Lexend Deca" panose="00000608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875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8C8E04-6849-4173-801F-C147A0FA2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3" y="533399"/>
            <a:ext cx="5841997" cy="5982831"/>
          </a:xfrm>
        </p:spPr>
        <p:txBody>
          <a:bodyPr>
            <a:normAutofit/>
          </a:bodyPr>
          <a:lstStyle/>
          <a:p>
            <a:r>
              <a:rPr lang="en-US" sz="2400" dirty="0"/>
              <a:t>Nitrogen is produced from air when fuels burn</a:t>
            </a:r>
          </a:p>
          <a:p>
            <a:r>
              <a:rPr lang="en-US" sz="2400" dirty="0"/>
              <a:t>Three methods of air separation</a:t>
            </a:r>
          </a:p>
          <a:p>
            <a:pPr lvl="1"/>
            <a:r>
              <a:rPr lang="en-US" sz="2000" dirty="0"/>
              <a:t>Cryogenic</a:t>
            </a:r>
          </a:p>
          <a:p>
            <a:pPr lvl="2"/>
            <a:r>
              <a:rPr lang="en-US" sz="1800" dirty="0"/>
              <a:t>Large production scales</a:t>
            </a:r>
          </a:p>
          <a:p>
            <a:pPr lvl="2"/>
            <a:r>
              <a:rPr lang="en-US" sz="1800" dirty="0"/>
              <a:t>Energy intensive</a:t>
            </a:r>
          </a:p>
          <a:p>
            <a:pPr lvl="2"/>
            <a:r>
              <a:rPr lang="en-US" sz="1800" dirty="0"/>
              <a:t>Produces very pure N</a:t>
            </a:r>
            <a:r>
              <a:rPr lang="en-US" sz="1800" baseline="-25000" dirty="0"/>
              <a:t>2</a:t>
            </a:r>
          </a:p>
          <a:p>
            <a:pPr lvl="2"/>
            <a:r>
              <a:rPr lang="en-US" sz="1800" dirty="0"/>
              <a:t>Not intermittent</a:t>
            </a:r>
          </a:p>
          <a:p>
            <a:pPr lvl="1"/>
            <a:r>
              <a:rPr lang="en-US" sz="2000" dirty="0"/>
              <a:t>Pressure swing absorption</a:t>
            </a:r>
          </a:p>
          <a:p>
            <a:pPr lvl="2"/>
            <a:r>
              <a:rPr lang="en-US" sz="1800" dirty="0"/>
              <a:t>Can produce high purity N</a:t>
            </a:r>
            <a:r>
              <a:rPr lang="en-US" sz="1800" baseline="-25000" dirty="0"/>
              <a:t>2</a:t>
            </a:r>
            <a:r>
              <a:rPr lang="en-US" sz="1800" dirty="0"/>
              <a:t> (99.99%)</a:t>
            </a:r>
          </a:p>
          <a:p>
            <a:pPr lvl="2"/>
            <a:r>
              <a:rPr lang="en-US" sz="1800" dirty="0"/>
              <a:t>Lower flowrates</a:t>
            </a:r>
          </a:p>
          <a:p>
            <a:pPr lvl="1"/>
            <a:r>
              <a:rPr lang="en-US" sz="2000" dirty="0"/>
              <a:t>Membrane separations</a:t>
            </a:r>
          </a:p>
          <a:p>
            <a:pPr lvl="2"/>
            <a:r>
              <a:rPr lang="en-US" sz="1800" dirty="0"/>
              <a:t>Only good for moderate purity (97-99% N</a:t>
            </a:r>
            <a:r>
              <a:rPr lang="en-US" sz="1800" baseline="-25000" dirty="0"/>
              <a:t>2</a:t>
            </a:r>
            <a:r>
              <a:rPr lang="en-US" sz="1800" dirty="0"/>
              <a:t>)</a:t>
            </a:r>
          </a:p>
          <a:p>
            <a:pPr lvl="2"/>
            <a:r>
              <a:rPr lang="en-US" sz="1800" dirty="0"/>
              <a:t>Can get high flowrates</a:t>
            </a:r>
          </a:p>
          <a:p>
            <a:pPr lvl="2"/>
            <a:r>
              <a:rPr lang="en-US" sz="1800" dirty="0"/>
              <a:t>Needs a large pressure drop</a:t>
            </a:r>
          </a:p>
          <a:p>
            <a:pPr lvl="2"/>
            <a:r>
              <a:rPr lang="en-US" sz="1800" dirty="0"/>
              <a:t>Scales poorly with size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AF0845-D95E-4F0B-90DE-5C7BE2A5D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Nitrogen production comparison (slide: Nik Lazouski)</a:t>
            </a:r>
          </a:p>
        </p:txBody>
      </p:sp>
      <p:pic>
        <p:nvPicPr>
          <p:cNvPr id="4" name="Picture 2" descr="Cryogenic Air Separation — Selecting the Best Solution | Features ...">
            <a:extLst>
              <a:ext uri="{FF2B5EF4-FFF2-40B4-BE49-F238E27FC236}">
                <a16:creationId xmlns:a16="http://schemas.microsoft.com/office/drawing/2014/main" id="{BAF3B32A-5D43-418D-851A-6840145D7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14" y="584200"/>
            <a:ext cx="287676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ressure Swing Adsorption vs. Membrane Type Nitrogen Generation">
            <a:extLst>
              <a:ext uri="{FF2B5EF4-FFF2-40B4-BE49-F238E27FC236}">
                <a16:creationId xmlns:a16="http://schemas.microsoft.com/office/drawing/2014/main" id="{D38EFA06-96F6-4F4E-91D4-D789C41AA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072" y="445205"/>
            <a:ext cx="2757711" cy="598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mbrane gas separation - Wikipedia">
            <a:extLst>
              <a:ext uri="{FF2B5EF4-FFF2-40B4-BE49-F238E27FC236}">
                <a16:creationId xmlns:a16="http://schemas.microsoft.com/office/drawing/2014/main" id="{DF9F30AA-8DAC-4B18-9971-91B7B9D1B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629" y="4078514"/>
            <a:ext cx="332486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03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This ammonia is mostly used in fertilizers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30" y="837484"/>
            <a:ext cx="5617029" cy="56170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19" y="2020146"/>
            <a:ext cx="3887470" cy="269790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D194125-A081-4054-8D24-884F6D3F1699}"/>
              </a:ext>
            </a:extLst>
          </p:cNvPr>
          <p:cNvSpPr txBox="1"/>
          <p:nvPr/>
        </p:nvSpPr>
        <p:spPr>
          <a:xfrm>
            <a:off x="8914731" y="5941257"/>
            <a:ext cx="2085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Lexend Deca" panose="00000608000000000000" pitchFamily="2" charset="-78"/>
                <a:cs typeface="Lexend Deca" panose="00000608000000000000" pitchFamily="2" charset="-78"/>
              </a:rPr>
              <a:t>Scheme: Nik Lazouski</a:t>
            </a:r>
          </a:p>
        </p:txBody>
      </p:sp>
    </p:spTree>
    <p:extLst>
      <p:ext uri="{BB962C8B-B14F-4D97-AF65-F5344CB8AC3E}">
        <p14:creationId xmlns:p14="http://schemas.microsoft.com/office/powerpoint/2010/main" val="407461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Fertilizers support the global population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8" y="967681"/>
            <a:ext cx="5843952" cy="497357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/>
          <a:stretch/>
        </p:blipFill>
        <p:spPr bwMode="auto">
          <a:xfrm>
            <a:off x="5958252" y="1552658"/>
            <a:ext cx="6159028" cy="3803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93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The current process: Haber-Bosch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5" y="862911"/>
            <a:ext cx="8223545" cy="517052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8011" y="2403684"/>
                <a:ext cx="4506960" cy="43095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ysClr val="windowText" lastClr="0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2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2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kumimoji="0" lang="en-US" sz="2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/>
                </a:r>
                <a:b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</a:b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11" y="2403684"/>
                <a:ext cx="4506960" cy="4309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ysClr val="windowText" lastClr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772136" y="5389856"/>
                <a:ext cx="2777504" cy="4616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ysClr val="windowText" lastClr="00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→2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N</m:t>
                      </m:r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136" y="5389856"/>
                <a:ext cx="277750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ysClr val="windowText" lastClr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817010" y="6177514"/>
            <a:ext cx="2416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Lexend Deca" panose="00000608000000000000" pitchFamily="2" charset="-78"/>
                <a:cs typeface="Lexend Deca" panose="00000608000000000000" pitchFamily="2" charset="-78"/>
              </a:rPr>
              <a:t>Ahmad, S. </a:t>
            </a:r>
            <a:r>
              <a:rPr lang="en-US" sz="1200" dirty="0" err="1">
                <a:solidFill>
                  <a:prstClr val="black"/>
                </a:solidFill>
                <a:latin typeface="Lexend Deca" panose="00000608000000000000" pitchFamily="2" charset="-78"/>
                <a:cs typeface="Lexend Deca" panose="00000608000000000000" pitchFamily="2" charset="-78"/>
              </a:rPr>
              <a:t>ud</a:t>
            </a:r>
            <a:r>
              <a:rPr lang="en-US" sz="1200" dirty="0">
                <a:solidFill>
                  <a:prstClr val="black"/>
                </a:solidFill>
                <a:latin typeface="Lexend Deca" panose="00000608000000000000" pitchFamily="2" charset="-78"/>
                <a:cs typeface="Lexend Deca" panose="00000608000000000000" pitchFamily="2" charset="-78"/>
              </a:rPr>
              <a:t> D. </a:t>
            </a:r>
            <a:r>
              <a:rPr lang="en-US" sz="1200" b="1" dirty="0">
                <a:solidFill>
                  <a:prstClr val="black"/>
                </a:solidFill>
                <a:latin typeface="Lexend Deca" panose="00000608000000000000" pitchFamily="2" charset="-78"/>
                <a:cs typeface="Lexend Deca" panose="00000608000000000000" pitchFamily="2" charset="-78"/>
              </a:rPr>
              <a:t>2015</a:t>
            </a:r>
            <a:endParaRPr lang="en-US" sz="1200" dirty="0">
              <a:solidFill>
                <a:prstClr val="black"/>
              </a:solidFill>
              <a:latin typeface="Lexend Deca" panose="00000608000000000000" pitchFamily="2" charset="-78"/>
              <a:cs typeface="Lexend Deca" panose="00000608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9420" y="3357525"/>
            <a:ext cx="4505551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ysClr val="windowText" lastClr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</a:rPr>
              <a:t>  1.9-9 ton CO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</a:rPr>
              <a:t>/ton NH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</a:rPr>
              <a:t>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</a:rPr>
              <a:t>  &gt;450 million tons CO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</a:rPr>
              <a:t>/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</a:rPr>
              <a:t>yr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78241" y="1401458"/>
            <a:ext cx="32133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exend Deca" panose="00000608000000000000" pitchFamily="2" charset="-78"/>
              </a:rPr>
              <a:t>Only economically viable at large scales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exend Deca" panose="00000608000000000000" pitchFamily="2" charset="-78"/>
              </a:rPr>
              <a:t>~3000 ton/day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Lexend Deca" panose="00000608000000000000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exend Deca" panose="00000608000000000000" pitchFamily="2" charset="-78"/>
              </a:rPr>
              <a:t>Centralized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Lexend Deca" panose="00000608000000000000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exend Deca" panose="00000608000000000000" pitchFamily="2" charset="-78"/>
              </a:rPr>
              <a:t>Large capital 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exend Deca" panose="00000608000000000000" pitchFamily="2" charset="-78"/>
              </a:rPr>
              <a:t>$1B+ per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Lexend Deca" panose="00000608000000000000" pitchFamily="2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exend Deca" panose="00000608000000000000" pitchFamily="2" charset="-78"/>
              </a:rPr>
              <a:t>Out of reach for many less-wealthy economies</a:t>
            </a:r>
          </a:p>
        </p:txBody>
      </p:sp>
    </p:spTree>
    <p:extLst>
      <p:ext uri="{BB962C8B-B14F-4D97-AF65-F5344CB8AC3E}">
        <p14:creationId xmlns:p14="http://schemas.microsoft.com/office/powerpoint/2010/main" val="306827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Two components: H</a:t>
            </a:r>
            <a:r>
              <a:rPr lang="en-US" sz="2400" baseline="-25000" dirty="0"/>
              <a:t>2</a:t>
            </a:r>
            <a:r>
              <a:rPr lang="en-US" sz="2400" dirty="0"/>
              <a:t> production and ammonia synthesis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9D9F9065-0D84-4EA2-A809-B59AE15C0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90" y="731520"/>
            <a:ext cx="5638799" cy="4229288"/>
          </a:xfrm>
        </p:spPr>
      </p:pic>
      <p:sp>
        <p:nvSpPr>
          <p:cNvPr id="2" name="Rounded Rectangle 1"/>
          <p:cNvSpPr/>
          <p:nvPr/>
        </p:nvSpPr>
        <p:spPr>
          <a:xfrm>
            <a:off x="480060" y="834390"/>
            <a:ext cx="5280660" cy="5394960"/>
          </a:xfrm>
          <a:prstGeom prst="roundRect">
            <a:avLst/>
          </a:prstGeom>
          <a:noFill/>
          <a:ln w="57150">
            <a:solidFill>
              <a:srgbClr val="CCCC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47460" y="834390"/>
            <a:ext cx="5280660" cy="5394960"/>
          </a:xfrm>
          <a:prstGeom prst="roundRect">
            <a:avLst/>
          </a:prstGeom>
          <a:noFill/>
          <a:ln w="57150">
            <a:solidFill>
              <a:srgbClr val="C69C6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8931" y="5194152"/>
            <a:ext cx="4802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Lexend Deca" panose="00000608000000000000" pitchFamily="2" charset="-78"/>
                <a:cs typeface="Lexend Deca" panose="00000608000000000000" pitchFamily="2" charset="-78"/>
              </a:rPr>
              <a:t>1: Hydrogen Production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2167" y="5194152"/>
            <a:ext cx="4551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Lexend Deca" panose="00000608000000000000" pitchFamily="2" charset="-78"/>
                <a:cs typeface="Lexend Deca" panose="00000608000000000000" pitchFamily="2" charset="-78"/>
              </a:rPr>
              <a:t>2: Ammonia Synthesis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931" y="3021816"/>
            <a:ext cx="26500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“Colors” of H</a:t>
            </a:r>
            <a:r>
              <a:rPr lang="en-US" sz="2400" baseline="-25000" dirty="0">
                <a:latin typeface="Lexend Deca" panose="00000608000000000000" pitchFamily="2" charset="-78"/>
                <a:cs typeface="Lexend Deca" panose="00000608000000000000" pitchFamily="2" charset="-78"/>
              </a:rPr>
              <a:t>2</a:t>
            </a: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Grey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Blue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Green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Turquoise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4389" y="3021816"/>
            <a:ext cx="2952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Haber-Bosch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Plasma-based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Electrochemical approaches</a:t>
            </a:r>
          </a:p>
        </p:txBody>
      </p:sp>
      <p:sp>
        <p:nvSpPr>
          <p:cNvPr id="11" name="Left-Right Arrow 10"/>
          <p:cNvSpPr/>
          <p:nvPr/>
        </p:nvSpPr>
        <p:spPr>
          <a:xfrm>
            <a:off x="5568895" y="6035040"/>
            <a:ext cx="970391" cy="19431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40030" y="6231861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scale match</a:t>
            </a:r>
          </a:p>
        </p:txBody>
      </p:sp>
    </p:spTree>
    <p:extLst>
      <p:ext uri="{BB962C8B-B14F-4D97-AF65-F5344CB8AC3E}">
        <p14:creationId xmlns:p14="http://schemas.microsoft.com/office/powerpoint/2010/main" val="251732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  <p:bldP spid="8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Two components: H</a:t>
            </a:r>
            <a:r>
              <a:rPr lang="en-US" sz="2400" baseline="-25000" dirty="0"/>
              <a:t>2</a:t>
            </a:r>
            <a:r>
              <a:rPr lang="en-US" sz="2400" dirty="0"/>
              <a:t> production and ammonia synthesis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9D9F9065-0D84-4EA2-A809-B59AE15C0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90" y="731520"/>
            <a:ext cx="5638799" cy="4229288"/>
          </a:xfrm>
        </p:spPr>
      </p:pic>
      <p:sp>
        <p:nvSpPr>
          <p:cNvPr id="2" name="Rounded Rectangle 1"/>
          <p:cNvSpPr/>
          <p:nvPr/>
        </p:nvSpPr>
        <p:spPr>
          <a:xfrm>
            <a:off x="480060" y="834390"/>
            <a:ext cx="5280660" cy="5394960"/>
          </a:xfrm>
          <a:prstGeom prst="roundRect">
            <a:avLst/>
          </a:prstGeom>
          <a:noFill/>
          <a:ln w="57150">
            <a:solidFill>
              <a:srgbClr val="CCCC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47460" y="834390"/>
            <a:ext cx="5280660" cy="5394960"/>
          </a:xfrm>
          <a:prstGeom prst="roundRect">
            <a:avLst/>
          </a:prstGeom>
          <a:noFill/>
          <a:ln w="57150">
            <a:solidFill>
              <a:srgbClr val="C69C6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8931" y="5194152"/>
            <a:ext cx="4802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Lexend Deca" panose="00000608000000000000" pitchFamily="2" charset="-78"/>
                <a:cs typeface="Lexend Deca" panose="00000608000000000000" pitchFamily="2" charset="-78"/>
              </a:rPr>
              <a:t>1: Hydrogen Production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2167" y="5194152"/>
            <a:ext cx="4551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Lexend Deca" panose="00000608000000000000" pitchFamily="2" charset="-78"/>
                <a:cs typeface="Lexend Deca" panose="00000608000000000000" pitchFamily="2" charset="-78"/>
              </a:rPr>
              <a:t>2: Ammonia Synthesis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931" y="3021816"/>
            <a:ext cx="26500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“Colors” of H</a:t>
            </a:r>
            <a:r>
              <a:rPr lang="en-US" sz="2400" baseline="-25000" dirty="0">
                <a:latin typeface="Lexend Deca" panose="00000608000000000000" pitchFamily="2" charset="-78"/>
                <a:cs typeface="Lexend Deca" panose="00000608000000000000" pitchFamily="2" charset="-78"/>
              </a:rPr>
              <a:t>2</a:t>
            </a: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Grey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Blue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Green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Turquoise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4389" y="3021816"/>
            <a:ext cx="2952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Haber-Bosch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Plasma-based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Electrochemical approaches</a:t>
            </a:r>
          </a:p>
        </p:txBody>
      </p:sp>
      <p:sp>
        <p:nvSpPr>
          <p:cNvPr id="11" name="Left-Right Arrow 10"/>
          <p:cNvSpPr/>
          <p:nvPr/>
        </p:nvSpPr>
        <p:spPr>
          <a:xfrm>
            <a:off x="5568895" y="6035040"/>
            <a:ext cx="970391" cy="19431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40030" y="6231861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scale match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29350" y="632005"/>
            <a:ext cx="5532120" cy="606152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98819" y="1813105"/>
            <a:ext cx="430531" cy="488042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32069" y="6035040"/>
            <a:ext cx="666749" cy="65848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4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Hydrogen production: “colors”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884" y="920933"/>
            <a:ext cx="10848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“Colors” of H</a:t>
            </a:r>
            <a:r>
              <a:rPr lang="en-US" sz="2400" baseline="-25000" dirty="0">
                <a:latin typeface="Lexend Deca" panose="00000608000000000000" pitchFamily="2" charset="-78"/>
                <a:cs typeface="Lexend Deca" panose="00000608000000000000" pitchFamily="2" charset="-78"/>
              </a:rPr>
              <a:t>2</a:t>
            </a: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Lexend Deca" panose="00000608000000000000" pitchFamily="2" charset="-78"/>
                <a:cs typeface="Lexend Deca" panose="00000608000000000000" pitchFamily="2" charset="-78"/>
              </a:rPr>
              <a:t>Grey/Brown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" y="3216630"/>
            <a:ext cx="4278630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Steam-methane reforming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7745730" y="3216628"/>
            <a:ext cx="4118610" cy="83099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Methane partial oxidation/ATR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818" y="3216628"/>
            <a:ext cx="2942364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Coal gasification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8152" y="3797686"/>
                <a:ext cx="29576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⇌3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52" y="3797686"/>
                <a:ext cx="295760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97233" y="3797686"/>
                <a:ext cx="33975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⇌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233" y="3797686"/>
                <a:ext cx="339753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6807589" y="4183466"/>
            <a:ext cx="553331" cy="105830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72681" y="4183466"/>
            <a:ext cx="1158030" cy="105147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24818" y="5317722"/>
            <a:ext cx="2942364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Water-gas Shift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93084" y="5897126"/>
                <a:ext cx="28058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084" y="5897126"/>
                <a:ext cx="280583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05874" y="4161898"/>
                <a:ext cx="29983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⇌4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74" y="4161898"/>
                <a:ext cx="2998321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60348" y="4648048"/>
                <a:ext cx="44893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48" y="4648048"/>
                <a:ext cx="448937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775022" y="5127935"/>
                <a:ext cx="40600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⇌10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022" y="5127935"/>
                <a:ext cx="406002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7201464" y="5083316"/>
            <a:ext cx="544266" cy="15845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280411" y="3808625"/>
            <a:ext cx="400050" cy="35327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637519" y="4694886"/>
            <a:ext cx="542403" cy="31506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637520" y="4183466"/>
            <a:ext cx="542403" cy="31441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139418" y="3808625"/>
            <a:ext cx="518682" cy="35327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179924" y="5151001"/>
            <a:ext cx="547256" cy="36561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792981" y="5919986"/>
            <a:ext cx="400050" cy="35327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271261" y="5919985"/>
            <a:ext cx="536328" cy="35327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26083" r="20133" b="24845"/>
          <a:stretch/>
        </p:blipFill>
        <p:spPr>
          <a:xfrm>
            <a:off x="2298150" y="2706632"/>
            <a:ext cx="485193" cy="3927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26083" r="20133" b="24845"/>
          <a:stretch/>
        </p:blipFill>
        <p:spPr>
          <a:xfrm>
            <a:off x="1672311" y="2701939"/>
            <a:ext cx="485193" cy="3927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26083" r="20133" b="24845"/>
          <a:stretch/>
        </p:blipFill>
        <p:spPr>
          <a:xfrm>
            <a:off x="1044521" y="2701939"/>
            <a:ext cx="485193" cy="39277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26083" r="20133" b="24845"/>
          <a:stretch/>
        </p:blipFill>
        <p:spPr>
          <a:xfrm>
            <a:off x="416731" y="2704386"/>
            <a:ext cx="485193" cy="39277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89" y="2459349"/>
            <a:ext cx="901660" cy="64070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26083" r="20133" b="24845"/>
          <a:stretch/>
        </p:blipFill>
        <p:spPr>
          <a:xfrm>
            <a:off x="5383623" y="2708334"/>
            <a:ext cx="485193" cy="39277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26083" r="20133" b="24845"/>
          <a:stretch/>
        </p:blipFill>
        <p:spPr>
          <a:xfrm>
            <a:off x="4757784" y="2707496"/>
            <a:ext cx="485193" cy="3927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54" y="2460400"/>
            <a:ext cx="901660" cy="64070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99" y="2488334"/>
            <a:ext cx="901660" cy="64070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20" y="2489483"/>
            <a:ext cx="901660" cy="64070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26083" r="20133" b="24845"/>
          <a:stretch/>
        </p:blipFill>
        <p:spPr>
          <a:xfrm>
            <a:off x="9264651" y="2675892"/>
            <a:ext cx="485193" cy="39277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26083" r="20133" b="24845"/>
          <a:stretch/>
        </p:blipFill>
        <p:spPr>
          <a:xfrm>
            <a:off x="8638812" y="2675054"/>
            <a:ext cx="485193" cy="39277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127" y="2455892"/>
            <a:ext cx="901660" cy="64070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748" y="2457041"/>
            <a:ext cx="901660" cy="64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/>
      <p:bldP spid="10" grpId="0"/>
      <p:bldP spid="15" grpId="0" animBg="1"/>
      <p:bldP spid="16" grpId="0"/>
      <p:bldP spid="17" grpId="0"/>
      <p:bldP spid="18" grpId="0"/>
      <p:bldP spid="21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0F4C-BEFC-4AC2-AA2F-92B537E1613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2004"/>
          </a:xfrm>
        </p:spPr>
        <p:txBody>
          <a:bodyPr/>
          <a:lstStyle/>
          <a:p>
            <a:r>
              <a:rPr lang="en-US" sz="2400" dirty="0"/>
              <a:t>Hydrogen production: “colors”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884" y="920933"/>
            <a:ext cx="10848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“Colors” of H</a:t>
            </a:r>
            <a:r>
              <a:rPr lang="en-US" sz="2400" baseline="-25000" dirty="0">
                <a:latin typeface="Lexend Deca" panose="00000608000000000000" pitchFamily="2" charset="-78"/>
                <a:cs typeface="Lexend Deca" panose="00000608000000000000" pitchFamily="2" charset="-78"/>
              </a:rPr>
              <a:t>2</a:t>
            </a: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Grey/Brown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Lexend Deca" panose="00000608000000000000" pitchFamily="2" charset="-78"/>
                <a:cs typeface="Lexend Deca" panose="00000608000000000000" pitchFamily="2" charset="-78"/>
              </a:rPr>
              <a:t>Blue (Grey/Brown + CCUS)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7640" y="3216630"/>
            <a:ext cx="4278630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Steam-methane reforming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45730" y="3216628"/>
            <a:ext cx="4118610" cy="83099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Methane partial oxidation/ATR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24818" y="3216628"/>
            <a:ext cx="2942364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Coal gasification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8152" y="3797686"/>
                <a:ext cx="29576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⇌3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52" y="3797686"/>
                <a:ext cx="295760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97233" y="3797686"/>
                <a:ext cx="33975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⇌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233" y="3797686"/>
                <a:ext cx="339753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6807589" y="4183466"/>
            <a:ext cx="553331" cy="105830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72681" y="4183466"/>
            <a:ext cx="1158030" cy="105147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624818" y="5317722"/>
            <a:ext cx="2942364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Lexend Deca" panose="00000608000000000000" pitchFamily="2" charset="-78"/>
                <a:cs typeface="Lexend Deca" panose="00000608000000000000" pitchFamily="2" charset="-78"/>
              </a:rPr>
              <a:t>Water-gas Shift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93084" y="5897126"/>
                <a:ext cx="28058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084" y="5897126"/>
                <a:ext cx="280583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05874" y="4161898"/>
                <a:ext cx="29983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⇌4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74" y="4161898"/>
                <a:ext cx="2998321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60348" y="4648048"/>
                <a:ext cx="44893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48" y="4648048"/>
                <a:ext cx="448937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775022" y="5127935"/>
                <a:ext cx="40600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⇌10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𝐶𝑂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022" y="5127935"/>
                <a:ext cx="406002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>
            <a:off x="7201464" y="5083316"/>
            <a:ext cx="544266" cy="15845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280411" y="3808625"/>
            <a:ext cx="400050" cy="35327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637519" y="4694886"/>
            <a:ext cx="542403" cy="31506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637520" y="4183466"/>
            <a:ext cx="542403" cy="31441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139418" y="3808625"/>
            <a:ext cx="518682" cy="35327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179924" y="5151001"/>
            <a:ext cx="547256" cy="36561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792981" y="5919986"/>
            <a:ext cx="400050" cy="35327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271261" y="5919985"/>
            <a:ext cx="536328" cy="35327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26083" r="20133" b="24845"/>
          <a:stretch/>
        </p:blipFill>
        <p:spPr>
          <a:xfrm>
            <a:off x="2298150" y="2706632"/>
            <a:ext cx="485193" cy="3927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26083" r="20133" b="24845"/>
          <a:stretch/>
        </p:blipFill>
        <p:spPr>
          <a:xfrm>
            <a:off x="1672311" y="2701939"/>
            <a:ext cx="485193" cy="39277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26083" r="20133" b="24845"/>
          <a:stretch/>
        </p:blipFill>
        <p:spPr>
          <a:xfrm>
            <a:off x="1044521" y="2701939"/>
            <a:ext cx="485193" cy="39277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26083" r="20133" b="24845"/>
          <a:stretch/>
        </p:blipFill>
        <p:spPr>
          <a:xfrm>
            <a:off x="416731" y="2704386"/>
            <a:ext cx="485193" cy="3927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89" y="2459349"/>
            <a:ext cx="901660" cy="64070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26083" r="20133" b="24845"/>
          <a:stretch/>
        </p:blipFill>
        <p:spPr>
          <a:xfrm>
            <a:off x="5383623" y="2708334"/>
            <a:ext cx="485193" cy="39277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26083" r="20133" b="24845"/>
          <a:stretch/>
        </p:blipFill>
        <p:spPr>
          <a:xfrm>
            <a:off x="4757784" y="2707496"/>
            <a:ext cx="485193" cy="39277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64" y="2460400"/>
            <a:ext cx="901660" cy="64070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99" y="2488334"/>
            <a:ext cx="901660" cy="64070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20" y="2489483"/>
            <a:ext cx="901660" cy="64070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26083" r="20133" b="24845"/>
          <a:stretch/>
        </p:blipFill>
        <p:spPr>
          <a:xfrm>
            <a:off x="9264651" y="2675892"/>
            <a:ext cx="485193" cy="3927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26083" r="20133" b="24845"/>
          <a:stretch/>
        </p:blipFill>
        <p:spPr>
          <a:xfrm>
            <a:off x="8638812" y="2675054"/>
            <a:ext cx="485193" cy="39277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127" y="2455892"/>
            <a:ext cx="901660" cy="64070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748" y="2457041"/>
            <a:ext cx="901660" cy="640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37501" y="173087"/>
            <a:ext cx="2207119" cy="2002357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3122261" y="2455892"/>
            <a:ext cx="502921" cy="673151"/>
          </a:xfrm>
          <a:prstGeom prst="downArrow">
            <a:avLst/>
          </a:prstGeom>
          <a:solidFill>
            <a:srgbClr val="3333CC">
              <a:alpha val="50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6109683" y="2472112"/>
            <a:ext cx="502921" cy="673151"/>
          </a:xfrm>
          <a:prstGeom prst="downArrow">
            <a:avLst/>
          </a:prstGeom>
          <a:solidFill>
            <a:srgbClr val="3333CC">
              <a:alpha val="50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6687581" y="2472112"/>
            <a:ext cx="502921" cy="673151"/>
          </a:xfrm>
          <a:prstGeom prst="downArrow">
            <a:avLst/>
          </a:prstGeom>
          <a:solidFill>
            <a:srgbClr val="3333CC">
              <a:alpha val="50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53"/>
          <p:cNvSpPr/>
          <p:nvPr/>
        </p:nvSpPr>
        <p:spPr>
          <a:xfrm>
            <a:off x="7320740" y="2455892"/>
            <a:ext cx="502921" cy="673151"/>
          </a:xfrm>
          <a:prstGeom prst="downArrow">
            <a:avLst/>
          </a:prstGeom>
          <a:solidFill>
            <a:srgbClr val="3333CC">
              <a:alpha val="50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own Arrow 54"/>
          <p:cNvSpPr/>
          <p:nvPr/>
        </p:nvSpPr>
        <p:spPr>
          <a:xfrm>
            <a:off x="9987117" y="2463338"/>
            <a:ext cx="502921" cy="673151"/>
          </a:xfrm>
          <a:prstGeom prst="downArrow">
            <a:avLst/>
          </a:prstGeom>
          <a:solidFill>
            <a:srgbClr val="3333CC">
              <a:alpha val="50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wn Arrow 55"/>
          <p:cNvSpPr/>
          <p:nvPr/>
        </p:nvSpPr>
        <p:spPr>
          <a:xfrm>
            <a:off x="10578594" y="2464372"/>
            <a:ext cx="502921" cy="673151"/>
          </a:xfrm>
          <a:prstGeom prst="downArrow">
            <a:avLst/>
          </a:prstGeom>
          <a:solidFill>
            <a:srgbClr val="3333CC">
              <a:alpha val="50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D194125-A081-4054-8D24-884F6D3F1699}"/>
              </a:ext>
            </a:extLst>
          </p:cNvPr>
          <p:cNvSpPr txBox="1"/>
          <p:nvPr/>
        </p:nvSpPr>
        <p:spPr>
          <a:xfrm>
            <a:off x="10517398" y="1702495"/>
            <a:ext cx="1457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Lexend Deca" panose="00000608000000000000" pitchFamily="2" charset="-78"/>
                <a:cs typeface="Lexend Deca" panose="00000608000000000000" pitchFamily="2" charset="-78"/>
              </a:rPr>
              <a:t>Image: 2B1st Consulting</a:t>
            </a:r>
          </a:p>
        </p:txBody>
      </p:sp>
    </p:spTree>
    <p:extLst>
      <p:ext uri="{BB962C8B-B14F-4D97-AF65-F5344CB8AC3E}">
        <p14:creationId xmlns:p14="http://schemas.microsoft.com/office/powerpoint/2010/main" val="2549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141321</TotalTime>
  <Words>1201</Words>
  <Application>Microsoft Office PowerPoint</Application>
  <PresentationFormat>Widescreen</PresentationFormat>
  <Paragraphs>307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Lexend Deca</vt:lpstr>
      <vt:lpstr>Symbol</vt:lpstr>
      <vt:lpstr>Verdana</vt:lpstr>
      <vt:lpstr>Wingdings</vt:lpstr>
      <vt:lpstr>Office Theme</vt:lpstr>
      <vt:lpstr>Electrification of Ammonia Synthesis  for Sustainability</vt:lpstr>
      <vt:lpstr>Chemical manufacturing represents a large carbon footprint</vt:lpstr>
      <vt:lpstr>This ammonia is mostly used in fertilizers</vt:lpstr>
      <vt:lpstr>Fertilizers support the global population</vt:lpstr>
      <vt:lpstr>The current process: Haber-Bosch</vt:lpstr>
      <vt:lpstr>Two components: H2 production and ammonia synthesis</vt:lpstr>
      <vt:lpstr>Two components: H2 production and ammonia synthesis</vt:lpstr>
      <vt:lpstr>Hydrogen production: “colors”</vt:lpstr>
      <vt:lpstr>Hydrogen production: “colors”</vt:lpstr>
      <vt:lpstr>Hydrogen production: “colors”</vt:lpstr>
      <vt:lpstr>Hydrogen production: “colors”</vt:lpstr>
      <vt:lpstr>Two components: H2 production and ammonia synthesis</vt:lpstr>
      <vt:lpstr>Ammonia synthesis: thermodynamics &amp; kinetics</vt:lpstr>
      <vt:lpstr>Ammonia synthesis reactors: from industrial scale to leading-edge research</vt:lpstr>
      <vt:lpstr>Ammonia synthesis reactors: from industrial scale to leading-edge research</vt:lpstr>
      <vt:lpstr>Ammonia synthesis reactors: from industrial scale to leading-edge research</vt:lpstr>
      <vt:lpstr>Ammonia synthesis reactors: from industrial scale to leading-edge research</vt:lpstr>
      <vt:lpstr>State-of-the-art vs. what is possible in the near-term</vt:lpstr>
      <vt:lpstr>Generations of ammonia production technology</vt:lpstr>
      <vt:lpstr>The bigger picture: how does this fit into existing markets/regulations?</vt:lpstr>
      <vt:lpstr>What are folks doing today? Startups:</vt:lpstr>
      <vt:lpstr>What are folks doing today? Big players:</vt:lpstr>
      <vt:lpstr>How does this fit into the big picture of sustainability?</vt:lpstr>
      <vt:lpstr>Acknowledgements</vt:lpstr>
      <vt:lpstr>References</vt:lpstr>
      <vt:lpstr>Nitrogen production comparison (slide: Nik Lazouski)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Perovskite Oxides for Catalytic Electroreduction of Carbon Dioxide</dc:title>
  <dc:creator>User1</dc:creator>
  <cp:lastModifiedBy>Williams, Kindle MIOT-TPA</cp:lastModifiedBy>
  <cp:revision>771</cp:revision>
  <dcterms:created xsi:type="dcterms:W3CDTF">2017-03-08T03:03:11Z</dcterms:created>
  <dcterms:modified xsi:type="dcterms:W3CDTF">2020-10-17T22:05:30Z</dcterms:modified>
</cp:coreProperties>
</file>