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5"/>
  </p:notesMasterIdLst>
  <p:sldIdLst>
    <p:sldId id="256" r:id="rId2"/>
    <p:sldId id="260" r:id="rId3"/>
    <p:sldId id="261" r:id="rId4"/>
    <p:sldId id="258" r:id="rId5"/>
    <p:sldId id="287" r:id="rId6"/>
    <p:sldId id="259" r:id="rId7"/>
    <p:sldId id="265" r:id="rId8"/>
    <p:sldId id="275" r:id="rId9"/>
    <p:sldId id="276" r:id="rId10"/>
    <p:sldId id="264" r:id="rId11"/>
    <p:sldId id="267" r:id="rId12"/>
    <p:sldId id="268" r:id="rId13"/>
    <p:sldId id="266" r:id="rId14"/>
    <p:sldId id="270" r:id="rId15"/>
    <p:sldId id="277" r:id="rId16"/>
    <p:sldId id="273" r:id="rId17"/>
    <p:sldId id="274" r:id="rId18"/>
    <p:sldId id="269" r:id="rId19"/>
    <p:sldId id="262" r:id="rId20"/>
    <p:sldId id="263" r:id="rId21"/>
    <p:sldId id="272" r:id="rId22"/>
    <p:sldId id="278" r:id="rId23"/>
    <p:sldId id="279" r:id="rId24"/>
    <p:sldId id="280" r:id="rId25"/>
    <p:sldId id="281" r:id="rId26"/>
    <p:sldId id="283" r:id="rId27"/>
    <p:sldId id="284" r:id="rId28"/>
    <p:sldId id="282" r:id="rId29"/>
    <p:sldId id="285" r:id="rId30"/>
    <p:sldId id="288" r:id="rId31"/>
    <p:sldId id="286" r:id="rId32"/>
    <p:sldId id="257" r:id="rId33"/>
    <p:sldId id="271"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95"/>
    <p:restoredTop sz="94659"/>
  </p:normalViewPr>
  <p:slideViewPr>
    <p:cSldViewPr snapToGrid="0" snapToObjects="1">
      <p:cViewPr varScale="1">
        <p:scale>
          <a:sx n="87" d="100"/>
          <a:sy n="87" d="100"/>
        </p:scale>
        <p:origin x="104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22522-C9E1-6F45-9118-545A133EDDEF}" type="datetimeFigureOut">
              <a:rPr lang="en-US" smtClean="0"/>
              <a:t>10/2/19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1A4D5-84EA-ED47-9902-CAF8108DE72B}" type="slidenum">
              <a:rPr lang="en-US" smtClean="0"/>
              <a:t>‹#›</a:t>
            </a:fld>
            <a:endParaRPr lang="en-US"/>
          </a:p>
        </p:txBody>
      </p:sp>
    </p:spTree>
    <p:extLst>
      <p:ext uri="{BB962C8B-B14F-4D97-AF65-F5344CB8AC3E}">
        <p14:creationId xmlns:p14="http://schemas.microsoft.com/office/powerpoint/2010/main" val="2554166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1A4D5-84EA-ED47-9902-CAF8108DE72B}" type="slidenum">
              <a:rPr lang="en-US" smtClean="0"/>
              <a:t>1</a:t>
            </a:fld>
            <a:endParaRPr lang="en-US"/>
          </a:p>
        </p:txBody>
      </p:sp>
    </p:spTree>
    <p:extLst>
      <p:ext uri="{BB962C8B-B14F-4D97-AF65-F5344CB8AC3E}">
        <p14:creationId xmlns:p14="http://schemas.microsoft.com/office/powerpoint/2010/main" val="94479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1A4D5-84EA-ED47-9902-CAF8108DE72B}" type="slidenum">
              <a:rPr lang="en-US" smtClean="0"/>
              <a:t>30</a:t>
            </a:fld>
            <a:endParaRPr lang="en-US"/>
          </a:p>
        </p:txBody>
      </p:sp>
    </p:spTree>
    <p:extLst>
      <p:ext uri="{BB962C8B-B14F-4D97-AF65-F5344CB8AC3E}">
        <p14:creationId xmlns:p14="http://schemas.microsoft.com/office/powerpoint/2010/main" val="1216959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9DB742-48E2-D140-82FB-48885C2C19A5}" type="datetime1">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B2FE9-ED3C-B545-AD9B-FD51048C4A25}" type="slidenum">
              <a:rPr lang="en-US" smtClean="0"/>
              <a:t>‹#›</a:t>
            </a:fld>
            <a:endParaRPr lang="en-US"/>
          </a:p>
        </p:txBody>
      </p:sp>
    </p:spTree>
    <p:extLst>
      <p:ext uri="{BB962C8B-B14F-4D97-AF65-F5344CB8AC3E}">
        <p14:creationId xmlns:p14="http://schemas.microsoft.com/office/powerpoint/2010/main" val="2953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D4502-8A17-AD40-B97A-AECE54B7D28E}" type="datetime1">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B2FE9-ED3C-B545-AD9B-FD51048C4A25}" type="slidenum">
              <a:rPr lang="en-US" smtClean="0"/>
              <a:t>‹#›</a:t>
            </a:fld>
            <a:endParaRPr lang="en-US"/>
          </a:p>
        </p:txBody>
      </p:sp>
    </p:spTree>
    <p:extLst>
      <p:ext uri="{BB962C8B-B14F-4D97-AF65-F5344CB8AC3E}">
        <p14:creationId xmlns:p14="http://schemas.microsoft.com/office/powerpoint/2010/main" val="2433506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76C92-21D7-2F44-82CE-365B5F1DF86E}" type="datetime1">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B2FE9-ED3C-B545-AD9B-FD51048C4A25}" type="slidenum">
              <a:rPr lang="en-US" smtClean="0"/>
              <a:t>‹#›</a:t>
            </a:fld>
            <a:endParaRPr lang="en-US"/>
          </a:p>
        </p:txBody>
      </p:sp>
    </p:spTree>
    <p:extLst>
      <p:ext uri="{BB962C8B-B14F-4D97-AF65-F5344CB8AC3E}">
        <p14:creationId xmlns:p14="http://schemas.microsoft.com/office/powerpoint/2010/main" val="116944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11FFB-F969-3C43-9DFE-EF204F91D68F}" type="datetime1">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B2FE9-ED3C-B545-AD9B-FD51048C4A25}" type="slidenum">
              <a:rPr lang="en-US" smtClean="0"/>
              <a:t>‹#›</a:t>
            </a:fld>
            <a:endParaRPr lang="en-US"/>
          </a:p>
        </p:txBody>
      </p:sp>
    </p:spTree>
    <p:extLst>
      <p:ext uri="{BB962C8B-B14F-4D97-AF65-F5344CB8AC3E}">
        <p14:creationId xmlns:p14="http://schemas.microsoft.com/office/powerpoint/2010/main" val="87676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1705A-5348-6448-9E9F-B5BBFE99A26B}" type="datetime1">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B2FE9-ED3C-B545-AD9B-FD51048C4A25}" type="slidenum">
              <a:rPr lang="en-US" smtClean="0"/>
              <a:t>‹#›</a:t>
            </a:fld>
            <a:endParaRPr lang="en-US"/>
          </a:p>
        </p:txBody>
      </p:sp>
    </p:spTree>
    <p:extLst>
      <p:ext uri="{BB962C8B-B14F-4D97-AF65-F5344CB8AC3E}">
        <p14:creationId xmlns:p14="http://schemas.microsoft.com/office/powerpoint/2010/main" val="1189394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C02668-83B0-C44F-A2DE-A61273E85B6F}" type="datetime1">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B2FE9-ED3C-B545-AD9B-FD51048C4A25}" type="slidenum">
              <a:rPr lang="en-US" smtClean="0"/>
              <a:t>‹#›</a:t>
            </a:fld>
            <a:endParaRPr lang="en-US"/>
          </a:p>
        </p:txBody>
      </p:sp>
    </p:spTree>
    <p:extLst>
      <p:ext uri="{BB962C8B-B14F-4D97-AF65-F5344CB8AC3E}">
        <p14:creationId xmlns:p14="http://schemas.microsoft.com/office/powerpoint/2010/main" val="3991444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563A24-F449-2746-BAA8-0F76CD6E5D24}" type="datetime1">
              <a:rPr lang="en-US" smtClean="0"/>
              <a:t>10/2/19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B2FE9-ED3C-B545-AD9B-FD51048C4A25}" type="slidenum">
              <a:rPr lang="en-US" smtClean="0"/>
              <a:t>‹#›</a:t>
            </a:fld>
            <a:endParaRPr lang="en-US"/>
          </a:p>
        </p:txBody>
      </p:sp>
    </p:spTree>
    <p:extLst>
      <p:ext uri="{BB962C8B-B14F-4D97-AF65-F5344CB8AC3E}">
        <p14:creationId xmlns:p14="http://schemas.microsoft.com/office/powerpoint/2010/main" val="422106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26E4A5-B766-B848-9A66-94764B284BBD}" type="datetime1">
              <a:rPr lang="en-US" smtClean="0"/>
              <a:t>10/2/19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B2FE9-ED3C-B545-AD9B-FD51048C4A25}" type="slidenum">
              <a:rPr lang="en-US" smtClean="0"/>
              <a:t>‹#›</a:t>
            </a:fld>
            <a:endParaRPr lang="en-US"/>
          </a:p>
        </p:txBody>
      </p:sp>
    </p:spTree>
    <p:extLst>
      <p:ext uri="{BB962C8B-B14F-4D97-AF65-F5344CB8AC3E}">
        <p14:creationId xmlns:p14="http://schemas.microsoft.com/office/powerpoint/2010/main" val="190374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87F30-503C-A740-BBF8-36D776715CE1}" type="datetime1">
              <a:rPr lang="en-US" smtClean="0"/>
              <a:t>10/2/19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B2FE9-ED3C-B545-AD9B-FD51048C4A25}" type="slidenum">
              <a:rPr lang="en-US" smtClean="0"/>
              <a:t>‹#›</a:t>
            </a:fld>
            <a:endParaRPr lang="en-US"/>
          </a:p>
        </p:txBody>
      </p:sp>
    </p:spTree>
    <p:extLst>
      <p:ext uri="{BB962C8B-B14F-4D97-AF65-F5344CB8AC3E}">
        <p14:creationId xmlns:p14="http://schemas.microsoft.com/office/powerpoint/2010/main" val="2716762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3A6A46-B923-A849-81D5-0D3936D7ADEE}" type="datetime1">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B2FE9-ED3C-B545-AD9B-FD51048C4A25}" type="slidenum">
              <a:rPr lang="en-US" smtClean="0"/>
              <a:t>‹#›</a:t>
            </a:fld>
            <a:endParaRPr lang="en-US"/>
          </a:p>
        </p:txBody>
      </p:sp>
    </p:spTree>
    <p:extLst>
      <p:ext uri="{BB962C8B-B14F-4D97-AF65-F5344CB8AC3E}">
        <p14:creationId xmlns:p14="http://schemas.microsoft.com/office/powerpoint/2010/main" val="300966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ED3F3B-53FA-894D-9DEA-37EBCDA79C5F}" type="datetime1">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B2FE9-ED3C-B545-AD9B-FD51048C4A25}" type="slidenum">
              <a:rPr lang="en-US" smtClean="0"/>
              <a:t>‹#›</a:t>
            </a:fld>
            <a:endParaRPr lang="en-US"/>
          </a:p>
        </p:txBody>
      </p:sp>
    </p:spTree>
    <p:extLst>
      <p:ext uri="{BB962C8B-B14F-4D97-AF65-F5344CB8AC3E}">
        <p14:creationId xmlns:p14="http://schemas.microsoft.com/office/powerpoint/2010/main" val="196403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6AB10-6744-0645-A2AB-D29E146A9DD6}" type="datetime1">
              <a:rPr lang="en-US" smtClean="0"/>
              <a:t>10/2/19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B2FE9-ED3C-B545-AD9B-FD51048C4A25}" type="slidenum">
              <a:rPr lang="en-US" smtClean="0"/>
              <a:t>‹#›</a:t>
            </a:fld>
            <a:endParaRPr lang="en-US"/>
          </a:p>
        </p:txBody>
      </p:sp>
    </p:spTree>
    <p:extLst>
      <p:ext uri="{BB962C8B-B14F-4D97-AF65-F5344CB8AC3E}">
        <p14:creationId xmlns:p14="http://schemas.microsoft.com/office/powerpoint/2010/main" val="324645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vtech.com/fs/infrastructure/Ocean-Turbines-Could-Turn-the-Tide-for-Energy-Generation.html" TargetMode="External"/><Relationship Id="rId2" Type="http://schemas.openxmlformats.org/officeDocument/2006/relationships/hyperlink" Target="https://openei.org/wiki/Marine_and_Hydrokinetic_Technology_Database"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wired.com/2016/04/corpower-buoy/" TargetMode="External"/><Relationship Id="rId2" Type="http://schemas.openxmlformats.org/officeDocument/2006/relationships/hyperlink" Target="https://openei.org/wiki/Marine_and_Hydrokinetic_Technology_Database"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www.corpowerocean.com/"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nrel.gov/news/program/2018/new-wave-energy-converter-design-inspired-by-wind-energy.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inesto.com/ocean-energy"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www.power-technology.com/features/underwater-kite-energ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power-technology.com/features/underwater-kite-energy/" TargetMode="External"/><Relationship Id="rId2" Type="http://schemas.openxmlformats.org/officeDocument/2006/relationships/hyperlink" Target="https://minesto.com/ocean-energy" TargetMode="Externa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16.xml.rels><?xml version="1.0" encoding="UTF-8" standalone="yes"?>
<Relationships xmlns="http://schemas.openxmlformats.org/package/2006/relationships"><Relationship Id="rId3" Type="http://schemas.openxmlformats.org/officeDocument/2006/relationships/hyperlink" Target="http://www.emec.org.uk/marine-energy/tidal-devices/" TargetMode="External"/><Relationship Id="rId2" Type="http://schemas.openxmlformats.org/officeDocument/2006/relationships/hyperlink" Target="https://tethys.pnnl.gov/technology-type/tidal" TargetMode="Externa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hyperlink" Target="http://makeagif.com/RZXBy5" TargetMode="External"/><Relationship Id="rId2"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hyperlink" Target="https://tommytoy.typepad.com/.a/6a0133f3a4072c970b0162fd2f9800970d-popup" TargetMode="External"/><Relationship Id="rId5" Type="http://schemas.openxmlformats.org/officeDocument/2006/relationships/hyperlink" Target="https://giphy.com/gifs/tidal-QV7OQux2eE8dq" TargetMode="External"/><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flickr.com/photos/pelamiswave/14219315418/in/photostrea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en.wikipedia.org/wiki/Pelamis_Wave_Energy_Converte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oceanservice.noaa.gov/education/tutorial_currents/media/supp_cur03a.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eb.archive.org/web/20090430152637/http:/cleantech.com/news/3562/pelamis-starts-portugal-wave-power-farm" TargetMode="External"/><Relationship Id="rId2" Type="http://schemas.openxmlformats.org/officeDocument/2006/relationships/hyperlink" Target="http://www.emec.org.uk/about-us/wave-clients/pelamis-wave-power/" TargetMode="External"/><Relationship Id="rId1" Type="http://schemas.openxmlformats.org/officeDocument/2006/relationships/slideLayout" Target="../slideLayouts/slideLayout2.xml"/><Relationship Id="rId4" Type="http://schemas.openxmlformats.org/officeDocument/2006/relationships/hyperlink" Target="https://en.wikipedia.org/wiki/Pelamis_Wave_Energy_Converter"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tethys.pnnl.gov/annex-iv-sites/la-rance-tidal-barrage" TargetMode="External"/><Relationship Id="rId7" Type="http://schemas.openxmlformats.org/officeDocument/2006/relationships/hyperlink" Target="https://en.wikipedia.org/wiki/Rance_Tidal_Power_Station" TargetMode="External"/><Relationship Id="rId2" Type="http://schemas.openxmlformats.org/officeDocument/2006/relationships/hyperlink" Target="https://www.eia.gov/energyexplained/hydropower/tidal-power.php" TargetMode="External"/><Relationship Id="rId1" Type="http://schemas.openxmlformats.org/officeDocument/2006/relationships/slideLayout" Target="../slideLayouts/slideLayout2.xml"/><Relationship Id="rId6" Type="http://schemas.openxmlformats.org/officeDocument/2006/relationships/hyperlink" Target="https://en.wikipedia.org/wiki/Sihwa_Lake_Tidal_Power_Station" TargetMode="External"/><Relationship Id="rId5" Type="http://schemas.openxmlformats.org/officeDocument/2006/relationships/hyperlink" Target="https://tethys.pnnl.gov/annex-iv-sites/sihwa-tidal-power-plant" TargetMode="External"/><Relationship Id="rId4" Type="http://schemas.openxmlformats.org/officeDocument/2006/relationships/hyperlink" Target="https://www.power-technology.com/features/featuretidal-giants-the-worlds-five-biggest-tidal-power-plants-4211218/" TargetMode="External"/><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s://www.irena.org/documentdownloads/publications/tidal_energy_v4_web.pdf" TargetMode="External"/><Relationship Id="rId2" Type="http://schemas.openxmlformats.org/officeDocument/2006/relationships/hyperlink" Target="https://www.eia.gov/energyexplained/hydropower/tidal-power.ph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tethys.pnnl.gov/technology-type/tidal" TargetMode="External"/><Relationship Id="rId2" Type="http://schemas.openxmlformats.org/officeDocument/2006/relationships/hyperlink" Target="https://www.eia.gov/energyexplained/hydropower/tidal-power.php"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hyperlink" Target="https://www.britannica.com/science/tidal-power"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hyperlink" Target="https://www.britannica.com/science/tidal-power"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irena.org/documentdownloads/publications/tidal_ene" TargetMode="External"/><Relationship Id="rId2" Type="http://schemas.openxmlformats.org/officeDocument/2006/relationships/hyperlink" Target="https://www.britannica.com/science/tidal-power"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tiff"/><Relationship Id="rId4" Type="http://schemas.openxmlformats.org/officeDocument/2006/relationships/hyperlink" Target="https://www.irena.org/documentdownloads/publications/tidal_energy_v4_web.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britannica.com/science/tidal-power" TargetMode="External"/><Relationship Id="rId2" Type="http://schemas.openxmlformats.org/officeDocument/2006/relationships/hyperlink" Target="https://tethys.pnnl.gov/annex-iv-sites/la-rance-tidal-barrage" TargetMode="Externa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2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hyperlink" Target="https://www.powermag.com/sihwa-lake-tidal-power-plant-gyeonggi-province-south-korea/"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hyperlink" Target="https://tethys.pnnl.gov/annex-iv-sites/sihwa-tidal-power-plant" TargetMode="External"/><Relationship Id="rId4" Type="http://schemas.openxmlformats.org/officeDocument/2006/relationships/hyperlink" Target="https://www.britannica.com/science/tidal-pow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www.emec.org.uk/marine-energy/"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britannica.com/science/tidal-pow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hyperlink" Target="https://www.powermag.com/sihwa-lake-tidal-power-plant-gyeonggi-province-south-korea/" TargetMode="External"/><Relationship Id="rId4" Type="http://schemas.openxmlformats.org/officeDocument/2006/relationships/hyperlink" Target="https://tethys.pnnl.gov/annex-iv-sites/sihwa-tidal-power-plant"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s://www.irena.org/documentdownloads/publications/wave-energy_v4_web.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emec.org.uk/" TargetMode="External"/><Relationship Id="rId2" Type="http://schemas.openxmlformats.org/officeDocument/2006/relationships/hyperlink" Target="https://tethys.pnnl.gov/" TargetMode="External"/><Relationship Id="rId1" Type="http://schemas.openxmlformats.org/officeDocument/2006/relationships/slideLayout" Target="../slideLayouts/slideLayout2.xml"/><Relationship Id="rId6" Type="http://schemas.openxmlformats.org/officeDocument/2006/relationships/hyperlink" Target="https://www.irena.org/documentdownloads/publications/wave-energy_v4_web.pdf" TargetMode="External"/><Relationship Id="rId5" Type="http://schemas.openxmlformats.org/officeDocument/2006/relationships/hyperlink" Target="https://www.irena.org/documentdownloads/publications/tidal_energy_v4_web.pdf" TargetMode="External"/><Relationship Id="rId4" Type="http://schemas.openxmlformats.org/officeDocument/2006/relationships/hyperlink" Target="https://www.irena.org/documentdownloads/publications/tidal_en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nationalgeographic.org/encyclopedia/tidal-energ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irena.org/documentdownloads/publications/wave-energy_v4_web.pdf" TargetMode="External"/><Relationship Id="rId2" Type="http://schemas.openxmlformats.org/officeDocument/2006/relationships/hyperlink" Target="https://www.eia.gov/energyexplained/hydropower/wave-power.ph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irena.org/documentdownloads/publications/wave-energy_v4_web.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penei.org/wiki/Marine_and_Hydrokinetic_Technology_Database"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tethys.pnnl.gov/stressor/emf" TargetMode="External"/><Relationship Id="rId2" Type="http://schemas.openxmlformats.org/officeDocument/2006/relationships/hyperlink" Target="https://openei.org/wiki/Marine_and_Hydrokinetic_Technology_Databas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hyperlink" Target="http://www.emec.org.uk/marine-energy/wave-devices/" TargetMode="Externa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10" Type="http://schemas.openxmlformats.org/officeDocument/2006/relationships/image" Target="../media/image13.tiff"/><Relationship Id="rId4" Type="http://schemas.openxmlformats.org/officeDocument/2006/relationships/image" Target="../media/image7.tiff"/><Relationship Id="rId9"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hyperlink" Target="http://www.emec.org.uk/marine-energy/tidal-devices/" TargetMode="Externa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99B77-0868-0245-919C-865E06597EA2}"/>
              </a:ext>
            </a:extLst>
          </p:cNvPr>
          <p:cNvPicPr>
            <a:picLocks noChangeAspect="1"/>
          </p:cNvPicPr>
          <p:nvPr/>
        </p:nvPicPr>
        <p:blipFill rotWithShape="1">
          <a:blip r:embed="rId3"/>
          <a:srcRect r="28511"/>
          <a:stretch/>
        </p:blipFill>
        <p:spPr>
          <a:xfrm>
            <a:off x="-1" y="0"/>
            <a:ext cx="9144000" cy="6858000"/>
          </a:xfrm>
          <a:prstGeom prst="rect">
            <a:avLst/>
          </a:prstGeom>
        </p:spPr>
      </p:pic>
      <p:sp>
        <p:nvSpPr>
          <p:cNvPr id="2" name="Title 1">
            <a:extLst>
              <a:ext uri="{FF2B5EF4-FFF2-40B4-BE49-F238E27FC236}">
                <a16:creationId xmlns:a16="http://schemas.microsoft.com/office/drawing/2014/main" id="{3FEFBDFC-3A26-C447-BB1A-154FCF2F1D0C}"/>
              </a:ext>
            </a:extLst>
          </p:cNvPr>
          <p:cNvSpPr>
            <a:spLocks noGrp="1"/>
          </p:cNvSpPr>
          <p:nvPr>
            <p:ph type="ctrTitle"/>
          </p:nvPr>
        </p:nvSpPr>
        <p:spPr>
          <a:xfrm>
            <a:off x="685799" y="1564453"/>
            <a:ext cx="7772400" cy="2387600"/>
          </a:xfrm>
        </p:spPr>
        <p:txBody>
          <a:bodyPr/>
          <a:lstStyle/>
          <a:p>
            <a:r>
              <a:rPr lang="en-US" b="1" dirty="0">
                <a:solidFill>
                  <a:schemeClr val="bg1"/>
                </a:solidFill>
              </a:rPr>
              <a:t>Ocean Wave and</a:t>
            </a:r>
            <a:br>
              <a:rPr lang="en-US" b="1" dirty="0">
                <a:solidFill>
                  <a:schemeClr val="bg1"/>
                </a:solidFill>
              </a:rPr>
            </a:br>
            <a:r>
              <a:rPr lang="en-US" b="1" dirty="0">
                <a:solidFill>
                  <a:schemeClr val="bg1"/>
                </a:solidFill>
              </a:rPr>
              <a:t>Tidal Energy</a:t>
            </a:r>
          </a:p>
        </p:txBody>
      </p:sp>
      <p:sp>
        <p:nvSpPr>
          <p:cNvPr id="3" name="Subtitle 2">
            <a:extLst>
              <a:ext uri="{FF2B5EF4-FFF2-40B4-BE49-F238E27FC236}">
                <a16:creationId xmlns:a16="http://schemas.microsoft.com/office/drawing/2014/main" id="{2E929372-0758-414D-88F8-483CDBBA3F3F}"/>
              </a:ext>
            </a:extLst>
          </p:cNvPr>
          <p:cNvSpPr>
            <a:spLocks noGrp="1"/>
          </p:cNvSpPr>
          <p:nvPr>
            <p:ph type="subTitle" idx="1"/>
          </p:nvPr>
        </p:nvSpPr>
        <p:spPr>
          <a:xfrm>
            <a:off x="3635476" y="4203292"/>
            <a:ext cx="1873045" cy="1371600"/>
          </a:xfrm>
        </p:spPr>
        <p:txBody>
          <a:bodyPr/>
          <a:lstStyle/>
          <a:p>
            <a:r>
              <a:rPr lang="en-US" b="1" dirty="0">
                <a:solidFill>
                  <a:schemeClr val="bg1"/>
                </a:solidFill>
              </a:rPr>
              <a:t>Eliza Spear</a:t>
            </a:r>
          </a:p>
          <a:p>
            <a:r>
              <a:rPr lang="en-US" b="1" dirty="0">
                <a:solidFill>
                  <a:schemeClr val="bg1"/>
                </a:solidFill>
              </a:rPr>
              <a:t>2019-10-04</a:t>
            </a:r>
          </a:p>
          <a:p>
            <a:r>
              <a:rPr lang="en-US" b="1" dirty="0">
                <a:solidFill>
                  <a:schemeClr val="bg1"/>
                </a:solidFill>
              </a:rPr>
              <a:t>HEJC</a:t>
            </a:r>
          </a:p>
        </p:txBody>
      </p:sp>
    </p:spTree>
    <p:extLst>
      <p:ext uri="{BB962C8B-B14F-4D97-AF65-F5344CB8AC3E}">
        <p14:creationId xmlns:p14="http://schemas.microsoft.com/office/powerpoint/2010/main" val="1546884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628650" y="1213148"/>
            <a:ext cx="7886700" cy="1222744"/>
          </a:xfrm>
        </p:spPr>
        <p:txBody>
          <a:bodyPr>
            <a:normAutofit lnSpcReduction="10000"/>
          </a:bodyPr>
          <a:lstStyle/>
          <a:p>
            <a:pPr marL="0" indent="0">
              <a:buNone/>
            </a:pPr>
            <a:r>
              <a:rPr lang="en-US" dirty="0"/>
              <a:t>Moving water can spin underwater turbines (can be used with ocean waves and tides, or with river currents)</a:t>
            </a:r>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10</a:t>
            </a:fld>
            <a:endParaRPr lang="en-US"/>
          </a:p>
        </p:txBody>
      </p:sp>
      <p:sp>
        <p:nvSpPr>
          <p:cNvPr id="5" name="TextBox 4">
            <a:extLst>
              <a:ext uri="{FF2B5EF4-FFF2-40B4-BE49-F238E27FC236}">
                <a16:creationId xmlns:a16="http://schemas.microsoft.com/office/drawing/2014/main" id="{45A1FE2F-BD41-2741-9A84-D3384718FE59}"/>
              </a:ext>
            </a:extLst>
          </p:cNvPr>
          <p:cNvSpPr txBox="1"/>
          <p:nvPr/>
        </p:nvSpPr>
        <p:spPr>
          <a:xfrm>
            <a:off x="0" y="6334780"/>
            <a:ext cx="8173841" cy="523220"/>
          </a:xfrm>
          <a:prstGeom prst="rect">
            <a:avLst/>
          </a:prstGeom>
          <a:noFill/>
        </p:spPr>
        <p:txBody>
          <a:bodyPr wrap="none" rtlCol="0">
            <a:spAutoFit/>
          </a:bodyPr>
          <a:lstStyle/>
          <a:p>
            <a:r>
              <a:rPr lang="en-US" sz="1400" dirty="0">
                <a:hlinkClick r:id="rId2"/>
              </a:rPr>
              <a:t>https://openei.org/wiki/Marine_and_Hydrokinetic_Technology_Database</a:t>
            </a:r>
            <a:endParaRPr lang="en-US" sz="1400" dirty="0"/>
          </a:p>
          <a:p>
            <a:r>
              <a:rPr lang="en-US" sz="1400" dirty="0">
                <a:hlinkClick r:id="rId3"/>
              </a:rPr>
              <a:t>https://www.govtech.com/fs/infrastructure/Ocean-Turbines-Could-Turn-the-Tide-for-Energy-Generation.html</a:t>
            </a:r>
            <a:endParaRPr lang="en-US" sz="1400" dirty="0"/>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Turbines</a:t>
            </a:r>
          </a:p>
        </p:txBody>
      </p:sp>
      <p:pic>
        <p:nvPicPr>
          <p:cNvPr id="10" name="Picture 9">
            <a:extLst>
              <a:ext uri="{FF2B5EF4-FFF2-40B4-BE49-F238E27FC236}">
                <a16:creationId xmlns:a16="http://schemas.microsoft.com/office/drawing/2014/main" id="{CE770713-92C4-0B45-B875-5BFECCBD9F56}"/>
              </a:ext>
            </a:extLst>
          </p:cNvPr>
          <p:cNvPicPr>
            <a:picLocks noChangeAspect="1"/>
          </p:cNvPicPr>
          <p:nvPr/>
        </p:nvPicPr>
        <p:blipFill>
          <a:blip r:embed="rId4"/>
          <a:stretch>
            <a:fillRect/>
          </a:stretch>
        </p:blipFill>
        <p:spPr>
          <a:xfrm>
            <a:off x="772447" y="2572416"/>
            <a:ext cx="7742903" cy="3703127"/>
          </a:xfrm>
          <a:prstGeom prst="rect">
            <a:avLst/>
          </a:prstGeom>
        </p:spPr>
      </p:pic>
    </p:spTree>
    <p:extLst>
      <p:ext uri="{BB962C8B-B14F-4D97-AF65-F5344CB8AC3E}">
        <p14:creationId xmlns:p14="http://schemas.microsoft.com/office/powerpoint/2010/main" val="3912693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628650" y="1467293"/>
            <a:ext cx="3135276" cy="4889058"/>
          </a:xfrm>
        </p:spPr>
        <p:txBody>
          <a:bodyPr>
            <a:normAutofit/>
          </a:bodyPr>
          <a:lstStyle/>
          <a:p>
            <a:pPr marL="0" indent="0">
              <a:buNone/>
            </a:pPr>
            <a:r>
              <a:rPr lang="en-US" dirty="0"/>
              <a:t>Harness energy from wave movement (vertical rise/fall, or back/forth and side/side)</a:t>
            </a:r>
          </a:p>
          <a:p>
            <a:pPr marL="0" indent="0">
              <a:buNone/>
            </a:pPr>
            <a:endParaRPr lang="en-US" dirty="0"/>
          </a:p>
          <a:p>
            <a:pPr marL="0" indent="0">
              <a:buNone/>
            </a:pPr>
            <a:r>
              <a:rPr lang="en-US" dirty="0"/>
              <a:t>Pictured:  recent design from Swedish company </a:t>
            </a:r>
            <a:r>
              <a:rPr lang="en-US" dirty="0" err="1"/>
              <a:t>CorPower</a:t>
            </a:r>
            <a:endParaRPr lang="en-US" dirty="0"/>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11</a:t>
            </a:fld>
            <a:endParaRPr lang="en-US"/>
          </a:p>
        </p:txBody>
      </p:sp>
      <p:sp>
        <p:nvSpPr>
          <p:cNvPr id="5" name="TextBox 4">
            <a:extLst>
              <a:ext uri="{FF2B5EF4-FFF2-40B4-BE49-F238E27FC236}">
                <a16:creationId xmlns:a16="http://schemas.microsoft.com/office/drawing/2014/main" id="{45A1FE2F-BD41-2741-9A84-D3384718FE59}"/>
              </a:ext>
            </a:extLst>
          </p:cNvPr>
          <p:cNvSpPr txBox="1"/>
          <p:nvPr/>
        </p:nvSpPr>
        <p:spPr>
          <a:xfrm>
            <a:off x="0" y="6334780"/>
            <a:ext cx="5566396" cy="523220"/>
          </a:xfrm>
          <a:prstGeom prst="rect">
            <a:avLst/>
          </a:prstGeom>
          <a:noFill/>
        </p:spPr>
        <p:txBody>
          <a:bodyPr wrap="none" rtlCol="0">
            <a:spAutoFit/>
          </a:bodyPr>
          <a:lstStyle/>
          <a:p>
            <a:r>
              <a:rPr lang="en-US" sz="1400" dirty="0">
                <a:hlinkClick r:id="rId2"/>
              </a:rPr>
              <a:t>https://openei.org/wiki/Marine_and_Hydrokinetic_Technology_Database</a:t>
            </a:r>
            <a:endParaRPr lang="en-US" sz="1400" dirty="0"/>
          </a:p>
          <a:p>
            <a:r>
              <a:rPr lang="en-US" sz="1400" dirty="0">
                <a:hlinkClick r:id="rId3"/>
              </a:rPr>
              <a:t>https://www.wired.com/2016/04/corpower-buoy/</a:t>
            </a:r>
            <a:endParaRPr lang="en-US" sz="1400" dirty="0"/>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Buoys</a:t>
            </a:r>
          </a:p>
        </p:txBody>
      </p:sp>
      <p:pic>
        <p:nvPicPr>
          <p:cNvPr id="6" name="Picture 5">
            <a:extLst>
              <a:ext uri="{FF2B5EF4-FFF2-40B4-BE49-F238E27FC236}">
                <a16:creationId xmlns:a16="http://schemas.microsoft.com/office/drawing/2014/main" id="{97484D1F-EB7B-1143-8DEF-258967B40C14}"/>
              </a:ext>
            </a:extLst>
          </p:cNvPr>
          <p:cNvPicPr>
            <a:picLocks noChangeAspect="1"/>
          </p:cNvPicPr>
          <p:nvPr/>
        </p:nvPicPr>
        <p:blipFill>
          <a:blip r:embed="rId4"/>
          <a:stretch>
            <a:fillRect/>
          </a:stretch>
        </p:blipFill>
        <p:spPr>
          <a:xfrm>
            <a:off x="3678865" y="1087918"/>
            <a:ext cx="5268433" cy="5268433"/>
          </a:xfrm>
          <a:prstGeom prst="rect">
            <a:avLst/>
          </a:prstGeom>
        </p:spPr>
      </p:pic>
    </p:spTree>
    <p:extLst>
      <p:ext uri="{BB962C8B-B14F-4D97-AF65-F5344CB8AC3E}">
        <p14:creationId xmlns:p14="http://schemas.microsoft.com/office/powerpoint/2010/main" val="3428501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28E589-5C24-1E48-8B72-732C3A5F4A5E}"/>
              </a:ext>
            </a:extLst>
          </p:cNvPr>
          <p:cNvPicPr>
            <a:picLocks noChangeAspect="1"/>
          </p:cNvPicPr>
          <p:nvPr/>
        </p:nvPicPr>
        <p:blipFill rotWithShape="1">
          <a:blip r:embed="rId2"/>
          <a:srcRect l="43115" r="28357"/>
          <a:stretch/>
        </p:blipFill>
        <p:spPr>
          <a:xfrm>
            <a:off x="3944680" y="319338"/>
            <a:ext cx="5199321" cy="6219323"/>
          </a:xfrm>
          <a:prstGeom prst="rect">
            <a:avLst/>
          </a:prstGeom>
        </p:spPr>
      </p:pic>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12</a:t>
            </a:fld>
            <a:endParaRPr lang="en-US"/>
          </a:p>
        </p:txBody>
      </p:sp>
      <p:sp>
        <p:nvSpPr>
          <p:cNvPr id="5" name="TextBox 4">
            <a:extLst>
              <a:ext uri="{FF2B5EF4-FFF2-40B4-BE49-F238E27FC236}">
                <a16:creationId xmlns:a16="http://schemas.microsoft.com/office/drawing/2014/main" id="{45A1FE2F-BD41-2741-9A84-D3384718FE59}"/>
              </a:ext>
            </a:extLst>
          </p:cNvPr>
          <p:cNvSpPr txBox="1"/>
          <p:nvPr/>
        </p:nvSpPr>
        <p:spPr>
          <a:xfrm>
            <a:off x="0" y="6493379"/>
            <a:ext cx="2658100" cy="307777"/>
          </a:xfrm>
          <a:prstGeom prst="rect">
            <a:avLst/>
          </a:prstGeom>
          <a:noFill/>
        </p:spPr>
        <p:txBody>
          <a:bodyPr wrap="none" rtlCol="0">
            <a:spAutoFit/>
          </a:bodyPr>
          <a:lstStyle/>
          <a:p>
            <a:r>
              <a:rPr lang="en-US" sz="1400" dirty="0">
                <a:hlinkClick r:id="rId3"/>
              </a:rPr>
              <a:t>http://www.corpowerocean.com/</a:t>
            </a:r>
            <a:endParaRPr lang="en-US" sz="1400" dirty="0"/>
          </a:p>
        </p:txBody>
      </p:sp>
      <p:pic>
        <p:nvPicPr>
          <p:cNvPr id="7" name="Picture 6">
            <a:extLst>
              <a:ext uri="{FF2B5EF4-FFF2-40B4-BE49-F238E27FC236}">
                <a16:creationId xmlns:a16="http://schemas.microsoft.com/office/drawing/2014/main" id="{47E6BDFC-6C00-4F4B-9DD3-45C4EBFF69BA}"/>
              </a:ext>
            </a:extLst>
          </p:cNvPr>
          <p:cNvPicPr>
            <a:picLocks noChangeAspect="1"/>
          </p:cNvPicPr>
          <p:nvPr/>
        </p:nvPicPr>
        <p:blipFill rotWithShape="1">
          <a:blip r:embed="rId4"/>
          <a:srcRect l="8572" t="2684" r="1930" b="2371"/>
          <a:stretch/>
        </p:blipFill>
        <p:spPr>
          <a:xfrm>
            <a:off x="0" y="248134"/>
            <a:ext cx="3944680" cy="6163770"/>
          </a:xfrm>
          <a:prstGeom prst="rect">
            <a:avLst/>
          </a:prstGeom>
        </p:spPr>
      </p:pic>
    </p:spTree>
    <p:extLst>
      <p:ext uri="{BB962C8B-B14F-4D97-AF65-F5344CB8AC3E}">
        <p14:creationId xmlns:p14="http://schemas.microsoft.com/office/powerpoint/2010/main" val="2251947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478186" y="1112000"/>
            <a:ext cx="8187625" cy="2088422"/>
          </a:xfrm>
        </p:spPr>
        <p:txBody>
          <a:bodyPr>
            <a:normAutofit/>
          </a:bodyPr>
          <a:lstStyle/>
          <a:p>
            <a:pPr marL="0" indent="0">
              <a:buNone/>
            </a:pPr>
            <a:r>
              <a:rPr lang="en-US" dirty="0"/>
              <a:t>Fixed-bottom the venetian blind design that oscillates with water movement; inspired by wind turbine’s variable pitch, and intended to </a:t>
            </a:r>
            <a:r>
              <a:rPr lang="en-US" b="1" dirty="0"/>
              <a:t>minimize device damage</a:t>
            </a:r>
            <a:r>
              <a:rPr lang="en-US" dirty="0"/>
              <a:t> to increase lifetime and decrease cost</a:t>
            </a:r>
            <a:endParaRPr lang="en-US" b="1" dirty="0"/>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13</a:t>
            </a:fld>
            <a:endParaRPr lang="en-US"/>
          </a:p>
        </p:txBody>
      </p:sp>
      <p:sp>
        <p:nvSpPr>
          <p:cNvPr id="5" name="TextBox 4">
            <a:extLst>
              <a:ext uri="{FF2B5EF4-FFF2-40B4-BE49-F238E27FC236}">
                <a16:creationId xmlns:a16="http://schemas.microsoft.com/office/drawing/2014/main" id="{45A1FE2F-BD41-2741-9A84-D3384718FE59}"/>
              </a:ext>
            </a:extLst>
          </p:cNvPr>
          <p:cNvSpPr txBox="1"/>
          <p:nvPr/>
        </p:nvSpPr>
        <p:spPr>
          <a:xfrm>
            <a:off x="0" y="6550223"/>
            <a:ext cx="8187626" cy="307777"/>
          </a:xfrm>
          <a:prstGeom prst="rect">
            <a:avLst/>
          </a:prstGeom>
          <a:noFill/>
        </p:spPr>
        <p:txBody>
          <a:bodyPr wrap="none" rtlCol="0">
            <a:spAutoFit/>
          </a:bodyPr>
          <a:lstStyle/>
          <a:p>
            <a:r>
              <a:rPr lang="en-US" sz="1400" dirty="0">
                <a:hlinkClick r:id="rId2"/>
              </a:rPr>
              <a:t>https://www.nrel.gov/news/program/2018/new-wave-energy-converter-design-inspired-by-wind-energy.html</a:t>
            </a:r>
            <a:endParaRPr lang="en-US" sz="1400" dirty="0"/>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Wave Energy Converters</a:t>
            </a:r>
          </a:p>
        </p:txBody>
      </p:sp>
      <p:pic>
        <p:nvPicPr>
          <p:cNvPr id="6" name="Picture 5">
            <a:extLst>
              <a:ext uri="{FF2B5EF4-FFF2-40B4-BE49-F238E27FC236}">
                <a16:creationId xmlns:a16="http://schemas.microsoft.com/office/drawing/2014/main" id="{21C231DB-86F1-424B-B32D-5DCCBE04C0CC}"/>
              </a:ext>
            </a:extLst>
          </p:cNvPr>
          <p:cNvPicPr>
            <a:picLocks noChangeAspect="1"/>
          </p:cNvPicPr>
          <p:nvPr/>
        </p:nvPicPr>
        <p:blipFill>
          <a:blip r:embed="rId3"/>
          <a:stretch>
            <a:fillRect/>
          </a:stretch>
        </p:blipFill>
        <p:spPr>
          <a:xfrm>
            <a:off x="1118031" y="2835129"/>
            <a:ext cx="6907937" cy="3703784"/>
          </a:xfrm>
          <a:prstGeom prst="rect">
            <a:avLst/>
          </a:prstGeom>
        </p:spPr>
      </p:pic>
    </p:spTree>
    <p:extLst>
      <p:ext uri="{BB962C8B-B14F-4D97-AF65-F5344CB8AC3E}">
        <p14:creationId xmlns:p14="http://schemas.microsoft.com/office/powerpoint/2010/main" val="672361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453117" y="1092115"/>
            <a:ext cx="8237764" cy="2088422"/>
          </a:xfrm>
        </p:spPr>
        <p:txBody>
          <a:bodyPr>
            <a:normAutofit fontScale="92500"/>
          </a:bodyPr>
          <a:lstStyle/>
          <a:p>
            <a:pPr marL="0" indent="0">
              <a:buNone/>
            </a:pPr>
            <a:r>
              <a:rPr lang="en-US" dirty="0"/>
              <a:t>Tethered to the seafloor, ”flies” underwater like a kite so that the water velocity experienced by the onboard turbines is higher than the actual water velocity; intended to collect energy from </a:t>
            </a:r>
            <a:r>
              <a:rPr lang="en-US" b="1" dirty="0"/>
              <a:t>slower-moving water </a:t>
            </a:r>
            <a:r>
              <a:rPr lang="en-US" dirty="0"/>
              <a:t>(1.2-2.4 m/s, vs. 2.5+ m/s required for economical use of turbines)</a:t>
            </a:r>
            <a:endParaRPr lang="en-US" b="1" dirty="0"/>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14</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Underwater Kites</a:t>
            </a:r>
          </a:p>
        </p:txBody>
      </p:sp>
      <p:pic>
        <p:nvPicPr>
          <p:cNvPr id="5" name="Picture 4">
            <a:extLst>
              <a:ext uri="{FF2B5EF4-FFF2-40B4-BE49-F238E27FC236}">
                <a16:creationId xmlns:a16="http://schemas.microsoft.com/office/drawing/2014/main" id="{A36A557E-4F58-F044-987B-6DA4950B9D25}"/>
              </a:ext>
            </a:extLst>
          </p:cNvPr>
          <p:cNvPicPr>
            <a:picLocks noChangeAspect="1"/>
          </p:cNvPicPr>
          <p:nvPr/>
        </p:nvPicPr>
        <p:blipFill>
          <a:blip r:embed="rId2"/>
          <a:stretch>
            <a:fillRect/>
          </a:stretch>
        </p:blipFill>
        <p:spPr>
          <a:xfrm>
            <a:off x="1739414" y="3050881"/>
            <a:ext cx="5665171" cy="3283899"/>
          </a:xfrm>
          <a:prstGeom prst="rect">
            <a:avLst/>
          </a:prstGeom>
        </p:spPr>
      </p:pic>
      <p:sp>
        <p:nvSpPr>
          <p:cNvPr id="10" name="TextBox 9">
            <a:extLst>
              <a:ext uri="{FF2B5EF4-FFF2-40B4-BE49-F238E27FC236}">
                <a16:creationId xmlns:a16="http://schemas.microsoft.com/office/drawing/2014/main" id="{A94BA07F-B481-E845-920C-304DCACF295A}"/>
              </a:ext>
            </a:extLst>
          </p:cNvPr>
          <p:cNvSpPr txBox="1"/>
          <p:nvPr/>
        </p:nvSpPr>
        <p:spPr>
          <a:xfrm>
            <a:off x="0" y="6334780"/>
            <a:ext cx="5381730" cy="523220"/>
          </a:xfrm>
          <a:prstGeom prst="rect">
            <a:avLst/>
          </a:prstGeom>
          <a:noFill/>
        </p:spPr>
        <p:txBody>
          <a:bodyPr wrap="none" rtlCol="0">
            <a:spAutoFit/>
          </a:bodyPr>
          <a:lstStyle/>
          <a:p>
            <a:r>
              <a:rPr lang="en-US" sz="1400" dirty="0">
                <a:hlinkClick r:id="rId3"/>
              </a:rPr>
              <a:t>https://minesto.com/ocean-energy</a:t>
            </a:r>
            <a:endParaRPr lang="en-US" sz="1400" dirty="0">
              <a:hlinkClick r:id="rId4"/>
            </a:endParaRPr>
          </a:p>
          <a:p>
            <a:r>
              <a:rPr lang="en-US" sz="1400" dirty="0">
                <a:hlinkClick r:id="rId4"/>
              </a:rPr>
              <a:t>https://www.power-technology.com/features/underwater-kite-energy/</a:t>
            </a:r>
            <a:endParaRPr lang="en-US" sz="1400" dirty="0"/>
          </a:p>
        </p:txBody>
      </p:sp>
    </p:spTree>
    <p:extLst>
      <p:ext uri="{BB962C8B-B14F-4D97-AF65-F5344CB8AC3E}">
        <p14:creationId xmlns:p14="http://schemas.microsoft.com/office/powerpoint/2010/main" val="3922795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15</a:t>
            </a:fld>
            <a:endParaRPr lang="en-US"/>
          </a:p>
        </p:txBody>
      </p:sp>
      <p:sp>
        <p:nvSpPr>
          <p:cNvPr id="9" name="TextBox 8">
            <a:extLst>
              <a:ext uri="{FF2B5EF4-FFF2-40B4-BE49-F238E27FC236}">
                <a16:creationId xmlns:a16="http://schemas.microsoft.com/office/drawing/2014/main" id="{90183F68-678F-9547-8DCC-46AC37CF8319}"/>
              </a:ext>
            </a:extLst>
          </p:cNvPr>
          <p:cNvSpPr txBox="1"/>
          <p:nvPr/>
        </p:nvSpPr>
        <p:spPr>
          <a:xfrm>
            <a:off x="0" y="6334780"/>
            <a:ext cx="5381730" cy="523220"/>
          </a:xfrm>
          <a:prstGeom prst="rect">
            <a:avLst/>
          </a:prstGeom>
          <a:noFill/>
        </p:spPr>
        <p:txBody>
          <a:bodyPr wrap="none" rtlCol="0">
            <a:spAutoFit/>
          </a:bodyPr>
          <a:lstStyle/>
          <a:p>
            <a:r>
              <a:rPr lang="en-US" sz="1400" dirty="0">
                <a:hlinkClick r:id="rId2"/>
              </a:rPr>
              <a:t>https://minesto.com/ocean-energy</a:t>
            </a:r>
            <a:endParaRPr lang="en-US" sz="1400" dirty="0">
              <a:hlinkClick r:id="rId3"/>
            </a:endParaRPr>
          </a:p>
          <a:p>
            <a:r>
              <a:rPr lang="en-US" sz="1400" dirty="0">
                <a:hlinkClick r:id="rId3"/>
              </a:rPr>
              <a:t>https://www.power-technology.com/features/underwater-kite-energy/</a:t>
            </a:r>
            <a:endParaRPr lang="en-US" sz="1400" dirty="0"/>
          </a:p>
        </p:txBody>
      </p:sp>
      <p:pic>
        <p:nvPicPr>
          <p:cNvPr id="6" name="Picture 5">
            <a:extLst>
              <a:ext uri="{FF2B5EF4-FFF2-40B4-BE49-F238E27FC236}">
                <a16:creationId xmlns:a16="http://schemas.microsoft.com/office/drawing/2014/main" id="{AB3576B0-6ABC-0740-9E91-9B1D959CA5AE}"/>
              </a:ext>
            </a:extLst>
          </p:cNvPr>
          <p:cNvPicPr>
            <a:picLocks noChangeAspect="1"/>
          </p:cNvPicPr>
          <p:nvPr/>
        </p:nvPicPr>
        <p:blipFill>
          <a:blip r:embed="rId4"/>
          <a:stretch>
            <a:fillRect/>
          </a:stretch>
        </p:blipFill>
        <p:spPr>
          <a:xfrm>
            <a:off x="0" y="2905780"/>
            <a:ext cx="9144000" cy="3429000"/>
          </a:xfrm>
          <a:prstGeom prst="rect">
            <a:avLst/>
          </a:prstGeom>
        </p:spPr>
      </p:pic>
      <p:pic>
        <p:nvPicPr>
          <p:cNvPr id="10" name="Picture 9">
            <a:extLst>
              <a:ext uri="{FF2B5EF4-FFF2-40B4-BE49-F238E27FC236}">
                <a16:creationId xmlns:a16="http://schemas.microsoft.com/office/drawing/2014/main" id="{D0C941B4-7016-BF44-966A-1E8F1B384464}"/>
              </a:ext>
            </a:extLst>
          </p:cNvPr>
          <p:cNvPicPr>
            <a:picLocks noChangeAspect="1"/>
          </p:cNvPicPr>
          <p:nvPr/>
        </p:nvPicPr>
        <p:blipFill>
          <a:blip r:embed="rId5"/>
          <a:stretch>
            <a:fillRect/>
          </a:stretch>
        </p:blipFill>
        <p:spPr>
          <a:xfrm>
            <a:off x="2204884" y="136524"/>
            <a:ext cx="4734232" cy="2645600"/>
          </a:xfrm>
          <a:prstGeom prst="rect">
            <a:avLst/>
          </a:prstGeom>
        </p:spPr>
      </p:pic>
    </p:spTree>
    <p:extLst>
      <p:ext uri="{BB962C8B-B14F-4D97-AF65-F5344CB8AC3E}">
        <p14:creationId xmlns:p14="http://schemas.microsoft.com/office/powerpoint/2010/main" val="3281119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628650" y="1222744"/>
            <a:ext cx="7886700" cy="2088422"/>
          </a:xfrm>
        </p:spPr>
        <p:txBody>
          <a:bodyPr>
            <a:normAutofit/>
          </a:bodyPr>
          <a:lstStyle/>
          <a:p>
            <a:pPr marL="0" indent="0">
              <a:buNone/>
            </a:pPr>
            <a:r>
              <a:rPr lang="en-US" dirty="0"/>
              <a:t>Helical turbine that is rotated by moving water; moves more slowly than other tidal hydrokinetic devices and so is less likely to pose a collision risk</a:t>
            </a:r>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16</a:t>
            </a:fld>
            <a:endParaRPr lang="en-US"/>
          </a:p>
        </p:txBody>
      </p:sp>
      <p:sp>
        <p:nvSpPr>
          <p:cNvPr id="9" name="TextBox 8">
            <a:extLst>
              <a:ext uri="{FF2B5EF4-FFF2-40B4-BE49-F238E27FC236}">
                <a16:creationId xmlns:a16="http://schemas.microsoft.com/office/drawing/2014/main" id="{90183F68-678F-9547-8DCC-46AC37CF8319}"/>
              </a:ext>
            </a:extLst>
          </p:cNvPr>
          <p:cNvSpPr txBox="1"/>
          <p:nvPr/>
        </p:nvSpPr>
        <p:spPr>
          <a:xfrm>
            <a:off x="0" y="6334780"/>
            <a:ext cx="4202561" cy="523220"/>
          </a:xfrm>
          <a:prstGeom prst="rect">
            <a:avLst/>
          </a:prstGeom>
          <a:noFill/>
        </p:spPr>
        <p:txBody>
          <a:bodyPr wrap="none" rtlCol="0">
            <a:spAutoFit/>
          </a:bodyPr>
          <a:lstStyle/>
          <a:p>
            <a:r>
              <a:rPr lang="en-US" sz="1400" dirty="0">
                <a:hlinkClick r:id="rId2"/>
              </a:rPr>
              <a:t>https://tethys.pnnl.gov/technology-type/tidal</a:t>
            </a:r>
            <a:endParaRPr lang="en-US" sz="1400" dirty="0"/>
          </a:p>
          <a:p>
            <a:r>
              <a:rPr lang="en-US" sz="1400" dirty="0">
                <a:hlinkClick r:id="rId3"/>
              </a:rPr>
              <a:t>http://www.emec.org.uk/marine-energy/tidal-devices/</a:t>
            </a:r>
            <a:endParaRPr lang="en-US" sz="1400" dirty="0"/>
          </a:p>
        </p:txBody>
      </p:sp>
      <p:sp>
        <p:nvSpPr>
          <p:cNvPr id="10" name="Title 1">
            <a:extLst>
              <a:ext uri="{FF2B5EF4-FFF2-40B4-BE49-F238E27FC236}">
                <a16:creationId xmlns:a16="http://schemas.microsoft.com/office/drawing/2014/main" id="{9BC84EA3-790B-AC40-916E-A194FDDE8013}"/>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Archimedes Screw</a:t>
            </a:r>
          </a:p>
        </p:txBody>
      </p:sp>
      <p:pic>
        <p:nvPicPr>
          <p:cNvPr id="2" name="Picture 1">
            <a:extLst>
              <a:ext uri="{FF2B5EF4-FFF2-40B4-BE49-F238E27FC236}">
                <a16:creationId xmlns:a16="http://schemas.microsoft.com/office/drawing/2014/main" id="{29B03763-B916-7540-BF78-B87A318F365C}"/>
              </a:ext>
            </a:extLst>
          </p:cNvPr>
          <p:cNvPicPr>
            <a:picLocks noChangeAspect="1"/>
          </p:cNvPicPr>
          <p:nvPr/>
        </p:nvPicPr>
        <p:blipFill>
          <a:blip r:embed="rId4"/>
          <a:stretch>
            <a:fillRect/>
          </a:stretch>
        </p:blipFill>
        <p:spPr>
          <a:xfrm>
            <a:off x="119743" y="3097523"/>
            <a:ext cx="8904514" cy="2680929"/>
          </a:xfrm>
          <a:prstGeom prst="rect">
            <a:avLst/>
          </a:prstGeom>
        </p:spPr>
      </p:pic>
    </p:spTree>
    <p:extLst>
      <p:ext uri="{BB962C8B-B14F-4D97-AF65-F5344CB8AC3E}">
        <p14:creationId xmlns:p14="http://schemas.microsoft.com/office/powerpoint/2010/main" val="885210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4179-157C-3C44-B53E-394F41CD95E1}"/>
              </a:ext>
            </a:extLst>
          </p:cNvPr>
          <p:cNvSpPr>
            <a:spLocks noGrp="1"/>
          </p:cNvSpPr>
          <p:nvPr>
            <p:ph type="title"/>
          </p:nvPr>
        </p:nvSpPr>
        <p:spPr/>
        <p:txBody>
          <a:bodyPr/>
          <a:lstStyle/>
          <a:p>
            <a:r>
              <a:rPr lang="en-US" dirty="0"/>
              <a:t>Oscillating Hydrofoil</a:t>
            </a:r>
          </a:p>
        </p:txBody>
      </p:sp>
      <p:sp>
        <p:nvSpPr>
          <p:cNvPr id="4" name="Slide Number Placeholder 3">
            <a:extLst>
              <a:ext uri="{FF2B5EF4-FFF2-40B4-BE49-F238E27FC236}">
                <a16:creationId xmlns:a16="http://schemas.microsoft.com/office/drawing/2014/main" id="{6FCD906A-8D39-B249-BDCA-188E32A707E9}"/>
              </a:ext>
            </a:extLst>
          </p:cNvPr>
          <p:cNvSpPr>
            <a:spLocks noGrp="1"/>
          </p:cNvSpPr>
          <p:nvPr>
            <p:ph type="sldNum" sz="quarter" idx="12"/>
          </p:nvPr>
        </p:nvSpPr>
        <p:spPr/>
        <p:txBody>
          <a:bodyPr/>
          <a:lstStyle/>
          <a:p>
            <a:fld id="{275B2FE9-ED3C-B545-AD9B-FD51048C4A25}" type="slidenum">
              <a:rPr lang="en-US" smtClean="0"/>
              <a:t>17</a:t>
            </a:fld>
            <a:endParaRPr lang="en-US" dirty="0"/>
          </a:p>
        </p:txBody>
      </p:sp>
      <p:pic>
        <p:nvPicPr>
          <p:cNvPr id="5" name="Picture 4">
            <a:extLst>
              <a:ext uri="{FF2B5EF4-FFF2-40B4-BE49-F238E27FC236}">
                <a16:creationId xmlns:a16="http://schemas.microsoft.com/office/drawing/2014/main" id="{49284BAB-B45C-9B48-A944-B4BA29070D25}"/>
              </a:ext>
            </a:extLst>
          </p:cNvPr>
          <p:cNvPicPr>
            <a:picLocks noChangeAspect="1"/>
          </p:cNvPicPr>
          <p:nvPr/>
        </p:nvPicPr>
        <p:blipFill>
          <a:blip r:embed="rId2"/>
          <a:stretch>
            <a:fillRect/>
          </a:stretch>
        </p:blipFill>
        <p:spPr>
          <a:xfrm>
            <a:off x="361934" y="2128982"/>
            <a:ext cx="4023524" cy="2763326"/>
          </a:xfrm>
          <a:prstGeom prst="rect">
            <a:avLst/>
          </a:prstGeom>
        </p:spPr>
      </p:pic>
      <p:pic>
        <p:nvPicPr>
          <p:cNvPr id="1026" name="Picture 2" descr="Tidal GIF">
            <a:hlinkClick r:id="rId3"/>
            <a:extLst>
              <a:ext uri="{FF2B5EF4-FFF2-40B4-BE49-F238E27FC236}">
                <a16:creationId xmlns:a16="http://schemas.microsoft.com/office/drawing/2014/main" id="{4C0F36DC-A796-F44C-B3D1-F0CD300CE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544" y="2367645"/>
            <a:ext cx="4064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DD45F21-1C26-2D4B-887B-1DABA40035DF}"/>
              </a:ext>
            </a:extLst>
          </p:cNvPr>
          <p:cNvSpPr txBox="1"/>
          <p:nvPr/>
        </p:nvSpPr>
        <p:spPr>
          <a:xfrm>
            <a:off x="0" y="6334780"/>
            <a:ext cx="6259919" cy="523220"/>
          </a:xfrm>
          <a:prstGeom prst="rect">
            <a:avLst/>
          </a:prstGeom>
          <a:noFill/>
        </p:spPr>
        <p:txBody>
          <a:bodyPr wrap="none" rtlCol="0">
            <a:spAutoFit/>
          </a:bodyPr>
          <a:lstStyle/>
          <a:p>
            <a:r>
              <a:rPr lang="en-US" sz="1400" dirty="0">
                <a:hlinkClick r:id="rId5"/>
              </a:rPr>
              <a:t>https://giphy.com/gifs/tidal-QV7OQux2eE8dq</a:t>
            </a:r>
            <a:endParaRPr lang="en-US" sz="1400" dirty="0"/>
          </a:p>
          <a:p>
            <a:r>
              <a:rPr lang="en-US" sz="1400" dirty="0">
                <a:hlinkClick r:id="rId6"/>
              </a:rPr>
              <a:t>https://tommytoy.typepad.com/.a/6a0133f3a4072c970b0162fd2f9800970d-popup</a:t>
            </a:r>
            <a:endParaRPr lang="en-US" sz="1400" dirty="0"/>
          </a:p>
        </p:txBody>
      </p:sp>
    </p:spTree>
    <p:extLst>
      <p:ext uri="{BB962C8B-B14F-4D97-AF65-F5344CB8AC3E}">
        <p14:creationId xmlns:p14="http://schemas.microsoft.com/office/powerpoint/2010/main" val="3483973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628650" y="1222744"/>
            <a:ext cx="7886700" cy="2088422"/>
          </a:xfrm>
        </p:spPr>
        <p:txBody>
          <a:bodyPr>
            <a:normAutofit/>
          </a:bodyPr>
          <a:lstStyle/>
          <a:p>
            <a:pPr marL="0" indent="0">
              <a:buNone/>
            </a:pPr>
            <a:r>
              <a:rPr lang="en-US" dirty="0"/>
              <a:t>Float on the ocean surface and undulate; generate electricity from this movement</a:t>
            </a:r>
            <a:endParaRPr lang="en-US" b="1" dirty="0"/>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18</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Sea Snakes</a:t>
            </a:r>
          </a:p>
        </p:txBody>
      </p:sp>
      <p:sp>
        <p:nvSpPr>
          <p:cNvPr id="9" name="TextBox 8">
            <a:extLst>
              <a:ext uri="{FF2B5EF4-FFF2-40B4-BE49-F238E27FC236}">
                <a16:creationId xmlns:a16="http://schemas.microsoft.com/office/drawing/2014/main" id="{90183F68-678F-9547-8DCC-46AC37CF8319}"/>
              </a:ext>
            </a:extLst>
          </p:cNvPr>
          <p:cNvSpPr txBox="1"/>
          <p:nvPr/>
        </p:nvSpPr>
        <p:spPr>
          <a:xfrm>
            <a:off x="0" y="6337982"/>
            <a:ext cx="6896953" cy="523220"/>
          </a:xfrm>
          <a:prstGeom prst="rect">
            <a:avLst/>
          </a:prstGeom>
          <a:noFill/>
        </p:spPr>
        <p:txBody>
          <a:bodyPr wrap="none" rtlCol="0">
            <a:spAutoFit/>
          </a:bodyPr>
          <a:lstStyle/>
          <a:p>
            <a:r>
              <a:rPr lang="en-US" sz="1400" dirty="0"/>
              <a:t>McKay, David J. C.  </a:t>
            </a:r>
            <a:r>
              <a:rPr lang="en-US" sz="1400" i="1" dirty="0"/>
              <a:t>Sustainable Energy—Without the Hot Air</a:t>
            </a:r>
            <a:r>
              <a:rPr lang="en-US" sz="1400" dirty="0"/>
              <a:t>, UIT: Cambridge, England, 2009.</a:t>
            </a:r>
          </a:p>
          <a:p>
            <a:r>
              <a:rPr lang="en-US" sz="1400" dirty="0"/>
              <a:t>Image:  </a:t>
            </a:r>
            <a:r>
              <a:rPr lang="en-US" sz="1400" dirty="0">
                <a:hlinkClick r:id="rId2"/>
              </a:rPr>
              <a:t>https://www.flickr.com/photos/pelamiswave/14219315418/in/photostream/</a:t>
            </a:r>
            <a:endParaRPr lang="en-US" sz="1400" dirty="0"/>
          </a:p>
        </p:txBody>
      </p:sp>
      <p:pic>
        <p:nvPicPr>
          <p:cNvPr id="11" name="Picture 10">
            <a:extLst>
              <a:ext uri="{FF2B5EF4-FFF2-40B4-BE49-F238E27FC236}">
                <a16:creationId xmlns:a16="http://schemas.microsoft.com/office/drawing/2014/main" id="{6BBAE245-ADFA-5E4B-A6E2-7283B6E90F80}"/>
              </a:ext>
            </a:extLst>
          </p:cNvPr>
          <p:cNvPicPr>
            <a:picLocks noChangeAspect="1"/>
          </p:cNvPicPr>
          <p:nvPr/>
        </p:nvPicPr>
        <p:blipFill>
          <a:blip r:embed="rId3"/>
          <a:stretch>
            <a:fillRect/>
          </a:stretch>
        </p:blipFill>
        <p:spPr>
          <a:xfrm>
            <a:off x="1224116" y="2165224"/>
            <a:ext cx="6695768" cy="4033032"/>
          </a:xfrm>
          <a:prstGeom prst="rect">
            <a:avLst/>
          </a:prstGeom>
        </p:spPr>
      </p:pic>
    </p:spTree>
    <p:extLst>
      <p:ext uri="{BB962C8B-B14F-4D97-AF65-F5344CB8AC3E}">
        <p14:creationId xmlns:p14="http://schemas.microsoft.com/office/powerpoint/2010/main" val="114039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419724" y="1192503"/>
            <a:ext cx="8304551" cy="3564274"/>
          </a:xfrm>
        </p:spPr>
        <p:txBody>
          <a:bodyPr>
            <a:normAutofit/>
          </a:bodyPr>
          <a:lstStyle/>
          <a:p>
            <a:pPr marL="0" indent="0">
              <a:buNone/>
            </a:pPr>
            <a:r>
              <a:rPr lang="en-US" sz="2400" dirty="0"/>
              <a:t>The </a:t>
            </a:r>
            <a:r>
              <a:rPr lang="en-US" sz="2400" dirty="0" err="1"/>
              <a:t>Pelamis</a:t>
            </a:r>
            <a:r>
              <a:rPr lang="en-US" sz="2400" dirty="0"/>
              <a:t> Wave Energy Converter for deep water (about 50 m)</a:t>
            </a:r>
          </a:p>
          <a:p>
            <a:r>
              <a:rPr lang="en-US" sz="2400" dirty="0"/>
              <a:t>Comprised of “snakes”, each 100-200 m long, 3.5 m in diameter, and made of several segments</a:t>
            </a:r>
          </a:p>
          <a:p>
            <a:r>
              <a:rPr lang="en-US" sz="2400" dirty="0"/>
              <a:t>Each snake has an effective cross-section of 7 m and a maximum power output of 750 kW</a:t>
            </a:r>
          </a:p>
          <a:p>
            <a:r>
              <a:rPr lang="en-US" sz="2400" dirty="0"/>
              <a:t>A </a:t>
            </a:r>
            <a:r>
              <a:rPr lang="en-US" sz="2400" dirty="0" err="1"/>
              <a:t>Pelamis</a:t>
            </a:r>
            <a:r>
              <a:rPr lang="en-US" sz="2400" dirty="0"/>
              <a:t> “</a:t>
            </a:r>
            <a:r>
              <a:rPr lang="en-US" sz="2400" dirty="0" err="1"/>
              <a:t>wavefarm</a:t>
            </a:r>
            <a:r>
              <a:rPr lang="en-US" sz="2400" dirty="0"/>
              <a:t>” covering 1 km</a:t>
            </a:r>
            <a:r>
              <a:rPr lang="en-US" sz="2400" baseline="30000" dirty="0"/>
              <a:t>2</a:t>
            </a:r>
            <a:r>
              <a:rPr lang="en-US" sz="2400" dirty="0"/>
              <a:t> (2.5 x 0.4 km), with 39 snakes arranged in 3 rows, was predicted to deliver about 10 kW/m</a:t>
            </a:r>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19</a:t>
            </a:fld>
            <a:endParaRPr lang="en-US"/>
          </a:p>
        </p:txBody>
      </p:sp>
      <p:sp>
        <p:nvSpPr>
          <p:cNvPr id="5" name="TextBox 4">
            <a:extLst>
              <a:ext uri="{FF2B5EF4-FFF2-40B4-BE49-F238E27FC236}">
                <a16:creationId xmlns:a16="http://schemas.microsoft.com/office/drawing/2014/main" id="{E20B56F3-0146-F34E-AA62-2261CEED92A3}"/>
              </a:ext>
            </a:extLst>
          </p:cNvPr>
          <p:cNvSpPr txBox="1"/>
          <p:nvPr/>
        </p:nvSpPr>
        <p:spPr>
          <a:xfrm>
            <a:off x="0" y="6337982"/>
            <a:ext cx="6896953" cy="523220"/>
          </a:xfrm>
          <a:prstGeom prst="rect">
            <a:avLst/>
          </a:prstGeom>
          <a:noFill/>
        </p:spPr>
        <p:txBody>
          <a:bodyPr wrap="none" rtlCol="0">
            <a:spAutoFit/>
          </a:bodyPr>
          <a:lstStyle/>
          <a:p>
            <a:r>
              <a:rPr lang="en-US" sz="1400" dirty="0"/>
              <a:t>McKay, David J. C.  </a:t>
            </a:r>
            <a:r>
              <a:rPr lang="en-US" sz="1400" i="1" dirty="0"/>
              <a:t>Sustainable Energy—Without the Hot Air</a:t>
            </a:r>
            <a:r>
              <a:rPr lang="en-US" sz="1400" dirty="0"/>
              <a:t>, UIT: Cambridge, England, 2009.</a:t>
            </a:r>
          </a:p>
          <a:p>
            <a:r>
              <a:rPr lang="en-US" sz="1400" dirty="0"/>
              <a:t>Image:  </a:t>
            </a:r>
            <a:r>
              <a:rPr lang="en-US" sz="1400" dirty="0">
                <a:hlinkClick r:id="rId2"/>
              </a:rPr>
              <a:t>https://en.wikipedia.org/wiki/Pelamis_Wave_Energy_Converter</a:t>
            </a:r>
            <a:endParaRPr lang="en-US" sz="1400" dirty="0"/>
          </a:p>
        </p:txBody>
      </p:sp>
      <p:pic>
        <p:nvPicPr>
          <p:cNvPr id="7" name="Picture 6">
            <a:extLst>
              <a:ext uri="{FF2B5EF4-FFF2-40B4-BE49-F238E27FC236}">
                <a16:creationId xmlns:a16="http://schemas.microsoft.com/office/drawing/2014/main" id="{97E531D7-F6D3-0142-B777-2DC8CA3D74D0}"/>
              </a:ext>
            </a:extLst>
          </p:cNvPr>
          <p:cNvPicPr>
            <a:picLocks noChangeAspect="1"/>
          </p:cNvPicPr>
          <p:nvPr/>
        </p:nvPicPr>
        <p:blipFill rotWithShape="1">
          <a:blip r:embed="rId3"/>
          <a:srcRect t="32039" b="33350"/>
          <a:stretch/>
        </p:blipFill>
        <p:spPr>
          <a:xfrm>
            <a:off x="247650" y="4510188"/>
            <a:ext cx="8648700" cy="1846163"/>
          </a:xfrm>
          <a:prstGeom prst="rect">
            <a:avLst/>
          </a:prstGeom>
        </p:spPr>
      </p:pic>
      <p:sp>
        <p:nvSpPr>
          <p:cNvPr id="10" name="Title 1">
            <a:extLst>
              <a:ext uri="{FF2B5EF4-FFF2-40B4-BE49-F238E27FC236}">
                <a16:creationId xmlns:a16="http://schemas.microsoft.com/office/drawing/2014/main" id="{52F24807-B727-934D-A9F8-D857EBBE767D}"/>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Sea Snakes - </a:t>
            </a:r>
            <a:r>
              <a:rPr lang="en-US" sz="3600" dirty="0" err="1"/>
              <a:t>Pelamis</a:t>
            </a:r>
            <a:endParaRPr lang="en-US" sz="3600" dirty="0"/>
          </a:p>
        </p:txBody>
      </p:sp>
    </p:spTree>
    <p:extLst>
      <p:ext uri="{BB962C8B-B14F-4D97-AF65-F5344CB8AC3E}">
        <p14:creationId xmlns:p14="http://schemas.microsoft.com/office/powerpoint/2010/main" val="3945542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9EE2-FE7D-6B49-909B-5B25B81F6119}"/>
              </a:ext>
            </a:extLst>
          </p:cNvPr>
          <p:cNvSpPr>
            <a:spLocks noGrp="1"/>
          </p:cNvSpPr>
          <p:nvPr>
            <p:ph type="title"/>
          </p:nvPr>
        </p:nvSpPr>
        <p:spPr>
          <a:xfrm>
            <a:off x="628650" y="365126"/>
            <a:ext cx="7886700" cy="859003"/>
          </a:xfrm>
        </p:spPr>
        <p:txBody>
          <a:bodyPr>
            <a:normAutofit/>
          </a:bodyPr>
          <a:lstStyle/>
          <a:p>
            <a:r>
              <a:rPr lang="en-US" sz="4000" dirty="0"/>
              <a:t>Wave Energy Basics</a:t>
            </a:r>
          </a:p>
        </p:txBody>
      </p:sp>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628650" y="1192895"/>
            <a:ext cx="7886700" cy="4351338"/>
          </a:xfrm>
        </p:spPr>
        <p:txBody>
          <a:bodyPr>
            <a:normAutofit/>
          </a:bodyPr>
          <a:lstStyle/>
          <a:p>
            <a:pPr marL="0" indent="0">
              <a:buNone/>
            </a:pPr>
            <a:r>
              <a:rPr lang="en-US" sz="2400" b="1" dirty="0"/>
              <a:t>Where does wave energy come from?</a:t>
            </a:r>
          </a:p>
          <a:p>
            <a:r>
              <a:rPr lang="en-US" sz="2400" dirty="0"/>
              <a:t>Heat from the sun causes wind, which in turn causes waves</a:t>
            </a:r>
          </a:p>
          <a:p>
            <a:r>
              <a:rPr lang="en-US" sz="2400" dirty="0"/>
              <a:t>Wave energy can be considered “third-hand” solar energy</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2</a:t>
            </a:fld>
            <a:endParaRPr lang="en-US"/>
          </a:p>
        </p:txBody>
      </p:sp>
      <p:sp>
        <p:nvSpPr>
          <p:cNvPr id="5" name="TextBox 4">
            <a:extLst>
              <a:ext uri="{FF2B5EF4-FFF2-40B4-BE49-F238E27FC236}">
                <a16:creationId xmlns:a16="http://schemas.microsoft.com/office/drawing/2014/main" id="{E20B56F3-0146-F34E-AA62-2261CEED92A3}"/>
              </a:ext>
            </a:extLst>
          </p:cNvPr>
          <p:cNvSpPr txBox="1"/>
          <p:nvPr/>
        </p:nvSpPr>
        <p:spPr>
          <a:xfrm>
            <a:off x="0" y="6339481"/>
            <a:ext cx="6967292" cy="523220"/>
          </a:xfrm>
          <a:prstGeom prst="rect">
            <a:avLst/>
          </a:prstGeom>
          <a:noFill/>
        </p:spPr>
        <p:txBody>
          <a:bodyPr wrap="none" rtlCol="0">
            <a:spAutoFit/>
          </a:bodyPr>
          <a:lstStyle/>
          <a:p>
            <a:r>
              <a:rPr lang="en-US" sz="1400" dirty="0"/>
              <a:t>McKay, David J. C.  </a:t>
            </a:r>
            <a:r>
              <a:rPr lang="en-US" sz="1400" i="1" dirty="0"/>
              <a:t>Sustainable Energy—Without the Hot Air</a:t>
            </a:r>
            <a:r>
              <a:rPr lang="en-US" sz="1400" dirty="0"/>
              <a:t>, UIT: Cambridge, England, 2009.</a:t>
            </a:r>
          </a:p>
          <a:p>
            <a:r>
              <a:rPr lang="en-US" sz="1400" dirty="0"/>
              <a:t>Image: </a:t>
            </a:r>
            <a:r>
              <a:rPr lang="en-US" sz="1400" dirty="0">
                <a:hlinkClick r:id="rId2"/>
              </a:rPr>
              <a:t>https://oceanservice.noaa.gov/education/tutorial_currents/media/supp_cur03a.html</a:t>
            </a:r>
            <a:endParaRPr lang="en-US" sz="1400" dirty="0"/>
          </a:p>
        </p:txBody>
      </p:sp>
      <p:pic>
        <p:nvPicPr>
          <p:cNvPr id="7" name="Picture 6">
            <a:extLst>
              <a:ext uri="{FF2B5EF4-FFF2-40B4-BE49-F238E27FC236}">
                <a16:creationId xmlns:a16="http://schemas.microsoft.com/office/drawing/2014/main" id="{B2C26055-9272-E54C-A678-85B1830C3A63}"/>
              </a:ext>
            </a:extLst>
          </p:cNvPr>
          <p:cNvPicPr>
            <a:picLocks noChangeAspect="1"/>
          </p:cNvPicPr>
          <p:nvPr/>
        </p:nvPicPr>
        <p:blipFill>
          <a:blip r:embed="rId3"/>
          <a:stretch>
            <a:fillRect/>
          </a:stretch>
        </p:blipFill>
        <p:spPr>
          <a:xfrm>
            <a:off x="2261299" y="2599911"/>
            <a:ext cx="4621401" cy="2364964"/>
          </a:xfrm>
          <a:prstGeom prst="rect">
            <a:avLst/>
          </a:prstGeom>
        </p:spPr>
      </p:pic>
      <p:sp>
        <p:nvSpPr>
          <p:cNvPr id="8" name="Rectangle 7">
            <a:extLst>
              <a:ext uri="{FF2B5EF4-FFF2-40B4-BE49-F238E27FC236}">
                <a16:creationId xmlns:a16="http://schemas.microsoft.com/office/drawing/2014/main" id="{8BC76180-6347-A742-8BC6-F419AD4BC960}"/>
              </a:ext>
            </a:extLst>
          </p:cNvPr>
          <p:cNvSpPr/>
          <p:nvPr/>
        </p:nvSpPr>
        <p:spPr>
          <a:xfrm>
            <a:off x="628651" y="5070389"/>
            <a:ext cx="7886699" cy="1200329"/>
          </a:xfrm>
          <a:prstGeom prst="rect">
            <a:avLst/>
          </a:prstGeom>
        </p:spPr>
        <p:txBody>
          <a:bodyPr wrap="square">
            <a:spAutoFit/>
          </a:bodyPr>
          <a:lstStyle/>
          <a:p>
            <a:r>
              <a:rPr lang="en-US" sz="2400" dirty="0"/>
              <a:t>Wind speeds &gt; 0.5 m/s generates waves on open water</a:t>
            </a:r>
          </a:p>
          <a:p>
            <a:r>
              <a:rPr lang="en-US" sz="2400" dirty="0"/>
              <a:t>Wind speed dictates wavelength, period</a:t>
            </a:r>
          </a:p>
          <a:p>
            <a:r>
              <a:rPr lang="en-US" sz="2400" dirty="0"/>
              <a:t>Water surface area exposed to the wind dictates amplitude</a:t>
            </a:r>
          </a:p>
        </p:txBody>
      </p:sp>
    </p:spTree>
    <p:extLst>
      <p:ext uri="{BB962C8B-B14F-4D97-AF65-F5344CB8AC3E}">
        <p14:creationId xmlns:p14="http://schemas.microsoft.com/office/powerpoint/2010/main" val="4253433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9EE2-FE7D-6B49-909B-5B25B81F6119}"/>
              </a:ext>
            </a:extLst>
          </p:cNvPr>
          <p:cNvSpPr>
            <a:spLocks noGrp="1"/>
          </p:cNvSpPr>
          <p:nvPr>
            <p:ph type="title"/>
          </p:nvPr>
        </p:nvSpPr>
        <p:spPr>
          <a:xfrm>
            <a:off x="628650" y="365126"/>
            <a:ext cx="7886700" cy="859003"/>
          </a:xfrm>
        </p:spPr>
        <p:txBody>
          <a:bodyPr>
            <a:normAutofit/>
          </a:bodyPr>
          <a:lstStyle/>
          <a:p>
            <a:r>
              <a:rPr lang="en-US" sz="4000" dirty="0"/>
              <a:t>Technology: </a:t>
            </a:r>
            <a:r>
              <a:rPr lang="en-US" sz="4000" dirty="0" err="1"/>
              <a:t>Pelamis</a:t>
            </a:r>
            <a:endParaRPr lang="en-US" sz="4000" dirty="0"/>
          </a:p>
        </p:txBody>
      </p:sp>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419724" y="1192502"/>
            <a:ext cx="8304551" cy="4790309"/>
          </a:xfrm>
        </p:spPr>
        <p:txBody>
          <a:bodyPr>
            <a:normAutofit/>
          </a:bodyPr>
          <a:lstStyle/>
          <a:p>
            <a:r>
              <a:rPr lang="en-US" sz="2400" dirty="0" err="1"/>
              <a:t>Pelamis</a:t>
            </a:r>
            <a:r>
              <a:rPr lang="en-US" sz="2400" dirty="0"/>
              <a:t> Wave Power (PWP) was founded in Edinburgh in 1988</a:t>
            </a:r>
          </a:p>
          <a:p>
            <a:r>
              <a:rPr lang="en-US" sz="2400" dirty="0"/>
              <a:t>Their first prototype was a single “snake” tested in 2004 near Orkney, Scotland, and was the first offshore wave power converter that generated electricity for a national grid</a:t>
            </a:r>
          </a:p>
          <a:p>
            <a:r>
              <a:rPr lang="en-US" sz="2400" dirty="0"/>
              <a:t>In 2008, three </a:t>
            </a:r>
            <a:r>
              <a:rPr lang="en-US" sz="2400" dirty="0" err="1"/>
              <a:t>Pelamis</a:t>
            </a:r>
            <a:r>
              <a:rPr lang="en-US" sz="2400" dirty="0"/>
              <a:t> units (2.25 MW) were installed 3 miles off the coast of Portugal as part of an experimental commercial project.  </a:t>
            </a:r>
            <a:r>
              <a:rPr lang="en-US" sz="2400" b="1" dirty="0"/>
              <a:t>Two months after installation, the devices were decommissioned due to leaks in the buoyancy tanks</a:t>
            </a:r>
            <a:r>
              <a:rPr lang="en-US" sz="2400" dirty="0"/>
              <a:t> (among other technical issues); although the issues were solvable, they were too expensive and the project was not pursued</a:t>
            </a:r>
          </a:p>
          <a:p>
            <a:r>
              <a:rPr lang="en-US" sz="2400" dirty="0"/>
              <a:t>In 2010, a 750 kW </a:t>
            </a:r>
            <a:r>
              <a:rPr lang="en-US" sz="2400" dirty="0" err="1"/>
              <a:t>Pelamis</a:t>
            </a:r>
            <a:r>
              <a:rPr lang="en-US" sz="2400" dirty="0"/>
              <a:t> was installed and tested for 3 years</a:t>
            </a:r>
          </a:p>
          <a:p>
            <a:r>
              <a:rPr lang="en-US" sz="2400" dirty="0"/>
              <a:t>PWP went bankrupt in 2014</a:t>
            </a:r>
          </a:p>
          <a:p>
            <a:endParaRPr lang="en-US" sz="2400" dirty="0"/>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20</a:t>
            </a:fld>
            <a:endParaRPr lang="en-US"/>
          </a:p>
        </p:txBody>
      </p:sp>
      <p:sp>
        <p:nvSpPr>
          <p:cNvPr id="5" name="TextBox 4">
            <a:extLst>
              <a:ext uri="{FF2B5EF4-FFF2-40B4-BE49-F238E27FC236}">
                <a16:creationId xmlns:a16="http://schemas.microsoft.com/office/drawing/2014/main" id="{E20B56F3-0146-F34E-AA62-2261CEED92A3}"/>
              </a:ext>
            </a:extLst>
          </p:cNvPr>
          <p:cNvSpPr txBox="1"/>
          <p:nvPr/>
        </p:nvSpPr>
        <p:spPr>
          <a:xfrm>
            <a:off x="0" y="6169581"/>
            <a:ext cx="9269525" cy="738664"/>
          </a:xfrm>
          <a:prstGeom prst="rect">
            <a:avLst/>
          </a:prstGeom>
          <a:noFill/>
        </p:spPr>
        <p:txBody>
          <a:bodyPr wrap="none" rtlCol="0">
            <a:spAutoFit/>
          </a:bodyPr>
          <a:lstStyle/>
          <a:p>
            <a:r>
              <a:rPr lang="en-US" sz="1400" dirty="0">
                <a:hlinkClick r:id="rId2"/>
              </a:rPr>
              <a:t>http://www.emec.org.uk/about-us/wave-clients/pelamis-wave-power/ </a:t>
            </a:r>
            <a:endParaRPr lang="en-US" sz="1400" dirty="0"/>
          </a:p>
          <a:p>
            <a:r>
              <a:rPr lang="en-US" sz="1400" dirty="0">
                <a:hlinkClick r:id="rId3"/>
              </a:rPr>
              <a:t>https://web.archive.org/web/20090430152637/http://cleantech.com/news/3562/pelamis-starts-portugal-wave-power-farm</a:t>
            </a:r>
            <a:endParaRPr lang="en-US" sz="1400" dirty="0"/>
          </a:p>
          <a:p>
            <a:r>
              <a:rPr lang="en-US" sz="1400" dirty="0"/>
              <a:t>Image:  </a:t>
            </a:r>
            <a:r>
              <a:rPr lang="en-US" sz="1400" dirty="0">
                <a:hlinkClick r:id="rId4"/>
              </a:rPr>
              <a:t>https://en.wikipedia.org/wiki/Pelamis_Wave_Energy_Converter</a:t>
            </a:r>
            <a:endParaRPr lang="en-US" sz="1400" dirty="0"/>
          </a:p>
        </p:txBody>
      </p:sp>
    </p:spTree>
    <p:extLst>
      <p:ext uri="{BB962C8B-B14F-4D97-AF65-F5344CB8AC3E}">
        <p14:creationId xmlns:p14="http://schemas.microsoft.com/office/powerpoint/2010/main" val="2592575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465364" y="1187680"/>
            <a:ext cx="5560487" cy="4685943"/>
          </a:xfrm>
        </p:spPr>
        <p:txBody>
          <a:bodyPr>
            <a:normAutofit fontScale="92500" lnSpcReduction="20000"/>
          </a:bodyPr>
          <a:lstStyle/>
          <a:p>
            <a:pPr marL="0" indent="0">
              <a:buNone/>
            </a:pPr>
            <a:r>
              <a:rPr lang="en-US" dirty="0"/>
              <a:t>Tidal power plants are in operation in South Korea, France, Canada, China, England, and Russia</a:t>
            </a:r>
          </a:p>
          <a:p>
            <a:pPr marL="0" indent="0">
              <a:buNone/>
            </a:pPr>
            <a:endParaRPr lang="en-US" dirty="0"/>
          </a:p>
          <a:p>
            <a:pPr marL="0" indent="0">
              <a:buNone/>
            </a:pPr>
            <a:r>
              <a:rPr lang="en-US" dirty="0"/>
              <a:t>The world’s first tidal power plant was La </a:t>
            </a:r>
            <a:r>
              <a:rPr lang="en-US" dirty="0" err="1"/>
              <a:t>Rance</a:t>
            </a:r>
            <a:r>
              <a:rPr lang="en-US" dirty="0"/>
              <a:t>, a tidal barrage in Brittany, France</a:t>
            </a:r>
          </a:p>
          <a:p>
            <a:pPr lvl="1"/>
            <a:r>
              <a:rPr lang="en-US" b="1" dirty="0"/>
              <a:t>240</a:t>
            </a:r>
            <a:r>
              <a:rPr lang="en-US" dirty="0"/>
              <a:t> MW, since </a:t>
            </a:r>
            <a:r>
              <a:rPr lang="en-US" b="1" dirty="0"/>
              <a:t>1966</a:t>
            </a:r>
          </a:p>
          <a:p>
            <a:pPr marL="0" indent="0">
              <a:buNone/>
            </a:pPr>
            <a:endParaRPr lang="en-US" dirty="0"/>
          </a:p>
          <a:p>
            <a:pPr marL="0" indent="0">
              <a:buNone/>
            </a:pPr>
            <a:r>
              <a:rPr lang="en-US" dirty="0"/>
              <a:t>The world’s largest tidal power plant is the </a:t>
            </a:r>
            <a:r>
              <a:rPr lang="en-US" dirty="0" err="1"/>
              <a:t>Sihwa</a:t>
            </a:r>
            <a:r>
              <a:rPr lang="en-US" dirty="0"/>
              <a:t> Lake Tidal Power Station in </a:t>
            </a:r>
            <a:r>
              <a:rPr lang="en-US" dirty="0" err="1"/>
              <a:t>Gyeonggi</a:t>
            </a:r>
            <a:r>
              <a:rPr lang="en-US" dirty="0"/>
              <a:t> Province, South Korea</a:t>
            </a:r>
          </a:p>
          <a:p>
            <a:pPr lvl="1"/>
            <a:r>
              <a:rPr lang="en-US" b="1" dirty="0"/>
              <a:t>254</a:t>
            </a:r>
            <a:r>
              <a:rPr lang="en-US" dirty="0"/>
              <a:t> MW, since </a:t>
            </a:r>
            <a:r>
              <a:rPr lang="en-US" b="1" dirty="0"/>
              <a:t>2011</a:t>
            </a:r>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21</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Tidal Power Plants</a:t>
            </a:r>
          </a:p>
        </p:txBody>
      </p:sp>
      <p:sp>
        <p:nvSpPr>
          <p:cNvPr id="9" name="TextBox 8">
            <a:extLst>
              <a:ext uri="{FF2B5EF4-FFF2-40B4-BE49-F238E27FC236}">
                <a16:creationId xmlns:a16="http://schemas.microsoft.com/office/drawing/2014/main" id="{90183F68-678F-9547-8DCC-46AC37CF8319}"/>
              </a:ext>
            </a:extLst>
          </p:cNvPr>
          <p:cNvSpPr txBox="1"/>
          <p:nvPr/>
        </p:nvSpPr>
        <p:spPr>
          <a:xfrm>
            <a:off x="0" y="5688449"/>
            <a:ext cx="5146794" cy="1169551"/>
          </a:xfrm>
          <a:prstGeom prst="rect">
            <a:avLst/>
          </a:prstGeom>
          <a:noFill/>
        </p:spPr>
        <p:txBody>
          <a:bodyPr wrap="none" rtlCol="0">
            <a:spAutoFit/>
          </a:bodyPr>
          <a:lstStyle/>
          <a:p>
            <a:r>
              <a:rPr lang="en-US" sz="1400" dirty="0">
                <a:hlinkClick r:id="rId2"/>
              </a:rPr>
              <a:t>https://www.eia.gov/energyexplained/hydropower/tidal-power.php</a:t>
            </a:r>
            <a:endParaRPr lang="en-US" sz="1400" dirty="0"/>
          </a:p>
          <a:p>
            <a:r>
              <a:rPr lang="en-US" sz="1400" dirty="0">
                <a:hlinkClick r:id="rId3"/>
              </a:rPr>
              <a:t>https://tethys.pnnl.gov/annex-iv-sites/la-rance-tidal-barrage</a:t>
            </a:r>
            <a:endParaRPr lang="en-US" sz="1400" dirty="0">
              <a:hlinkClick r:id="rId4"/>
            </a:endParaRPr>
          </a:p>
          <a:p>
            <a:r>
              <a:rPr lang="en-US" sz="1400" dirty="0">
                <a:hlinkClick r:id="rId5"/>
              </a:rPr>
              <a:t>https://tethys.pnnl.gov/annex-iv-sites/sihwa-tidal-power-plant</a:t>
            </a:r>
            <a:endParaRPr lang="en-US" sz="1400" dirty="0"/>
          </a:p>
          <a:p>
            <a:r>
              <a:rPr lang="en-US" sz="1400" dirty="0">
                <a:hlinkClick r:id="rId6"/>
              </a:rPr>
              <a:t>https://en.wikipedia.org/wiki/Sihwa_Lake_Tidal_Power_Station</a:t>
            </a:r>
            <a:endParaRPr lang="en-US" sz="1400" dirty="0"/>
          </a:p>
          <a:p>
            <a:r>
              <a:rPr lang="en-US" sz="1400" dirty="0">
                <a:hlinkClick r:id="rId7"/>
              </a:rPr>
              <a:t>https://en.wikipedia.org/wiki/Rance_Tidal_Power_Station</a:t>
            </a:r>
            <a:endParaRPr lang="en-US" sz="1400" dirty="0"/>
          </a:p>
        </p:txBody>
      </p:sp>
      <p:pic>
        <p:nvPicPr>
          <p:cNvPr id="10" name="Picture 9">
            <a:extLst>
              <a:ext uri="{FF2B5EF4-FFF2-40B4-BE49-F238E27FC236}">
                <a16:creationId xmlns:a16="http://schemas.microsoft.com/office/drawing/2014/main" id="{CE8E796D-9A83-EE46-BB68-8045F3D59926}"/>
              </a:ext>
            </a:extLst>
          </p:cNvPr>
          <p:cNvPicPr>
            <a:picLocks noChangeAspect="1"/>
          </p:cNvPicPr>
          <p:nvPr/>
        </p:nvPicPr>
        <p:blipFill>
          <a:blip r:embed="rId8"/>
          <a:stretch>
            <a:fillRect/>
          </a:stretch>
        </p:blipFill>
        <p:spPr>
          <a:xfrm>
            <a:off x="6025851" y="645548"/>
            <a:ext cx="2891199" cy="2783452"/>
          </a:xfrm>
          <a:prstGeom prst="rect">
            <a:avLst/>
          </a:prstGeom>
        </p:spPr>
      </p:pic>
      <p:pic>
        <p:nvPicPr>
          <p:cNvPr id="12" name="Picture 11">
            <a:extLst>
              <a:ext uri="{FF2B5EF4-FFF2-40B4-BE49-F238E27FC236}">
                <a16:creationId xmlns:a16="http://schemas.microsoft.com/office/drawing/2014/main" id="{A0C3BF4B-6A5E-6841-9B3B-0721B57B1C3B}"/>
              </a:ext>
            </a:extLst>
          </p:cNvPr>
          <p:cNvPicPr>
            <a:picLocks noChangeAspect="1"/>
          </p:cNvPicPr>
          <p:nvPr/>
        </p:nvPicPr>
        <p:blipFill>
          <a:blip r:embed="rId9"/>
          <a:stretch>
            <a:fillRect/>
          </a:stretch>
        </p:blipFill>
        <p:spPr>
          <a:xfrm>
            <a:off x="6014600" y="3921915"/>
            <a:ext cx="2902450" cy="2290537"/>
          </a:xfrm>
          <a:prstGeom prst="rect">
            <a:avLst/>
          </a:prstGeom>
        </p:spPr>
      </p:pic>
    </p:spTree>
    <p:extLst>
      <p:ext uri="{BB962C8B-B14F-4D97-AF65-F5344CB8AC3E}">
        <p14:creationId xmlns:p14="http://schemas.microsoft.com/office/powerpoint/2010/main" val="1552203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465364" y="1265435"/>
            <a:ext cx="8213272" cy="4817271"/>
          </a:xfrm>
        </p:spPr>
        <p:txBody>
          <a:bodyPr>
            <a:normAutofit/>
          </a:bodyPr>
          <a:lstStyle/>
          <a:p>
            <a:pPr marL="0" indent="0">
              <a:buNone/>
            </a:pPr>
            <a:r>
              <a:rPr lang="en-US" dirty="0"/>
              <a:t>Both La </a:t>
            </a:r>
            <a:r>
              <a:rPr lang="en-US" dirty="0" err="1"/>
              <a:t>Rance</a:t>
            </a:r>
            <a:r>
              <a:rPr lang="en-US" dirty="0"/>
              <a:t> and </a:t>
            </a:r>
            <a:r>
              <a:rPr lang="en-US" dirty="0" err="1"/>
              <a:t>Sihwa</a:t>
            </a:r>
            <a:r>
              <a:rPr lang="en-US" dirty="0"/>
              <a:t> are </a:t>
            </a:r>
            <a:r>
              <a:rPr lang="en-US" b="1" dirty="0"/>
              <a:t>tidal barrage </a:t>
            </a:r>
            <a:r>
              <a:rPr lang="en-US" dirty="0"/>
              <a:t>power plants</a:t>
            </a:r>
          </a:p>
          <a:p>
            <a:pPr lvl="1"/>
            <a:r>
              <a:rPr lang="en-US" dirty="0"/>
              <a:t>Tidal barrages are like dams, built at the inlet of a bay to form an isolatable tidal basin</a:t>
            </a:r>
          </a:p>
          <a:p>
            <a:pPr lvl="1"/>
            <a:r>
              <a:rPr lang="en-US" dirty="0"/>
              <a:t>When tides rise the basin is filled, and as the tide goes down the basin empties</a:t>
            </a:r>
          </a:p>
          <a:p>
            <a:pPr lvl="1"/>
            <a:r>
              <a:rPr lang="en-US" dirty="0"/>
              <a:t>The water level within the basin and the flow of water in and out is controlled by sluice gates, which isolate the basin when the water level inside is at its highest and/or lowest</a:t>
            </a:r>
          </a:p>
          <a:p>
            <a:pPr lvl="1"/>
            <a:r>
              <a:rPr lang="en-US" dirty="0"/>
              <a:t>Tidal barrages can use both the incoming (flood tide) and outgoing (ebb tide) water flows to turn turbines and generate electricity; many use only one or the other</a:t>
            </a:r>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22</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Tidal Power Plants</a:t>
            </a:r>
          </a:p>
        </p:txBody>
      </p:sp>
      <p:sp>
        <p:nvSpPr>
          <p:cNvPr id="9" name="TextBox 8">
            <a:extLst>
              <a:ext uri="{FF2B5EF4-FFF2-40B4-BE49-F238E27FC236}">
                <a16:creationId xmlns:a16="http://schemas.microsoft.com/office/drawing/2014/main" id="{90183F68-678F-9547-8DCC-46AC37CF8319}"/>
              </a:ext>
            </a:extLst>
          </p:cNvPr>
          <p:cNvSpPr txBox="1"/>
          <p:nvPr/>
        </p:nvSpPr>
        <p:spPr>
          <a:xfrm>
            <a:off x="0" y="6334780"/>
            <a:ext cx="6335902" cy="523220"/>
          </a:xfrm>
          <a:prstGeom prst="rect">
            <a:avLst/>
          </a:prstGeom>
          <a:noFill/>
        </p:spPr>
        <p:txBody>
          <a:bodyPr wrap="none" rtlCol="0">
            <a:spAutoFit/>
          </a:bodyPr>
          <a:lstStyle/>
          <a:p>
            <a:r>
              <a:rPr lang="en-US" sz="1400" dirty="0">
                <a:hlinkClick r:id="rId2"/>
              </a:rPr>
              <a:t>https://www.eia.gov/energyexplained/hydropower/tidal-power.php</a:t>
            </a:r>
            <a:endParaRPr lang="en-US" sz="1400" dirty="0"/>
          </a:p>
          <a:p>
            <a:r>
              <a:rPr lang="en-US" sz="1400" dirty="0">
                <a:hlinkClick r:id="rId3"/>
              </a:rPr>
              <a:t>https://www.irena.org/documentdownloads/publications/tidal_energy_v4_web.pdf</a:t>
            </a:r>
            <a:endParaRPr lang="en-US" sz="1400" dirty="0"/>
          </a:p>
        </p:txBody>
      </p:sp>
    </p:spTree>
    <p:extLst>
      <p:ext uri="{BB962C8B-B14F-4D97-AF65-F5344CB8AC3E}">
        <p14:creationId xmlns:p14="http://schemas.microsoft.com/office/powerpoint/2010/main" val="2269450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302078" y="1187681"/>
            <a:ext cx="8539843" cy="5168670"/>
          </a:xfrm>
        </p:spPr>
        <p:txBody>
          <a:bodyPr>
            <a:normAutofit lnSpcReduction="10000"/>
          </a:bodyPr>
          <a:lstStyle/>
          <a:p>
            <a:pPr marL="0" indent="0">
              <a:buNone/>
            </a:pPr>
            <a:r>
              <a:rPr lang="en-US" dirty="0"/>
              <a:t>Tidal barrage requirements</a:t>
            </a:r>
          </a:p>
          <a:p>
            <a:pPr lvl="1"/>
            <a:r>
              <a:rPr lang="en-US" dirty="0"/>
              <a:t>Fluctuations in water depth must be 5+ meters</a:t>
            </a:r>
          </a:p>
          <a:p>
            <a:pPr lvl="1"/>
            <a:r>
              <a:rPr lang="en-US" dirty="0"/>
              <a:t>Only 40 potential sites have been located</a:t>
            </a:r>
          </a:p>
          <a:p>
            <a:pPr marL="0" indent="0">
              <a:buNone/>
            </a:pPr>
            <a:endParaRPr lang="en-US" dirty="0"/>
          </a:p>
          <a:p>
            <a:pPr marL="0" indent="0">
              <a:buNone/>
            </a:pPr>
            <a:r>
              <a:rPr lang="en-US" dirty="0"/>
              <a:t>Tidal barrage concerns</a:t>
            </a:r>
          </a:p>
          <a:p>
            <a:pPr lvl="1"/>
            <a:r>
              <a:rPr lang="en-US" dirty="0"/>
              <a:t>The ecosystem is seriously impacted by tidal barrage installation</a:t>
            </a:r>
          </a:p>
          <a:p>
            <a:pPr lvl="1"/>
            <a:r>
              <a:rPr lang="en-US" dirty="0"/>
              <a:t>Neighboring areas can also be affected by the altered tides (shoreline, tidal flats)</a:t>
            </a:r>
          </a:p>
          <a:p>
            <a:pPr lvl="1"/>
            <a:r>
              <a:rPr lang="en-US" dirty="0"/>
              <a:t>Water quality is negatively affected: the bay is not “flushed” as much, and the flow in and out causes turbidity</a:t>
            </a:r>
          </a:p>
          <a:p>
            <a:pPr lvl="1"/>
            <a:r>
              <a:rPr lang="en-US" dirty="0"/>
              <a:t>Wildlife: reduced salinity can kill fish and therefore birds and animals; fish cannot access breeding grounds</a:t>
            </a:r>
          </a:p>
          <a:p>
            <a:pPr lvl="1"/>
            <a:r>
              <a:rPr lang="en-US" dirty="0"/>
              <a:t>Economy: shipping routes can be affected</a:t>
            </a:r>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23</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Tidal Power Plants</a:t>
            </a:r>
          </a:p>
        </p:txBody>
      </p:sp>
      <p:sp>
        <p:nvSpPr>
          <p:cNvPr id="9" name="TextBox 8">
            <a:extLst>
              <a:ext uri="{FF2B5EF4-FFF2-40B4-BE49-F238E27FC236}">
                <a16:creationId xmlns:a16="http://schemas.microsoft.com/office/drawing/2014/main" id="{90183F68-678F-9547-8DCC-46AC37CF8319}"/>
              </a:ext>
            </a:extLst>
          </p:cNvPr>
          <p:cNvSpPr txBox="1"/>
          <p:nvPr/>
        </p:nvSpPr>
        <p:spPr>
          <a:xfrm>
            <a:off x="0" y="6334780"/>
            <a:ext cx="5146794" cy="523220"/>
          </a:xfrm>
          <a:prstGeom prst="rect">
            <a:avLst/>
          </a:prstGeom>
          <a:noFill/>
        </p:spPr>
        <p:txBody>
          <a:bodyPr wrap="none" rtlCol="0">
            <a:spAutoFit/>
          </a:bodyPr>
          <a:lstStyle/>
          <a:p>
            <a:r>
              <a:rPr lang="en-US" sz="1400" dirty="0">
                <a:hlinkClick r:id="rId2"/>
              </a:rPr>
              <a:t>https://www.eia.gov/energyexplained/hydropower/tidal-power.php</a:t>
            </a:r>
            <a:endParaRPr lang="en-US" sz="1400" dirty="0"/>
          </a:p>
          <a:p>
            <a:r>
              <a:rPr lang="en-US" sz="1400" dirty="0">
                <a:hlinkClick r:id="rId3"/>
              </a:rPr>
              <a:t>https://tethys.pnnl.gov/technology-type/tidal</a:t>
            </a:r>
            <a:endParaRPr lang="en-US" sz="1400" dirty="0"/>
          </a:p>
        </p:txBody>
      </p:sp>
    </p:spTree>
    <p:extLst>
      <p:ext uri="{BB962C8B-B14F-4D97-AF65-F5344CB8AC3E}">
        <p14:creationId xmlns:p14="http://schemas.microsoft.com/office/powerpoint/2010/main" val="2206706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24</a:t>
            </a:fld>
            <a:endParaRPr lang="en-US"/>
          </a:p>
        </p:txBody>
      </p:sp>
      <p:sp>
        <p:nvSpPr>
          <p:cNvPr id="9" name="TextBox 8">
            <a:extLst>
              <a:ext uri="{FF2B5EF4-FFF2-40B4-BE49-F238E27FC236}">
                <a16:creationId xmlns:a16="http://schemas.microsoft.com/office/drawing/2014/main" id="{90183F68-678F-9547-8DCC-46AC37CF8319}"/>
              </a:ext>
            </a:extLst>
          </p:cNvPr>
          <p:cNvSpPr txBox="1"/>
          <p:nvPr/>
        </p:nvSpPr>
        <p:spPr>
          <a:xfrm>
            <a:off x="0" y="6538913"/>
            <a:ext cx="3776611" cy="307777"/>
          </a:xfrm>
          <a:prstGeom prst="rect">
            <a:avLst/>
          </a:prstGeom>
          <a:noFill/>
        </p:spPr>
        <p:txBody>
          <a:bodyPr wrap="none" rtlCol="0">
            <a:spAutoFit/>
          </a:bodyPr>
          <a:lstStyle/>
          <a:p>
            <a:r>
              <a:rPr lang="en-US" sz="1400" dirty="0">
                <a:hlinkClick r:id="rId2"/>
              </a:rPr>
              <a:t>https://www.britannica.com/science/tidal-power</a:t>
            </a:r>
            <a:endParaRPr lang="en-US" sz="1400" dirty="0"/>
          </a:p>
        </p:txBody>
      </p:sp>
      <p:pic>
        <p:nvPicPr>
          <p:cNvPr id="6" name="Picture 5">
            <a:extLst>
              <a:ext uri="{FF2B5EF4-FFF2-40B4-BE49-F238E27FC236}">
                <a16:creationId xmlns:a16="http://schemas.microsoft.com/office/drawing/2014/main" id="{E12B53BD-47F7-4142-BD15-B26AEEA1ABF1}"/>
              </a:ext>
            </a:extLst>
          </p:cNvPr>
          <p:cNvPicPr>
            <a:picLocks noChangeAspect="1"/>
          </p:cNvPicPr>
          <p:nvPr/>
        </p:nvPicPr>
        <p:blipFill>
          <a:blip r:embed="rId3"/>
          <a:stretch>
            <a:fillRect/>
          </a:stretch>
        </p:blipFill>
        <p:spPr>
          <a:xfrm>
            <a:off x="772477" y="469175"/>
            <a:ext cx="7599045" cy="6069738"/>
          </a:xfrm>
          <a:prstGeom prst="rect">
            <a:avLst/>
          </a:prstGeom>
        </p:spPr>
      </p:pic>
      <p:sp>
        <p:nvSpPr>
          <p:cNvPr id="7" name="TextBox 6">
            <a:extLst>
              <a:ext uri="{FF2B5EF4-FFF2-40B4-BE49-F238E27FC236}">
                <a16:creationId xmlns:a16="http://schemas.microsoft.com/office/drawing/2014/main" id="{8F0723BC-16A2-384A-9BA6-3D55A4FBF350}"/>
              </a:ext>
            </a:extLst>
          </p:cNvPr>
          <p:cNvSpPr txBox="1"/>
          <p:nvPr/>
        </p:nvSpPr>
        <p:spPr>
          <a:xfrm>
            <a:off x="413" y="11310"/>
            <a:ext cx="6457537" cy="461665"/>
          </a:xfrm>
          <a:prstGeom prst="rect">
            <a:avLst/>
          </a:prstGeom>
          <a:noFill/>
        </p:spPr>
        <p:txBody>
          <a:bodyPr wrap="none" rtlCol="0">
            <a:spAutoFit/>
          </a:bodyPr>
          <a:lstStyle/>
          <a:p>
            <a:r>
              <a:rPr lang="en-US" sz="2400" dirty="0"/>
              <a:t>Tidal barrage using ebb tide to generate electricity</a:t>
            </a:r>
          </a:p>
        </p:txBody>
      </p:sp>
    </p:spTree>
    <p:extLst>
      <p:ext uri="{BB962C8B-B14F-4D97-AF65-F5344CB8AC3E}">
        <p14:creationId xmlns:p14="http://schemas.microsoft.com/office/powerpoint/2010/main" val="3994562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25</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La </a:t>
            </a:r>
            <a:r>
              <a:rPr lang="en-US" sz="3600" dirty="0" err="1"/>
              <a:t>Rance</a:t>
            </a:r>
            <a:r>
              <a:rPr lang="en-US" sz="3600" dirty="0"/>
              <a:t> Tidal Barrage (France)</a:t>
            </a:r>
          </a:p>
        </p:txBody>
      </p:sp>
      <p:sp>
        <p:nvSpPr>
          <p:cNvPr id="9" name="TextBox 8">
            <a:extLst>
              <a:ext uri="{FF2B5EF4-FFF2-40B4-BE49-F238E27FC236}">
                <a16:creationId xmlns:a16="http://schemas.microsoft.com/office/drawing/2014/main" id="{90183F68-678F-9547-8DCC-46AC37CF8319}"/>
              </a:ext>
            </a:extLst>
          </p:cNvPr>
          <p:cNvSpPr txBox="1"/>
          <p:nvPr/>
        </p:nvSpPr>
        <p:spPr>
          <a:xfrm>
            <a:off x="0" y="6538913"/>
            <a:ext cx="3776611" cy="307777"/>
          </a:xfrm>
          <a:prstGeom prst="rect">
            <a:avLst/>
          </a:prstGeom>
          <a:noFill/>
        </p:spPr>
        <p:txBody>
          <a:bodyPr wrap="none" rtlCol="0">
            <a:spAutoFit/>
          </a:bodyPr>
          <a:lstStyle/>
          <a:p>
            <a:r>
              <a:rPr lang="en-US" sz="1400" dirty="0">
                <a:hlinkClick r:id="rId2"/>
              </a:rPr>
              <a:t>https://www.britannica.com/science/tidal-power</a:t>
            </a:r>
            <a:endParaRPr lang="en-US" sz="1400" dirty="0"/>
          </a:p>
        </p:txBody>
      </p:sp>
      <p:pic>
        <p:nvPicPr>
          <p:cNvPr id="6" name="Picture 5">
            <a:extLst>
              <a:ext uri="{FF2B5EF4-FFF2-40B4-BE49-F238E27FC236}">
                <a16:creationId xmlns:a16="http://schemas.microsoft.com/office/drawing/2014/main" id="{2842E4A4-B012-E94B-8DA0-9590419C0202}"/>
              </a:ext>
            </a:extLst>
          </p:cNvPr>
          <p:cNvPicPr>
            <a:picLocks noChangeAspect="1"/>
          </p:cNvPicPr>
          <p:nvPr/>
        </p:nvPicPr>
        <p:blipFill>
          <a:blip r:embed="rId3"/>
          <a:stretch>
            <a:fillRect/>
          </a:stretch>
        </p:blipFill>
        <p:spPr>
          <a:xfrm>
            <a:off x="383721" y="1101307"/>
            <a:ext cx="8376557" cy="5287702"/>
          </a:xfrm>
          <a:prstGeom prst="rect">
            <a:avLst/>
          </a:prstGeom>
        </p:spPr>
      </p:pic>
    </p:spTree>
    <p:extLst>
      <p:ext uri="{BB962C8B-B14F-4D97-AF65-F5344CB8AC3E}">
        <p14:creationId xmlns:p14="http://schemas.microsoft.com/office/powerpoint/2010/main" val="2825670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26</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La </a:t>
            </a:r>
            <a:r>
              <a:rPr lang="en-US" sz="3600" dirty="0" err="1"/>
              <a:t>Rance</a:t>
            </a:r>
            <a:r>
              <a:rPr lang="en-US" sz="3600" dirty="0"/>
              <a:t> Tidal Barrage (France)</a:t>
            </a:r>
          </a:p>
        </p:txBody>
      </p:sp>
      <p:sp>
        <p:nvSpPr>
          <p:cNvPr id="9" name="TextBox 8">
            <a:extLst>
              <a:ext uri="{FF2B5EF4-FFF2-40B4-BE49-F238E27FC236}">
                <a16:creationId xmlns:a16="http://schemas.microsoft.com/office/drawing/2014/main" id="{90183F68-678F-9547-8DCC-46AC37CF8319}"/>
              </a:ext>
            </a:extLst>
          </p:cNvPr>
          <p:cNvSpPr txBox="1"/>
          <p:nvPr/>
        </p:nvSpPr>
        <p:spPr>
          <a:xfrm>
            <a:off x="0" y="6334780"/>
            <a:ext cx="6335902" cy="523220"/>
          </a:xfrm>
          <a:prstGeom prst="rect">
            <a:avLst/>
          </a:prstGeom>
          <a:noFill/>
        </p:spPr>
        <p:txBody>
          <a:bodyPr wrap="none" rtlCol="0">
            <a:spAutoFit/>
          </a:bodyPr>
          <a:lstStyle/>
          <a:p>
            <a:r>
              <a:rPr lang="en-US" sz="1400" dirty="0">
                <a:hlinkClick r:id="rId2"/>
              </a:rPr>
              <a:t>https://www.britannica.com/science/tidal-power</a:t>
            </a:r>
            <a:endParaRPr lang="en-US" sz="1400" dirty="0"/>
          </a:p>
          <a:p>
            <a:r>
              <a:rPr lang="en-US" sz="1400" dirty="0">
                <a:hlinkClick r:id="rId3"/>
              </a:rPr>
              <a:t>https://www.irena.org/documentdownloads/publications/tidal_ene</a:t>
            </a:r>
            <a:r>
              <a:rPr lang="en-US" sz="1400" dirty="0">
                <a:hlinkClick r:id="rId4"/>
              </a:rPr>
              <a:t>rgy_v4_web.pdf</a:t>
            </a:r>
            <a:endParaRPr lang="en-US" sz="1400" dirty="0"/>
          </a:p>
        </p:txBody>
      </p:sp>
      <p:pic>
        <p:nvPicPr>
          <p:cNvPr id="6" name="Picture 5">
            <a:extLst>
              <a:ext uri="{FF2B5EF4-FFF2-40B4-BE49-F238E27FC236}">
                <a16:creationId xmlns:a16="http://schemas.microsoft.com/office/drawing/2014/main" id="{2842E4A4-B012-E94B-8DA0-9590419C0202}"/>
              </a:ext>
            </a:extLst>
          </p:cNvPr>
          <p:cNvPicPr>
            <a:picLocks noChangeAspect="1"/>
          </p:cNvPicPr>
          <p:nvPr/>
        </p:nvPicPr>
        <p:blipFill>
          <a:blip r:embed="rId5"/>
          <a:stretch>
            <a:fillRect/>
          </a:stretch>
        </p:blipFill>
        <p:spPr>
          <a:xfrm>
            <a:off x="5029200" y="4033766"/>
            <a:ext cx="3731078" cy="2355243"/>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878F96F8-271C-CA47-BB74-15352D4CBB1E}"/>
                  </a:ext>
                </a:extLst>
              </p:cNvPr>
              <p:cNvSpPr>
                <a:spLocks noGrp="1"/>
              </p:cNvSpPr>
              <p:nvPr>
                <p:ph idx="1"/>
              </p:nvPr>
            </p:nvSpPr>
            <p:spPr>
              <a:xfrm>
                <a:off x="302078" y="1187680"/>
                <a:ext cx="8539843" cy="5201329"/>
              </a:xfrm>
            </p:spPr>
            <p:txBody>
              <a:bodyPr>
                <a:normAutofit/>
              </a:bodyPr>
              <a:lstStyle/>
              <a:p>
                <a:pPr marL="0" indent="0">
                  <a:buNone/>
                </a:pPr>
                <a:r>
                  <a:rPr lang="en-US" dirty="0"/>
                  <a:t>Capacity</a:t>
                </a:r>
              </a:p>
              <a:p>
                <a:pPr lvl="1"/>
                <a:r>
                  <a:rPr lang="en-US" dirty="0"/>
                  <a:t>24 turbines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10 MW each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240 MW capacity</a:t>
                </a:r>
              </a:p>
              <a:p>
                <a:pPr lvl="1"/>
                <a:r>
                  <a:rPr lang="en-US" dirty="0"/>
                  <a:t>Typical operating capacity of 96 MW (capacity factor ~40%), providing 600 GWh annually</a:t>
                </a:r>
              </a:p>
              <a:p>
                <a:pPr lvl="1"/>
                <a:r>
                  <a:rPr lang="en-US" dirty="0"/>
                  <a:t>Supplies 0.012% of France’s energy</a:t>
                </a:r>
              </a:p>
              <a:p>
                <a:pPr marL="0" indent="0">
                  <a:buNone/>
                </a:pPr>
                <a:r>
                  <a:rPr lang="en-US" dirty="0"/>
                  <a:t>Turbines (ebb &amp; flow operation)</a:t>
                </a:r>
              </a:p>
              <a:p>
                <a:pPr lvl="1"/>
                <a:r>
                  <a:rPr lang="en-US" dirty="0"/>
                  <a:t>Bulb turbines, 5.35 m diameter, </a:t>
                </a:r>
                <a:br>
                  <a:rPr lang="en-US" dirty="0"/>
                </a:br>
                <a:r>
                  <a:rPr lang="en-US" dirty="0"/>
                  <a:t>93.75 rpm</a:t>
                </a:r>
              </a:p>
              <a:p>
                <a:pPr marL="0" indent="0">
                  <a:buNone/>
                </a:pPr>
                <a:r>
                  <a:rPr lang="en-US" dirty="0"/>
                  <a:t>Location</a:t>
                </a:r>
              </a:p>
              <a:p>
                <a:pPr lvl="1"/>
                <a:r>
                  <a:rPr lang="en-US" dirty="0"/>
                  <a:t>Average tidal range = 8.2 m</a:t>
                </a:r>
              </a:p>
              <a:p>
                <a:pPr lvl="1"/>
                <a:r>
                  <a:rPr lang="en-US" dirty="0"/>
                  <a:t>Basin area of 22 km</a:t>
                </a:r>
                <a:r>
                  <a:rPr lang="en-US" baseline="30000" dirty="0"/>
                  <a:t>2</a:t>
                </a:r>
              </a:p>
              <a:p>
                <a:pPr lvl="1"/>
                <a:r>
                  <a:rPr lang="en-US" dirty="0"/>
                  <a:t>Maximum flow rate 9,600 m</a:t>
                </a:r>
                <a:r>
                  <a:rPr lang="en-US" baseline="30000" dirty="0"/>
                  <a:t>3</a:t>
                </a:r>
                <a:r>
                  <a:rPr lang="en-US" dirty="0"/>
                  <a:t>/s</a:t>
                </a:r>
              </a:p>
            </p:txBody>
          </p:sp>
        </mc:Choice>
        <mc:Fallback xmlns="">
          <p:sp>
            <p:nvSpPr>
              <p:cNvPr id="7" name="Content Placeholder 2">
                <a:extLst>
                  <a:ext uri="{FF2B5EF4-FFF2-40B4-BE49-F238E27FC236}">
                    <a16:creationId xmlns:a16="http://schemas.microsoft.com/office/drawing/2014/main" id="{878F96F8-271C-CA47-BB74-15352D4CBB1E}"/>
                  </a:ext>
                </a:extLst>
              </p:cNvPr>
              <p:cNvSpPr>
                <a:spLocks noGrp="1" noRot="1" noChangeAspect="1" noMove="1" noResize="1" noEditPoints="1" noAdjustHandles="1" noChangeArrowheads="1" noChangeShapeType="1" noTextEdit="1"/>
              </p:cNvSpPr>
              <p:nvPr>
                <p:ph idx="1"/>
              </p:nvPr>
            </p:nvSpPr>
            <p:spPr>
              <a:xfrm>
                <a:off x="302078" y="1187680"/>
                <a:ext cx="8539843" cy="5201329"/>
              </a:xfrm>
              <a:blipFill>
                <a:blip r:embed="rId6"/>
                <a:stretch>
                  <a:fillRect l="-1637" t="-1951"/>
                </a:stretch>
              </a:blipFill>
            </p:spPr>
            <p:txBody>
              <a:bodyPr/>
              <a:lstStyle/>
              <a:p>
                <a:r>
                  <a:rPr lang="en-US">
                    <a:noFill/>
                  </a:rPr>
                  <a:t> </a:t>
                </a:r>
              </a:p>
            </p:txBody>
          </p:sp>
        </mc:Fallback>
      </mc:AlternateContent>
    </p:spTree>
    <p:extLst>
      <p:ext uri="{BB962C8B-B14F-4D97-AF65-F5344CB8AC3E}">
        <p14:creationId xmlns:p14="http://schemas.microsoft.com/office/powerpoint/2010/main" val="538902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27</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La </a:t>
            </a:r>
            <a:r>
              <a:rPr lang="en-US" sz="3600" dirty="0" err="1"/>
              <a:t>Rance</a:t>
            </a:r>
            <a:r>
              <a:rPr lang="en-US" sz="3600" dirty="0"/>
              <a:t> Tidal Barrage (France)</a:t>
            </a:r>
          </a:p>
        </p:txBody>
      </p:sp>
      <p:sp>
        <p:nvSpPr>
          <p:cNvPr id="9" name="TextBox 8">
            <a:extLst>
              <a:ext uri="{FF2B5EF4-FFF2-40B4-BE49-F238E27FC236}">
                <a16:creationId xmlns:a16="http://schemas.microsoft.com/office/drawing/2014/main" id="{90183F68-678F-9547-8DCC-46AC37CF8319}"/>
              </a:ext>
            </a:extLst>
          </p:cNvPr>
          <p:cNvSpPr txBox="1"/>
          <p:nvPr/>
        </p:nvSpPr>
        <p:spPr>
          <a:xfrm>
            <a:off x="0" y="6334780"/>
            <a:ext cx="4588885" cy="523220"/>
          </a:xfrm>
          <a:prstGeom prst="rect">
            <a:avLst/>
          </a:prstGeom>
          <a:noFill/>
        </p:spPr>
        <p:txBody>
          <a:bodyPr wrap="none" rtlCol="0">
            <a:spAutoFit/>
          </a:bodyPr>
          <a:lstStyle/>
          <a:p>
            <a:r>
              <a:rPr lang="en-US" sz="1400" dirty="0">
                <a:hlinkClick r:id="rId2"/>
              </a:rPr>
              <a:t>https://tethys.pnnl.gov/annex-iv-sites/la-rance-tidal-barrage</a:t>
            </a:r>
            <a:endParaRPr lang="en-US" sz="1400" dirty="0">
              <a:hlinkClick r:id="rId3"/>
            </a:endParaRPr>
          </a:p>
          <a:p>
            <a:r>
              <a:rPr lang="en-US" sz="1400" dirty="0">
                <a:hlinkClick r:id="rId3"/>
              </a:rPr>
              <a:t>https://www.britannica.com/science/tidal-power</a:t>
            </a:r>
            <a:endParaRPr lang="en-US" sz="1400" dirty="0"/>
          </a:p>
        </p:txBody>
      </p:sp>
      <p:pic>
        <p:nvPicPr>
          <p:cNvPr id="6" name="Picture 5">
            <a:extLst>
              <a:ext uri="{FF2B5EF4-FFF2-40B4-BE49-F238E27FC236}">
                <a16:creationId xmlns:a16="http://schemas.microsoft.com/office/drawing/2014/main" id="{2842E4A4-B012-E94B-8DA0-9590419C0202}"/>
              </a:ext>
            </a:extLst>
          </p:cNvPr>
          <p:cNvPicPr>
            <a:picLocks noChangeAspect="1"/>
          </p:cNvPicPr>
          <p:nvPr/>
        </p:nvPicPr>
        <p:blipFill>
          <a:blip r:embed="rId4"/>
          <a:stretch>
            <a:fillRect/>
          </a:stretch>
        </p:blipFill>
        <p:spPr>
          <a:xfrm>
            <a:off x="5029200" y="4033766"/>
            <a:ext cx="3731078" cy="2355243"/>
          </a:xfrm>
          <a:prstGeom prst="rect">
            <a:avLst/>
          </a:prstGeom>
        </p:spPr>
      </p:pic>
      <p:sp>
        <p:nvSpPr>
          <p:cNvPr id="7" name="Content Placeholder 2">
            <a:extLst>
              <a:ext uri="{FF2B5EF4-FFF2-40B4-BE49-F238E27FC236}">
                <a16:creationId xmlns:a16="http://schemas.microsoft.com/office/drawing/2014/main" id="{878F96F8-271C-CA47-BB74-15352D4CBB1E}"/>
              </a:ext>
            </a:extLst>
          </p:cNvPr>
          <p:cNvSpPr>
            <a:spLocks noGrp="1"/>
          </p:cNvSpPr>
          <p:nvPr>
            <p:ph idx="1"/>
          </p:nvPr>
        </p:nvSpPr>
        <p:spPr>
          <a:xfrm>
            <a:off x="302078" y="1381775"/>
            <a:ext cx="8539843" cy="4836203"/>
          </a:xfrm>
        </p:spPr>
        <p:txBody>
          <a:bodyPr>
            <a:normAutofit/>
          </a:bodyPr>
          <a:lstStyle/>
          <a:p>
            <a:pPr marL="0" indent="0">
              <a:buNone/>
            </a:pPr>
            <a:r>
              <a:rPr lang="en-US" dirty="0"/>
              <a:t>Environmental impact</a:t>
            </a:r>
          </a:p>
          <a:p>
            <a:pPr lvl="1"/>
            <a:r>
              <a:rPr lang="en-US" dirty="0"/>
              <a:t>Sedimentation and unstable salinity during the six years of construction had a major impact on marine life</a:t>
            </a:r>
          </a:p>
          <a:p>
            <a:pPr lvl="1"/>
            <a:r>
              <a:rPr lang="en-US" dirty="0"/>
              <a:t>Operation of the plant must be monitored to minimize its impact on the estuary ecosystem</a:t>
            </a:r>
          </a:p>
          <a:p>
            <a:pPr lvl="1"/>
            <a:r>
              <a:rPr lang="en-US" dirty="0"/>
              <a:t>Some species no longer live in the estuary (sand-eels, plaice), but some have returned (cuttlefish, sea bass)</a:t>
            </a:r>
          </a:p>
          <a:p>
            <a:pPr lvl="1"/>
            <a:r>
              <a:rPr lang="en-US" dirty="0"/>
              <a:t>Studies showed that biological</a:t>
            </a:r>
            <a:br>
              <a:rPr lang="en-US" dirty="0"/>
            </a:br>
            <a:r>
              <a:rPr lang="en-US" dirty="0"/>
              <a:t>diversity in the estuary was</a:t>
            </a:r>
            <a:br>
              <a:rPr lang="en-US" dirty="0"/>
            </a:br>
            <a:r>
              <a:rPr lang="en-US" dirty="0"/>
              <a:t>restored within 10 years, but</a:t>
            </a:r>
            <a:br>
              <a:rPr lang="en-US" dirty="0"/>
            </a:br>
            <a:r>
              <a:rPr lang="en-US" dirty="0"/>
              <a:t>the ecosystem is still</a:t>
            </a:r>
            <a:br>
              <a:rPr lang="en-US" dirty="0"/>
            </a:br>
            <a:r>
              <a:rPr lang="en-US" dirty="0"/>
              <a:t>considered fragile</a:t>
            </a:r>
          </a:p>
        </p:txBody>
      </p:sp>
    </p:spTree>
    <p:extLst>
      <p:ext uri="{BB962C8B-B14F-4D97-AF65-F5344CB8AC3E}">
        <p14:creationId xmlns:p14="http://schemas.microsoft.com/office/powerpoint/2010/main" val="1843440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28</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Sihwa</a:t>
            </a:r>
            <a:r>
              <a:rPr lang="en-US" sz="3600" dirty="0"/>
              <a:t> Lake Tidal Barrage (South Korea)</a:t>
            </a:r>
          </a:p>
        </p:txBody>
      </p:sp>
      <p:sp>
        <p:nvSpPr>
          <p:cNvPr id="9" name="TextBox 8">
            <a:extLst>
              <a:ext uri="{FF2B5EF4-FFF2-40B4-BE49-F238E27FC236}">
                <a16:creationId xmlns:a16="http://schemas.microsoft.com/office/drawing/2014/main" id="{90183F68-678F-9547-8DCC-46AC37CF8319}"/>
              </a:ext>
            </a:extLst>
          </p:cNvPr>
          <p:cNvSpPr txBox="1"/>
          <p:nvPr/>
        </p:nvSpPr>
        <p:spPr>
          <a:xfrm>
            <a:off x="0" y="6538913"/>
            <a:ext cx="6855403" cy="307777"/>
          </a:xfrm>
          <a:prstGeom prst="rect">
            <a:avLst/>
          </a:prstGeom>
          <a:noFill/>
        </p:spPr>
        <p:txBody>
          <a:bodyPr wrap="none" rtlCol="0">
            <a:spAutoFit/>
          </a:bodyPr>
          <a:lstStyle/>
          <a:p>
            <a:r>
              <a:rPr lang="en-US" sz="1400" dirty="0">
                <a:hlinkClick r:id="rId2"/>
              </a:rPr>
              <a:t>https://www.powermag.com/sihwa-lake-tidal-power-plant-gyeonggi-province-south-korea/</a:t>
            </a:r>
            <a:endParaRPr lang="en-US" sz="1400" dirty="0"/>
          </a:p>
        </p:txBody>
      </p:sp>
      <p:pic>
        <p:nvPicPr>
          <p:cNvPr id="3" name="Picture 2">
            <a:extLst>
              <a:ext uri="{FF2B5EF4-FFF2-40B4-BE49-F238E27FC236}">
                <a16:creationId xmlns:a16="http://schemas.microsoft.com/office/drawing/2014/main" id="{714DB92A-0CC2-CA48-8643-301D9BD9733F}"/>
              </a:ext>
            </a:extLst>
          </p:cNvPr>
          <p:cNvPicPr>
            <a:picLocks noChangeAspect="1"/>
          </p:cNvPicPr>
          <p:nvPr/>
        </p:nvPicPr>
        <p:blipFill>
          <a:blip r:embed="rId3"/>
          <a:stretch>
            <a:fillRect/>
          </a:stretch>
        </p:blipFill>
        <p:spPr>
          <a:xfrm>
            <a:off x="628650" y="1163867"/>
            <a:ext cx="7886700" cy="5257800"/>
          </a:xfrm>
          <a:prstGeom prst="rect">
            <a:avLst/>
          </a:prstGeom>
        </p:spPr>
      </p:pic>
    </p:spTree>
    <p:extLst>
      <p:ext uri="{BB962C8B-B14F-4D97-AF65-F5344CB8AC3E}">
        <p14:creationId xmlns:p14="http://schemas.microsoft.com/office/powerpoint/2010/main" val="410856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29</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Sihwa</a:t>
            </a:r>
            <a:r>
              <a:rPr lang="en-US" sz="3600" dirty="0"/>
              <a:t> Lake Tidal Barrage (South Korea)</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878F96F8-271C-CA47-BB74-15352D4CBB1E}"/>
                  </a:ext>
                </a:extLst>
              </p:cNvPr>
              <p:cNvSpPr>
                <a:spLocks noGrp="1"/>
              </p:cNvSpPr>
              <p:nvPr>
                <p:ph idx="1"/>
              </p:nvPr>
            </p:nvSpPr>
            <p:spPr>
              <a:xfrm>
                <a:off x="302078" y="1467580"/>
                <a:ext cx="8539843" cy="4429349"/>
              </a:xfrm>
            </p:spPr>
            <p:txBody>
              <a:bodyPr>
                <a:normAutofit/>
              </a:bodyPr>
              <a:lstStyle/>
              <a:p>
                <a:pPr marL="0" indent="0">
                  <a:buNone/>
                </a:pPr>
                <a:r>
                  <a:rPr lang="en-US" dirty="0"/>
                  <a:t>Capacity</a:t>
                </a:r>
              </a:p>
              <a:p>
                <a:pPr lvl="1"/>
                <a:r>
                  <a:rPr lang="en-US" dirty="0"/>
                  <a:t>10 turbines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25.4 MW each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254 MW capacity</a:t>
                </a:r>
              </a:p>
              <a:p>
                <a:pPr lvl="1"/>
                <a:r>
                  <a:rPr lang="en-US" dirty="0"/>
                  <a:t>Provides 550+ GWh annually, at $0.02/kWh</a:t>
                </a:r>
              </a:p>
              <a:p>
                <a:pPr lvl="1"/>
                <a:r>
                  <a:rPr lang="en-US" dirty="0"/>
                  <a:t>Generates 2x per day</a:t>
                </a:r>
              </a:p>
              <a:p>
                <a:pPr marL="0" indent="0">
                  <a:buNone/>
                </a:pPr>
                <a:r>
                  <a:rPr lang="en-US" dirty="0"/>
                  <a:t>Turbines (ebb operation only)</a:t>
                </a:r>
              </a:p>
              <a:p>
                <a:pPr lvl="1"/>
                <a:r>
                  <a:rPr lang="en-US" dirty="0"/>
                  <a:t>Turbine/generator units, 7.5 m diameter, 64.3 rpm</a:t>
                </a:r>
              </a:p>
              <a:p>
                <a:pPr marL="0" indent="0">
                  <a:buNone/>
                </a:pPr>
                <a:r>
                  <a:rPr lang="en-US" dirty="0"/>
                  <a:t>Location</a:t>
                </a:r>
              </a:p>
              <a:p>
                <a:pPr lvl="1"/>
                <a:r>
                  <a:rPr lang="en-US" dirty="0"/>
                  <a:t>Artificial lake area of 43.8 km</a:t>
                </a:r>
                <a:r>
                  <a:rPr lang="en-US" baseline="30000" dirty="0"/>
                  <a:t>2</a:t>
                </a:r>
              </a:p>
            </p:txBody>
          </p:sp>
        </mc:Choice>
        <mc:Fallback xmlns="">
          <p:sp>
            <p:nvSpPr>
              <p:cNvPr id="7" name="Content Placeholder 2">
                <a:extLst>
                  <a:ext uri="{FF2B5EF4-FFF2-40B4-BE49-F238E27FC236}">
                    <a16:creationId xmlns:a16="http://schemas.microsoft.com/office/drawing/2014/main" id="{878F96F8-271C-CA47-BB74-15352D4CBB1E}"/>
                  </a:ext>
                </a:extLst>
              </p:cNvPr>
              <p:cNvSpPr>
                <a:spLocks noGrp="1" noRot="1" noChangeAspect="1" noMove="1" noResize="1" noEditPoints="1" noAdjustHandles="1" noChangeArrowheads="1" noChangeShapeType="1" noTextEdit="1"/>
              </p:cNvSpPr>
              <p:nvPr>
                <p:ph idx="1"/>
              </p:nvPr>
            </p:nvSpPr>
            <p:spPr>
              <a:xfrm>
                <a:off x="302078" y="1467580"/>
                <a:ext cx="8539843" cy="4429349"/>
              </a:xfrm>
              <a:blipFill>
                <a:blip r:embed="rId2"/>
                <a:stretch>
                  <a:fillRect l="-1637" t="-2292"/>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097BF143-51E8-B541-A0EF-25034BAA06AC}"/>
              </a:ext>
            </a:extLst>
          </p:cNvPr>
          <p:cNvPicPr>
            <a:picLocks noChangeAspect="1"/>
          </p:cNvPicPr>
          <p:nvPr/>
        </p:nvPicPr>
        <p:blipFill>
          <a:blip r:embed="rId3"/>
          <a:stretch>
            <a:fillRect/>
          </a:stretch>
        </p:blipFill>
        <p:spPr>
          <a:xfrm>
            <a:off x="5227412" y="4024244"/>
            <a:ext cx="3532865" cy="2355243"/>
          </a:xfrm>
          <a:prstGeom prst="rect">
            <a:avLst/>
          </a:prstGeom>
        </p:spPr>
      </p:pic>
      <p:sp>
        <p:nvSpPr>
          <p:cNvPr id="11" name="TextBox 10">
            <a:extLst>
              <a:ext uri="{FF2B5EF4-FFF2-40B4-BE49-F238E27FC236}">
                <a16:creationId xmlns:a16="http://schemas.microsoft.com/office/drawing/2014/main" id="{D3BEAB18-D473-C347-BCE4-3572D393388E}"/>
              </a:ext>
            </a:extLst>
          </p:cNvPr>
          <p:cNvSpPr txBox="1"/>
          <p:nvPr/>
        </p:nvSpPr>
        <p:spPr>
          <a:xfrm>
            <a:off x="0" y="6334780"/>
            <a:ext cx="4746941" cy="523220"/>
          </a:xfrm>
          <a:prstGeom prst="rect">
            <a:avLst/>
          </a:prstGeom>
          <a:noFill/>
        </p:spPr>
        <p:txBody>
          <a:bodyPr wrap="none" rtlCol="0">
            <a:spAutoFit/>
          </a:bodyPr>
          <a:lstStyle/>
          <a:p>
            <a:r>
              <a:rPr lang="en-US" sz="1400" dirty="0">
                <a:hlinkClick r:id="rId4"/>
              </a:rPr>
              <a:t>https://www.britannica.com/science/tidal-power</a:t>
            </a:r>
            <a:endParaRPr lang="en-US" sz="1400" dirty="0"/>
          </a:p>
          <a:p>
            <a:r>
              <a:rPr lang="en-US" sz="1400" dirty="0">
                <a:hlinkClick r:id="rId5"/>
              </a:rPr>
              <a:t>https://tethys.pnnl.gov/annex-iv-sites/sihwa-tidal-power-plant</a:t>
            </a:r>
            <a:endParaRPr lang="en-US" sz="1400" dirty="0"/>
          </a:p>
        </p:txBody>
      </p:sp>
    </p:spTree>
    <p:extLst>
      <p:ext uri="{BB962C8B-B14F-4D97-AF65-F5344CB8AC3E}">
        <p14:creationId xmlns:p14="http://schemas.microsoft.com/office/powerpoint/2010/main" val="1290619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9EE2-FE7D-6B49-909B-5B25B81F6119}"/>
              </a:ext>
            </a:extLst>
          </p:cNvPr>
          <p:cNvSpPr>
            <a:spLocks noGrp="1"/>
          </p:cNvSpPr>
          <p:nvPr>
            <p:ph type="title"/>
          </p:nvPr>
        </p:nvSpPr>
        <p:spPr>
          <a:xfrm>
            <a:off x="628650" y="365126"/>
            <a:ext cx="7886700" cy="859003"/>
          </a:xfrm>
        </p:spPr>
        <p:txBody>
          <a:bodyPr>
            <a:normAutofit/>
          </a:bodyPr>
          <a:lstStyle/>
          <a:p>
            <a:r>
              <a:rPr lang="en-US" sz="4000" dirty="0"/>
              <a:t>Wave Energy Basics</a:t>
            </a:r>
          </a:p>
        </p:txBody>
      </p:sp>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628649" y="1622322"/>
            <a:ext cx="7886699" cy="4870551"/>
          </a:xfrm>
        </p:spPr>
        <p:txBody>
          <a:bodyPr>
            <a:normAutofit/>
          </a:bodyPr>
          <a:lstStyle/>
          <a:p>
            <a:pPr marL="0" indent="0">
              <a:buNone/>
            </a:pPr>
            <a:r>
              <a:rPr lang="en-US" dirty="0"/>
              <a:t>Wave power is measured in power per </a:t>
            </a:r>
            <a:br>
              <a:rPr lang="en-US" dirty="0"/>
            </a:br>
            <a:r>
              <a:rPr lang="en-US" dirty="0"/>
              <a:t>unit length of coastline</a:t>
            </a:r>
          </a:p>
          <a:p>
            <a:r>
              <a:rPr lang="en-US" dirty="0"/>
              <a:t>The</a:t>
            </a:r>
            <a:r>
              <a:rPr lang="en-US" b="1" dirty="0"/>
              <a:t> fetch</a:t>
            </a:r>
            <a:r>
              <a:rPr lang="en-US" dirty="0"/>
              <a:t> is the distance wind blows </a:t>
            </a:r>
            <a:br>
              <a:rPr lang="en-US" dirty="0"/>
            </a:br>
            <a:r>
              <a:rPr lang="en-US" dirty="0"/>
              <a:t>over the water</a:t>
            </a:r>
          </a:p>
          <a:p>
            <a:r>
              <a:rPr lang="en-US" dirty="0"/>
              <a:t>Wave energy should be collected in places where there is a large fetch; any interruption (e.g. islands) will absorb energy from the waves, reducing the amount of energy that can be harvested</a:t>
            </a:r>
          </a:p>
          <a:p>
            <a:r>
              <a:rPr lang="en-US" dirty="0"/>
              <a:t>Near coastlines, friction with the seabed reduces the energy in the waves, so deep offshore water is ideal</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3</a:t>
            </a:fld>
            <a:endParaRPr lang="en-US"/>
          </a:p>
        </p:txBody>
      </p:sp>
      <p:sp>
        <p:nvSpPr>
          <p:cNvPr id="5" name="TextBox 4">
            <a:extLst>
              <a:ext uri="{FF2B5EF4-FFF2-40B4-BE49-F238E27FC236}">
                <a16:creationId xmlns:a16="http://schemas.microsoft.com/office/drawing/2014/main" id="{E20B56F3-0146-F34E-AA62-2261CEED92A3}"/>
              </a:ext>
            </a:extLst>
          </p:cNvPr>
          <p:cNvSpPr txBox="1"/>
          <p:nvPr/>
        </p:nvSpPr>
        <p:spPr>
          <a:xfrm>
            <a:off x="0" y="6334780"/>
            <a:ext cx="6896953" cy="523220"/>
          </a:xfrm>
          <a:prstGeom prst="rect">
            <a:avLst/>
          </a:prstGeom>
          <a:noFill/>
        </p:spPr>
        <p:txBody>
          <a:bodyPr wrap="none" rtlCol="0">
            <a:spAutoFit/>
          </a:bodyPr>
          <a:lstStyle/>
          <a:p>
            <a:r>
              <a:rPr lang="en-US" sz="1400" dirty="0"/>
              <a:t>McKay, David J. C.  </a:t>
            </a:r>
            <a:r>
              <a:rPr lang="en-US" sz="1400" i="1" dirty="0"/>
              <a:t>Sustainable Energy—Without the Hot Air</a:t>
            </a:r>
            <a:r>
              <a:rPr lang="en-US" sz="1400" dirty="0"/>
              <a:t>, UIT: Cambridge, England, 2009.</a:t>
            </a:r>
          </a:p>
          <a:p>
            <a:r>
              <a:rPr lang="en-US" sz="1400" dirty="0">
                <a:hlinkClick r:id="rId2"/>
              </a:rPr>
              <a:t>http://www.emec.org.uk/marine-energy/</a:t>
            </a:r>
            <a:endParaRPr lang="en-US" sz="1400" dirty="0"/>
          </a:p>
        </p:txBody>
      </p:sp>
      <p:pic>
        <p:nvPicPr>
          <p:cNvPr id="6" name="Picture 5">
            <a:extLst>
              <a:ext uri="{FF2B5EF4-FFF2-40B4-BE49-F238E27FC236}">
                <a16:creationId xmlns:a16="http://schemas.microsoft.com/office/drawing/2014/main" id="{C0BABFAB-5BE4-9442-B2F9-2680ACC8FC68}"/>
              </a:ext>
            </a:extLst>
          </p:cNvPr>
          <p:cNvPicPr>
            <a:picLocks noChangeAspect="1"/>
          </p:cNvPicPr>
          <p:nvPr/>
        </p:nvPicPr>
        <p:blipFill>
          <a:blip r:embed="rId3"/>
          <a:stretch>
            <a:fillRect/>
          </a:stretch>
        </p:blipFill>
        <p:spPr>
          <a:xfrm>
            <a:off x="6457950" y="136523"/>
            <a:ext cx="2539947" cy="2539947"/>
          </a:xfrm>
          <a:prstGeom prst="rect">
            <a:avLst/>
          </a:prstGeom>
        </p:spPr>
      </p:pic>
    </p:spTree>
    <p:extLst>
      <p:ext uri="{BB962C8B-B14F-4D97-AF65-F5344CB8AC3E}">
        <p14:creationId xmlns:p14="http://schemas.microsoft.com/office/powerpoint/2010/main" val="3981245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30</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Sihwa</a:t>
            </a:r>
            <a:r>
              <a:rPr lang="en-US" sz="3600" dirty="0"/>
              <a:t> Lake Tidal Barrage (South Korea)</a:t>
            </a:r>
          </a:p>
        </p:txBody>
      </p:sp>
      <p:sp>
        <p:nvSpPr>
          <p:cNvPr id="9" name="TextBox 8">
            <a:extLst>
              <a:ext uri="{FF2B5EF4-FFF2-40B4-BE49-F238E27FC236}">
                <a16:creationId xmlns:a16="http://schemas.microsoft.com/office/drawing/2014/main" id="{90183F68-678F-9547-8DCC-46AC37CF8319}"/>
              </a:ext>
            </a:extLst>
          </p:cNvPr>
          <p:cNvSpPr txBox="1"/>
          <p:nvPr/>
        </p:nvSpPr>
        <p:spPr>
          <a:xfrm>
            <a:off x="0" y="6119336"/>
            <a:ext cx="6855403" cy="738664"/>
          </a:xfrm>
          <a:prstGeom prst="rect">
            <a:avLst/>
          </a:prstGeom>
          <a:noFill/>
        </p:spPr>
        <p:txBody>
          <a:bodyPr wrap="none" rtlCol="0">
            <a:spAutoFit/>
          </a:bodyPr>
          <a:lstStyle/>
          <a:p>
            <a:r>
              <a:rPr lang="en-US" sz="1400" dirty="0">
                <a:hlinkClick r:id="rId3"/>
              </a:rPr>
              <a:t>https://www.britannica.com/science/tidal-power</a:t>
            </a:r>
            <a:endParaRPr lang="en-US" sz="1400" dirty="0"/>
          </a:p>
          <a:p>
            <a:r>
              <a:rPr lang="en-US" sz="1400" dirty="0">
                <a:hlinkClick r:id="rId4"/>
              </a:rPr>
              <a:t>https://tethys.pnnl.gov/annex-iv-sites/sihwa-tidal-power-plant</a:t>
            </a:r>
            <a:endParaRPr lang="en-US" sz="1400" dirty="0"/>
          </a:p>
          <a:p>
            <a:r>
              <a:rPr lang="en-US" sz="1400" dirty="0">
                <a:hlinkClick r:id="rId5"/>
              </a:rPr>
              <a:t>https://www.powermag.com/sihwa-lake-tidal-power-plant-gyeonggi-province-south-korea/</a:t>
            </a:r>
            <a:endParaRPr lang="en-US" sz="1400" dirty="0"/>
          </a:p>
        </p:txBody>
      </p:sp>
      <p:sp>
        <p:nvSpPr>
          <p:cNvPr id="7" name="Content Placeholder 2">
            <a:extLst>
              <a:ext uri="{FF2B5EF4-FFF2-40B4-BE49-F238E27FC236}">
                <a16:creationId xmlns:a16="http://schemas.microsoft.com/office/drawing/2014/main" id="{878F96F8-271C-CA47-BB74-15352D4CBB1E}"/>
              </a:ext>
            </a:extLst>
          </p:cNvPr>
          <p:cNvSpPr>
            <a:spLocks noGrp="1"/>
          </p:cNvSpPr>
          <p:nvPr>
            <p:ph idx="1"/>
          </p:nvPr>
        </p:nvSpPr>
        <p:spPr>
          <a:xfrm>
            <a:off x="302078" y="1379318"/>
            <a:ext cx="8539843" cy="4902195"/>
          </a:xfrm>
        </p:spPr>
        <p:txBody>
          <a:bodyPr>
            <a:normAutofit/>
          </a:bodyPr>
          <a:lstStyle/>
          <a:p>
            <a:pPr marL="0" indent="0">
              <a:buNone/>
            </a:pPr>
            <a:r>
              <a:rPr lang="en-US" dirty="0"/>
              <a:t>Origin story</a:t>
            </a:r>
          </a:p>
          <a:p>
            <a:pPr lvl="1"/>
            <a:r>
              <a:rPr lang="en-US" dirty="0"/>
              <a:t>The 43.8 km</a:t>
            </a:r>
            <a:r>
              <a:rPr lang="en-US" baseline="30000" dirty="0"/>
              <a:t>2</a:t>
            </a:r>
            <a:r>
              <a:rPr lang="en-US" dirty="0"/>
              <a:t> man-made </a:t>
            </a:r>
            <a:r>
              <a:rPr lang="en-US" dirty="0" err="1"/>
              <a:t>Sihwa</a:t>
            </a:r>
            <a:r>
              <a:rPr lang="en-US" dirty="0"/>
              <a:t> Lake was constructed in 1994 for the purpose of flood mitigation and for use as a water source for irrigation, which required conversion to fresh water</a:t>
            </a:r>
          </a:p>
          <a:p>
            <a:pPr lvl="1"/>
            <a:r>
              <a:rPr lang="en-US" dirty="0"/>
              <a:t>“The Lake of Death”:  once isolated from the ocean tides, water quality plummeted due mainly to a lack of significant freshwater inflow and contributions from industrial wastewater</a:t>
            </a:r>
          </a:p>
          <a:p>
            <a:pPr lvl="1"/>
            <a:r>
              <a:rPr lang="en-US" dirty="0"/>
              <a:t>A sluice was opened to allow</a:t>
            </a:r>
            <a:br>
              <a:rPr lang="en-US" dirty="0"/>
            </a:br>
            <a:r>
              <a:rPr lang="en-US" dirty="0"/>
              <a:t>seawater circulation, and the</a:t>
            </a:r>
            <a:br>
              <a:rPr lang="en-US" dirty="0"/>
            </a:br>
            <a:r>
              <a:rPr lang="en-US" dirty="0"/>
              <a:t>lake’s original purpose was</a:t>
            </a:r>
            <a:br>
              <a:rPr lang="en-US" dirty="0"/>
            </a:br>
            <a:r>
              <a:rPr lang="en-US" dirty="0"/>
              <a:t>abandoned; it was converted to</a:t>
            </a:r>
            <a:br>
              <a:rPr lang="en-US" dirty="0"/>
            </a:br>
            <a:r>
              <a:rPr lang="en-US" dirty="0"/>
              <a:t>a tidal power station in 1994</a:t>
            </a:r>
          </a:p>
        </p:txBody>
      </p:sp>
      <p:pic>
        <p:nvPicPr>
          <p:cNvPr id="10" name="Picture 9">
            <a:extLst>
              <a:ext uri="{FF2B5EF4-FFF2-40B4-BE49-F238E27FC236}">
                <a16:creationId xmlns:a16="http://schemas.microsoft.com/office/drawing/2014/main" id="{097BF143-51E8-B541-A0EF-25034BAA06AC}"/>
              </a:ext>
            </a:extLst>
          </p:cNvPr>
          <p:cNvPicPr>
            <a:picLocks noChangeAspect="1"/>
          </p:cNvPicPr>
          <p:nvPr/>
        </p:nvPicPr>
        <p:blipFill>
          <a:blip r:embed="rId6"/>
          <a:stretch>
            <a:fillRect/>
          </a:stretch>
        </p:blipFill>
        <p:spPr>
          <a:xfrm>
            <a:off x="5227412" y="4024244"/>
            <a:ext cx="3532865" cy="2355243"/>
          </a:xfrm>
          <a:prstGeom prst="rect">
            <a:avLst/>
          </a:prstGeom>
        </p:spPr>
      </p:pic>
    </p:spTree>
    <p:extLst>
      <p:ext uri="{BB962C8B-B14F-4D97-AF65-F5344CB8AC3E}">
        <p14:creationId xmlns:p14="http://schemas.microsoft.com/office/powerpoint/2010/main" val="2447881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31</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In summary…</a:t>
            </a:r>
          </a:p>
        </p:txBody>
      </p:sp>
      <p:sp>
        <p:nvSpPr>
          <p:cNvPr id="7" name="Content Placeholder 2">
            <a:extLst>
              <a:ext uri="{FF2B5EF4-FFF2-40B4-BE49-F238E27FC236}">
                <a16:creationId xmlns:a16="http://schemas.microsoft.com/office/drawing/2014/main" id="{878F96F8-271C-CA47-BB74-15352D4CBB1E}"/>
              </a:ext>
            </a:extLst>
          </p:cNvPr>
          <p:cNvSpPr>
            <a:spLocks noGrp="1"/>
          </p:cNvSpPr>
          <p:nvPr>
            <p:ph idx="1"/>
          </p:nvPr>
        </p:nvSpPr>
        <p:spPr>
          <a:xfrm>
            <a:off x="628651" y="1477292"/>
            <a:ext cx="7886700" cy="5061621"/>
          </a:xfrm>
        </p:spPr>
        <p:txBody>
          <a:bodyPr>
            <a:normAutofit/>
          </a:bodyPr>
          <a:lstStyle/>
          <a:p>
            <a:r>
              <a:rPr lang="en-US" dirty="0"/>
              <a:t>A handful of successful large-scale tidal technologies have been deployed worldwide</a:t>
            </a:r>
          </a:p>
          <a:p>
            <a:r>
              <a:rPr lang="en-US" dirty="0"/>
              <a:t>Environmental impacts of La </a:t>
            </a:r>
            <a:r>
              <a:rPr lang="en-US" dirty="0" err="1"/>
              <a:t>Rance</a:t>
            </a:r>
            <a:r>
              <a:rPr lang="en-US" dirty="0"/>
              <a:t> may have given some countries pause, and only 40 promising sites for such tidal barrage power plants have been identified</a:t>
            </a:r>
          </a:p>
          <a:p>
            <a:r>
              <a:rPr lang="en-US" dirty="0"/>
              <a:t>There are many, many other technologies designed to convert kinetic energy in waves and tides into electrical energy; the wide variety of wave conditions have likely led to diverse technologies and a lack of demand for any one type</a:t>
            </a:r>
          </a:p>
        </p:txBody>
      </p:sp>
      <p:sp>
        <p:nvSpPr>
          <p:cNvPr id="11" name="TextBox 10">
            <a:extLst>
              <a:ext uri="{FF2B5EF4-FFF2-40B4-BE49-F238E27FC236}">
                <a16:creationId xmlns:a16="http://schemas.microsoft.com/office/drawing/2014/main" id="{887B1541-610A-6A4D-99AE-9AC23CD7A94F}"/>
              </a:ext>
            </a:extLst>
          </p:cNvPr>
          <p:cNvSpPr txBox="1"/>
          <p:nvPr/>
        </p:nvSpPr>
        <p:spPr>
          <a:xfrm>
            <a:off x="0" y="6538913"/>
            <a:ext cx="6354881" cy="307777"/>
          </a:xfrm>
          <a:prstGeom prst="rect">
            <a:avLst/>
          </a:prstGeom>
          <a:noFill/>
        </p:spPr>
        <p:txBody>
          <a:bodyPr wrap="none" rtlCol="0">
            <a:spAutoFit/>
          </a:bodyPr>
          <a:lstStyle/>
          <a:p>
            <a:r>
              <a:rPr lang="en-US" sz="1400" dirty="0">
                <a:hlinkClick r:id="rId2"/>
              </a:rPr>
              <a:t>https://www.irena.org/documentdownloads/publications/wave-energy_v4_web.pdf</a:t>
            </a:r>
            <a:endParaRPr lang="en-US" sz="1400" dirty="0"/>
          </a:p>
        </p:txBody>
      </p:sp>
    </p:spTree>
    <p:extLst>
      <p:ext uri="{BB962C8B-B14F-4D97-AF65-F5344CB8AC3E}">
        <p14:creationId xmlns:p14="http://schemas.microsoft.com/office/powerpoint/2010/main" val="35138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9A7F-995F-B747-9AA2-E368B2ABC566}"/>
              </a:ext>
            </a:extLst>
          </p:cNvPr>
          <p:cNvSpPr>
            <a:spLocks noGrp="1"/>
          </p:cNvSpPr>
          <p:nvPr>
            <p:ph type="title"/>
          </p:nvPr>
        </p:nvSpPr>
        <p:spPr/>
        <p:txBody>
          <a:bodyPr>
            <a:normAutofit/>
          </a:bodyPr>
          <a:lstStyle/>
          <a:p>
            <a:r>
              <a:rPr lang="en-US" sz="2800" dirty="0"/>
              <a:t>Some recommended sources for future reading:</a:t>
            </a:r>
          </a:p>
        </p:txBody>
      </p:sp>
      <p:sp>
        <p:nvSpPr>
          <p:cNvPr id="4" name="Slide Number Placeholder 3">
            <a:extLst>
              <a:ext uri="{FF2B5EF4-FFF2-40B4-BE49-F238E27FC236}">
                <a16:creationId xmlns:a16="http://schemas.microsoft.com/office/drawing/2014/main" id="{2BBA3CC3-9DBF-9C4C-96E5-AA8715BD6B8C}"/>
              </a:ext>
            </a:extLst>
          </p:cNvPr>
          <p:cNvSpPr>
            <a:spLocks noGrp="1"/>
          </p:cNvSpPr>
          <p:nvPr>
            <p:ph type="sldNum" sz="quarter" idx="12"/>
          </p:nvPr>
        </p:nvSpPr>
        <p:spPr/>
        <p:txBody>
          <a:bodyPr/>
          <a:lstStyle/>
          <a:p>
            <a:fld id="{275B2FE9-ED3C-B545-AD9B-FD51048C4A25}" type="slidenum">
              <a:rPr lang="en-US" smtClean="0"/>
              <a:t>32</a:t>
            </a:fld>
            <a:endParaRPr lang="en-US"/>
          </a:p>
        </p:txBody>
      </p:sp>
      <p:sp>
        <p:nvSpPr>
          <p:cNvPr id="5" name="Content Placeholder 2">
            <a:extLst>
              <a:ext uri="{FF2B5EF4-FFF2-40B4-BE49-F238E27FC236}">
                <a16:creationId xmlns:a16="http://schemas.microsoft.com/office/drawing/2014/main" id="{D1D4B212-D899-E041-B625-C3FD3265977B}"/>
              </a:ext>
            </a:extLst>
          </p:cNvPr>
          <p:cNvSpPr txBox="1">
            <a:spLocks/>
          </p:cNvSpPr>
          <p:nvPr/>
        </p:nvSpPr>
        <p:spPr>
          <a:xfrm>
            <a:off x="628650" y="1496673"/>
            <a:ext cx="7886700" cy="470818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Tethys</a:t>
            </a:r>
          </a:p>
          <a:p>
            <a:pPr marL="0" indent="0">
              <a:buNone/>
            </a:pPr>
            <a:r>
              <a:rPr lang="en-US" sz="2000" dirty="0">
                <a:hlinkClick r:id="rId2"/>
              </a:rPr>
              <a:t>https://tethys.pnnl.gov</a:t>
            </a:r>
            <a:endParaRPr lang="en-US" sz="2000" dirty="0"/>
          </a:p>
          <a:p>
            <a:pPr marL="0" indent="0">
              <a:buNone/>
            </a:pPr>
            <a:endParaRPr lang="en-US" sz="2000" dirty="0"/>
          </a:p>
          <a:p>
            <a:pPr marL="0" indent="0">
              <a:buNone/>
            </a:pPr>
            <a:r>
              <a:rPr lang="en-US" sz="2000" dirty="0"/>
              <a:t>European Marine Energy Center (EMEC)</a:t>
            </a:r>
          </a:p>
          <a:p>
            <a:pPr marL="0" indent="0">
              <a:buNone/>
            </a:pPr>
            <a:r>
              <a:rPr lang="en-US" sz="2000" dirty="0">
                <a:hlinkClick r:id="rId3"/>
              </a:rPr>
              <a:t>http://www.emec.org.uk/</a:t>
            </a:r>
            <a:endParaRPr lang="en-US" sz="2000" dirty="0"/>
          </a:p>
          <a:p>
            <a:pPr marL="0" indent="0">
              <a:buNone/>
            </a:pPr>
            <a:endParaRPr lang="en-US" sz="2000" dirty="0"/>
          </a:p>
          <a:p>
            <a:pPr marL="0" indent="0">
              <a:buNone/>
            </a:pPr>
            <a:r>
              <a:rPr lang="en-US" sz="2000" dirty="0"/>
              <a:t>International Renewable Energy Agency (IRENA) Technology Briefs:</a:t>
            </a:r>
          </a:p>
          <a:p>
            <a:pPr marL="0" indent="0">
              <a:buNone/>
            </a:pPr>
            <a:r>
              <a:rPr lang="en-US" sz="2000" dirty="0"/>
              <a:t>Tidal Energy</a:t>
            </a:r>
          </a:p>
          <a:p>
            <a:pPr marL="0" indent="0">
              <a:buNone/>
            </a:pPr>
            <a:r>
              <a:rPr lang="en-US" sz="2000" dirty="0">
                <a:hlinkClick r:id="rId4"/>
              </a:rPr>
              <a:t>https://www.irena.org/documentdownloads/publications/tidal_ene</a:t>
            </a:r>
            <a:r>
              <a:rPr lang="en-US" sz="2000" dirty="0">
                <a:hlinkClick r:id="rId5"/>
              </a:rPr>
              <a:t>rgy_v4_web.pdf</a:t>
            </a:r>
            <a:endParaRPr lang="en-US" sz="2000" dirty="0"/>
          </a:p>
          <a:p>
            <a:pPr marL="0" indent="0">
              <a:buNone/>
            </a:pPr>
            <a:r>
              <a:rPr lang="en-US" sz="2000" dirty="0"/>
              <a:t>Wave Energy</a:t>
            </a:r>
          </a:p>
          <a:p>
            <a:pPr marL="0" indent="0">
              <a:buNone/>
            </a:pPr>
            <a:r>
              <a:rPr lang="en-US" sz="2000" dirty="0">
                <a:hlinkClick r:id="rId6"/>
              </a:rPr>
              <a:t>https://www.irena.org/documentdownloads/publications/wave-energy_v4_web.pdf</a:t>
            </a:r>
            <a:endParaRPr lang="en-US" sz="2000" dirty="0"/>
          </a:p>
        </p:txBody>
      </p:sp>
    </p:spTree>
    <p:extLst>
      <p:ext uri="{BB962C8B-B14F-4D97-AF65-F5344CB8AC3E}">
        <p14:creationId xmlns:p14="http://schemas.microsoft.com/office/powerpoint/2010/main" val="810010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33</a:t>
            </a:fld>
            <a:endParaRPr lang="en-US"/>
          </a:p>
        </p:txBody>
      </p:sp>
      <p:sp>
        <p:nvSpPr>
          <p:cNvPr id="8" name="Title 1">
            <a:extLst>
              <a:ext uri="{FF2B5EF4-FFF2-40B4-BE49-F238E27FC236}">
                <a16:creationId xmlns:a16="http://schemas.microsoft.com/office/drawing/2014/main" id="{3CFDC4A5-E663-DE4F-A8D5-3AA39A0B99B0}"/>
              </a:ext>
            </a:extLst>
          </p:cNvPr>
          <p:cNvSpPr txBox="1">
            <a:spLocks/>
          </p:cNvSpPr>
          <p:nvPr/>
        </p:nvSpPr>
        <p:spPr>
          <a:xfrm>
            <a:off x="628650" y="1517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Marine &amp; Hydrokinetic Technologies</a:t>
            </a:r>
          </a:p>
        </p:txBody>
      </p:sp>
      <p:sp>
        <p:nvSpPr>
          <p:cNvPr id="9" name="TextBox 8">
            <a:extLst>
              <a:ext uri="{FF2B5EF4-FFF2-40B4-BE49-F238E27FC236}">
                <a16:creationId xmlns:a16="http://schemas.microsoft.com/office/drawing/2014/main" id="{90183F68-678F-9547-8DCC-46AC37CF8319}"/>
              </a:ext>
            </a:extLst>
          </p:cNvPr>
          <p:cNvSpPr txBox="1"/>
          <p:nvPr/>
        </p:nvSpPr>
        <p:spPr>
          <a:xfrm>
            <a:off x="0" y="6552382"/>
            <a:ext cx="4903522" cy="307777"/>
          </a:xfrm>
          <a:prstGeom prst="rect">
            <a:avLst/>
          </a:prstGeom>
          <a:noFill/>
        </p:spPr>
        <p:txBody>
          <a:bodyPr wrap="none" rtlCol="0">
            <a:spAutoFit/>
          </a:bodyPr>
          <a:lstStyle/>
          <a:p>
            <a:r>
              <a:rPr lang="en-US" sz="1400" dirty="0">
                <a:hlinkClick r:id="rId2"/>
              </a:rPr>
              <a:t>https://www.nationalgeographic.org/encyclopedia/tidal-energy/</a:t>
            </a:r>
            <a:endParaRPr lang="en-US" sz="1400" dirty="0"/>
          </a:p>
        </p:txBody>
      </p:sp>
      <p:pic>
        <p:nvPicPr>
          <p:cNvPr id="10" name="Picture 9">
            <a:extLst>
              <a:ext uri="{FF2B5EF4-FFF2-40B4-BE49-F238E27FC236}">
                <a16:creationId xmlns:a16="http://schemas.microsoft.com/office/drawing/2014/main" id="{4202D5D2-AB51-3F42-8BAC-E0A907195356}"/>
              </a:ext>
            </a:extLst>
          </p:cNvPr>
          <p:cNvPicPr>
            <a:picLocks noChangeAspect="1"/>
          </p:cNvPicPr>
          <p:nvPr/>
        </p:nvPicPr>
        <p:blipFill>
          <a:blip r:embed="rId3"/>
          <a:stretch>
            <a:fillRect/>
          </a:stretch>
        </p:blipFill>
        <p:spPr>
          <a:xfrm>
            <a:off x="825909" y="1045892"/>
            <a:ext cx="7492181" cy="5493021"/>
          </a:xfrm>
          <a:prstGeom prst="rect">
            <a:avLst/>
          </a:prstGeom>
        </p:spPr>
      </p:pic>
    </p:spTree>
    <p:extLst>
      <p:ext uri="{BB962C8B-B14F-4D97-AF65-F5344CB8AC3E}">
        <p14:creationId xmlns:p14="http://schemas.microsoft.com/office/powerpoint/2010/main" val="1010349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628650" y="1614570"/>
            <a:ext cx="7886700" cy="4720209"/>
          </a:xfrm>
        </p:spPr>
        <p:txBody>
          <a:bodyPr>
            <a:normAutofit lnSpcReduction="10000"/>
          </a:bodyPr>
          <a:lstStyle/>
          <a:p>
            <a:pPr marL="0" indent="0">
              <a:buNone/>
            </a:pPr>
            <a:r>
              <a:rPr lang="en-US" dirty="0"/>
              <a:t>According to the Energy Information Administration, waves off the coast of the U.S. provide a theoretical annual energy potential of up to </a:t>
            </a:r>
            <a:r>
              <a:rPr lang="en-US" b="1" dirty="0"/>
              <a:t>2640 </a:t>
            </a:r>
            <a:r>
              <a:rPr lang="en-US" b="1" dirty="0" err="1"/>
              <a:t>TWh</a:t>
            </a:r>
            <a:r>
              <a:rPr lang="en-US" b="1" dirty="0"/>
              <a:t> </a:t>
            </a:r>
            <a:r>
              <a:rPr lang="en-US" dirty="0"/>
              <a:t>(66% of annual U.S. electricity generation as of 2017)</a:t>
            </a:r>
          </a:p>
          <a:p>
            <a:pPr marL="0" indent="0">
              <a:buNone/>
            </a:pPr>
            <a:endParaRPr lang="en-US" sz="2800" dirty="0"/>
          </a:p>
          <a:p>
            <a:pPr marL="0" indent="0">
              <a:buNone/>
            </a:pPr>
            <a:r>
              <a:rPr lang="en-US" sz="2800" dirty="0"/>
              <a:t>Other sources predict 29,500 </a:t>
            </a:r>
            <a:r>
              <a:rPr lang="en-US" sz="2800" dirty="0" err="1"/>
              <a:t>TWh</a:t>
            </a:r>
            <a:r>
              <a:rPr lang="en-US" sz="2800" dirty="0"/>
              <a:t>/year available in accessible wave energy worldwide</a:t>
            </a:r>
          </a:p>
          <a:p>
            <a:pPr marL="0" indent="0">
              <a:buNone/>
            </a:pPr>
            <a:endParaRPr lang="en-US" dirty="0"/>
          </a:p>
          <a:p>
            <a:pPr marL="0" indent="0">
              <a:buNone/>
            </a:pPr>
            <a:r>
              <a:rPr lang="en-US" dirty="0"/>
              <a:t>There are many, many wave energy technologies under development, but none have been commercially successful in the U.S.</a:t>
            </a:r>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4</a:t>
            </a:fld>
            <a:endParaRPr lang="en-US"/>
          </a:p>
        </p:txBody>
      </p:sp>
      <p:sp>
        <p:nvSpPr>
          <p:cNvPr id="5" name="Title 1">
            <a:extLst>
              <a:ext uri="{FF2B5EF4-FFF2-40B4-BE49-F238E27FC236}">
                <a16:creationId xmlns:a16="http://schemas.microsoft.com/office/drawing/2014/main" id="{00AA3841-DA19-3F4A-AA27-61CEC17AC431}"/>
              </a:ext>
            </a:extLst>
          </p:cNvPr>
          <p:cNvSpPr txBox="1">
            <a:spLocks/>
          </p:cNvSpPr>
          <p:nvPr/>
        </p:nvSpPr>
        <p:spPr>
          <a:xfrm>
            <a:off x="628650" y="365126"/>
            <a:ext cx="7886700" cy="8590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U.S. Ocean Energy Projects</a:t>
            </a:r>
          </a:p>
        </p:txBody>
      </p:sp>
      <p:sp>
        <p:nvSpPr>
          <p:cNvPr id="9" name="TextBox 8">
            <a:extLst>
              <a:ext uri="{FF2B5EF4-FFF2-40B4-BE49-F238E27FC236}">
                <a16:creationId xmlns:a16="http://schemas.microsoft.com/office/drawing/2014/main" id="{251B9B49-B7B5-3A48-827C-16F98177F13E}"/>
              </a:ext>
            </a:extLst>
          </p:cNvPr>
          <p:cNvSpPr txBox="1"/>
          <p:nvPr/>
        </p:nvSpPr>
        <p:spPr>
          <a:xfrm>
            <a:off x="0" y="6334780"/>
            <a:ext cx="6354881" cy="523220"/>
          </a:xfrm>
          <a:prstGeom prst="rect">
            <a:avLst/>
          </a:prstGeom>
          <a:noFill/>
        </p:spPr>
        <p:txBody>
          <a:bodyPr wrap="none" rtlCol="0">
            <a:spAutoFit/>
          </a:bodyPr>
          <a:lstStyle/>
          <a:p>
            <a:r>
              <a:rPr lang="en-US" sz="1400" dirty="0">
                <a:hlinkClick r:id="rId2"/>
              </a:rPr>
              <a:t>https://www.eia.gov/energyexplained/hydropower/wave-power.php</a:t>
            </a:r>
            <a:endParaRPr lang="en-US" sz="1400" dirty="0"/>
          </a:p>
          <a:p>
            <a:r>
              <a:rPr lang="en-US" sz="1400" dirty="0">
                <a:hlinkClick r:id="rId3"/>
              </a:rPr>
              <a:t>https://www.irena.org/documentdownloads/publications/wave-energy_v4_web.pdf</a:t>
            </a:r>
            <a:endParaRPr lang="en-US" sz="1400" dirty="0"/>
          </a:p>
        </p:txBody>
      </p:sp>
    </p:spTree>
    <p:extLst>
      <p:ext uri="{BB962C8B-B14F-4D97-AF65-F5344CB8AC3E}">
        <p14:creationId xmlns:p14="http://schemas.microsoft.com/office/powerpoint/2010/main" val="420346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5</a:t>
            </a:fld>
            <a:endParaRPr lang="en-US"/>
          </a:p>
        </p:txBody>
      </p:sp>
      <p:sp>
        <p:nvSpPr>
          <p:cNvPr id="5" name="Title 1">
            <a:extLst>
              <a:ext uri="{FF2B5EF4-FFF2-40B4-BE49-F238E27FC236}">
                <a16:creationId xmlns:a16="http://schemas.microsoft.com/office/drawing/2014/main" id="{00AA3841-DA19-3F4A-AA27-61CEC17AC431}"/>
              </a:ext>
            </a:extLst>
          </p:cNvPr>
          <p:cNvSpPr txBox="1">
            <a:spLocks/>
          </p:cNvSpPr>
          <p:nvPr/>
        </p:nvSpPr>
        <p:spPr>
          <a:xfrm>
            <a:off x="628650" y="365126"/>
            <a:ext cx="7886700" cy="8590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Global Annual Mean Wave Power Distribution</a:t>
            </a:r>
          </a:p>
        </p:txBody>
      </p:sp>
      <p:sp>
        <p:nvSpPr>
          <p:cNvPr id="9" name="TextBox 8">
            <a:extLst>
              <a:ext uri="{FF2B5EF4-FFF2-40B4-BE49-F238E27FC236}">
                <a16:creationId xmlns:a16="http://schemas.microsoft.com/office/drawing/2014/main" id="{251B9B49-B7B5-3A48-827C-16F98177F13E}"/>
              </a:ext>
            </a:extLst>
          </p:cNvPr>
          <p:cNvSpPr txBox="1"/>
          <p:nvPr/>
        </p:nvSpPr>
        <p:spPr>
          <a:xfrm>
            <a:off x="0" y="6538636"/>
            <a:ext cx="6354881" cy="307777"/>
          </a:xfrm>
          <a:prstGeom prst="rect">
            <a:avLst/>
          </a:prstGeom>
          <a:noFill/>
        </p:spPr>
        <p:txBody>
          <a:bodyPr wrap="none" rtlCol="0">
            <a:spAutoFit/>
          </a:bodyPr>
          <a:lstStyle/>
          <a:p>
            <a:r>
              <a:rPr lang="en-US" sz="1400" dirty="0">
                <a:hlinkClick r:id="rId2"/>
              </a:rPr>
              <a:t>https://www.irena.org/documentdownloads/publications/wave-energy_v4_web.pdf</a:t>
            </a:r>
            <a:endParaRPr lang="en-US" sz="1400" dirty="0"/>
          </a:p>
        </p:txBody>
      </p:sp>
      <p:pic>
        <p:nvPicPr>
          <p:cNvPr id="8" name="Picture 7">
            <a:extLst>
              <a:ext uri="{FF2B5EF4-FFF2-40B4-BE49-F238E27FC236}">
                <a16:creationId xmlns:a16="http://schemas.microsoft.com/office/drawing/2014/main" id="{8492D7F4-46B3-1F4E-A329-2C5DC69063B7}"/>
              </a:ext>
            </a:extLst>
          </p:cNvPr>
          <p:cNvPicPr>
            <a:picLocks noChangeAspect="1"/>
          </p:cNvPicPr>
          <p:nvPr/>
        </p:nvPicPr>
        <p:blipFill>
          <a:blip r:embed="rId3"/>
          <a:stretch>
            <a:fillRect/>
          </a:stretch>
        </p:blipFill>
        <p:spPr>
          <a:xfrm>
            <a:off x="465364" y="1224129"/>
            <a:ext cx="8213271" cy="5016083"/>
          </a:xfrm>
          <a:prstGeom prst="rect">
            <a:avLst/>
          </a:prstGeom>
        </p:spPr>
      </p:pic>
    </p:spTree>
    <p:extLst>
      <p:ext uri="{BB962C8B-B14F-4D97-AF65-F5344CB8AC3E}">
        <p14:creationId xmlns:p14="http://schemas.microsoft.com/office/powerpoint/2010/main" val="2816845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9EE2-FE7D-6B49-909B-5B25B81F6119}"/>
              </a:ext>
            </a:extLst>
          </p:cNvPr>
          <p:cNvSpPr>
            <a:spLocks noGrp="1"/>
          </p:cNvSpPr>
          <p:nvPr>
            <p:ph type="title"/>
          </p:nvPr>
        </p:nvSpPr>
        <p:spPr>
          <a:xfrm>
            <a:off x="628650" y="132613"/>
            <a:ext cx="7886700" cy="1325563"/>
          </a:xfrm>
        </p:spPr>
        <p:txBody>
          <a:bodyPr>
            <a:normAutofit/>
          </a:bodyPr>
          <a:lstStyle/>
          <a:p>
            <a:r>
              <a:rPr lang="en-US" sz="3600" dirty="0"/>
              <a:t>DOE’s Marine and Hydrokinetic Technology Database</a:t>
            </a:r>
          </a:p>
        </p:txBody>
      </p:sp>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163286" y="1551285"/>
            <a:ext cx="8817428" cy="1325563"/>
          </a:xfrm>
        </p:spPr>
        <p:txBody>
          <a:bodyPr>
            <a:normAutofit fontScale="92500"/>
          </a:bodyPr>
          <a:lstStyle/>
          <a:p>
            <a:pPr marL="0" indent="0">
              <a:buNone/>
            </a:pPr>
            <a:r>
              <a:rPr lang="en-US" sz="2400" dirty="0"/>
              <a:t>The database provides information about existing projects around the world</a:t>
            </a:r>
          </a:p>
          <a:p>
            <a:pPr marL="0" indent="0">
              <a:buNone/>
            </a:pPr>
            <a:r>
              <a:rPr lang="en-US" sz="2400" dirty="0"/>
              <a:t>The most mature projects in U.S. oceans are at the “</a:t>
            </a:r>
            <a:r>
              <a:rPr lang="en-US" sz="2400" b="1" dirty="0"/>
              <a:t>Device Testing</a:t>
            </a:r>
            <a:r>
              <a:rPr lang="en-US" sz="2400" dirty="0"/>
              <a:t>” stage</a:t>
            </a:r>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6</a:t>
            </a:fld>
            <a:endParaRPr lang="en-US"/>
          </a:p>
        </p:txBody>
      </p:sp>
      <p:pic>
        <p:nvPicPr>
          <p:cNvPr id="6" name="Picture 5">
            <a:extLst>
              <a:ext uri="{FF2B5EF4-FFF2-40B4-BE49-F238E27FC236}">
                <a16:creationId xmlns:a16="http://schemas.microsoft.com/office/drawing/2014/main" id="{2C80CC00-B3E2-014D-9FA4-13307AE1769A}"/>
              </a:ext>
            </a:extLst>
          </p:cNvPr>
          <p:cNvPicPr>
            <a:picLocks noChangeAspect="1"/>
          </p:cNvPicPr>
          <p:nvPr/>
        </p:nvPicPr>
        <p:blipFill>
          <a:blip r:embed="rId2"/>
          <a:stretch>
            <a:fillRect/>
          </a:stretch>
        </p:blipFill>
        <p:spPr>
          <a:xfrm>
            <a:off x="0" y="2582729"/>
            <a:ext cx="9144000" cy="3855267"/>
          </a:xfrm>
          <a:prstGeom prst="rect">
            <a:avLst/>
          </a:prstGeom>
        </p:spPr>
      </p:pic>
      <p:sp>
        <p:nvSpPr>
          <p:cNvPr id="7" name="TextBox 6">
            <a:extLst>
              <a:ext uri="{FF2B5EF4-FFF2-40B4-BE49-F238E27FC236}">
                <a16:creationId xmlns:a16="http://schemas.microsoft.com/office/drawing/2014/main" id="{731C89AC-E4CE-7240-BE86-58E0C77E014F}"/>
              </a:ext>
            </a:extLst>
          </p:cNvPr>
          <p:cNvSpPr txBox="1"/>
          <p:nvPr/>
        </p:nvSpPr>
        <p:spPr>
          <a:xfrm>
            <a:off x="0" y="6538636"/>
            <a:ext cx="5566396" cy="307777"/>
          </a:xfrm>
          <a:prstGeom prst="rect">
            <a:avLst/>
          </a:prstGeom>
          <a:noFill/>
        </p:spPr>
        <p:txBody>
          <a:bodyPr wrap="none" rtlCol="0">
            <a:spAutoFit/>
          </a:bodyPr>
          <a:lstStyle/>
          <a:p>
            <a:r>
              <a:rPr lang="en-US" sz="1400" dirty="0">
                <a:hlinkClick r:id="rId3"/>
              </a:rPr>
              <a:t>https://openei.org/wiki/Marine_and_Hydrokinetic_Technology_Database</a:t>
            </a:r>
            <a:endParaRPr lang="en-US" sz="1400" dirty="0"/>
          </a:p>
        </p:txBody>
      </p:sp>
    </p:spTree>
    <p:extLst>
      <p:ext uri="{BB962C8B-B14F-4D97-AF65-F5344CB8AC3E}">
        <p14:creationId xmlns:p14="http://schemas.microsoft.com/office/powerpoint/2010/main" val="3727327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9EE2-FE7D-6B49-909B-5B25B81F6119}"/>
              </a:ext>
            </a:extLst>
          </p:cNvPr>
          <p:cNvSpPr>
            <a:spLocks noGrp="1"/>
          </p:cNvSpPr>
          <p:nvPr>
            <p:ph type="title"/>
          </p:nvPr>
        </p:nvSpPr>
        <p:spPr>
          <a:xfrm>
            <a:off x="628650" y="151729"/>
            <a:ext cx="7886700" cy="1325563"/>
          </a:xfrm>
        </p:spPr>
        <p:txBody>
          <a:bodyPr>
            <a:normAutofit/>
          </a:bodyPr>
          <a:lstStyle/>
          <a:p>
            <a:r>
              <a:rPr lang="en-US" sz="3600" dirty="0"/>
              <a:t>Marine &amp; Hydrokinetic Technologies</a:t>
            </a:r>
          </a:p>
        </p:txBody>
      </p:sp>
      <p:sp>
        <p:nvSpPr>
          <p:cNvPr id="3" name="Content Placeholder 2">
            <a:extLst>
              <a:ext uri="{FF2B5EF4-FFF2-40B4-BE49-F238E27FC236}">
                <a16:creationId xmlns:a16="http://schemas.microsoft.com/office/drawing/2014/main" id="{E3177A17-09AF-A145-84A0-947CD4E30014}"/>
              </a:ext>
            </a:extLst>
          </p:cNvPr>
          <p:cNvSpPr>
            <a:spLocks noGrp="1"/>
          </p:cNvSpPr>
          <p:nvPr>
            <p:ph idx="1"/>
          </p:nvPr>
        </p:nvSpPr>
        <p:spPr>
          <a:xfrm>
            <a:off x="391886" y="1297332"/>
            <a:ext cx="8360228" cy="5424143"/>
          </a:xfrm>
        </p:spPr>
        <p:txBody>
          <a:bodyPr>
            <a:normAutofit fontScale="92500" lnSpcReduction="10000"/>
          </a:bodyPr>
          <a:lstStyle/>
          <a:p>
            <a:pPr marL="0" indent="0">
              <a:buNone/>
            </a:pPr>
            <a:r>
              <a:rPr lang="en-US" b="1" dirty="0"/>
              <a:t>Integrity Concerns:</a:t>
            </a:r>
            <a:r>
              <a:rPr lang="en-US" dirty="0"/>
              <a:t>  devices must be able to withstand the impact of the water and any debris, as well as the constant exposure to salt water and marine life (example: </a:t>
            </a:r>
            <a:r>
              <a:rPr lang="en-US" dirty="0" err="1"/>
              <a:t>Pelamis</a:t>
            </a:r>
            <a:r>
              <a:rPr lang="en-US" dirty="0"/>
              <a:t> failure)</a:t>
            </a:r>
          </a:p>
          <a:p>
            <a:pPr marL="0" indent="0">
              <a:buNone/>
            </a:pPr>
            <a:endParaRPr lang="en-US" b="1" dirty="0"/>
          </a:p>
          <a:p>
            <a:pPr marL="0" indent="0">
              <a:buNone/>
            </a:pPr>
            <a:r>
              <a:rPr lang="en-US" b="1" dirty="0"/>
              <a:t>Environmental Concerns:</a:t>
            </a:r>
            <a:r>
              <a:rPr lang="en-US" dirty="0"/>
              <a:t>  devices have the potential to seriously negatively impact the ecosystem; electromagnetic fields around cables to and from underwater devices can drastically affect marine life (possible negative effects on behavior, navigation, migration, reproduction)</a:t>
            </a:r>
          </a:p>
          <a:p>
            <a:pPr marL="0" indent="0">
              <a:buNone/>
            </a:pPr>
            <a:endParaRPr lang="en-US" b="1" dirty="0"/>
          </a:p>
          <a:p>
            <a:pPr marL="0" indent="0">
              <a:buNone/>
            </a:pPr>
            <a:r>
              <a:rPr lang="en-US" b="1" dirty="0"/>
              <a:t>Advantages:</a:t>
            </a:r>
            <a:r>
              <a:rPr lang="en-US" dirty="0"/>
              <a:t>  marine resources are very close to many populous areas (coastal cities), and many technologies operate underwater and out of view</a:t>
            </a:r>
            <a:endParaRPr lang="en-US" b="1" dirty="0"/>
          </a:p>
        </p:txBody>
      </p:sp>
      <p:sp>
        <p:nvSpPr>
          <p:cNvPr id="4" name="Slide Number Placeholder 3">
            <a:extLst>
              <a:ext uri="{FF2B5EF4-FFF2-40B4-BE49-F238E27FC236}">
                <a16:creationId xmlns:a16="http://schemas.microsoft.com/office/drawing/2014/main" id="{A15329D4-0F11-484E-8D4D-7956BD987AC1}"/>
              </a:ext>
            </a:extLst>
          </p:cNvPr>
          <p:cNvSpPr>
            <a:spLocks noGrp="1"/>
          </p:cNvSpPr>
          <p:nvPr>
            <p:ph type="sldNum" sz="quarter" idx="12"/>
          </p:nvPr>
        </p:nvSpPr>
        <p:spPr/>
        <p:txBody>
          <a:bodyPr/>
          <a:lstStyle/>
          <a:p>
            <a:fld id="{275B2FE9-ED3C-B545-AD9B-FD51048C4A25}" type="slidenum">
              <a:rPr lang="en-US" smtClean="0"/>
              <a:t>7</a:t>
            </a:fld>
            <a:endParaRPr lang="en-US"/>
          </a:p>
        </p:txBody>
      </p:sp>
      <p:sp>
        <p:nvSpPr>
          <p:cNvPr id="5" name="TextBox 4">
            <a:extLst>
              <a:ext uri="{FF2B5EF4-FFF2-40B4-BE49-F238E27FC236}">
                <a16:creationId xmlns:a16="http://schemas.microsoft.com/office/drawing/2014/main" id="{45A1FE2F-BD41-2741-9A84-D3384718FE59}"/>
              </a:ext>
            </a:extLst>
          </p:cNvPr>
          <p:cNvSpPr txBox="1"/>
          <p:nvPr/>
        </p:nvSpPr>
        <p:spPr>
          <a:xfrm>
            <a:off x="0" y="6334780"/>
            <a:ext cx="5566396" cy="523220"/>
          </a:xfrm>
          <a:prstGeom prst="rect">
            <a:avLst/>
          </a:prstGeom>
          <a:noFill/>
        </p:spPr>
        <p:txBody>
          <a:bodyPr wrap="none" rtlCol="0">
            <a:spAutoFit/>
          </a:bodyPr>
          <a:lstStyle/>
          <a:p>
            <a:r>
              <a:rPr lang="en-US" sz="1400" dirty="0">
                <a:hlinkClick r:id="rId2"/>
              </a:rPr>
              <a:t>https://openei.org/wiki/Marine_and_Hydrokinetic_Technology_Database</a:t>
            </a:r>
            <a:endParaRPr lang="en-US" sz="1400" dirty="0"/>
          </a:p>
          <a:p>
            <a:r>
              <a:rPr lang="en-US" sz="1400" dirty="0">
                <a:hlinkClick r:id="rId3"/>
              </a:rPr>
              <a:t>https://tethys.pnnl.gov/stressor/emf</a:t>
            </a:r>
            <a:endParaRPr lang="en-US" sz="1400" dirty="0"/>
          </a:p>
        </p:txBody>
      </p:sp>
    </p:spTree>
    <p:extLst>
      <p:ext uri="{BB962C8B-B14F-4D97-AF65-F5344CB8AC3E}">
        <p14:creationId xmlns:p14="http://schemas.microsoft.com/office/powerpoint/2010/main" val="601820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4179-157C-3C44-B53E-394F41CD95E1}"/>
              </a:ext>
            </a:extLst>
          </p:cNvPr>
          <p:cNvSpPr>
            <a:spLocks noGrp="1"/>
          </p:cNvSpPr>
          <p:nvPr>
            <p:ph type="title"/>
          </p:nvPr>
        </p:nvSpPr>
        <p:spPr/>
        <p:txBody>
          <a:bodyPr>
            <a:normAutofit fontScale="90000"/>
          </a:bodyPr>
          <a:lstStyle/>
          <a:p>
            <a:r>
              <a:rPr lang="en-US" dirty="0"/>
              <a:t>Marine &amp; Hydrokinetic Technologies:</a:t>
            </a:r>
            <a:br>
              <a:rPr lang="en-US" dirty="0"/>
            </a:br>
            <a:r>
              <a:rPr lang="en-US" dirty="0"/>
              <a:t>Wave Devices</a:t>
            </a:r>
          </a:p>
        </p:txBody>
      </p:sp>
      <p:sp>
        <p:nvSpPr>
          <p:cNvPr id="4" name="Slide Number Placeholder 3">
            <a:extLst>
              <a:ext uri="{FF2B5EF4-FFF2-40B4-BE49-F238E27FC236}">
                <a16:creationId xmlns:a16="http://schemas.microsoft.com/office/drawing/2014/main" id="{6FCD906A-8D39-B249-BDCA-188E32A707E9}"/>
              </a:ext>
            </a:extLst>
          </p:cNvPr>
          <p:cNvSpPr>
            <a:spLocks noGrp="1"/>
          </p:cNvSpPr>
          <p:nvPr>
            <p:ph type="sldNum" sz="quarter" idx="12"/>
          </p:nvPr>
        </p:nvSpPr>
        <p:spPr/>
        <p:txBody>
          <a:bodyPr/>
          <a:lstStyle/>
          <a:p>
            <a:fld id="{275B2FE9-ED3C-B545-AD9B-FD51048C4A25}" type="slidenum">
              <a:rPr lang="en-US" smtClean="0"/>
              <a:t>8</a:t>
            </a:fld>
            <a:endParaRPr lang="en-US" dirty="0"/>
          </a:p>
        </p:txBody>
      </p:sp>
      <p:sp>
        <p:nvSpPr>
          <p:cNvPr id="7" name="TextBox 6">
            <a:extLst>
              <a:ext uri="{FF2B5EF4-FFF2-40B4-BE49-F238E27FC236}">
                <a16:creationId xmlns:a16="http://schemas.microsoft.com/office/drawing/2014/main" id="{9DD45F21-1C26-2D4B-887B-1DABA40035DF}"/>
              </a:ext>
            </a:extLst>
          </p:cNvPr>
          <p:cNvSpPr txBox="1"/>
          <p:nvPr/>
        </p:nvSpPr>
        <p:spPr>
          <a:xfrm>
            <a:off x="0" y="6550223"/>
            <a:ext cx="4256806" cy="307777"/>
          </a:xfrm>
          <a:prstGeom prst="rect">
            <a:avLst/>
          </a:prstGeom>
          <a:noFill/>
        </p:spPr>
        <p:txBody>
          <a:bodyPr wrap="none" rtlCol="0">
            <a:spAutoFit/>
          </a:bodyPr>
          <a:lstStyle/>
          <a:p>
            <a:r>
              <a:rPr lang="en-US" sz="1400" dirty="0">
                <a:hlinkClick r:id="rId2"/>
              </a:rPr>
              <a:t>http://www.emec.org.uk/marine-energy/wave-devices/</a:t>
            </a:r>
            <a:endParaRPr lang="en-US" sz="1400" dirty="0"/>
          </a:p>
        </p:txBody>
      </p:sp>
      <p:pic>
        <p:nvPicPr>
          <p:cNvPr id="9" name="Picture 8">
            <a:extLst>
              <a:ext uri="{FF2B5EF4-FFF2-40B4-BE49-F238E27FC236}">
                <a16:creationId xmlns:a16="http://schemas.microsoft.com/office/drawing/2014/main" id="{D42CEED7-CD54-C847-A738-4E4B2F64BC7C}"/>
              </a:ext>
            </a:extLst>
          </p:cNvPr>
          <p:cNvPicPr>
            <a:picLocks noChangeAspect="1"/>
          </p:cNvPicPr>
          <p:nvPr/>
        </p:nvPicPr>
        <p:blipFill>
          <a:blip r:embed="rId3"/>
          <a:stretch>
            <a:fillRect/>
          </a:stretch>
        </p:blipFill>
        <p:spPr>
          <a:xfrm>
            <a:off x="169251" y="1818608"/>
            <a:ext cx="2032000" cy="1625600"/>
          </a:xfrm>
          <a:prstGeom prst="rect">
            <a:avLst/>
          </a:prstGeom>
        </p:spPr>
      </p:pic>
      <p:sp>
        <p:nvSpPr>
          <p:cNvPr id="10" name="TextBox 9">
            <a:extLst>
              <a:ext uri="{FF2B5EF4-FFF2-40B4-BE49-F238E27FC236}">
                <a16:creationId xmlns:a16="http://schemas.microsoft.com/office/drawing/2014/main" id="{11789AC0-5AB7-654E-B6D9-16C8EBECF29E}"/>
              </a:ext>
            </a:extLst>
          </p:cNvPr>
          <p:cNvSpPr txBox="1"/>
          <p:nvPr/>
        </p:nvSpPr>
        <p:spPr>
          <a:xfrm>
            <a:off x="392341" y="3444208"/>
            <a:ext cx="1585819" cy="369332"/>
          </a:xfrm>
          <a:prstGeom prst="rect">
            <a:avLst/>
          </a:prstGeom>
          <a:noFill/>
        </p:spPr>
        <p:txBody>
          <a:bodyPr wrap="none" rtlCol="0">
            <a:spAutoFit/>
          </a:bodyPr>
          <a:lstStyle/>
          <a:p>
            <a:pPr algn="ctr"/>
            <a:r>
              <a:rPr lang="en-US" dirty="0"/>
              <a:t>Point Absorber</a:t>
            </a:r>
          </a:p>
        </p:txBody>
      </p:sp>
      <p:pic>
        <p:nvPicPr>
          <p:cNvPr id="11" name="Picture 10">
            <a:extLst>
              <a:ext uri="{FF2B5EF4-FFF2-40B4-BE49-F238E27FC236}">
                <a16:creationId xmlns:a16="http://schemas.microsoft.com/office/drawing/2014/main" id="{08712D46-DD20-B845-AB85-86525983D528}"/>
              </a:ext>
            </a:extLst>
          </p:cNvPr>
          <p:cNvPicPr>
            <a:picLocks noChangeAspect="1"/>
          </p:cNvPicPr>
          <p:nvPr/>
        </p:nvPicPr>
        <p:blipFill>
          <a:blip r:embed="rId4"/>
          <a:stretch>
            <a:fillRect/>
          </a:stretch>
        </p:blipFill>
        <p:spPr>
          <a:xfrm>
            <a:off x="2437559" y="1818608"/>
            <a:ext cx="2032000" cy="1625600"/>
          </a:xfrm>
          <a:prstGeom prst="rect">
            <a:avLst/>
          </a:prstGeom>
        </p:spPr>
      </p:pic>
      <p:sp>
        <p:nvSpPr>
          <p:cNvPr id="12" name="TextBox 11">
            <a:extLst>
              <a:ext uri="{FF2B5EF4-FFF2-40B4-BE49-F238E27FC236}">
                <a16:creationId xmlns:a16="http://schemas.microsoft.com/office/drawing/2014/main" id="{ECC76D0B-A36C-024B-9D4E-7157A0B9EAD9}"/>
              </a:ext>
            </a:extLst>
          </p:cNvPr>
          <p:cNvSpPr txBox="1"/>
          <p:nvPr/>
        </p:nvSpPr>
        <p:spPr>
          <a:xfrm>
            <a:off x="2851439" y="3439609"/>
            <a:ext cx="1204240" cy="369332"/>
          </a:xfrm>
          <a:prstGeom prst="rect">
            <a:avLst/>
          </a:prstGeom>
          <a:noFill/>
        </p:spPr>
        <p:txBody>
          <a:bodyPr wrap="none" rtlCol="0">
            <a:spAutoFit/>
          </a:bodyPr>
          <a:lstStyle/>
          <a:p>
            <a:pPr algn="ctr"/>
            <a:r>
              <a:rPr lang="en-US" dirty="0"/>
              <a:t>Attenuator</a:t>
            </a:r>
          </a:p>
        </p:txBody>
      </p:sp>
      <p:pic>
        <p:nvPicPr>
          <p:cNvPr id="13" name="Picture 12">
            <a:extLst>
              <a:ext uri="{FF2B5EF4-FFF2-40B4-BE49-F238E27FC236}">
                <a16:creationId xmlns:a16="http://schemas.microsoft.com/office/drawing/2014/main" id="{D80C45FA-AA36-6A41-A1D9-1DF181E9998A}"/>
              </a:ext>
            </a:extLst>
          </p:cNvPr>
          <p:cNvPicPr>
            <a:picLocks noChangeAspect="1"/>
          </p:cNvPicPr>
          <p:nvPr/>
        </p:nvPicPr>
        <p:blipFill>
          <a:blip r:embed="rId5"/>
          <a:stretch>
            <a:fillRect/>
          </a:stretch>
        </p:blipFill>
        <p:spPr>
          <a:xfrm>
            <a:off x="4668759" y="1829299"/>
            <a:ext cx="2032000" cy="1625600"/>
          </a:xfrm>
          <a:prstGeom prst="rect">
            <a:avLst/>
          </a:prstGeom>
        </p:spPr>
      </p:pic>
      <p:sp>
        <p:nvSpPr>
          <p:cNvPr id="14" name="TextBox 13">
            <a:extLst>
              <a:ext uri="{FF2B5EF4-FFF2-40B4-BE49-F238E27FC236}">
                <a16:creationId xmlns:a16="http://schemas.microsoft.com/office/drawing/2014/main" id="{455A2DF3-5A8A-BA4F-A932-E8D6DE053478}"/>
              </a:ext>
            </a:extLst>
          </p:cNvPr>
          <p:cNvSpPr txBox="1"/>
          <p:nvPr/>
        </p:nvSpPr>
        <p:spPr>
          <a:xfrm>
            <a:off x="5044199" y="3431867"/>
            <a:ext cx="1281120" cy="369332"/>
          </a:xfrm>
          <a:prstGeom prst="rect">
            <a:avLst/>
          </a:prstGeom>
          <a:noFill/>
        </p:spPr>
        <p:txBody>
          <a:bodyPr wrap="none" rtlCol="0">
            <a:spAutoFit/>
          </a:bodyPr>
          <a:lstStyle/>
          <a:p>
            <a:pPr algn="ctr"/>
            <a:r>
              <a:rPr lang="en-US" dirty="0"/>
              <a:t>Bulge Wave</a:t>
            </a:r>
          </a:p>
        </p:txBody>
      </p:sp>
      <p:pic>
        <p:nvPicPr>
          <p:cNvPr id="15" name="Picture 14">
            <a:extLst>
              <a:ext uri="{FF2B5EF4-FFF2-40B4-BE49-F238E27FC236}">
                <a16:creationId xmlns:a16="http://schemas.microsoft.com/office/drawing/2014/main" id="{DFBF95AC-1B6C-0E4A-B016-66610C73E546}"/>
              </a:ext>
            </a:extLst>
          </p:cNvPr>
          <p:cNvPicPr>
            <a:picLocks noChangeAspect="1"/>
          </p:cNvPicPr>
          <p:nvPr/>
        </p:nvPicPr>
        <p:blipFill>
          <a:blip r:embed="rId6"/>
          <a:stretch>
            <a:fillRect/>
          </a:stretch>
        </p:blipFill>
        <p:spPr>
          <a:xfrm>
            <a:off x="213916" y="4065755"/>
            <a:ext cx="2032000" cy="1625600"/>
          </a:xfrm>
          <a:prstGeom prst="rect">
            <a:avLst/>
          </a:prstGeom>
        </p:spPr>
      </p:pic>
      <p:sp>
        <p:nvSpPr>
          <p:cNvPr id="16" name="TextBox 15">
            <a:extLst>
              <a:ext uri="{FF2B5EF4-FFF2-40B4-BE49-F238E27FC236}">
                <a16:creationId xmlns:a16="http://schemas.microsoft.com/office/drawing/2014/main" id="{BD67C7A2-AB3A-0240-9911-EB805C945658}"/>
              </a:ext>
            </a:extLst>
          </p:cNvPr>
          <p:cNvSpPr txBox="1"/>
          <p:nvPr/>
        </p:nvSpPr>
        <p:spPr>
          <a:xfrm>
            <a:off x="169251" y="5691355"/>
            <a:ext cx="1952726" cy="646331"/>
          </a:xfrm>
          <a:prstGeom prst="rect">
            <a:avLst/>
          </a:prstGeom>
          <a:noFill/>
        </p:spPr>
        <p:txBody>
          <a:bodyPr wrap="square" rtlCol="0">
            <a:spAutoFit/>
          </a:bodyPr>
          <a:lstStyle/>
          <a:p>
            <a:pPr algn="ctr"/>
            <a:r>
              <a:rPr lang="en-US" dirty="0"/>
              <a:t>Oscillating Wave Surge Converter</a:t>
            </a:r>
          </a:p>
        </p:txBody>
      </p:sp>
      <p:pic>
        <p:nvPicPr>
          <p:cNvPr id="17" name="Picture 16">
            <a:extLst>
              <a:ext uri="{FF2B5EF4-FFF2-40B4-BE49-F238E27FC236}">
                <a16:creationId xmlns:a16="http://schemas.microsoft.com/office/drawing/2014/main" id="{47EFABE0-6BCA-F44D-B48A-3D56CDD1A87D}"/>
              </a:ext>
            </a:extLst>
          </p:cNvPr>
          <p:cNvPicPr>
            <a:picLocks noChangeAspect="1"/>
          </p:cNvPicPr>
          <p:nvPr/>
        </p:nvPicPr>
        <p:blipFill>
          <a:blip r:embed="rId7"/>
          <a:stretch>
            <a:fillRect/>
          </a:stretch>
        </p:blipFill>
        <p:spPr>
          <a:xfrm>
            <a:off x="4664992" y="4038363"/>
            <a:ext cx="2032000" cy="1625600"/>
          </a:xfrm>
          <a:prstGeom prst="rect">
            <a:avLst/>
          </a:prstGeom>
        </p:spPr>
      </p:pic>
      <p:sp>
        <p:nvSpPr>
          <p:cNvPr id="19" name="TextBox 18">
            <a:extLst>
              <a:ext uri="{FF2B5EF4-FFF2-40B4-BE49-F238E27FC236}">
                <a16:creationId xmlns:a16="http://schemas.microsoft.com/office/drawing/2014/main" id="{8558C793-7741-E443-9E7A-77F3C8CC21F4}"/>
              </a:ext>
            </a:extLst>
          </p:cNvPr>
          <p:cNvSpPr txBox="1"/>
          <p:nvPr/>
        </p:nvSpPr>
        <p:spPr>
          <a:xfrm>
            <a:off x="4605565" y="5691355"/>
            <a:ext cx="1952726" cy="646331"/>
          </a:xfrm>
          <a:prstGeom prst="rect">
            <a:avLst/>
          </a:prstGeom>
          <a:noFill/>
        </p:spPr>
        <p:txBody>
          <a:bodyPr wrap="square" rtlCol="0">
            <a:spAutoFit/>
          </a:bodyPr>
          <a:lstStyle/>
          <a:p>
            <a:pPr algn="ctr"/>
            <a:r>
              <a:rPr lang="en-US" dirty="0"/>
              <a:t>Oscillating Water Column</a:t>
            </a:r>
          </a:p>
        </p:txBody>
      </p:sp>
      <p:pic>
        <p:nvPicPr>
          <p:cNvPr id="18" name="Picture 17">
            <a:extLst>
              <a:ext uri="{FF2B5EF4-FFF2-40B4-BE49-F238E27FC236}">
                <a16:creationId xmlns:a16="http://schemas.microsoft.com/office/drawing/2014/main" id="{ADBB5122-4BAA-624D-A947-3927F899FDB0}"/>
              </a:ext>
            </a:extLst>
          </p:cNvPr>
          <p:cNvPicPr>
            <a:picLocks noChangeAspect="1"/>
          </p:cNvPicPr>
          <p:nvPr/>
        </p:nvPicPr>
        <p:blipFill>
          <a:blip r:embed="rId8"/>
          <a:stretch>
            <a:fillRect/>
          </a:stretch>
        </p:blipFill>
        <p:spPr>
          <a:xfrm>
            <a:off x="6899960" y="4065755"/>
            <a:ext cx="2032000" cy="1625600"/>
          </a:xfrm>
          <a:prstGeom prst="rect">
            <a:avLst/>
          </a:prstGeom>
        </p:spPr>
      </p:pic>
      <p:sp>
        <p:nvSpPr>
          <p:cNvPr id="20" name="TextBox 19">
            <a:extLst>
              <a:ext uri="{FF2B5EF4-FFF2-40B4-BE49-F238E27FC236}">
                <a16:creationId xmlns:a16="http://schemas.microsoft.com/office/drawing/2014/main" id="{3793FC0D-7610-3146-8F14-37208B668690}"/>
              </a:ext>
            </a:extLst>
          </p:cNvPr>
          <p:cNvSpPr txBox="1"/>
          <p:nvPr/>
        </p:nvSpPr>
        <p:spPr>
          <a:xfrm>
            <a:off x="6761259" y="5691355"/>
            <a:ext cx="2032000" cy="646331"/>
          </a:xfrm>
          <a:prstGeom prst="rect">
            <a:avLst/>
          </a:prstGeom>
          <a:noFill/>
        </p:spPr>
        <p:txBody>
          <a:bodyPr wrap="square" rtlCol="0">
            <a:spAutoFit/>
          </a:bodyPr>
          <a:lstStyle/>
          <a:p>
            <a:pPr algn="ctr"/>
            <a:r>
              <a:rPr lang="en-US" dirty="0"/>
              <a:t>Overtopping/</a:t>
            </a:r>
          </a:p>
          <a:p>
            <a:pPr algn="ctr"/>
            <a:r>
              <a:rPr lang="en-US" dirty="0"/>
              <a:t>Terminator Device</a:t>
            </a:r>
          </a:p>
        </p:txBody>
      </p:sp>
      <p:pic>
        <p:nvPicPr>
          <p:cNvPr id="21" name="Picture 20">
            <a:extLst>
              <a:ext uri="{FF2B5EF4-FFF2-40B4-BE49-F238E27FC236}">
                <a16:creationId xmlns:a16="http://schemas.microsoft.com/office/drawing/2014/main" id="{CF0A4D09-3973-C143-9DBE-34C300F6CF93}"/>
              </a:ext>
            </a:extLst>
          </p:cNvPr>
          <p:cNvPicPr>
            <a:picLocks noChangeAspect="1"/>
          </p:cNvPicPr>
          <p:nvPr/>
        </p:nvPicPr>
        <p:blipFill>
          <a:blip r:embed="rId9"/>
          <a:stretch>
            <a:fillRect/>
          </a:stretch>
        </p:blipFill>
        <p:spPr>
          <a:xfrm>
            <a:off x="6899960" y="1793824"/>
            <a:ext cx="2032000" cy="1625600"/>
          </a:xfrm>
          <a:prstGeom prst="rect">
            <a:avLst/>
          </a:prstGeom>
        </p:spPr>
      </p:pic>
      <p:sp>
        <p:nvSpPr>
          <p:cNvPr id="23" name="TextBox 22">
            <a:extLst>
              <a:ext uri="{FF2B5EF4-FFF2-40B4-BE49-F238E27FC236}">
                <a16:creationId xmlns:a16="http://schemas.microsoft.com/office/drawing/2014/main" id="{B5990F34-0E4D-DB49-A9AA-D5A95F29A2B0}"/>
              </a:ext>
            </a:extLst>
          </p:cNvPr>
          <p:cNvSpPr txBox="1"/>
          <p:nvPr/>
        </p:nvSpPr>
        <p:spPr>
          <a:xfrm>
            <a:off x="7130325" y="3420538"/>
            <a:ext cx="1510286" cy="369332"/>
          </a:xfrm>
          <a:prstGeom prst="rect">
            <a:avLst/>
          </a:prstGeom>
          <a:noFill/>
        </p:spPr>
        <p:txBody>
          <a:bodyPr wrap="none" rtlCol="0">
            <a:spAutoFit/>
          </a:bodyPr>
          <a:lstStyle/>
          <a:p>
            <a:pPr algn="ctr"/>
            <a:r>
              <a:rPr lang="en-US" dirty="0"/>
              <a:t>Rotating Mass</a:t>
            </a:r>
          </a:p>
        </p:txBody>
      </p:sp>
      <p:pic>
        <p:nvPicPr>
          <p:cNvPr id="22" name="Picture 21">
            <a:extLst>
              <a:ext uri="{FF2B5EF4-FFF2-40B4-BE49-F238E27FC236}">
                <a16:creationId xmlns:a16="http://schemas.microsoft.com/office/drawing/2014/main" id="{4E873DC7-FB8C-A84B-A3FA-FD9C48BA5010}"/>
              </a:ext>
            </a:extLst>
          </p:cNvPr>
          <p:cNvPicPr>
            <a:picLocks noChangeAspect="1"/>
          </p:cNvPicPr>
          <p:nvPr/>
        </p:nvPicPr>
        <p:blipFill>
          <a:blip r:embed="rId10"/>
          <a:stretch>
            <a:fillRect/>
          </a:stretch>
        </p:blipFill>
        <p:spPr>
          <a:xfrm>
            <a:off x="2430024" y="4065755"/>
            <a:ext cx="2032000" cy="1625600"/>
          </a:xfrm>
          <a:prstGeom prst="rect">
            <a:avLst/>
          </a:prstGeom>
        </p:spPr>
      </p:pic>
      <p:sp>
        <p:nvSpPr>
          <p:cNvPr id="25" name="TextBox 24">
            <a:extLst>
              <a:ext uri="{FF2B5EF4-FFF2-40B4-BE49-F238E27FC236}">
                <a16:creationId xmlns:a16="http://schemas.microsoft.com/office/drawing/2014/main" id="{CCDA7190-1D82-2F40-96C3-9CF27C3C414D}"/>
              </a:ext>
            </a:extLst>
          </p:cNvPr>
          <p:cNvSpPr txBox="1"/>
          <p:nvPr/>
        </p:nvSpPr>
        <p:spPr>
          <a:xfrm>
            <a:off x="2332449" y="5693749"/>
            <a:ext cx="2201346" cy="646331"/>
          </a:xfrm>
          <a:prstGeom prst="rect">
            <a:avLst/>
          </a:prstGeom>
          <a:noFill/>
        </p:spPr>
        <p:txBody>
          <a:bodyPr wrap="square" rtlCol="0">
            <a:spAutoFit/>
          </a:bodyPr>
          <a:lstStyle/>
          <a:p>
            <a:pPr algn="ctr"/>
            <a:r>
              <a:rPr lang="en-US" dirty="0"/>
              <a:t>Submerged Pressure Differential</a:t>
            </a:r>
          </a:p>
        </p:txBody>
      </p:sp>
    </p:spTree>
    <p:extLst>
      <p:ext uri="{BB962C8B-B14F-4D97-AF65-F5344CB8AC3E}">
        <p14:creationId xmlns:p14="http://schemas.microsoft.com/office/powerpoint/2010/main" val="3717252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4179-157C-3C44-B53E-394F41CD95E1}"/>
              </a:ext>
            </a:extLst>
          </p:cNvPr>
          <p:cNvSpPr>
            <a:spLocks noGrp="1"/>
          </p:cNvSpPr>
          <p:nvPr>
            <p:ph type="title"/>
          </p:nvPr>
        </p:nvSpPr>
        <p:spPr/>
        <p:txBody>
          <a:bodyPr>
            <a:normAutofit fontScale="90000"/>
          </a:bodyPr>
          <a:lstStyle/>
          <a:p>
            <a:r>
              <a:rPr lang="en-US" dirty="0"/>
              <a:t>Marine &amp; Hydrokinetic Technologies:</a:t>
            </a:r>
            <a:br>
              <a:rPr lang="en-US" dirty="0"/>
            </a:br>
            <a:r>
              <a:rPr lang="en-US" dirty="0"/>
              <a:t>Tidal Devices</a:t>
            </a:r>
          </a:p>
        </p:txBody>
      </p:sp>
      <p:sp>
        <p:nvSpPr>
          <p:cNvPr id="4" name="Slide Number Placeholder 3">
            <a:extLst>
              <a:ext uri="{FF2B5EF4-FFF2-40B4-BE49-F238E27FC236}">
                <a16:creationId xmlns:a16="http://schemas.microsoft.com/office/drawing/2014/main" id="{6FCD906A-8D39-B249-BDCA-188E32A707E9}"/>
              </a:ext>
            </a:extLst>
          </p:cNvPr>
          <p:cNvSpPr>
            <a:spLocks noGrp="1"/>
          </p:cNvSpPr>
          <p:nvPr>
            <p:ph type="sldNum" sz="quarter" idx="12"/>
          </p:nvPr>
        </p:nvSpPr>
        <p:spPr/>
        <p:txBody>
          <a:bodyPr/>
          <a:lstStyle/>
          <a:p>
            <a:fld id="{275B2FE9-ED3C-B545-AD9B-FD51048C4A25}" type="slidenum">
              <a:rPr lang="en-US" smtClean="0"/>
              <a:t>9</a:t>
            </a:fld>
            <a:endParaRPr lang="en-US" dirty="0"/>
          </a:p>
        </p:txBody>
      </p:sp>
      <p:sp>
        <p:nvSpPr>
          <p:cNvPr id="7" name="TextBox 6">
            <a:extLst>
              <a:ext uri="{FF2B5EF4-FFF2-40B4-BE49-F238E27FC236}">
                <a16:creationId xmlns:a16="http://schemas.microsoft.com/office/drawing/2014/main" id="{9DD45F21-1C26-2D4B-887B-1DABA40035DF}"/>
              </a:ext>
            </a:extLst>
          </p:cNvPr>
          <p:cNvSpPr txBox="1"/>
          <p:nvPr/>
        </p:nvSpPr>
        <p:spPr>
          <a:xfrm>
            <a:off x="0" y="6550223"/>
            <a:ext cx="4202561" cy="307777"/>
          </a:xfrm>
          <a:prstGeom prst="rect">
            <a:avLst/>
          </a:prstGeom>
          <a:noFill/>
        </p:spPr>
        <p:txBody>
          <a:bodyPr wrap="none" rtlCol="0">
            <a:spAutoFit/>
          </a:bodyPr>
          <a:lstStyle/>
          <a:p>
            <a:r>
              <a:rPr lang="en-US" sz="1400" dirty="0">
                <a:hlinkClick r:id="rId2"/>
              </a:rPr>
              <a:t>http://www.emec.org.uk/marine-energy/tidal-devices/</a:t>
            </a:r>
            <a:endParaRPr lang="en-US" sz="1400" dirty="0"/>
          </a:p>
        </p:txBody>
      </p:sp>
      <p:sp>
        <p:nvSpPr>
          <p:cNvPr id="14" name="TextBox 13">
            <a:extLst>
              <a:ext uri="{FF2B5EF4-FFF2-40B4-BE49-F238E27FC236}">
                <a16:creationId xmlns:a16="http://schemas.microsoft.com/office/drawing/2014/main" id="{455A2DF3-5A8A-BA4F-A932-E8D6DE053478}"/>
              </a:ext>
            </a:extLst>
          </p:cNvPr>
          <p:cNvSpPr txBox="1"/>
          <p:nvPr/>
        </p:nvSpPr>
        <p:spPr>
          <a:xfrm>
            <a:off x="274371" y="3612890"/>
            <a:ext cx="2342052" cy="369332"/>
          </a:xfrm>
          <a:prstGeom prst="rect">
            <a:avLst/>
          </a:prstGeom>
          <a:noFill/>
        </p:spPr>
        <p:txBody>
          <a:bodyPr wrap="none" rtlCol="0">
            <a:spAutoFit/>
          </a:bodyPr>
          <a:lstStyle/>
          <a:p>
            <a:pPr algn="ctr"/>
            <a:r>
              <a:rPr lang="en-US" dirty="0"/>
              <a:t>Horizontal Axis Turbine</a:t>
            </a:r>
          </a:p>
        </p:txBody>
      </p:sp>
      <p:sp>
        <p:nvSpPr>
          <p:cNvPr id="16" name="TextBox 15">
            <a:extLst>
              <a:ext uri="{FF2B5EF4-FFF2-40B4-BE49-F238E27FC236}">
                <a16:creationId xmlns:a16="http://schemas.microsoft.com/office/drawing/2014/main" id="{BD67C7A2-AB3A-0240-9911-EB805C945658}"/>
              </a:ext>
            </a:extLst>
          </p:cNvPr>
          <p:cNvSpPr txBox="1"/>
          <p:nvPr/>
        </p:nvSpPr>
        <p:spPr>
          <a:xfrm>
            <a:off x="1998041" y="5846543"/>
            <a:ext cx="1952726" cy="646331"/>
          </a:xfrm>
          <a:prstGeom prst="rect">
            <a:avLst/>
          </a:prstGeom>
          <a:noFill/>
        </p:spPr>
        <p:txBody>
          <a:bodyPr wrap="square" rtlCol="0">
            <a:spAutoFit/>
          </a:bodyPr>
          <a:lstStyle/>
          <a:p>
            <a:pPr algn="ctr"/>
            <a:r>
              <a:rPr lang="en-US" dirty="0"/>
              <a:t>Enclosed Tips</a:t>
            </a:r>
          </a:p>
          <a:p>
            <a:pPr algn="ctr"/>
            <a:r>
              <a:rPr lang="en-US" dirty="0"/>
              <a:t>(</a:t>
            </a:r>
            <a:r>
              <a:rPr lang="en-US" dirty="0" err="1"/>
              <a:t>Venturi</a:t>
            </a:r>
            <a:r>
              <a:rPr lang="en-US" dirty="0"/>
              <a:t>)</a:t>
            </a:r>
          </a:p>
        </p:txBody>
      </p:sp>
      <p:sp>
        <p:nvSpPr>
          <p:cNvPr id="19" name="TextBox 18">
            <a:extLst>
              <a:ext uri="{FF2B5EF4-FFF2-40B4-BE49-F238E27FC236}">
                <a16:creationId xmlns:a16="http://schemas.microsoft.com/office/drawing/2014/main" id="{8558C793-7741-E443-9E7A-77F3C8CC21F4}"/>
              </a:ext>
            </a:extLst>
          </p:cNvPr>
          <p:cNvSpPr txBox="1"/>
          <p:nvPr/>
        </p:nvSpPr>
        <p:spPr>
          <a:xfrm>
            <a:off x="5193233" y="5891635"/>
            <a:ext cx="1952726" cy="369332"/>
          </a:xfrm>
          <a:prstGeom prst="rect">
            <a:avLst/>
          </a:prstGeom>
          <a:noFill/>
        </p:spPr>
        <p:txBody>
          <a:bodyPr wrap="square" rtlCol="0">
            <a:spAutoFit/>
          </a:bodyPr>
          <a:lstStyle/>
          <a:p>
            <a:pPr algn="ctr"/>
            <a:r>
              <a:rPr lang="en-US" dirty="0"/>
              <a:t>Archimedes Screw</a:t>
            </a:r>
          </a:p>
        </p:txBody>
      </p:sp>
      <p:sp>
        <p:nvSpPr>
          <p:cNvPr id="20" name="TextBox 19">
            <a:extLst>
              <a:ext uri="{FF2B5EF4-FFF2-40B4-BE49-F238E27FC236}">
                <a16:creationId xmlns:a16="http://schemas.microsoft.com/office/drawing/2014/main" id="{3793FC0D-7610-3146-8F14-37208B668690}"/>
              </a:ext>
            </a:extLst>
          </p:cNvPr>
          <p:cNvSpPr txBox="1"/>
          <p:nvPr/>
        </p:nvSpPr>
        <p:spPr>
          <a:xfrm>
            <a:off x="6591858" y="3611368"/>
            <a:ext cx="2213490" cy="369332"/>
          </a:xfrm>
          <a:prstGeom prst="rect">
            <a:avLst/>
          </a:prstGeom>
          <a:noFill/>
        </p:spPr>
        <p:txBody>
          <a:bodyPr wrap="square" rtlCol="0">
            <a:spAutoFit/>
          </a:bodyPr>
          <a:lstStyle/>
          <a:p>
            <a:pPr algn="ctr"/>
            <a:r>
              <a:rPr lang="en-US" dirty="0"/>
              <a:t>Oscillating Hydrofoil</a:t>
            </a:r>
          </a:p>
        </p:txBody>
      </p:sp>
      <p:sp>
        <p:nvSpPr>
          <p:cNvPr id="23" name="TextBox 22">
            <a:extLst>
              <a:ext uri="{FF2B5EF4-FFF2-40B4-BE49-F238E27FC236}">
                <a16:creationId xmlns:a16="http://schemas.microsoft.com/office/drawing/2014/main" id="{B5990F34-0E4D-DB49-A9AA-D5A95F29A2B0}"/>
              </a:ext>
            </a:extLst>
          </p:cNvPr>
          <p:cNvSpPr txBox="1"/>
          <p:nvPr/>
        </p:nvSpPr>
        <p:spPr>
          <a:xfrm>
            <a:off x="3492708" y="3612890"/>
            <a:ext cx="2082173" cy="369332"/>
          </a:xfrm>
          <a:prstGeom prst="rect">
            <a:avLst/>
          </a:prstGeom>
          <a:noFill/>
        </p:spPr>
        <p:txBody>
          <a:bodyPr wrap="none" rtlCol="0">
            <a:spAutoFit/>
          </a:bodyPr>
          <a:lstStyle/>
          <a:p>
            <a:pPr algn="ctr"/>
            <a:r>
              <a:rPr lang="en-US" dirty="0"/>
              <a:t>Vertical Axis Turbine</a:t>
            </a:r>
          </a:p>
        </p:txBody>
      </p:sp>
      <p:pic>
        <p:nvPicPr>
          <p:cNvPr id="3" name="Picture 2">
            <a:extLst>
              <a:ext uri="{FF2B5EF4-FFF2-40B4-BE49-F238E27FC236}">
                <a16:creationId xmlns:a16="http://schemas.microsoft.com/office/drawing/2014/main" id="{626FACF6-ADE7-5C47-9338-2CF889E15EE9}"/>
              </a:ext>
            </a:extLst>
          </p:cNvPr>
          <p:cNvPicPr>
            <a:picLocks noChangeAspect="1"/>
          </p:cNvPicPr>
          <p:nvPr/>
        </p:nvPicPr>
        <p:blipFill>
          <a:blip r:embed="rId3"/>
          <a:stretch>
            <a:fillRect/>
          </a:stretch>
        </p:blipFill>
        <p:spPr>
          <a:xfrm>
            <a:off x="429397" y="1979916"/>
            <a:ext cx="2032000" cy="1625600"/>
          </a:xfrm>
          <a:prstGeom prst="rect">
            <a:avLst/>
          </a:prstGeom>
        </p:spPr>
      </p:pic>
      <p:pic>
        <p:nvPicPr>
          <p:cNvPr id="5" name="Picture 4">
            <a:extLst>
              <a:ext uri="{FF2B5EF4-FFF2-40B4-BE49-F238E27FC236}">
                <a16:creationId xmlns:a16="http://schemas.microsoft.com/office/drawing/2014/main" id="{90D42A18-75F0-224E-9CDB-BF46E6BBB4F9}"/>
              </a:ext>
            </a:extLst>
          </p:cNvPr>
          <p:cNvPicPr>
            <a:picLocks noChangeAspect="1"/>
          </p:cNvPicPr>
          <p:nvPr/>
        </p:nvPicPr>
        <p:blipFill>
          <a:blip r:embed="rId4"/>
          <a:stretch>
            <a:fillRect/>
          </a:stretch>
        </p:blipFill>
        <p:spPr>
          <a:xfrm>
            <a:off x="3556000" y="1979916"/>
            <a:ext cx="2032000" cy="1625600"/>
          </a:xfrm>
          <a:prstGeom prst="rect">
            <a:avLst/>
          </a:prstGeom>
        </p:spPr>
      </p:pic>
      <p:pic>
        <p:nvPicPr>
          <p:cNvPr id="6" name="Picture 5">
            <a:extLst>
              <a:ext uri="{FF2B5EF4-FFF2-40B4-BE49-F238E27FC236}">
                <a16:creationId xmlns:a16="http://schemas.microsoft.com/office/drawing/2014/main" id="{0D4DCB37-DCEF-4C4A-8314-26D44197FF24}"/>
              </a:ext>
            </a:extLst>
          </p:cNvPr>
          <p:cNvPicPr>
            <a:picLocks noChangeAspect="1"/>
          </p:cNvPicPr>
          <p:nvPr/>
        </p:nvPicPr>
        <p:blipFill>
          <a:blip r:embed="rId5"/>
          <a:stretch>
            <a:fillRect/>
          </a:stretch>
        </p:blipFill>
        <p:spPr>
          <a:xfrm>
            <a:off x="6682603" y="1979916"/>
            <a:ext cx="2032000" cy="1625600"/>
          </a:xfrm>
          <a:prstGeom prst="rect">
            <a:avLst/>
          </a:prstGeom>
        </p:spPr>
      </p:pic>
      <p:pic>
        <p:nvPicPr>
          <p:cNvPr id="8" name="Picture 7">
            <a:extLst>
              <a:ext uri="{FF2B5EF4-FFF2-40B4-BE49-F238E27FC236}">
                <a16:creationId xmlns:a16="http://schemas.microsoft.com/office/drawing/2014/main" id="{8392AE03-6593-DE46-B035-28E47F7C9CDE}"/>
              </a:ext>
            </a:extLst>
          </p:cNvPr>
          <p:cNvPicPr>
            <a:picLocks noChangeAspect="1"/>
          </p:cNvPicPr>
          <p:nvPr/>
        </p:nvPicPr>
        <p:blipFill>
          <a:blip r:embed="rId6"/>
          <a:stretch>
            <a:fillRect/>
          </a:stretch>
        </p:blipFill>
        <p:spPr>
          <a:xfrm>
            <a:off x="1958404" y="4246404"/>
            <a:ext cx="2032000" cy="1625600"/>
          </a:xfrm>
          <a:prstGeom prst="rect">
            <a:avLst/>
          </a:prstGeom>
        </p:spPr>
      </p:pic>
      <p:pic>
        <p:nvPicPr>
          <p:cNvPr id="24" name="Picture 23">
            <a:extLst>
              <a:ext uri="{FF2B5EF4-FFF2-40B4-BE49-F238E27FC236}">
                <a16:creationId xmlns:a16="http://schemas.microsoft.com/office/drawing/2014/main" id="{4991BD38-611F-C64A-A87B-EB506AA4F64F}"/>
              </a:ext>
            </a:extLst>
          </p:cNvPr>
          <p:cNvPicPr>
            <a:picLocks noChangeAspect="1"/>
          </p:cNvPicPr>
          <p:nvPr/>
        </p:nvPicPr>
        <p:blipFill>
          <a:blip r:embed="rId7"/>
          <a:stretch>
            <a:fillRect/>
          </a:stretch>
        </p:blipFill>
        <p:spPr>
          <a:xfrm>
            <a:off x="5153598" y="4254555"/>
            <a:ext cx="2032000" cy="1625600"/>
          </a:xfrm>
          <a:prstGeom prst="rect">
            <a:avLst/>
          </a:prstGeom>
        </p:spPr>
      </p:pic>
    </p:spTree>
    <p:extLst>
      <p:ext uri="{BB962C8B-B14F-4D97-AF65-F5344CB8AC3E}">
        <p14:creationId xmlns:p14="http://schemas.microsoft.com/office/powerpoint/2010/main" val="7717051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4719</TotalTime>
  <Words>2356</Words>
  <Application>Microsoft Macintosh PowerPoint</Application>
  <PresentationFormat>On-screen Show (4:3)</PresentationFormat>
  <Paragraphs>244</Paragraphs>
  <Slides>33</Slides>
  <Notes>2</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Cambria Math</vt:lpstr>
      <vt:lpstr>Office Theme</vt:lpstr>
      <vt:lpstr>Ocean Wave and Tidal Energy</vt:lpstr>
      <vt:lpstr>Wave Energy Basics</vt:lpstr>
      <vt:lpstr>Wave Energy Basics</vt:lpstr>
      <vt:lpstr>PowerPoint Presentation</vt:lpstr>
      <vt:lpstr>PowerPoint Presentation</vt:lpstr>
      <vt:lpstr>DOE’s Marine and Hydrokinetic Technology Database</vt:lpstr>
      <vt:lpstr>Marine &amp; Hydrokinetic Technologies</vt:lpstr>
      <vt:lpstr>Marine &amp; Hydrokinetic Technologies: Wave Devices</vt:lpstr>
      <vt:lpstr>Marine &amp; Hydrokinetic Technologies: Tidal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Oscillating Hydrofoil</vt:lpstr>
      <vt:lpstr>PowerPoint Presentation</vt:lpstr>
      <vt:lpstr>PowerPoint Presentation</vt:lpstr>
      <vt:lpstr>Technology: Pelamis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recommended sources for future reading: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Wave and Tidal Energy</dc:title>
  <dc:creator>Spear, Eliza</dc:creator>
  <cp:lastModifiedBy>Spear, Eliza</cp:lastModifiedBy>
  <cp:revision>120</cp:revision>
  <dcterms:created xsi:type="dcterms:W3CDTF">2019-09-29T20:19:20Z</dcterms:created>
  <dcterms:modified xsi:type="dcterms:W3CDTF">2019-10-03T03:01:55Z</dcterms:modified>
</cp:coreProperties>
</file>