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ebp" ContentType="image/jpe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26.webp"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8" r:id="rId2"/>
    <p:sldId id="257" r:id="rId3"/>
    <p:sldId id="259" r:id="rId4"/>
    <p:sldId id="262"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8" r:id="rId22"/>
    <p:sldId id="27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0" d="100"/>
          <a:sy n="60" d="100"/>
        </p:scale>
        <p:origin x="520" y="1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FB54DD-D485-47F8-A5B4-EC98075CCB3D}" type="datetimeFigureOut">
              <a:rPr lang="en-US" smtClean="0"/>
              <a:t>3/5/2020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FDB8F4-B625-4C74-85F0-704F5EFD08B4}" type="slidenum">
              <a:rPr lang="en-US" smtClean="0"/>
              <a:t>‹#›</a:t>
            </a:fld>
            <a:endParaRPr lang="en-US"/>
          </a:p>
        </p:txBody>
      </p:sp>
    </p:spTree>
    <p:extLst>
      <p:ext uri="{BB962C8B-B14F-4D97-AF65-F5344CB8AC3E}">
        <p14:creationId xmlns:p14="http://schemas.microsoft.com/office/powerpoint/2010/main" val="3638066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42C216-ABB4-404B-AA37-16C60233BF87}"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8A64B-970A-46BC-9C40-BF3E716159D3}" type="slidenum">
              <a:rPr lang="en-US" smtClean="0"/>
              <a:t>‹#›</a:t>
            </a:fld>
            <a:endParaRPr lang="en-US"/>
          </a:p>
        </p:txBody>
      </p:sp>
    </p:spTree>
    <p:extLst>
      <p:ext uri="{BB962C8B-B14F-4D97-AF65-F5344CB8AC3E}">
        <p14:creationId xmlns:p14="http://schemas.microsoft.com/office/powerpoint/2010/main" val="3550043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42C216-ABB4-404B-AA37-16C60233BF87}"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8A64B-970A-46BC-9C40-BF3E716159D3}" type="slidenum">
              <a:rPr lang="en-US" smtClean="0"/>
              <a:t>‹#›</a:t>
            </a:fld>
            <a:endParaRPr lang="en-US"/>
          </a:p>
        </p:txBody>
      </p:sp>
    </p:spTree>
    <p:extLst>
      <p:ext uri="{BB962C8B-B14F-4D97-AF65-F5344CB8AC3E}">
        <p14:creationId xmlns:p14="http://schemas.microsoft.com/office/powerpoint/2010/main" val="1885849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42C216-ABB4-404B-AA37-16C60233BF87}"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8A64B-970A-46BC-9C40-BF3E716159D3}" type="slidenum">
              <a:rPr lang="en-US" smtClean="0"/>
              <a:t>‹#›</a:t>
            </a:fld>
            <a:endParaRPr lang="en-US"/>
          </a:p>
        </p:txBody>
      </p:sp>
    </p:spTree>
    <p:extLst>
      <p:ext uri="{BB962C8B-B14F-4D97-AF65-F5344CB8AC3E}">
        <p14:creationId xmlns:p14="http://schemas.microsoft.com/office/powerpoint/2010/main" val="12031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42C216-ABB4-404B-AA37-16C60233BF87}"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8A64B-970A-46BC-9C40-BF3E716159D3}" type="slidenum">
              <a:rPr lang="en-US" smtClean="0"/>
              <a:t>‹#›</a:t>
            </a:fld>
            <a:endParaRPr lang="en-US"/>
          </a:p>
        </p:txBody>
      </p:sp>
    </p:spTree>
    <p:extLst>
      <p:ext uri="{BB962C8B-B14F-4D97-AF65-F5344CB8AC3E}">
        <p14:creationId xmlns:p14="http://schemas.microsoft.com/office/powerpoint/2010/main" val="2511426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42C216-ABB4-404B-AA37-16C60233BF87}"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8A64B-970A-46BC-9C40-BF3E716159D3}" type="slidenum">
              <a:rPr lang="en-US" smtClean="0"/>
              <a:t>‹#›</a:t>
            </a:fld>
            <a:endParaRPr lang="en-US"/>
          </a:p>
        </p:txBody>
      </p:sp>
    </p:spTree>
    <p:extLst>
      <p:ext uri="{BB962C8B-B14F-4D97-AF65-F5344CB8AC3E}">
        <p14:creationId xmlns:p14="http://schemas.microsoft.com/office/powerpoint/2010/main" val="1456752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42C216-ABB4-404B-AA37-16C60233BF87}" type="datetimeFigureOut">
              <a:rPr lang="en-US" smtClean="0"/>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B8A64B-970A-46BC-9C40-BF3E716159D3}" type="slidenum">
              <a:rPr lang="en-US" smtClean="0"/>
              <a:t>‹#›</a:t>
            </a:fld>
            <a:endParaRPr lang="en-US"/>
          </a:p>
        </p:txBody>
      </p:sp>
    </p:spTree>
    <p:extLst>
      <p:ext uri="{BB962C8B-B14F-4D97-AF65-F5344CB8AC3E}">
        <p14:creationId xmlns:p14="http://schemas.microsoft.com/office/powerpoint/2010/main" val="3397408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42C216-ABB4-404B-AA37-16C60233BF87}" type="datetimeFigureOut">
              <a:rPr lang="en-US" smtClean="0"/>
              <a:t>3/5/2020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B8A64B-970A-46BC-9C40-BF3E716159D3}" type="slidenum">
              <a:rPr lang="en-US" smtClean="0"/>
              <a:t>‹#›</a:t>
            </a:fld>
            <a:endParaRPr lang="en-US"/>
          </a:p>
        </p:txBody>
      </p:sp>
    </p:spTree>
    <p:extLst>
      <p:ext uri="{BB962C8B-B14F-4D97-AF65-F5344CB8AC3E}">
        <p14:creationId xmlns:p14="http://schemas.microsoft.com/office/powerpoint/2010/main" val="2891521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42C216-ABB4-404B-AA37-16C60233BF87}" type="datetimeFigureOut">
              <a:rPr lang="en-US" smtClean="0"/>
              <a:t>3/5/2020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B8A64B-970A-46BC-9C40-BF3E716159D3}" type="slidenum">
              <a:rPr lang="en-US" smtClean="0"/>
              <a:t>‹#›</a:t>
            </a:fld>
            <a:endParaRPr lang="en-US"/>
          </a:p>
        </p:txBody>
      </p:sp>
    </p:spTree>
    <p:extLst>
      <p:ext uri="{BB962C8B-B14F-4D97-AF65-F5344CB8AC3E}">
        <p14:creationId xmlns:p14="http://schemas.microsoft.com/office/powerpoint/2010/main" val="585476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2C216-ABB4-404B-AA37-16C60233BF87}" type="datetimeFigureOut">
              <a:rPr lang="en-US" smtClean="0"/>
              <a:t>3/5/2020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B8A64B-970A-46BC-9C40-BF3E716159D3}" type="slidenum">
              <a:rPr lang="en-US" smtClean="0"/>
              <a:t>‹#›</a:t>
            </a:fld>
            <a:endParaRPr lang="en-US"/>
          </a:p>
        </p:txBody>
      </p:sp>
    </p:spTree>
    <p:extLst>
      <p:ext uri="{BB962C8B-B14F-4D97-AF65-F5344CB8AC3E}">
        <p14:creationId xmlns:p14="http://schemas.microsoft.com/office/powerpoint/2010/main" val="3269949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42C216-ABB4-404B-AA37-16C60233BF87}" type="datetimeFigureOut">
              <a:rPr lang="en-US" smtClean="0"/>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B8A64B-970A-46BC-9C40-BF3E716159D3}" type="slidenum">
              <a:rPr lang="en-US" smtClean="0"/>
              <a:t>‹#›</a:t>
            </a:fld>
            <a:endParaRPr lang="en-US"/>
          </a:p>
        </p:txBody>
      </p:sp>
    </p:spTree>
    <p:extLst>
      <p:ext uri="{BB962C8B-B14F-4D97-AF65-F5344CB8AC3E}">
        <p14:creationId xmlns:p14="http://schemas.microsoft.com/office/powerpoint/2010/main" val="1591693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42C216-ABB4-404B-AA37-16C60233BF87}" type="datetimeFigureOut">
              <a:rPr lang="en-US" smtClean="0"/>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B8A64B-970A-46BC-9C40-BF3E716159D3}" type="slidenum">
              <a:rPr lang="en-US" smtClean="0"/>
              <a:t>‹#›</a:t>
            </a:fld>
            <a:endParaRPr lang="en-US"/>
          </a:p>
        </p:txBody>
      </p:sp>
    </p:spTree>
    <p:extLst>
      <p:ext uri="{BB962C8B-B14F-4D97-AF65-F5344CB8AC3E}">
        <p14:creationId xmlns:p14="http://schemas.microsoft.com/office/powerpoint/2010/main" val="248657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42C216-ABB4-404B-AA37-16C60233BF87}" type="datetimeFigureOut">
              <a:rPr lang="en-US" smtClean="0"/>
              <a:t>3/5/2020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B8A64B-970A-46BC-9C40-BF3E716159D3}" type="slidenum">
              <a:rPr lang="en-US" smtClean="0"/>
              <a:t>‹#›</a:t>
            </a:fld>
            <a:endParaRPr lang="en-US"/>
          </a:p>
        </p:txBody>
      </p:sp>
    </p:spTree>
    <p:extLst>
      <p:ext uri="{BB962C8B-B14F-4D97-AF65-F5344CB8AC3E}">
        <p14:creationId xmlns:p14="http://schemas.microsoft.com/office/powerpoint/2010/main" val="2356074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jfif"/></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web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webp"/><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A0FC33-7CD3-45B3-96AE-8B4BC8D56668}"/>
              </a:ext>
            </a:extLst>
          </p:cNvPr>
          <p:cNvSpPr txBox="1"/>
          <p:nvPr/>
        </p:nvSpPr>
        <p:spPr>
          <a:xfrm>
            <a:off x="4745934" y="2582614"/>
            <a:ext cx="4224131" cy="1692771"/>
          </a:xfrm>
          <a:prstGeom prst="rect">
            <a:avLst/>
          </a:prstGeom>
          <a:noFill/>
        </p:spPr>
        <p:txBody>
          <a:bodyPr wrap="square" rtlCol="0">
            <a:spAutoFit/>
          </a:bodyPr>
          <a:lstStyle/>
          <a:p>
            <a:r>
              <a:rPr lang="en-US" sz="3000" b="1" dirty="0">
                <a:latin typeface="Arial" panose="020B0604020202020204" pitchFamily="34" charset="0"/>
                <a:cs typeface="Arial" panose="020B0604020202020204" pitchFamily="34" charset="0"/>
              </a:rPr>
              <a:t>Commercialization of Perovskite Solar Cells</a:t>
            </a:r>
          </a:p>
          <a:p>
            <a:r>
              <a:rPr lang="en-US" sz="2000" dirty="0">
                <a:latin typeface="Arial" panose="020B0604020202020204" pitchFamily="34" charset="0"/>
                <a:cs typeface="Arial" panose="020B0604020202020204" pitchFamily="34" charset="0"/>
              </a:rPr>
              <a:t>HEJC March 6</a:t>
            </a:r>
            <a:r>
              <a:rPr lang="en-US" sz="2000" baseline="30000" dirty="0">
                <a:latin typeface="Arial" panose="020B0604020202020204" pitchFamily="34" charset="0"/>
                <a:cs typeface="Arial" panose="020B0604020202020204" pitchFamily="34" charset="0"/>
              </a:rPr>
              <a:t>th</a:t>
            </a:r>
            <a:r>
              <a:rPr lang="en-US" sz="2000" dirty="0">
                <a:latin typeface="Arial" panose="020B0604020202020204" pitchFamily="34" charset="0"/>
                <a:cs typeface="Arial" panose="020B0604020202020204" pitchFamily="34" charset="0"/>
              </a:rPr>
              <a:t>, 2020</a:t>
            </a:r>
          </a:p>
          <a:p>
            <a:r>
              <a:rPr lang="en-US" sz="2000" dirty="0">
                <a:latin typeface="Arial" panose="020B0604020202020204" pitchFamily="34" charset="0"/>
                <a:cs typeface="Arial" panose="020B0604020202020204" pitchFamily="34" charset="0"/>
              </a:rPr>
              <a:t>Robert Gustafson</a:t>
            </a:r>
          </a:p>
        </p:txBody>
      </p:sp>
      <p:pic>
        <p:nvPicPr>
          <p:cNvPr id="4" name="Picture 3">
            <a:extLst>
              <a:ext uri="{FF2B5EF4-FFF2-40B4-BE49-F238E27FC236}">
                <a16:creationId xmlns:a16="http://schemas.microsoft.com/office/drawing/2014/main" id="{3FAA1087-3853-4FE9-B4F0-2F49ECD18B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6088"/>
            <a:ext cx="4572000" cy="3925825"/>
          </a:xfrm>
          <a:prstGeom prst="rect">
            <a:avLst/>
          </a:prstGeom>
        </p:spPr>
      </p:pic>
      <p:pic>
        <p:nvPicPr>
          <p:cNvPr id="8" name="Picture 7">
            <a:extLst>
              <a:ext uri="{FF2B5EF4-FFF2-40B4-BE49-F238E27FC236}">
                <a16:creationId xmlns:a16="http://schemas.microsoft.com/office/drawing/2014/main" id="{7DDD178B-D1C8-4ABD-9C97-61334EFBACFE}"/>
              </a:ext>
            </a:extLst>
          </p:cNvPr>
          <p:cNvPicPr>
            <a:picLocks noChangeAspect="1"/>
          </p:cNvPicPr>
          <p:nvPr/>
        </p:nvPicPr>
        <p:blipFill rotWithShape="1">
          <a:blip r:embed="rId2">
            <a:extLst>
              <a:ext uri="{28A0092B-C50C-407E-A947-70E740481C1C}">
                <a14:useLocalDpi xmlns:a14="http://schemas.microsoft.com/office/drawing/2010/main" val="0"/>
              </a:ext>
            </a:extLst>
          </a:blip>
          <a:srcRect t="62655"/>
          <a:stretch/>
        </p:blipFill>
        <p:spPr>
          <a:xfrm>
            <a:off x="4572000" y="0"/>
            <a:ext cx="4572000" cy="1466087"/>
          </a:xfrm>
          <a:prstGeom prst="rect">
            <a:avLst/>
          </a:prstGeom>
        </p:spPr>
      </p:pic>
      <p:pic>
        <p:nvPicPr>
          <p:cNvPr id="9" name="Picture 8">
            <a:extLst>
              <a:ext uri="{FF2B5EF4-FFF2-40B4-BE49-F238E27FC236}">
                <a16:creationId xmlns:a16="http://schemas.microsoft.com/office/drawing/2014/main" id="{836D71A5-9D58-4A20-945C-44A4D1B5563E}"/>
              </a:ext>
            </a:extLst>
          </p:cNvPr>
          <p:cNvPicPr>
            <a:picLocks noChangeAspect="1"/>
          </p:cNvPicPr>
          <p:nvPr/>
        </p:nvPicPr>
        <p:blipFill rotWithShape="1">
          <a:blip r:embed="rId2">
            <a:extLst>
              <a:ext uri="{28A0092B-C50C-407E-A947-70E740481C1C}">
                <a14:useLocalDpi xmlns:a14="http://schemas.microsoft.com/office/drawing/2010/main" val="0"/>
              </a:ext>
            </a:extLst>
          </a:blip>
          <a:srcRect b="62655"/>
          <a:stretch/>
        </p:blipFill>
        <p:spPr>
          <a:xfrm>
            <a:off x="4572000" y="5391912"/>
            <a:ext cx="4572000" cy="1466088"/>
          </a:xfrm>
          <a:prstGeom prst="rect">
            <a:avLst/>
          </a:prstGeom>
        </p:spPr>
      </p:pic>
      <p:pic>
        <p:nvPicPr>
          <p:cNvPr id="14" name="Picture 13">
            <a:extLst>
              <a:ext uri="{FF2B5EF4-FFF2-40B4-BE49-F238E27FC236}">
                <a16:creationId xmlns:a16="http://schemas.microsoft.com/office/drawing/2014/main" id="{4928FA0E-757E-49D3-9F09-91B79F3C9E91}"/>
              </a:ext>
            </a:extLst>
          </p:cNvPr>
          <p:cNvPicPr>
            <a:picLocks noChangeAspect="1"/>
          </p:cNvPicPr>
          <p:nvPr/>
        </p:nvPicPr>
        <p:blipFill rotWithShape="1">
          <a:blip r:embed="rId2">
            <a:extLst>
              <a:ext uri="{28A0092B-C50C-407E-A947-70E740481C1C}">
                <a14:useLocalDpi xmlns:a14="http://schemas.microsoft.com/office/drawing/2010/main" val="0"/>
              </a:ext>
            </a:extLst>
          </a:blip>
          <a:srcRect t="62655"/>
          <a:stretch/>
        </p:blipFill>
        <p:spPr>
          <a:xfrm>
            <a:off x="0" y="0"/>
            <a:ext cx="4572000" cy="1466087"/>
          </a:xfrm>
          <a:prstGeom prst="rect">
            <a:avLst/>
          </a:prstGeom>
        </p:spPr>
      </p:pic>
      <p:pic>
        <p:nvPicPr>
          <p:cNvPr id="15" name="Picture 14">
            <a:extLst>
              <a:ext uri="{FF2B5EF4-FFF2-40B4-BE49-F238E27FC236}">
                <a16:creationId xmlns:a16="http://schemas.microsoft.com/office/drawing/2014/main" id="{D92E4BA8-28B5-4B58-8390-1D6B13D58B3E}"/>
              </a:ext>
            </a:extLst>
          </p:cNvPr>
          <p:cNvPicPr>
            <a:picLocks noChangeAspect="1"/>
          </p:cNvPicPr>
          <p:nvPr/>
        </p:nvPicPr>
        <p:blipFill rotWithShape="1">
          <a:blip r:embed="rId2">
            <a:extLst>
              <a:ext uri="{28A0092B-C50C-407E-A947-70E740481C1C}">
                <a14:useLocalDpi xmlns:a14="http://schemas.microsoft.com/office/drawing/2010/main" val="0"/>
              </a:ext>
            </a:extLst>
          </a:blip>
          <a:srcRect b="62655"/>
          <a:stretch/>
        </p:blipFill>
        <p:spPr>
          <a:xfrm>
            <a:off x="0" y="5391912"/>
            <a:ext cx="4572000" cy="1466088"/>
          </a:xfrm>
          <a:prstGeom prst="rect">
            <a:avLst/>
          </a:prstGeom>
        </p:spPr>
      </p:pic>
    </p:spTree>
    <p:extLst>
      <p:ext uri="{BB962C8B-B14F-4D97-AF65-F5344CB8AC3E}">
        <p14:creationId xmlns:p14="http://schemas.microsoft.com/office/powerpoint/2010/main" val="246316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446152-CC16-4614-9E20-362C85D1EF82}"/>
              </a:ext>
            </a:extLst>
          </p:cNvPr>
          <p:cNvPicPr>
            <a:picLocks noChangeAspect="1"/>
          </p:cNvPicPr>
          <p:nvPr/>
        </p:nvPicPr>
        <p:blipFill rotWithShape="1">
          <a:blip r:embed="rId2">
            <a:grayscl/>
            <a:extLst>
              <a:ext uri="{28A0092B-C50C-407E-A947-70E740481C1C}">
                <a14:useLocalDpi xmlns:a14="http://schemas.microsoft.com/office/drawing/2010/main" val="0"/>
              </a:ext>
            </a:extLst>
          </a:blip>
          <a:srcRect l="12657" r="50000"/>
          <a:stretch/>
        </p:blipFill>
        <p:spPr>
          <a:xfrm>
            <a:off x="0" y="-14438"/>
            <a:ext cx="4572000" cy="6886876"/>
          </a:xfrm>
          <a:prstGeom prst="rect">
            <a:avLst/>
          </a:prstGeom>
        </p:spPr>
      </p:pic>
      <p:sp>
        <p:nvSpPr>
          <p:cNvPr id="4" name="TextBox 3">
            <a:extLst>
              <a:ext uri="{FF2B5EF4-FFF2-40B4-BE49-F238E27FC236}">
                <a16:creationId xmlns:a16="http://schemas.microsoft.com/office/drawing/2014/main" id="{FDAD71C4-FBF3-47AB-88B5-3BD3C88C5A7D}"/>
              </a:ext>
            </a:extLst>
          </p:cNvPr>
          <p:cNvSpPr txBox="1"/>
          <p:nvPr/>
        </p:nvSpPr>
        <p:spPr>
          <a:xfrm>
            <a:off x="4765185" y="3152001"/>
            <a:ext cx="4224131" cy="553998"/>
          </a:xfrm>
          <a:prstGeom prst="rect">
            <a:avLst/>
          </a:prstGeom>
          <a:noFill/>
        </p:spPr>
        <p:txBody>
          <a:bodyPr wrap="square" rtlCol="0">
            <a:spAutoFit/>
          </a:bodyPr>
          <a:lstStyle/>
          <a:p>
            <a:pPr algn="ctr"/>
            <a:r>
              <a:rPr lang="en-US" sz="3000" b="1" dirty="0">
                <a:latin typeface="Arial" panose="020B0604020202020204" pitchFamily="34" charset="0"/>
                <a:cs typeface="Arial" panose="020B0604020202020204" pitchFamily="34" charset="0"/>
              </a:rPr>
              <a:t>Commercialization</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696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83E3F61-2C3A-4476-8B30-C9F55603B870}"/>
              </a:ext>
            </a:extLst>
          </p:cNvPr>
          <p:cNvGrpSpPr/>
          <p:nvPr/>
        </p:nvGrpSpPr>
        <p:grpSpPr>
          <a:xfrm>
            <a:off x="5929538" y="1345055"/>
            <a:ext cx="2963888" cy="4527283"/>
            <a:chOff x="5724200" y="1316178"/>
            <a:chExt cx="2963888" cy="4527283"/>
          </a:xfrm>
        </p:grpSpPr>
        <p:grpSp>
          <p:nvGrpSpPr>
            <p:cNvPr id="3" name="Group 2">
              <a:extLst>
                <a:ext uri="{FF2B5EF4-FFF2-40B4-BE49-F238E27FC236}">
                  <a16:creationId xmlns:a16="http://schemas.microsoft.com/office/drawing/2014/main" id="{08779703-7660-4507-8EC5-F0A9180445CD}"/>
                </a:ext>
              </a:extLst>
            </p:cNvPr>
            <p:cNvGrpSpPr/>
            <p:nvPr/>
          </p:nvGrpSpPr>
          <p:grpSpPr>
            <a:xfrm>
              <a:off x="5724200" y="1593177"/>
              <a:ext cx="2963888" cy="4250284"/>
              <a:chOff x="5724200" y="1593177"/>
              <a:chExt cx="2963888" cy="4250284"/>
            </a:xfrm>
          </p:grpSpPr>
          <p:grpSp>
            <p:nvGrpSpPr>
              <p:cNvPr id="5" name="Group 4">
                <a:extLst>
                  <a:ext uri="{FF2B5EF4-FFF2-40B4-BE49-F238E27FC236}">
                    <a16:creationId xmlns:a16="http://schemas.microsoft.com/office/drawing/2014/main" id="{A1DF1182-5C3F-4D9E-BB14-6CA60EFB5CBD}"/>
                  </a:ext>
                </a:extLst>
              </p:cNvPr>
              <p:cNvGrpSpPr/>
              <p:nvPr/>
            </p:nvGrpSpPr>
            <p:grpSpPr>
              <a:xfrm>
                <a:off x="5724200" y="1593177"/>
                <a:ext cx="2963888" cy="4250284"/>
                <a:chOff x="5876798" y="831177"/>
                <a:chExt cx="2963888" cy="4250284"/>
              </a:xfrm>
            </p:grpSpPr>
            <p:pic>
              <p:nvPicPr>
                <p:cNvPr id="7" name="Picture 6">
                  <a:extLst>
                    <a:ext uri="{FF2B5EF4-FFF2-40B4-BE49-F238E27FC236}">
                      <a16:creationId xmlns:a16="http://schemas.microsoft.com/office/drawing/2014/main" id="{A8D09FF9-81B3-4D5E-A8AA-1ADFAAE923DA}"/>
                    </a:ext>
                  </a:extLst>
                </p:cNvPr>
                <p:cNvPicPr/>
                <p:nvPr/>
              </p:nvPicPr>
              <p:blipFill rotWithShape="1">
                <a:blip r:embed="rId2" cstate="print">
                  <a:extLst>
                    <a:ext uri="{28A0092B-C50C-407E-A947-70E740481C1C}">
                      <a14:useLocalDpi xmlns:a14="http://schemas.microsoft.com/office/drawing/2010/main" val="0"/>
                    </a:ext>
                  </a:extLst>
                </a:blip>
                <a:srcRect l="68310" t="12544" r="1346" b="13601"/>
                <a:stretch/>
              </p:blipFill>
              <p:spPr>
                <a:xfrm>
                  <a:off x="6095999" y="831177"/>
                  <a:ext cx="2525487" cy="3973285"/>
                </a:xfrm>
                <a:prstGeom prst="rect">
                  <a:avLst/>
                </a:prstGeom>
              </p:spPr>
            </p:pic>
            <p:sp>
              <p:nvSpPr>
                <p:cNvPr id="8" name="Rectangle 7">
                  <a:extLst>
                    <a:ext uri="{FF2B5EF4-FFF2-40B4-BE49-F238E27FC236}">
                      <a16:creationId xmlns:a16="http://schemas.microsoft.com/office/drawing/2014/main" id="{FED55EFA-17C7-404B-AED9-E6506A57974F}"/>
                    </a:ext>
                  </a:extLst>
                </p:cNvPr>
                <p:cNvSpPr/>
                <p:nvPr/>
              </p:nvSpPr>
              <p:spPr>
                <a:xfrm>
                  <a:off x="5876798" y="4804462"/>
                  <a:ext cx="2963888" cy="276999"/>
                </a:xfrm>
                <a:prstGeom prst="rect">
                  <a:avLst/>
                </a:prstGeom>
              </p:spPr>
              <p:txBody>
                <a:bodyPr wrap="none">
                  <a:spAutoFit/>
                </a:bodyPr>
                <a:lstStyle/>
                <a:p>
                  <a:r>
                    <a:rPr lang="en-US" sz="1200" dirty="0">
                      <a:latin typeface="Arial" panose="020B0604020202020204" pitchFamily="34" charset="0"/>
                      <a:ea typeface="Calibri" panose="020F0502020204030204" pitchFamily="34" charset="0"/>
                      <a:cs typeface="Arial" panose="020B0604020202020204" pitchFamily="34" charset="0"/>
                    </a:rPr>
                    <a:t>(6) </a:t>
                  </a:r>
                  <a:r>
                    <a:rPr lang="en-US" sz="1200" i="1" dirty="0">
                      <a:latin typeface="Arial" panose="020B0604020202020204" pitchFamily="34" charset="0"/>
                      <a:ea typeface="Calibri" panose="020F0502020204030204" pitchFamily="34" charset="0"/>
                      <a:cs typeface="Arial" panose="020B0604020202020204" pitchFamily="34" charset="0"/>
                    </a:rPr>
                    <a:t>J. Mater. Chem. A</a:t>
                  </a:r>
                  <a:r>
                    <a:rPr lang="en-US" sz="1200" dirty="0">
                      <a:latin typeface="Arial" panose="020B0604020202020204" pitchFamily="34" charset="0"/>
                      <a:ea typeface="Calibri" panose="020F0502020204030204" pitchFamily="34" charset="0"/>
                      <a:cs typeface="Arial" panose="020B0604020202020204" pitchFamily="34" charset="0"/>
                    </a:rPr>
                    <a:t>, 2017, </a:t>
                  </a:r>
                  <a:r>
                    <a:rPr lang="en-US" sz="1200" b="1" dirty="0">
                      <a:latin typeface="Arial" panose="020B0604020202020204" pitchFamily="34" charset="0"/>
                      <a:ea typeface="Calibri" panose="020F0502020204030204" pitchFamily="34" charset="0"/>
                      <a:cs typeface="Arial" panose="020B0604020202020204" pitchFamily="34" charset="0"/>
                    </a:rPr>
                    <a:t>5</a:t>
                  </a:r>
                  <a:r>
                    <a:rPr lang="en-US" sz="1200" dirty="0">
                      <a:latin typeface="Arial" panose="020B0604020202020204" pitchFamily="34" charset="0"/>
                      <a:ea typeface="Calibri" panose="020F0502020204030204" pitchFamily="34" charset="0"/>
                      <a:cs typeface="Arial" panose="020B0604020202020204" pitchFamily="34" charset="0"/>
                    </a:rPr>
                    <a:t>, 11462-82</a:t>
                  </a:r>
                  <a:endParaRPr lang="en-US" sz="1200" dirty="0">
                    <a:latin typeface="Arial" panose="020B0604020202020204" pitchFamily="34" charset="0"/>
                    <a:cs typeface="Arial" panose="020B0604020202020204" pitchFamily="34" charset="0"/>
                  </a:endParaRPr>
                </a:p>
              </p:txBody>
            </p:sp>
          </p:grpSp>
          <p:sp>
            <p:nvSpPr>
              <p:cNvPr id="6" name="Rectangle 5">
                <a:extLst>
                  <a:ext uri="{FF2B5EF4-FFF2-40B4-BE49-F238E27FC236}">
                    <a16:creationId xmlns:a16="http://schemas.microsoft.com/office/drawing/2014/main" id="{F81C8067-860C-4215-AB20-8D38B4B598F1}"/>
                  </a:ext>
                </a:extLst>
              </p:cNvPr>
              <p:cNvSpPr/>
              <p:nvPr/>
            </p:nvSpPr>
            <p:spPr>
              <a:xfrm>
                <a:off x="5943401" y="1606230"/>
                <a:ext cx="315687" cy="2769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F7199DD0-4ADF-4C47-921F-325E20377303}"/>
                </a:ext>
              </a:extLst>
            </p:cNvPr>
            <p:cNvSpPr txBox="1"/>
            <p:nvPr/>
          </p:nvSpPr>
          <p:spPr>
            <a:xfrm>
              <a:off x="6717774" y="1316178"/>
              <a:ext cx="1970314"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Evaporation</a:t>
              </a:r>
            </a:p>
          </p:txBody>
        </p:sp>
      </p:grpSp>
      <p:grpSp>
        <p:nvGrpSpPr>
          <p:cNvPr id="9" name="Group 8">
            <a:extLst>
              <a:ext uri="{FF2B5EF4-FFF2-40B4-BE49-F238E27FC236}">
                <a16:creationId xmlns:a16="http://schemas.microsoft.com/office/drawing/2014/main" id="{E5C26163-B8F5-4A41-8FC0-ADC0F69785AF}"/>
              </a:ext>
            </a:extLst>
          </p:cNvPr>
          <p:cNvGrpSpPr/>
          <p:nvPr/>
        </p:nvGrpSpPr>
        <p:grpSpPr>
          <a:xfrm>
            <a:off x="661250" y="4285444"/>
            <a:ext cx="5206458" cy="2503051"/>
            <a:chOff x="455912" y="4245935"/>
            <a:chExt cx="5206458" cy="2503051"/>
          </a:xfrm>
        </p:grpSpPr>
        <p:grpSp>
          <p:nvGrpSpPr>
            <p:cNvPr id="10" name="Group 9">
              <a:extLst>
                <a:ext uri="{FF2B5EF4-FFF2-40B4-BE49-F238E27FC236}">
                  <a16:creationId xmlns:a16="http://schemas.microsoft.com/office/drawing/2014/main" id="{A1EC3422-DFBE-4585-97EF-B0E5ED5115AF}"/>
                </a:ext>
              </a:extLst>
            </p:cNvPr>
            <p:cNvGrpSpPr/>
            <p:nvPr/>
          </p:nvGrpSpPr>
          <p:grpSpPr>
            <a:xfrm>
              <a:off x="455912" y="4492192"/>
              <a:ext cx="5206458" cy="2256794"/>
              <a:chOff x="466798" y="4280786"/>
              <a:chExt cx="5206458" cy="2256794"/>
            </a:xfrm>
          </p:grpSpPr>
          <p:sp>
            <p:nvSpPr>
              <p:cNvPr id="12" name="Rectangle 11">
                <a:extLst>
                  <a:ext uri="{FF2B5EF4-FFF2-40B4-BE49-F238E27FC236}">
                    <a16:creationId xmlns:a16="http://schemas.microsoft.com/office/drawing/2014/main" id="{B4D41035-AABB-4334-AF62-16007CC9DE0C}"/>
                  </a:ext>
                </a:extLst>
              </p:cNvPr>
              <p:cNvSpPr/>
              <p:nvPr/>
            </p:nvSpPr>
            <p:spPr>
              <a:xfrm>
                <a:off x="1193990" y="6260581"/>
                <a:ext cx="3752074" cy="276999"/>
              </a:xfrm>
              <a:prstGeom prst="rect">
                <a:avLst/>
              </a:prstGeom>
            </p:spPr>
            <p:txBody>
              <a:bodyPr wrap="square">
                <a:spAutoFit/>
              </a:bodyPr>
              <a:lstStyle/>
              <a:p>
                <a:r>
                  <a:rPr lang="en-US" sz="1200" dirty="0">
                    <a:latin typeface="Arial" panose="020B0604020202020204" pitchFamily="34" charset="0"/>
                    <a:ea typeface="Calibri" panose="020F0502020204030204" pitchFamily="34" charset="0"/>
                    <a:cs typeface="Arial" panose="020B0604020202020204" pitchFamily="34" charset="0"/>
                  </a:rPr>
                  <a:t>(5) </a:t>
                </a:r>
                <a:r>
                  <a:rPr lang="en-US" sz="1200" i="1" dirty="0">
                    <a:latin typeface="Arial" panose="020B0604020202020204" pitchFamily="34" charset="0"/>
                    <a:ea typeface="Calibri" panose="020F0502020204030204" pitchFamily="34" charset="0"/>
                    <a:cs typeface="Arial" panose="020B0604020202020204" pitchFamily="34" charset="0"/>
                  </a:rPr>
                  <a:t>ACS Appl. Mater. Interfaces</a:t>
                </a:r>
                <a:r>
                  <a:rPr lang="en-US" sz="1200" dirty="0">
                    <a:latin typeface="Arial" panose="020B0604020202020204" pitchFamily="34" charset="0"/>
                    <a:ea typeface="Calibri" panose="020F0502020204030204" pitchFamily="34" charset="0"/>
                    <a:cs typeface="Arial" panose="020B0604020202020204" pitchFamily="34" charset="0"/>
                  </a:rPr>
                  <a:t>, 2015, </a:t>
                </a:r>
                <a:r>
                  <a:rPr lang="en-US" sz="1200" b="1" dirty="0">
                    <a:latin typeface="Arial" panose="020B0604020202020204" pitchFamily="34" charset="0"/>
                    <a:ea typeface="Calibri" panose="020F0502020204030204" pitchFamily="34" charset="0"/>
                    <a:cs typeface="Arial" panose="020B0604020202020204" pitchFamily="34" charset="0"/>
                  </a:rPr>
                  <a:t>7</a:t>
                </a:r>
                <a:r>
                  <a:rPr lang="en-US" sz="1200" dirty="0">
                    <a:latin typeface="Arial" panose="020B0604020202020204" pitchFamily="34" charset="0"/>
                    <a:ea typeface="Calibri" panose="020F0502020204030204" pitchFamily="34" charset="0"/>
                    <a:cs typeface="Arial" panose="020B0604020202020204" pitchFamily="34" charset="0"/>
                  </a:rPr>
                  <a:t>, 2708−2714</a:t>
                </a:r>
                <a:endParaRPr lang="en-US" sz="12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17CE6102-A7E7-4EC2-9D67-FADC36572B0D}"/>
                  </a:ext>
                </a:extLst>
              </p:cNvPr>
              <p:cNvPicPr/>
              <p:nvPr/>
            </p:nvPicPr>
            <p:blipFill rotWithShape="1">
              <a:blip r:embed="rId2" cstate="print">
                <a:extLst>
                  <a:ext uri="{28A0092B-C50C-407E-A947-70E740481C1C}">
                    <a14:useLocalDpi xmlns:a14="http://schemas.microsoft.com/office/drawing/2010/main" val="0"/>
                  </a:ext>
                </a:extLst>
              </a:blip>
              <a:srcRect l="5232" t="63199" r="32211"/>
              <a:stretch/>
            </p:blipFill>
            <p:spPr>
              <a:xfrm>
                <a:off x="466798" y="4280786"/>
                <a:ext cx="5206458" cy="1979795"/>
              </a:xfrm>
              <a:prstGeom prst="rect">
                <a:avLst/>
              </a:prstGeom>
            </p:spPr>
          </p:pic>
        </p:grpSp>
        <p:sp>
          <p:nvSpPr>
            <p:cNvPr id="11" name="TextBox 10">
              <a:extLst>
                <a:ext uri="{FF2B5EF4-FFF2-40B4-BE49-F238E27FC236}">
                  <a16:creationId xmlns:a16="http://schemas.microsoft.com/office/drawing/2014/main" id="{A336A645-F6B9-4298-AC75-5780DF6AB85A}"/>
                </a:ext>
              </a:extLst>
            </p:cNvPr>
            <p:cNvSpPr txBox="1"/>
            <p:nvPr/>
          </p:nvSpPr>
          <p:spPr>
            <a:xfrm>
              <a:off x="947057" y="4245935"/>
              <a:ext cx="4133996" cy="338554"/>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Low Vacuum Vapor Transport</a:t>
              </a:r>
            </a:p>
          </p:txBody>
        </p:sp>
      </p:grpSp>
      <p:grpSp>
        <p:nvGrpSpPr>
          <p:cNvPr id="14" name="Group 13">
            <a:extLst>
              <a:ext uri="{FF2B5EF4-FFF2-40B4-BE49-F238E27FC236}">
                <a16:creationId xmlns:a16="http://schemas.microsoft.com/office/drawing/2014/main" id="{A55C8DBB-3857-4337-BB1A-0BBAF202C238}"/>
              </a:ext>
            </a:extLst>
          </p:cNvPr>
          <p:cNvGrpSpPr/>
          <p:nvPr/>
        </p:nvGrpSpPr>
        <p:grpSpPr>
          <a:xfrm>
            <a:off x="661250" y="811334"/>
            <a:ext cx="5116286" cy="3337650"/>
            <a:chOff x="455912" y="771826"/>
            <a:chExt cx="5116286" cy="3337650"/>
          </a:xfrm>
        </p:grpSpPr>
        <p:grpSp>
          <p:nvGrpSpPr>
            <p:cNvPr id="15" name="Group 14">
              <a:extLst>
                <a:ext uri="{FF2B5EF4-FFF2-40B4-BE49-F238E27FC236}">
                  <a16:creationId xmlns:a16="http://schemas.microsoft.com/office/drawing/2014/main" id="{ACDF2AC0-3D6F-493A-B994-AB74D9AFDB8D}"/>
                </a:ext>
              </a:extLst>
            </p:cNvPr>
            <p:cNvGrpSpPr/>
            <p:nvPr/>
          </p:nvGrpSpPr>
          <p:grpSpPr>
            <a:xfrm>
              <a:off x="455912" y="1094993"/>
              <a:ext cx="5116286" cy="3014483"/>
              <a:chOff x="295711" y="887458"/>
              <a:chExt cx="5116286" cy="3014483"/>
            </a:xfrm>
          </p:grpSpPr>
          <p:sp>
            <p:nvSpPr>
              <p:cNvPr id="17" name="Rectangle 16">
                <a:extLst>
                  <a:ext uri="{FF2B5EF4-FFF2-40B4-BE49-F238E27FC236}">
                    <a16:creationId xmlns:a16="http://schemas.microsoft.com/office/drawing/2014/main" id="{39629B34-4884-4328-9DF6-0A763F240E60}"/>
                  </a:ext>
                </a:extLst>
              </p:cNvPr>
              <p:cNvSpPr/>
              <p:nvPr/>
            </p:nvSpPr>
            <p:spPr>
              <a:xfrm>
                <a:off x="1130690" y="3624942"/>
                <a:ext cx="3446328" cy="276999"/>
              </a:xfrm>
              <a:prstGeom prst="rect">
                <a:avLst/>
              </a:prstGeom>
            </p:spPr>
            <p:txBody>
              <a:bodyPr wrap="none">
                <a:spAutoFit/>
              </a:bodyPr>
              <a:lstStyle/>
              <a:p>
                <a:r>
                  <a:rPr lang="en-US" sz="1200" dirty="0">
                    <a:latin typeface="Arial" panose="020B0604020202020204" pitchFamily="34" charset="0"/>
                    <a:ea typeface="Calibri" panose="020F0502020204030204" pitchFamily="34" charset="0"/>
                    <a:cs typeface="Arial" panose="020B0604020202020204" pitchFamily="34" charset="0"/>
                  </a:rPr>
                  <a:t>(4) </a:t>
                </a:r>
                <a:r>
                  <a:rPr lang="en-US" sz="1200" i="1" dirty="0" err="1">
                    <a:latin typeface="Arial" panose="020B0604020202020204" pitchFamily="34" charset="0"/>
                    <a:ea typeface="Calibri" panose="020F0502020204030204" pitchFamily="34" charset="0"/>
                    <a:cs typeface="Arial" panose="020B0604020202020204" pitchFamily="34" charset="0"/>
                  </a:rPr>
                  <a:t>Angew</a:t>
                </a:r>
                <a:r>
                  <a:rPr lang="en-US" sz="1200" i="1" dirty="0">
                    <a:latin typeface="Arial" panose="020B0604020202020204" pitchFamily="34" charset="0"/>
                    <a:ea typeface="Calibri" panose="020F0502020204030204" pitchFamily="34" charset="0"/>
                    <a:cs typeface="Arial" panose="020B0604020202020204" pitchFamily="34" charset="0"/>
                  </a:rPr>
                  <a:t>. Chem. Int. Ed.</a:t>
                </a:r>
                <a:r>
                  <a:rPr lang="en-US" sz="1200" dirty="0">
                    <a:latin typeface="Arial" panose="020B0604020202020204" pitchFamily="34" charset="0"/>
                    <a:ea typeface="Calibri" panose="020F0502020204030204" pitchFamily="34" charset="0"/>
                    <a:cs typeface="Arial" panose="020B0604020202020204" pitchFamily="34" charset="0"/>
                  </a:rPr>
                  <a:t>, 2018, </a:t>
                </a:r>
                <a:r>
                  <a:rPr lang="en-US" sz="1200" b="1" dirty="0">
                    <a:latin typeface="Arial" panose="020B0604020202020204" pitchFamily="34" charset="0"/>
                    <a:ea typeface="Calibri" panose="020F0502020204030204" pitchFamily="34" charset="0"/>
                    <a:cs typeface="Arial" panose="020B0604020202020204" pitchFamily="34" charset="0"/>
                  </a:rPr>
                  <a:t>57</a:t>
                </a:r>
                <a:r>
                  <a:rPr lang="en-US" sz="1200" dirty="0">
                    <a:latin typeface="Arial" panose="020B0604020202020204" pitchFamily="34" charset="0"/>
                    <a:ea typeface="Calibri" panose="020F0502020204030204" pitchFamily="34" charset="0"/>
                    <a:cs typeface="Arial" panose="020B0604020202020204" pitchFamily="34" charset="0"/>
                  </a:rPr>
                  <a:t>, 2554-2569</a:t>
                </a:r>
                <a:endParaRPr lang="en-US" sz="1200" dirty="0">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0AD7D024-B95E-4BA2-ABDF-B5121A75A0B0}"/>
                  </a:ext>
                </a:extLst>
              </p:cNvPr>
              <p:cNvPicPr/>
              <p:nvPr/>
            </p:nvPicPr>
            <p:blipFill rotWithShape="1">
              <a:blip r:embed="rId2" cstate="print">
                <a:extLst>
                  <a:ext uri="{28A0092B-C50C-407E-A947-70E740481C1C}">
                    <a14:useLocalDpi xmlns:a14="http://schemas.microsoft.com/office/drawing/2010/main" val="0"/>
                  </a:ext>
                </a:extLst>
              </a:blip>
              <a:srcRect l="4092" t="4449" r="34436" b="44561"/>
              <a:stretch/>
            </p:blipFill>
            <p:spPr>
              <a:xfrm>
                <a:off x="295711" y="887458"/>
                <a:ext cx="5116286" cy="2743201"/>
              </a:xfrm>
              <a:prstGeom prst="rect">
                <a:avLst/>
              </a:prstGeom>
            </p:spPr>
          </p:pic>
        </p:grpSp>
        <p:sp>
          <p:nvSpPr>
            <p:cNvPr id="16" name="TextBox 15">
              <a:extLst>
                <a:ext uri="{FF2B5EF4-FFF2-40B4-BE49-F238E27FC236}">
                  <a16:creationId xmlns:a16="http://schemas.microsoft.com/office/drawing/2014/main" id="{AF970FFC-E173-4284-8190-755E8183BCE7}"/>
                </a:ext>
              </a:extLst>
            </p:cNvPr>
            <p:cNvSpPr txBox="1"/>
            <p:nvPr/>
          </p:nvSpPr>
          <p:spPr>
            <a:xfrm>
              <a:off x="2309060" y="771826"/>
              <a:ext cx="1970314"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Solution</a:t>
              </a:r>
            </a:p>
          </p:txBody>
        </p:sp>
      </p:grpSp>
      <p:sp>
        <p:nvSpPr>
          <p:cNvPr id="19" name="Rectangle 18">
            <a:extLst>
              <a:ext uri="{FF2B5EF4-FFF2-40B4-BE49-F238E27FC236}">
                <a16:creationId xmlns:a16="http://schemas.microsoft.com/office/drawing/2014/main" id="{1D8CFBE7-07E1-480E-BC19-F23B6322A40A}"/>
              </a:ext>
            </a:extLst>
          </p:cNvPr>
          <p:cNvSpPr/>
          <p:nvPr/>
        </p:nvSpPr>
        <p:spPr>
          <a:xfrm>
            <a:off x="0" y="248478"/>
            <a:ext cx="725557" cy="73549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4B37AA6-36A5-4E0D-8015-12B2A7A2B13B}"/>
              </a:ext>
            </a:extLst>
          </p:cNvPr>
          <p:cNvSpPr/>
          <p:nvPr/>
        </p:nvSpPr>
        <p:spPr>
          <a:xfrm>
            <a:off x="725557" y="339227"/>
            <a:ext cx="8418443" cy="553998"/>
          </a:xfrm>
          <a:prstGeom prst="rect">
            <a:avLst/>
          </a:prstGeom>
        </p:spPr>
        <p:txBody>
          <a:bodyPr wrap="square">
            <a:spAutoFit/>
          </a:bodyPr>
          <a:lstStyle/>
          <a:p>
            <a:r>
              <a:rPr lang="en-US" sz="3000" b="1" dirty="0">
                <a:latin typeface="Arial" panose="020B0604020202020204" pitchFamily="34" charset="0"/>
                <a:cs typeface="Arial" panose="020B0604020202020204" pitchFamily="34" charset="0"/>
              </a:rPr>
              <a:t>Deposition techniques</a:t>
            </a:r>
          </a:p>
        </p:txBody>
      </p:sp>
    </p:spTree>
    <p:extLst>
      <p:ext uri="{BB962C8B-B14F-4D97-AF65-F5344CB8AC3E}">
        <p14:creationId xmlns:p14="http://schemas.microsoft.com/office/powerpoint/2010/main" val="700419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D3C570-5076-4A58-9B5A-3FA6FCF4F714}"/>
              </a:ext>
            </a:extLst>
          </p:cNvPr>
          <p:cNvSpPr/>
          <p:nvPr/>
        </p:nvSpPr>
        <p:spPr>
          <a:xfrm>
            <a:off x="0" y="248478"/>
            <a:ext cx="725557" cy="73549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D03AA62-DB95-40FB-B0F4-C8BC829B787F}"/>
              </a:ext>
            </a:extLst>
          </p:cNvPr>
          <p:cNvPicPr>
            <a:picLocks noChangeAspect="1"/>
          </p:cNvPicPr>
          <p:nvPr/>
        </p:nvPicPr>
        <p:blipFill>
          <a:blip r:embed="rId2"/>
          <a:stretch>
            <a:fillRect/>
          </a:stretch>
        </p:blipFill>
        <p:spPr>
          <a:xfrm>
            <a:off x="0" y="1476135"/>
            <a:ext cx="9144000" cy="3905729"/>
          </a:xfrm>
          <a:prstGeom prst="rect">
            <a:avLst/>
          </a:prstGeom>
        </p:spPr>
      </p:pic>
      <p:pic>
        <p:nvPicPr>
          <p:cNvPr id="5" name="Picture 4">
            <a:extLst>
              <a:ext uri="{FF2B5EF4-FFF2-40B4-BE49-F238E27FC236}">
                <a16:creationId xmlns:a16="http://schemas.microsoft.com/office/drawing/2014/main" id="{4C6C3C0E-FAA0-42D7-B50E-53D42EB4612D}"/>
              </a:ext>
            </a:extLst>
          </p:cNvPr>
          <p:cNvPicPr>
            <a:picLocks noChangeAspect="1"/>
          </p:cNvPicPr>
          <p:nvPr/>
        </p:nvPicPr>
        <p:blipFill>
          <a:blip r:embed="rId3"/>
          <a:stretch>
            <a:fillRect/>
          </a:stretch>
        </p:blipFill>
        <p:spPr>
          <a:xfrm>
            <a:off x="796009" y="101279"/>
            <a:ext cx="3124361" cy="882695"/>
          </a:xfrm>
          <a:prstGeom prst="rect">
            <a:avLst/>
          </a:prstGeom>
        </p:spPr>
      </p:pic>
      <p:pic>
        <p:nvPicPr>
          <p:cNvPr id="7" name="Picture 6">
            <a:extLst>
              <a:ext uri="{FF2B5EF4-FFF2-40B4-BE49-F238E27FC236}">
                <a16:creationId xmlns:a16="http://schemas.microsoft.com/office/drawing/2014/main" id="{C4641621-00E0-495A-BE0E-7D0B640CB822}"/>
              </a:ext>
            </a:extLst>
          </p:cNvPr>
          <p:cNvPicPr>
            <a:picLocks noChangeAspect="1"/>
          </p:cNvPicPr>
          <p:nvPr/>
        </p:nvPicPr>
        <p:blipFill rotWithShape="1">
          <a:blip r:embed="rId4">
            <a:extLst>
              <a:ext uri="{28A0092B-C50C-407E-A947-70E740481C1C}">
                <a14:useLocalDpi xmlns:a14="http://schemas.microsoft.com/office/drawing/2010/main" val="0"/>
              </a:ext>
            </a:extLst>
          </a:blip>
          <a:srcRect t="39226" b="27541"/>
          <a:stretch/>
        </p:blipFill>
        <p:spPr>
          <a:xfrm>
            <a:off x="0" y="5366085"/>
            <a:ext cx="9144000" cy="1491915"/>
          </a:xfrm>
          <a:prstGeom prst="rect">
            <a:avLst/>
          </a:prstGeom>
        </p:spPr>
      </p:pic>
      <p:sp>
        <p:nvSpPr>
          <p:cNvPr id="8" name="TextBox 7">
            <a:extLst>
              <a:ext uri="{FF2B5EF4-FFF2-40B4-BE49-F238E27FC236}">
                <a16:creationId xmlns:a16="http://schemas.microsoft.com/office/drawing/2014/main" id="{3420ABA6-F84D-4613-B227-3743E5380057}"/>
              </a:ext>
            </a:extLst>
          </p:cNvPr>
          <p:cNvSpPr txBox="1"/>
          <p:nvPr/>
        </p:nvSpPr>
        <p:spPr>
          <a:xfrm>
            <a:off x="5101389" y="139779"/>
            <a:ext cx="3770217" cy="1169551"/>
          </a:xfrm>
          <a:prstGeom prst="rect">
            <a:avLst/>
          </a:prstGeom>
          <a:noFill/>
        </p:spPr>
        <p:txBody>
          <a:bodyPr wrap="square" rtlCol="0">
            <a:spAutoFit/>
          </a:bodyPr>
          <a:lstStyle/>
          <a:p>
            <a:pPr>
              <a:spcAft>
                <a:spcPts val="600"/>
              </a:spcAft>
            </a:pPr>
            <a:r>
              <a:rPr lang="en-US" sz="2000" dirty="0"/>
              <a:t>Current lab efficiency at 28%</a:t>
            </a:r>
          </a:p>
          <a:p>
            <a:pPr>
              <a:spcAft>
                <a:spcPts val="600"/>
              </a:spcAft>
            </a:pPr>
            <a:r>
              <a:rPr lang="en-US" sz="2000" dirty="0"/>
              <a:t>100 MW production coming soon</a:t>
            </a:r>
          </a:p>
          <a:p>
            <a:pPr>
              <a:spcAft>
                <a:spcPts val="600"/>
              </a:spcAft>
            </a:pPr>
            <a:r>
              <a:rPr lang="en-US" sz="2000" dirty="0"/>
              <a:t>$170 mm investment</a:t>
            </a:r>
          </a:p>
        </p:txBody>
      </p:sp>
    </p:spTree>
    <p:extLst>
      <p:ext uri="{BB962C8B-B14F-4D97-AF65-F5344CB8AC3E}">
        <p14:creationId xmlns:p14="http://schemas.microsoft.com/office/powerpoint/2010/main" val="4246423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6B5C50-598E-4042-A967-DEF59A667BE0}"/>
              </a:ext>
            </a:extLst>
          </p:cNvPr>
          <p:cNvPicPr>
            <a:picLocks noChangeAspect="1"/>
          </p:cNvPicPr>
          <p:nvPr/>
        </p:nvPicPr>
        <p:blipFill>
          <a:blip r:embed="rId2"/>
          <a:stretch>
            <a:fillRect/>
          </a:stretch>
        </p:blipFill>
        <p:spPr>
          <a:xfrm>
            <a:off x="853925" y="248478"/>
            <a:ext cx="3288101" cy="735496"/>
          </a:xfrm>
          <a:prstGeom prst="rect">
            <a:avLst/>
          </a:prstGeom>
        </p:spPr>
      </p:pic>
      <p:sp>
        <p:nvSpPr>
          <p:cNvPr id="3" name="Rectangle 2">
            <a:extLst>
              <a:ext uri="{FF2B5EF4-FFF2-40B4-BE49-F238E27FC236}">
                <a16:creationId xmlns:a16="http://schemas.microsoft.com/office/drawing/2014/main" id="{A61252CB-B666-4889-910F-8BE4E2C187CB}"/>
              </a:ext>
            </a:extLst>
          </p:cNvPr>
          <p:cNvSpPr/>
          <p:nvPr/>
        </p:nvSpPr>
        <p:spPr>
          <a:xfrm>
            <a:off x="0" y="248478"/>
            <a:ext cx="725557" cy="73549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4378ADA-4A6B-438B-9A0B-F24FC1ECDAEA}"/>
              </a:ext>
            </a:extLst>
          </p:cNvPr>
          <p:cNvSpPr/>
          <p:nvPr/>
        </p:nvSpPr>
        <p:spPr>
          <a:xfrm>
            <a:off x="0" y="6424856"/>
            <a:ext cx="3625544" cy="369332"/>
          </a:xfrm>
          <a:prstGeom prst="rect">
            <a:avLst/>
          </a:prstGeom>
        </p:spPr>
        <p:txBody>
          <a:bodyPr wrap="none">
            <a:spAutoFit/>
          </a:bodyPr>
          <a:lstStyle/>
          <a:p>
            <a:r>
              <a:rPr lang="en-US" dirty="0"/>
              <a:t>https://youtu.be/BeBvoqdXVBw?t=2</a:t>
            </a:r>
          </a:p>
        </p:txBody>
      </p:sp>
      <p:sp>
        <p:nvSpPr>
          <p:cNvPr id="6" name="Rectangle 5">
            <a:extLst>
              <a:ext uri="{FF2B5EF4-FFF2-40B4-BE49-F238E27FC236}">
                <a16:creationId xmlns:a16="http://schemas.microsoft.com/office/drawing/2014/main" id="{5425E01A-D469-4151-A2A4-E2429BBC645E}"/>
              </a:ext>
            </a:extLst>
          </p:cNvPr>
          <p:cNvSpPr/>
          <p:nvPr/>
        </p:nvSpPr>
        <p:spPr>
          <a:xfrm>
            <a:off x="5001977" y="77617"/>
            <a:ext cx="3959144" cy="1077218"/>
          </a:xfrm>
          <a:prstGeom prst="rect">
            <a:avLst/>
          </a:prstGeom>
        </p:spPr>
        <p:txBody>
          <a:bodyPr wrap="square">
            <a:spAutoFit/>
          </a:bodyPr>
          <a:lstStyle/>
          <a:p>
            <a:pPr>
              <a:spcAft>
                <a:spcPts val="600"/>
              </a:spcAft>
            </a:pPr>
            <a:r>
              <a:rPr lang="en-US" dirty="0"/>
              <a:t>No advertised efficiency (probably 25%)</a:t>
            </a:r>
          </a:p>
          <a:p>
            <a:pPr>
              <a:spcAft>
                <a:spcPts val="600"/>
              </a:spcAft>
            </a:pPr>
            <a:r>
              <a:rPr lang="en-US" dirty="0"/>
              <a:t>No plans for manufacturing yet</a:t>
            </a:r>
          </a:p>
          <a:p>
            <a:pPr>
              <a:spcAft>
                <a:spcPts val="600"/>
              </a:spcAft>
            </a:pPr>
            <a:r>
              <a:rPr lang="en-US" dirty="0"/>
              <a:t>$6 mm investment</a:t>
            </a:r>
          </a:p>
        </p:txBody>
      </p:sp>
      <p:pic>
        <p:nvPicPr>
          <p:cNvPr id="7" name="Picture 6">
            <a:extLst>
              <a:ext uri="{FF2B5EF4-FFF2-40B4-BE49-F238E27FC236}">
                <a16:creationId xmlns:a16="http://schemas.microsoft.com/office/drawing/2014/main" id="{D7AA1E2E-1CFA-46EB-B4C3-29D045C9D7BD}"/>
              </a:ext>
            </a:extLst>
          </p:cNvPr>
          <p:cNvPicPr>
            <a:picLocks noChangeAspect="1"/>
          </p:cNvPicPr>
          <p:nvPr/>
        </p:nvPicPr>
        <p:blipFill>
          <a:blip r:embed="rId3"/>
          <a:stretch>
            <a:fillRect/>
          </a:stretch>
        </p:blipFill>
        <p:spPr>
          <a:xfrm>
            <a:off x="96254" y="1230092"/>
            <a:ext cx="8951492" cy="3069530"/>
          </a:xfrm>
          <a:prstGeom prst="rect">
            <a:avLst/>
          </a:prstGeom>
        </p:spPr>
      </p:pic>
      <p:pic>
        <p:nvPicPr>
          <p:cNvPr id="8" name="Picture 7">
            <a:extLst>
              <a:ext uri="{FF2B5EF4-FFF2-40B4-BE49-F238E27FC236}">
                <a16:creationId xmlns:a16="http://schemas.microsoft.com/office/drawing/2014/main" id="{09230876-FD0C-4AD6-9FAB-F3F01211E4BC}"/>
              </a:ext>
            </a:extLst>
          </p:cNvPr>
          <p:cNvPicPr>
            <a:picLocks noChangeAspect="1"/>
          </p:cNvPicPr>
          <p:nvPr/>
        </p:nvPicPr>
        <p:blipFill>
          <a:blip r:embed="rId4"/>
          <a:stretch>
            <a:fillRect/>
          </a:stretch>
        </p:blipFill>
        <p:spPr>
          <a:xfrm>
            <a:off x="246784" y="4374879"/>
            <a:ext cx="8714337" cy="1928933"/>
          </a:xfrm>
          <a:prstGeom prst="rect">
            <a:avLst/>
          </a:prstGeom>
        </p:spPr>
      </p:pic>
    </p:spTree>
    <p:extLst>
      <p:ext uri="{BB962C8B-B14F-4D97-AF65-F5344CB8AC3E}">
        <p14:creationId xmlns:p14="http://schemas.microsoft.com/office/powerpoint/2010/main" val="1015886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838F1C-521F-46B6-9CF3-30C101342A47}"/>
              </a:ext>
            </a:extLst>
          </p:cNvPr>
          <p:cNvSpPr/>
          <p:nvPr/>
        </p:nvSpPr>
        <p:spPr>
          <a:xfrm>
            <a:off x="0" y="248478"/>
            <a:ext cx="725557" cy="73549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B9EE5BE-92AA-4300-99D8-208367AACC71}"/>
              </a:ext>
            </a:extLst>
          </p:cNvPr>
          <p:cNvSpPr/>
          <p:nvPr/>
        </p:nvSpPr>
        <p:spPr>
          <a:xfrm>
            <a:off x="5001977" y="77617"/>
            <a:ext cx="3959144" cy="1077218"/>
          </a:xfrm>
          <a:prstGeom prst="rect">
            <a:avLst/>
          </a:prstGeom>
        </p:spPr>
        <p:txBody>
          <a:bodyPr wrap="square">
            <a:spAutoFit/>
          </a:bodyPr>
          <a:lstStyle/>
          <a:p>
            <a:pPr>
              <a:spcAft>
                <a:spcPts val="600"/>
              </a:spcAft>
            </a:pPr>
            <a:r>
              <a:rPr lang="en-US" dirty="0"/>
              <a:t>No advertised efficiency (probably 25%)</a:t>
            </a:r>
          </a:p>
          <a:p>
            <a:pPr>
              <a:spcAft>
                <a:spcPts val="600"/>
              </a:spcAft>
            </a:pPr>
            <a:r>
              <a:rPr lang="en-US" dirty="0"/>
              <a:t>Ink-jet printing, mechanically stacked</a:t>
            </a:r>
          </a:p>
          <a:p>
            <a:pPr>
              <a:spcAft>
                <a:spcPts val="600"/>
              </a:spcAft>
            </a:pPr>
            <a:r>
              <a:rPr lang="en-US" dirty="0"/>
              <a:t>$2.4 mm investment</a:t>
            </a:r>
          </a:p>
        </p:txBody>
      </p:sp>
      <p:pic>
        <p:nvPicPr>
          <p:cNvPr id="5" name="Picture 4">
            <a:extLst>
              <a:ext uri="{FF2B5EF4-FFF2-40B4-BE49-F238E27FC236}">
                <a16:creationId xmlns:a16="http://schemas.microsoft.com/office/drawing/2014/main" id="{68130ED7-36FC-4473-8644-33F1EFA3376F}"/>
              </a:ext>
            </a:extLst>
          </p:cNvPr>
          <p:cNvPicPr>
            <a:picLocks noChangeAspect="1"/>
          </p:cNvPicPr>
          <p:nvPr/>
        </p:nvPicPr>
        <p:blipFill rotWithShape="1">
          <a:blip r:embed="rId2">
            <a:extLst>
              <a:ext uri="{28A0092B-C50C-407E-A947-70E740481C1C}">
                <a14:useLocalDpi xmlns:a14="http://schemas.microsoft.com/office/drawing/2010/main" val="0"/>
              </a:ext>
            </a:extLst>
          </a:blip>
          <a:srcRect l="6578" t="39531" r="12895" b="40337"/>
          <a:stretch/>
        </p:blipFill>
        <p:spPr>
          <a:xfrm>
            <a:off x="754433" y="248478"/>
            <a:ext cx="2941985" cy="735496"/>
          </a:xfrm>
          <a:prstGeom prst="rect">
            <a:avLst/>
          </a:prstGeom>
        </p:spPr>
      </p:pic>
      <p:pic>
        <p:nvPicPr>
          <p:cNvPr id="7" name="Picture 6">
            <a:extLst>
              <a:ext uri="{FF2B5EF4-FFF2-40B4-BE49-F238E27FC236}">
                <a16:creationId xmlns:a16="http://schemas.microsoft.com/office/drawing/2014/main" id="{FFCB65C4-00B0-4333-B49D-6E2BB36050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75" y="2505968"/>
            <a:ext cx="8096250" cy="4000500"/>
          </a:xfrm>
          <a:prstGeom prst="rect">
            <a:avLst/>
          </a:prstGeom>
        </p:spPr>
      </p:pic>
      <p:sp>
        <p:nvSpPr>
          <p:cNvPr id="8" name="TextBox 7">
            <a:extLst>
              <a:ext uri="{FF2B5EF4-FFF2-40B4-BE49-F238E27FC236}">
                <a16:creationId xmlns:a16="http://schemas.microsoft.com/office/drawing/2014/main" id="{BE5A96AC-5A6A-49DE-B9DA-4A92C025CC89}"/>
              </a:ext>
            </a:extLst>
          </p:cNvPr>
          <p:cNvSpPr txBox="1"/>
          <p:nvPr/>
        </p:nvSpPr>
        <p:spPr>
          <a:xfrm>
            <a:off x="523875" y="1490305"/>
            <a:ext cx="7301464"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Awarded:	$500,000 ARPA-E grant</a:t>
            </a:r>
          </a:p>
          <a:p>
            <a:r>
              <a:rPr lang="en-US" sz="2000" dirty="0">
                <a:latin typeface="Arial" panose="020B0604020202020204" pitchFamily="34" charset="0"/>
                <a:cs typeface="Arial" panose="020B0604020202020204" pitchFamily="34" charset="0"/>
              </a:rPr>
              <a:t>		 	$250,000 DOE AMO voucher to work with NREL</a:t>
            </a:r>
          </a:p>
          <a:p>
            <a:r>
              <a:rPr lang="en-US" sz="2000" dirty="0">
                <a:latin typeface="Arial" panose="020B0604020202020204" pitchFamily="34" charset="0"/>
                <a:cs typeface="Arial" panose="020B0604020202020204" pitchFamily="34" charset="0"/>
              </a:rPr>
              <a:t>		 	$225,000 NSF SBIR to look into IoT applications</a:t>
            </a:r>
          </a:p>
        </p:txBody>
      </p:sp>
    </p:spTree>
    <p:extLst>
      <p:ext uri="{BB962C8B-B14F-4D97-AF65-F5344CB8AC3E}">
        <p14:creationId xmlns:p14="http://schemas.microsoft.com/office/powerpoint/2010/main" val="3913399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A0BBA9-EEEF-456D-AE80-288B5DB6CB64}"/>
              </a:ext>
            </a:extLst>
          </p:cNvPr>
          <p:cNvPicPr>
            <a:picLocks noChangeAspect="1"/>
          </p:cNvPicPr>
          <p:nvPr/>
        </p:nvPicPr>
        <p:blipFill>
          <a:blip r:embed="rId2"/>
          <a:stretch>
            <a:fillRect/>
          </a:stretch>
        </p:blipFill>
        <p:spPr>
          <a:xfrm>
            <a:off x="54496" y="1871338"/>
            <a:ext cx="9035008" cy="3732020"/>
          </a:xfrm>
          <a:prstGeom prst="rect">
            <a:avLst/>
          </a:prstGeom>
        </p:spPr>
      </p:pic>
      <p:sp>
        <p:nvSpPr>
          <p:cNvPr id="3" name="Rectangle 2">
            <a:extLst>
              <a:ext uri="{FF2B5EF4-FFF2-40B4-BE49-F238E27FC236}">
                <a16:creationId xmlns:a16="http://schemas.microsoft.com/office/drawing/2014/main" id="{419BBECF-FFB0-49B7-9F78-343961E48DC3}"/>
              </a:ext>
            </a:extLst>
          </p:cNvPr>
          <p:cNvSpPr/>
          <p:nvPr/>
        </p:nvSpPr>
        <p:spPr>
          <a:xfrm>
            <a:off x="0" y="248478"/>
            <a:ext cx="725557" cy="73549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21547E3-053A-41C6-8519-205A19D811FB}"/>
              </a:ext>
            </a:extLst>
          </p:cNvPr>
          <p:cNvSpPr/>
          <p:nvPr/>
        </p:nvSpPr>
        <p:spPr>
          <a:xfrm>
            <a:off x="725557" y="339227"/>
            <a:ext cx="8418443" cy="553998"/>
          </a:xfrm>
          <a:prstGeom prst="rect">
            <a:avLst/>
          </a:prstGeom>
        </p:spPr>
        <p:txBody>
          <a:bodyPr wrap="square">
            <a:spAutoFit/>
          </a:bodyPr>
          <a:lstStyle/>
          <a:p>
            <a:r>
              <a:rPr lang="en-US" sz="3000" b="1" dirty="0">
                <a:latin typeface="Arial" panose="020B0604020202020204" pitchFamily="34" charset="0"/>
                <a:cs typeface="Arial" panose="020B0604020202020204" pitchFamily="34" charset="0"/>
              </a:rPr>
              <a:t>Competitive costs for mono-PERC</a:t>
            </a:r>
          </a:p>
        </p:txBody>
      </p:sp>
    </p:spTree>
    <p:extLst>
      <p:ext uri="{BB962C8B-B14F-4D97-AF65-F5344CB8AC3E}">
        <p14:creationId xmlns:p14="http://schemas.microsoft.com/office/powerpoint/2010/main" val="3876338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9BBECF-FFB0-49B7-9F78-343961E48DC3}"/>
              </a:ext>
            </a:extLst>
          </p:cNvPr>
          <p:cNvSpPr/>
          <p:nvPr/>
        </p:nvSpPr>
        <p:spPr>
          <a:xfrm>
            <a:off x="0" y="248478"/>
            <a:ext cx="725557" cy="73549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21547E3-053A-41C6-8519-205A19D811FB}"/>
              </a:ext>
            </a:extLst>
          </p:cNvPr>
          <p:cNvSpPr/>
          <p:nvPr/>
        </p:nvSpPr>
        <p:spPr>
          <a:xfrm>
            <a:off x="725557" y="339227"/>
            <a:ext cx="8418443" cy="553998"/>
          </a:xfrm>
          <a:prstGeom prst="rect">
            <a:avLst/>
          </a:prstGeom>
        </p:spPr>
        <p:txBody>
          <a:bodyPr wrap="square">
            <a:spAutoFit/>
          </a:bodyPr>
          <a:lstStyle/>
          <a:p>
            <a:r>
              <a:rPr lang="en-US" sz="3000" b="1" dirty="0">
                <a:latin typeface="Arial" panose="020B0604020202020204" pitchFamily="34" charset="0"/>
                <a:cs typeface="Arial" panose="020B0604020202020204" pitchFamily="34" charset="0"/>
              </a:rPr>
              <a:t>Competitive costs for single-junction PSC</a:t>
            </a:r>
          </a:p>
        </p:txBody>
      </p:sp>
      <p:pic>
        <p:nvPicPr>
          <p:cNvPr id="5" name="Picture 4">
            <a:extLst>
              <a:ext uri="{FF2B5EF4-FFF2-40B4-BE49-F238E27FC236}">
                <a16:creationId xmlns:a16="http://schemas.microsoft.com/office/drawing/2014/main" id="{E96C2B2C-BA60-407F-A2EF-13163099E969}"/>
              </a:ext>
            </a:extLst>
          </p:cNvPr>
          <p:cNvPicPr>
            <a:picLocks noChangeAspect="1"/>
          </p:cNvPicPr>
          <p:nvPr/>
        </p:nvPicPr>
        <p:blipFill rotWithShape="1">
          <a:blip r:embed="rId2"/>
          <a:srcRect t="556"/>
          <a:stretch/>
        </p:blipFill>
        <p:spPr>
          <a:xfrm>
            <a:off x="134754" y="1270000"/>
            <a:ext cx="8843766" cy="5130800"/>
          </a:xfrm>
          <a:prstGeom prst="rect">
            <a:avLst/>
          </a:prstGeom>
        </p:spPr>
      </p:pic>
    </p:spTree>
    <p:extLst>
      <p:ext uri="{BB962C8B-B14F-4D97-AF65-F5344CB8AC3E}">
        <p14:creationId xmlns:p14="http://schemas.microsoft.com/office/powerpoint/2010/main" val="661206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3C9D3A-687C-4FCF-B7D5-91AEF9A1E28F}"/>
              </a:ext>
            </a:extLst>
          </p:cNvPr>
          <p:cNvPicPr>
            <a:picLocks noChangeAspect="1"/>
          </p:cNvPicPr>
          <p:nvPr/>
        </p:nvPicPr>
        <p:blipFill rotWithShape="1">
          <a:blip r:embed="rId2">
            <a:lum bright="70000" contrast="-70000"/>
          </a:blip>
          <a:srcRect l="24604" t="1147" r="3034" b="3956"/>
          <a:stretch/>
        </p:blipFill>
        <p:spPr>
          <a:xfrm>
            <a:off x="0" y="0"/>
            <a:ext cx="9144000" cy="6858000"/>
          </a:xfrm>
          <a:prstGeom prst="rect">
            <a:avLst/>
          </a:prstGeom>
        </p:spPr>
      </p:pic>
      <p:sp>
        <p:nvSpPr>
          <p:cNvPr id="5" name="Rectangle 4">
            <a:extLst>
              <a:ext uri="{FF2B5EF4-FFF2-40B4-BE49-F238E27FC236}">
                <a16:creationId xmlns:a16="http://schemas.microsoft.com/office/drawing/2014/main" id="{3A58B2B3-7443-4C5E-94F4-4094EECADCE1}"/>
              </a:ext>
            </a:extLst>
          </p:cNvPr>
          <p:cNvSpPr/>
          <p:nvPr/>
        </p:nvSpPr>
        <p:spPr>
          <a:xfrm>
            <a:off x="1446029" y="2199925"/>
            <a:ext cx="6251942" cy="1015663"/>
          </a:xfrm>
          <a:prstGeom prst="rect">
            <a:avLst/>
          </a:prstGeom>
        </p:spPr>
        <p:txBody>
          <a:bodyPr wrap="square">
            <a:spAutoFit/>
          </a:bodyPr>
          <a:lstStyle/>
          <a:p>
            <a:pPr algn="ctr"/>
            <a:r>
              <a:rPr lang="en-US" sz="3000" b="1" dirty="0">
                <a:latin typeface="Arial" panose="020B0604020202020204" pitchFamily="34" charset="0"/>
                <a:cs typeface="Arial" panose="020B0604020202020204" pitchFamily="34" charset="0"/>
              </a:rPr>
              <a:t>Will perovskites compete with low-cost Si solar panels?</a:t>
            </a:r>
          </a:p>
        </p:txBody>
      </p:sp>
    </p:spTree>
    <p:extLst>
      <p:ext uri="{BB962C8B-B14F-4D97-AF65-F5344CB8AC3E}">
        <p14:creationId xmlns:p14="http://schemas.microsoft.com/office/powerpoint/2010/main" val="3440651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E8EDCE-AA4A-46F8-8940-354A1FF81CD2}"/>
              </a:ext>
            </a:extLst>
          </p:cNvPr>
          <p:cNvSpPr/>
          <p:nvPr/>
        </p:nvSpPr>
        <p:spPr>
          <a:xfrm>
            <a:off x="0" y="6607290"/>
            <a:ext cx="4749800" cy="276999"/>
          </a:xfrm>
          <a:prstGeom prst="rect">
            <a:avLst/>
          </a:prstGeom>
        </p:spPr>
        <p:txBody>
          <a:bodyPr wrap="square">
            <a:spAutoFit/>
          </a:bodyPr>
          <a:lstStyle/>
          <a:p>
            <a:r>
              <a:rPr lang="en-US" sz="1200" dirty="0"/>
              <a:t>DNV GL, “Energy Transition Outlook 2019 Executive summary”</a:t>
            </a:r>
          </a:p>
        </p:txBody>
      </p:sp>
      <p:pic>
        <p:nvPicPr>
          <p:cNvPr id="3" name="Picture 2">
            <a:extLst>
              <a:ext uri="{FF2B5EF4-FFF2-40B4-BE49-F238E27FC236}">
                <a16:creationId xmlns:a16="http://schemas.microsoft.com/office/drawing/2014/main" id="{9BC33425-A4A8-4420-BE91-E46ED9BD55A1}"/>
              </a:ext>
            </a:extLst>
          </p:cNvPr>
          <p:cNvPicPr>
            <a:picLocks noChangeAspect="1"/>
          </p:cNvPicPr>
          <p:nvPr/>
        </p:nvPicPr>
        <p:blipFill>
          <a:blip r:embed="rId2"/>
          <a:stretch>
            <a:fillRect/>
          </a:stretch>
        </p:blipFill>
        <p:spPr>
          <a:xfrm>
            <a:off x="23062" y="1850710"/>
            <a:ext cx="9097875" cy="4560722"/>
          </a:xfrm>
          <a:prstGeom prst="rect">
            <a:avLst/>
          </a:prstGeom>
        </p:spPr>
      </p:pic>
      <p:pic>
        <p:nvPicPr>
          <p:cNvPr id="6" name="Picture 5">
            <a:extLst>
              <a:ext uri="{FF2B5EF4-FFF2-40B4-BE49-F238E27FC236}">
                <a16:creationId xmlns:a16="http://schemas.microsoft.com/office/drawing/2014/main" id="{56171F27-F383-4085-AD16-3545F293A1B8}"/>
              </a:ext>
            </a:extLst>
          </p:cNvPr>
          <p:cNvPicPr>
            <a:picLocks noChangeAspect="1"/>
          </p:cNvPicPr>
          <p:nvPr/>
        </p:nvPicPr>
        <p:blipFill rotWithShape="1">
          <a:blip r:embed="rId3"/>
          <a:srcRect t="61340" r="13159"/>
          <a:stretch/>
        </p:blipFill>
        <p:spPr>
          <a:xfrm>
            <a:off x="7247039" y="1010041"/>
            <a:ext cx="1816751" cy="722316"/>
          </a:xfrm>
          <a:prstGeom prst="rect">
            <a:avLst/>
          </a:prstGeom>
        </p:spPr>
      </p:pic>
      <p:pic>
        <p:nvPicPr>
          <p:cNvPr id="8" name="Picture 7">
            <a:extLst>
              <a:ext uri="{FF2B5EF4-FFF2-40B4-BE49-F238E27FC236}">
                <a16:creationId xmlns:a16="http://schemas.microsoft.com/office/drawing/2014/main" id="{0BFF8A02-2B2D-4747-ACEC-8E38061E9470}"/>
              </a:ext>
            </a:extLst>
          </p:cNvPr>
          <p:cNvPicPr>
            <a:picLocks noChangeAspect="1"/>
          </p:cNvPicPr>
          <p:nvPr/>
        </p:nvPicPr>
        <p:blipFill rotWithShape="1">
          <a:blip r:embed="rId4"/>
          <a:srcRect b="50864"/>
          <a:stretch/>
        </p:blipFill>
        <p:spPr>
          <a:xfrm>
            <a:off x="1578592" y="983974"/>
            <a:ext cx="2014656" cy="1165351"/>
          </a:xfrm>
          <a:prstGeom prst="rect">
            <a:avLst/>
          </a:prstGeom>
        </p:spPr>
      </p:pic>
      <p:sp>
        <p:nvSpPr>
          <p:cNvPr id="10" name="Rectangle 9">
            <a:extLst>
              <a:ext uri="{FF2B5EF4-FFF2-40B4-BE49-F238E27FC236}">
                <a16:creationId xmlns:a16="http://schemas.microsoft.com/office/drawing/2014/main" id="{949D20EA-2D12-4C82-9E27-454DF039BBFF}"/>
              </a:ext>
            </a:extLst>
          </p:cNvPr>
          <p:cNvSpPr/>
          <p:nvPr/>
        </p:nvSpPr>
        <p:spPr>
          <a:xfrm>
            <a:off x="0" y="248478"/>
            <a:ext cx="725557" cy="73549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8C350DD-0A90-4B23-B9CB-D67313297828}"/>
              </a:ext>
            </a:extLst>
          </p:cNvPr>
          <p:cNvSpPr/>
          <p:nvPr/>
        </p:nvSpPr>
        <p:spPr>
          <a:xfrm>
            <a:off x="702494" y="339227"/>
            <a:ext cx="8418443" cy="553998"/>
          </a:xfrm>
          <a:prstGeom prst="rect">
            <a:avLst/>
          </a:prstGeom>
        </p:spPr>
        <p:txBody>
          <a:bodyPr wrap="square">
            <a:spAutoFit/>
          </a:bodyPr>
          <a:lstStyle/>
          <a:p>
            <a:r>
              <a:rPr lang="en-US" sz="3000" b="1" dirty="0">
                <a:latin typeface="Arial" panose="020B0604020202020204" pitchFamily="34" charset="0"/>
                <a:cs typeface="Arial" panose="020B0604020202020204" pitchFamily="34" charset="0"/>
              </a:rPr>
              <a:t>Global Electricity Demand</a:t>
            </a:r>
          </a:p>
        </p:txBody>
      </p:sp>
      <p:pic>
        <p:nvPicPr>
          <p:cNvPr id="12" name="Picture 11">
            <a:extLst>
              <a:ext uri="{FF2B5EF4-FFF2-40B4-BE49-F238E27FC236}">
                <a16:creationId xmlns:a16="http://schemas.microsoft.com/office/drawing/2014/main" id="{BC449DF0-815E-4465-82A0-389D5A6A76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8874" y="3016029"/>
            <a:ext cx="1295400" cy="1270000"/>
          </a:xfrm>
          <a:prstGeom prst="rect">
            <a:avLst/>
          </a:prstGeom>
        </p:spPr>
      </p:pic>
      <p:pic>
        <p:nvPicPr>
          <p:cNvPr id="13" name="Picture 12">
            <a:extLst>
              <a:ext uri="{FF2B5EF4-FFF2-40B4-BE49-F238E27FC236}">
                <a16:creationId xmlns:a16="http://schemas.microsoft.com/office/drawing/2014/main" id="{4BCF118C-02BD-48EF-B6D0-E4C7D1B0C0CE}"/>
              </a:ext>
            </a:extLst>
          </p:cNvPr>
          <p:cNvPicPr>
            <a:picLocks noChangeAspect="1"/>
          </p:cNvPicPr>
          <p:nvPr/>
        </p:nvPicPr>
        <p:blipFill rotWithShape="1">
          <a:blip r:embed="rId4"/>
          <a:srcRect t="50864"/>
          <a:stretch/>
        </p:blipFill>
        <p:spPr>
          <a:xfrm>
            <a:off x="3536098" y="1072176"/>
            <a:ext cx="2014656" cy="1165351"/>
          </a:xfrm>
          <a:prstGeom prst="rect">
            <a:avLst/>
          </a:prstGeom>
        </p:spPr>
      </p:pic>
      <p:pic>
        <p:nvPicPr>
          <p:cNvPr id="15" name="Picture 14">
            <a:extLst>
              <a:ext uri="{FF2B5EF4-FFF2-40B4-BE49-F238E27FC236}">
                <a16:creationId xmlns:a16="http://schemas.microsoft.com/office/drawing/2014/main" id="{7EF3C9D3-7337-4E97-8FCB-B0238130997F}"/>
              </a:ext>
            </a:extLst>
          </p:cNvPr>
          <p:cNvPicPr>
            <a:picLocks noChangeAspect="1"/>
          </p:cNvPicPr>
          <p:nvPr/>
        </p:nvPicPr>
        <p:blipFill rotWithShape="1">
          <a:blip r:embed="rId3"/>
          <a:srcRect r="13159" b="39105"/>
          <a:stretch/>
        </p:blipFill>
        <p:spPr>
          <a:xfrm>
            <a:off x="5444954" y="1011578"/>
            <a:ext cx="1816751" cy="1137747"/>
          </a:xfrm>
          <a:prstGeom prst="rect">
            <a:avLst/>
          </a:prstGeom>
        </p:spPr>
      </p:pic>
    </p:spTree>
    <p:extLst>
      <p:ext uri="{BB962C8B-B14F-4D97-AF65-F5344CB8AC3E}">
        <p14:creationId xmlns:p14="http://schemas.microsoft.com/office/powerpoint/2010/main" val="2566052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2E47CE-870F-4825-8D48-45070B75DB98}"/>
              </a:ext>
            </a:extLst>
          </p:cNvPr>
          <p:cNvSpPr/>
          <p:nvPr/>
        </p:nvSpPr>
        <p:spPr>
          <a:xfrm>
            <a:off x="725557" y="358089"/>
            <a:ext cx="6174704" cy="553998"/>
          </a:xfrm>
          <a:prstGeom prst="rect">
            <a:avLst/>
          </a:prstGeom>
        </p:spPr>
        <p:txBody>
          <a:bodyPr wrap="none">
            <a:spAutoFit/>
          </a:bodyPr>
          <a:lstStyle/>
          <a:p>
            <a:r>
              <a:rPr lang="en-US" sz="3000" b="1" dirty="0">
                <a:solidFill>
                  <a:schemeClr val="bg2">
                    <a:lumMod val="25000"/>
                  </a:schemeClr>
                </a:solidFill>
                <a:latin typeface="Arial" panose="020B0604020202020204" pitchFamily="34" charset="0"/>
                <a:cs typeface="Arial" panose="020B0604020202020204" pitchFamily="34" charset="0"/>
              </a:rPr>
              <a:t>Very </a:t>
            </a:r>
            <a:r>
              <a:rPr lang="en-US" sz="3000" b="1" i="1" dirty="0">
                <a:solidFill>
                  <a:srgbClr val="C00000"/>
                </a:solidFill>
                <a:latin typeface="Arial" panose="020B0604020202020204" pitchFamily="34" charset="0"/>
                <a:cs typeface="Arial" panose="020B0604020202020204" pitchFamily="34" charset="0"/>
              </a:rPr>
              <a:t>challenging</a:t>
            </a:r>
            <a:r>
              <a:rPr lang="en-US" sz="3000" b="1" dirty="0">
                <a:solidFill>
                  <a:schemeClr val="bg2">
                    <a:lumMod val="25000"/>
                  </a:schemeClr>
                </a:solidFill>
                <a:latin typeface="Arial" panose="020B0604020202020204" pitchFamily="34" charset="0"/>
                <a:cs typeface="Arial" panose="020B0604020202020204" pitchFamily="34" charset="0"/>
              </a:rPr>
              <a:t> with status quo</a:t>
            </a:r>
            <a:endParaRPr lang="en-US" sz="3000" dirty="0">
              <a:solidFill>
                <a:srgbClr val="C00000"/>
              </a:solidFill>
            </a:endParaRPr>
          </a:p>
        </p:txBody>
      </p:sp>
      <p:sp>
        <p:nvSpPr>
          <p:cNvPr id="5" name="Rectangle 4">
            <a:extLst>
              <a:ext uri="{FF2B5EF4-FFF2-40B4-BE49-F238E27FC236}">
                <a16:creationId xmlns:a16="http://schemas.microsoft.com/office/drawing/2014/main" id="{7D4925DB-4A0E-42DA-BC1B-BD751BCE82E7}"/>
              </a:ext>
            </a:extLst>
          </p:cNvPr>
          <p:cNvSpPr/>
          <p:nvPr/>
        </p:nvSpPr>
        <p:spPr>
          <a:xfrm>
            <a:off x="1713138" y="6581001"/>
            <a:ext cx="6096000" cy="261610"/>
          </a:xfrm>
          <a:prstGeom prst="rect">
            <a:avLst/>
          </a:prstGeom>
        </p:spPr>
        <p:txBody>
          <a:bodyPr>
            <a:spAutoFit/>
          </a:bodyPr>
          <a:lstStyle/>
          <a:p>
            <a:r>
              <a:rPr lang="en-US" sz="1100" baseline="30000" dirty="0">
                <a:latin typeface="Arial" panose="020B0604020202020204" pitchFamily="34" charset="0"/>
                <a:cs typeface="Arial" panose="020B0604020202020204" pitchFamily="34" charset="0"/>
              </a:rPr>
              <a:t>5</a:t>
            </a:r>
            <a:r>
              <a:rPr lang="en-US" sz="1100" dirty="0">
                <a:latin typeface="Arial" panose="020B0604020202020204" pitchFamily="34" charset="0"/>
                <a:cs typeface="Arial" panose="020B0604020202020204" pitchFamily="34" charset="0"/>
              </a:rPr>
              <a:t>International Technology Roadmap for Photovoltaic (ITRPV), 10</a:t>
            </a:r>
            <a:r>
              <a:rPr lang="en-US" sz="1100" baseline="30000" dirty="0">
                <a:latin typeface="Arial" panose="020B0604020202020204" pitchFamily="34" charset="0"/>
                <a:cs typeface="Arial" panose="020B0604020202020204" pitchFamily="34" charset="0"/>
              </a:rPr>
              <a:t>th</a:t>
            </a:r>
            <a:r>
              <a:rPr lang="en-US" sz="1100" dirty="0">
                <a:latin typeface="Arial" panose="020B0604020202020204" pitchFamily="34" charset="0"/>
                <a:cs typeface="Arial" panose="020B0604020202020204" pitchFamily="34" charset="0"/>
              </a:rPr>
              <a:t> edition, March 2019</a:t>
            </a:r>
          </a:p>
        </p:txBody>
      </p:sp>
      <p:sp>
        <p:nvSpPr>
          <p:cNvPr id="6" name="Rectangle 5">
            <a:extLst>
              <a:ext uri="{FF2B5EF4-FFF2-40B4-BE49-F238E27FC236}">
                <a16:creationId xmlns:a16="http://schemas.microsoft.com/office/drawing/2014/main" id="{9EE8CA2C-E161-43C2-9AA3-774B08920EE8}"/>
              </a:ext>
            </a:extLst>
          </p:cNvPr>
          <p:cNvSpPr/>
          <p:nvPr/>
        </p:nvSpPr>
        <p:spPr>
          <a:xfrm>
            <a:off x="0" y="6581001"/>
            <a:ext cx="1771639" cy="261610"/>
          </a:xfrm>
          <a:prstGeom prst="rect">
            <a:avLst/>
          </a:prstGeom>
        </p:spPr>
        <p:txBody>
          <a:bodyPr wrap="none">
            <a:spAutoFit/>
          </a:bodyPr>
          <a:lstStyle/>
          <a:p>
            <a:r>
              <a:rPr lang="en-US" sz="1100" baseline="30000" dirty="0">
                <a:latin typeface="Arial" panose="020B0604020202020204" pitchFamily="34" charset="0"/>
                <a:cs typeface="Arial" panose="020B0604020202020204" pitchFamily="34" charset="0"/>
              </a:rPr>
              <a:t>4</a:t>
            </a:r>
            <a:r>
              <a:rPr lang="en-US" sz="1100" i="1" dirty="0">
                <a:latin typeface="Arial" panose="020B0604020202020204" pitchFamily="34" charset="0"/>
                <a:cs typeface="Arial" panose="020B0604020202020204" pitchFamily="34" charset="0"/>
              </a:rPr>
              <a:t>Appl. Sci</a:t>
            </a:r>
            <a:r>
              <a:rPr lang="en-US" sz="1100" dirty="0">
                <a:latin typeface="Arial" panose="020B0604020202020204" pitchFamily="34" charset="0"/>
                <a:cs typeface="Arial" panose="020B0604020202020204" pitchFamily="34" charset="0"/>
              </a:rPr>
              <a:t>., 2019,</a:t>
            </a:r>
            <a:r>
              <a:rPr lang="en-US" sz="1100" b="1" dirty="0">
                <a:latin typeface="Arial" panose="020B0604020202020204" pitchFamily="34" charset="0"/>
                <a:cs typeface="Arial" panose="020B0604020202020204" pitchFamily="34" charset="0"/>
              </a:rPr>
              <a:t> 9</a:t>
            </a:r>
            <a:r>
              <a:rPr lang="en-US" sz="1100" dirty="0">
                <a:latin typeface="Arial" panose="020B0604020202020204" pitchFamily="34" charset="0"/>
                <a:cs typeface="Arial" panose="020B0604020202020204" pitchFamily="34" charset="0"/>
              </a:rPr>
              <a:t>, 1227</a:t>
            </a:r>
          </a:p>
        </p:txBody>
      </p:sp>
      <p:sp>
        <p:nvSpPr>
          <p:cNvPr id="7" name="Rectangle 6">
            <a:extLst>
              <a:ext uri="{FF2B5EF4-FFF2-40B4-BE49-F238E27FC236}">
                <a16:creationId xmlns:a16="http://schemas.microsoft.com/office/drawing/2014/main" id="{E0FD197D-79AB-44F5-B83F-B12662130E35}"/>
              </a:ext>
            </a:extLst>
          </p:cNvPr>
          <p:cNvSpPr/>
          <p:nvPr/>
        </p:nvSpPr>
        <p:spPr>
          <a:xfrm>
            <a:off x="2331530" y="6302850"/>
            <a:ext cx="7785100" cy="261610"/>
          </a:xfrm>
          <a:prstGeom prst="rect">
            <a:avLst/>
          </a:prstGeom>
        </p:spPr>
        <p:txBody>
          <a:bodyPr wrap="square">
            <a:spAutoFit/>
          </a:bodyPr>
          <a:lstStyle/>
          <a:p>
            <a:r>
              <a:rPr lang="en-US" sz="1100" baseline="30000" dirty="0">
                <a:latin typeface="Arial" panose="020B0604020202020204" pitchFamily="34" charset="0"/>
                <a:cs typeface="Arial" panose="020B0604020202020204" pitchFamily="34" charset="0"/>
              </a:rPr>
              <a:t>3</a:t>
            </a:r>
            <a:r>
              <a:rPr lang="en-US" sz="1100" dirty="0">
                <a:latin typeface="Arial" panose="020B0604020202020204" pitchFamily="34" charset="0"/>
                <a:cs typeface="Arial" panose="020B0604020202020204" pitchFamily="34" charset="0"/>
              </a:rPr>
              <a:t>Feldman and Margolis, Q1/Q2 2019 Solar Industry Update, National Renewable Energy Lab (NREL), 2019</a:t>
            </a:r>
          </a:p>
        </p:txBody>
      </p:sp>
      <p:sp>
        <p:nvSpPr>
          <p:cNvPr id="8" name="Rectangle 7">
            <a:extLst>
              <a:ext uri="{FF2B5EF4-FFF2-40B4-BE49-F238E27FC236}">
                <a16:creationId xmlns:a16="http://schemas.microsoft.com/office/drawing/2014/main" id="{10E0181C-6DA5-4408-9902-A75137C12D28}"/>
              </a:ext>
            </a:extLst>
          </p:cNvPr>
          <p:cNvSpPr/>
          <p:nvPr/>
        </p:nvSpPr>
        <p:spPr>
          <a:xfrm>
            <a:off x="0" y="6303475"/>
            <a:ext cx="2430474" cy="261610"/>
          </a:xfrm>
          <a:prstGeom prst="rect">
            <a:avLst/>
          </a:prstGeom>
        </p:spPr>
        <p:txBody>
          <a:bodyPr wrap="none">
            <a:spAutoFit/>
          </a:bodyPr>
          <a:lstStyle/>
          <a:p>
            <a:r>
              <a:rPr lang="en-US" sz="1100" i="1" baseline="30000" dirty="0">
                <a:latin typeface="Arial" panose="020B0604020202020204" pitchFamily="34" charset="0"/>
                <a:cs typeface="Arial" panose="020B0604020202020204" pitchFamily="34" charset="0"/>
              </a:rPr>
              <a:t>2</a:t>
            </a:r>
            <a:r>
              <a:rPr lang="en-US" sz="1100" i="1" dirty="0">
                <a:latin typeface="Arial" panose="020B0604020202020204" pitchFamily="34" charset="0"/>
                <a:cs typeface="Arial" panose="020B0604020202020204" pitchFamily="34" charset="0"/>
              </a:rPr>
              <a:t>Science</a:t>
            </a:r>
            <a:r>
              <a:rPr lang="en-US" sz="1100" dirty="0">
                <a:latin typeface="Arial" panose="020B0604020202020204" pitchFamily="34" charset="0"/>
                <a:cs typeface="Arial" panose="020B0604020202020204" pitchFamily="34" charset="0"/>
              </a:rPr>
              <a:t>, 2019, </a:t>
            </a:r>
            <a:r>
              <a:rPr lang="en-US" sz="1100" b="1" dirty="0">
                <a:latin typeface="Arial" panose="020B0604020202020204" pitchFamily="34" charset="0"/>
                <a:cs typeface="Arial" panose="020B0604020202020204" pitchFamily="34" charset="0"/>
              </a:rPr>
              <a:t>364</a:t>
            </a:r>
            <a:r>
              <a:rPr lang="en-US" sz="1100" dirty="0">
                <a:latin typeface="Arial" panose="020B0604020202020204" pitchFamily="34" charset="0"/>
                <a:cs typeface="Arial" panose="020B0604020202020204" pitchFamily="34" charset="0"/>
              </a:rPr>
              <a:t>, 6443, 835-838</a:t>
            </a:r>
          </a:p>
        </p:txBody>
      </p:sp>
      <p:sp>
        <p:nvSpPr>
          <p:cNvPr id="9" name="Rectangle 8">
            <a:extLst>
              <a:ext uri="{FF2B5EF4-FFF2-40B4-BE49-F238E27FC236}">
                <a16:creationId xmlns:a16="http://schemas.microsoft.com/office/drawing/2014/main" id="{618FBAC8-1E1B-4663-A552-88C2C712B1CC}"/>
              </a:ext>
            </a:extLst>
          </p:cNvPr>
          <p:cNvSpPr/>
          <p:nvPr/>
        </p:nvSpPr>
        <p:spPr>
          <a:xfrm>
            <a:off x="0" y="6026476"/>
            <a:ext cx="9144000" cy="261610"/>
          </a:xfrm>
          <a:prstGeom prst="rect">
            <a:avLst/>
          </a:prstGeom>
        </p:spPr>
        <p:txBody>
          <a:bodyPr wrap="square">
            <a:spAutoFit/>
          </a:bodyPr>
          <a:lstStyle/>
          <a:p>
            <a:r>
              <a:rPr lang="en-US" sz="1100" baseline="30000" dirty="0">
                <a:solidFill>
                  <a:schemeClr val="bg2">
                    <a:lumMod val="10000"/>
                  </a:schemeClr>
                </a:solidFill>
                <a:latin typeface="Arial" panose="020B0604020202020204" pitchFamily="34" charset="0"/>
                <a:cs typeface="Arial" panose="020B0604020202020204" pitchFamily="34" charset="0"/>
              </a:rPr>
              <a:t>1</a:t>
            </a:r>
            <a:r>
              <a:rPr lang="en-US" sz="1100" dirty="0">
                <a:solidFill>
                  <a:schemeClr val="bg2">
                    <a:lumMod val="10000"/>
                  </a:schemeClr>
                </a:solidFill>
                <a:latin typeface="Arial" panose="020B0604020202020204" pitchFamily="34" charset="0"/>
                <a:cs typeface="Arial" panose="020B0604020202020204" pitchFamily="34" charset="0"/>
              </a:rPr>
              <a:t>IRENA (2019), Global energy transformation: A roadmap to 2050 (2019 edition), International Renewable Energy Agency, Abu Dhabi</a:t>
            </a:r>
            <a:endParaRPr lang="en-US" sz="1100" dirty="0"/>
          </a:p>
        </p:txBody>
      </p:sp>
      <p:grpSp>
        <p:nvGrpSpPr>
          <p:cNvPr id="10" name="Group 9">
            <a:extLst>
              <a:ext uri="{FF2B5EF4-FFF2-40B4-BE49-F238E27FC236}">
                <a16:creationId xmlns:a16="http://schemas.microsoft.com/office/drawing/2014/main" id="{A9BD904C-190E-4118-A472-41C21F5B1E72}"/>
              </a:ext>
            </a:extLst>
          </p:cNvPr>
          <p:cNvGrpSpPr/>
          <p:nvPr/>
        </p:nvGrpSpPr>
        <p:grpSpPr>
          <a:xfrm>
            <a:off x="91978" y="3482393"/>
            <a:ext cx="8960044" cy="830997"/>
            <a:chOff x="591710" y="3729318"/>
            <a:chExt cx="8960044" cy="830997"/>
          </a:xfrm>
        </p:grpSpPr>
        <p:sp>
          <p:nvSpPr>
            <p:cNvPr id="11" name="TextBox 10">
              <a:extLst>
                <a:ext uri="{FF2B5EF4-FFF2-40B4-BE49-F238E27FC236}">
                  <a16:creationId xmlns:a16="http://schemas.microsoft.com/office/drawing/2014/main" id="{00946B74-0A99-4220-8029-6D7552983066}"/>
                </a:ext>
              </a:extLst>
            </p:cNvPr>
            <p:cNvSpPr txBox="1"/>
            <p:nvPr/>
          </p:nvSpPr>
          <p:spPr>
            <a:xfrm>
              <a:off x="591710" y="3729318"/>
              <a:ext cx="3427204" cy="830997"/>
            </a:xfrm>
            <a:prstGeom prst="rect">
              <a:avLst/>
            </a:prstGeom>
            <a:noFill/>
          </p:spPr>
          <p:txBody>
            <a:bodyPr wrap="square" rtlCol="0">
              <a:spAutoFit/>
            </a:bodyPr>
            <a:lstStyle/>
            <a:p>
              <a:r>
                <a:rPr lang="en-US" sz="2400" b="1" dirty="0">
                  <a:solidFill>
                    <a:srgbClr val="C00000"/>
                  </a:solidFill>
                  <a:latin typeface="Arial" panose="020B0604020202020204" pitchFamily="34" charset="0"/>
                  <a:cs typeface="Arial" panose="020B0604020202020204" pitchFamily="34" charset="0"/>
                </a:rPr>
                <a:t>High installation costs:</a:t>
              </a:r>
            </a:p>
          </p:txBody>
        </p:sp>
        <p:sp>
          <p:nvSpPr>
            <p:cNvPr id="12" name="Rectangle 11">
              <a:extLst>
                <a:ext uri="{FF2B5EF4-FFF2-40B4-BE49-F238E27FC236}">
                  <a16:creationId xmlns:a16="http://schemas.microsoft.com/office/drawing/2014/main" id="{F04D9FB4-3197-4FE5-B110-7518A32F59AE}"/>
                </a:ext>
              </a:extLst>
            </p:cNvPr>
            <p:cNvSpPr/>
            <p:nvPr/>
          </p:nvSpPr>
          <p:spPr>
            <a:xfrm>
              <a:off x="3546250" y="3765123"/>
              <a:ext cx="6005504" cy="707886"/>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Module cost of total installed cost: 32% in utility-scale markets</a:t>
              </a:r>
              <a:r>
                <a:rPr lang="en-US" sz="2000" baseline="30000" dirty="0">
                  <a:latin typeface="Arial" panose="020B0604020202020204" pitchFamily="34" charset="0"/>
                  <a:cs typeface="Arial" panose="020B0604020202020204" pitchFamily="34" charset="0"/>
                </a:rPr>
                <a:t>4 </a:t>
              </a:r>
              <a:endParaRPr lang="en-US" sz="2000" dirty="0"/>
            </a:p>
          </p:txBody>
        </p:sp>
      </p:grpSp>
      <p:grpSp>
        <p:nvGrpSpPr>
          <p:cNvPr id="13" name="Group 12">
            <a:extLst>
              <a:ext uri="{FF2B5EF4-FFF2-40B4-BE49-F238E27FC236}">
                <a16:creationId xmlns:a16="http://schemas.microsoft.com/office/drawing/2014/main" id="{093D1AF8-90CC-441A-A229-199D901E8A10}"/>
              </a:ext>
            </a:extLst>
          </p:cNvPr>
          <p:cNvGrpSpPr/>
          <p:nvPr/>
        </p:nvGrpSpPr>
        <p:grpSpPr>
          <a:xfrm>
            <a:off x="91978" y="1343322"/>
            <a:ext cx="7876651" cy="707886"/>
            <a:chOff x="591710" y="1555976"/>
            <a:chExt cx="7876651" cy="707886"/>
          </a:xfrm>
        </p:grpSpPr>
        <p:sp>
          <p:nvSpPr>
            <p:cNvPr id="14" name="Rectangle 13">
              <a:extLst>
                <a:ext uri="{FF2B5EF4-FFF2-40B4-BE49-F238E27FC236}">
                  <a16:creationId xmlns:a16="http://schemas.microsoft.com/office/drawing/2014/main" id="{A8195BCA-D8C4-435E-B686-F742DB4C7BCC}"/>
                </a:ext>
              </a:extLst>
            </p:cNvPr>
            <p:cNvSpPr/>
            <p:nvPr/>
          </p:nvSpPr>
          <p:spPr>
            <a:xfrm>
              <a:off x="591710" y="1662303"/>
              <a:ext cx="3158237" cy="461665"/>
            </a:xfrm>
            <a:prstGeom prst="rect">
              <a:avLst/>
            </a:prstGeom>
          </p:spPr>
          <p:txBody>
            <a:bodyPr wrap="square">
              <a:spAutoFit/>
            </a:bodyPr>
            <a:lstStyle/>
            <a:p>
              <a:r>
                <a:rPr lang="en-US" sz="2400" b="1" dirty="0">
                  <a:solidFill>
                    <a:srgbClr val="C00000"/>
                  </a:solidFill>
                  <a:latin typeface="Arial" panose="020B0604020202020204" pitchFamily="34" charset="0"/>
                  <a:cs typeface="Arial" panose="020B0604020202020204" pitchFamily="34" charset="0"/>
                </a:rPr>
                <a:t>Huge investment:	 </a:t>
              </a:r>
              <a:endParaRPr lang="en-US" sz="2400" b="1" dirty="0">
                <a:solidFill>
                  <a:srgbClr val="C00000"/>
                </a:solidFill>
              </a:endParaRPr>
            </a:p>
          </p:txBody>
        </p:sp>
        <p:sp>
          <p:nvSpPr>
            <p:cNvPr id="15" name="Rectangle 14">
              <a:extLst>
                <a:ext uri="{FF2B5EF4-FFF2-40B4-BE49-F238E27FC236}">
                  <a16:creationId xmlns:a16="http://schemas.microsoft.com/office/drawing/2014/main" id="{510760CE-7B2E-4D5F-B5DC-03EA45B13C6B}"/>
                </a:ext>
              </a:extLst>
            </p:cNvPr>
            <p:cNvSpPr/>
            <p:nvPr/>
          </p:nvSpPr>
          <p:spPr>
            <a:xfrm>
              <a:off x="3546250" y="1555976"/>
              <a:ext cx="4922111" cy="707886"/>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Need &gt; $20 bn in solar manufacturing CAPEX by 2030</a:t>
              </a:r>
              <a:r>
                <a:rPr lang="en-US" sz="2000" baseline="30000" dirty="0">
                  <a:latin typeface="Arial" panose="020B0604020202020204" pitchFamily="34" charset="0"/>
                  <a:cs typeface="Arial" panose="020B0604020202020204" pitchFamily="34" charset="0"/>
                </a:rPr>
                <a:t>1,2</a:t>
              </a:r>
              <a:endParaRPr lang="en-US" sz="2000" dirty="0"/>
            </a:p>
          </p:txBody>
        </p:sp>
      </p:grpSp>
      <p:grpSp>
        <p:nvGrpSpPr>
          <p:cNvPr id="16" name="Group 15">
            <a:extLst>
              <a:ext uri="{FF2B5EF4-FFF2-40B4-BE49-F238E27FC236}">
                <a16:creationId xmlns:a16="http://schemas.microsoft.com/office/drawing/2014/main" id="{CC33A0B9-EEA4-4A5F-9E4C-43A47ED0C92C}"/>
              </a:ext>
            </a:extLst>
          </p:cNvPr>
          <p:cNvGrpSpPr/>
          <p:nvPr/>
        </p:nvGrpSpPr>
        <p:grpSpPr>
          <a:xfrm>
            <a:off x="91978" y="2355783"/>
            <a:ext cx="8960045" cy="707886"/>
            <a:chOff x="591710" y="2647800"/>
            <a:chExt cx="8960045" cy="707886"/>
          </a:xfrm>
        </p:grpSpPr>
        <p:sp>
          <p:nvSpPr>
            <p:cNvPr id="17" name="TextBox 16">
              <a:extLst>
                <a:ext uri="{FF2B5EF4-FFF2-40B4-BE49-F238E27FC236}">
                  <a16:creationId xmlns:a16="http://schemas.microsoft.com/office/drawing/2014/main" id="{8E6A412C-EC32-48D8-8F0B-0A0AB3E60A66}"/>
                </a:ext>
              </a:extLst>
            </p:cNvPr>
            <p:cNvSpPr txBox="1"/>
            <p:nvPr/>
          </p:nvSpPr>
          <p:spPr>
            <a:xfrm>
              <a:off x="591710" y="2758037"/>
              <a:ext cx="2728468" cy="461666"/>
            </a:xfrm>
            <a:prstGeom prst="rect">
              <a:avLst/>
            </a:prstGeom>
            <a:noFill/>
          </p:spPr>
          <p:txBody>
            <a:bodyPr wrap="square" rtlCol="0">
              <a:spAutoFit/>
            </a:bodyPr>
            <a:lstStyle/>
            <a:p>
              <a:pPr marL="2743200" indent="-2743200"/>
              <a:r>
                <a:rPr lang="en-US" sz="2400" b="1" dirty="0">
                  <a:solidFill>
                    <a:srgbClr val="C00000"/>
                  </a:solidFill>
                  <a:latin typeface="Arial" panose="020B0604020202020204" pitchFamily="34" charset="0"/>
                  <a:cs typeface="Arial" panose="020B0604020202020204" pitchFamily="34" charset="0"/>
                </a:rPr>
                <a:t>Low margins:</a:t>
              </a:r>
              <a:endParaRPr lang="en-US" sz="2400" dirty="0">
                <a:solidFill>
                  <a:srgbClr val="C00000"/>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359BA466-8849-4E02-876B-96A366013479}"/>
                </a:ext>
              </a:extLst>
            </p:cNvPr>
            <p:cNvSpPr/>
            <p:nvPr/>
          </p:nvSpPr>
          <p:spPr>
            <a:xfrm>
              <a:off x="3546251" y="2647800"/>
              <a:ext cx="6005504" cy="707886"/>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Negative average median operating margin for 16+ large PV module producers over the last 4 years</a:t>
              </a:r>
              <a:r>
                <a:rPr lang="en-US" sz="2000" baseline="30000" dirty="0">
                  <a:latin typeface="Arial" panose="020B0604020202020204" pitchFamily="34" charset="0"/>
                  <a:cs typeface="Arial" panose="020B0604020202020204" pitchFamily="34" charset="0"/>
                </a:rPr>
                <a:t>3</a:t>
              </a:r>
              <a:endParaRPr lang="en-US" sz="2000" dirty="0"/>
            </a:p>
          </p:txBody>
        </p:sp>
      </p:grpSp>
      <p:grpSp>
        <p:nvGrpSpPr>
          <p:cNvPr id="19" name="Group 18">
            <a:extLst>
              <a:ext uri="{FF2B5EF4-FFF2-40B4-BE49-F238E27FC236}">
                <a16:creationId xmlns:a16="http://schemas.microsoft.com/office/drawing/2014/main" id="{BA1569D6-F260-4FA7-9E5C-1209E07B8B32}"/>
              </a:ext>
            </a:extLst>
          </p:cNvPr>
          <p:cNvGrpSpPr/>
          <p:nvPr/>
        </p:nvGrpSpPr>
        <p:grpSpPr>
          <a:xfrm>
            <a:off x="91978" y="4683432"/>
            <a:ext cx="8679882" cy="830997"/>
            <a:chOff x="591710" y="4896086"/>
            <a:chExt cx="8679882" cy="830997"/>
          </a:xfrm>
        </p:grpSpPr>
        <p:sp>
          <p:nvSpPr>
            <p:cNvPr id="20" name="TextBox 19">
              <a:extLst>
                <a:ext uri="{FF2B5EF4-FFF2-40B4-BE49-F238E27FC236}">
                  <a16:creationId xmlns:a16="http://schemas.microsoft.com/office/drawing/2014/main" id="{8961E73E-BD1C-4F7C-925B-96B150C948C2}"/>
                </a:ext>
              </a:extLst>
            </p:cNvPr>
            <p:cNvSpPr txBox="1"/>
            <p:nvPr/>
          </p:nvSpPr>
          <p:spPr>
            <a:xfrm>
              <a:off x="3546250" y="4974426"/>
              <a:ext cx="5725342"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Panel efficiencies only expected to increase 10% by 2029</a:t>
              </a:r>
              <a:r>
                <a:rPr lang="en-US" sz="2000" baseline="30000" dirty="0">
                  <a:latin typeface="Arial" panose="020B0604020202020204" pitchFamily="34" charset="0"/>
                  <a:cs typeface="Arial" panose="020B0604020202020204" pitchFamily="34" charset="0"/>
                </a:rPr>
                <a:t>5</a:t>
              </a:r>
              <a:endParaRPr lang="en-US" sz="20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AA680A7-4C2A-4AD2-8546-09A2E42C1B92}"/>
                </a:ext>
              </a:extLst>
            </p:cNvPr>
            <p:cNvSpPr txBox="1"/>
            <p:nvPr/>
          </p:nvSpPr>
          <p:spPr>
            <a:xfrm>
              <a:off x="591710" y="4896086"/>
              <a:ext cx="2605315" cy="830997"/>
            </a:xfrm>
            <a:prstGeom prst="rect">
              <a:avLst/>
            </a:prstGeom>
            <a:noFill/>
          </p:spPr>
          <p:txBody>
            <a:bodyPr wrap="square" rtlCol="0">
              <a:spAutoFit/>
            </a:bodyPr>
            <a:lstStyle/>
            <a:p>
              <a:r>
                <a:rPr lang="en-US" sz="2400" b="1" dirty="0">
                  <a:solidFill>
                    <a:srgbClr val="C00000"/>
                  </a:solidFill>
                  <a:latin typeface="Arial" panose="020B0604020202020204" pitchFamily="34" charset="0"/>
                  <a:cs typeface="Arial" panose="020B0604020202020204" pitchFamily="34" charset="0"/>
                </a:rPr>
                <a:t>Efficiency gains slowing:</a:t>
              </a:r>
            </a:p>
          </p:txBody>
        </p:sp>
      </p:grpSp>
      <p:sp>
        <p:nvSpPr>
          <p:cNvPr id="22" name="Rectangle 21">
            <a:extLst>
              <a:ext uri="{FF2B5EF4-FFF2-40B4-BE49-F238E27FC236}">
                <a16:creationId xmlns:a16="http://schemas.microsoft.com/office/drawing/2014/main" id="{955CD262-3661-4855-8A5C-4BEA691DCCE2}"/>
              </a:ext>
            </a:extLst>
          </p:cNvPr>
          <p:cNvSpPr/>
          <p:nvPr/>
        </p:nvSpPr>
        <p:spPr>
          <a:xfrm>
            <a:off x="0" y="248478"/>
            <a:ext cx="725557" cy="73549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4573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3D77CA-7D23-409C-ABF5-853D428E1A50}"/>
              </a:ext>
            </a:extLst>
          </p:cNvPr>
          <p:cNvSpPr/>
          <p:nvPr/>
        </p:nvSpPr>
        <p:spPr>
          <a:xfrm>
            <a:off x="0" y="248478"/>
            <a:ext cx="725557" cy="73549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72B96D6-908D-4C65-9D50-A5FAE40A84B9}"/>
              </a:ext>
            </a:extLst>
          </p:cNvPr>
          <p:cNvSpPr/>
          <p:nvPr/>
        </p:nvSpPr>
        <p:spPr>
          <a:xfrm>
            <a:off x="725557" y="339227"/>
            <a:ext cx="8418443" cy="553998"/>
          </a:xfrm>
          <a:prstGeom prst="rect">
            <a:avLst/>
          </a:prstGeom>
        </p:spPr>
        <p:txBody>
          <a:bodyPr wrap="square">
            <a:spAutoFit/>
          </a:bodyPr>
          <a:lstStyle/>
          <a:p>
            <a:r>
              <a:rPr lang="en-US" sz="3000" b="1" dirty="0">
                <a:latin typeface="Arial" panose="020B0604020202020204" pitchFamily="34" charset="0"/>
                <a:cs typeface="Arial" panose="020B0604020202020204" pitchFamily="34" charset="0"/>
              </a:rPr>
              <a:t>What are perovskites?</a:t>
            </a:r>
          </a:p>
        </p:txBody>
      </p:sp>
      <p:grpSp>
        <p:nvGrpSpPr>
          <p:cNvPr id="9" name="Group 8">
            <a:extLst>
              <a:ext uri="{FF2B5EF4-FFF2-40B4-BE49-F238E27FC236}">
                <a16:creationId xmlns:a16="http://schemas.microsoft.com/office/drawing/2014/main" id="{70E64DCE-EF4C-4995-8BEF-BD65799203CA}"/>
              </a:ext>
            </a:extLst>
          </p:cNvPr>
          <p:cNvGrpSpPr/>
          <p:nvPr/>
        </p:nvGrpSpPr>
        <p:grpSpPr>
          <a:xfrm>
            <a:off x="5118653" y="1853357"/>
            <a:ext cx="3101008" cy="4017576"/>
            <a:chOff x="5118653" y="1853357"/>
            <a:chExt cx="3101008" cy="4017576"/>
          </a:xfrm>
        </p:grpSpPr>
        <p:pic>
          <p:nvPicPr>
            <p:cNvPr id="7" name="Picture 6">
              <a:extLst>
                <a:ext uri="{FF2B5EF4-FFF2-40B4-BE49-F238E27FC236}">
                  <a16:creationId xmlns:a16="http://schemas.microsoft.com/office/drawing/2014/main" id="{51422B82-BB7B-4857-96BF-9DEBDE343A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8653" y="1853357"/>
              <a:ext cx="3101008" cy="3648244"/>
            </a:xfrm>
            <a:prstGeom prst="rect">
              <a:avLst/>
            </a:prstGeom>
          </p:spPr>
        </p:pic>
        <p:sp>
          <p:nvSpPr>
            <p:cNvPr id="8" name="Rectangle 7">
              <a:extLst>
                <a:ext uri="{FF2B5EF4-FFF2-40B4-BE49-F238E27FC236}">
                  <a16:creationId xmlns:a16="http://schemas.microsoft.com/office/drawing/2014/main" id="{E72B0156-70BF-481F-87BD-E8343EC56D8F}"/>
                </a:ext>
              </a:extLst>
            </p:cNvPr>
            <p:cNvSpPr/>
            <p:nvPr/>
          </p:nvSpPr>
          <p:spPr>
            <a:xfrm>
              <a:off x="5405573" y="5501601"/>
              <a:ext cx="2527167" cy="369332"/>
            </a:xfrm>
            <a:prstGeom prst="rect">
              <a:avLst/>
            </a:prstGeom>
          </p:spPr>
          <p:txBody>
            <a:bodyPr wrap="none">
              <a:spAutoFit/>
            </a:bodyPr>
            <a:lstStyle/>
            <a:p>
              <a:r>
                <a:rPr lang="en-US" b="1" dirty="0"/>
                <a:t>Lev </a:t>
              </a:r>
              <a:r>
                <a:rPr lang="en-US" b="1" dirty="0" err="1"/>
                <a:t>Perovski</a:t>
              </a:r>
              <a:r>
                <a:rPr lang="en-US" b="1" dirty="0"/>
                <a:t> </a:t>
              </a:r>
              <a:r>
                <a:rPr lang="en-US" dirty="0"/>
                <a:t>1792 - 1856</a:t>
              </a:r>
              <a:endParaRPr lang="en-US" b="1" dirty="0"/>
            </a:p>
          </p:txBody>
        </p:sp>
      </p:grpSp>
      <p:sp>
        <p:nvSpPr>
          <p:cNvPr id="10" name="TextBox 9">
            <a:extLst>
              <a:ext uri="{FF2B5EF4-FFF2-40B4-BE49-F238E27FC236}">
                <a16:creationId xmlns:a16="http://schemas.microsoft.com/office/drawing/2014/main" id="{0EB17AB9-C211-43D4-AC89-E83D18F83DAD}"/>
              </a:ext>
            </a:extLst>
          </p:cNvPr>
          <p:cNvSpPr txBox="1"/>
          <p:nvPr/>
        </p:nvSpPr>
        <p:spPr>
          <a:xfrm>
            <a:off x="1987826" y="5955797"/>
            <a:ext cx="914569" cy="523220"/>
          </a:xfrm>
          <a:prstGeom prst="rect">
            <a:avLst/>
          </a:prstGeom>
          <a:noFill/>
        </p:spPr>
        <p:txBody>
          <a:bodyPr wrap="square" rtlCol="0">
            <a:spAutoFit/>
          </a:bodyPr>
          <a:lstStyle/>
          <a:p>
            <a:r>
              <a:rPr lang="en-US" sz="2800" dirty="0"/>
              <a:t>ABX</a:t>
            </a:r>
            <a:r>
              <a:rPr lang="en-US" sz="2800" baseline="-25000" dirty="0"/>
              <a:t>3</a:t>
            </a:r>
            <a:endParaRPr lang="en-US" sz="2800" dirty="0"/>
          </a:p>
        </p:txBody>
      </p:sp>
      <p:grpSp>
        <p:nvGrpSpPr>
          <p:cNvPr id="14" name="Group 13">
            <a:extLst>
              <a:ext uri="{FF2B5EF4-FFF2-40B4-BE49-F238E27FC236}">
                <a16:creationId xmlns:a16="http://schemas.microsoft.com/office/drawing/2014/main" id="{2555E896-42AE-4E20-A201-445E65966702}"/>
              </a:ext>
            </a:extLst>
          </p:cNvPr>
          <p:cNvGrpSpPr/>
          <p:nvPr/>
        </p:nvGrpSpPr>
        <p:grpSpPr>
          <a:xfrm>
            <a:off x="327991" y="1719468"/>
            <a:ext cx="4160787" cy="4234071"/>
            <a:chOff x="327991" y="1719468"/>
            <a:chExt cx="4160787" cy="4234071"/>
          </a:xfrm>
        </p:grpSpPr>
        <p:pic>
          <p:nvPicPr>
            <p:cNvPr id="3" name="Picture 2">
              <a:extLst>
                <a:ext uri="{FF2B5EF4-FFF2-40B4-BE49-F238E27FC236}">
                  <a16:creationId xmlns:a16="http://schemas.microsoft.com/office/drawing/2014/main" id="{22B825F0-9B91-48AD-9188-F5CA4E0B5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991" y="1719468"/>
              <a:ext cx="4160787" cy="4234071"/>
            </a:xfrm>
            <a:prstGeom prst="rect">
              <a:avLst/>
            </a:prstGeom>
          </p:spPr>
        </p:pic>
        <p:sp>
          <p:nvSpPr>
            <p:cNvPr id="11" name="Rectangle 10">
              <a:extLst>
                <a:ext uri="{FF2B5EF4-FFF2-40B4-BE49-F238E27FC236}">
                  <a16:creationId xmlns:a16="http://schemas.microsoft.com/office/drawing/2014/main" id="{0B719F2E-ABCF-49CC-BBCA-2B78C8275766}"/>
                </a:ext>
              </a:extLst>
            </p:cNvPr>
            <p:cNvSpPr/>
            <p:nvPr/>
          </p:nvSpPr>
          <p:spPr>
            <a:xfrm>
              <a:off x="2315985" y="3572324"/>
              <a:ext cx="340158" cy="400110"/>
            </a:xfrm>
            <a:prstGeom prst="rect">
              <a:avLst/>
            </a:prstGeom>
          </p:spPr>
          <p:txBody>
            <a:bodyPr wrap="none">
              <a:spAutoFit/>
            </a:bodyPr>
            <a:lstStyle/>
            <a:p>
              <a:r>
                <a:rPr lang="en-US" sz="2000" b="1" dirty="0">
                  <a:solidFill>
                    <a:schemeClr val="bg1"/>
                  </a:solidFill>
                </a:rPr>
                <a:t>A</a:t>
              </a:r>
            </a:p>
          </p:txBody>
        </p:sp>
        <p:sp>
          <p:nvSpPr>
            <p:cNvPr id="12" name="Rectangle 11">
              <a:extLst>
                <a:ext uri="{FF2B5EF4-FFF2-40B4-BE49-F238E27FC236}">
                  <a16:creationId xmlns:a16="http://schemas.microsoft.com/office/drawing/2014/main" id="{64A6F101-BF61-4DF0-9FFC-D68C3FAAE21B}"/>
                </a:ext>
              </a:extLst>
            </p:cNvPr>
            <p:cNvSpPr/>
            <p:nvPr/>
          </p:nvSpPr>
          <p:spPr>
            <a:xfrm>
              <a:off x="2902395" y="2841821"/>
              <a:ext cx="328936" cy="400110"/>
            </a:xfrm>
            <a:prstGeom prst="rect">
              <a:avLst/>
            </a:prstGeom>
          </p:spPr>
          <p:txBody>
            <a:bodyPr wrap="none">
              <a:spAutoFit/>
            </a:bodyPr>
            <a:lstStyle/>
            <a:p>
              <a:r>
                <a:rPr lang="en-US" sz="2000" b="1" dirty="0">
                  <a:solidFill>
                    <a:schemeClr val="bg1"/>
                  </a:solidFill>
                </a:rPr>
                <a:t>B</a:t>
              </a:r>
            </a:p>
          </p:txBody>
        </p:sp>
        <p:sp>
          <p:nvSpPr>
            <p:cNvPr id="13" name="Rectangle 12">
              <a:extLst>
                <a:ext uri="{FF2B5EF4-FFF2-40B4-BE49-F238E27FC236}">
                  <a16:creationId xmlns:a16="http://schemas.microsoft.com/office/drawing/2014/main" id="{4A0842CE-081B-4793-85B1-76E734712655}"/>
                </a:ext>
              </a:extLst>
            </p:cNvPr>
            <p:cNvSpPr/>
            <p:nvPr/>
          </p:nvSpPr>
          <p:spPr>
            <a:xfrm>
              <a:off x="1252498" y="4536421"/>
              <a:ext cx="320922" cy="400110"/>
            </a:xfrm>
            <a:prstGeom prst="rect">
              <a:avLst/>
            </a:prstGeom>
          </p:spPr>
          <p:txBody>
            <a:bodyPr wrap="none">
              <a:spAutoFit/>
            </a:bodyPr>
            <a:lstStyle/>
            <a:p>
              <a:r>
                <a:rPr lang="en-US" sz="2000" b="1" dirty="0">
                  <a:solidFill>
                    <a:schemeClr val="bg1"/>
                  </a:solidFill>
                </a:rPr>
                <a:t>C</a:t>
              </a:r>
            </a:p>
          </p:txBody>
        </p:sp>
      </p:grpSp>
    </p:spTree>
    <p:extLst>
      <p:ext uri="{BB962C8B-B14F-4D97-AF65-F5344CB8AC3E}">
        <p14:creationId xmlns:p14="http://schemas.microsoft.com/office/powerpoint/2010/main" val="3130153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E1874B-E973-460A-80CC-720F5E8536B3}"/>
              </a:ext>
            </a:extLst>
          </p:cNvPr>
          <p:cNvPicPr>
            <a:picLocks noChangeAspect="1"/>
          </p:cNvPicPr>
          <p:nvPr/>
        </p:nvPicPr>
        <p:blipFill rotWithShape="1">
          <a:blip r:embed="rId2"/>
          <a:srcRect l="4814" t="14609" r="7870" b="6707"/>
          <a:stretch/>
        </p:blipFill>
        <p:spPr>
          <a:xfrm>
            <a:off x="0" y="1573652"/>
            <a:ext cx="9144000" cy="4635032"/>
          </a:xfrm>
          <a:prstGeom prst="rect">
            <a:avLst/>
          </a:prstGeom>
        </p:spPr>
      </p:pic>
      <p:sp>
        <p:nvSpPr>
          <p:cNvPr id="4" name="Rectangle 3">
            <a:extLst>
              <a:ext uri="{FF2B5EF4-FFF2-40B4-BE49-F238E27FC236}">
                <a16:creationId xmlns:a16="http://schemas.microsoft.com/office/drawing/2014/main" id="{77EC9CBD-9015-4C8B-A7DA-312AA1CFA92B}"/>
              </a:ext>
            </a:extLst>
          </p:cNvPr>
          <p:cNvSpPr/>
          <p:nvPr/>
        </p:nvSpPr>
        <p:spPr>
          <a:xfrm>
            <a:off x="0" y="248478"/>
            <a:ext cx="725557" cy="73549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419C2A1-C5D3-4653-AA16-8375FB4B5C61}"/>
              </a:ext>
            </a:extLst>
          </p:cNvPr>
          <p:cNvSpPr/>
          <p:nvPr/>
        </p:nvSpPr>
        <p:spPr>
          <a:xfrm>
            <a:off x="725557" y="358089"/>
            <a:ext cx="6367449" cy="553998"/>
          </a:xfrm>
          <a:prstGeom prst="rect">
            <a:avLst/>
          </a:prstGeom>
        </p:spPr>
        <p:txBody>
          <a:bodyPr wrap="none">
            <a:spAutoFit/>
          </a:bodyPr>
          <a:lstStyle/>
          <a:p>
            <a:r>
              <a:rPr lang="en-US" sz="3000" b="1" dirty="0">
                <a:solidFill>
                  <a:schemeClr val="bg2">
                    <a:lumMod val="25000"/>
                  </a:schemeClr>
                </a:solidFill>
                <a:latin typeface="Arial" panose="020B0604020202020204" pitchFamily="34" charset="0"/>
                <a:cs typeface="Arial" panose="020B0604020202020204" pitchFamily="34" charset="0"/>
              </a:rPr>
              <a:t>Slowing growth in the </a:t>
            </a:r>
            <a:r>
              <a:rPr lang="en-US" sz="3000" b="1" dirty="0" err="1">
                <a:solidFill>
                  <a:schemeClr val="bg2">
                    <a:lumMod val="25000"/>
                  </a:schemeClr>
                </a:solidFill>
                <a:latin typeface="Arial" panose="020B0604020202020204" pitchFamily="34" charset="0"/>
                <a:cs typeface="Arial" panose="020B0604020202020204" pitchFamily="34" charset="0"/>
              </a:rPr>
              <a:t>Resi</a:t>
            </a:r>
            <a:r>
              <a:rPr lang="en-US" sz="3000" b="1" dirty="0">
                <a:solidFill>
                  <a:schemeClr val="bg2">
                    <a:lumMod val="25000"/>
                  </a:schemeClr>
                </a:solidFill>
                <a:latin typeface="Arial" panose="020B0604020202020204" pitchFamily="34" charset="0"/>
                <a:cs typeface="Arial" panose="020B0604020202020204" pitchFamily="34" charset="0"/>
              </a:rPr>
              <a:t> sector</a:t>
            </a:r>
            <a:endParaRPr lang="en-US" sz="3000" dirty="0">
              <a:solidFill>
                <a:srgbClr val="C00000"/>
              </a:solidFill>
            </a:endParaRPr>
          </a:p>
        </p:txBody>
      </p:sp>
      <p:cxnSp>
        <p:nvCxnSpPr>
          <p:cNvPr id="6" name="Straight Connector 5">
            <a:extLst>
              <a:ext uri="{FF2B5EF4-FFF2-40B4-BE49-F238E27FC236}">
                <a16:creationId xmlns:a16="http://schemas.microsoft.com/office/drawing/2014/main" id="{DDC2C389-92C4-4286-B329-E90BBDA8AADF}"/>
              </a:ext>
            </a:extLst>
          </p:cNvPr>
          <p:cNvCxnSpPr>
            <a:cxnSpLocks/>
            <a:stCxn id="7" idx="2"/>
          </p:cNvCxnSpPr>
          <p:nvPr/>
        </p:nvCxnSpPr>
        <p:spPr>
          <a:xfrm>
            <a:off x="7272670" y="1605511"/>
            <a:ext cx="0" cy="390215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A70A52C-CE69-44D7-B25F-F3AEA72C47EC}"/>
              </a:ext>
            </a:extLst>
          </p:cNvPr>
          <p:cNvSpPr txBox="1"/>
          <p:nvPr/>
        </p:nvSpPr>
        <p:spPr>
          <a:xfrm>
            <a:off x="6785164" y="1236179"/>
            <a:ext cx="975011" cy="369332"/>
          </a:xfrm>
          <a:prstGeom prst="rect">
            <a:avLst/>
          </a:prstGeom>
          <a:noFill/>
        </p:spPr>
        <p:txBody>
          <a:bodyPr wrap="none" rtlCol="0">
            <a:spAutoFit/>
          </a:bodyPr>
          <a:lstStyle/>
          <a:p>
            <a:r>
              <a:rPr lang="en-US" dirty="0"/>
              <a:t>ITC ends</a:t>
            </a:r>
          </a:p>
        </p:txBody>
      </p:sp>
    </p:spTree>
    <p:extLst>
      <p:ext uri="{BB962C8B-B14F-4D97-AF65-F5344CB8AC3E}">
        <p14:creationId xmlns:p14="http://schemas.microsoft.com/office/powerpoint/2010/main" val="4005870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E3D9AE-7E52-4D86-91D2-DD1DEF4C9BF4}"/>
              </a:ext>
            </a:extLst>
          </p:cNvPr>
          <p:cNvSpPr/>
          <p:nvPr/>
        </p:nvSpPr>
        <p:spPr>
          <a:xfrm>
            <a:off x="0" y="248478"/>
            <a:ext cx="725557" cy="73549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10ADE3E-3CC7-45C8-8167-E960B5384ACE}"/>
              </a:ext>
            </a:extLst>
          </p:cNvPr>
          <p:cNvSpPr/>
          <p:nvPr/>
        </p:nvSpPr>
        <p:spPr>
          <a:xfrm>
            <a:off x="725557" y="358089"/>
            <a:ext cx="7332457" cy="553998"/>
          </a:xfrm>
          <a:prstGeom prst="rect">
            <a:avLst/>
          </a:prstGeom>
        </p:spPr>
        <p:txBody>
          <a:bodyPr wrap="none">
            <a:spAutoFit/>
          </a:bodyPr>
          <a:lstStyle/>
          <a:p>
            <a:r>
              <a:rPr lang="en-US" sz="3000" b="1" dirty="0">
                <a:solidFill>
                  <a:schemeClr val="bg2">
                    <a:lumMod val="25000"/>
                  </a:schemeClr>
                </a:solidFill>
                <a:latin typeface="Arial" panose="020B0604020202020204" pitchFamily="34" charset="0"/>
                <a:cs typeface="Arial" panose="020B0604020202020204" pitchFamily="34" charset="0"/>
              </a:rPr>
              <a:t>... resulting from slowing module gains</a:t>
            </a:r>
            <a:endParaRPr lang="en-US" sz="3000" dirty="0">
              <a:solidFill>
                <a:srgbClr val="C00000"/>
              </a:solidFill>
            </a:endParaRPr>
          </a:p>
        </p:txBody>
      </p:sp>
      <p:pic>
        <p:nvPicPr>
          <p:cNvPr id="4" name="Picture 3">
            <a:extLst>
              <a:ext uri="{FF2B5EF4-FFF2-40B4-BE49-F238E27FC236}">
                <a16:creationId xmlns:a16="http://schemas.microsoft.com/office/drawing/2014/main" id="{E3F23B48-94C4-4FD8-A9D8-D2AF6E75EE85}"/>
              </a:ext>
            </a:extLst>
          </p:cNvPr>
          <p:cNvPicPr>
            <a:picLocks noChangeAspect="1"/>
          </p:cNvPicPr>
          <p:nvPr/>
        </p:nvPicPr>
        <p:blipFill>
          <a:blip r:embed="rId2"/>
          <a:stretch>
            <a:fillRect/>
          </a:stretch>
        </p:blipFill>
        <p:spPr>
          <a:xfrm>
            <a:off x="161719" y="2359915"/>
            <a:ext cx="8820561" cy="3316461"/>
          </a:xfrm>
          <a:prstGeom prst="rect">
            <a:avLst/>
          </a:prstGeom>
        </p:spPr>
      </p:pic>
      <p:sp>
        <p:nvSpPr>
          <p:cNvPr id="5" name="Rectangle 4">
            <a:extLst>
              <a:ext uri="{FF2B5EF4-FFF2-40B4-BE49-F238E27FC236}">
                <a16:creationId xmlns:a16="http://schemas.microsoft.com/office/drawing/2014/main" id="{12F3BB56-E27E-4154-BDD0-46E16B24C5DB}"/>
              </a:ext>
            </a:extLst>
          </p:cNvPr>
          <p:cNvSpPr/>
          <p:nvPr/>
        </p:nvSpPr>
        <p:spPr>
          <a:xfrm>
            <a:off x="0" y="6565912"/>
            <a:ext cx="6096000" cy="276999"/>
          </a:xfrm>
          <a:prstGeom prst="rect">
            <a:avLst/>
          </a:prstGeom>
        </p:spPr>
        <p:txBody>
          <a:bodyPr>
            <a:spAutoFit/>
          </a:bodyPr>
          <a:lstStyle/>
          <a:p>
            <a:r>
              <a:rPr lang="en-US" sz="1200" dirty="0">
                <a:latin typeface="Arial" panose="020B0604020202020204" pitchFamily="34" charset="0"/>
                <a:cs typeface="Arial" panose="020B0604020202020204" pitchFamily="34" charset="0"/>
              </a:rPr>
              <a:t>NREL “U.S. Solar Photovoltaic System Cost Benchmark: Q1 2018”</a:t>
            </a:r>
            <a:endParaRPr lang="en-US" sz="1200" dirty="0"/>
          </a:p>
        </p:txBody>
      </p:sp>
    </p:spTree>
    <p:extLst>
      <p:ext uri="{BB962C8B-B14F-4D97-AF65-F5344CB8AC3E}">
        <p14:creationId xmlns:p14="http://schemas.microsoft.com/office/powerpoint/2010/main" val="2963394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E3D9AE-7E52-4D86-91D2-DD1DEF4C9BF4}"/>
              </a:ext>
            </a:extLst>
          </p:cNvPr>
          <p:cNvSpPr/>
          <p:nvPr/>
        </p:nvSpPr>
        <p:spPr>
          <a:xfrm>
            <a:off x="0" y="248478"/>
            <a:ext cx="725557" cy="73549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10ADE3E-3CC7-45C8-8167-E960B5384ACE}"/>
              </a:ext>
            </a:extLst>
          </p:cNvPr>
          <p:cNvSpPr/>
          <p:nvPr/>
        </p:nvSpPr>
        <p:spPr>
          <a:xfrm>
            <a:off x="725557" y="358089"/>
            <a:ext cx="2066591" cy="553998"/>
          </a:xfrm>
          <a:prstGeom prst="rect">
            <a:avLst/>
          </a:prstGeom>
        </p:spPr>
        <p:txBody>
          <a:bodyPr wrap="none">
            <a:spAutoFit/>
          </a:bodyPr>
          <a:lstStyle/>
          <a:p>
            <a:r>
              <a:rPr lang="en-US" sz="3000" b="1" dirty="0">
                <a:latin typeface="Arial" panose="020B0604020202020204" pitchFamily="34" charset="0"/>
                <a:cs typeface="Arial" panose="020B0604020202020204" pitchFamily="34" charset="0"/>
              </a:rPr>
              <a:t>Prediction</a:t>
            </a:r>
          </a:p>
        </p:txBody>
      </p:sp>
      <p:sp>
        <p:nvSpPr>
          <p:cNvPr id="5" name="Rectangle 4">
            <a:extLst>
              <a:ext uri="{FF2B5EF4-FFF2-40B4-BE49-F238E27FC236}">
                <a16:creationId xmlns:a16="http://schemas.microsoft.com/office/drawing/2014/main" id="{ECE4843C-5B0C-4DFA-9D4C-B72AB53274A3}"/>
              </a:ext>
            </a:extLst>
          </p:cNvPr>
          <p:cNvSpPr/>
          <p:nvPr/>
        </p:nvSpPr>
        <p:spPr>
          <a:xfrm>
            <a:off x="901494" y="1701334"/>
            <a:ext cx="7341011" cy="4708981"/>
          </a:xfrm>
          <a:prstGeom prst="rect">
            <a:avLst/>
          </a:prstGeom>
        </p:spPr>
        <p:txBody>
          <a:bodyPr wrap="square">
            <a:spAutoFit/>
          </a:bodyPr>
          <a:lstStyle/>
          <a:p>
            <a:pPr algn="just"/>
            <a:r>
              <a:rPr lang="en-US" sz="3000" dirty="0">
                <a:latin typeface="Arial" panose="020B0604020202020204" pitchFamily="34" charset="0"/>
                <a:cs typeface="Arial" panose="020B0604020202020204" pitchFamily="34" charset="0"/>
              </a:rPr>
              <a:t>“ The world will see continued deployment of silicon-based solar panels through the 2020s. Beginning in the 2030s, the market share of silicon-based solar panels will begin to cede ground to perovskites, and by the end of the 2030s, perovskites will have the dominant market share of new production with efficiencies over 30%”</a:t>
            </a:r>
          </a:p>
          <a:p>
            <a:pPr algn="just"/>
            <a:endParaRPr lang="en-US" sz="3000" dirty="0">
              <a:latin typeface="Arial" panose="020B0604020202020204" pitchFamily="34" charset="0"/>
              <a:cs typeface="Arial" panose="020B0604020202020204" pitchFamily="34" charset="0"/>
            </a:endParaRPr>
          </a:p>
          <a:p>
            <a:pPr algn="r"/>
            <a:r>
              <a:rPr lang="en-US" sz="3000" dirty="0">
                <a:latin typeface="Arial" panose="020B0604020202020204" pitchFamily="34" charset="0"/>
                <a:cs typeface="Arial" panose="020B0604020202020204" pitchFamily="34" charset="0"/>
              </a:rPr>
              <a:t>- Robert Gustafson HEJC 2020</a:t>
            </a:r>
          </a:p>
        </p:txBody>
      </p:sp>
    </p:spTree>
    <p:extLst>
      <p:ext uri="{BB962C8B-B14F-4D97-AF65-F5344CB8AC3E}">
        <p14:creationId xmlns:p14="http://schemas.microsoft.com/office/powerpoint/2010/main" val="1287402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D94056-3516-4ACF-9E7A-2F6267646419}"/>
              </a:ext>
            </a:extLst>
          </p:cNvPr>
          <p:cNvPicPr>
            <a:picLocks noChangeAspect="1"/>
          </p:cNvPicPr>
          <p:nvPr/>
        </p:nvPicPr>
        <p:blipFill>
          <a:blip r:embed="rId2"/>
          <a:stretch>
            <a:fillRect/>
          </a:stretch>
        </p:blipFill>
        <p:spPr>
          <a:xfrm>
            <a:off x="278296" y="2049353"/>
            <a:ext cx="8587408" cy="4348854"/>
          </a:xfrm>
          <a:prstGeom prst="rect">
            <a:avLst/>
          </a:prstGeom>
        </p:spPr>
      </p:pic>
      <p:sp>
        <p:nvSpPr>
          <p:cNvPr id="5" name="Rectangle 4">
            <a:extLst>
              <a:ext uri="{FF2B5EF4-FFF2-40B4-BE49-F238E27FC236}">
                <a16:creationId xmlns:a16="http://schemas.microsoft.com/office/drawing/2014/main" id="{D397C7A5-1175-4A20-81B0-374422B08A92}"/>
              </a:ext>
            </a:extLst>
          </p:cNvPr>
          <p:cNvSpPr/>
          <p:nvPr/>
        </p:nvSpPr>
        <p:spPr>
          <a:xfrm>
            <a:off x="0" y="6488956"/>
            <a:ext cx="8488017" cy="369332"/>
          </a:xfrm>
          <a:prstGeom prst="rect">
            <a:avLst/>
          </a:prstGeom>
        </p:spPr>
        <p:txBody>
          <a:bodyPr wrap="square">
            <a:spAutoFit/>
          </a:bodyPr>
          <a:lstStyle/>
          <a:p>
            <a:r>
              <a:rPr lang="en-US" dirty="0"/>
              <a:t>Li, et al, </a:t>
            </a:r>
            <a:r>
              <a:rPr lang="en-US" i="1" dirty="0"/>
              <a:t>Chemistry of Materials,</a:t>
            </a:r>
            <a:r>
              <a:rPr lang="en-US" dirty="0"/>
              <a:t> </a:t>
            </a:r>
            <a:r>
              <a:rPr lang="en-US" b="1" dirty="0"/>
              <a:t>28</a:t>
            </a:r>
            <a:r>
              <a:rPr lang="en-US" dirty="0"/>
              <a:t>, 1 (2016)</a:t>
            </a:r>
            <a:endParaRPr lang="en-US" dirty="0">
              <a:effectLst/>
            </a:endParaRPr>
          </a:p>
        </p:txBody>
      </p:sp>
      <p:sp>
        <p:nvSpPr>
          <p:cNvPr id="6" name="Rectangle 5">
            <a:extLst>
              <a:ext uri="{FF2B5EF4-FFF2-40B4-BE49-F238E27FC236}">
                <a16:creationId xmlns:a16="http://schemas.microsoft.com/office/drawing/2014/main" id="{47BEEDF2-03C1-43AA-A25A-6117EC951BDA}"/>
              </a:ext>
            </a:extLst>
          </p:cNvPr>
          <p:cNvSpPr/>
          <p:nvPr/>
        </p:nvSpPr>
        <p:spPr>
          <a:xfrm>
            <a:off x="0" y="248478"/>
            <a:ext cx="725557" cy="73549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0AFAA3F-B0D7-4F51-AF52-CF1D477990D4}"/>
              </a:ext>
            </a:extLst>
          </p:cNvPr>
          <p:cNvSpPr/>
          <p:nvPr/>
        </p:nvSpPr>
        <p:spPr>
          <a:xfrm>
            <a:off x="725557" y="339227"/>
            <a:ext cx="8418443" cy="553998"/>
          </a:xfrm>
          <a:prstGeom prst="rect">
            <a:avLst/>
          </a:prstGeom>
        </p:spPr>
        <p:txBody>
          <a:bodyPr wrap="square">
            <a:spAutoFit/>
          </a:bodyPr>
          <a:lstStyle/>
          <a:p>
            <a:r>
              <a:rPr lang="en-US" sz="3000" b="1" dirty="0">
                <a:latin typeface="Arial" panose="020B0604020202020204" pitchFamily="34" charset="0"/>
                <a:cs typeface="Arial" panose="020B0604020202020204" pitchFamily="34" charset="0"/>
              </a:rPr>
              <a:t>Amazingly tunable!</a:t>
            </a:r>
          </a:p>
        </p:txBody>
      </p:sp>
      <p:pic>
        <p:nvPicPr>
          <p:cNvPr id="11" name="Picture 10">
            <a:extLst>
              <a:ext uri="{FF2B5EF4-FFF2-40B4-BE49-F238E27FC236}">
                <a16:creationId xmlns:a16="http://schemas.microsoft.com/office/drawing/2014/main" id="{F9C0A289-242A-4107-AD5E-BDD86C5EDF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1535" y="137041"/>
            <a:ext cx="1899265" cy="1932715"/>
          </a:xfrm>
          <a:prstGeom prst="rect">
            <a:avLst/>
          </a:prstGeom>
        </p:spPr>
      </p:pic>
      <p:sp>
        <p:nvSpPr>
          <p:cNvPr id="13" name="Rectangle 12">
            <a:extLst>
              <a:ext uri="{FF2B5EF4-FFF2-40B4-BE49-F238E27FC236}">
                <a16:creationId xmlns:a16="http://schemas.microsoft.com/office/drawing/2014/main" id="{FC24C75E-FB9F-4810-96A0-48C24E7A431F}"/>
              </a:ext>
            </a:extLst>
          </p:cNvPr>
          <p:cNvSpPr/>
          <p:nvPr/>
        </p:nvSpPr>
        <p:spPr>
          <a:xfrm>
            <a:off x="7946070" y="671288"/>
            <a:ext cx="184731" cy="400110"/>
          </a:xfrm>
          <a:prstGeom prst="rect">
            <a:avLst/>
          </a:prstGeom>
        </p:spPr>
        <p:txBody>
          <a:bodyPr wrap="none">
            <a:spAutoFit/>
          </a:bodyPr>
          <a:lstStyle/>
          <a:p>
            <a:endParaRPr lang="en-US" sz="2000" b="1" dirty="0">
              <a:solidFill>
                <a:schemeClr val="bg1"/>
              </a:solidFill>
            </a:endParaRPr>
          </a:p>
        </p:txBody>
      </p:sp>
      <p:pic>
        <p:nvPicPr>
          <p:cNvPr id="16" name="Picture 15">
            <a:extLst>
              <a:ext uri="{FF2B5EF4-FFF2-40B4-BE49-F238E27FC236}">
                <a16:creationId xmlns:a16="http://schemas.microsoft.com/office/drawing/2014/main" id="{33B378C1-7C39-4843-A910-BBEF9F66F4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2056" y="1103398"/>
            <a:ext cx="2333536" cy="1188155"/>
          </a:xfrm>
          <a:prstGeom prst="rect">
            <a:avLst/>
          </a:prstGeom>
        </p:spPr>
      </p:pic>
    </p:spTree>
    <p:extLst>
      <p:ext uri="{BB962C8B-B14F-4D97-AF65-F5344CB8AC3E}">
        <p14:creationId xmlns:p14="http://schemas.microsoft.com/office/powerpoint/2010/main" val="3874156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44171A-D38D-4CE4-A78E-93FF945E271F}"/>
              </a:ext>
            </a:extLst>
          </p:cNvPr>
          <p:cNvSpPr/>
          <p:nvPr/>
        </p:nvSpPr>
        <p:spPr>
          <a:xfrm>
            <a:off x="0" y="248478"/>
            <a:ext cx="725557" cy="73549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D350AD3-EBD5-4AE8-A96B-8489157DA61E}"/>
              </a:ext>
            </a:extLst>
          </p:cNvPr>
          <p:cNvSpPr/>
          <p:nvPr/>
        </p:nvSpPr>
        <p:spPr>
          <a:xfrm>
            <a:off x="725557" y="339227"/>
            <a:ext cx="8418443" cy="553998"/>
          </a:xfrm>
          <a:prstGeom prst="rect">
            <a:avLst/>
          </a:prstGeom>
        </p:spPr>
        <p:txBody>
          <a:bodyPr wrap="square">
            <a:spAutoFit/>
          </a:bodyPr>
          <a:lstStyle/>
          <a:p>
            <a:r>
              <a:rPr lang="en-US" sz="3000" b="1" dirty="0">
                <a:latin typeface="Arial" panose="020B0604020202020204" pitchFamily="34" charset="0"/>
                <a:cs typeface="Arial" panose="020B0604020202020204" pitchFamily="34" charset="0"/>
              </a:rPr>
              <a:t>1D, 2D perovskites!… not really</a:t>
            </a:r>
          </a:p>
        </p:txBody>
      </p:sp>
      <p:pic>
        <p:nvPicPr>
          <p:cNvPr id="6" name="Picture 5">
            <a:extLst>
              <a:ext uri="{FF2B5EF4-FFF2-40B4-BE49-F238E27FC236}">
                <a16:creationId xmlns:a16="http://schemas.microsoft.com/office/drawing/2014/main" id="{07014239-B6A7-4AEE-84A6-3A686FA56AE4}"/>
              </a:ext>
            </a:extLst>
          </p:cNvPr>
          <p:cNvPicPr>
            <a:picLocks noChangeAspect="1"/>
          </p:cNvPicPr>
          <p:nvPr/>
        </p:nvPicPr>
        <p:blipFill>
          <a:blip r:embed="rId2"/>
          <a:stretch>
            <a:fillRect/>
          </a:stretch>
        </p:blipFill>
        <p:spPr>
          <a:xfrm>
            <a:off x="277437" y="3972767"/>
            <a:ext cx="8589126" cy="2584176"/>
          </a:xfrm>
          <a:prstGeom prst="rect">
            <a:avLst/>
          </a:prstGeom>
        </p:spPr>
      </p:pic>
      <p:sp>
        <p:nvSpPr>
          <p:cNvPr id="4" name="Rectangle 3">
            <a:extLst>
              <a:ext uri="{FF2B5EF4-FFF2-40B4-BE49-F238E27FC236}">
                <a16:creationId xmlns:a16="http://schemas.microsoft.com/office/drawing/2014/main" id="{B2CD7D93-674C-4AD3-85C7-4C8094170112}"/>
              </a:ext>
            </a:extLst>
          </p:cNvPr>
          <p:cNvSpPr/>
          <p:nvPr/>
        </p:nvSpPr>
        <p:spPr>
          <a:xfrm>
            <a:off x="0" y="6488668"/>
            <a:ext cx="3604385" cy="369332"/>
          </a:xfrm>
          <a:prstGeom prst="rect">
            <a:avLst/>
          </a:prstGeom>
        </p:spPr>
        <p:txBody>
          <a:bodyPr wrap="none">
            <a:spAutoFit/>
          </a:bodyPr>
          <a:lstStyle/>
          <a:p>
            <a:r>
              <a:rPr lang="en-US" dirty="0">
                <a:latin typeface="Arial" panose="020B0604020202020204" pitchFamily="34" charset="0"/>
              </a:rPr>
              <a:t>Energy Environ. Sci.,2018,11,234</a:t>
            </a:r>
            <a:endParaRPr lang="en-US" dirty="0"/>
          </a:p>
        </p:txBody>
      </p:sp>
      <p:pic>
        <p:nvPicPr>
          <p:cNvPr id="8" name="Picture 7">
            <a:extLst>
              <a:ext uri="{FF2B5EF4-FFF2-40B4-BE49-F238E27FC236}">
                <a16:creationId xmlns:a16="http://schemas.microsoft.com/office/drawing/2014/main" id="{995683D2-BA6C-43BC-998D-5992A0732C6D}"/>
              </a:ext>
            </a:extLst>
          </p:cNvPr>
          <p:cNvPicPr>
            <a:picLocks noChangeAspect="1"/>
          </p:cNvPicPr>
          <p:nvPr/>
        </p:nvPicPr>
        <p:blipFill rotWithShape="1">
          <a:blip r:embed="rId3">
            <a:extLst>
              <a:ext uri="{28A0092B-C50C-407E-A947-70E740481C1C}">
                <a14:useLocalDpi xmlns:a14="http://schemas.microsoft.com/office/drawing/2010/main" val="0"/>
              </a:ext>
            </a:extLst>
          </a:blip>
          <a:srcRect l="18038" b="33649"/>
          <a:stretch/>
        </p:blipFill>
        <p:spPr>
          <a:xfrm>
            <a:off x="6209501" y="1140825"/>
            <a:ext cx="2517913" cy="2743365"/>
          </a:xfrm>
          <a:prstGeom prst="rect">
            <a:avLst/>
          </a:prstGeom>
        </p:spPr>
      </p:pic>
      <p:pic>
        <p:nvPicPr>
          <p:cNvPr id="10" name="Picture 9">
            <a:extLst>
              <a:ext uri="{FF2B5EF4-FFF2-40B4-BE49-F238E27FC236}">
                <a16:creationId xmlns:a16="http://schemas.microsoft.com/office/drawing/2014/main" id="{95C86387-7DD7-4830-9731-5E035C55B84F}"/>
              </a:ext>
            </a:extLst>
          </p:cNvPr>
          <p:cNvPicPr>
            <a:picLocks noChangeAspect="1"/>
          </p:cNvPicPr>
          <p:nvPr/>
        </p:nvPicPr>
        <p:blipFill rotWithShape="1">
          <a:blip r:embed="rId4">
            <a:extLst>
              <a:ext uri="{28A0092B-C50C-407E-A947-70E740481C1C}">
                <a14:useLocalDpi xmlns:a14="http://schemas.microsoft.com/office/drawing/2010/main" val="0"/>
              </a:ext>
            </a:extLst>
          </a:blip>
          <a:srcRect r="27164"/>
          <a:stretch/>
        </p:blipFill>
        <p:spPr>
          <a:xfrm>
            <a:off x="3329609" y="1097623"/>
            <a:ext cx="2517913" cy="2829769"/>
          </a:xfrm>
          <a:prstGeom prst="rect">
            <a:avLst/>
          </a:prstGeom>
        </p:spPr>
      </p:pic>
      <p:pic>
        <p:nvPicPr>
          <p:cNvPr id="12" name="Picture 11">
            <a:extLst>
              <a:ext uri="{FF2B5EF4-FFF2-40B4-BE49-F238E27FC236}">
                <a16:creationId xmlns:a16="http://schemas.microsoft.com/office/drawing/2014/main" id="{E311D5EA-E202-417B-A6C3-11A5642F078F}"/>
              </a:ext>
            </a:extLst>
          </p:cNvPr>
          <p:cNvPicPr>
            <a:picLocks noChangeAspect="1"/>
          </p:cNvPicPr>
          <p:nvPr/>
        </p:nvPicPr>
        <p:blipFill rotWithShape="1">
          <a:blip r:embed="rId5">
            <a:extLst>
              <a:ext uri="{28A0092B-C50C-407E-A947-70E740481C1C}">
                <a14:useLocalDpi xmlns:a14="http://schemas.microsoft.com/office/drawing/2010/main" val="0"/>
              </a:ext>
            </a:extLst>
          </a:blip>
          <a:srcRect l="10752" r="13648"/>
          <a:stretch/>
        </p:blipFill>
        <p:spPr>
          <a:xfrm>
            <a:off x="416586" y="1163512"/>
            <a:ext cx="2551043" cy="2697990"/>
          </a:xfrm>
          <a:prstGeom prst="rect">
            <a:avLst/>
          </a:prstGeom>
        </p:spPr>
      </p:pic>
    </p:spTree>
    <p:extLst>
      <p:ext uri="{BB962C8B-B14F-4D97-AF65-F5344CB8AC3E}">
        <p14:creationId xmlns:p14="http://schemas.microsoft.com/office/powerpoint/2010/main" val="407777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644FCA-86B3-40F7-AD3B-EC9A348FC4F0}"/>
              </a:ext>
            </a:extLst>
          </p:cNvPr>
          <p:cNvPicPr>
            <a:picLocks noChangeAspect="1"/>
          </p:cNvPicPr>
          <p:nvPr/>
        </p:nvPicPr>
        <p:blipFill>
          <a:blip r:embed="rId2"/>
          <a:stretch>
            <a:fillRect/>
          </a:stretch>
        </p:blipFill>
        <p:spPr>
          <a:xfrm>
            <a:off x="976559" y="857370"/>
            <a:ext cx="7190882" cy="5635763"/>
          </a:xfrm>
          <a:prstGeom prst="rect">
            <a:avLst/>
          </a:prstGeom>
        </p:spPr>
      </p:pic>
      <p:sp>
        <p:nvSpPr>
          <p:cNvPr id="6" name="Rectangle 5">
            <a:extLst>
              <a:ext uri="{FF2B5EF4-FFF2-40B4-BE49-F238E27FC236}">
                <a16:creationId xmlns:a16="http://schemas.microsoft.com/office/drawing/2014/main" id="{81BFC656-1F01-4C06-84F8-110518145351}"/>
              </a:ext>
            </a:extLst>
          </p:cNvPr>
          <p:cNvSpPr/>
          <p:nvPr/>
        </p:nvSpPr>
        <p:spPr>
          <a:xfrm>
            <a:off x="0" y="248478"/>
            <a:ext cx="725557" cy="73549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C24669F-5D08-42C1-99AC-5F41E0775DD2}"/>
              </a:ext>
            </a:extLst>
          </p:cNvPr>
          <p:cNvSpPr/>
          <p:nvPr/>
        </p:nvSpPr>
        <p:spPr>
          <a:xfrm>
            <a:off x="725557" y="339227"/>
            <a:ext cx="8418443" cy="553998"/>
          </a:xfrm>
          <a:prstGeom prst="rect">
            <a:avLst/>
          </a:prstGeom>
        </p:spPr>
        <p:txBody>
          <a:bodyPr wrap="square">
            <a:spAutoFit/>
          </a:bodyPr>
          <a:lstStyle/>
          <a:p>
            <a:r>
              <a:rPr lang="en-US" sz="3000" b="1" dirty="0">
                <a:latin typeface="Arial" panose="020B0604020202020204" pitchFamily="34" charset="0"/>
                <a:cs typeface="Arial" panose="020B0604020202020204" pitchFamily="34" charset="0"/>
              </a:rPr>
              <a:t>Which compositions are best?</a:t>
            </a:r>
          </a:p>
        </p:txBody>
      </p:sp>
      <p:sp>
        <p:nvSpPr>
          <p:cNvPr id="5" name="Rectangle 4">
            <a:extLst>
              <a:ext uri="{FF2B5EF4-FFF2-40B4-BE49-F238E27FC236}">
                <a16:creationId xmlns:a16="http://schemas.microsoft.com/office/drawing/2014/main" id="{BA5A5E5E-61F6-4132-9F47-2DC4E0EC0B2F}"/>
              </a:ext>
            </a:extLst>
          </p:cNvPr>
          <p:cNvSpPr/>
          <p:nvPr/>
        </p:nvSpPr>
        <p:spPr>
          <a:xfrm>
            <a:off x="0" y="6493133"/>
            <a:ext cx="4572000" cy="369332"/>
          </a:xfrm>
          <a:prstGeom prst="rect">
            <a:avLst/>
          </a:prstGeom>
        </p:spPr>
        <p:txBody>
          <a:bodyPr>
            <a:spAutoFit/>
          </a:bodyPr>
          <a:lstStyle/>
          <a:p>
            <a:pPr>
              <a:spcBef>
                <a:spcPts val="0"/>
              </a:spcBef>
              <a:spcAft>
                <a:spcPts val="0"/>
              </a:spcAft>
            </a:pPr>
            <a:r>
              <a:rPr lang="en-US" dirty="0"/>
              <a:t>Yang, D. </a:t>
            </a:r>
            <a:r>
              <a:rPr lang="en-US" i="1" dirty="0"/>
              <a:t>et al</a:t>
            </a:r>
            <a:r>
              <a:rPr lang="en-US" dirty="0"/>
              <a:t>. </a:t>
            </a:r>
            <a:r>
              <a:rPr lang="en-US" i="1" dirty="0"/>
              <a:t>Chem. Mater.</a:t>
            </a:r>
            <a:r>
              <a:rPr lang="en-US" dirty="0"/>
              <a:t> </a:t>
            </a:r>
            <a:r>
              <a:rPr lang="en-US" b="1" dirty="0"/>
              <a:t>2017</a:t>
            </a:r>
            <a:r>
              <a:rPr lang="en-US" dirty="0"/>
              <a:t>, </a:t>
            </a:r>
            <a:r>
              <a:rPr lang="en-US" i="1" dirty="0"/>
              <a:t>29</a:t>
            </a:r>
            <a:r>
              <a:rPr lang="en-US" dirty="0"/>
              <a:t> (2)</a:t>
            </a:r>
            <a:endParaRPr lang="en-US" dirty="0">
              <a:effectLst/>
            </a:endParaRPr>
          </a:p>
        </p:txBody>
      </p:sp>
    </p:spTree>
    <p:extLst>
      <p:ext uri="{BB962C8B-B14F-4D97-AF65-F5344CB8AC3E}">
        <p14:creationId xmlns:p14="http://schemas.microsoft.com/office/powerpoint/2010/main" val="2880452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44171A-D38D-4CE4-A78E-93FF945E271F}"/>
              </a:ext>
            </a:extLst>
          </p:cNvPr>
          <p:cNvSpPr/>
          <p:nvPr/>
        </p:nvSpPr>
        <p:spPr>
          <a:xfrm>
            <a:off x="0" y="248478"/>
            <a:ext cx="725557" cy="73549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D350AD3-EBD5-4AE8-A96B-8489157DA61E}"/>
              </a:ext>
            </a:extLst>
          </p:cNvPr>
          <p:cNvSpPr/>
          <p:nvPr/>
        </p:nvSpPr>
        <p:spPr>
          <a:xfrm>
            <a:off x="725557" y="339227"/>
            <a:ext cx="8418443" cy="553998"/>
          </a:xfrm>
          <a:prstGeom prst="rect">
            <a:avLst/>
          </a:prstGeom>
        </p:spPr>
        <p:txBody>
          <a:bodyPr wrap="square">
            <a:spAutoFit/>
          </a:bodyPr>
          <a:lstStyle/>
          <a:p>
            <a:r>
              <a:rPr lang="en-US" sz="3000" b="1" dirty="0">
                <a:latin typeface="Arial" panose="020B0604020202020204" pitchFamily="34" charset="0"/>
                <a:cs typeface="Arial" panose="020B0604020202020204" pitchFamily="34" charset="0"/>
              </a:rPr>
              <a:t>Which compositions are best?</a:t>
            </a:r>
          </a:p>
        </p:txBody>
      </p:sp>
      <p:pic>
        <p:nvPicPr>
          <p:cNvPr id="5" name="Picture 4">
            <a:extLst>
              <a:ext uri="{FF2B5EF4-FFF2-40B4-BE49-F238E27FC236}">
                <a16:creationId xmlns:a16="http://schemas.microsoft.com/office/drawing/2014/main" id="{6DD01EFF-6DC2-49CB-888E-DFABAE3919D0}"/>
              </a:ext>
            </a:extLst>
          </p:cNvPr>
          <p:cNvPicPr>
            <a:picLocks noChangeAspect="1"/>
          </p:cNvPicPr>
          <p:nvPr/>
        </p:nvPicPr>
        <p:blipFill>
          <a:blip r:embed="rId2"/>
          <a:stretch>
            <a:fillRect/>
          </a:stretch>
        </p:blipFill>
        <p:spPr>
          <a:xfrm>
            <a:off x="0" y="983974"/>
            <a:ext cx="8885582" cy="3426250"/>
          </a:xfrm>
          <a:prstGeom prst="rect">
            <a:avLst/>
          </a:prstGeom>
        </p:spPr>
      </p:pic>
      <p:sp>
        <p:nvSpPr>
          <p:cNvPr id="9" name="Rectangle 8">
            <a:extLst>
              <a:ext uri="{FF2B5EF4-FFF2-40B4-BE49-F238E27FC236}">
                <a16:creationId xmlns:a16="http://schemas.microsoft.com/office/drawing/2014/main" id="{D2D97920-4C2C-42C0-82EF-7D57D5513839}"/>
              </a:ext>
            </a:extLst>
          </p:cNvPr>
          <p:cNvSpPr/>
          <p:nvPr/>
        </p:nvSpPr>
        <p:spPr>
          <a:xfrm>
            <a:off x="0" y="6488668"/>
            <a:ext cx="4572000" cy="369332"/>
          </a:xfrm>
          <a:prstGeom prst="rect">
            <a:avLst/>
          </a:prstGeom>
        </p:spPr>
        <p:txBody>
          <a:bodyPr>
            <a:spAutoFit/>
          </a:bodyPr>
          <a:lstStyle/>
          <a:p>
            <a:pPr>
              <a:spcBef>
                <a:spcPts val="0"/>
              </a:spcBef>
              <a:spcAft>
                <a:spcPts val="0"/>
              </a:spcAft>
            </a:pPr>
            <a:r>
              <a:rPr lang="en-US" dirty="0" err="1"/>
              <a:t>Leijtens</a:t>
            </a:r>
            <a:r>
              <a:rPr lang="en-US" dirty="0"/>
              <a:t>, T. </a:t>
            </a:r>
            <a:r>
              <a:rPr lang="en-US" i="1" dirty="0"/>
              <a:t>et al. </a:t>
            </a:r>
            <a:r>
              <a:rPr lang="en-US" dirty="0"/>
              <a:t>Nat</a:t>
            </a:r>
            <a:r>
              <a:rPr lang="en-US" i="1" dirty="0"/>
              <a:t> Energy</a:t>
            </a:r>
            <a:r>
              <a:rPr lang="en-US" dirty="0"/>
              <a:t> </a:t>
            </a:r>
            <a:r>
              <a:rPr lang="en-US" b="1" dirty="0"/>
              <a:t>2018</a:t>
            </a:r>
            <a:r>
              <a:rPr lang="en-US" dirty="0"/>
              <a:t>, </a:t>
            </a:r>
            <a:r>
              <a:rPr lang="en-US" i="1" dirty="0"/>
              <a:t>3</a:t>
            </a:r>
            <a:r>
              <a:rPr lang="en-US" dirty="0"/>
              <a:t> (10)</a:t>
            </a:r>
            <a:endParaRPr lang="en-US" dirty="0">
              <a:effectLst/>
            </a:endParaRPr>
          </a:p>
        </p:txBody>
      </p:sp>
      <p:sp>
        <p:nvSpPr>
          <p:cNvPr id="10" name="Rectangle 9">
            <a:extLst>
              <a:ext uri="{FF2B5EF4-FFF2-40B4-BE49-F238E27FC236}">
                <a16:creationId xmlns:a16="http://schemas.microsoft.com/office/drawing/2014/main" id="{0E27926E-BABE-40C6-AE0F-C9DCACB27D22}"/>
              </a:ext>
            </a:extLst>
          </p:cNvPr>
          <p:cNvSpPr/>
          <p:nvPr/>
        </p:nvSpPr>
        <p:spPr>
          <a:xfrm>
            <a:off x="0" y="6207622"/>
            <a:ext cx="4572000" cy="369332"/>
          </a:xfrm>
          <a:prstGeom prst="rect">
            <a:avLst/>
          </a:prstGeom>
        </p:spPr>
        <p:txBody>
          <a:bodyPr>
            <a:spAutoFit/>
          </a:bodyPr>
          <a:lstStyle/>
          <a:p>
            <a:pPr>
              <a:spcBef>
                <a:spcPts val="0"/>
              </a:spcBef>
              <a:spcAft>
                <a:spcPts val="0"/>
              </a:spcAft>
            </a:pPr>
            <a:r>
              <a:rPr lang="en-US" dirty="0"/>
              <a:t>Tao, S. </a:t>
            </a:r>
            <a:r>
              <a:rPr lang="en-US" i="1" dirty="0"/>
              <a:t>et al</a:t>
            </a:r>
            <a:r>
              <a:rPr lang="en-US" dirty="0"/>
              <a:t>. </a:t>
            </a:r>
            <a:r>
              <a:rPr lang="en-US" i="1" dirty="0"/>
              <a:t>Nat </a:t>
            </a:r>
            <a:r>
              <a:rPr lang="en-US" i="1" dirty="0" err="1"/>
              <a:t>Commun</a:t>
            </a:r>
            <a:r>
              <a:rPr lang="en-US" dirty="0"/>
              <a:t> </a:t>
            </a:r>
            <a:r>
              <a:rPr lang="en-US" b="1" dirty="0"/>
              <a:t>2019</a:t>
            </a:r>
            <a:r>
              <a:rPr lang="en-US" dirty="0"/>
              <a:t>, </a:t>
            </a:r>
            <a:r>
              <a:rPr lang="en-US" i="1" dirty="0"/>
              <a:t>10</a:t>
            </a:r>
            <a:r>
              <a:rPr lang="en-US" dirty="0"/>
              <a:t> (1)</a:t>
            </a:r>
            <a:endParaRPr lang="en-US" dirty="0">
              <a:effectLst/>
            </a:endParaRPr>
          </a:p>
        </p:txBody>
      </p:sp>
      <p:grpSp>
        <p:nvGrpSpPr>
          <p:cNvPr id="14" name="Group 13">
            <a:extLst>
              <a:ext uri="{FF2B5EF4-FFF2-40B4-BE49-F238E27FC236}">
                <a16:creationId xmlns:a16="http://schemas.microsoft.com/office/drawing/2014/main" id="{4A450243-8A00-455C-AB73-DE8170417DEA}"/>
              </a:ext>
            </a:extLst>
          </p:cNvPr>
          <p:cNvGrpSpPr/>
          <p:nvPr/>
        </p:nvGrpSpPr>
        <p:grpSpPr>
          <a:xfrm>
            <a:off x="4263887" y="3776870"/>
            <a:ext cx="4663694" cy="3083068"/>
            <a:chOff x="4263887" y="3776870"/>
            <a:chExt cx="4663694" cy="3083068"/>
          </a:xfrm>
        </p:grpSpPr>
        <p:pic>
          <p:nvPicPr>
            <p:cNvPr id="11" name="Picture 10">
              <a:extLst>
                <a:ext uri="{FF2B5EF4-FFF2-40B4-BE49-F238E27FC236}">
                  <a16:creationId xmlns:a16="http://schemas.microsoft.com/office/drawing/2014/main" id="{F93B2CF9-7D69-4770-8DE0-EED580187D43}"/>
                </a:ext>
              </a:extLst>
            </p:cNvPr>
            <p:cNvPicPr>
              <a:picLocks noChangeAspect="1"/>
            </p:cNvPicPr>
            <p:nvPr/>
          </p:nvPicPr>
          <p:blipFill>
            <a:blip r:embed="rId3"/>
            <a:stretch>
              <a:fillRect/>
            </a:stretch>
          </p:blipFill>
          <p:spPr>
            <a:xfrm>
              <a:off x="4285983" y="3776870"/>
              <a:ext cx="4641598" cy="3071191"/>
            </a:xfrm>
            <a:prstGeom prst="rect">
              <a:avLst/>
            </a:prstGeom>
          </p:spPr>
        </p:pic>
        <p:sp>
          <p:nvSpPr>
            <p:cNvPr id="12" name="Rectangle 11">
              <a:extLst>
                <a:ext uri="{FF2B5EF4-FFF2-40B4-BE49-F238E27FC236}">
                  <a16:creationId xmlns:a16="http://schemas.microsoft.com/office/drawing/2014/main" id="{9259EFDE-8962-4368-B62A-978434202240}"/>
                </a:ext>
              </a:extLst>
            </p:cNvPr>
            <p:cNvSpPr/>
            <p:nvPr/>
          </p:nvSpPr>
          <p:spPr>
            <a:xfrm>
              <a:off x="4263887" y="3776870"/>
              <a:ext cx="208722" cy="208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E3BA6C-EA2F-4F2C-8EB0-3BA101FC5D7C}"/>
                </a:ext>
              </a:extLst>
            </p:cNvPr>
            <p:cNvSpPr/>
            <p:nvPr/>
          </p:nvSpPr>
          <p:spPr>
            <a:xfrm>
              <a:off x="4338430" y="6651217"/>
              <a:ext cx="208722" cy="208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19445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FF6711-CB1B-429E-86C2-1DE233F947E5}"/>
              </a:ext>
            </a:extLst>
          </p:cNvPr>
          <p:cNvSpPr/>
          <p:nvPr/>
        </p:nvSpPr>
        <p:spPr>
          <a:xfrm>
            <a:off x="0" y="248478"/>
            <a:ext cx="725557" cy="73549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DA5C195-5F41-4804-B791-1A502EED56CC}"/>
              </a:ext>
            </a:extLst>
          </p:cNvPr>
          <p:cNvSpPr/>
          <p:nvPr/>
        </p:nvSpPr>
        <p:spPr>
          <a:xfrm>
            <a:off x="725557" y="339227"/>
            <a:ext cx="8418443" cy="553998"/>
          </a:xfrm>
          <a:prstGeom prst="rect">
            <a:avLst/>
          </a:prstGeom>
        </p:spPr>
        <p:txBody>
          <a:bodyPr wrap="square">
            <a:spAutoFit/>
          </a:bodyPr>
          <a:lstStyle/>
          <a:p>
            <a:r>
              <a:rPr lang="en-US" sz="3000" b="1" dirty="0">
                <a:latin typeface="Arial" panose="020B0604020202020204" pitchFamily="34" charset="0"/>
                <a:cs typeface="Arial" panose="020B0604020202020204" pitchFamily="34" charset="0"/>
              </a:rPr>
              <a:t>Lifting the hood on perovskite performance</a:t>
            </a:r>
          </a:p>
        </p:txBody>
      </p:sp>
      <p:pic>
        <p:nvPicPr>
          <p:cNvPr id="9" name="Picture 8">
            <a:extLst>
              <a:ext uri="{FF2B5EF4-FFF2-40B4-BE49-F238E27FC236}">
                <a16:creationId xmlns:a16="http://schemas.microsoft.com/office/drawing/2014/main" id="{7CF67798-12D4-4DCC-8A0D-F3DB6E2B92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88820"/>
            <a:ext cx="4612152" cy="4612152"/>
          </a:xfrm>
          <a:prstGeom prst="rect">
            <a:avLst/>
          </a:prstGeom>
        </p:spPr>
      </p:pic>
      <p:sp>
        <p:nvSpPr>
          <p:cNvPr id="10" name="Rectangle 9">
            <a:extLst>
              <a:ext uri="{FF2B5EF4-FFF2-40B4-BE49-F238E27FC236}">
                <a16:creationId xmlns:a16="http://schemas.microsoft.com/office/drawing/2014/main" id="{2C41EA9E-FD9F-4494-BB73-04809F6E6A81}"/>
              </a:ext>
            </a:extLst>
          </p:cNvPr>
          <p:cNvSpPr/>
          <p:nvPr/>
        </p:nvSpPr>
        <p:spPr>
          <a:xfrm>
            <a:off x="0" y="6488668"/>
            <a:ext cx="3868175" cy="369332"/>
          </a:xfrm>
          <a:prstGeom prst="rect">
            <a:avLst/>
          </a:prstGeom>
        </p:spPr>
        <p:txBody>
          <a:bodyPr wrap="none">
            <a:spAutoFit/>
          </a:bodyPr>
          <a:lstStyle/>
          <a:p>
            <a:r>
              <a:rPr lang="en-US" dirty="0"/>
              <a:t>Jean, J. </a:t>
            </a:r>
            <a:r>
              <a:rPr lang="en-US" i="1" dirty="0"/>
              <a:t>et al. ACS Energy Letters, </a:t>
            </a:r>
            <a:r>
              <a:rPr lang="en-US" b="1" dirty="0"/>
              <a:t>2</a:t>
            </a:r>
            <a:r>
              <a:rPr lang="en-US" dirty="0"/>
              <a:t>,</a:t>
            </a:r>
            <a:r>
              <a:rPr lang="en-US" b="1" dirty="0"/>
              <a:t> </a:t>
            </a:r>
            <a:r>
              <a:rPr lang="en-US" dirty="0"/>
              <a:t>(11)</a:t>
            </a:r>
          </a:p>
        </p:txBody>
      </p:sp>
      <p:sp>
        <p:nvSpPr>
          <p:cNvPr id="11" name="TextBox 10">
            <a:extLst>
              <a:ext uri="{FF2B5EF4-FFF2-40B4-BE49-F238E27FC236}">
                <a16:creationId xmlns:a16="http://schemas.microsoft.com/office/drawing/2014/main" id="{C13DA98F-5B85-4989-A20D-2D5C55A7A9C8}"/>
              </a:ext>
            </a:extLst>
          </p:cNvPr>
          <p:cNvSpPr txBox="1"/>
          <p:nvPr/>
        </p:nvSpPr>
        <p:spPr>
          <a:xfrm>
            <a:off x="815008" y="1139441"/>
            <a:ext cx="3607905" cy="400110"/>
          </a:xfrm>
          <a:prstGeom prst="rect">
            <a:avLst/>
          </a:prstGeom>
          <a:noFill/>
        </p:spPr>
        <p:txBody>
          <a:bodyPr wrap="square" rtlCol="0">
            <a:spAutoFit/>
          </a:bodyPr>
          <a:lstStyle/>
          <a:p>
            <a:pPr algn="ctr">
              <a:tabLst>
                <a:tab pos="2346325" algn="l"/>
              </a:tabLst>
            </a:pPr>
            <a:r>
              <a:rPr lang="en-US" sz="2000" b="1" dirty="0">
                <a:latin typeface="Arial" panose="020B0604020202020204" pitchFamily="34" charset="0"/>
                <a:cs typeface="Arial" panose="020B0604020202020204" pitchFamily="34" charset="0"/>
              </a:rPr>
              <a:t>High Absorption</a:t>
            </a:r>
          </a:p>
        </p:txBody>
      </p:sp>
      <p:pic>
        <p:nvPicPr>
          <p:cNvPr id="13" name="Picture 12">
            <a:extLst>
              <a:ext uri="{FF2B5EF4-FFF2-40B4-BE49-F238E27FC236}">
                <a16:creationId xmlns:a16="http://schemas.microsoft.com/office/drawing/2014/main" id="{CAB9C8FE-AC1F-4AB0-A88A-C2A102EC88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6176" y="2295939"/>
            <a:ext cx="4263887" cy="3197915"/>
          </a:xfrm>
          <a:prstGeom prst="rect">
            <a:avLst/>
          </a:prstGeom>
        </p:spPr>
      </p:pic>
      <p:sp>
        <p:nvSpPr>
          <p:cNvPr id="14" name="TextBox 13">
            <a:extLst>
              <a:ext uri="{FF2B5EF4-FFF2-40B4-BE49-F238E27FC236}">
                <a16:creationId xmlns:a16="http://schemas.microsoft.com/office/drawing/2014/main" id="{0EE70D9C-DE70-401B-AD58-B9F0E127344E}"/>
              </a:ext>
            </a:extLst>
          </p:cNvPr>
          <p:cNvSpPr txBox="1"/>
          <p:nvPr/>
        </p:nvSpPr>
        <p:spPr>
          <a:xfrm>
            <a:off x="5034166" y="1137573"/>
            <a:ext cx="3607905" cy="400110"/>
          </a:xfrm>
          <a:prstGeom prst="rect">
            <a:avLst/>
          </a:prstGeom>
          <a:noFill/>
        </p:spPr>
        <p:txBody>
          <a:bodyPr wrap="square" rtlCol="0">
            <a:spAutoFit/>
          </a:bodyPr>
          <a:lstStyle/>
          <a:p>
            <a:pPr algn="ctr">
              <a:tabLst>
                <a:tab pos="2346325" algn="l"/>
              </a:tabLst>
            </a:pPr>
            <a:r>
              <a:rPr lang="en-US" sz="2000" b="1" dirty="0">
                <a:latin typeface="Arial" panose="020B0604020202020204" pitchFamily="34" charset="0"/>
                <a:cs typeface="Arial" panose="020B0604020202020204" pitchFamily="34" charset="0"/>
              </a:rPr>
              <a:t>Long diffusion lengths</a:t>
            </a:r>
          </a:p>
        </p:txBody>
      </p:sp>
    </p:spTree>
    <p:extLst>
      <p:ext uri="{BB962C8B-B14F-4D97-AF65-F5344CB8AC3E}">
        <p14:creationId xmlns:p14="http://schemas.microsoft.com/office/powerpoint/2010/main" val="3890077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7DDDA-3C8F-4BCA-9118-97C23D21C6F9}"/>
              </a:ext>
            </a:extLst>
          </p:cNvPr>
          <p:cNvSpPr/>
          <p:nvPr/>
        </p:nvSpPr>
        <p:spPr>
          <a:xfrm>
            <a:off x="0" y="6488668"/>
            <a:ext cx="5198165" cy="369332"/>
          </a:xfrm>
          <a:prstGeom prst="rect">
            <a:avLst/>
          </a:prstGeom>
        </p:spPr>
        <p:txBody>
          <a:bodyPr wrap="square">
            <a:spAutoFit/>
          </a:bodyPr>
          <a:lstStyle/>
          <a:p>
            <a:pPr>
              <a:spcBef>
                <a:spcPts val="0"/>
              </a:spcBef>
              <a:spcAft>
                <a:spcPts val="0"/>
              </a:spcAft>
            </a:pPr>
            <a:r>
              <a:rPr lang="en-US" dirty="0"/>
              <a:t>Rudd, P. N.; Huang, J. </a:t>
            </a:r>
            <a:r>
              <a:rPr lang="en-US" i="1" dirty="0"/>
              <a:t>Trends in Chemistry</a:t>
            </a:r>
            <a:r>
              <a:rPr lang="en-US" dirty="0"/>
              <a:t> </a:t>
            </a:r>
            <a:r>
              <a:rPr lang="en-US" b="1" dirty="0"/>
              <a:t>2019</a:t>
            </a:r>
            <a:r>
              <a:rPr lang="en-US" dirty="0"/>
              <a:t>, </a:t>
            </a:r>
            <a:r>
              <a:rPr lang="en-US" i="1" dirty="0"/>
              <a:t>1</a:t>
            </a:r>
            <a:r>
              <a:rPr lang="en-US" dirty="0"/>
              <a:t> (4)</a:t>
            </a:r>
            <a:endParaRPr lang="en-US" dirty="0">
              <a:effectLst/>
            </a:endParaRPr>
          </a:p>
        </p:txBody>
      </p:sp>
      <p:sp>
        <p:nvSpPr>
          <p:cNvPr id="4" name="Rectangle 3">
            <a:extLst>
              <a:ext uri="{FF2B5EF4-FFF2-40B4-BE49-F238E27FC236}">
                <a16:creationId xmlns:a16="http://schemas.microsoft.com/office/drawing/2014/main" id="{23FF6711-CB1B-429E-86C2-1DE233F947E5}"/>
              </a:ext>
            </a:extLst>
          </p:cNvPr>
          <p:cNvSpPr/>
          <p:nvPr/>
        </p:nvSpPr>
        <p:spPr>
          <a:xfrm>
            <a:off x="0" y="248478"/>
            <a:ext cx="725557" cy="73549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DA5C195-5F41-4804-B791-1A502EED56CC}"/>
              </a:ext>
            </a:extLst>
          </p:cNvPr>
          <p:cNvSpPr/>
          <p:nvPr/>
        </p:nvSpPr>
        <p:spPr>
          <a:xfrm>
            <a:off x="725557" y="339227"/>
            <a:ext cx="8418443" cy="553998"/>
          </a:xfrm>
          <a:prstGeom prst="rect">
            <a:avLst/>
          </a:prstGeom>
        </p:spPr>
        <p:txBody>
          <a:bodyPr wrap="square">
            <a:spAutoFit/>
          </a:bodyPr>
          <a:lstStyle/>
          <a:p>
            <a:r>
              <a:rPr lang="en-US" sz="3000" b="1" dirty="0">
                <a:latin typeface="Arial" panose="020B0604020202020204" pitchFamily="34" charset="0"/>
                <a:cs typeface="Arial" panose="020B0604020202020204" pitchFamily="34" charset="0"/>
              </a:rPr>
              <a:t>Lifting the hood on perovskite performance</a:t>
            </a:r>
          </a:p>
        </p:txBody>
      </p:sp>
      <p:grpSp>
        <p:nvGrpSpPr>
          <p:cNvPr id="7" name="Group 6">
            <a:extLst>
              <a:ext uri="{FF2B5EF4-FFF2-40B4-BE49-F238E27FC236}">
                <a16:creationId xmlns:a16="http://schemas.microsoft.com/office/drawing/2014/main" id="{A94005EF-1E88-4E2F-9AB9-5FD22EE866F8}"/>
              </a:ext>
            </a:extLst>
          </p:cNvPr>
          <p:cNvGrpSpPr/>
          <p:nvPr/>
        </p:nvGrpSpPr>
        <p:grpSpPr>
          <a:xfrm>
            <a:off x="219779" y="1207631"/>
            <a:ext cx="4352221" cy="4766576"/>
            <a:chOff x="3976771" y="1478419"/>
            <a:chExt cx="4352221" cy="4766576"/>
          </a:xfrm>
        </p:grpSpPr>
        <p:pic>
          <p:nvPicPr>
            <p:cNvPr id="2" name="Picture 1">
              <a:extLst>
                <a:ext uri="{FF2B5EF4-FFF2-40B4-BE49-F238E27FC236}">
                  <a16:creationId xmlns:a16="http://schemas.microsoft.com/office/drawing/2014/main" id="{F3844F04-9773-40EF-9AC5-AF65BBCA725D}"/>
                </a:ext>
              </a:extLst>
            </p:cNvPr>
            <p:cNvPicPr>
              <a:picLocks noChangeAspect="1"/>
            </p:cNvPicPr>
            <p:nvPr/>
          </p:nvPicPr>
          <p:blipFill>
            <a:blip r:embed="rId2"/>
            <a:stretch>
              <a:fillRect/>
            </a:stretch>
          </p:blipFill>
          <p:spPr>
            <a:xfrm>
              <a:off x="3976771" y="2282528"/>
              <a:ext cx="4352221" cy="3962467"/>
            </a:xfrm>
            <a:prstGeom prst="rect">
              <a:avLst/>
            </a:prstGeom>
          </p:spPr>
        </p:pic>
        <p:sp>
          <p:nvSpPr>
            <p:cNvPr id="6" name="TextBox 5">
              <a:extLst>
                <a:ext uri="{FF2B5EF4-FFF2-40B4-BE49-F238E27FC236}">
                  <a16:creationId xmlns:a16="http://schemas.microsoft.com/office/drawing/2014/main" id="{AB1F931E-578A-4369-995C-34EC0C7C707F}"/>
                </a:ext>
              </a:extLst>
            </p:cNvPr>
            <p:cNvSpPr txBox="1"/>
            <p:nvPr/>
          </p:nvSpPr>
          <p:spPr>
            <a:xfrm>
              <a:off x="4348928" y="1478419"/>
              <a:ext cx="3607905" cy="400110"/>
            </a:xfrm>
            <a:prstGeom prst="rect">
              <a:avLst/>
            </a:prstGeom>
            <a:noFill/>
          </p:spPr>
          <p:txBody>
            <a:bodyPr wrap="square" rtlCol="0">
              <a:spAutoFit/>
            </a:bodyPr>
            <a:lstStyle/>
            <a:p>
              <a:pPr algn="ctr">
                <a:tabLst>
                  <a:tab pos="2346325" algn="l"/>
                </a:tabLst>
              </a:pPr>
              <a:r>
                <a:rPr lang="en-US" sz="2000" b="1" dirty="0">
                  <a:latin typeface="Arial" panose="020B0604020202020204" pitchFamily="34" charset="0"/>
                  <a:cs typeface="Arial" panose="020B0604020202020204" pitchFamily="34" charset="0"/>
                </a:rPr>
                <a:t>Defect Tolerance</a:t>
              </a:r>
            </a:p>
          </p:txBody>
        </p:sp>
      </p:grpSp>
      <p:pic>
        <p:nvPicPr>
          <p:cNvPr id="13" name="Picture 12">
            <a:extLst>
              <a:ext uri="{FF2B5EF4-FFF2-40B4-BE49-F238E27FC236}">
                <a16:creationId xmlns:a16="http://schemas.microsoft.com/office/drawing/2014/main" id="{3881E19A-E428-400D-8EE7-782D83D68378}"/>
              </a:ext>
            </a:extLst>
          </p:cNvPr>
          <p:cNvPicPr>
            <a:picLocks noChangeAspect="1"/>
          </p:cNvPicPr>
          <p:nvPr/>
        </p:nvPicPr>
        <p:blipFill rotWithShape="1">
          <a:blip r:embed="rId3">
            <a:extLst>
              <a:ext uri="{28A0092B-C50C-407E-A947-70E740481C1C}">
                <a14:useLocalDpi xmlns:a14="http://schemas.microsoft.com/office/drawing/2010/main" val="0"/>
              </a:ext>
            </a:extLst>
          </a:blip>
          <a:srcRect l="57649" t="54750" r="2573" b="5360"/>
          <a:stretch/>
        </p:blipFill>
        <p:spPr>
          <a:xfrm>
            <a:off x="5162833" y="1868812"/>
            <a:ext cx="3761388" cy="2604036"/>
          </a:xfrm>
          <a:prstGeom prst="rect">
            <a:avLst/>
          </a:prstGeom>
        </p:spPr>
      </p:pic>
      <p:grpSp>
        <p:nvGrpSpPr>
          <p:cNvPr id="28" name="Group 27">
            <a:extLst>
              <a:ext uri="{FF2B5EF4-FFF2-40B4-BE49-F238E27FC236}">
                <a16:creationId xmlns:a16="http://schemas.microsoft.com/office/drawing/2014/main" id="{E5C7DDA0-C2C4-4B24-A50C-7BBB1DAEDF36}"/>
              </a:ext>
            </a:extLst>
          </p:cNvPr>
          <p:cNvGrpSpPr/>
          <p:nvPr/>
        </p:nvGrpSpPr>
        <p:grpSpPr>
          <a:xfrm>
            <a:off x="5729905" y="4859606"/>
            <a:ext cx="2627244" cy="1749370"/>
            <a:chOff x="5387008" y="4625715"/>
            <a:chExt cx="2627244" cy="1749370"/>
          </a:xfrm>
        </p:grpSpPr>
        <p:cxnSp>
          <p:nvCxnSpPr>
            <p:cNvPr id="10" name="Straight Connector 9">
              <a:extLst>
                <a:ext uri="{FF2B5EF4-FFF2-40B4-BE49-F238E27FC236}">
                  <a16:creationId xmlns:a16="http://schemas.microsoft.com/office/drawing/2014/main" id="{1DED1E3C-F4B5-4F07-8933-28D5DB1DCB53}"/>
                </a:ext>
              </a:extLst>
            </p:cNvPr>
            <p:cNvCxnSpPr/>
            <p:nvPr/>
          </p:nvCxnSpPr>
          <p:spPr>
            <a:xfrm>
              <a:off x="5387008" y="5006799"/>
              <a:ext cx="111318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71D51F7-D737-46DD-AA28-6ADD90EB951D}"/>
                </a:ext>
              </a:extLst>
            </p:cNvPr>
            <p:cNvCxnSpPr/>
            <p:nvPr/>
          </p:nvCxnSpPr>
          <p:spPr>
            <a:xfrm>
              <a:off x="5387009" y="5974207"/>
              <a:ext cx="111318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FADA23A-EE30-4843-AAA5-FD3AC07F8DB5}"/>
                </a:ext>
              </a:extLst>
            </p:cNvPr>
            <p:cNvCxnSpPr/>
            <p:nvPr/>
          </p:nvCxnSpPr>
          <p:spPr>
            <a:xfrm>
              <a:off x="6901069" y="5006799"/>
              <a:ext cx="111318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CD7350-1078-43E8-8B40-B9D411D05C82}"/>
                </a:ext>
              </a:extLst>
            </p:cNvPr>
            <p:cNvCxnSpPr/>
            <p:nvPr/>
          </p:nvCxnSpPr>
          <p:spPr>
            <a:xfrm>
              <a:off x="6891131" y="5974207"/>
              <a:ext cx="111318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0D9D33F-3220-4AA6-9A27-31EB5B494F75}"/>
                </a:ext>
              </a:extLst>
            </p:cNvPr>
            <p:cNvGrpSpPr/>
            <p:nvPr/>
          </p:nvGrpSpPr>
          <p:grpSpPr>
            <a:xfrm>
              <a:off x="6476996" y="5970027"/>
              <a:ext cx="424073" cy="405058"/>
              <a:chOff x="6476996" y="5970027"/>
              <a:chExt cx="424073" cy="405058"/>
            </a:xfrm>
          </p:grpSpPr>
          <p:cxnSp>
            <p:nvCxnSpPr>
              <p:cNvPr id="18" name="Straight Connector 17">
                <a:extLst>
                  <a:ext uri="{FF2B5EF4-FFF2-40B4-BE49-F238E27FC236}">
                    <a16:creationId xmlns:a16="http://schemas.microsoft.com/office/drawing/2014/main" id="{4D1EA5D4-7F06-496A-904B-BA73614F3B6C}"/>
                  </a:ext>
                </a:extLst>
              </p:cNvPr>
              <p:cNvCxnSpPr>
                <a:cxnSpLocks/>
              </p:cNvCxnSpPr>
              <p:nvPr/>
            </p:nvCxnSpPr>
            <p:spPr>
              <a:xfrm>
                <a:off x="6476996" y="6365146"/>
                <a:ext cx="41413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3BDA1F1-2228-4596-8B25-02886BA8BDD5}"/>
                  </a:ext>
                </a:extLst>
              </p:cNvPr>
              <p:cNvCxnSpPr>
                <a:cxnSpLocks/>
              </p:cNvCxnSpPr>
              <p:nvPr/>
            </p:nvCxnSpPr>
            <p:spPr>
              <a:xfrm flipV="1">
                <a:off x="6486935" y="5974207"/>
                <a:ext cx="0" cy="40087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0D6C32A-B73D-42A1-A355-07C9D7B3E6B6}"/>
                  </a:ext>
                </a:extLst>
              </p:cNvPr>
              <p:cNvCxnSpPr>
                <a:cxnSpLocks/>
              </p:cNvCxnSpPr>
              <p:nvPr/>
            </p:nvCxnSpPr>
            <p:spPr>
              <a:xfrm flipV="1">
                <a:off x="6901069" y="5970027"/>
                <a:ext cx="0" cy="40087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4A2973DD-9CB2-43ED-A98A-5CEB69711208}"/>
                </a:ext>
              </a:extLst>
            </p:cNvPr>
            <p:cNvGrpSpPr/>
            <p:nvPr/>
          </p:nvGrpSpPr>
          <p:grpSpPr>
            <a:xfrm rot="10800000">
              <a:off x="6486935" y="4625715"/>
              <a:ext cx="414134" cy="405058"/>
              <a:chOff x="6486935" y="5970027"/>
              <a:chExt cx="414134" cy="405058"/>
            </a:xfrm>
          </p:grpSpPr>
          <p:cxnSp>
            <p:nvCxnSpPr>
              <p:cNvPr id="25" name="Straight Connector 24">
                <a:extLst>
                  <a:ext uri="{FF2B5EF4-FFF2-40B4-BE49-F238E27FC236}">
                    <a16:creationId xmlns:a16="http://schemas.microsoft.com/office/drawing/2014/main" id="{0EEB9DFA-C287-47A7-9E5C-9BED37857402}"/>
                  </a:ext>
                </a:extLst>
              </p:cNvPr>
              <p:cNvCxnSpPr>
                <a:cxnSpLocks/>
              </p:cNvCxnSpPr>
              <p:nvPr/>
            </p:nvCxnSpPr>
            <p:spPr>
              <a:xfrm>
                <a:off x="6486935" y="6355207"/>
                <a:ext cx="41413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F788787-E661-45D0-BA65-E8CA3ED8B57B}"/>
                  </a:ext>
                </a:extLst>
              </p:cNvPr>
              <p:cNvCxnSpPr>
                <a:cxnSpLocks/>
              </p:cNvCxnSpPr>
              <p:nvPr/>
            </p:nvCxnSpPr>
            <p:spPr>
              <a:xfrm flipV="1">
                <a:off x="6486935" y="5974207"/>
                <a:ext cx="0" cy="40087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D57F7D9-60BA-44D2-9BCC-4430B54F917A}"/>
                  </a:ext>
                </a:extLst>
              </p:cNvPr>
              <p:cNvCxnSpPr>
                <a:cxnSpLocks/>
              </p:cNvCxnSpPr>
              <p:nvPr/>
            </p:nvCxnSpPr>
            <p:spPr>
              <a:xfrm flipV="1">
                <a:off x="6891130" y="5970027"/>
                <a:ext cx="0" cy="40087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29" name="TextBox 28">
            <a:extLst>
              <a:ext uri="{FF2B5EF4-FFF2-40B4-BE49-F238E27FC236}">
                <a16:creationId xmlns:a16="http://schemas.microsoft.com/office/drawing/2014/main" id="{00A0C737-239F-4CBB-91B8-1F6AD92EE734}"/>
              </a:ext>
            </a:extLst>
          </p:cNvPr>
          <p:cNvSpPr txBox="1"/>
          <p:nvPr/>
        </p:nvSpPr>
        <p:spPr>
          <a:xfrm>
            <a:off x="5223007" y="1207631"/>
            <a:ext cx="3607905" cy="400110"/>
          </a:xfrm>
          <a:prstGeom prst="rect">
            <a:avLst/>
          </a:prstGeom>
          <a:noFill/>
        </p:spPr>
        <p:txBody>
          <a:bodyPr wrap="square" rtlCol="0">
            <a:spAutoFit/>
          </a:bodyPr>
          <a:lstStyle/>
          <a:p>
            <a:pPr algn="ctr">
              <a:tabLst>
                <a:tab pos="2346325" algn="l"/>
              </a:tabLst>
            </a:pPr>
            <a:r>
              <a:rPr lang="en-US" sz="2000" b="1" dirty="0">
                <a:latin typeface="Arial" panose="020B0604020202020204" pitchFamily="34" charset="0"/>
                <a:cs typeface="Arial" panose="020B0604020202020204" pitchFamily="34" charset="0"/>
              </a:rPr>
              <a:t>Grain Boundary Passivation</a:t>
            </a:r>
          </a:p>
        </p:txBody>
      </p:sp>
      <p:sp>
        <p:nvSpPr>
          <p:cNvPr id="30" name="Oval 29">
            <a:extLst>
              <a:ext uri="{FF2B5EF4-FFF2-40B4-BE49-F238E27FC236}">
                <a16:creationId xmlns:a16="http://schemas.microsoft.com/office/drawing/2014/main" id="{236FF2F1-4F74-4AE7-821A-AAEB11FF481A}"/>
              </a:ext>
            </a:extLst>
          </p:cNvPr>
          <p:cNvSpPr/>
          <p:nvPr/>
        </p:nvSpPr>
        <p:spPr>
          <a:xfrm>
            <a:off x="6152321" y="5078896"/>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7B97D71-B0AF-4A12-8F80-A072B3CF8D28}"/>
              </a:ext>
            </a:extLst>
          </p:cNvPr>
          <p:cNvSpPr/>
          <p:nvPr/>
        </p:nvSpPr>
        <p:spPr>
          <a:xfrm>
            <a:off x="6060881" y="6234633"/>
            <a:ext cx="137160" cy="137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c 31">
            <a:extLst>
              <a:ext uri="{FF2B5EF4-FFF2-40B4-BE49-F238E27FC236}">
                <a16:creationId xmlns:a16="http://schemas.microsoft.com/office/drawing/2014/main" id="{B431FC2B-FCF8-4B91-994F-69192396C9EE}"/>
              </a:ext>
            </a:extLst>
          </p:cNvPr>
          <p:cNvSpPr/>
          <p:nvPr/>
        </p:nvSpPr>
        <p:spPr>
          <a:xfrm>
            <a:off x="5818028" y="4879484"/>
            <a:ext cx="980325" cy="271005"/>
          </a:xfrm>
          <a:prstGeom prst="arc">
            <a:avLst>
              <a:gd name="adj1" fmla="val 16200000"/>
              <a:gd name="adj2" fmla="val 5727148"/>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Arc 32">
            <a:extLst>
              <a:ext uri="{FF2B5EF4-FFF2-40B4-BE49-F238E27FC236}">
                <a16:creationId xmlns:a16="http://schemas.microsoft.com/office/drawing/2014/main" id="{B851901A-5D67-4FA0-B5A0-C95FB3E7A431}"/>
              </a:ext>
            </a:extLst>
          </p:cNvPr>
          <p:cNvSpPr/>
          <p:nvPr/>
        </p:nvSpPr>
        <p:spPr>
          <a:xfrm flipV="1">
            <a:off x="5789707" y="6273396"/>
            <a:ext cx="980325" cy="271005"/>
          </a:xfrm>
          <a:prstGeom prst="arc">
            <a:avLst>
              <a:gd name="adj1" fmla="val 16200000"/>
              <a:gd name="adj2" fmla="val 5727148"/>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94AD7C49-1FC7-4CD1-BD94-04B452F93272}"/>
              </a:ext>
            </a:extLst>
          </p:cNvPr>
          <p:cNvSpPr txBox="1"/>
          <p:nvPr/>
        </p:nvSpPr>
        <p:spPr>
          <a:xfrm rot="16200000">
            <a:off x="6216945" y="5562234"/>
            <a:ext cx="1652632" cy="369332"/>
          </a:xfrm>
          <a:prstGeom prst="rect">
            <a:avLst/>
          </a:prstGeom>
          <a:solidFill>
            <a:srgbClr val="FFFF00"/>
          </a:solidFill>
        </p:spPr>
        <p:txBody>
          <a:bodyPr wrap="none" rtlCol="0">
            <a:spAutoFit/>
          </a:bodyPr>
          <a:lstStyle/>
          <a:p>
            <a:r>
              <a:rPr lang="en-US" dirty="0"/>
              <a:t>Grain Boundary</a:t>
            </a:r>
          </a:p>
        </p:txBody>
      </p:sp>
      <p:cxnSp>
        <p:nvCxnSpPr>
          <p:cNvPr id="36" name="Straight Connector 35">
            <a:extLst>
              <a:ext uri="{FF2B5EF4-FFF2-40B4-BE49-F238E27FC236}">
                <a16:creationId xmlns:a16="http://schemas.microsoft.com/office/drawing/2014/main" id="{F333DD19-6B78-4446-BEF5-CAA94D809E43}"/>
              </a:ext>
            </a:extLst>
          </p:cNvPr>
          <p:cNvCxnSpPr>
            <a:cxnSpLocks/>
          </p:cNvCxnSpPr>
          <p:nvPr/>
        </p:nvCxnSpPr>
        <p:spPr>
          <a:xfrm flipV="1">
            <a:off x="7243965" y="3251200"/>
            <a:ext cx="469168" cy="49953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7760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2D1C5B-A2E5-4784-A01E-9936D1149C0A}"/>
              </a:ext>
            </a:extLst>
          </p:cNvPr>
          <p:cNvSpPr/>
          <p:nvPr/>
        </p:nvSpPr>
        <p:spPr>
          <a:xfrm>
            <a:off x="0" y="248478"/>
            <a:ext cx="725557" cy="73549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C4CB604-C2A4-4E21-A4D9-DD23075F797E}"/>
              </a:ext>
            </a:extLst>
          </p:cNvPr>
          <p:cNvSpPr/>
          <p:nvPr/>
        </p:nvSpPr>
        <p:spPr>
          <a:xfrm>
            <a:off x="725557" y="339227"/>
            <a:ext cx="8418443" cy="553998"/>
          </a:xfrm>
          <a:prstGeom prst="rect">
            <a:avLst/>
          </a:prstGeom>
        </p:spPr>
        <p:txBody>
          <a:bodyPr wrap="square">
            <a:spAutoFit/>
          </a:bodyPr>
          <a:lstStyle/>
          <a:p>
            <a:r>
              <a:rPr lang="en-US" sz="3000" b="1" dirty="0">
                <a:latin typeface="Arial" panose="020B0604020202020204" pitchFamily="34" charset="0"/>
                <a:cs typeface="Arial" panose="020B0604020202020204" pitchFamily="34" charset="0"/>
              </a:rPr>
              <a:t>Tin-based perovskites performance lag</a:t>
            </a:r>
          </a:p>
        </p:txBody>
      </p:sp>
      <p:pic>
        <p:nvPicPr>
          <p:cNvPr id="4" name="Picture 3">
            <a:extLst>
              <a:ext uri="{FF2B5EF4-FFF2-40B4-BE49-F238E27FC236}">
                <a16:creationId xmlns:a16="http://schemas.microsoft.com/office/drawing/2014/main" id="{A98B6BE2-C537-460D-9289-5C8B010A29A1}"/>
              </a:ext>
            </a:extLst>
          </p:cNvPr>
          <p:cNvPicPr>
            <a:picLocks noChangeAspect="1"/>
          </p:cNvPicPr>
          <p:nvPr/>
        </p:nvPicPr>
        <p:blipFill>
          <a:blip r:embed="rId2"/>
          <a:stretch>
            <a:fillRect/>
          </a:stretch>
        </p:blipFill>
        <p:spPr>
          <a:xfrm>
            <a:off x="2016701" y="1127783"/>
            <a:ext cx="5313495" cy="5254782"/>
          </a:xfrm>
          <a:prstGeom prst="rect">
            <a:avLst/>
          </a:prstGeom>
        </p:spPr>
      </p:pic>
      <p:sp>
        <p:nvSpPr>
          <p:cNvPr id="5" name="TextBox 4">
            <a:extLst>
              <a:ext uri="{FF2B5EF4-FFF2-40B4-BE49-F238E27FC236}">
                <a16:creationId xmlns:a16="http://schemas.microsoft.com/office/drawing/2014/main" id="{1A9C59AD-79EB-4863-8E91-8EC16665C915}"/>
              </a:ext>
            </a:extLst>
          </p:cNvPr>
          <p:cNvSpPr txBox="1"/>
          <p:nvPr/>
        </p:nvSpPr>
        <p:spPr>
          <a:xfrm>
            <a:off x="6217922" y="4825105"/>
            <a:ext cx="2926078" cy="1464231"/>
          </a:xfrm>
          <a:prstGeom prst="roundRect">
            <a:avLst/>
          </a:prstGeom>
          <a:solidFill>
            <a:srgbClr val="C00000">
              <a:alpha val="25098"/>
            </a:srgbClr>
          </a:solidFill>
          <a:ln>
            <a:solidFill>
              <a:schemeClr val="tx1"/>
            </a:solidFill>
          </a:ln>
        </p:spPr>
        <p:txBody>
          <a:bodyPr wrap="square" rtlCol="0">
            <a:spAutoFit/>
          </a:bodyPr>
          <a:lstStyle/>
          <a:p>
            <a:pPr marL="285750" indent="-285750">
              <a:buFont typeface="Arial" panose="020B0604020202020204" pitchFamily="34" charset="0"/>
              <a:buChar char="•"/>
            </a:pPr>
            <a:r>
              <a:rPr lang="en-US" sz="2000" dirty="0"/>
              <a:t>Trace O</a:t>
            </a:r>
            <a:r>
              <a:rPr lang="en-US" sz="2000" baseline="-25000" dirty="0"/>
              <a:t>2</a:t>
            </a:r>
            <a:r>
              <a:rPr lang="en-US" sz="2000" dirty="0"/>
              <a:t> in glovebox</a:t>
            </a:r>
          </a:p>
          <a:p>
            <a:pPr marL="285750" indent="-285750">
              <a:buFont typeface="Arial" panose="020B0604020202020204" pitchFamily="34" charset="0"/>
              <a:buChar char="•"/>
            </a:pPr>
            <a:r>
              <a:rPr lang="en-US" sz="2000" dirty="0"/>
              <a:t>Long deposition time</a:t>
            </a:r>
          </a:p>
          <a:p>
            <a:pPr marL="285750" indent="-285750">
              <a:buFont typeface="Arial" panose="020B0604020202020204" pitchFamily="34" charset="0"/>
              <a:buChar char="•"/>
            </a:pPr>
            <a:r>
              <a:rPr lang="en-US" sz="2000" dirty="0"/>
              <a:t>High pO</a:t>
            </a:r>
            <a:r>
              <a:rPr lang="en-US" sz="2000" baseline="-25000" dirty="0"/>
              <a:t>2</a:t>
            </a:r>
            <a:r>
              <a:rPr lang="en-US" sz="2000" dirty="0"/>
              <a:t> in vacuum chamber</a:t>
            </a:r>
          </a:p>
        </p:txBody>
      </p:sp>
      <p:sp>
        <p:nvSpPr>
          <p:cNvPr id="6" name="TextBox 5">
            <a:extLst>
              <a:ext uri="{FF2B5EF4-FFF2-40B4-BE49-F238E27FC236}">
                <a16:creationId xmlns:a16="http://schemas.microsoft.com/office/drawing/2014/main" id="{A7C6C51E-9AD2-4390-BE8B-FE30D89A51F2}"/>
              </a:ext>
            </a:extLst>
          </p:cNvPr>
          <p:cNvSpPr txBox="1"/>
          <p:nvPr/>
        </p:nvSpPr>
        <p:spPr>
          <a:xfrm>
            <a:off x="5982101" y="983974"/>
            <a:ext cx="3086100" cy="1464231"/>
          </a:xfrm>
          <a:prstGeom prst="roundRect">
            <a:avLst/>
          </a:prstGeom>
          <a:solidFill>
            <a:srgbClr val="C00000">
              <a:alpha val="25098"/>
            </a:srgbClr>
          </a:solidFill>
          <a:ln>
            <a:solidFill>
              <a:schemeClr val="tx1"/>
            </a:solidFill>
          </a:ln>
        </p:spPr>
        <p:txBody>
          <a:bodyPr wrap="square" rtlCol="0">
            <a:spAutoFit/>
          </a:bodyPr>
          <a:lstStyle/>
          <a:p>
            <a:pPr marL="285750" indent="-285750">
              <a:buFont typeface="Arial" panose="020B0604020202020204" pitchFamily="34" charset="0"/>
              <a:buChar char="•"/>
            </a:pPr>
            <a:r>
              <a:rPr lang="en-US" sz="2000" dirty="0"/>
              <a:t>Poor surface coverage</a:t>
            </a:r>
          </a:p>
          <a:p>
            <a:pPr marL="285750" indent="-285750">
              <a:buFont typeface="Arial" panose="020B0604020202020204" pitchFamily="34" charset="0"/>
              <a:buChar char="•"/>
            </a:pPr>
            <a:r>
              <a:rPr lang="en-US" sz="2000" dirty="0"/>
              <a:t>Long fabrication time</a:t>
            </a:r>
          </a:p>
          <a:p>
            <a:pPr marL="285750" indent="-285750">
              <a:buFont typeface="Arial" panose="020B0604020202020204" pitchFamily="34" charset="0"/>
              <a:buChar char="•"/>
            </a:pPr>
            <a:r>
              <a:rPr lang="en-US" sz="2000" dirty="0"/>
              <a:t>Exposure during equipment transfer</a:t>
            </a:r>
          </a:p>
        </p:txBody>
      </p:sp>
      <p:sp>
        <p:nvSpPr>
          <p:cNvPr id="7" name="TextBox 6">
            <a:extLst>
              <a:ext uri="{FF2B5EF4-FFF2-40B4-BE49-F238E27FC236}">
                <a16:creationId xmlns:a16="http://schemas.microsoft.com/office/drawing/2014/main" id="{40D44085-6A0D-4CF1-8782-81D0D5E63362}"/>
              </a:ext>
            </a:extLst>
          </p:cNvPr>
          <p:cNvSpPr txBox="1"/>
          <p:nvPr/>
        </p:nvSpPr>
        <p:spPr>
          <a:xfrm>
            <a:off x="202896" y="5362161"/>
            <a:ext cx="3474893" cy="1123712"/>
          </a:xfrm>
          <a:prstGeom prst="roundRect">
            <a:avLst/>
          </a:prstGeom>
          <a:solidFill>
            <a:srgbClr val="C00000">
              <a:alpha val="25098"/>
            </a:srgbClr>
          </a:solidFill>
          <a:ln>
            <a:solidFill>
              <a:schemeClr val="tx1"/>
            </a:solidFill>
          </a:ln>
        </p:spPr>
        <p:txBody>
          <a:bodyPr wrap="square" rtlCol="0">
            <a:spAutoFit/>
          </a:bodyPr>
          <a:lstStyle/>
          <a:p>
            <a:pPr marL="285750" indent="-285750">
              <a:buFont typeface="Arial" panose="020B0604020202020204" pitchFamily="34" charset="0"/>
              <a:buChar char="•"/>
            </a:pPr>
            <a:r>
              <a:rPr lang="en-US" sz="2000" dirty="0"/>
              <a:t>Too rapid of crystallization</a:t>
            </a:r>
          </a:p>
          <a:p>
            <a:pPr marL="285750" indent="-285750">
              <a:buFont typeface="Arial" panose="020B0604020202020204" pitchFamily="34" charset="0"/>
              <a:buChar char="•"/>
            </a:pPr>
            <a:r>
              <a:rPr lang="en-US" sz="2000" dirty="0"/>
              <a:t>Not enough tin</a:t>
            </a:r>
          </a:p>
          <a:p>
            <a:pPr marL="285750" indent="-285750">
              <a:buFont typeface="Arial" panose="020B0604020202020204" pitchFamily="34" charset="0"/>
              <a:buChar char="•"/>
            </a:pPr>
            <a:r>
              <a:rPr lang="en-US" sz="2000" dirty="0"/>
              <a:t>Non-compact grains</a:t>
            </a:r>
          </a:p>
        </p:txBody>
      </p:sp>
      <p:sp>
        <p:nvSpPr>
          <p:cNvPr id="8" name="TextBox 7">
            <a:extLst>
              <a:ext uri="{FF2B5EF4-FFF2-40B4-BE49-F238E27FC236}">
                <a16:creationId xmlns:a16="http://schemas.microsoft.com/office/drawing/2014/main" id="{A7192EC7-18D2-4868-9DA5-01F0FBA21828}"/>
              </a:ext>
            </a:extLst>
          </p:cNvPr>
          <p:cNvSpPr txBox="1"/>
          <p:nvPr/>
        </p:nvSpPr>
        <p:spPr>
          <a:xfrm>
            <a:off x="-9625" y="1788236"/>
            <a:ext cx="3018910" cy="1123712"/>
          </a:xfrm>
          <a:prstGeom prst="roundRect">
            <a:avLst/>
          </a:prstGeom>
          <a:solidFill>
            <a:srgbClr val="C00000">
              <a:alpha val="25098"/>
            </a:srgbClr>
          </a:solidFill>
          <a:ln>
            <a:solidFill>
              <a:schemeClr val="tx1"/>
            </a:solidFill>
          </a:ln>
        </p:spPr>
        <p:txBody>
          <a:bodyPr wrap="square" rtlCol="0">
            <a:spAutoFit/>
          </a:bodyPr>
          <a:lstStyle/>
          <a:p>
            <a:pPr marL="285750" indent="-285750">
              <a:buFont typeface="Arial" panose="020B0604020202020204" pitchFamily="34" charset="0"/>
              <a:buChar char="•"/>
            </a:pPr>
            <a:r>
              <a:rPr lang="en-US" sz="2000" dirty="0"/>
              <a:t>Commercial SnI</a:t>
            </a:r>
            <a:r>
              <a:rPr lang="en-US" sz="2000" baseline="-25000" dirty="0"/>
              <a:t>2</a:t>
            </a:r>
            <a:r>
              <a:rPr lang="en-US" sz="2000" dirty="0"/>
              <a:t> has up to 10% SnI</a:t>
            </a:r>
            <a:r>
              <a:rPr lang="en-US" sz="2000" baseline="-25000" dirty="0"/>
              <a:t>4</a:t>
            </a:r>
            <a:r>
              <a:rPr lang="en-US" sz="2000" dirty="0"/>
              <a:t> and SnO</a:t>
            </a:r>
            <a:r>
              <a:rPr lang="en-US" sz="2000" baseline="-25000" dirty="0"/>
              <a:t>2</a:t>
            </a:r>
            <a:endParaRPr lang="en-US" sz="2000" dirty="0"/>
          </a:p>
          <a:p>
            <a:pPr marL="285750" indent="-285750">
              <a:buFont typeface="Arial" panose="020B0604020202020204" pitchFamily="34" charset="0"/>
              <a:buChar char="•"/>
            </a:pPr>
            <a:r>
              <a:rPr lang="en-US" sz="2000" dirty="0"/>
              <a:t>No purification practice</a:t>
            </a:r>
          </a:p>
        </p:txBody>
      </p:sp>
    </p:spTree>
    <p:extLst>
      <p:ext uri="{BB962C8B-B14F-4D97-AF65-F5344CB8AC3E}">
        <p14:creationId xmlns:p14="http://schemas.microsoft.com/office/powerpoint/2010/main" val="12530204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526</TotalTime>
  <Words>639</Words>
  <Application>Microsoft Office PowerPoint</Application>
  <PresentationFormat>On-screen Show (4:3)</PresentationFormat>
  <Paragraphs>87</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rigustafson</dc:creator>
  <cp:lastModifiedBy>rigustafson</cp:lastModifiedBy>
  <cp:revision>30</cp:revision>
  <dcterms:created xsi:type="dcterms:W3CDTF">2020-03-05T15:09:24Z</dcterms:created>
  <dcterms:modified xsi:type="dcterms:W3CDTF">2020-03-05T23:56:09Z</dcterms:modified>
</cp:coreProperties>
</file>