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259" r:id="rId3"/>
    <p:sldId id="266" r:id="rId4"/>
    <p:sldId id="274" r:id="rId5"/>
    <p:sldId id="275" r:id="rId6"/>
    <p:sldId id="265" r:id="rId7"/>
    <p:sldId id="268" r:id="rId8"/>
    <p:sldId id="263" r:id="rId9"/>
    <p:sldId id="269" r:id="rId10"/>
    <p:sldId id="272" r:id="rId11"/>
    <p:sldId id="273" r:id="rId12"/>
    <p:sldId id="270" r:id="rId13"/>
    <p:sldId id="297" r:id="rId14"/>
    <p:sldId id="271" r:id="rId15"/>
    <p:sldId id="276" r:id="rId16"/>
    <p:sldId id="277" r:id="rId17"/>
    <p:sldId id="278" r:id="rId18"/>
    <p:sldId id="279" r:id="rId19"/>
    <p:sldId id="280" r:id="rId20"/>
    <p:sldId id="281" r:id="rId21"/>
    <p:sldId id="283" r:id="rId22"/>
    <p:sldId id="285" r:id="rId23"/>
    <p:sldId id="286" r:id="rId24"/>
    <p:sldId id="284" r:id="rId25"/>
    <p:sldId id="282" r:id="rId26"/>
    <p:sldId id="287" r:id="rId27"/>
    <p:sldId id="289" r:id="rId28"/>
    <p:sldId id="288" r:id="rId29"/>
    <p:sldId id="290" r:id="rId30"/>
    <p:sldId id="291" r:id="rId31"/>
    <p:sldId id="292" r:id="rId32"/>
    <p:sldId id="294" r:id="rId33"/>
    <p:sldId id="293" r:id="rId34"/>
    <p:sldId id="295" r:id="rId35"/>
    <p:sldId id="296" r:id="rId36"/>
    <p:sldId id="298" r:id="rId37"/>
    <p:sldId id="299" r:id="rId38"/>
    <p:sldId id="300" r:id="rId39"/>
    <p:sldId id="301" r:id="rId40"/>
    <p:sldId id="303" r:id="rId41"/>
    <p:sldId id="304" r:id="rId42"/>
    <p:sldId id="260" r:id="rId43"/>
    <p:sldId id="305" r:id="rId44"/>
    <p:sldId id="311" r:id="rId45"/>
    <p:sldId id="306" r:id="rId46"/>
    <p:sldId id="308" r:id="rId47"/>
    <p:sldId id="307" r:id="rId48"/>
    <p:sldId id="309" r:id="rId49"/>
    <p:sldId id="312" r:id="rId50"/>
    <p:sldId id="258" r:id="rId51"/>
    <p:sldId id="310" r:id="rId52"/>
    <p:sldId id="313" r:id="rId53"/>
    <p:sldId id="261" r:id="rId54"/>
    <p:sldId id="26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78"/>
    <p:restoredTop sz="91557"/>
  </p:normalViewPr>
  <p:slideViewPr>
    <p:cSldViewPr snapToGrid="0" snapToObjects="1">
      <p:cViewPr varScale="1">
        <p:scale>
          <a:sx n="58" d="100"/>
          <a:sy n="58" d="100"/>
        </p:scale>
        <p:origin x="216" y="10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09676-6EB3-A446-8DE8-5EA34A3FA8AE}"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77FA3-40D6-5545-B60B-E0C09A48C75C}" type="slidenum">
              <a:rPr lang="en-US" smtClean="0"/>
              <a:t>‹#›</a:t>
            </a:fld>
            <a:endParaRPr lang="en-US"/>
          </a:p>
        </p:txBody>
      </p:sp>
    </p:spTree>
    <p:extLst>
      <p:ext uri="{BB962C8B-B14F-4D97-AF65-F5344CB8AC3E}">
        <p14:creationId xmlns:p14="http://schemas.microsoft.com/office/powerpoint/2010/main" val="12770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14</a:t>
            </a:fld>
            <a:endParaRPr lang="en-US"/>
          </a:p>
        </p:txBody>
      </p:sp>
    </p:spTree>
    <p:extLst>
      <p:ext uri="{BB962C8B-B14F-4D97-AF65-F5344CB8AC3E}">
        <p14:creationId xmlns:p14="http://schemas.microsoft.com/office/powerpoint/2010/main" val="9547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press the button of the elevator: 50 cyclists start working for you.</a:t>
            </a:r>
          </a:p>
        </p:txBody>
      </p:sp>
      <p:sp>
        <p:nvSpPr>
          <p:cNvPr id="4" name="Slide Number Placeholder 3"/>
          <p:cNvSpPr>
            <a:spLocks noGrp="1"/>
          </p:cNvSpPr>
          <p:nvPr>
            <p:ph type="sldNum" sz="quarter" idx="5"/>
          </p:nvPr>
        </p:nvSpPr>
        <p:spPr/>
        <p:txBody>
          <a:bodyPr/>
          <a:lstStyle/>
          <a:p>
            <a:fld id="{9E877FA3-40D6-5545-B60B-E0C09A48C75C}" type="slidenum">
              <a:rPr lang="en-US" smtClean="0"/>
              <a:t>31</a:t>
            </a:fld>
            <a:endParaRPr lang="en-US"/>
          </a:p>
        </p:txBody>
      </p:sp>
    </p:spTree>
    <p:extLst>
      <p:ext uri="{BB962C8B-B14F-4D97-AF65-F5344CB8AC3E}">
        <p14:creationId xmlns:p14="http://schemas.microsoft.com/office/powerpoint/2010/main" val="256544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35</a:t>
            </a:fld>
            <a:endParaRPr lang="en-US"/>
          </a:p>
        </p:txBody>
      </p:sp>
    </p:spTree>
    <p:extLst>
      <p:ext uri="{BB962C8B-B14F-4D97-AF65-F5344CB8AC3E}">
        <p14:creationId xmlns:p14="http://schemas.microsoft.com/office/powerpoint/2010/main" val="131121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36</a:t>
            </a:fld>
            <a:endParaRPr lang="en-US"/>
          </a:p>
        </p:txBody>
      </p:sp>
    </p:spTree>
    <p:extLst>
      <p:ext uri="{BB962C8B-B14F-4D97-AF65-F5344CB8AC3E}">
        <p14:creationId xmlns:p14="http://schemas.microsoft.com/office/powerpoint/2010/main" val="213636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37</a:t>
            </a:fld>
            <a:endParaRPr lang="en-US"/>
          </a:p>
        </p:txBody>
      </p:sp>
    </p:spTree>
    <p:extLst>
      <p:ext uri="{BB962C8B-B14F-4D97-AF65-F5344CB8AC3E}">
        <p14:creationId xmlns:p14="http://schemas.microsoft.com/office/powerpoint/2010/main" val="13249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38</a:t>
            </a:fld>
            <a:endParaRPr lang="en-US"/>
          </a:p>
        </p:txBody>
      </p:sp>
    </p:spTree>
    <p:extLst>
      <p:ext uri="{BB962C8B-B14F-4D97-AF65-F5344CB8AC3E}">
        <p14:creationId xmlns:p14="http://schemas.microsoft.com/office/powerpoint/2010/main" val="257745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39</a:t>
            </a:fld>
            <a:endParaRPr lang="en-US"/>
          </a:p>
        </p:txBody>
      </p:sp>
    </p:spTree>
    <p:extLst>
      <p:ext uri="{BB962C8B-B14F-4D97-AF65-F5344CB8AC3E}">
        <p14:creationId xmlns:p14="http://schemas.microsoft.com/office/powerpoint/2010/main" val="334340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GDP </a:t>
            </a:r>
            <a:r>
              <a:rPr lang="en-US" dirty="0" err="1"/>
              <a:t>icnrease</a:t>
            </a:r>
            <a:r>
              <a:rPr lang="en-US" dirty="0"/>
              <a:t> doesn’t mean we are getting richer. Getting richer means value of what you create is greater than what you've created, minus what it cost to create it (marginal cost).</a:t>
            </a:r>
          </a:p>
        </p:txBody>
      </p:sp>
      <p:sp>
        <p:nvSpPr>
          <p:cNvPr id="4" name="Slide Number Placeholder 3"/>
          <p:cNvSpPr>
            <a:spLocks noGrp="1"/>
          </p:cNvSpPr>
          <p:nvPr>
            <p:ph type="sldNum" sz="quarter" idx="5"/>
          </p:nvPr>
        </p:nvSpPr>
        <p:spPr/>
        <p:txBody>
          <a:bodyPr/>
          <a:lstStyle/>
          <a:p>
            <a:fld id="{9E877FA3-40D6-5545-B60B-E0C09A48C75C}" type="slidenum">
              <a:rPr lang="en-US" smtClean="0"/>
              <a:t>40</a:t>
            </a:fld>
            <a:endParaRPr lang="en-US"/>
          </a:p>
        </p:txBody>
      </p:sp>
    </p:spTree>
    <p:extLst>
      <p:ext uri="{BB962C8B-B14F-4D97-AF65-F5344CB8AC3E}">
        <p14:creationId xmlns:p14="http://schemas.microsoft.com/office/powerpoint/2010/main" val="3538572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all these machines</a:t>
            </a:r>
          </a:p>
        </p:txBody>
      </p:sp>
      <p:sp>
        <p:nvSpPr>
          <p:cNvPr id="4" name="Slide Number Placeholder 3"/>
          <p:cNvSpPr>
            <a:spLocks noGrp="1"/>
          </p:cNvSpPr>
          <p:nvPr>
            <p:ph type="sldNum" sz="quarter" idx="5"/>
          </p:nvPr>
        </p:nvSpPr>
        <p:spPr/>
        <p:txBody>
          <a:bodyPr/>
          <a:lstStyle/>
          <a:p>
            <a:fld id="{9E877FA3-40D6-5545-B60B-E0C09A48C75C}" type="slidenum">
              <a:rPr lang="en-US" smtClean="0"/>
              <a:t>41</a:t>
            </a:fld>
            <a:endParaRPr lang="en-US"/>
          </a:p>
        </p:txBody>
      </p:sp>
    </p:spTree>
    <p:extLst>
      <p:ext uri="{BB962C8B-B14F-4D97-AF65-F5344CB8AC3E}">
        <p14:creationId xmlns:p14="http://schemas.microsoft.com/office/powerpoint/2010/main" val="181132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Misconception between energy and electricity.</a:t>
            </a:r>
          </a:p>
          <a:p>
            <a:r>
              <a:rPr lang="en-US" dirty="0"/>
              <a:t>Today: world's energy consumption is greater it has ever been. </a:t>
            </a:r>
          </a:p>
          <a:p>
            <a:r>
              <a:rPr lang="en-US" dirty="0"/>
              <a:t>If that wasn't the case, we wouldn’t be here. We would be fishing, picking up carrots in a field. We wouldn’t have time to study, go to college, go to the movie theater on Tuesday night.</a:t>
            </a:r>
          </a:p>
        </p:txBody>
      </p:sp>
      <p:sp>
        <p:nvSpPr>
          <p:cNvPr id="4" name="Slide Number Placeholder 3"/>
          <p:cNvSpPr>
            <a:spLocks noGrp="1"/>
          </p:cNvSpPr>
          <p:nvPr>
            <p:ph type="sldNum" sz="quarter" idx="5"/>
          </p:nvPr>
        </p:nvSpPr>
        <p:spPr/>
        <p:txBody>
          <a:bodyPr/>
          <a:lstStyle/>
          <a:p>
            <a:fld id="{9E877FA3-40D6-5545-B60B-E0C09A48C75C}" type="slidenum">
              <a:rPr lang="en-US" smtClean="0"/>
              <a:t>16</a:t>
            </a:fld>
            <a:endParaRPr lang="en-US"/>
          </a:p>
        </p:txBody>
      </p:sp>
    </p:spTree>
    <p:extLst>
      <p:ext uri="{BB962C8B-B14F-4D97-AF65-F5344CB8AC3E}">
        <p14:creationId xmlns:p14="http://schemas.microsoft.com/office/powerpoint/2010/main" val="423413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renewable energies are so great, why did we move away from them? </a:t>
            </a:r>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17</a:t>
            </a:fld>
            <a:endParaRPr lang="en-US"/>
          </a:p>
        </p:txBody>
      </p:sp>
    </p:spTree>
    <p:extLst>
      <p:ext uri="{BB962C8B-B14F-4D97-AF65-F5344CB8AC3E}">
        <p14:creationId xmlns:p14="http://schemas.microsoft.com/office/powerpoint/2010/main" val="398623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18</a:t>
            </a:fld>
            <a:endParaRPr lang="en-US"/>
          </a:p>
        </p:txBody>
      </p:sp>
    </p:spTree>
    <p:extLst>
      <p:ext uri="{BB962C8B-B14F-4D97-AF65-F5344CB8AC3E}">
        <p14:creationId xmlns:p14="http://schemas.microsoft.com/office/powerpoint/2010/main" val="160443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Renewable industry became fossil industry, easier cheaper to fill up the Macys, Marshalls, Targets textile aisles.</a:t>
            </a:r>
          </a:p>
        </p:txBody>
      </p:sp>
      <p:sp>
        <p:nvSpPr>
          <p:cNvPr id="4" name="Slide Number Placeholder 3"/>
          <p:cNvSpPr>
            <a:spLocks noGrp="1"/>
          </p:cNvSpPr>
          <p:nvPr>
            <p:ph type="sldNum" sz="quarter" idx="5"/>
          </p:nvPr>
        </p:nvSpPr>
        <p:spPr/>
        <p:txBody>
          <a:bodyPr/>
          <a:lstStyle/>
          <a:p>
            <a:fld id="{9E877FA3-40D6-5545-B60B-E0C09A48C75C}" type="slidenum">
              <a:rPr lang="en-US" smtClean="0"/>
              <a:t>22</a:t>
            </a:fld>
            <a:endParaRPr lang="en-US"/>
          </a:p>
        </p:txBody>
      </p:sp>
    </p:spTree>
    <p:extLst>
      <p:ext uri="{BB962C8B-B14F-4D97-AF65-F5344CB8AC3E}">
        <p14:creationId xmlns:p14="http://schemas.microsoft.com/office/powerpoint/2010/main" val="305925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877FA3-40D6-5545-B60B-E0C09A48C75C}" type="slidenum">
              <a:rPr lang="en-US" smtClean="0"/>
              <a:t>24</a:t>
            </a:fld>
            <a:endParaRPr lang="en-US"/>
          </a:p>
        </p:txBody>
      </p:sp>
    </p:spTree>
    <p:extLst>
      <p:ext uri="{BB962C8B-B14F-4D97-AF65-F5344CB8AC3E}">
        <p14:creationId xmlns:p14="http://schemas.microsoft.com/office/powerpoint/2010/main" val="227071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well trained</a:t>
            </a:r>
          </a:p>
          <a:p>
            <a:r>
              <a:rPr lang="en-US" dirty="0"/>
              <a:t>Energy  provided by your body to elevate your mass against the Earth's gravitational field.</a:t>
            </a:r>
          </a:p>
          <a:p>
            <a:r>
              <a:rPr lang="en-US" dirty="0"/>
              <a:t>Energy is simply "</a:t>
            </a:r>
            <a:r>
              <a:rPr lang="en-US" dirty="0" err="1"/>
              <a:t>mgh</a:t>
            </a:r>
            <a:r>
              <a:rPr lang="en-US" dirty="0"/>
              <a:t>".</a:t>
            </a:r>
          </a:p>
          <a:p>
            <a:r>
              <a:rPr lang="en-US" dirty="0"/>
              <a:t>The entire audience put to work for a day = same amount of energy contained in less than a gallon of gas.</a:t>
            </a:r>
          </a:p>
        </p:txBody>
      </p:sp>
      <p:sp>
        <p:nvSpPr>
          <p:cNvPr id="4" name="Slide Number Placeholder 3"/>
          <p:cNvSpPr>
            <a:spLocks noGrp="1"/>
          </p:cNvSpPr>
          <p:nvPr>
            <p:ph type="sldNum" sz="quarter" idx="5"/>
          </p:nvPr>
        </p:nvSpPr>
        <p:spPr/>
        <p:txBody>
          <a:bodyPr/>
          <a:lstStyle/>
          <a:p>
            <a:fld id="{9E877FA3-40D6-5545-B60B-E0C09A48C75C}" type="slidenum">
              <a:rPr lang="en-US" smtClean="0"/>
              <a:t>28</a:t>
            </a:fld>
            <a:endParaRPr lang="en-US"/>
          </a:p>
        </p:txBody>
      </p:sp>
    </p:spTree>
    <p:extLst>
      <p:ext uri="{BB962C8B-B14F-4D97-AF65-F5344CB8AC3E}">
        <p14:creationId xmlns:p14="http://schemas.microsoft.com/office/powerpoint/2010/main" val="176076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well trained</a:t>
            </a:r>
          </a:p>
          <a:p>
            <a:r>
              <a:rPr lang="en-US" dirty="0"/>
              <a:t>Energy  provided by your body to elevate your mass against the Earth's gravitational field.</a:t>
            </a:r>
          </a:p>
          <a:p>
            <a:r>
              <a:rPr lang="en-US" dirty="0"/>
              <a:t>Energy is simply "</a:t>
            </a:r>
            <a:r>
              <a:rPr lang="en-US" dirty="0" err="1"/>
              <a:t>mgh</a:t>
            </a:r>
            <a:r>
              <a:rPr lang="en-US" dirty="0"/>
              <a:t>".</a:t>
            </a:r>
          </a:p>
          <a:p>
            <a:r>
              <a:rPr lang="en-US" dirty="0"/>
              <a:t>The entire audience put to work for a day = same amount of energy contained in less than a gallon of gas.</a:t>
            </a:r>
          </a:p>
          <a:p>
            <a:endParaRPr lang="en-US" dirty="0"/>
          </a:p>
          <a:p>
            <a:r>
              <a:rPr lang="en-US" dirty="0"/>
              <a:t>You have machines that work for you 24/7 with no will to run away</a:t>
            </a:r>
          </a:p>
          <a:p>
            <a:r>
              <a:rPr lang="en-US" dirty="0"/>
              <a:t>There is no reason to use a source of energy that is considerably less efficient than machines, and which until recently was viewed as moral and positive.</a:t>
            </a:r>
          </a:p>
        </p:txBody>
      </p:sp>
      <p:sp>
        <p:nvSpPr>
          <p:cNvPr id="4" name="Slide Number Placeholder 3"/>
          <p:cNvSpPr>
            <a:spLocks noGrp="1"/>
          </p:cNvSpPr>
          <p:nvPr>
            <p:ph type="sldNum" sz="quarter" idx="5"/>
          </p:nvPr>
        </p:nvSpPr>
        <p:spPr/>
        <p:txBody>
          <a:bodyPr/>
          <a:lstStyle/>
          <a:p>
            <a:fld id="{9E877FA3-40D6-5545-B60B-E0C09A48C75C}" type="slidenum">
              <a:rPr lang="en-US" smtClean="0"/>
              <a:t>29</a:t>
            </a:fld>
            <a:endParaRPr lang="en-US"/>
          </a:p>
        </p:txBody>
      </p:sp>
    </p:spTree>
    <p:extLst>
      <p:ext uri="{BB962C8B-B14F-4D97-AF65-F5344CB8AC3E}">
        <p14:creationId xmlns:p14="http://schemas.microsoft.com/office/powerpoint/2010/main" val="176271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press the button of the elevator: 50 cyclists start working for you.</a:t>
            </a:r>
          </a:p>
        </p:txBody>
      </p:sp>
      <p:sp>
        <p:nvSpPr>
          <p:cNvPr id="4" name="Slide Number Placeholder 3"/>
          <p:cNvSpPr>
            <a:spLocks noGrp="1"/>
          </p:cNvSpPr>
          <p:nvPr>
            <p:ph type="sldNum" sz="quarter" idx="5"/>
          </p:nvPr>
        </p:nvSpPr>
        <p:spPr/>
        <p:txBody>
          <a:bodyPr/>
          <a:lstStyle/>
          <a:p>
            <a:fld id="{9E877FA3-40D6-5545-B60B-E0C09A48C75C}" type="slidenum">
              <a:rPr lang="en-US" smtClean="0"/>
              <a:t>30</a:t>
            </a:fld>
            <a:endParaRPr lang="en-US"/>
          </a:p>
        </p:txBody>
      </p:sp>
    </p:spTree>
    <p:extLst>
      <p:ext uri="{BB962C8B-B14F-4D97-AF65-F5344CB8AC3E}">
        <p14:creationId xmlns:p14="http://schemas.microsoft.com/office/powerpoint/2010/main" val="101504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11/12/21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11/12/21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11/12/21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 Id="rId9" Type="http://schemas.openxmlformats.org/officeDocument/2006/relationships/image" Target="../media/image49.svg"/></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3" Type="http://schemas.openxmlformats.org/officeDocument/2006/relationships/image" Target="../media/image62.svg"/><Relationship Id="rId18" Type="http://schemas.openxmlformats.org/officeDocument/2006/relationships/image" Target="../media/image67.png"/><Relationship Id="rId26" Type="http://schemas.openxmlformats.org/officeDocument/2006/relationships/image" Target="../media/image75.png"/><Relationship Id="rId21" Type="http://schemas.openxmlformats.org/officeDocument/2006/relationships/image" Target="../media/image70.svg"/><Relationship Id="rId34" Type="http://schemas.openxmlformats.org/officeDocument/2006/relationships/image" Target="../media/image83.jpeg"/><Relationship Id="rId7" Type="http://schemas.openxmlformats.org/officeDocument/2006/relationships/image" Target="../media/image56.svg"/><Relationship Id="rId12" Type="http://schemas.openxmlformats.org/officeDocument/2006/relationships/image" Target="../media/image61.png"/><Relationship Id="rId17" Type="http://schemas.openxmlformats.org/officeDocument/2006/relationships/image" Target="../media/image66.svg"/><Relationship Id="rId25" Type="http://schemas.openxmlformats.org/officeDocument/2006/relationships/image" Target="../media/image74.svg"/><Relationship Id="rId33" Type="http://schemas.openxmlformats.org/officeDocument/2006/relationships/image" Target="../media/image82.jpeg"/><Relationship Id="rId38" Type="http://schemas.openxmlformats.org/officeDocument/2006/relationships/image" Target="../media/image30.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9.png"/><Relationship Id="rId29"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svg"/><Relationship Id="rId24" Type="http://schemas.openxmlformats.org/officeDocument/2006/relationships/image" Target="../media/image73.png"/><Relationship Id="rId32" Type="http://schemas.openxmlformats.org/officeDocument/2006/relationships/image" Target="../media/image81.jpeg"/><Relationship Id="rId37" Type="http://schemas.openxmlformats.org/officeDocument/2006/relationships/image" Target="../media/image85.jpeg"/><Relationship Id="rId5" Type="http://schemas.openxmlformats.org/officeDocument/2006/relationships/image" Target="../media/image54.svg"/><Relationship Id="rId15" Type="http://schemas.openxmlformats.org/officeDocument/2006/relationships/image" Target="../media/image64.svg"/><Relationship Id="rId23" Type="http://schemas.openxmlformats.org/officeDocument/2006/relationships/image" Target="../media/image72.svg"/><Relationship Id="rId28" Type="http://schemas.openxmlformats.org/officeDocument/2006/relationships/image" Target="../media/image77.png"/><Relationship Id="rId36" Type="http://schemas.openxmlformats.org/officeDocument/2006/relationships/image" Target="../media/image37.jpeg"/><Relationship Id="rId10" Type="http://schemas.openxmlformats.org/officeDocument/2006/relationships/image" Target="../media/image59.png"/><Relationship Id="rId19" Type="http://schemas.openxmlformats.org/officeDocument/2006/relationships/image" Target="../media/image68.svg"/><Relationship Id="rId31" Type="http://schemas.openxmlformats.org/officeDocument/2006/relationships/image" Target="../media/image80.jpeg"/><Relationship Id="rId4" Type="http://schemas.openxmlformats.org/officeDocument/2006/relationships/image" Target="../media/image53.png"/><Relationship Id="rId9" Type="http://schemas.openxmlformats.org/officeDocument/2006/relationships/image" Target="../media/image58.sv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svg"/><Relationship Id="rId30" Type="http://schemas.openxmlformats.org/officeDocument/2006/relationships/image" Target="../media/image79.jpeg"/><Relationship Id="rId35" Type="http://schemas.openxmlformats.org/officeDocument/2006/relationships/image" Target="../media/image84.jpeg"/><Relationship Id="rId8" Type="http://schemas.openxmlformats.org/officeDocument/2006/relationships/image" Target="../media/image57.png"/><Relationship Id="rId3" Type="http://schemas.openxmlformats.org/officeDocument/2006/relationships/image" Target="../media/image52.svg"/></Relationships>
</file>

<file path=ppt/slides/_rels/slide28.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png"/></Relationships>
</file>

<file path=ppt/slides/_rels/slide2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5.png"/><Relationship Id="rId11" Type="http://schemas.openxmlformats.org/officeDocument/2006/relationships/image" Target="../media/image100.sv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jpeg"/></Relationships>
</file>

<file path=ppt/slides/_rels/slide31.xml.rels><?xml version="1.0" encoding="UTF-8" standalone="yes"?>
<Relationships xmlns="http://schemas.openxmlformats.org/package/2006/relationships"><Relationship Id="rId8" Type="http://schemas.openxmlformats.org/officeDocument/2006/relationships/image" Target="../media/image104.svg"/><Relationship Id="rId13" Type="http://schemas.openxmlformats.org/officeDocument/2006/relationships/image" Target="../media/image95.png"/><Relationship Id="rId3" Type="http://schemas.openxmlformats.org/officeDocument/2006/relationships/image" Target="../media/image92.png"/><Relationship Id="rId7" Type="http://schemas.openxmlformats.org/officeDocument/2006/relationships/image" Target="../media/image103.png"/><Relationship Id="rId12" Type="http://schemas.openxmlformats.org/officeDocument/2006/relationships/image" Target="../media/image10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2.sv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93.png"/><Relationship Id="rId9" Type="http://schemas.openxmlformats.org/officeDocument/2006/relationships/image" Target="../media/image105.png"/><Relationship Id="rId14" Type="http://schemas.openxmlformats.org/officeDocument/2006/relationships/image" Target="../media/image109.jpeg"/></Relationships>
</file>

<file path=ppt/slides/_rels/slide32.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svg"/><Relationship Id="rId4" Type="http://schemas.openxmlformats.org/officeDocument/2006/relationships/image" Target="../media/image113.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2.png"/><Relationship Id="rId7" Type="http://schemas.openxmlformats.org/officeDocument/2006/relationships/image" Target="../media/image11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sv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46.sv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2.png"/><Relationship Id="rId7" Type="http://schemas.openxmlformats.org/officeDocument/2006/relationships/image" Target="../media/image11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sv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46.svg"/></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2.png"/><Relationship Id="rId7" Type="http://schemas.openxmlformats.org/officeDocument/2006/relationships/image" Target="../media/image11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sv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46.svg"/></Relationships>
</file>

<file path=ppt/slides/_rels/slide3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2.png"/><Relationship Id="rId7" Type="http://schemas.openxmlformats.org/officeDocument/2006/relationships/image" Target="../media/image116.svg"/><Relationship Id="rId12" Type="http://schemas.openxmlformats.org/officeDocument/2006/relationships/image" Target="../media/image119.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18.png"/><Relationship Id="rId5" Type="http://schemas.openxmlformats.org/officeDocument/2006/relationships/image" Target="../media/image114.sv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2.png"/><Relationship Id="rId7" Type="http://schemas.openxmlformats.org/officeDocument/2006/relationships/image" Target="../media/image116.svg"/><Relationship Id="rId12" Type="http://schemas.openxmlformats.org/officeDocument/2006/relationships/image" Target="../media/image11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18.png"/><Relationship Id="rId5" Type="http://schemas.openxmlformats.org/officeDocument/2006/relationships/image" Target="../media/image114.svg"/><Relationship Id="rId10" Type="http://schemas.openxmlformats.org/officeDocument/2006/relationships/image" Target="../media/image117.png"/><Relationship Id="rId4" Type="http://schemas.openxmlformats.org/officeDocument/2006/relationships/image" Target="../media/image113.png"/><Relationship Id="rId9" Type="http://schemas.openxmlformats.org/officeDocument/2006/relationships/image" Target="../media/image46.svg"/></Relationships>
</file>

<file path=ppt/slides/_rels/slide41.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30.png"/><Relationship Id="rId18" Type="http://schemas.openxmlformats.org/officeDocument/2006/relationships/image" Target="../media/image135.jpeg"/><Relationship Id="rId26" Type="http://schemas.openxmlformats.org/officeDocument/2006/relationships/image" Target="../media/image92.png"/><Relationship Id="rId3" Type="http://schemas.openxmlformats.org/officeDocument/2006/relationships/image" Target="../media/image120.jpeg"/><Relationship Id="rId21" Type="http://schemas.openxmlformats.org/officeDocument/2006/relationships/image" Target="../media/image101.png"/><Relationship Id="rId7" Type="http://schemas.openxmlformats.org/officeDocument/2006/relationships/image" Target="../media/image124.jpeg"/><Relationship Id="rId12" Type="http://schemas.openxmlformats.org/officeDocument/2006/relationships/image" Target="../media/image129.svg"/><Relationship Id="rId17" Type="http://schemas.openxmlformats.org/officeDocument/2006/relationships/image" Target="../media/image134.jpeg"/><Relationship Id="rId25" Type="http://schemas.openxmlformats.org/officeDocument/2006/relationships/image" Target="../media/image139.jpeg"/><Relationship Id="rId2" Type="http://schemas.openxmlformats.org/officeDocument/2006/relationships/notesSlide" Target="../notesSlides/notesSlide17.xml"/><Relationship Id="rId16" Type="http://schemas.openxmlformats.org/officeDocument/2006/relationships/image" Target="../media/image133.svg"/><Relationship Id="rId20" Type="http://schemas.openxmlformats.org/officeDocument/2006/relationships/image" Target="../media/image137.jpeg"/><Relationship Id="rId1" Type="http://schemas.openxmlformats.org/officeDocument/2006/relationships/slideLayout" Target="../slideLayouts/slideLayout2.xml"/><Relationship Id="rId6" Type="http://schemas.openxmlformats.org/officeDocument/2006/relationships/image" Target="../media/image123.jpeg"/><Relationship Id="rId11" Type="http://schemas.openxmlformats.org/officeDocument/2006/relationships/image" Target="../media/image128.png"/><Relationship Id="rId24" Type="http://schemas.openxmlformats.org/officeDocument/2006/relationships/image" Target="../media/image138.jpeg"/><Relationship Id="rId5" Type="http://schemas.openxmlformats.org/officeDocument/2006/relationships/image" Target="../media/image122.jpeg"/><Relationship Id="rId15" Type="http://schemas.openxmlformats.org/officeDocument/2006/relationships/image" Target="../media/image132.png"/><Relationship Id="rId23" Type="http://schemas.openxmlformats.org/officeDocument/2006/relationships/image" Target="../media/image30.png"/><Relationship Id="rId10" Type="http://schemas.openxmlformats.org/officeDocument/2006/relationships/image" Target="../media/image127.jpeg"/><Relationship Id="rId19" Type="http://schemas.openxmlformats.org/officeDocument/2006/relationships/image" Target="../media/image136.jpeg"/><Relationship Id="rId4" Type="http://schemas.openxmlformats.org/officeDocument/2006/relationships/image" Target="../media/image121.jpeg"/><Relationship Id="rId9" Type="http://schemas.openxmlformats.org/officeDocument/2006/relationships/image" Target="../media/image126.jpeg"/><Relationship Id="rId14" Type="http://schemas.openxmlformats.org/officeDocument/2006/relationships/image" Target="../media/image131.svg"/><Relationship Id="rId22" Type="http://schemas.openxmlformats.org/officeDocument/2006/relationships/image" Target="../media/image102.svg"/><Relationship Id="rId27" Type="http://schemas.openxmlformats.org/officeDocument/2006/relationships/image" Target="../media/image140.png"/></Relationships>
</file>

<file path=ppt/slides/_rels/slide42.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epa.gov/ghgemissions/sources-greenhouse-gas-emissions#electricity" TargetMode="External"/><Relationship Id="rId7" Type="http://schemas.openxmlformats.org/officeDocument/2006/relationships/hyperlink" Target="https://www.epa.gov/ghgemissions/overview-greenhouse-gases#f-gases" TargetMode="External"/><Relationship Id="rId2"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hyperlink" Target="https://www.epa.gov/ghgemissions/overview-greenhouse-gases#nitrous-oxide" TargetMode="External"/><Relationship Id="rId5" Type="http://schemas.openxmlformats.org/officeDocument/2006/relationships/hyperlink" Target="https://www.epa.gov/ghgemissions/overview-greenhouse-gases#methane" TargetMode="External"/><Relationship Id="rId4" Type="http://schemas.openxmlformats.org/officeDocument/2006/relationships/hyperlink" Target="https://www.epa.gov/ghgemissions/overview-greenhouse-gases#carbon-dioxid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534E-D1EE-3645-9C63-0B2DF260A08B}"/>
              </a:ext>
            </a:extLst>
          </p:cNvPr>
          <p:cNvSpPr>
            <a:spLocks noGrp="1"/>
          </p:cNvSpPr>
          <p:nvPr>
            <p:ph type="ctrTitle"/>
          </p:nvPr>
        </p:nvSpPr>
        <p:spPr/>
        <p:txBody>
          <a:bodyPr/>
          <a:lstStyle/>
          <a:p>
            <a:r>
              <a:rPr lang="en-US" sz="4800" dirty="0"/>
              <a:t>Energy and THE economy</a:t>
            </a:r>
          </a:p>
        </p:txBody>
      </p:sp>
      <p:sp>
        <p:nvSpPr>
          <p:cNvPr id="3" name="Subtitle 2">
            <a:extLst>
              <a:ext uri="{FF2B5EF4-FFF2-40B4-BE49-F238E27FC236}">
                <a16:creationId xmlns:a16="http://schemas.microsoft.com/office/drawing/2014/main" id="{66B0B2E1-6961-8847-885B-38EAB607D457}"/>
              </a:ext>
            </a:extLst>
          </p:cNvPr>
          <p:cNvSpPr>
            <a:spLocks noGrp="1"/>
          </p:cNvSpPr>
          <p:nvPr>
            <p:ph type="subTitle" idx="1"/>
          </p:nvPr>
        </p:nvSpPr>
        <p:spPr>
          <a:xfrm>
            <a:off x="1664929" y="3886680"/>
            <a:ext cx="8861625" cy="1086237"/>
          </a:xfrm>
        </p:spPr>
        <p:txBody>
          <a:bodyPr/>
          <a:lstStyle/>
          <a:p>
            <a:r>
              <a:rPr lang="en-US" dirty="0"/>
              <a:t>"Energy, Economics, Mechanics 101"</a:t>
            </a:r>
          </a:p>
        </p:txBody>
      </p:sp>
    </p:spTree>
    <p:extLst>
      <p:ext uri="{BB962C8B-B14F-4D97-AF65-F5344CB8AC3E}">
        <p14:creationId xmlns:p14="http://schemas.microsoft.com/office/powerpoint/2010/main" val="106312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3E92-B671-5B49-8D9C-5C7FB3A6900C}"/>
              </a:ext>
            </a:extLst>
          </p:cNvPr>
          <p:cNvSpPr>
            <a:spLocks noGrp="1"/>
          </p:cNvSpPr>
          <p:nvPr>
            <p:ph type="title"/>
          </p:nvPr>
        </p:nvSpPr>
        <p:spPr/>
        <p:txBody>
          <a:bodyPr/>
          <a:lstStyle/>
          <a:p>
            <a:r>
              <a:rPr lang="en-US" dirty="0"/>
              <a:t>Chad :</a:t>
            </a:r>
          </a:p>
        </p:txBody>
      </p:sp>
      <p:pic>
        <p:nvPicPr>
          <p:cNvPr id="11266" name="Picture 2" descr="Photo of ash cloud erupting from Mt. St. Helens">
            <a:extLst>
              <a:ext uri="{FF2B5EF4-FFF2-40B4-BE49-F238E27FC236}">
                <a16:creationId xmlns:a16="http://schemas.microsoft.com/office/drawing/2014/main" id="{C40E4904-B2B6-F644-918D-75E6DDA438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4920" y="1321478"/>
            <a:ext cx="4582160" cy="458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19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CD76-2C1F-F044-A525-CAB898869EEC}"/>
              </a:ext>
            </a:extLst>
          </p:cNvPr>
          <p:cNvSpPr>
            <a:spLocks noGrp="1"/>
          </p:cNvSpPr>
          <p:nvPr>
            <p:ph type="title"/>
          </p:nvPr>
        </p:nvSpPr>
        <p:spPr/>
        <p:txBody>
          <a:bodyPr>
            <a:normAutofit/>
          </a:bodyPr>
          <a:lstStyle/>
          <a:p>
            <a:r>
              <a:rPr lang="en-US" sz="2400" dirty="0"/>
              <a:t>You wish.</a:t>
            </a:r>
          </a:p>
        </p:txBody>
      </p:sp>
      <p:pic>
        <p:nvPicPr>
          <p:cNvPr id="12290" name="Picture 2" descr="Graph showing human emissions of carbon dioxide compared to volcanoes' emissions">
            <a:extLst>
              <a:ext uri="{FF2B5EF4-FFF2-40B4-BE49-F238E27FC236}">
                <a16:creationId xmlns:a16="http://schemas.microsoft.com/office/drawing/2014/main" id="{078C144B-54B0-284C-93D6-5B5923FA80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000" y="1235253"/>
            <a:ext cx="7874000" cy="3835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30C2CB-98DF-0A4A-96A8-78E881E36DEB}"/>
              </a:ext>
            </a:extLst>
          </p:cNvPr>
          <p:cNvSpPr txBox="1"/>
          <p:nvPr/>
        </p:nvSpPr>
        <p:spPr>
          <a:xfrm>
            <a:off x="865632" y="5191423"/>
            <a:ext cx="11241024" cy="923330"/>
          </a:xfrm>
          <a:prstGeom prst="rect">
            <a:avLst/>
          </a:prstGeom>
          <a:noFill/>
        </p:spPr>
        <p:txBody>
          <a:bodyPr wrap="square" rtlCol="0">
            <a:spAutoFit/>
          </a:bodyPr>
          <a:lstStyle/>
          <a:p>
            <a:r>
              <a:rPr lang="en-CA" dirty="0">
                <a:latin typeface="Source Sans Pro" panose="020B0503030403020204" pitchFamily="34" charset="0"/>
                <a:ea typeface="Source Sans Pro" panose="020B0503030403020204" pitchFamily="34" charset="0"/>
              </a:rPr>
              <a:t>Since the start of the Industrial Revolution, human emissions of carbon dioxide from fossil fuels and cement production (green line) have risen to more than 35 billion metric tons per year, while volcanoes (purple line) produce less than 1 billion metric tons annually</a:t>
            </a:r>
            <a:endParaRPr lang="en-US" dirty="0">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BDBEBEF1-AAAC-3645-98E4-AC38731D82F8}"/>
              </a:ext>
            </a:extLst>
          </p:cNvPr>
          <p:cNvSpPr txBox="1"/>
          <p:nvPr/>
        </p:nvSpPr>
        <p:spPr>
          <a:xfrm>
            <a:off x="739016" y="6458655"/>
            <a:ext cx="11367640" cy="276999"/>
          </a:xfrm>
          <a:prstGeom prst="rect">
            <a:avLst/>
          </a:prstGeom>
          <a:noFill/>
        </p:spPr>
        <p:txBody>
          <a:bodyPr wrap="square" rtlCol="0">
            <a:spAutoFit/>
          </a:bodyPr>
          <a:lstStyle/>
          <a:p>
            <a:r>
              <a:rPr lang="en-CA" sz="1200" dirty="0">
                <a:latin typeface="Source Sans Pro" panose="020B0503030403020204" pitchFamily="34" charset="0"/>
                <a:ea typeface="Source Sans Pro" panose="020B0503030403020204" pitchFamily="34" charset="0"/>
              </a:rPr>
              <a:t>. NOAA </a:t>
            </a:r>
            <a:r>
              <a:rPr lang="en-CA" sz="1200" dirty="0" err="1">
                <a:latin typeface="Source Sans Pro" panose="020B0503030403020204" pitchFamily="34" charset="0"/>
                <a:ea typeface="Source Sans Pro" panose="020B0503030403020204" pitchFamily="34" charset="0"/>
              </a:rPr>
              <a:t>Climate.gov</a:t>
            </a:r>
            <a:r>
              <a:rPr lang="en-CA" sz="1200" dirty="0">
                <a:latin typeface="Source Sans Pro" panose="020B0503030403020204" pitchFamily="34" charset="0"/>
                <a:ea typeface="Source Sans Pro" panose="020B0503030403020204" pitchFamily="34" charset="0"/>
              </a:rPr>
              <a:t> graph, based on data from the Carbon Dioxide Information Analysis Center (CDIAC) at the DOE's Oak Ridge National Laboratory and Burton et al., 2013.</a:t>
            </a:r>
            <a:endParaRPr lang="en-US" sz="1200" dirty="0"/>
          </a:p>
        </p:txBody>
      </p:sp>
    </p:spTree>
    <p:extLst>
      <p:ext uri="{BB962C8B-B14F-4D97-AF65-F5344CB8AC3E}">
        <p14:creationId xmlns:p14="http://schemas.microsoft.com/office/powerpoint/2010/main" val="183889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4DCF-174E-D943-9BAA-CE5C50B975BF}"/>
              </a:ext>
            </a:extLst>
          </p:cNvPr>
          <p:cNvSpPr>
            <a:spLocks noGrp="1"/>
          </p:cNvSpPr>
          <p:nvPr>
            <p:ph type="title"/>
          </p:nvPr>
        </p:nvSpPr>
        <p:spPr/>
        <p:txBody>
          <a:bodyPr>
            <a:normAutofit/>
          </a:bodyPr>
          <a:lstStyle/>
          <a:p>
            <a:r>
              <a:rPr lang="en-US" sz="2400" dirty="0"/>
              <a:t>… maybe we missed something?</a:t>
            </a:r>
          </a:p>
        </p:txBody>
      </p:sp>
      <p:sp>
        <p:nvSpPr>
          <p:cNvPr id="3" name="Content Placeholder 2">
            <a:extLst>
              <a:ext uri="{FF2B5EF4-FFF2-40B4-BE49-F238E27FC236}">
                <a16:creationId xmlns:a16="http://schemas.microsoft.com/office/drawing/2014/main" id="{67D00483-3AAE-9841-8E20-048409175567}"/>
              </a:ext>
            </a:extLst>
          </p:cNvPr>
          <p:cNvSpPr>
            <a:spLocks noGrp="1"/>
          </p:cNvSpPr>
          <p:nvPr>
            <p:ph idx="1"/>
          </p:nvPr>
        </p:nvSpPr>
        <p:spPr>
          <a:xfrm>
            <a:off x="1908048" y="1616964"/>
            <a:ext cx="1786128" cy="554736"/>
          </a:xfrm>
        </p:spPr>
        <p:txBody>
          <a:bodyPr/>
          <a:lstStyle/>
          <a:p>
            <a:pPr marL="0" indent="0">
              <a:buNone/>
            </a:pPr>
            <a:r>
              <a:rPr lang="en-US" dirty="0"/>
              <a:t>Maybe.</a:t>
            </a:r>
          </a:p>
        </p:txBody>
      </p:sp>
      <p:pic>
        <p:nvPicPr>
          <p:cNvPr id="10242" name="Picture 2" descr="Five graphs, arranged in rows, showing Milankovitch cycles, incoming sunlight, and global ice volume over the past million years">
            <a:extLst>
              <a:ext uri="{FF2B5EF4-FFF2-40B4-BE49-F238E27FC236}">
                <a16:creationId xmlns:a16="http://schemas.microsoft.com/office/drawing/2014/main" id="{8B07A4E8-CA51-5E4E-A5FE-7DD8153034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31089" y="1402080"/>
            <a:ext cx="4529822" cy="500481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F07F5099-4960-4248-A558-0C881009FFC1}"/>
              </a:ext>
            </a:extLst>
          </p:cNvPr>
          <p:cNvSpPr txBox="1">
            <a:spLocks/>
          </p:cNvSpPr>
          <p:nvPr/>
        </p:nvSpPr>
        <p:spPr>
          <a:xfrm>
            <a:off x="9186672" y="5894832"/>
            <a:ext cx="1786128" cy="55473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But likely not.</a:t>
            </a:r>
          </a:p>
        </p:txBody>
      </p:sp>
      <p:sp>
        <p:nvSpPr>
          <p:cNvPr id="6" name="TextBox 5">
            <a:extLst>
              <a:ext uri="{FF2B5EF4-FFF2-40B4-BE49-F238E27FC236}">
                <a16:creationId xmlns:a16="http://schemas.microsoft.com/office/drawing/2014/main" id="{E391EC34-FE7A-DA43-A86E-6972F4809244}"/>
              </a:ext>
            </a:extLst>
          </p:cNvPr>
          <p:cNvSpPr txBox="1"/>
          <p:nvPr/>
        </p:nvSpPr>
        <p:spPr>
          <a:xfrm>
            <a:off x="739017" y="6406896"/>
            <a:ext cx="1786128" cy="415498"/>
          </a:xfrm>
          <a:prstGeom prst="rect">
            <a:avLst/>
          </a:prstGeom>
          <a:noFill/>
        </p:spPr>
        <p:txBody>
          <a:bodyPr wrap="square" rtlCol="0">
            <a:spAutoFit/>
          </a:bodyPr>
          <a:lstStyle/>
          <a:p>
            <a:r>
              <a:rPr lang="en-US" sz="1050" b="1" dirty="0"/>
              <a:t>NOAA</a:t>
            </a:r>
            <a:r>
              <a:rPr lang="en-US" sz="1050" dirty="0"/>
              <a:t>  and </a:t>
            </a:r>
            <a:r>
              <a:rPr lang="en-US" sz="1050" b="1" dirty="0" err="1"/>
              <a:t>climate.gov</a:t>
            </a:r>
            <a:endParaRPr lang="en-US" sz="1050" b="1" dirty="0"/>
          </a:p>
          <a:p>
            <a:r>
              <a:rPr lang="en-US" sz="1050" dirty="0"/>
              <a:t>Too many sources to add.</a:t>
            </a:r>
          </a:p>
        </p:txBody>
      </p:sp>
      <p:sp>
        <p:nvSpPr>
          <p:cNvPr id="7" name="Content Placeholder 2">
            <a:extLst>
              <a:ext uri="{FF2B5EF4-FFF2-40B4-BE49-F238E27FC236}">
                <a16:creationId xmlns:a16="http://schemas.microsoft.com/office/drawing/2014/main" id="{093BC658-A59E-4A4C-B89D-3D0EE9BA74E4}"/>
              </a:ext>
            </a:extLst>
          </p:cNvPr>
          <p:cNvSpPr txBox="1">
            <a:spLocks/>
          </p:cNvSpPr>
          <p:nvPr/>
        </p:nvSpPr>
        <p:spPr>
          <a:xfrm>
            <a:off x="9186672" y="3238500"/>
            <a:ext cx="1786128" cy="554736"/>
          </a:xfrm>
          <a:prstGeom prst="rect">
            <a:avLst/>
          </a:prstGeom>
        </p:spPr>
        <p:txBody>
          <a:bodyPr vert="horz" lIns="91440" tIns="45720" rIns="91440" bIns="45720" rtlCol="0">
            <a:normAutofit fontScale="85000"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Not represented: El Nino/La Nina.</a:t>
            </a:r>
          </a:p>
        </p:txBody>
      </p:sp>
    </p:spTree>
    <p:extLst>
      <p:ext uri="{BB962C8B-B14F-4D97-AF65-F5344CB8AC3E}">
        <p14:creationId xmlns:p14="http://schemas.microsoft.com/office/powerpoint/2010/main" val="288420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C116-2A67-AF46-8FB6-FC2169E525CE}"/>
              </a:ext>
            </a:extLst>
          </p:cNvPr>
          <p:cNvSpPr>
            <a:spLocks noGrp="1"/>
          </p:cNvSpPr>
          <p:nvPr>
            <p:ph type="title"/>
          </p:nvPr>
        </p:nvSpPr>
        <p:spPr>
          <a:xfrm>
            <a:off x="1371600" y="685800"/>
            <a:ext cx="9601200" cy="763438"/>
          </a:xfrm>
        </p:spPr>
        <p:txBody>
          <a:bodyPr>
            <a:normAutofit/>
          </a:bodyPr>
          <a:lstStyle/>
          <a:p>
            <a:r>
              <a:rPr lang="en-US" sz="3200" dirty="0"/>
              <a:t>CO2 and COP</a:t>
            </a:r>
          </a:p>
        </p:txBody>
      </p:sp>
      <p:pic>
        <p:nvPicPr>
          <p:cNvPr id="44034" name="Picture 2">
            <a:extLst>
              <a:ext uri="{FF2B5EF4-FFF2-40B4-BE49-F238E27FC236}">
                <a16:creationId xmlns:a16="http://schemas.microsoft.com/office/drawing/2014/main" id="{9A59969D-8577-9A45-BA27-C9B6400421F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72048" y="1449238"/>
            <a:ext cx="5627680" cy="4352233"/>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atmospheric carbon dioxide">
            <a:extLst>
              <a:ext uri="{FF2B5EF4-FFF2-40B4-BE49-F238E27FC236}">
                <a16:creationId xmlns:a16="http://schemas.microsoft.com/office/drawing/2014/main" id="{B0E0A937-E814-DA4F-8A9E-ACEBA3E2762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020" r="3958"/>
          <a:stretch/>
        </p:blipFill>
        <p:spPr bwMode="auto">
          <a:xfrm>
            <a:off x="808722" y="1449238"/>
            <a:ext cx="5397984" cy="435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72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B3A1-477E-B94E-B278-B9C96367E700}"/>
              </a:ext>
            </a:extLst>
          </p:cNvPr>
          <p:cNvSpPr>
            <a:spLocks noGrp="1"/>
          </p:cNvSpPr>
          <p:nvPr>
            <p:ph type="title"/>
          </p:nvPr>
        </p:nvSpPr>
        <p:spPr/>
        <p:txBody>
          <a:bodyPr>
            <a:normAutofit/>
          </a:bodyPr>
          <a:lstStyle/>
          <a:p>
            <a:r>
              <a:rPr lang="en-US" sz="2000" dirty="0"/>
              <a:t>Chad's sister: "I'm not against a warmer climate in Boston"</a:t>
            </a:r>
          </a:p>
        </p:txBody>
      </p:sp>
      <p:pic>
        <p:nvPicPr>
          <p:cNvPr id="13314" name="Picture 2" descr="Biomes: Map of Europe during the Ice Age">
            <a:extLst>
              <a:ext uri="{FF2B5EF4-FFF2-40B4-BE49-F238E27FC236}">
                <a16:creationId xmlns:a16="http://schemas.microsoft.com/office/drawing/2014/main" id="{E39DF411-6258-264B-8976-5C560F806E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6582" y="1113656"/>
            <a:ext cx="6098836" cy="40255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AB565C-67AB-7848-AE5D-A171C41B00C9}"/>
              </a:ext>
            </a:extLst>
          </p:cNvPr>
          <p:cNvSpPr txBox="1"/>
          <p:nvPr/>
        </p:nvSpPr>
        <p:spPr>
          <a:xfrm>
            <a:off x="1133856" y="5277476"/>
            <a:ext cx="10076688" cy="738664"/>
          </a:xfrm>
          <a:prstGeom prst="rect">
            <a:avLst/>
          </a:prstGeom>
          <a:noFill/>
        </p:spPr>
        <p:txBody>
          <a:bodyPr wrap="square" rtlCol="0">
            <a:spAutoFit/>
          </a:bodyPr>
          <a:lstStyle/>
          <a:p>
            <a:r>
              <a:rPr lang="en-US" sz="1400" dirty="0">
                <a:latin typeface=""/>
              </a:rPr>
              <a:t>~5C difference: many of today’s countries were entirely covered by thick ice sheets for thousands of years.</a:t>
            </a:r>
          </a:p>
          <a:p>
            <a:r>
              <a:rPr lang="en-US" sz="1400" dirty="0">
                <a:latin typeface=""/>
              </a:rPr>
              <a:t>Today, about three-quarters of all the world’s freshwater (14,9 million km2) is stored in glaciers, while during the last Ice Age it was about 3 times more (44,4 Million km3).</a:t>
            </a:r>
          </a:p>
        </p:txBody>
      </p:sp>
      <p:sp>
        <p:nvSpPr>
          <p:cNvPr id="5" name="TextBox 4">
            <a:extLst>
              <a:ext uri="{FF2B5EF4-FFF2-40B4-BE49-F238E27FC236}">
                <a16:creationId xmlns:a16="http://schemas.microsoft.com/office/drawing/2014/main" id="{7E56691E-0A0A-9F4E-A8C4-CA920CE0E3CC}"/>
              </a:ext>
            </a:extLst>
          </p:cNvPr>
          <p:cNvSpPr txBox="1"/>
          <p:nvPr/>
        </p:nvSpPr>
        <p:spPr>
          <a:xfrm>
            <a:off x="743712" y="6362807"/>
            <a:ext cx="8217408" cy="461665"/>
          </a:xfrm>
          <a:prstGeom prst="rect">
            <a:avLst/>
          </a:prstGeom>
          <a:noFill/>
        </p:spPr>
        <p:txBody>
          <a:bodyPr wrap="square" rtlCol="0">
            <a:spAutoFit/>
          </a:bodyPr>
          <a:lstStyle/>
          <a:p>
            <a:r>
              <a:rPr lang="en-US" sz="1200" dirty="0">
                <a:latin typeface=""/>
              </a:rPr>
              <a:t>Tierney, J.E., Zhu, J., King, J. et al. Glacial cooling and climate sensitivity revisited. Nature 584, 569–573 (2020). https://</a:t>
            </a:r>
            <a:r>
              <a:rPr lang="en-US" sz="1200" dirty="0" err="1">
                <a:latin typeface=""/>
              </a:rPr>
              <a:t>doi.org</a:t>
            </a:r>
            <a:r>
              <a:rPr lang="en-US" sz="1200" dirty="0">
                <a:latin typeface=""/>
              </a:rPr>
              <a:t>/10.1038/s41586-020-2617-x</a:t>
            </a:r>
          </a:p>
        </p:txBody>
      </p:sp>
      <p:cxnSp>
        <p:nvCxnSpPr>
          <p:cNvPr id="7" name="Straight Arrow Connector 6">
            <a:extLst>
              <a:ext uri="{FF2B5EF4-FFF2-40B4-BE49-F238E27FC236}">
                <a16:creationId xmlns:a16="http://schemas.microsoft.com/office/drawing/2014/main" id="{DBB5E1C7-31DF-0B49-AD02-C07D595BE1BA}"/>
              </a:ext>
            </a:extLst>
          </p:cNvPr>
          <p:cNvCxnSpPr/>
          <p:nvPr/>
        </p:nvCxnSpPr>
        <p:spPr>
          <a:xfrm flipH="1" flipV="1">
            <a:off x="6096000" y="1949570"/>
            <a:ext cx="3755366" cy="22213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79D4B7-D9A1-EC43-B297-9DB95A463BAF}"/>
              </a:ext>
            </a:extLst>
          </p:cNvPr>
          <p:cNvSpPr txBox="1"/>
          <p:nvPr/>
        </p:nvSpPr>
        <p:spPr>
          <a:xfrm>
            <a:off x="9979516" y="1949570"/>
            <a:ext cx="1666144" cy="400110"/>
          </a:xfrm>
          <a:prstGeom prst="rect">
            <a:avLst/>
          </a:prstGeom>
          <a:noFill/>
        </p:spPr>
        <p:txBody>
          <a:bodyPr wrap="square" rtlCol="0">
            <a:spAutoFit/>
          </a:bodyPr>
          <a:lstStyle/>
          <a:p>
            <a:r>
              <a:rPr lang="en-US" sz="2000" dirty="0">
                <a:latin typeface=""/>
              </a:rPr>
              <a:t>2-mile thick</a:t>
            </a:r>
          </a:p>
        </p:txBody>
      </p:sp>
    </p:spTree>
    <p:extLst>
      <p:ext uri="{BB962C8B-B14F-4D97-AF65-F5344CB8AC3E}">
        <p14:creationId xmlns:p14="http://schemas.microsoft.com/office/powerpoint/2010/main" val="69151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38A0F-A66A-BE45-B647-C7929A02FB86}"/>
              </a:ext>
            </a:extLst>
          </p:cNvPr>
          <p:cNvSpPr>
            <a:spLocks noGrp="1"/>
          </p:cNvSpPr>
          <p:nvPr>
            <p:ph type="title"/>
          </p:nvPr>
        </p:nvSpPr>
        <p:spPr/>
        <p:txBody>
          <a:bodyPr>
            <a:normAutofit/>
          </a:bodyPr>
          <a:lstStyle/>
          <a:p>
            <a:r>
              <a:rPr lang="en-US" sz="3200" dirty="0"/>
              <a:t>"Wasn't your talk: 'Energy and the Economy' ?"</a:t>
            </a:r>
          </a:p>
        </p:txBody>
      </p:sp>
      <p:sp>
        <p:nvSpPr>
          <p:cNvPr id="3" name="Content Placeholder 2">
            <a:extLst>
              <a:ext uri="{FF2B5EF4-FFF2-40B4-BE49-F238E27FC236}">
                <a16:creationId xmlns:a16="http://schemas.microsoft.com/office/drawing/2014/main" id="{327CD9C9-00CC-474B-999C-5BA25E109EF1}"/>
              </a:ext>
            </a:extLst>
          </p:cNvPr>
          <p:cNvSpPr>
            <a:spLocks noGrp="1"/>
          </p:cNvSpPr>
          <p:nvPr>
            <p:ph idx="1"/>
          </p:nvPr>
        </p:nvSpPr>
        <p:spPr>
          <a:xfrm>
            <a:off x="1371600" y="1482852"/>
            <a:ext cx="9601200" cy="688848"/>
          </a:xfrm>
        </p:spPr>
        <p:txBody>
          <a:bodyPr/>
          <a:lstStyle/>
          <a:p>
            <a:pPr marL="0" indent="0">
              <a:buNone/>
            </a:pPr>
            <a:r>
              <a:rPr lang="en-US" dirty="0"/>
              <a:t>How much is your rent? How much is your electricity bill?</a:t>
            </a:r>
          </a:p>
          <a:p>
            <a:pPr marL="0" indent="0">
              <a:buNone/>
            </a:pPr>
            <a:endParaRPr lang="en-US" dirty="0"/>
          </a:p>
        </p:txBody>
      </p:sp>
      <p:grpSp>
        <p:nvGrpSpPr>
          <p:cNvPr id="12" name="Group 11">
            <a:extLst>
              <a:ext uri="{FF2B5EF4-FFF2-40B4-BE49-F238E27FC236}">
                <a16:creationId xmlns:a16="http://schemas.microsoft.com/office/drawing/2014/main" id="{46E95749-D6CF-5A45-AAAC-4CCEE048A05C}"/>
              </a:ext>
            </a:extLst>
          </p:cNvPr>
          <p:cNvGrpSpPr/>
          <p:nvPr/>
        </p:nvGrpSpPr>
        <p:grpSpPr>
          <a:xfrm>
            <a:off x="4385734" y="2171700"/>
            <a:ext cx="3735512" cy="2059760"/>
            <a:chOff x="4385734" y="2171700"/>
            <a:chExt cx="3735512" cy="2059760"/>
          </a:xfrm>
        </p:grpSpPr>
        <p:pic>
          <p:nvPicPr>
            <p:cNvPr id="18434" name="Picture 2" descr="Oil prices rise on Middle East tensions; crude stock build caps gains">
              <a:extLst>
                <a:ext uri="{FF2B5EF4-FFF2-40B4-BE49-F238E27FC236}">
                  <a16:creationId xmlns:a16="http://schemas.microsoft.com/office/drawing/2014/main" id="{7F96829B-1F79-B24B-9814-53378E20E5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5734" y="2171700"/>
              <a:ext cx="1838978" cy="103327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OP26: Countries pledge to phase out coal">
              <a:extLst>
                <a:ext uri="{FF2B5EF4-FFF2-40B4-BE49-F238E27FC236}">
                  <a16:creationId xmlns:a16="http://schemas.microsoft.com/office/drawing/2014/main" id="{B34A635D-218A-6949-A52C-F6ACDE6CCB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5734" y="3196168"/>
              <a:ext cx="1838978" cy="10352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A488EA5-EF80-2E40-BD3D-6703A838A086}"/>
                </a:ext>
              </a:extLst>
            </p:cNvPr>
            <p:cNvSpPr txBox="1">
              <a:spLocks/>
            </p:cNvSpPr>
            <p:nvPr/>
          </p:nvSpPr>
          <p:spPr>
            <a:xfrm>
              <a:off x="6400800" y="2860548"/>
              <a:ext cx="1346200" cy="68884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 5%</a:t>
              </a:r>
            </a:p>
            <a:p>
              <a:pPr marL="0" indent="0">
                <a:buFont typeface="Franklin Gothic Book" panose="020B0503020102020204" pitchFamily="34" charset="0"/>
                <a:buNone/>
              </a:pPr>
              <a:endParaRPr lang="en-US" dirty="0"/>
            </a:p>
          </p:txBody>
        </p:sp>
        <p:pic>
          <p:nvPicPr>
            <p:cNvPr id="5" name="Graphic 4" descr="Money with solid fill">
              <a:extLst>
                <a:ext uri="{FF2B5EF4-FFF2-40B4-BE49-F238E27FC236}">
                  <a16:creationId xmlns:a16="http://schemas.microsoft.com/office/drawing/2014/main" id="{A79C2C39-C80F-3148-A247-77F6F3E499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06846" y="2512739"/>
              <a:ext cx="914400" cy="914400"/>
            </a:xfrm>
            <a:prstGeom prst="rect">
              <a:avLst/>
            </a:prstGeom>
          </p:spPr>
        </p:pic>
      </p:grpSp>
      <p:grpSp>
        <p:nvGrpSpPr>
          <p:cNvPr id="13" name="Group 12">
            <a:extLst>
              <a:ext uri="{FF2B5EF4-FFF2-40B4-BE49-F238E27FC236}">
                <a16:creationId xmlns:a16="http://schemas.microsoft.com/office/drawing/2014/main" id="{9D5E71D5-8996-9A49-B423-087B1AE98BCE}"/>
              </a:ext>
            </a:extLst>
          </p:cNvPr>
          <p:cNvGrpSpPr/>
          <p:nvPr/>
        </p:nvGrpSpPr>
        <p:grpSpPr>
          <a:xfrm>
            <a:off x="4385734" y="4714748"/>
            <a:ext cx="4369046" cy="1395980"/>
            <a:chOff x="4385734" y="4714748"/>
            <a:chExt cx="4369046" cy="1395980"/>
          </a:xfrm>
        </p:grpSpPr>
        <p:pic>
          <p:nvPicPr>
            <p:cNvPr id="18438" name="Picture 6" descr="Interactive Brain | BrainLine">
              <a:extLst>
                <a:ext uri="{FF2B5EF4-FFF2-40B4-BE49-F238E27FC236}">
                  <a16:creationId xmlns:a16="http://schemas.microsoft.com/office/drawing/2014/main" id="{20459FB4-03EF-AE44-AB49-914974BFFB2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85734" y="4714748"/>
              <a:ext cx="1705422" cy="1320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509CD43-86EC-164A-9531-8C7830E01ABC}"/>
                </a:ext>
              </a:extLst>
            </p:cNvPr>
            <p:cNvSpPr txBox="1">
              <a:spLocks/>
            </p:cNvSpPr>
            <p:nvPr/>
          </p:nvSpPr>
          <p:spPr>
            <a:xfrm>
              <a:off x="6513633" y="5329762"/>
              <a:ext cx="1346200" cy="688848"/>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en-US" dirty="0"/>
                <a:t>= 2%</a:t>
              </a:r>
            </a:p>
            <a:p>
              <a:pPr marL="0" indent="0">
                <a:buFont typeface="Franklin Gothic Book" panose="020B0503020102020204" pitchFamily="34" charset="0"/>
                <a:buNone/>
              </a:pPr>
              <a:endParaRPr lang="en-US" dirty="0"/>
            </a:p>
          </p:txBody>
        </p:sp>
        <p:pic>
          <p:nvPicPr>
            <p:cNvPr id="11" name="Graphic 10" descr="Weight Loss with solid fill">
              <a:extLst>
                <a:ext uri="{FF2B5EF4-FFF2-40B4-BE49-F238E27FC236}">
                  <a16:creationId xmlns:a16="http://schemas.microsoft.com/office/drawing/2014/main" id="{4FDA222B-6358-814D-BDEB-19401FBCC9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50914" y="4806862"/>
              <a:ext cx="1303866" cy="1303866"/>
            </a:xfrm>
            <a:prstGeom prst="rect">
              <a:avLst/>
            </a:prstGeom>
          </p:spPr>
        </p:pic>
      </p:grpSp>
    </p:spTree>
    <p:extLst>
      <p:ext uri="{BB962C8B-B14F-4D97-AF65-F5344CB8AC3E}">
        <p14:creationId xmlns:p14="http://schemas.microsoft.com/office/powerpoint/2010/main" val="821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EEE665-39D0-C547-880C-515A678A20E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304676" y="610555"/>
            <a:ext cx="8425481" cy="5952067"/>
          </a:xfrm>
        </p:spPr>
      </p:pic>
      <p:sp>
        <p:nvSpPr>
          <p:cNvPr id="6" name="Title 1">
            <a:extLst>
              <a:ext uri="{FF2B5EF4-FFF2-40B4-BE49-F238E27FC236}">
                <a16:creationId xmlns:a16="http://schemas.microsoft.com/office/drawing/2014/main" id="{B68703C4-B943-604E-AD85-802818718EF9}"/>
              </a:ext>
            </a:extLst>
          </p:cNvPr>
          <p:cNvSpPr>
            <a:spLocks noGrp="1"/>
          </p:cNvSpPr>
          <p:nvPr>
            <p:ph type="title"/>
          </p:nvPr>
        </p:nvSpPr>
        <p:spPr>
          <a:xfrm>
            <a:off x="1080072" y="313266"/>
            <a:ext cx="10624248" cy="347472"/>
          </a:xfrm>
        </p:spPr>
        <p:txBody>
          <a:bodyPr>
            <a:normAutofit fontScale="90000"/>
          </a:bodyPr>
          <a:lstStyle/>
          <a:p>
            <a:r>
              <a:rPr lang="en-US" sz="1800" dirty="0"/>
              <a:t>Global energy consumption has never been greater than today. If that wasn't the case, today's audience would be 0.</a:t>
            </a:r>
            <a:br>
              <a:rPr lang="en-US" sz="1800" dirty="0"/>
            </a:br>
            <a:endParaRPr lang="en-US" sz="1800" dirty="0"/>
          </a:p>
        </p:txBody>
      </p:sp>
      <p:sp>
        <p:nvSpPr>
          <p:cNvPr id="7" name="Title 1">
            <a:extLst>
              <a:ext uri="{FF2B5EF4-FFF2-40B4-BE49-F238E27FC236}">
                <a16:creationId xmlns:a16="http://schemas.microsoft.com/office/drawing/2014/main" id="{B782F5A8-A3D3-3347-B40E-7383CAA0A042}"/>
              </a:ext>
            </a:extLst>
          </p:cNvPr>
          <p:cNvSpPr txBox="1">
            <a:spLocks/>
          </p:cNvSpPr>
          <p:nvPr/>
        </p:nvSpPr>
        <p:spPr>
          <a:xfrm>
            <a:off x="5334809" y="660738"/>
            <a:ext cx="5637991" cy="61942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endParaRPr lang="en-US" sz="1800" dirty="0"/>
          </a:p>
        </p:txBody>
      </p:sp>
      <p:pic>
        <p:nvPicPr>
          <p:cNvPr id="11" name="Picture 2">
            <a:extLst>
              <a:ext uri="{FF2B5EF4-FFF2-40B4-BE49-F238E27FC236}">
                <a16:creationId xmlns:a16="http://schemas.microsoft.com/office/drawing/2014/main" id="{1AE5F379-05AB-1A49-B88F-53910BF956E1}"/>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9959655" y="1140706"/>
            <a:ext cx="1855337" cy="247097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A3EB658B-9013-EE40-A22A-C72A4A6CE55B}"/>
              </a:ext>
            </a:extLst>
          </p:cNvPr>
          <p:cNvCxnSpPr/>
          <p:nvPr/>
        </p:nvCxnSpPr>
        <p:spPr>
          <a:xfrm flipH="1">
            <a:off x="9342120" y="1798320"/>
            <a:ext cx="617535" cy="0"/>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7483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1958-FC95-A54E-AB10-7CAE947B2992}"/>
              </a:ext>
            </a:extLst>
          </p:cNvPr>
          <p:cNvSpPr>
            <a:spLocks noGrp="1"/>
          </p:cNvSpPr>
          <p:nvPr>
            <p:ph type="title"/>
          </p:nvPr>
        </p:nvSpPr>
        <p:spPr/>
        <p:txBody>
          <a:bodyPr>
            <a:normAutofit/>
          </a:bodyPr>
          <a:lstStyle/>
          <a:p>
            <a:r>
              <a:rPr lang="en-US" sz="2800" dirty="0"/>
              <a:t>Once upon a time: 100% renewable/sustainable.</a:t>
            </a:r>
          </a:p>
        </p:txBody>
      </p:sp>
      <p:pic>
        <p:nvPicPr>
          <p:cNvPr id="20482" name="Picture 2" descr="Old Sailboats Images, Stock Photos &amp;amp; Vectors | Shutterstock">
            <a:extLst>
              <a:ext uri="{FF2B5EF4-FFF2-40B4-BE49-F238E27FC236}">
                <a16:creationId xmlns:a16="http://schemas.microsoft.com/office/drawing/2014/main" id="{1E5E1196-6EA4-BF49-86C9-43E5969433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71600" y="1585807"/>
            <a:ext cx="5529580" cy="320717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loud blowing coloring page - Coloringcrew.com">
            <a:extLst>
              <a:ext uri="{FF2B5EF4-FFF2-40B4-BE49-F238E27FC236}">
                <a16:creationId xmlns:a16="http://schemas.microsoft.com/office/drawing/2014/main" id="{9C24570C-F6BF-5145-AFFF-2FCFEDC700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82727">
            <a:off x="7078133" y="1428750"/>
            <a:ext cx="2827867" cy="221516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ED24FB2B-6D9B-3D46-B52F-FF568C6E44C1}"/>
              </a:ext>
            </a:extLst>
          </p:cNvPr>
          <p:cNvCxnSpPr>
            <a:cxnSpLocks/>
          </p:cNvCxnSpPr>
          <p:nvPr/>
        </p:nvCxnSpPr>
        <p:spPr>
          <a:xfrm flipH="1" flipV="1">
            <a:off x="5181600" y="4482253"/>
            <a:ext cx="914401" cy="1088815"/>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0D6B13B-DDF3-5649-937F-44F84835C834}"/>
              </a:ext>
            </a:extLst>
          </p:cNvPr>
          <p:cNvCxnSpPr>
            <a:cxnSpLocks/>
          </p:cNvCxnSpPr>
          <p:nvPr/>
        </p:nvCxnSpPr>
        <p:spPr>
          <a:xfrm flipV="1">
            <a:off x="3132667" y="3429000"/>
            <a:ext cx="701886" cy="1843193"/>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B90E72E-6454-C741-AD6E-34D222C83C83}"/>
              </a:ext>
            </a:extLst>
          </p:cNvPr>
          <p:cNvCxnSpPr>
            <a:cxnSpLocks/>
          </p:cNvCxnSpPr>
          <p:nvPr/>
        </p:nvCxnSpPr>
        <p:spPr>
          <a:xfrm flipH="1" flipV="1">
            <a:off x="8805333" y="3189393"/>
            <a:ext cx="283413" cy="1603588"/>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E3BB246D-968D-2340-96C6-2880296FBD22}"/>
              </a:ext>
            </a:extLst>
          </p:cNvPr>
          <p:cNvSpPr txBox="1">
            <a:spLocks/>
          </p:cNvSpPr>
          <p:nvPr/>
        </p:nvSpPr>
        <p:spPr>
          <a:xfrm>
            <a:off x="5890184" y="5569349"/>
            <a:ext cx="1679016" cy="486833"/>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dirty="0"/>
              <a:t>Wood (renewable)</a:t>
            </a:r>
          </a:p>
        </p:txBody>
      </p:sp>
      <p:sp>
        <p:nvSpPr>
          <p:cNvPr id="15" name="Title 1">
            <a:extLst>
              <a:ext uri="{FF2B5EF4-FFF2-40B4-BE49-F238E27FC236}">
                <a16:creationId xmlns:a16="http://schemas.microsoft.com/office/drawing/2014/main" id="{99BFC0FE-79B5-FE40-9EBA-031C93CCFE5A}"/>
              </a:ext>
            </a:extLst>
          </p:cNvPr>
          <p:cNvSpPr txBox="1">
            <a:spLocks/>
          </p:cNvSpPr>
          <p:nvPr/>
        </p:nvSpPr>
        <p:spPr>
          <a:xfrm>
            <a:off x="2447715" y="5372100"/>
            <a:ext cx="2395218" cy="486833"/>
          </a:xfrm>
          <a:prstGeom prst="rect">
            <a:avLst/>
          </a:prstGeom>
        </p:spPr>
        <p:txBody>
          <a:bodyPr vert="horz" lIns="91440" tIns="45720" rIns="91440" bIns="45720" rtlCol="0" anchor="t">
            <a:normAutofit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600" dirty="0"/>
              <a:t>Linen, later : cotton</a:t>
            </a:r>
          </a:p>
          <a:p>
            <a:r>
              <a:rPr lang="en-US" sz="1600" dirty="0"/>
              <a:t>(renewable)</a:t>
            </a:r>
          </a:p>
        </p:txBody>
      </p:sp>
      <p:sp>
        <p:nvSpPr>
          <p:cNvPr id="16" name="Title 1">
            <a:extLst>
              <a:ext uri="{FF2B5EF4-FFF2-40B4-BE49-F238E27FC236}">
                <a16:creationId xmlns:a16="http://schemas.microsoft.com/office/drawing/2014/main" id="{34AC71C7-9F00-BC4E-93F4-6E20DA4EC14D}"/>
              </a:ext>
            </a:extLst>
          </p:cNvPr>
          <p:cNvSpPr txBox="1">
            <a:spLocks/>
          </p:cNvSpPr>
          <p:nvPr/>
        </p:nvSpPr>
        <p:spPr>
          <a:xfrm>
            <a:off x="8887386" y="4885268"/>
            <a:ext cx="1475814" cy="486832"/>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dirty="0"/>
              <a:t>Wind (renewable)</a:t>
            </a:r>
          </a:p>
        </p:txBody>
      </p:sp>
      <p:cxnSp>
        <p:nvCxnSpPr>
          <p:cNvPr id="17" name="Straight Arrow Connector 16">
            <a:extLst>
              <a:ext uri="{FF2B5EF4-FFF2-40B4-BE49-F238E27FC236}">
                <a16:creationId xmlns:a16="http://schemas.microsoft.com/office/drawing/2014/main" id="{2318A447-411D-F644-8600-AD5856E3B8AB}"/>
              </a:ext>
            </a:extLst>
          </p:cNvPr>
          <p:cNvCxnSpPr>
            <a:cxnSpLocks/>
          </p:cNvCxnSpPr>
          <p:nvPr/>
        </p:nvCxnSpPr>
        <p:spPr>
          <a:xfrm flipH="1" flipV="1">
            <a:off x="6096000" y="4482253"/>
            <a:ext cx="1347048" cy="754383"/>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8D2C939E-6337-8B4C-B73C-6F33680F4D4D}"/>
              </a:ext>
            </a:extLst>
          </p:cNvPr>
          <p:cNvSpPr txBox="1">
            <a:spLocks/>
          </p:cNvSpPr>
          <p:nvPr/>
        </p:nvSpPr>
        <p:spPr>
          <a:xfrm>
            <a:off x="7268023" y="5323841"/>
            <a:ext cx="1679016" cy="486833"/>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dirty="0"/>
              <a:t>Water (renewable)</a:t>
            </a:r>
          </a:p>
        </p:txBody>
      </p:sp>
    </p:spTree>
    <p:extLst>
      <p:ext uri="{BB962C8B-B14F-4D97-AF65-F5344CB8AC3E}">
        <p14:creationId xmlns:p14="http://schemas.microsoft.com/office/powerpoint/2010/main" val="414407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1958-FC95-A54E-AB10-7CAE947B2992}"/>
              </a:ext>
            </a:extLst>
          </p:cNvPr>
          <p:cNvSpPr>
            <a:spLocks noGrp="1"/>
          </p:cNvSpPr>
          <p:nvPr>
            <p:ph type="title"/>
          </p:nvPr>
        </p:nvSpPr>
        <p:spPr/>
        <p:txBody>
          <a:bodyPr>
            <a:normAutofit/>
          </a:bodyPr>
          <a:lstStyle/>
          <a:p>
            <a:r>
              <a:rPr lang="en-US" sz="2400" dirty="0"/>
              <a:t>If renewable energies are so great, why did we move away from them? </a:t>
            </a:r>
          </a:p>
        </p:txBody>
      </p:sp>
      <p:pic>
        <p:nvPicPr>
          <p:cNvPr id="20482" name="Picture 2" descr="Old Sailboats Images, Stock Photos &amp;amp; Vectors | Shutterstock">
            <a:extLst>
              <a:ext uri="{FF2B5EF4-FFF2-40B4-BE49-F238E27FC236}">
                <a16:creationId xmlns:a16="http://schemas.microsoft.com/office/drawing/2014/main" id="{1E5E1196-6EA4-BF49-86C9-43E5969433E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71600" y="1585807"/>
            <a:ext cx="5529580" cy="320717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loud blowing coloring page - Coloringcrew.com">
            <a:extLst>
              <a:ext uri="{FF2B5EF4-FFF2-40B4-BE49-F238E27FC236}">
                <a16:creationId xmlns:a16="http://schemas.microsoft.com/office/drawing/2014/main" id="{9C24570C-F6BF-5145-AFFF-2FCFEDC700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82727">
            <a:off x="7078133" y="1428750"/>
            <a:ext cx="2827867" cy="2215162"/>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a:extLst>
              <a:ext uri="{FF2B5EF4-FFF2-40B4-BE49-F238E27FC236}">
                <a16:creationId xmlns:a16="http://schemas.microsoft.com/office/drawing/2014/main" id="{EAB93AA9-CC3F-6245-8E78-6AD1B6D57817}"/>
              </a:ext>
            </a:extLst>
          </p:cNvPr>
          <p:cNvSpPr/>
          <p:nvPr/>
        </p:nvSpPr>
        <p:spPr>
          <a:xfrm>
            <a:off x="3474884" y="4521200"/>
            <a:ext cx="4009649" cy="1225777"/>
          </a:xfrm>
          <a:custGeom>
            <a:avLst/>
            <a:gdLst>
              <a:gd name="connsiteX0" fmla="*/ 876983 w 4009649"/>
              <a:gd name="connsiteY0" fmla="*/ 0 h 1225777"/>
              <a:gd name="connsiteX1" fmla="*/ 199649 w 4009649"/>
              <a:gd name="connsiteY1" fmla="*/ 1151467 h 1225777"/>
              <a:gd name="connsiteX2" fmla="*/ 4009649 w 4009649"/>
              <a:gd name="connsiteY2" fmla="*/ 1016000 h 1225777"/>
            </a:gdLst>
            <a:ahLst/>
            <a:cxnLst>
              <a:cxn ang="0">
                <a:pos x="connsiteX0" y="connsiteY0"/>
              </a:cxn>
              <a:cxn ang="0">
                <a:pos x="connsiteX1" y="connsiteY1"/>
              </a:cxn>
              <a:cxn ang="0">
                <a:pos x="connsiteX2" y="connsiteY2"/>
              </a:cxn>
            </a:cxnLst>
            <a:rect l="l" t="t" r="r" b="b"/>
            <a:pathLst>
              <a:path w="4009649" h="1225777">
                <a:moveTo>
                  <a:pt x="876983" y="0"/>
                </a:moveTo>
                <a:cubicBezTo>
                  <a:pt x="277260" y="491067"/>
                  <a:pt x="-322462" y="982134"/>
                  <a:pt x="199649" y="1151467"/>
                </a:cubicBezTo>
                <a:cubicBezTo>
                  <a:pt x="721760" y="1320800"/>
                  <a:pt x="2365704" y="1168400"/>
                  <a:pt x="4009649" y="1016000"/>
                </a:cubicBezTo>
              </a:path>
            </a:pathLst>
          </a:custGeom>
          <a:noFill/>
          <a:ln w="76200">
            <a:solidFill>
              <a:schemeClr val="accent3">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Suez Canal blockage: how cargo ships like Ever Given became so huge, and  why they&amp;#39;re causing problems">
            <a:extLst>
              <a:ext uri="{FF2B5EF4-FFF2-40B4-BE49-F238E27FC236}">
                <a16:creationId xmlns:a16="http://schemas.microsoft.com/office/drawing/2014/main" id="{6932942F-3CD6-5247-BDE3-FB4A3F39CD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5365" y="4286249"/>
            <a:ext cx="3860798" cy="2171699"/>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Download Crude Oil Barrel HD PNG Image High Quality HQ PNG Image |  FreePNGImg">
            <a:extLst>
              <a:ext uri="{FF2B5EF4-FFF2-40B4-BE49-F238E27FC236}">
                <a16:creationId xmlns:a16="http://schemas.microsoft.com/office/drawing/2014/main" id="{7A5DF102-ECAF-774B-962F-95378284DBD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0" y="4995332"/>
            <a:ext cx="2483556" cy="186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6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2462-32E7-2D48-9C2D-CBAE0A07DAB4}"/>
              </a:ext>
            </a:extLst>
          </p:cNvPr>
          <p:cNvSpPr>
            <a:spLocks noGrp="1"/>
          </p:cNvSpPr>
          <p:nvPr>
            <p:ph type="title"/>
          </p:nvPr>
        </p:nvSpPr>
        <p:spPr/>
        <p:txBody>
          <a:bodyPr>
            <a:normAutofit/>
          </a:bodyPr>
          <a:lstStyle/>
          <a:p>
            <a:r>
              <a:rPr lang="en-US" sz="2800" dirty="0"/>
              <a:t>Once upon a time: 100% renewable/sustainable.</a:t>
            </a:r>
          </a:p>
        </p:txBody>
      </p:sp>
      <p:pic>
        <p:nvPicPr>
          <p:cNvPr id="23556" name="Picture 4" descr="Arriba Western Wheatgrass - Great Basin Seeds - Pascopyrum smithii">
            <a:extLst>
              <a:ext uri="{FF2B5EF4-FFF2-40B4-BE49-F238E27FC236}">
                <a16:creationId xmlns:a16="http://schemas.microsoft.com/office/drawing/2014/main" id="{E6697369-4F0A-2F43-AB73-1E50C131F5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51701" y="2171700"/>
            <a:ext cx="2506769"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Synevyrska Polyana, Ukraine - April 21, 2016: Farmer Leads A Horse-drawn  Wagon With Hay Stock Photo, Picture And Royalty Free Image. Image 61173963.">
            <a:extLst>
              <a:ext uri="{FF2B5EF4-FFF2-40B4-BE49-F238E27FC236}">
                <a16:creationId xmlns:a16="http://schemas.microsoft.com/office/drawing/2014/main" id="{554D427C-1100-E94B-9805-298CD87FC55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670050"/>
            <a:ext cx="3736681" cy="24892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E909AF4D-CC89-454E-9B2B-D11AB3791A2B}"/>
              </a:ext>
            </a:extLst>
          </p:cNvPr>
          <p:cNvSpPr/>
          <p:nvPr/>
        </p:nvSpPr>
        <p:spPr>
          <a:xfrm>
            <a:off x="3941635" y="3962173"/>
            <a:ext cx="4009649" cy="1225777"/>
          </a:xfrm>
          <a:custGeom>
            <a:avLst/>
            <a:gdLst>
              <a:gd name="connsiteX0" fmla="*/ 876983 w 4009649"/>
              <a:gd name="connsiteY0" fmla="*/ 0 h 1225777"/>
              <a:gd name="connsiteX1" fmla="*/ 199649 w 4009649"/>
              <a:gd name="connsiteY1" fmla="*/ 1151467 h 1225777"/>
              <a:gd name="connsiteX2" fmla="*/ 4009649 w 4009649"/>
              <a:gd name="connsiteY2" fmla="*/ 1016000 h 1225777"/>
            </a:gdLst>
            <a:ahLst/>
            <a:cxnLst>
              <a:cxn ang="0">
                <a:pos x="connsiteX0" y="connsiteY0"/>
              </a:cxn>
              <a:cxn ang="0">
                <a:pos x="connsiteX1" y="connsiteY1"/>
              </a:cxn>
              <a:cxn ang="0">
                <a:pos x="connsiteX2" y="connsiteY2"/>
              </a:cxn>
            </a:cxnLst>
            <a:rect l="l" t="t" r="r" b="b"/>
            <a:pathLst>
              <a:path w="4009649" h="1225777">
                <a:moveTo>
                  <a:pt x="876983" y="0"/>
                </a:moveTo>
                <a:cubicBezTo>
                  <a:pt x="277260" y="491067"/>
                  <a:pt x="-322462" y="982134"/>
                  <a:pt x="199649" y="1151467"/>
                </a:cubicBezTo>
                <a:cubicBezTo>
                  <a:pt x="721760" y="1320800"/>
                  <a:pt x="2365704" y="1168400"/>
                  <a:pt x="4009649" y="1016000"/>
                </a:cubicBezTo>
              </a:path>
            </a:pathLst>
          </a:custGeom>
          <a:noFill/>
          <a:ln w="76200">
            <a:solidFill>
              <a:schemeClr val="accent3">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Download Crude Oil Barrel HD PNG Image High Quality HQ PNG Image |  FreePNGImg">
            <a:extLst>
              <a:ext uri="{FF2B5EF4-FFF2-40B4-BE49-F238E27FC236}">
                <a16:creationId xmlns:a16="http://schemas.microsoft.com/office/drawing/2014/main" id="{C103996A-91B9-DF49-BF2E-D0B46646AD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90751" y="4436305"/>
            <a:ext cx="2483556" cy="1862667"/>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Semi Truck Diesel Engine [Your Ultimate Guide] | CDL">
            <a:extLst>
              <a:ext uri="{FF2B5EF4-FFF2-40B4-BE49-F238E27FC236}">
                <a16:creationId xmlns:a16="http://schemas.microsoft.com/office/drawing/2014/main" id="{A5097ACE-14F6-8543-8602-08BA43BBDD7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280994" y="3224139"/>
            <a:ext cx="3242347" cy="30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F259-9957-7A40-BEF5-1A79ED61B0FB}"/>
              </a:ext>
            </a:extLst>
          </p:cNvPr>
          <p:cNvSpPr>
            <a:spLocks noGrp="1"/>
          </p:cNvSpPr>
          <p:nvPr>
            <p:ph type="title"/>
          </p:nvPr>
        </p:nvSpPr>
        <p:spPr/>
        <p:txBody>
          <a:bodyPr/>
          <a:lstStyle/>
          <a:p>
            <a:r>
              <a:rPr lang="en-US" dirty="0"/>
              <a:t>Disclaimers</a:t>
            </a:r>
          </a:p>
        </p:txBody>
      </p:sp>
      <p:sp>
        <p:nvSpPr>
          <p:cNvPr id="3" name="Content Placeholder 2">
            <a:extLst>
              <a:ext uri="{FF2B5EF4-FFF2-40B4-BE49-F238E27FC236}">
                <a16:creationId xmlns:a16="http://schemas.microsoft.com/office/drawing/2014/main" id="{640520B0-EE64-7549-B29C-97D709108309}"/>
              </a:ext>
            </a:extLst>
          </p:cNvPr>
          <p:cNvSpPr>
            <a:spLocks noGrp="1"/>
          </p:cNvSpPr>
          <p:nvPr>
            <p:ph idx="1"/>
          </p:nvPr>
        </p:nvSpPr>
        <p:spPr>
          <a:xfrm>
            <a:off x="1371600" y="2035834"/>
            <a:ext cx="9601200" cy="3831566"/>
          </a:xfrm>
        </p:spPr>
        <p:txBody>
          <a:bodyPr/>
          <a:lstStyle/>
          <a:p>
            <a:r>
              <a:rPr lang="en-US" dirty="0"/>
              <a:t>This presentation : not about one specific technology.</a:t>
            </a:r>
          </a:p>
          <a:p>
            <a:r>
              <a:rPr lang="en-US" dirty="0"/>
              <a:t>Takes a step back to observe the impact energy </a:t>
            </a:r>
            <a:r>
              <a:rPr lang="en-US" dirty="0">
                <a:sym typeface="Wingdings" pitchFamily="2" charset="2"/>
              </a:rPr>
              <a:t> economy.</a:t>
            </a:r>
          </a:p>
          <a:p>
            <a:r>
              <a:rPr lang="en-US" dirty="0"/>
              <a:t>I won't be discussing opinions.</a:t>
            </a:r>
          </a:p>
          <a:p>
            <a:r>
              <a:rPr lang="en-US" dirty="0"/>
              <a:t>Data sources: </a:t>
            </a:r>
            <a:r>
              <a:rPr lang="en-US" dirty="0" err="1"/>
              <a:t>nasa.gov</a:t>
            </a:r>
            <a:r>
              <a:rPr lang="en-US" dirty="0"/>
              <a:t>, </a:t>
            </a:r>
            <a:r>
              <a:rPr lang="en-US" dirty="0" err="1"/>
              <a:t>epa.gov</a:t>
            </a:r>
            <a:r>
              <a:rPr lang="en-US" dirty="0"/>
              <a:t>, </a:t>
            </a:r>
            <a:r>
              <a:rPr lang="en-US" dirty="0" err="1"/>
              <a:t>ourworld.org</a:t>
            </a:r>
            <a:r>
              <a:rPr lang="en-US" dirty="0"/>
              <a:t>, </a:t>
            </a:r>
          </a:p>
          <a:p>
            <a:r>
              <a:rPr lang="en-US" b="1" dirty="0"/>
              <a:t>Jean-Marc </a:t>
            </a:r>
            <a:r>
              <a:rPr lang="en-US" b="1" dirty="0" err="1"/>
              <a:t>Jancovici</a:t>
            </a:r>
            <a:endParaRPr lang="en-US" b="1" dirty="0"/>
          </a:p>
          <a:p>
            <a:r>
              <a:rPr lang="en-US" dirty="0"/>
              <a:t>The Shift Project</a:t>
            </a:r>
          </a:p>
          <a:p>
            <a:r>
              <a:rPr lang="en-US" dirty="0"/>
              <a:t>Pablo </a:t>
            </a:r>
            <a:r>
              <a:rPr lang="en-US" dirty="0" err="1"/>
              <a:t>Servigne</a:t>
            </a:r>
            <a:endParaRPr lang="en-US" dirty="0"/>
          </a:p>
        </p:txBody>
      </p:sp>
    </p:spTree>
    <p:extLst>
      <p:ext uri="{BB962C8B-B14F-4D97-AF65-F5344CB8AC3E}">
        <p14:creationId xmlns:p14="http://schemas.microsoft.com/office/powerpoint/2010/main" val="2184364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2462-32E7-2D48-9C2D-CBAE0A07DAB4}"/>
              </a:ext>
            </a:extLst>
          </p:cNvPr>
          <p:cNvSpPr>
            <a:spLocks noGrp="1"/>
          </p:cNvSpPr>
          <p:nvPr>
            <p:ph type="title"/>
          </p:nvPr>
        </p:nvSpPr>
        <p:spPr/>
        <p:txBody>
          <a:bodyPr>
            <a:normAutofit/>
          </a:bodyPr>
          <a:lstStyle/>
          <a:p>
            <a:r>
              <a:rPr lang="en-US" sz="2800" dirty="0"/>
              <a:t>Once upon a time: 100% renewable/sustainable.</a:t>
            </a:r>
          </a:p>
        </p:txBody>
      </p:sp>
      <p:pic>
        <p:nvPicPr>
          <p:cNvPr id="23556" name="Picture 4" descr="Arriba Western Wheatgrass - Great Basin Seeds - Pascopyrum smithii">
            <a:extLst>
              <a:ext uri="{FF2B5EF4-FFF2-40B4-BE49-F238E27FC236}">
                <a16:creationId xmlns:a16="http://schemas.microsoft.com/office/drawing/2014/main" id="{E6697369-4F0A-2F43-AB73-1E50C131F58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51701" y="2171700"/>
            <a:ext cx="2506769"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E909AF4D-CC89-454E-9B2B-D11AB3791A2B}"/>
              </a:ext>
            </a:extLst>
          </p:cNvPr>
          <p:cNvSpPr/>
          <p:nvPr/>
        </p:nvSpPr>
        <p:spPr>
          <a:xfrm>
            <a:off x="3941635" y="3962173"/>
            <a:ext cx="4009649" cy="1225777"/>
          </a:xfrm>
          <a:custGeom>
            <a:avLst/>
            <a:gdLst>
              <a:gd name="connsiteX0" fmla="*/ 876983 w 4009649"/>
              <a:gd name="connsiteY0" fmla="*/ 0 h 1225777"/>
              <a:gd name="connsiteX1" fmla="*/ 199649 w 4009649"/>
              <a:gd name="connsiteY1" fmla="*/ 1151467 h 1225777"/>
              <a:gd name="connsiteX2" fmla="*/ 4009649 w 4009649"/>
              <a:gd name="connsiteY2" fmla="*/ 1016000 h 1225777"/>
            </a:gdLst>
            <a:ahLst/>
            <a:cxnLst>
              <a:cxn ang="0">
                <a:pos x="connsiteX0" y="connsiteY0"/>
              </a:cxn>
              <a:cxn ang="0">
                <a:pos x="connsiteX1" y="connsiteY1"/>
              </a:cxn>
              <a:cxn ang="0">
                <a:pos x="connsiteX2" y="connsiteY2"/>
              </a:cxn>
            </a:cxnLst>
            <a:rect l="l" t="t" r="r" b="b"/>
            <a:pathLst>
              <a:path w="4009649" h="1225777">
                <a:moveTo>
                  <a:pt x="876983" y="0"/>
                </a:moveTo>
                <a:cubicBezTo>
                  <a:pt x="277260" y="491067"/>
                  <a:pt x="-322462" y="982134"/>
                  <a:pt x="199649" y="1151467"/>
                </a:cubicBezTo>
                <a:cubicBezTo>
                  <a:pt x="721760" y="1320800"/>
                  <a:pt x="2365704" y="1168400"/>
                  <a:pt x="4009649" y="1016000"/>
                </a:cubicBezTo>
              </a:path>
            </a:pathLst>
          </a:custGeom>
          <a:noFill/>
          <a:ln w="76200">
            <a:solidFill>
              <a:schemeClr val="accent3">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Download Crude Oil Barrel HD PNG Image High Quality HQ PNG Image |  FreePNGImg">
            <a:extLst>
              <a:ext uri="{FF2B5EF4-FFF2-40B4-BE49-F238E27FC236}">
                <a16:creationId xmlns:a16="http://schemas.microsoft.com/office/drawing/2014/main" id="{C103996A-91B9-DF49-BF2E-D0B46646AD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0751" y="4436305"/>
            <a:ext cx="2483556" cy="1862667"/>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Oxen Experiences – Small Farmer&amp;#39;s Journal">
            <a:extLst>
              <a:ext uri="{FF2B5EF4-FFF2-40B4-BE49-F238E27FC236}">
                <a16:creationId xmlns:a16="http://schemas.microsoft.com/office/drawing/2014/main" id="{2ABA7EB2-6A1F-084E-B092-E0E2FCFA943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19200" y="1794934"/>
            <a:ext cx="4059635" cy="201472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Kubota&amp;#39;s Game-Changing M7-Series Tractor Line Makes Public Debut at the  National Farm Machinery Show | Business Wire">
            <a:extLst>
              <a:ext uri="{FF2B5EF4-FFF2-40B4-BE49-F238E27FC236}">
                <a16:creationId xmlns:a16="http://schemas.microsoft.com/office/drawing/2014/main" id="{9FEB6764-1EE8-2A4A-8C76-9A067D362C3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59836" y="3922963"/>
            <a:ext cx="3684663" cy="2456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2462-32E7-2D48-9C2D-CBAE0A07DAB4}"/>
              </a:ext>
            </a:extLst>
          </p:cNvPr>
          <p:cNvSpPr>
            <a:spLocks noGrp="1"/>
          </p:cNvSpPr>
          <p:nvPr>
            <p:ph type="title"/>
          </p:nvPr>
        </p:nvSpPr>
        <p:spPr/>
        <p:txBody>
          <a:bodyPr>
            <a:normAutofit/>
          </a:bodyPr>
          <a:lstStyle/>
          <a:p>
            <a:r>
              <a:rPr lang="en-US" sz="2800" dirty="0"/>
              <a:t>Once upon a time: 100% renewable/sustainable.</a:t>
            </a:r>
          </a:p>
        </p:txBody>
      </p:sp>
      <p:sp>
        <p:nvSpPr>
          <p:cNvPr id="7" name="Freeform 6">
            <a:extLst>
              <a:ext uri="{FF2B5EF4-FFF2-40B4-BE49-F238E27FC236}">
                <a16:creationId xmlns:a16="http://schemas.microsoft.com/office/drawing/2014/main" id="{E909AF4D-CC89-454E-9B2B-D11AB3791A2B}"/>
              </a:ext>
            </a:extLst>
          </p:cNvPr>
          <p:cNvSpPr/>
          <p:nvPr/>
        </p:nvSpPr>
        <p:spPr>
          <a:xfrm>
            <a:off x="3941635" y="3962173"/>
            <a:ext cx="4009649" cy="1225777"/>
          </a:xfrm>
          <a:custGeom>
            <a:avLst/>
            <a:gdLst>
              <a:gd name="connsiteX0" fmla="*/ 876983 w 4009649"/>
              <a:gd name="connsiteY0" fmla="*/ 0 h 1225777"/>
              <a:gd name="connsiteX1" fmla="*/ 199649 w 4009649"/>
              <a:gd name="connsiteY1" fmla="*/ 1151467 h 1225777"/>
              <a:gd name="connsiteX2" fmla="*/ 4009649 w 4009649"/>
              <a:gd name="connsiteY2" fmla="*/ 1016000 h 1225777"/>
            </a:gdLst>
            <a:ahLst/>
            <a:cxnLst>
              <a:cxn ang="0">
                <a:pos x="connsiteX0" y="connsiteY0"/>
              </a:cxn>
              <a:cxn ang="0">
                <a:pos x="connsiteX1" y="connsiteY1"/>
              </a:cxn>
              <a:cxn ang="0">
                <a:pos x="connsiteX2" y="connsiteY2"/>
              </a:cxn>
            </a:cxnLst>
            <a:rect l="l" t="t" r="r" b="b"/>
            <a:pathLst>
              <a:path w="4009649" h="1225777">
                <a:moveTo>
                  <a:pt x="876983" y="0"/>
                </a:moveTo>
                <a:cubicBezTo>
                  <a:pt x="277260" y="491067"/>
                  <a:pt x="-322462" y="982134"/>
                  <a:pt x="199649" y="1151467"/>
                </a:cubicBezTo>
                <a:cubicBezTo>
                  <a:pt x="721760" y="1320800"/>
                  <a:pt x="2365704" y="1168400"/>
                  <a:pt x="4009649" y="1016000"/>
                </a:cubicBezTo>
              </a:path>
            </a:pathLst>
          </a:custGeom>
          <a:noFill/>
          <a:ln w="76200">
            <a:solidFill>
              <a:schemeClr val="accent3">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Download Crude Oil Barrel HD PNG Image High Quality HQ PNG Image |  FreePNGImg">
            <a:extLst>
              <a:ext uri="{FF2B5EF4-FFF2-40B4-BE49-F238E27FC236}">
                <a16:creationId xmlns:a16="http://schemas.microsoft.com/office/drawing/2014/main" id="{C103996A-91B9-DF49-BF2E-D0B46646AD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90751" y="4436305"/>
            <a:ext cx="2483556" cy="1862667"/>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Royalty-free digging photos free download | Pxfuel">
            <a:extLst>
              <a:ext uri="{FF2B5EF4-FFF2-40B4-BE49-F238E27FC236}">
                <a16:creationId xmlns:a16="http://schemas.microsoft.com/office/drawing/2014/main" id="{F1650563-D1DF-8545-8799-FA0063ED08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69935" y="1280160"/>
            <a:ext cx="2020071" cy="3030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rriba Western Wheatgrass - Great Basin Seeds - Pascopyrum smithii">
            <a:extLst>
              <a:ext uri="{FF2B5EF4-FFF2-40B4-BE49-F238E27FC236}">
                <a16:creationId xmlns:a16="http://schemas.microsoft.com/office/drawing/2014/main" id="{E6ED587A-050A-0947-8800-83119696C7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1635" y="1818102"/>
            <a:ext cx="2506769" cy="148590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Compact (Mini) &amp;amp; Large Excavators - Bobcat Company">
            <a:extLst>
              <a:ext uri="{FF2B5EF4-FFF2-40B4-BE49-F238E27FC236}">
                <a16:creationId xmlns:a16="http://schemas.microsoft.com/office/drawing/2014/main" id="{53E8E1BF-556A-3E40-B1E0-9D9512DCCBD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02913" y="3822472"/>
            <a:ext cx="37211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36005281-01F0-164E-B1EB-AACC20816BB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16368" y="645899"/>
            <a:ext cx="2583925" cy="29290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8678" name="Picture 6" descr="The Newest Addition to Harvard University&amp;#39;s Campus Is a Paragon of  Sustainability - Metropolis">
            <a:extLst>
              <a:ext uri="{FF2B5EF4-FFF2-40B4-BE49-F238E27FC236}">
                <a16:creationId xmlns:a16="http://schemas.microsoft.com/office/drawing/2014/main" id="{3CD59E36-6BE3-9742-82C5-B9B160810B4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68030" y="1558811"/>
            <a:ext cx="1776526" cy="122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2462-32E7-2D48-9C2D-CBAE0A07DAB4}"/>
              </a:ext>
            </a:extLst>
          </p:cNvPr>
          <p:cNvSpPr>
            <a:spLocks noGrp="1"/>
          </p:cNvSpPr>
          <p:nvPr>
            <p:ph type="title"/>
          </p:nvPr>
        </p:nvSpPr>
        <p:spPr/>
        <p:txBody>
          <a:bodyPr>
            <a:normAutofit/>
          </a:bodyPr>
          <a:lstStyle/>
          <a:p>
            <a:r>
              <a:rPr lang="en-US" sz="2800" dirty="0"/>
              <a:t>Once upon a time: 100% renewable/sustainable.</a:t>
            </a:r>
          </a:p>
        </p:txBody>
      </p:sp>
      <p:sp>
        <p:nvSpPr>
          <p:cNvPr id="7" name="Freeform 6">
            <a:extLst>
              <a:ext uri="{FF2B5EF4-FFF2-40B4-BE49-F238E27FC236}">
                <a16:creationId xmlns:a16="http://schemas.microsoft.com/office/drawing/2014/main" id="{E909AF4D-CC89-454E-9B2B-D11AB3791A2B}"/>
              </a:ext>
            </a:extLst>
          </p:cNvPr>
          <p:cNvSpPr/>
          <p:nvPr/>
        </p:nvSpPr>
        <p:spPr>
          <a:xfrm>
            <a:off x="3941635" y="3962173"/>
            <a:ext cx="4009649" cy="1225777"/>
          </a:xfrm>
          <a:custGeom>
            <a:avLst/>
            <a:gdLst>
              <a:gd name="connsiteX0" fmla="*/ 876983 w 4009649"/>
              <a:gd name="connsiteY0" fmla="*/ 0 h 1225777"/>
              <a:gd name="connsiteX1" fmla="*/ 199649 w 4009649"/>
              <a:gd name="connsiteY1" fmla="*/ 1151467 h 1225777"/>
              <a:gd name="connsiteX2" fmla="*/ 4009649 w 4009649"/>
              <a:gd name="connsiteY2" fmla="*/ 1016000 h 1225777"/>
            </a:gdLst>
            <a:ahLst/>
            <a:cxnLst>
              <a:cxn ang="0">
                <a:pos x="connsiteX0" y="connsiteY0"/>
              </a:cxn>
              <a:cxn ang="0">
                <a:pos x="connsiteX1" y="connsiteY1"/>
              </a:cxn>
              <a:cxn ang="0">
                <a:pos x="connsiteX2" y="connsiteY2"/>
              </a:cxn>
            </a:cxnLst>
            <a:rect l="l" t="t" r="r" b="b"/>
            <a:pathLst>
              <a:path w="4009649" h="1225777">
                <a:moveTo>
                  <a:pt x="876983" y="0"/>
                </a:moveTo>
                <a:cubicBezTo>
                  <a:pt x="277260" y="491067"/>
                  <a:pt x="-322462" y="982134"/>
                  <a:pt x="199649" y="1151467"/>
                </a:cubicBezTo>
                <a:cubicBezTo>
                  <a:pt x="721760" y="1320800"/>
                  <a:pt x="2365704" y="1168400"/>
                  <a:pt x="4009649" y="1016000"/>
                </a:cubicBezTo>
              </a:path>
            </a:pathLst>
          </a:custGeom>
          <a:noFill/>
          <a:ln w="76200">
            <a:solidFill>
              <a:schemeClr val="accent3">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Download Crude Oil Barrel HD PNG Image High Quality HQ PNG Image |  FreePNGImg">
            <a:extLst>
              <a:ext uri="{FF2B5EF4-FFF2-40B4-BE49-F238E27FC236}">
                <a16:creationId xmlns:a16="http://schemas.microsoft.com/office/drawing/2014/main" id="{C103996A-91B9-DF49-BF2E-D0B46646AD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90751" y="4436305"/>
            <a:ext cx="2483556" cy="1862667"/>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Water Mills (HD1080p) - YouTube">
            <a:extLst>
              <a:ext uri="{FF2B5EF4-FFF2-40B4-BE49-F238E27FC236}">
                <a16:creationId xmlns:a16="http://schemas.microsoft.com/office/drawing/2014/main" id="{AA5AF9ED-1E05-6B49-B660-532EDCB57F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6218" y="1504950"/>
            <a:ext cx="3676414" cy="2067983"/>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792,387 Stream Flowing Water Stock Photos, Pictures &amp;amp; Royalty-Free Images -  iStock">
            <a:extLst>
              <a:ext uri="{FF2B5EF4-FFF2-40B4-BE49-F238E27FC236}">
                <a16:creationId xmlns:a16="http://schemas.microsoft.com/office/drawing/2014/main" id="{8374B7CD-0099-9544-892B-BF56DF1A99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75199" y="1607607"/>
            <a:ext cx="2794002" cy="1862668"/>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Textile Machine Pictures | Download Free Images on Unsplash">
            <a:extLst>
              <a:ext uri="{FF2B5EF4-FFF2-40B4-BE49-F238E27FC236}">
                <a16:creationId xmlns:a16="http://schemas.microsoft.com/office/drawing/2014/main" id="{64274541-FBDE-4847-98B0-B6C82F7E9E1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47993" y="3800072"/>
            <a:ext cx="3308349" cy="237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8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322C-2C2D-E045-B226-AF85FB4EFEE2}"/>
              </a:ext>
            </a:extLst>
          </p:cNvPr>
          <p:cNvSpPr>
            <a:spLocks noGrp="1"/>
          </p:cNvSpPr>
          <p:nvPr>
            <p:ph type="title"/>
          </p:nvPr>
        </p:nvSpPr>
        <p:spPr/>
        <p:txBody>
          <a:bodyPr>
            <a:normAutofit/>
          </a:bodyPr>
          <a:lstStyle/>
          <a:p>
            <a:r>
              <a:rPr lang="en-US" sz="2800" dirty="0"/>
              <a:t>For 2 centuries, we've moved away from renewable energies.</a:t>
            </a:r>
            <a:br>
              <a:rPr lang="en-US" sz="2800" dirty="0"/>
            </a:br>
            <a:r>
              <a:rPr lang="en-US" sz="2800" dirty="0"/>
              <a:t>Why? Were our ancestors ill-intentioned?</a:t>
            </a:r>
          </a:p>
        </p:txBody>
      </p:sp>
      <p:sp>
        <p:nvSpPr>
          <p:cNvPr id="3" name="Content Placeholder 2">
            <a:extLst>
              <a:ext uri="{FF2B5EF4-FFF2-40B4-BE49-F238E27FC236}">
                <a16:creationId xmlns:a16="http://schemas.microsoft.com/office/drawing/2014/main" id="{CDFEF2BF-835E-C042-834A-EF6B17419912}"/>
              </a:ext>
            </a:extLst>
          </p:cNvPr>
          <p:cNvSpPr>
            <a:spLocks noGrp="1"/>
          </p:cNvSpPr>
          <p:nvPr>
            <p:ph idx="1"/>
          </p:nvPr>
        </p:nvSpPr>
        <p:spPr>
          <a:xfrm>
            <a:off x="1371600" y="2827866"/>
            <a:ext cx="9601200" cy="3039533"/>
          </a:xfrm>
        </p:spPr>
        <p:txBody>
          <a:bodyPr anchor="t"/>
          <a:lstStyle/>
          <a:p>
            <a:r>
              <a:rPr lang="en-US" dirty="0"/>
              <a:t>Reason: physics. </a:t>
            </a:r>
          </a:p>
          <a:p>
            <a:r>
              <a:rPr lang="en-US" dirty="0"/>
              <a:t>Fossil fuels are an abundant source of energy, easy to transport, easy to control, easy to store, able to generate power. Lots of power.</a:t>
            </a:r>
          </a:p>
          <a:p>
            <a:r>
              <a:rPr lang="en-US" dirty="0"/>
              <a:t>Renewable energies are diffuse, intermittent, hard to control.</a:t>
            </a:r>
          </a:p>
        </p:txBody>
      </p:sp>
    </p:spTree>
    <p:extLst>
      <p:ext uri="{BB962C8B-B14F-4D97-AF65-F5344CB8AC3E}">
        <p14:creationId xmlns:p14="http://schemas.microsoft.com/office/powerpoint/2010/main" val="123669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78CB-2474-1242-9929-1879EA3E8037}"/>
              </a:ext>
            </a:extLst>
          </p:cNvPr>
          <p:cNvSpPr>
            <a:spLocks noGrp="1"/>
          </p:cNvSpPr>
          <p:nvPr>
            <p:ph type="title"/>
          </p:nvPr>
        </p:nvSpPr>
        <p:spPr/>
        <p:txBody>
          <a:bodyPr>
            <a:normAutofit/>
          </a:bodyPr>
          <a:lstStyle/>
          <a:p>
            <a:r>
              <a:rPr lang="en-US" sz="2800" dirty="0"/>
              <a:t>Can we explain the trend?</a:t>
            </a:r>
          </a:p>
        </p:txBody>
      </p:sp>
      <p:sp>
        <p:nvSpPr>
          <p:cNvPr id="4" name="Cube 3">
            <a:extLst>
              <a:ext uri="{FF2B5EF4-FFF2-40B4-BE49-F238E27FC236}">
                <a16:creationId xmlns:a16="http://schemas.microsoft.com/office/drawing/2014/main" id="{04F85D90-B4BA-0F4B-97C6-7EBEAC3F1061}"/>
              </a:ext>
            </a:extLst>
          </p:cNvPr>
          <p:cNvSpPr/>
          <p:nvPr/>
        </p:nvSpPr>
        <p:spPr>
          <a:xfrm>
            <a:off x="1507068" y="1456271"/>
            <a:ext cx="3759200" cy="3657600"/>
          </a:xfrm>
          <a:prstGeom prst="cub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C66009E-B45B-3F4E-94BD-A0E5FF79C26E}"/>
              </a:ext>
            </a:extLst>
          </p:cNvPr>
          <p:cNvCxnSpPr/>
          <p:nvPr/>
        </p:nvCxnSpPr>
        <p:spPr>
          <a:xfrm>
            <a:off x="1507068" y="5350938"/>
            <a:ext cx="2844799"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7E8FC51-7CE2-5245-8342-6077A6E23FBA}"/>
              </a:ext>
            </a:extLst>
          </p:cNvPr>
          <p:cNvCxnSpPr>
            <a:cxnSpLocks/>
          </p:cNvCxnSpPr>
          <p:nvPr/>
        </p:nvCxnSpPr>
        <p:spPr>
          <a:xfrm>
            <a:off x="1303866" y="2370671"/>
            <a:ext cx="0" cy="27432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EC5B113-B3E2-9B49-B1CF-FCCCB5E7689B}"/>
              </a:ext>
            </a:extLst>
          </p:cNvPr>
          <p:cNvCxnSpPr>
            <a:cxnSpLocks/>
          </p:cNvCxnSpPr>
          <p:nvPr/>
        </p:nvCxnSpPr>
        <p:spPr>
          <a:xfrm flipH="1">
            <a:off x="4656667" y="4246039"/>
            <a:ext cx="931333" cy="867832"/>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90F9A7-6FB0-1C49-9559-881EC14AE364}"/>
              </a:ext>
            </a:extLst>
          </p:cNvPr>
          <p:cNvSpPr txBox="1"/>
          <p:nvPr/>
        </p:nvSpPr>
        <p:spPr>
          <a:xfrm>
            <a:off x="2150533" y="5401752"/>
            <a:ext cx="1557867" cy="372507"/>
          </a:xfrm>
          <a:prstGeom prst="rect">
            <a:avLst/>
          </a:prstGeom>
          <a:noFill/>
        </p:spPr>
        <p:txBody>
          <a:bodyPr wrap="square" rtlCol="0">
            <a:spAutoFit/>
          </a:bodyPr>
          <a:lstStyle/>
          <a:p>
            <a:pPr algn="ctr"/>
            <a:r>
              <a:rPr lang="en-US" dirty="0"/>
              <a:t>10m (~30 ft)</a:t>
            </a:r>
          </a:p>
        </p:txBody>
      </p:sp>
      <p:sp>
        <p:nvSpPr>
          <p:cNvPr id="15" name="TextBox 14">
            <a:extLst>
              <a:ext uri="{FF2B5EF4-FFF2-40B4-BE49-F238E27FC236}">
                <a16:creationId xmlns:a16="http://schemas.microsoft.com/office/drawing/2014/main" id="{6E68C642-6F6D-8849-8B38-9D178B8ACC86}"/>
              </a:ext>
            </a:extLst>
          </p:cNvPr>
          <p:cNvSpPr txBox="1"/>
          <p:nvPr/>
        </p:nvSpPr>
        <p:spPr>
          <a:xfrm rot="16200000">
            <a:off x="254012" y="3587768"/>
            <a:ext cx="1557867" cy="372507"/>
          </a:xfrm>
          <a:prstGeom prst="rect">
            <a:avLst/>
          </a:prstGeom>
          <a:noFill/>
        </p:spPr>
        <p:txBody>
          <a:bodyPr wrap="square" rtlCol="0">
            <a:spAutoFit/>
          </a:bodyPr>
          <a:lstStyle/>
          <a:p>
            <a:pPr algn="ctr"/>
            <a:r>
              <a:rPr lang="en-US" dirty="0"/>
              <a:t>10m</a:t>
            </a:r>
          </a:p>
        </p:txBody>
      </p:sp>
      <p:sp>
        <p:nvSpPr>
          <p:cNvPr id="16" name="TextBox 15">
            <a:extLst>
              <a:ext uri="{FF2B5EF4-FFF2-40B4-BE49-F238E27FC236}">
                <a16:creationId xmlns:a16="http://schemas.microsoft.com/office/drawing/2014/main" id="{3E6976A1-BA33-C247-8661-DED718EDD241}"/>
              </a:ext>
            </a:extLst>
          </p:cNvPr>
          <p:cNvSpPr txBox="1"/>
          <p:nvPr/>
        </p:nvSpPr>
        <p:spPr>
          <a:xfrm rot="18936091">
            <a:off x="4487334" y="4713116"/>
            <a:ext cx="1557867" cy="372507"/>
          </a:xfrm>
          <a:prstGeom prst="rect">
            <a:avLst/>
          </a:prstGeom>
          <a:noFill/>
        </p:spPr>
        <p:txBody>
          <a:bodyPr wrap="square" rtlCol="0">
            <a:spAutoFit/>
          </a:bodyPr>
          <a:lstStyle/>
          <a:p>
            <a:pPr algn="ctr"/>
            <a:r>
              <a:rPr lang="en-US" dirty="0"/>
              <a:t>10m</a:t>
            </a:r>
          </a:p>
        </p:txBody>
      </p:sp>
      <p:sp>
        <p:nvSpPr>
          <p:cNvPr id="18" name="Right Arrow 17">
            <a:extLst>
              <a:ext uri="{FF2B5EF4-FFF2-40B4-BE49-F238E27FC236}">
                <a16:creationId xmlns:a16="http://schemas.microsoft.com/office/drawing/2014/main" id="{9B404500-246B-E74F-BAEE-4157138F6B5B}"/>
              </a:ext>
            </a:extLst>
          </p:cNvPr>
          <p:cNvSpPr/>
          <p:nvPr/>
        </p:nvSpPr>
        <p:spPr>
          <a:xfrm>
            <a:off x="5588000" y="2686055"/>
            <a:ext cx="880533" cy="491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E53F37-87DA-8F45-8025-435D1D822060}"/>
              </a:ext>
            </a:extLst>
          </p:cNvPr>
          <p:cNvSpPr txBox="1"/>
          <p:nvPr/>
        </p:nvSpPr>
        <p:spPr>
          <a:xfrm>
            <a:off x="5215468" y="2070069"/>
            <a:ext cx="1540933" cy="646331"/>
          </a:xfrm>
          <a:prstGeom prst="rect">
            <a:avLst/>
          </a:prstGeom>
          <a:noFill/>
        </p:spPr>
        <p:txBody>
          <a:bodyPr wrap="square" rtlCol="0">
            <a:spAutoFit/>
          </a:bodyPr>
          <a:lstStyle/>
          <a:p>
            <a:pPr algn="ctr"/>
            <a:r>
              <a:rPr lang="en-US" dirty="0"/>
              <a:t>80 km/h (~50mph)</a:t>
            </a:r>
          </a:p>
        </p:txBody>
      </p:sp>
      <p:grpSp>
        <p:nvGrpSpPr>
          <p:cNvPr id="27" name="Group 26">
            <a:extLst>
              <a:ext uri="{FF2B5EF4-FFF2-40B4-BE49-F238E27FC236}">
                <a16:creationId xmlns:a16="http://schemas.microsoft.com/office/drawing/2014/main" id="{3D765FB5-79BE-8D4E-AEA1-E5F4411CB2A6}"/>
              </a:ext>
            </a:extLst>
          </p:cNvPr>
          <p:cNvGrpSpPr/>
          <p:nvPr/>
        </p:nvGrpSpPr>
        <p:grpSpPr>
          <a:xfrm>
            <a:off x="6790265" y="1374469"/>
            <a:ext cx="2142067" cy="2813765"/>
            <a:chOff x="6790265" y="1814731"/>
            <a:chExt cx="2142067" cy="2813765"/>
          </a:xfrm>
        </p:grpSpPr>
        <p:pic>
          <p:nvPicPr>
            <p:cNvPr id="20" name="Graphic 19" descr="Wind Turbines outline">
              <a:extLst>
                <a:ext uri="{FF2B5EF4-FFF2-40B4-BE49-F238E27FC236}">
                  <a16:creationId xmlns:a16="http://schemas.microsoft.com/office/drawing/2014/main" id="{C76A2CAF-ABDF-E141-B105-40D99F758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0265" y="1814731"/>
              <a:ext cx="2142067" cy="2142067"/>
            </a:xfrm>
            <a:prstGeom prst="rect">
              <a:avLst/>
            </a:prstGeom>
          </p:spPr>
        </p:pic>
        <p:pic>
          <p:nvPicPr>
            <p:cNvPr id="23" name="Graphic 22" descr="High voltage with solid fill">
              <a:extLst>
                <a:ext uri="{FF2B5EF4-FFF2-40B4-BE49-F238E27FC236}">
                  <a16:creationId xmlns:a16="http://schemas.microsoft.com/office/drawing/2014/main" id="{881BE723-C578-4A42-9551-17D21B2D6E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247309">
              <a:off x="7877578" y="3714096"/>
              <a:ext cx="914400" cy="914400"/>
            </a:xfrm>
            <a:prstGeom prst="rect">
              <a:avLst/>
            </a:prstGeom>
          </p:spPr>
        </p:pic>
      </p:grpSp>
      <p:grpSp>
        <p:nvGrpSpPr>
          <p:cNvPr id="29" name="Group 28">
            <a:extLst>
              <a:ext uri="{FF2B5EF4-FFF2-40B4-BE49-F238E27FC236}">
                <a16:creationId xmlns:a16="http://schemas.microsoft.com/office/drawing/2014/main" id="{15239D69-552F-1442-9B0C-B872E3CF6612}"/>
              </a:ext>
            </a:extLst>
          </p:cNvPr>
          <p:cNvGrpSpPr/>
          <p:nvPr/>
        </p:nvGrpSpPr>
        <p:grpSpPr>
          <a:xfrm>
            <a:off x="9173632" y="1348153"/>
            <a:ext cx="2569634" cy="3611951"/>
            <a:chOff x="9173632" y="1788415"/>
            <a:chExt cx="2569634" cy="3611951"/>
          </a:xfrm>
        </p:grpSpPr>
        <p:sp>
          <p:nvSpPr>
            <p:cNvPr id="24" name="TextBox 23">
              <a:extLst>
                <a:ext uri="{FF2B5EF4-FFF2-40B4-BE49-F238E27FC236}">
                  <a16:creationId xmlns:a16="http://schemas.microsoft.com/office/drawing/2014/main" id="{EDDAEA90-8D64-E048-BDDF-95412BDB7FB5}"/>
                </a:ext>
              </a:extLst>
            </p:cNvPr>
            <p:cNvSpPr txBox="1"/>
            <p:nvPr/>
          </p:nvSpPr>
          <p:spPr>
            <a:xfrm>
              <a:off x="9173632" y="2525689"/>
              <a:ext cx="778933" cy="1015663"/>
            </a:xfrm>
            <a:prstGeom prst="rect">
              <a:avLst/>
            </a:prstGeom>
            <a:noFill/>
          </p:spPr>
          <p:txBody>
            <a:bodyPr wrap="square" rtlCol="0">
              <a:spAutoFit/>
            </a:bodyPr>
            <a:lstStyle/>
            <a:p>
              <a:r>
                <a:rPr lang="en-US" sz="6000" b="1" dirty="0"/>
                <a:t>=</a:t>
              </a:r>
            </a:p>
          </p:txBody>
        </p:sp>
        <p:pic>
          <p:nvPicPr>
            <p:cNvPr id="31746" name="Picture 2" descr="M+K Shop Eprouvettes graduées forme basse">
              <a:extLst>
                <a:ext uri="{FF2B5EF4-FFF2-40B4-BE49-F238E27FC236}">
                  <a16:creationId xmlns:a16="http://schemas.microsoft.com/office/drawing/2014/main" id="{2B186EAF-DCAB-284A-956A-D5A0177DFB5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0353422" y="2470318"/>
              <a:ext cx="1195111" cy="2142068"/>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descr="Water with solid fill">
              <a:extLst>
                <a:ext uri="{FF2B5EF4-FFF2-40B4-BE49-F238E27FC236}">
                  <a16:creationId xmlns:a16="http://schemas.microsoft.com/office/drawing/2014/main" id="{93F6C4D0-ED5C-FA44-8C08-DFF8D6D62C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76466" y="1788415"/>
              <a:ext cx="592668" cy="592668"/>
            </a:xfrm>
            <a:prstGeom prst="rect">
              <a:avLst/>
            </a:prstGeom>
          </p:spPr>
        </p:pic>
        <p:sp>
          <p:nvSpPr>
            <p:cNvPr id="28" name="TextBox 27">
              <a:extLst>
                <a:ext uri="{FF2B5EF4-FFF2-40B4-BE49-F238E27FC236}">
                  <a16:creationId xmlns:a16="http://schemas.microsoft.com/office/drawing/2014/main" id="{376CC1C2-E5E9-894A-9E2D-6E48FBD238F7}"/>
                </a:ext>
              </a:extLst>
            </p:cNvPr>
            <p:cNvSpPr txBox="1"/>
            <p:nvPr/>
          </p:nvSpPr>
          <p:spPr>
            <a:xfrm>
              <a:off x="10202333" y="4754035"/>
              <a:ext cx="1540933" cy="646331"/>
            </a:xfrm>
            <a:prstGeom prst="rect">
              <a:avLst/>
            </a:prstGeom>
            <a:noFill/>
          </p:spPr>
          <p:txBody>
            <a:bodyPr wrap="square" rtlCol="0">
              <a:spAutoFit/>
            </a:bodyPr>
            <a:lstStyle/>
            <a:p>
              <a:pPr algn="ctr"/>
              <a:r>
                <a:rPr lang="en-US" dirty="0"/>
                <a:t>3mL of oil (0.1oz)</a:t>
              </a:r>
            </a:p>
          </p:txBody>
        </p:sp>
      </p:grpSp>
      <p:sp>
        <p:nvSpPr>
          <p:cNvPr id="31" name="Title 1">
            <a:extLst>
              <a:ext uri="{FF2B5EF4-FFF2-40B4-BE49-F238E27FC236}">
                <a16:creationId xmlns:a16="http://schemas.microsoft.com/office/drawing/2014/main" id="{B4E7FC6A-767D-3743-9E60-5941FEF61DAA}"/>
              </a:ext>
            </a:extLst>
          </p:cNvPr>
          <p:cNvSpPr txBox="1">
            <a:spLocks/>
          </p:cNvSpPr>
          <p:nvPr/>
        </p:nvSpPr>
        <p:spPr>
          <a:xfrm>
            <a:off x="3531459" y="5918362"/>
            <a:ext cx="8494782" cy="740323"/>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dirty="0">
                <a:latin typeface=""/>
              </a:rPr>
              <a:t>Which one is more convenient to transport, install, scale, control?</a:t>
            </a:r>
          </a:p>
          <a:p>
            <a:r>
              <a:rPr lang="en-US" sz="2000" dirty="0">
                <a:latin typeface=""/>
              </a:rPr>
              <a:t>Easier to dig up oil, rather than waiting for the wind to blow. </a:t>
            </a:r>
          </a:p>
        </p:txBody>
      </p:sp>
      <p:sp>
        <p:nvSpPr>
          <p:cNvPr id="33" name="Title 1">
            <a:extLst>
              <a:ext uri="{FF2B5EF4-FFF2-40B4-BE49-F238E27FC236}">
                <a16:creationId xmlns:a16="http://schemas.microsoft.com/office/drawing/2014/main" id="{E81509FB-FD8B-6F47-9009-5672EFE2E6CD}"/>
              </a:ext>
            </a:extLst>
          </p:cNvPr>
          <p:cNvSpPr txBox="1">
            <a:spLocks/>
          </p:cNvSpPr>
          <p:nvPr/>
        </p:nvSpPr>
        <p:spPr>
          <a:xfrm>
            <a:off x="6560614" y="4501796"/>
            <a:ext cx="3276599" cy="740323"/>
          </a:xfrm>
          <a:prstGeom prst="rect">
            <a:avLst/>
          </a:prstGeom>
        </p:spPr>
        <p:txBody>
          <a:bodyPr vert="horz" lIns="91440" tIns="45720" rIns="91440" bIns="45720" rtlCol="0" anchor="t">
            <a:normAutofit fontScale="92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2000" b="1" dirty="0">
                <a:solidFill>
                  <a:srgbClr val="C00000"/>
                </a:solidFill>
              </a:rPr>
              <a:t>$0.06-$0.08 </a:t>
            </a:r>
            <a:r>
              <a:rPr lang="en-US" sz="2000" dirty="0"/>
              <a:t>per kWh w/o guarantee, </a:t>
            </a:r>
            <a:r>
              <a:rPr lang="en-US" sz="2000" b="1" dirty="0">
                <a:solidFill>
                  <a:srgbClr val="C00000"/>
                </a:solidFill>
              </a:rPr>
              <a:t>$0.25-$0.50 </a:t>
            </a:r>
            <a:r>
              <a:rPr lang="en-US" sz="2000" dirty="0"/>
              <a:t>with.</a:t>
            </a:r>
          </a:p>
        </p:txBody>
      </p:sp>
      <p:sp>
        <p:nvSpPr>
          <p:cNvPr id="34" name="Title 1">
            <a:extLst>
              <a:ext uri="{FF2B5EF4-FFF2-40B4-BE49-F238E27FC236}">
                <a16:creationId xmlns:a16="http://schemas.microsoft.com/office/drawing/2014/main" id="{AE36FFFB-EE4A-754B-911C-E89CE7BD95F0}"/>
              </a:ext>
            </a:extLst>
          </p:cNvPr>
          <p:cNvSpPr txBox="1">
            <a:spLocks/>
          </p:cNvSpPr>
          <p:nvPr/>
        </p:nvSpPr>
        <p:spPr>
          <a:xfrm>
            <a:off x="9875712" y="5082587"/>
            <a:ext cx="2150529" cy="740323"/>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b="1" dirty="0">
                <a:solidFill>
                  <a:srgbClr val="C00000"/>
                </a:solidFill>
              </a:rPr>
              <a:t>$0.0015 </a:t>
            </a:r>
            <a:r>
              <a:rPr lang="en-US" sz="1800" dirty="0"/>
              <a:t>per kWh as of Nov 9, 2021.</a:t>
            </a:r>
          </a:p>
          <a:p>
            <a:r>
              <a:rPr lang="en-US" sz="1800" dirty="0"/>
              <a:t>Guaranteed.</a:t>
            </a:r>
          </a:p>
        </p:txBody>
      </p:sp>
      <p:sp>
        <p:nvSpPr>
          <p:cNvPr id="35" name="Title 1">
            <a:extLst>
              <a:ext uri="{FF2B5EF4-FFF2-40B4-BE49-F238E27FC236}">
                <a16:creationId xmlns:a16="http://schemas.microsoft.com/office/drawing/2014/main" id="{955977F7-2185-4347-82D4-EDFD71E3177E}"/>
              </a:ext>
            </a:extLst>
          </p:cNvPr>
          <p:cNvSpPr txBox="1">
            <a:spLocks/>
          </p:cNvSpPr>
          <p:nvPr/>
        </p:nvSpPr>
        <p:spPr>
          <a:xfrm>
            <a:off x="846691" y="6432621"/>
            <a:ext cx="3217308" cy="37016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dirty="0"/>
              <a:t>Source: Carbone 4 (NGO)</a:t>
            </a:r>
          </a:p>
        </p:txBody>
      </p:sp>
    </p:spTree>
    <p:extLst>
      <p:ext uri="{BB962C8B-B14F-4D97-AF65-F5344CB8AC3E}">
        <p14:creationId xmlns:p14="http://schemas.microsoft.com/office/powerpoint/2010/main" val="10334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703A1-916F-2348-BF07-B34030A7B5AA}"/>
              </a:ext>
            </a:extLst>
          </p:cNvPr>
          <p:cNvSpPr>
            <a:spLocks noGrp="1"/>
          </p:cNvSpPr>
          <p:nvPr>
            <p:ph type="title"/>
          </p:nvPr>
        </p:nvSpPr>
        <p:spPr/>
        <p:txBody>
          <a:bodyPr>
            <a:normAutofit/>
          </a:bodyPr>
          <a:lstStyle/>
          <a:p>
            <a:r>
              <a:rPr lang="en-US" sz="2400" dirty="0"/>
              <a:t>Global energy consumption per energy source</a:t>
            </a:r>
          </a:p>
        </p:txBody>
      </p:sp>
      <p:pic>
        <p:nvPicPr>
          <p:cNvPr id="33794" name="Picture 2">
            <a:extLst>
              <a:ext uri="{FF2B5EF4-FFF2-40B4-BE49-F238E27FC236}">
                <a16:creationId xmlns:a16="http://schemas.microsoft.com/office/drawing/2014/main" id="{03E93E2E-5DC1-8243-AC36-787429745C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7650" y="1428750"/>
            <a:ext cx="6769100" cy="37916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AAD4138-E5B6-7041-A60D-71EF2A652154}"/>
              </a:ext>
            </a:extLst>
          </p:cNvPr>
          <p:cNvSpPr txBox="1">
            <a:spLocks/>
          </p:cNvSpPr>
          <p:nvPr/>
        </p:nvSpPr>
        <p:spPr>
          <a:xfrm>
            <a:off x="846691" y="6432621"/>
            <a:ext cx="3217308" cy="37016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dirty="0"/>
              <a:t>Source:  Shilling et al. 1977, BP Statistical Review 2015, Global Carbon Budget, JM </a:t>
            </a:r>
            <a:r>
              <a:rPr lang="en-US" sz="1200" dirty="0" err="1"/>
              <a:t>Jancovici</a:t>
            </a:r>
            <a:r>
              <a:rPr lang="en-US" sz="1200" dirty="0"/>
              <a:t>.</a:t>
            </a:r>
          </a:p>
        </p:txBody>
      </p:sp>
      <p:sp>
        <p:nvSpPr>
          <p:cNvPr id="6" name="Title 1">
            <a:extLst>
              <a:ext uri="{FF2B5EF4-FFF2-40B4-BE49-F238E27FC236}">
                <a16:creationId xmlns:a16="http://schemas.microsoft.com/office/drawing/2014/main" id="{6E9D367E-F406-1A40-866A-8CE489C0822A}"/>
              </a:ext>
            </a:extLst>
          </p:cNvPr>
          <p:cNvSpPr txBox="1">
            <a:spLocks/>
          </p:cNvSpPr>
          <p:nvPr/>
        </p:nvSpPr>
        <p:spPr>
          <a:xfrm>
            <a:off x="1371600" y="5415084"/>
            <a:ext cx="10007600" cy="53405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1600" dirty="0">
                <a:latin typeface=""/>
              </a:rPr>
              <a:t>Share of fossil fuels has become clearly dominant over the last 2 centuries. </a:t>
            </a:r>
          </a:p>
          <a:p>
            <a:pPr algn="ctr"/>
            <a:r>
              <a:rPr lang="en-US" sz="1600" dirty="0">
                <a:latin typeface=""/>
              </a:rPr>
              <a:t>Nuclear power stopped growing after 1986, after giving a dent to global fossil fuel consumption.</a:t>
            </a:r>
          </a:p>
        </p:txBody>
      </p:sp>
    </p:spTree>
    <p:extLst>
      <p:ext uri="{BB962C8B-B14F-4D97-AF65-F5344CB8AC3E}">
        <p14:creationId xmlns:p14="http://schemas.microsoft.com/office/powerpoint/2010/main" val="2707476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91C2-CA9E-B341-92FB-71D22285B35D}"/>
              </a:ext>
            </a:extLst>
          </p:cNvPr>
          <p:cNvSpPr>
            <a:spLocks noGrp="1"/>
          </p:cNvSpPr>
          <p:nvPr>
            <p:ph type="title"/>
          </p:nvPr>
        </p:nvSpPr>
        <p:spPr/>
        <p:txBody>
          <a:bodyPr>
            <a:normAutofit/>
          </a:bodyPr>
          <a:lstStyle/>
          <a:p>
            <a:r>
              <a:rPr lang="en-US" sz="2400" dirty="0"/>
              <a:t>But why, and how did we get there?</a:t>
            </a:r>
          </a:p>
        </p:txBody>
      </p:sp>
      <p:sp>
        <p:nvSpPr>
          <p:cNvPr id="5" name="TextBox 4">
            <a:extLst>
              <a:ext uri="{FF2B5EF4-FFF2-40B4-BE49-F238E27FC236}">
                <a16:creationId xmlns:a16="http://schemas.microsoft.com/office/drawing/2014/main" id="{24703A6E-ED47-5244-B8CE-40A64CCE5A01}"/>
              </a:ext>
            </a:extLst>
          </p:cNvPr>
          <p:cNvSpPr txBox="1"/>
          <p:nvPr/>
        </p:nvSpPr>
        <p:spPr>
          <a:xfrm>
            <a:off x="1202267" y="1795972"/>
            <a:ext cx="9770533" cy="369332"/>
          </a:xfrm>
          <a:prstGeom prst="rect">
            <a:avLst/>
          </a:prstGeom>
          <a:noFill/>
        </p:spPr>
        <p:txBody>
          <a:bodyPr wrap="square" rtlCol="0">
            <a:spAutoFit/>
          </a:bodyPr>
          <a:lstStyle/>
          <a:p>
            <a:r>
              <a:rPr lang="en-US" dirty="0"/>
              <a:t>Basic physics can provide an answer.</a:t>
            </a:r>
          </a:p>
        </p:txBody>
      </p:sp>
      <p:sp>
        <p:nvSpPr>
          <p:cNvPr id="6" name="TextBox 5">
            <a:extLst>
              <a:ext uri="{FF2B5EF4-FFF2-40B4-BE49-F238E27FC236}">
                <a16:creationId xmlns:a16="http://schemas.microsoft.com/office/drawing/2014/main" id="{55D159BC-4ED5-934A-AA7F-D9289CA0050D}"/>
              </a:ext>
            </a:extLst>
          </p:cNvPr>
          <p:cNvSpPr txBox="1"/>
          <p:nvPr/>
        </p:nvSpPr>
        <p:spPr>
          <a:xfrm>
            <a:off x="923026" y="4638477"/>
            <a:ext cx="10820400" cy="1200329"/>
          </a:xfrm>
          <a:prstGeom prst="rect">
            <a:avLst/>
          </a:prstGeom>
          <a:noFill/>
        </p:spPr>
        <p:txBody>
          <a:bodyPr wrap="square" rtlCol="0">
            <a:spAutoFit/>
          </a:bodyPr>
          <a:lstStyle/>
          <a:p>
            <a:endParaRPr lang="en-US" dirty="0"/>
          </a:p>
          <a:p>
            <a:r>
              <a:rPr lang="en-US" dirty="0"/>
              <a:t>Immutable laws of nature: Law of Conservation of Energy = "A principle that states that a certain physical property (i.e., a measurable quantity) does not change in the course of time within an isolated physical system"</a:t>
            </a:r>
          </a:p>
          <a:p>
            <a:endParaRPr lang="en-US" dirty="0"/>
          </a:p>
        </p:txBody>
      </p:sp>
      <p:sp>
        <p:nvSpPr>
          <p:cNvPr id="7" name="TextBox 6">
            <a:extLst>
              <a:ext uri="{FF2B5EF4-FFF2-40B4-BE49-F238E27FC236}">
                <a16:creationId xmlns:a16="http://schemas.microsoft.com/office/drawing/2014/main" id="{3104B793-A2DA-4649-B25C-411E06603340}"/>
              </a:ext>
            </a:extLst>
          </p:cNvPr>
          <p:cNvSpPr txBox="1"/>
          <p:nvPr/>
        </p:nvSpPr>
        <p:spPr>
          <a:xfrm>
            <a:off x="1202266" y="2175986"/>
            <a:ext cx="9770533" cy="369332"/>
          </a:xfrm>
          <a:prstGeom prst="rect">
            <a:avLst/>
          </a:prstGeom>
          <a:noFill/>
        </p:spPr>
        <p:txBody>
          <a:bodyPr wrap="square" rtlCol="0">
            <a:spAutoFit/>
          </a:bodyPr>
          <a:lstStyle/>
          <a:p>
            <a:r>
              <a:rPr lang="en-US" dirty="0"/>
              <a:t>What is "Energy" ?</a:t>
            </a:r>
          </a:p>
        </p:txBody>
      </p:sp>
      <p:sp>
        <p:nvSpPr>
          <p:cNvPr id="8" name="TextBox 7">
            <a:extLst>
              <a:ext uri="{FF2B5EF4-FFF2-40B4-BE49-F238E27FC236}">
                <a16:creationId xmlns:a16="http://schemas.microsoft.com/office/drawing/2014/main" id="{C626955E-3072-AC4E-AAED-372544586DFF}"/>
              </a:ext>
            </a:extLst>
          </p:cNvPr>
          <p:cNvSpPr txBox="1"/>
          <p:nvPr/>
        </p:nvSpPr>
        <p:spPr>
          <a:xfrm>
            <a:off x="1210733" y="2576235"/>
            <a:ext cx="10981267" cy="2031325"/>
          </a:xfrm>
          <a:prstGeom prst="rect">
            <a:avLst/>
          </a:prstGeom>
          <a:noFill/>
        </p:spPr>
        <p:txBody>
          <a:bodyPr wrap="square" rtlCol="0">
            <a:spAutoFit/>
          </a:bodyPr>
          <a:lstStyle/>
          <a:p>
            <a:r>
              <a:rPr lang="en-US" dirty="0"/>
              <a:t>Every time something can be transformed (</a:t>
            </a:r>
            <a:r>
              <a:rPr lang="en-US" dirty="0" err="1"/>
              <a:t>eg.</a:t>
            </a:r>
            <a:r>
              <a:rPr lang="en-US" dirty="0"/>
              <a:t>: a velocity, a mass, a temperature), quantity of Energy involved.</a:t>
            </a:r>
          </a:p>
          <a:p>
            <a:endParaRPr lang="en-US" dirty="0"/>
          </a:p>
          <a:p>
            <a:r>
              <a:rPr lang="en-US" dirty="0"/>
              <a:t>Cannot transform a system without energy. Cannot deliver energy without transforming a system.</a:t>
            </a:r>
          </a:p>
          <a:p>
            <a:endParaRPr lang="en-US" dirty="0"/>
          </a:p>
          <a:p>
            <a:r>
              <a:rPr lang="en-US" dirty="0"/>
              <a:t>The more we use energy, the more we transform objects around us, and the more we benefit from these transformations (and the more we are exposed to the downsides of these transformations).</a:t>
            </a:r>
          </a:p>
          <a:p>
            <a:endParaRPr lang="en-US" dirty="0"/>
          </a:p>
        </p:txBody>
      </p:sp>
    </p:spTree>
    <p:extLst>
      <p:ext uri="{BB962C8B-B14F-4D97-AF65-F5344CB8AC3E}">
        <p14:creationId xmlns:p14="http://schemas.microsoft.com/office/powerpoint/2010/main" val="11295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703A6E-ED47-5244-B8CE-40A64CCE5A01}"/>
              </a:ext>
            </a:extLst>
          </p:cNvPr>
          <p:cNvSpPr txBox="1"/>
          <p:nvPr/>
        </p:nvSpPr>
        <p:spPr>
          <a:xfrm>
            <a:off x="989008" y="1225742"/>
            <a:ext cx="10932058" cy="969496"/>
          </a:xfrm>
          <a:prstGeom prst="rect">
            <a:avLst/>
          </a:prstGeom>
          <a:noFill/>
        </p:spPr>
        <p:txBody>
          <a:bodyPr wrap="square" rtlCol="0">
            <a:spAutoFit/>
          </a:bodyPr>
          <a:lstStyle/>
          <a:p>
            <a:r>
              <a:rPr lang="en-US" dirty="0"/>
              <a:t>Consequence: using energy implies to extract it from the environment, where it is stored, and transform it with a converter (Energy cannot be created out of nothing)</a:t>
            </a:r>
          </a:p>
          <a:p>
            <a:endParaRPr lang="en-US" sz="300" dirty="0"/>
          </a:p>
          <a:p>
            <a:r>
              <a:rPr lang="en-US" dirty="0" err="1"/>
              <a:t>E.g</a:t>
            </a:r>
            <a:r>
              <a:rPr lang="en-US" dirty="0"/>
              <a:t>: humans use biomass and convert it into heat (to maintain body temp) + a bit of work.</a:t>
            </a:r>
          </a:p>
        </p:txBody>
      </p:sp>
      <p:grpSp>
        <p:nvGrpSpPr>
          <p:cNvPr id="34" name="Group 33">
            <a:extLst>
              <a:ext uri="{FF2B5EF4-FFF2-40B4-BE49-F238E27FC236}">
                <a16:creationId xmlns:a16="http://schemas.microsoft.com/office/drawing/2014/main" id="{D357FE6A-AEEB-B047-84DC-6FEDE83E4C9D}"/>
              </a:ext>
            </a:extLst>
          </p:cNvPr>
          <p:cNvGrpSpPr/>
          <p:nvPr/>
        </p:nvGrpSpPr>
        <p:grpSpPr>
          <a:xfrm>
            <a:off x="1845734" y="2388553"/>
            <a:ext cx="9347200" cy="1399197"/>
            <a:chOff x="1732979" y="5041844"/>
            <a:chExt cx="9347200" cy="1399197"/>
          </a:xfrm>
        </p:grpSpPr>
        <p:grpSp>
          <p:nvGrpSpPr>
            <p:cNvPr id="32" name="Group 31">
              <a:extLst>
                <a:ext uri="{FF2B5EF4-FFF2-40B4-BE49-F238E27FC236}">
                  <a16:creationId xmlns:a16="http://schemas.microsoft.com/office/drawing/2014/main" id="{06478FF8-7C66-7245-8DB7-9E7D8014FC20}"/>
                </a:ext>
              </a:extLst>
            </p:cNvPr>
            <p:cNvGrpSpPr/>
            <p:nvPr/>
          </p:nvGrpSpPr>
          <p:grpSpPr>
            <a:xfrm>
              <a:off x="1732979" y="5041844"/>
              <a:ext cx="2007821" cy="1399197"/>
              <a:chOff x="1732979" y="5041844"/>
              <a:chExt cx="2007821" cy="1399197"/>
            </a:xfrm>
          </p:grpSpPr>
          <p:pic>
            <p:nvPicPr>
              <p:cNvPr id="4" name="Graphic 3" descr="Apple with solid fill">
                <a:extLst>
                  <a:ext uri="{FF2B5EF4-FFF2-40B4-BE49-F238E27FC236}">
                    <a16:creationId xmlns:a16="http://schemas.microsoft.com/office/drawing/2014/main" id="{72DDA7ED-AA08-574C-9A47-974D7497CC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77556" y="5945087"/>
                <a:ext cx="463244" cy="463244"/>
              </a:xfrm>
              <a:prstGeom prst="rect">
                <a:avLst/>
              </a:prstGeom>
            </p:spPr>
          </p:pic>
          <p:pic>
            <p:nvPicPr>
              <p:cNvPr id="7" name="Graphic 6" descr="Pizza with solid fill">
                <a:extLst>
                  <a:ext uri="{FF2B5EF4-FFF2-40B4-BE49-F238E27FC236}">
                    <a16:creationId xmlns:a16="http://schemas.microsoft.com/office/drawing/2014/main" id="{97102BD1-077A-4046-B7D0-92E314A59B2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7556" y="5469558"/>
                <a:ext cx="463244" cy="463244"/>
              </a:xfrm>
              <a:prstGeom prst="rect">
                <a:avLst/>
              </a:prstGeom>
            </p:spPr>
          </p:pic>
          <p:pic>
            <p:nvPicPr>
              <p:cNvPr id="9" name="Graphic 8" descr="Taco with solid fill">
                <a:extLst>
                  <a:ext uri="{FF2B5EF4-FFF2-40B4-BE49-F238E27FC236}">
                    <a16:creationId xmlns:a16="http://schemas.microsoft.com/office/drawing/2014/main" id="{9325BBB2-3B7B-B442-ACC7-7922F1BBA61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249267" y="5041844"/>
                <a:ext cx="463244" cy="463244"/>
              </a:xfrm>
              <a:prstGeom prst="rect">
                <a:avLst/>
              </a:prstGeom>
            </p:spPr>
          </p:pic>
          <p:pic>
            <p:nvPicPr>
              <p:cNvPr id="11" name="Graphic 10" descr="Bao with solid fill">
                <a:extLst>
                  <a:ext uri="{FF2B5EF4-FFF2-40B4-BE49-F238E27FC236}">
                    <a16:creationId xmlns:a16="http://schemas.microsoft.com/office/drawing/2014/main" id="{A2D99EBA-0FB7-C649-BC9B-D49F1006C2C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32979" y="5940578"/>
                <a:ext cx="463244" cy="463244"/>
              </a:xfrm>
              <a:prstGeom prst="rect">
                <a:avLst/>
              </a:prstGeom>
            </p:spPr>
          </p:pic>
          <p:pic>
            <p:nvPicPr>
              <p:cNvPr id="13" name="Graphic 12" descr="Chicken leg with solid fill">
                <a:extLst>
                  <a:ext uri="{FF2B5EF4-FFF2-40B4-BE49-F238E27FC236}">
                    <a16:creationId xmlns:a16="http://schemas.microsoft.com/office/drawing/2014/main" id="{22F4153A-EF7B-394E-B0A8-4FB4512201E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204845" y="5956708"/>
                <a:ext cx="463244" cy="463244"/>
              </a:xfrm>
              <a:prstGeom prst="rect">
                <a:avLst/>
              </a:prstGeom>
            </p:spPr>
          </p:pic>
          <p:pic>
            <p:nvPicPr>
              <p:cNvPr id="15" name="Graphic 14" descr="Cherries with solid fill">
                <a:extLst>
                  <a:ext uri="{FF2B5EF4-FFF2-40B4-BE49-F238E27FC236}">
                    <a16:creationId xmlns:a16="http://schemas.microsoft.com/office/drawing/2014/main" id="{8425EBBA-F4A3-9143-9E98-4FCCC61C98A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55334" y="5977797"/>
                <a:ext cx="463244" cy="463244"/>
              </a:xfrm>
              <a:prstGeom prst="rect">
                <a:avLst/>
              </a:prstGeom>
            </p:spPr>
          </p:pic>
          <p:pic>
            <p:nvPicPr>
              <p:cNvPr id="17" name="Graphic 16" descr="Nuts outline">
                <a:extLst>
                  <a:ext uri="{FF2B5EF4-FFF2-40B4-BE49-F238E27FC236}">
                    <a16:creationId xmlns:a16="http://schemas.microsoft.com/office/drawing/2014/main" id="{3F939E87-528D-C444-BEFD-02AD5BDD1132}"/>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751979" y="5466932"/>
                <a:ext cx="463244" cy="463244"/>
              </a:xfrm>
              <a:prstGeom prst="rect">
                <a:avLst/>
              </a:prstGeom>
            </p:spPr>
          </p:pic>
          <p:pic>
            <p:nvPicPr>
              <p:cNvPr id="19" name="Graphic 18" descr="Orange with solid fill">
                <a:extLst>
                  <a:ext uri="{FF2B5EF4-FFF2-40B4-BE49-F238E27FC236}">
                    <a16:creationId xmlns:a16="http://schemas.microsoft.com/office/drawing/2014/main" id="{2D8D4876-D0F7-8A43-8814-216699C5A9D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292090" y="5466932"/>
                <a:ext cx="463244" cy="463244"/>
              </a:xfrm>
              <a:prstGeom prst="rect">
                <a:avLst/>
              </a:prstGeom>
            </p:spPr>
          </p:pic>
          <p:pic>
            <p:nvPicPr>
              <p:cNvPr id="21" name="Graphic 20" descr="Nuts with solid fill">
                <a:extLst>
                  <a:ext uri="{FF2B5EF4-FFF2-40B4-BE49-F238E27FC236}">
                    <a16:creationId xmlns:a16="http://schemas.microsoft.com/office/drawing/2014/main" id="{87B39984-3104-C44C-9809-187457A2FA0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757734" y="5466932"/>
                <a:ext cx="463244" cy="463244"/>
              </a:xfrm>
              <a:prstGeom prst="rect">
                <a:avLst/>
              </a:prstGeom>
            </p:spPr>
          </p:pic>
          <p:pic>
            <p:nvPicPr>
              <p:cNvPr id="23" name="Graphic 22" descr="Pretzel with solid fill">
                <a:extLst>
                  <a:ext uri="{FF2B5EF4-FFF2-40B4-BE49-F238E27FC236}">
                    <a16:creationId xmlns:a16="http://schemas.microsoft.com/office/drawing/2014/main" id="{C05F2E6D-D19B-F44A-A9B7-530367EFA09A}"/>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806468" y="5041844"/>
                <a:ext cx="463244" cy="463244"/>
              </a:xfrm>
              <a:prstGeom prst="rect">
                <a:avLst/>
              </a:prstGeom>
            </p:spPr>
          </p:pic>
          <p:pic>
            <p:nvPicPr>
              <p:cNvPr id="25" name="Graphic 24" descr="Wine with solid fill">
                <a:extLst>
                  <a:ext uri="{FF2B5EF4-FFF2-40B4-BE49-F238E27FC236}">
                    <a16:creationId xmlns:a16="http://schemas.microsoft.com/office/drawing/2014/main" id="{115486E9-DA74-5B40-9521-35A789FAD38E}"/>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2269712" y="5041844"/>
                <a:ext cx="463244" cy="463244"/>
              </a:xfrm>
              <a:prstGeom prst="rect">
                <a:avLst/>
              </a:prstGeom>
            </p:spPr>
          </p:pic>
          <p:pic>
            <p:nvPicPr>
              <p:cNvPr id="27" name="Graphic 26" descr="Pie with solid fill">
                <a:extLst>
                  <a:ext uri="{FF2B5EF4-FFF2-40B4-BE49-F238E27FC236}">
                    <a16:creationId xmlns:a16="http://schemas.microsoft.com/office/drawing/2014/main" id="{9D0EDF92-B679-9247-BBA8-5D5ADED1DF2D}"/>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2755334" y="5041844"/>
                <a:ext cx="463244" cy="463244"/>
              </a:xfrm>
              <a:prstGeom prst="rect">
                <a:avLst/>
              </a:prstGeom>
            </p:spPr>
          </p:pic>
        </p:grpSp>
        <p:sp>
          <p:nvSpPr>
            <p:cNvPr id="28" name="Right Arrow 27">
              <a:extLst>
                <a:ext uri="{FF2B5EF4-FFF2-40B4-BE49-F238E27FC236}">
                  <a16:creationId xmlns:a16="http://schemas.microsoft.com/office/drawing/2014/main" id="{251908EF-EB32-4542-B390-F36179098730}"/>
                </a:ext>
              </a:extLst>
            </p:cNvPr>
            <p:cNvSpPr/>
            <p:nvPr/>
          </p:nvSpPr>
          <p:spPr>
            <a:xfrm>
              <a:off x="4097867" y="5505088"/>
              <a:ext cx="795866" cy="472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Man with cane with solid fill">
              <a:extLst>
                <a:ext uri="{FF2B5EF4-FFF2-40B4-BE49-F238E27FC236}">
                  <a16:creationId xmlns:a16="http://schemas.microsoft.com/office/drawing/2014/main" id="{9B60CD8C-68D2-B94A-8D83-776C17D7A33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4969157" y="5181159"/>
              <a:ext cx="1222663" cy="1222663"/>
            </a:xfrm>
            <a:prstGeom prst="rect">
              <a:avLst/>
            </a:prstGeom>
          </p:spPr>
        </p:pic>
        <p:sp>
          <p:nvSpPr>
            <p:cNvPr id="31" name="Right Arrow 30">
              <a:extLst>
                <a:ext uri="{FF2B5EF4-FFF2-40B4-BE49-F238E27FC236}">
                  <a16:creationId xmlns:a16="http://schemas.microsoft.com/office/drawing/2014/main" id="{BCD9A81F-45D5-4E4C-B25C-0696D8FD76E0}"/>
                </a:ext>
              </a:extLst>
            </p:cNvPr>
            <p:cNvSpPr/>
            <p:nvPr/>
          </p:nvSpPr>
          <p:spPr>
            <a:xfrm>
              <a:off x="6375400" y="5505088"/>
              <a:ext cx="795866" cy="472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93FEEEE-B10F-9647-BC8E-5C5FFD86E327}"/>
                </a:ext>
              </a:extLst>
            </p:cNvPr>
            <p:cNvSpPr txBox="1"/>
            <p:nvPr/>
          </p:nvSpPr>
          <p:spPr>
            <a:xfrm>
              <a:off x="7354846" y="5449054"/>
              <a:ext cx="3725333" cy="584775"/>
            </a:xfrm>
            <a:prstGeom prst="rect">
              <a:avLst/>
            </a:prstGeom>
            <a:noFill/>
          </p:spPr>
          <p:txBody>
            <a:bodyPr wrap="square" rtlCol="0">
              <a:spAutoFit/>
            </a:bodyPr>
            <a:lstStyle/>
            <a:p>
              <a:pPr algn="ctr"/>
              <a:r>
                <a:rPr lang="en-US" sz="3200" dirty="0"/>
                <a:t>W + 𝛉℃ (or "𝛉℉")</a:t>
              </a:r>
            </a:p>
          </p:txBody>
        </p:sp>
      </p:grpSp>
      <p:sp>
        <p:nvSpPr>
          <p:cNvPr id="35" name="TextBox 34">
            <a:extLst>
              <a:ext uri="{FF2B5EF4-FFF2-40B4-BE49-F238E27FC236}">
                <a16:creationId xmlns:a16="http://schemas.microsoft.com/office/drawing/2014/main" id="{BED794D8-60BF-6744-9082-A8708804BA8B}"/>
              </a:ext>
            </a:extLst>
          </p:cNvPr>
          <p:cNvSpPr txBox="1"/>
          <p:nvPr/>
        </p:nvSpPr>
        <p:spPr>
          <a:xfrm>
            <a:off x="1004441" y="3749682"/>
            <a:ext cx="10701866" cy="369332"/>
          </a:xfrm>
          <a:prstGeom prst="rect">
            <a:avLst/>
          </a:prstGeom>
          <a:noFill/>
        </p:spPr>
        <p:txBody>
          <a:bodyPr wrap="square" rtlCol="0">
            <a:spAutoFit/>
          </a:bodyPr>
          <a:lstStyle/>
          <a:p>
            <a:pPr algn="ctr"/>
            <a:r>
              <a:rPr lang="en-US" dirty="0"/>
              <a:t>To find more power, we need other converters, and the energy to power them:</a:t>
            </a:r>
          </a:p>
        </p:txBody>
      </p:sp>
      <p:grpSp>
        <p:nvGrpSpPr>
          <p:cNvPr id="53" name="Group 52">
            <a:extLst>
              <a:ext uri="{FF2B5EF4-FFF2-40B4-BE49-F238E27FC236}">
                <a16:creationId xmlns:a16="http://schemas.microsoft.com/office/drawing/2014/main" id="{55C3390C-426D-E14A-9181-5D0C5C25BD2D}"/>
              </a:ext>
            </a:extLst>
          </p:cNvPr>
          <p:cNvGrpSpPr/>
          <p:nvPr/>
        </p:nvGrpSpPr>
        <p:grpSpPr>
          <a:xfrm>
            <a:off x="989008" y="4102976"/>
            <a:ext cx="10435235" cy="842046"/>
            <a:chOff x="989008" y="4492435"/>
            <a:chExt cx="10435235" cy="842046"/>
          </a:xfrm>
        </p:grpSpPr>
        <p:pic>
          <p:nvPicPr>
            <p:cNvPr id="36" name="Picture 4" descr="Arriba Western Wheatgrass - Great Basin Seeds - Pascopyrum smithii">
              <a:extLst>
                <a:ext uri="{FF2B5EF4-FFF2-40B4-BE49-F238E27FC236}">
                  <a16:creationId xmlns:a16="http://schemas.microsoft.com/office/drawing/2014/main" id="{FE0FF127-CDAD-4343-9558-1AF477E0E964}"/>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2597164" y="4541528"/>
              <a:ext cx="1337741" cy="792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Synevyrska Polyana, Ukraine - April 21, 2016: Farmer Leads A Horse-drawn  Wagon With Hay Stock Photo, Picture And Royalty Free Image. Image 61173963.">
              <a:extLst>
                <a:ext uri="{FF2B5EF4-FFF2-40B4-BE49-F238E27FC236}">
                  <a16:creationId xmlns:a16="http://schemas.microsoft.com/office/drawing/2014/main" id="{B07DB4BE-0D81-CD4B-8E15-3E67CD25E89C}"/>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989008" y="4492435"/>
              <a:ext cx="1264043" cy="842046"/>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C462833-990B-6C4F-B10C-E8456EC8A288}"/>
                </a:ext>
              </a:extLst>
            </p:cNvPr>
            <p:cNvSpPr txBox="1"/>
            <p:nvPr/>
          </p:nvSpPr>
          <p:spPr>
            <a:xfrm>
              <a:off x="2117824" y="4656668"/>
              <a:ext cx="604226" cy="584775"/>
            </a:xfrm>
            <a:prstGeom prst="rect">
              <a:avLst/>
            </a:prstGeom>
            <a:noFill/>
          </p:spPr>
          <p:txBody>
            <a:bodyPr wrap="square" rtlCol="0">
              <a:spAutoFit/>
            </a:bodyPr>
            <a:lstStyle/>
            <a:p>
              <a:pPr algn="ctr"/>
              <a:r>
                <a:rPr lang="en-US" sz="3200" b="1" dirty="0"/>
                <a:t>+</a:t>
              </a:r>
            </a:p>
          </p:txBody>
        </p:sp>
        <p:pic>
          <p:nvPicPr>
            <p:cNvPr id="39" name="Picture 2" descr="Water Mills (HD1080p) - YouTube">
              <a:extLst>
                <a:ext uri="{FF2B5EF4-FFF2-40B4-BE49-F238E27FC236}">
                  <a16:creationId xmlns:a16="http://schemas.microsoft.com/office/drawing/2014/main" id="{D4A417BB-EE2B-7849-8950-FEB49406D4B5}"/>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4902789" y="4541528"/>
              <a:ext cx="1409695" cy="7929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792,387 Stream Flowing Water Stock Photos, Pictures &amp;amp; Royalty-Free Images -  iStock">
              <a:extLst>
                <a:ext uri="{FF2B5EF4-FFF2-40B4-BE49-F238E27FC236}">
                  <a16:creationId xmlns:a16="http://schemas.microsoft.com/office/drawing/2014/main" id="{EB6D4A24-5D50-9440-9041-9489A8FBCEEB}"/>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6653388" y="4533260"/>
              <a:ext cx="1189430" cy="792953"/>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D1C1D152-44FB-6E4B-8996-9BA063753E92}"/>
                </a:ext>
              </a:extLst>
            </p:cNvPr>
            <p:cNvSpPr txBox="1"/>
            <p:nvPr/>
          </p:nvSpPr>
          <p:spPr>
            <a:xfrm>
              <a:off x="6180823" y="4638003"/>
              <a:ext cx="604226" cy="584775"/>
            </a:xfrm>
            <a:prstGeom prst="rect">
              <a:avLst/>
            </a:prstGeom>
            <a:noFill/>
          </p:spPr>
          <p:txBody>
            <a:bodyPr wrap="square" rtlCol="0">
              <a:spAutoFit/>
            </a:bodyPr>
            <a:lstStyle/>
            <a:p>
              <a:pPr algn="ctr"/>
              <a:r>
                <a:rPr lang="en-US" sz="3200" b="1" dirty="0"/>
                <a:t>+</a:t>
              </a:r>
            </a:p>
          </p:txBody>
        </p:sp>
        <p:pic>
          <p:nvPicPr>
            <p:cNvPr id="42" name="Picture 2" descr="Royalty-free digging photos free download | Pxfuel">
              <a:extLst>
                <a:ext uri="{FF2B5EF4-FFF2-40B4-BE49-F238E27FC236}">
                  <a16:creationId xmlns:a16="http://schemas.microsoft.com/office/drawing/2014/main" id="{3FAF24B3-8887-6C47-9AB9-803DE771904E}"/>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4269"/>
            <a:stretch/>
          </p:blipFill>
          <p:spPr bwMode="auto">
            <a:xfrm>
              <a:off x="8746456" y="4525000"/>
              <a:ext cx="888609" cy="79295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rriba Western Wheatgrass - Great Basin Seeds - Pascopyrum smithii">
              <a:extLst>
                <a:ext uri="{FF2B5EF4-FFF2-40B4-BE49-F238E27FC236}">
                  <a16:creationId xmlns:a16="http://schemas.microsoft.com/office/drawing/2014/main" id="{45BF056F-E5E2-494C-AFA4-ECABE9905121}"/>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0086502" y="4527105"/>
              <a:ext cx="1337741" cy="79295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2C48BB7-7D36-8D4C-A64E-007ADDCA904C}"/>
                </a:ext>
              </a:extLst>
            </p:cNvPr>
            <p:cNvSpPr txBox="1"/>
            <p:nvPr/>
          </p:nvSpPr>
          <p:spPr>
            <a:xfrm>
              <a:off x="9517564" y="4638003"/>
              <a:ext cx="604226" cy="584775"/>
            </a:xfrm>
            <a:prstGeom prst="rect">
              <a:avLst/>
            </a:prstGeom>
            <a:noFill/>
          </p:spPr>
          <p:txBody>
            <a:bodyPr wrap="square" rtlCol="0">
              <a:spAutoFit/>
            </a:bodyPr>
            <a:lstStyle/>
            <a:p>
              <a:pPr algn="ctr"/>
              <a:r>
                <a:rPr lang="en-US" sz="3200" b="1" dirty="0"/>
                <a:t>+</a:t>
              </a:r>
            </a:p>
          </p:txBody>
        </p:sp>
      </p:grpSp>
      <p:grpSp>
        <p:nvGrpSpPr>
          <p:cNvPr id="52" name="Group 51">
            <a:extLst>
              <a:ext uri="{FF2B5EF4-FFF2-40B4-BE49-F238E27FC236}">
                <a16:creationId xmlns:a16="http://schemas.microsoft.com/office/drawing/2014/main" id="{1B0AF4CE-EED8-AF46-9926-A9A997AC61CE}"/>
              </a:ext>
            </a:extLst>
          </p:cNvPr>
          <p:cNvGrpSpPr/>
          <p:nvPr/>
        </p:nvGrpSpPr>
        <p:grpSpPr>
          <a:xfrm>
            <a:off x="1219200" y="4808495"/>
            <a:ext cx="10874841" cy="1862667"/>
            <a:chOff x="1219200" y="5197954"/>
            <a:chExt cx="10874841" cy="1862667"/>
          </a:xfrm>
        </p:grpSpPr>
        <p:pic>
          <p:nvPicPr>
            <p:cNvPr id="45" name="Picture 2" descr="Suez Canal blockage: how cargo ships like Ever Given became so huge, and  why they&amp;#39;re causing problems">
              <a:extLst>
                <a:ext uri="{FF2B5EF4-FFF2-40B4-BE49-F238E27FC236}">
                  <a16:creationId xmlns:a16="http://schemas.microsoft.com/office/drawing/2014/main" id="{556DD983-9BAD-404E-9D83-D591649B1CC1}"/>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1219200" y="5602202"/>
              <a:ext cx="2026658" cy="11399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Semi Truck Diesel Engine [Your Ultimate Guide] | CDL">
              <a:extLst>
                <a:ext uri="{FF2B5EF4-FFF2-40B4-BE49-F238E27FC236}">
                  <a16:creationId xmlns:a16="http://schemas.microsoft.com/office/drawing/2014/main" id="{1D7BF27E-8814-8341-936D-4E25846DA539}"/>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3245858" y="5594052"/>
              <a:ext cx="1201418" cy="114814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Kubota&amp;#39;s Game-Changing M7-Series Tractor Line Makes Public Debut at the  National Farm Machinery Show | Business Wire">
              <a:extLst>
                <a:ext uri="{FF2B5EF4-FFF2-40B4-BE49-F238E27FC236}">
                  <a16:creationId xmlns:a16="http://schemas.microsoft.com/office/drawing/2014/main" id="{A3644BA9-4CED-824D-8FFD-66FB2CBB6183}"/>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4447276" y="5611244"/>
              <a:ext cx="1709993" cy="113999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ompact (Mini) &amp;amp; Large Excavators - Bobcat Company">
              <a:extLst>
                <a:ext uri="{FF2B5EF4-FFF2-40B4-BE49-F238E27FC236}">
                  <a16:creationId xmlns:a16="http://schemas.microsoft.com/office/drawing/2014/main" id="{6C4E8E98-EE29-A841-9EB0-0E5AA0F362B6}"/>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6157269" y="5615516"/>
              <a:ext cx="1709993" cy="11380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Textile Machine Pictures | Download Free Images on Unsplash">
              <a:extLst>
                <a:ext uri="{FF2B5EF4-FFF2-40B4-BE49-F238E27FC236}">
                  <a16:creationId xmlns:a16="http://schemas.microsoft.com/office/drawing/2014/main" id="{846CFF82-00F6-214A-932A-346EE210D4C0}"/>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7867262" y="5611243"/>
              <a:ext cx="1589925" cy="113999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6EFD39BE-3DDE-AD41-B672-EE8BBF9517EB}"/>
                </a:ext>
              </a:extLst>
            </p:cNvPr>
            <p:cNvSpPr txBox="1"/>
            <p:nvPr/>
          </p:nvSpPr>
          <p:spPr>
            <a:xfrm>
              <a:off x="9386406" y="5888853"/>
              <a:ext cx="604226" cy="584775"/>
            </a:xfrm>
            <a:prstGeom prst="rect">
              <a:avLst/>
            </a:prstGeom>
            <a:noFill/>
          </p:spPr>
          <p:txBody>
            <a:bodyPr wrap="square" rtlCol="0">
              <a:spAutoFit/>
            </a:bodyPr>
            <a:lstStyle/>
            <a:p>
              <a:pPr algn="ctr"/>
              <a:r>
                <a:rPr lang="en-US" sz="3200" b="1" dirty="0"/>
                <a:t>+</a:t>
              </a:r>
            </a:p>
          </p:txBody>
        </p:sp>
        <p:pic>
          <p:nvPicPr>
            <p:cNvPr id="51" name="Picture 6" descr="Download Crude Oil Barrel HD PNG Image High Quality HQ PNG Image |  FreePNGImg">
              <a:extLst>
                <a:ext uri="{FF2B5EF4-FFF2-40B4-BE49-F238E27FC236}">
                  <a16:creationId xmlns:a16="http://schemas.microsoft.com/office/drawing/2014/main" id="{2F216A57-DD10-384E-AC27-A0147F7DBD26}"/>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9610485" y="5197954"/>
              <a:ext cx="2483556" cy="1862667"/>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Title 1">
            <a:extLst>
              <a:ext uri="{FF2B5EF4-FFF2-40B4-BE49-F238E27FC236}">
                <a16:creationId xmlns:a16="http://schemas.microsoft.com/office/drawing/2014/main" id="{E14CAE9F-90CA-2248-87B9-B42BB6A2F41D}"/>
              </a:ext>
            </a:extLst>
          </p:cNvPr>
          <p:cNvSpPr>
            <a:spLocks noGrp="1"/>
          </p:cNvSpPr>
          <p:nvPr>
            <p:ph type="title"/>
          </p:nvPr>
        </p:nvSpPr>
        <p:spPr>
          <a:xfrm>
            <a:off x="1371600" y="685800"/>
            <a:ext cx="9601200" cy="624340"/>
          </a:xfrm>
        </p:spPr>
        <p:txBody>
          <a:bodyPr>
            <a:normAutofit/>
          </a:bodyPr>
          <a:lstStyle/>
          <a:p>
            <a:r>
              <a:rPr lang="en-US" sz="2400" dirty="0"/>
              <a:t>But why, and how did we get there?</a:t>
            </a:r>
          </a:p>
        </p:txBody>
      </p:sp>
    </p:spTree>
    <p:extLst>
      <p:ext uri="{BB962C8B-B14F-4D97-AF65-F5344CB8AC3E}">
        <p14:creationId xmlns:p14="http://schemas.microsoft.com/office/powerpoint/2010/main" val="133702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0E44-4BEE-4541-8B25-85F8452AE2C1}"/>
              </a:ext>
            </a:extLst>
          </p:cNvPr>
          <p:cNvSpPr>
            <a:spLocks noGrp="1"/>
          </p:cNvSpPr>
          <p:nvPr>
            <p:ph type="title"/>
          </p:nvPr>
        </p:nvSpPr>
        <p:spPr>
          <a:xfrm>
            <a:off x="1371600" y="533402"/>
            <a:ext cx="9601200" cy="1485900"/>
          </a:xfrm>
        </p:spPr>
        <p:txBody>
          <a:bodyPr>
            <a:normAutofit/>
          </a:bodyPr>
          <a:lstStyle/>
          <a:p>
            <a:r>
              <a:rPr lang="en-US" sz="2000" b="1" dirty="0"/>
              <a:t>Orders of magnitude</a:t>
            </a:r>
          </a:p>
        </p:txBody>
      </p:sp>
      <p:pic>
        <p:nvPicPr>
          <p:cNvPr id="35842" name="Picture 2" descr="Winter Mountaineering and Climbing Instructor - Training ...">
            <a:extLst>
              <a:ext uri="{FF2B5EF4-FFF2-40B4-BE49-F238E27FC236}">
                <a16:creationId xmlns:a16="http://schemas.microsoft.com/office/drawing/2014/main" id="{4B97758E-B393-E643-B14C-20BFAF60E3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6367" y="1165586"/>
            <a:ext cx="3433233" cy="2288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D92EF4-E127-1A42-BAA0-EE31921DE812}"/>
              </a:ext>
            </a:extLst>
          </p:cNvPr>
          <p:cNvSpPr txBox="1"/>
          <p:nvPr/>
        </p:nvSpPr>
        <p:spPr>
          <a:xfrm>
            <a:off x="4758267" y="1371608"/>
            <a:ext cx="3793066" cy="646331"/>
          </a:xfrm>
          <a:prstGeom prst="rect">
            <a:avLst/>
          </a:prstGeom>
          <a:noFill/>
        </p:spPr>
        <p:txBody>
          <a:bodyPr wrap="square" rtlCol="0">
            <a:spAutoFit/>
          </a:bodyPr>
          <a:lstStyle/>
          <a:p>
            <a:r>
              <a:rPr lang="en-US" dirty="0"/>
              <a:t>80 kg + 10 kg (~200lbs)</a:t>
            </a:r>
          </a:p>
          <a:p>
            <a:r>
              <a:rPr lang="en-US" dirty="0"/>
              <a:t>x 2,000m Elevation Gains (~6,500 ft)</a:t>
            </a:r>
          </a:p>
        </p:txBody>
      </p:sp>
      <p:grpSp>
        <p:nvGrpSpPr>
          <p:cNvPr id="13" name="Group 12">
            <a:extLst>
              <a:ext uri="{FF2B5EF4-FFF2-40B4-BE49-F238E27FC236}">
                <a16:creationId xmlns:a16="http://schemas.microsoft.com/office/drawing/2014/main" id="{70AE0FF7-BB42-9541-999C-4A2566C1A85B}"/>
              </a:ext>
            </a:extLst>
          </p:cNvPr>
          <p:cNvGrpSpPr/>
          <p:nvPr/>
        </p:nvGrpSpPr>
        <p:grpSpPr>
          <a:xfrm>
            <a:off x="4758267" y="2017939"/>
            <a:ext cx="3864720" cy="953145"/>
            <a:chOff x="4758267" y="2017939"/>
            <a:chExt cx="3864720" cy="953145"/>
          </a:xfrm>
        </p:grpSpPr>
        <p:pic>
          <p:nvPicPr>
            <p:cNvPr id="35844" name="Picture 4" descr="Download Empire State Building Silhouette Png - Skyscraper PNG Image with  No Background - PNGkey.com">
              <a:extLst>
                <a:ext uri="{FF2B5EF4-FFF2-40B4-BE49-F238E27FC236}">
                  <a16:creationId xmlns:a16="http://schemas.microsoft.com/office/drawing/2014/main" id="{AE3B3477-5672-374D-B17A-914E4E821FF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58267" y="2017939"/>
              <a:ext cx="272188" cy="9482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ownload Empire State Building Silhouette Png - Skyscraper PNG Image with  No Background - PNGkey.com">
              <a:extLst>
                <a:ext uri="{FF2B5EF4-FFF2-40B4-BE49-F238E27FC236}">
                  <a16:creationId xmlns:a16="http://schemas.microsoft.com/office/drawing/2014/main" id="{4977126F-C989-EF4D-90FB-CE0D07147D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96934" y="2017939"/>
              <a:ext cx="272188" cy="948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ownload Empire State Building Silhouette Png - Skyscraper PNG Image with  No Background - PNGkey.com">
              <a:extLst>
                <a:ext uri="{FF2B5EF4-FFF2-40B4-BE49-F238E27FC236}">
                  <a16:creationId xmlns:a16="http://schemas.microsoft.com/office/drawing/2014/main" id="{59DF1998-1DEF-EF4B-B3FE-DA60E37BCA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5601" y="2017939"/>
              <a:ext cx="272188" cy="948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ownload Empire State Building Silhouette Png - Skyscraper PNG Image with  No Background - PNGkey.com">
              <a:extLst>
                <a:ext uri="{FF2B5EF4-FFF2-40B4-BE49-F238E27FC236}">
                  <a16:creationId xmlns:a16="http://schemas.microsoft.com/office/drawing/2014/main" id="{983A2E97-55A5-DF4F-B8DF-6E7AEF6C963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66427" y="2020804"/>
              <a:ext cx="272188" cy="9482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ownload Empire State Building Silhouette Png - Skyscraper PNG Image with  No Background - PNGkey.com">
              <a:extLst>
                <a:ext uri="{FF2B5EF4-FFF2-40B4-BE49-F238E27FC236}">
                  <a16:creationId xmlns:a16="http://schemas.microsoft.com/office/drawing/2014/main" id="{4610A622-2999-BE4D-8C94-4BE9949E423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05094" y="2020804"/>
              <a:ext cx="272188" cy="9482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ownload Empire State Building Silhouette Png - Skyscraper PNG Image with  No Background - PNGkey.com">
              <a:extLst>
                <a:ext uri="{FF2B5EF4-FFF2-40B4-BE49-F238E27FC236}">
                  <a16:creationId xmlns:a16="http://schemas.microsoft.com/office/drawing/2014/main" id="{F40E3FE3-AA8E-2B4A-B77A-E0335EEC11E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43761" y="2020804"/>
              <a:ext cx="272188" cy="94826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Mountains with solid fill">
              <a:extLst>
                <a:ext uri="{FF2B5EF4-FFF2-40B4-BE49-F238E27FC236}">
                  <a16:creationId xmlns:a16="http://schemas.microsoft.com/office/drawing/2014/main" id="{DF0AF99B-676E-2D48-A221-0CE52B81C9A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56215" y="2146436"/>
              <a:ext cx="511485" cy="511485"/>
            </a:xfrm>
            <a:prstGeom prst="rect">
              <a:avLst/>
            </a:prstGeom>
          </p:spPr>
        </p:pic>
        <p:pic>
          <p:nvPicPr>
            <p:cNvPr id="14" name="Graphic 13" descr="Mountains with solid fill">
              <a:extLst>
                <a:ext uri="{FF2B5EF4-FFF2-40B4-BE49-F238E27FC236}">
                  <a16:creationId xmlns:a16="http://schemas.microsoft.com/office/drawing/2014/main" id="{22A9CD5F-9566-6546-B014-57E6FE5A9B0B}"/>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50462"/>
            <a:stretch/>
          </p:blipFill>
          <p:spPr>
            <a:xfrm>
              <a:off x="7750624" y="2404542"/>
              <a:ext cx="511485" cy="253379"/>
            </a:xfrm>
            <a:prstGeom prst="rect">
              <a:avLst/>
            </a:prstGeom>
          </p:spPr>
        </p:pic>
        <p:sp>
          <p:nvSpPr>
            <p:cNvPr id="15" name="TextBox 14">
              <a:extLst>
                <a:ext uri="{FF2B5EF4-FFF2-40B4-BE49-F238E27FC236}">
                  <a16:creationId xmlns:a16="http://schemas.microsoft.com/office/drawing/2014/main" id="{E88A092E-9DB3-B848-9564-85F7FEC189EC}"/>
                </a:ext>
              </a:extLst>
            </p:cNvPr>
            <p:cNvSpPr txBox="1"/>
            <p:nvPr/>
          </p:nvSpPr>
          <p:spPr>
            <a:xfrm>
              <a:off x="6921816" y="2601752"/>
              <a:ext cx="1701171" cy="369332"/>
            </a:xfrm>
            <a:prstGeom prst="rect">
              <a:avLst/>
            </a:prstGeom>
            <a:noFill/>
          </p:spPr>
          <p:txBody>
            <a:bodyPr wrap="square" rtlCol="0">
              <a:spAutoFit/>
            </a:bodyPr>
            <a:lstStyle/>
            <a:p>
              <a:pPr algn="ctr"/>
              <a:r>
                <a:rPr lang="en-US" dirty="0"/>
                <a:t>Mt Washington</a:t>
              </a:r>
            </a:p>
          </p:txBody>
        </p:sp>
      </p:grpSp>
      <p:sp>
        <p:nvSpPr>
          <p:cNvPr id="16" name="TextBox 15">
            <a:extLst>
              <a:ext uri="{FF2B5EF4-FFF2-40B4-BE49-F238E27FC236}">
                <a16:creationId xmlns:a16="http://schemas.microsoft.com/office/drawing/2014/main" id="{1E686A22-1B8B-1E48-8FA2-389A2E0F36B0}"/>
              </a:ext>
            </a:extLst>
          </p:cNvPr>
          <p:cNvSpPr txBox="1"/>
          <p:nvPr/>
        </p:nvSpPr>
        <p:spPr>
          <a:xfrm>
            <a:off x="4758267" y="3048070"/>
            <a:ext cx="3793066" cy="369332"/>
          </a:xfrm>
          <a:prstGeom prst="rect">
            <a:avLst/>
          </a:prstGeom>
          <a:noFill/>
        </p:spPr>
        <p:txBody>
          <a:bodyPr wrap="square" rtlCol="0">
            <a:spAutoFit/>
          </a:bodyPr>
          <a:lstStyle/>
          <a:p>
            <a:pPr algn="ctr"/>
            <a:r>
              <a:rPr lang="en-US" dirty="0"/>
              <a:t>≈ 1.8MJ, or 0.5 kWh  </a:t>
            </a:r>
          </a:p>
        </p:txBody>
      </p:sp>
      <p:sp>
        <p:nvSpPr>
          <p:cNvPr id="17" name="TextBox 16">
            <a:extLst>
              <a:ext uri="{FF2B5EF4-FFF2-40B4-BE49-F238E27FC236}">
                <a16:creationId xmlns:a16="http://schemas.microsoft.com/office/drawing/2014/main" id="{316A0B0C-92B0-2D46-BCE7-D7BF1A1F5E2B}"/>
              </a:ext>
            </a:extLst>
          </p:cNvPr>
          <p:cNvSpPr txBox="1"/>
          <p:nvPr/>
        </p:nvSpPr>
        <p:spPr>
          <a:xfrm>
            <a:off x="1693333" y="3511598"/>
            <a:ext cx="5655733" cy="369332"/>
          </a:xfrm>
          <a:prstGeom prst="rect">
            <a:avLst/>
          </a:prstGeom>
          <a:noFill/>
        </p:spPr>
        <p:txBody>
          <a:bodyPr wrap="square" rtlCol="0">
            <a:spAutoFit/>
          </a:bodyPr>
          <a:lstStyle/>
          <a:p>
            <a:pPr algn="ctr"/>
            <a:r>
              <a:rPr lang="en-US" dirty="0"/>
              <a:t>Every other day: 100 kWh/</a:t>
            </a:r>
            <a:r>
              <a:rPr lang="en-US" dirty="0" err="1"/>
              <a:t>yr</a:t>
            </a:r>
            <a:r>
              <a:rPr lang="en-US" dirty="0"/>
              <a:t> of mechanical energy</a:t>
            </a:r>
          </a:p>
        </p:txBody>
      </p:sp>
      <p:pic>
        <p:nvPicPr>
          <p:cNvPr id="35846" name="Picture 6" descr="Down to the wire | The Daily Reporter - WI Construction News &amp;amp; Bids">
            <a:extLst>
              <a:ext uri="{FF2B5EF4-FFF2-40B4-BE49-F238E27FC236}">
                <a16:creationId xmlns:a16="http://schemas.microsoft.com/office/drawing/2014/main" id="{7EA735B4-7E60-7E4C-A98C-7862A0241B9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35114" y="4186064"/>
            <a:ext cx="3558168" cy="217169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DE3FA6E-8F13-5447-A2E8-B6E3EA452677}"/>
              </a:ext>
            </a:extLst>
          </p:cNvPr>
          <p:cNvSpPr txBox="1"/>
          <p:nvPr/>
        </p:nvSpPr>
        <p:spPr>
          <a:xfrm>
            <a:off x="805132" y="4362512"/>
            <a:ext cx="2971001" cy="646331"/>
          </a:xfrm>
          <a:prstGeom prst="rect">
            <a:avLst/>
          </a:prstGeom>
          <a:noFill/>
        </p:spPr>
        <p:txBody>
          <a:bodyPr wrap="square" rtlCol="0">
            <a:spAutoFit/>
          </a:bodyPr>
          <a:lstStyle/>
          <a:p>
            <a:pPr algn="ctr"/>
            <a:r>
              <a:rPr lang="en-US" dirty="0"/>
              <a:t> Lift 6 m</a:t>
            </a:r>
            <a:r>
              <a:rPr lang="en-US" baseline="30000" dirty="0"/>
              <a:t>3</a:t>
            </a:r>
            <a:r>
              <a:rPr lang="en-US" dirty="0"/>
              <a:t> soil over 1 meter</a:t>
            </a:r>
          </a:p>
          <a:p>
            <a:pPr algn="ctr"/>
            <a:r>
              <a:rPr lang="en-US" dirty="0"/>
              <a:t>(~ 15 T , or 33,000 </a:t>
            </a:r>
            <a:r>
              <a:rPr lang="en-US" dirty="0" err="1"/>
              <a:t>lbs</a:t>
            </a:r>
            <a:r>
              <a:rPr lang="en-US" dirty="0"/>
              <a:t>)</a:t>
            </a:r>
          </a:p>
        </p:txBody>
      </p:sp>
      <p:sp>
        <p:nvSpPr>
          <p:cNvPr id="20" name="TextBox 19">
            <a:extLst>
              <a:ext uri="{FF2B5EF4-FFF2-40B4-BE49-F238E27FC236}">
                <a16:creationId xmlns:a16="http://schemas.microsoft.com/office/drawing/2014/main" id="{E553817F-DD6F-784F-974D-F5782A2D480D}"/>
              </a:ext>
            </a:extLst>
          </p:cNvPr>
          <p:cNvSpPr txBox="1"/>
          <p:nvPr/>
        </p:nvSpPr>
        <p:spPr>
          <a:xfrm>
            <a:off x="805131" y="5868355"/>
            <a:ext cx="2971001" cy="707886"/>
          </a:xfrm>
          <a:prstGeom prst="rect">
            <a:avLst/>
          </a:prstGeom>
          <a:noFill/>
        </p:spPr>
        <p:txBody>
          <a:bodyPr wrap="square" rtlCol="0">
            <a:spAutoFit/>
          </a:bodyPr>
          <a:lstStyle/>
          <a:p>
            <a:pPr algn="ctr"/>
            <a:r>
              <a:rPr lang="en-US" sz="2000" b="1" dirty="0"/>
              <a:t> "Forced" human labor provides 10-100kWh/</a:t>
            </a:r>
            <a:r>
              <a:rPr lang="en-US" sz="2000" b="1" dirty="0" err="1"/>
              <a:t>yr</a:t>
            </a:r>
            <a:endParaRPr lang="en-US" sz="2000" b="1" dirty="0"/>
          </a:p>
        </p:txBody>
      </p:sp>
      <p:pic>
        <p:nvPicPr>
          <p:cNvPr id="35848" name="Picture 8" descr="Jerricane essence 20 litres pour 2021 -&gt; faites le bon ...">
            <a:extLst>
              <a:ext uri="{FF2B5EF4-FFF2-40B4-BE49-F238E27FC236}">
                <a16:creationId xmlns:a16="http://schemas.microsoft.com/office/drawing/2014/main" id="{E6BFD817-75D0-9546-976D-67BC03670BA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45976" y="710922"/>
            <a:ext cx="2229103" cy="32576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5686DE4C-8449-524E-B67A-BF4B19184EED}"/>
              </a:ext>
            </a:extLst>
          </p:cNvPr>
          <p:cNvSpPr txBox="1"/>
          <p:nvPr/>
        </p:nvSpPr>
        <p:spPr>
          <a:xfrm>
            <a:off x="7750624" y="3984465"/>
            <a:ext cx="4441376" cy="1323439"/>
          </a:xfrm>
          <a:prstGeom prst="rect">
            <a:avLst/>
          </a:prstGeom>
          <a:noFill/>
        </p:spPr>
        <p:txBody>
          <a:bodyPr wrap="square" rtlCol="0">
            <a:spAutoFit/>
          </a:bodyPr>
          <a:lstStyle/>
          <a:p>
            <a:pPr algn="ctr"/>
            <a:r>
              <a:rPr lang="en-US" sz="2000" b="1" dirty="0"/>
              <a:t>1L of gas (~0.25 Gallon):</a:t>
            </a:r>
          </a:p>
          <a:p>
            <a:pPr algn="ctr"/>
            <a:r>
              <a:rPr lang="en-US" sz="2000" b="1" dirty="0"/>
              <a:t>10 kWh of thermal energy, </a:t>
            </a:r>
          </a:p>
          <a:p>
            <a:pPr algn="ctr"/>
            <a:r>
              <a:rPr lang="en-US" sz="2000" b="1" dirty="0"/>
              <a:t>2-4 kWh mechanical energy </a:t>
            </a:r>
          </a:p>
          <a:p>
            <a:pPr algn="ctr"/>
            <a:r>
              <a:rPr lang="en-US" sz="2000" b="1" dirty="0"/>
              <a:t>(Carnot cycle / mech engine max yield)</a:t>
            </a:r>
          </a:p>
        </p:txBody>
      </p:sp>
      <p:sp>
        <p:nvSpPr>
          <p:cNvPr id="23" name="TextBox 22">
            <a:extLst>
              <a:ext uri="{FF2B5EF4-FFF2-40B4-BE49-F238E27FC236}">
                <a16:creationId xmlns:a16="http://schemas.microsoft.com/office/drawing/2014/main" id="{4E5FEFF5-F0EC-3843-AE5F-5BBAE1ABC40D}"/>
              </a:ext>
            </a:extLst>
          </p:cNvPr>
          <p:cNvSpPr txBox="1"/>
          <p:nvPr/>
        </p:nvSpPr>
        <p:spPr>
          <a:xfrm>
            <a:off x="7626920" y="5476156"/>
            <a:ext cx="4739736" cy="707886"/>
          </a:xfrm>
          <a:prstGeom prst="rect">
            <a:avLst/>
          </a:prstGeom>
          <a:noFill/>
        </p:spPr>
        <p:txBody>
          <a:bodyPr wrap="square" rtlCol="0">
            <a:spAutoFit/>
          </a:bodyPr>
          <a:lstStyle/>
          <a:p>
            <a:pPr algn="ctr"/>
            <a:r>
              <a:rPr lang="en-US" sz="2000" b="1" dirty="0">
                <a:sym typeface="Wingdings" pitchFamily="2" charset="2"/>
              </a:rPr>
              <a:t> </a:t>
            </a:r>
            <a:r>
              <a:rPr lang="en-US" sz="2000" b="1" dirty="0"/>
              <a:t>10-100 days of forced human labor</a:t>
            </a:r>
          </a:p>
          <a:p>
            <a:pPr algn="ctr"/>
            <a:r>
              <a:rPr lang="en-US" sz="2000" b="1" dirty="0"/>
              <a:t>for $1 USD</a:t>
            </a:r>
          </a:p>
        </p:txBody>
      </p:sp>
      <p:sp>
        <p:nvSpPr>
          <p:cNvPr id="12" name="TextBox 11">
            <a:extLst>
              <a:ext uri="{FF2B5EF4-FFF2-40B4-BE49-F238E27FC236}">
                <a16:creationId xmlns:a16="http://schemas.microsoft.com/office/drawing/2014/main" id="{FA612A45-B01D-6C4F-8FA9-D4D87783362D}"/>
              </a:ext>
            </a:extLst>
          </p:cNvPr>
          <p:cNvSpPr txBox="1"/>
          <p:nvPr/>
        </p:nvSpPr>
        <p:spPr>
          <a:xfrm>
            <a:off x="2588545" y="3773156"/>
            <a:ext cx="4047066" cy="646331"/>
          </a:xfrm>
          <a:prstGeom prst="rect">
            <a:avLst/>
          </a:prstGeom>
          <a:noFill/>
        </p:spPr>
        <p:txBody>
          <a:bodyPr wrap="square" rtlCol="0">
            <a:spAutoFit/>
          </a:bodyPr>
          <a:lstStyle/>
          <a:p>
            <a:r>
              <a:rPr lang="en-US" b="1" dirty="0">
                <a:solidFill>
                  <a:srgbClr val="C00000"/>
                </a:solidFill>
              </a:rPr>
              <a:t>~ $200/kWh if paid minimum wage</a:t>
            </a:r>
          </a:p>
          <a:p>
            <a:endParaRPr lang="en-US" b="1" dirty="0">
              <a:solidFill>
                <a:srgbClr val="C00000"/>
              </a:solidFill>
            </a:endParaRPr>
          </a:p>
        </p:txBody>
      </p:sp>
      <p:sp>
        <p:nvSpPr>
          <p:cNvPr id="25" name="TextBox 24">
            <a:extLst>
              <a:ext uri="{FF2B5EF4-FFF2-40B4-BE49-F238E27FC236}">
                <a16:creationId xmlns:a16="http://schemas.microsoft.com/office/drawing/2014/main" id="{CC28FEA3-6538-084A-8963-2AD31B9BEA36}"/>
              </a:ext>
            </a:extLst>
          </p:cNvPr>
          <p:cNvSpPr txBox="1"/>
          <p:nvPr/>
        </p:nvSpPr>
        <p:spPr>
          <a:xfrm>
            <a:off x="1443379" y="5607876"/>
            <a:ext cx="1674283" cy="369332"/>
          </a:xfrm>
          <a:prstGeom prst="rect">
            <a:avLst/>
          </a:prstGeom>
          <a:noFill/>
        </p:spPr>
        <p:txBody>
          <a:bodyPr wrap="square" rtlCol="0">
            <a:spAutoFit/>
          </a:bodyPr>
          <a:lstStyle/>
          <a:p>
            <a:pPr algn="ctr"/>
            <a:r>
              <a:rPr lang="en-US" b="1" dirty="0">
                <a:solidFill>
                  <a:srgbClr val="C00000"/>
                </a:solidFill>
              </a:rPr>
              <a:t>~ $2000/kWh</a:t>
            </a:r>
          </a:p>
        </p:txBody>
      </p:sp>
      <p:sp>
        <p:nvSpPr>
          <p:cNvPr id="26" name="TextBox 25">
            <a:extLst>
              <a:ext uri="{FF2B5EF4-FFF2-40B4-BE49-F238E27FC236}">
                <a16:creationId xmlns:a16="http://schemas.microsoft.com/office/drawing/2014/main" id="{442A6CA2-BAD7-C94B-8C7F-B644C5325222}"/>
              </a:ext>
            </a:extLst>
          </p:cNvPr>
          <p:cNvSpPr txBox="1"/>
          <p:nvPr/>
        </p:nvSpPr>
        <p:spPr>
          <a:xfrm>
            <a:off x="8844962" y="6167628"/>
            <a:ext cx="2252699" cy="369332"/>
          </a:xfrm>
          <a:prstGeom prst="rect">
            <a:avLst/>
          </a:prstGeom>
          <a:noFill/>
        </p:spPr>
        <p:txBody>
          <a:bodyPr wrap="square" rtlCol="0">
            <a:spAutoFit/>
          </a:bodyPr>
          <a:lstStyle/>
          <a:p>
            <a:pPr algn="ctr"/>
            <a:r>
              <a:rPr lang="en-US" b="1" dirty="0">
                <a:solidFill>
                  <a:srgbClr val="C00000"/>
                </a:solidFill>
              </a:rPr>
              <a:t>~ $0.25 USD /kWh</a:t>
            </a:r>
          </a:p>
        </p:txBody>
      </p:sp>
      <p:sp>
        <p:nvSpPr>
          <p:cNvPr id="28" name="TextBox 27">
            <a:extLst>
              <a:ext uri="{FF2B5EF4-FFF2-40B4-BE49-F238E27FC236}">
                <a16:creationId xmlns:a16="http://schemas.microsoft.com/office/drawing/2014/main" id="{F9DA032C-E1A7-2840-BBEE-844FCD4ED362}"/>
              </a:ext>
            </a:extLst>
          </p:cNvPr>
          <p:cNvSpPr txBox="1"/>
          <p:nvPr/>
        </p:nvSpPr>
        <p:spPr>
          <a:xfrm>
            <a:off x="795019" y="4892195"/>
            <a:ext cx="2971001" cy="800219"/>
          </a:xfrm>
          <a:prstGeom prst="rect">
            <a:avLst/>
          </a:prstGeom>
          <a:noFill/>
        </p:spPr>
        <p:txBody>
          <a:bodyPr wrap="square" rtlCol="0">
            <a:spAutoFit/>
          </a:bodyPr>
          <a:lstStyle/>
          <a:p>
            <a:pPr algn="ctr"/>
            <a:r>
              <a:rPr lang="en-US" dirty="0"/>
              <a:t>~ 0.05 kWh / day</a:t>
            </a:r>
          </a:p>
          <a:p>
            <a:pPr algn="ctr"/>
            <a:endParaRPr lang="en-US" sz="1000" dirty="0"/>
          </a:p>
          <a:p>
            <a:pPr algn="ctr"/>
            <a:r>
              <a:rPr lang="en-US" dirty="0"/>
              <a:t>Every other day: 10kWh/</a:t>
            </a:r>
            <a:r>
              <a:rPr lang="en-US" dirty="0" err="1"/>
              <a:t>yr</a:t>
            </a:r>
            <a:endParaRPr lang="en-US" dirty="0"/>
          </a:p>
        </p:txBody>
      </p:sp>
    </p:spTree>
    <p:extLst>
      <p:ext uri="{BB962C8B-B14F-4D97-AF65-F5344CB8AC3E}">
        <p14:creationId xmlns:p14="http://schemas.microsoft.com/office/powerpoint/2010/main" val="77182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8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P spid="22" grpId="0"/>
      <p:bldP spid="23" grpId="0"/>
      <p:bldP spid="12" grpId="0"/>
      <p:bldP spid="25" grpId="0"/>
      <p:bldP spid="26"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0E44-4BEE-4541-8B25-85F8452AE2C1}"/>
              </a:ext>
            </a:extLst>
          </p:cNvPr>
          <p:cNvSpPr>
            <a:spLocks noGrp="1"/>
          </p:cNvSpPr>
          <p:nvPr>
            <p:ph type="title"/>
          </p:nvPr>
        </p:nvSpPr>
        <p:spPr>
          <a:xfrm>
            <a:off x="1371600" y="533402"/>
            <a:ext cx="2692400" cy="574994"/>
          </a:xfrm>
        </p:spPr>
        <p:txBody>
          <a:bodyPr>
            <a:normAutofit/>
          </a:bodyPr>
          <a:lstStyle/>
          <a:p>
            <a:r>
              <a:rPr lang="en-US" sz="2000" b="1" dirty="0"/>
              <a:t>Orders of magnitude</a:t>
            </a:r>
          </a:p>
        </p:txBody>
      </p:sp>
      <p:pic>
        <p:nvPicPr>
          <p:cNvPr id="35842" name="Picture 2" descr="Winter Mountaineering and Climbing Instructor - Training ...">
            <a:extLst>
              <a:ext uri="{FF2B5EF4-FFF2-40B4-BE49-F238E27FC236}">
                <a16:creationId xmlns:a16="http://schemas.microsoft.com/office/drawing/2014/main" id="{4B97758E-B393-E643-B14C-20BFAF60E3C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6367" y="1165586"/>
            <a:ext cx="3433233" cy="2288822"/>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Down to the wire | The Daily Reporter - WI Construction News &amp;amp; Bids">
            <a:extLst>
              <a:ext uri="{FF2B5EF4-FFF2-40B4-BE49-F238E27FC236}">
                <a16:creationId xmlns:a16="http://schemas.microsoft.com/office/drawing/2014/main" id="{7EA735B4-7E60-7E4C-A98C-7862A0241B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6367" y="4001056"/>
            <a:ext cx="3558168" cy="2171699"/>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Jerricane essence 20 litres pour 2021 -&gt; faites le bon ...">
            <a:extLst>
              <a:ext uri="{FF2B5EF4-FFF2-40B4-BE49-F238E27FC236}">
                <a16:creationId xmlns:a16="http://schemas.microsoft.com/office/drawing/2014/main" id="{E6BFD817-75D0-9546-976D-67BC03670BA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13310" y="1856500"/>
            <a:ext cx="2229103" cy="32576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A612A45-B01D-6C4F-8FA9-D4D87783362D}"/>
              </a:ext>
            </a:extLst>
          </p:cNvPr>
          <p:cNvSpPr txBox="1"/>
          <p:nvPr/>
        </p:nvSpPr>
        <p:spPr>
          <a:xfrm>
            <a:off x="919691" y="3485344"/>
            <a:ext cx="4047066" cy="646331"/>
          </a:xfrm>
          <a:prstGeom prst="rect">
            <a:avLst/>
          </a:prstGeom>
          <a:noFill/>
        </p:spPr>
        <p:txBody>
          <a:bodyPr wrap="square" rtlCol="0">
            <a:spAutoFit/>
          </a:bodyPr>
          <a:lstStyle/>
          <a:p>
            <a:r>
              <a:rPr lang="en-US" b="1" dirty="0">
                <a:solidFill>
                  <a:srgbClr val="C00000"/>
                </a:solidFill>
              </a:rPr>
              <a:t>~ $200/kWh if paid minimum wage</a:t>
            </a:r>
          </a:p>
          <a:p>
            <a:endParaRPr lang="en-US" b="1" dirty="0">
              <a:solidFill>
                <a:srgbClr val="C00000"/>
              </a:solidFill>
            </a:endParaRPr>
          </a:p>
        </p:txBody>
      </p:sp>
      <p:sp>
        <p:nvSpPr>
          <p:cNvPr id="25" name="TextBox 24">
            <a:extLst>
              <a:ext uri="{FF2B5EF4-FFF2-40B4-BE49-F238E27FC236}">
                <a16:creationId xmlns:a16="http://schemas.microsoft.com/office/drawing/2014/main" id="{CC28FEA3-6538-084A-8963-2AD31B9BEA36}"/>
              </a:ext>
            </a:extLst>
          </p:cNvPr>
          <p:cNvSpPr txBox="1"/>
          <p:nvPr/>
        </p:nvSpPr>
        <p:spPr>
          <a:xfrm>
            <a:off x="1865841" y="6236115"/>
            <a:ext cx="1674283" cy="369332"/>
          </a:xfrm>
          <a:prstGeom prst="rect">
            <a:avLst/>
          </a:prstGeom>
          <a:noFill/>
        </p:spPr>
        <p:txBody>
          <a:bodyPr wrap="square" rtlCol="0">
            <a:spAutoFit/>
          </a:bodyPr>
          <a:lstStyle/>
          <a:p>
            <a:pPr algn="ctr"/>
            <a:r>
              <a:rPr lang="en-US" b="1" dirty="0">
                <a:solidFill>
                  <a:srgbClr val="C00000"/>
                </a:solidFill>
              </a:rPr>
              <a:t>~ $2000/kWh</a:t>
            </a:r>
          </a:p>
        </p:txBody>
      </p:sp>
      <p:sp>
        <p:nvSpPr>
          <p:cNvPr id="26" name="TextBox 25">
            <a:extLst>
              <a:ext uri="{FF2B5EF4-FFF2-40B4-BE49-F238E27FC236}">
                <a16:creationId xmlns:a16="http://schemas.microsoft.com/office/drawing/2014/main" id="{442A6CA2-BAD7-C94B-8C7F-B644C5325222}"/>
              </a:ext>
            </a:extLst>
          </p:cNvPr>
          <p:cNvSpPr txBox="1"/>
          <p:nvPr/>
        </p:nvSpPr>
        <p:spPr>
          <a:xfrm>
            <a:off x="5813310" y="5277253"/>
            <a:ext cx="2252699" cy="369332"/>
          </a:xfrm>
          <a:prstGeom prst="rect">
            <a:avLst/>
          </a:prstGeom>
          <a:noFill/>
        </p:spPr>
        <p:txBody>
          <a:bodyPr wrap="square" rtlCol="0">
            <a:spAutoFit/>
          </a:bodyPr>
          <a:lstStyle/>
          <a:p>
            <a:pPr algn="ctr"/>
            <a:r>
              <a:rPr lang="en-US" b="1" dirty="0">
                <a:solidFill>
                  <a:srgbClr val="C00000"/>
                </a:solidFill>
              </a:rPr>
              <a:t>~ $0.25 USD /kWh</a:t>
            </a:r>
          </a:p>
        </p:txBody>
      </p:sp>
      <p:sp>
        <p:nvSpPr>
          <p:cNvPr id="3" name="Right Arrow 2">
            <a:extLst>
              <a:ext uri="{FF2B5EF4-FFF2-40B4-BE49-F238E27FC236}">
                <a16:creationId xmlns:a16="http://schemas.microsoft.com/office/drawing/2014/main" id="{FB3B8B0E-FAE9-C844-B0A4-1D5BB93BA14B}"/>
              </a:ext>
            </a:extLst>
          </p:cNvPr>
          <p:cNvSpPr/>
          <p:nvPr/>
        </p:nvSpPr>
        <p:spPr>
          <a:xfrm>
            <a:off x="4809067" y="3454408"/>
            <a:ext cx="728133" cy="948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14DBF8-7288-114C-977D-EF6E864F8C49}"/>
              </a:ext>
            </a:extLst>
          </p:cNvPr>
          <p:cNvSpPr txBox="1"/>
          <p:nvPr/>
        </p:nvSpPr>
        <p:spPr>
          <a:xfrm>
            <a:off x="8602132" y="2137932"/>
            <a:ext cx="3369733" cy="3139321"/>
          </a:xfrm>
          <a:prstGeom prst="rect">
            <a:avLst/>
          </a:prstGeom>
          <a:noFill/>
        </p:spPr>
        <p:txBody>
          <a:bodyPr wrap="square" rtlCol="0">
            <a:spAutoFit/>
          </a:bodyPr>
          <a:lstStyle/>
          <a:p>
            <a:r>
              <a:rPr lang="en-US" b="1" dirty="0"/>
              <a:t>Consequences:</a:t>
            </a:r>
          </a:p>
          <a:p>
            <a:r>
              <a:rPr lang="en-US" b="1" dirty="0"/>
              <a:t>This is the origin of:</a:t>
            </a:r>
          </a:p>
          <a:p>
            <a:pPr marL="285750" indent="-285750">
              <a:buFont typeface="Arial" panose="020B0604020202020204" pitchFamily="34" charset="0"/>
              <a:buChar char="•"/>
            </a:pPr>
            <a:r>
              <a:rPr lang="en-US" dirty="0"/>
              <a:t>Tertiarization of job market </a:t>
            </a:r>
          </a:p>
          <a:p>
            <a:pPr marL="285750" indent="-285750">
              <a:buFont typeface="Arial" panose="020B0604020202020204" pitchFamily="34" charset="0"/>
              <a:buChar char="•"/>
            </a:pPr>
            <a:r>
              <a:rPr lang="en-US" dirty="0"/>
              <a:t>Purchasing power</a:t>
            </a:r>
          </a:p>
          <a:p>
            <a:pPr marL="285750" indent="-285750">
              <a:buFont typeface="Arial" panose="020B0604020202020204" pitchFamily="34" charset="0"/>
              <a:buChar char="•"/>
            </a:pPr>
            <a:r>
              <a:rPr lang="en-US" dirty="0"/>
              <a:t>Industrial development</a:t>
            </a:r>
          </a:p>
          <a:p>
            <a:pPr marL="285750" indent="-285750">
              <a:buFont typeface="Arial" panose="020B0604020202020204" pitchFamily="34" charset="0"/>
              <a:buChar char="•"/>
            </a:pPr>
            <a:r>
              <a:rPr lang="en-US" dirty="0"/>
              <a:t>Globalization</a:t>
            </a:r>
          </a:p>
          <a:p>
            <a:pPr marL="285750" indent="-285750">
              <a:buFont typeface="Arial" panose="020B0604020202020204" pitchFamily="34" charset="0"/>
              <a:buChar char="•"/>
            </a:pPr>
            <a:r>
              <a:rPr lang="en-US" dirty="0"/>
              <a:t>College education</a:t>
            </a:r>
          </a:p>
          <a:p>
            <a:pPr marL="285750" indent="-285750">
              <a:buFont typeface="Arial" panose="020B0604020202020204" pitchFamily="34" charset="0"/>
              <a:buChar char="•"/>
            </a:pPr>
            <a:r>
              <a:rPr lang="en-US" dirty="0"/>
              <a:t>Retirement</a:t>
            </a:r>
          </a:p>
          <a:p>
            <a:pPr marL="285750" indent="-285750">
              <a:buFont typeface="Arial" panose="020B0604020202020204" pitchFamily="34" charset="0"/>
              <a:buChar char="•"/>
            </a:pPr>
            <a:r>
              <a:rPr lang="en-US" dirty="0"/>
              <a:t>PTOs</a:t>
            </a:r>
          </a:p>
          <a:p>
            <a:pPr marL="285750" indent="-285750">
              <a:buFont typeface="Arial" panose="020B0604020202020204" pitchFamily="34" charset="0"/>
              <a:buChar char="•"/>
            </a:pPr>
            <a:r>
              <a:rPr lang="en-US" dirty="0"/>
              <a:t>End of slavery in the West</a:t>
            </a:r>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388F0083-06F1-8342-98B4-5C09F71A0377}"/>
              </a:ext>
            </a:extLst>
          </p:cNvPr>
          <p:cNvSpPr txBox="1"/>
          <p:nvPr/>
        </p:nvSpPr>
        <p:spPr>
          <a:xfrm>
            <a:off x="7677826" y="6144087"/>
            <a:ext cx="4754035" cy="646331"/>
          </a:xfrm>
          <a:prstGeom prst="rect">
            <a:avLst/>
          </a:prstGeom>
          <a:noFill/>
        </p:spPr>
        <p:txBody>
          <a:bodyPr wrap="square" rtlCol="0">
            <a:spAutoFit/>
          </a:bodyPr>
          <a:lstStyle/>
          <a:p>
            <a:r>
              <a:rPr lang="en-US" b="1" dirty="0"/>
              <a:t>Machines have a considerably higher capacity to transform the world than humans.</a:t>
            </a:r>
            <a:endParaRPr lang="en-US" dirty="0"/>
          </a:p>
        </p:txBody>
      </p:sp>
    </p:spTree>
    <p:extLst>
      <p:ext uri="{BB962C8B-B14F-4D97-AF65-F5344CB8AC3E}">
        <p14:creationId xmlns:p14="http://schemas.microsoft.com/office/powerpoint/2010/main" val="35118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1B6E-5522-0C4A-9BA4-03A7693AB07C}"/>
              </a:ext>
            </a:extLst>
          </p:cNvPr>
          <p:cNvSpPr>
            <a:spLocks noGrp="1"/>
          </p:cNvSpPr>
          <p:nvPr>
            <p:ph type="title"/>
          </p:nvPr>
        </p:nvSpPr>
        <p:spPr/>
        <p:txBody>
          <a:bodyPr>
            <a:normAutofit/>
          </a:bodyPr>
          <a:lstStyle/>
          <a:p>
            <a:r>
              <a:rPr lang="en-US" sz="4400" dirty="0"/>
              <a:t>Is climate change… real?</a:t>
            </a:r>
          </a:p>
        </p:txBody>
      </p:sp>
    </p:spTree>
    <p:extLst>
      <p:ext uri="{BB962C8B-B14F-4D97-AF65-F5344CB8AC3E}">
        <p14:creationId xmlns:p14="http://schemas.microsoft.com/office/powerpoint/2010/main" val="284972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0E44-4BEE-4541-8B25-85F8452AE2C1}"/>
              </a:ext>
            </a:extLst>
          </p:cNvPr>
          <p:cNvSpPr>
            <a:spLocks noGrp="1"/>
          </p:cNvSpPr>
          <p:nvPr>
            <p:ph type="title"/>
          </p:nvPr>
        </p:nvSpPr>
        <p:spPr>
          <a:xfrm>
            <a:off x="1371600" y="533402"/>
            <a:ext cx="2692400" cy="574994"/>
          </a:xfrm>
        </p:spPr>
        <p:txBody>
          <a:bodyPr>
            <a:normAutofit/>
          </a:bodyPr>
          <a:lstStyle/>
          <a:p>
            <a:r>
              <a:rPr lang="en-US" sz="2000" b="1" dirty="0"/>
              <a:t>Orders of magnitude</a:t>
            </a:r>
          </a:p>
        </p:txBody>
      </p:sp>
      <p:sp>
        <p:nvSpPr>
          <p:cNvPr id="27" name="TextBox 26">
            <a:extLst>
              <a:ext uri="{FF2B5EF4-FFF2-40B4-BE49-F238E27FC236}">
                <a16:creationId xmlns:a16="http://schemas.microsoft.com/office/drawing/2014/main" id="{D7FA60E5-5CFB-6944-80EC-20AF5C1FA14D}"/>
              </a:ext>
            </a:extLst>
          </p:cNvPr>
          <p:cNvSpPr txBox="1"/>
          <p:nvPr/>
        </p:nvSpPr>
        <p:spPr>
          <a:xfrm>
            <a:off x="7677826" y="6144087"/>
            <a:ext cx="4754035" cy="646331"/>
          </a:xfrm>
          <a:prstGeom prst="rect">
            <a:avLst/>
          </a:prstGeom>
          <a:noFill/>
        </p:spPr>
        <p:txBody>
          <a:bodyPr wrap="square" rtlCol="0">
            <a:spAutoFit/>
          </a:bodyPr>
          <a:lstStyle/>
          <a:p>
            <a:r>
              <a:rPr lang="en-US" b="1" dirty="0"/>
              <a:t>Machines have a considerably higher capacity to transform the world than humans.</a:t>
            </a:r>
            <a:endParaRPr lang="en-US" dirty="0"/>
          </a:p>
        </p:txBody>
      </p:sp>
      <p:pic>
        <p:nvPicPr>
          <p:cNvPr id="37890" name="Picture 2" descr="Madison Farmers&amp;#39; Market – Eat Local. Eat Fresh. Eat Madison-grown!">
            <a:extLst>
              <a:ext uri="{FF2B5EF4-FFF2-40B4-BE49-F238E27FC236}">
                <a16:creationId xmlns:a16="http://schemas.microsoft.com/office/drawing/2014/main" id="{01CBB97C-C4AA-8843-9EF1-D5390D5C89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3744" y="802876"/>
            <a:ext cx="415748" cy="677849"/>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Free Construction Worker 1206094 PNG with Transparent Background">
            <a:extLst>
              <a:ext uri="{FF2B5EF4-FFF2-40B4-BE49-F238E27FC236}">
                <a16:creationId xmlns:a16="http://schemas.microsoft.com/office/drawing/2014/main" id="{A07E3347-20AE-3C45-BE75-110611AA7F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775539" y="802876"/>
            <a:ext cx="252619" cy="6915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B3D683D-E40B-F74C-9393-343631C51818}"/>
              </a:ext>
            </a:extLst>
          </p:cNvPr>
          <p:cNvSpPr txBox="1"/>
          <p:nvPr/>
        </p:nvSpPr>
        <p:spPr>
          <a:xfrm>
            <a:off x="5151713" y="1075389"/>
            <a:ext cx="4754035" cy="369332"/>
          </a:xfrm>
          <a:prstGeom prst="rect">
            <a:avLst/>
          </a:prstGeom>
          <a:noFill/>
        </p:spPr>
        <p:txBody>
          <a:bodyPr wrap="square" rtlCol="0">
            <a:spAutoFit/>
          </a:bodyPr>
          <a:lstStyle/>
          <a:p>
            <a:r>
              <a:rPr lang="en-US" b="1" dirty="0"/>
              <a:t>= mean power: 10W arms - 100W legs</a:t>
            </a:r>
            <a:endParaRPr lang="en-US" dirty="0"/>
          </a:p>
        </p:txBody>
      </p:sp>
      <p:grpSp>
        <p:nvGrpSpPr>
          <p:cNvPr id="4" name="Group 3">
            <a:extLst>
              <a:ext uri="{FF2B5EF4-FFF2-40B4-BE49-F238E27FC236}">
                <a16:creationId xmlns:a16="http://schemas.microsoft.com/office/drawing/2014/main" id="{5D8992EF-F94E-7A46-A51C-2AE826AD9C59}"/>
              </a:ext>
            </a:extLst>
          </p:cNvPr>
          <p:cNvGrpSpPr/>
          <p:nvPr/>
        </p:nvGrpSpPr>
        <p:grpSpPr>
          <a:xfrm>
            <a:off x="2555147" y="1275183"/>
            <a:ext cx="9446357" cy="1397000"/>
            <a:chOff x="2555147" y="2043057"/>
            <a:chExt cx="9446357" cy="1397000"/>
          </a:xfrm>
        </p:grpSpPr>
        <p:pic>
          <p:nvPicPr>
            <p:cNvPr id="37896" name="Picture 8" descr="Waring Commercial 7&amp;quot; Light-Duty Quik Stik Immersion Blender">
              <a:extLst>
                <a:ext uri="{FF2B5EF4-FFF2-40B4-BE49-F238E27FC236}">
                  <a16:creationId xmlns:a16="http://schemas.microsoft.com/office/drawing/2014/main" id="{D84BD0E0-ECDB-7B40-BFFE-0016668CF1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8535007">
              <a:off x="2555147" y="2043057"/>
              <a:ext cx="1397000" cy="1397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EFB4125-9F83-3849-8CFB-E513AFEC64AE}"/>
                </a:ext>
              </a:extLst>
            </p:cNvPr>
            <p:cNvSpPr txBox="1"/>
            <p:nvPr/>
          </p:nvSpPr>
          <p:spPr>
            <a:xfrm>
              <a:off x="7247469" y="2497147"/>
              <a:ext cx="4754035" cy="646331"/>
            </a:xfrm>
            <a:prstGeom prst="rect">
              <a:avLst/>
            </a:prstGeom>
            <a:noFill/>
          </p:spPr>
          <p:txBody>
            <a:bodyPr wrap="square" rtlCol="0">
              <a:spAutoFit/>
            </a:bodyPr>
            <a:lstStyle/>
            <a:p>
              <a:r>
                <a:rPr lang="en-US" b="1" dirty="0"/>
                <a:t>hand blender = 300-400W</a:t>
              </a:r>
            </a:p>
            <a:p>
              <a:r>
                <a:rPr lang="en-US" b="1" dirty="0"/>
                <a:t>(what if you had to pay 3-4 cyclists…)</a:t>
              </a:r>
              <a:endParaRPr lang="en-US" dirty="0"/>
            </a:p>
          </p:txBody>
        </p:sp>
        <p:sp>
          <p:nvSpPr>
            <p:cNvPr id="18" name="TextBox 17">
              <a:extLst>
                <a:ext uri="{FF2B5EF4-FFF2-40B4-BE49-F238E27FC236}">
                  <a16:creationId xmlns:a16="http://schemas.microsoft.com/office/drawing/2014/main" id="{202D3373-8D8D-CD40-9793-D7B19B31F456}"/>
                </a:ext>
              </a:extLst>
            </p:cNvPr>
            <p:cNvSpPr txBox="1"/>
            <p:nvPr/>
          </p:nvSpPr>
          <p:spPr>
            <a:xfrm>
              <a:off x="4235912" y="2527926"/>
              <a:ext cx="708621" cy="584775"/>
            </a:xfrm>
            <a:prstGeom prst="rect">
              <a:avLst/>
            </a:prstGeom>
            <a:noFill/>
          </p:spPr>
          <p:txBody>
            <a:bodyPr wrap="square" rtlCol="0">
              <a:spAutoFit/>
            </a:bodyPr>
            <a:lstStyle/>
            <a:p>
              <a:r>
                <a:rPr lang="en-US" sz="3200" b="1" dirty="0"/>
                <a:t>=</a:t>
              </a:r>
              <a:endParaRPr lang="en-US" sz="3200" dirty="0"/>
            </a:p>
          </p:txBody>
        </p:sp>
        <p:pic>
          <p:nvPicPr>
            <p:cNvPr id="37898" name="Picture 10" descr="100+ Free Cyclist &amp;amp; Bicycle Illustrations">
              <a:extLst>
                <a:ext uri="{FF2B5EF4-FFF2-40B4-BE49-F238E27FC236}">
                  <a16:creationId xmlns:a16="http://schemas.microsoft.com/office/drawing/2014/main" id="{8CF75936-434E-E940-A71D-D3FE78A4E51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44533" y="2514847"/>
              <a:ext cx="620105" cy="584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100+ Free Cyclist &amp;amp; Bicycle Illustrations">
              <a:extLst>
                <a:ext uri="{FF2B5EF4-FFF2-40B4-BE49-F238E27FC236}">
                  <a16:creationId xmlns:a16="http://schemas.microsoft.com/office/drawing/2014/main" id="{C6A33384-2379-6E48-BECC-F07030F6A54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53153" y="2514847"/>
              <a:ext cx="620105" cy="5847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100+ Free Cyclist &amp;amp; Bicycle Illustrations">
              <a:extLst>
                <a:ext uri="{FF2B5EF4-FFF2-40B4-BE49-F238E27FC236}">
                  <a16:creationId xmlns:a16="http://schemas.microsoft.com/office/drawing/2014/main" id="{42B92FBF-82F4-3648-917E-099C37D1A01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61773" y="2514847"/>
              <a:ext cx="620105" cy="5847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1DCE75BD-B6B2-F54C-B0DF-D9025B0F1231}"/>
              </a:ext>
            </a:extLst>
          </p:cNvPr>
          <p:cNvGrpSpPr/>
          <p:nvPr/>
        </p:nvGrpSpPr>
        <p:grpSpPr>
          <a:xfrm>
            <a:off x="2927680" y="2395402"/>
            <a:ext cx="7127164" cy="1303865"/>
            <a:chOff x="2927680" y="3010876"/>
            <a:chExt cx="7127164" cy="1303865"/>
          </a:xfrm>
        </p:grpSpPr>
        <p:pic>
          <p:nvPicPr>
            <p:cNvPr id="37900" name="Picture 12" descr="Endura Lite Upright Vacuum – Dirtdevil">
              <a:extLst>
                <a:ext uri="{FF2B5EF4-FFF2-40B4-BE49-F238E27FC236}">
                  <a16:creationId xmlns:a16="http://schemas.microsoft.com/office/drawing/2014/main" id="{AA3F30D2-CF73-CC41-9953-8B2112F6C74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27680" y="3010876"/>
              <a:ext cx="651933" cy="130386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C8C9A513-7D4D-A14B-81B6-0316A010193D}"/>
                </a:ext>
              </a:extLst>
            </p:cNvPr>
            <p:cNvSpPr txBox="1"/>
            <p:nvPr/>
          </p:nvSpPr>
          <p:spPr>
            <a:xfrm>
              <a:off x="4235912" y="3357163"/>
              <a:ext cx="708621" cy="584775"/>
            </a:xfrm>
            <a:prstGeom prst="rect">
              <a:avLst/>
            </a:prstGeom>
            <a:noFill/>
          </p:spPr>
          <p:txBody>
            <a:bodyPr wrap="square" rtlCol="0">
              <a:spAutoFit/>
            </a:bodyPr>
            <a:lstStyle/>
            <a:p>
              <a:r>
                <a:rPr lang="en-US" sz="3200" b="1" dirty="0"/>
                <a:t>=</a:t>
              </a:r>
              <a:endParaRPr lang="en-US" sz="3200" dirty="0"/>
            </a:p>
          </p:txBody>
        </p:sp>
        <p:pic>
          <p:nvPicPr>
            <p:cNvPr id="28" name="Picture 10" descr="100+ Free Cyclist &amp;amp; Bicycle Illustrations">
              <a:extLst>
                <a:ext uri="{FF2B5EF4-FFF2-40B4-BE49-F238E27FC236}">
                  <a16:creationId xmlns:a16="http://schemas.microsoft.com/office/drawing/2014/main" id="{EE6865B2-7B2F-BF4E-9724-E47ACBCBB5A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4930664" y="3174751"/>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100+ Free Cyclist &amp;amp; Bicycle Illustrations">
              <a:extLst>
                <a:ext uri="{FF2B5EF4-FFF2-40B4-BE49-F238E27FC236}">
                  <a16:creationId xmlns:a16="http://schemas.microsoft.com/office/drawing/2014/main" id="{22C7FBDA-A29F-8149-83B1-68A3B467239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315363" y="3174751"/>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100+ Free Cyclist &amp;amp; Bicycle Illustrations">
              <a:extLst>
                <a:ext uri="{FF2B5EF4-FFF2-40B4-BE49-F238E27FC236}">
                  <a16:creationId xmlns:a16="http://schemas.microsoft.com/office/drawing/2014/main" id="{60A5F303-310A-3F45-85D9-D35977FDEAB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700062" y="3174751"/>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100+ Free Cyclist &amp;amp; Bicycle Illustrations">
              <a:extLst>
                <a:ext uri="{FF2B5EF4-FFF2-40B4-BE49-F238E27FC236}">
                  <a16:creationId xmlns:a16="http://schemas.microsoft.com/office/drawing/2014/main" id="{054A596F-D082-7D48-9EC3-1A0B5D83391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4930664" y="354680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100+ Free Cyclist &amp;amp; Bicycle Illustrations">
              <a:extLst>
                <a:ext uri="{FF2B5EF4-FFF2-40B4-BE49-F238E27FC236}">
                  <a16:creationId xmlns:a16="http://schemas.microsoft.com/office/drawing/2014/main" id="{C461BC08-BC3A-A841-8F11-61BCB01A1BF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315363" y="354680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100+ Free Cyclist &amp;amp; Bicycle Illustrations">
              <a:extLst>
                <a:ext uri="{FF2B5EF4-FFF2-40B4-BE49-F238E27FC236}">
                  <a16:creationId xmlns:a16="http://schemas.microsoft.com/office/drawing/2014/main" id="{212DE008-29F8-5445-8A1B-9B5CA208BAC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700062" y="354680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100+ Free Cyclist &amp;amp; Bicycle Illustrations">
              <a:extLst>
                <a:ext uri="{FF2B5EF4-FFF2-40B4-BE49-F238E27FC236}">
                  <a16:creationId xmlns:a16="http://schemas.microsoft.com/office/drawing/2014/main" id="{99F1D9A4-1923-D54F-90F2-F43BA56BB2F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4915918" y="387707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100+ Free Cyclist &amp;amp; Bicycle Illustrations">
              <a:extLst>
                <a:ext uri="{FF2B5EF4-FFF2-40B4-BE49-F238E27FC236}">
                  <a16:creationId xmlns:a16="http://schemas.microsoft.com/office/drawing/2014/main" id="{3016570F-8CFC-124D-B732-E2499DCD154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300617" y="387707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100+ Free Cyclist &amp;amp; Bicycle Illustrations">
              <a:extLst>
                <a:ext uri="{FF2B5EF4-FFF2-40B4-BE49-F238E27FC236}">
                  <a16:creationId xmlns:a16="http://schemas.microsoft.com/office/drawing/2014/main" id="{B585029E-E939-4249-AC53-94157BBF265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5685316" y="387707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100+ Free Cyclist &amp;amp; Bicycle Illustrations">
              <a:extLst>
                <a:ext uri="{FF2B5EF4-FFF2-40B4-BE49-F238E27FC236}">
                  <a16:creationId xmlns:a16="http://schemas.microsoft.com/office/drawing/2014/main" id="{2818D8E7-11C1-1743-B37F-139B284A39D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6097411" y="3174751"/>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100+ Free Cyclist &amp;amp; Bicycle Illustrations">
              <a:extLst>
                <a:ext uri="{FF2B5EF4-FFF2-40B4-BE49-F238E27FC236}">
                  <a16:creationId xmlns:a16="http://schemas.microsoft.com/office/drawing/2014/main" id="{CDD4FA2A-2950-F841-80B6-565674A1D05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6482110" y="3174751"/>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100+ Free Cyclist &amp;amp; Bicycle Illustrations">
              <a:extLst>
                <a:ext uri="{FF2B5EF4-FFF2-40B4-BE49-F238E27FC236}">
                  <a16:creationId xmlns:a16="http://schemas.microsoft.com/office/drawing/2014/main" id="{CFC102C2-7A2C-CD4B-891A-0A4F3EB2786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6097411" y="354680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100+ Free Cyclist &amp;amp; Bicycle Illustrations">
              <a:extLst>
                <a:ext uri="{FF2B5EF4-FFF2-40B4-BE49-F238E27FC236}">
                  <a16:creationId xmlns:a16="http://schemas.microsoft.com/office/drawing/2014/main" id="{D2334911-B0D9-1141-857E-DDB3241ABC5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6482110" y="354680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100+ Free Cyclist &amp;amp; Bicycle Illustrations">
              <a:extLst>
                <a:ext uri="{FF2B5EF4-FFF2-40B4-BE49-F238E27FC236}">
                  <a16:creationId xmlns:a16="http://schemas.microsoft.com/office/drawing/2014/main" id="{6C400D50-F52E-484F-85B4-69E25715396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6082665" y="3877079"/>
              <a:ext cx="323921" cy="30546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100+ Free Cyclist &amp;amp; Bicycle Illustrations">
              <a:extLst>
                <a:ext uri="{FF2B5EF4-FFF2-40B4-BE49-F238E27FC236}">
                  <a16:creationId xmlns:a16="http://schemas.microsoft.com/office/drawing/2014/main" id="{E01AF073-8614-B441-ACEE-570647246E2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flipH="1">
              <a:off x="6467364" y="3877079"/>
              <a:ext cx="323921" cy="30546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3D62D4C7-BC6B-1D4D-A980-377A18E0FBDF}"/>
                </a:ext>
              </a:extLst>
            </p:cNvPr>
            <p:cNvSpPr txBox="1"/>
            <p:nvPr/>
          </p:nvSpPr>
          <p:spPr>
            <a:xfrm>
              <a:off x="7283122" y="3514876"/>
              <a:ext cx="2771722" cy="369332"/>
            </a:xfrm>
            <a:prstGeom prst="rect">
              <a:avLst/>
            </a:prstGeom>
            <a:noFill/>
          </p:spPr>
          <p:txBody>
            <a:bodyPr wrap="square" rtlCol="0">
              <a:spAutoFit/>
            </a:bodyPr>
            <a:lstStyle/>
            <a:p>
              <a:r>
                <a:rPr lang="en-US" b="1" dirty="0"/>
                <a:t>Vacuum cleaner = 1500W</a:t>
              </a:r>
            </a:p>
          </p:txBody>
        </p:sp>
      </p:grpSp>
      <p:grpSp>
        <p:nvGrpSpPr>
          <p:cNvPr id="9" name="Group 8">
            <a:extLst>
              <a:ext uri="{FF2B5EF4-FFF2-40B4-BE49-F238E27FC236}">
                <a16:creationId xmlns:a16="http://schemas.microsoft.com/office/drawing/2014/main" id="{05DB7102-53F8-1544-8130-52B5328888DA}"/>
              </a:ext>
            </a:extLst>
          </p:cNvPr>
          <p:cNvGrpSpPr/>
          <p:nvPr/>
        </p:nvGrpSpPr>
        <p:grpSpPr>
          <a:xfrm>
            <a:off x="2732381" y="3820360"/>
            <a:ext cx="8342019" cy="667074"/>
            <a:chOff x="2732381" y="4435834"/>
            <a:chExt cx="8342019" cy="667074"/>
          </a:xfrm>
        </p:grpSpPr>
        <p:pic>
          <p:nvPicPr>
            <p:cNvPr id="37902" name="Picture 14" descr="Elevator | Sika">
              <a:extLst>
                <a:ext uri="{FF2B5EF4-FFF2-40B4-BE49-F238E27FC236}">
                  <a16:creationId xmlns:a16="http://schemas.microsoft.com/office/drawing/2014/main" id="{B76568EB-A474-4545-9952-D2F7A436CF7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2381" y="4435834"/>
              <a:ext cx="958301" cy="66707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7C5030F3-6C3D-244C-B278-AB2088E123B2}"/>
                </a:ext>
              </a:extLst>
            </p:cNvPr>
            <p:cNvSpPr txBox="1"/>
            <p:nvPr/>
          </p:nvSpPr>
          <p:spPr>
            <a:xfrm>
              <a:off x="4243744" y="4476983"/>
              <a:ext cx="708621" cy="584775"/>
            </a:xfrm>
            <a:prstGeom prst="rect">
              <a:avLst/>
            </a:prstGeom>
            <a:noFill/>
          </p:spPr>
          <p:txBody>
            <a:bodyPr wrap="square" rtlCol="0">
              <a:spAutoFit/>
            </a:bodyPr>
            <a:lstStyle/>
            <a:p>
              <a:r>
                <a:rPr lang="en-US" sz="3200" b="1" dirty="0"/>
                <a:t>=</a:t>
              </a:r>
              <a:endParaRPr lang="en-US" sz="3200" dirty="0"/>
            </a:p>
          </p:txBody>
        </p:sp>
        <p:pic>
          <p:nvPicPr>
            <p:cNvPr id="45" name="Picture 10" descr="100+ Free Cyclist &amp;amp; Bicycle Illustrations">
              <a:extLst>
                <a:ext uri="{FF2B5EF4-FFF2-40B4-BE49-F238E27FC236}">
                  <a16:creationId xmlns:a16="http://schemas.microsoft.com/office/drawing/2014/main" id="{A2768583-123B-DD4B-A406-F6EBF081506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42472" y="4476983"/>
              <a:ext cx="620105" cy="58477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41FAE66F-3239-4E41-892B-9EB2B39E899F}"/>
                </a:ext>
              </a:extLst>
            </p:cNvPr>
            <p:cNvSpPr txBox="1"/>
            <p:nvPr/>
          </p:nvSpPr>
          <p:spPr>
            <a:xfrm>
              <a:off x="5583894" y="4579407"/>
              <a:ext cx="5490506" cy="369332"/>
            </a:xfrm>
            <a:prstGeom prst="rect">
              <a:avLst/>
            </a:prstGeom>
            <a:noFill/>
          </p:spPr>
          <p:txBody>
            <a:bodyPr wrap="square" rtlCol="0">
              <a:spAutoFit/>
            </a:bodyPr>
            <a:lstStyle/>
            <a:p>
              <a:r>
                <a:rPr lang="en-US" b="1" dirty="0"/>
                <a:t>x50                       Average elevator motor  ~5kW </a:t>
              </a:r>
            </a:p>
          </p:txBody>
        </p:sp>
      </p:grpSp>
      <p:grpSp>
        <p:nvGrpSpPr>
          <p:cNvPr id="10" name="Group 9">
            <a:extLst>
              <a:ext uri="{FF2B5EF4-FFF2-40B4-BE49-F238E27FC236}">
                <a16:creationId xmlns:a16="http://schemas.microsoft.com/office/drawing/2014/main" id="{5FE6FAB4-0EA2-564C-AC7B-84642E864F42}"/>
              </a:ext>
            </a:extLst>
          </p:cNvPr>
          <p:cNvGrpSpPr/>
          <p:nvPr/>
        </p:nvGrpSpPr>
        <p:grpSpPr>
          <a:xfrm>
            <a:off x="2876353" y="4646052"/>
            <a:ext cx="8197971" cy="914400"/>
            <a:chOff x="2876353" y="5261526"/>
            <a:chExt cx="8197971" cy="914400"/>
          </a:xfrm>
        </p:grpSpPr>
        <p:pic>
          <p:nvPicPr>
            <p:cNvPr id="8" name="Graphic 7" descr="Tractor outline">
              <a:extLst>
                <a:ext uri="{FF2B5EF4-FFF2-40B4-BE49-F238E27FC236}">
                  <a16:creationId xmlns:a16="http://schemas.microsoft.com/office/drawing/2014/main" id="{F7CEF93F-526F-8845-8FE5-436F614BF1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76353" y="5261526"/>
              <a:ext cx="914400" cy="914400"/>
            </a:xfrm>
            <a:prstGeom prst="rect">
              <a:avLst/>
            </a:prstGeom>
          </p:spPr>
        </p:pic>
        <p:sp>
          <p:nvSpPr>
            <p:cNvPr id="48" name="TextBox 47">
              <a:extLst>
                <a:ext uri="{FF2B5EF4-FFF2-40B4-BE49-F238E27FC236}">
                  <a16:creationId xmlns:a16="http://schemas.microsoft.com/office/drawing/2014/main" id="{D653A51C-BF95-BD4E-A1EE-46942E52467B}"/>
                </a:ext>
              </a:extLst>
            </p:cNvPr>
            <p:cNvSpPr txBox="1"/>
            <p:nvPr/>
          </p:nvSpPr>
          <p:spPr>
            <a:xfrm>
              <a:off x="4243744" y="5419918"/>
              <a:ext cx="708621" cy="584775"/>
            </a:xfrm>
            <a:prstGeom prst="rect">
              <a:avLst/>
            </a:prstGeom>
            <a:noFill/>
          </p:spPr>
          <p:txBody>
            <a:bodyPr wrap="square" rtlCol="0">
              <a:spAutoFit/>
            </a:bodyPr>
            <a:lstStyle/>
            <a:p>
              <a:r>
                <a:rPr lang="en-US" sz="3200" b="1" dirty="0"/>
                <a:t>=</a:t>
              </a:r>
              <a:endParaRPr lang="en-US" sz="3200" dirty="0"/>
            </a:p>
          </p:txBody>
        </p:sp>
        <p:pic>
          <p:nvPicPr>
            <p:cNvPr id="49" name="Picture 10" descr="100+ Free Cyclist &amp;amp; Bicycle Illustrations">
              <a:extLst>
                <a:ext uri="{FF2B5EF4-FFF2-40B4-BE49-F238E27FC236}">
                  <a16:creationId xmlns:a16="http://schemas.microsoft.com/office/drawing/2014/main" id="{72FAD710-2B8C-0C42-8B68-73176F416CC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42396" y="5388781"/>
              <a:ext cx="620105" cy="584775"/>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9F06C1D1-6389-4845-9CFC-5B1C11CAC1CC}"/>
                </a:ext>
              </a:extLst>
            </p:cNvPr>
            <p:cNvSpPr txBox="1"/>
            <p:nvPr/>
          </p:nvSpPr>
          <p:spPr>
            <a:xfrm>
              <a:off x="5583818" y="5491205"/>
              <a:ext cx="5490506" cy="369332"/>
            </a:xfrm>
            <a:prstGeom prst="rect">
              <a:avLst/>
            </a:prstGeom>
            <a:noFill/>
          </p:spPr>
          <p:txBody>
            <a:bodyPr wrap="square" rtlCol="0">
              <a:spAutoFit/>
            </a:bodyPr>
            <a:lstStyle/>
            <a:p>
              <a:r>
                <a:rPr lang="en-US" b="1" dirty="0"/>
                <a:t>x600                     Tractor ~60kW </a:t>
              </a:r>
            </a:p>
          </p:txBody>
        </p:sp>
      </p:grpSp>
      <p:sp>
        <p:nvSpPr>
          <p:cNvPr id="51" name="TextBox 50">
            <a:extLst>
              <a:ext uri="{FF2B5EF4-FFF2-40B4-BE49-F238E27FC236}">
                <a16:creationId xmlns:a16="http://schemas.microsoft.com/office/drawing/2014/main" id="{239BF614-AD02-9043-B816-553AA1DBBB4D}"/>
              </a:ext>
            </a:extLst>
          </p:cNvPr>
          <p:cNvSpPr txBox="1"/>
          <p:nvPr/>
        </p:nvSpPr>
        <p:spPr>
          <a:xfrm>
            <a:off x="3218046" y="5570278"/>
            <a:ext cx="6179335" cy="369332"/>
          </a:xfrm>
          <a:prstGeom prst="rect">
            <a:avLst/>
          </a:prstGeom>
          <a:noFill/>
        </p:spPr>
        <p:txBody>
          <a:bodyPr wrap="square" rtlCol="0">
            <a:spAutoFit/>
          </a:bodyPr>
          <a:lstStyle/>
          <a:p>
            <a:r>
              <a:rPr lang="en-US" b="1" dirty="0"/>
              <a:t>Rural exodus: because 100s of people replaced by tractors</a:t>
            </a:r>
          </a:p>
        </p:txBody>
      </p:sp>
    </p:spTree>
    <p:extLst>
      <p:ext uri="{BB962C8B-B14F-4D97-AF65-F5344CB8AC3E}">
        <p14:creationId xmlns:p14="http://schemas.microsoft.com/office/powerpoint/2010/main" val="28490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0E44-4BEE-4541-8B25-85F8452AE2C1}"/>
              </a:ext>
            </a:extLst>
          </p:cNvPr>
          <p:cNvSpPr>
            <a:spLocks noGrp="1"/>
          </p:cNvSpPr>
          <p:nvPr>
            <p:ph type="title"/>
          </p:nvPr>
        </p:nvSpPr>
        <p:spPr>
          <a:xfrm>
            <a:off x="1371600" y="533402"/>
            <a:ext cx="2692400" cy="574994"/>
          </a:xfrm>
        </p:spPr>
        <p:txBody>
          <a:bodyPr>
            <a:normAutofit/>
          </a:bodyPr>
          <a:lstStyle/>
          <a:p>
            <a:r>
              <a:rPr lang="en-US" sz="2000" b="1" dirty="0"/>
              <a:t>Orders of magnitude</a:t>
            </a:r>
          </a:p>
        </p:txBody>
      </p:sp>
      <p:sp>
        <p:nvSpPr>
          <p:cNvPr id="27" name="TextBox 26">
            <a:extLst>
              <a:ext uri="{FF2B5EF4-FFF2-40B4-BE49-F238E27FC236}">
                <a16:creationId xmlns:a16="http://schemas.microsoft.com/office/drawing/2014/main" id="{D7FA60E5-5CFB-6944-80EC-20AF5C1FA14D}"/>
              </a:ext>
            </a:extLst>
          </p:cNvPr>
          <p:cNvSpPr txBox="1"/>
          <p:nvPr/>
        </p:nvSpPr>
        <p:spPr>
          <a:xfrm>
            <a:off x="7528730" y="6183556"/>
            <a:ext cx="4754035" cy="646331"/>
          </a:xfrm>
          <a:prstGeom prst="rect">
            <a:avLst/>
          </a:prstGeom>
          <a:noFill/>
        </p:spPr>
        <p:txBody>
          <a:bodyPr wrap="square" rtlCol="0">
            <a:spAutoFit/>
          </a:bodyPr>
          <a:lstStyle/>
          <a:p>
            <a:r>
              <a:rPr lang="en-US" b="1" dirty="0"/>
              <a:t>Machines have a considerably higher capacity to transform the world than humans.</a:t>
            </a:r>
            <a:endParaRPr lang="en-US" dirty="0"/>
          </a:p>
        </p:txBody>
      </p:sp>
      <p:pic>
        <p:nvPicPr>
          <p:cNvPr id="37890" name="Picture 2" descr="Madison Farmers&amp;#39; Market – Eat Local. Eat Fresh. Eat Madison-grown!">
            <a:extLst>
              <a:ext uri="{FF2B5EF4-FFF2-40B4-BE49-F238E27FC236}">
                <a16:creationId xmlns:a16="http://schemas.microsoft.com/office/drawing/2014/main" id="{01CBB97C-C4AA-8843-9EF1-D5390D5C89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3744" y="802876"/>
            <a:ext cx="415748" cy="677849"/>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Free Construction Worker 1206094 PNG with Transparent Background">
            <a:extLst>
              <a:ext uri="{FF2B5EF4-FFF2-40B4-BE49-F238E27FC236}">
                <a16:creationId xmlns:a16="http://schemas.microsoft.com/office/drawing/2014/main" id="{A07E3347-20AE-3C45-BE75-110611AA7F8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4775539" y="802876"/>
            <a:ext cx="252619" cy="6915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B3D683D-E40B-F74C-9393-343631C51818}"/>
              </a:ext>
            </a:extLst>
          </p:cNvPr>
          <p:cNvSpPr txBox="1"/>
          <p:nvPr/>
        </p:nvSpPr>
        <p:spPr>
          <a:xfrm>
            <a:off x="5151713" y="1075389"/>
            <a:ext cx="4754035" cy="369332"/>
          </a:xfrm>
          <a:prstGeom prst="rect">
            <a:avLst/>
          </a:prstGeom>
          <a:noFill/>
        </p:spPr>
        <p:txBody>
          <a:bodyPr wrap="square" rtlCol="0">
            <a:spAutoFit/>
          </a:bodyPr>
          <a:lstStyle/>
          <a:p>
            <a:r>
              <a:rPr lang="en-US" b="1" dirty="0"/>
              <a:t>= mean power: 10W arms - 100W legs</a:t>
            </a:r>
            <a:endParaRPr lang="en-US" dirty="0"/>
          </a:p>
        </p:txBody>
      </p:sp>
      <p:grpSp>
        <p:nvGrpSpPr>
          <p:cNvPr id="25" name="Group 24">
            <a:extLst>
              <a:ext uri="{FF2B5EF4-FFF2-40B4-BE49-F238E27FC236}">
                <a16:creationId xmlns:a16="http://schemas.microsoft.com/office/drawing/2014/main" id="{FAC257DB-254A-3F44-A13E-7B83E5EFC0E3}"/>
              </a:ext>
            </a:extLst>
          </p:cNvPr>
          <p:cNvGrpSpPr/>
          <p:nvPr/>
        </p:nvGrpSpPr>
        <p:grpSpPr>
          <a:xfrm>
            <a:off x="2817738" y="1957911"/>
            <a:ext cx="8107936" cy="931105"/>
            <a:chOff x="2817738" y="1957911"/>
            <a:chExt cx="8107936" cy="931105"/>
          </a:xfrm>
        </p:grpSpPr>
        <p:pic>
          <p:nvPicPr>
            <p:cNvPr id="5" name="Graphic 4" descr="Excavator with solid fill">
              <a:extLst>
                <a:ext uri="{FF2B5EF4-FFF2-40B4-BE49-F238E27FC236}">
                  <a16:creationId xmlns:a16="http://schemas.microsoft.com/office/drawing/2014/main" id="{666FB2A9-0A6E-0948-90A9-5683280EA7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17738" y="1957911"/>
              <a:ext cx="914400" cy="914400"/>
            </a:xfrm>
            <a:prstGeom prst="rect">
              <a:avLst/>
            </a:prstGeom>
          </p:spPr>
        </p:pic>
        <p:sp>
          <p:nvSpPr>
            <p:cNvPr id="47" name="TextBox 46">
              <a:extLst>
                <a:ext uri="{FF2B5EF4-FFF2-40B4-BE49-F238E27FC236}">
                  <a16:creationId xmlns:a16="http://schemas.microsoft.com/office/drawing/2014/main" id="{C4E3D089-AB0D-4B48-AF78-06F6657359AA}"/>
                </a:ext>
              </a:extLst>
            </p:cNvPr>
            <p:cNvSpPr txBox="1"/>
            <p:nvPr/>
          </p:nvSpPr>
          <p:spPr>
            <a:xfrm>
              <a:off x="4064000" y="2122723"/>
              <a:ext cx="708621" cy="584775"/>
            </a:xfrm>
            <a:prstGeom prst="rect">
              <a:avLst/>
            </a:prstGeom>
            <a:noFill/>
          </p:spPr>
          <p:txBody>
            <a:bodyPr wrap="square" rtlCol="0">
              <a:spAutoFit/>
            </a:bodyPr>
            <a:lstStyle/>
            <a:p>
              <a:r>
                <a:rPr lang="en-US" sz="3200" b="1" dirty="0"/>
                <a:t>=</a:t>
              </a:r>
              <a:endParaRPr lang="en-US" sz="3200" dirty="0"/>
            </a:p>
          </p:txBody>
        </p:sp>
        <p:grpSp>
          <p:nvGrpSpPr>
            <p:cNvPr id="14" name="Group 13">
              <a:extLst>
                <a:ext uri="{FF2B5EF4-FFF2-40B4-BE49-F238E27FC236}">
                  <a16:creationId xmlns:a16="http://schemas.microsoft.com/office/drawing/2014/main" id="{83BE66CC-3CA2-F84F-8478-991CD577BC6C}"/>
                </a:ext>
              </a:extLst>
            </p:cNvPr>
            <p:cNvGrpSpPr/>
            <p:nvPr/>
          </p:nvGrpSpPr>
          <p:grpSpPr>
            <a:xfrm>
              <a:off x="4535201" y="1974616"/>
              <a:ext cx="914400" cy="914400"/>
              <a:chOff x="4587955" y="2185634"/>
              <a:chExt cx="914400" cy="914400"/>
            </a:xfrm>
          </p:grpSpPr>
          <p:pic>
            <p:nvPicPr>
              <p:cNvPr id="11" name="Graphic 10" descr="Muscular arm with solid fill">
                <a:extLst>
                  <a:ext uri="{FF2B5EF4-FFF2-40B4-BE49-F238E27FC236}">
                    <a16:creationId xmlns:a16="http://schemas.microsoft.com/office/drawing/2014/main" id="{8CEA2701-B17C-564A-B15A-36C3E4AD8DD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11910" y="2196387"/>
                <a:ext cx="369332" cy="369332"/>
              </a:xfrm>
              <a:prstGeom prst="rect">
                <a:avLst/>
              </a:prstGeom>
            </p:spPr>
          </p:pic>
          <p:pic>
            <p:nvPicPr>
              <p:cNvPr id="52" name="Graphic 51" descr="Muscular arm with solid fill">
                <a:extLst>
                  <a:ext uri="{FF2B5EF4-FFF2-40B4-BE49-F238E27FC236}">
                    <a16:creationId xmlns:a16="http://schemas.microsoft.com/office/drawing/2014/main" id="{172703D3-F1D1-5F48-A4C3-11C40EAD9D4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4587955" y="2196387"/>
                <a:ext cx="369332" cy="369332"/>
              </a:xfrm>
              <a:prstGeom prst="rect">
                <a:avLst/>
              </a:prstGeom>
            </p:spPr>
          </p:pic>
          <p:pic>
            <p:nvPicPr>
              <p:cNvPr id="13" name="Graphic 12" descr="Gymnast: Rings outline">
                <a:extLst>
                  <a:ext uri="{FF2B5EF4-FFF2-40B4-BE49-F238E27FC236}">
                    <a16:creationId xmlns:a16="http://schemas.microsoft.com/office/drawing/2014/main" id="{94E27060-553C-BC42-93B6-F62632CE54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7955" y="2185634"/>
                <a:ext cx="914400" cy="914400"/>
              </a:xfrm>
              <a:prstGeom prst="rect">
                <a:avLst/>
              </a:prstGeom>
            </p:spPr>
          </p:pic>
        </p:grpSp>
        <p:sp>
          <p:nvSpPr>
            <p:cNvPr id="53" name="TextBox 52">
              <a:extLst>
                <a:ext uri="{FF2B5EF4-FFF2-40B4-BE49-F238E27FC236}">
                  <a16:creationId xmlns:a16="http://schemas.microsoft.com/office/drawing/2014/main" id="{F7FC2785-99D8-4045-8E01-125E5991637D}"/>
                </a:ext>
              </a:extLst>
            </p:cNvPr>
            <p:cNvSpPr txBox="1"/>
            <p:nvPr/>
          </p:nvSpPr>
          <p:spPr>
            <a:xfrm>
              <a:off x="5435168" y="2275458"/>
              <a:ext cx="5490506" cy="369332"/>
            </a:xfrm>
            <a:prstGeom prst="rect">
              <a:avLst/>
            </a:prstGeom>
            <a:noFill/>
          </p:spPr>
          <p:txBody>
            <a:bodyPr wrap="square" rtlCol="0">
              <a:spAutoFit/>
            </a:bodyPr>
            <a:lstStyle/>
            <a:p>
              <a:r>
                <a:rPr lang="en-US" b="1" dirty="0"/>
                <a:t>X10,000                     Excavator ~ 100kW</a:t>
              </a:r>
            </a:p>
          </p:txBody>
        </p:sp>
      </p:grpSp>
      <p:grpSp>
        <p:nvGrpSpPr>
          <p:cNvPr id="23" name="Group 22">
            <a:extLst>
              <a:ext uri="{FF2B5EF4-FFF2-40B4-BE49-F238E27FC236}">
                <a16:creationId xmlns:a16="http://schemas.microsoft.com/office/drawing/2014/main" id="{E23E5C17-96FC-DB4C-A6F3-6C4D917E2ACE}"/>
              </a:ext>
            </a:extLst>
          </p:cNvPr>
          <p:cNvGrpSpPr/>
          <p:nvPr/>
        </p:nvGrpSpPr>
        <p:grpSpPr>
          <a:xfrm>
            <a:off x="2817738" y="3071290"/>
            <a:ext cx="8220118" cy="914400"/>
            <a:chOff x="2817738" y="3071290"/>
            <a:chExt cx="8220118" cy="914400"/>
          </a:xfrm>
        </p:grpSpPr>
        <p:pic>
          <p:nvPicPr>
            <p:cNvPr id="19" name="Graphic 18" descr="Truck with solid fill">
              <a:extLst>
                <a:ext uri="{FF2B5EF4-FFF2-40B4-BE49-F238E27FC236}">
                  <a16:creationId xmlns:a16="http://schemas.microsoft.com/office/drawing/2014/main" id="{CCF7E299-11C4-974F-8DF1-F955B34971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17738" y="3071290"/>
              <a:ext cx="914400" cy="914400"/>
            </a:xfrm>
            <a:prstGeom prst="rect">
              <a:avLst/>
            </a:prstGeom>
          </p:spPr>
        </p:pic>
        <p:sp>
          <p:nvSpPr>
            <p:cNvPr id="56" name="TextBox 55">
              <a:extLst>
                <a:ext uri="{FF2B5EF4-FFF2-40B4-BE49-F238E27FC236}">
                  <a16:creationId xmlns:a16="http://schemas.microsoft.com/office/drawing/2014/main" id="{95DB80B6-55E7-3541-BBFE-11183B99764F}"/>
                </a:ext>
              </a:extLst>
            </p:cNvPr>
            <p:cNvSpPr txBox="1"/>
            <p:nvPr/>
          </p:nvSpPr>
          <p:spPr>
            <a:xfrm>
              <a:off x="4097307" y="3236102"/>
              <a:ext cx="708621" cy="584775"/>
            </a:xfrm>
            <a:prstGeom prst="rect">
              <a:avLst/>
            </a:prstGeom>
            <a:noFill/>
          </p:spPr>
          <p:txBody>
            <a:bodyPr wrap="square" rtlCol="0">
              <a:spAutoFit/>
            </a:bodyPr>
            <a:lstStyle/>
            <a:p>
              <a:r>
                <a:rPr lang="en-US" sz="3200" b="1" dirty="0"/>
                <a:t>=</a:t>
              </a:r>
              <a:endParaRPr lang="en-US" sz="3200" dirty="0"/>
            </a:p>
          </p:txBody>
        </p:sp>
        <p:pic>
          <p:nvPicPr>
            <p:cNvPr id="57" name="Picture 10" descr="100+ Free Cyclist &amp;amp; Bicycle Illustrations">
              <a:extLst>
                <a:ext uri="{FF2B5EF4-FFF2-40B4-BE49-F238E27FC236}">
                  <a16:creationId xmlns:a16="http://schemas.microsoft.com/office/drawing/2014/main" id="{D573DB8D-213F-C043-929A-ABD659F67A6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5928" y="3197885"/>
              <a:ext cx="620105" cy="58477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BD7E190A-335F-2140-8BD5-ACA02EC8E614}"/>
                </a:ext>
              </a:extLst>
            </p:cNvPr>
            <p:cNvSpPr txBox="1"/>
            <p:nvPr/>
          </p:nvSpPr>
          <p:spPr>
            <a:xfrm>
              <a:off x="5547350" y="3300309"/>
              <a:ext cx="5490506" cy="369332"/>
            </a:xfrm>
            <a:prstGeom prst="rect">
              <a:avLst/>
            </a:prstGeom>
            <a:noFill/>
          </p:spPr>
          <p:txBody>
            <a:bodyPr wrap="square" rtlCol="0">
              <a:spAutoFit/>
            </a:bodyPr>
            <a:lstStyle/>
            <a:p>
              <a:r>
                <a:rPr lang="en-US" b="1" dirty="0"/>
                <a:t>X4,000                      Truck ~400 kW </a:t>
              </a:r>
            </a:p>
          </p:txBody>
        </p:sp>
      </p:grpSp>
      <p:grpSp>
        <p:nvGrpSpPr>
          <p:cNvPr id="22" name="Group 21">
            <a:extLst>
              <a:ext uri="{FF2B5EF4-FFF2-40B4-BE49-F238E27FC236}">
                <a16:creationId xmlns:a16="http://schemas.microsoft.com/office/drawing/2014/main" id="{A0E01F2D-78C7-8E41-A216-D3B4C39E395B}"/>
              </a:ext>
            </a:extLst>
          </p:cNvPr>
          <p:cNvGrpSpPr/>
          <p:nvPr/>
        </p:nvGrpSpPr>
        <p:grpSpPr>
          <a:xfrm>
            <a:off x="1635369" y="4150503"/>
            <a:ext cx="9369180" cy="1802423"/>
            <a:chOff x="1635369" y="4150503"/>
            <a:chExt cx="9369180" cy="1802423"/>
          </a:xfrm>
        </p:grpSpPr>
        <p:pic>
          <p:nvPicPr>
            <p:cNvPr id="40962" name="Picture 2" descr="A Steel Rolling Mill [1915]">
              <a:extLst>
                <a:ext uri="{FF2B5EF4-FFF2-40B4-BE49-F238E27FC236}">
                  <a16:creationId xmlns:a16="http://schemas.microsoft.com/office/drawing/2014/main" id="{D3AFCD44-B2B2-B548-852D-69492CEE49C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635369" y="4150503"/>
              <a:ext cx="2403231" cy="1802423"/>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AEA788D1-3201-AC4F-A7EB-BE99597B123D}"/>
                </a:ext>
              </a:extLst>
            </p:cNvPr>
            <p:cNvSpPr txBox="1"/>
            <p:nvPr/>
          </p:nvSpPr>
          <p:spPr>
            <a:xfrm>
              <a:off x="4243744" y="4759326"/>
              <a:ext cx="708621" cy="584775"/>
            </a:xfrm>
            <a:prstGeom prst="rect">
              <a:avLst/>
            </a:prstGeom>
            <a:noFill/>
          </p:spPr>
          <p:txBody>
            <a:bodyPr wrap="square" rtlCol="0">
              <a:spAutoFit/>
            </a:bodyPr>
            <a:lstStyle/>
            <a:p>
              <a:r>
                <a:rPr lang="en-US" sz="3200" b="1" dirty="0"/>
                <a:t>= </a:t>
              </a:r>
              <a:endParaRPr lang="en-US" sz="3200" dirty="0"/>
            </a:p>
          </p:txBody>
        </p:sp>
        <p:sp>
          <p:nvSpPr>
            <p:cNvPr id="62" name="TextBox 61">
              <a:extLst>
                <a:ext uri="{FF2B5EF4-FFF2-40B4-BE49-F238E27FC236}">
                  <a16:creationId xmlns:a16="http://schemas.microsoft.com/office/drawing/2014/main" id="{C95A38B2-F697-4A4A-ACAB-235FFAB0120D}"/>
                </a:ext>
              </a:extLst>
            </p:cNvPr>
            <p:cNvSpPr txBox="1"/>
            <p:nvPr/>
          </p:nvSpPr>
          <p:spPr>
            <a:xfrm>
              <a:off x="5514043" y="4828548"/>
              <a:ext cx="5490506" cy="923330"/>
            </a:xfrm>
            <a:prstGeom prst="rect">
              <a:avLst/>
            </a:prstGeom>
            <a:noFill/>
          </p:spPr>
          <p:txBody>
            <a:bodyPr wrap="square" rtlCol="0">
              <a:spAutoFit/>
            </a:bodyPr>
            <a:lstStyle/>
            <a:p>
              <a:r>
                <a:rPr lang="en-US" b="1" dirty="0"/>
                <a:t>X10,000,000             Steel rolling mill ~100 MW </a:t>
              </a:r>
            </a:p>
            <a:p>
              <a:r>
                <a:rPr lang="en-US" b="1" dirty="0"/>
                <a:t>                                   (1 person in Fontana, CA controls</a:t>
              </a:r>
            </a:p>
            <a:p>
              <a:r>
                <a:rPr lang="en-US" b="1" dirty="0"/>
                <a:t>                                     the machine)</a:t>
              </a:r>
            </a:p>
          </p:txBody>
        </p:sp>
        <p:grpSp>
          <p:nvGrpSpPr>
            <p:cNvPr id="63" name="Group 62">
              <a:extLst>
                <a:ext uri="{FF2B5EF4-FFF2-40B4-BE49-F238E27FC236}">
                  <a16:creationId xmlns:a16="http://schemas.microsoft.com/office/drawing/2014/main" id="{5C50DAB4-8D88-C943-819C-D6EDF1ED52B1}"/>
                </a:ext>
              </a:extLst>
            </p:cNvPr>
            <p:cNvGrpSpPr/>
            <p:nvPr/>
          </p:nvGrpSpPr>
          <p:grpSpPr>
            <a:xfrm>
              <a:off x="4609701" y="4556014"/>
              <a:ext cx="914400" cy="914400"/>
              <a:chOff x="4587955" y="2185634"/>
              <a:chExt cx="914400" cy="914400"/>
            </a:xfrm>
          </p:grpSpPr>
          <p:pic>
            <p:nvPicPr>
              <p:cNvPr id="64" name="Graphic 63" descr="Muscular arm with solid fill">
                <a:extLst>
                  <a:ext uri="{FF2B5EF4-FFF2-40B4-BE49-F238E27FC236}">
                    <a16:creationId xmlns:a16="http://schemas.microsoft.com/office/drawing/2014/main" id="{B591519B-C342-2546-90EF-6559F35D04C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11910" y="2196387"/>
                <a:ext cx="369332" cy="369332"/>
              </a:xfrm>
              <a:prstGeom prst="rect">
                <a:avLst/>
              </a:prstGeom>
            </p:spPr>
          </p:pic>
          <p:pic>
            <p:nvPicPr>
              <p:cNvPr id="65" name="Graphic 64" descr="Muscular arm with solid fill">
                <a:extLst>
                  <a:ext uri="{FF2B5EF4-FFF2-40B4-BE49-F238E27FC236}">
                    <a16:creationId xmlns:a16="http://schemas.microsoft.com/office/drawing/2014/main" id="{B21D4AE0-DBD8-A146-9917-9A22DEE5FF8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4587955" y="2196387"/>
                <a:ext cx="369332" cy="369332"/>
              </a:xfrm>
              <a:prstGeom prst="rect">
                <a:avLst/>
              </a:prstGeom>
            </p:spPr>
          </p:pic>
          <p:pic>
            <p:nvPicPr>
              <p:cNvPr id="66" name="Graphic 65" descr="Gymnast: Rings outline">
                <a:extLst>
                  <a:ext uri="{FF2B5EF4-FFF2-40B4-BE49-F238E27FC236}">
                    <a16:creationId xmlns:a16="http://schemas.microsoft.com/office/drawing/2014/main" id="{FB3A7176-081B-374B-8EFF-5DC5961345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7955" y="2185634"/>
                <a:ext cx="914400" cy="914400"/>
              </a:xfrm>
              <a:prstGeom prst="rect">
                <a:avLst/>
              </a:prstGeom>
            </p:spPr>
          </p:pic>
        </p:grpSp>
      </p:grpSp>
    </p:spTree>
    <p:extLst>
      <p:ext uri="{BB962C8B-B14F-4D97-AF65-F5344CB8AC3E}">
        <p14:creationId xmlns:p14="http://schemas.microsoft.com/office/powerpoint/2010/main" val="25116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58B4-F62E-BB49-9329-421E06A4D48A}"/>
              </a:ext>
            </a:extLst>
          </p:cNvPr>
          <p:cNvSpPr>
            <a:spLocks noGrp="1"/>
          </p:cNvSpPr>
          <p:nvPr>
            <p:ph type="title"/>
          </p:nvPr>
        </p:nvSpPr>
        <p:spPr/>
        <p:txBody>
          <a:bodyPr>
            <a:normAutofit/>
          </a:bodyPr>
          <a:lstStyle/>
          <a:p>
            <a:r>
              <a:rPr lang="en-US" sz="2800" dirty="0"/>
              <a:t>Changing employment structure over time because energy</a:t>
            </a:r>
          </a:p>
        </p:txBody>
      </p:sp>
      <p:pic>
        <p:nvPicPr>
          <p:cNvPr id="43010" name="Picture 2" descr="BBC - GCSE Bitesize: Changing employment structures over time">
            <a:extLst>
              <a:ext uri="{FF2B5EF4-FFF2-40B4-BE49-F238E27FC236}">
                <a16:creationId xmlns:a16="http://schemas.microsoft.com/office/drawing/2014/main" id="{CA470AB7-9AA8-5E44-BDB5-AEC79EE5DA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2385" y="1495505"/>
            <a:ext cx="4885592" cy="376709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2FF8590-8ACA-074B-8DB7-19C15EF1B3E6}"/>
              </a:ext>
            </a:extLst>
          </p:cNvPr>
          <p:cNvSpPr txBox="1">
            <a:spLocks/>
          </p:cNvSpPr>
          <p:nvPr/>
        </p:nvSpPr>
        <p:spPr>
          <a:xfrm>
            <a:off x="846691" y="6432621"/>
            <a:ext cx="3217308" cy="37016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dirty="0"/>
              <a:t>Source:  </a:t>
            </a:r>
            <a:r>
              <a:rPr lang="en-US" sz="1200" dirty="0" err="1"/>
              <a:t>bbc.co.uk</a:t>
            </a:r>
            <a:endParaRPr lang="en-US" sz="1200" dirty="0"/>
          </a:p>
        </p:txBody>
      </p:sp>
      <p:sp>
        <p:nvSpPr>
          <p:cNvPr id="6" name="Title 1">
            <a:extLst>
              <a:ext uri="{FF2B5EF4-FFF2-40B4-BE49-F238E27FC236}">
                <a16:creationId xmlns:a16="http://schemas.microsoft.com/office/drawing/2014/main" id="{ED844DE5-DA20-E74E-A9A2-A7548D495AF8}"/>
              </a:ext>
            </a:extLst>
          </p:cNvPr>
          <p:cNvSpPr txBox="1">
            <a:spLocks/>
          </p:cNvSpPr>
          <p:nvPr/>
        </p:nvSpPr>
        <p:spPr>
          <a:xfrm>
            <a:off x="1657350" y="5507023"/>
            <a:ext cx="9835662" cy="886391"/>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dirty="0">
                <a:latin typeface=""/>
              </a:rPr>
              <a:t>Our primary concern: food (feed ourselves)</a:t>
            </a:r>
          </a:p>
          <a:p>
            <a:pPr algn="ctr"/>
            <a:r>
              <a:rPr lang="en-US" sz="2000" dirty="0">
                <a:latin typeface=""/>
              </a:rPr>
              <a:t>Before: most workers were farmers (about 2/3). Feed themselves first (</a:t>
            </a:r>
            <a:r>
              <a:rPr lang="en-US" sz="2000" dirty="0" err="1">
                <a:latin typeface=""/>
              </a:rPr>
              <a:t>subsistance</a:t>
            </a:r>
            <a:r>
              <a:rPr lang="en-US" sz="2000" dirty="0">
                <a:latin typeface=""/>
              </a:rPr>
              <a:t> farming)</a:t>
            </a:r>
          </a:p>
          <a:p>
            <a:pPr algn="ctr"/>
            <a:r>
              <a:rPr lang="en-US" sz="2000" dirty="0">
                <a:latin typeface=""/>
              </a:rPr>
              <a:t>As much non-farmers as there was excess of food production. 2/3 of budget was food consumption.</a:t>
            </a:r>
          </a:p>
          <a:p>
            <a:pPr algn="ctr"/>
            <a:endParaRPr lang="en-US" sz="2000" dirty="0">
              <a:latin typeface=""/>
            </a:endParaRPr>
          </a:p>
        </p:txBody>
      </p:sp>
    </p:spTree>
    <p:extLst>
      <p:ext uri="{BB962C8B-B14F-4D97-AF65-F5344CB8AC3E}">
        <p14:creationId xmlns:p14="http://schemas.microsoft.com/office/powerpoint/2010/main" val="651487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0646181-0734-AA4F-A24D-784703813540}"/>
              </a:ext>
            </a:extLst>
          </p:cNvPr>
          <p:cNvGrpSpPr/>
          <p:nvPr/>
        </p:nvGrpSpPr>
        <p:grpSpPr>
          <a:xfrm>
            <a:off x="3242164" y="1708360"/>
            <a:ext cx="5707673" cy="3441280"/>
            <a:chOff x="3242163" y="2171700"/>
            <a:chExt cx="5707673" cy="3441280"/>
          </a:xfrm>
        </p:grpSpPr>
        <p:pic>
          <p:nvPicPr>
            <p:cNvPr id="41986" name="Picture 2" descr="Per capita world energy by source : dataisbeautiful">
              <a:extLst>
                <a:ext uri="{FF2B5EF4-FFF2-40B4-BE49-F238E27FC236}">
                  <a16:creationId xmlns:a16="http://schemas.microsoft.com/office/drawing/2014/main" id="{AD6F5034-E001-F44B-B3CB-5446621FB4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42163" y="2171700"/>
              <a:ext cx="5707673" cy="344128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71C371A-EEEA-FA42-AC6E-DDBE7069E2A8}"/>
                </a:ext>
              </a:extLst>
            </p:cNvPr>
            <p:cNvSpPr/>
            <p:nvPr/>
          </p:nvSpPr>
          <p:spPr>
            <a:xfrm>
              <a:off x="5767754" y="3892340"/>
              <a:ext cx="597877" cy="5389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5C9F96-AE7E-5D47-897E-BF594FF0D7A0}"/>
                </a:ext>
              </a:extLst>
            </p:cNvPr>
            <p:cNvSpPr txBox="1"/>
            <p:nvPr/>
          </p:nvSpPr>
          <p:spPr>
            <a:xfrm>
              <a:off x="4848660" y="3469960"/>
              <a:ext cx="1838188" cy="369332"/>
            </a:xfrm>
            <a:prstGeom prst="rect">
              <a:avLst/>
            </a:prstGeom>
            <a:noFill/>
          </p:spPr>
          <p:txBody>
            <a:bodyPr wrap="square" rtlCol="0">
              <a:spAutoFit/>
            </a:bodyPr>
            <a:lstStyle/>
            <a:p>
              <a:r>
                <a:rPr lang="en-US" b="1" dirty="0"/>
                <a:t>1920-1940: flat</a:t>
              </a:r>
            </a:p>
          </p:txBody>
        </p:sp>
      </p:grpSp>
      <p:sp>
        <p:nvSpPr>
          <p:cNvPr id="8" name="Title 1">
            <a:extLst>
              <a:ext uri="{FF2B5EF4-FFF2-40B4-BE49-F238E27FC236}">
                <a16:creationId xmlns:a16="http://schemas.microsoft.com/office/drawing/2014/main" id="{C370434B-EF71-304C-AD80-05AC50AC7301}"/>
              </a:ext>
            </a:extLst>
          </p:cNvPr>
          <p:cNvSpPr>
            <a:spLocks noGrp="1"/>
          </p:cNvSpPr>
          <p:nvPr>
            <p:ph type="title"/>
          </p:nvPr>
        </p:nvSpPr>
        <p:spPr>
          <a:xfrm>
            <a:off x="1371600" y="533402"/>
            <a:ext cx="4724400" cy="574994"/>
          </a:xfrm>
        </p:spPr>
        <p:txBody>
          <a:bodyPr>
            <a:normAutofit/>
          </a:bodyPr>
          <a:lstStyle/>
          <a:p>
            <a:r>
              <a:rPr lang="en-US" sz="2000" b="1" dirty="0"/>
              <a:t>kWh: not sustainable, but it feels good</a:t>
            </a:r>
          </a:p>
        </p:txBody>
      </p:sp>
      <p:sp>
        <p:nvSpPr>
          <p:cNvPr id="9" name="Title 1">
            <a:extLst>
              <a:ext uri="{FF2B5EF4-FFF2-40B4-BE49-F238E27FC236}">
                <a16:creationId xmlns:a16="http://schemas.microsoft.com/office/drawing/2014/main" id="{856B7CFD-5DED-1B45-A8E1-9E0C3F72F6E3}"/>
              </a:ext>
            </a:extLst>
          </p:cNvPr>
          <p:cNvSpPr txBox="1">
            <a:spLocks/>
          </p:cNvSpPr>
          <p:nvPr/>
        </p:nvSpPr>
        <p:spPr>
          <a:xfrm rot="16200000">
            <a:off x="-382832" y="2975682"/>
            <a:ext cx="4724400" cy="906636"/>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b="1" dirty="0"/>
              <a:t>kWh per capita: </a:t>
            </a:r>
          </a:p>
        </p:txBody>
      </p:sp>
      <p:sp>
        <p:nvSpPr>
          <p:cNvPr id="10" name="Title 1">
            <a:extLst>
              <a:ext uri="{FF2B5EF4-FFF2-40B4-BE49-F238E27FC236}">
                <a16:creationId xmlns:a16="http://schemas.microsoft.com/office/drawing/2014/main" id="{E094CA92-C9EE-0844-8ABB-AB15A69D4A52}"/>
              </a:ext>
            </a:extLst>
          </p:cNvPr>
          <p:cNvSpPr txBox="1">
            <a:spLocks/>
          </p:cNvSpPr>
          <p:nvPr/>
        </p:nvSpPr>
        <p:spPr>
          <a:xfrm>
            <a:off x="395639" y="2431626"/>
            <a:ext cx="4724400" cy="57499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b="1" dirty="0"/>
              <a:t>20,000 kWh</a:t>
            </a:r>
          </a:p>
        </p:txBody>
      </p:sp>
      <p:sp>
        <p:nvSpPr>
          <p:cNvPr id="11" name="Title 1">
            <a:extLst>
              <a:ext uri="{FF2B5EF4-FFF2-40B4-BE49-F238E27FC236}">
                <a16:creationId xmlns:a16="http://schemas.microsoft.com/office/drawing/2014/main" id="{310453EF-13AC-234C-BFE0-51B788910531}"/>
              </a:ext>
            </a:extLst>
          </p:cNvPr>
          <p:cNvSpPr txBox="1">
            <a:spLocks/>
          </p:cNvSpPr>
          <p:nvPr/>
        </p:nvSpPr>
        <p:spPr>
          <a:xfrm>
            <a:off x="395639" y="3909350"/>
            <a:ext cx="4724400" cy="57499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b="1" dirty="0"/>
              <a:t>5,000 kWh</a:t>
            </a:r>
          </a:p>
        </p:txBody>
      </p:sp>
      <p:sp>
        <p:nvSpPr>
          <p:cNvPr id="12" name="Title 1">
            <a:extLst>
              <a:ext uri="{FF2B5EF4-FFF2-40B4-BE49-F238E27FC236}">
                <a16:creationId xmlns:a16="http://schemas.microsoft.com/office/drawing/2014/main" id="{4C39D37A-107E-D24E-8338-A1B1249F2128}"/>
              </a:ext>
            </a:extLst>
          </p:cNvPr>
          <p:cNvSpPr txBox="1">
            <a:spLocks/>
          </p:cNvSpPr>
          <p:nvPr/>
        </p:nvSpPr>
        <p:spPr>
          <a:xfrm>
            <a:off x="-382832" y="1372236"/>
            <a:ext cx="4724400" cy="57499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b="1" dirty="0"/>
              <a:t>1 kWh = 3.6 MJ</a:t>
            </a:r>
          </a:p>
        </p:txBody>
      </p:sp>
      <p:sp>
        <p:nvSpPr>
          <p:cNvPr id="13" name="Title 1">
            <a:extLst>
              <a:ext uri="{FF2B5EF4-FFF2-40B4-BE49-F238E27FC236}">
                <a16:creationId xmlns:a16="http://schemas.microsoft.com/office/drawing/2014/main" id="{54752F12-E5A5-3B40-8AF3-BB51D4F1FCB2}"/>
              </a:ext>
            </a:extLst>
          </p:cNvPr>
          <p:cNvSpPr txBox="1">
            <a:spLocks/>
          </p:cNvSpPr>
          <p:nvPr/>
        </p:nvSpPr>
        <p:spPr>
          <a:xfrm>
            <a:off x="2227384" y="5387074"/>
            <a:ext cx="7678616" cy="1231902"/>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dirty="0">
                <a:latin typeface=""/>
              </a:rPr>
              <a:t>Per Capita, coal consumption has never decreased in history.</a:t>
            </a:r>
          </a:p>
          <a:p>
            <a:pPr algn="ctr"/>
            <a:r>
              <a:rPr lang="en-US" sz="2000" dirty="0">
                <a:latin typeface=""/>
              </a:rPr>
              <a:t>Fossil fuels = animal feed (kibble) for machines.</a:t>
            </a:r>
          </a:p>
          <a:p>
            <a:pPr algn="ctr"/>
            <a:r>
              <a:rPr lang="en-US" sz="2000" dirty="0">
                <a:latin typeface=""/>
              </a:rPr>
              <a:t>Oil: mostly to move around people and goods</a:t>
            </a:r>
          </a:p>
          <a:p>
            <a:pPr algn="ctr"/>
            <a:r>
              <a:rPr lang="en-US" sz="2000" dirty="0">
                <a:latin typeface=""/>
              </a:rPr>
              <a:t>Coal: mostly for electricity production</a:t>
            </a:r>
          </a:p>
        </p:txBody>
      </p:sp>
      <p:sp>
        <p:nvSpPr>
          <p:cNvPr id="15" name="Title 1">
            <a:extLst>
              <a:ext uri="{FF2B5EF4-FFF2-40B4-BE49-F238E27FC236}">
                <a16:creationId xmlns:a16="http://schemas.microsoft.com/office/drawing/2014/main" id="{83E176F3-DFE3-434E-B44D-F2690D38932C}"/>
              </a:ext>
            </a:extLst>
          </p:cNvPr>
          <p:cNvSpPr txBox="1">
            <a:spLocks/>
          </p:cNvSpPr>
          <p:nvPr/>
        </p:nvSpPr>
        <p:spPr>
          <a:xfrm>
            <a:off x="7467600" y="1029031"/>
            <a:ext cx="4724400" cy="574994"/>
          </a:xfrm>
          <a:prstGeom prst="rect">
            <a:avLst/>
          </a:prstGeom>
        </p:spPr>
        <p:txBody>
          <a:bodyPr vert="horz" lIns="91440" tIns="45720" rIns="91440" bIns="45720" rtlCol="0" anchor="t">
            <a:normAutofit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2000" b="1" dirty="0"/>
              <a:t>20,000 kWh per capita per year:</a:t>
            </a:r>
          </a:p>
          <a:p>
            <a:pPr algn="ctr"/>
            <a:r>
              <a:rPr lang="en-US" sz="2000" b="1" dirty="0"/>
              <a:t>200 "workers" per capita</a:t>
            </a:r>
          </a:p>
        </p:txBody>
      </p:sp>
    </p:spTree>
    <p:extLst>
      <p:ext uri="{BB962C8B-B14F-4D97-AF65-F5344CB8AC3E}">
        <p14:creationId xmlns:p14="http://schemas.microsoft.com/office/powerpoint/2010/main" val="1570013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1B6E-5522-0C4A-9BA4-03A7693AB07C}"/>
              </a:ext>
            </a:extLst>
          </p:cNvPr>
          <p:cNvSpPr>
            <a:spLocks noGrp="1"/>
          </p:cNvSpPr>
          <p:nvPr>
            <p:ph type="title"/>
          </p:nvPr>
        </p:nvSpPr>
        <p:spPr/>
        <p:txBody>
          <a:bodyPr>
            <a:normAutofit/>
          </a:bodyPr>
          <a:lstStyle/>
          <a:p>
            <a:r>
              <a:rPr lang="en-US" sz="4400" dirty="0"/>
              <a:t>Why "Energy and the economy" ?</a:t>
            </a:r>
          </a:p>
        </p:txBody>
      </p:sp>
    </p:spTree>
    <p:extLst>
      <p:ext uri="{BB962C8B-B14F-4D97-AF65-F5344CB8AC3E}">
        <p14:creationId xmlns:p14="http://schemas.microsoft.com/office/powerpoint/2010/main" val="4230603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602-218B-9647-A783-43049E93E363}"/>
              </a:ext>
            </a:extLst>
          </p:cNvPr>
          <p:cNvSpPr>
            <a:spLocks noGrp="1"/>
          </p:cNvSpPr>
          <p:nvPr>
            <p:ph type="title"/>
          </p:nvPr>
        </p:nvSpPr>
        <p:spPr>
          <a:xfrm>
            <a:off x="1371600" y="685800"/>
            <a:ext cx="9601200" cy="808892"/>
          </a:xfrm>
        </p:spPr>
        <p:txBody>
          <a:bodyPr>
            <a:normAutofit/>
          </a:bodyPr>
          <a:lstStyle/>
          <a:p>
            <a:r>
              <a:rPr lang="en-US" sz="2400" dirty="0"/>
              <a:t>World economy in simplified terms</a:t>
            </a:r>
          </a:p>
        </p:txBody>
      </p:sp>
      <p:sp>
        <p:nvSpPr>
          <p:cNvPr id="9" name="Rectangle 8">
            <a:extLst>
              <a:ext uri="{FF2B5EF4-FFF2-40B4-BE49-F238E27FC236}">
                <a16:creationId xmlns:a16="http://schemas.microsoft.com/office/drawing/2014/main" id="{6ED7E0B4-905C-CB47-B122-8DFDF646F71F}"/>
              </a:ext>
            </a:extLst>
          </p:cNvPr>
          <p:cNvSpPr/>
          <p:nvPr/>
        </p:nvSpPr>
        <p:spPr>
          <a:xfrm>
            <a:off x="1371600" y="1690776"/>
            <a:ext cx="1733909" cy="3743865"/>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Renewable* resources</a:t>
            </a:r>
          </a:p>
        </p:txBody>
      </p:sp>
      <p:sp>
        <p:nvSpPr>
          <p:cNvPr id="10" name="Rectangle 9">
            <a:extLst>
              <a:ext uri="{FF2B5EF4-FFF2-40B4-BE49-F238E27FC236}">
                <a16:creationId xmlns:a16="http://schemas.microsoft.com/office/drawing/2014/main" id="{16177A6B-BEBD-1B4C-A948-047F0348B55B}"/>
              </a:ext>
            </a:extLst>
          </p:cNvPr>
          <p:cNvSpPr/>
          <p:nvPr/>
        </p:nvSpPr>
        <p:spPr>
          <a:xfrm>
            <a:off x="3439064" y="1690776"/>
            <a:ext cx="1733909" cy="37438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Non-renewable resources</a:t>
            </a:r>
          </a:p>
        </p:txBody>
      </p:sp>
      <p:sp>
        <p:nvSpPr>
          <p:cNvPr id="11" name="TextBox 10">
            <a:extLst>
              <a:ext uri="{FF2B5EF4-FFF2-40B4-BE49-F238E27FC236}">
                <a16:creationId xmlns:a16="http://schemas.microsoft.com/office/drawing/2014/main" id="{BA27D889-3699-854C-8930-F401FBF540C9}"/>
              </a:ext>
            </a:extLst>
          </p:cNvPr>
          <p:cNvSpPr txBox="1"/>
          <p:nvPr/>
        </p:nvSpPr>
        <p:spPr>
          <a:xfrm>
            <a:off x="996351" y="5671149"/>
            <a:ext cx="5175849" cy="369332"/>
          </a:xfrm>
          <a:prstGeom prst="rect">
            <a:avLst/>
          </a:prstGeom>
          <a:noFill/>
        </p:spPr>
        <p:txBody>
          <a:bodyPr wrap="square" rtlCol="0">
            <a:spAutoFit/>
          </a:bodyPr>
          <a:lstStyle/>
          <a:p>
            <a:r>
              <a:rPr lang="en-US" dirty="0"/>
              <a:t>*renewable over the course of a human life</a:t>
            </a:r>
          </a:p>
        </p:txBody>
      </p:sp>
      <p:sp>
        <p:nvSpPr>
          <p:cNvPr id="12" name="TextBox 11">
            <a:extLst>
              <a:ext uri="{FF2B5EF4-FFF2-40B4-BE49-F238E27FC236}">
                <a16:creationId xmlns:a16="http://schemas.microsoft.com/office/drawing/2014/main" id="{7DB0DB81-76DE-2D41-B907-8C7147C26259}"/>
              </a:ext>
            </a:extLst>
          </p:cNvPr>
          <p:cNvSpPr txBox="1"/>
          <p:nvPr/>
        </p:nvSpPr>
        <p:spPr>
          <a:xfrm>
            <a:off x="841075" y="6042471"/>
            <a:ext cx="4875361" cy="646331"/>
          </a:xfrm>
          <a:prstGeom prst="rect">
            <a:avLst/>
          </a:prstGeom>
          <a:noFill/>
        </p:spPr>
        <p:txBody>
          <a:bodyPr wrap="square" rtlCol="0">
            <a:spAutoFit/>
          </a:bodyPr>
          <a:lstStyle/>
          <a:p>
            <a:pPr algn="ctr"/>
            <a:r>
              <a:rPr lang="en-US" dirty="0"/>
              <a:t>14B years ago: Big Bang gave it for free</a:t>
            </a:r>
          </a:p>
          <a:p>
            <a:pPr algn="ctr"/>
            <a:r>
              <a:rPr lang="en-US" dirty="0"/>
              <a:t>No one paid for it. Atmosphere, Oceans.. free.</a:t>
            </a:r>
          </a:p>
        </p:txBody>
      </p:sp>
      <p:grpSp>
        <p:nvGrpSpPr>
          <p:cNvPr id="24" name="Group 23">
            <a:extLst>
              <a:ext uri="{FF2B5EF4-FFF2-40B4-BE49-F238E27FC236}">
                <a16:creationId xmlns:a16="http://schemas.microsoft.com/office/drawing/2014/main" id="{041A3FA6-4446-614C-9C2D-C66CC29FEB01}"/>
              </a:ext>
            </a:extLst>
          </p:cNvPr>
          <p:cNvGrpSpPr/>
          <p:nvPr/>
        </p:nvGrpSpPr>
        <p:grpSpPr>
          <a:xfrm>
            <a:off x="5503653" y="856337"/>
            <a:ext cx="4086044" cy="3126910"/>
            <a:chOff x="5503653" y="856337"/>
            <a:chExt cx="4086044" cy="3126910"/>
          </a:xfrm>
        </p:grpSpPr>
        <p:pic>
          <p:nvPicPr>
            <p:cNvPr id="45058" name="Picture 2" descr="Home - Cavemen Haircuts">
              <a:extLst>
                <a:ext uri="{FF2B5EF4-FFF2-40B4-BE49-F238E27FC236}">
                  <a16:creationId xmlns:a16="http://schemas.microsoft.com/office/drawing/2014/main" id="{DC32A7BC-F076-584F-B344-71542E8619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535" y="2874753"/>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77BB9BA0-5B50-8941-AEA4-42876022BB78}"/>
                </a:ext>
              </a:extLst>
            </p:cNvPr>
            <p:cNvSpPr/>
            <p:nvPr/>
          </p:nvSpPr>
          <p:spPr>
            <a:xfrm>
              <a:off x="5503653" y="1535502"/>
              <a:ext cx="2087592" cy="638355"/>
            </a:xfrm>
            <a:custGeom>
              <a:avLst/>
              <a:gdLst>
                <a:gd name="connsiteX0" fmla="*/ 0 w 2087592"/>
                <a:gd name="connsiteY0" fmla="*/ 638355 h 638355"/>
                <a:gd name="connsiteX1" fmla="*/ 897147 w 2087592"/>
                <a:gd name="connsiteY1" fmla="*/ 224287 h 638355"/>
                <a:gd name="connsiteX2" fmla="*/ 2087592 w 2087592"/>
                <a:gd name="connsiteY2" fmla="*/ 0 h 638355"/>
              </a:gdLst>
              <a:ahLst/>
              <a:cxnLst>
                <a:cxn ang="0">
                  <a:pos x="connsiteX0" y="connsiteY0"/>
                </a:cxn>
                <a:cxn ang="0">
                  <a:pos x="connsiteX1" y="connsiteY1"/>
                </a:cxn>
                <a:cxn ang="0">
                  <a:pos x="connsiteX2" y="connsiteY2"/>
                </a:cxn>
              </a:cxnLst>
              <a:rect l="l" t="t" r="r" b="b"/>
              <a:pathLst>
                <a:path w="2087592" h="638355">
                  <a:moveTo>
                    <a:pt x="0" y="638355"/>
                  </a:moveTo>
                  <a:cubicBezTo>
                    <a:pt x="274607" y="484517"/>
                    <a:pt x="549215" y="330679"/>
                    <a:pt x="897147" y="224287"/>
                  </a:cubicBezTo>
                  <a:cubicBezTo>
                    <a:pt x="1245079" y="117895"/>
                    <a:pt x="1666335" y="58947"/>
                    <a:pt x="2087592"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CB27EA-769D-F740-8CA5-DDE4BE15D71F}"/>
                </a:ext>
              </a:extLst>
            </p:cNvPr>
            <p:cNvSpPr/>
            <p:nvPr/>
          </p:nvSpPr>
          <p:spPr>
            <a:xfrm>
              <a:off x="6642340" y="1828800"/>
              <a:ext cx="1155939" cy="845389"/>
            </a:xfrm>
            <a:custGeom>
              <a:avLst/>
              <a:gdLst>
                <a:gd name="connsiteX0" fmla="*/ 0 w 1155939"/>
                <a:gd name="connsiteY0" fmla="*/ 845389 h 845389"/>
                <a:gd name="connsiteX1" fmla="*/ 379562 w 1155939"/>
                <a:gd name="connsiteY1" fmla="*/ 396815 h 845389"/>
                <a:gd name="connsiteX2" fmla="*/ 1155939 w 1155939"/>
                <a:gd name="connsiteY2" fmla="*/ 0 h 845389"/>
              </a:gdLst>
              <a:ahLst/>
              <a:cxnLst>
                <a:cxn ang="0">
                  <a:pos x="connsiteX0" y="connsiteY0"/>
                </a:cxn>
                <a:cxn ang="0">
                  <a:pos x="connsiteX1" y="connsiteY1"/>
                </a:cxn>
                <a:cxn ang="0">
                  <a:pos x="connsiteX2" y="connsiteY2"/>
                </a:cxn>
              </a:cxnLst>
              <a:rect l="l" t="t" r="r" b="b"/>
              <a:pathLst>
                <a:path w="1155939" h="845389">
                  <a:moveTo>
                    <a:pt x="0" y="845389"/>
                  </a:moveTo>
                  <a:cubicBezTo>
                    <a:pt x="93453" y="691551"/>
                    <a:pt x="186906" y="537713"/>
                    <a:pt x="379562" y="396815"/>
                  </a:cubicBezTo>
                  <a:cubicBezTo>
                    <a:pt x="572218" y="255917"/>
                    <a:pt x="864078" y="127958"/>
                    <a:pt x="1155939"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FF04BE-9FF5-1B49-A396-7FDB631D941E}"/>
                </a:ext>
              </a:extLst>
            </p:cNvPr>
            <p:cNvSpPr txBox="1"/>
            <p:nvPr/>
          </p:nvSpPr>
          <p:spPr>
            <a:xfrm>
              <a:off x="7108167" y="2279910"/>
              <a:ext cx="695863" cy="584775"/>
            </a:xfrm>
            <a:prstGeom prst="rect">
              <a:avLst/>
            </a:prstGeom>
            <a:noFill/>
          </p:spPr>
          <p:txBody>
            <a:bodyPr wrap="square" rtlCol="0">
              <a:spAutoFit/>
            </a:bodyPr>
            <a:lstStyle/>
            <a:p>
              <a:r>
                <a:rPr lang="en-US" sz="3200" b="1" dirty="0"/>
                <a:t>W</a:t>
              </a:r>
            </a:p>
          </p:txBody>
        </p:sp>
        <p:pic>
          <p:nvPicPr>
            <p:cNvPr id="19" name="Graphic 18" descr="House with solid fill">
              <a:extLst>
                <a:ext uri="{FF2B5EF4-FFF2-40B4-BE49-F238E27FC236}">
                  <a16:creationId xmlns:a16="http://schemas.microsoft.com/office/drawing/2014/main" id="{EABC8BEE-758F-D847-A606-5EF28EEBA3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8611" y="856337"/>
              <a:ext cx="638355" cy="638355"/>
            </a:xfrm>
            <a:prstGeom prst="rect">
              <a:avLst/>
            </a:prstGeom>
          </p:spPr>
        </p:pic>
        <p:pic>
          <p:nvPicPr>
            <p:cNvPr id="21" name="Graphic 20" descr="Convertible with solid fill">
              <a:extLst>
                <a:ext uri="{FF2B5EF4-FFF2-40B4-BE49-F238E27FC236}">
                  <a16:creationId xmlns:a16="http://schemas.microsoft.com/office/drawing/2014/main" id="{91B30BD5-60BD-5A49-A3CE-AE8662161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5297" y="1284697"/>
              <a:ext cx="914400" cy="914400"/>
            </a:xfrm>
            <a:prstGeom prst="rect">
              <a:avLst/>
            </a:prstGeom>
          </p:spPr>
        </p:pic>
      </p:grpSp>
      <p:sp>
        <p:nvSpPr>
          <p:cNvPr id="26" name="TextBox 25">
            <a:extLst>
              <a:ext uri="{FF2B5EF4-FFF2-40B4-BE49-F238E27FC236}">
                <a16:creationId xmlns:a16="http://schemas.microsoft.com/office/drawing/2014/main" id="{ADF95350-77AD-FC42-A741-06BBAA7BDDB5}"/>
              </a:ext>
            </a:extLst>
          </p:cNvPr>
          <p:cNvSpPr txBox="1"/>
          <p:nvPr/>
        </p:nvSpPr>
        <p:spPr>
          <a:xfrm>
            <a:off x="4949405" y="4305403"/>
            <a:ext cx="4875361" cy="923330"/>
          </a:xfrm>
          <a:prstGeom prst="rect">
            <a:avLst/>
          </a:prstGeom>
          <a:noFill/>
        </p:spPr>
        <p:txBody>
          <a:bodyPr wrap="square" rtlCol="0">
            <a:spAutoFit/>
          </a:bodyPr>
          <a:lstStyle/>
          <a:p>
            <a:pPr algn="ctr"/>
            <a:r>
              <a:rPr lang="en-US" dirty="0"/>
              <a:t>Productive activity: either consume resources directly, or make "nice" things we it.</a:t>
            </a:r>
          </a:p>
          <a:p>
            <a:pPr algn="ctr"/>
            <a:r>
              <a:rPr lang="en-US" dirty="0"/>
              <a:t>E.g.: iron ore-&gt; fork.</a:t>
            </a:r>
          </a:p>
        </p:txBody>
      </p:sp>
      <p:sp>
        <p:nvSpPr>
          <p:cNvPr id="27" name="TextBox 26">
            <a:extLst>
              <a:ext uri="{FF2B5EF4-FFF2-40B4-BE49-F238E27FC236}">
                <a16:creationId xmlns:a16="http://schemas.microsoft.com/office/drawing/2014/main" id="{81CB82E9-0347-6943-B8BB-39788E55DE2A}"/>
              </a:ext>
            </a:extLst>
          </p:cNvPr>
          <p:cNvSpPr txBox="1"/>
          <p:nvPr/>
        </p:nvSpPr>
        <p:spPr>
          <a:xfrm>
            <a:off x="6327476" y="5322498"/>
            <a:ext cx="4875361" cy="923330"/>
          </a:xfrm>
          <a:prstGeom prst="rect">
            <a:avLst/>
          </a:prstGeom>
          <a:noFill/>
        </p:spPr>
        <p:txBody>
          <a:bodyPr wrap="square" rtlCol="0">
            <a:spAutoFit/>
          </a:bodyPr>
          <a:lstStyle/>
          <a:p>
            <a:pPr algn="ctr"/>
            <a:r>
              <a:rPr lang="en-US" dirty="0"/>
              <a:t>At the beginning of times, not enough people to make dent in renewable resources (fish,…).</a:t>
            </a:r>
          </a:p>
          <a:p>
            <a:pPr algn="ctr"/>
            <a:r>
              <a:rPr lang="en-US" dirty="0"/>
              <a:t>Studies : local shortage of flint.</a:t>
            </a:r>
          </a:p>
        </p:txBody>
      </p:sp>
    </p:spTree>
    <p:extLst>
      <p:ext uri="{BB962C8B-B14F-4D97-AF65-F5344CB8AC3E}">
        <p14:creationId xmlns:p14="http://schemas.microsoft.com/office/powerpoint/2010/main" val="227719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602-218B-9647-A783-43049E93E363}"/>
              </a:ext>
            </a:extLst>
          </p:cNvPr>
          <p:cNvSpPr>
            <a:spLocks noGrp="1"/>
          </p:cNvSpPr>
          <p:nvPr>
            <p:ph type="title"/>
          </p:nvPr>
        </p:nvSpPr>
        <p:spPr>
          <a:xfrm>
            <a:off x="1371600" y="685800"/>
            <a:ext cx="9601200" cy="808892"/>
          </a:xfrm>
        </p:spPr>
        <p:txBody>
          <a:bodyPr>
            <a:normAutofit/>
          </a:bodyPr>
          <a:lstStyle/>
          <a:p>
            <a:r>
              <a:rPr lang="en-US" sz="2400" dirty="0"/>
              <a:t>World economy in simplified terms</a:t>
            </a:r>
          </a:p>
        </p:txBody>
      </p:sp>
      <p:sp>
        <p:nvSpPr>
          <p:cNvPr id="9" name="Rectangle 8">
            <a:extLst>
              <a:ext uri="{FF2B5EF4-FFF2-40B4-BE49-F238E27FC236}">
                <a16:creationId xmlns:a16="http://schemas.microsoft.com/office/drawing/2014/main" id="{6ED7E0B4-905C-CB47-B122-8DFDF646F71F}"/>
              </a:ext>
            </a:extLst>
          </p:cNvPr>
          <p:cNvSpPr/>
          <p:nvPr/>
        </p:nvSpPr>
        <p:spPr>
          <a:xfrm>
            <a:off x="1371600" y="1690776"/>
            <a:ext cx="1733909" cy="3743865"/>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Renewable* resources</a:t>
            </a:r>
          </a:p>
        </p:txBody>
      </p:sp>
      <p:sp>
        <p:nvSpPr>
          <p:cNvPr id="10" name="Rectangle 9">
            <a:extLst>
              <a:ext uri="{FF2B5EF4-FFF2-40B4-BE49-F238E27FC236}">
                <a16:creationId xmlns:a16="http://schemas.microsoft.com/office/drawing/2014/main" id="{16177A6B-BEBD-1B4C-A948-047F0348B55B}"/>
              </a:ext>
            </a:extLst>
          </p:cNvPr>
          <p:cNvSpPr/>
          <p:nvPr/>
        </p:nvSpPr>
        <p:spPr>
          <a:xfrm>
            <a:off x="3439064" y="1690776"/>
            <a:ext cx="1733909" cy="374386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Non-renewable resources</a:t>
            </a:r>
          </a:p>
        </p:txBody>
      </p:sp>
      <p:sp>
        <p:nvSpPr>
          <p:cNvPr id="11" name="TextBox 10">
            <a:extLst>
              <a:ext uri="{FF2B5EF4-FFF2-40B4-BE49-F238E27FC236}">
                <a16:creationId xmlns:a16="http://schemas.microsoft.com/office/drawing/2014/main" id="{BA27D889-3699-854C-8930-F401FBF540C9}"/>
              </a:ext>
            </a:extLst>
          </p:cNvPr>
          <p:cNvSpPr txBox="1"/>
          <p:nvPr/>
        </p:nvSpPr>
        <p:spPr>
          <a:xfrm>
            <a:off x="996351" y="5671149"/>
            <a:ext cx="5175849" cy="369332"/>
          </a:xfrm>
          <a:prstGeom prst="rect">
            <a:avLst/>
          </a:prstGeom>
          <a:noFill/>
        </p:spPr>
        <p:txBody>
          <a:bodyPr wrap="square" rtlCol="0">
            <a:spAutoFit/>
          </a:bodyPr>
          <a:lstStyle/>
          <a:p>
            <a:r>
              <a:rPr lang="en-US" dirty="0"/>
              <a:t>*renewable over the course of a human life</a:t>
            </a:r>
          </a:p>
        </p:txBody>
      </p:sp>
      <p:sp>
        <p:nvSpPr>
          <p:cNvPr id="12" name="TextBox 11">
            <a:extLst>
              <a:ext uri="{FF2B5EF4-FFF2-40B4-BE49-F238E27FC236}">
                <a16:creationId xmlns:a16="http://schemas.microsoft.com/office/drawing/2014/main" id="{7DB0DB81-76DE-2D41-B907-8C7147C26259}"/>
              </a:ext>
            </a:extLst>
          </p:cNvPr>
          <p:cNvSpPr txBox="1"/>
          <p:nvPr/>
        </p:nvSpPr>
        <p:spPr>
          <a:xfrm>
            <a:off x="841075" y="6042471"/>
            <a:ext cx="4875361" cy="646331"/>
          </a:xfrm>
          <a:prstGeom prst="rect">
            <a:avLst/>
          </a:prstGeom>
          <a:noFill/>
        </p:spPr>
        <p:txBody>
          <a:bodyPr wrap="square" rtlCol="0">
            <a:spAutoFit/>
          </a:bodyPr>
          <a:lstStyle/>
          <a:p>
            <a:pPr algn="ctr"/>
            <a:r>
              <a:rPr lang="en-US" dirty="0"/>
              <a:t>14B years ago: Big Bang gave it for free</a:t>
            </a:r>
          </a:p>
          <a:p>
            <a:pPr algn="ctr"/>
            <a:r>
              <a:rPr lang="en-US" dirty="0"/>
              <a:t>No one paid for it. Atmosphere, Oceans.. free.</a:t>
            </a:r>
          </a:p>
        </p:txBody>
      </p:sp>
      <p:pic>
        <p:nvPicPr>
          <p:cNvPr id="45058" name="Picture 2" descr="Home - Cavemen Haircuts">
            <a:extLst>
              <a:ext uri="{FF2B5EF4-FFF2-40B4-BE49-F238E27FC236}">
                <a16:creationId xmlns:a16="http://schemas.microsoft.com/office/drawing/2014/main" id="{DC32A7BC-F076-584F-B344-71542E8619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535" y="2874753"/>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77BB9BA0-5B50-8941-AEA4-42876022BB78}"/>
              </a:ext>
            </a:extLst>
          </p:cNvPr>
          <p:cNvSpPr/>
          <p:nvPr/>
        </p:nvSpPr>
        <p:spPr>
          <a:xfrm>
            <a:off x="5503653" y="1535502"/>
            <a:ext cx="2087592" cy="638355"/>
          </a:xfrm>
          <a:custGeom>
            <a:avLst/>
            <a:gdLst>
              <a:gd name="connsiteX0" fmla="*/ 0 w 2087592"/>
              <a:gd name="connsiteY0" fmla="*/ 638355 h 638355"/>
              <a:gd name="connsiteX1" fmla="*/ 897147 w 2087592"/>
              <a:gd name="connsiteY1" fmla="*/ 224287 h 638355"/>
              <a:gd name="connsiteX2" fmla="*/ 2087592 w 2087592"/>
              <a:gd name="connsiteY2" fmla="*/ 0 h 638355"/>
            </a:gdLst>
            <a:ahLst/>
            <a:cxnLst>
              <a:cxn ang="0">
                <a:pos x="connsiteX0" y="connsiteY0"/>
              </a:cxn>
              <a:cxn ang="0">
                <a:pos x="connsiteX1" y="connsiteY1"/>
              </a:cxn>
              <a:cxn ang="0">
                <a:pos x="connsiteX2" y="connsiteY2"/>
              </a:cxn>
            </a:cxnLst>
            <a:rect l="l" t="t" r="r" b="b"/>
            <a:pathLst>
              <a:path w="2087592" h="638355">
                <a:moveTo>
                  <a:pt x="0" y="638355"/>
                </a:moveTo>
                <a:cubicBezTo>
                  <a:pt x="274607" y="484517"/>
                  <a:pt x="549215" y="330679"/>
                  <a:pt x="897147" y="224287"/>
                </a:cubicBezTo>
                <a:cubicBezTo>
                  <a:pt x="1245079" y="117895"/>
                  <a:pt x="1666335" y="58947"/>
                  <a:pt x="2087592"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CB27EA-769D-F740-8CA5-DDE4BE15D71F}"/>
              </a:ext>
            </a:extLst>
          </p:cNvPr>
          <p:cNvSpPr/>
          <p:nvPr/>
        </p:nvSpPr>
        <p:spPr>
          <a:xfrm>
            <a:off x="6642340" y="1828800"/>
            <a:ext cx="1155939" cy="845389"/>
          </a:xfrm>
          <a:custGeom>
            <a:avLst/>
            <a:gdLst>
              <a:gd name="connsiteX0" fmla="*/ 0 w 1155939"/>
              <a:gd name="connsiteY0" fmla="*/ 845389 h 845389"/>
              <a:gd name="connsiteX1" fmla="*/ 379562 w 1155939"/>
              <a:gd name="connsiteY1" fmla="*/ 396815 h 845389"/>
              <a:gd name="connsiteX2" fmla="*/ 1155939 w 1155939"/>
              <a:gd name="connsiteY2" fmla="*/ 0 h 845389"/>
            </a:gdLst>
            <a:ahLst/>
            <a:cxnLst>
              <a:cxn ang="0">
                <a:pos x="connsiteX0" y="connsiteY0"/>
              </a:cxn>
              <a:cxn ang="0">
                <a:pos x="connsiteX1" y="connsiteY1"/>
              </a:cxn>
              <a:cxn ang="0">
                <a:pos x="connsiteX2" y="connsiteY2"/>
              </a:cxn>
            </a:cxnLst>
            <a:rect l="l" t="t" r="r" b="b"/>
            <a:pathLst>
              <a:path w="1155939" h="845389">
                <a:moveTo>
                  <a:pt x="0" y="845389"/>
                </a:moveTo>
                <a:cubicBezTo>
                  <a:pt x="93453" y="691551"/>
                  <a:pt x="186906" y="537713"/>
                  <a:pt x="379562" y="396815"/>
                </a:cubicBezTo>
                <a:cubicBezTo>
                  <a:pt x="572218" y="255917"/>
                  <a:pt x="864078" y="127958"/>
                  <a:pt x="1155939"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FF04BE-9FF5-1B49-A396-7FDB631D941E}"/>
              </a:ext>
            </a:extLst>
          </p:cNvPr>
          <p:cNvSpPr txBox="1"/>
          <p:nvPr/>
        </p:nvSpPr>
        <p:spPr>
          <a:xfrm>
            <a:off x="7108167" y="2279910"/>
            <a:ext cx="695863" cy="584775"/>
          </a:xfrm>
          <a:prstGeom prst="rect">
            <a:avLst/>
          </a:prstGeom>
          <a:noFill/>
        </p:spPr>
        <p:txBody>
          <a:bodyPr wrap="square" rtlCol="0">
            <a:spAutoFit/>
          </a:bodyPr>
          <a:lstStyle/>
          <a:p>
            <a:r>
              <a:rPr lang="en-US" sz="3200" b="1" dirty="0"/>
              <a:t>W</a:t>
            </a:r>
          </a:p>
        </p:txBody>
      </p:sp>
      <p:pic>
        <p:nvPicPr>
          <p:cNvPr id="19" name="Graphic 18" descr="House with solid fill">
            <a:extLst>
              <a:ext uri="{FF2B5EF4-FFF2-40B4-BE49-F238E27FC236}">
                <a16:creationId xmlns:a16="http://schemas.microsoft.com/office/drawing/2014/main" id="{EABC8BEE-758F-D847-A606-5EF28EEBA3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8611" y="856337"/>
            <a:ext cx="638355" cy="638355"/>
          </a:xfrm>
          <a:prstGeom prst="rect">
            <a:avLst/>
          </a:prstGeom>
        </p:spPr>
      </p:pic>
      <p:pic>
        <p:nvPicPr>
          <p:cNvPr id="21" name="Graphic 20" descr="Convertible with solid fill">
            <a:extLst>
              <a:ext uri="{FF2B5EF4-FFF2-40B4-BE49-F238E27FC236}">
                <a16:creationId xmlns:a16="http://schemas.microsoft.com/office/drawing/2014/main" id="{91B30BD5-60BD-5A49-A3CE-AE8662161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5297" y="1284697"/>
            <a:ext cx="914400" cy="914400"/>
          </a:xfrm>
          <a:prstGeom prst="rect">
            <a:avLst/>
          </a:prstGeom>
        </p:spPr>
      </p:pic>
      <p:pic>
        <p:nvPicPr>
          <p:cNvPr id="23" name="Graphic 22" descr="High voltage with solid fill">
            <a:extLst>
              <a:ext uri="{FF2B5EF4-FFF2-40B4-BE49-F238E27FC236}">
                <a16:creationId xmlns:a16="http://schemas.microsoft.com/office/drawing/2014/main" id="{4DB11AD5-E71D-CF47-A590-D590A5C3D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1712" y="1146427"/>
            <a:ext cx="638356" cy="638356"/>
          </a:xfrm>
          <a:prstGeom prst="rect">
            <a:avLst/>
          </a:prstGeom>
        </p:spPr>
      </p:pic>
      <p:pic>
        <p:nvPicPr>
          <p:cNvPr id="45060" name="Picture 4" descr="How many pounds of carbon dioxide (CO2) does a gallon of gas produce? | The  EPIC Energy Blog">
            <a:extLst>
              <a:ext uri="{FF2B5EF4-FFF2-40B4-BE49-F238E27FC236}">
                <a16:creationId xmlns:a16="http://schemas.microsoft.com/office/drawing/2014/main" id="{97177537-BBD3-C349-8EA3-C179C0D0C2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48731" y="1000575"/>
            <a:ext cx="638355" cy="4538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1CB82E9-0347-6943-B8BB-39788E55DE2A}"/>
              </a:ext>
            </a:extLst>
          </p:cNvPr>
          <p:cNvSpPr txBox="1"/>
          <p:nvPr/>
        </p:nvSpPr>
        <p:spPr>
          <a:xfrm>
            <a:off x="6237616" y="4485432"/>
            <a:ext cx="5459803" cy="923330"/>
          </a:xfrm>
          <a:prstGeom prst="rect">
            <a:avLst/>
          </a:prstGeom>
          <a:noFill/>
        </p:spPr>
        <p:txBody>
          <a:bodyPr wrap="square" rtlCol="0">
            <a:spAutoFit/>
          </a:bodyPr>
          <a:lstStyle/>
          <a:p>
            <a:pPr algn="ctr"/>
            <a:r>
              <a:rPr lang="en-US" dirty="0"/>
              <a:t>Then we discovered energy: amplifier of our capacity to take and transform.</a:t>
            </a:r>
          </a:p>
          <a:p>
            <a:pPr algn="ctr"/>
            <a:r>
              <a:rPr lang="en-US" dirty="0"/>
              <a:t>With energy, making takes and transforms a lot more </a:t>
            </a:r>
          </a:p>
        </p:txBody>
      </p:sp>
      <p:sp>
        <p:nvSpPr>
          <p:cNvPr id="17" name="TextBox 16">
            <a:extLst>
              <a:ext uri="{FF2B5EF4-FFF2-40B4-BE49-F238E27FC236}">
                <a16:creationId xmlns:a16="http://schemas.microsoft.com/office/drawing/2014/main" id="{44640DCE-6DD1-9A47-A174-3461793F4898}"/>
              </a:ext>
            </a:extLst>
          </p:cNvPr>
          <p:cNvSpPr txBox="1"/>
          <p:nvPr/>
        </p:nvSpPr>
        <p:spPr>
          <a:xfrm>
            <a:off x="6510068" y="5449282"/>
            <a:ext cx="5459803" cy="646331"/>
          </a:xfrm>
          <a:prstGeom prst="rect">
            <a:avLst/>
          </a:prstGeom>
          <a:noFill/>
        </p:spPr>
        <p:txBody>
          <a:bodyPr wrap="square" rtlCol="0">
            <a:spAutoFit/>
          </a:bodyPr>
          <a:lstStyle/>
          <a:p>
            <a:pPr algn="ctr"/>
            <a:r>
              <a:rPr lang="en-US" dirty="0"/>
              <a:t>Capital: we can set aside part of our production to increase our future production.</a:t>
            </a:r>
          </a:p>
        </p:txBody>
      </p:sp>
      <p:grpSp>
        <p:nvGrpSpPr>
          <p:cNvPr id="4" name="Group 3">
            <a:extLst>
              <a:ext uri="{FF2B5EF4-FFF2-40B4-BE49-F238E27FC236}">
                <a16:creationId xmlns:a16="http://schemas.microsoft.com/office/drawing/2014/main" id="{32AC5B4D-AE87-204B-B7A8-0364D87AF300}"/>
              </a:ext>
            </a:extLst>
          </p:cNvPr>
          <p:cNvGrpSpPr/>
          <p:nvPr/>
        </p:nvGrpSpPr>
        <p:grpSpPr>
          <a:xfrm>
            <a:off x="7720678" y="769040"/>
            <a:ext cx="2832302" cy="2726562"/>
            <a:chOff x="7720678" y="769040"/>
            <a:chExt cx="2832302" cy="2726562"/>
          </a:xfrm>
        </p:grpSpPr>
        <p:sp>
          <p:nvSpPr>
            <p:cNvPr id="3" name="Freeform 2">
              <a:extLst>
                <a:ext uri="{FF2B5EF4-FFF2-40B4-BE49-F238E27FC236}">
                  <a16:creationId xmlns:a16="http://schemas.microsoft.com/office/drawing/2014/main" id="{87CB0563-9E98-2E45-8CFC-2ECF984CEB4C}"/>
                </a:ext>
              </a:extLst>
            </p:cNvPr>
            <p:cNvSpPr/>
            <p:nvPr/>
          </p:nvSpPr>
          <p:spPr>
            <a:xfrm>
              <a:off x="7720678" y="2242868"/>
              <a:ext cx="1437407" cy="1252734"/>
            </a:xfrm>
            <a:custGeom>
              <a:avLst/>
              <a:gdLst>
                <a:gd name="connsiteX0" fmla="*/ 1216288 w 1437407"/>
                <a:gd name="connsiteY0" fmla="*/ 0 h 1252734"/>
                <a:gd name="connsiteX1" fmla="*/ 1371564 w 1437407"/>
                <a:gd name="connsiteY1" fmla="*/ 1155940 h 1252734"/>
                <a:gd name="connsiteX2" fmla="*/ 267382 w 1437407"/>
                <a:gd name="connsiteY2" fmla="*/ 1155940 h 1252734"/>
                <a:gd name="connsiteX3" fmla="*/ 8590 w 1437407"/>
                <a:gd name="connsiteY3" fmla="*/ 879894 h 1252734"/>
                <a:gd name="connsiteX4" fmla="*/ 474416 w 1437407"/>
                <a:gd name="connsiteY4" fmla="*/ 51758 h 12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407" h="1252734">
                  <a:moveTo>
                    <a:pt x="1216288" y="0"/>
                  </a:moveTo>
                  <a:cubicBezTo>
                    <a:pt x="1373001" y="481641"/>
                    <a:pt x="1529715" y="963283"/>
                    <a:pt x="1371564" y="1155940"/>
                  </a:cubicBezTo>
                  <a:cubicBezTo>
                    <a:pt x="1213413" y="1348597"/>
                    <a:pt x="494544" y="1201948"/>
                    <a:pt x="267382" y="1155940"/>
                  </a:cubicBezTo>
                  <a:cubicBezTo>
                    <a:pt x="40220" y="1109932"/>
                    <a:pt x="-25916" y="1063924"/>
                    <a:pt x="8590" y="879894"/>
                  </a:cubicBezTo>
                  <a:cubicBezTo>
                    <a:pt x="43096" y="695864"/>
                    <a:pt x="258756" y="373811"/>
                    <a:pt x="474416" y="51758"/>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8728D78-0570-F344-97FC-5376F3AEACDF}"/>
                </a:ext>
              </a:extLst>
            </p:cNvPr>
            <p:cNvSpPr txBox="1"/>
            <p:nvPr/>
          </p:nvSpPr>
          <p:spPr>
            <a:xfrm>
              <a:off x="8186505" y="2721160"/>
              <a:ext cx="695863" cy="584775"/>
            </a:xfrm>
            <a:prstGeom prst="rect">
              <a:avLst/>
            </a:prstGeom>
            <a:noFill/>
          </p:spPr>
          <p:txBody>
            <a:bodyPr wrap="square" rtlCol="0">
              <a:spAutoFit/>
            </a:bodyPr>
            <a:lstStyle/>
            <a:p>
              <a:r>
                <a:rPr lang="en-US" sz="3200" b="1" dirty="0"/>
                <a:t>K</a:t>
              </a:r>
            </a:p>
          </p:txBody>
        </p:sp>
        <p:pic>
          <p:nvPicPr>
            <p:cNvPr id="22" name="Graphic 21" descr="House with solid fill">
              <a:extLst>
                <a:ext uri="{FF2B5EF4-FFF2-40B4-BE49-F238E27FC236}">
                  <a16:creationId xmlns:a16="http://schemas.microsoft.com/office/drawing/2014/main" id="{FDE5419F-C172-A348-B5E8-42849F89B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894" y="769040"/>
              <a:ext cx="638355" cy="638355"/>
            </a:xfrm>
            <a:prstGeom prst="rect">
              <a:avLst/>
            </a:prstGeom>
          </p:spPr>
        </p:pic>
        <p:pic>
          <p:nvPicPr>
            <p:cNvPr id="24" name="Graphic 23" descr="Convertible with solid fill">
              <a:extLst>
                <a:ext uri="{FF2B5EF4-FFF2-40B4-BE49-F238E27FC236}">
                  <a16:creationId xmlns:a16="http://schemas.microsoft.com/office/drawing/2014/main" id="{241F655C-0946-B24E-85E7-721E282F6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8580" y="1197400"/>
              <a:ext cx="914400" cy="914400"/>
            </a:xfrm>
            <a:prstGeom prst="rect">
              <a:avLst/>
            </a:prstGeom>
          </p:spPr>
        </p:pic>
      </p:grpSp>
    </p:spTree>
    <p:extLst>
      <p:ext uri="{BB962C8B-B14F-4D97-AF65-F5344CB8AC3E}">
        <p14:creationId xmlns:p14="http://schemas.microsoft.com/office/powerpoint/2010/main" val="274037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602-218B-9647-A783-43049E93E363}"/>
              </a:ext>
            </a:extLst>
          </p:cNvPr>
          <p:cNvSpPr>
            <a:spLocks noGrp="1"/>
          </p:cNvSpPr>
          <p:nvPr>
            <p:ph type="title"/>
          </p:nvPr>
        </p:nvSpPr>
        <p:spPr>
          <a:xfrm>
            <a:off x="1371600" y="685800"/>
            <a:ext cx="9601200" cy="808892"/>
          </a:xfrm>
        </p:spPr>
        <p:txBody>
          <a:bodyPr>
            <a:normAutofit/>
          </a:bodyPr>
          <a:lstStyle/>
          <a:p>
            <a:r>
              <a:rPr lang="en-US" sz="2400" dirty="0"/>
              <a:t>World economy in simplified terms</a:t>
            </a:r>
          </a:p>
        </p:txBody>
      </p:sp>
      <p:sp>
        <p:nvSpPr>
          <p:cNvPr id="10" name="Rectangle 9">
            <a:extLst>
              <a:ext uri="{FF2B5EF4-FFF2-40B4-BE49-F238E27FC236}">
                <a16:creationId xmlns:a16="http://schemas.microsoft.com/office/drawing/2014/main" id="{16177A6B-BEBD-1B4C-A948-047F0348B55B}"/>
              </a:ext>
            </a:extLst>
          </p:cNvPr>
          <p:cNvSpPr/>
          <p:nvPr/>
        </p:nvSpPr>
        <p:spPr>
          <a:xfrm>
            <a:off x="3439064" y="3429000"/>
            <a:ext cx="1733909" cy="200564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Non-renewable resources</a:t>
            </a:r>
          </a:p>
        </p:txBody>
      </p:sp>
      <p:sp>
        <p:nvSpPr>
          <p:cNvPr id="11" name="TextBox 10">
            <a:extLst>
              <a:ext uri="{FF2B5EF4-FFF2-40B4-BE49-F238E27FC236}">
                <a16:creationId xmlns:a16="http://schemas.microsoft.com/office/drawing/2014/main" id="{BA27D889-3699-854C-8930-F401FBF540C9}"/>
              </a:ext>
            </a:extLst>
          </p:cNvPr>
          <p:cNvSpPr txBox="1"/>
          <p:nvPr/>
        </p:nvSpPr>
        <p:spPr>
          <a:xfrm>
            <a:off x="996351" y="5671149"/>
            <a:ext cx="5175849" cy="369332"/>
          </a:xfrm>
          <a:prstGeom prst="rect">
            <a:avLst/>
          </a:prstGeom>
          <a:noFill/>
        </p:spPr>
        <p:txBody>
          <a:bodyPr wrap="square" rtlCol="0">
            <a:spAutoFit/>
          </a:bodyPr>
          <a:lstStyle/>
          <a:p>
            <a:r>
              <a:rPr lang="en-US" dirty="0"/>
              <a:t>*renewable over the course of a human life</a:t>
            </a:r>
          </a:p>
        </p:txBody>
      </p:sp>
      <p:sp>
        <p:nvSpPr>
          <p:cNvPr id="12" name="TextBox 11">
            <a:extLst>
              <a:ext uri="{FF2B5EF4-FFF2-40B4-BE49-F238E27FC236}">
                <a16:creationId xmlns:a16="http://schemas.microsoft.com/office/drawing/2014/main" id="{7DB0DB81-76DE-2D41-B907-8C7147C26259}"/>
              </a:ext>
            </a:extLst>
          </p:cNvPr>
          <p:cNvSpPr txBox="1"/>
          <p:nvPr/>
        </p:nvSpPr>
        <p:spPr>
          <a:xfrm>
            <a:off x="841075" y="6042471"/>
            <a:ext cx="4875361" cy="646331"/>
          </a:xfrm>
          <a:prstGeom prst="rect">
            <a:avLst/>
          </a:prstGeom>
          <a:noFill/>
        </p:spPr>
        <p:txBody>
          <a:bodyPr wrap="square" rtlCol="0">
            <a:spAutoFit/>
          </a:bodyPr>
          <a:lstStyle/>
          <a:p>
            <a:pPr algn="ctr"/>
            <a:r>
              <a:rPr lang="en-US" dirty="0"/>
              <a:t>14B years ago: Big Bang gave it for free</a:t>
            </a:r>
          </a:p>
          <a:p>
            <a:pPr algn="ctr"/>
            <a:r>
              <a:rPr lang="en-US" dirty="0"/>
              <a:t>No one paid for it. Atmosphere, Oceans.. free.</a:t>
            </a:r>
          </a:p>
        </p:txBody>
      </p:sp>
      <p:pic>
        <p:nvPicPr>
          <p:cNvPr id="45058" name="Picture 2" descr="Home - Cavemen Haircuts">
            <a:extLst>
              <a:ext uri="{FF2B5EF4-FFF2-40B4-BE49-F238E27FC236}">
                <a16:creationId xmlns:a16="http://schemas.microsoft.com/office/drawing/2014/main" id="{DC32A7BC-F076-584F-B344-71542E8619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535" y="2874753"/>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77BB9BA0-5B50-8941-AEA4-42876022BB78}"/>
              </a:ext>
            </a:extLst>
          </p:cNvPr>
          <p:cNvSpPr/>
          <p:nvPr/>
        </p:nvSpPr>
        <p:spPr>
          <a:xfrm>
            <a:off x="5503653" y="1535502"/>
            <a:ext cx="2087592" cy="638355"/>
          </a:xfrm>
          <a:custGeom>
            <a:avLst/>
            <a:gdLst>
              <a:gd name="connsiteX0" fmla="*/ 0 w 2087592"/>
              <a:gd name="connsiteY0" fmla="*/ 638355 h 638355"/>
              <a:gd name="connsiteX1" fmla="*/ 897147 w 2087592"/>
              <a:gd name="connsiteY1" fmla="*/ 224287 h 638355"/>
              <a:gd name="connsiteX2" fmla="*/ 2087592 w 2087592"/>
              <a:gd name="connsiteY2" fmla="*/ 0 h 638355"/>
            </a:gdLst>
            <a:ahLst/>
            <a:cxnLst>
              <a:cxn ang="0">
                <a:pos x="connsiteX0" y="connsiteY0"/>
              </a:cxn>
              <a:cxn ang="0">
                <a:pos x="connsiteX1" y="connsiteY1"/>
              </a:cxn>
              <a:cxn ang="0">
                <a:pos x="connsiteX2" y="connsiteY2"/>
              </a:cxn>
            </a:cxnLst>
            <a:rect l="l" t="t" r="r" b="b"/>
            <a:pathLst>
              <a:path w="2087592" h="638355">
                <a:moveTo>
                  <a:pt x="0" y="638355"/>
                </a:moveTo>
                <a:cubicBezTo>
                  <a:pt x="274607" y="484517"/>
                  <a:pt x="549215" y="330679"/>
                  <a:pt x="897147" y="224287"/>
                </a:cubicBezTo>
                <a:cubicBezTo>
                  <a:pt x="1245079" y="117895"/>
                  <a:pt x="1666335" y="58947"/>
                  <a:pt x="2087592"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CB27EA-769D-F740-8CA5-DDE4BE15D71F}"/>
              </a:ext>
            </a:extLst>
          </p:cNvPr>
          <p:cNvSpPr/>
          <p:nvPr/>
        </p:nvSpPr>
        <p:spPr>
          <a:xfrm>
            <a:off x="6642340" y="1828800"/>
            <a:ext cx="1155939" cy="845389"/>
          </a:xfrm>
          <a:custGeom>
            <a:avLst/>
            <a:gdLst>
              <a:gd name="connsiteX0" fmla="*/ 0 w 1155939"/>
              <a:gd name="connsiteY0" fmla="*/ 845389 h 845389"/>
              <a:gd name="connsiteX1" fmla="*/ 379562 w 1155939"/>
              <a:gd name="connsiteY1" fmla="*/ 396815 h 845389"/>
              <a:gd name="connsiteX2" fmla="*/ 1155939 w 1155939"/>
              <a:gd name="connsiteY2" fmla="*/ 0 h 845389"/>
            </a:gdLst>
            <a:ahLst/>
            <a:cxnLst>
              <a:cxn ang="0">
                <a:pos x="connsiteX0" y="connsiteY0"/>
              </a:cxn>
              <a:cxn ang="0">
                <a:pos x="connsiteX1" y="connsiteY1"/>
              </a:cxn>
              <a:cxn ang="0">
                <a:pos x="connsiteX2" y="connsiteY2"/>
              </a:cxn>
            </a:cxnLst>
            <a:rect l="l" t="t" r="r" b="b"/>
            <a:pathLst>
              <a:path w="1155939" h="845389">
                <a:moveTo>
                  <a:pt x="0" y="845389"/>
                </a:moveTo>
                <a:cubicBezTo>
                  <a:pt x="93453" y="691551"/>
                  <a:pt x="186906" y="537713"/>
                  <a:pt x="379562" y="396815"/>
                </a:cubicBezTo>
                <a:cubicBezTo>
                  <a:pt x="572218" y="255917"/>
                  <a:pt x="864078" y="127958"/>
                  <a:pt x="1155939"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FF04BE-9FF5-1B49-A396-7FDB631D941E}"/>
              </a:ext>
            </a:extLst>
          </p:cNvPr>
          <p:cNvSpPr txBox="1"/>
          <p:nvPr/>
        </p:nvSpPr>
        <p:spPr>
          <a:xfrm>
            <a:off x="7108167" y="2279910"/>
            <a:ext cx="695863" cy="584775"/>
          </a:xfrm>
          <a:prstGeom prst="rect">
            <a:avLst/>
          </a:prstGeom>
          <a:noFill/>
        </p:spPr>
        <p:txBody>
          <a:bodyPr wrap="square" rtlCol="0">
            <a:spAutoFit/>
          </a:bodyPr>
          <a:lstStyle/>
          <a:p>
            <a:r>
              <a:rPr lang="en-US" sz="3200" b="1" dirty="0"/>
              <a:t>W</a:t>
            </a:r>
          </a:p>
        </p:txBody>
      </p:sp>
      <p:pic>
        <p:nvPicPr>
          <p:cNvPr id="19" name="Graphic 18" descr="House with solid fill">
            <a:extLst>
              <a:ext uri="{FF2B5EF4-FFF2-40B4-BE49-F238E27FC236}">
                <a16:creationId xmlns:a16="http://schemas.microsoft.com/office/drawing/2014/main" id="{EABC8BEE-758F-D847-A606-5EF28EEBA3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8611" y="856337"/>
            <a:ext cx="638355" cy="638355"/>
          </a:xfrm>
          <a:prstGeom prst="rect">
            <a:avLst/>
          </a:prstGeom>
        </p:spPr>
      </p:pic>
      <p:pic>
        <p:nvPicPr>
          <p:cNvPr id="21" name="Graphic 20" descr="Convertible with solid fill">
            <a:extLst>
              <a:ext uri="{FF2B5EF4-FFF2-40B4-BE49-F238E27FC236}">
                <a16:creationId xmlns:a16="http://schemas.microsoft.com/office/drawing/2014/main" id="{91B30BD5-60BD-5A49-A3CE-AE8662161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5297" y="1284697"/>
            <a:ext cx="914400" cy="914400"/>
          </a:xfrm>
          <a:prstGeom prst="rect">
            <a:avLst/>
          </a:prstGeom>
        </p:spPr>
      </p:pic>
      <p:pic>
        <p:nvPicPr>
          <p:cNvPr id="23" name="Graphic 22" descr="High voltage with solid fill">
            <a:extLst>
              <a:ext uri="{FF2B5EF4-FFF2-40B4-BE49-F238E27FC236}">
                <a16:creationId xmlns:a16="http://schemas.microsoft.com/office/drawing/2014/main" id="{4DB11AD5-E71D-CF47-A590-D590A5C3D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1712" y="1146427"/>
            <a:ext cx="638356" cy="638356"/>
          </a:xfrm>
          <a:prstGeom prst="rect">
            <a:avLst/>
          </a:prstGeom>
        </p:spPr>
      </p:pic>
      <p:pic>
        <p:nvPicPr>
          <p:cNvPr id="45060" name="Picture 4" descr="How many pounds of carbon dioxide (CO2) does a gallon of gas produce? | The  EPIC Energy Blog">
            <a:extLst>
              <a:ext uri="{FF2B5EF4-FFF2-40B4-BE49-F238E27FC236}">
                <a16:creationId xmlns:a16="http://schemas.microsoft.com/office/drawing/2014/main" id="{97177537-BBD3-C349-8EA3-C179C0D0C2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48731" y="1000575"/>
            <a:ext cx="638355" cy="4538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1CB82E9-0347-6943-B8BB-39788E55DE2A}"/>
              </a:ext>
            </a:extLst>
          </p:cNvPr>
          <p:cNvSpPr txBox="1"/>
          <p:nvPr/>
        </p:nvSpPr>
        <p:spPr>
          <a:xfrm>
            <a:off x="6237616" y="4485432"/>
            <a:ext cx="5459803" cy="923330"/>
          </a:xfrm>
          <a:prstGeom prst="rect">
            <a:avLst/>
          </a:prstGeom>
          <a:noFill/>
        </p:spPr>
        <p:txBody>
          <a:bodyPr wrap="square" rtlCol="0">
            <a:spAutoFit/>
          </a:bodyPr>
          <a:lstStyle/>
          <a:p>
            <a:pPr algn="ctr"/>
            <a:r>
              <a:rPr lang="en-US" dirty="0"/>
              <a:t>Then we discovered energy: amplifier of our capacity to take and transform.</a:t>
            </a:r>
          </a:p>
          <a:p>
            <a:pPr algn="ctr"/>
            <a:r>
              <a:rPr lang="en-US" dirty="0"/>
              <a:t>With energy, making takes and transforms a lot more </a:t>
            </a:r>
          </a:p>
        </p:txBody>
      </p:sp>
      <p:sp>
        <p:nvSpPr>
          <p:cNvPr id="17" name="TextBox 16">
            <a:extLst>
              <a:ext uri="{FF2B5EF4-FFF2-40B4-BE49-F238E27FC236}">
                <a16:creationId xmlns:a16="http://schemas.microsoft.com/office/drawing/2014/main" id="{44640DCE-6DD1-9A47-A174-3461793F4898}"/>
              </a:ext>
            </a:extLst>
          </p:cNvPr>
          <p:cNvSpPr txBox="1"/>
          <p:nvPr/>
        </p:nvSpPr>
        <p:spPr>
          <a:xfrm>
            <a:off x="6510068" y="5449282"/>
            <a:ext cx="5459803" cy="646331"/>
          </a:xfrm>
          <a:prstGeom prst="rect">
            <a:avLst/>
          </a:prstGeom>
          <a:noFill/>
        </p:spPr>
        <p:txBody>
          <a:bodyPr wrap="square" rtlCol="0">
            <a:spAutoFit/>
          </a:bodyPr>
          <a:lstStyle/>
          <a:p>
            <a:pPr algn="ctr"/>
            <a:r>
              <a:rPr lang="en-US" dirty="0"/>
              <a:t>The more humans, the more we take &amp; transform, and the less natural resources left.</a:t>
            </a:r>
          </a:p>
        </p:txBody>
      </p:sp>
      <p:grpSp>
        <p:nvGrpSpPr>
          <p:cNvPr id="4" name="Group 3">
            <a:extLst>
              <a:ext uri="{FF2B5EF4-FFF2-40B4-BE49-F238E27FC236}">
                <a16:creationId xmlns:a16="http://schemas.microsoft.com/office/drawing/2014/main" id="{32AC5B4D-AE87-204B-B7A8-0364D87AF300}"/>
              </a:ext>
            </a:extLst>
          </p:cNvPr>
          <p:cNvGrpSpPr/>
          <p:nvPr/>
        </p:nvGrpSpPr>
        <p:grpSpPr>
          <a:xfrm>
            <a:off x="7720678" y="769040"/>
            <a:ext cx="2832302" cy="2726562"/>
            <a:chOff x="7720678" y="769040"/>
            <a:chExt cx="2832302" cy="2726562"/>
          </a:xfrm>
        </p:grpSpPr>
        <p:sp>
          <p:nvSpPr>
            <p:cNvPr id="3" name="Freeform 2">
              <a:extLst>
                <a:ext uri="{FF2B5EF4-FFF2-40B4-BE49-F238E27FC236}">
                  <a16:creationId xmlns:a16="http://schemas.microsoft.com/office/drawing/2014/main" id="{87CB0563-9E98-2E45-8CFC-2ECF984CEB4C}"/>
                </a:ext>
              </a:extLst>
            </p:cNvPr>
            <p:cNvSpPr/>
            <p:nvPr/>
          </p:nvSpPr>
          <p:spPr>
            <a:xfrm>
              <a:off x="7720678" y="2242868"/>
              <a:ext cx="1437407" cy="1252734"/>
            </a:xfrm>
            <a:custGeom>
              <a:avLst/>
              <a:gdLst>
                <a:gd name="connsiteX0" fmla="*/ 1216288 w 1437407"/>
                <a:gd name="connsiteY0" fmla="*/ 0 h 1252734"/>
                <a:gd name="connsiteX1" fmla="*/ 1371564 w 1437407"/>
                <a:gd name="connsiteY1" fmla="*/ 1155940 h 1252734"/>
                <a:gd name="connsiteX2" fmla="*/ 267382 w 1437407"/>
                <a:gd name="connsiteY2" fmla="*/ 1155940 h 1252734"/>
                <a:gd name="connsiteX3" fmla="*/ 8590 w 1437407"/>
                <a:gd name="connsiteY3" fmla="*/ 879894 h 1252734"/>
                <a:gd name="connsiteX4" fmla="*/ 474416 w 1437407"/>
                <a:gd name="connsiteY4" fmla="*/ 51758 h 12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407" h="1252734">
                  <a:moveTo>
                    <a:pt x="1216288" y="0"/>
                  </a:moveTo>
                  <a:cubicBezTo>
                    <a:pt x="1373001" y="481641"/>
                    <a:pt x="1529715" y="963283"/>
                    <a:pt x="1371564" y="1155940"/>
                  </a:cubicBezTo>
                  <a:cubicBezTo>
                    <a:pt x="1213413" y="1348597"/>
                    <a:pt x="494544" y="1201948"/>
                    <a:pt x="267382" y="1155940"/>
                  </a:cubicBezTo>
                  <a:cubicBezTo>
                    <a:pt x="40220" y="1109932"/>
                    <a:pt x="-25916" y="1063924"/>
                    <a:pt x="8590" y="879894"/>
                  </a:cubicBezTo>
                  <a:cubicBezTo>
                    <a:pt x="43096" y="695864"/>
                    <a:pt x="258756" y="373811"/>
                    <a:pt x="474416" y="51758"/>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8728D78-0570-F344-97FC-5376F3AEACDF}"/>
                </a:ext>
              </a:extLst>
            </p:cNvPr>
            <p:cNvSpPr txBox="1"/>
            <p:nvPr/>
          </p:nvSpPr>
          <p:spPr>
            <a:xfrm>
              <a:off x="8186505" y="2721160"/>
              <a:ext cx="695863" cy="584775"/>
            </a:xfrm>
            <a:prstGeom prst="rect">
              <a:avLst/>
            </a:prstGeom>
            <a:noFill/>
          </p:spPr>
          <p:txBody>
            <a:bodyPr wrap="square" rtlCol="0">
              <a:spAutoFit/>
            </a:bodyPr>
            <a:lstStyle/>
            <a:p>
              <a:r>
                <a:rPr lang="en-US" sz="3200" b="1" dirty="0"/>
                <a:t>K</a:t>
              </a:r>
            </a:p>
          </p:txBody>
        </p:sp>
        <p:pic>
          <p:nvPicPr>
            <p:cNvPr id="22" name="Graphic 21" descr="House with solid fill">
              <a:extLst>
                <a:ext uri="{FF2B5EF4-FFF2-40B4-BE49-F238E27FC236}">
                  <a16:creationId xmlns:a16="http://schemas.microsoft.com/office/drawing/2014/main" id="{FDE5419F-C172-A348-B5E8-42849F89B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894" y="769040"/>
              <a:ext cx="638355" cy="638355"/>
            </a:xfrm>
            <a:prstGeom prst="rect">
              <a:avLst/>
            </a:prstGeom>
          </p:spPr>
        </p:pic>
        <p:pic>
          <p:nvPicPr>
            <p:cNvPr id="24" name="Graphic 23" descr="Convertible with solid fill">
              <a:extLst>
                <a:ext uri="{FF2B5EF4-FFF2-40B4-BE49-F238E27FC236}">
                  <a16:creationId xmlns:a16="http://schemas.microsoft.com/office/drawing/2014/main" id="{241F655C-0946-B24E-85E7-721E282F6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8580" y="1197400"/>
              <a:ext cx="914400" cy="914400"/>
            </a:xfrm>
            <a:prstGeom prst="rect">
              <a:avLst/>
            </a:prstGeom>
          </p:spPr>
        </p:pic>
      </p:grpSp>
      <p:pic>
        <p:nvPicPr>
          <p:cNvPr id="25" name="Picture 2" descr="Home - Cavemen Haircuts">
            <a:extLst>
              <a:ext uri="{FF2B5EF4-FFF2-40B4-BE49-F238E27FC236}">
                <a16:creationId xmlns:a16="http://schemas.microsoft.com/office/drawing/2014/main" id="{2D2986DF-8FD5-2341-B34C-5DE654BE9C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5464" y="2424935"/>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7066BC2-D040-3440-9052-28478A26C627}"/>
              </a:ext>
            </a:extLst>
          </p:cNvPr>
          <p:cNvSpPr/>
          <p:nvPr/>
        </p:nvSpPr>
        <p:spPr>
          <a:xfrm>
            <a:off x="1371600" y="1690776"/>
            <a:ext cx="1733909" cy="3743865"/>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Renewable* resources</a:t>
            </a:r>
          </a:p>
        </p:txBody>
      </p:sp>
    </p:spTree>
    <p:extLst>
      <p:ext uri="{BB962C8B-B14F-4D97-AF65-F5344CB8AC3E}">
        <p14:creationId xmlns:p14="http://schemas.microsoft.com/office/powerpoint/2010/main" val="3561278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602-218B-9647-A783-43049E93E363}"/>
              </a:ext>
            </a:extLst>
          </p:cNvPr>
          <p:cNvSpPr>
            <a:spLocks noGrp="1"/>
          </p:cNvSpPr>
          <p:nvPr>
            <p:ph type="title"/>
          </p:nvPr>
        </p:nvSpPr>
        <p:spPr>
          <a:xfrm>
            <a:off x="1371600" y="685800"/>
            <a:ext cx="9601200" cy="808892"/>
          </a:xfrm>
        </p:spPr>
        <p:txBody>
          <a:bodyPr>
            <a:normAutofit/>
          </a:bodyPr>
          <a:lstStyle/>
          <a:p>
            <a:r>
              <a:rPr lang="en-US" sz="2400" dirty="0"/>
              <a:t>World economy in simplified terms</a:t>
            </a:r>
          </a:p>
        </p:txBody>
      </p:sp>
      <p:sp>
        <p:nvSpPr>
          <p:cNvPr id="10" name="Rectangle 9">
            <a:extLst>
              <a:ext uri="{FF2B5EF4-FFF2-40B4-BE49-F238E27FC236}">
                <a16:creationId xmlns:a16="http://schemas.microsoft.com/office/drawing/2014/main" id="{16177A6B-BEBD-1B4C-A948-047F0348B55B}"/>
              </a:ext>
            </a:extLst>
          </p:cNvPr>
          <p:cNvSpPr/>
          <p:nvPr/>
        </p:nvSpPr>
        <p:spPr>
          <a:xfrm>
            <a:off x="3439064" y="3983247"/>
            <a:ext cx="1733909" cy="145139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Non-renewable resources</a:t>
            </a:r>
          </a:p>
        </p:txBody>
      </p:sp>
      <p:sp>
        <p:nvSpPr>
          <p:cNvPr id="11" name="TextBox 10">
            <a:extLst>
              <a:ext uri="{FF2B5EF4-FFF2-40B4-BE49-F238E27FC236}">
                <a16:creationId xmlns:a16="http://schemas.microsoft.com/office/drawing/2014/main" id="{BA27D889-3699-854C-8930-F401FBF540C9}"/>
              </a:ext>
            </a:extLst>
          </p:cNvPr>
          <p:cNvSpPr txBox="1"/>
          <p:nvPr/>
        </p:nvSpPr>
        <p:spPr>
          <a:xfrm>
            <a:off x="996351" y="5671149"/>
            <a:ext cx="5175849" cy="369332"/>
          </a:xfrm>
          <a:prstGeom prst="rect">
            <a:avLst/>
          </a:prstGeom>
          <a:noFill/>
        </p:spPr>
        <p:txBody>
          <a:bodyPr wrap="square" rtlCol="0">
            <a:spAutoFit/>
          </a:bodyPr>
          <a:lstStyle/>
          <a:p>
            <a:r>
              <a:rPr lang="en-US" dirty="0"/>
              <a:t>*renewable over the course of a human life</a:t>
            </a:r>
          </a:p>
        </p:txBody>
      </p:sp>
      <p:sp>
        <p:nvSpPr>
          <p:cNvPr id="12" name="TextBox 11">
            <a:extLst>
              <a:ext uri="{FF2B5EF4-FFF2-40B4-BE49-F238E27FC236}">
                <a16:creationId xmlns:a16="http://schemas.microsoft.com/office/drawing/2014/main" id="{7DB0DB81-76DE-2D41-B907-8C7147C26259}"/>
              </a:ext>
            </a:extLst>
          </p:cNvPr>
          <p:cNvSpPr txBox="1"/>
          <p:nvPr/>
        </p:nvSpPr>
        <p:spPr>
          <a:xfrm>
            <a:off x="841075" y="6042471"/>
            <a:ext cx="4875361" cy="646331"/>
          </a:xfrm>
          <a:prstGeom prst="rect">
            <a:avLst/>
          </a:prstGeom>
          <a:noFill/>
        </p:spPr>
        <p:txBody>
          <a:bodyPr wrap="square" rtlCol="0">
            <a:spAutoFit/>
          </a:bodyPr>
          <a:lstStyle/>
          <a:p>
            <a:pPr algn="ctr"/>
            <a:r>
              <a:rPr lang="en-US" dirty="0"/>
              <a:t>14B years ago: Big Bang gave it for free</a:t>
            </a:r>
          </a:p>
          <a:p>
            <a:pPr algn="ctr"/>
            <a:r>
              <a:rPr lang="en-US" dirty="0"/>
              <a:t>No one paid for it. Atmosphere, Oceans.. free.</a:t>
            </a:r>
          </a:p>
        </p:txBody>
      </p:sp>
      <p:pic>
        <p:nvPicPr>
          <p:cNvPr id="45058" name="Picture 2" descr="Home - Cavemen Haircuts">
            <a:extLst>
              <a:ext uri="{FF2B5EF4-FFF2-40B4-BE49-F238E27FC236}">
                <a16:creationId xmlns:a16="http://schemas.microsoft.com/office/drawing/2014/main" id="{DC32A7BC-F076-584F-B344-71542E8619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535" y="2874753"/>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77BB9BA0-5B50-8941-AEA4-42876022BB78}"/>
              </a:ext>
            </a:extLst>
          </p:cNvPr>
          <p:cNvSpPr/>
          <p:nvPr/>
        </p:nvSpPr>
        <p:spPr>
          <a:xfrm>
            <a:off x="5503653" y="1535502"/>
            <a:ext cx="2087592" cy="638355"/>
          </a:xfrm>
          <a:custGeom>
            <a:avLst/>
            <a:gdLst>
              <a:gd name="connsiteX0" fmla="*/ 0 w 2087592"/>
              <a:gd name="connsiteY0" fmla="*/ 638355 h 638355"/>
              <a:gd name="connsiteX1" fmla="*/ 897147 w 2087592"/>
              <a:gd name="connsiteY1" fmla="*/ 224287 h 638355"/>
              <a:gd name="connsiteX2" fmla="*/ 2087592 w 2087592"/>
              <a:gd name="connsiteY2" fmla="*/ 0 h 638355"/>
            </a:gdLst>
            <a:ahLst/>
            <a:cxnLst>
              <a:cxn ang="0">
                <a:pos x="connsiteX0" y="connsiteY0"/>
              </a:cxn>
              <a:cxn ang="0">
                <a:pos x="connsiteX1" y="connsiteY1"/>
              </a:cxn>
              <a:cxn ang="0">
                <a:pos x="connsiteX2" y="connsiteY2"/>
              </a:cxn>
            </a:cxnLst>
            <a:rect l="l" t="t" r="r" b="b"/>
            <a:pathLst>
              <a:path w="2087592" h="638355">
                <a:moveTo>
                  <a:pt x="0" y="638355"/>
                </a:moveTo>
                <a:cubicBezTo>
                  <a:pt x="274607" y="484517"/>
                  <a:pt x="549215" y="330679"/>
                  <a:pt x="897147" y="224287"/>
                </a:cubicBezTo>
                <a:cubicBezTo>
                  <a:pt x="1245079" y="117895"/>
                  <a:pt x="1666335" y="58947"/>
                  <a:pt x="2087592"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CB27EA-769D-F740-8CA5-DDE4BE15D71F}"/>
              </a:ext>
            </a:extLst>
          </p:cNvPr>
          <p:cNvSpPr/>
          <p:nvPr/>
        </p:nvSpPr>
        <p:spPr>
          <a:xfrm>
            <a:off x="6642340" y="1828800"/>
            <a:ext cx="1155939" cy="845389"/>
          </a:xfrm>
          <a:custGeom>
            <a:avLst/>
            <a:gdLst>
              <a:gd name="connsiteX0" fmla="*/ 0 w 1155939"/>
              <a:gd name="connsiteY0" fmla="*/ 845389 h 845389"/>
              <a:gd name="connsiteX1" fmla="*/ 379562 w 1155939"/>
              <a:gd name="connsiteY1" fmla="*/ 396815 h 845389"/>
              <a:gd name="connsiteX2" fmla="*/ 1155939 w 1155939"/>
              <a:gd name="connsiteY2" fmla="*/ 0 h 845389"/>
            </a:gdLst>
            <a:ahLst/>
            <a:cxnLst>
              <a:cxn ang="0">
                <a:pos x="connsiteX0" y="connsiteY0"/>
              </a:cxn>
              <a:cxn ang="0">
                <a:pos x="connsiteX1" y="connsiteY1"/>
              </a:cxn>
              <a:cxn ang="0">
                <a:pos x="connsiteX2" y="connsiteY2"/>
              </a:cxn>
            </a:cxnLst>
            <a:rect l="l" t="t" r="r" b="b"/>
            <a:pathLst>
              <a:path w="1155939" h="845389">
                <a:moveTo>
                  <a:pt x="0" y="845389"/>
                </a:moveTo>
                <a:cubicBezTo>
                  <a:pt x="93453" y="691551"/>
                  <a:pt x="186906" y="537713"/>
                  <a:pt x="379562" y="396815"/>
                </a:cubicBezTo>
                <a:cubicBezTo>
                  <a:pt x="572218" y="255917"/>
                  <a:pt x="864078" y="127958"/>
                  <a:pt x="1155939"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FF04BE-9FF5-1B49-A396-7FDB631D941E}"/>
              </a:ext>
            </a:extLst>
          </p:cNvPr>
          <p:cNvSpPr txBox="1"/>
          <p:nvPr/>
        </p:nvSpPr>
        <p:spPr>
          <a:xfrm>
            <a:off x="7108167" y="2279910"/>
            <a:ext cx="695863" cy="584775"/>
          </a:xfrm>
          <a:prstGeom prst="rect">
            <a:avLst/>
          </a:prstGeom>
          <a:noFill/>
        </p:spPr>
        <p:txBody>
          <a:bodyPr wrap="square" rtlCol="0">
            <a:spAutoFit/>
          </a:bodyPr>
          <a:lstStyle/>
          <a:p>
            <a:r>
              <a:rPr lang="en-US" sz="3200" b="1" dirty="0"/>
              <a:t>W</a:t>
            </a:r>
          </a:p>
        </p:txBody>
      </p:sp>
      <p:pic>
        <p:nvPicPr>
          <p:cNvPr id="19" name="Graphic 18" descr="House with solid fill">
            <a:extLst>
              <a:ext uri="{FF2B5EF4-FFF2-40B4-BE49-F238E27FC236}">
                <a16:creationId xmlns:a16="http://schemas.microsoft.com/office/drawing/2014/main" id="{EABC8BEE-758F-D847-A606-5EF28EEBA3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8611" y="856337"/>
            <a:ext cx="638355" cy="638355"/>
          </a:xfrm>
          <a:prstGeom prst="rect">
            <a:avLst/>
          </a:prstGeom>
        </p:spPr>
      </p:pic>
      <p:pic>
        <p:nvPicPr>
          <p:cNvPr id="21" name="Graphic 20" descr="Convertible with solid fill">
            <a:extLst>
              <a:ext uri="{FF2B5EF4-FFF2-40B4-BE49-F238E27FC236}">
                <a16:creationId xmlns:a16="http://schemas.microsoft.com/office/drawing/2014/main" id="{91B30BD5-60BD-5A49-A3CE-AE8662161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75297" y="1284697"/>
            <a:ext cx="914400" cy="914400"/>
          </a:xfrm>
          <a:prstGeom prst="rect">
            <a:avLst/>
          </a:prstGeom>
        </p:spPr>
      </p:pic>
      <p:pic>
        <p:nvPicPr>
          <p:cNvPr id="23" name="Graphic 22" descr="High voltage with solid fill">
            <a:extLst>
              <a:ext uri="{FF2B5EF4-FFF2-40B4-BE49-F238E27FC236}">
                <a16:creationId xmlns:a16="http://schemas.microsoft.com/office/drawing/2014/main" id="{4DB11AD5-E71D-CF47-A590-D590A5C3D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1712" y="1146427"/>
            <a:ext cx="638356" cy="638356"/>
          </a:xfrm>
          <a:prstGeom prst="rect">
            <a:avLst/>
          </a:prstGeom>
        </p:spPr>
      </p:pic>
      <p:pic>
        <p:nvPicPr>
          <p:cNvPr id="45060" name="Picture 4" descr="How many pounds of carbon dioxide (CO2) does a gallon of gas produce? | The  EPIC Energy Blog">
            <a:extLst>
              <a:ext uri="{FF2B5EF4-FFF2-40B4-BE49-F238E27FC236}">
                <a16:creationId xmlns:a16="http://schemas.microsoft.com/office/drawing/2014/main" id="{97177537-BBD3-C349-8EA3-C179C0D0C2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48731" y="1000575"/>
            <a:ext cx="638355" cy="4538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1CB82E9-0347-6943-B8BB-39788E55DE2A}"/>
              </a:ext>
            </a:extLst>
          </p:cNvPr>
          <p:cNvSpPr txBox="1"/>
          <p:nvPr/>
        </p:nvSpPr>
        <p:spPr>
          <a:xfrm>
            <a:off x="6237616" y="4485432"/>
            <a:ext cx="5459803" cy="923330"/>
          </a:xfrm>
          <a:prstGeom prst="rect">
            <a:avLst/>
          </a:prstGeom>
          <a:noFill/>
        </p:spPr>
        <p:txBody>
          <a:bodyPr wrap="square" rtlCol="0">
            <a:spAutoFit/>
          </a:bodyPr>
          <a:lstStyle/>
          <a:p>
            <a:pPr algn="ctr"/>
            <a:r>
              <a:rPr lang="en-US" dirty="0"/>
              <a:t>Then we discovered energy: amplifier of our capacity to take and transform.</a:t>
            </a:r>
          </a:p>
          <a:p>
            <a:pPr algn="ctr"/>
            <a:r>
              <a:rPr lang="en-US" dirty="0"/>
              <a:t>With energy, making takes and transforms a lot more </a:t>
            </a:r>
          </a:p>
        </p:txBody>
      </p:sp>
      <p:sp>
        <p:nvSpPr>
          <p:cNvPr id="17" name="TextBox 16">
            <a:extLst>
              <a:ext uri="{FF2B5EF4-FFF2-40B4-BE49-F238E27FC236}">
                <a16:creationId xmlns:a16="http://schemas.microsoft.com/office/drawing/2014/main" id="{44640DCE-6DD1-9A47-A174-3461793F4898}"/>
              </a:ext>
            </a:extLst>
          </p:cNvPr>
          <p:cNvSpPr txBox="1"/>
          <p:nvPr/>
        </p:nvSpPr>
        <p:spPr>
          <a:xfrm>
            <a:off x="6510068" y="5449282"/>
            <a:ext cx="5459803" cy="646331"/>
          </a:xfrm>
          <a:prstGeom prst="rect">
            <a:avLst/>
          </a:prstGeom>
          <a:noFill/>
        </p:spPr>
        <p:txBody>
          <a:bodyPr wrap="square" rtlCol="0">
            <a:spAutoFit/>
          </a:bodyPr>
          <a:lstStyle/>
          <a:p>
            <a:pPr algn="ctr"/>
            <a:r>
              <a:rPr lang="en-US" dirty="0"/>
              <a:t>The more humans, the more we take &amp; transform, and the less natural resources left.</a:t>
            </a:r>
          </a:p>
        </p:txBody>
      </p:sp>
      <p:grpSp>
        <p:nvGrpSpPr>
          <p:cNvPr id="4" name="Group 3">
            <a:extLst>
              <a:ext uri="{FF2B5EF4-FFF2-40B4-BE49-F238E27FC236}">
                <a16:creationId xmlns:a16="http://schemas.microsoft.com/office/drawing/2014/main" id="{32AC5B4D-AE87-204B-B7A8-0364D87AF300}"/>
              </a:ext>
            </a:extLst>
          </p:cNvPr>
          <p:cNvGrpSpPr/>
          <p:nvPr/>
        </p:nvGrpSpPr>
        <p:grpSpPr>
          <a:xfrm>
            <a:off x="7720678" y="769040"/>
            <a:ext cx="2832302" cy="2726562"/>
            <a:chOff x="7720678" y="769040"/>
            <a:chExt cx="2832302" cy="2726562"/>
          </a:xfrm>
        </p:grpSpPr>
        <p:sp>
          <p:nvSpPr>
            <p:cNvPr id="3" name="Freeform 2">
              <a:extLst>
                <a:ext uri="{FF2B5EF4-FFF2-40B4-BE49-F238E27FC236}">
                  <a16:creationId xmlns:a16="http://schemas.microsoft.com/office/drawing/2014/main" id="{87CB0563-9E98-2E45-8CFC-2ECF984CEB4C}"/>
                </a:ext>
              </a:extLst>
            </p:cNvPr>
            <p:cNvSpPr/>
            <p:nvPr/>
          </p:nvSpPr>
          <p:spPr>
            <a:xfrm>
              <a:off x="7720678" y="2242868"/>
              <a:ext cx="1437407" cy="1252734"/>
            </a:xfrm>
            <a:custGeom>
              <a:avLst/>
              <a:gdLst>
                <a:gd name="connsiteX0" fmla="*/ 1216288 w 1437407"/>
                <a:gd name="connsiteY0" fmla="*/ 0 h 1252734"/>
                <a:gd name="connsiteX1" fmla="*/ 1371564 w 1437407"/>
                <a:gd name="connsiteY1" fmla="*/ 1155940 h 1252734"/>
                <a:gd name="connsiteX2" fmla="*/ 267382 w 1437407"/>
                <a:gd name="connsiteY2" fmla="*/ 1155940 h 1252734"/>
                <a:gd name="connsiteX3" fmla="*/ 8590 w 1437407"/>
                <a:gd name="connsiteY3" fmla="*/ 879894 h 1252734"/>
                <a:gd name="connsiteX4" fmla="*/ 474416 w 1437407"/>
                <a:gd name="connsiteY4" fmla="*/ 51758 h 12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407" h="1252734">
                  <a:moveTo>
                    <a:pt x="1216288" y="0"/>
                  </a:moveTo>
                  <a:cubicBezTo>
                    <a:pt x="1373001" y="481641"/>
                    <a:pt x="1529715" y="963283"/>
                    <a:pt x="1371564" y="1155940"/>
                  </a:cubicBezTo>
                  <a:cubicBezTo>
                    <a:pt x="1213413" y="1348597"/>
                    <a:pt x="494544" y="1201948"/>
                    <a:pt x="267382" y="1155940"/>
                  </a:cubicBezTo>
                  <a:cubicBezTo>
                    <a:pt x="40220" y="1109932"/>
                    <a:pt x="-25916" y="1063924"/>
                    <a:pt x="8590" y="879894"/>
                  </a:cubicBezTo>
                  <a:cubicBezTo>
                    <a:pt x="43096" y="695864"/>
                    <a:pt x="258756" y="373811"/>
                    <a:pt x="474416" y="51758"/>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8728D78-0570-F344-97FC-5376F3AEACDF}"/>
                </a:ext>
              </a:extLst>
            </p:cNvPr>
            <p:cNvSpPr txBox="1"/>
            <p:nvPr/>
          </p:nvSpPr>
          <p:spPr>
            <a:xfrm>
              <a:off x="8186505" y="2721160"/>
              <a:ext cx="695863" cy="584775"/>
            </a:xfrm>
            <a:prstGeom prst="rect">
              <a:avLst/>
            </a:prstGeom>
            <a:noFill/>
          </p:spPr>
          <p:txBody>
            <a:bodyPr wrap="square" rtlCol="0">
              <a:spAutoFit/>
            </a:bodyPr>
            <a:lstStyle/>
            <a:p>
              <a:r>
                <a:rPr lang="en-US" sz="3200" b="1" dirty="0"/>
                <a:t>K</a:t>
              </a:r>
            </a:p>
          </p:txBody>
        </p:sp>
        <p:pic>
          <p:nvPicPr>
            <p:cNvPr id="22" name="Graphic 21" descr="House with solid fill">
              <a:extLst>
                <a:ext uri="{FF2B5EF4-FFF2-40B4-BE49-F238E27FC236}">
                  <a16:creationId xmlns:a16="http://schemas.microsoft.com/office/drawing/2014/main" id="{FDE5419F-C172-A348-B5E8-42849F89B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894" y="769040"/>
              <a:ext cx="638355" cy="638355"/>
            </a:xfrm>
            <a:prstGeom prst="rect">
              <a:avLst/>
            </a:prstGeom>
          </p:spPr>
        </p:pic>
        <p:pic>
          <p:nvPicPr>
            <p:cNvPr id="24" name="Graphic 23" descr="Convertible with solid fill">
              <a:extLst>
                <a:ext uri="{FF2B5EF4-FFF2-40B4-BE49-F238E27FC236}">
                  <a16:creationId xmlns:a16="http://schemas.microsoft.com/office/drawing/2014/main" id="{241F655C-0946-B24E-85E7-721E282F6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8580" y="1197400"/>
              <a:ext cx="914400" cy="914400"/>
            </a:xfrm>
            <a:prstGeom prst="rect">
              <a:avLst/>
            </a:prstGeom>
          </p:spPr>
        </p:pic>
      </p:grpSp>
      <p:pic>
        <p:nvPicPr>
          <p:cNvPr id="25" name="Picture 2" descr="Home - Cavemen Haircuts">
            <a:extLst>
              <a:ext uri="{FF2B5EF4-FFF2-40B4-BE49-F238E27FC236}">
                <a16:creationId xmlns:a16="http://schemas.microsoft.com/office/drawing/2014/main" id="{2D2986DF-8FD5-2341-B34C-5DE654BE9C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5464" y="2424935"/>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7066BC2-D040-3440-9052-28478A26C627}"/>
              </a:ext>
            </a:extLst>
          </p:cNvPr>
          <p:cNvSpPr/>
          <p:nvPr/>
        </p:nvSpPr>
        <p:spPr>
          <a:xfrm>
            <a:off x="1371600" y="3019245"/>
            <a:ext cx="1733909" cy="2415396"/>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Renewable* resources</a:t>
            </a:r>
          </a:p>
        </p:txBody>
      </p:sp>
      <p:sp>
        <p:nvSpPr>
          <p:cNvPr id="28" name="TextBox 27">
            <a:extLst>
              <a:ext uri="{FF2B5EF4-FFF2-40B4-BE49-F238E27FC236}">
                <a16:creationId xmlns:a16="http://schemas.microsoft.com/office/drawing/2014/main" id="{F958A8ED-BB49-5147-95EF-4B96DB49466B}"/>
              </a:ext>
            </a:extLst>
          </p:cNvPr>
          <p:cNvSpPr txBox="1"/>
          <p:nvPr/>
        </p:nvSpPr>
        <p:spPr>
          <a:xfrm>
            <a:off x="5483919" y="6211669"/>
            <a:ext cx="6796898" cy="646331"/>
          </a:xfrm>
          <a:prstGeom prst="rect">
            <a:avLst/>
          </a:prstGeom>
          <a:noFill/>
        </p:spPr>
        <p:txBody>
          <a:bodyPr wrap="square" rtlCol="0">
            <a:spAutoFit/>
          </a:bodyPr>
          <a:lstStyle/>
          <a:p>
            <a:pPr algn="ctr"/>
            <a:r>
              <a:rPr lang="en-US" b="1" dirty="0"/>
              <a:t>Then we have enough humans and we are so productive, that we start reducing the stock of renewable resources (</a:t>
            </a:r>
            <a:r>
              <a:rPr lang="en-US" b="1" dirty="0" err="1"/>
              <a:t>eg</a:t>
            </a:r>
            <a:r>
              <a:rPr lang="en-US" b="1" dirty="0"/>
              <a:t>: fish, forests,…).</a:t>
            </a:r>
          </a:p>
        </p:txBody>
      </p:sp>
    </p:spTree>
    <p:extLst>
      <p:ext uri="{BB962C8B-B14F-4D97-AF65-F5344CB8AC3E}">
        <p14:creationId xmlns:p14="http://schemas.microsoft.com/office/powerpoint/2010/main" val="3681865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602-218B-9647-A783-43049E93E363}"/>
              </a:ext>
            </a:extLst>
          </p:cNvPr>
          <p:cNvSpPr>
            <a:spLocks noGrp="1"/>
          </p:cNvSpPr>
          <p:nvPr>
            <p:ph type="title"/>
          </p:nvPr>
        </p:nvSpPr>
        <p:spPr>
          <a:xfrm>
            <a:off x="1371600" y="685800"/>
            <a:ext cx="9601200" cy="808892"/>
          </a:xfrm>
        </p:spPr>
        <p:txBody>
          <a:bodyPr>
            <a:normAutofit/>
          </a:bodyPr>
          <a:lstStyle/>
          <a:p>
            <a:r>
              <a:rPr lang="en-US" sz="2400" dirty="0"/>
              <a:t>World economy in simplified terms</a:t>
            </a:r>
          </a:p>
        </p:txBody>
      </p:sp>
      <p:sp>
        <p:nvSpPr>
          <p:cNvPr id="11" name="TextBox 10">
            <a:extLst>
              <a:ext uri="{FF2B5EF4-FFF2-40B4-BE49-F238E27FC236}">
                <a16:creationId xmlns:a16="http://schemas.microsoft.com/office/drawing/2014/main" id="{BA27D889-3699-854C-8930-F401FBF540C9}"/>
              </a:ext>
            </a:extLst>
          </p:cNvPr>
          <p:cNvSpPr txBox="1"/>
          <p:nvPr/>
        </p:nvSpPr>
        <p:spPr>
          <a:xfrm>
            <a:off x="996351" y="5671149"/>
            <a:ext cx="5175849" cy="369332"/>
          </a:xfrm>
          <a:prstGeom prst="rect">
            <a:avLst/>
          </a:prstGeom>
          <a:noFill/>
        </p:spPr>
        <p:txBody>
          <a:bodyPr wrap="square" rtlCol="0">
            <a:spAutoFit/>
          </a:bodyPr>
          <a:lstStyle/>
          <a:p>
            <a:r>
              <a:rPr lang="en-US" dirty="0"/>
              <a:t>*renewable over the course of a human life</a:t>
            </a:r>
          </a:p>
        </p:txBody>
      </p:sp>
      <p:sp>
        <p:nvSpPr>
          <p:cNvPr id="12" name="TextBox 11">
            <a:extLst>
              <a:ext uri="{FF2B5EF4-FFF2-40B4-BE49-F238E27FC236}">
                <a16:creationId xmlns:a16="http://schemas.microsoft.com/office/drawing/2014/main" id="{7DB0DB81-76DE-2D41-B907-8C7147C26259}"/>
              </a:ext>
            </a:extLst>
          </p:cNvPr>
          <p:cNvSpPr txBox="1"/>
          <p:nvPr/>
        </p:nvSpPr>
        <p:spPr>
          <a:xfrm>
            <a:off x="841075" y="6042471"/>
            <a:ext cx="4875361" cy="646331"/>
          </a:xfrm>
          <a:prstGeom prst="rect">
            <a:avLst/>
          </a:prstGeom>
          <a:noFill/>
        </p:spPr>
        <p:txBody>
          <a:bodyPr wrap="square" rtlCol="0">
            <a:spAutoFit/>
          </a:bodyPr>
          <a:lstStyle/>
          <a:p>
            <a:pPr algn="ctr"/>
            <a:r>
              <a:rPr lang="en-US" dirty="0"/>
              <a:t>14B years ago: Big Bang gave it for free</a:t>
            </a:r>
          </a:p>
          <a:p>
            <a:pPr algn="ctr"/>
            <a:r>
              <a:rPr lang="en-US" dirty="0"/>
              <a:t>No one paid for it. Atmosphere, Oceans.. free.</a:t>
            </a:r>
          </a:p>
        </p:txBody>
      </p:sp>
      <p:pic>
        <p:nvPicPr>
          <p:cNvPr id="45058" name="Picture 2" descr="Home - Cavemen Haircuts">
            <a:extLst>
              <a:ext uri="{FF2B5EF4-FFF2-40B4-BE49-F238E27FC236}">
                <a16:creationId xmlns:a16="http://schemas.microsoft.com/office/drawing/2014/main" id="{DC32A7BC-F076-584F-B344-71542E8619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535" y="2874753"/>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77BB9BA0-5B50-8941-AEA4-42876022BB78}"/>
              </a:ext>
            </a:extLst>
          </p:cNvPr>
          <p:cNvSpPr/>
          <p:nvPr/>
        </p:nvSpPr>
        <p:spPr>
          <a:xfrm>
            <a:off x="5503653" y="1535502"/>
            <a:ext cx="2087592" cy="638355"/>
          </a:xfrm>
          <a:custGeom>
            <a:avLst/>
            <a:gdLst>
              <a:gd name="connsiteX0" fmla="*/ 0 w 2087592"/>
              <a:gd name="connsiteY0" fmla="*/ 638355 h 638355"/>
              <a:gd name="connsiteX1" fmla="*/ 897147 w 2087592"/>
              <a:gd name="connsiteY1" fmla="*/ 224287 h 638355"/>
              <a:gd name="connsiteX2" fmla="*/ 2087592 w 2087592"/>
              <a:gd name="connsiteY2" fmla="*/ 0 h 638355"/>
            </a:gdLst>
            <a:ahLst/>
            <a:cxnLst>
              <a:cxn ang="0">
                <a:pos x="connsiteX0" y="connsiteY0"/>
              </a:cxn>
              <a:cxn ang="0">
                <a:pos x="connsiteX1" y="connsiteY1"/>
              </a:cxn>
              <a:cxn ang="0">
                <a:pos x="connsiteX2" y="connsiteY2"/>
              </a:cxn>
            </a:cxnLst>
            <a:rect l="l" t="t" r="r" b="b"/>
            <a:pathLst>
              <a:path w="2087592" h="638355">
                <a:moveTo>
                  <a:pt x="0" y="638355"/>
                </a:moveTo>
                <a:cubicBezTo>
                  <a:pt x="274607" y="484517"/>
                  <a:pt x="549215" y="330679"/>
                  <a:pt x="897147" y="224287"/>
                </a:cubicBezTo>
                <a:cubicBezTo>
                  <a:pt x="1245079" y="117895"/>
                  <a:pt x="1666335" y="58947"/>
                  <a:pt x="2087592"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CB27EA-769D-F740-8CA5-DDE4BE15D71F}"/>
              </a:ext>
            </a:extLst>
          </p:cNvPr>
          <p:cNvSpPr/>
          <p:nvPr/>
        </p:nvSpPr>
        <p:spPr>
          <a:xfrm>
            <a:off x="6642340" y="1828800"/>
            <a:ext cx="1155939" cy="845389"/>
          </a:xfrm>
          <a:custGeom>
            <a:avLst/>
            <a:gdLst>
              <a:gd name="connsiteX0" fmla="*/ 0 w 1155939"/>
              <a:gd name="connsiteY0" fmla="*/ 845389 h 845389"/>
              <a:gd name="connsiteX1" fmla="*/ 379562 w 1155939"/>
              <a:gd name="connsiteY1" fmla="*/ 396815 h 845389"/>
              <a:gd name="connsiteX2" fmla="*/ 1155939 w 1155939"/>
              <a:gd name="connsiteY2" fmla="*/ 0 h 845389"/>
            </a:gdLst>
            <a:ahLst/>
            <a:cxnLst>
              <a:cxn ang="0">
                <a:pos x="connsiteX0" y="connsiteY0"/>
              </a:cxn>
              <a:cxn ang="0">
                <a:pos x="connsiteX1" y="connsiteY1"/>
              </a:cxn>
              <a:cxn ang="0">
                <a:pos x="connsiteX2" y="connsiteY2"/>
              </a:cxn>
            </a:cxnLst>
            <a:rect l="l" t="t" r="r" b="b"/>
            <a:pathLst>
              <a:path w="1155939" h="845389">
                <a:moveTo>
                  <a:pt x="0" y="845389"/>
                </a:moveTo>
                <a:cubicBezTo>
                  <a:pt x="93453" y="691551"/>
                  <a:pt x="186906" y="537713"/>
                  <a:pt x="379562" y="396815"/>
                </a:cubicBezTo>
                <a:cubicBezTo>
                  <a:pt x="572218" y="255917"/>
                  <a:pt x="864078" y="127958"/>
                  <a:pt x="1155939"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FF04BE-9FF5-1B49-A396-7FDB631D941E}"/>
              </a:ext>
            </a:extLst>
          </p:cNvPr>
          <p:cNvSpPr txBox="1"/>
          <p:nvPr/>
        </p:nvSpPr>
        <p:spPr>
          <a:xfrm>
            <a:off x="7108167" y="2279910"/>
            <a:ext cx="695863" cy="584775"/>
          </a:xfrm>
          <a:prstGeom prst="rect">
            <a:avLst/>
          </a:prstGeom>
          <a:noFill/>
        </p:spPr>
        <p:txBody>
          <a:bodyPr wrap="square" rtlCol="0">
            <a:spAutoFit/>
          </a:bodyPr>
          <a:lstStyle/>
          <a:p>
            <a:r>
              <a:rPr lang="en-US" sz="3200" b="1" dirty="0"/>
              <a:t>W</a:t>
            </a:r>
          </a:p>
        </p:txBody>
      </p:sp>
      <p:pic>
        <p:nvPicPr>
          <p:cNvPr id="19" name="Graphic 18" descr="House with solid fill">
            <a:extLst>
              <a:ext uri="{FF2B5EF4-FFF2-40B4-BE49-F238E27FC236}">
                <a16:creationId xmlns:a16="http://schemas.microsoft.com/office/drawing/2014/main" id="{EABC8BEE-758F-D847-A606-5EF28EEBA3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6679" y="568882"/>
            <a:ext cx="638355" cy="638355"/>
          </a:xfrm>
          <a:prstGeom prst="rect">
            <a:avLst/>
          </a:prstGeom>
        </p:spPr>
      </p:pic>
      <p:pic>
        <p:nvPicPr>
          <p:cNvPr id="21" name="Graphic 20" descr="Convertible with solid fill">
            <a:extLst>
              <a:ext uri="{FF2B5EF4-FFF2-40B4-BE49-F238E27FC236}">
                <a16:creationId xmlns:a16="http://schemas.microsoft.com/office/drawing/2014/main" id="{91B30BD5-60BD-5A49-A3CE-AE8662161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3365" y="997242"/>
            <a:ext cx="914400" cy="914400"/>
          </a:xfrm>
          <a:prstGeom prst="rect">
            <a:avLst/>
          </a:prstGeom>
        </p:spPr>
      </p:pic>
      <p:pic>
        <p:nvPicPr>
          <p:cNvPr id="23" name="Graphic 22" descr="High voltage with solid fill">
            <a:extLst>
              <a:ext uri="{FF2B5EF4-FFF2-40B4-BE49-F238E27FC236}">
                <a16:creationId xmlns:a16="http://schemas.microsoft.com/office/drawing/2014/main" id="{4DB11AD5-E71D-CF47-A590-D590A5C3D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1712" y="1146427"/>
            <a:ext cx="638356" cy="638356"/>
          </a:xfrm>
          <a:prstGeom prst="rect">
            <a:avLst/>
          </a:prstGeom>
        </p:spPr>
      </p:pic>
      <p:pic>
        <p:nvPicPr>
          <p:cNvPr id="45060" name="Picture 4" descr="How many pounds of carbon dioxide (CO2) does a gallon of gas produce? | The  EPIC Energy Blog">
            <a:extLst>
              <a:ext uri="{FF2B5EF4-FFF2-40B4-BE49-F238E27FC236}">
                <a16:creationId xmlns:a16="http://schemas.microsoft.com/office/drawing/2014/main" id="{97177537-BBD3-C349-8EA3-C179C0D0C2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48731" y="1000575"/>
            <a:ext cx="638355" cy="4538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2AC5B4D-AE87-204B-B7A8-0364D87AF300}"/>
              </a:ext>
            </a:extLst>
          </p:cNvPr>
          <p:cNvGrpSpPr/>
          <p:nvPr/>
        </p:nvGrpSpPr>
        <p:grpSpPr>
          <a:xfrm>
            <a:off x="7720678" y="769040"/>
            <a:ext cx="2832302" cy="2726562"/>
            <a:chOff x="7720678" y="769040"/>
            <a:chExt cx="2832302" cy="2726562"/>
          </a:xfrm>
        </p:grpSpPr>
        <p:sp>
          <p:nvSpPr>
            <p:cNvPr id="3" name="Freeform 2">
              <a:extLst>
                <a:ext uri="{FF2B5EF4-FFF2-40B4-BE49-F238E27FC236}">
                  <a16:creationId xmlns:a16="http://schemas.microsoft.com/office/drawing/2014/main" id="{87CB0563-9E98-2E45-8CFC-2ECF984CEB4C}"/>
                </a:ext>
              </a:extLst>
            </p:cNvPr>
            <p:cNvSpPr/>
            <p:nvPr/>
          </p:nvSpPr>
          <p:spPr>
            <a:xfrm>
              <a:off x="7720678" y="2242868"/>
              <a:ext cx="1437407" cy="1252734"/>
            </a:xfrm>
            <a:custGeom>
              <a:avLst/>
              <a:gdLst>
                <a:gd name="connsiteX0" fmla="*/ 1216288 w 1437407"/>
                <a:gd name="connsiteY0" fmla="*/ 0 h 1252734"/>
                <a:gd name="connsiteX1" fmla="*/ 1371564 w 1437407"/>
                <a:gd name="connsiteY1" fmla="*/ 1155940 h 1252734"/>
                <a:gd name="connsiteX2" fmla="*/ 267382 w 1437407"/>
                <a:gd name="connsiteY2" fmla="*/ 1155940 h 1252734"/>
                <a:gd name="connsiteX3" fmla="*/ 8590 w 1437407"/>
                <a:gd name="connsiteY3" fmla="*/ 879894 h 1252734"/>
                <a:gd name="connsiteX4" fmla="*/ 474416 w 1437407"/>
                <a:gd name="connsiteY4" fmla="*/ 51758 h 12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407" h="1252734">
                  <a:moveTo>
                    <a:pt x="1216288" y="0"/>
                  </a:moveTo>
                  <a:cubicBezTo>
                    <a:pt x="1373001" y="481641"/>
                    <a:pt x="1529715" y="963283"/>
                    <a:pt x="1371564" y="1155940"/>
                  </a:cubicBezTo>
                  <a:cubicBezTo>
                    <a:pt x="1213413" y="1348597"/>
                    <a:pt x="494544" y="1201948"/>
                    <a:pt x="267382" y="1155940"/>
                  </a:cubicBezTo>
                  <a:cubicBezTo>
                    <a:pt x="40220" y="1109932"/>
                    <a:pt x="-25916" y="1063924"/>
                    <a:pt x="8590" y="879894"/>
                  </a:cubicBezTo>
                  <a:cubicBezTo>
                    <a:pt x="43096" y="695864"/>
                    <a:pt x="258756" y="373811"/>
                    <a:pt x="474416" y="51758"/>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8728D78-0570-F344-97FC-5376F3AEACDF}"/>
                </a:ext>
              </a:extLst>
            </p:cNvPr>
            <p:cNvSpPr txBox="1"/>
            <p:nvPr/>
          </p:nvSpPr>
          <p:spPr>
            <a:xfrm>
              <a:off x="8186505" y="2721160"/>
              <a:ext cx="695863" cy="584775"/>
            </a:xfrm>
            <a:prstGeom prst="rect">
              <a:avLst/>
            </a:prstGeom>
            <a:noFill/>
          </p:spPr>
          <p:txBody>
            <a:bodyPr wrap="square" rtlCol="0">
              <a:spAutoFit/>
            </a:bodyPr>
            <a:lstStyle/>
            <a:p>
              <a:r>
                <a:rPr lang="en-US" sz="3200" b="1" dirty="0"/>
                <a:t>K</a:t>
              </a:r>
            </a:p>
          </p:txBody>
        </p:sp>
        <p:pic>
          <p:nvPicPr>
            <p:cNvPr id="22" name="Graphic 21" descr="House with solid fill">
              <a:extLst>
                <a:ext uri="{FF2B5EF4-FFF2-40B4-BE49-F238E27FC236}">
                  <a16:creationId xmlns:a16="http://schemas.microsoft.com/office/drawing/2014/main" id="{FDE5419F-C172-A348-B5E8-42849F89B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894" y="769040"/>
              <a:ext cx="638355" cy="638355"/>
            </a:xfrm>
            <a:prstGeom prst="rect">
              <a:avLst/>
            </a:prstGeom>
          </p:spPr>
        </p:pic>
        <p:pic>
          <p:nvPicPr>
            <p:cNvPr id="24" name="Graphic 23" descr="Convertible with solid fill">
              <a:extLst>
                <a:ext uri="{FF2B5EF4-FFF2-40B4-BE49-F238E27FC236}">
                  <a16:creationId xmlns:a16="http://schemas.microsoft.com/office/drawing/2014/main" id="{241F655C-0946-B24E-85E7-721E282F6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8580" y="1197400"/>
              <a:ext cx="914400" cy="914400"/>
            </a:xfrm>
            <a:prstGeom prst="rect">
              <a:avLst/>
            </a:prstGeom>
          </p:spPr>
        </p:pic>
      </p:grpSp>
      <p:pic>
        <p:nvPicPr>
          <p:cNvPr id="25" name="Picture 2" descr="Home - Cavemen Haircuts">
            <a:extLst>
              <a:ext uri="{FF2B5EF4-FFF2-40B4-BE49-F238E27FC236}">
                <a16:creationId xmlns:a16="http://schemas.microsoft.com/office/drawing/2014/main" id="{2D2986DF-8FD5-2341-B34C-5DE654BE9C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5464" y="2424935"/>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7066BC2-D040-3440-9052-28478A26C627}"/>
              </a:ext>
            </a:extLst>
          </p:cNvPr>
          <p:cNvSpPr/>
          <p:nvPr/>
        </p:nvSpPr>
        <p:spPr>
          <a:xfrm>
            <a:off x="1371600" y="3019245"/>
            <a:ext cx="1733909" cy="2415396"/>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Renewable* resources</a:t>
            </a:r>
          </a:p>
        </p:txBody>
      </p:sp>
      <p:grpSp>
        <p:nvGrpSpPr>
          <p:cNvPr id="7" name="Group 6">
            <a:extLst>
              <a:ext uri="{FF2B5EF4-FFF2-40B4-BE49-F238E27FC236}">
                <a16:creationId xmlns:a16="http://schemas.microsoft.com/office/drawing/2014/main" id="{FAD25785-84C4-4545-A423-684A636216D4}"/>
              </a:ext>
            </a:extLst>
          </p:cNvPr>
          <p:cNvGrpSpPr/>
          <p:nvPr/>
        </p:nvGrpSpPr>
        <p:grpSpPr>
          <a:xfrm>
            <a:off x="6005289" y="-78805"/>
            <a:ext cx="1274102" cy="997679"/>
            <a:chOff x="6069851" y="183049"/>
            <a:chExt cx="1274102" cy="997679"/>
          </a:xfrm>
        </p:grpSpPr>
        <p:pic>
          <p:nvPicPr>
            <p:cNvPr id="6" name="Graphic 5" descr="Cloud with solid fill">
              <a:extLst>
                <a:ext uri="{FF2B5EF4-FFF2-40B4-BE49-F238E27FC236}">
                  <a16:creationId xmlns:a16="http://schemas.microsoft.com/office/drawing/2014/main" id="{90E41C15-6B5C-BE41-AB8E-879A3A0A63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993880">
              <a:off x="6069851" y="183049"/>
              <a:ext cx="914400" cy="914400"/>
            </a:xfrm>
            <a:prstGeom prst="rect">
              <a:avLst/>
            </a:prstGeom>
          </p:spPr>
        </p:pic>
        <p:pic>
          <p:nvPicPr>
            <p:cNvPr id="29" name="Graphic 28" descr="Cloud with solid fill">
              <a:extLst>
                <a:ext uri="{FF2B5EF4-FFF2-40B4-BE49-F238E27FC236}">
                  <a16:creationId xmlns:a16="http://schemas.microsoft.com/office/drawing/2014/main" id="{42DAE69E-375A-8845-AA73-8A9F082DD6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830167">
              <a:off x="6429553" y="266328"/>
              <a:ext cx="914400" cy="914400"/>
            </a:xfrm>
            <a:prstGeom prst="rect">
              <a:avLst/>
            </a:prstGeom>
          </p:spPr>
        </p:pic>
      </p:grpSp>
      <p:pic>
        <p:nvPicPr>
          <p:cNvPr id="30" name="Graphic 29" descr="House with solid fill">
            <a:extLst>
              <a:ext uri="{FF2B5EF4-FFF2-40B4-BE49-F238E27FC236}">
                <a16:creationId xmlns:a16="http://schemas.microsoft.com/office/drawing/2014/main" id="{C0AC4225-B190-734A-9C09-A8811F091C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8150" y="923868"/>
            <a:ext cx="638355" cy="638355"/>
          </a:xfrm>
          <a:prstGeom prst="rect">
            <a:avLst/>
          </a:prstGeom>
        </p:spPr>
      </p:pic>
      <p:pic>
        <p:nvPicPr>
          <p:cNvPr id="31" name="Graphic 30" descr="Convertible with solid fill">
            <a:extLst>
              <a:ext uri="{FF2B5EF4-FFF2-40B4-BE49-F238E27FC236}">
                <a16:creationId xmlns:a16="http://schemas.microsoft.com/office/drawing/2014/main" id="{A721ED1A-74A8-5C47-9836-3FA7357040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24836" y="1352228"/>
            <a:ext cx="914400" cy="914400"/>
          </a:xfrm>
          <a:prstGeom prst="rect">
            <a:avLst/>
          </a:prstGeom>
        </p:spPr>
      </p:pic>
      <p:sp>
        <p:nvSpPr>
          <p:cNvPr id="8" name="Freeform 7">
            <a:extLst>
              <a:ext uri="{FF2B5EF4-FFF2-40B4-BE49-F238E27FC236}">
                <a16:creationId xmlns:a16="http://schemas.microsoft.com/office/drawing/2014/main" id="{68F781B0-EE05-FE4F-AEAB-46A4965CB8C4}"/>
              </a:ext>
            </a:extLst>
          </p:cNvPr>
          <p:cNvSpPr/>
          <p:nvPr/>
        </p:nvSpPr>
        <p:spPr>
          <a:xfrm>
            <a:off x="7228936" y="345057"/>
            <a:ext cx="1017917" cy="345056"/>
          </a:xfrm>
          <a:custGeom>
            <a:avLst/>
            <a:gdLst>
              <a:gd name="connsiteX0" fmla="*/ 1017917 w 1017917"/>
              <a:gd name="connsiteY0" fmla="*/ 345056 h 345056"/>
              <a:gd name="connsiteX1" fmla="*/ 707366 w 1017917"/>
              <a:gd name="connsiteY1" fmla="*/ 86264 h 345056"/>
              <a:gd name="connsiteX2" fmla="*/ 0 w 1017917"/>
              <a:gd name="connsiteY2" fmla="*/ 0 h 345056"/>
            </a:gdLst>
            <a:ahLst/>
            <a:cxnLst>
              <a:cxn ang="0">
                <a:pos x="connsiteX0" y="connsiteY0"/>
              </a:cxn>
              <a:cxn ang="0">
                <a:pos x="connsiteX1" y="connsiteY1"/>
              </a:cxn>
              <a:cxn ang="0">
                <a:pos x="connsiteX2" y="connsiteY2"/>
              </a:cxn>
            </a:cxnLst>
            <a:rect l="l" t="t" r="r" b="b"/>
            <a:pathLst>
              <a:path w="1017917" h="345056">
                <a:moveTo>
                  <a:pt x="1017917" y="345056"/>
                </a:moveTo>
                <a:cubicBezTo>
                  <a:pt x="947468" y="244414"/>
                  <a:pt x="877019" y="143773"/>
                  <a:pt x="707366" y="86264"/>
                </a:cubicBezTo>
                <a:cubicBezTo>
                  <a:pt x="537713" y="28755"/>
                  <a:pt x="268856" y="14377"/>
                  <a:pt x="0" y="0"/>
                </a:cubicBez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E6475DE-1C64-FB41-8E47-D094BEBB94F3}"/>
              </a:ext>
            </a:extLst>
          </p:cNvPr>
          <p:cNvSpPr txBox="1"/>
          <p:nvPr/>
        </p:nvSpPr>
        <p:spPr>
          <a:xfrm>
            <a:off x="5118339" y="4371130"/>
            <a:ext cx="7192991" cy="1754326"/>
          </a:xfrm>
          <a:prstGeom prst="rect">
            <a:avLst/>
          </a:prstGeom>
          <a:noFill/>
        </p:spPr>
        <p:txBody>
          <a:bodyPr wrap="square" rtlCol="0">
            <a:spAutoFit/>
          </a:bodyPr>
          <a:lstStyle/>
          <a:p>
            <a:pPr algn="ctr"/>
            <a:r>
              <a:rPr lang="en-US" dirty="0"/>
              <a:t>When we transform, we create byproducts (useless/undesirable) </a:t>
            </a:r>
          </a:p>
          <a:p>
            <a:pPr algn="ctr"/>
            <a:r>
              <a:rPr lang="en-US" dirty="0" err="1"/>
              <a:t>Eg.</a:t>
            </a:r>
            <a:r>
              <a:rPr lang="en-US" dirty="0"/>
              <a:t>: when flint knapping (stone tools), create stone fragments, dust…) </a:t>
            </a:r>
          </a:p>
          <a:p>
            <a:pPr marL="285750" indent="-285750" algn="ctr">
              <a:buFont typeface="Wingdings" pitchFamily="2" charset="2"/>
              <a:buChar char="à"/>
            </a:pPr>
            <a:r>
              <a:rPr lang="en-US" dirty="0">
                <a:sym typeface="Wingdings" pitchFamily="2" charset="2"/>
              </a:rPr>
              <a:t>waste.</a:t>
            </a:r>
          </a:p>
          <a:p>
            <a:pPr algn="ctr"/>
            <a:r>
              <a:rPr lang="en-US" dirty="0">
                <a:sym typeface="Wingdings" pitchFamily="2" charset="2"/>
              </a:rPr>
              <a:t>Stone fragments here and there: ok.</a:t>
            </a:r>
          </a:p>
          <a:p>
            <a:pPr algn="ctr"/>
            <a:r>
              <a:rPr lang="en-US" dirty="0">
                <a:sym typeface="Wingdings" pitchFamily="2" charset="2"/>
              </a:rPr>
              <a:t>But when 7B+ people, becomes a problem because our production is consequential because it degrades the quality of remaining assets.</a:t>
            </a:r>
          </a:p>
        </p:txBody>
      </p:sp>
      <p:sp>
        <p:nvSpPr>
          <p:cNvPr id="9" name="Freeform 8">
            <a:extLst>
              <a:ext uri="{FF2B5EF4-FFF2-40B4-BE49-F238E27FC236}">
                <a16:creationId xmlns:a16="http://schemas.microsoft.com/office/drawing/2014/main" id="{498B63C4-15CF-6343-974E-C7DB19FFE3E2}"/>
              </a:ext>
            </a:extLst>
          </p:cNvPr>
          <p:cNvSpPr/>
          <p:nvPr/>
        </p:nvSpPr>
        <p:spPr>
          <a:xfrm>
            <a:off x="4192438" y="879894"/>
            <a:ext cx="2053087" cy="2156604"/>
          </a:xfrm>
          <a:custGeom>
            <a:avLst/>
            <a:gdLst>
              <a:gd name="connsiteX0" fmla="*/ 2053087 w 2053087"/>
              <a:gd name="connsiteY0" fmla="*/ 0 h 2156604"/>
              <a:gd name="connsiteX1" fmla="*/ 603849 w 2053087"/>
              <a:gd name="connsiteY1" fmla="*/ 845389 h 2156604"/>
              <a:gd name="connsiteX2" fmla="*/ 0 w 2053087"/>
              <a:gd name="connsiteY2" fmla="*/ 2156604 h 2156604"/>
            </a:gdLst>
            <a:ahLst/>
            <a:cxnLst>
              <a:cxn ang="0">
                <a:pos x="connsiteX0" y="connsiteY0"/>
              </a:cxn>
              <a:cxn ang="0">
                <a:pos x="connsiteX1" y="connsiteY1"/>
              </a:cxn>
              <a:cxn ang="0">
                <a:pos x="connsiteX2" y="connsiteY2"/>
              </a:cxn>
            </a:cxnLst>
            <a:rect l="l" t="t" r="r" b="b"/>
            <a:pathLst>
              <a:path w="2053087" h="2156604">
                <a:moveTo>
                  <a:pt x="2053087" y="0"/>
                </a:moveTo>
                <a:cubicBezTo>
                  <a:pt x="1499558" y="242977"/>
                  <a:pt x="946030" y="485955"/>
                  <a:pt x="603849" y="845389"/>
                </a:cubicBezTo>
                <a:cubicBezTo>
                  <a:pt x="261668" y="1204823"/>
                  <a:pt x="130834" y="1680713"/>
                  <a:pt x="0" y="2156604"/>
                </a:cubicBezTo>
              </a:path>
            </a:pathLst>
          </a:custGeom>
          <a:noFill/>
          <a:ln w="762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1650E98-6190-4F45-A294-8A2473580CBD}"/>
              </a:ext>
            </a:extLst>
          </p:cNvPr>
          <p:cNvSpPr/>
          <p:nvPr/>
        </p:nvSpPr>
        <p:spPr>
          <a:xfrm>
            <a:off x="2260121" y="897147"/>
            <a:ext cx="3933645" cy="1949570"/>
          </a:xfrm>
          <a:custGeom>
            <a:avLst/>
            <a:gdLst>
              <a:gd name="connsiteX0" fmla="*/ 3933645 w 3933645"/>
              <a:gd name="connsiteY0" fmla="*/ 0 h 1949570"/>
              <a:gd name="connsiteX1" fmla="*/ 1000664 w 3933645"/>
              <a:gd name="connsiteY1" fmla="*/ 897147 h 1949570"/>
              <a:gd name="connsiteX2" fmla="*/ 0 w 3933645"/>
              <a:gd name="connsiteY2" fmla="*/ 1949570 h 1949570"/>
            </a:gdLst>
            <a:ahLst/>
            <a:cxnLst>
              <a:cxn ang="0">
                <a:pos x="connsiteX0" y="connsiteY0"/>
              </a:cxn>
              <a:cxn ang="0">
                <a:pos x="connsiteX1" y="connsiteY1"/>
              </a:cxn>
              <a:cxn ang="0">
                <a:pos x="connsiteX2" y="connsiteY2"/>
              </a:cxn>
            </a:cxnLst>
            <a:rect l="l" t="t" r="r" b="b"/>
            <a:pathLst>
              <a:path w="3933645" h="1949570">
                <a:moveTo>
                  <a:pt x="3933645" y="0"/>
                </a:moveTo>
                <a:cubicBezTo>
                  <a:pt x="2794958" y="286109"/>
                  <a:pt x="1656271" y="572219"/>
                  <a:pt x="1000664" y="897147"/>
                </a:cubicBezTo>
                <a:cubicBezTo>
                  <a:pt x="345057" y="1222075"/>
                  <a:pt x="172528" y="1585822"/>
                  <a:pt x="0" y="1949570"/>
                </a:cubicBezTo>
              </a:path>
            </a:pathLst>
          </a:custGeom>
          <a:noFill/>
          <a:ln w="762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CC5F094-575E-0D4A-8AC5-57872418F321}"/>
              </a:ext>
            </a:extLst>
          </p:cNvPr>
          <p:cNvSpPr/>
          <p:nvPr/>
        </p:nvSpPr>
        <p:spPr>
          <a:xfrm>
            <a:off x="3439064" y="3983247"/>
            <a:ext cx="1733909" cy="145139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Non-renewable resources</a:t>
            </a:r>
          </a:p>
        </p:txBody>
      </p:sp>
    </p:spTree>
    <p:extLst>
      <p:ext uri="{BB962C8B-B14F-4D97-AF65-F5344CB8AC3E}">
        <p14:creationId xmlns:p14="http://schemas.microsoft.com/office/powerpoint/2010/main" val="319667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iberal Climate Change Lunacy Debunked By One Meme">
            <a:extLst>
              <a:ext uri="{FF2B5EF4-FFF2-40B4-BE49-F238E27FC236}">
                <a16:creationId xmlns:a16="http://schemas.microsoft.com/office/drawing/2014/main" id="{F3090621-38F2-E14B-B497-8A7F72A6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41635" y="523521"/>
            <a:ext cx="2639568" cy="263956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limate change? Sorry I'm way too dumb : TheRightCantMeme">
            <a:extLst>
              <a:ext uri="{FF2B5EF4-FFF2-40B4-BE49-F238E27FC236}">
                <a16:creationId xmlns:a16="http://schemas.microsoft.com/office/drawing/2014/main" id="{E2FE50D1-94A8-F348-88DD-6DC298CAFD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1595" y="408355"/>
            <a:ext cx="2639568" cy="3020645"/>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limate Change Memes">
            <a:extLst>
              <a:ext uri="{FF2B5EF4-FFF2-40B4-BE49-F238E27FC236}">
                <a16:creationId xmlns:a16="http://schemas.microsoft.com/office/drawing/2014/main" id="{4760F5B0-D0BF-5241-8A48-5D77C803BF5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76261" y="4302479"/>
            <a:ext cx="3263835"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The Digital Firehose: Climate change: Man vs volcanoes ...">
            <a:extLst>
              <a:ext uri="{FF2B5EF4-FFF2-40B4-BE49-F238E27FC236}">
                <a16:creationId xmlns:a16="http://schemas.microsoft.com/office/drawing/2014/main" id="{D9AE5659-40F3-FB4F-9AD0-E1070108DD0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51906" y="4164352"/>
            <a:ext cx="3418946" cy="2285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A08DD5-AACE-0841-B5BE-7147F6C34E2C}"/>
              </a:ext>
            </a:extLst>
          </p:cNvPr>
          <p:cNvSpPr txBox="1"/>
          <p:nvPr/>
        </p:nvSpPr>
        <p:spPr>
          <a:xfrm>
            <a:off x="4068003" y="3501951"/>
            <a:ext cx="4055994" cy="461665"/>
          </a:xfrm>
          <a:prstGeom prst="rect">
            <a:avLst/>
          </a:prstGeom>
          <a:noFill/>
        </p:spPr>
        <p:txBody>
          <a:bodyPr wrap="square" rtlCol="0">
            <a:spAutoFit/>
          </a:bodyPr>
          <a:lstStyle/>
          <a:p>
            <a:pPr algn="ctr"/>
            <a:r>
              <a:rPr lang="en-US" sz="2400" dirty="0"/>
              <a:t>The four horsemen of Chad</a:t>
            </a:r>
          </a:p>
        </p:txBody>
      </p:sp>
    </p:spTree>
    <p:extLst>
      <p:ext uri="{BB962C8B-B14F-4D97-AF65-F5344CB8AC3E}">
        <p14:creationId xmlns:p14="http://schemas.microsoft.com/office/powerpoint/2010/main" val="1005253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602-218B-9647-A783-43049E93E363}"/>
              </a:ext>
            </a:extLst>
          </p:cNvPr>
          <p:cNvSpPr>
            <a:spLocks noGrp="1"/>
          </p:cNvSpPr>
          <p:nvPr>
            <p:ph type="title"/>
          </p:nvPr>
        </p:nvSpPr>
        <p:spPr>
          <a:xfrm>
            <a:off x="1371600" y="685800"/>
            <a:ext cx="9601200" cy="808892"/>
          </a:xfrm>
        </p:spPr>
        <p:txBody>
          <a:bodyPr>
            <a:normAutofit/>
          </a:bodyPr>
          <a:lstStyle/>
          <a:p>
            <a:r>
              <a:rPr lang="en-US" sz="2400" dirty="0"/>
              <a:t>World economy in simplified terms</a:t>
            </a:r>
          </a:p>
        </p:txBody>
      </p:sp>
      <p:sp>
        <p:nvSpPr>
          <p:cNvPr id="11" name="TextBox 10">
            <a:extLst>
              <a:ext uri="{FF2B5EF4-FFF2-40B4-BE49-F238E27FC236}">
                <a16:creationId xmlns:a16="http://schemas.microsoft.com/office/drawing/2014/main" id="{BA27D889-3699-854C-8930-F401FBF540C9}"/>
              </a:ext>
            </a:extLst>
          </p:cNvPr>
          <p:cNvSpPr txBox="1"/>
          <p:nvPr/>
        </p:nvSpPr>
        <p:spPr>
          <a:xfrm>
            <a:off x="996351" y="5671149"/>
            <a:ext cx="5175849" cy="369332"/>
          </a:xfrm>
          <a:prstGeom prst="rect">
            <a:avLst/>
          </a:prstGeom>
          <a:noFill/>
        </p:spPr>
        <p:txBody>
          <a:bodyPr wrap="square" rtlCol="0">
            <a:spAutoFit/>
          </a:bodyPr>
          <a:lstStyle/>
          <a:p>
            <a:r>
              <a:rPr lang="en-US" dirty="0"/>
              <a:t>*renewable over the course of a human life</a:t>
            </a:r>
          </a:p>
        </p:txBody>
      </p:sp>
      <p:sp>
        <p:nvSpPr>
          <p:cNvPr id="12" name="TextBox 11">
            <a:extLst>
              <a:ext uri="{FF2B5EF4-FFF2-40B4-BE49-F238E27FC236}">
                <a16:creationId xmlns:a16="http://schemas.microsoft.com/office/drawing/2014/main" id="{7DB0DB81-76DE-2D41-B907-8C7147C26259}"/>
              </a:ext>
            </a:extLst>
          </p:cNvPr>
          <p:cNvSpPr txBox="1"/>
          <p:nvPr/>
        </p:nvSpPr>
        <p:spPr>
          <a:xfrm>
            <a:off x="841075" y="6042471"/>
            <a:ext cx="4875361" cy="646331"/>
          </a:xfrm>
          <a:prstGeom prst="rect">
            <a:avLst/>
          </a:prstGeom>
          <a:noFill/>
        </p:spPr>
        <p:txBody>
          <a:bodyPr wrap="square" rtlCol="0">
            <a:spAutoFit/>
          </a:bodyPr>
          <a:lstStyle/>
          <a:p>
            <a:pPr algn="ctr"/>
            <a:r>
              <a:rPr lang="en-US" dirty="0"/>
              <a:t>14B years ago: Big Bang gave it for free</a:t>
            </a:r>
          </a:p>
          <a:p>
            <a:pPr algn="ctr"/>
            <a:r>
              <a:rPr lang="en-US" dirty="0"/>
              <a:t>No one paid for it. Atmosphere, Oceans.. free.</a:t>
            </a:r>
          </a:p>
        </p:txBody>
      </p:sp>
      <p:pic>
        <p:nvPicPr>
          <p:cNvPr id="45058" name="Picture 2" descr="Home - Cavemen Haircuts">
            <a:extLst>
              <a:ext uri="{FF2B5EF4-FFF2-40B4-BE49-F238E27FC236}">
                <a16:creationId xmlns:a16="http://schemas.microsoft.com/office/drawing/2014/main" id="{DC32A7BC-F076-584F-B344-71542E8619F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10535" y="2874753"/>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a:extLst>
              <a:ext uri="{FF2B5EF4-FFF2-40B4-BE49-F238E27FC236}">
                <a16:creationId xmlns:a16="http://schemas.microsoft.com/office/drawing/2014/main" id="{77BB9BA0-5B50-8941-AEA4-42876022BB78}"/>
              </a:ext>
            </a:extLst>
          </p:cNvPr>
          <p:cNvSpPr/>
          <p:nvPr/>
        </p:nvSpPr>
        <p:spPr>
          <a:xfrm>
            <a:off x="5503653" y="1535502"/>
            <a:ext cx="2087592" cy="638355"/>
          </a:xfrm>
          <a:custGeom>
            <a:avLst/>
            <a:gdLst>
              <a:gd name="connsiteX0" fmla="*/ 0 w 2087592"/>
              <a:gd name="connsiteY0" fmla="*/ 638355 h 638355"/>
              <a:gd name="connsiteX1" fmla="*/ 897147 w 2087592"/>
              <a:gd name="connsiteY1" fmla="*/ 224287 h 638355"/>
              <a:gd name="connsiteX2" fmla="*/ 2087592 w 2087592"/>
              <a:gd name="connsiteY2" fmla="*/ 0 h 638355"/>
            </a:gdLst>
            <a:ahLst/>
            <a:cxnLst>
              <a:cxn ang="0">
                <a:pos x="connsiteX0" y="connsiteY0"/>
              </a:cxn>
              <a:cxn ang="0">
                <a:pos x="connsiteX1" y="connsiteY1"/>
              </a:cxn>
              <a:cxn ang="0">
                <a:pos x="connsiteX2" y="connsiteY2"/>
              </a:cxn>
            </a:cxnLst>
            <a:rect l="l" t="t" r="r" b="b"/>
            <a:pathLst>
              <a:path w="2087592" h="638355">
                <a:moveTo>
                  <a:pt x="0" y="638355"/>
                </a:moveTo>
                <a:cubicBezTo>
                  <a:pt x="274607" y="484517"/>
                  <a:pt x="549215" y="330679"/>
                  <a:pt x="897147" y="224287"/>
                </a:cubicBezTo>
                <a:cubicBezTo>
                  <a:pt x="1245079" y="117895"/>
                  <a:pt x="1666335" y="58947"/>
                  <a:pt x="2087592"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9ECB27EA-769D-F740-8CA5-DDE4BE15D71F}"/>
              </a:ext>
            </a:extLst>
          </p:cNvPr>
          <p:cNvSpPr/>
          <p:nvPr/>
        </p:nvSpPr>
        <p:spPr>
          <a:xfrm>
            <a:off x="6642340" y="1828800"/>
            <a:ext cx="1155939" cy="845389"/>
          </a:xfrm>
          <a:custGeom>
            <a:avLst/>
            <a:gdLst>
              <a:gd name="connsiteX0" fmla="*/ 0 w 1155939"/>
              <a:gd name="connsiteY0" fmla="*/ 845389 h 845389"/>
              <a:gd name="connsiteX1" fmla="*/ 379562 w 1155939"/>
              <a:gd name="connsiteY1" fmla="*/ 396815 h 845389"/>
              <a:gd name="connsiteX2" fmla="*/ 1155939 w 1155939"/>
              <a:gd name="connsiteY2" fmla="*/ 0 h 845389"/>
            </a:gdLst>
            <a:ahLst/>
            <a:cxnLst>
              <a:cxn ang="0">
                <a:pos x="connsiteX0" y="connsiteY0"/>
              </a:cxn>
              <a:cxn ang="0">
                <a:pos x="connsiteX1" y="connsiteY1"/>
              </a:cxn>
              <a:cxn ang="0">
                <a:pos x="connsiteX2" y="connsiteY2"/>
              </a:cxn>
            </a:cxnLst>
            <a:rect l="l" t="t" r="r" b="b"/>
            <a:pathLst>
              <a:path w="1155939" h="845389">
                <a:moveTo>
                  <a:pt x="0" y="845389"/>
                </a:moveTo>
                <a:cubicBezTo>
                  <a:pt x="93453" y="691551"/>
                  <a:pt x="186906" y="537713"/>
                  <a:pt x="379562" y="396815"/>
                </a:cubicBezTo>
                <a:cubicBezTo>
                  <a:pt x="572218" y="255917"/>
                  <a:pt x="864078" y="127958"/>
                  <a:pt x="1155939"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BFF04BE-9FF5-1B49-A396-7FDB631D941E}"/>
              </a:ext>
            </a:extLst>
          </p:cNvPr>
          <p:cNvSpPr txBox="1"/>
          <p:nvPr/>
        </p:nvSpPr>
        <p:spPr>
          <a:xfrm>
            <a:off x="7108167" y="2279910"/>
            <a:ext cx="695863" cy="584775"/>
          </a:xfrm>
          <a:prstGeom prst="rect">
            <a:avLst/>
          </a:prstGeom>
          <a:noFill/>
        </p:spPr>
        <p:txBody>
          <a:bodyPr wrap="square" rtlCol="0">
            <a:spAutoFit/>
          </a:bodyPr>
          <a:lstStyle/>
          <a:p>
            <a:r>
              <a:rPr lang="en-US" sz="3200" b="1" dirty="0"/>
              <a:t>W</a:t>
            </a:r>
          </a:p>
        </p:txBody>
      </p:sp>
      <p:pic>
        <p:nvPicPr>
          <p:cNvPr id="19" name="Graphic 18" descr="House with solid fill">
            <a:extLst>
              <a:ext uri="{FF2B5EF4-FFF2-40B4-BE49-F238E27FC236}">
                <a16:creationId xmlns:a16="http://schemas.microsoft.com/office/drawing/2014/main" id="{EABC8BEE-758F-D847-A606-5EF28EEBA3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6679" y="568882"/>
            <a:ext cx="638355" cy="638355"/>
          </a:xfrm>
          <a:prstGeom prst="rect">
            <a:avLst/>
          </a:prstGeom>
        </p:spPr>
      </p:pic>
      <p:pic>
        <p:nvPicPr>
          <p:cNvPr id="21" name="Graphic 20" descr="Convertible with solid fill">
            <a:extLst>
              <a:ext uri="{FF2B5EF4-FFF2-40B4-BE49-F238E27FC236}">
                <a16:creationId xmlns:a16="http://schemas.microsoft.com/office/drawing/2014/main" id="{91B30BD5-60BD-5A49-A3CE-AE8662161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3365" y="997242"/>
            <a:ext cx="914400" cy="914400"/>
          </a:xfrm>
          <a:prstGeom prst="rect">
            <a:avLst/>
          </a:prstGeom>
        </p:spPr>
      </p:pic>
      <p:pic>
        <p:nvPicPr>
          <p:cNvPr id="23" name="Graphic 22" descr="High voltage with solid fill">
            <a:extLst>
              <a:ext uri="{FF2B5EF4-FFF2-40B4-BE49-F238E27FC236}">
                <a16:creationId xmlns:a16="http://schemas.microsoft.com/office/drawing/2014/main" id="{4DB11AD5-E71D-CF47-A590-D590A5C3D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71712" y="1146427"/>
            <a:ext cx="638356" cy="638356"/>
          </a:xfrm>
          <a:prstGeom prst="rect">
            <a:avLst/>
          </a:prstGeom>
        </p:spPr>
      </p:pic>
      <p:pic>
        <p:nvPicPr>
          <p:cNvPr id="45060" name="Picture 4" descr="How many pounds of carbon dioxide (CO2) does a gallon of gas produce? | The  EPIC Energy Blog">
            <a:extLst>
              <a:ext uri="{FF2B5EF4-FFF2-40B4-BE49-F238E27FC236}">
                <a16:creationId xmlns:a16="http://schemas.microsoft.com/office/drawing/2014/main" id="{97177537-BBD3-C349-8EA3-C179C0D0C25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48731" y="1000575"/>
            <a:ext cx="638355" cy="4538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32AC5B4D-AE87-204B-B7A8-0364D87AF300}"/>
              </a:ext>
            </a:extLst>
          </p:cNvPr>
          <p:cNvGrpSpPr/>
          <p:nvPr/>
        </p:nvGrpSpPr>
        <p:grpSpPr>
          <a:xfrm>
            <a:off x="7720678" y="769040"/>
            <a:ext cx="2832302" cy="2726562"/>
            <a:chOff x="7720678" y="769040"/>
            <a:chExt cx="2832302" cy="2726562"/>
          </a:xfrm>
        </p:grpSpPr>
        <p:sp>
          <p:nvSpPr>
            <p:cNvPr id="3" name="Freeform 2">
              <a:extLst>
                <a:ext uri="{FF2B5EF4-FFF2-40B4-BE49-F238E27FC236}">
                  <a16:creationId xmlns:a16="http://schemas.microsoft.com/office/drawing/2014/main" id="{87CB0563-9E98-2E45-8CFC-2ECF984CEB4C}"/>
                </a:ext>
              </a:extLst>
            </p:cNvPr>
            <p:cNvSpPr/>
            <p:nvPr/>
          </p:nvSpPr>
          <p:spPr>
            <a:xfrm>
              <a:off x="7720678" y="2242868"/>
              <a:ext cx="1437407" cy="1252734"/>
            </a:xfrm>
            <a:custGeom>
              <a:avLst/>
              <a:gdLst>
                <a:gd name="connsiteX0" fmla="*/ 1216288 w 1437407"/>
                <a:gd name="connsiteY0" fmla="*/ 0 h 1252734"/>
                <a:gd name="connsiteX1" fmla="*/ 1371564 w 1437407"/>
                <a:gd name="connsiteY1" fmla="*/ 1155940 h 1252734"/>
                <a:gd name="connsiteX2" fmla="*/ 267382 w 1437407"/>
                <a:gd name="connsiteY2" fmla="*/ 1155940 h 1252734"/>
                <a:gd name="connsiteX3" fmla="*/ 8590 w 1437407"/>
                <a:gd name="connsiteY3" fmla="*/ 879894 h 1252734"/>
                <a:gd name="connsiteX4" fmla="*/ 474416 w 1437407"/>
                <a:gd name="connsiteY4" fmla="*/ 51758 h 12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407" h="1252734">
                  <a:moveTo>
                    <a:pt x="1216288" y="0"/>
                  </a:moveTo>
                  <a:cubicBezTo>
                    <a:pt x="1373001" y="481641"/>
                    <a:pt x="1529715" y="963283"/>
                    <a:pt x="1371564" y="1155940"/>
                  </a:cubicBezTo>
                  <a:cubicBezTo>
                    <a:pt x="1213413" y="1348597"/>
                    <a:pt x="494544" y="1201948"/>
                    <a:pt x="267382" y="1155940"/>
                  </a:cubicBezTo>
                  <a:cubicBezTo>
                    <a:pt x="40220" y="1109932"/>
                    <a:pt x="-25916" y="1063924"/>
                    <a:pt x="8590" y="879894"/>
                  </a:cubicBezTo>
                  <a:cubicBezTo>
                    <a:pt x="43096" y="695864"/>
                    <a:pt x="258756" y="373811"/>
                    <a:pt x="474416" y="51758"/>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8728D78-0570-F344-97FC-5376F3AEACDF}"/>
                </a:ext>
              </a:extLst>
            </p:cNvPr>
            <p:cNvSpPr txBox="1"/>
            <p:nvPr/>
          </p:nvSpPr>
          <p:spPr>
            <a:xfrm>
              <a:off x="8186505" y="2721160"/>
              <a:ext cx="695863" cy="584775"/>
            </a:xfrm>
            <a:prstGeom prst="rect">
              <a:avLst/>
            </a:prstGeom>
            <a:noFill/>
          </p:spPr>
          <p:txBody>
            <a:bodyPr wrap="square" rtlCol="0">
              <a:spAutoFit/>
            </a:bodyPr>
            <a:lstStyle/>
            <a:p>
              <a:r>
                <a:rPr lang="en-US" sz="3200" b="1" dirty="0"/>
                <a:t>K</a:t>
              </a:r>
            </a:p>
          </p:txBody>
        </p:sp>
        <p:pic>
          <p:nvPicPr>
            <p:cNvPr id="22" name="Graphic 21" descr="House with solid fill">
              <a:extLst>
                <a:ext uri="{FF2B5EF4-FFF2-40B4-BE49-F238E27FC236}">
                  <a16:creationId xmlns:a16="http://schemas.microsoft.com/office/drawing/2014/main" id="{FDE5419F-C172-A348-B5E8-42849F89B6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1894" y="769040"/>
              <a:ext cx="638355" cy="638355"/>
            </a:xfrm>
            <a:prstGeom prst="rect">
              <a:avLst/>
            </a:prstGeom>
          </p:spPr>
        </p:pic>
        <p:pic>
          <p:nvPicPr>
            <p:cNvPr id="24" name="Graphic 23" descr="Convertible with solid fill">
              <a:extLst>
                <a:ext uri="{FF2B5EF4-FFF2-40B4-BE49-F238E27FC236}">
                  <a16:creationId xmlns:a16="http://schemas.microsoft.com/office/drawing/2014/main" id="{241F655C-0946-B24E-85E7-721E282F6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38580" y="1197400"/>
              <a:ext cx="914400" cy="914400"/>
            </a:xfrm>
            <a:prstGeom prst="rect">
              <a:avLst/>
            </a:prstGeom>
          </p:spPr>
        </p:pic>
      </p:grpSp>
      <p:pic>
        <p:nvPicPr>
          <p:cNvPr id="25" name="Picture 2" descr="Home - Cavemen Haircuts">
            <a:extLst>
              <a:ext uri="{FF2B5EF4-FFF2-40B4-BE49-F238E27FC236}">
                <a16:creationId xmlns:a16="http://schemas.microsoft.com/office/drawing/2014/main" id="{2D2986DF-8FD5-2341-B34C-5DE654BE9C5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5464" y="2424935"/>
            <a:ext cx="1108494" cy="11084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E7066BC2-D040-3440-9052-28478A26C627}"/>
              </a:ext>
            </a:extLst>
          </p:cNvPr>
          <p:cNvSpPr/>
          <p:nvPr/>
        </p:nvSpPr>
        <p:spPr>
          <a:xfrm>
            <a:off x="1371600" y="3019245"/>
            <a:ext cx="1733909" cy="2415396"/>
          </a:xfrm>
          <a:prstGeom prst="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Renewable* resources</a:t>
            </a:r>
          </a:p>
        </p:txBody>
      </p:sp>
      <p:grpSp>
        <p:nvGrpSpPr>
          <p:cNvPr id="7" name="Group 6">
            <a:extLst>
              <a:ext uri="{FF2B5EF4-FFF2-40B4-BE49-F238E27FC236}">
                <a16:creationId xmlns:a16="http://schemas.microsoft.com/office/drawing/2014/main" id="{FAD25785-84C4-4545-A423-684A636216D4}"/>
              </a:ext>
            </a:extLst>
          </p:cNvPr>
          <p:cNvGrpSpPr/>
          <p:nvPr/>
        </p:nvGrpSpPr>
        <p:grpSpPr>
          <a:xfrm>
            <a:off x="6005289" y="-78805"/>
            <a:ext cx="1274102" cy="997679"/>
            <a:chOff x="6069851" y="183049"/>
            <a:chExt cx="1274102" cy="997679"/>
          </a:xfrm>
        </p:grpSpPr>
        <p:pic>
          <p:nvPicPr>
            <p:cNvPr id="6" name="Graphic 5" descr="Cloud with solid fill">
              <a:extLst>
                <a:ext uri="{FF2B5EF4-FFF2-40B4-BE49-F238E27FC236}">
                  <a16:creationId xmlns:a16="http://schemas.microsoft.com/office/drawing/2014/main" id="{90E41C15-6B5C-BE41-AB8E-879A3A0A63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7993880">
              <a:off x="6069851" y="183049"/>
              <a:ext cx="914400" cy="914400"/>
            </a:xfrm>
            <a:prstGeom prst="rect">
              <a:avLst/>
            </a:prstGeom>
          </p:spPr>
        </p:pic>
        <p:pic>
          <p:nvPicPr>
            <p:cNvPr id="29" name="Graphic 28" descr="Cloud with solid fill">
              <a:extLst>
                <a:ext uri="{FF2B5EF4-FFF2-40B4-BE49-F238E27FC236}">
                  <a16:creationId xmlns:a16="http://schemas.microsoft.com/office/drawing/2014/main" id="{42DAE69E-375A-8845-AA73-8A9F082DD63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6830167">
              <a:off x="6429553" y="266328"/>
              <a:ext cx="914400" cy="914400"/>
            </a:xfrm>
            <a:prstGeom prst="rect">
              <a:avLst/>
            </a:prstGeom>
          </p:spPr>
        </p:pic>
      </p:grpSp>
      <p:pic>
        <p:nvPicPr>
          <p:cNvPr id="30" name="Graphic 29" descr="House with solid fill">
            <a:extLst>
              <a:ext uri="{FF2B5EF4-FFF2-40B4-BE49-F238E27FC236}">
                <a16:creationId xmlns:a16="http://schemas.microsoft.com/office/drawing/2014/main" id="{C0AC4225-B190-734A-9C09-A8811F091C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48150" y="923868"/>
            <a:ext cx="638355" cy="638355"/>
          </a:xfrm>
          <a:prstGeom prst="rect">
            <a:avLst/>
          </a:prstGeom>
        </p:spPr>
      </p:pic>
      <p:pic>
        <p:nvPicPr>
          <p:cNvPr id="31" name="Graphic 30" descr="Convertible with solid fill">
            <a:extLst>
              <a:ext uri="{FF2B5EF4-FFF2-40B4-BE49-F238E27FC236}">
                <a16:creationId xmlns:a16="http://schemas.microsoft.com/office/drawing/2014/main" id="{A721ED1A-74A8-5C47-9836-3FA7357040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24836" y="1352228"/>
            <a:ext cx="914400" cy="914400"/>
          </a:xfrm>
          <a:prstGeom prst="rect">
            <a:avLst/>
          </a:prstGeom>
        </p:spPr>
      </p:pic>
      <p:sp>
        <p:nvSpPr>
          <p:cNvPr id="8" name="Freeform 7">
            <a:extLst>
              <a:ext uri="{FF2B5EF4-FFF2-40B4-BE49-F238E27FC236}">
                <a16:creationId xmlns:a16="http://schemas.microsoft.com/office/drawing/2014/main" id="{68F781B0-EE05-FE4F-AEAB-46A4965CB8C4}"/>
              </a:ext>
            </a:extLst>
          </p:cNvPr>
          <p:cNvSpPr/>
          <p:nvPr/>
        </p:nvSpPr>
        <p:spPr>
          <a:xfrm>
            <a:off x="7228936" y="345057"/>
            <a:ext cx="1017917" cy="345056"/>
          </a:xfrm>
          <a:custGeom>
            <a:avLst/>
            <a:gdLst>
              <a:gd name="connsiteX0" fmla="*/ 1017917 w 1017917"/>
              <a:gd name="connsiteY0" fmla="*/ 345056 h 345056"/>
              <a:gd name="connsiteX1" fmla="*/ 707366 w 1017917"/>
              <a:gd name="connsiteY1" fmla="*/ 86264 h 345056"/>
              <a:gd name="connsiteX2" fmla="*/ 0 w 1017917"/>
              <a:gd name="connsiteY2" fmla="*/ 0 h 345056"/>
            </a:gdLst>
            <a:ahLst/>
            <a:cxnLst>
              <a:cxn ang="0">
                <a:pos x="connsiteX0" y="connsiteY0"/>
              </a:cxn>
              <a:cxn ang="0">
                <a:pos x="connsiteX1" y="connsiteY1"/>
              </a:cxn>
              <a:cxn ang="0">
                <a:pos x="connsiteX2" y="connsiteY2"/>
              </a:cxn>
            </a:cxnLst>
            <a:rect l="l" t="t" r="r" b="b"/>
            <a:pathLst>
              <a:path w="1017917" h="345056">
                <a:moveTo>
                  <a:pt x="1017917" y="345056"/>
                </a:moveTo>
                <a:cubicBezTo>
                  <a:pt x="947468" y="244414"/>
                  <a:pt x="877019" y="143773"/>
                  <a:pt x="707366" y="86264"/>
                </a:cubicBezTo>
                <a:cubicBezTo>
                  <a:pt x="537713" y="28755"/>
                  <a:pt x="268856" y="14377"/>
                  <a:pt x="0" y="0"/>
                </a:cubicBez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498B63C4-15CF-6343-974E-C7DB19FFE3E2}"/>
              </a:ext>
            </a:extLst>
          </p:cNvPr>
          <p:cNvSpPr/>
          <p:nvPr/>
        </p:nvSpPr>
        <p:spPr>
          <a:xfrm>
            <a:off x="4192438" y="879894"/>
            <a:ext cx="2053087" cy="2156604"/>
          </a:xfrm>
          <a:custGeom>
            <a:avLst/>
            <a:gdLst>
              <a:gd name="connsiteX0" fmla="*/ 2053087 w 2053087"/>
              <a:gd name="connsiteY0" fmla="*/ 0 h 2156604"/>
              <a:gd name="connsiteX1" fmla="*/ 603849 w 2053087"/>
              <a:gd name="connsiteY1" fmla="*/ 845389 h 2156604"/>
              <a:gd name="connsiteX2" fmla="*/ 0 w 2053087"/>
              <a:gd name="connsiteY2" fmla="*/ 2156604 h 2156604"/>
            </a:gdLst>
            <a:ahLst/>
            <a:cxnLst>
              <a:cxn ang="0">
                <a:pos x="connsiteX0" y="connsiteY0"/>
              </a:cxn>
              <a:cxn ang="0">
                <a:pos x="connsiteX1" y="connsiteY1"/>
              </a:cxn>
              <a:cxn ang="0">
                <a:pos x="connsiteX2" y="connsiteY2"/>
              </a:cxn>
            </a:cxnLst>
            <a:rect l="l" t="t" r="r" b="b"/>
            <a:pathLst>
              <a:path w="2053087" h="2156604">
                <a:moveTo>
                  <a:pt x="2053087" y="0"/>
                </a:moveTo>
                <a:cubicBezTo>
                  <a:pt x="1499558" y="242977"/>
                  <a:pt x="946030" y="485955"/>
                  <a:pt x="603849" y="845389"/>
                </a:cubicBezTo>
                <a:cubicBezTo>
                  <a:pt x="261668" y="1204823"/>
                  <a:pt x="130834" y="1680713"/>
                  <a:pt x="0" y="2156604"/>
                </a:cubicBezTo>
              </a:path>
            </a:pathLst>
          </a:custGeom>
          <a:noFill/>
          <a:ln w="762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1650E98-6190-4F45-A294-8A2473580CBD}"/>
              </a:ext>
            </a:extLst>
          </p:cNvPr>
          <p:cNvSpPr/>
          <p:nvPr/>
        </p:nvSpPr>
        <p:spPr>
          <a:xfrm>
            <a:off x="2260121" y="897147"/>
            <a:ext cx="3933645" cy="1949570"/>
          </a:xfrm>
          <a:custGeom>
            <a:avLst/>
            <a:gdLst>
              <a:gd name="connsiteX0" fmla="*/ 3933645 w 3933645"/>
              <a:gd name="connsiteY0" fmla="*/ 0 h 1949570"/>
              <a:gd name="connsiteX1" fmla="*/ 1000664 w 3933645"/>
              <a:gd name="connsiteY1" fmla="*/ 897147 h 1949570"/>
              <a:gd name="connsiteX2" fmla="*/ 0 w 3933645"/>
              <a:gd name="connsiteY2" fmla="*/ 1949570 h 1949570"/>
            </a:gdLst>
            <a:ahLst/>
            <a:cxnLst>
              <a:cxn ang="0">
                <a:pos x="connsiteX0" y="connsiteY0"/>
              </a:cxn>
              <a:cxn ang="0">
                <a:pos x="connsiteX1" y="connsiteY1"/>
              </a:cxn>
              <a:cxn ang="0">
                <a:pos x="connsiteX2" y="connsiteY2"/>
              </a:cxn>
            </a:cxnLst>
            <a:rect l="l" t="t" r="r" b="b"/>
            <a:pathLst>
              <a:path w="3933645" h="1949570">
                <a:moveTo>
                  <a:pt x="3933645" y="0"/>
                </a:moveTo>
                <a:cubicBezTo>
                  <a:pt x="2794958" y="286109"/>
                  <a:pt x="1656271" y="572219"/>
                  <a:pt x="1000664" y="897147"/>
                </a:cubicBezTo>
                <a:cubicBezTo>
                  <a:pt x="345057" y="1222075"/>
                  <a:pt x="172528" y="1585822"/>
                  <a:pt x="0" y="1949570"/>
                </a:cubicBezTo>
              </a:path>
            </a:pathLst>
          </a:custGeom>
          <a:noFill/>
          <a:ln w="762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AEC89AC-0AC0-8044-8874-01DA5718F9D3}"/>
              </a:ext>
            </a:extLst>
          </p:cNvPr>
          <p:cNvSpPr/>
          <p:nvPr/>
        </p:nvSpPr>
        <p:spPr>
          <a:xfrm rot="2250365">
            <a:off x="6630595" y="2201103"/>
            <a:ext cx="1738176" cy="7629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0FB6E0A-D120-D348-B653-130B598FFEFC}"/>
              </a:ext>
            </a:extLst>
          </p:cNvPr>
          <p:cNvCxnSpPr>
            <a:cxnSpLocks/>
            <a:stCxn id="5" idx="4"/>
          </p:cNvCxnSpPr>
          <p:nvPr/>
        </p:nvCxnSpPr>
        <p:spPr>
          <a:xfrm>
            <a:off x="7267423" y="2885200"/>
            <a:ext cx="489168" cy="1252734"/>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9B96D3D-0BD7-6B40-A7F3-EEAD9C20193C}"/>
              </a:ext>
            </a:extLst>
          </p:cNvPr>
          <p:cNvSpPr txBox="1"/>
          <p:nvPr/>
        </p:nvSpPr>
        <p:spPr>
          <a:xfrm>
            <a:off x="6682596" y="4226943"/>
            <a:ext cx="3128514" cy="369332"/>
          </a:xfrm>
          <a:prstGeom prst="rect">
            <a:avLst/>
          </a:prstGeom>
          <a:noFill/>
        </p:spPr>
        <p:txBody>
          <a:bodyPr wrap="square" rtlCol="0">
            <a:spAutoFit/>
          </a:bodyPr>
          <a:lstStyle/>
          <a:p>
            <a:pPr algn="ctr"/>
            <a:r>
              <a:rPr lang="en-US" dirty="0">
                <a:sym typeface="Wingdings" pitchFamily="2" charset="2"/>
              </a:rPr>
              <a:t>Price and 𝚺 prices = GDP</a:t>
            </a:r>
          </a:p>
        </p:txBody>
      </p:sp>
      <p:sp>
        <p:nvSpPr>
          <p:cNvPr id="36" name="TextBox 35">
            <a:extLst>
              <a:ext uri="{FF2B5EF4-FFF2-40B4-BE49-F238E27FC236}">
                <a16:creationId xmlns:a16="http://schemas.microsoft.com/office/drawing/2014/main" id="{23E91D51-C59D-E243-BE02-445A2CF9175B}"/>
              </a:ext>
            </a:extLst>
          </p:cNvPr>
          <p:cNvSpPr txBox="1"/>
          <p:nvPr/>
        </p:nvSpPr>
        <p:spPr>
          <a:xfrm>
            <a:off x="5716436" y="4784900"/>
            <a:ext cx="5973775" cy="1477328"/>
          </a:xfrm>
          <a:prstGeom prst="rect">
            <a:avLst/>
          </a:prstGeom>
          <a:noFill/>
        </p:spPr>
        <p:txBody>
          <a:bodyPr wrap="square" rtlCol="0">
            <a:spAutoFit/>
          </a:bodyPr>
          <a:lstStyle/>
          <a:p>
            <a:pPr algn="ctr"/>
            <a:r>
              <a:rPr lang="en-US" dirty="0">
                <a:sym typeface="Wingdings" pitchFamily="2" charset="2"/>
              </a:rPr>
              <a:t>When you buy something, you don't pay for materials (Nature left it there for free).</a:t>
            </a:r>
          </a:p>
          <a:p>
            <a:pPr algn="ctr"/>
            <a:r>
              <a:rPr lang="en-US" dirty="0">
                <a:sym typeface="Wingdings" pitchFamily="2" charset="2"/>
              </a:rPr>
              <a:t> You pay: salaries of people involved + annuities  on capital.</a:t>
            </a:r>
          </a:p>
          <a:p>
            <a:pPr algn="ctr"/>
            <a:r>
              <a:rPr lang="en-US" dirty="0">
                <a:sym typeface="Wingdings" pitchFamily="2" charset="2"/>
              </a:rPr>
              <a:t>GDP is an aggregate of prices: flux coming from transformation (destruction) of natural resources.</a:t>
            </a:r>
          </a:p>
        </p:txBody>
      </p:sp>
      <p:sp>
        <p:nvSpPr>
          <p:cNvPr id="37" name="Rectangle 36">
            <a:extLst>
              <a:ext uri="{FF2B5EF4-FFF2-40B4-BE49-F238E27FC236}">
                <a16:creationId xmlns:a16="http://schemas.microsoft.com/office/drawing/2014/main" id="{5A02F246-AE8A-4C44-8F34-367339EA3E3B}"/>
              </a:ext>
            </a:extLst>
          </p:cNvPr>
          <p:cNvSpPr/>
          <p:nvPr/>
        </p:nvSpPr>
        <p:spPr>
          <a:xfrm>
            <a:off x="3439064" y="3983247"/>
            <a:ext cx="1733909" cy="145139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Non-renewable resources</a:t>
            </a:r>
          </a:p>
        </p:txBody>
      </p:sp>
    </p:spTree>
    <p:extLst>
      <p:ext uri="{BB962C8B-B14F-4D97-AF65-F5344CB8AC3E}">
        <p14:creationId xmlns:p14="http://schemas.microsoft.com/office/powerpoint/2010/main" val="12782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3F1B-AC9E-4A40-9B3B-031486163426}"/>
              </a:ext>
            </a:extLst>
          </p:cNvPr>
          <p:cNvSpPr>
            <a:spLocks noGrp="1"/>
          </p:cNvSpPr>
          <p:nvPr>
            <p:ph type="title"/>
          </p:nvPr>
        </p:nvSpPr>
        <p:spPr/>
        <p:txBody>
          <a:bodyPr/>
          <a:lstStyle/>
          <a:p>
            <a:r>
              <a:rPr lang="en-US" dirty="0"/>
              <a:t>Energy = Iron Man</a:t>
            </a:r>
          </a:p>
        </p:txBody>
      </p:sp>
      <p:grpSp>
        <p:nvGrpSpPr>
          <p:cNvPr id="13" name="Group 12">
            <a:extLst>
              <a:ext uri="{FF2B5EF4-FFF2-40B4-BE49-F238E27FC236}">
                <a16:creationId xmlns:a16="http://schemas.microsoft.com/office/drawing/2014/main" id="{0647CEE7-F996-944E-BF9F-C917D826F549}"/>
              </a:ext>
            </a:extLst>
          </p:cNvPr>
          <p:cNvGrpSpPr/>
          <p:nvPr/>
        </p:nvGrpSpPr>
        <p:grpSpPr>
          <a:xfrm>
            <a:off x="1219200" y="1984075"/>
            <a:ext cx="5979216" cy="3974140"/>
            <a:chOff x="1201060" y="1777041"/>
            <a:chExt cx="5979216" cy="3974140"/>
          </a:xfrm>
        </p:grpSpPr>
        <p:pic>
          <p:nvPicPr>
            <p:cNvPr id="48130" name="Picture 2" descr="Harvester | agriculture | Britannica">
              <a:extLst>
                <a:ext uri="{FF2B5EF4-FFF2-40B4-BE49-F238E27FC236}">
                  <a16:creationId xmlns:a16="http://schemas.microsoft.com/office/drawing/2014/main" id="{B426E866-550F-6446-9044-F9F279130F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1777041"/>
              <a:ext cx="1558506" cy="1168880"/>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car, Vehicle, Robot, Volkswagen, Slovakia, Welding ...">
              <a:extLst>
                <a:ext uri="{FF2B5EF4-FFF2-40B4-BE49-F238E27FC236}">
                  <a16:creationId xmlns:a16="http://schemas.microsoft.com/office/drawing/2014/main" id="{F55D3902-3CE7-5B41-813C-3D3F9F6BB3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77706" y="1777041"/>
              <a:ext cx="2078009" cy="116888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Miele G4930SCCLST 60cm Jubilee Freestanding Dishwasher | e ...">
              <a:extLst>
                <a:ext uri="{FF2B5EF4-FFF2-40B4-BE49-F238E27FC236}">
                  <a16:creationId xmlns:a16="http://schemas.microsoft.com/office/drawing/2014/main" id="{B163FF3C-42A9-524D-B65B-0527998FF47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42516" y="1777041"/>
              <a:ext cx="1168880" cy="1168880"/>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Galanz 3.1 cu ft Retro Mini Fridge -3">
              <a:extLst>
                <a:ext uri="{FF2B5EF4-FFF2-40B4-BE49-F238E27FC236}">
                  <a16:creationId xmlns:a16="http://schemas.microsoft.com/office/drawing/2014/main" id="{95CEC73B-9F8B-A147-87F8-313DD9F592F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11396" y="1777041"/>
              <a:ext cx="1168880" cy="1168880"/>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10" descr="Doosan DX255LC-5 Medium Crawler Excavator - Gordons ...">
              <a:extLst>
                <a:ext uri="{FF2B5EF4-FFF2-40B4-BE49-F238E27FC236}">
                  <a16:creationId xmlns:a16="http://schemas.microsoft.com/office/drawing/2014/main" id="{8C4C4D28-BC70-3F4A-BAAE-4143455D199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19201" y="2945922"/>
              <a:ext cx="1558506" cy="1039004"/>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12" descr="Matherson Crane Hire Matherson Crane Hire | Crane hire ...">
              <a:extLst>
                <a:ext uri="{FF2B5EF4-FFF2-40B4-BE49-F238E27FC236}">
                  <a16:creationId xmlns:a16="http://schemas.microsoft.com/office/drawing/2014/main" id="{7CD2355D-6756-5C43-8883-28DC58B857A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77706" y="2945922"/>
              <a:ext cx="1406106" cy="1054580"/>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descr="diesel locomotives, Freight train Wallpapers HD / Desktop ...">
              <a:extLst>
                <a:ext uri="{FF2B5EF4-FFF2-40B4-BE49-F238E27FC236}">
                  <a16:creationId xmlns:a16="http://schemas.microsoft.com/office/drawing/2014/main" id="{A7B3C342-7483-6C45-9642-91892EF6BF2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83812" y="2945921"/>
              <a:ext cx="1682150" cy="1051344"/>
            </a:xfrm>
            <a:prstGeom prst="rect">
              <a:avLst/>
            </a:prstGeom>
            <a:noFill/>
            <a:extLst>
              <a:ext uri="{909E8E84-426E-40DD-AFC4-6F175D3DCCD1}">
                <a14:hiddenFill xmlns:a14="http://schemas.microsoft.com/office/drawing/2010/main">
                  <a:solidFill>
                    <a:srgbClr val="FFFFFF"/>
                  </a:solidFill>
                </a14:hiddenFill>
              </a:ext>
            </a:extLst>
          </p:spPr>
        </p:pic>
        <p:pic>
          <p:nvPicPr>
            <p:cNvPr id="48144" name="Picture 16" descr="Space Systems/Loral To Study Alternative Weather Satellite ...">
              <a:extLst>
                <a:ext uri="{FF2B5EF4-FFF2-40B4-BE49-F238E27FC236}">
                  <a16:creationId xmlns:a16="http://schemas.microsoft.com/office/drawing/2014/main" id="{DCF2B641-5CBD-694F-918C-A4A1C324061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865962" y="2945922"/>
              <a:ext cx="1314314" cy="1051646"/>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ar with solid fill">
              <a:extLst>
                <a:ext uri="{FF2B5EF4-FFF2-40B4-BE49-F238E27FC236}">
                  <a16:creationId xmlns:a16="http://schemas.microsoft.com/office/drawing/2014/main" id="{D2BFC1C8-9AE3-4A4D-8329-D7249CBF35C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89198" y="4836781"/>
              <a:ext cx="914400" cy="914400"/>
            </a:xfrm>
            <a:prstGeom prst="rect">
              <a:avLst/>
            </a:prstGeom>
          </p:spPr>
        </p:pic>
        <p:pic>
          <p:nvPicPr>
            <p:cNvPr id="8" name="Graphic 7" descr="Robot Hand with solid fill">
              <a:extLst>
                <a:ext uri="{FF2B5EF4-FFF2-40B4-BE49-F238E27FC236}">
                  <a16:creationId xmlns:a16="http://schemas.microsoft.com/office/drawing/2014/main" id="{FA002BA9-FA98-7341-B8F9-55643BA39B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36891" y="4799637"/>
              <a:ext cx="914400" cy="914400"/>
            </a:xfrm>
            <a:prstGeom prst="rect">
              <a:avLst/>
            </a:prstGeom>
          </p:spPr>
        </p:pic>
        <p:pic>
          <p:nvPicPr>
            <p:cNvPr id="10" name="Graphic 9" descr="Tractor with solid fill">
              <a:extLst>
                <a:ext uri="{FF2B5EF4-FFF2-40B4-BE49-F238E27FC236}">
                  <a16:creationId xmlns:a16="http://schemas.microsoft.com/office/drawing/2014/main" id="{0C6437FB-325B-1447-B5E8-ADFAF4D0F71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46106" y="4836781"/>
              <a:ext cx="914400" cy="914400"/>
            </a:xfrm>
            <a:prstGeom prst="rect">
              <a:avLst/>
            </a:prstGeom>
          </p:spPr>
        </p:pic>
        <p:pic>
          <p:nvPicPr>
            <p:cNvPr id="19" name="Picture 2" descr="Suez Canal blockage: how cargo ships like Ever Given became so huge, and  why they&amp;#39;re causing problems">
              <a:extLst>
                <a:ext uri="{FF2B5EF4-FFF2-40B4-BE49-F238E27FC236}">
                  <a16:creationId xmlns:a16="http://schemas.microsoft.com/office/drawing/2014/main" id="{B92667DE-5D53-9641-B45B-DED37820C855}"/>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201060" y="3984926"/>
              <a:ext cx="1556589" cy="875581"/>
            </a:xfrm>
            <a:prstGeom prst="rect">
              <a:avLst/>
            </a:prstGeom>
            <a:noFill/>
            <a:extLst>
              <a:ext uri="{909E8E84-426E-40DD-AFC4-6F175D3DCCD1}">
                <a14:hiddenFill xmlns:a14="http://schemas.microsoft.com/office/drawing/2010/main">
                  <a:solidFill>
                    <a:srgbClr val="FFFFFF"/>
                  </a:solidFill>
                </a14:hiddenFill>
              </a:ext>
            </a:extLst>
          </p:spPr>
        </p:pic>
        <p:pic>
          <p:nvPicPr>
            <p:cNvPr id="48146" name="Picture 18" descr="temper, hot &amp; cold rolling mill-steel equipment builder ...">
              <a:extLst>
                <a:ext uri="{FF2B5EF4-FFF2-40B4-BE49-F238E27FC236}">
                  <a16:creationId xmlns:a16="http://schemas.microsoft.com/office/drawing/2014/main" id="{C71A28DE-58C5-564E-BA47-57611D7C1254}"/>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775790" y="3984926"/>
              <a:ext cx="1481799" cy="875581"/>
            </a:xfrm>
            <a:prstGeom prst="rect">
              <a:avLst/>
            </a:prstGeom>
            <a:noFill/>
            <a:extLst>
              <a:ext uri="{909E8E84-426E-40DD-AFC4-6F175D3DCCD1}">
                <a14:hiddenFill xmlns:a14="http://schemas.microsoft.com/office/drawing/2010/main">
                  <a:solidFill>
                    <a:srgbClr val="FFFFFF"/>
                  </a:solidFill>
                </a14:hiddenFill>
              </a:ext>
            </a:extLst>
          </p:spPr>
        </p:pic>
        <p:pic>
          <p:nvPicPr>
            <p:cNvPr id="48148" name="Picture 20" descr="2020 Int'l VST52 Aerial Bucket Truck - Bucket Trucks ...">
              <a:extLst>
                <a:ext uri="{FF2B5EF4-FFF2-40B4-BE49-F238E27FC236}">
                  <a16:creationId xmlns:a16="http://schemas.microsoft.com/office/drawing/2014/main" id="{6512A134-CC0F-FA45-A99D-965BDAFF2B8D}"/>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257589" y="3984926"/>
              <a:ext cx="1159800" cy="869850"/>
            </a:xfrm>
            <a:prstGeom prst="rect">
              <a:avLst/>
            </a:prstGeom>
            <a:noFill/>
            <a:extLst>
              <a:ext uri="{909E8E84-426E-40DD-AFC4-6F175D3DCCD1}">
                <a14:hiddenFill xmlns:a14="http://schemas.microsoft.com/office/drawing/2010/main">
                  <a:solidFill>
                    <a:srgbClr val="FFFFFF"/>
                  </a:solidFill>
                </a14:hiddenFill>
              </a:ext>
            </a:extLst>
          </p:spPr>
        </p:pic>
        <p:pic>
          <p:nvPicPr>
            <p:cNvPr id="48150" name="Picture 22" descr="Realizing the Factory of the Future with the Platform ...">
              <a:extLst>
                <a:ext uri="{FF2B5EF4-FFF2-40B4-BE49-F238E27FC236}">
                  <a16:creationId xmlns:a16="http://schemas.microsoft.com/office/drawing/2014/main" id="{E61286E6-0E71-E74F-8E97-9FD484541A19}"/>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417389" y="3984926"/>
              <a:ext cx="1556589" cy="87558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Excavator with solid fill">
              <a:extLst>
                <a:ext uri="{FF2B5EF4-FFF2-40B4-BE49-F238E27FC236}">
                  <a16:creationId xmlns:a16="http://schemas.microsoft.com/office/drawing/2014/main" id="{3065E64B-17C5-074E-AA20-194C6EA1433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517096" y="4799637"/>
              <a:ext cx="914400" cy="914400"/>
            </a:xfrm>
            <a:prstGeom prst="rect">
              <a:avLst/>
            </a:prstGeom>
          </p:spPr>
        </p:pic>
      </p:grpSp>
      <p:sp>
        <p:nvSpPr>
          <p:cNvPr id="14" name="Left Brace 13">
            <a:extLst>
              <a:ext uri="{FF2B5EF4-FFF2-40B4-BE49-F238E27FC236}">
                <a16:creationId xmlns:a16="http://schemas.microsoft.com/office/drawing/2014/main" id="{1C0BD937-8AD2-5344-AC38-8C80CA15885A}"/>
              </a:ext>
            </a:extLst>
          </p:cNvPr>
          <p:cNvSpPr/>
          <p:nvPr/>
        </p:nvSpPr>
        <p:spPr>
          <a:xfrm flipH="1">
            <a:off x="7115273" y="1736548"/>
            <a:ext cx="754403" cy="393699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4">
            <a:extLst>
              <a:ext uri="{FF2B5EF4-FFF2-40B4-BE49-F238E27FC236}">
                <a16:creationId xmlns:a16="http://schemas.microsoft.com/office/drawing/2014/main" id="{42714DD3-D572-9A4A-B8CB-D5163C0FA6B0}"/>
              </a:ext>
            </a:extLst>
          </p:cNvPr>
          <p:cNvGrpSpPr/>
          <p:nvPr/>
        </p:nvGrpSpPr>
        <p:grpSpPr>
          <a:xfrm>
            <a:off x="7752590" y="1566333"/>
            <a:ext cx="3857527" cy="2625627"/>
            <a:chOff x="7752590" y="1566333"/>
            <a:chExt cx="3857527" cy="2625627"/>
          </a:xfrm>
        </p:grpSpPr>
        <p:pic>
          <p:nvPicPr>
            <p:cNvPr id="27" name="Picture 6" descr="Download Crude Oil Barrel HD PNG Image High Quality HQ PNG Image |  FreePNGImg">
              <a:extLst>
                <a:ext uri="{FF2B5EF4-FFF2-40B4-BE49-F238E27FC236}">
                  <a16:creationId xmlns:a16="http://schemas.microsoft.com/office/drawing/2014/main" id="{8382A44D-096B-AA43-8045-5B010D109892}"/>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752590" y="1566333"/>
              <a:ext cx="2483556" cy="1862667"/>
            </a:xfrm>
            <a:prstGeom prst="rect">
              <a:avLst/>
            </a:prstGeom>
            <a:noFill/>
            <a:extLst>
              <a:ext uri="{909E8E84-426E-40DD-AFC4-6F175D3DCCD1}">
                <a14:hiddenFill xmlns:a14="http://schemas.microsoft.com/office/drawing/2010/main">
                  <a:solidFill>
                    <a:srgbClr val="FFFFFF"/>
                  </a:solidFill>
                </a14:hiddenFill>
              </a:ext>
            </a:extLst>
          </p:spPr>
        </p:pic>
        <p:pic>
          <p:nvPicPr>
            <p:cNvPr id="48152" name="Picture 24" descr="A new coal mine is opening in Pennsylvania. Is Trump to ...">
              <a:extLst>
                <a:ext uri="{FF2B5EF4-FFF2-40B4-BE49-F238E27FC236}">
                  <a16:creationId xmlns:a16="http://schemas.microsoft.com/office/drawing/2014/main" id="{719CAA79-A25A-B546-97A3-441EAAA09BBA}"/>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0085810" y="1972015"/>
              <a:ext cx="1524307" cy="1080218"/>
            </a:xfrm>
            <a:prstGeom prst="rect">
              <a:avLst/>
            </a:prstGeom>
            <a:noFill/>
            <a:extLst>
              <a:ext uri="{909E8E84-426E-40DD-AFC4-6F175D3DCCD1}">
                <a14:hiddenFill xmlns:a14="http://schemas.microsoft.com/office/drawing/2010/main">
                  <a:solidFill>
                    <a:srgbClr val="FFFFFF"/>
                  </a:solidFill>
                </a14:hiddenFill>
              </a:ext>
            </a:extLst>
          </p:spPr>
        </p:pic>
        <p:pic>
          <p:nvPicPr>
            <p:cNvPr id="48154" name="Picture 26" descr="Methane to methanol catalyst could end gas flaring ...">
              <a:extLst>
                <a:ext uri="{FF2B5EF4-FFF2-40B4-BE49-F238E27FC236}">
                  <a16:creationId xmlns:a16="http://schemas.microsoft.com/office/drawing/2014/main" id="{4864FC2C-C81E-3643-951D-8BA3A324D376}"/>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9100847" y="3141653"/>
              <a:ext cx="1575946" cy="10503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86D8B547-A4F3-684C-9EC8-AB790E0DBAD4}"/>
              </a:ext>
            </a:extLst>
          </p:cNvPr>
          <p:cNvGrpSpPr/>
          <p:nvPr/>
        </p:nvGrpSpPr>
        <p:grpSpPr>
          <a:xfrm>
            <a:off x="8397960" y="4250343"/>
            <a:ext cx="3610010" cy="1777175"/>
            <a:chOff x="8397960" y="4250343"/>
            <a:chExt cx="3610010" cy="1777175"/>
          </a:xfrm>
        </p:grpSpPr>
        <p:sp>
          <p:nvSpPr>
            <p:cNvPr id="32" name="TextBox 31">
              <a:extLst>
                <a:ext uri="{FF2B5EF4-FFF2-40B4-BE49-F238E27FC236}">
                  <a16:creationId xmlns:a16="http://schemas.microsoft.com/office/drawing/2014/main" id="{00406FC7-0B35-0D44-A2CC-E851940612A1}"/>
                </a:ext>
              </a:extLst>
            </p:cNvPr>
            <p:cNvSpPr txBox="1"/>
            <p:nvPr/>
          </p:nvSpPr>
          <p:spPr>
            <a:xfrm>
              <a:off x="8873345" y="4250343"/>
              <a:ext cx="1974618" cy="707886"/>
            </a:xfrm>
            <a:prstGeom prst="rect">
              <a:avLst/>
            </a:prstGeom>
            <a:noFill/>
          </p:spPr>
          <p:txBody>
            <a:bodyPr wrap="square" rtlCol="0">
              <a:spAutoFit/>
            </a:bodyPr>
            <a:lstStyle/>
            <a:p>
              <a:pPr algn="ctr"/>
              <a:r>
                <a:rPr lang="en-US" sz="4000" b="1" dirty="0">
                  <a:sym typeface="Wingdings" pitchFamily="2" charset="2"/>
                </a:rPr>
                <a:t>=</a:t>
              </a:r>
            </a:p>
          </p:txBody>
        </p:sp>
        <p:pic>
          <p:nvPicPr>
            <p:cNvPr id="33" name="Picture 2" descr="Madison Farmers&amp;#39; Market – Eat Local. Eat Fresh. Eat Madison-grown!">
              <a:extLst>
                <a:ext uri="{FF2B5EF4-FFF2-40B4-BE49-F238E27FC236}">
                  <a16:creationId xmlns:a16="http://schemas.microsoft.com/office/drawing/2014/main" id="{924DB578-6230-FB4B-85C5-FFE027456CE9}"/>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8397960" y="4999868"/>
              <a:ext cx="622104" cy="10142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Free Construction Worker 1206094 PNG with Transparent Background">
              <a:extLst>
                <a:ext uri="{FF2B5EF4-FFF2-40B4-BE49-F238E27FC236}">
                  <a16:creationId xmlns:a16="http://schemas.microsoft.com/office/drawing/2014/main" id="{122E6764-AA37-254E-B0DB-848E873E82CC}"/>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flipH="1">
              <a:off x="9300748" y="4992673"/>
              <a:ext cx="378006" cy="103484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25683A5-D620-BF46-A39C-8C180015BB08}"/>
                </a:ext>
              </a:extLst>
            </p:cNvPr>
            <p:cNvSpPr txBox="1"/>
            <p:nvPr/>
          </p:nvSpPr>
          <p:spPr>
            <a:xfrm>
              <a:off x="9813104" y="5208627"/>
              <a:ext cx="2194866" cy="584775"/>
            </a:xfrm>
            <a:prstGeom prst="rect">
              <a:avLst/>
            </a:prstGeom>
            <a:noFill/>
          </p:spPr>
          <p:txBody>
            <a:bodyPr wrap="square" rtlCol="0">
              <a:spAutoFit/>
            </a:bodyPr>
            <a:lstStyle/>
            <a:p>
              <a:pPr algn="ctr"/>
              <a:r>
                <a:rPr lang="en-US" sz="1600" b="1" dirty="0">
                  <a:sym typeface="Wingdings" pitchFamily="2" charset="2"/>
                </a:rPr>
                <a:t>200 workers per capita</a:t>
              </a:r>
            </a:p>
            <a:p>
              <a:pPr algn="ctr"/>
              <a:r>
                <a:rPr lang="en-US" sz="1600" b="1" dirty="0">
                  <a:sym typeface="Wingdings" pitchFamily="2" charset="2"/>
                </a:rPr>
                <a:t>(~ 1k in US of A) </a:t>
              </a:r>
            </a:p>
          </p:txBody>
        </p:sp>
      </p:grpSp>
      <p:sp>
        <p:nvSpPr>
          <p:cNvPr id="36" name="TextBox 35">
            <a:extLst>
              <a:ext uri="{FF2B5EF4-FFF2-40B4-BE49-F238E27FC236}">
                <a16:creationId xmlns:a16="http://schemas.microsoft.com/office/drawing/2014/main" id="{1DE3C348-595F-3847-A9F6-C3ABF506EA17}"/>
              </a:ext>
            </a:extLst>
          </p:cNvPr>
          <p:cNvSpPr txBox="1"/>
          <p:nvPr/>
        </p:nvSpPr>
        <p:spPr>
          <a:xfrm>
            <a:off x="7357299" y="3419396"/>
            <a:ext cx="1974618" cy="707886"/>
          </a:xfrm>
          <a:prstGeom prst="rect">
            <a:avLst/>
          </a:prstGeom>
          <a:noFill/>
        </p:spPr>
        <p:txBody>
          <a:bodyPr wrap="square" rtlCol="0">
            <a:spAutoFit/>
          </a:bodyPr>
          <a:lstStyle/>
          <a:p>
            <a:pPr algn="ctr"/>
            <a:r>
              <a:rPr lang="en-US" sz="4000" b="1" dirty="0">
                <a:sym typeface="Wingdings" pitchFamily="2" charset="2"/>
              </a:rPr>
              <a:t>+</a:t>
            </a:r>
          </a:p>
        </p:txBody>
      </p:sp>
      <p:sp>
        <p:nvSpPr>
          <p:cNvPr id="38" name="TextBox 37">
            <a:extLst>
              <a:ext uri="{FF2B5EF4-FFF2-40B4-BE49-F238E27FC236}">
                <a16:creationId xmlns:a16="http://schemas.microsoft.com/office/drawing/2014/main" id="{0DF1892D-19EF-2546-9405-C7824D7E1F9B}"/>
              </a:ext>
            </a:extLst>
          </p:cNvPr>
          <p:cNvSpPr txBox="1"/>
          <p:nvPr/>
        </p:nvSpPr>
        <p:spPr>
          <a:xfrm>
            <a:off x="1555710" y="6306948"/>
            <a:ext cx="9971097" cy="461665"/>
          </a:xfrm>
          <a:prstGeom prst="rect">
            <a:avLst/>
          </a:prstGeom>
          <a:noFill/>
        </p:spPr>
        <p:txBody>
          <a:bodyPr wrap="square" rtlCol="0">
            <a:spAutoFit/>
          </a:bodyPr>
          <a:lstStyle/>
          <a:p>
            <a:pPr algn="ctr"/>
            <a:r>
              <a:rPr lang="en-US" sz="2400" b="1" dirty="0">
                <a:sym typeface="Wingdings" pitchFamily="2" charset="2"/>
              </a:rPr>
              <a:t>Without </a:t>
            </a:r>
            <a:r>
              <a:rPr lang="en-US" sz="2400" b="1" dirty="0" err="1">
                <a:sym typeface="Wingdings" pitchFamily="2" charset="2"/>
              </a:rPr>
              <a:t>machines+energy</a:t>
            </a:r>
            <a:r>
              <a:rPr lang="en-US" sz="2400" b="1" dirty="0">
                <a:sym typeface="Wingdings" pitchFamily="2" charset="2"/>
              </a:rPr>
              <a:t>, World's GDP would be 0.5-1% of current GDP</a:t>
            </a:r>
          </a:p>
        </p:txBody>
      </p:sp>
    </p:spTree>
    <p:extLst>
      <p:ext uri="{BB962C8B-B14F-4D97-AF65-F5344CB8AC3E}">
        <p14:creationId xmlns:p14="http://schemas.microsoft.com/office/powerpoint/2010/main" val="23206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1D79B-7DE7-8947-8119-5E94DAD9CF0B}"/>
              </a:ext>
            </a:extLst>
          </p:cNvPr>
          <p:cNvSpPr txBox="1"/>
          <p:nvPr/>
        </p:nvSpPr>
        <p:spPr>
          <a:xfrm>
            <a:off x="750843" y="6257836"/>
            <a:ext cx="6534912" cy="600164"/>
          </a:xfrm>
          <a:prstGeom prst="rect">
            <a:avLst/>
          </a:prstGeom>
          <a:noFill/>
        </p:spPr>
        <p:txBody>
          <a:bodyPr wrap="square" rtlCol="0">
            <a:spAutoFit/>
          </a:bodyPr>
          <a:lstStyle/>
          <a:p>
            <a:r>
              <a:rPr lang="en-CA" sz="1100" dirty="0"/>
              <a:t>The Woods Hole Research Center for deforestation (through Global Carbon Budget 2013)</a:t>
            </a:r>
          </a:p>
          <a:p>
            <a:r>
              <a:rPr lang="en-CA" sz="1100" dirty="0"/>
              <a:t>World Bank</a:t>
            </a:r>
          </a:p>
          <a:p>
            <a:r>
              <a:rPr lang="en-CA" sz="1100" dirty="0"/>
              <a:t>From The Shift Project (JM </a:t>
            </a:r>
            <a:r>
              <a:rPr lang="en-CA" sz="1100" dirty="0" err="1"/>
              <a:t>Jancovici</a:t>
            </a:r>
            <a:r>
              <a:rPr lang="en-CA" sz="1100" dirty="0"/>
              <a:t>)</a:t>
            </a:r>
            <a:endParaRPr lang="en-US" sz="1100" dirty="0"/>
          </a:p>
        </p:txBody>
      </p:sp>
      <p:pic>
        <p:nvPicPr>
          <p:cNvPr id="1028" name="Picture 4" descr="Economists are wrong. Experts are wrong. Rapid population ...">
            <a:extLst>
              <a:ext uri="{FF2B5EF4-FFF2-40B4-BE49-F238E27FC236}">
                <a16:creationId xmlns:a16="http://schemas.microsoft.com/office/drawing/2014/main" id="{0BB8D687-9755-D14A-A4BF-8A2257A137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5177" y="1511808"/>
            <a:ext cx="7384212" cy="42835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A1A376-4E35-FF4F-90E7-A9A48EC406BC}"/>
              </a:ext>
            </a:extLst>
          </p:cNvPr>
          <p:cNvSpPr txBox="1"/>
          <p:nvPr/>
        </p:nvSpPr>
        <p:spPr>
          <a:xfrm>
            <a:off x="3657601" y="4316288"/>
            <a:ext cx="1621766" cy="461665"/>
          </a:xfrm>
          <a:prstGeom prst="rect">
            <a:avLst/>
          </a:prstGeom>
          <a:noFill/>
        </p:spPr>
        <p:txBody>
          <a:bodyPr wrap="square" rtlCol="0">
            <a:spAutoFit/>
          </a:bodyPr>
          <a:lstStyle/>
          <a:p>
            <a:pPr algn="ctr"/>
            <a:r>
              <a:rPr lang="en-US" sz="2400" b="1" dirty="0">
                <a:sym typeface="Wingdings" pitchFamily="2" charset="2"/>
              </a:rPr>
              <a:t>1965 </a:t>
            </a:r>
          </a:p>
        </p:txBody>
      </p:sp>
      <p:sp>
        <p:nvSpPr>
          <p:cNvPr id="9" name="TextBox 8">
            <a:extLst>
              <a:ext uri="{FF2B5EF4-FFF2-40B4-BE49-F238E27FC236}">
                <a16:creationId xmlns:a16="http://schemas.microsoft.com/office/drawing/2014/main" id="{9B2D686D-B1F8-664D-95D5-5228C76E1BE8}"/>
              </a:ext>
            </a:extLst>
          </p:cNvPr>
          <p:cNvSpPr txBox="1"/>
          <p:nvPr/>
        </p:nvSpPr>
        <p:spPr>
          <a:xfrm>
            <a:off x="8367623" y="1876151"/>
            <a:ext cx="1621766" cy="461665"/>
          </a:xfrm>
          <a:prstGeom prst="rect">
            <a:avLst/>
          </a:prstGeom>
          <a:noFill/>
        </p:spPr>
        <p:txBody>
          <a:bodyPr wrap="square" rtlCol="0">
            <a:spAutoFit/>
          </a:bodyPr>
          <a:lstStyle/>
          <a:p>
            <a:pPr algn="ctr"/>
            <a:r>
              <a:rPr lang="en-US" sz="2400" b="1" dirty="0">
                <a:sym typeface="Wingdings" pitchFamily="2" charset="2"/>
              </a:rPr>
              <a:t>2019 </a:t>
            </a:r>
          </a:p>
        </p:txBody>
      </p:sp>
      <p:sp>
        <p:nvSpPr>
          <p:cNvPr id="12" name="Title 1">
            <a:extLst>
              <a:ext uri="{FF2B5EF4-FFF2-40B4-BE49-F238E27FC236}">
                <a16:creationId xmlns:a16="http://schemas.microsoft.com/office/drawing/2014/main" id="{1E7365E9-7B35-0C4E-B07B-A3F215E43096}"/>
              </a:ext>
            </a:extLst>
          </p:cNvPr>
          <p:cNvSpPr>
            <a:spLocks noGrp="1"/>
          </p:cNvSpPr>
          <p:nvPr>
            <p:ph type="title"/>
          </p:nvPr>
        </p:nvSpPr>
        <p:spPr>
          <a:xfrm>
            <a:off x="1371600" y="685800"/>
            <a:ext cx="9601200" cy="826008"/>
          </a:xfrm>
        </p:spPr>
        <p:txBody>
          <a:bodyPr>
            <a:normAutofit/>
          </a:bodyPr>
          <a:lstStyle/>
          <a:p>
            <a:pPr algn="ctr"/>
            <a:r>
              <a:rPr lang="en-US" sz="2800" dirty="0"/>
              <a:t>GDP = Energy </a:t>
            </a:r>
          </a:p>
        </p:txBody>
      </p:sp>
    </p:spTree>
    <p:extLst>
      <p:ext uri="{BB962C8B-B14F-4D97-AF65-F5344CB8AC3E}">
        <p14:creationId xmlns:p14="http://schemas.microsoft.com/office/powerpoint/2010/main" val="2441560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1D79B-7DE7-8947-8119-5E94DAD9CF0B}"/>
              </a:ext>
            </a:extLst>
          </p:cNvPr>
          <p:cNvSpPr txBox="1"/>
          <p:nvPr/>
        </p:nvSpPr>
        <p:spPr>
          <a:xfrm>
            <a:off x="750843" y="6257836"/>
            <a:ext cx="6534912" cy="600164"/>
          </a:xfrm>
          <a:prstGeom prst="rect">
            <a:avLst/>
          </a:prstGeom>
          <a:noFill/>
        </p:spPr>
        <p:txBody>
          <a:bodyPr wrap="square" rtlCol="0">
            <a:spAutoFit/>
          </a:bodyPr>
          <a:lstStyle/>
          <a:p>
            <a:r>
              <a:rPr lang="en-CA" sz="1100" dirty="0"/>
              <a:t>The Woods Hole Research Center for deforestation (through Global Carbon Budget 2013)</a:t>
            </a:r>
          </a:p>
          <a:p>
            <a:r>
              <a:rPr lang="en-CA" sz="1100" dirty="0"/>
              <a:t>World Bank</a:t>
            </a:r>
          </a:p>
          <a:p>
            <a:r>
              <a:rPr lang="en-CA" sz="1100" dirty="0"/>
              <a:t>From The Shift Project (JM </a:t>
            </a:r>
            <a:r>
              <a:rPr lang="en-CA" sz="1100" dirty="0" err="1"/>
              <a:t>Jancovici</a:t>
            </a:r>
            <a:r>
              <a:rPr lang="en-CA" sz="1100" dirty="0"/>
              <a:t>)</a:t>
            </a:r>
            <a:endParaRPr lang="en-US" sz="1100" dirty="0"/>
          </a:p>
        </p:txBody>
      </p:sp>
      <p:pic>
        <p:nvPicPr>
          <p:cNvPr id="1028" name="Picture 4" descr="Economists are wrong. Experts are wrong. Rapid population ...">
            <a:extLst>
              <a:ext uri="{FF2B5EF4-FFF2-40B4-BE49-F238E27FC236}">
                <a16:creationId xmlns:a16="http://schemas.microsoft.com/office/drawing/2014/main" id="{0BB8D687-9755-D14A-A4BF-8A2257A137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05177" y="1511808"/>
            <a:ext cx="7384212" cy="42835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A1A376-4E35-FF4F-90E7-A9A48EC406BC}"/>
              </a:ext>
            </a:extLst>
          </p:cNvPr>
          <p:cNvSpPr txBox="1"/>
          <p:nvPr/>
        </p:nvSpPr>
        <p:spPr>
          <a:xfrm>
            <a:off x="3657601" y="4316288"/>
            <a:ext cx="1621766" cy="461665"/>
          </a:xfrm>
          <a:prstGeom prst="rect">
            <a:avLst/>
          </a:prstGeom>
          <a:noFill/>
        </p:spPr>
        <p:txBody>
          <a:bodyPr wrap="square" rtlCol="0">
            <a:spAutoFit/>
          </a:bodyPr>
          <a:lstStyle/>
          <a:p>
            <a:pPr algn="ctr"/>
            <a:r>
              <a:rPr lang="en-US" sz="2400" b="1" dirty="0">
                <a:sym typeface="Wingdings" pitchFamily="2" charset="2"/>
              </a:rPr>
              <a:t>1965 </a:t>
            </a:r>
          </a:p>
        </p:txBody>
      </p:sp>
      <p:sp>
        <p:nvSpPr>
          <p:cNvPr id="9" name="TextBox 8">
            <a:extLst>
              <a:ext uri="{FF2B5EF4-FFF2-40B4-BE49-F238E27FC236}">
                <a16:creationId xmlns:a16="http://schemas.microsoft.com/office/drawing/2014/main" id="{9B2D686D-B1F8-664D-95D5-5228C76E1BE8}"/>
              </a:ext>
            </a:extLst>
          </p:cNvPr>
          <p:cNvSpPr txBox="1"/>
          <p:nvPr/>
        </p:nvSpPr>
        <p:spPr>
          <a:xfrm>
            <a:off x="8367623" y="1876151"/>
            <a:ext cx="1621766" cy="461665"/>
          </a:xfrm>
          <a:prstGeom prst="rect">
            <a:avLst/>
          </a:prstGeom>
          <a:noFill/>
        </p:spPr>
        <p:txBody>
          <a:bodyPr wrap="square" rtlCol="0">
            <a:spAutoFit/>
          </a:bodyPr>
          <a:lstStyle/>
          <a:p>
            <a:pPr algn="ctr"/>
            <a:r>
              <a:rPr lang="en-US" sz="2400" b="1" dirty="0">
                <a:sym typeface="Wingdings" pitchFamily="2" charset="2"/>
              </a:rPr>
              <a:t>2019 </a:t>
            </a:r>
          </a:p>
        </p:txBody>
      </p:sp>
      <p:sp>
        <p:nvSpPr>
          <p:cNvPr id="7" name="TextBox 6">
            <a:extLst>
              <a:ext uri="{FF2B5EF4-FFF2-40B4-BE49-F238E27FC236}">
                <a16:creationId xmlns:a16="http://schemas.microsoft.com/office/drawing/2014/main" id="{3CF05FBB-917B-1541-90A5-430701D4DCBB}"/>
              </a:ext>
            </a:extLst>
          </p:cNvPr>
          <p:cNvSpPr txBox="1"/>
          <p:nvPr/>
        </p:nvSpPr>
        <p:spPr>
          <a:xfrm>
            <a:off x="3013494" y="5530029"/>
            <a:ext cx="6573329" cy="461665"/>
          </a:xfrm>
          <a:prstGeom prst="rect">
            <a:avLst/>
          </a:prstGeom>
          <a:solidFill>
            <a:schemeClr val="bg1"/>
          </a:solidFill>
        </p:spPr>
        <p:txBody>
          <a:bodyPr wrap="square" rtlCol="0">
            <a:spAutoFit/>
          </a:bodyPr>
          <a:lstStyle/>
          <a:p>
            <a:pPr algn="ctr"/>
            <a:r>
              <a:rPr lang="en-US" sz="2400" b="1" dirty="0">
                <a:sym typeface="Wingdings" pitchFamily="2" charset="2"/>
              </a:rPr>
              <a:t>Energy = # of machines in use.</a:t>
            </a:r>
          </a:p>
        </p:txBody>
      </p:sp>
      <p:sp>
        <p:nvSpPr>
          <p:cNvPr id="10" name="TextBox 9">
            <a:extLst>
              <a:ext uri="{FF2B5EF4-FFF2-40B4-BE49-F238E27FC236}">
                <a16:creationId xmlns:a16="http://schemas.microsoft.com/office/drawing/2014/main" id="{A2F60A3F-669E-CD4A-88CC-00DC57630CA6}"/>
              </a:ext>
            </a:extLst>
          </p:cNvPr>
          <p:cNvSpPr txBox="1"/>
          <p:nvPr/>
        </p:nvSpPr>
        <p:spPr>
          <a:xfrm>
            <a:off x="6708476" y="3946956"/>
            <a:ext cx="4643885" cy="830997"/>
          </a:xfrm>
          <a:prstGeom prst="rect">
            <a:avLst/>
          </a:prstGeom>
          <a:noFill/>
        </p:spPr>
        <p:txBody>
          <a:bodyPr wrap="square" rtlCol="0">
            <a:spAutoFit/>
          </a:bodyPr>
          <a:lstStyle/>
          <a:p>
            <a:pPr algn="ctr"/>
            <a:r>
              <a:rPr lang="en-US" sz="2400" b="1" dirty="0">
                <a:sym typeface="Wingdings" pitchFamily="2" charset="2"/>
              </a:rPr>
              <a:t>The more machines, the more energy used, the more we produce</a:t>
            </a:r>
          </a:p>
        </p:txBody>
      </p:sp>
      <p:sp>
        <p:nvSpPr>
          <p:cNvPr id="12" name="Title 1">
            <a:extLst>
              <a:ext uri="{FF2B5EF4-FFF2-40B4-BE49-F238E27FC236}">
                <a16:creationId xmlns:a16="http://schemas.microsoft.com/office/drawing/2014/main" id="{7A63C2E0-6AA3-8345-B144-93C284169665}"/>
              </a:ext>
            </a:extLst>
          </p:cNvPr>
          <p:cNvSpPr>
            <a:spLocks noGrp="1"/>
          </p:cNvSpPr>
          <p:nvPr>
            <p:ph type="title"/>
          </p:nvPr>
        </p:nvSpPr>
        <p:spPr>
          <a:xfrm>
            <a:off x="1371600" y="685800"/>
            <a:ext cx="9601200" cy="826008"/>
          </a:xfrm>
        </p:spPr>
        <p:txBody>
          <a:bodyPr>
            <a:normAutofit/>
          </a:bodyPr>
          <a:lstStyle/>
          <a:p>
            <a:pPr algn="ctr"/>
            <a:r>
              <a:rPr lang="en-US" sz="2800" dirty="0"/>
              <a:t>GDP = Energy </a:t>
            </a:r>
          </a:p>
        </p:txBody>
      </p:sp>
    </p:spTree>
    <p:extLst>
      <p:ext uri="{BB962C8B-B14F-4D97-AF65-F5344CB8AC3E}">
        <p14:creationId xmlns:p14="http://schemas.microsoft.com/office/powerpoint/2010/main" val="2680805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46D9-FCA7-DA4A-9C22-C4F16FB133E4}"/>
              </a:ext>
            </a:extLst>
          </p:cNvPr>
          <p:cNvSpPr>
            <a:spLocks noGrp="1"/>
          </p:cNvSpPr>
          <p:nvPr>
            <p:ph type="title"/>
          </p:nvPr>
        </p:nvSpPr>
        <p:spPr>
          <a:xfrm>
            <a:off x="1371600" y="685800"/>
            <a:ext cx="9601200" cy="826008"/>
          </a:xfrm>
        </p:spPr>
        <p:txBody>
          <a:bodyPr>
            <a:normAutofit/>
          </a:bodyPr>
          <a:lstStyle/>
          <a:p>
            <a:pPr algn="ctr"/>
            <a:r>
              <a:rPr lang="en-US" sz="2800" dirty="0"/>
              <a:t>GDP = Energy </a:t>
            </a:r>
          </a:p>
        </p:txBody>
      </p:sp>
      <p:sp>
        <p:nvSpPr>
          <p:cNvPr id="4" name="TextBox 3">
            <a:extLst>
              <a:ext uri="{FF2B5EF4-FFF2-40B4-BE49-F238E27FC236}">
                <a16:creationId xmlns:a16="http://schemas.microsoft.com/office/drawing/2014/main" id="{1571D79B-7DE7-8947-8119-5E94DAD9CF0B}"/>
              </a:ext>
            </a:extLst>
          </p:cNvPr>
          <p:cNvSpPr txBox="1"/>
          <p:nvPr/>
        </p:nvSpPr>
        <p:spPr>
          <a:xfrm>
            <a:off x="750843" y="6257836"/>
            <a:ext cx="6534912" cy="600164"/>
          </a:xfrm>
          <a:prstGeom prst="rect">
            <a:avLst/>
          </a:prstGeom>
          <a:noFill/>
        </p:spPr>
        <p:txBody>
          <a:bodyPr wrap="square" rtlCol="0">
            <a:spAutoFit/>
          </a:bodyPr>
          <a:lstStyle/>
          <a:p>
            <a:r>
              <a:rPr lang="en-CA" sz="1100" dirty="0"/>
              <a:t>The Woods Hole Research Center for deforestation (through Global Carbon Budget 2013)</a:t>
            </a:r>
          </a:p>
          <a:p>
            <a:r>
              <a:rPr lang="en-CA" sz="1100" dirty="0"/>
              <a:t>World Bank</a:t>
            </a:r>
          </a:p>
          <a:p>
            <a:r>
              <a:rPr lang="en-CA" sz="1100" dirty="0"/>
              <a:t>From The Shift Project (JM </a:t>
            </a:r>
            <a:r>
              <a:rPr lang="en-CA" sz="1100" dirty="0" err="1"/>
              <a:t>Jancovici</a:t>
            </a:r>
            <a:r>
              <a:rPr lang="en-CA" sz="1100" dirty="0"/>
              <a:t>)</a:t>
            </a:r>
            <a:endParaRPr lang="en-US" sz="1100" dirty="0"/>
          </a:p>
        </p:txBody>
      </p:sp>
      <p:pic>
        <p:nvPicPr>
          <p:cNvPr id="11" name="Picture 2" descr="Le prix du pétrole gouverne-t-il l'économie ? - Jean-Marc ...">
            <a:extLst>
              <a:ext uri="{FF2B5EF4-FFF2-40B4-BE49-F238E27FC236}">
                <a16:creationId xmlns:a16="http://schemas.microsoft.com/office/drawing/2014/main" id="{077D9646-C464-9540-A85C-CF248D3E29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5847" y="1353449"/>
            <a:ext cx="8492706" cy="462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827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305D-8EBA-644A-A7A0-1DEE98280BA2}"/>
              </a:ext>
            </a:extLst>
          </p:cNvPr>
          <p:cNvSpPr>
            <a:spLocks noGrp="1"/>
          </p:cNvSpPr>
          <p:nvPr>
            <p:ph type="title"/>
          </p:nvPr>
        </p:nvSpPr>
        <p:spPr/>
        <p:txBody>
          <a:bodyPr>
            <a:normAutofit/>
          </a:bodyPr>
          <a:lstStyle/>
          <a:p>
            <a:r>
              <a:rPr lang="en-US" sz="2800" dirty="0"/>
              <a:t>Historically, energy sources: stacked, not substituted.</a:t>
            </a:r>
          </a:p>
        </p:txBody>
      </p:sp>
      <p:pic>
        <p:nvPicPr>
          <p:cNvPr id="4" name="Content Placeholder 4">
            <a:extLst>
              <a:ext uri="{FF2B5EF4-FFF2-40B4-BE49-F238E27FC236}">
                <a16:creationId xmlns:a16="http://schemas.microsoft.com/office/drawing/2014/main" id="{27D6FB34-55F1-4548-8836-99E1A2AF612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064465" y="1427974"/>
            <a:ext cx="7149211" cy="5050463"/>
          </a:xfrm>
        </p:spPr>
      </p:pic>
      <p:cxnSp>
        <p:nvCxnSpPr>
          <p:cNvPr id="6" name="Straight Arrow Connector 5">
            <a:extLst>
              <a:ext uri="{FF2B5EF4-FFF2-40B4-BE49-F238E27FC236}">
                <a16:creationId xmlns:a16="http://schemas.microsoft.com/office/drawing/2014/main" id="{CE5238C6-3104-9146-8E07-73159D2374F3}"/>
              </a:ext>
            </a:extLst>
          </p:cNvPr>
          <p:cNvCxnSpPr/>
          <p:nvPr/>
        </p:nvCxnSpPr>
        <p:spPr>
          <a:xfrm>
            <a:off x="10213676" y="2915728"/>
            <a:ext cx="0" cy="2932981"/>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35CAED-B8D4-4B45-8656-EC5303BFC2E0}"/>
              </a:ext>
            </a:extLst>
          </p:cNvPr>
          <p:cNvSpPr txBox="1"/>
          <p:nvPr/>
        </p:nvSpPr>
        <p:spPr>
          <a:xfrm>
            <a:off x="10003767" y="4094236"/>
            <a:ext cx="2349260" cy="461665"/>
          </a:xfrm>
          <a:prstGeom prst="rect">
            <a:avLst/>
          </a:prstGeom>
          <a:noFill/>
        </p:spPr>
        <p:txBody>
          <a:bodyPr wrap="square" rtlCol="0">
            <a:spAutoFit/>
          </a:bodyPr>
          <a:lstStyle/>
          <a:p>
            <a:pPr algn="ctr"/>
            <a:r>
              <a:rPr lang="en-US" sz="2400" b="1" dirty="0">
                <a:sym typeface="Wingdings" pitchFamily="2" charset="2"/>
              </a:rPr>
              <a:t>Fossil = CO2</a:t>
            </a:r>
          </a:p>
        </p:txBody>
      </p:sp>
    </p:spTree>
    <p:extLst>
      <p:ext uri="{BB962C8B-B14F-4D97-AF65-F5344CB8AC3E}">
        <p14:creationId xmlns:p14="http://schemas.microsoft.com/office/powerpoint/2010/main" val="1684038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e interview dans Le Temps du 23 février 2019 - Jean-Marc ...">
            <a:extLst>
              <a:ext uri="{FF2B5EF4-FFF2-40B4-BE49-F238E27FC236}">
                <a16:creationId xmlns:a16="http://schemas.microsoft.com/office/drawing/2014/main" id="{105A9F42-BE80-0D48-9F36-27EFE32B79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2097" y="1035876"/>
            <a:ext cx="8290105" cy="4786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F97BB1-9792-9140-B0C1-B91CB1C5B0F6}"/>
              </a:ext>
            </a:extLst>
          </p:cNvPr>
          <p:cNvSpPr txBox="1"/>
          <p:nvPr/>
        </p:nvSpPr>
        <p:spPr>
          <a:xfrm>
            <a:off x="3055995" y="5923485"/>
            <a:ext cx="6422308" cy="830997"/>
          </a:xfrm>
          <a:prstGeom prst="rect">
            <a:avLst/>
          </a:prstGeom>
          <a:noFill/>
        </p:spPr>
        <p:txBody>
          <a:bodyPr wrap="square" rtlCol="0">
            <a:spAutoFit/>
          </a:bodyPr>
          <a:lstStyle/>
          <a:p>
            <a:pPr algn="ctr"/>
            <a:r>
              <a:rPr lang="en-US" sz="2400" b="1" dirty="0">
                <a:sym typeface="Wingdings" pitchFamily="2" charset="2"/>
              </a:rPr>
              <a:t>Hydro, renewables, IT "boom" have had no impact because 80% of energy still fossil fuels.</a:t>
            </a:r>
          </a:p>
        </p:txBody>
      </p:sp>
    </p:spTree>
    <p:extLst>
      <p:ext uri="{BB962C8B-B14F-4D97-AF65-F5344CB8AC3E}">
        <p14:creationId xmlns:p14="http://schemas.microsoft.com/office/powerpoint/2010/main" val="2878827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PIdays Paris 2018 - Our global IT system, energy saver or ...">
            <a:extLst>
              <a:ext uri="{FF2B5EF4-FFF2-40B4-BE49-F238E27FC236}">
                <a16:creationId xmlns:a16="http://schemas.microsoft.com/office/drawing/2014/main" id="{4995A323-A5C1-5F42-9B9E-4F5918AAB9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8986" y="387350"/>
            <a:ext cx="8102600" cy="608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869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ne interview dans Le Temps du 23 février 2019 - Jean-Marc ...">
            <a:extLst>
              <a:ext uri="{FF2B5EF4-FFF2-40B4-BE49-F238E27FC236}">
                <a16:creationId xmlns:a16="http://schemas.microsoft.com/office/drawing/2014/main" id="{105A9F42-BE80-0D48-9F36-27EFE32B79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2097" y="1035876"/>
            <a:ext cx="8290105" cy="47862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F97BB1-9792-9140-B0C1-B91CB1C5B0F6}"/>
              </a:ext>
            </a:extLst>
          </p:cNvPr>
          <p:cNvSpPr txBox="1"/>
          <p:nvPr/>
        </p:nvSpPr>
        <p:spPr>
          <a:xfrm>
            <a:off x="3055995" y="5923485"/>
            <a:ext cx="7226692" cy="830997"/>
          </a:xfrm>
          <a:prstGeom prst="rect">
            <a:avLst/>
          </a:prstGeom>
          <a:noFill/>
        </p:spPr>
        <p:txBody>
          <a:bodyPr wrap="square" rtlCol="0">
            <a:spAutoFit/>
          </a:bodyPr>
          <a:lstStyle/>
          <a:p>
            <a:pPr algn="ctr"/>
            <a:r>
              <a:rPr lang="en-US" sz="2400" b="1" dirty="0">
                <a:sym typeface="Wingdings" pitchFamily="2" charset="2"/>
              </a:rPr>
              <a:t>Never in history we've had more GDP with less CO</a:t>
            </a:r>
            <a:r>
              <a:rPr lang="en-US" sz="2400" b="1" baseline="-25000" dirty="0">
                <a:sym typeface="Wingdings" pitchFamily="2" charset="2"/>
              </a:rPr>
              <a:t>2</a:t>
            </a:r>
            <a:r>
              <a:rPr lang="en-US" sz="2400" b="1" dirty="0">
                <a:sym typeface="Wingdings" pitchFamily="2" charset="2"/>
              </a:rPr>
              <a:t>. "Carbon neutral" ⇒ recession?</a:t>
            </a:r>
            <a:endParaRPr lang="en-US" sz="2400" b="1" baseline="-25000" dirty="0">
              <a:sym typeface="Wingdings" pitchFamily="2" charset="2"/>
            </a:endParaRPr>
          </a:p>
        </p:txBody>
      </p:sp>
    </p:spTree>
    <p:extLst>
      <p:ext uri="{BB962C8B-B14F-4D97-AF65-F5344CB8AC3E}">
        <p14:creationId xmlns:p14="http://schemas.microsoft.com/office/powerpoint/2010/main" val="2433428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E0B7-4EA3-2E47-94B9-2DDED011BCDE}"/>
              </a:ext>
            </a:extLst>
          </p:cNvPr>
          <p:cNvSpPr>
            <a:spLocks noGrp="1"/>
          </p:cNvSpPr>
          <p:nvPr>
            <p:ph type="title"/>
          </p:nvPr>
        </p:nvSpPr>
        <p:spPr/>
        <p:txBody>
          <a:bodyPr/>
          <a:lstStyle/>
          <a:p>
            <a:r>
              <a:rPr lang="en-US" dirty="0"/>
              <a:t>GDP adjusted </a:t>
            </a:r>
          </a:p>
        </p:txBody>
      </p:sp>
      <p:pic>
        <p:nvPicPr>
          <p:cNvPr id="58370" name="Picture 2" descr="Jancovici : Presentation of the conference &quot;Can we save ...">
            <a:extLst>
              <a:ext uri="{FF2B5EF4-FFF2-40B4-BE49-F238E27FC236}">
                <a16:creationId xmlns:a16="http://schemas.microsoft.com/office/drawing/2014/main" id="{179A0E59-8D03-4746-92DA-4C2D7B50173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51" t="-1386"/>
          <a:stretch/>
        </p:blipFill>
        <p:spPr bwMode="auto">
          <a:xfrm>
            <a:off x="2839265" y="1362973"/>
            <a:ext cx="6859459" cy="480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4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1D3C-3AB0-534E-AA1A-861B204A1068}"/>
              </a:ext>
            </a:extLst>
          </p:cNvPr>
          <p:cNvSpPr>
            <a:spLocks noGrp="1"/>
          </p:cNvSpPr>
          <p:nvPr>
            <p:ph type="title"/>
          </p:nvPr>
        </p:nvSpPr>
        <p:spPr/>
        <p:txBody>
          <a:bodyPr>
            <a:normAutofit/>
          </a:bodyPr>
          <a:lstStyle/>
          <a:p>
            <a:r>
              <a:rPr lang="en-US" sz="2800" dirty="0"/>
              <a:t>A couple facts</a:t>
            </a:r>
          </a:p>
        </p:txBody>
      </p:sp>
      <p:pic>
        <p:nvPicPr>
          <p:cNvPr id="15362" name="Picture 2">
            <a:extLst>
              <a:ext uri="{FF2B5EF4-FFF2-40B4-BE49-F238E27FC236}">
                <a16:creationId xmlns:a16="http://schemas.microsoft.com/office/drawing/2014/main" id="{82741387-6C6D-304C-9F99-FAF00FE2F6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93920" y="1610072"/>
            <a:ext cx="6897624" cy="429609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Earth Facts | Surface, Atmosphere, Satellites, History &amp;amp; Definition">
            <a:extLst>
              <a:ext uri="{FF2B5EF4-FFF2-40B4-BE49-F238E27FC236}">
                <a16:creationId xmlns:a16="http://schemas.microsoft.com/office/drawing/2014/main" id="{771E474D-90B6-954F-A319-FD9755DD3E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2208" y="2448607"/>
            <a:ext cx="3492037" cy="2619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4F36B60-A41D-D740-B674-36ADAA3A2482}"/>
              </a:ext>
            </a:extLst>
          </p:cNvPr>
          <p:cNvSpPr>
            <a:spLocks noGrp="1"/>
          </p:cNvSpPr>
          <p:nvPr>
            <p:ph idx="1"/>
          </p:nvPr>
        </p:nvSpPr>
        <p:spPr>
          <a:xfrm>
            <a:off x="1950234" y="5067635"/>
            <a:ext cx="1395984" cy="335280"/>
          </a:xfrm>
        </p:spPr>
        <p:txBody>
          <a:bodyPr>
            <a:normAutofit fontScale="92500" lnSpcReduction="10000"/>
          </a:bodyPr>
          <a:lstStyle/>
          <a:p>
            <a:pPr marL="0" indent="0" algn="ctr">
              <a:buNone/>
            </a:pPr>
            <a:r>
              <a:rPr lang="en-US" dirty="0"/>
              <a:t>Petri dish</a:t>
            </a:r>
          </a:p>
        </p:txBody>
      </p:sp>
      <p:sp>
        <p:nvSpPr>
          <p:cNvPr id="3" name="Oval 2">
            <a:extLst>
              <a:ext uri="{FF2B5EF4-FFF2-40B4-BE49-F238E27FC236}">
                <a16:creationId xmlns:a16="http://schemas.microsoft.com/office/drawing/2014/main" id="{B048DB21-FDEB-9445-9F48-EDB6C6C67452}"/>
              </a:ext>
            </a:extLst>
          </p:cNvPr>
          <p:cNvSpPr/>
          <p:nvPr/>
        </p:nvSpPr>
        <p:spPr>
          <a:xfrm>
            <a:off x="4693920" y="5067635"/>
            <a:ext cx="1316736" cy="10527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EE5D65CD-33E8-0E41-ABCA-58A702C15624}"/>
              </a:ext>
            </a:extLst>
          </p:cNvPr>
          <p:cNvSpPr txBox="1">
            <a:spLocks/>
          </p:cNvSpPr>
          <p:nvPr/>
        </p:nvSpPr>
        <p:spPr>
          <a:xfrm>
            <a:off x="5352288" y="4559808"/>
            <a:ext cx="2006070" cy="507827"/>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en-US" sz="1100" dirty="0"/>
              <a:t>Settling of nomadic population: </a:t>
            </a:r>
            <a:r>
              <a:rPr lang="en-US" sz="1100" dirty="0" err="1"/>
              <a:t>sedentarisation</a:t>
            </a:r>
            <a:endParaRPr lang="en-US" sz="1100" dirty="0"/>
          </a:p>
        </p:txBody>
      </p:sp>
    </p:spTree>
    <p:extLst>
      <p:ext uri="{BB962C8B-B14F-4D97-AF65-F5344CB8AC3E}">
        <p14:creationId xmlns:p14="http://schemas.microsoft.com/office/powerpoint/2010/main" val="24020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0930-66BE-7441-8585-FAF86CBB5AE7}"/>
              </a:ext>
            </a:extLst>
          </p:cNvPr>
          <p:cNvSpPr>
            <a:spLocks noGrp="1"/>
          </p:cNvSpPr>
          <p:nvPr>
            <p:ph type="title"/>
          </p:nvPr>
        </p:nvSpPr>
        <p:spPr/>
        <p:txBody>
          <a:bodyPr/>
          <a:lstStyle/>
          <a:p>
            <a:r>
              <a:rPr lang="en-US" dirty="0"/>
              <a:t>The Meadows report: 1970 (MIT)</a:t>
            </a:r>
          </a:p>
        </p:txBody>
      </p:sp>
      <p:pic>
        <p:nvPicPr>
          <p:cNvPr id="55302" name="Picture 6" descr="Public Awakens to Limits of Growth | Financial Sense">
            <a:extLst>
              <a:ext uri="{FF2B5EF4-FFF2-40B4-BE49-F238E27FC236}">
                <a16:creationId xmlns:a16="http://schemas.microsoft.com/office/drawing/2014/main" id="{A05F3741-1779-2346-A1D7-B1FE1B471A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61305" y="1428750"/>
            <a:ext cx="5485338" cy="50960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94EE22-6FD7-F049-8CD0-8EC95A77C530}"/>
              </a:ext>
            </a:extLst>
          </p:cNvPr>
          <p:cNvSpPr txBox="1"/>
          <p:nvPr/>
        </p:nvSpPr>
        <p:spPr>
          <a:xfrm>
            <a:off x="8525142" y="3429000"/>
            <a:ext cx="3666858" cy="1200329"/>
          </a:xfrm>
          <a:prstGeom prst="rect">
            <a:avLst/>
          </a:prstGeom>
          <a:noFill/>
        </p:spPr>
        <p:txBody>
          <a:bodyPr wrap="square" rtlCol="0">
            <a:spAutoFit/>
          </a:bodyPr>
          <a:lstStyle/>
          <a:p>
            <a:pPr algn="ctr"/>
            <a:r>
              <a:rPr lang="en-US" sz="2400" b="1" dirty="0">
                <a:sym typeface="Wingdings" pitchFamily="2" charset="2"/>
              </a:rPr>
              <a:t>In all scenarios, continually increasing economic output leads to collapse.</a:t>
            </a:r>
            <a:endParaRPr lang="en-US" sz="2400" b="1" baseline="-25000" dirty="0">
              <a:sym typeface="Wingdings" pitchFamily="2" charset="2"/>
            </a:endParaRPr>
          </a:p>
        </p:txBody>
      </p:sp>
    </p:spTree>
    <p:extLst>
      <p:ext uri="{BB962C8B-B14F-4D97-AF65-F5344CB8AC3E}">
        <p14:creationId xmlns:p14="http://schemas.microsoft.com/office/powerpoint/2010/main" val="3167846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6352-B58F-8F41-8812-F866A4F8631A}"/>
              </a:ext>
            </a:extLst>
          </p:cNvPr>
          <p:cNvSpPr>
            <a:spLocks noGrp="1"/>
          </p:cNvSpPr>
          <p:nvPr>
            <p:ph type="title"/>
          </p:nvPr>
        </p:nvSpPr>
        <p:spPr/>
        <p:txBody>
          <a:bodyPr/>
          <a:lstStyle/>
          <a:p>
            <a:r>
              <a:rPr lang="en-US" dirty="0"/>
              <a:t>The End.</a:t>
            </a:r>
          </a:p>
        </p:txBody>
      </p:sp>
    </p:spTree>
    <p:extLst>
      <p:ext uri="{BB962C8B-B14F-4D97-AF65-F5344CB8AC3E}">
        <p14:creationId xmlns:p14="http://schemas.microsoft.com/office/powerpoint/2010/main" val="2463929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3998-9122-FE41-9512-02AA5DD5E311}"/>
              </a:ext>
            </a:extLst>
          </p:cNvPr>
          <p:cNvSpPr>
            <a:spLocks noGrp="1"/>
          </p:cNvSpPr>
          <p:nvPr>
            <p:ph type="title"/>
          </p:nvPr>
        </p:nvSpPr>
        <p:spPr/>
        <p:txBody>
          <a:bodyPr/>
          <a:lstStyle/>
          <a:p>
            <a:r>
              <a:rPr lang="en-US" dirty="0"/>
              <a:t>US Energy Information Administration</a:t>
            </a:r>
          </a:p>
        </p:txBody>
      </p:sp>
      <p:pic>
        <p:nvPicPr>
          <p:cNvPr id="5" name="Content Placeholder 4" descr="Graphical user interface, application&#10;&#10;Description automatically generated">
            <a:extLst>
              <a:ext uri="{FF2B5EF4-FFF2-40B4-BE49-F238E27FC236}">
                <a16:creationId xmlns:a16="http://schemas.microsoft.com/office/drawing/2014/main" id="{B6073558-D540-AA47-BA29-3FA7977EEF8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63344" y="1449238"/>
            <a:ext cx="6824333" cy="5045016"/>
          </a:xfrm>
        </p:spPr>
      </p:pic>
    </p:spTree>
    <p:extLst>
      <p:ext uri="{BB962C8B-B14F-4D97-AF65-F5344CB8AC3E}">
        <p14:creationId xmlns:p14="http://schemas.microsoft.com/office/powerpoint/2010/main" val="4047338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98DC-F44D-DD42-BB3C-A287CE530BBC}"/>
              </a:ext>
            </a:extLst>
          </p:cNvPr>
          <p:cNvSpPr>
            <a:spLocks noGrp="1"/>
          </p:cNvSpPr>
          <p:nvPr>
            <p:ph type="title"/>
          </p:nvPr>
        </p:nvSpPr>
        <p:spPr/>
        <p:txBody>
          <a:bodyPr>
            <a:normAutofit/>
          </a:bodyPr>
          <a:lstStyle/>
          <a:p>
            <a:r>
              <a:rPr lang="en-US" sz="2800" b="1" dirty="0"/>
              <a:t>Total US Greenhouse Emissions by Economic Sectors in 2019</a:t>
            </a:r>
          </a:p>
        </p:txBody>
      </p:sp>
      <p:pic>
        <p:nvPicPr>
          <p:cNvPr id="2050" name="Picture 2" descr="Total Greenhouse Gas Emissions in 2019">
            <a:extLst>
              <a:ext uri="{FF2B5EF4-FFF2-40B4-BE49-F238E27FC236}">
                <a16:creationId xmlns:a16="http://schemas.microsoft.com/office/drawing/2014/main" id="{C03D8005-4F4B-344F-829D-B423DBB371E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7111" y="1574800"/>
            <a:ext cx="3380481" cy="370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E0FA22-8200-B848-B6B3-1FCE2A7BFA7F}"/>
              </a:ext>
            </a:extLst>
          </p:cNvPr>
          <p:cNvSpPr txBox="1"/>
          <p:nvPr/>
        </p:nvSpPr>
        <p:spPr>
          <a:xfrm>
            <a:off x="755904" y="6337006"/>
            <a:ext cx="6534912" cy="415498"/>
          </a:xfrm>
          <a:prstGeom prst="rect">
            <a:avLst/>
          </a:prstGeom>
          <a:noFill/>
        </p:spPr>
        <p:txBody>
          <a:bodyPr wrap="square" rtlCol="0">
            <a:spAutoFit/>
          </a:bodyPr>
          <a:lstStyle/>
          <a:p>
            <a:r>
              <a:rPr lang="en-US" sz="1050" dirty="0" err="1"/>
              <a:t>epa.gov</a:t>
            </a:r>
            <a:endParaRPr lang="en-US" sz="1050" dirty="0"/>
          </a:p>
          <a:p>
            <a:r>
              <a:rPr lang="en-US" sz="1050" dirty="0"/>
              <a:t>Inventory of U.S. Greenhouse Gas Emissions and Sinks: 1990–2019.</a:t>
            </a:r>
          </a:p>
        </p:txBody>
      </p:sp>
      <p:sp>
        <p:nvSpPr>
          <p:cNvPr id="4" name="TextBox 3">
            <a:extLst>
              <a:ext uri="{FF2B5EF4-FFF2-40B4-BE49-F238E27FC236}">
                <a16:creationId xmlns:a16="http://schemas.microsoft.com/office/drawing/2014/main" id="{E8720082-F2AE-1B4B-B692-2DE5D420D8FB}"/>
              </a:ext>
            </a:extLst>
          </p:cNvPr>
          <p:cNvSpPr txBox="1"/>
          <p:nvPr/>
        </p:nvSpPr>
        <p:spPr>
          <a:xfrm>
            <a:off x="5535168" y="1574800"/>
            <a:ext cx="4474464" cy="2100575"/>
          </a:xfrm>
          <a:prstGeom prst="rect">
            <a:avLst/>
          </a:prstGeom>
          <a:noFill/>
        </p:spPr>
        <p:txBody>
          <a:bodyPr wrap="square" rtlCol="0">
            <a:spAutoFit/>
          </a:bodyPr>
          <a:lstStyle/>
          <a:p>
            <a:pPr marL="285750" indent="-285750">
              <a:buFont typeface="Arial" panose="020B0604020202020204" pitchFamily="34" charset="0"/>
              <a:buChar char="•"/>
            </a:pPr>
            <a:r>
              <a:rPr lang="en-CA" sz="1050" dirty="0"/>
              <a:t>The transportation sector generates the largest share of greenhouse gas emissions. Greenhouse gas emissions from transportation primarily come from burning fossil fuel for our cars, trucks, ships, trains, and planes. Over 90 percent of the fuel used for transportation is petroleum based, which includes primarily gasoline and diesel</a:t>
            </a:r>
          </a:p>
          <a:p>
            <a:pPr marL="285750" indent="-285750">
              <a:buFont typeface="Arial" panose="020B0604020202020204" pitchFamily="34" charset="0"/>
              <a:buChar char="•"/>
            </a:pPr>
            <a:r>
              <a:rPr lang="en-CA" sz="1100" dirty="0">
                <a:hlinkClick r:id="rId3"/>
              </a:rPr>
              <a:t>Electricity production</a:t>
            </a:r>
            <a:r>
              <a:rPr lang="en-CA" sz="1100" dirty="0"/>
              <a:t> (25 percent of 2019 greenhouse gas emissions) – Electricity production generates the second largest share of greenhouse gas emissions. Approximately 62 percent of our electricity comes from burning fossil fuels, mostly coal and natural gas</a:t>
            </a:r>
            <a:endParaRPr lang="en-CA"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AF1C9F6C-4944-C942-8C19-28BB8442DE3C}"/>
              </a:ext>
            </a:extLst>
          </p:cNvPr>
          <p:cNvSpPr txBox="1"/>
          <p:nvPr/>
        </p:nvSpPr>
        <p:spPr>
          <a:xfrm>
            <a:off x="1179575" y="5390912"/>
            <a:ext cx="4035552" cy="246221"/>
          </a:xfrm>
          <a:prstGeom prst="rect">
            <a:avLst/>
          </a:prstGeom>
          <a:noFill/>
        </p:spPr>
        <p:txBody>
          <a:bodyPr wrap="square" rtlCol="0">
            <a:spAutoFit/>
          </a:bodyPr>
          <a:lstStyle/>
          <a:p>
            <a:pPr algn="ctr"/>
            <a:r>
              <a:rPr lang="en-US" sz="1000" dirty="0"/>
              <a:t>Total Emissions in 2019 = 6,558 Million Metric Tons of CO2 equivalent</a:t>
            </a:r>
          </a:p>
        </p:txBody>
      </p:sp>
      <p:sp>
        <p:nvSpPr>
          <p:cNvPr id="7" name="TextBox 6">
            <a:extLst>
              <a:ext uri="{FF2B5EF4-FFF2-40B4-BE49-F238E27FC236}">
                <a16:creationId xmlns:a16="http://schemas.microsoft.com/office/drawing/2014/main" id="{03DC5FFE-0913-2B43-8EAF-6DFD3A460D6B}"/>
              </a:ext>
            </a:extLst>
          </p:cNvPr>
          <p:cNvSpPr txBox="1"/>
          <p:nvPr/>
        </p:nvSpPr>
        <p:spPr>
          <a:xfrm>
            <a:off x="6172200" y="3575030"/>
            <a:ext cx="4084320" cy="2862322"/>
          </a:xfrm>
          <a:prstGeom prst="rect">
            <a:avLst/>
          </a:prstGeom>
          <a:noFill/>
        </p:spPr>
        <p:txBody>
          <a:bodyPr wrap="square" rtlCol="0">
            <a:spAutoFit/>
          </a:bodyPr>
          <a:lstStyle/>
          <a:p>
            <a:r>
              <a:rPr lang="en-CA" sz="1000" b="1" dirty="0"/>
              <a:t>Direct emissions</a:t>
            </a:r>
            <a:r>
              <a:rPr lang="en-CA" sz="1000" dirty="0"/>
              <a:t> are produced from residential and commercial activities in a variety of ways:</a:t>
            </a:r>
          </a:p>
          <a:p>
            <a:r>
              <a:rPr lang="en-CA" sz="1000" dirty="0"/>
              <a:t>Combustion of natural gas and petroleum products for heating and cooking needs emits </a:t>
            </a:r>
            <a:r>
              <a:rPr lang="en-CA" sz="1000" dirty="0">
                <a:hlinkClick r:id="rId4"/>
              </a:rPr>
              <a:t>carbon dioxide (CO</a:t>
            </a:r>
            <a:r>
              <a:rPr lang="en-CA" sz="1000" baseline="-25000" dirty="0">
                <a:hlinkClick r:id="rId4"/>
              </a:rPr>
              <a:t>2</a:t>
            </a:r>
            <a:r>
              <a:rPr lang="en-CA" sz="1000" dirty="0">
                <a:hlinkClick r:id="rId4"/>
              </a:rPr>
              <a:t>)</a:t>
            </a:r>
            <a:r>
              <a:rPr lang="en-CA" sz="1000" dirty="0"/>
              <a:t>, </a:t>
            </a:r>
            <a:r>
              <a:rPr lang="en-CA" sz="1000" dirty="0">
                <a:hlinkClick r:id="rId5"/>
              </a:rPr>
              <a:t>methane (CH</a:t>
            </a:r>
            <a:r>
              <a:rPr lang="en-CA" sz="1000" baseline="-25000" dirty="0">
                <a:hlinkClick r:id="rId5"/>
              </a:rPr>
              <a:t>4</a:t>
            </a:r>
            <a:r>
              <a:rPr lang="en-CA" sz="1000" dirty="0">
                <a:hlinkClick r:id="rId5"/>
              </a:rPr>
              <a:t>)</a:t>
            </a:r>
            <a:r>
              <a:rPr lang="en-CA" sz="1000" dirty="0"/>
              <a:t>, and </a:t>
            </a:r>
            <a:r>
              <a:rPr lang="en-CA" sz="1000" dirty="0">
                <a:hlinkClick r:id="rId6"/>
              </a:rPr>
              <a:t>nitrous oxide (N</a:t>
            </a:r>
            <a:r>
              <a:rPr lang="en-CA" sz="1000" baseline="-25000" dirty="0">
                <a:hlinkClick r:id="rId6"/>
              </a:rPr>
              <a:t>2</a:t>
            </a:r>
            <a:r>
              <a:rPr lang="en-CA" sz="1000" dirty="0">
                <a:hlinkClick r:id="rId6"/>
              </a:rPr>
              <a:t>O)</a:t>
            </a:r>
            <a:r>
              <a:rPr lang="en-CA" sz="1000" dirty="0"/>
              <a:t>. Emissions from natural gas consumption represent 80 percent of the direct fossil fuel CO</a:t>
            </a:r>
            <a:r>
              <a:rPr lang="en-CA" sz="1000" baseline="-25000" dirty="0"/>
              <a:t>2</a:t>
            </a:r>
            <a:r>
              <a:rPr lang="en-CA" sz="1000" dirty="0"/>
              <a:t> emissions from the residential and commercial sectors in 2019. Coal consumption is a minor component of energy use in both of these sectors.</a:t>
            </a:r>
          </a:p>
          <a:p>
            <a:r>
              <a:rPr lang="en-CA" sz="1000" dirty="0"/>
              <a:t>Organic waste sent to landfills emits CH</a:t>
            </a:r>
            <a:r>
              <a:rPr lang="en-CA" sz="1000" baseline="-25000" dirty="0"/>
              <a:t>4</a:t>
            </a:r>
            <a:r>
              <a:rPr lang="en-CA" sz="1000" dirty="0"/>
              <a:t>.</a:t>
            </a:r>
          </a:p>
          <a:p>
            <a:r>
              <a:rPr lang="en-CA" sz="1000" dirty="0"/>
              <a:t>Wastewater treatment plants emit CH</a:t>
            </a:r>
            <a:r>
              <a:rPr lang="en-CA" sz="1000" baseline="-25000" dirty="0"/>
              <a:t>4</a:t>
            </a:r>
            <a:r>
              <a:rPr lang="en-CA" sz="1000" dirty="0"/>
              <a:t> and N</a:t>
            </a:r>
            <a:r>
              <a:rPr lang="en-CA" sz="1000" baseline="-25000" dirty="0"/>
              <a:t>2</a:t>
            </a:r>
            <a:r>
              <a:rPr lang="en-CA" sz="1000" dirty="0"/>
              <a:t>O.</a:t>
            </a:r>
          </a:p>
          <a:p>
            <a:r>
              <a:rPr lang="en-CA" sz="1000" dirty="0"/>
              <a:t>Anaerobic digestion at biogas facilities emits CH</a:t>
            </a:r>
            <a:r>
              <a:rPr lang="en-CA" sz="1000" baseline="-25000" dirty="0"/>
              <a:t>4</a:t>
            </a:r>
            <a:r>
              <a:rPr lang="en-CA" sz="1000" dirty="0"/>
              <a:t>.</a:t>
            </a:r>
          </a:p>
          <a:p>
            <a:r>
              <a:rPr lang="en-CA" sz="1000" dirty="0">
                <a:hlinkClick r:id="rId7"/>
              </a:rPr>
              <a:t>Fluorinated gases</a:t>
            </a:r>
            <a:r>
              <a:rPr lang="en-CA" sz="1000" dirty="0"/>
              <a:t> (mainly hydrofluorocarbons, or HFCs) used in air conditioning and refrigeration systems can be released during servicing or from leaking equipment.</a:t>
            </a:r>
          </a:p>
          <a:p>
            <a:r>
              <a:rPr lang="en-CA" sz="1000" b="1" dirty="0"/>
              <a:t>Indirect emissions</a:t>
            </a:r>
            <a:r>
              <a:rPr lang="en-CA" sz="1000" dirty="0"/>
              <a:t> are produced by burning fossil fuel at a power plant to make electricity, which is then used in residential and commercial activities such as lighting and for appliances.</a:t>
            </a:r>
          </a:p>
          <a:p>
            <a:endParaRPr lang="en-US" sz="1000" dirty="0"/>
          </a:p>
        </p:txBody>
      </p:sp>
    </p:spTree>
    <p:extLst>
      <p:ext uri="{BB962C8B-B14F-4D97-AF65-F5344CB8AC3E}">
        <p14:creationId xmlns:p14="http://schemas.microsoft.com/office/powerpoint/2010/main" val="2315400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19E1-B6EA-274F-9296-1958950DE71E}"/>
              </a:ext>
            </a:extLst>
          </p:cNvPr>
          <p:cNvSpPr>
            <a:spLocks noGrp="1"/>
          </p:cNvSpPr>
          <p:nvPr>
            <p:ph type="title"/>
          </p:nvPr>
        </p:nvSpPr>
        <p:spPr>
          <a:xfrm>
            <a:off x="1371600" y="685800"/>
            <a:ext cx="9601200" cy="800100"/>
          </a:xfrm>
        </p:spPr>
        <p:txBody>
          <a:bodyPr/>
          <a:lstStyle/>
          <a:p>
            <a:r>
              <a:rPr lang="en-US" dirty="0"/>
              <a:t>Global trends</a:t>
            </a:r>
          </a:p>
        </p:txBody>
      </p:sp>
      <p:pic>
        <p:nvPicPr>
          <p:cNvPr id="3074" name="Picture 2" descr="Global GHG emissions by gas: 65% is from carbon dioxide fossil fuel use and industrial processes. 11% is from carbon dioxide deforestation, decay of biomass, etc. 16% is from methane. 6% is from nitrous oxide and 2% is from fluorinated gases.">
            <a:extLst>
              <a:ext uri="{FF2B5EF4-FFF2-40B4-BE49-F238E27FC236}">
                <a16:creationId xmlns:a16="http://schemas.microsoft.com/office/drawing/2014/main" id="{18E326CF-EF94-694A-8FEE-37DD247E85D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78176" y="1485900"/>
            <a:ext cx="2588416" cy="2831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BDE403-3C0E-D14E-9EF3-7528071B3647}"/>
              </a:ext>
            </a:extLst>
          </p:cNvPr>
          <p:cNvSpPr txBox="1"/>
          <p:nvPr/>
        </p:nvSpPr>
        <p:spPr>
          <a:xfrm>
            <a:off x="1243584" y="6376416"/>
            <a:ext cx="3657600" cy="276999"/>
          </a:xfrm>
          <a:prstGeom prst="rect">
            <a:avLst/>
          </a:prstGeom>
          <a:noFill/>
        </p:spPr>
        <p:txBody>
          <a:bodyPr wrap="square" rtlCol="0">
            <a:spAutoFit/>
          </a:bodyPr>
          <a:lstStyle/>
          <a:p>
            <a:r>
              <a:rPr lang="en-US" sz="1200" dirty="0"/>
              <a:t>Source: IPCC (2014)</a:t>
            </a:r>
          </a:p>
        </p:txBody>
      </p:sp>
      <p:pic>
        <p:nvPicPr>
          <p:cNvPr id="3076" name="Picture 4" descr="Line graph of global carbon emissions from fossil fuels.  It shows a slow increase from about 500 million metric tons in 1990 to about 1,500 in 1950. After 1950, the increase in emissions is more rapid, reaching almost 9,900 in 2014.">
            <a:extLst>
              <a:ext uri="{FF2B5EF4-FFF2-40B4-BE49-F238E27FC236}">
                <a16:creationId xmlns:a16="http://schemas.microsoft.com/office/drawing/2014/main" id="{44FE99A9-E73C-3E46-AC77-3790789F54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77826" y="498348"/>
            <a:ext cx="3674243" cy="24582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F3DA17-4E08-A941-9E32-53120B1B2C84}"/>
              </a:ext>
            </a:extLst>
          </p:cNvPr>
          <p:cNvSpPr txBox="1"/>
          <p:nvPr/>
        </p:nvSpPr>
        <p:spPr>
          <a:xfrm>
            <a:off x="6149355" y="3052941"/>
            <a:ext cx="5417699" cy="553998"/>
          </a:xfrm>
          <a:prstGeom prst="rect">
            <a:avLst/>
          </a:prstGeom>
          <a:noFill/>
        </p:spPr>
        <p:txBody>
          <a:bodyPr wrap="square" rtlCol="0">
            <a:spAutoFit/>
          </a:bodyPr>
          <a:lstStyle/>
          <a:p>
            <a:r>
              <a:rPr lang="en-US" sz="1000" dirty="0"/>
              <a:t>Source: Boden, T.A., </a:t>
            </a:r>
            <a:r>
              <a:rPr lang="en-US" sz="1000" dirty="0" err="1"/>
              <a:t>Marland</a:t>
            </a:r>
            <a:r>
              <a:rPr lang="en-US" sz="1000" dirty="0"/>
              <a:t>, G., and Andres, R.J. (2017). Global, Regional, and National Fossil-Fuel CO2Emissions. Carbon Dioxide Information Analysis Center, Oak Ridge National Laboratory, U.S. Department of Energy, Oak Ridge, Tenn., U.S.A. </a:t>
            </a:r>
            <a:r>
              <a:rPr lang="en-US" sz="1000" dirty="0" err="1"/>
              <a:t>doi</a:t>
            </a:r>
            <a:r>
              <a:rPr lang="en-US" sz="1000" dirty="0"/>
              <a:t> 10.3334/CDIAC/00001_V2017.</a:t>
            </a:r>
          </a:p>
        </p:txBody>
      </p:sp>
      <p:pic>
        <p:nvPicPr>
          <p:cNvPr id="3078" name="Picture 6" descr="Pie chart that shows country share of greenhouse gas emission. 30% comes from China, 15% from the United States, 9% from the EU-28, 7% from India, 5% from the Russian Federation, 4% from Japan, and 30% from other countries.">
            <a:extLst>
              <a:ext uri="{FF2B5EF4-FFF2-40B4-BE49-F238E27FC236}">
                <a16:creationId xmlns:a16="http://schemas.microsoft.com/office/drawing/2014/main" id="{04F789D4-723E-1B43-9F50-59A87174593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38520" y="3704335"/>
            <a:ext cx="2579940" cy="267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8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84BD-E51C-EB4E-94F8-944849768A48}"/>
              </a:ext>
            </a:extLst>
          </p:cNvPr>
          <p:cNvSpPr>
            <a:spLocks noGrp="1"/>
          </p:cNvSpPr>
          <p:nvPr>
            <p:ph type="title"/>
          </p:nvPr>
        </p:nvSpPr>
        <p:spPr/>
        <p:txBody>
          <a:bodyPr>
            <a:normAutofit/>
          </a:bodyPr>
          <a:lstStyle/>
          <a:p>
            <a:r>
              <a:rPr lang="en-US" sz="3200" dirty="0"/>
              <a:t>"Temperature variations is common over the years"</a:t>
            </a:r>
          </a:p>
        </p:txBody>
      </p:sp>
      <p:pic>
        <p:nvPicPr>
          <p:cNvPr id="6146" name="Picture 2">
            <a:extLst>
              <a:ext uri="{FF2B5EF4-FFF2-40B4-BE49-F238E27FC236}">
                <a16:creationId xmlns:a16="http://schemas.microsoft.com/office/drawing/2014/main" id="{D4B90A6F-CA80-C949-BC82-8B72EE1DFED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9642" y="1682242"/>
            <a:ext cx="4712716" cy="3735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725FE0-BCBB-2D49-BAF5-F814E6B43B3B}"/>
              </a:ext>
            </a:extLst>
          </p:cNvPr>
          <p:cNvSpPr txBox="1"/>
          <p:nvPr/>
        </p:nvSpPr>
        <p:spPr>
          <a:xfrm>
            <a:off x="3374136" y="5595119"/>
            <a:ext cx="5596128" cy="577081"/>
          </a:xfrm>
          <a:prstGeom prst="rect">
            <a:avLst/>
          </a:prstGeom>
          <a:noFill/>
        </p:spPr>
        <p:txBody>
          <a:bodyPr wrap="square" rtlCol="0">
            <a:spAutoFit/>
          </a:bodyPr>
          <a:lstStyle/>
          <a:p>
            <a:r>
              <a:rPr lang="en-US" sz="1050" dirty="0"/>
              <a:t>Data Sources for CO2: Vostok ice core, Law Dome ice core, and Mauna Loa air samples.</a:t>
            </a:r>
            <a:br>
              <a:rPr lang="en-US" sz="1050" dirty="0"/>
            </a:br>
            <a:br>
              <a:rPr lang="en-US" sz="1050" dirty="0"/>
            </a:br>
            <a:r>
              <a:rPr lang="en-US" sz="1050" dirty="0"/>
              <a:t>Data Source for Temperature: Vostok ice core.</a:t>
            </a:r>
          </a:p>
        </p:txBody>
      </p:sp>
    </p:spTree>
    <p:extLst>
      <p:ext uri="{BB962C8B-B14F-4D97-AF65-F5344CB8AC3E}">
        <p14:creationId xmlns:p14="http://schemas.microsoft.com/office/powerpoint/2010/main" val="252887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84BD-E51C-EB4E-94F8-944849768A48}"/>
              </a:ext>
            </a:extLst>
          </p:cNvPr>
          <p:cNvSpPr>
            <a:spLocks noGrp="1"/>
          </p:cNvSpPr>
          <p:nvPr>
            <p:ph type="title"/>
          </p:nvPr>
        </p:nvSpPr>
        <p:spPr/>
        <p:txBody>
          <a:bodyPr>
            <a:normAutofit/>
          </a:bodyPr>
          <a:lstStyle/>
          <a:p>
            <a:r>
              <a:rPr lang="en-US" sz="3200" dirty="0"/>
              <a:t>"Temperature variations is common over the years"</a:t>
            </a:r>
          </a:p>
        </p:txBody>
      </p:sp>
      <p:sp>
        <p:nvSpPr>
          <p:cNvPr id="5" name="TextBox 4">
            <a:extLst>
              <a:ext uri="{FF2B5EF4-FFF2-40B4-BE49-F238E27FC236}">
                <a16:creationId xmlns:a16="http://schemas.microsoft.com/office/drawing/2014/main" id="{BB725FE0-BCBB-2D49-BAF5-F814E6B43B3B}"/>
              </a:ext>
            </a:extLst>
          </p:cNvPr>
          <p:cNvSpPr txBox="1"/>
          <p:nvPr/>
        </p:nvSpPr>
        <p:spPr>
          <a:xfrm>
            <a:off x="3374136" y="5302511"/>
            <a:ext cx="5596128" cy="577081"/>
          </a:xfrm>
          <a:prstGeom prst="rect">
            <a:avLst/>
          </a:prstGeom>
          <a:noFill/>
        </p:spPr>
        <p:txBody>
          <a:bodyPr wrap="square" rtlCol="0">
            <a:spAutoFit/>
          </a:bodyPr>
          <a:lstStyle/>
          <a:p>
            <a:r>
              <a:rPr lang="en-US" sz="1050" dirty="0"/>
              <a:t>Data Sources for CO2: Law Dome ice core and Mauna Loa air samples.</a:t>
            </a:r>
            <a:br>
              <a:rPr lang="en-US" sz="1050" dirty="0"/>
            </a:br>
            <a:br>
              <a:rPr lang="en-US" sz="1050" dirty="0"/>
            </a:br>
            <a:r>
              <a:rPr lang="en-US" sz="1050" dirty="0"/>
              <a:t>Data Source for Temperature: NOAA.</a:t>
            </a:r>
          </a:p>
        </p:txBody>
      </p:sp>
      <p:pic>
        <p:nvPicPr>
          <p:cNvPr id="8194" name="Picture 2">
            <a:extLst>
              <a:ext uri="{FF2B5EF4-FFF2-40B4-BE49-F238E27FC236}">
                <a16:creationId xmlns:a16="http://schemas.microsoft.com/office/drawing/2014/main" id="{F1170434-2AFF-3940-A7C4-294119FFE1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2500" y="1778000"/>
            <a:ext cx="5207000" cy="330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51A15F-D4C5-0343-9845-F28A2E1B8FA6}"/>
              </a:ext>
            </a:extLst>
          </p:cNvPr>
          <p:cNvSpPr txBox="1"/>
          <p:nvPr/>
        </p:nvSpPr>
        <p:spPr>
          <a:xfrm>
            <a:off x="2398522" y="6172200"/>
            <a:ext cx="7547356" cy="307777"/>
          </a:xfrm>
          <a:prstGeom prst="rect">
            <a:avLst/>
          </a:prstGeom>
          <a:noFill/>
        </p:spPr>
        <p:txBody>
          <a:bodyPr wrap="square" rtlCol="0">
            <a:spAutoFit/>
          </a:bodyPr>
          <a:lstStyle/>
          <a:p>
            <a:pPr algn="ctr"/>
            <a:r>
              <a:rPr lang="en-US" sz="1400" dirty="0"/>
              <a:t>… but it'll take more than a </a:t>
            </a:r>
            <a:r>
              <a:rPr lang="en-US" sz="1400" dirty="0" err="1"/>
              <a:t>GNUPlot</a:t>
            </a:r>
            <a:r>
              <a:rPr lang="en-US" sz="1400" dirty="0"/>
              <a:t> graph with a 1990's </a:t>
            </a:r>
            <a:r>
              <a:rPr lang="en-US" sz="1400" dirty="0" err="1"/>
              <a:t>colorscheme</a:t>
            </a:r>
            <a:r>
              <a:rPr lang="en-US" sz="1400" dirty="0"/>
              <a:t> to convince an HEJC crowd</a:t>
            </a:r>
          </a:p>
        </p:txBody>
      </p:sp>
    </p:spTree>
    <p:extLst>
      <p:ext uri="{BB962C8B-B14F-4D97-AF65-F5344CB8AC3E}">
        <p14:creationId xmlns:p14="http://schemas.microsoft.com/office/powerpoint/2010/main" val="41510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45CA-B425-FA46-BB8A-4A5908F52244}"/>
              </a:ext>
            </a:extLst>
          </p:cNvPr>
          <p:cNvSpPr>
            <a:spLocks noGrp="1"/>
          </p:cNvSpPr>
          <p:nvPr>
            <p:ph type="title"/>
          </p:nvPr>
        </p:nvSpPr>
        <p:spPr/>
        <p:txBody>
          <a:bodyPr>
            <a:normAutofit/>
          </a:bodyPr>
          <a:lstStyle/>
          <a:p>
            <a:r>
              <a:rPr lang="en-US" sz="2000" dirty="0"/>
              <a:t>"The Earth is warming because of the sun"</a:t>
            </a:r>
          </a:p>
        </p:txBody>
      </p:sp>
      <p:sp>
        <p:nvSpPr>
          <p:cNvPr id="5" name="TextBox 4">
            <a:extLst>
              <a:ext uri="{FF2B5EF4-FFF2-40B4-BE49-F238E27FC236}">
                <a16:creationId xmlns:a16="http://schemas.microsoft.com/office/drawing/2014/main" id="{5AA5A17C-4B09-CB47-A39E-DBC451D0E41B}"/>
              </a:ext>
            </a:extLst>
          </p:cNvPr>
          <p:cNvSpPr txBox="1"/>
          <p:nvPr/>
        </p:nvSpPr>
        <p:spPr>
          <a:xfrm>
            <a:off x="768096" y="6095714"/>
            <a:ext cx="10924032" cy="738664"/>
          </a:xfrm>
          <a:prstGeom prst="rect">
            <a:avLst/>
          </a:prstGeom>
          <a:noFill/>
        </p:spPr>
        <p:txBody>
          <a:bodyPr wrap="square" rtlCol="0">
            <a:spAutoFit/>
          </a:bodyPr>
          <a:lstStyle/>
          <a:p>
            <a:r>
              <a:rPr lang="en-US" sz="1050" b="1" dirty="0"/>
              <a:t>NOAA</a:t>
            </a:r>
            <a:r>
              <a:rPr lang="en-US" sz="1050" dirty="0"/>
              <a:t>  and </a:t>
            </a:r>
            <a:r>
              <a:rPr lang="en-US" sz="1050" b="1" dirty="0" err="1"/>
              <a:t>climate.gov</a:t>
            </a:r>
            <a:endParaRPr lang="en-US" sz="1050" b="1" dirty="0"/>
          </a:p>
          <a:p>
            <a:r>
              <a:rPr lang="en-US" sz="1050" dirty="0"/>
              <a:t>Kopp, G., </a:t>
            </a:r>
            <a:r>
              <a:rPr lang="en-US" sz="1050" dirty="0" err="1"/>
              <a:t>Krivova</a:t>
            </a:r>
            <a:r>
              <a:rPr lang="en-US" sz="1050" dirty="0"/>
              <a:t>, N., Wu, C. J., &amp; Lean, J. (2016). The Impact of the Revised Sunspot Record on Solar Irradiance Reconstructions. Solar Physics, 291(9–10), 2951–2965. </a:t>
            </a:r>
          </a:p>
          <a:p>
            <a:r>
              <a:rPr lang="en-US" sz="1050" dirty="0"/>
              <a:t>Aquila, V., Swartz, W. H., Waugh, D. W., </a:t>
            </a:r>
            <a:r>
              <a:rPr lang="en-US" sz="1050" dirty="0" err="1"/>
              <a:t>Colarco</a:t>
            </a:r>
            <a:r>
              <a:rPr lang="en-US" sz="1050" dirty="0"/>
              <a:t>, P. R., Pawson, S., </a:t>
            </a:r>
            <a:r>
              <a:rPr lang="en-US" sz="1050" dirty="0" err="1"/>
              <a:t>Polvani</a:t>
            </a:r>
            <a:r>
              <a:rPr lang="en-US" sz="1050" dirty="0"/>
              <a:t>, L. M., &amp; </a:t>
            </a:r>
            <a:r>
              <a:rPr lang="en-US" sz="1050" dirty="0" err="1"/>
              <a:t>Stolarski</a:t>
            </a:r>
            <a:r>
              <a:rPr lang="en-US" sz="1050" dirty="0"/>
              <a:t>, R. S. (2016). Isolating the roles of different forcing agents in global stratospheric temperature changes using model integrations with incrementally added single </a:t>
            </a:r>
            <a:r>
              <a:rPr lang="en-US" sz="1050" dirty="0" err="1"/>
              <a:t>forcings</a:t>
            </a:r>
            <a:r>
              <a:rPr lang="en-US" sz="1050" dirty="0"/>
              <a:t>. Journal of Geophysical Research: Atmospheres, 121(13), 8067–8082. </a:t>
            </a:r>
          </a:p>
        </p:txBody>
      </p:sp>
      <p:pic>
        <p:nvPicPr>
          <p:cNvPr id="4100" name="Picture 4" descr="Sunspot time series">
            <a:extLst>
              <a:ext uri="{FF2B5EF4-FFF2-40B4-BE49-F238E27FC236}">
                <a16:creationId xmlns:a16="http://schemas.microsoft.com/office/drawing/2014/main" id="{FF4E6408-BE54-0045-B700-8E33661B524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41844" y="1114806"/>
            <a:ext cx="7908311" cy="35714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D7AF5B-1CA7-5248-A31A-C876352230E5}"/>
              </a:ext>
            </a:extLst>
          </p:cNvPr>
          <p:cNvSpPr txBox="1"/>
          <p:nvPr/>
        </p:nvSpPr>
        <p:spPr>
          <a:xfrm>
            <a:off x="1292352" y="4806232"/>
            <a:ext cx="9759696" cy="1169551"/>
          </a:xfrm>
          <a:prstGeom prst="rect">
            <a:avLst/>
          </a:prstGeom>
          <a:noFill/>
        </p:spPr>
        <p:txBody>
          <a:bodyPr wrap="square">
            <a:spAutoFit/>
          </a:bodyPr>
          <a:lstStyle/>
          <a:p>
            <a:r>
              <a:rPr lang="en-CA" sz="1400" b="1" i="0" dirty="0">
                <a:solidFill>
                  <a:srgbClr val="212121"/>
                </a:solidFill>
                <a:effectLst/>
                <a:latin typeface="Source Sans Pro" panose="020B0503030403020204" pitchFamily="34" charset="0"/>
              </a:rPr>
              <a:t>A [reason] that scientists have ruled out a significant role for the Sun in global warming is that if the Sun’s energy output had intensified, we would expect all layers of Earth’s atmosphere to have warmed. But we don’t see that</a:t>
            </a:r>
            <a:r>
              <a:rPr lang="en-CA" sz="1400" b="0" i="0" dirty="0">
                <a:solidFill>
                  <a:srgbClr val="212121"/>
                </a:solidFill>
                <a:effectLst/>
                <a:latin typeface="Source Sans Pro" panose="020B0503030403020204" pitchFamily="34" charset="0"/>
              </a:rPr>
              <a:t>. Rather, satellites and observations from weather balloons show warming in the lower atmosphere (troposphere) and cooling in the upper stratosphere (stratosphere)—which is exactly what we would expect to see as a result of increasing greenhouse gases trapping heat in the lower atmosphere. </a:t>
            </a:r>
            <a:endParaRPr lang="en-US" sz="1400" dirty="0"/>
          </a:p>
        </p:txBody>
      </p:sp>
    </p:spTree>
    <p:extLst>
      <p:ext uri="{BB962C8B-B14F-4D97-AF65-F5344CB8AC3E}">
        <p14:creationId xmlns:p14="http://schemas.microsoft.com/office/powerpoint/2010/main" val="35926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45CA-B425-FA46-BB8A-4A5908F52244}"/>
              </a:ext>
            </a:extLst>
          </p:cNvPr>
          <p:cNvSpPr>
            <a:spLocks noGrp="1"/>
          </p:cNvSpPr>
          <p:nvPr>
            <p:ph type="title"/>
          </p:nvPr>
        </p:nvSpPr>
        <p:spPr/>
        <p:txBody>
          <a:bodyPr>
            <a:normAutofit/>
          </a:bodyPr>
          <a:lstStyle/>
          <a:p>
            <a:r>
              <a:rPr lang="en-US" sz="2000" dirty="0"/>
              <a:t>"The Earth is warming because of the sun"</a:t>
            </a:r>
          </a:p>
        </p:txBody>
      </p:sp>
      <p:pic>
        <p:nvPicPr>
          <p:cNvPr id="4098" name="Picture 2" descr="temperature vs solar activity updated July 2020">
            <a:extLst>
              <a:ext uri="{FF2B5EF4-FFF2-40B4-BE49-F238E27FC236}">
                <a16:creationId xmlns:a16="http://schemas.microsoft.com/office/drawing/2014/main" id="{1480E3CB-DDCD-BD46-8806-021F211E1DC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6383" y="1226333"/>
            <a:ext cx="5639234" cy="4405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A5A17C-4B09-CB47-A39E-DBC451D0E41B}"/>
              </a:ext>
            </a:extLst>
          </p:cNvPr>
          <p:cNvSpPr txBox="1"/>
          <p:nvPr/>
        </p:nvSpPr>
        <p:spPr>
          <a:xfrm>
            <a:off x="738651" y="6432940"/>
            <a:ext cx="6534912" cy="369332"/>
          </a:xfrm>
          <a:prstGeom prst="rect">
            <a:avLst/>
          </a:prstGeom>
          <a:noFill/>
        </p:spPr>
        <p:txBody>
          <a:bodyPr wrap="square" rtlCol="0">
            <a:spAutoFit/>
          </a:bodyPr>
          <a:lstStyle/>
          <a:p>
            <a:r>
              <a:rPr lang="en-US" b="1" dirty="0" err="1"/>
              <a:t>nasa.gov</a:t>
            </a:r>
            <a:endParaRPr lang="en-US" b="1" dirty="0"/>
          </a:p>
        </p:txBody>
      </p:sp>
      <p:sp>
        <p:nvSpPr>
          <p:cNvPr id="6" name="TextBox 5">
            <a:extLst>
              <a:ext uri="{FF2B5EF4-FFF2-40B4-BE49-F238E27FC236}">
                <a16:creationId xmlns:a16="http://schemas.microsoft.com/office/drawing/2014/main" id="{551B63DC-D936-474C-ADA9-28C82CFA2858}"/>
              </a:ext>
            </a:extLst>
          </p:cNvPr>
          <p:cNvSpPr txBox="1"/>
          <p:nvPr/>
        </p:nvSpPr>
        <p:spPr>
          <a:xfrm>
            <a:off x="865632" y="5714730"/>
            <a:ext cx="11241024" cy="738664"/>
          </a:xfrm>
          <a:prstGeom prst="rect">
            <a:avLst/>
          </a:prstGeom>
          <a:noFill/>
        </p:spPr>
        <p:txBody>
          <a:bodyPr wrap="square" rtlCol="0">
            <a:spAutoFit/>
          </a:bodyPr>
          <a:lstStyle/>
          <a:p>
            <a:r>
              <a:rPr lang="en-CA" sz="1400" dirty="0">
                <a:latin typeface="Source Sans Pro" panose="020B0503030403020204" pitchFamily="34" charset="0"/>
                <a:ea typeface="Source Sans Pro" panose="020B0503030403020204" pitchFamily="34" charset="0"/>
              </a:rPr>
              <a:t>The above graph compares global surface temperature changes (red line) and the Sun's energy received by Earth (yellow line) in watts (units of energy) per square meter since 1880. The lighter/thinner lines show the yearly levels while the heavier/thicker lines show the 11-year average trends. Eleven-year averages are used to reduce the year-to-year natural noise in the data, making the underlying trends more obvious.</a:t>
            </a:r>
            <a:endParaRPr lang="en-US" sz="14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10906016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7452</TotalTime>
  <Words>3272</Words>
  <Application>Microsoft Macintosh PowerPoint</Application>
  <PresentationFormat>Widescreen</PresentationFormat>
  <Paragraphs>335</Paragraphs>
  <Slides>54</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Franklin Gothic Book</vt:lpstr>
      <vt:lpstr>Source Sans Pro</vt:lpstr>
      <vt:lpstr>Wingdings</vt:lpstr>
      <vt:lpstr>Crop</vt:lpstr>
      <vt:lpstr>Energy and THE economy</vt:lpstr>
      <vt:lpstr>Disclaimers</vt:lpstr>
      <vt:lpstr>Is climate change… real?</vt:lpstr>
      <vt:lpstr>PowerPoint Presentation</vt:lpstr>
      <vt:lpstr>A couple facts</vt:lpstr>
      <vt:lpstr>"Temperature variations is common over the years"</vt:lpstr>
      <vt:lpstr>"Temperature variations is common over the years"</vt:lpstr>
      <vt:lpstr>"The Earth is warming because of the sun"</vt:lpstr>
      <vt:lpstr>"The Earth is warming because of the sun"</vt:lpstr>
      <vt:lpstr>Chad :</vt:lpstr>
      <vt:lpstr>You wish.</vt:lpstr>
      <vt:lpstr>… maybe we missed something?</vt:lpstr>
      <vt:lpstr>CO2 and COP</vt:lpstr>
      <vt:lpstr>Chad's sister: "I'm not against a warmer climate in Boston"</vt:lpstr>
      <vt:lpstr>"Wasn't your talk: 'Energy and the Economy' ?"</vt:lpstr>
      <vt:lpstr>Global energy consumption has never been greater than today. If that wasn't the case, today's audience would be 0. </vt:lpstr>
      <vt:lpstr>Once upon a time: 100% renewable/sustainable.</vt:lpstr>
      <vt:lpstr>If renewable energies are so great, why did we move away from them? </vt:lpstr>
      <vt:lpstr>Once upon a time: 100% renewable/sustainable.</vt:lpstr>
      <vt:lpstr>Once upon a time: 100% renewable/sustainable.</vt:lpstr>
      <vt:lpstr>Once upon a time: 100% renewable/sustainable.</vt:lpstr>
      <vt:lpstr>Once upon a time: 100% renewable/sustainable.</vt:lpstr>
      <vt:lpstr>For 2 centuries, we've moved away from renewable energies. Why? Were our ancestors ill-intentioned?</vt:lpstr>
      <vt:lpstr>Can we explain the trend?</vt:lpstr>
      <vt:lpstr>Global energy consumption per energy source</vt:lpstr>
      <vt:lpstr>But why, and how did we get there?</vt:lpstr>
      <vt:lpstr>But why, and how did we get there?</vt:lpstr>
      <vt:lpstr>Orders of magnitude</vt:lpstr>
      <vt:lpstr>Orders of magnitude</vt:lpstr>
      <vt:lpstr>Orders of magnitude</vt:lpstr>
      <vt:lpstr>Orders of magnitude</vt:lpstr>
      <vt:lpstr>Changing employment structure over time because energy</vt:lpstr>
      <vt:lpstr>kWh: not sustainable, but it feels good</vt:lpstr>
      <vt:lpstr>Why "Energy and the economy" ?</vt:lpstr>
      <vt:lpstr>World economy in simplified terms</vt:lpstr>
      <vt:lpstr>World economy in simplified terms</vt:lpstr>
      <vt:lpstr>World economy in simplified terms</vt:lpstr>
      <vt:lpstr>World economy in simplified terms</vt:lpstr>
      <vt:lpstr>World economy in simplified terms</vt:lpstr>
      <vt:lpstr>World economy in simplified terms</vt:lpstr>
      <vt:lpstr>Energy = Iron Man</vt:lpstr>
      <vt:lpstr>GDP = Energy </vt:lpstr>
      <vt:lpstr>GDP = Energy </vt:lpstr>
      <vt:lpstr>GDP = Energy </vt:lpstr>
      <vt:lpstr>Historically, energy sources: stacked, not substituted.</vt:lpstr>
      <vt:lpstr>PowerPoint Presentation</vt:lpstr>
      <vt:lpstr>PowerPoint Presentation</vt:lpstr>
      <vt:lpstr>PowerPoint Presentation</vt:lpstr>
      <vt:lpstr>GDP adjusted </vt:lpstr>
      <vt:lpstr>The Meadows report: 1970 (MIT)</vt:lpstr>
      <vt:lpstr>The End.</vt:lpstr>
      <vt:lpstr>US Energy Information Administration</vt:lpstr>
      <vt:lpstr>Total US Greenhouse Emissions by Economic Sectors in 2019</vt:lpstr>
      <vt:lpstr>Global trends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and gdp</dc:title>
  <dc:creator>Lemaire, Baptiste Jean Marc Thomas</dc:creator>
  <cp:lastModifiedBy>Lemaire, Baptiste Jean Marc Thomas</cp:lastModifiedBy>
  <cp:revision>74</cp:revision>
  <dcterms:created xsi:type="dcterms:W3CDTF">2021-11-06T16:33:45Z</dcterms:created>
  <dcterms:modified xsi:type="dcterms:W3CDTF">2021-11-12T18:13:42Z</dcterms:modified>
</cp:coreProperties>
</file>