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BB22-85C7-F502-443B-55780B113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B5897-8AA7-0B4D-61CE-FDE2AC713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6CF96-7017-EF26-E778-75602D70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9C82-B2AA-F31F-B69D-2996834B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109C-45E0-EB6F-A446-A344B049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1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BF29-597D-6662-8DEC-29DAC7FF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F82A8-87F2-7772-3584-A60204329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55FD7-B701-96D3-0C9C-5C689295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29C5-925C-E5F4-10EF-1556CDA0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9865E-7B77-76DB-FB0B-1349FE75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4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C2282-83FE-68BC-F370-F43A415D4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41014-2AD4-C2A6-7B82-7430F0400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3D441-1A7E-7285-36CF-19E7C34A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3F224-418D-D94D-CCF6-CE0C735B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A4AE-3D79-E2F1-38EC-0D7D1F5B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0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70A5-CA60-7C90-B00E-04BEB6BB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C32D-979B-416A-2B67-B88C27AA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F608-BB0A-EE32-FFD9-24BF84A6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11B8-D97E-30C6-4546-A1B6D5BF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10DC-A740-21EF-82F0-0825602D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7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DC8-EE75-BA93-1BA9-575C05C4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0AEAD-4230-6ABE-0306-8A9D373F5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37365-F248-248F-0308-AAC7FAA0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B6E8-445A-0C3A-6534-E35AADB1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5B84A-311B-5D08-5ED4-BD2CD1B8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F2367-8791-D1D0-83F0-12E46783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4679-93B6-12A0-C30A-44A14B737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E5A97-2058-0079-5A9B-967CAC0DA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73FAB-81D0-F84B-C4DE-E9F2B569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48B6-F483-9485-7492-5AE34173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1592B-FCEF-92F4-780C-CCA513F5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32D2-090B-1C30-20BD-6E89A4DF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38319-6503-ECC9-12FB-EB9986842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015D3-A916-BE40-8095-AB9F06F86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8318C-E343-96D9-88D9-EF35B507E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9D3C0-98FF-DFD4-1469-324A2D95B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40AF0-C3CD-A2CC-DBB3-A7D6F4D0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E301E-FF23-EF28-EA3D-832BE020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CB9C0-3B58-5FF0-4B86-7DEB75F3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2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65F7-D4D3-6D95-A756-E94000EF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17391-48E3-B855-CECC-8166A8B9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E4BBB-BF81-0F2A-B43E-AD86F7CD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96028-9803-BB8B-D6D4-ED26DECA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DCD7F-13FE-2AFD-09E8-09933F40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6C613-6C48-7A65-3568-CB0A798B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BC2E-2AD8-5BD9-DCFA-EA2FE19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48B9-AC9F-60B6-0538-514EC4D9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6A54-A2DD-19E1-5A1E-A890B03B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18CB8-F73D-EFF8-3F1E-EADEB3D8A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9E3F7-0866-1567-85A5-430505D4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E4F58-4F4A-5FD9-7364-A3CF9B5B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FA8A4-E700-4094-69DA-C509D3CD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0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F8D5-3E21-E272-7B92-B4EFB221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8E16F-435D-0333-2796-61B7725E0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1BB0C-A3B1-F3EB-C708-7EDCBD564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C9F09-9EC3-6BBC-59E7-F09BC165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1708F-ABF3-A0D4-1DF1-0FC8937A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31C1D-29E8-39EA-B3B2-274DDCC1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053AE-DD0B-0F39-53E9-8E0C31F2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B8E08-8DF0-AB98-D1D4-DE1C25D3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BAF1B-2F47-0F27-62E3-98BA4D614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BF225-D923-4BF5-A167-F74828649921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CFF8-215E-8237-3FC0-DC67066DA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D2CD3-7DF9-BC07-B3E7-E455A4A03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6679-6E5E-42DC-873A-2FEF10C93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6F6A-65DD-89A1-6A14-AED73F4E8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958" y="2695073"/>
            <a:ext cx="9144000" cy="967289"/>
          </a:xfrm>
        </p:spPr>
        <p:txBody>
          <a:bodyPr>
            <a:normAutofit fontScale="90000"/>
          </a:bodyPr>
          <a:lstStyle/>
          <a:p>
            <a:r>
              <a:rPr lang="en-GB" dirty="0"/>
              <a:t>Overcoming the photovoltaic efficiency limit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1CBE8-8E50-25A8-8709-AF5C8FC10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748" y="3930900"/>
            <a:ext cx="9144000" cy="1655762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Michael Purdy</a:t>
            </a:r>
          </a:p>
          <a:p>
            <a:r>
              <a:rPr lang="en-GB" dirty="0"/>
              <a:t>Postdoctoral research fellow </a:t>
            </a:r>
          </a:p>
          <a:p>
            <a:r>
              <a:rPr lang="en-GB" dirty="0"/>
              <a:t>Liu group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13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472E-C60A-DF81-02F3-4C39217A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Limitations to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D99F-E29D-C353-2A3E-5CEDE826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74" y="2119240"/>
            <a:ext cx="6107884" cy="4172503"/>
          </a:xfrm>
        </p:spPr>
        <p:txBody>
          <a:bodyPr/>
          <a:lstStyle/>
          <a:p>
            <a:r>
              <a:rPr lang="en-GB" dirty="0"/>
              <a:t>Strict energetic requirements 2E(T</a:t>
            </a:r>
            <a:r>
              <a:rPr lang="en-GB" baseline="-25000" dirty="0"/>
              <a:t>1</a:t>
            </a:r>
            <a:r>
              <a:rPr lang="en-GB" dirty="0"/>
              <a:t>) &lt; E(S</a:t>
            </a:r>
            <a:r>
              <a:rPr lang="en-GB" baseline="-25000" dirty="0"/>
              <a:t>1</a:t>
            </a:r>
            <a:r>
              <a:rPr lang="en-GB" dirty="0"/>
              <a:t>) </a:t>
            </a:r>
          </a:p>
          <a:p>
            <a:endParaRPr lang="en-GB" baseline="-25000" dirty="0"/>
          </a:p>
          <a:p>
            <a:r>
              <a:rPr lang="en-GB" dirty="0"/>
              <a:t>E(T</a:t>
            </a:r>
            <a:r>
              <a:rPr lang="en-GB" baseline="-25000" dirty="0"/>
              <a:t>1</a:t>
            </a:r>
            <a:r>
              <a:rPr lang="en-GB" dirty="0"/>
              <a:t>)</a:t>
            </a:r>
            <a:r>
              <a:rPr lang="en-GB" baseline="-25000" dirty="0"/>
              <a:t> </a:t>
            </a:r>
            <a:r>
              <a:rPr lang="en-GB" dirty="0"/>
              <a:t>&gt; 1.1 eV  </a:t>
            </a:r>
          </a:p>
          <a:p>
            <a:endParaRPr lang="en-GB" baseline="-25000" dirty="0"/>
          </a:p>
          <a:p>
            <a:r>
              <a:rPr lang="en-GB" dirty="0"/>
              <a:t>Solid state interactions tuned </a:t>
            </a:r>
          </a:p>
          <a:p>
            <a:endParaRPr lang="en-GB" dirty="0"/>
          </a:p>
          <a:p>
            <a:r>
              <a:rPr lang="en-GB" dirty="0"/>
              <a:t>Stability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8946C-5AA1-1C9D-1D0E-00B0BC466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3" t="17370" r="38968" b="9847"/>
          <a:stretch/>
        </p:blipFill>
        <p:spPr>
          <a:xfrm>
            <a:off x="8040361" y="1748169"/>
            <a:ext cx="2149709" cy="2240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43F1F-916D-E748-DD0C-75AF19C76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6" t="36377" r="23614" b="9710"/>
          <a:stretch/>
        </p:blipFill>
        <p:spPr>
          <a:xfrm>
            <a:off x="6897756" y="4086496"/>
            <a:ext cx="4552121" cy="27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2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2586-DD09-E0D4-F9A3-C52B0029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05" y="394283"/>
            <a:ext cx="10515600" cy="960845"/>
          </a:xfrm>
        </p:spPr>
        <p:txBody>
          <a:bodyPr/>
          <a:lstStyle/>
          <a:p>
            <a:pPr algn="ctr"/>
            <a:r>
              <a:rPr lang="en-GB" dirty="0"/>
              <a:t>Current 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A89B-66D6-F0B5-571A-CDE0DDD5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27" y="3279274"/>
            <a:ext cx="2554420" cy="1821232"/>
          </a:xfrm>
        </p:spPr>
        <p:txBody>
          <a:bodyPr>
            <a:normAutofit/>
          </a:bodyPr>
          <a:lstStyle/>
          <a:p>
            <a:r>
              <a:rPr lang="en-GB" dirty="0"/>
              <a:t>No organic material yet satisfies all the requirements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B9C64-E8E2-3562-A0EB-5753E423C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1" t="18261" r="30054" b="2899"/>
          <a:stretch/>
        </p:blipFill>
        <p:spPr>
          <a:xfrm>
            <a:off x="3346902" y="1367404"/>
            <a:ext cx="5038230" cy="53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7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569B-DD5D-F22E-D7DF-1C740814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29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Nearly there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299A80E-5F98-D283-2F04-9CC58151A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61368"/>
              </p:ext>
            </p:extLst>
          </p:nvPr>
        </p:nvGraphicFramePr>
        <p:xfrm>
          <a:off x="5723491" y="2258357"/>
          <a:ext cx="5756275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65903" imgH="1479622" progId="ChemDraw.Document.6.0">
                  <p:embed/>
                </p:oleObj>
              </mc:Choice>
              <mc:Fallback>
                <p:oleObj name="CS ChemDraw Drawing" r:id="rId2" imgW="2465903" imgH="1479622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35B87BA-B473-495B-98F8-45DE000DC3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23491" y="2258357"/>
                        <a:ext cx="5756275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D429C7-9D86-FE88-50E4-D8E4CD4F9D99}"/>
              </a:ext>
            </a:extLst>
          </p:cNvPr>
          <p:cNvSpPr txBox="1"/>
          <p:nvPr/>
        </p:nvSpPr>
        <p:spPr>
          <a:xfrm>
            <a:off x="833116" y="2489818"/>
            <a:ext cx="448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>
                <a:solidFill>
                  <a:srgbClr val="B719AF"/>
                </a:solidFill>
              </a:rPr>
              <a:t>Energy level alignment  </a:t>
            </a:r>
            <a:r>
              <a:rPr lang="en-GB" sz="4800" i="1" dirty="0">
                <a:solidFill>
                  <a:srgbClr val="B719AF"/>
                </a:solidFill>
                <a:sym typeface="Wingdings" panose="05000000000000000000" pitchFamily="2" charset="2"/>
              </a:rPr>
              <a:t></a:t>
            </a:r>
            <a:r>
              <a:rPr lang="en-GB" sz="4800" i="1" dirty="0">
                <a:solidFill>
                  <a:srgbClr val="B719A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BF090-4E98-A4E2-5948-C3CB955EA9CA}"/>
              </a:ext>
            </a:extLst>
          </p:cNvPr>
          <p:cNvSpPr txBox="1"/>
          <p:nvPr/>
        </p:nvSpPr>
        <p:spPr>
          <a:xfrm>
            <a:off x="797049" y="3499036"/>
            <a:ext cx="448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>
                <a:solidFill>
                  <a:srgbClr val="B719AF"/>
                </a:solidFill>
              </a:rPr>
              <a:t>Triplet energy ~ 1.1 eV </a:t>
            </a:r>
            <a:r>
              <a:rPr lang="en-GB" sz="4800" i="1" dirty="0">
                <a:solidFill>
                  <a:srgbClr val="B719AF"/>
                </a:solidFill>
                <a:sym typeface="Wingdings" panose="05000000000000000000" pitchFamily="2" charset="2"/>
              </a:rPr>
              <a:t></a:t>
            </a:r>
            <a:r>
              <a:rPr lang="en-GB" sz="4800" i="1" dirty="0">
                <a:solidFill>
                  <a:srgbClr val="B719AF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B515C-9973-954A-0061-82354055518D}"/>
              </a:ext>
            </a:extLst>
          </p:cNvPr>
          <p:cNvSpPr txBox="1"/>
          <p:nvPr/>
        </p:nvSpPr>
        <p:spPr>
          <a:xfrm>
            <a:off x="1227589" y="4458899"/>
            <a:ext cx="448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u="sng" dirty="0">
                <a:solidFill>
                  <a:srgbClr val="B719AF"/>
                </a:solidFill>
              </a:rPr>
              <a:t>Photostability</a:t>
            </a:r>
            <a:r>
              <a:rPr lang="en-GB" sz="4800" i="1" dirty="0">
                <a:solidFill>
                  <a:srgbClr val="B719AF"/>
                </a:solidFill>
                <a:sym typeface="Wingdings" panose="05000000000000000000" pitchFamily="2" charset="2"/>
              </a:rPr>
              <a:t></a:t>
            </a:r>
            <a:r>
              <a:rPr lang="en-GB" sz="4800" i="1" dirty="0">
                <a:solidFill>
                  <a:srgbClr val="B719AF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45377-04D2-6810-DD3E-338F59E4A991}"/>
              </a:ext>
            </a:extLst>
          </p:cNvPr>
          <p:cNvSpPr txBox="1"/>
          <p:nvPr/>
        </p:nvSpPr>
        <p:spPr>
          <a:xfrm>
            <a:off x="1109444" y="5989468"/>
            <a:ext cx="8118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Purdy, M. </a:t>
            </a:r>
            <a:r>
              <a:rPr lang="en-GB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al.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Aza-Cibalackrot: Turning on Singlet Fission Through Crystal Engineering. </a:t>
            </a:r>
            <a:r>
              <a:rPr lang="en-GB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J. Am. Chem. Soc.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145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10712–10720 (2023)</a:t>
            </a:r>
          </a:p>
        </p:txBody>
      </p:sp>
    </p:spTree>
    <p:extLst>
      <p:ext uri="{BB962C8B-B14F-4D97-AF65-F5344CB8AC3E}">
        <p14:creationId xmlns:p14="http://schemas.microsoft.com/office/powerpoint/2010/main" val="238171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E804-0D95-0051-78BC-B5DD17D0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6" y="65035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Beyond singlet fission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01EE-EB62-F6B7-F7B7-EF3D7F29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072" y="2572245"/>
            <a:ext cx="4404920" cy="3367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Multijunction cells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Light concentration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Photon </a:t>
            </a:r>
            <a:r>
              <a:rPr lang="en-GB" dirty="0" err="1"/>
              <a:t>upconversion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Purely organic solar cells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8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C3CC-55D6-F0C6-C6A5-C14D0DEF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Multijunction cells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D8577-F216-B2EF-B56F-A85793E84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63"/>
            <a:ext cx="4925037" cy="4625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series of photovoltaic cells that absorb different photon energies </a:t>
            </a:r>
          </a:p>
          <a:p>
            <a:endParaRPr lang="en-GB" dirty="0"/>
          </a:p>
          <a:p>
            <a:r>
              <a:rPr lang="en-GB" dirty="0"/>
              <a:t>Take full advantage of the solar spectrum </a:t>
            </a:r>
          </a:p>
          <a:p>
            <a:endParaRPr lang="en-GB" dirty="0"/>
          </a:p>
          <a:p>
            <a:r>
              <a:rPr lang="en-GB" dirty="0"/>
              <a:t>Three layers can reach 48 %</a:t>
            </a:r>
          </a:p>
          <a:p>
            <a:endParaRPr lang="en-GB" dirty="0"/>
          </a:p>
          <a:p>
            <a:r>
              <a:rPr lang="en-GB" dirty="0"/>
              <a:t>Very expensive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Multijunction solar cell could exceed 50% efficiency goal">
            <a:extLst>
              <a:ext uri="{FF2B5EF4-FFF2-40B4-BE49-F238E27FC236}">
                <a16:creationId xmlns:a16="http://schemas.microsoft.com/office/drawing/2014/main" id="{BD7437C5-6FE7-2E8D-0755-92CACA94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22" y="1835486"/>
            <a:ext cx="59912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0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636F-AA12-1FEE-34AD-CA48A604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Light concentration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6C3C-7B07-A8C5-893B-B77C58EF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6" y="2432807"/>
            <a:ext cx="5185095" cy="264253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Intensity of 1.1 eV photons can be concentrated using mirrors </a:t>
            </a:r>
          </a:p>
          <a:p>
            <a:endParaRPr lang="en-GB" dirty="0"/>
          </a:p>
          <a:p>
            <a:r>
              <a:rPr lang="en-GB" dirty="0"/>
              <a:t>Can lead to overheating which can reduce efficiency </a:t>
            </a:r>
          </a:p>
          <a:p>
            <a:endParaRPr lang="en-GB" dirty="0"/>
          </a:p>
          <a:p>
            <a:r>
              <a:rPr lang="en-GB" dirty="0"/>
              <a:t>Efficiency could be raised to 37 %</a:t>
            </a:r>
          </a:p>
        </p:txBody>
      </p:sp>
      <p:pic>
        <p:nvPicPr>
          <p:cNvPr id="8194" name="Picture 2" descr="PDF) Solar Concentrators">
            <a:extLst>
              <a:ext uri="{FF2B5EF4-FFF2-40B4-BE49-F238E27FC236}">
                <a16:creationId xmlns:a16="http://schemas.microsoft.com/office/drawing/2014/main" id="{A4BABEA9-8957-FB57-DBB4-532CFB6A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15" y="1477161"/>
            <a:ext cx="4454554" cy="44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5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73E06-7E1D-58FF-1D89-D78A3FFB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Photon </a:t>
            </a:r>
            <a:r>
              <a:rPr lang="en-GB" dirty="0" err="1"/>
              <a:t>upconversion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CB1A-13B1-2A6B-5FC9-3BDAE142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85" y="2614190"/>
            <a:ext cx="4438475" cy="272120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Opposite to singlet fission </a:t>
            </a:r>
          </a:p>
          <a:p>
            <a:endParaRPr lang="en-GB" dirty="0"/>
          </a:p>
          <a:p>
            <a:r>
              <a:rPr lang="en-GB" dirty="0"/>
              <a:t>Two low energy photons that can’t be utilised by PV are combined</a:t>
            </a:r>
          </a:p>
          <a:p>
            <a:endParaRPr lang="en-GB" dirty="0"/>
          </a:p>
          <a:p>
            <a:r>
              <a:rPr lang="en-GB" dirty="0"/>
              <a:t>No device has been developed yet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50223-AAAF-E845-F38A-CE0B403CB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0141"/>
              </p:ext>
            </p:extLst>
          </p:nvPr>
        </p:nvGraphicFramePr>
        <p:xfrm>
          <a:off x="5327009" y="2130804"/>
          <a:ext cx="6559740" cy="372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94852" imgH="3175858" progId="ChemDraw.Document.6.0">
                  <p:embed/>
                </p:oleObj>
              </mc:Choice>
              <mc:Fallback>
                <p:oleObj name="CS ChemDraw Drawing" r:id="rId2" imgW="5594852" imgH="3175858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2964DC9-9DBC-FC4D-6B21-3E66C7EAB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7009" y="2130804"/>
                        <a:ext cx="6559740" cy="3728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45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74A9-FDD6-8563-7212-CA59D43B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Purely organic solar cells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95A75-EAF7-A098-AA84-E2988B10C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8" y="2541863"/>
            <a:ext cx="5059261" cy="2793535"/>
          </a:xfrm>
        </p:spPr>
        <p:txBody>
          <a:bodyPr/>
          <a:lstStyle/>
          <a:p>
            <a:r>
              <a:rPr lang="en-GB" dirty="0"/>
              <a:t>Alternative strategy is too remove silicon and only use organics </a:t>
            </a:r>
          </a:p>
          <a:p>
            <a:endParaRPr lang="en-GB" dirty="0"/>
          </a:p>
          <a:p>
            <a:r>
              <a:rPr lang="en-GB" dirty="0"/>
              <a:t>Plastic solar cells been manufactured  </a:t>
            </a:r>
          </a:p>
        </p:txBody>
      </p:sp>
      <p:pic>
        <p:nvPicPr>
          <p:cNvPr id="9218" name="Picture 2" descr="Organic Solar Cells and Modules - Fraunhofer ISE">
            <a:extLst>
              <a:ext uri="{FF2B5EF4-FFF2-40B4-BE49-F238E27FC236}">
                <a16:creationId xmlns:a16="http://schemas.microsoft.com/office/drawing/2014/main" id="{D073135A-3391-6673-FCC9-5476966C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4" y="3909270"/>
            <a:ext cx="3669566" cy="22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9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CA88-CDD2-46ED-463C-8A692788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they work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34627-88DB-41D7-E9D2-8849030E9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8" t="40435" r="25244" b="24348"/>
          <a:stretch/>
        </p:blipFill>
        <p:spPr>
          <a:xfrm>
            <a:off x="897987" y="2161886"/>
            <a:ext cx="9030544" cy="34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F14B-3D55-2B1E-6E47-56EB4F19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315" y="558073"/>
            <a:ext cx="9337646" cy="1136504"/>
          </a:xfrm>
        </p:spPr>
        <p:txBody>
          <a:bodyPr/>
          <a:lstStyle/>
          <a:p>
            <a:pPr algn="ctr"/>
            <a:r>
              <a:rPr lang="en-GB" dirty="0"/>
              <a:t>Advantages over silicon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B81D-6090-C302-55CC-DEE0E45B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2382473"/>
            <a:ext cx="4513976" cy="323815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Flexible and cheap </a:t>
            </a:r>
          </a:p>
          <a:p>
            <a:endParaRPr lang="en-GB" dirty="0"/>
          </a:p>
          <a:p>
            <a:r>
              <a:rPr lang="en-GB" dirty="0"/>
              <a:t>Solar windows </a:t>
            </a:r>
          </a:p>
          <a:p>
            <a:endParaRPr lang="en-GB" dirty="0"/>
          </a:p>
          <a:p>
            <a:r>
              <a:rPr lang="en-GB" dirty="0"/>
              <a:t>Conductive paint </a:t>
            </a:r>
          </a:p>
          <a:p>
            <a:endParaRPr lang="en-GB" dirty="0"/>
          </a:p>
          <a:p>
            <a:r>
              <a:rPr lang="en-GB" dirty="0"/>
              <a:t>Strong light absorbers </a:t>
            </a:r>
          </a:p>
        </p:txBody>
      </p:sp>
      <p:pic>
        <p:nvPicPr>
          <p:cNvPr id="4" name="Picture 4" descr="UCLA Develops Electricity-Generating, Transparent Solar Cell Windows">
            <a:extLst>
              <a:ext uri="{FF2B5EF4-FFF2-40B4-BE49-F238E27FC236}">
                <a16:creationId xmlns:a16="http://schemas.microsoft.com/office/drawing/2014/main" id="{2D4EA71C-1E06-B326-D4B0-CF1E308C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35" y="2374084"/>
            <a:ext cx="5182412" cy="32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4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68F9-36A4-57CA-02B0-8225F41E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758" y="425116"/>
            <a:ext cx="5009147" cy="1129214"/>
          </a:xfrm>
        </p:spPr>
        <p:txBody>
          <a:bodyPr/>
          <a:lstStyle/>
          <a:p>
            <a:r>
              <a:rPr lang="en-GB" dirty="0"/>
              <a:t>Fossil 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437C-064C-1E06-3A00-C6B222D2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79" y="2106362"/>
            <a:ext cx="5354053" cy="33639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Fossil fuels sources dwindling </a:t>
            </a:r>
          </a:p>
          <a:p>
            <a:endParaRPr lang="en-GB" dirty="0"/>
          </a:p>
          <a:p>
            <a:r>
              <a:rPr lang="en-GB" dirty="0"/>
              <a:t>Fossil fuels are accessible and cheap</a:t>
            </a:r>
          </a:p>
          <a:p>
            <a:endParaRPr lang="en-GB" dirty="0"/>
          </a:p>
          <a:p>
            <a:r>
              <a:rPr lang="en-GB" dirty="0"/>
              <a:t>Renewable energy technologies need to be economically competitive </a:t>
            </a:r>
          </a:p>
          <a:p>
            <a:endParaRPr lang="en-GB" dirty="0"/>
          </a:p>
        </p:txBody>
      </p:sp>
      <p:pic>
        <p:nvPicPr>
          <p:cNvPr id="1026" name="Picture 2" descr="What Are the Consequences of Burning Fossil Fuels?">
            <a:extLst>
              <a:ext uri="{FF2B5EF4-FFF2-40B4-BE49-F238E27FC236}">
                <a16:creationId xmlns:a16="http://schemas.microsoft.com/office/drawing/2014/main" id="{DD341542-E642-A220-49EC-428E37A4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4" y="1706837"/>
            <a:ext cx="3821529" cy="23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llar sign green vector 546176 Vector Art at Vecteezy">
            <a:extLst>
              <a:ext uri="{FF2B5EF4-FFF2-40B4-BE49-F238E27FC236}">
                <a16:creationId xmlns:a16="http://schemas.microsoft.com/office/drawing/2014/main" id="{A1B285D0-20C0-ADD6-4319-DF0854CB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16" y="4279232"/>
            <a:ext cx="2217820" cy="22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3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DFAA-1328-3D96-8225-D7C91130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Disadvantages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A92A-F00B-BCCF-F430-23B0CC59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3" y="3318865"/>
            <a:ext cx="4857925" cy="2041700"/>
          </a:xfrm>
        </p:spPr>
        <p:txBody>
          <a:bodyPr/>
          <a:lstStyle/>
          <a:p>
            <a:r>
              <a:rPr lang="en-GB" dirty="0"/>
              <a:t>Maximum efficiency ~ 20 % </a:t>
            </a:r>
          </a:p>
          <a:p>
            <a:endParaRPr lang="en-GB" dirty="0"/>
          </a:p>
          <a:p>
            <a:r>
              <a:rPr lang="en-GB" dirty="0"/>
              <a:t>Less easily transport charges</a:t>
            </a:r>
          </a:p>
        </p:txBody>
      </p:sp>
      <p:pic>
        <p:nvPicPr>
          <p:cNvPr id="11266" name="Picture 2" descr="A general relationship between disorder, aggregation and charge transport  in conjugated polymers | Nature Materials">
            <a:extLst>
              <a:ext uri="{FF2B5EF4-FFF2-40B4-BE49-F238E27FC236}">
                <a16:creationId xmlns:a16="http://schemas.microsoft.com/office/drawing/2014/main" id="{097A6C69-486C-852F-257F-EA295CB8D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583" r="67041"/>
          <a:stretch/>
        </p:blipFill>
        <p:spPr bwMode="auto">
          <a:xfrm>
            <a:off x="7180977" y="1628262"/>
            <a:ext cx="2751590" cy="25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tomic model structure of crystalline silicon and hydrogenated... |  Download Scientific Diagram">
            <a:extLst>
              <a:ext uri="{FF2B5EF4-FFF2-40B4-BE49-F238E27FC236}">
                <a16:creationId xmlns:a16="http://schemas.microsoft.com/office/drawing/2014/main" id="{D7523147-8958-587C-E438-9B19190E6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72" b="13690"/>
          <a:stretch/>
        </p:blipFill>
        <p:spPr bwMode="auto">
          <a:xfrm>
            <a:off x="7686634" y="4605556"/>
            <a:ext cx="1742594" cy="20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0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FB2A-A0EC-E88E-0DBA-72ADBDE8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8BE1-7947-577B-9207-E86CA7AD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6" y="2630968"/>
            <a:ext cx="10515600" cy="3165825"/>
          </a:xfrm>
        </p:spPr>
        <p:txBody>
          <a:bodyPr/>
          <a:lstStyle/>
          <a:p>
            <a:r>
              <a:rPr lang="en-GB" dirty="0"/>
              <a:t>Silicon is a robust and reliable photovoltaic material </a:t>
            </a:r>
          </a:p>
          <a:p>
            <a:endParaRPr lang="en-GB" dirty="0"/>
          </a:p>
          <a:p>
            <a:r>
              <a:rPr lang="en-GB" dirty="0"/>
              <a:t>Efficiency limit must be overcome in an economically sustainable way </a:t>
            </a:r>
          </a:p>
          <a:p>
            <a:endParaRPr lang="en-GB" dirty="0"/>
          </a:p>
          <a:p>
            <a:r>
              <a:rPr lang="en-GB" dirty="0"/>
              <a:t>Organic solar cells show potential for future application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58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F739-7F49-1A27-D8EF-5E600D22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Photovoltaics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5677-E856-9D31-0BA5-D46CF3B3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36" y="2097606"/>
            <a:ext cx="4239127" cy="346024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Semiconductor technology that converts solar energy into electrical energy</a:t>
            </a:r>
          </a:p>
          <a:p>
            <a:endParaRPr lang="en-GB" dirty="0"/>
          </a:p>
          <a:p>
            <a:r>
              <a:rPr lang="en-GB" dirty="0"/>
              <a:t>40 % annual growth in global photovoltaic capacity from 2000-2015</a:t>
            </a:r>
          </a:p>
          <a:p>
            <a:endParaRPr lang="en-GB" dirty="0"/>
          </a:p>
          <a:p>
            <a:r>
              <a:rPr lang="en-GB" dirty="0"/>
              <a:t>Highest performing Si-based PV device currently has an efficiency of 26.5 %</a:t>
            </a:r>
          </a:p>
        </p:txBody>
      </p:sp>
      <p:pic>
        <p:nvPicPr>
          <p:cNvPr id="2050" name="Picture 2" descr="Solar Photovoltaic Technology Basics | NREL">
            <a:extLst>
              <a:ext uri="{FF2B5EF4-FFF2-40B4-BE49-F238E27FC236}">
                <a16:creationId xmlns:a16="http://schemas.microsoft.com/office/drawing/2014/main" id="{DE2F42A9-E79A-6818-363E-5A172CC2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96060"/>
            <a:ext cx="5031146" cy="269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5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A3E4-1381-6CF1-555C-26D946BD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7" y="394282"/>
            <a:ext cx="10515600" cy="1251149"/>
          </a:xfrm>
        </p:spPr>
        <p:txBody>
          <a:bodyPr/>
          <a:lstStyle/>
          <a:p>
            <a:pPr algn="ctr"/>
            <a:r>
              <a:rPr lang="en-GB" dirty="0"/>
              <a:t>How photovoltaics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18BE3-8B2D-0F6A-C0E8-F36651F5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1" t="34620" r="22236" b="31696"/>
          <a:stretch/>
        </p:blipFill>
        <p:spPr>
          <a:xfrm>
            <a:off x="2046732" y="2406684"/>
            <a:ext cx="8186365" cy="35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B8F5-8C40-6CF4-4273-8F328F1B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21" y="244809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Shockley - </a:t>
            </a:r>
            <a:r>
              <a:rPr lang="en-GB" dirty="0" err="1"/>
              <a:t>Queisser</a:t>
            </a:r>
            <a:r>
              <a:rPr lang="en-GB" dirty="0"/>
              <a:t>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7E97-BA9D-FF55-01F0-E5E80C0B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69" y="2589476"/>
            <a:ext cx="3424990" cy="262288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Efficiency of PV devices cannot exceed </a:t>
            </a:r>
            <a:r>
              <a:rPr lang="en-GB" b="0" i="0" dirty="0">
                <a:solidFill>
                  <a:srgbClr val="222222"/>
                </a:solidFill>
                <a:effectLst/>
                <a:latin typeface="Harding"/>
              </a:rPr>
              <a:t>29%</a:t>
            </a:r>
          </a:p>
          <a:p>
            <a:endParaRPr lang="en-GB" dirty="0">
              <a:solidFill>
                <a:srgbClr val="222222"/>
              </a:solidFill>
              <a:latin typeface="Harding"/>
            </a:endParaRPr>
          </a:p>
          <a:p>
            <a:r>
              <a:rPr lang="en-GB" dirty="0">
                <a:solidFill>
                  <a:srgbClr val="222222"/>
                </a:solidFill>
                <a:latin typeface="Harding"/>
              </a:rPr>
              <a:t>Majority of energy lost via thermalisation</a:t>
            </a:r>
          </a:p>
          <a:p>
            <a:endParaRPr lang="en-GB" dirty="0">
              <a:solidFill>
                <a:srgbClr val="222222"/>
              </a:solidFill>
              <a:latin typeface="Harding"/>
            </a:endParaRPr>
          </a:p>
          <a:p>
            <a:r>
              <a:rPr lang="en-GB" dirty="0">
                <a:solidFill>
                  <a:srgbClr val="222222"/>
                </a:solidFill>
                <a:latin typeface="Harding"/>
              </a:rPr>
              <a:t>Overcoming thermalisation losses could lead to an efficiency increase to 40 % </a:t>
            </a:r>
          </a:p>
          <a:p>
            <a:endParaRPr lang="en-GB" dirty="0">
              <a:solidFill>
                <a:srgbClr val="222222"/>
              </a:solidFill>
              <a:latin typeface="Harding"/>
            </a:endParaRPr>
          </a:p>
          <a:p>
            <a:endParaRPr lang="en-GB" dirty="0">
              <a:solidFill>
                <a:srgbClr val="222222"/>
              </a:solidFill>
              <a:latin typeface="Harding"/>
            </a:endParaRPr>
          </a:p>
        </p:txBody>
      </p:sp>
      <p:pic>
        <p:nvPicPr>
          <p:cNvPr id="3074" name="Picture 2" descr="figure 1">
            <a:extLst>
              <a:ext uri="{FF2B5EF4-FFF2-40B4-BE49-F238E27FC236}">
                <a16:creationId xmlns:a16="http://schemas.microsoft.com/office/drawing/2014/main" id="{A07192B3-E91F-A048-0754-65A66DC5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58" y="1532020"/>
            <a:ext cx="7133983" cy="50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E8B28-179F-3ED0-3DF0-AC85DFECCFB6}"/>
              </a:ext>
            </a:extLst>
          </p:cNvPr>
          <p:cNvSpPr txBox="1"/>
          <p:nvPr/>
        </p:nvSpPr>
        <p:spPr>
          <a:xfrm>
            <a:off x="637563" y="6085672"/>
            <a:ext cx="7891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Rao, A.; Friend, R. H. Harnessing Singlet Exciton Fission To Break the Break the Shockley-</a:t>
            </a:r>
            <a:r>
              <a:rPr lang="en-GB" sz="1200" dirty="0" err="1"/>
              <a:t>Queisser</a:t>
            </a:r>
            <a:r>
              <a:rPr lang="en-GB" sz="1200" dirty="0"/>
              <a:t> Limit. Nat. Rev. Mat. 2017, 2, 17063</a:t>
            </a:r>
          </a:p>
        </p:txBody>
      </p:sp>
    </p:spTree>
    <p:extLst>
      <p:ext uri="{BB962C8B-B14F-4D97-AF65-F5344CB8AC3E}">
        <p14:creationId xmlns:p14="http://schemas.microsoft.com/office/powerpoint/2010/main" val="53304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CCCD-DDB0-4130-34F5-5947D79C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Thermalisation losses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D399-F0FE-60DA-24B5-95E32CA2A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8" y="2125579"/>
            <a:ext cx="3717757" cy="34009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Excess energy from &gt; 1.1 eV photon lost via vibration decay </a:t>
            </a:r>
          </a:p>
          <a:p>
            <a:endParaRPr lang="en-GB" dirty="0"/>
          </a:p>
          <a:p>
            <a:r>
              <a:rPr lang="en-GB" dirty="0"/>
              <a:t>How can we overcome these losses and utilise higher energy photons?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BBB312-025C-76AC-F917-47304CA2A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1" t="24443" r="35658" b="15556"/>
          <a:stretch/>
        </p:blipFill>
        <p:spPr>
          <a:xfrm>
            <a:off x="5751095" y="1485900"/>
            <a:ext cx="4523873" cy="5372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EA67AB-03E3-EB2C-E035-2458A3BDDD62}"/>
              </a:ext>
            </a:extLst>
          </p:cNvPr>
          <p:cNvSpPr txBox="1"/>
          <p:nvPr/>
        </p:nvSpPr>
        <p:spPr>
          <a:xfrm>
            <a:off x="4323347" y="4419599"/>
            <a:ext cx="211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Conduction band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B8E7F-8D61-9777-D9DE-348792046E69}"/>
              </a:ext>
            </a:extLst>
          </p:cNvPr>
          <p:cNvSpPr txBox="1"/>
          <p:nvPr/>
        </p:nvSpPr>
        <p:spPr>
          <a:xfrm>
            <a:off x="7716252" y="5807240"/>
            <a:ext cx="211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Valence band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7F4C6-605C-5DB5-65FB-EAD322032AAA}"/>
              </a:ext>
            </a:extLst>
          </p:cNvPr>
          <p:cNvSpPr txBox="1"/>
          <p:nvPr/>
        </p:nvSpPr>
        <p:spPr>
          <a:xfrm>
            <a:off x="6729663" y="2743198"/>
            <a:ext cx="239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Thermalisation losses</a:t>
            </a:r>
          </a:p>
        </p:txBody>
      </p:sp>
    </p:spTree>
    <p:extLst>
      <p:ext uri="{BB962C8B-B14F-4D97-AF65-F5344CB8AC3E}">
        <p14:creationId xmlns:p14="http://schemas.microsoft.com/office/powerpoint/2010/main" val="248299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2259-3D8E-C4B2-2CA8-6BC03515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Singlet fission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F36F-3CC0-52F4-6444-A079F25E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770077"/>
            <a:ext cx="3490519" cy="480955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Excited state electron  multiplication process </a:t>
            </a:r>
          </a:p>
          <a:p>
            <a:endParaRPr lang="en-GB" dirty="0"/>
          </a:p>
          <a:p>
            <a:r>
              <a:rPr lang="en-GB" dirty="0"/>
              <a:t>Triplets &gt; 1.1 eV could be harnessed by silicon </a:t>
            </a:r>
          </a:p>
          <a:p>
            <a:endParaRPr lang="en-GB" dirty="0"/>
          </a:p>
          <a:p>
            <a:r>
              <a:rPr lang="en-GB" dirty="0"/>
              <a:t>Use a singlet fission organic chromophore to on top of silicon to harvest higher energy photons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964DC9-9DBC-FC4D-6B21-3E66C7EAB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079360"/>
              </p:ext>
            </p:extLst>
          </p:nvPr>
        </p:nvGraphicFramePr>
        <p:xfrm>
          <a:off x="4602163" y="1901825"/>
          <a:ext cx="7000875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66573" imgH="3282886" progId="ChemDraw.Document.6.0">
                  <p:embed/>
                </p:oleObj>
              </mc:Choice>
              <mc:Fallback>
                <p:oleObj name="CS ChemDraw Drawing" r:id="rId2" imgW="5166573" imgH="3282886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A40C47A-6781-4227-897F-91B714EF1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2163" y="1901825"/>
                        <a:ext cx="7000875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74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413A-046C-AA3E-8116-8E161A2A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Singlet fission solar cell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4726-60C9-CD35-CF34-61A217B90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80" y="2412791"/>
            <a:ext cx="2963779" cy="3376864"/>
          </a:xfrm>
        </p:spPr>
        <p:txBody>
          <a:bodyPr/>
          <a:lstStyle/>
          <a:p>
            <a:r>
              <a:rPr lang="en-GB" dirty="0"/>
              <a:t>Organic – inorganic exciton transfer is difficult </a:t>
            </a:r>
          </a:p>
          <a:p>
            <a:endParaRPr lang="en-GB" dirty="0"/>
          </a:p>
          <a:p>
            <a:r>
              <a:rPr lang="en-GB" dirty="0"/>
              <a:t>Quantum dots accept the triplet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29D51-DDE4-20F4-B9DB-8433B705E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4" t="25965" r="14276" b="7251"/>
          <a:stretch/>
        </p:blipFill>
        <p:spPr>
          <a:xfrm>
            <a:off x="3441031" y="1572127"/>
            <a:ext cx="8345501" cy="47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0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EAF3-B203-5EF7-0F5E-E4AF64E3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Photon multiplier technology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3F3EA-FD57-41DB-FE09-89724D88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63" y="2622884"/>
            <a:ext cx="5201652" cy="2967790"/>
          </a:xfrm>
        </p:spPr>
        <p:txBody>
          <a:bodyPr/>
          <a:lstStyle/>
          <a:p>
            <a:r>
              <a:rPr lang="en-GB" dirty="0"/>
              <a:t>Currently being developed at University of Cambridge </a:t>
            </a:r>
          </a:p>
          <a:p>
            <a:endParaRPr lang="en-GB" dirty="0"/>
          </a:p>
          <a:p>
            <a:r>
              <a:rPr lang="en-GB" dirty="0"/>
              <a:t>Research led by Professor Hugo Bronstein and Professor Akshay Rao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4AB60-D43D-A8BA-56B0-DF79008B9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5" t="39298" r="38224" b="25263"/>
          <a:stretch/>
        </p:blipFill>
        <p:spPr>
          <a:xfrm>
            <a:off x="6274228" y="2341036"/>
            <a:ext cx="4832796" cy="35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477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Harding</vt:lpstr>
      <vt:lpstr>Office Theme</vt:lpstr>
      <vt:lpstr>CS ChemDraw Drawing</vt:lpstr>
      <vt:lpstr>Overcoming the photovoltaic efficiency limit </vt:lpstr>
      <vt:lpstr>Fossil fuels</vt:lpstr>
      <vt:lpstr>Photovoltaics </vt:lpstr>
      <vt:lpstr>How photovoltaics work</vt:lpstr>
      <vt:lpstr>Shockley - Queisser limit</vt:lpstr>
      <vt:lpstr>Thermalisation losses </vt:lpstr>
      <vt:lpstr>Singlet fission</vt:lpstr>
      <vt:lpstr>Singlet fission solar cell </vt:lpstr>
      <vt:lpstr>Photon multiplier technology  </vt:lpstr>
      <vt:lpstr>Limitations to technology </vt:lpstr>
      <vt:lpstr>Current materials </vt:lpstr>
      <vt:lpstr>Nearly there</vt:lpstr>
      <vt:lpstr>Beyond singlet fission  </vt:lpstr>
      <vt:lpstr> Multijunction cells </vt:lpstr>
      <vt:lpstr>Light concentration </vt:lpstr>
      <vt:lpstr>Photon upconversion </vt:lpstr>
      <vt:lpstr>Purely organic solar cells  </vt:lpstr>
      <vt:lpstr>How they work </vt:lpstr>
      <vt:lpstr>Advantages over silicon </vt:lpstr>
      <vt:lpstr>Disadvantages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photovoltaic efficiency limit</dc:title>
  <dc:creator>Message Center</dc:creator>
  <cp:lastModifiedBy>Message Center</cp:lastModifiedBy>
  <cp:revision>2</cp:revision>
  <dcterms:created xsi:type="dcterms:W3CDTF">2023-10-11T15:16:57Z</dcterms:created>
  <dcterms:modified xsi:type="dcterms:W3CDTF">2023-10-13T15:34:42Z</dcterms:modified>
</cp:coreProperties>
</file>