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9" r:id="rId2"/>
    <p:sldId id="271" r:id="rId3"/>
    <p:sldId id="277" r:id="rId4"/>
    <p:sldId id="256" r:id="rId5"/>
    <p:sldId id="257" r:id="rId6"/>
    <p:sldId id="273" r:id="rId7"/>
    <p:sldId id="258" r:id="rId8"/>
    <p:sldId id="266" r:id="rId9"/>
    <p:sldId id="267" r:id="rId10"/>
    <p:sldId id="262" r:id="rId11"/>
    <p:sldId id="264" r:id="rId12"/>
    <p:sldId id="269" r:id="rId13"/>
    <p:sldId id="268" r:id="rId14"/>
    <p:sldId id="270" r:id="rId15"/>
    <p:sldId id="272" r:id="rId16"/>
    <p:sldId id="260" r:id="rId17"/>
    <p:sldId id="276" r:id="rId18"/>
    <p:sldId id="278" r:id="rId19"/>
    <p:sldId id="274" r:id="rId20"/>
    <p:sldId id="275" r:id="rId21"/>
    <p:sldId id="259" r:id="rId22"/>
    <p:sldId id="261"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81016" autoAdjust="0"/>
  </p:normalViewPr>
  <p:slideViewPr>
    <p:cSldViewPr snapToGrid="0">
      <p:cViewPr varScale="1">
        <p:scale>
          <a:sx n="71" d="100"/>
          <a:sy n="71" d="100"/>
        </p:scale>
        <p:origin x="564" y="3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732BF-C5E8-46DE-850B-2A14D6B935F2}"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5E4B9C-B5A3-4E19-AD84-2F88B16B658F}" type="slidenum">
              <a:rPr lang="en-US" smtClean="0"/>
              <a:t>‹#›</a:t>
            </a:fld>
            <a:endParaRPr lang="en-US"/>
          </a:p>
        </p:txBody>
      </p:sp>
    </p:spTree>
    <p:extLst>
      <p:ext uri="{BB962C8B-B14F-4D97-AF65-F5344CB8AC3E}">
        <p14:creationId xmlns:p14="http://schemas.microsoft.com/office/powerpoint/2010/main" val="1117077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ea.org/energy-system/low-emission-fuels/electrolyser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Who’s there</a:t>
            </a:r>
          </a:p>
          <a:p>
            <a:r>
              <a:rPr lang="en-US" dirty="0"/>
              <a:t>Gray hydrogen</a:t>
            </a:r>
          </a:p>
          <a:p>
            <a:r>
              <a:rPr lang="en-US" dirty="0"/>
              <a:t>Gray hydrogen who</a:t>
            </a:r>
          </a:p>
          <a:p>
            <a:r>
              <a:rPr lang="en-US" dirty="0"/>
              <a:t>….</a:t>
            </a:r>
          </a:p>
          <a:p>
            <a:endParaRPr lang="en-US" dirty="0"/>
          </a:p>
        </p:txBody>
      </p:sp>
      <p:sp>
        <p:nvSpPr>
          <p:cNvPr id="4" name="Slide Number Placeholder 3"/>
          <p:cNvSpPr>
            <a:spLocks noGrp="1"/>
          </p:cNvSpPr>
          <p:nvPr>
            <p:ph type="sldNum" sz="quarter" idx="5"/>
          </p:nvPr>
        </p:nvSpPr>
        <p:spPr/>
        <p:txBody>
          <a:bodyPr/>
          <a:lstStyle/>
          <a:p>
            <a:fld id="{C15E4B9C-B5A3-4E19-AD84-2F88B16B658F}" type="slidenum">
              <a:rPr lang="en-US" smtClean="0"/>
              <a:t>2</a:t>
            </a:fld>
            <a:endParaRPr lang="en-US"/>
          </a:p>
        </p:txBody>
      </p:sp>
    </p:spTree>
    <p:extLst>
      <p:ext uri="{BB962C8B-B14F-4D97-AF65-F5344CB8AC3E}">
        <p14:creationId xmlns:p14="http://schemas.microsoft.com/office/powerpoint/2010/main" val="1291772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numbers: Annual flux for each source</a:t>
            </a:r>
          </a:p>
        </p:txBody>
      </p:sp>
      <p:sp>
        <p:nvSpPr>
          <p:cNvPr id="4" name="Slide Number Placeholder 3"/>
          <p:cNvSpPr>
            <a:spLocks noGrp="1"/>
          </p:cNvSpPr>
          <p:nvPr>
            <p:ph type="sldNum" sz="quarter" idx="5"/>
          </p:nvPr>
        </p:nvSpPr>
        <p:spPr/>
        <p:txBody>
          <a:bodyPr/>
          <a:lstStyle/>
          <a:p>
            <a:fld id="{C15E4B9C-B5A3-4E19-AD84-2F88B16B658F}" type="slidenum">
              <a:rPr lang="en-US" smtClean="0"/>
              <a:t>21</a:t>
            </a:fld>
            <a:endParaRPr lang="en-US"/>
          </a:p>
        </p:txBody>
      </p:sp>
    </p:spTree>
    <p:extLst>
      <p:ext uri="{BB962C8B-B14F-4D97-AF65-F5344CB8AC3E}">
        <p14:creationId xmlns:p14="http://schemas.microsoft.com/office/powerpoint/2010/main" val="2508635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top: calculated compositions of volatiles in degassing magma as a function of pressure. Degassing at</a:t>
            </a:r>
          </a:p>
          <a:p>
            <a:r>
              <a:rPr lang="en-US" dirty="0"/>
              <a:t>high pressure favors CO2, CO, H2O, H2S, and S2 (in order of decreasing abundance), whereas degassing at lower pressures favors H2O, CO2, H2, and SO2</a:t>
            </a:r>
          </a:p>
          <a:p>
            <a:r>
              <a:rPr lang="en-US" dirty="0"/>
              <a:t>Right, bottom: Graph of H2 (ppm) at Mt. Etna (Italy) showing linear correlation with SO2</a:t>
            </a:r>
          </a:p>
        </p:txBody>
      </p:sp>
      <p:sp>
        <p:nvSpPr>
          <p:cNvPr id="4" name="Slide Number Placeholder 3"/>
          <p:cNvSpPr>
            <a:spLocks noGrp="1"/>
          </p:cNvSpPr>
          <p:nvPr>
            <p:ph type="sldNum" sz="quarter" idx="5"/>
          </p:nvPr>
        </p:nvSpPr>
        <p:spPr/>
        <p:txBody>
          <a:bodyPr/>
          <a:lstStyle/>
          <a:p>
            <a:fld id="{C15E4B9C-B5A3-4E19-AD84-2F88B16B658F}" type="slidenum">
              <a:rPr lang="en-US" smtClean="0"/>
              <a:t>22</a:t>
            </a:fld>
            <a:endParaRPr lang="en-US"/>
          </a:p>
        </p:txBody>
      </p:sp>
    </p:spTree>
    <p:extLst>
      <p:ext uri="{BB962C8B-B14F-4D97-AF65-F5344CB8AC3E}">
        <p14:creationId xmlns:p14="http://schemas.microsoft.com/office/powerpoint/2010/main" val="560233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Gasification: Converting coal or carbonaceous mats at high temps into gases, then react w/ steam to separate the H2</a:t>
            </a:r>
          </a:p>
          <a:p>
            <a:endParaRPr lang="en-US" dirty="0"/>
          </a:p>
          <a:p>
            <a:r>
              <a:rPr lang="en-US" dirty="0"/>
              <a:t>SMR: 75% H2; Industrial: 2%; renewable: 0.1% (in 2021)</a:t>
            </a:r>
          </a:p>
          <a:p>
            <a:endParaRPr lang="en-US" dirty="0"/>
          </a:p>
          <a:p>
            <a:r>
              <a:rPr lang="en-US" dirty="0"/>
              <a:t>Yellow hydrogen can be worse than gray hydrogen if too much of electricity from inefficient </a:t>
            </a:r>
            <a:r>
              <a:rPr lang="en-US" dirty="0" err="1"/>
              <a:t>nonrenewables</a:t>
            </a:r>
            <a:endParaRPr lang="en-US" dirty="0"/>
          </a:p>
        </p:txBody>
      </p:sp>
      <p:sp>
        <p:nvSpPr>
          <p:cNvPr id="4" name="Slide Number Placeholder 3"/>
          <p:cNvSpPr>
            <a:spLocks noGrp="1"/>
          </p:cNvSpPr>
          <p:nvPr>
            <p:ph type="sldNum" sz="quarter" idx="5"/>
          </p:nvPr>
        </p:nvSpPr>
        <p:spPr/>
        <p:txBody>
          <a:bodyPr/>
          <a:lstStyle/>
          <a:p>
            <a:fld id="{C15E4B9C-B5A3-4E19-AD84-2F88B16B658F}" type="slidenum">
              <a:rPr lang="en-US" smtClean="0"/>
              <a:t>6</a:t>
            </a:fld>
            <a:endParaRPr lang="en-US"/>
          </a:p>
        </p:txBody>
      </p:sp>
    </p:spTree>
    <p:extLst>
      <p:ext uri="{BB962C8B-B14F-4D97-AF65-F5344CB8AC3E}">
        <p14:creationId xmlns:p14="http://schemas.microsoft.com/office/powerpoint/2010/main" val="1440001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Graphik"/>
              </a:rPr>
              <a:t>Getting on track with the NZE Scenario requires a rapid scale-up of low-emission hydrogen, with around 50 Mt of hydrogen production based on electrolysis and more than 30 Mt produced from fossil fuels with CCUS by 2030, for a total of more than 50% of hydrogen production. This will require an installed capacity of more than 550 GW of </a:t>
            </a:r>
            <a:r>
              <a:rPr lang="en-US" b="0" i="0" dirty="0" err="1">
                <a:solidFill>
                  <a:srgbClr val="000000"/>
                </a:solidFill>
                <a:effectLst/>
                <a:latin typeface="Graphik"/>
              </a:rPr>
              <a:t>electrolysers</a:t>
            </a:r>
            <a:r>
              <a:rPr lang="en-US" b="0" i="0" dirty="0">
                <a:solidFill>
                  <a:srgbClr val="000000"/>
                </a:solidFill>
                <a:effectLst/>
                <a:latin typeface="Graphik"/>
              </a:rPr>
              <a:t>, which in turn requires both a rapid scale-up of </a:t>
            </a:r>
            <a:r>
              <a:rPr lang="en-US" b="0" i="0" dirty="0" err="1">
                <a:solidFill>
                  <a:srgbClr val="000000"/>
                </a:solidFill>
                <a:effectLst/>
                <a:latin typeface="Graphik"/>
              </a:rPr>
              <a:t>electrolyser</a:t>
            </a:r>
            <a:r>
              <a:rPr lang="en-US" b="0" i="0" dirty="0">
                <a:solidFill>
                  <a:srgbClr val="000000"/>
                </a:solidFill>
                <a:effectLst/>
                <a:latin typeface="Graphik"/>
              </a:rPr>
              <a:t> manufacturing capacity (see </a:t>
            </a:r>
            <a:r>
              <a:rPr lang="en-US" b="0" i="0" u="none" strike="noStrike" dirty="0" err="1">
                <a:effectLst/>
                <a:latin typeface="Graphik"/>
                <a:hlinkClick r:id="rId3"/>
              </a:rPr>
              <a:t>Electrolysers</a:t>
            </a:r>
            <a:r>
              <a:rPr lang="en-US" b="0" i="0" u="none" strike="noStrike" dirty="0">
                <a:effectLst/>
                <a:latin typeface="Graphik"/>
                <a:hlinkClick r:id="rId3"/>
              </a:rPr>
              <a:t> page</a:t>
            </a:r>
            <a:r>
              <a:rPr lang="en-US" b="0" i="0" dirty="0">
                <a:solidFill>
                  <a:srgbClr val="000000"/>
                </a:solidFill>
                <a:effectLst/>
                <a:latin typeface="Graphik"/>
              </a:rPr>
              <a:t>) and significant deployment of dedicated renewable capacity for hydrogen production and enhancement of the power grid. With regard to fossil fuels, by 2030 natural gas demand for hydrogen production is almost 30% higher than in 2022 in the NZE Scenario, while coal demand drops by nearly one-fifth. In both cases, newly deployed production capacity is equipped with CCUS and a fraction of existing facilities still operational in 2030 are retrofitted with CCUS. </a:t>
            </a:r>
            <a:endParaRPr lang="en-US" dirty="0"/>
          </a:p>
        </p:txBody>
      </p:sp>
      <p:sp>
        <p:nvSpPr>
          <p:cNvPr id="4" name="Slide Number Placeholder 3"/>
          <p:cNvSpPr>
            <a:spLocks noGrp="1"/>
          </p:cNvSpPr>
          <p:nvPr>
            <p:ph type="sldNum" sz="quarter" idx="5"/>
          </p:nvPr>
        </p:nvSpPr>
        <p:spPr/>
        <p:txBody>
          <a:bodyPr/>
          <a:lstStyle/>
          <a:p>
            <a:fld id="{C15E4B9C-B5A3-4E19-AD84-2F88B16B658F}" type="slidenum">
              <a:rPr lang="en-US" smtClean="0"/>
              <a:t>7</a:t>
            </a:fld>
            <a:endParaRPr lang="en-US"/>
          </a:p>
        </p:txBody>
      </p:sp>
    </p:spTree>
    <p:extLst>
      <p:ext uri="{BB962C8B-B14F-4D97-AF65-F5344CB8AC3E}">
        <p14:creationId xmlns:p14="http://schemas.microsoft.com/office/powerpoint/2010/main" val="426942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 hydrogen commonly produced by the reduction of water to hydrogen following the anoxic and abiotic oxidation of ferrous iron to the orange-colored ferric iron</a:t>
            </a:r>
          </a:p>
          <a:p>
            <a:endParaRPr lang="en-US" dirty="0"/>
          </a:p>
          <a:p>
            <a:r>
              <a:rPr lang="en-US" dirty="0"/>
              <a:t>~~~~~~~~~~ Orange hydrogen ~~~~~~~~~</a:t>
            </a:r>
          </a:p>
          <a:p>
            <a:r>
              <a:rPr lang="en-US" dirty="0"/>
              <a:t>Difference between this and white hydrogen is the proactivity, searching</a:t>
            </a:r>
          </a:p>
          <a:p>
            <a:r>
              <a:rPr lang="en-US" dirty="0"/>
              <a:t>to stimulate the reaction between water and iron ores. This is done by </a:t>
            </a:r>
          </a:p>
          <a:p>
            <a:r>
              <a:rPr lang="en-US" dirty="0"/>
              <a:t>injecting water in situ in identified formations and collecting the </a:t>
            </a:r>
          </a:p>
          <a:p>
            <a:r>
              <a:rPr lang="en-US" dirty="0"/>
              <a:t>hydrogen-saturated water from wells. This approach can also be done for</a:t>
            </a:r>
          </a:p>
          <a:p>
            <a:r>
              <a:rPr lang="en-US" dirty="0"/>
              <a:t>iron-rich mine wastes</a:t>
            </a:r>
          </a:p>
          <a:p>
            <a:endParaRPr lang="en-US" dirty="0"/>
          </a:p>
          <a:p>
            <a:r>
              <a:rPr lang="en-US" dirty="0"/>
              <a:t>Example: Under ocean floor, magnesium silicate rocks with up to 10 </a:t>
            </a:r>
            <a:r>
              <a:rPr lang="en-US" dirty="0" err="1"/>
              <a:t>wt</a:t>
            </a:r>
            <a:r>
              <a:rPr lang="en-US" dirty="0"/>
              <a:t> % </a:t>
            </a:r>
          </a:p>
          <a:p>
            <a:r>
              <a:rPr lang="en-US" dirty="0"/>
              <a:t>of ferrous iron become hydrated at high temps (200-400 C) by </a:t>
            </a:r>
          </a:p>
          <a:p>
            <a:r>
              <a:rPr lang="en-US" dirty="0"/>
              <a:t>percolation of seawater</a:t>
            </a:r>
          </a:p>
          <a:p>
            <a:r>
              <a:rPr lang="en-US" dirty="0"/>
              <a:t>Example 2: Can happen at lower temps and pressure on land-based systems</a:t>
            </a:r>
          </a:p>
          <a:p>
            <a:endParaRPr lang="en-US" dirty="0"/>
          </a:p>
          <a:p>
            <a:r>
              <a:rPr lang="en-US" dirty="0"/>
              <a:t>Serpentinization is not the only process; it can occur anywhere</a:t>
            </a:r>
          </a:p>
          <a:p>
            <a:r>
              <a:rPr lang="en-US" dirty="0"/>
              <a:t>water meets reduced iron at the right temp, composition, &amp; pressure</a:t>
            </a:r>
          </a:p>
        </p:txBody>
      </p:sp>
      <p:sp>
        <p:nvSpPr>
          <p:cNvPr id="4" name="Slide Number Placeholder 3"/>
          <p:cNvSpPr>
            <a:spLocks noGrp="1"/>
          </p:cNvSpPr>
          <p:nvPr>
            <p:ph type="sldNum" sz="quarter" idx="5"/>
          </p:nvPr>
        </p:nvSpPr>
        <p:spPr/>
        <p:txBody>
          <a:bodyPr/>
          <a:lstStyle/>
          <a:p>
            <a:fld id="{C15E4B9C-B5A3-4E19-AD84-2F88B16B658F}" type="slidenum">
              <a:rPr lang="en-US" smtClean="0"/>
              <a:t>8</a:t>
            </a:fld>
            <a:endParaRPr lang="en-US"/>
          </a:p>
        </p:txBody>
      </p:sp>
    </p:spTree>
    <p:extLst>
      <p:ext uri="{BB962C8B-B14F-4D97-AF65-F5344CB8AC3E}">
        <p14:creationId xmlns:p14="http://schemas.microsoft.com/office/powerpoint/2010/main" val="59194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driven by gradients in temperature and pressure, seawater enters the oceanic basement, percolates deeper into the hot but cooling igneous rocks, increases its own temperature and then buoyantly rises back to the seafloor</a:t>
            </a:r>
          </a:p>
        </p:txBody>
      </p:sp>
      <p:sp>
        <p:nvSpPr>
          <p:cNvPr id="4" name="Slide Number Placeholder 3"/>
          <p:cNvSpPr>
            <a:spLocks noGrp="1"/>
          </p:cNvSpPr>
          <p:nvPr>
            <p:ph type="sldNum" sz="quarter" idx="5"/>
          </p:nvPr>
        </p:nvSpPr>
        <p:spPr/>
        <p:txBody>
          <a:bodyPr/>
          <a:lstStyle/>
          <a:p>
            <a:fld id="{C15E4B9C-B5A3-4E19-AD84-2F88B16B658F}" type="slidenum">
              <a:rPr lang="en-US" smtClean="0"/>
              <a:t>10</a:t>
            </a:fld>
            <a:endParaRPr lang="en-US"/>
          </a:p>
        </p:txBody>
      </p:sp>
    </p:spTree>
    <p:extLst>
      <p:ext uri="{BB962C8B-B14F-4D97-AF65-F5344CB8AC3E}">
        <p14:creationId xmlns:p14="http://schemas.microsoft.com/office/powerpoint/2010/main" val="3519141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5E4B9C-B5A3-4E19-AD84-2F88B16B658F}" type="slidenum">
              <a:rPr lang="en-US" smtClean="0"/>
              <a:t>11</a:t>
            </a:fld>
            <a:endParaRPr lang="en-US"/>
          </a:p>
        </p:txBody>
      </p:sp>
    </p:spTree>
    <p:extLst>
      <p:ext uri="{BB962C8B-B14F-4D97-AF65-F5344CB8AC3E}">
        <p14:creationId xmlns:p14="http://schemas.microsoft.com/office/powerpoint/2010/main" val="63179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Measured hydrogen in both batch and reactive percolation experiments. In controlled conditions, the production of H2 close to the theoretical maximum. RP, reactive percolation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Lab experiments show magnesium silicates w/ CO</a:t>
            </a:r>
            <a:r>
              <a:rPr lang="en-US" baseline="-25000" dirty="0"/>
              <a:t>2</a:t>
            </a:r>
            <a:r>
              <a:rPr lang="en-US" dirty="0"/>
              <a:t> show mixture of NaHCO</a:t>
            </a:r>
            <a:r>
              <a:rPr lang="en-US" baseline="-25000" dirty="0"/>
              <a:t>3</a:t>
            </a:r>
            <a:r>
              <a:rPr lang="en-US" dirty="0"/>
              <a:t> and dissolved CO</a:t>
            </a:r>
            <a:r>
              <a:rPr lang="en-US" baseline="-25000" dirty="0"/>
              <a:t>2</a:t>
            </a:r>
            <a:r>
              <a:rPr lang="en-US" dirty="0"/>
              <a:t> can achieve complete carbonation after a few hours to a few days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15E4B9C-B5A3-4E19-AD84-2F88B16B658F}" type="slidenum">
              <a:rPr lang="en-US" smtClean="0"/>
              <a:t>12</a:t>
            </a:fld>
            <a:endParaRPr lang="en-US"/>
          </a:p>
        </p:txBody>
      </p:sp>
    </p:spTree>
    <p:extLst>
      <p:ext uri="{BB962C8B-B14F-4D97-AF65-F5344CB8AC3E}">
        <p14:creationId xmlns:p14="http://schemas.microsoft.com/office/powerpoint/2010/main" val="356400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5E4B9C-B5A3-4E19-AD84-2F88B16B658F}" type="slidenum">
              <a:rPr lang="en-US" smtClean="0"/>
              <a:t>13</a:t>
            </a:fld>
            <a:endParaRPr lang="en-US"/>
          </a:p>
        </p:txBody>
      </p:sp>
    </p:spTree>
    <p:extLst>
      <p:ext uri="{BB962C8B-B14F-4D97-AF65-F5344CB8AC3E}">
        <p14:creationId xmlns:p14="http://schemas.microsoft.com/office/powerpoint/2010/main" val="3734874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5E4B9C-B5A3-4E19-AD84-2F88B16B658F}" type="slidenum">
              <a:rPr lang="en-US" smtClean="0"/>
              <a:t>15</a:t>
            </a:fld>
            <a:endParaRPr lang="en-US"/>
          </a:p>
        </p:txBody>
      </p:sp>
    </p:spTree>
    <p:extLst>
      <p:ext uri="{BB962C8B-B14F-4D97-AF65-F5344CB8AC3E}">
        <p14:creationId xmlns:p14="http://schemas.microsoft.com/office/powerpoint/2010/main" val="2903610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32072-6664-E22C-10E3-F8D5B61C05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D91518-625E-F4F3-1915-93B519E607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3DE9F8-AED2-A773-908D-17AB08D9B9E0}"/>
              </a:ext>
            </a:extLst>
          </p:cNvPr>
          <p:cNvSpPr>
            <a:spLocks noGrp="1"/>
          </p:cNvSpPr>
          <p:nvPr>
            <p:ph type="dt" sz="half" idx="10"/>
          </p:nvPr>
        </p:nvSpPr>
        <p:spPr/>
        <p:txBody>
          <a:bodyPr/>
          <a:lstStyle/>
          <a:p>
            <a:fld id="{A4AA30BD-6685-4A6A-974B-A5A3D921199B}" type="datetime1">
              <a:rPr lang="en-US" smtClean="0"/>
              <a:t>12/1/2023</a:t>
            </a:fld>
            <a:endParaRPr lang="en-US"/>
          </a:p>
        </p:txBody>
      </p:sp>
      <p:sp>
        <p:nvSpPr>
          <p:cNvPr id="5" name="Footer Placeholder 4">
            <a:extLst>
              <a:ext uri="{FF2B5EF4-FFF2-40B4-BE49-F238E27FC236}">
                <a16:creationId xmlns:a16="http://schemas.microsoft.com/office/drawing/2014/main" id="{09D5303B-5255-EAA6-B79A-2481BE68A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0C38AD-D679-4574-B2DC-A2E639C49DF8}"/>
              </a:ext>
            </a:extLst>
          </p:cNvPr>
          <p:cNvSpPr>
            <a:spLocks noGrp="1"/>
          </p:cNvSpPr>
          <p:nvPr>
            <p:ph type="sldNum" sz="quarter" idx="12"/>
          </p:nvPr>
        </p:nvSpPr>
        <p:spPr/>
        <p:txBody>
          <a:bodyPr/>
          <a:lstStyle/>
          <a:p>
            <a:fld id="{F37AA14E-6D33-4434-B528-1850D679A428}" type="slidenum">
              <a:rPr lang="en-US" smtClean="0"/>
              <a:t>‹#›</a:t>
            </a:fld>
            <a:endParaRPr lang="en-US"/>
          </a:p>
        </p:txBody>
      </p:sp>
    </p:spTree>
    <p:extLst>
      <p:ext uri="{BB962C8B-B14F-4D97-AF65-F5344CB8AC3E}">
        <p14:creationId xmlns:p14="http://schemas.microsoft.com/office/powerpoint/2010/main" val="2997070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6122-B685-5C66-6604-F7A991D826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D5F7E5-C522-422B-7AC5-6DD277494D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3B3D4-E277-2D85-6BD7-96C24775F30E}"/>
              </a:ext>
            </a:extLst>
          </p:cNvPr>
          <p:cNvSpPr>
            <a:spLocks noGrp="1"/>
          </p:cNvSpPr>
          <p:nvPr>
            <p:ph type="dt" sz="half" idx="10"/>
          </p:nvPr>
        </p:nvSpPr>
        <p:spPr/>
        <p:txBody>
          <a:bodyPr/>
          <a:lstStyle/>
          <a:p>
            <a:fld id="{E3E015FB-91C3-42DF-AB9E-D93A0B7A3713}" type="datetime1">
              <a:rPr lang="en-US" smtClean="0"/>
              <a:t>12/1/2023</a:t>
            </a:fld>
            <a:endParaRPr lang="en-US"/>
          </a:p>
        </p:txBody>
      </p:sp>
      <p:sp>
        <p:nvSpPr>
          <p:cNvPr id="5" name="Footer Placeholder 4">
            <a:extLst>
              <a:ext uri="{FF2B5EF4-FFF2-40B4-BE49-F238E27FC236}">
                <a16:creationId xmlns:a16="http://schemas.microsoft.com/office/drawing/2014/main" id="{BD983335-F13D-33AE-9E3A-AF8F72BD2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ADB50-8A38-C2B1-0262-8909C5B93060}"/>
              </a:ext>
            </a:extLst>
          </p:cNvPr>
          <p:cNvSpPr>
            <a:spLocks noGrp="1"/>
          </p:cNvSpPr>
          <p:nvPr>
            <p:ph type="sldNum" sz="quarter" idx="12"/>
          </p:nvPr>
        </p:nvSpPr>
        <p:spPr/>
        <p:txBody>
          <a:bodyPr/>
          <a:lstStyle/>
          <a:p>
            <a:fld id="{F37AA14E-6D33-4434-B528-1850D679A428}" type="slidenum">
              <a:rPr lang="en-US" smtClean="0"/>
              <a:t>‹#›</a:t>
            </a:fld>
            <a:endParaRPr lang="en-US"/>
          </a:p>
        </p:txBody>
      </p:sp>
    </p:spTree>
    <p:extLst>
      <p:ext uri="{BB962C8B-B14F-4D97-AF65-F5344CB8AC3E}">
        <p14:creationId xmlns:p14="http://schemas.microsoft.com/office/powerpoint/2010/main" val="391989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E83D3C-37E1-F3DA-F59B-721069A339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6DFB5-17AC-B3F0-CD3F-7F8136E50A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8AD5B-29B3-51C7-9601-A4F034422C58}"/>
              </a:ext>
            </a:extLst>
          </p:cNvPr>
          <p:cNvSpPr>
            <a:spLocks noGrp="1"/>
          </p:cNvSpPr>
          <p:nvPr>
            <p:ph type="dt" sz="half" idx="10"/>
          </p:nvPr>
        </p:nvSpPr>
        <p:spPr/>
        <p:txBody>
          <a:bodyPr/>
          <a:lstStyle/>
          <a:p>
            <a:fld id="{1285965E-FA3F-471E-BC93-527B2D046D10}" type="datetime1">
              <a:rPr lang="en-US" smtClean="0"/>
              <a:t>12/1/2023</a:t>
            </a:fld>
            <a:endParaRPr lang="en-US"/>
          </a:p>
        </p:txBody>
      </p:sp>
      <p:sp>
        <p:nvSpPr>
          <p:cNvPr id="5" name="Footer Placeholder 4">
            <a:extLst>
              <a:ext uri="{FF2B5EF4-FFF2-40B4-BE49-F238E27FC236}">
                <a16:creationId xmlns:a16="http://schemas.microsoft.com/office/drawing/2014/main" id="{307A8A1C-E96D-F529-9C06-C75DD2D743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B700FE-CF89-0002-527C-BE9CA21A3FB2}"/>
              </a:ext>
            </a:extLst>
          </p:cNvPr>
          <p:cNvSpPr>
            <a:spLocks noGrp="1"/>
          </p:cNvSpPr>
          <p:nvPr>
            <p:ph type="sldNum" sz="quarter" idx="12"/>
          </p:nvPr>
        </p:nvSpPr>
        <p:spPr/>
        <p:txBody>
          <a:bodyPr/>
          <a:lstStyle/>
          <a:p>
            <a:fld id="{F37AA14E-6D33-4434-B528-1850D679A428}" type="slidenum">
              <a:rPr lang="en-US" smtClean="0"/>
              <a:t>‹#›</a:t>
            </a:fld>
            <a:endParaRPr lang="en-US"/>
          </a:p>
        </p:txBody>
      </p:sp>
    </p:spTree>
    <p:extLst>
      <p:ext uri="{BB962C8B-B14F-4D97-AF65-F5344CB8AC3E}">
        <p14:creationId xmlns:p14="http://schemas.microsoft.com/office/powerpoint/2010/main" val="116141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8784-8BF5-1935-B6EA-B2470D473F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49644B-8DBE-3F79-0A85-BBE52F6AEA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1184A8-0ED3-CD70-17C4-3AA25B98ECF2}"/>
              </a:ext>
            </a:extLst>
          </p:cNvPr>
          <p:cNvSpPr>
            <a:spLocks noGrp="1"/>
          </p:cNvSpPr>
          <p:nvPr>
            <p:ph type="dt" sz="half" idx="10"/>
          </p:nvPr>
        </p:nvSpPr>
        <p:spPr/>
        <p:txBody>
          <a:bodyPr/>
          <a:lstStyle/>
          <a:p>
            <a:fld id="{30FE5193-42D5-4E95-ADB2-EEBC0A7E9DAB}" type="datetime1">
              <a:rPr lang="en-US" smtClean="0"/>
              <a:t>12/1/2023</a:t>
            </a:fld>
            <a:endParaRPr lang="en-US"/>
          </a:p>
        </p:txBody>
      </p:sp>
      <p:sp>
        <p:nvSpPr>
          <p:cNvPr id="5" name="Footer Placeholder 4">
            <a:extLst>
              <a:ext uri="{FF2B5EF4-FFF2-40B4-BE49-F238E27FC236}">
                <a16:creationId xmlns:a16="http://schemas.microsoft.com/office/drawing/2014/main" id="{31CB86D0-F827-0176-44CF-B32C3FD7B1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B4B510-7F80-E368-E9B2-A0EC506C332B}"/>
              </a:ext>
            </a:extLst>
          </p:cNvPr>
          <p:cNvSpPr>
            <a:spLocks noGrp="1"/>
          </p:cNvSpPr>
          <p:nvPr>
            <p:ph type="sldNum" sz="quarter" idx="12"/>
          </p:nvPr>
        </p:nvSpPr>
        <p:spPr>
          <a:xfrm>
            <a:off x="9448800" y="6492875"/>
            <a:ext cx="2743200" cy="365125"/>
          </a:xfrm>
        </p:spPr>
        <p:txBody>
          <a:bodyPr/>
          <a:lstStyle/>
          <a:p>
            <a:fld id="{F37AA14E-6D33-4434-B528-1850D679A428}" type="slidenum">
              <a:rPr lang="en-US" smtClean="0"/>
              <a:t>‹#›</a:t>
            </a:fld>
            <a:endParaRPr lang="en-US"/>
          </a:p>
        </p:txBody>
      </p:sp>
    </p:spTree>
    <p:extLst>
      <p:ext uri="{BB962C8B-B14F-4D97-AF65-F5344CB8AC3E}">
        <p14:creationId xmlns:p14="http://schemas.microsoft.com/office/powerpoint/2010/main" val="370265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D207-C380-1C67-DDBD-ACC7FAABBF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C5F65A-F193-2FDE-FD03-18567EF70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B30596-AE19-6D56-C3DA-B73CB0F1460F}"/>
              </a:ext>
            </a:extLst>
          </p:cNvPr>
          <p:cNvSpPr>
            <a:spLocks noGrp="1"/>
          </p:cNvSpPr>
          <p:nvPr>
            <p:ph type="dt" sz="half" idx="10"/>
          </p:nvPr>
        </p:nvSpPr>
        <p:spPr/>
        <p:txBody>
          <a:bodyPr/>
          <a:lstStyle/>
          <a:p>
            <a:fld id="{1BA41824-3FCA-44DD-A505-4F16527F305E}" type="datetime1">
              <a:rPr lang="en-US" smtClean="0"/>
              <a:t>12/1/2023</a:t>
            </a:fld>
            <a:endParaRPr lang="en-US"/>
          </a:p>
        </p:txBody>
      </p:sp>
      <p:sp>
        <p:nvSpPr>
          <p:cNvPr id="5" name="Footer Placeholder 4">
            <a:extLst>
              <a:ext uri="{FF2B5EF4-FFF2-40B4-BE49-F238E27FC236}">
                <a16:creationId xmlns:a16="http://schemas.microsoft.com/office/drawing/2014/main" id="{E168A06D-2333-C0E0-9CD8-9CD677E75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7C207-7253-5193-5412-CC20FDC7A68F}"/>
              </a:ext>
            </a:extLst>
          </p:cNvPr>
          <p:cNvSpPr>
            <a:spLocks noGrp="1"/>
          </p:cNvSpPr>
          <p:nvPr>
            <p:ph type="sldNum" sz="quarter" idx="12"/>
          </p:nvPr>
        </p:nvSpPr>
        <p:spPr/>
        <p:txBody>
          <a:bodyPr/>
          <a:lstStyle/>
          <a:p>
            <a:fld id="{F37AA14E-6D33-4434-B528-1850D679A428}" type="slidenum">
              <a:rPr lang="en-US" smtClean="0"/>
              <a:t>‹#›</a:t>
            </a:fld>
            <a:endParaRPr lang="en-US"/>
          </a:p>
        </p:txBody>
      </p:sp>
    </p:spTree>
    <p:extLst>
      <p:ext uri="{BB962C8B-B14F-4D97-AF65-F5344CB8AC3E}">
        <p14:creationId xmlns:p14="http://schemas.microsoft.com/office/powerpoint/2010/main" val="244566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1D8B-E1E0-9077-5B45-9F569824E1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0249AD-BDF9-769E-59E4-02CFD633A4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C8521E-0886-A058-3D25-BCB2D7942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6F169E-E03B-9C2B-A0CE-E3A7EC4F2E74}"/>
              </a:ext>
            </a:extLst>
          </p:cNvPr>
          <p:cNvSpPr>
            <a:spLocks noGrp="1"/>
          </p:cNvSpPr>
          <p:nvPr>
            <p:ph type="dt" sz="half" idx="10"/>
          </p:nvPr>
        </p:nvSpPr>
        <p:spPr/>
        <p:txBody>
          <a:bodyPr/>
          <a:lstStyle/>
          <a:p>
            <a:fld id="{3E36D5C9-DA47-4B2E-A423-6D18B49F9238}" type="datetime1">
              <a:rPr lang="en-US" smtClean="0"/>
              <a:t>12/1/2023</a:t>
            </a:fld>
            <a:endParaRPr lang="en-US"/>
          </a:p>
        </p:txBody>
      </p:sp>
      <p:sp>
        <p:nvSpPr>
          <p:cNvPr id="6" name="Footer Placeholder 5">
            <a:extLst>
              <a:ext uri="{FF2B5EF4-FFF2-40B4-BE49-F238E27FC236}">
                <a16:creationId xmlns:a16="http://schemas.microsoft.com/office/drawing/2014/main" id="{607DF71B-11C4-9826-D6F9-7F769C268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0730A6-701A-B1E2-FA46-292D613D15D7}"/>
              </a:ext>
            </a:extLst>
          </p:cNvPr>
          <p:cNvSpPr>
            <a:spLocks noGrp="1"/>
          </p:cNvSpPr>
          <p:nvPr>
            <p:ph type="sldNum" sz="quarter" idx="12"/>
          </p:nvPr>
        </p:nvSpPr>
        <p:spPr/>
        <p:txBody>
          <a:bodyPr/>
          <a:lstStyle/>
          <a:p>
            <a:fld id="{F37AA14E-6D33-4434-B528-1850D679A428}" type="slidenum">
              <a:rPr lang="en-US" smtClean="0"/>
              <a:t>‹#›</a:t>
            </a:fld>
            <a:endParaRPr lang="en-US"/>
          </a:p>
        </p:txBody>
      </p:sp>
    </p:spTree>
    <p:extLst>
      <p:ext uri="{BB962C8B-B14F-4D97-AF65-F5344CB8AC3E}">
        <p14:creationId xmlns:p14="http://schemas.microsoft.com/office/powerpoint/2010/main" val="252346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8C20B-48A1-EA10-C2CC-3516AD56F9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1F3941-DC11-9D35-09B8-338271DE18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90B105-6042-3169-5E47-2AA16840AF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D09ECC-B0B3-5FC2-5065-D79A35F86D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DAF9E5-7F13-E432-B53A-504D5EBF5A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BE273F-995D-6535-9AEA-3BAF26CCE345}"/>
              </a:ext>
            </a:extLst>
          </p:cNvPr>
          <p:cNvSpPr>
            <a:spLocks noGrp="1"/>
          </p:cNvSpPr>
          <p:nvPr>
            <p:ph type="dt" sz="half" idx="10"/>
          </p:nvPr>
        </p:nvSpPr>
        <p:spPr/>
        <p:txBody>
          <a:bodyPr/>
          <a:lstStyle/>
          <a:p>
            <a:fld id="{5A9AEEA0-7944-48D6-AC74-670F5206373A}" type="datetime1">
              <a:rPr lang="en-US" smtClean="0"/>
              <a:t>12/1/2023</a:t>
            </a:fld>
            <a:endParaRPr lang="en-US"/>
          </a:p>
        </p:txBody>
      </p:sp>
      <p:sp>
        <p:nvSpPr>
          <p:cNvPr id="8" name="Footer Placeholder 7">
            <a:extLst>
              <a:ext uri="{FF2B5EF4-FFF2-40B4-BE49-F238E27FC236}">
                <a16:creationId xmlns:a16="http://schemas.microsoft.com/office/drawing/2014/main" id="{AA57DE34-D801-9B34-7CAA-649043105D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CEEF64-0717-93D0-03EC-00B070FC903D}"/>
              </a:ext>
            </a:extLst>
          </p:cNvPr>
          <p:cNvSpPr>
            <a:spLocks noGrp="1"/>
          </p:cNvSpPr>
          <p:nvPr>
            <p:ph type="sldNum" sz="quarter" idx="12"/>
          </p:nvPr>
        </p:nvSpPr>
        <p:spPr/>
        <p:txBody>
          <a:bodyPr/>
          <a:lstStyle/>
          <a:p>
            <a:fld id="{F37AA14E-6D33-4434-B528-1850D679A428}" type="slidenum">
              <a:rPr lang="en-US" smtClean="0"/>
              <a:t>‹#›</a:t>
            </a:fld>
            <a:endParaRPr lang="en-US"/>
          </a:p>
        </p:txBody>
      </p:sp>
    </p:spTree>
    <p:extLst>
      <p:ext uri="{BB962C8B-B14F-4D97-AF65-F5344CB8AC3E}">
        <p14:creationId xmlns:p14="http://schemas.microsoft.com/office/powerpoint/2010/main" val="83159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C78F-46CD-0D1F-33B4-DD9096965F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CB0E63-92A8-9FED-E5F0-59EC72ECDE25}"/>
              </a:ext>
            </a:extLst>
          </p:cNvPr>
          <p:cNvSpPr>
            <a:spLocks noGrp="1"/>
          </p:cNvSpPr>
          <p:nvPr>
            <p:ph type="dt" sz="half" idx="10"/>
          </p:nvPr>
        </p:nvSpPr>
        <p:spPr/>
        <p:txBody>
          <a:bodyPr/>
          <a:lstStyle/>
          <a:p>
            <a:fld id="{32DF9105-49A5-4FF2-B6CC-F66D832D5D74}" type="datetime1">
              <a:rPr lang="en-US" smtClean="0"/>
              <a:t>12/1/2023</a:t>
            </a:fld>
            <a:endParaRPr lang="en-US"/>
          </a:p>
        </p:txBody>
      </p:sp>
      <p:sp>
        <p:nvSpPr>
          <p:cNvPr id="4" name="Footer Placeholder 3">
            <a:extLst>
              <a:ext uri="{FF2B5EF4-FFF2-40B4-BE49-F238E27FC236}">
                <a16:creationId xmlns:a16="http://schemas.microsoft.com/office/drawing/2014/main" id="{AB9DCED0-4E8D-5CEF-C31D-0B750F2DAE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F170F2-87BA-E061-BD9E-0932BDC58BD9}"/>
              </a:ext>
            </a:extLst>
          </p:cNvPr>
          <p:cNvSpPr>
            <a:spLocks noGrp="1"/>
          </p:cNvSpPr>
          <p:nvPr>
            <p:ph type="sldNum" sz="quarter" idx="12"/>
          </p:nvPr>
        </p:nvSpPr>
        <p:spPr/>
        <p:txBody>
          <a:bodyPr/>
          <a:lstStyle/>
          <a:p>
            <a:fld id="{F37AA14E-6D33-4434-B528-1850D679A428}" type="slidenum">
              <a:rPr lang="en-US" smtClean="0"/>
              <a:t>‹#›</a:t>
            </a:fld>
            <a:endParaRPr lang="en-US"/>
          </a:p>
        </p:txBody>
      </p:sp>
    </p:spTree>
    <p:extLst>
      <p:ext uri="{BB962C8B-B14F-4D97-AF65-F5344CB8AC3E}">
        <p14:creationId xmlns:p14="http://schemas.microsoft.com/office/powerpoint/2010/main" val="189274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BF90C9-6257-E862-459B-95546AE7706E}"/>
              </a:ext>
            </a:extLst>
          </p:cNvPr>
          <p:cNvSpPr>
            <a:spLocks noGrp="1"/>
          </p:cNvSpPr>
          <p:nvPr>
            <p:ph type="dt" sz="half" idx="10"/>
          </p:nvPr>
        </p:nvSpPr>
        <p:spPr/>
        <p:txBody>
          <a:bodyPr/>
          <a:lstStyle/>
          <a:p>
            <a:fld id="{615B4DFA-7DB4-4C58-8CC3-D457EA7CE1A9}" type="datetime1">
              <a:rPr lang="en-US" smtClean="0"/>
              <a:t>12/1/2023</a:t>
            </a:fld>
            <a:endParaRPr lang="en-US"/>
          </a:p>
        </p:txBody>
      </p:sp>
      <p:sp>
        <p:nvSpPr>
          <p:cNvPr id="3" name="Footer Placeholder 2">
            <a:extLst>
              <a:ext uri="{FF2B5EF4-FFF2-40B4-BE49-F238E27FC236}">
                <a16:creationId xmlns:a16="http://schemas.microsoft.com/office/drawing/2014/main" id="{88962043-12FA-5D30-34B4-3AF6571AA4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651AA8-A0F7-349A-D626-D957E973588E}"/>
              </a:ext>
            </a:extLst>
          </p:cNvPr>
          <p:cNvSpPr>
            <a:spLocks noGrp="1"/>
          </p:cNvSpPr>
          <p:nvPr>
            <p:ph type="sldNum" sz="quarter" idx="12"/>
          </p:nvPr>
        </p:nvSpPr>
        <p:spPr/>
        <p:txBody>
          <a:bodyPr/>
          <a:lstStyle/>
          <a:p>
            <a:fld id="{F37AA14E-6D33-4434-B528-1850D679A428}" type="slidenum">
              <a:rPr lang="en-US" smtClean="0"/>
              <a:t>‹#›</a:t>
            </a:fld>
            <a:endParaRPr lang="en-US"/>
          </a:p>
        </p:txBody>
      </p:sp>
    </p:spTree>
    <p:extLst>
      <p:ext uri="{BB962C8B-B14F-4D97-AF65-F5344CB8AC3E}">
        <p14:creationId xmlns:p14="http://schemas.microsoft.com/office/powerpoint/2010/main" val="83850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B6340-6E63-31A4-7620-AADBB1CE98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E0D920-223B-639D-57AF-7B14CAFED2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C3E334-FCD8-BA1E-4D0B-B54E2D564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2AFF57-0254-E991-8232-E8AEEA85E453}"/>
              </a:ext>
            </a:extLst>
          </p:cNvPr>
          <p:cNvSpPr>
            <a:spLocks noGrp="1"/>
          </p:cNvSpPr>
          <p:nvPr>
            <p:ph type="dt" sz="half" idx="10"/>
          </p:nvPr>
        </p:nvSpPr>
        <p:spPr/>
        <p:txBody>
          <a:bodyPr/>
          <a:lstStyle/>
          <a:p>
            <a:fld id="{8DEB1DCF-080E-47A6-B6E0-0CC87A81F8BF}" type="datetime1">
              <a:rPr lang="en-US" smtClean="0"/>
              <a:t>12/1/2023</a:t>
            </a:fld>
            <a:endParaRPr lang="en-US"/>
          </a:p>
        </p:txBody>
      </p:sp>
      <p:sp>
        <p:nvSpPr>
          <p:cNvPr id="6" name="Footer Placeholder 5">
            <a:extLst>
              <a:ext uri="{FF2B5EF4-FFF2-40B4-BE49-F238E27FC236}">
                <a16:creationId xmlns:a16="http://schemas.microsoft.com/office/drawing/2014/main" id="{F6B72C83-9853-D774-1D72-6759F83FCE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918E29-74A7-B21F-942B-69984221D2F6}"/>
              </a:ext>
            </a:extLst>
          </p:cNvPr>
          <p:cNvSpPr>
            <a:spLocks noGrp="1"/>
          </p:cNvSpPr>
          <p:nvPr>
            <p:ph type="sldNum" sz="quarter" idx="12"/>
          </p:nvPr>
        </p:nvSpPr>
        <p:spPr/>
        <p:txBody>
          <a:bodyPr/>
          <a:lstStyle/>
          <a:p>
            <a:fld id="{F37AA14E-6D33-4434-B528-1850D679A428}" type="slidenum">
              <a:rPr lang="en-US" smtClean="0"/>
              <a:t>‹#›</a:t>
            </a:fld>
            <a:endParaRPr lang="en-US"/>
          </a:p>
        </p:txBody>
      </p:sp>
    </p:spTree>
    <p:extLst>
      <p:ext uri="{BB962C8B-B14F-4D97-AF65-F5344CB8AC3E}">
        <p14:creationId xmlns:p14="http://schemas.microsoft.com/office/powerpoint/2010/main" val="238489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3F05-70F1-18FE-60CB-AD8B00E378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12B459-6052-052C-399A-F5544F7A70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A20AD0-B9B0-C0C6-1E6F-38C587843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C2BA49-0FE8-277C-944D-B06F970257F3}"/>
              </a:ext>
            </a:extLst>
          </p:cNvPr>
          <p:cNvSpPr>
            <a:spLocks noGrp="1"/>
          </p:cNvSpPr>
          <p:nvPr>
            <p:ph type="dt" sz="half" idx="10"/>
          </p:nvPr>
        </p:nvSpPr>
        <p:spPr/>
        <p:txBody>
          <a:bodyPr/>
          <a:lstStyle/>
          <a:p>
            <a:fld id="{28293EB8-8602-45B2-9D57-D15317848972}" type="datetime1">
              <a:rPr lang="en-US" smtClean="0"/>
              <a:t>12/1/2023</a:t>
            </a:fld>
            <a:endParaRPr lang="en-US"/>
          </a:p>
        </p:txBody>
      </p:sp>
      <p:sp>
        <p:nvSpPr>
          <p:cNvPr id="6" name="Footer Placeholder 5">
            <a:extLst>
              <a:ext uri="{FF2B5EF4-FFF2-40B4-BE49-F238E27FC236}">
                <a16:creationId xmlns:a16="http://schemas.microsoft.com/office/drawing/2014/main" id="{FD44D6AF-EE83-AFEB-E53C-15A996879B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7ECBE-A5F7-D78B-C079-DD6FED65C683}"/>
              </a:ext>
            </a:extLst>
          </p:cNvPr>
          <p:cNvSpPr>
            <a:spLocks noGrp="1"/>
          </p:cNvSpPr>
          <p:nvPr>
            <p:ph type="sldNum" sz="quarter" idx="12"/>
          </p:nvPr>
        </p:nvSpPr>
        <p:spPr/>
        <p:txBody>
          <a:bodyPr/>
          <a:lstStyle/>
          <a:p>
            <a:fld id="{F37AA14E-6D33-4434-B528-1850D679A428}" type="slidenum">
              <a:rPr lang="en-US" smtClean="0"/>
              <a:t>‹#›</a:t>
            </a:fld>
            <a:endParaRPr lang="en-US"/>
          </a:p>
        </p:txBody>
      </p:sp>
    </p:spTree>
    <p:extLst>
      <p:ext uri="{BB962C8B-B14F-4D97-AF65-F5344CB8AC3E}">
        <p14:creationId xmlns:p14="http://schemas.microsoft.com/office/powerpoint/2010/main" val="228196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D53CE0-0629-A885-F711-A8EBDD4705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7D45E9-B82D-2611-CC6D-4CC97CF06D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022C9-5B3A-593C-5FC9-0A9AD85905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9FC61-9E39-4643-86D9-F862FD73B3BF}" type="datetime1">
              <a:rPr lang="en-US" smtClean="0"/>
              <a:t>12/1/2023</a:t>
            </a:fld>
            <a:endParaRPr lang="en-US"/>
          </a:p>
        </p:txBody>
      </p:sp>
      <p:sp>
        <p:nvSpPr>
          <p:cNvPr id="5" name="Footer Placeholder 4">
            <a:extLst>
              <a:ext uri="{FF2B5EF4-FFF2-40B4-BE49-F238E27FC236}">
                <a16:creationId xmlns:a16="http://schemas.microsoft.com/office/drawing/2014/main" id="{78F84E6D-ECAC-A7B9-8C73-DDB5BF5DF6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A453F2-FC0A-1533-0EA7-1DDF74D173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AA14E-6D33-4434-B528-1850D679A428}" type="slidenum">
              <a:rPr lang="en-US" smtClean="0"/>
              <a:t>‹#›</a:t>
            </a:fld>
            <a:endParaRPr lang="en-US"/>
          </a:p>
        </p:txBody>
      </p:sp>
    </p:spTree>
    <p:extLst>
      <p:ext uri="{BB962C8B-B14F-4D97-AF65-F5344CB8AC3E}">
        <p14:creationId xmlns:p14="http://schemas.microsoft.com/office/powerpoint/2010/main" val="2226659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thundersaidenergy.com/downloads/co2-intensity-of-drilling-oil-well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E0E65-4891-352F-483A-95BBE3D089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0C8873-C99B-CB1D-F1FF-A3BC8AF3083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C4290D8-C429-8B1B-467B-91D08AD55F8D}"/>
              </a:ext>
            </a:extLst>
          </p:cNvPr>
          <p:cNvSpPr>
            <a:spLocks noGrp="1"/>
          </p:cNvSpPr>
          <p:nvPr>
            <p:ph type="sldNum" sz="quarter" idx="12"/>
          </p:nvPr>
        </p:nvSpPr>
        <p:spPr/>
        <p:txBody>
          <a:bodyPr/>
          <a:lstStyle/>
          <a:p>
            <a:fld id="{F37AA14E-6D33-4434-B528-1850D679A428}" type="slidenum">
              <a:rPr lang="en-US" smtClean="0"/>
              <a:t>1</a:t>
            </a:fld>
            <a:endParaRPr lang="en-US"/>
          </a:p>
        </p:txBody>
      </p:sp>
    </p:spTree>
    <p:extLst>
      <p:ext uri="{BB962C8B-B14F-4D97-AF65-F5344CB8AC3E}">
        <p14:creationId xmlns:p14="http://schemas.microsoft.com/office/powerpoint/2010/main" val="223885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68E3-B194-89C9-3C93-A128D9816028}"/>
              </a:ext>
            </a:extLst>
          </p:cNvPr>
          <p:cNvSpPr>
            <a:spLocks noGrp="1"/>
          </p:cNvSpPr>
          <p:nvPr>
            <p:ph type="title"/>
          </p:nvPr>
        </p:nvSpPr>
        <p:spPr/>
        <p:txBody>
          <a:bodyPr/>
          <a:lstStyle/>
          <a:p>
            <a:r>
              <a:rPr lang="en-US" dirty="0">
                <a:solidFill>
                  <a:schemeClr val="accent2"/>
                </a:solidFill>
              </a:rPr>
              <a:t>Hydrothermal H</a:t>
            </a:r>
            <a:r>
              <a:rPr lang="en-US" baseline="-25000" dirty="0">
                <a:solidFill>
                  <a:schemeClr val="accent2"/>
                </a:solidFill>
              </a:rPr>
              <a:t>2</a:t>
            </a:r>
          </a:p>
        </p:txBody>
      </p:sp>
      <p:sp>
        <p:nvSpPr>
          <p:cNvPr id="4" name="TextBox 3">
            <a:extLst>
              <a:ext uri="{FF2B5EF4-FFF2-40B4-BE49-F238E27FC236}">
                <a16:creationId xmlns:a16="http://schemas.microsoft.com/office/drawing/2014/main" id="{206C4A0F-05B6-BED4-74C0-E5F9C323C60A}"/>
              </a:ext>
            </a:extLst>
          </p:cNvPr>
          <p:cNvSpPr txBox="1"/>
          <p:nvPr/>
        </p:nvSpPr>
        <p:spPr>
          <a:xfrm>
            <a:off x="506083" y="6511721"/>
            <a:ext cx="8143336" cy="276999"/>
          </a:xfrm>
          <a:prstGeom prst="rect">
            <a:avLst/>
          </a:prstGeom>
          <a:noFill/>
        </p:spPr>
        <p:txBody>
          <a:bodyPr wrap="square">
            <a:spAutoFit/>
          </a:bodyPr>
          <a:lstStyle/>
          <a:p>
            <a:r>
              <a:rPr lang="en-US" sz="1200" dirty="0"/>
              <a:t>F. Klein, J. D. </a:t>
            </a:r>
            <a:r>
              <a:rPr lang="en-US" sz="1200" dirty="0" err="1"/>
              <a:t>Tarnas</a:t>
            </a:r>
            <a:r>
              <a:rPr lang="en-US" sz="1200" dirty="0"/>
              <a:t>, W. Bach, </a:t>
            </a:r>
            <a:r>
              <a:rPr lang="en-US" sz="1200" i="1" dirty="0"/>
              <a:t>Abiotic Sources of Molecular Hydrogen on Earth.</a:t>
            </a:r>
            <a:r>
              <a:rPr lang="en-US" sz="1200" dirty="0"/>
              <a:t> Elements, Vol. 16, pp. 19–24</a:t>
            </a:r>
          </a:p>
        </p:txBody>
      </p:sp>
      <p:pic>
        <p:nvPicPr>
          <p:cNvPr id="6" name="Picture 5">
            <a:extLst>
              <a:ext uri="{FF2B5EF4-FFF2-40B4-BE49-F238E27FC236}">
                <a16:creationId xmlns:a16="http://schemas.microsoft.com/office/drawing/2014/main" id="{5BE8340F-FEAB-D99D-C4CE-3629BC8BA625}"/>
              </a:ext>
            </a:extLst>
          </p:cNvPr>
          <p:cNvPicPr>
            <a:picLocks noChangeAspect="1"/>
          </p:cNvPicPr>
          <p:nvPr/>
        </p:nvPicPr>
        <p:blipFill>
          <a:blip r:embed="rId3"/>
          <a:stretch>
            <a:fillRect/>
          </a:stretch>
        </p:blipFill>
        <p:spPr>
          <a:xfrm>
            <a:off x="8373374" y="163154"/>
            <a:ext cx="3677278" cy="3063261"/>
          </a:xfrm>
          <a:prstGeom prst="rect">
            <a:avLst/>
          </a:prstGeom>
        </p:spPr>
      </p:pic>
      <p:pic>
        <p:nvPicPr>
          <p:cNvPr id="8" name="Picture 7">
            <a:extLst>
              <a:ext uri="{FF2B5EF4-FFF2-40B4-BE49-F238E27FC236}">
                <a16:creationId xmlns:a16="http://schemas.microsoft.com/office/drawing/2014/main" id="{6B3C4F7B-B401-5E27-EEE1-6BA33A68C7C8}"/>
              </a:ext>
            </a:extLst>
          </p:cNvPr>
          <p:cNvPicPr>
            <a:picLocks noChangeAspect="1"/>
          </p:cNvPicPr>
          <p:nvPr/>
        </p:nvPicPr>
        <p:blipFill>
          <a:blip r:embed="rId4"/>
          <a:stretch>
            <a:fillRect/>
          </a:stretch>
        </p:blipFill>
        <p:spPr>
          <a:xfrm>
            <a:off x="275796" y="2384879"/>
            <a:ext cx="6154009" cy="704948"/>
          </a:xfrm>
          <a:prstGeom prst="rect">
            <a:avLst/>
          </a:prstGeom>
        </p:spPr>
      </p:pic>
      <p:sp>
        <p:nvSpPr>
          <p:cNvPr id="10" name="TextBox 9">
            <a:extLst>
              <a:ext uri="{FF2B5EF4-FFF2-40B4-BE49-F238E27FC236}">
                <a16:creationId xmlns:a16="http://schemas.microsoft.com/office/drawing/2014/main" id="{0537D94E-C33E-26C3-FC3D-D637B5DADF28}"/>
              </a:ext>
            </a:extLst>
          </p:cNvPr>
          <p:cNvSpPr txBox="1"/>
          <p:nvPr/>
        </p:nvSpPr>
        <p:spPr>
          <a:xfrm>
            <a:off x="437071" y="1738548"/>
            <a:ext cx="6096000" cy="646331"/>
          </a:xfrm>
          <a:prstGeom prst="rect">
            <a:avLst/>
          </a:prstGeom>
          <a:noFill/>
        </p:spPr>
        <p:txBody>
          <a:bodyPr wrap="square">
            <a:spAutoFit/>
          </a:bodyPr>
          <a:lstStyle/>
          <a:p>
            <a:r>
              <a:rPr lang="en-US" dirty="0">
                <a:solidFill>
                  <a:schemeClr val="accent2"/>
                </a:solidFill>
              </a:rPr>
              <a:t>Once free oxygen is consumed during percolation of water through rocks in the recharge zone</a:t>
            </a:r>
          </a:p>
        </p:txBody>
      </p:sp>
      <p:sp>
        <p:nvSpPr>
          <p:cNvPr id="12" name="TextBox 11">
            <a:extLst>
              <a:ext uri="{FF2B5EF4-FFF2-40B4-BE49-F238E27FC236}">
                <a16:creationId xmlns:a16="http://schemas.microsoft.com/office/drawing/2014/main" id="{8F16E594-2A09-0D5B-34E3-DE8170589623}"/>
              </a:ext>
            </a:extLst>
          </p:cNvPr>
          <p:cNvSpPr txBox="1"/>
          <p:nvPr/>
        </p:nvSpPr>
        <p:spPr>
          <a:xfrm>
            <a:off x="275796" y="3193536"/>
            <a:ext cx="6096000" cy="646331"/>
          </a:xfrm>
          <a:prstGeom prst="rect">
            <a:avLst/>
          </a:prstGeom>
          <a:noFill/>
        </p:spPr>
        <p:txBody>
          <a:bodyPr wrap="square">
            <a:spAutoFit/>
          </a:bodyPr>
          <a:lstStyle/>
          <a:p>
            <a:r>
              <a:rPr lang="en-US" dirty="0">
                <a:solidFill>
                  <a:schemeClr val="accent2"/>
                </a:solidFill>
              </a:rPr>
              <a:t>Then the oxidation of iron by oxygen-depleted water in the root zone of a hydrothermal system can generate H2 as follows:</a:t>
            </a:r>
          </a:p>
        </p:txBody>
      </p:sp>
      <p:pic>
        <p:nvPicPr>
          <p:cNvPr id="14" name="Picture 13">
            <a:extLst>
              <a:ext uri="{FF2B5EF4-FFF2-40B4-BE49-F238E27FC236}">
                <a16:creationId xmlns:a16="http://schemas.microsoft.com/office/drawing/2014/main" id="{A3456CC4-DD12-000E-1240-1D83E940BF1C}"/>
              </a:ext>
            </a:extLst>
          </p:cNvPr>
          <p:cNvPicPr>
            <a:picLocks noChangeAspect="1"/>
          </p:cNvPicPr>
          <p:nvPr/>
        </p:nvPicPr>
        <p:blipFill>
          <a:blip r:embed="rId5"/>
          <a:stretch>
            <a:fillRect/>
          </a:stretch>
        </p:blipFill>
        <p:spPr>
          <a:xfrm>
            <a:off x="341874" y="4075292"/>
            <a:ext cx="6382641" cy="685896"/>
          </a:xfrm>
          <a:prstGeom prst="rect">
            <a:avLst/>
          </a:prstGeom>
        </p:spPr>
      </p:pic>
      <p:grpSp>
        <p:nvGrpSpPr>
          <p:cNvPr id="17" name="Group 16">
            <a:extLst>
              <a:ext uri="{FF2B5EF4-FFF2-40B4-BE49-F238E27FC236}">
                <a16:creationId xmlns:a16="http://schemas.microsoft.com/office/drawing/2014/main" id="{7D329BE2-D67A-1551-8981-7510D7AD5AA5}"/>
              </a:ext>
            </a:extLst>
          </p:cNvPr>
          <p:cNvGrpSpPr/>
          <p:nvPr/>
        </p:nvGrpSpPr>
        <p:grpSpPr>
          <a:xfrm>
            <a:off x="341874" y="3286341"/>
            <a:ext cx="11403678" cy="3515433"/>
            <a:chOff x="2323140" y="3984277"/>
            <a:chExt cx="8954093" cy="2760295"/>
          </a:xfrm>
        </p:grpSpPr>
        <p:pic>
          <p:nvPicPr>
            <p:cNvPr id="15" name="Picture 14">
              <a:extLst>
                <a:ext uri="{FF2B5EF4-FFF2-40B4-BE49-F238E27FC236}">
                  <a16:creationId xmlns:a16="http://schemas.microsoft.com/office/drawing/2014/main" id="{8E4CF1DD-D8BF-4453-DBDA-91B3326C6652}"/>
                </a:ext>
              </a:extLst>
            </p:cNvPr>
            <p:cNvPicPr>
              <a:picLocks noChangeAspect="1"/>
            </p:cNvPicPr>
            <p:nvPr/>
          </p:nvPicPr>
          <p:blipFill>
            <a:blip r:embed="rId6"/>
            <a:stretch>
              <a:fillRect/>
            </a:stretch>
          </p:blipFill>
          <p:spPr>
            <a:xfrm>
              <a:off x="8023700" y="3984277"/>
              <a:ext cx="3253533" cy="2760295"/>
            </a:xfrm>
            <a:prstGeom prst="rect">
              <a:avLst/>
            </a:prstGeom>
          </p:spPr>
        </p:pic>
        <p:sp>
          <p:nvSpPr>
            <p:cNvPr id="16" name="TextBox 15">
              <a:extLst>
                <a:ext uri="{FF2B5EF4-FFF2-40B4-BE49-F238E27FC236}">
                  <a16:creationId xmlns:a16="http://schemas.microsoft.com/office/drawing/2014/main" id="{200460D9-84F9-EEE8-DC98-B219F4580E11}"/>
                </a:ext>
              </a:extLst>
            </p:cNvPr>
            <p:cNvSpPr txBox="1"/>
            <p:nvPr/>
          </p:nvSpPr>
          <p:spPr>
            <a:xfrm>
              <a:off x="2323140" y="5408572"/>
              <a:ext cx="5199663" cy="942490"/>
            </a:xfrm>
            <a:prstGeom prst="rect">
              <a:avLst/>
            </a:prstGeom>
            <a:noFill/>
          </p:spPr>
          <p:txBody>
            <a:bodyPr wrap="square">
              <a:spAutoFit/>
            </a:bodyPr>
            <a:lstStyle/>
            <a:p>
              <a:r>
                <a:rPr lang="en-US" dirty="0">
                  <a:solidFill>
                    <a:schemeClr val="accent2"/>
                  </a:solidFill>
                </a:rPr>
                <a:t>As temperature decreases, the ferrous iron content of brucite increases, which limits the amount of H2 formation.</a:t>
              </a:r>
            </a:p>
            <a:p>
              <a:r>
                <a:rPr lang="en-US" dirty="0">
                  <a:solidFill>
                    <a:schemeClr val="accent2"/>
                  </a:solidFill>
                </a:rPr>
                <a:t>As temperature increases, get more olivine which limits amount of Fe(II) available for H</a:t>
              </a:r>
              <a:r>
                <a:rPr lang="en-US" baseline="-25000" dirty="0">
                  <a:solidFill>
                    <a:schemeClr val="accent2"/>
                  </a:solidFill>
                </a:rPr>
                <a:t>2</a:t>
              </a:r>
              <a:r>
                <a:rPr lang="en-US" dirty="0">
                  <a:solidFill>
                    <a:schemeClr val="accent2"/>
                  </a:solidFill>
                </a:rPr>
                <a:t> </a:t>
              </a:r>
              <a:r>
                <a:rPr lang="en-US" dirty="0" err="1">
                  <a:solidFill>
                    <a:schemeClr val="accent2"/>
                  </a:solidFill>
                </a:rPr>
                <a:t>generatior</a:t>
              </a:r>
              <a:endParaRPr lang="en-US" dirty="0">
                <a:solidFill>
                  <a:schemeClr val="accent2"/>
                </a:solidFill>
              </a:endParaRPr>
            </a:p>
          </p:txBody>
        </p:sp>
      </p:grpSp>
      <p:sp>
        <p:nvSpPr>
          <p:cNvPr id="5" name="Slide Number Placeholder 4">
            <a:extLst>
              <a:ext uri="{FF2B5EF4-FFF2-40B4-BE49-F238E27FC236}">
                <a16:creationId xmlns:a16="http://schemas.microsoft.com/office/drawing/2014/main" id="{20CAF8D8-91B3-9F6B-7F47-878E1B595CAA}"/>
              </a:ext>
            </a:extLst>
          </p:cNvPr>
          <p:cNvSpPr>
            <a:spLocks noGrp="1"/>
          </p:cNvSpPr>
          <p:nvPr>
            <p:ph type="sldNum" sz="quarter" idx="12"/>
          </p:nvPr>
        </p:nvSpPr>
        <p:spPr/>
        <p:txBody>
          <a:bodyPr/>
          <a:lstStyle/>
          <a:p>
            <a:fld id="{F37AA14E-6D33-4434-B528-1850D679A428}" type="slidenum">
              <a:rPr lang="en-US" smtClean="0"/>
              <a:t>10</a:t>
            </a:fld>
            <a:endParaRPr lang="en-US"/>
          </a:p>
        </p:txBody>
      </p:sp>
    </p:spTree>
    <p:extLst>
      <p:ext uri="{BB962C8B-B14F-4D97-AF65-F5344CB8AC3E}">
        <p14:creationId xmlns:p14="http://schemas.microsoft.com/office/powerpoint/2010/main" val="1324441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136C7A-A7E6-5B38-1B19-CB8C684C4032}"/>
              </a:ext>
            </a:extLst>
          </p:cNvPr>
          <p:cNvPicPr>
            <a:picLocks noChangeAspect="1"/>
          </p:cNvPicPr>
          <p:nvPr/>
        </p:nvPicPr>
        <p:blipFill>
          <a:blip r:embed="rId3"/>
          <a:stretch>
            <a:fillRect/>
          </a:stretch>
        </p:blipFill>
        <p:spPr>
          <a:xfrm>
            <a:off x="2201126" y="0"/>
            <a:ext cx="8116067" cy="6858000"/>
          </a:xfrm>
          <a:prstGeom prst="rect">
            <a:avLst/>
          </a:prstGeom>
        </p:spPr>
      </p:pic>
      <p:sp>
        <p:nvSpPr>
          <p:cNvPr id="6" name="TextBox 5">
            <a:extLst>
              <a:ext uri="{FF2B5EF4-FFF2-40B4-BE49-F238E27FC236}">
                <a16:creationId xmlns:a16="http://schemas.microsoft.com/office/drawing/2014/main" id="{102307B5-60F1-DBA1-1C19-F54C2941F545}"/>
              </a:ext>
            </a:extLst>
          </p:cNvPr>
          <p:cNvSpPr txBox="1"/>
          <p:nvPr/>
        </p:nvSpPr>
        <p:spPr>
          <a:xfrm>
            <a:off x="0" y="6081067"/>
            <a:ext cx="2201126" cy="646331"/>
          </a:xfrm>
          <a:prstGeom prst="rect">
            <a:avLst/>
          </a:prstGeom>
          <a:noFill/>
        </p:spPr>
        <p:txBody>
          <a:bodyPr wrap="square">
            <a:spAutoFit/>
          </a:bodyPr>
          <a:lstStyle/>
          <a:p>
            <a:r>
              <a:rPr lang="en-US" sz="1200" dirty="0"/>
              <a:t>Eric Hand, </a:t>
            </a:r>
            <a:r>
              <a:rPr lang="en-US" sz="1200" i="1" dirty="0"/>
              <a:t>Hidden Hydrogen.</a:t>
            </a:r>
            <a:r>
              <a:rPr lang="en-US" sz="1200" dirty="0"/>
              <a:t> Science, 379 (6633), . DOI: 10.1126/science.adh1477</a:t>
            </a:r>
          </a:p>
        </p:txBody>
      </p:sp>
      <p:pic>
        <p:nvPicPr>
          <p:cNvPr id="1026" name="Picture 2" descr="Pumpkin Spice Latte - The Best Homemade Recipe!">
            <a:extLst>
              <a:ext uri="{FF2B5EF4-FFF2-40B4-BE49-F238E27FC236}">
                <a16:creationId xmlns:a16="http://schemas.microsoft.com/office/drawing/2014/main" id="{532AAB10-479F-9284-BF38-12CF260F80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90065" cy="119006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9D31990-821C-8456-C8A7-A1EE59FF702A}"/>
              </a:ext>
            </a:extLst>
          </p:cNvPr>
          <p:cNvSpPr>
            <a:spLocks noGrp="1"/>
          </p:cNvSpPr>
          <p:nvPr>
            <p:ph type="sldNum" sz="quarter" idx="12"/>
          </p:nvPr>
        </p:nvSpPr>
        <p:spPr/>
        <p:txBody>
          <a:bodyPr/>
          <a:lstStyle/>
          <a:p>
            <a:fld id="{F37AA14E-6D33-4434-B528-1850D679A428}" type="slidenum">
              <a:rPr lang="en-US" smtClean="0"/>
              <a:t>11</a:t>
            </a:fld>
            <a:endParaRPr lang="en-US"/>
          </a:p>
        </p:txBody>
      </p:sp>
    </p:spTree>
    <p:extLst>
      <p:ext uri="{BB962C8B-B14F-4D97-AF65-F5344CB8AC3E}">
        <p14:creationId xmlns:p14="http://schemas.microsoft.com/office/powerpoint/2010/main" val="219715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191C6-347E-BBD7-A483-592E1CCE8A49}"/>
              </a:ext>
            </a:extLst>
          </p:cNvPr>
          <p:cNvSpPr>
            <a:spLocks noGrp="1"/>
          </p:cNvSpPr>
          <p:nvPr>
            <p:ph type="title"/>
          </p:nvPr>
        </p:nvSpPr>
        <p:spPr>
          <a:xfrm>
            <a:off x="838200" y="77915"/>
            <a:ext cx="10515600" cy="1325563"/>
          </a:xfrm>
        </p:spPr>
        <p:txBody>
          <a:bodyPr/>
          <a:lstStyle/>
          <a:p>
            <a:r>
              <a:rPr lang="en-US" b="1" dirty="0">
                <a:solidFill>
                  <a:schemeClr val="accent2"/>
                </a:solidFill>
              </a:rPr>
              <a:t>Hydrogen Production Rates</a:t>
            </a:r>
          </a:p>
        </p:txBody>
      </p:sp>
      <p:sp>
        <p:nvSpPr>
          <p:cNvPr id="3" name="Content Placeholder 2">
            <a:extLst>
              <a:ext uri="{FF2B5EF4-FFF2-40B4-BE49-F238E27FC236}">
                <a16:creationId xmlns:a16="http://schemas.microsoft.com/office/drawing/2014/main" id="{AC1AC605-91F0-8262-6421-C177F0CCE7AC}"/>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7EFC7641-8B64-B30E-8395-B0374342B275}"/>
              </a:ext>
            </a:extLst>
          </p:cNvPr>
          <p:cNvSpPr txBox="1"/>
          <p:nvPr/>
        </p:nvSpPr>
        <p:spPr>
          <a:xfrm>
            <a:off x="240847" y="6524618"/>
            <a:ext cx="11951153" cy="276999"/>
          </a:xfrm>
          <a:prstGeom prst="rect">
            <a:avLst/>
          </a:prstGeom>
          <a:noFill/>
        </p:spPr>
        <p:txBody>
          <a:bodyPr wrap="square">
            <a:spAutoFit/>
          </a:bodyPr>
          <a:lstStyle/>
          <a:p>
            <a:r>
              <a:rPr lang="en-US" sz="1200" dirty="0"/>
              <a:t>F. </a:t>
            </a:r>
            <a:r>
              <a:rPr lang="en-US" sz="1200" dirty="0" err="1"/>
              <a:t>Osselin</a:t>
            </a:r>
            <a:r>
              <a:rPr lang="en-US" sz="1200" dirty="0"/>
              <a:t> et al,</a:t>
            </a:r>
            <a:r>
              <a:rPr lang="en-US" sz="1200" i="1" dirty="0"/>
              <a:t> Orange hydrogen is the new green.</a:t>
            </a:r>
            <a:r>
              <a:rPr lang="en-US" sz="1200" dirty="0"/>
              <a:t> Nature Geoscience, Vol. 15 (2022), pp. 765–769. https://doi.org/10.1038/s41561-022-01043-9</a:t>
            </a:r>
          </a:p>
        </p:txBody>
      </p:sp>
      <p:grpSp>
        <p:nvGrpSpPr>
          <p:cNvPr id="8" name="Group 7">
            <a:extLst>
              <a:ext uri="{FF2B5EF4-FFF2-40B4-BE49-F238E27FC236}">
                <a16:creationId xmlns:a16="http://schemas.microsoft.com/office/drawing/2014/main" id="{B66850F3-F82F-D683-0D77-2881A85B7F0E}"/>
              </a:ext>
            </a:extLst>
          </p:cNvPr>
          <p:cNvGrpSpPr/>
          <p:nvPr/>
        </p:nvGrpSpPr>
        <p:grpSpPr>
          <a:xfrm>
            <a:off x="596346" y="1200047"/>
            <a:ext cx="10581355" cy="5150744"/>
            <a:chOff x="-4482" y="416023"/>
            <a:chExt cx="12192000" cy="5934767"/>
          </a:xfrm>
        </p:grpSpPr>
        <p:pic>
          <p:nvPicPr>
            <p:cNvPr id="5" name="Picture 4">
              <a:extLst>
                <a:ext uri="{FF2B5EF4-FFF2-40B4-BE49-F238E27FC236}">
                  <a16:creationId xmlns:a16="http://schemas.microsoft.com/office/drawing/2014/main" id="{6B8500EB-9D9D-FD63-35CE-1C8072001415}"/>
                </a:ext>
              </a:extLst>
            </p:cNvPr>
            <p:cNvPicPr>
              <a:picLocks noChangeAspect="1"/>
            </p:cNvPicPr>
            <p:nvPr/>
          </p:nvPicPr>
          <p:blipFill>
            <a:blip r:embed="rId3"/>
            <a:stretch>
              <a:fillRect/>
            </a:stretch>
          </p:blipFill>
          <p:spPr>
            <a:xfrm>
              <a:off x="-4482" y="416023"/>
              <a:ext cx="12192000" cy="5934767"/>
            </a:xfrm>
            <a:prstGeom prst="rect">
              <a:avLst/>
            </a:prstGeom>
          </p:spPr>
        </p:pic>
        <p:sp>
          <p:nvSpPr>
            <p:cNvPr id="7" name="TextBox 6">
              <a:extLst>
                <a:ext uri="{FF2B5EF4-FFF2-40B4-BE49-F238E27FC236}">
                  <a16:creationId xmlns:a16="http://schemas.microsoft.com/office/drawing/2014/main" id="{06222CE2-F543-6F09-5D73-433DC3524D01}"/>
                </a:ext>
              </a:extLst>
            </p:cNvPr>
            <p:cNvSpPr txBox="1"/>
            <p:nvPr/>
          </p:nvSpPr>
          <p:spPr>
            <a:xfrm>
              <a:off x="4222377" y="2756647"/>
              <a:ext cx="3422276" cy="369332"/>
            </a:xfrm>
            <a:prstGeom prst="rect">
              <a:avLst/>
            </a:prstGeom>
            <a:noFill/>
          </p:spPr>
          <p:txBody>
            <a:bodyPr wrap="square" rtlCol="0">
              <a:spAutoFit/>
            </a:bodyPr>
            <a:lstStyle/>
            <a:p>
              <a:r>
                <a:rPr lang="en-US" dirty="0"/>
                <a:t>(causes precipitation &amp; clogging)</a:t>
              </a:r>
            </a:p>
          </p:txBody>
        </p:sp>
      </p:grpSp>
      <p:sp>
        <p:nvSpPr>
          <p:cNvPr id="4" name="TextBox 3">
            <a:extLst>
              <a:ext uri="{FF2B5EF4-FFF2-40B4-BE49-F238E27FC236}">
                <a16:creationId xmlns:a16="http://schemas.microsoft.com/office/drawing/2014/main" id="{DF94A3B9-4AA4-A8BA-2BAB-D0A85E311FCA}"/>
              </a:ext>
            </a:extLst>
          </p:cNvPr>
          <p:cNvSpPr txBox="1"/>
          <p:nvPr/>
        </p:nvSpPr>
        <p:spPr>
          <a:xfrm>
            <a:off x="7250341" y="5534108"/>
            <a:ext cx="4015409" cy="646331"/>
          </a:xfrm>
          <a:prstGeom prst="rect">
            <a:avLst/>
          </a:prstGeom>
          <a:noFill/>
        </p:spPr>
        <p:txBody>
          <a:bodyPr wrap="square" rtlCol="0">
            <a:spAutoFit/>
          </a:bodyPr>
          <a:lstStyle/>
          <a:p>
            <a:r>
              <a:rPr lang="en-US" b="1" dirty="0">
                <a:solidFill>
                  <a:schemeClr val="accent2"/>
                </a:solidFill>
              </a:rPr>
              <a:t>Also can get complete carbonation in hours to days!</a:t>
            </a:r>
          </a:p>
        </p:txBody>
      </p:sp>
      <p:pic>
        <p:nvPicPr>
          <p:cNvPr id="2050" name="Picture 2" descr="Simple Pumpkin Pie Recipe">
            <a:extLst>
              <a:ext uri="{FF2B5EF4-FFF2-40B4-BE49-F238E27FC236}">
                <a16:creationId xmlns:a16="http://schemas.microsoft.com/office/drawing/2014/main" id="{A33C06D1-7991-9E35-A571-793BFB3DFE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5465" y="0"/>
            <a:ext cx="2086535" cy="1562887"/>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153BBA31-4681-75FE-6678-9C66E85262EE}"/>
              </a:ext>
            </a:extLst>
          </p:cNvPr>
          <p:cNvSpPr>
            <a:spLocks noGrp="1"/>
          </p:cNvSpPr>
          <p:nvPr>
            <p:ph type="sldNum" sz="quarter" idx="12"/>
          </p:nvPr>
        </p:nvSpPr>
        <p:spPr/>
        <p:txBody>
          <a:bodyPr/>
          <a:lstStyle/>
          <a:p>
            <a:fld id="{F37AA14E-6D33-4434-B528-1850D679A428}" type="slidenum">
              <a:rPr lang="en-US" smtClean="0"/>
              <a:t>12</a:t>
            </a:fld>
            <a:endParaRPr lang="en-US"/>
          </a:p>
        </p:txBody>
      </p:sp>
    </p:spTree>
    <p:extLst>
      <p:ext uri="{BB962C8B-B14F-4D97-AF65-F5344CB8AC3E}">
        <p14:creationId xmlns:p14="http://schemas.microsoft.com/office/powerpoint/2010/main" val="4119595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E44D4E-84AA-9EC7-9958-6A9B6B16993C}"/>
              </a:ext>
            </a:extLst>
          </p:cNvPr>
          <p:cNvSpPr>
            <a:spLocks noGrp="1"/>
          </p:cNvSpPr>
          <p:nvPr>
            <p:ph idx="1"/>
          </p:nvPr>
        </p:nvSpPr>
        <p:spPr>
          <a:xfrm>
            <a:off x="5158078" y="355490"/>
            <a:ext cx="6731442" cy="6291799"/>
          </a:xfrm>
        </p:spPr>
        <p:txBody>
          <a:bodyPr>
            <a:noAutofit/>
          </a:bodyPr>
          <a:lstStyle/>
          <a:p>
            <a:r>
              <a:rPr lang="en-US" dirty="0">
                <a:solidFill>
                  <a:schemeClr val="accent2"/>
                </a:solidFill>
              </a:rPr>
              <a:t>Carbonation rate direct function of CO</a:t>
            </a:r>
            <a:r>
              <a:rPr lang="en-US" baseline="-25000" dirty="0">
                <a:solidFill>
                  <a:schemeClr val="accent2"/>
                </a:solidFill>
              </a:rPr>
              <a:t>2</a:t>
            </a:r>
            <a:r>
              <a:rPr lang="en-US" dirty="0">
                <a:solidFill>
                  <a:schemeClr val="accent2"/>
                </a:solidFill>
              </a:rPr>
              <a:t> partial pressure, but rate of serpentinization either unaffected or slightly accelerated by CO</a:t>
            </a:r>
            <a:r>
              <a:rPr lang="en-US" baseline="-25000" dirty="0">
                <a:solidFill>
                  <a:schemeClr val="accent2"/>
                </a:solidFill>
              </a:rPr>
              <a:t>2</a:t>
            </a:r>
            <a:r>
              <a:rPr lang="en-US" dirty="0">
                <a:solidFill>
                  <a:schemeClr val="accent2"/>
                </a:solidFill>
              </a:rPr>
              <a:t> presence</a:t>
            </a:r>
          </a:p>
          <a:p>
            <a:pPr lvl="1"/>
            <a:r>
              <a:rPr lang="en-US" dirty="0"/>
              <a:t>Might have to tailor concentration of CO</a:t>
            </a:r>
            <a:r>
              <a:rPr lang="en-US" baseline="-25000" dirty="0"/>
              <a:t>2</a:t>
            </a:r>
            <a:r>
              <a:rPr lang="en-US" dirty="0"/>
              <a:t> to optimize this possible tradeoff</a:t>
            </a:r>
          </a:p>
          <a:p>
            <a:r>
              <a:rPr lang="en-US" dirty="0">
                <a:solidFill>
                  <a:schemeClr val="accent2"/>
                </a:solidFill>
              </a:rPr>
              <a:t>carbonation &amp; serpentinization strongly temp dependent</a:t>
            </a:r>
          </a:p>
          <a:p>
            <a:pPr lvl="1"/>
            <a:r>
              <a:rPr lang="en-US" dirty="0"/>
              <a:t>maintaining high rate of H</a:t>
            </a:r>
            <a:r>
              <a:rPr lang="en-US" baseline="-25000" dirty="0"/>
              <a:t>2</a:t>
            </a:r>
            <a:r>
              <a:rPr lang="en-US" dirty="0"/>
              <a:t> prod and CO</a:t>
            </a:r>
            <a:r>
              <a:rPr lang="en-US" baseline="-25000" dirty="0"/>
              <a:t>2</a:t>
            </a:r>
            <a:r>
              <a:rPr lang="en-US" dirty="0"/>
              <a:t> mineralization requires careful control of downhole temperature</a:t>
            </a:r>
          </a:p>
          <a:p>
            <a:pPr lvl="2"/>
            <a:r>
              <a:rPr lang="en-US" sz="2400" dirty="0">
                <a:solidFill>
                  <a:schemeClr val="accent2"/>
                </a:solidFill>
              </a:rPr>
              <a:t>luckily, very exothermic processes (get desired temp w/ self heating)</a:t>
            </a:r>
          </a:p>
          <a:p>
            <a:pPr lvl="3"/>
            <a:r>
              <a:rPr lang="en-US" sz="2200" dirty="0"/>
              <a:t>reduces production costs, but requires careful control of injection rate</a:t>
            </a:r>
          </a:p>
          <a:p>
            <a:pPr lvl="3"/>
            <a:r>
              <a:rPr lang="en-US" sz="2000" dirty="0">
                <a:solidFill>
                  <a:schemeClr val="accent2"/>
                </a:solidFill>
              </a:rPr>
              <a:t>supposedly, this heat can be extracted in geothermal-like process</a:t>
            </a:r>
          </a:p>
        </p:txBody>
      </p:sp>
      <p:pic>
        <p:nvPicPr>
          <p:cNvPr id="5" name="Picture 4">
            <a:extLst>
              <a:ext uri="{FF2B5EF4-FFF2-40B4-BE49-F238E27FC236}">
                <a16:creationId xmlns:a16="http://schemas.microsoft.com/office/drawing/2014/main" id="{72E886AE-F173-4093-0A84-D91082C8AF53}"/>
              </a:ext>
            </a:extLst>
          </p:cNvPr>
          <p:cNvPicPr>
            <a:picLocks noChangeAspect="1"/>
          </p:cNvPicPr>
          <p:nvPr/>
        </p:nvPicPr>
        <p:blipFill>
          <a:blip r:embed="rId3"/>
          <a:stretch>
            <a:fillRect/>
          </a:stretch>
        </p:blipFill>
        <p:spPr>
          <a:xfrm>
            <a:off x="400881" y="2494358"/>
            <a:ext cx="4583925" cy="2842649"/>
          </a:xfrm>
          <a:prstGeom prst="rect">
            <a:avLst/>
          </a:prstGeom>
        </p:spPr>
      </p:pic>
      <p:sp>
        <p:nvSpPr>
          <p:cNvPr id="10" name="Title 1">
            <a:extLst>
              <a:ext uri="{FF2B5EF4-FFF2-40B4-BE49-F238E27FC236}">
                <a16:creationId xmlns:a16="http://schemas.microsoft.com/office/drawing/2014/main" id="{1990B0FE-D727-2034-42B5-5867F5CD6601}"/>
              </a:ext>
            </a:extLst>
          </p:cNvPr>
          <p:cNvSpPr>
            <a:spLocks noGrp="1"/>
          </p:cNvSpPr>
          <p:nvPr>
            <p:ph type="title"/>
          </p:nvPr>
        </p:nvSpPr>
        <p:spPr>
          <a:xfrm>
            <a:off x="747424" y="365125"/>
            <a:ext cx="4237382" cy="1325563"/>
          </a:xfrm>
        </p:spPr>
        <p:txBody>
          <a:bodyPr/>
          <a:lstStyle/>
          <a:p>
            <a:r>
              <a:rPr lang="en-US" dirty="0">
                <a:solidFill>
                  <a:schemeClr val="accent2"/>
                </a:solidFill>
              </a:rPr>
              <a:t>Optimizing Rates</a:t>
            </a:r>
            <a:endParaRPr lang="en-US" baseline="-25000" dirty="0">
              <a:solidFill>
                <a:schemeClr val="accent2"/>
              </a:solidFill>
            </a:endParaRPr>
          </a:p>
        </p:txBody>
      </p:sp>
      <p:sp>
        <p:nvSpPr>
          <p:cNvPr id="4" name="Slide Number Placeholder 3">
            <a:extLst>
              <a:ext uri="{FF2B5EF4-FFF2-40B4-BE49-F238E27FC236}">
                <a16:creationId xmlns:a16="http://schemas.microsoft.com/office/drawing/2014/main" id="{5C4BCB5F-0469-2F52-E64E-48474E1789FD}"/>
              </a:ext>
            </a:extLst>
          </p:cNvPr>
          <p:cNvSpPr>
            <a:spLocks noGrp="1"/>
          </p:cNvSpPr>
          <p:nvPr>
            <p:ph type="sldNum" sz="quarter" idx="12"/>
          </p:nvPr>
        </p:nvSpPr>
        <p:spPr/>
        <p:txBody>
          <a:bodyPr/>
          <a:lstStyle/>
          <a:p>
            <a:fld id="{F37AA14E-6D33-4434-B528-1850D679A428}" type="slidenum">
              <a:rPr lang="en-US" smtClean="0"/>
              <a:t>13</a:t>
            </a:fld>
            <a:endParaRPr lang="en-US"/>
          </a:p>
        </p:txBody>
      </p:sp>
    </p:spTree>
    <p:extLst>
      <p:ext uri="{BB962C8B-B14F-4D97-AF65-F5344CB8AC3E}">
        <p14:creationId xmlns:p14="http://schemas.microsoft.com/office/powerpoint/2010/main" val="2635677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33836-F1A7-14D0-FD6D-6A7B009E7EF6}"/>
              </a:ext>
            </a:extLst>
          </p:cNvPr>
          <p:cNvSpPr>
            <a:spLocks noGrp="1"/>
          </p:cNvSpPr>
          <p:nvPr>
            <p:ph type="title"/>
          </p:nvPr>
        </p:nvSpPr>
        <p:spPr/>
        <p:txBody>
          <a:bodyPr/>
          <a:lstStyle/>
          <a:p>
            <a:r>
              <a:rPr lang="en-US" b="1" dirty="0">
                <a:solidFill>
                  <a:schemeClr val="accent2"/>
                </a:solidFill>
              </a:rPr>
              <a:t>Challenges for Orange H</a:t>
            </a:r>
            <a:r>
              <a:rPr lang="en-US" b="1" baseline="-25000" dirty="0">
                <a:solidFill>
                  <a:schemeClr val="accent2"/>
                </a:solidFill>
              </a:rPr>
              <a:t>2</a:t>
            </a:r>
          </a:p>
        </p:txBody>
      </p:sp>
      <p:sp>
        <p:nvSpPr>
          <p:cNvPr id="3" name="Content Placeholder 2">
            <a:extLst>
              <a:ext uri="{FF2B5EF4-FFF2-40B4-BE49-F238E27FC236}">
                <a16:creationId xmlns:a16="http://schemas.microsoft.com/office/drawing/2014/main" id="{440736AB-8018-4FD0-D8D1-AE8FB2DC351F}"/>
              </a:ext>
            </a:extLst>
          </p:cNvPr>
          <p:cNvSpPr>
            <a:spLocks noGrp="1"/>
          </p:cNvSpPr>
          <p:nvPr>
            <p:ph idx="1"/>
          </p:nvPr>
        </p:nvSpPr>
        <p:spPr/>
        <p:txBody>
          <a:bodyPr>
            <a:noAutofit/>
          </a:bodyPr>
          <a:lstStyle/>
          <a:p>
            <a:r>
              <a:rPr lang="en-US" b="1" dirty="0">
                <a:solidFill>
                  <a:schemeClr val="accent2"/>
                </a:solidFill>
              </a:rPr>
              <a:t>1. Accurate description, quantification and mapping of the resource, considering iron grade of the rock formation and its technological &amp; sociological accessibility</a:t>
            </a:r>
          </a:p>
          <a:p>
            <a:r>
              <a:rPr lang="en-US" b="1" dirty="0">
                <a:solidFill>
                  <a:schemeClr val="accent2"/>
                </a:solidFill>
              </a:rPr>
              <a:t>2. Identifying ideal pressure, temp, flow rate, fluid composition to produce H2 and carbon mineralization</a:t>
            </a:r>
          </a:p>
          <a:p>
            <a:pPr lvl="1"/>
            <a:r>
              <a:rPr lang="en-US" sz="2000" dirty="0"/>
              <a:t>(what about energy needed to put CO2 into solution?)</a:t>
            </a:r>
          </a:p>
          <a:p>
            <a:pPr lvl="1"/>
            <a:r>
              <a:rPr lang="en-US" sz="2000" b="1" dirty="0">
                <a:solidFill>
                  <a:schemeClr val="accent2"/>
                </a:solidFill>
              </a:rPr>
              <a:t>need to consider precipitation of minerals competing with carbonate precipitation, as well as influence of carbonate on oxidation of Fe</a:t>
            </a:r>
          </a:p>
          <a:p>
            <a:pPr lvl="1"/>
            <a:r>
              <a:rPr lang="en-US" sz="2000" b="1" dirty="0">
                <a:solidFill>
                  <a:schemeClr val="accent2"/>
                </a:solidFill>
              </a:rPr>
              <a:t>Also need careful control of porosity to prevent clogging w/ precipitates</a:t>
            </a:r>
          </a:p>
          <a:p>
            <a:r>
              <a:rPr lang="en-US" b="1" dirty="0">
                <a:solidFill>
                  <a:schemeClr val="accent2"/>
                </a:solidFill>
              </a:rPr>
              <a:t>3. Field-scale optimization of injection and recovery</a:t>
            </a:r>
          </a:p>
          <a:p>
            <a:pPr lvl="1"/>
            <a:r>
              <a:rPr lang="en-US" sz="2000" b="1" dirty="0">
                <a:solidFill>
                  <a:schemeClr val="accent2"/>
                </a:solidFill>
              </a:rPr>
              <a:t>I think we’ll be OK; let’s go Tulsa &gt;:)</a:t>
            </a:r>
          </a:p>
        </p:txBody>
      </p:sp>
      <p:sp>
        <p:nvSpPr>
          <p:cNvPr id="5" name="Slide Number Placeholder 4">
            <a:extLst>
              <a:ext uri="{FF2B5EF4-FFF2-40B4-BE49-F238E27FC236}">
                <a16:creationId xmlns:a16="http://schemas.microsoft.com/office/drawing/2014/main" id="{DFE144D7-E947-05B7-E51C-144F2BBBE102}"/>
              </a:ext>
            </a:extLst>
          </p:cNvPr>
          <p:cNvSpPr>
            <a:spLocks noGrp="1"/>
          </p:cNvSpPr>
          <p:nvPr>
            <p:ph type="sldNum" sz="quarter" idx="12"/>
          </p:nvPr>
        </p:nvSpPr>
        <p:spPr/>
        <p:txBody>
          <a:bodyPr/>
          <a:lstStyle/>
          <a:p>
            <a:fld id="{F37AA14E-6D33-4434-B528-1850D679A428}" type="slidenum">
              <a:rPr lang="en-US" smtClean="0"/>
              <a:t>14</a:t>
            </a:fld>
            <a:endParaRPr lang="en-US"/>
          </a:p>
        </p:txBody>
      </p:sp>
    </p:spTree>
    <p:extLst>
      <p:ext uri="{BB962C8B-B14F-4D97-AF65-F5344CB8AC3E}">
        <p14:creationId xmlns:p14="http://schemas.microsoft.com/office/powerpoint/2010/main" val="97472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E79A-3B79-C65D-D7EF-80EA33342E0D}"/>
              </a:ext>
            </a:extLst>
          </p:cNvPr>
          <p:cNvSpPr>
            <a:spLocks noGrp="1"/>
          </p:cNvSpPr>
          <p:nvPr>
            <p:ph type="title"/>
          </p:nvPr>
        </p:nvSpPr>
        <p:spPr/>
        <p:txBody>
          <a:bodyPr/>
          <a:lstStyle/>
          <a:p>
            <a:r>
              <a:rPr lang="en-US" b="1" dirty="0">
                <a:solidFill>
                  <a:schemeClr val="accent2"/>
                </a:solidFill>
              </a:rPr>
              <a:t>What about emissions from drilling?</a:t>
            </a:r>
          </a:p>
        </p:txBody>
      </p:sp>
      <p:pic>
        <p:nvPicPr>
          <p:cNvPr id="5" name="Picture 4">
            <a:extLst>
              <a:ext uri="{FF2B5EF4-FFF2-40B4-BE49-F238E27FC236}">
                <a16:creationId xmlns:a16="http://schemas.microsoft.com/office/drawing/2014/main" id="{80E63A3A-216D-9D36-A391-DE7EF424B366}"/>
              </a:ext>
            </a:extLst>
          </p:cNvPr>
          <p:cNvPicPr>
            <a:picLocks noChangeAspect="1"/>
          </p:cNvPicPr>
          <p:nvPr/>
        </p:nvPicPr>
        <p:blipFill>
          <a:blip r:embed="rId3"/>
          <a:stretch>
            <a:fillRect/>
          </a:stretch>
        </p:blipFill>
        <p:spPr>
          <a:xfrm>
            <a:off x="941294" y="1742238"/>
            <a:ext cx="9545433" cy="4495143"/>
          </a:xfrm>
          <a:prstGeom prst="rect">
            <a:avLst/>
          </a:prstGeom>
        </p:spPr>
      </p:pic>
      <p:sp>
        <p:nvSpPr>
          <p:cNvPr id="7" name="TextBox 6">
            <a:extLst>
              <a:ext uri="{FF2B5EF4-FFF2-40B4-BE49-F238E27FC236}">
                <a16:creationId xmlns:a16="http://schemas.microsoft.com/office/drawing/2014/main" id="{5D8284AA-FDFB-0B04-F2BA-6F5D51B8D5F1}"/>
              </a:ext>
            </a:extLst>
          </p:cNvPr>
          <p:cNvSpPr txBox="1"/>
          <p:nvPr/>
        </p:nvSpPr>
        <p:spPr>
          <a:xfrm>
            <a:off x="1705273" y="2301041"/>
            <a:ext cx="8873378" cy="2308324"/>
          </a:xfrm>
          <a:prstGeom prst="rect">
            <a:avLst/>
          </a:prstGeom>
          <a:noFill/>
        </p:spPr>
        <p:txBody>
          <a:bodyPr wrap="square">
            <a:spAutoFit/>
          </a:bodyPr>
          <a:lstStyle/>
          <a:p>
            <a:pPr algn="ctr"/>
            <a:r>
              <a:rPr lang="en-US" sz="2400" b="1" dirty="0">
                <a:solidFill>
                  <a:schemeClr val="accent2"/>
                </a:solidFill>
              </a:rPr>
              <a:t>Well drilling GHG intensity factor of 60.6 t CO</a:t>
            </a:r>
            <a:r>
              <a:rPr lang="en-US" sz="2400" b="1" baseline="-25000" dirty="0">
                <a:solidFill>
                  <a:schemeClr val="accent2"/>
                </a:solidFill>
              </a:rPr>
              <a:t>2</a:t>
            </a:r>
            <a:r>
              <a:rPr lang="en-US" sz="2400" b="1" dirty="0">
                <a:solidFill>
                  <a:schemeClr val="accent2"/>
                </a:solidFill>
              </a:rPr>
              <a:t> per well drilled in 2000</a:t>
            </a:r>
          </a:p>
          <a:p>
            <a:pPr algn="ctr"/>
            <a:endParaRPr lang="en-US" sz="2400" b="1" dirty="0">
              <a:solidFill>
                <a:schemeClr val="accent2"/>
              </a:solidFill>
            </a:endParaRPr>
          </a:p>
          <a:p>
            <a:pPr algn="ctr"/>
            <a:r>
              <a:rPr lang="en-US" sz="2400" b="1" dirty="0">
                <a:solidFill>
                  <a:schemeClr val="accent2"/>
                </a:solidFill>
              </a:rPr>
              <a:t>Compare to ~60-100 kg CO</a:t>
            </a:r>
            <a:r>
              <a:rPr lang="en-US" sz="2400" b="1" baseline="-25000" dirty="0">
                <a:solidFill>
                  <a:schemeClr val="accent2"/>
                </a:solidFill>
              </a:rPr>
              <a:t>2</a:t>
            </a:r>
            <a:r>
              <a:rPr lang="en-US" sz="2400" b="1" dirty="0">
                <a:solidFill>
                  <a:schemeClr val="accent2"/>
                </a:solidFill>
              </a:rPr>
              <a:t> / kWh for batteries</a:t>
            </a:r>
          </a:p>
          <a:p>
            <a:pPr algn="ctr"/>
            <a:endParaRPr lang="en-US" sz="2400" b="1" dirty="0">
              <a:solidFill>
                <a:schemeClr val="accent2"/>
              </a:solidFill>
            </a:endParaRPr>
          </a:p>
          <a:p>
            <a:pPr algn="ctr"/>
            <a:r>
              <a:rPr lang="en-US" sz="2400" b="1" dirty="0">
                <a:solidFill>
                  <a:schemeClr val="accent2"/>
                </a:solidFill>
              </a:rPr>
              <a:t>Assuming 120 MJ/kg H2, need ~18 kg H2 or ~600 kWh per well</a:t>
            </a:r>
          </a:p>
        </p:txBody>
      </p:sp>
      <p:sp>
        <p:nvSpPr>
          <p:cNvPr id="9" name="TextBox 8">
            <a:extLst>
              <a:ext uri="{FF2B5EF4-FFF2-40B4-BE49-F238E27FC236}">
                <a16:creationId xmlns:a16="http://schemas.microsoft.com/office/drawing/2014/main" id="{AB2CE1DE-105C-5FE7-17C7-0E95321A1329}"/>
              </a:ext>
            </a:extLst>
          </p:cNvPr>
          <p:cNvSpPr txBox="1"/>
          <p:nvPr/>
        </p:nvSpPr>
        <p:spPr>
          <a:xfrm>
            <a:off x="47065" y="5815622"/>
            <a:ext cx="12250270" cy="1015663"/>
          </a:xfrm>
          <a:prstGeom prst="rect">
            <a:avLst/>
          </a:prstGeom>
          <a:noFill/>
        </p:spPr>
        <p:txBody>
          <a:bodyPr wrap="square">
            <a:spAutoFit/>
          </a:bodyPr>
          <a:lstStyle/>
          <a:p>
            <a:r>
              <a:rPr lang="en-US" sz="1200" dirty="0">
                <a:hlinkClick r:id="rId4"/>
              </a:rPr>
              <a:t>https://thundersaidenergy.com/downloads/co2-intensity-of-drilling-oil-wells/</a:t>
            </a:r>
            <a:r>
              <a:rPr lang="en-US" sz="1200" dirty="0"/>
              <a:t> Accessed Nov 30, 2023; I wouldn’t pay to get numbers; just figure</a:t>
            </a:r>
          </a:p>
          <a:p>
            <a:r>
              <a:rPr lang="en-US" sz="1200" dirty="0"/>
              <a:t>D. Tyner and M. Johnson, </a:t>
            </a:r>
            <a:r>
              <a:rPr lang="en-US" sz="1200" i="1" dirty="0"/>
              <a:t>Emission Factors for Hydraulically Fractured Gas Wells Derived </a:t>
            </a:r>
            <a:r>
              <a:rPr lang="en-US" sz="1200" i="1" dirty="0" err="1"/>
              <a:t>UsingWell</a:t>
            </a:r>
            <a:r>
              <a:rPr lang="en-US" sz="1200" i="1" dirty="0"/>
              <a:t>- and Battery-level Reported Data for Alberta, Canada</a:t>
            </a:r>
            <a:r>
              <a:rPr lang="en-US" sz="1200" dirty="0"/>
              <a:t>. Environ.  Sci.  Technol.2014, 48, 14772−14781. d</a:t>
            </a:r>
            <a:r>
              <a:rPr lang="de-DE" sz="1200" dirty="0"/>
              <a:t>x.doi.org/10.1021/es502815b 	reference for CO2 per well drilled</a:t>
            </a:r>
          </a:p>
          <a:p>
            <a:r>
              <a:rPr lang="en-US" sz="1200" dirty="0"/>
              <a:t>Report C 444 - Lithium-Ion Vehicle Battery Production – Status 2019 on Energy Use, CO2 Emissions, Use of Metals, Products Environmental Footprint, and Recycling </a:t>
            </a:r>
            <a:r>
              <a:rPr lang="de-DE" sz="1200" dirty="0"/>
              <a:t>	reference for emissions per kWh of battery</a:t>
            </a:r>
            <a:endParaRPr lang="en-US" sz="1200" dirty="0"/>
          </a:p>
        </p:txBody>
      </p:sp>
      <p:sp>
        <p:nvSpPr>
          <p:cNvPr id="10" name="TextBox 9">
            <a:extLst>
              <a:ext uri="{FF2B5EF4-FFF2-40B4-BE49-F238E27FC236}">
                <a16:creationId xmlns:a16="http://schemas.microsoft.com/office/drawing/2014/main" id="{C95D8560-5516-6335-C21B-5D3067A3F3DA}"/>
              </a:ext>
            </a:extLst>
          </p:cNvPr>
          <p:cNvSpPr txBox="1"/>
          <p:nvPr/>
        </p:nvSpPr>
        <p:spPr>
          <a:xfrm>
            <a:off x="151066" y="5538623"/>
            <a:ext cx="11889867" cy="276999"/>
          </a:xfrm>
          <a:prstGeom prst="rect">
            <a:avLst/>
          </a:prstGeom>
          <a:noFill/>
        </p:spPr>
        <p:txBody>
          <a:bodyPr wrap="square">
            <a:spAutoFit/>
          </a:bodyPr>
          <a:lstStyle/>
          <a:p>
            <a:r>
              <a:rPr lang="en-US" sz="1200" dirty="0"/>
              <a:t>F. </a:t>
            </a:r>
            <a:r>
              <a:rPr lang="en-US" sz="1200" dirty="0" err="1"/>
              <a:t>Osselin</a:t>
            </a:r>
            <a:r>
              <a:rPr lang="en-US" sz="1200" dirty="0"/>
              <a:t> et al,</a:t>
            </a:r>
            <a:r>
              <a:rPr lang="en-US" sz="1200" i="1" dirty="0"/>
              <a:t> Orange hydrogen is the new green.</a:t>
            </a:r>
            <a:r>
              <a:rPr lang="en-US" sz="1200" dirty="0"/>
              <a:t> Nature Geoscience, Vol. 15 (2022), pp. 765–769. https://doi.org/10.1038/s41561-022-01043-9</a:t>
            </a:r>
          </a:p>
        </p:txBody>
      </p:sp>
      <p:sp>
        <p:nvSpPr>
          <p:cNvPr id="4" name="Slide Number Placeholder 3">
            <a:extLst>
              <a:ext uri="{FF2B5EF4-FFF2-40B4-BE49-F238E27FC236}">
                <a16:creationId xmlns:a16="http://schemas.microsoft.com/office/drawing/2014/main" id="{CF3C066A-3EB5-D618-B30B-D83927592327}"/>
              </a:ext>
            </a:extLst>
          </p:cNvPr>
          <p:cNvSpPr>
            <a:spLocks noGrp="1"/>
          </p:cNvSpPr>
          <p:nvPr>
            <p:ph type="sldNum" sz="quarter" idx="12"/>
          </p:nvPr>
        </p:nvSpPr>
        <p:spPr/>
        <p:txBody>
          <a:bodyPr/>
          <a:lstStyle/>
          <a:p>
            <a:fld id="{F37AA14E-6D33-4434-B528-1850D679A428}" type="slidenum">
              <a:rPr lang="en-US" smtClean="0"/>
              <a:t>15</a:t>
            </a:fld>
            <a:endParaRPr lang="en-US"/>
          </a:p>
        </p:txBody>
      </p:sp>
    </p:spTree>
    <p:extLst>
      <p:ext uri="{BB962C8B-B14F-4D97-AF65-F5344CB8AC3E}">
        <p14:creationId xmlns:p14="http://schemas.microsoft.com/office/powerpoint/2010/main" val="375666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889F6-C423-D36F-81DC-31B443FEB20F}"/>
              </a:ext>
            </a:extLst>
          </p:cNvPr>
          <p:cNvSpPr>
            <a:spLocks noGrp="1"/>
          </p:cNvSpPr>
          <p:nvPr>
            <p:ph type="title"/>
          </p:nvPr>
        </p:nvSpPr>
        <p:spPr/>
        <p:txBody>
          <a:bodyPr/>
          <a:lstStyle/>
          <a:p>
            <a:r>
              <a:rPr lang="en-US" b="1" dirty="0">
                <a:solidFill>
                  <a:schemeClr val="accent2"/>
                </a:solidFill>
              </a:rPr>
              <a:t>Current Orange Hydrogen Projects</a:t>
            </a:r>
          </a:p>
        </p:txBody>
      </p:sp>
      <p:sp>
        <p:nvSpPr>
          <p:cNvPr id="3" name="Content Placeholder 2">
            <a:extLst>
              <a:ext uri="{FF2B5EF4-FFF2-40B4-BE49-F238E27FC236}">
                <a16:creationId xmlns:a16="http://schemas.microsoft.com/office/drawing/2014/main" id="{85853E31-A548-A243-57FA-C9613354A2BF}"/>
              </a:ext>
            </a:extLst>
          </p:cNvPr>
          <p:cNvSpPr>
            <a:spLocks noGrp="1"/>
          </p:cNvSpPr>
          <p:nvPr>
            <p:ph idx="1"/>
          </p:nvPr>
        </p:nvSpPr>
        <p:spPr/>
        <p:txBody>
          <a:bodyPr/>
          <a:lstStyle/>
          <a:p>
            <a:r>
              <a:rPr lang="en-US" b="1" dirty="0">
                <a:solidFill>
                  <a:schemeClr val="accent2"/>
                </a:solidFill>
              </a:rPr>
              <a:t>Nebraska, USA in 2019</a:t>
            </a:r>
          </a:p>
          <a:p>
            <a:r>
              <a:rPr lang="en-US" b="1" dirty="0">
                <a:solidFill>
                  <a:schemeClr val="accent2"/>
                </a:solidFill>
              </a:rPr>
              <a:t>Companies in South Africa</a:t>
            </a:r>
          </a:p>
          <a:p>
            <a:r>
              <a:rPr lang="en-US" b="1" dirty="0">
                <a:solidFill>
                  <a:schemeClr val="accent2"/>
                </a:solidFill>
              </a:rPr>
              <a:t>Company in Europe starting drilling in 2024</a:t>
            </a:r>
          </a:p>
          <a:p>
            <a:endParaRPr lang="en-US" b="1" dirty="0">
              <a:solidFill>
                <a:schemeClr val="accent2"/>
              </a:solidFill>
            </a:endParaRPr>
          </a:p>
        </p:txBody>
      </p:sp>
      <p:sp>
        <p:nvSpPr>
          <p:cNvPr id="4" name="TextBox 3">
            <a:extLst>
              <a:ext uri="{FF2B5EF4-FFF2-40B4-BE49-F238E27FC236}">
                <a16:creationId xmlns:a16="http://schemas.microsoft.com/office/drawing/2014/main" id="{7661A0E6-3B4B-CBD9-9098-10CDD4FFBC7E}"/>
              </a:ext>
            </a:extLst>
          </p:cNvPr>
          <p:cNvSpPr txBox="1"/>
          <p:nvPr/>
        </p:nvSpPr>
        <p:spPr>
          <a:xfrm>
            <a:off x="143772" y="6492875"/>
            <a:ext cx="9420045" cy="276999"/>
          </a:xfrm>
          <a:prstGeom prst="rect">
            <a:avLst/>
          </a:prstGeom>
          <a:noFill/>
        </p:spPr>
        <p:txBody>
          <a:bodyPr wrap="square">
            <a:spAutoFit/>
          </a:bodyPr>
          <a:lstStyle/>
          <a:p>
            <a:r>
              <a:rPr lang="en-US" sz="1200" b="1" dirty="0">
                <a:solidFill>
                  <a:schemeClr val="accent2"/>
                </a:solidFill>
              </a:rPr>
              <a:t>Eric Hand, </a:t>
            </a:r>
            <a:r>
              <a:rPr lang="en-US" sz="1200" b="1" i="1" dirty="0">
                <a:solidFill>
                  <a:schemeClr val="accent2"/>
                </a:solidFill>
              </a:rPr>
              <a:t>Hidden Hydrogen.</a:t>
            </a:r>
            <a:r>
              <a:rPr lang="en-US" sz="1200" b="1" dirty="0">
                <a:solidFill>
                  <a:schemeClr val="accent2"/>
                </a:solidFill>
              </a:rPr>
              <a:t> Science, 379 (6633), . DOI: 10.1126/science.adh1477</a:t>
            </a:r>
          </a:p>
        </p:txBody>
      </p:sp>
      <p:pic>
        <p:nvPicPr>
          <p:cNvPr id="6" name="Picture 5">
            <a:extLst>
              <a:ext uri="{FF2B5EF4-FFF2-40B4-BE49-F238E27FC236}">
                <a16:creationId xmlns:a16="http://schemas.microsoft.com/office/drawing/2014/main" id="{B3C8135E-261B-F8BF-7DF5-029E0B102E75}"/>
              </a:ext>
            </a:extLst>
          </p:cNvPr>
          <p:cNvPicPr>
            <a:picLocks noChangeAspect="1"/>
          </p:cNvPicPr>
          <p:nvPr/>
        </p:nvPicPr>
        <p:blipFill>
          <a:blip r:embed="rId2"/>
          <a:stretch>
            <a:fillRect/>
          </a:stretch>
        </p:blipFill>
        <p:spPr>
          <a:xfrm>
            <a:off x="7799497" y="1445298"/>
            <a:ext cx="3901517" cy="1593290"/>
          </a:xfrm>
          <a:prstGeom prst="rect">
            <a:avLst/>
          </a:prstGeom>
        </p:spPr>
      </p:pic>
      <p:pic>
        <p:nvPicPr>
          <p:cNvPr id="3074" name="Picture 2" descr="Pumpkins — Melissas Produce">
            <a:extLst>
              <a:ext uri="{FF2B5EF4-FFF2-40B4-BE49-F238E27FC236}">
                <a16:creationId xmlns:a16="http://schemas.microsoft.com/office/drawing/2014/main" id="{038B45E5-E7E1-99E9-AB5D-28150B1A1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103"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A9109276-DB1A-401A-35D6-6C521C15D1AE}"/>
              </a:ext>
            </a:extLst>
          </p:cNvPr>
          <p:cNvSpPr>
            <a:spLocks noGrp="1"/>
          </p:cNvSpPr>
          <p:nvPr>
            <p:ph type="sldNum" sz="quarter" idx="12"/>
          </p:nvPr>
        </p:nvSpPr>
        <p:spPr/>
        <p:txBody>
          <a:bodyPr/>
          <a:lstStyle/>
          <a:p>
            <a:fld id="{F37AA14E-6D33-4434-B528-1850D679A428}" type="slidenum">
              <a:rPr lang="en-US" smtClean="0"/>
              <a:t>16</a:t>
            </a:fld>
            <a:endParaRPr lang="en-US"/>
          </a:p>
        </p:txBody>
      </p:sp>
    </p:spTree>
    <p:extLst>
      <p:ext uri="{BB962C8B-B14F-4D97-AF65-F5344CB8AC3E}">
        <p14:creationId xmlns:p14="http://schemas.microsoft.com/office/powerpoint/2010/main" val="2460792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288B-324F-9387-0FBC-53E891CAF87F}"/>
              </a:ext>
            </a:extLst>
          </p:cNvPr>
          <p:cNvSpPr>
            <a:spLocks noGrp="1"/>
          </p:cNvSpPr>
          <p:nvPr>
            <p:ph type="title"/>
          </p:nvPr>
        </p:nvSpPr>
        <p:spPr>
          <a:solidFill>
            <a:schemeClr val="bg1"/>
          </a:solidFill>
        </p:spPr>
        <p:txBody>
          <a:bodyPr/>
          <a:lstStyle/>
          <a:p>
            <a:r>
              <a:rPr lang="en-US" b="1" dirty="0">
                <a:solidFill>
                  <a:schemeClr val="accent2"/>
                </a:solidFill>
              </a:rPr>
              <a:t>Summary</a:t>
            </a:r>
          </a:p>
        </p:txBody>
      </p:sp>
      <p:sp>
        <p:nvSpPr>
          <p:cNvPr id="3" name="Content Placeholder 2">
            <a:extLst>
              <a:ext uri="{FF2B5EF4-FFF2-40B4-BE49-F238E27FC236}">
                <a16:creationId xmlns:a16="http://schemas.microsoft.com/office/drawing/2014/main" id="{4B9B30D2-9D32-E817-5660-C1CC85F7C5F2}"/>
              </a:ext>
            </a:extLst>
          </p:cNvPr>
          <p:cNvSpPr>
            <a:spLocks noGrp="1"/>
          </p:cNvSpPr>
          <p:nvPr>
            <p:ph idx="1"/>
          </p:nvPr>
        </p:nvSpPr>
        <p:spPr>
          <a:solidFill>
            <a:schemeClr val="bg1"/>
          </a:solidFill>
        </p:spPr>
        <p:txBody>
          <a:bodyPr/>
          <a:lstStyle/>
          <a:p>
            <a:r>
              <a:rPr lang="en-US" b="1" dirty="0">
                <a:solidFill>
                  <a:schemeClr val="accent2"/>
                </a:solidFill>
              </a:rPr>
              <a:t>Hydrogen production currently very energy or emission intensive</a:t>
            </a:r>
          </a:p>
          <a:p>
            <a:r>
              <a:rPr lang="en-US" b="1" dirty="0">
                <a:solidFill>
                  <a:schemeClr val="accent2"/>
                </a:solidFill>
              </a:rPr>
              <a:t>Flooding iron ores with water may allow for massive amounts of low emission, low energy accessed hydrogen while sequestering carbon </a:t>
            </a:r>
          </a:p>
          <a:p>
            <a:r>
              <a:rPr lang="en-US" b="1" dirty="0">
                <a:solidFill>
                  <a:schemeClr val="accent2"/>
                </a:solidFill>
              </a:rPr>
              <a:t>Challenges include:</a:t>
            </a:r>
          </a:p>
          <a:p>
            <a:pPr lvl="1"/>
            <a:r>
              <a:rPr lang="en-US" b="1" dirty="0">
                <a:solidFill>
                  <a:schemeClr val="accent2"/>
                </a:solidFill>
              </a:rPr>
              <a:t>Finding these sources of ores or hydrogen deposits</a:t>
            </a:r>
          </a:p>
          <a:p>
            <a:pPr lvl="1"/>
            <a:r>
              <a:rPr lang="en-US" b="1" dirty="0">
                <a:solidFill>
                  <a:schemeClr val="accent2"/>
                </a:solidFill>
              </a:rPr>
              <a:t>Optimizing temperature, flow rate, and composition for orange hydrogen production</a:t>
            </a:r>
          </a:p>
          <a:p>
            <a:r>
              <a:rPr lang="en-US" b="1" dirty="0">
                <a:solidFill>
                  <a:schemeClr val="accent2"/>
                </a:solidFill>
              </a:rPr>
              <a:t>Current state: companies are actively pursuing this resource</a:t>
            </a:r>
          </a:p>
          <a:p>
            <a:endParaRPr lang="en-US" b="1" dirty="0">
              <a:solidFill>
                <a:schemeClr val="accent2"/>
              </a:solidFill>
            </a:endParaRPr>
          </a:p>
        </p:txBody>
      </p:sp>
      <p:sp>
        <p:nvSpPr>
          <p:cNvPr id="5" name="Slide Number Placeholder 4">
            <a:extLst>
              <a:ext uri="{FF2B5EF4-FFF2-40B4-BE49-F238E27FC236}">
                <a16:creationId xmlns:a16="http://schemas.microsoft.com/office/drawing/2014/main" id="{88E64859-B52C-1F78-E045-0BE7B7757F3E}"/>
              </a:ext>
            </a:extLst>
          </p:cNvPr>
          <p:cNvSpPr>
            <a:spLocks noGrp="1"/>
          </p:cNvSpPr>
          <p:nvPr>
            <p:ph type="sldNum" sz="quarter" idx="12"/>
          </p:nvPr>
        </p:nvSpPr>
        <p:spPr/>
        <p:txBody>
          <a:bodyPr/>
          <a:lstStyle/>
          <a:p>
            <a:fld id="{F37AA14E-6D33-4434-B528-1850D679A428}" type="slidenum">
              <a:rPr lang="en-US" smtClean="0"/>
              <a:t>17</a:t>
            </a:fld>
            <a:endParaRPr lang="en-US"/>
          </a:p>
        </p:txBody>
      </p:sp>
    </p:spTree>
    <p:extLst>
      <p:ext uri="{BB962C8B-B14F-4D97-AF65-F5344CB8AC3E}">
        <p14:creationId xmlns:p14="http://schemas.microsoft.com/office/powerpoint/2010/main" val="3023012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BE44D-ECE0-146B-0718-2D35A84308EB}"/>
              </a:ext>
            </a:extLst>
          </p:cNvPr>
          <p:cNvSpPr>
            <a:spLocks noGrp="1"/>
          </p:cNvSpPr>
          <p:nvPr>
            <p:ph type="title"/>
          </p:nvPr>
        </p:nvSpPr>
        <p:spPr/>
        <p:txBody>
          <a:bodyPr/>
          <a:lstStyle/>
          <a:p>
            <a:r>
              <a:rPr lang="en-US" dirty="0"/>
              <a:t>Don’t Forget!</a:t>
            </a:r>
          </a:p>
        </p:txBody>
      </p:sp>
      <p:sp>
        <p:nvSpPr>
          <p:cNvPr id="3" name="Content Placeholder 2">
            <a:extLst>
              <a:ext uri="{FF2B5EF4-FFF2-40B4-BE49-F238E27FC236}">
                <a16:creationId xmlns:a16="http://schemas.microsoft.com/office/drawing/2014/main" id="{0676775D-613A-43E0-2899-3951C7473AC9}"/>
              </a:ext>
            </a:extLst>
          </p:cNvPr>
          <p:cNvSpPr>
            <a:spLocks noGrp="1"/>
          </p:cNvSpPr>
          <p:nvPr>
            <p:ph idx="1"/>
          </p:nvPr>
        </p:nvSpPr>
        <p:spPr>
          <a:xfrm>
            <a:off x="838200" y="2759402"/>
            <a:ext cx="4258586" cy="2294447"/>
          </a:xfrm>
        </p:spPr>
        <p:txBody>
          <a:bodyPr/>
          <a:lstStyle/>
          <a:p>
            <a:pPr marL="0" indent="0" algn="ctr">
              <a:buNone/>
            </a:pPr>
            <a:r>
              <a:rPr lang="en-US" dirty="0"/>
              <a:t>Hydrogen should not and will not take over all roles in the renewable energy transition</a:t>
            </a:r>
          </a:p>
        </p:txBody>
      </p:sp>
      <p:pic>
        <p:nvPicPr>
          <p:cNvPr id="4" name="Picture 3">
            <a:extLst>
              <a:ext uri="{FF2B5EF4-FFF2-40B4-BE49-F238E27FC236}">
                <a16:creationId xmlns:a16="http://schemas.microsoft.com/office/drawing/2014/main" id="{4AD451F5-FFC7-1833-5679-7254C7A735B6}"/>
              </a:ext>
            </a:extLst>
          </p:cNvPr>
          <p:cNvPicPr>
            <a:picLocks noChangeAspect="1"/>
          </p:cNvPicPr>
          <p:nvPr/>
        </p:nvPicPr>
        <p:blipFill>
          <a:blip r:embed="rId2"/>
          <a:stretch>
            <a:fillRect/>
          </a:stretch>
        </p:blipFill>
        <p:spPr>
          <a:xfrm>
            <a:off x="5592040" y="402039"/>
            <a:ext cx="6273958" cy="5720525"/>
          </a:xfrm>
          <a:prstGeom prst="rect">
            <a:avLst/>
          </a:prstGeom>
        </p:spPr>
      </p:pic>
      <p:sp>
        <p:nvSpPr>
          <p:cNvPr id="5" name="TextBox 4">
            <a:extLst>
              <a:ext uri="{FF2B5EF4-FFF2-40B4-BE49-F238E27FC236}">
                <a16:creationId xmlns:a16="http://schemas.microsoft.com/office/drawing/2014/main" id="{68B21D84-B94A-4444-AE25-00EF6B353ED0}"/>
              </a:ext>
            </a:extLst>
          </p:cNvPr>
          <p:cNvSpPr txBox="1"/>
          <p:nvPr/>
        </p:nvSpPr>
        <p:spPr>
          <a:xfrm>
            <a:off x="233075" y="6465447"/>
            <a:ext cx="8821947" cy="276999"/>
          </a:xfrm>
          <a:prstGeom prst="rect">
            <a:avLst/>
          </a:prstGeom>
          <a:noFill/>
        </p:spPr>
        <p:txBody>
          <a:bodyPr wrap="square">
            <a:spAutoFit/>
          </a:bodyPr>
          <a:lstStyle/>
          <a:p>
            <a:r>
              <a:rPr lang="en-US" sz="1200" b="0" i="0" dirty="0">
                <a:solidFill>
                  <a:srgbClr val="000000"/>
                </a:solidFill>
                <a:effectLst/>
                <a:latin typeface="Graphik"/>
              </a:rPr>
              <a:t>IEA (2021), </a:t>
            </a:r>
            <a:r>
              <a:rPr lang="en-US" sz="1200" b="0" i="1" dirty="0">
                <a:solidFill>
                  <a:srgbClr val="000000"/>
                </a:solidFill>
                <a:effectLst/>
                <a:latin typeface="Graphik"/>
              </a:rPr>
              <a:t>Global Hydrogen Review 2021</a:t>
            </a:r>
            <a:r>
              <a:rPr lang="en-US" sz="1200" b="0" i="0" dirty="0">
                <a:solidFill>
                  <a:srgbClr val="000000"/>
                </a:solidFill>
                <a:effectLst/>
                <a:latin typeface="Graphik"/>
              </a:rPr>
              <a:t>, IEA, Paris https://www.iea.org/reports/global-hydrogen-review-2021, License: CC BY 4.0</a:t>
            </a:r>
            <a:endParaRPr lang="en-US" sz="1200" dirty="0"/>
          </a:p>
        </p:txBody>
      </p:sp>
      <p:sp>
        <p:nvSpPr>
          <p:cNvPr id="7" name="Slide Number Placeholder 6">
            <a:extLst>
              <a:ext uri="{FF2B5EF4-FFF2-40B4-BE49-F238E27FC236}">
                <a16:creationId xmlns:a16="http://schemas.microsoft.com/office/drawing/2014/main" id="{4B65786C-4695-D189-1A65-19C5432B61D6}"/>
              </a:ext>
            </a:extLst>
          </p:cNvPr>
          <p:cNvSpPr>
            <a:spLocks noGrp="1"/>
          </p:cNvSpPr>
          <p:nvPr>
            <p:ph type="sldNum" sz="quarter" idx="12"/>
          </p:nvPr>
        </p:nvSpPr>
        <p:spPr/>
        <p:txBody>
          <a:bodyPr/>
          <a:lstStyle/>
          <a:p>
            <a:fld id="{F37AA14E-6D33-4434-B528-1850D679A428}" type="slidenum">
              <a:rPr lang="en-US" smtClean="0"/>
              <a:t>18</a:t>
            </a:fld>
            <a:endParaRPr lang="en-US"/>
          </a:p>
        </p:txBody>
      </p:sp>
    </p:spTree>
    <p:extLst>
      <p:ext uri="{BB962C8B-B14F-4D97-AF65-F5344CB8AC3E}">
        <p14:creationId xmlns:p14="http://schemas.microsoft.com/office/powerpoint/2010/main" val="2448557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F4B97-16B7-2A04-56B5-6F38248AC3D6}"/>
              </a:ext>
            </a:extLst>
          </p:cNvPr>
          <p:cNvSpPr>
            <a:spLocks noGrp="1"/>
          </p:cNvSpPr>
          <p:nvPr>
            <p:ph type="title"/>
          </p:nvPr>
        </p:nvSpPr>
        <p:spPr/>
        <p:txBody>
          <a:bodyPr/>
          <a:lstStyle/>
          <a:p>
            <a:r>
              <a:rPr lang="en-US" dirty="0"/>
              <a:t>Supplemental</a:t>
            </a:r>
          </a:p>
        </p:txBody>
      </p:sp>
      <p:sp>
        <p:nvSpPr>
          <p:cNvPr id="3" name="Content Placeholder 2">
            <a:extLst>
              <a:ext uri="{FF2B5EF4-FFF2-40B4-BE49-F238E27FC236}">
                <a16:creationId xmlns:a16="http://schemas.microsoft.com/office/drawing/2014/main" id="{DA7B9797-5443-3FC5-4186-DC35C914EBBF}"/>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431E6266-3B99-4782-4D1D-28D577CE3A2F}"/>
              </a:ext>
            </a:extLst>
          </p:cNvPr>
          <p:cNvSpPr>
            <a:spLocks noGrp="1"/>
          </p:cNvSpPr>
          <p:nvPr>
            <p:ph type="sldNum" sz="quarter" idx="12"/>
          </p:nvPr>
        </p:nvSpPr>
        <p:spPr/>
        <p:txBody>
          <a:bodyPr/>
          <a:lstStyle/>
          <a:p>
            <a:fld id="{F37AA14E-6D33-4434-B528-1850D679A428}" type="slidenum">
              <a:rPr lang="en-US" smtClean="0"/>
              <a:t>19</a:t>
            </a:fld>
            <a:endParaRPr lang="en-US"/>
          </a:p>
        </p:txBody>
      </p:sp>
    </p:spTree>
    <p:extLst>
      <p:ext uri="{BB962C8B-B14F-4D97-AF65-F5344CB8AC3E}">
        <p14:creationId xmlns:p14="http://schemas.microsoft.com/office/powerpoint/2010/main" val="2312701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26008-904F-D111-EEB2-50E83E6089B6}"/>
              </a:ext>
            </a:extLst>
          </p:cNvPr>
          <p:cNvSpPr>
            <a:spLocks noGrp="1"/>
          </p:cNvSpPr>
          <p:nvPr>
            <p:ph type="title"/>
          </p:nvPr>
        </p:nvSpPr>
        <p:spPr>
          <a:xfrm>
            <a:off x="838200" y="465978"/>
            <a:ext cx="10515600" cy="6149975"/>
          </a:xfrm>
        </p:spPr>
        <p:txBody>
          <a:bodyPr>
            <a:normAutofit/>
          </a:bodyPr>
          <a:lstStyle/>
          <a:p>
            <a:pPr algn="ctr"/>
            <a:r>
              <a:rPr lang="en-US" sz="16600" b="1" dirty="0"/>
              <a:t>KNOCK</a:t>
            </a:r>
            <a:br>
              <a:rPr lang="en-US" sz="16600" b="1" dirty="0"/>
            </a:br>
            <a:r>
              <a:rPr lang="en-US" sz="16600" b="1" dirty="0"/>
              <a:t>KNOCK</a:t>
            </a:r>
          </a:p>
        </p:txBody>
      </p:sp>
      <p:sp>
        <p:nvSpPr>
          <p:cNvPr id="4" name="TextBox 3">
            <a:extLst>
              <a:ext uri="{FF2B5EF4-FFF2-40B4-BE49-F238E27FC236}">
                <a16:creationId xmlns:a16="http://schemas.microsoft.com/office/drawing/2014/main" id="{DF5A2357-16D6-F952-D82B-F21546E4161F}"/>
              </a:ext>
            </a:extLst>
          </p:cNvPr>
          <p:cNvSpPr txBox="1"/>
          <p:nvPr/>
        </p:nvSpPr>
        <p:spPr>
          <a:xfrm>
            <a:off x="3292758" y="5978922"/>
            <a:ext cx="5606483" cy="276999"/>
          </a:xfrm>
          <a:prstGeom prst="rect">
            <a:avLst/>
          </a:prstGeom>
          <a:noFill/>
        </p:spPr>
        <p:txBody>
          <a:bodyPr wrap="square">
            <a:spAutoFit/>
          </a:bodyPr>
          <a:lstStyle/>
          <a:p>
            <a:pPr algn="ctr"/>
            <a:r>
              <a:rPr lang="en-US" sz="1200" dirty="0"/>
              <a:t>An American joke adapted with the help of Eric Fell and Ashleigh Herrera</a:t>
            </a:r>
          </a:p>
        </p:txBody>
      </p:sp>
      <p:sp>
        <p:nvSpPr>
          <p:cNvPr id="5" name="Slide Number Placeholder 4">
            <a:extLst>
              <a:ext uri="{FF2B5EF4-FFF2-40B4-BE49-F238E27FC236}">
                <a16:creationId xmlns:a16="http://schemas.microsoft.com/office/drawing/2014/main" id="{C9896428-9A95-9AFA-14EA-1C80A48AF732}"/>
              </a:ext>
            </a:extLst>
          </p:cNvPr>
          <p:cNvSpPr>
            <a:spLocks noGrp="1"/>
          </p:cNvSpPr>
          <p:nvPr>
            <p:ph type="sldNum" sz="quarter" idx="12"/>
          </p:nvPr>
        </p:nvSpPr>
        <p:spPr/>
        <p:txBody>
          <a:bodyPr/>
          <a:lstStyle/>
          <a:p>
            <a:fld id="{F37AA14E-6D33-4434-B528-1850D679A428}" type="slidenum">
              <a:rPr lang="en-US" smtClean="0"/>
              <a:t>2</a:t>
            </a:fld>
            <a:endParaRPr lang="en-US"/>
          </a:p>
        </p:txBody>
      </p:sp>
    </p:spTree>
    <p:extLst>
      <p:ext uri="{BB962C8B-B14F-4D97-AF65-F5344CB8AC3E}">
        <p14:creationId xmlns:p14="http://schemas.microsoft.com/office/powerpoint/2010/main" val="2438232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F647-4052-11A4-8A27-989D06A638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488297-BEE7-EE15-5B85-7CBCCD4F7EEB}"/>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95D1E197-FD94-BA22-AD5E-93F00DD09CF7}"/>
              </a:ext>
            </a:extLst>
          </p:cNvPr>
          <p:cNvSpPr txBox="1"/>
          <p:nvPr/>
        </p:nvSpPr>
        <p:spPr>
          <a:xfrm>
            <a:off x="29155" y="2383722"/>
            <a:ext cx="744631" cy="2677656"/>
          </a:xfrm>
          <a:prstGeom prst="rect">
            <a:avLst/>
          </a:prstGeom>
          <a:noFill/>
        </p:spPr>
        <p:txBody>
          <a:bodyPr wrap="square">
            <a:spAutoFit/>
          </a:bodyPr>
          <a:lstStyle/>
          <a:p>
            <a:r>
              <a:rPr lang="en-US" sz="1200" dirty="0"/>
              <a:t>Ahmet </a:t>
            </a:r>
            <a:r>
              <a:rPr lang="en-US" sz="1200" dirty="0" err="1"/>
              <a:t>Kusoglu</a:t>
            </a:r>
            <a:r>
              <a:rPr lang="en-US" sz="1200" dirty="0"/>
              <a:t> 2021 </a:t>
            </a:r>
            <a:r>
              <a:rPr lang="en-US" sz="1200" dirty="0" err="1"/>
              <a:t>Electrochem</a:t>
            </a:r>
            <a:r>
              <a:rPr lang="en-US" sz="1200" dirty="0"/>
              <a:t>. Soc. Interface 30 44</a:t>
            </a:r>
          </a:p>
          <a:p>
            <a:endParaRPr lang="en-US" sz="1200" dirty="0"/>
          </a:p>
          <a:p>
            <a:r>
              <a:rPr lang="de-DE" sz="1200" dirty="0"/>
              <a:t>Thanks, Tommy George, for the article!</a:t>
            </a:r>
            <a:endParaRPr lang="en-US" sz="1200" dirty="0"/>
          </a:p>
        </p:txBody>
      </p:sp>
      <p:pic>
        <p:nvPicPr>
          <p:cNvPr id="6" name="Picture 5">
            <a:extLst>
              <a:ext uri="{FF2B5EF4-FFF2-40B4-BE49-F238E27FC236}">
                <a16:creationId xmlns:a16="http://schemas.microsoft.com/office/drawing/2014/main" id="{36975C24-E0B3-FD28-9C5D-0292D4099996}"/>
              </a:ext>
            </a:extLst>
          </p:cNvPr>
          <p:cNvPicPr>
            <a:picLocks noChangeAspect="1"/>
          </p:cNvPicPr>
          <p:nvPr/>
        </p:nvPicPr>
        <p:blipFill>
          <a:blip r:embed="rId2"/>
          <a:stretch>
            <a:fillRect/>
          </a:stretch>
        </p:blipFill>
        <p:spPr>
          <a:xfrm>
            <a:off x="773786" y="266373"/>
            <a:ext cx="5649113" cy="6468378"/>
          </a:xfrm>
          <a:prstGeom prst="rect">
            <a:avLst/>
          </a:prstGeom>
        </p:spPr>
      </p:pic>
      <p:pic>
        <p:nvPicPr>
          <p:cNvPr id="8" name="Picture 7">
            <a:extLst>
              <a:ext uri="{FF2B5EF4-FFF2-40B4-BE49-F238E27FC236}">
                <a16:creationId xmlns:a16="http://schemas.microsoft.com/office/drawing/2014/main" id="{6350B833-54DE-DD51-8AC2-D3DEE77A7D86}"/>
              </a:ext>
            </a:extLst>
          </p:cNvPr>
          <p:cNvPicPr>
            <a:picLocks noChangeAspect="1"/>
          </p:cNvPicPr>
          <p:nvPr/>
        </p:nvPicPr>
        <p:blipFill>
          <a:blip r:embed="rId3"/>
          <a:stretch>
            <a:fillRect/>
          </a:stretch>
        </p:blipFill>
        <p:spPr>
          <a:xfrm>
            <a:off x="6487313" y="-86101"/>
            <a:ext cx="5487166" cy="6820852"/>
          </a:xfrm>
          <a:prstGeom prst="rect">
            <a:avLst/>
          </a:prstGeom>
        </p:spPr>
      </p:pic>
      <p:sp>
        <p:nvSpPr>
          <p:cNvPr id="7" name="Slide Number Placeholder 6">
            <a:extLst>
              <a:ext uri="{FF2B5EF4-FFF2-40B4-BE49-F238E27FC236}">
                <a16:creationId xmlns:a16="http://schemas.microsoft.com/office/drawing/2014/main" id="{BA7DF968-8629-9DEB-35AA-D412161EB95C}"/>
              </a:ext>
            </a:extLst>
          </p:cNvPr>
          <p:cNvSpPr>
            <a:spLocks noGrp="1"/>
          </p:cNvSpPr>
          <p:nvPr>
            <p:ph type="sldNum" sz="quarter" idx="12"/>
          </p:nvPr>
        </p:nvSpPr>
        <p:spPr/>
        <p:txBody>
          <a:bodyPr/>
          <a:lstStyle/>
          <a:p>
            <a:fld id="{F37AA14E-6D33-4434-B528-1850D679A428}" type="slidenum">
              <a:rPr lang="en-US" smtClean="0"/>
              <a:t>20</a:t>
            </a:fld>
            <a:endParaRPr lang="en-US"/>
          </a:p>
        </p:txBody>
      </p:sp>
    </p:spTree>
    <p:extLst>
      <p:ext uri="{BB962C8B-B14F-4D97-AF65-F5344CB8AC3E}">
        <p14:creationId xmlns:p14="http://schemas.microsoft.com/office/powerpoint/2010/main" val="304031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1D290-177F-446C-E5C9-C9B4BE059CBE}"/>
              </a:ext>
            </a:extLst>
          </p:cNvPr>
          <p:cNvSpPr>
            <a:spLocks noGrp="1"/>
          </p:cNvSpPr>
          <p:nvPr>
            <p:ph type="title"/>
          </p:nvPr>
        </p:nvSpPr>
        <p:spPr/>
        <p:txBody>
          <a:bodyPr/>
          <a:lstStyle/>
          <a:p>
            <a:r>
              <a:rPr lang="en-US" dirty="0"/>
              <a:t>Abiotic sources of Hydrogen</a:t>
            </a:r>
          </a:p>
        </p:txBody>
      </p:sp>
      <p:sp>
        <p:nvSpPr>
          <p:cNvPr id="3" name="Content Placeholder 2">
            <a:extLst>
              <a:ext uri="{FF2B5EF4-FFF2-40B4-BE49-F238E27FC236}">
                <a16:creationId xmlns:a16="http://schemas.microsoft.com/office/drawing/2014/main" id="{039A6F99-3FC1-DDBC-4977-0826617DBC2C}"/>
              </a:ext>
            </a:extLst>
          </p:cNvPr>
          <p:cNvSpPr>
            <a:spLocks noGrp="1"/>
          </p:cNvSpPr>
          <p:nvPr>
            <p:ph idx="1"/>
          </p:nvPr>
        </p:nvSpPr>
        <p:spPr/>
        <p:txBody>
          <a:bodyPr/>
          <a:lstStyle/>
          <a:p>
            <a:endParaRPr lang="en-US"/>
          </a:p>
        </p:txBody>
      </p:sp>
      <p:pic>
        <p:nvPicPr>
          <p:cNvPr id="10" name="Picture 9">
            <a:extLst>
              <a:ext uri="{FF2B5EF4-FFF2-40B4-BE49-F238E27FC236}">
                <a16:creationId xmlns:a16="http://schemas.microsoft.com/office/drawing/2014/main" id="{E53281F5-12A9-FBA7-DBD7-FC7C1BC5D72A}"/>
              </a:ext>
            </a:extLst>
          </p:cNvPr>
          <p:cNvPicPr>
            <a:picLocks noChangeAspect="1"/>
          </p:cNvPicPr>
          <p:nvPr/>
        </p:nvPicPr>
        <p:blipFill>
          <a:blip r:embed="rId3"/>
          <a:stretch>
            <a:fillRect/>
          </a:stretch>
        </p:blipFill>
        <p:spPr>
          <a:xfrm>
            <a:off x="2164205" y="1308090"/>
            <a:ext cx="6317443" cy="5184785"/>
          </a:xfrm>
          <a:prstGeom prst="rect">
            <a:avLst/>
          </a:prstGeom>
        </p:spPr>
      </p:pic>
      <p:sp>
        <p:nvSpPr>
          <p:cNvPr id="13" name="TextBox 12">
            <a:extLst>
              <a:ext uri="{FF2B5EF4-FFF2-40B4-BE49-F238E27FC236}">
                <a16:creationId xmlns:a16="http://schemas.microsoft.com/office/drawing/2014/main" id="{87F7C21F-DFC3-78DC-8CC8-BD2198A46AD3}"/>
              </a:ext>
            </a:extLst>
          </p:cNvPr>
          <p:cNvSpPr txBox="1"/>
          <p:nvPr/>
        </p:nvSpPr>
        <p:spPr>
          <a:xfrm>
            <a:off x="506083" y="6511721"/>
            <a:ext cx="8143336" cy="276999"/>
          </a:xfrm>
          <a:prstGeom prst="rect">
            <a:avLst/>
          </a:prstGeom>
          <a:noFill/>
        </p:spPr>
        <p:txBody>
          <a:bodyPr wrap="square">
            <a:spAutoFit/>
          </a:bodyPr>
          <a:lstStyle/>
          <a:p>
            <a:r>
              <a:rPr lang="en-US" sz="1200" dirty="0"/>
              <a:t>F. Klein, J. D. </a:t>
            </a:r>
            <a:r>
              <a:rPr lang="en-US" sz="1200" dirty="0" err="1"/>
              <a:t>Tarnas</a:t>
            </a:r>
            <a:r>
              <a:rPr lang="en-US" sz="1200" dirty="0"/>
              <a:t>, W. Bach, </a:t>
            </a:r>
            <a:r>
              <a:rPr lang="en-US" sz="1200" i="1" dirty="0"/>
              <a:t>Abiotic Sources of Molecular Hydrogen on Earth.</a:t>
            </a:r>
            <a:r>
              <a:rPr lang="en-US" sz="1200" dirty="0"/>
              <a:t> Elements, Vol. 16, pp. 19–24</a:t>
            </a:r>
          </a:p>
        </p:txBody>
      </p:sp>
      <p:sp>
        <p:nvSpPr>
          <p:cNvPr id="5" name="Slide Number Placeholder 4">
            <a:extLst>
              <a:ext uri="{FF2B5EF4-FFF2-40B4-BE49-F238E27FC236}">
                <a16:creationId xmlns:a16="http://schemas.microsoft.com/office/drawing/2014/main" id="{ADAE2CD7-5752-2BDD-83E6-8A08639C305F}"/>
              </a:ext>
            </a:extLst>
          </p:cNvPr>
          <p:cNvSpPr>
            <a:spLocks noGrp="1"/>
          </p:cNvSpPr>
          <p:nvPr>
            <p:ph type="sldNum" sz="quarter" idx="12"/>
          </p:nvPr>
        </p:nvSpPr>
        <p:spPr/>
        <p:txBody>
          <a:bodyPr/>
          <a:lstStyle/>
          <a:p>
            <a:fld id="{F37AA14E-6D33-4434-B528-1850D679A428}" type="slidenum">
              <a:rPr lang="en-US" smtClean="0"/>
              <a:t>21</a:t>
            </a:fld>
            <a:endParaRPr lang="en-US"/>
          </a:p>
        </p:txBody>
      </p:sp>
    </p:spTree>
    <p:extLst>
      <p:ext uri="{BB962C8B-B14F-4D97-AF65-F5344CB8AC3E}">
        <p14:creationId xmlns:p14="http://schemas.microsoft.com/office/powerpoint/2010/main" val="1626609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1D290-177F-446C-E5C9-C9B4BE059CBE}"/>
              </a:ext>
            </a:extLst>
          </p:cNvPr>
          <p:cNvSpPr>
            <a:spLocks noGrp="1"/>
          </p:cNvSpPr>
          <p:nvPr>
            <p:ph type="title"/>
          </p:nvPr>
        </p:nvSpPr>
        <p:spPr/>
        <p:txBody>
          <a:bodyPr/>
          <a:lstStyle/>
          <a:p>
            <a:r>
              <a:rPr lang="en-US" dirty="0"/>
              <a:t>Volcanic degassing</a:t>
            </a:r>
          </a:p>
        </p:txBody>
      </p:sp>
      <p:pic>
        <p:nvPicPr>
          <p:cNvPr id="12" name="Picture 11">
            <a:extLst>
              <a:ext uri="{FF2B5EF4-FFF2-40B4-BE49-F238E27FC236}">
                <a16:creationId xmlns:a16="http://schemas.microsoft.com/office/drawing/2014/main" id="{0D16926A-EE7F-6AB3-3CD7-442BDA4D8790}"/>
              </a:ext>
            </a:extLst>
          </p:cNvPr>
          <p:cNvPicPr>
            <a:picLocks noChangeAspect="1"/>
          </p:cNvPicPr>
          <p:nvPr/>
        </p:nvPicPr>
        <p:blipFill>
          <a:blip r:embed="rId3"/>
          <a:stretch>
            <a:fillRect/>
          </a:stretch>
        </p:blipFill>
        <p:spPr>
          <a:xfrm>
            <a:off x="7411020" y="897147"/>
            <a:ext cx="4665962" cy="5650302"/>
          </a:xfrm>
          <a:prstGeom prst="rect">
            <a:avLst/>
          </a:prstGeom>
        </p:spPr>
      </p:pic>
      <p:grpSp>
        <p:nvGrpSpPr>
          <p:cNvPr id="8" name="Group 7">
            <a:extLst>
              <a:ext uri="{FF2B5EF4-FFF2-40B4-BE49-F238E27FC236}">
                <a16:creationId xmlns:a16="http://schemas.microsoft.com/office/drawing/2014/main" id="{64E9BCD5-4EDC-DCA4-6B7E-483F607C14D8}"/>
              </a:ext>
            </a:extLst>
          </p:cNvPr>
          <p:cNvGrpSpPr/>
          <p:nvPr/>
        </p:nvGrpSpPr>
        <p:grpSpPr>
          <a:xfrm>
            <a:off x="115018" y="1602400"/>
            <a:ext cx="6769178" cy="1475892"/>
            <a:chOff x="115018" y="2741087"/>
            <a:chExt cx="6769178" cy="1475892"/>
          </a:xfrm>
        </p:grpSpPr>
        <p:pic>
          <p:nvPicPr>
            <p:cNvPr id="5" name="Picture 4">
              <a:extLst>
                <a:ext uri="{FF2B5EF4-FFF2-40B4-BE49-F238E27FC236}">
                  <a16:creationId xmlns:a16="http://schemas.microsoft.com/office/drawing/2014/main" id="{9058EAF9-DE22-3599-03BD-A0EE41563A3B}"/>
                </a:ext>
              </a:extLst>
            </p:cNvPr>
            <p:cNvPicPr>
              <a:picLocks noChangeAspect="1"/>
            </p:cNvPicPr>
            <p:nvPr/>
          </p:nvPicPr>
          <p:blipFill>
            <a:blip r:embed="rId4"/>
            <a:stretch>
              <a:fillRect/>
            </a:stretch>
          </p:blipFill>
          <p:spPr>
            <a:xfrm>
              <a:off x="115018" y="2741087"/>
              <a:ext cx="6691664" cy="1475892"/>
            </a:xfrm>
            <a:prstGeom prst="rect">
              <a:avLst/>
            </a:prstGeom>
          </p:spPr>
        </p:pic>
        <p:sp>
          <p:nvSpPr>
            <p:cNvPr id="6" name="TextBox 5">
              <a:extLst>
                <a:ext uri="{FF2B5EF4-FFF2-40B4-BE49-F238E27FC236}">
                  <a16:creationId xmlns:a16="http://schemas.microsoft.com/office/drawing/2014/main" id="{8AA204C6-FC70-3AD4-347A-B9D69EE36477}"/>
                </a:ext>
              </a:extLst>
            </p:cNvPr>
            <p:cNvSpPr txBox="1"/>
            <p:nvPr/>
          </p:nvSpPr>
          <p:spPr>
            <a:xfrm>
              <a:off x="4341962" y="3365104"/>
              <a:ext cx="2542234" cy="369332"/>
            </a:xfrm>
            <a:prstGeom prst="rect">
              <a:avLst/>
            </a:prstGeom>
            <a:noFill/>
          </p:spPr>
          <p:txBody>
            <a:bodyPr wrap="none" rtlCol="0">
              <a:spAutoFit/>
            </a:bodyPr>
            <a:lstStyle/>
            <a:p>
              <a:r>
                <a:rPr lang="en-US" dirty="0">
                  <a:highlight>
                    <a:srgbClr val="FFFF00"/>
                  </a:highlight>
                </a:rPr>
                <a:t>and is shifted to the right</a:t>
              </a:r>
            </a:p>
          </p:txBody>
        </p:sp>
      </p:grpSp>
      <p:sp>
        <p:nvSpPr>
          <p:cNvPr id="11" name="TextBox 10">
            <a:extLst>
              <a:ext uri="{FF2B5EF4-FFF2-40B4-BE49-F238E27FC236}">
                <a16:creationId xmlns:a16="http://schemas.microsoft.com/office/drawing/2014/main" id="{C4B7A784-3143-44DF-744F-46A433EC8656}"/>
              </a:ext>
            </a:extLst>
          </p:cNvPr>
          <p:cNvSpPr txBox="1"/>
          <p:nvPr/>
        </p:nvSpPr>
        <p:spPr>
          <a:xfrm>
            <a:off x="506083" y="6511721"/>
            <a:ext cx="8143336" cy="276999"/>
          </a:xfrm>
          <a:prstGeom prst="rect">
            <a:avLst/>
          </a:prstGeom>
          <a:noFill/>
        </p:spPr>
        <p:txBody>
          <a:bodyPr wrap="square">
            <a:spAutoFit/>
          </a:bodyPr>
          <a:lstStyle/>
          <a:p>
            <a:r>
              <a:rPr lang="en-US" sz="1200" dirty="0"/>
              <a:t>F. Klein, J. D. </a:t>
            </a:r>
            <a:r>
              <a:rPr lang="en-US" sz="1200" dirty="0" err="1"/>
              <a:t>Tarnas</a:t>
            </a:r>
            <a:r>
              <a:rPr lang="en-US" sz="1200" dirty="0"/>
              <a:t>, W. Bach, </a:t>
            </a:r>
            <a:r>
              <a:rPr lang="en-US" sz="1200" i="1" dirty="0"/>
              <a:t>Abiotic Sources of Molecular Hydrogen on Earth.</a:t>
            </a:r>
            <a:r>
              <a:rPr lang="en-US" sz="1200" dirty="0"/>
              <a:t> Elements, Vol. 16, pp. 19–24</a:t>
            </a:r>
          </a:p>
        </p:txBody>
      </p:sp>
      <p:pic>
        <p:nvPicPr>
          <p:cNvPr id="4" name="Picture 3">
            <a:extLst>
              <a:ext uri="{FF2B5EF4-FFF2-40B4-BE49-F238E27FC236}">
                <a16:creationId xmlns:a16="http://schemas.microsoft.com/office/drawing/2014/main" id="{859B182B-D56B-2E8A-357E-62C609F9E809}"/>
              </a:ext>
            </a:extLst>
          </p:cNvPr>
          <p:cNvPicPr>
            <a:picLocks noChangeAspect="1"/>
          </p:cNvPicPr>
          <p:nvPr/>
        </p:nvPicPr>
        <p:blipFill>
          <a:blip r:embed="rId5"/>
          <a:stretch>
            <a:fillRect/>
          </a:stretch>
        </p:blipFill>
        <p:spPr>
          <a:xfrm>
            <a:off x="2199862" y="3491382"/>
            <a:ext cx="3124719" cy="2607249"/>
          </a:xfrm>
          <a:prstGeom prst="rect">
            <a:avLst/>
          </a:prstGeom>
        </p:spPr>
      </p:pic>
      <p:sp>
        <p:nvSpPr>
          <p:cNvPr id="7" name="Slide Number Placeholder 6">
            <a:extLst>
              <a:ext uri="{FF2B5EF4-FFF2-40B4-BE49-F238E27FC236}">
                <a16:creationId xmlns:a16="http://schemas.microsoft.com/office/drawing/2014/main" id="{84FFEE0B-3E25-D2B9-81EA-1D7730008C67}"/>
              </a:ext>
            </a:extLst>
          </p:cNvPr>
          <p:cNvSpPr>
            <a:spLocks noGrp="1"/>
          </p:cNvSpPr>
          <p:nvPr>
            <p:ph type="sldNum" sz="quarter" idx="12"/>
          </p:nvPr>
        </p:nvSpPr>
        <p:spPr/>
        <p:txBody>
          <a:bodyPr/>
          <a:lstStyle/>
          <a:p>
            <a:fld id="{F37AA14E-6D33-4434-B528-1850D679A428}" type="slidenum">
              <a:rPr lang="en-US" smtClean="0"/>
              <a:t>22</a:t>
            </a:fld>
            <a:endParaRPr lang="en-US"/>
          </a:p>
        </p:txBody>
      </p:sp>
    </p:spTree>
    <p:extLst>
      <p:ext uri="{BB962C8B-B14F-4D97-AF65-F5344CB8AC3E}">
        <p14:creationId xmlns:p14="http://schemas.microsoft.com/office/powerpoint/2010/main" val="385662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5D9C-3568-2B39-9DA2-11CC633C5A2C}"/>
              </a:ext>
            </a:extLst>
          </p:cNvPr>
          <p:cNvSpPr>
            <a:spLocks noGrp="1"/>
          </p:cNvSpPr>
          <p:nvPr>
            <p:ph type="title"/>
          </p:nvPr>
        </p:nvSpPr>
        <p:spPr/>
        <p:txBody>
          <a:bodyPr/>
          <a:lstStyle/>
          <a:p>
            <a:r>
              <a:rPr lang="en-US" dirty="0"/>
              <a:t>Hydrothermal H2: </a:t>
            </a:r>
          </a:p>
        </p:txBody>
      </p:sp>
      <p:pic>
        <p:nvPicPr>
          <p:cNvPr id="5" name="Content Placeholder 4">
            <a:extLst>
              <a:ext uri="{FF2B5EF4-FFF2-40B4-BE49-F238E27FC236}">
                <a16:creationId xmlns:a16="http://schemas.microsoft.com/office/drawing/2014/main" id="{322326FA-824D-03E3-B0E3-B31F8F564DB7}"/>
              </a:ext>
            </a:extLst>
          </p:cNvPr>
          <p:cNvPicPr>
            <a:picLocks noGrp="1" noChangeAspect="1"/>
          </p:cNvPicPr>
          <p:nvPr>
            <p:ph idx="1"/>
          </p:nvPr>
        </p:nvPicPr>
        <p:blipFill>
          <a:blip r:embed="rId2"/>
          <a:stretch>
            <a:fillRect/>
          </a:stretch>
        </p:blipFill>
        <p:spPr>
          <a:xfrm>
            <a:off x="378968" y="1779617"/>
            <a:ext cx="5464583" cy="4351338"/>
          </a:xfrm>
        </p:spPr>
      </p:pic>
      <p:sp>
        <p:nvSpPr>
          <p:cNvPr id="6" name="TextBox 5">
            <a:extLst>
              <a:ext uri="{FF2B5EF4-FFF2-40B4-BE49-F238E27FC236}">
                <a16:creationId xmlns:a16="http://schemas.microsoft.com/office/drawing/2014/main" id="{6BB38BA3-2FCF-2F35-BFE9-10FB7E03E9B3}"/>
              </a:ext>
            </a:extLst>
          </p:cNvPr>
          <p:cNvSpPr txBox="1"/>
          <p:nvPr/>
        </p:nvSpPr>
        <p:spPr>
          <a:xfrm>
            <a:off x="6159261" y="1874808"/>
            <a:ext cx="5653772" cy="2031325"/>
          </a:xfrm>
          <a:prstGeom prst="rect">
            <a:avLst/>
          </a:prstGeom>
          <a:noFill/>
        </p:spPr>
        <p:txBody>
          <a:bodyPr wrap="square" rtlCol="0">
            <a:spAutoFit/>
          </a:bodyPr>
          <a:lstStyle/>
          <a:p>
            <a:r>
              <a:rPr lang="en-US" dirty="0"/>
              <a:t>Remarkable spread of H2 concentrations from Mafic rocks</a:t>
            </a:r>
          </a:p>
          <a:p>
            <a:endParaRPr lang="en-US" dirty="0"/>
          </a:p>
          <a:p>
            <a:r>
              <a:rPr lang="en-US" dirty="0"/>
              <a:t>Mafic rocks: where hydrothermal systems are hosted in ridge segments with robust magma supply</a:t>
            </a:r>
          </a:p>
          <a:p>
            <a:r>
              <a:rPr lang="en-US" dirty="0"/>
              <a:t>- Supply H2 concentrations of 0.05 to 1 mM</a:t>
            </a:r>
          </a:p>
          <a:p>
            <a:endParaRPr lang="en-US" dirty="0"/>
          </a:p>
          <a:p>
            <a:r>
              <a:rPr lang="en-US" dirty="0"/>
              <a:t> </a:t>
            </a:r>
          </a:p>
        </p:txBody>
      </p:sp>
      <p:sp>
        <p:nvSpPr>
          <p:cNvPr id="4" name="Slide Number Placeholder 3">
            <a:extLst>
              <a:ext uri="{FF2B5EF4-FFF2-40B4-BE49-F238E27FC236}">
                <a16:creationId xmlns:a16="http://schemas.microsoft.com/office/drawing/2014/main" id="{1C701754-AF86-C929-27E3-97582CE7E9A0}"/>
              </a:ext>
            </a:extLst>
          </p:cNvPr>
          <p:cNvSpPr>
            <a:spLocks noGrp="1"/>
          </p:cNvSpPr>
          <p:nvPr>
            <p:ph type="sldNum" sz="quarter" idx="12"/>
          </p:nvPr>
        </p:nvSpPr>
        <p:spPr/>
        <p:txBody>
          <a:bodyPr/>
          <a:lstStyle/>
          <a:p>
            <a:fld id="{F37AA14E-6D33-4434-B528-1850D679A428}" type="slidenum">
              <a:rPr lang="en-US" smtClean="0"/>
              <a:t>23</a:t>
            </a:fld>
            <a:endParaRPr lang="en-US"/>
          </a:p>
        </p:txBody>
      </p:sp>
    </p:spTree>
    <p:extLst>
      <p:ext uri="{BB962C8B-B14F-4D97-AF65-F5344CB8AC3E}">
        <p14:creationId xmlns:p14="http://schemas.microsoft.com/office/powerpoint/2010/main" val="214319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BAD675-5BF6-64B6-AFE7-BD2E2F9E96FE}"/>
              </a:ext>
            </a:extLst>
          </p:cNvPr>
          <p:cNvSpPr txBox="1">
            <a:spLocks/>
          </p:cNvSpPr>
          <p:nvPr/>
        </p:nvSpPr>
        <p:spPr>
          <a:xfrm>
            <a:off x="1524000" y="538817"/>
            <a:ext cx="9144000" cy="4939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a:solidFill>
                  <a:schemeClr val="accent2"/>
                </a:solidFill>
              </a:rPr>
              <a:t>Aren’t Ya (</a:t>
            </a:r>
            <a:r>
              <a:rPr lang="en-US" sz="8000" dirty="0" err="1">
                <a:solidFill>
                  <a:schemeClr val="accent2"/>
                </a:solidFill>
              </a:rPr>
              <a:t>Orangeya</a:t>
            </a:r>
            <a:r>
              <a:rPr lang="en-US" sz="8000" dirty="0">
                <a:solidFill>
                  <a:schemeClr val="accent2"/>
                </a:solidFill>
              </a:rPr>
              <a:t>) </a:t>
            </a:r>
            <a:r>
              <a:rPr lang="en-US" sz="8000" dirty="0"/>
              <a:t>Glad I Didn’t Say Gray Hydrogen</a:t>
            </a:r>
          </a:p>
        </p:txBody>
      </p:sp>
      <p:sp>
        <p:nvSpPr>
          <p:cNvPr id="3" name="Slide Number Placeholder 2">
            <a:extLst>
              <a:ext uri="{FF2B5EF4-FFF2-40B4-BE49-F238E27FC236}">
                <a16:creationId xmlns:a16="http://schemas.microsoft.com/office/drawing/2014/main" id="{36B532B0-D0F5-1A69-B2EB-27042214437D}"/>
              </a:ext>
            </a:extLst>
          </p:cNvPr>
          <p:cNvSpPr>
            <a:spLocks noGrp="1"/>
          </p:cNvSpPr>
          <p:nvPr>
            <p:ph type="sldNum" sz="quarter" idx="12"/>
          </p:nvPr>
        </p:nvSpPr>
        <p:spPr/>
        <p:txBody>
          <a:bodyPr/>
          <a:lstStyle/>
          <a:p>
            <a:fld id="{F37AA14E-6D33-4434-B528-1850D679A428}" type="slidenum">
              <a:rPr lang="en-US" smtClean="0"/>
              <a:t>3</a:t>
            </a:fld>
            <a:endParaRPr lang="en-US"/>
          </a:p>
        </p:txBody>
      </p:sp>
    </p:spTree>
    <p:extLst>
      <p:ext uri="{BB962C8B-B14F-4D97-AF65-F5344CB8AC3E}">
        <p14:creationId xmlns:p14="http://schemas.microsoft.com/office/powerpoint/2010/main" val="1699343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C994-DB50-AC57-F5F1-6CA91E9D350E}"/>
              </a:ext>
            </a:extLst>
          </p:cNvPr>
          <p:cNvSpPr>
            <a:spLocks noGrp="1"/>
          </p:cNvSpPr>
          <p:nvPr>
            <p:ph type="ctrTitle"/>
          </p:nvPr>
        </p:nvSpPr>
        <p:spPr>
          <a:xfrm>
            <a:off x="1524000" y="538818"/>
            <a:ext cx="9144000" cy="1787614"/>
          </a:xfrm>
        </p:spPr>
        <p:txBody>
          <a:bodyPr>
            <a:normAutofit fontScale="90000"/>
          </a:bodyPr>
          <a:lstStyle/>
          <a:p>
            <a:r>
              <a:rPr lang="en-US" dirty="0">
                <a:solidFill>
                  <a:schemeClr val="accent2"/>
                </a:solidFill>
              </a:rPr>
              <a:t>Aren’t Ya (</a:t>
            </a:r>
            <a:r>
              <a:rPr lang="en-US" dirty="0" err="1">
                <a:solidFill>
                  <a:schemeClr val="accent2"/>
                </a:solidFill>
              </a:rPr>
              <a:t>Orangeya</a:t>
            </a:r>
            <a:r>
              <a:rPr lang="en-US" dirty="0">
                <a:solidFill>
                  <a:schemeClr val="accent2"/>
                </a:solidFill>
              </a:rPr>
              <a:t>) </a:t>
            </a:r>
            <a:r>
              <a:rPr lang="en-US" dirty="0"/>
              <a:t>Glad We Have </a:t>
            </a:r>
            <a:r>
              <a:rPr lang="en-US" dirty="0">
                <a:solidFill>
                  <a:schemeClr val="accent2"/>
                </a:solidFill>
              </a:rPr>
              <a:t>Orange Hydrogen </a:t>
            </a:r>
            <a:r>
              <a:rPr lang="en-US" dirty="0"/>
              <a:t>for the Renewable Energy Transition</a:t>
            </a:r>
          </a:p>
        </p:txBody>
      </p:sp>
      <p:sp>
        <p:nvSpPr>
          <p:cNvPr id="3" name="Subtitle 2">
            <a:extLst>
              <a:ext uri="{FF2B5EF4-FFF2-40B4-BE49-F238E27FC236}">
                <a16:creationId xmlns:a16="http://schemas.microsoft.com/office/drawing/2014/main" id="{6B878319-C7A0-F29B-52CF-01C59B149FD0}"/>
              </a:ext>
            </a:extLst>
          </p:cNvPr>
          <p:cNvSpPr>
            <a:spLocks noGrp="1"/>
          </p:cNvSpPr>
          <p:nvPr>
            <p:ph type="subTitle" idx="1"/>
          </p:nvPr>
        </p:nvSpPr>
        <p:spPr/>
        <p:txBody>
          <a:bodyPr/>
          <a:lstStyle/>
          <a:p>
            <a:r>
              <a:rPr lang="en-US" dirty="0"/>
              <a:t>Jordan D. Sosa</a:t>
            </a:r>
          </a:p>
          <a:p>
            <a:r>
              <a:rPr lang="en-US" dirty="0"/>
              <a:t>Harvard Energy Journal Club</a:t>
            </a:r>
          </a:p>
          <a:p>
            <a:r>
              <a:rPr lang="en-US" dirty="0"/>
              <a:t>December 1</a:t>
            </a:r>
            <a:r>
              <a:rPr lang="en-US" baseline="30000" dirty="0"/>
              <a:t>st</a:t>
            </a:r>
            <a:r>
              <a:rPr lang="en-US" dirty="0"/>
              <a:t>, 2023</a:t>
            </a:r>
          </a:p>
        </p:txBody>
      </p:sp>
      <p:pic>
        <p:nvPicPr>
          <p:cNvPr id="4" name="Picture 3">
            <a:extLst>
              <a:ext uri="{FF2B5EF4-FFF2-40B4-BE49-F238E27FC236}">
                <a16:creationId xmlns:a16="http://schemas.microsoft.com/office/drawing/2014/main" id="{E938B67B-21CE-1E4D-C6D3-64E0B572917F}"/>
              </a:ext>
            </a:extLst>
          </p:cNvPr>
          <p:cNvPicPr>
            <a:picLocks noChangeAspect="1"/>
          </p:cNvPicPr>
          <p:nvPr/>
        </p:nvPicPr>
        <p:blipFill>
          <a:blip r:embed="rId2"/>
          <a:stretch>
            <a:fillRect/>
          </a:stretch>
        </p:blipFill>
        <p:spPr>
          <a:xfrm>
            <a:off x="8395674" y="2326432"/>
            <a:ext cx="3715813" cy="4300269"/>
          </a:xfrm>
          <a:prstGeom prst="rect">
            <a:avLst/>
          </a:prstGeom>
        </p:spPr>
      </p:pic>
      <p:sp>
        <p:nvSpPr>
          <p:cNvPr id="5" name="TextBox 4">
            <a:extLst>
              <a:ext uri="{FF2B5EF4-FFF2-40B4-BE49-F238E27FC236}">
                <a16:creationId xmlns:a16="http://schemas.microsoft.com/office/drawing/2014/main" id="{C603FB6E-DB73-793F-2DB0-4267BF1C8E80}"/>
              </a:ext>
            </a:extLst>
          </p:cNvPr>
          <p:cNvSpPr txBox="1"/>
          <p:nvPr/>
        </p:nvSpPr>
        <p:spPr>
          <a:xfrm>
            <a:off x="2667825" y="5978922"/>
            <a:ext cx="5606483" cy="276999"/>
          </a:xfrm>
          <a:prstGeom prst="rect">
            <a:avLst/>
          </a:prstGeom>
          <a:noFill/>
        </p:spPr>
        <p:txBody>
          <a:bodyPr wrap="square">
            <a:spAutoFit/>
          </a:bodyPr>
          <a:lstStyle/>
          <a:p>
            <a:r>
              <a:rPr lang="en-US" sz="1200" dirty="0"/>
              <a:t>Eric Hand, </a:t>
            </a:r>
            <a:r>
              <a:rPr lang="en-US" sz="1200" i="1" dirty="0"/>
              <a:t>Hidden Hydrogen.</a:t>
            </a:r>
            <a:r>
              <a:rPr lang="en-US" sz="1200" dirty="0"/>
              <a:t> Science, 379 (6633), . DOI: 10.1126/science.adh1477</a:t>
            </a:r>
          </a:p>
        </p:txBody>
      </p:sp>
      <p:sp>
        <p:nvSpPr>
          <p:cNvPr id="7" name="Slide Number Placeholder 6">
            <a:extLst>
              <a:ext uri="{FF2B5EF4-FFF2-40B4-BE49-F238E27FC236}">
                <a16:creationId xmlns:a16="http://schemas.microsoft.com/office/drawing/2014/main" id="{21A87949-2C1D-CBAC-A6F4-7DACC4245BD3}"/>
              </a:ext>
            </a:extLst>
          </p:cNvPr>
          <p:cNvSpPr>
            <a:spLocks noGrp="1"/>
          </p:cNvSpPr>
          <p:nvPr>
            <p:ph type="sldNum" sz="quarter" idx="12"/>
          </p:nvPr>
        </p:nvSpPr>
        <p:spPr>
          <a:xfrm>
            <a:off x="9448800" y="6480402"/>
            <a:ext cx="2743200" cy="365125"/>
          </a:xfrm>
        </p:spPr>
        <p:txBody>
          <a:bodyPr/>
          <a:lstStyle/>
          <a:p>
            <a:fld id="{F37AA14E-6D33-4434-B528-1850D679A428}" type="slidenum">
              <a:rPr lang="en-US" smtClean="0"/>
              <a:t>4</a:t>
            </a:fld>
            <a:endParaRPr lang="en-US"/>
          </a:p>
        </p:txBody>
      </p:sp>
    </p:spTree>
    <p:extLst>
      <p:ext uri="{BB962C8B-B14F-4D97-AF65-F5344CB8AC3E}">
        <p14:creationId xmlns:p14="http://schemas.microsoft.com/office/powerpoint/2010/main" val="2698888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99746-02E8-6E47-A1BE-94725BB36F34}"/>
              </a:ext>
            </a:extLst>
          </p:cNvPr>
          <p:cNvSpPr>
            <a:spLocks noGrp="1"/>
          </p:cNvSpPr>
          <p:nvPr>
            <p:ph type="title"/>
          </p:nvPr>
        </p:nvSpPr>
        <p:spPr/>
        <p:txBody>
          <a:bodyPr/>
          <a:lstStyle/>
          <a:p>
            <a:r>
              <a:rPr lang="en-US"/>
              <a:t>Why hydrogen?</a:t>
            </a:r>
            <a:endParaRPr lang="en-US" dirty="0"/>
          </a:p>
        </p:txBody>
      </p:sp>
      <p:sp>
        <p:nvSpPr>
          <p:cNvPr id="3" name="Content Placeholder 2">
            <a:extLst>
              <a:ext uri="{FF2B5EF4-FFF2-40B4-BE49-F238E27FC236}">
                <a16:creationId xmlns:a16="http://schemas.microsoft.com/office/drawing/2014/main" id="{A458DA92-501B-B5E2-8CC3-4BFE985B3628}"/>
              </a:ext>
            </a:extLst>
          </p:cNvPr>
          <p:cNvSpPr>
            <a:spLocks noGrp="1"/>
          </p:cNvSpPr>
          <p:nvPr>
            <p:ph idx="1"/>
          </p:nvPr>
        </p:nvSpPr>
        <p:spPr>
          <a:xfrm>
            <a:off x="838200" y="1825625"/>
            <a:ext cx="5346779" cy="4351338"/>
          </a:xfrm>
        </p:spPr>
        <p:txBody>
          <a:bodyPr/>
          <a:lstStyle/>
          <a:p>
            <a:r>
              <a:rPr lang="en-US" dirty="0">
                <a:solidFill>
                  <a:schemeClr val="accent2"/>
                </a:solidFill>
              </a:rPr>
              <a:t>Useful for applications that are difficult to decarbonize</a:t>
            </a:r>
          </a:p>
          <a:p>
            <a:pPr lvl="1"/>
            <a:r>
              <a:rPr lang="en-US" dirty="0"/>
              <a:t>Long-haul transport, chemical processing, alloys manufacturing</a:t>
            </a:r>
          </a:p>
          <a:p>
            <a:r>
              <a:rPr lang="en-US" dirty="0"/>
              <a:t>Method for storing excess renewable energy</a:t>
            </a:r>
          </a:p>
          <a:p>
            <a:pPr lvl="1"/>
            <a:r>
              <a:rPr lang="en-US" dirty="0"/>
              <a:t>Can last days to months</a:t>
            </a:r>
          </a:p>
          <a:p>
            <a:r>
              <a:rPr lang="en-US" dirty="0">
                <a:solidFill>
                  <a:schemeClr val="accent2"/>
                </a:solidFill>
              </a:rPr>
              <a:t>High energy density</a:t>
            </a:r>
          </a:p>
          <a:p>
            <a:endParaRPr lang="en-US" dirty="0"/>
          </a:p>
        </p:txBody>
      </p:sp>
      <p:pic>
        <p:nvPicPr>
          <p:cNvPr id="7" name="Picture 6">
            <a:extLst>
              <a:ext uri="{FF2B5EF4-FFF2-40B4-BE49-F238E27FC236}">
                <a16:creationId xmlns:a16="http://schemas.microsoft.com/office/drawing/2014/main" id="{EAF1E50F-3E8A-5C67-8A14-CCDF864B6FB6}"/>
              </a:ext>
            </a:extLst>
          </p:cNvPr>
          <p:cNvPicPr>
            <a:picLocks noChangeAspect="1"/>
          </p:cNvPicPr>
          <p:nvPr/>
        </p:nvPicPr>
        <p:blipFill>
          <a:blip r:embed="rId2"/>
          <a:stretch>
            <a:fillRect/>
          </a:stretch>
        </p:blipFill>
        <p:spPr>
          <a:xfrm>
            <a:off x="5918043" y="925760"/>
            <a:ext cx="6273958" cy="5720525"/>
          </a:xfrm>
          <a:prstGeom prst="rect">
            <a:avLst/>
          </a:prstGeom>
        </p:spPr>
      </p:pic>
      <p:pic>
        <p:nvPicPr>
          <p:cNvPr id="9" name="Picture 8">
            <a:extLst>
              <a:ext uri="{FF2B5EF4-FFF2-40B4-BE49-F238E27FC236}">
                <a16:creationId xmlns:a16="http://schemas.microsoft.com/office/drawing/2014/main" id="{74DF5DDE-15FA-A7ED-AB6E-B3829DCC352A}"/>
              </a:ext>
            </a:extLst>
          </p:cNvPr>
          <p:cNvPicPr>
            <a:picLocks noChangeAspect="1"/>
          </p:cNvPicPr>
          <p:nvPr/>
        </p:nvPicPr>
        <p:blipFill>
          <a:blip r:embed="rId3"/>
          <a:stretch>
            <a:fillRect/>
          </a:stretch>
        </p:blipFill>
        <p:spPr>
          <a:xfrm>
            <a:off x="9264492" y="5203371"/>
            <a:ext cx="2320205" cy="364294"/>
          </a:xfrm>
          <a:prstGeom prst="rect">
            <a:avLst/>
          </a:prstGeom>
        </p:spPr>
      </p:pic>
      <p:sp>
        <p:nvSpPr>
          <p:cNvPr id="11" name="TextBox 10">
            <a:extLst>
              <a:ext uri="{FF2B5EF4-FFF2-40B4-BE49-F238E27FC236}">
                <a16:creationId xmlns:a16="http://schemas.microsoft.com/office/drawing/2014/main" id="{55F1E574-28D7-0110-2963-734298F3B5E2}"/>
              </a:ext>
            </a:extLst>
          </p:cNvPr>
          <p:cNvSpPr txBox="1"/>
          <p:nvPr/>
        </p:nvSpPr>
        <p:spPr>
          <a:xfrm>
            <a:off x="233075" y="6465447"/>
            <a:ext cx="8821947" cy="276999"/>
          </a:xfrm>
          <a:prstGeom prst="rect">
            <a:avLst/>
          </a:prstGeom>
          <a:noFill/>
        </p:spPr>
        <p:txBody>
          <a:bodyPr wrap="square">
            <a:spAutoFit/>
          </a:bodyPr>
          <a:lstStyle/>
          <a:p>
            <a:r>
              <a:rPr lang="en-US" sz="1200" b="0" i="0" dirty="0">
                <a:solidFill>
                  <a:srgbClr val="000000"/>
                </a:solidFill>
                <a:effectLst/>
                <a:latin typeface="Graphik"/>
              </a:rPr>
              <a:t>IEA (2021), </a:t>
            </a:r>
            <a:r>
              <a:rPr lang="en-US" sz="1200" b="0" i="1" dirty="0">
                <a:solidFill>
                  <a:srgbClr val="000000"/>
                </a:solidFill>
                <a:effectLst/>
                <a:latin typeface="Graphik"/>
              </a:rPr>
              <a:t>Global Hydrogen Review 2021</a:t>
            </a:r>
            <a:r>
              <a:rPr lang="en-US" sz="1200" b="0" i="0" dirty="0">
                <a:solidFill>
                  <a:srgbClr val="000000"/>
                </a:solidFill>
                <a:effectLst/>
                <a:latin typeface="Graphik"/>
              </a:rPr>
              <a:t>, IEA, Paris https://www.iea.org/reports/global-hydrogen-review-2021, License: CC BY 4.0</a:t>
            </a:r>
            <a:endParaRPr lang="en-US" sz="1200" dirty="0"/>
          </a:p>
        </p:txBody>
      </p:sp>
      <p:sp>
        <p:nvSpPr>
          <p:cNvPr id="5" name="Slide Number Placeholder 4">
            <a:extLst>
              <a:ext uri="{FF2B5EF4-FFF2-40B4-BE49-F238E27FC236}">
                <a16:creationId xmlns:a16="http://schemas.microsoft.com/office/drawing/2014/main" id="{1126AB70-4CC3-008F-EBDA-425E00D19495}"/>
              </a:ext>
            </a:extLst>
          </p:cNvPr>
          <p:cNvSpPr>
            <a:spLocks noGrp="1"/>
          </p:cNvSpPr>
          <p:nvPr>
            <p:ph type="sldNum" sz="quarter" idx="12"/>
          </p:nvPr>
        </p:nvSpPr>
        <p:spPr/>
        <p:txBody>
          <a:bodyPr/>
          <a:lstStyle/>
          <a:p>
            <a:fld id="{F37AA14E-6D33-4434-B528-1850D679A428}" type="slidenum">
              <a:rPr lang="en-US" smtClean="0"/>
              <a:t>5</a:t>
            </a:fld>
            <a:endParaRPr lang="en-US"/>
          </a:p>
        </p:txBody>
      </p:sp>
    </p:spTree>
    <p:extLst>
      <p:ext uri="{BB962C8B-B14F-4D97-AF65-F5344CB8AC3E}">
        <p14:creationId xmlns:p14="http://schemas.microsoft.com/office/powerpoint/2010/main" val="3055868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DF788-3BCC-C532-97E9-2143641C3A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331973-65C7-0444-9AF3-2E96AD92D13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759EB21-9549-B4AF-058C-DB2B628C949E}"/>
              </a:ext>
            </a:extLst>
          </p:cNvPr>
          <p:cNvPicPr>
            <a:picLocks noChangeAspect="1"/>
          </p:cNvPicPr>
          <p:nvPr/>
        </p:nvPicPr>
        <p:blipFill>
          <a:blip r:embed="rId3"/>
          <a:stretch>
            <a:fillRect/>
          </a:stretch>
        </p:blipFill>
        <p:spPr>
          <a:xfrm>
            <a:off x="401471" y="0"/>
            <a:ext cx="11389057" cy="6858000"/>
          </a:xfrm>
          <a:prstGeom prst="rect">
            <a:avLst/>
          </a:prstGeom>
        </p:spPr>
      </p:pic>
      <p:sp>
        <p:nvSpPr>
          <p:cNvPr id="7" name="TextBox 6">
            <a:extLst>
              <a:ext uri="{FF2B5EF4-FFF2-40B4-BE49-F238E27FC236}">
                <a16:creationId xmlns:a16="http://schemas.microsoft.com/office/drawing/2014/main" id="{2A3A0694-0D27-4D15-64C9-A5FBC49099F1}"/>
              </a:ext>
            </a:extLst>
          </p:cNvPr>
          <p:cNvSpPr txBox="1"/>
          <p:nvPr/>
        </p:nvSpPr>
        <p:spPr>
          <a:xfrm>
            <a:off x="29155" y="2383722"/>
            <a:ext cx="744631" cy="2677656"/>
          </a:xfrm>
          <a:prstGeom prst="rect">
            <a:avLst/>
          </a:prstGeom>
          <a:noFill/>
        </p:spPr>
        <p:txBody>
          <a:bodyPr wrap="square">
            <a:spAutoFit/>
          </a:bodyPr>
          <a:lstStyle/>
          <a:p>
            <a:r>
              <a:rPr lang="en-US" sz="1200" dirty="0"/>
              <a:t>Ahmet </a:t>
            </a:r>
            <a:r>
              <a:rPr lang="en-US" sz="1200" dirty="0" err="1"/>
              <a:t>Kusoglu</a:t>
            </a:r>
            <a:r>
              <a:rPr lang="en-US" sz="1200" dirty="0"/>
              <a:t> 2021 </a:t>
            </a:r>
            <a:r>
              <a:rPr lang="en-US" sz="1200" dirty="0" err="1"/>
              <a:t>Electrochem</a:t>
            </a:r>
            <a:r>
              <a:rPr lang="en-US" sz="1200" dirty="0"/>
              <a:t>. Soc. Interface 30 44</a:t>
            </a:r>
          </a:p>
          <a:p>
            <a:endParaRPr lang="en-US" sz="1200" dirty="0"/>
          </a:p>
          <a:p>
            <a:r>
              <a:rPr lang="de-DE" sz="1200" dirty="0"/>
              <a:t>Thanks, Tommy George, for the article!</a:t>
            </a:r>
            <a:endParaRPr lang="en-US" sz="1200" dirty="0"/>
          </a:p>
        </p:txBody>
      </p:sp>
      <p:sp>
        <p:nvSpPr>
          <p:cNvPr id="6" name="Slide Number Placeholder 5">
            <a:extLst>
              <a:ext uri="{FF2B5EF4-FFF2-40B4-BE49-F238E27FC236}">
                <a16:creationId xmlns:a16="http://schemas.microsoft.com/office/drawing/2014/main" id="{8910ECF8-8BC0-F6D7-EB65-5325368EA83F}"/>
              </a:ext>
            </a:extLst>
          </p:cNvPr>
          <p:cNvSpPr>
            <a:spLocks noGrp="1"/>
          </p:cNvSpPr>
          <p:nvPr>
            <p:ph type="sldNum" sz="quarter" idx="12"/>
          </p:nvPr>
        </p:nvSpPr>
        <p:spPr/>
        <p:txBody>
          <a:bodyPr/>
          <a:lstStyle/>
          <a:p>
            <a:fld id="{F37AA14E-6D33-4434-B528-1850D679A428}" type="slidenum">
              <a:rPr lang="en-US" smtClean="0"/>
              <a:t>6</a:t>
            </a:fld>
            <a:endParaRPr lang="en-US"/>
          </a:p>
        </p:txBody>
      </p:sp>
    </p:spTree>
    <p:extLst>
      <p:ext uri="{BB962C8B-B14F-4D97-AF65-F5344CB8AC3E}">
        <p14:creationId xmlns:p14="http://schemas.microsoft.com/office/powerpoint/2010/main" val="138571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890C9-3084-0B67-150C-A83C55ECE786}"/>
              </a:ext>
            </a:extLst>
          </p:cNvPr>
          <p:cNvSpPr>
            <a:spLocks noGrp="1"/>
          </p:cNvSpPr>
          <p:nvPr>
            <p:ph type="title"/>
          </p:nvPr>
        </p:nvSpPr>
        <p:spPr>
          <a:xfrm>
            <a:off x="51116" y="12689"/>
            <a:ext cx="11778500" cy="1853410"/>
          </a:xfrm>
        </p:spPr>
        <p:txBody>
          <a:bodyPr>
            <a:normAutofit/>
          </a:bodyPr>
          <a:lstStyle/>
          <a:p>
            <a:r>
              <a:rPr lang="en-US" dirty="0"/>
              <a:t>Issue: </a:t>
            </a:r>
            <a:r>
              <a:rPr lang="en-US" b="1" dirty="0">
                <a:solidFill>
                  <a:schemeClr val="accent2"/>
                </a:solidFill>
              </a:rPr>
              <a:t>H</a:t>
            </a:r>
            <a:r>
              <a:rPr lang="en-US" b="1" baseline="-25000" dirty="0">
                <a:solidFill>
                  <a:schemeClr val="accent2"/>
                </a:solidFill>
              </a:rPr>
              <a:t>2</a:t>
            </a:r>
            <a:r>
              <a:rPr lang="en-US" dirty="0"/>
              <a:t> production costly, energy intensive, and/or causes emissions</a:t>
            </a:r>
          </a:p>
        </p:txBody>
      </p:sp>
      <p:sp>
        <p:nvSpPr>
          <p:cNvPr id="7" name="TextBox 6">
            <a:extLst>
              <a:ext uri="{FF2B5EF4-FFF2-40B4-BE49-F238E27FC236}">
                <a16:creationId xmlns:a16="http://schemas.microsoft.com/office/drawing/2014/main" id="{6E59B81A-8238-3833-2C35-2F9651F2CD79}"/>
              </a:ext>
            </a:extLst>
          </p:cNvPr>
          <p:cNvSpPr txBox="1"/>
          <p:nvPr/>
        </p:nvSpPr>
        <p:spPr>
          <a:xfrm>
            <a:off x="91819" y="5969789"/>
            <a:ext cx="5758070" cy="738664"/>
          </a:xfrm>
          <a:prstGeom prst="rect">
            <a:avLst/>
          </a:prstGeom>
          <a:noFill/>
        </p:spPr>
        <p:txBody>
          <a:bodyPr wrap="square">
            <a:spAutoFit/>
          </a:bodyPr>
          <a:lstStyle/>
          <a:p>
            <a:r>
              <a:rPr lang="en-US" sz="1400" b="0" i="1" dirty="0">
                <a:solidFill>
                  <a:srgbClr val="000000"/>
                </a:solidFill>
                <a:effectLst/>
                <a:latin typeface="Graphik"/>
              </a:rPr>
              <a:t>“The range in the emissions and in the average emissions intensity reflects the different allocation methods for the by-product hydrogen production in refineries.”</a:t>
            </a:r>
            <a:endParaRPr lang="en-US" sz="1400" dirty="0"/>
          </a:p>
        </p:txBody>
      </p:sp>
      <p:grpSp>
        <p:nvGrpSpPr>
          <p:cNvPr id="12" name="Group 11">
            <a:extLst>
              <a:ext uri="{FF2B5EF4-FFF2-40B4-BE49-F238E27FC236}">
                <a16:creationId xmlns:a16="http://schemas.microsoft.com/office/drawing/2014/main" id="{83CA3AAA-85D6-5409-9C96-D4C0E22EA8D3}"/>
              </a:ext>
            </a:extLst>
          </p:cNvPr>
          <p:cNvGrpSpPr/>
          <p:nvPr/>
        </p:nvGrpSpPr>
        <p:grpSpPr>
          <a:xfrm>
            <a:off x="6347469" y="1694734"/>
            <a:ext cx="5752712" cy="4446420"/>
            <a:chOff x="8003467" y="196687"/>
            <a:chExt cx="3707093" cy="2865308"/>
          </a:xfrm>
        </p:grpSpPr>
        <p:pic>
          <p:nvPicPr>
            <p:cNvPr id="9" name="Picture 8">
              <a:extLst>
                <a:ext uri="{FF2B5EF4-FFF2-40B4-BE49-F238E27FC236}">
                  <a16:creationId xmlns:a16="http://schemas.microsoft.com/office/drawing/2014/main" id="{2DB28F49-57E8-1535-E62F-669CD0EAB940}"/>
                </a:ext>
              </a:extLst>
            </p:cNvPr>
            <p:cNvPicPr>
              <a:picLocks noChangeAspect="1"/>
            </p:cNvPicPr>
            <p:nvPr/>
          </p:nvPicPr>
          <p:blipFill>
            <a:blip r:embed="rId3"/>
            <a:stretch>
              <a:fillRect/>
            </a:stretch>
          </p:blipFill>
          <p:spPr>
            <a:xfrm>
              <a:off x="8003467" y="196687"/>
              <a:ext cx="3707093" cy="2865308"/>
            </a:xfrm>
            <a:prstGeom prst="rect">
              <a:avLst/>
            </a:prstGeom>
          </p:spPr>
        </p:pic>
        <p:pic>
          <p:nvPicPr>
            <p:cNvPr id="11" name="Picture 10">
              <a:extLst>
                <a:ext uri="{FF2B5EF4-FFF2-40B4-BE49-F238E27FC236}">
                  <a16:creationId xmlns:a16="http://schemas.microsoft.com/office/drawing/2014/main" id="{DB46D66B-7799-F5F9-F7BF-4A933B3E93DC}"/>
                </a:ext>
              </a:extLst>
            </p:cNvPr>
            <p:cNvPicPr>
              <a:picLocks noChangeAspect="1"/>
            </p:cNvPicPr>
            <p:nvPr/>
          </p:nvPicPr>
          <p:blipFill>
            <a:blip r:embed="rId4"/>
            <a:stretch>
              <a:fillRect/>
            </a:stretch>
          </p:blipFill>
          <p:spPr>
            <a:xfrm>
              <a:off x="8353818" y="1528892"/>
              <a:ext cx="2995030" cy="337206"/>
            </a:xfrm>
            <a:prstGeom prst="rect">
              <a:avLst/>
            </a:prstGeom>
          </p:spPr>
        </p:pic>
      </p:grpSp>
      <p:grpSp>
        <p:nvGrpSpPr>
          <p:cNvPr id="20" name="Group 19">
            <a:extLst>
              <a:ext uri="{FF2B5EF4-FFF2-40B4-BE49-F238E27FC236}">
                <a16:creationId xmlns:a16="http://schemas.microsoft.com/office/drawing/2014/main" id="{D645C37D-86F0-1F8E-E197-DA2E8FFA1875}"/>
              </a:ext>
            </a:extLst>
          </p:cNvPr>
          <p:cNvGrpSpPr/>
          <p:nvPr/>
        </p:nvGrpSpPr>
        <p:grpSpPr>
          <a:xfrm>
            <a:off x="243115" y="1754966"/>
            <a:ext cx="6051002" cy="4239749"/>
            <a:chOff x="243115" y="1754966"/>
            <a:chExt cx="6051002" cy="4239749"/>
          </a:xfrm>
        </p:grpSpPr>
        <p:grpSp>
          <p:nvGrpSpPr>
            <p:cNvPr id="17" name="Group 16">
              <a:extLst>
                <a:ext uri="{FF2B5EF4-FFF2-40B4-BE49-F238E27FC236}">
                  <a16:creationId xmlns:a16="http://schemas.microsoft.com/office/drawing/2014/main" id="{6BB0891D-39EF-55FE-1752-D16F5C85C88F}"/>
                </a:ext>
              </a:extLst>
            </p:cNvPr>
            <p:cNvGrpSpPr/>
            <p:nvPr/>
          </p:nvGrpSpPr>
          <p:grpSpPr>
            <a:xfrm>
              <a:off x="243115" y="1754966"/>
              <a:ext cx="6051002" cy="4239749"/>
              <a:chOff x="243115" y="1754966"/>
              <a:chExt cx="6051002" cy="4239749"/>
            </a:xfrm>
          </p:grpSpPr>
          <p:pic>
            <p:nvPicPr>
              <p:cNvPr id="14" name="Picture 13">
                <a:extLst>
                  <a:ext uri="{FF2B5EF4-FFF2-40B4-BE49-F238E27FC236}">
                    <a16:creationId xmlns:a16="http://schemas.microsoft.com/office/drawing/2014/main" id="{54833F3D-9FFF-FE87-48D3-C9C33F9B0F48}"/>
                  </a:ext>
                </a:extLst>
              </p:cNvPr>
              <p:cNvPicPr>
                <a:picLocks noChangeAspect="1"/>
              </p:cNvPicPr>
              <p:nvPr/>
            </p:nvPicPr>
            <p:blipFill>
              <a:blip r:embed="rId5"/>
              <a:stretch>
                <a:fillRect/>
              </a:stretch>
            </p:blipFill>
            <p:spPr>
              <a:xfrm>
                <a:off x="243115" y="1754966"/>
                <a:ext cx="6051002" cy="4239749"/>
              </a:xfrm>
              <a:prstGeom prst="rect">
                <a:avLst/>
              </a:prstGeom>
            </p:spPr>
          </p:pic>
          <p:pic>
            <p:nvPicPr>
              <p:cNvPr id="16" name="Picture 15">
                <a:extLst>
                  <a:ext uri="{FF2B5EF4-FFF2-40B4-BE49-F238E27FC236}">
                    <a16:creationId xmlns:a16="http://schemas.microsoft.com/office/drawing/2014/main" id="{650011DB-F316-CC16-76E8-0F48FC9E5C9B}"/>
                  </a:ext>
                </a:extLst>
              </p:cNvPr>
              <p:cNvPicPr>
                <a:picLocks noChangeAspect="1"/>
              </p:cNvPicPr>
              <p:nvPr/>
            </p:nvPicPr>
            <p:blipFill>
              <a:blip r:embed="rId6"/>
              <a:stretch>
                <a:fillRect/>
              </a:stretch>
            </p:blipFill>
            <p:spPr>
              <a:xfrm>
                <a:off x="1025521" y="4287709"/>
                <a:ext cx="4409763" cy="464580"/>
              </a:xfrm>
              <a:prstGeom prst="rect">
                <a:avLst/>
              </a:prstGeom>
            </p:spPr>
          </p:pic>
        </p:grpSp>
        <p:sp>
          <p:nvSpPr>
            <p:cNvPr id="19" name="TextBox 18">
              <a:extLst>
                <a:ext uri="{FF2B5EF4-FFF2-40B4-BE49-F238E27FC236}">
                  <a16:creationId xmlns:a16="http://schemas.microsoft.com/office/drawing/2014/main" id="{ABFCCA73-070B-8DEC-7529-E62B0ADCE05F}"/>
                </a:ext>
              </a:extLst>
            </p:cNvPr>
            <p:cNvSpPr txBox="1"/>
            <p:nvPr/>
          </p:nvSpPr>
          <p:spPr>
            <a:xfrm>
              <a:off x="877019" y="2316375"/>
              <a:ext cx="3919268" cy="253916"/>
            </a:xfrm>
            <a:prstGeom prst="rect">
              <a:avLst/>
            </a:prstGeom>
            <a:noFill/>
          </p:spPr>
          <p:txBody>
            <a:bodyPr wrap="square">
              <a:spAutoFit/>
            </a:bodyPr>
            <a:lstStyle/>
            <a:p>
              <a:r>
                <a:rPr lang="en-US" sz="1050" b="0" i="0" dirty="0">
                  <a:solidFill>
                    <a:srgbClr val="000000"/>
                  </a:solidFill>
                  <a:effectLst/>
                  <a:latin typeface="Graphik"/>
                </a:rPr>
                <a:t>including upstream and midstream emissions from fossil fuel suppl</a:t>
              </a:r>
              <a:endParaRPr lang="en-US" sz="1050" dirty="0"/>
            </a:p>
          </p:txBody>
        </p:sp>
      </p:grpSp>
      <p:sp>
        <p:nvSpPr>
          <p:cNvPr id="21" name="TextBox 20">
            <a:extLst>
              <a:ext uri="{FF2B5EF4-FFF2-40B4-BE49-F238E27FC236}">
                <a16:creationId xmlns:a16="http://schemas.microsoft.com/office/drawing/2014/main" id="{1825E23A-7DEF-61FE-392B-A09FFB927AA7}"/>
              </a:ext>
            </a:extLst>
          </p:cNvPr>
          <p:cNvSpPr txBox="1"/>
          <p:nvPr/>
        </p:nvSpPr>
        <p:spPr>
          <a:xfrm>
            <a:off x="1481029" y="6581001"/>
            <a:ext cx="8821947" cy="276999"/>
          </a:xfrm>
          <a:prstGeom prst="rect">
            <a:avLst/>
          </a:prstGeom>
          <a:noFill/>
        </p:spPr>
        <p:txBody>
          <a:bodyPr wrap="square">
            <a:spAutoFit/>
          </a:bodyPr>
          <a:lstStyle/>
          <a:p>
            <a:r>
              <a:rPr lang="en-US" sz="1200" b="1" i="0" dirty="0">
                <a:solidFill>
                  <a:schemeClr val="accent2"/>
                </a:solidFill>
                <a:effectLst/>
                <a:latin typeface="Graphik"/>
              </a:rPr>
              <a:t>IEA (2021), </a:t>
            </a:r>
            <a:r>
              <a:rPr lang="en-US" sz="1200" b="1" i="1" dirty="0">
                <a:solidFill>
                  <a:schemeClr val="accent2"/>
                </a:solidFill>
                <a:effectLst/>
                <a:latin typeface="Graphik"/>
              </a:rPr>
              <a:t>Global Hydrogen Review 2021</a:t>
            </a:r>
            <a:r>
              <a:rPr lang="en-US" sz="1200" b="1" i="0" dirty="0">
                <a:solidFill>
                  <a:schemeClr val="accent2"/>
                </a:solidFill>
                <a:effectLst/>
                <a:latin typeface="Graphik"/>
              </a:rPr>
              <a:t>, IEA, Paris https://www.iea.org/reports/global-hydrogen-review-2021, License: CC BY 4.0</a:t>
            </a:r>
            <a:endParaRPr lang="en-US" sz="1200" b="1" dirty="0">
              <a:solidFill>
                <a:schemeClr val="accent2"/>
              </a:solidFill>
            </a:endParaRPr>
          </a:p>
        </p:txBody>
      </p:sp>
      <p:sp>
        <p:nvSpPr>
          <p:cNvPr id="4" name="Slide Number Placeholder 3">
            <a:extLst>
              <a:ext uri="{FF2B5EF4-FFF2-40B4-BE49-F238E27FC236}">
                <a16:creationId xmlns:a16="http://schemas.microsoft.com/office/drawing/2014/main" id="{C8E226F4-178E-1A99-2676-E40C6F35E304}"/>
              </a:ext>
            </a:extLst>
          </p:cNvPr>
          <p:cNvSpPr>
            <a:spLocks noGrp="1"/>
          </p:cNvSpPr>
          <p:nvPr>
            <p:ph type="sldNum" sz="quarter" idx="12"/>
          </p:nvPr>
        </p:nvSpPr>
        <p:spPr/>
        <p:txBody>
          <a:bodyPr/>
          <a:lstStyle/>
          <a:p>
            <a:fld id="{F37AA14E-6D33-4434-B528-1850D679A428}" type="slidenum">
              <a:rPr lang="en-US" smtClean="0"/>
              <a:t>7</a:t>
            </a:fld>
            <a:endParaRPr lang="en-US"/>
          </a:p>
        </p:txBody>
      </p:sp>
    </p:spTree>
    <p:extLst>
      <p:ext uri="{BB962C8B-B14F-4D97-AF65-F5344CB8AC3E}">
        <p14:creationId xmlns:p14="http://schemas.microsoft.com/office/powerpoint/2010/main" val="182399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82E32-6C1B-0766-20CE-2044A7D8A918}"/>
              </a:ext>
            </a:extLst>
          </p:cNvPr>
          <p:cNvSpPr>
            <a:spLocks noGrp="1"/>
          </p:cNvSpPr>
          <p:nvPr>
            <p:ph type="title"/>
          </p:nvPr>
        </p:nvSpPr>
        <p:spPr/>
        <p:txBody>
          <a:bodyPr/>
          <a:lstStyle/>
          <a:p>
            <a:r>
              <a:rPr lang="en-US" dirty="0"/>
              <a:t>Solution: </a:t>
            </a:r>
            <a:r>
              <a:rPr lang="en-US" dirty="0">
                <a:solidFill>
                  <a:schemeClr val="accent2"/>
                </a:solidFill>
              </a:rPr>
              <a:t>Pull H</a:t>
            </a:r>
            <a:r>
              <a:rPr lang="en-US" baseline="-25000" dirty="0">
                <a:solidFill>
                  <a:schemeClr val="accent2"/>
                </a:solidFill>
              </a:rPr>
              <a:t>2</a:t>
            </a:r>
            <a:r>
              <a:rPr lang="en-US" dirty="0">
                <a:solidFill>
                  <a:schemeClr val="accent2"/>
                </a:solidFill>
              </a:rPr>
              <a:t> from the Earth</a:t>
            </a:r>
          </a:p>
        </p:txBody>
      </p:sp>
      <p:pic>
        <p:nvPicPr>
          <p:cNvPr id="4" name="Picture 3">
            <a:extLst>
              <a:ext uri="{FF2B5EF4-FFF2-40B4-BE49-F238E27FC236}">
                <a16:creationId xmlns:a16="http://schemas.microsoft.com/office/drawing/2014/main" id="{25DAF0C9-5C91-13C3-0E31-64C6AABB79EE}"/>
              </a:ext>
            </a:extLst>
          </p:cNvPr>
          <p:cNvPicPr>
            <a:picLocks noChangeAspect="1"/>
          </p:cNvPicPr>
          <p:nvPr/>
        </p:nvPicPr>
        <p:blipFill>
          <a:blip r:embed="rId3"/>
          <a:stretch>
            <a:fillRect/>
          </a:stretch>
        </p:blipFill>
        <p:spPr>
          <a:xfrm>
            <a:off x="679102" y="2584750"/>
            <a:ext cx="3277057" cy="1133633"/>
          </a:xfrm>
          <a:prstGeom prst="rect">
            <a:avLst/>
          </a:prstGeom>
        </p:spPr>
      </p:pic>
      <p:pic>
        <p:nvPicPr>
          <p:cNvPr id="5" name="Picture 4">
            <a:extLst>
              <a:ext uri="{FF2B5EF4-FFF2-40B4-BE49-F238E27FC236}">
                <a16:creationId xmlns:a16="http://schemas.microsoft.com/office/drawing/2014/main" id="{49EF6A78-003D-0BBF-AE38-9DA88EF885B3}"/>
              </a:ext>
            </a:extLst>
          </p:cNvPr>
          <p:cNvPicPr>
            <a:picLocks noChangeAspect="1"/>
          </p:cNvPicPr>
          <p:nvPr/>
        </p:nvPicPr>
        <p:blipFill>
          <a:blip r:embed="rId4"/>
          <a:stretch>
            <a:fillRect/>
          </a:stretch>
        </p:blipFill>
        <p:spPr>
          <a:xfrm>
            <a:off x="231013" y="3583917"/>
            <a:ext cx="4058216" cy="1162212"/>
          </a:xfrm>
          <a:prstGeom prst="rect">
            <a:avLst/>
          </a:prstGeom>
        </p:spPr>
      </p:pic>
      <p:pic>
        <p:nvPicPr>
          <p:cNvPr id="6" name="Picture 5">
            <a:extLst>
              <a:ext uri="{FF2B5EF4-FFF2-40B4-BE49-F238E27FC236}">
                <a16:creationId xmlns:a16="http://schemas.microsoft.com/office/drawing/2014/main" id="{76761ED0-CA50-C85A-8375-2B5DD611B737}"/>
              </a:ext>
            </a:extLst>
          </p:cNvPr>
          <p:cNvPicPr>
            <a:picLocks noChangeAspect="1"/>
          </p:cNvPicPr>
          <p:nvPr/>
        </p:nvPicPr>
        <p:blipFill>
          <a:blip r:embed="rId5"/>
          <a:stretch>
            <a:fillRect/>
          </a:stretch>
        </p:blipFill>
        <p:spPr>
          <a:xfrm>
            <a:off x="5034324" y="1727770"/>
            <a:ext cx="7157676" cy="4776158"/>
          </a:xfrm>
          <a:prstGeom prst="rect">
            <a:avLst/>
          </a:prstGeom>
        </p:spPr>
      </p:pic>
      <p:sp>
        <p:nvSpPr>
          <p:cNvPr id="7" name="TextBox 6">
            <a:extLst>
              <a:ext uri="{FF2B5EF4-FFF2-40B4-BE49-F238E27FC236}">
                <a16:creationId xmlns:a16="http://schemas.microsoft.com/office/drawing/2014/main" id="{C72C6B45-FE46-C13F-2716-E7B30274C1BD}"/>
              </a:ext>
            </a:extLst>
          </p:cNvPr>
          <p:cNvSpPr txBox="1"/>
          <p:nvPr/>
        </p:nvSpPr>
        <p:spPr>
          <a:xfrm>
            <a:off x="167960" y="6104625"/>
            <a:ext cx="4662832" cy="646331"/>
          </a:xfrm>
          <a:prstGeom prst="rect">
            <a:avLst/>
          </a:prstGeom>
          <a:noFill/>
        </p:spPr>
        <p:txBody>
          <a:bodyPr wrap="square">
            <a:spAutoFit/>
          </a:bodyPr>
          <a:lstStyle/>
          <a:p>
            <a:r>
              <a:rPr lang="en-US" sz="1200" dirty="0"/>
              <a:t>F. </a:t>
            </a:r>
            <a:r>
              <a:rPr lang="en-US" sz="1200" dirty="0" err="1"/>
              <a:t>Osselin</a:t>
            </a:r>
            <a:r>
              <a:rPr lang="en-US" sz="1200" dirty="0"/>
              <a:t> et al,</a:t>
            </a:r>
            <a:r>
              <a:rPr lang="en-US" sz="1200" i="1" dirty="0"/>
              <a:t> Orange hydrogen is the new green.</a:t>
            </a:r>
            <a:r>
              <a:rPr lang="en-US" sz="1200" dirty="0"/>
              <a:t> Nature Geoscience, Vol. 15 (2022), pp. 765–769. https://doi.org/10.1038/s41561-022-01043-9</a:t>
            </a:r>
          </a:p>
        </p:txBody>
      </p:sp>
      <p:sp>
        <p:nvSpPr>
          <p:cNvPr id="8" name="Slide Number Placeholder 7">
            <a:extLst>
              <a:ext uri="{FF2B5EF4-FFF2-40B4-BE49-F238E27FC236}">
                <a16:creationId xmlns:a16="http://schemas.microsoft.com/office/drawing/2014/main" id="{6A62A4E1-B1AF-21B3-AC3A-B4579B4FF80A}"/>
              </a:ext>
            </a:extLst>
          </p:cNvPr>
          <p:cNvSpPr>
            <a:spLocks noGrp="1"/>
          </p:cNvSpPr>
          <p:nvPr>
            <p:ph type="sldNum" sz="quarter" idx="12"/>
          </p:nvPr>
        </p:nvSpPr>
        <p:spPr/>
        <p:txBody>
          <a:bodyPr/>
          <a:lstStyle/>
          <a:p>
            <a:fld id="{F37AA14E-6D33-4434-B528-1850D679A428}" type="slidenum">
              <a:rPr lang="en-US" smtClean="0"/>
              <a:t>8</a:t>
            </a:fld>
            <a:endParaRPr lang="en-US"/>
          </a:p>
        </p:txBody>
      </p:sp>
    </p:spTree>
    <p:extLst>
      <p:ext uri="{BB962C8B-B14F-4D97-AF65-F5344CB8AC3E}">
        <p14:creationId xmlns:p14="http://schemas.microsoft.com/office/powerpoint/2010/main" val="1475152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6406A-B33C-41B1-40D8-D672232F6DCF}"/>
              </a:ext>
            </a:extLst>
          </p:cNvPr>
          <p:cNvSpPr>
            <a:spLocks noGrp="1"/>
          </p:cNvSpPr>
          <p:nvPr>
            <p:ph type="title"/>
          </p:nvPr>
        </p:nvSpPr>
        <p:spPr/>
        <p:txBody>
          <a:bodyPr/>
          <a:lstStyle/>
          <a:p>
            <a:r>
              <a:rPr lang="en-US" dirty="0"/>
              <a:t>Benefits of </a:t>
            </a:r>
            <a:r>
              <a:rPr lang="en-US" dirty="0">
                <a:solidFill>
                  <a:schemeClr val="accent2"/>
                </a:solidFill>
              </a:rPr>
              <a:t>Orange Hydrogen</a:t>
            </a:r>
          </a:p>
        </p:txBody>
      </p:sp>
      <p:sp>
        <p:nvSpPr>
          <p:cNvPr id="3" name="Content Placeholder 2">
            <a:extLst>
              <a:ext uri="{FF2B5EF4-FFF2-40B4-BE49-F238E27FC236}">
                <a16:creationId xmlns:a16="http://schemas.microsoft.com/office/drawing/2014/main" id="{8D370200-30EF-4EF4-FE0E-3C939CB7F7BF}"/>
              </a:ext>
            </a:extLst>
          </p:cNvPr>
          <p:cNvSpPr>
            <a:spLocks noGrp="1"/>
          </p:cNvSpPr>
          <p:nvPr>
            <p:ph idx="1"/>
          </p:nvPr>
        </p:nvSpPr>
        <p:spPr/>
        <p:txBody>
          <a:bodyPr/>
          <a:lstStyle/>
          <a:p>
            <a:r>
              <a:rPr lang="en-US" dirty="0"/>
              <a:t>The products (magnetite particles (</a:t>
            </a:r>
            <a:r>
              <a:rPr lang="en-US" dirty="0">
                <a:solidFill>
                  <a:schemeClr val="accent2"/>
                </a:solidFill>
              </a:rPr>
              <a:t>Fe</a:t>
            </a:r>
            <a:r>
              <a:rPr lang="en-US" baseline="-25000" dirty="0">
                <a:solidFill>
                  <a:schemeClr val="accent2"/>
                </a:solidFill>
              </a:rPr>
              <a:t>3</a:t>
            </a:r>
            <a:r>
              <a:rPr lang="en-US" dirty="0">
                <a:solidFill>
                  <a:schemeClr val="accent2"/>
                </a:solidFill>
              </a:rPr>
              <a:t>O</a:t>
            </a:r>
            <a:r>
              <a:rPr lang="en-US" baseline="-25000" dirty="0">
                <a:solidFill>
                  <a:schemeClr val="accent2"/>
                </a:solidFill>
              </a:rPr>
              <a:t>4</a:t>
            </a:r>
            <a:r>
              <a:rPr lang="en-US" dirty="0"/>
              <a:t>)) used in the pharmaceutical  industry</a:t>
            </a:r>
          </a:p>
          <a:p>
            <a:r>
              <a:rPr lang="en-US" dirty="0">
                <a:solidFill>
                  <a:schemeClr val="accent2"/>
                </a:solidFill>
              </a:rPr>
              <a:t>Can be created with seawater or even wastewater, making it cheaper</a:t>
            </a:r>
          </a:p>
          <a:p>
            <a:r>
              <a:rPr lang="en-US" dirty="0"/>
              <a:t>Also, </a:t>
            </a:r>
            <a:r>
              <a:rPr lang="en-US" dirty="0">
                <a:solidFill>
                  <a:schemeClr val="accent2"/>
                </a:solidFill>
              </a:rPr>
              <a:t>rock formations hit with water for this may dissolve minerals that can then be extracted for further value</a:t>
            </a:r>
          </a:p>
          <a:p>
            <a:r>
              <a:rPr lang="en-US" dirty="0">
                <a:solidFill>
                  <a:schemeClr val="accent2"/>
                </a:solidFill>
              </a:rPr>
              <a:t>Very abundant</a:t>
            </a:r>
            <a:r>
              <a:rPr lang="en-US" dirty="0"/>
              <a:t>: 400 Mt H</a:t>
            </a:r>
            <a:r>
              <a:rPr lang="en-US" baseline="-25000" dirty="0"/>
              <a:t>2</a:t>
            </a:r>
            <a:r>
              <a:rPr lang="en-US" dirty="0"/>
              <a:t> per year expected for NZE scenario, ore available for 100 trillion tons of H</a:t>
            </a:r>
            <a:r>
              <a:rPr lang="en-US" baseline="-25000" dirty="0"/>
              <a:t>2</a:t>
            </a:r>
            <a:r>
              <a:rPr lang="en-US" dirty="0"/>
              <a:t> (lasting us 250k years, without refreshing)</a:t>
            </a:r>
          </a:p>
          <a:p>
            <a:pPr lvl="1"/>
            <a:r>
              <a:rPr lang="en-US" dirty="0"/>
              <a:t>Can get 0.1 to 3 Mt H</a:t>
            </a:r>
            <a:r>
              <a:rPr lang="en-US" baseline="-25000" dirty="0"/>
              <a:t>2</a:t>
            </a:r>
            <a:r>
              <a:rPr lang="en-US" dirty="0"/>
              <a:t> per km</a:t>
            </a:r>
            <a:r>
              <a:rPr lang="en-US" baseline="30000" dirty="0"/>
              <a:t>3</a:t>
            </a:r>
            <a:r>
              <a:rPr lang="en-US" dirty="0"/>
              <a:t>*year</a:t>
            </a:r>
          </a:p>
        </p:txBody>
      </p:sp>
      <p:sp>
        <p:nvSpPr>
          <p:cNvPr id="4" name="TextBox 3">
            <a:extLst>
              <a:ext uri="{FF2B5EF4-FFF2-40B4-BE49-F238E27FC236}">
                <a16:creationId xmlns:a16="http://schemas.microsoft.com/office/drawing/2014/main" id="{B8F13C08-AAB3-39FF-E172-D3F89F180F6A}"/>
              </a:ext>
            </a:extLst>
          </p:cNvPr>
          <p:cNvSpPr txBox="1"/>
          <p:nvPr/>
        </p:nvSpPr>
        <p:spPr>
          <a:xfrm>
            <a:off x="506083" y="6511721"/>
            <a:ext cx="8143336" cy="276999"/>
          </a:xfrm>
          <a:prstGeom prst="rect">
            <a:avLst/>
          </a:prstGeom>
          <a:noFill/>
        </p:spPr>
        <p:txBody>
          <a:bodyPr wrap="square">
            <a:spAutoFit/>
          </a:bodyPr>
          <a:lstStyle/>
          <a:p>
            <a:r>
              <a:rPr lang="en-US" sz="1200" dirty="0"/>
              <a:t>F. Klein, J. D. </a:t>
            </a:r>
            <a:r>
              <a:rPr lang="en-US" sz="1200" dirty="0" err="1"/>
              <a:t>Tarnas</a:t>
            </a:r>
            <a:r>
              <a:rPr lang="en-US" sz="1200" dirty="0"/>
              <a:t>, W. Bach, </a:t>
            </a:r>
            <a:r>
              <a:rPr lang="en-US" sz="1200" i="1" dirty="0"/>
              <a:t>Abiotic Sources of Molecular Hydrogen on Earth.</a:t>
            </a:r>
            <a:r>
              <a:rPr lang="en-US" sz="1200" dirty="0"/>
              <a:t> Elements, Vol. 16, pp. 19–24</a:t>
            </a:r>
          </a:p>
        </p:txBody>
      </p:sp>
      <p:sp>
        <p:nvSpPr>
          <p:cNvPr id="6" name="Slide Number Placeholder 5">
            <a:extLst>
              <a:ext uri="{FF2B5EF4-FFF2-40B4-BE49-F238E27FC236}">
                <a16:creationId xmlns:a16="http://schemas.microsoft.com/office/drawing/2014/main" id="{374FBBC7-A016-35FB-452C-85054AA798CF}"/>
              </a:ext>
            </a:extLst>
          </p:cNvPr>
          <p:cNvSpPr>
            <a:spLocks noGrp="1"/>
          </p:cNvSpPr>
          <p:nvPr>
            <p:ph type="sldNum" sz="quarter" idx="12"/>
          </p:nvPr>
        </p:nvSpPr>
        <p:spPr/>
        <p:txBody>
          <a:bodyPr/>
          <a:lstStyle/>
          <a:p>
            <a:fld id="{F37AA14E-6D33-4434-B528-1850D679A428}" type="slidenum">
              <a:rPr lang="en-US" smtClean="0"/>
              <a:t>9</a:t>
            </a:fld>
            <a:endParaRPr lang="en-US"/>
          </a:p>
        </p:txBody>
      </p:sp>
    </p:spTree>
    <p:extLst>
      <p:ext uri="{BB962C8B-B14F-4D97-AF65-F5344CB8AC3E}">
        <p14:creationId xmlns:p14="http://schemas.microsoft.com/office/powerpoint/2010/main" val="1883867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9987</TotalTime>
  <Words>1837</Words>
  <Application>Microsoft Office PowerPoint</Application>
  <PresentationFormat>Widescreen</PresentationFormat>
  <Paragraphs>168</Paragraphs>
  <Slides>23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Graphik</vt:lpstr>
      <vt:lpstr>Office Theme</vt:lpstr>
      <vt:lpstr>PowerPoint Presentation</vt:lpstr>
      <vt:lpstr>KNOCK KNOCK</vt:lpstr>
      <vt:lpstr>PowerPoint Presentation</vt:lpstr>
      <vt:lpstr>Aren’t Ya (Orangeya) Glad We Have Orange Hydrogen for the Renewable Energy Transition</vt:lpstr>
      <vt:lpstr>Why hydrogen?</vt:lpstr>
      <vt:lpstr>PowerPoint Presentation</vt:lpstr>
      <vt:lpstr>Issue: H2 production costly, energy intensive, and/or causes emissions</vt:lpstr>
      <vt:lpstr>Solution: Pull H2 from the Earth</vt:lpstr>
      <vt:lpstr>Benefits of Orange Hydrogen</vt:lpstr>
      <vt:lpstr>Hydrothermal H2</vt:lpstr>
      <vt:lpstr>PowerPoint Presentation</vt:lpstr>
      <vt:lpstr>Hydrogen Production Rates</vt:lpstr>
      <vt:lpstr>Optimizing Rates</vt:lpstr>
      <vt:lpstr>Challenges for Orange H2</vt:lpstr>
      <vt:lpstr>What about emissions from drilling?</vt:lpstr>
      <vt:lpstr>Current Orange Hydrogen Projects</vt:lpstr>
      <vt:lpstr>Summary</vt:lpstr>
      <vt:lpstr>Don’t Forget!</vt:lpstr>
      <vt:lpstr>Supplemental</vt:lpstr>
      <vt:lpstr>PowerPoint Presentation</vt:lpstr>
      <vt:lpstr>Abiotic sources of Hydrogen</vt:lpstr>
      <vt:lpstr>Volcanic degassing</vt:lpstr>
      <vt:lpstr>Hydrothermal H2: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Abiotic Hydrogen for the Renewable Energy Transition</dc:title>
  <dc:creator>Sosa, Jordan</dc:creator>
  <cp:lastModifiedBy>Sosa, Jordan</cp:lastModifiedBy>
  <cp:revision>19</cp:revision>
  <dcterms:created xsi:type="dcterms:W3CDTF">2023-11-26T20:47:31Z</dcterms:created>
  <dcterms:modified xsi:type="dcterms:W3CDTF">2023-12-05T13:37:29Z</dcterms:modified>
</cp:coreProperties>
</file>