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3"/>
  </p:notesMasterIdLst>
  <p:sldIdLst>
    <p:sldId id="277" r:id="rId2"/>
    <p:sldId id="342" r:id="rId3"/>
    <p:sldId id="304" r:id="rId4"/>
    <p:sldId id="305" r:id="rId5"/>
    <p:sldId id="354" r:id="rId6"/>
    <p:sldId id="375" r:id="rId7"/>
    <p:sldId id="371" r:id="rId8"/>
    <p:sldId id="366" r:id="rId9"/>
    <p:sldId id="370" r:id="rId10"/>
    <p:sldId id="367" r:id="rId11"/>
    <p:sldId id="364" r:id="rId12"/>
    <p:sldId id="369" r:id="rId13"/>
    <p:sldId id="363" r:id="rId14"/>
    <p:sldId id="373" r:id="rId15"/>
    <p:sldId id="372" r:id="rId16"/>
    <p:sldId id="374" r:id="rId17"/>
    <p:sldId id="365" r:id="rId18"/>
    <p:sldId id="368" r:id="rId19"/>
    <p:sldId id="294" r:id="rId20"/>
    <p:sldId id="321" r:id="rId21"/>
    <p:sldId id="37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 Fell" initials="EF" lastIdx="1" clrIdx="0">
    <p:extLst>
      <p:ext uri="{19B8F6BF-5375-455C-9EA6-DF929625EA0E}">
        <p15:presenceInfo xmlns:p15="http://schemas.microsoft.com/office/powerpoint/2012/main" userId="22a524dcace9b4a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9C443"/>
    <a:srgbClr val="038BF1"/>
    <a:srgbClr val="35EB46"/>
    <a:srgbClr val="D1282E"/>
    <a:srgbClr val="FFFF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7" autoAdjust="0"/>
    <p:restoredTop sz="94660"/>
  </p:normalViewPr>
  <p:slideViewPr>
    <p:cSldViewPr snapToGrid="0">
      <p:cViewPr varScale="1">
        <p:scale>
          <a:sx n="61" d="100"/>
          <a:sy n="61" d="100"/>
        </p:scale>
        <p:origin x="137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A4F6A3-3151-492B-80DB-0ACC3D7DE0CA}" type="datetimeFigureOut">
              <a:rPr lang="en-US" smtClean="0"/>
              <a:t>11/17/2023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C3016B-1513-44DB-98FF-F6804BA1C3B1}" type="slidenum">
              <a:rPr lang="en-US" smtClean="0"/>
              <a:t>‹#›</a:t>
            </a:fld>
            <a:endParaRPr lang="en-US"/>
          </a:p>
        </p:txBody>
      </p:sp>
    </p:spTree>
    <p:extLst>
      <p:ext uri="{BB962C8B-B14F-4D97-AF65-F5344CB8AC3E}">
        <p14:creationId xmlns:p14="http://schemas.microsoft.com/office/powerpoint/2010/main" val="2137834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pMC</a:t>
            </a:r>
            <a:r>
              <a:rPr lang="en-US" dirty="0"/>
              <a:t>=percent modern carbon</a:t>
            </a:r>
          </a:p>
        </p:txBody>
      </p:sp>
      <p:sp>
        <p:nvSpPr>
          <p:cNvPr id="4" name="Slide Number Placeholder 3"/>
          <p:cNvSpPr>
            <a:spLocks noGrp="1"/>
          </p:cNvSpPr>
          <p:nvPr>
            <p:ph type="sldNum" sz="quarter" idx="5"/>
          </p:nvPr>
        </p:nvSpPr>
        <p:spPr/>
        <p:txBody>
          <a:bodyPr/>
          <a:lstStyle/>
          <a:p>
            <a:fld id="{E5C3016B-1513-44DB-98FF-F6804BA1C3B1}" type="slidenum">
              <a:rPr lang="en-US" smtClean="0"/>
              <a:t>12</a:t>
            </a:fld>
            <a:endParaRPr lang="en-US"/>
          </a:p>
        </p:txBody>
      </p:sp>
    </p:spTree>
    <p:extLst>
      <p:ext uri="{BB962C8B-B14F-4D97-AF65-F5344CB8AC3E}">
        <p14:creationId xmlns:p14="http://schemas.microsoft.com/office/powerpoint/2010/main" val="332455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Kr-81 formed by spallation </a:t>
            </a:r>
            <a:r>
              <a:rPr lang="en-US" dirty="0" err="1"/>
              <a:t>rxns</a:t>
            </a:r>
            <a:r>
              <a:rPr lang="en-US" dirty="0"/>
              <a:t> via cosmic rays</a:t>
            </a:r>
          </a:p>
        </p:txBody>
      </p:sp>
      <p:sp>
        <p:nvSpPr>
          <p:cNvPr id="4" name="Slide Number Placeholder 3"/>
          <p:cNvSpPr>
            <a:spLocks noGrp="1"/>
          </p:cNvSpPr>
          <p:nvPr>
            <p:ph type="sldNum" sz="quarter" idx="5"/>
          </p:nvPr>
        </p:nvSpPr>
        <p:spPr/>
        <p:txBody>
          <a:bodyPr/>
          <a:lstStyle/>
          <a:p>
            <a:fld id="{E5C3016B-1513-44DB-98FF-F6804BA1C3B1}" type="slidenum">
              <a:rPr lang="en-US" smtClean="0"/>
              <a:t>14</a:t>
            </a:fld>
            <a:endParaRPr lang="en-US"/>
          </a:p>
        </p:txBody>
      </p:sp>
    </p:spTree>
    <p:extLst>
      <p:ext uri="{BB962C8B-B14F-4D97-AF65-F5344CB8AC3E}">
        <p14:creationId xmlns:p14="http://schemas.microsoft.com/office/powerpoint/2010/main" val="549629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g Ru released. </a:t>
            </a:r>
          </a:p>
          <a:p>
            <a:r>
              <a:rPr lang="en-US" dirty="0"/>
              <a:t>uncontrolled temperature rise  during  the  separation  of  cerium  from  the  spent  fuel  at  </a:t>
            </a:r>
            <a:r>
              <a:rPr lang="en-US" dirty="0" err="1"/>
              <a:t>Mayak</a:t>
            </a:r>
            <a:r>
              <a:rPr lang="en-US" dirty="0"/>
              <a:t>  might  have  converted some of the ruthenium in the waste to gaseous ruthenium oxide. That gas would have  escaped  through  the  facility’s  filters  and  solidified  in  the  cool  outside  air, turning into small solid oxide particles</a:t>
            </a:r>
          </a:p>
        </p:txBody>
      </p:sp>
      <p:sp>
        <p:nvSpPr>
          <p:cNvPr id="4" name="Slide Number Placeholder 3"/>
          <p:cNvSpPr>
            <a:spLocks noGrp="1"/>
          </p:cNvSpPr>
          <p:nvPr>
            <p:ph type="sldNum" sz="quarter" idx="5"/>
          </p:nvPr>
        </p:nvSpPr>
        <p:spPr/>
        <p:txBody>
          <a:bodyPr/>
          <a:lstStyle/>
          <a:p>
            <a:fld id="{E5C3016B-1513-44DB-98FF-F6804BA1C3B1}" type="slidenum">
              <a:rPr lang="en-US" smtClean="0"/>
              <a:t>17</a:t>
            </a:fld>
            <a:endParaRPr lang="en-US"/>
          </a:p>
        </p:txBody>
      </p:sp>
    </p:spTree>
    <p:extLst>
      <p:ext uri="{BB962C8B-B14F-4D97-AF65-F5344CB8AC3E}">
        <p14:creationId xmlns:p14="http://schemas.microsoft.com/office/powerpoint/2010/main" val="1006320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F-18 usually made via proton bombardment of O-18 in a cyclotron. Positrons interact with electrons, annihilate and two gammas emitted in opposite directions</a:t>
            </a:r>
          </a:p>
        </p:txBody>
      </p:sp>
      <p:sp>
        <p:nvSpPr>
          <p:cNvPr id="4" name="Slide Number Placeholder 3"/>
          <p:cNvSpPr>
            <a:spLocks noGrp="1"/>
          </p:cNvSpPr>
          <p:nvPr>
            <p:ph type="sldNum" sz="quarter" idx="5"/>
          </p:nvPr>
        </p:nvSpPr>
        <p:spPr/>
        <p:txBody>
          <a:bodyPr/>
          <a:lstStyle/>
          <a:p>
            <a:fld id="{E5C3016B-1513-44DB-98FF-F6804BA1C3B1}" type="slidenum">
              <a:rPr lang="en-US" smtClean="0"/>
              <a:t>18</a:t>
            </a:fld>
            <a:endParaRPr lang="en-US"/>
          </a:p>
        </p:txBody>
      </p:sp>
    </p:spTree>
    <p:extLst>
      <p:ext uri="{BB962C8B-B14F-4D97-AF65-F5344CB8AC3E}">
        <p14:creationId xmlns:p14="http://schemas.microsoft.com/office/powerpoint/2010/main" val="258754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C3016B-1513-44DB-98FF-F6804BA1C3B1}" type="slidenum">
              <a:rPr lang="en-US" smtClean="0"/>
              <a:t>20</a:t>
            </a:fld>
            <a:endParaRPr lang="en-US"/>
          </a:p>
        </p:txBody>
      </p:sp>
    </p:spTree>
    <p:extLst>
      <p:ext uri="{BB962C8B-B14F-4D97-AF65-F5344CB8AC3E}">
        <p14:creationId xmlns:p14="http://schemas.microsoft.com/office/powerpoint/2010/main" val="13065712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Wong - Science as Art - MRS F2015.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457200" y="228604"/>
            <a:ext cx="7772400" cy="4571999"/>
          </a:xfrm>
        </p:spPr>
        <p:txBody>
          <a:bodyPr anchor="ctr">
            <a:noAutofit/>
          </a:bodyPr>
          <a:lstStyle>
            <a:lvl1pPr>
              <a:lnSpc>
                <a:spcPct val="100000"/>
              </a:lnSpc>
              <a:defRPr sz="4950" spc="-45" baseline="0">
                <a:solidFill>
                  <a:schemeClr val="bg1"/>
                </a:solidFill>
              </a:defRPr>
            </a:lvl1pPr>
          </a:lstStyle>
          <a:p>
            <a:r>
              <a:rPr lang="en-US" dirty="0"/>
              <a:t>Click to edit master title style</a:t>
            </a:r>
          </a:p>
        </p:txBody>
      </p:sp>
      <p:sp>
        <p:nvSpPr>
          <p:cNvPr id="3" name="Subtitle 2"/>
          <p:cNvSpPr>
            <a:spLocks noGrp="1"/>
          </p:cNvSpPr>
          <p:nvPr>
            <p:ph type="subTitle" idx="1" hasCustomPrompt="1"/>
          </p:nvPr>
        </p:nvSpPr>
        <p:spPr>
          <a:xfrm>
            <a:off x="457200" y="4800600"/>
            <a:ext cx="6858000" cy="914400"/>
          </a:xfrm>
        </p:spPr>
        <p:txBody>
          <a:bodyPr/>
          <a:lstStyle>
            <a:lvl1pPr marL="0" indent="0" algn="l">
              <a:buNone/>
              <a:defRPr b="0" cap="none" spc="68" baseline="0">
                <a:solidFill>
                  <a:schemeClr val="tx2"/>
                </a:solidFill>
                <a:latin typeface="+mj-lt"/>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19908F17-EDD7-FD4C-9EA8-B6FE1D07C7D6}" type="datetime4">
              <a:rPr lang="en-US" smtClean="0">
                <a:solidFill>
                  <a:srgbClr val="000000"/>
                </a:solidFill>
              </a:rPr>
              <a:pPr/>
              <a:t>November 17, 2023</a:t>
            </a:fld>
            <a:endParaRPr lang="en-US" dirty="0">
              <a:solidFill>
                <a:srgbClr val="000000"/>
              </a:solidFill>
            </a:endParaRPr>
          </a:p>
        </p:txBody>
      </p:sp>
      <p:sp>
        <p:nvSpPr>
          <p:cNvPr id="5" name="Footer Placeholder 4"/>
          <p:cNvSpPr>
            <a:spLocks noGrp="1"/>
          </p:cNvSpPr>
          <p:nvPr>
            <p:ph type="ftr" sz="quarter" idx="11"/>
          </p:nvPr>
        </p:nvSpPr>
        <p:spPr/>
        <p:txBody>
          <a:bodyPr/>
          <a:lstStyle/>
          <a:p>
            <a:endParaRPr lang="en-US" dirty="0">
              <a:solidFill>
                <a:srgbClr val="000000"/>
              </a:solidFill>
            </a:endParaRPr>
          </a:p>
        </p:txBody>
      </p:sp>
      <p:sp>
        <p:nvSpPr>
          <p:cNvPr id="9" name="Rectangle 8"/>
          <p:cNvSpPr/>
          <p:nvPr/>
        </p:nvSpPr>
        <p:spPr>
          <a:xfrm>
            <a:off x="9001125"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FFFFFF"/>
              </a:solidFill>
            </a:endParaRPr>
          </a:p>
        </p:txBody>
      </p:sp>
      <p:sp>
        <p:nvSpPr>
          <p:cNvPr id="10" name="Rectangle 9"/>
          <p:cNvSpPr/>
          <p:nvPr/>
        </p:nvSpPr>
        <p:spPr>
          <a:xfrm>
            <a:off x="9001125"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FFFFFF"/>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F38DF745-7D3F-47F4-83A3-874385CFAA69}" type="slidenum">
              <a:rPr lang="en-US" smtClean="0">
                <a:solidFill>
                  <a:srgbClr val="000000"/>
                </a:solidFill>
              </a:rPr>
              <a:pPr/>
              <a:t>‹#›</a:t>
            </a:fld>
            <a:endParaRPr lang="en-US" dirty="0">
              <a:solidFill>
                <a:srgbClr val="000000"/>
              </a:solidFill>
            </a:endParaRPr>
          </a:p>
        </p:txBody>
      </p:sp>
      <p:pic>
        <p:nvPicPr>
          <p:cNvPr id="12" name="Picture 11" descr="SEASLogo_RGB.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708559" y="0"/>
            <a:ext cx="2292566" cy="919886"/>
          </a:xfrm>
          <a:prstGeom prst="rect">
            <a:avLst/>
          </a:prstGeom>
        </p:spPr>
      </p:pic>
    </p:spTree>
    <p:extLst>
      <p:ext uri="{BB962C8B-B14F-4D97-AF65-F5344CB8AC3E}">
        <p14:creationId xmlns:p14="http://schemas.microsoft.com/office/powerpoint/2010/main" val="2008962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6DA7AA-1571-D04A-B115-79D58767F0E5}" type="datetime4">
              <a:rPr lang="en-US" smtClean="0">
                <a:solidFill>
                  <a:srgbClr val="000000"/>
                </a:solidFill>
              </a:rPr>
              <a:pPr/>
              <a:t>November 17, 2023</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F38DF745-7D3F-47F4-83A3-874385CFAA69}" type="slidenum">
              <a:rPr lang="en-US" smtClean="0">
                <a:solidFill>
                  <a:srgbClr val="D1282E"/>
                </a:solidFill>
              </a:rPr>
              <a:pPr/>
              <a:t>‹#›</a:t>
            </a:fld>
            <a:endParaRPr lang="en-US">
              <a:solidFill>
                <a:srgbClr val="D1282E"/>
              </a:solidFill>
            </a:endParaRPr>
          </a:p>
        </p:txBody>
      </p:sp>
    </p:spTree>
    <p:extLst>
      <p:ext uri="{BB962C8B-B14F-4D97-AF65-F5344CB8AC3E}">
        <p14:creationId xmlns:p14="http://schemas.microsoft.com/office/powerpoint/2010/main" val="746400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9D7027-B56C-6E48-AB04-EFEDD43B50DA}" type="datetime4">
              <a:rPr lang="en-US" smtClean="0">
                <a:solidFill>
                  <a:srgbClr val="000000"/>
                </a:solidFill>
              </a:rPr>
              <a:pPr/>
              <a:t>November 17, 2023</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F38DF745-7D3F-47F4-83A3-874385CFAA69}" type="slidenum">
              <a:rPr lang="en-US" smtClean="0">
                <a:solidFill>
                  <a:srgbClr val="D1282E"/>
                </a:solidFill>
              </a:rPr>
              <a:pPr/>
              <a:t>‹#›</a:t>
            </a:fld>
            <a:endParaRPr lang="en-US">
              <a:solidFill>
                <a:srgbClr val="D1282E"/>
              </a:solidFill>
            </a:endParaRPr>
          </a:p>
        </p:txBody>
      </p:sp>
    </p:spTree>
    <p:extLst>
      <p:ext uri="{BB962C8B-B14F-4D97-AF65-F5344CB8AC3E}">
        <p14:creationId xmlns:p14="http://schemas.microsoft.com/office/powerpoint/2010/main" val="1918113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atin typeface="+mj-lt"/>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sz="1000"/>
            </a:lvl1pPr>
          </a:lstStyle>
          <a:p>
            <a:fld id="{7B507B1F-24E0-694A-9D18-04D299C13616}" type="datetime4">
              <a:rPr lang="en-US" smtClean="0">
                <a:solidFill>
                  <a:srgbClr val="000000"/>
                </a:solidFill>
              </a:rPr>
              <a:pPr/>
              <a:t>November 17, 2023</a:t>
            </a:fld>
            <a:endParaRPr lang="en-US" dirty="0">
              <a:solidFill>
                <a:srgbClr val="000000"/>
              </a:solidFill>
            </a:endParaRPr>
          </a:p>
        </p:txBody>
      </p:sp>
      <p:sp>
        <p:nvSpPr>
          <p:cNvPr id="5" name="Footer Placeholder 4"/>
          <p:cNvSpPr>
            <a:spLocks noGrp="1"/>
          </p:cNvSpPr>
          <p:nvPr>
            <p:ph type="ftr" sz="quarter" idx="11"/>
          </p:nvPr>
        </p:nvSpPr>
        <p:spPr/>
        <p:txBody>
          <a:bodyPr/>
          <a:lstStyle>
            <a:lvl1pPr>
              <a:defRPr sz="1000"/>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sz="1800"/>
            </a:lvl1pPr>
          </a:lstStyle>
          <a:p>
            <a:fld id="{F38DF745-7D3F-47F4-83A3-874385CFAA69}" type="slidenum">
              <a:rPr lang="en-US" smtClean="0">
                <a:solidFill>
                  <a:srgbClr val="D1282E"/>
                </a:solidFill>
              </a:rPr>
              <a:pPr/>
              <a:t>‹#›</a:t>
            </a:fld>
            <a:endParaRPr lang="en-US" dirty="0">
              <a:solidFill>
                <a:srgbClr val="D1282E"/>
              </a:solidFill>
            </a:endParaRPr>
          </a:p>
        </p:txBody>
      </p:sp>
    </p:spTree>
    <p:extLst>
      <p:ext uri="{BB962C8B-B14F-4D97-AF65-F5344CB8AC3E}">
        <p14:creationId xmlns:p14="http://schemas.microsoft.com/office/powerpoint/2010/main" val="859250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4"/>
            <a:ext cx="7772400" cy="4321175"/>
          </a:xfrm>
        </p:spPr>
        <p:txBody>
          <a:bodyPr anchor="ctr">
            <a:noAutofit/>
          </a:bodyPr>
          <a:lstStyle>
            <a:lvl1pPr algn="l">
              <a:lnSpc>
                <a:spcPct val="100000"/>
              </a:lnSpc>
              <a:defRPr sz="4950" b="0" cap="all" spc="-45"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1125" b="0" cap="all" spc="68" baseline="0">
                <a:solidFill>
                  <a:schemeClr val="tx2"/>
                </a:solidFill>
                <a:latin typeface="+mj-lt"/>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D89945C8-464D-B24D-B254-70FD143596E6}" type="datetime4">
              <a:rPr lang="en-US" smtClean="0">
                <a:solidFill>
                  <a:srgbClr val="000000"/>
                </a:solidFill>
              </a:rPr>
              <a:pPr/>
              <a:t>November 17, 2023</a:t>
            </a:fld>
            <a:endParaRPr lang="en-US" dirty="0">
              <a:solidFill>
                <a:srgbClr val="000000"/>
              </a:solidFill>
            </a:endParaRPr>
          </a:p>
        </p:txBody>
      </p:sp>
      <p:sp>
        <p:nvSpPr>
          <p:cNvPr id="8" name="Slide Number Placeholder 7"/>
          <p:cNvSpPr>
            <a:spLocks noGrp="1"/>
          </p:cNvSpPr>
          <p:nvPr>
            <p:ph type="sldNum" sz="quarter" idx="11"/>
          </p:nvPr>
        </p:nvSpPr>
        <p:spPr/>
        <p:txBody>
          <a:bodyPr/>
          <a:lstStyle/>
          <a:p>
            <a:fld id="{F38DF745-7D3F-47F4-83A3-874385CFAA69}" type="slidenum">
              <a:rPr lang="en-US" smtClean="0">
                <a:solidFill>
                  <a:srgbClr val="D1282E"/>
                </a:solidFill>
              </a:rPr>
              <a:pPr/>
              <a:t>‹#›</a:t>
            </a:fld>
            <a:endParaRPr lang="en-US" dirty="0">
              <a:solidFill>
                <a:srgbClr val="D1282E"/>
              </a:solidFill>
            </a:endParaRPr>
          </a:p>
        </p:txBody>
      </p:sp>
      <p:sp>
        <p:nvSpPr>
          <p:cNvPr id="9" name="Footer Placeholder 8"/>
          <p:cNvSpPr>
            <a:spLocks noGrp="1"/>
          </p:cNvSpPr>
          <p:nvPr>
            <p:ph type="ftr" sz="quarter" idx="12"/>
          </p:nvPr>
        </p:nvSpPr>
        <p:spPr/>
        <p:txBody>
          <a:bodyPr/>
          <a:lstStyle/>
          <a:p>
            <a:endParaRPr lang="en-US" dirty="0">
              <a:solidFill>
                <a:srgbClr val="000000"/>
              </a:solidFill>
            </a:endParaRPr>
          </a:p>
        </p:txBody>
      </p:sp>
    </p:spTree>
    <p:extLst>
      <p:ext uri="{BB962C8B-B14F-4D97-AF65-F5344CB8AC3E}">
        <p14:creationId xmlns:p14="http://schemas.microsoft.com/office/powerpoint/2010/main" val="359948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30680" y="1574800"/>
            <a:ext cx="3291840" cy="4525963"/>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C8507E5-4BC8-6A47-A8D6-FBA967B9A421}" type="datetime4">
              <a:rPr lang="en-US" smtClean="0">
                <a:solidFill>
                  <a:srgbClr val="000000"/>
                </a:solidFill>
              </a:rPr>
              <a:pPr/>
              <a:t>November 17, 2023</a:t>
            </a:fld>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F38DF745-7D3F-47F4-83A3-874385CFAA69}" type="slidenum">
              <a:rPr lang="en-US" smtClean="0">
                <a:solidFill>
                  <a:srgbClr val="D1282E"/>
                </a:solidFill>
              </a:rPr>
              <a:pPr/>
              <a:t>‹#›</a:t>
            </a:fld>
            <a:endParaRPr lang="en-US">
              <a:solidFill>
                <a:srgbClr val="D1282E"/>
              </a:solidFill>
            </a:endParaRPr>
          </a:p>
        </p:txBody>
      </p:sp>
    </p:spTree>
    <p:extLst>
      <p:ext uri="{BB962C8B-B14F-4D97-AF65-F5344CB8AC3E}">
        <p14:creationId xmlns:p14="http://schemas.microsoft.com/office/powerpoint/2010/main" val="2022295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013" b="0" cap="all" spc="56" baseline="0">
                <a:solidFill>
                  <a:schemeClr val="tx1"/>
                </a:solidFill>
                <a:latin typeface="+mj-lt"/>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013" b="0" kern="1200" cap="all" spc="56" baseline="0" dirty="0" smtClean="0">
                <a:solidFill>
                  <a:schemeClr val="tx1"/>
                </a:solidFill>
                <a:latin typeface="+mj-lt"/>
                <a:ea typeface="+mn-ea"/>
                <a:cs typeface="+mn-cs"/>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marL="0" lvl="0" indent="0" algn="l" defTabSz="514350" rtl="0" eaLnBrk="1" latinLnBrk="0" hangingPunct="1">
              <a:spcBef>
                <a:spcPct val="20000"/>
              </a:spcBef>
              <a:buFont typeface="Arial" pitchFamily="34" charset="0"/>
              <a:buNone/>
            </a:pPr>
            <a:r>
              <a:rPr lang="en-US"/>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1E63AAC-049F-FA45-9943-42550D9443AF}" type="datetime4">
              <a:rPr lang="en-US" smtClean="0">
                <a:solidFill>
                  <a:srgbClr val="000000"/>
                </a:solidFill>
              </a:rPr>
              <a:pPr/>
              <a:t>November 17, 2023</a:t>
            </a:fld>
            <a:endParaRPr lang="en-US">
              <a:solidFill>
                <a:srgbClr val="000000"/>
              </a:solidFill>
            </a:endParaRPr>
          </a:p>
        </p:txBody>
      </p:sp>
      <p:sp>
        <p:nvSpPr>
          <p:cNvPr id="8" name="Footer Placeholder 7"/>
          <p:cNvSpPr>
            <a:spLocks noGrp="1"/>
          </p:cNvSpPr>
          <p:nvPr>
            <p:ph type="ftr" sz="quarter" idx="11"/>
          </p:nvPr>
        </p:nvSpPr>
        <p:spPr/>
        <p:txBody>
          <a:bodyPr/>
          <a:lstStyle/>
          <a:p>
            <a:endParaRPr lang="en-US">
              <a:solidFill>
                <a:srgbClr val="000000"/>
              </a:solidFill>
            </a:endParaRPr>
          </a:p>
        </p:txBody>
      </p:sp>
      <p:sp>
        <p:nvSpPr>
          <p:cNvPr id="9" name="Slide Number Placeholder 8"/>
          <p:cNvSpPr>
            <a:spLocks noGrp="1"/>
          </p:cNvSpPr>
          <p:nvPr>
            <p:ph type="sldNum" sz="quarter" idx="12"/>
          </p:nvPr>
        </p:nvSpPr>
        <p:spPr/>
        <p:txBody>
          <a:bodyPr/>
          <a:lstStyle/>
          <a:p>
            <a:fld id="{F38DF745-7D3F-47F4-83A3-874385CFAA69}" type="slidenum">
              <a:rPr lang="en-US" smtClean="0">
                <a:solidFill>
                  <a:srgbClr val="D1282E"/>
                </a:solidFill>
              </a:rPr>
              <a:pPr/>
              <a:t>‹#›</a:t>
            </a:fld>
            <a:endParaRPr lang="en-US">
              <a:solidFill>
                <a:srgbClr val="D1282E"/>
              </a:solidFill>
            </a:endParaRPr>
          </a:p>
        </p:txBody>
      </p:sp>
    </p:spTree>
    <p:extLst>
      <p:ext uri="{BB962C8B-B14F-4D97-AF65-F5344CB8AC3E}">
        <p14:creationId xmlns:p14="http://schemas.microsoft.com/office/powerpoint/2010/main" val="4075339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39E073-E7B3-C748-B19E-0188E3E9525D}" type="datetime4">
              <a:rPr lang="en-US" smtClean="0">
                <a:solidFill>
                  <a:srgbClr val="000000"/>
                </a:solidFill>
              </a:rPr>
              <a:pPr/>
              <a:t>November 17, 2023</a:t>
            </a:fld>
            <a:endParaRPr lang="en-US">
              <a:solidFill>
                <a:srgbClr val="000000"/>
              </a:solidFill>
            </a:endParaRPr>
          </a:p>
        </p:txBody>
      </p:sp>
      <p:sp>
        <p:nvSpPr>
          <p:cNvPr id="4" name="Footer Placeholder 3"/>
          <p:cNvSpPr>
            <a:spLocks noGrp="1"/>
          </p:cNvSpPr>
          <p:nvPr>
            <p:ph type="ftr" sz="quarter" idx="11"/>
          </p:nvPr>
        </p:nvSpPr>
        <p:spPr/>
        <p:txBody>
          <a:bodyPr/>
          <a:lstStyle/>
          <a:p>
            <a:endParaRPr lang="en-US">
              <a:solidFill>
                <a:srgbClr val="000000"/>
              </a:solidFill>
            </a:endParaRPr>
          </a:p>
        </p:txBody>
      </p:sp>
      <p:sp>
        <p:nvSpPr>
          <p:cNvPr id="5" name="Slide Number Placeholder 4"/>
          <p:cNvSpPr>
            <a:spLocks noGrp="1"/>
          </p:cNvSpPr>
          <p:nvPr>
            <p:ph type="sldNum" sz="quarter" idx="12"/>
          </p:nvPr>
        </p:nvSpPr>
        <p:spPr/>
        <p:txBody>
          <a:bodyPr/>
          <a:lstStyle/>
          <a:p>
            <a:fld id="{F38DF745-7D3F-47F4-83A3-874385CFAA69}" type="slidenum">
              <a:rPr lang="en-US" smtClean="0">
                <a:solidFill>
                  <a:srgbClr val="D1282E"/>
                </a:solidFill>
              </a:rPr>
              <a:pPr/>
              <a:t>‹#›</a:t>
            </a:fld>
            <a:endParaRPr lang="en-US">
              <a:solidFill>
                <a:srgbClr val="D1282E"/>
              </a:solidFill>
            </a:endParaRPr>
          </a:p>
        </p:txBody>
      </p:sp>
    </p:spTree>
    <p:extLst>
      <p:ext uri="{BB962C8B-B14F-4D97-AF65-F5344CB8AC3E}">
        <p14:creationId xmlns:p14="http://schemas.microsoft.com/office/powerpoint/2010/main" val="831865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E59D6E-6BCB-124B-BCA7-C744645D3F6A}" type="datetime4">
              <a:rPr lang="en-US" smtClean="0">
                <a:solidFill>
                  <a:srgbClr val="000000"/>
                </a:solidFill>
              </a:rPr>
              <a:pPr/>
              <a:t>November 17, 2023</a:t>
            </a:fld>
            <a:endParaRPr lang="en-US">
              <a:solidFill>
                <a:srgbClr val="000000"/>
              </a:solidFill>
            </a:endParaRPr>
          </a:p>
        </p:txBody>
      </p:sp>
      <p:sp>
        <p:nvSpPr>
          <p:cNvPr id="3" name="Footer Placeholder 2"/>
          <p:cNvSpPr>
            <a:spLocks noGrp="1"/>
          </p:cNvSpPr>
          <p:nvPr>
            <p:ph type="ftr" sz="quarter" idx="11"/>
          </p:nvPr>
        </p:nvSpPr>
        <p:spPr/>
        <p:txBody>
          <a:bodyPr/>
          <a:lstStyle/>
          <a:p>
            <a:endParaRPr lang="en-US">
              <a:solidFill>
                <a:srgbClr val="000000"/>
              </a:solidFill>
            </a:endParaRPr>
          </a:p>
        </p:txBody>
      </p:sp>
      <p:sp>
        <p:nvSpPr>
          <p:cNvPr id="4" name="Slide Number Placeholder 3"/>
          <p:cNvSpPr>
            <a:spLocks noGrp="1"/>
          </p:cNvSpPr>
          <p:nvPr>
            <p:ph type="sldNum" sz="quarter" idx="12"/>
          </p:nvPr>
        </p:nvSpPr>
        <p:spPr/>
        <p:txBody>
          <a:bodyPr/>
          <a:lstStyle/>
          <a:p>
            <a:fld id="{F38DF745-7D3F-47F4-83A3-874385CFAA69}" type="slidenum">
              <a:rPr lang="en-US" smtClean="0">
                <a:solidFill>
                  <a:srgbClr val="D1282E"/>
                </a:solidFill>
              </a:rPr>
              <a:pPr/>
              <a:t>‹#›</a:t>
            </a:fld>
            <a:endParaRPr lang="en-US">
              <a:solidFill>
                <a:srgbClr val="D1282E"/>
              </a:solidFill>
            </a:endParaRPr>
          </a:p>
        </p:txBody>
      </p:sp>
    </p:spTree>
    <p:extLst>
      <p:ext uri="{BB962C8B-B14F-4D97-AF65-F5344CB8AC3E}">
        <p14:creationId xmlns:p14="http://schemas.microsoft.com/office/powerpoint/2010/main" val="191110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2" y="1600200"/>
            <a:ext cx="3008313" cy="4480560"/>
          </a:xfrm>
        </p:spPr>
        <p:txBody>
          <a:bodyPr>
            <a:normAutofit/>
          </a:bodyPr>
          <a:lstStyle>
            <a:lvl1pPr marL="0" indent="0">
              <a:buNone/>
              <a:defRPr sz="900"/>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p>
            <a:fld id="{3819FBBA-50AF-9A4E-9B90-9E2F1288D430}" type="datetime4">
              <a:rPr lang="en-US" smtClean="0">
                <a:solidFill>
                  <a:srgbClr val="000000"/>
                </a:solidFill>
              </a:rPr>
              <a:pPr/>
              <a:t>November 17, 2023</a:t>
            </a:fld>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F38DF745-7D3F-47F4-83A3-874385CFAA69}" type="slidenum">
              <a:rPr lang="en-US" smtClean="0">
                <a:solidFill>
                  <a:srgbClr val="D1282E"/>
                </a:solidFill>
              </a:rPr>
              <a:pPr/>
              <a:t>‹#›</a:t>
            </a:fld>
            <a:endParaRPr lang="en-US">
              <a:solidFill>
                <a:srgbClr val="D1282E"/>
              </a:solidFill>
            </a:endParaRPr>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54459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5"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FFFFFF"/>
              </a:solidFill>
            </a:endParaRPr>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a:t>Click icon to add picture</a:t>
            </a:r>
          </a:p>
        </p:txBody>
      </p:sp>
      <p:sp>
        <p:nvSpPr>
          <p:cNvPr id="4" name="Text Placeholder 3"/>
          <p:cNvSpPr>
            <a:spLocks noGrp="1"/>
          </p:cNvSpPr>
          <p:nvPr>
            <p:ph type="body" sz="half" idx="2"/>
          </p:nvPr>
        </p:nvSpPr>
        <p:spPr>
          <a:xfrm>
            <a:off x="457200" y="5715000"/>
            <a:ext cx="8153400" cy="457200"/>
          </a:xfrm>
        </p:spPr>
        <p:txBody>
          <a:bodyPr/>
          <a:lstStyle>
            <a:lvl1pPr marL="0" indent="0">
              <a:buNone/>
              <a:defRPr sz="900"/>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p>
            <a:fld id="{9024A6DB-0D03-BC44-9088-EBF26F29B263}" type="datetime4">
              <a:rPr lang="en-US" smtClean="0">
                <a:solidFill>
                  <a:srgbClr val="000000"/>
                </a:solidFill>
              </a:rPr>
              <a:pPr/>
              <a:t>November 17, 2023</a:t>
            </a:fld>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F38DF745-7D3F-47F4-83A3-874385CFAA69}" type="slidenum">
              <a:rPr lang="en-US" smtClean="0">
                <a:solidFill>
                  <a:srgbClr val="000000"/>
                </a:solidFill>
              </a:rPr>
              <a:pPr/>
              <a:t>‹#›</a:t>
            </a:fld>
            <a:endParaRPr lang="en-US" dirty="0">
              <a:solidFill>
                <a:srgbClr val="000000"/>
              </a:solidFill>
            </a:endParaRPr>
          </a:p>
        </p:txBody>
      </p:sp>
      <p:sp>
        <p:nvSpPr>
          <p:cNvPr id="8" name="Title 7"/>
          <p:cNvSpPr>
            <a:spLocks noGrp="1"/>
          </p:cNvSpPr>
          <p:nvPr>
            <p:ph type="title"/>
          </p:nvPr>
        </p:nvSpPr>
        <p:spPr>
          <a:xfrm>
            <a:off x="457200" y="4953000"/>
            <a:ext cx="8153400" cy="762000"/>
          </a:xfrm>
        </p:spPr>
        <p:txBody>
          <a:bodyPr anchor="t">
            <a:normAutofit/>
          </a:bodyPr>
          <a:lstStyle>
            <a:lvl1pPr>
              <a:defRPr sz="1800"/>
            </a:lvl1pPr>
          </a:lstStyle>
          <a:p>
            <a:r>
              <a:rPr lang="en-US"/>
              <a:t>Click to edit Master title style</a:t>
            </a:r>
            <a:endParaRPr lang="en-US" dirty="0"/>
          </a:p>
        </p:txBody>
      </p:sp>
      <p:sp>
        <p:nvSpPr>
          <p:cNvPr id="10" name="Rectangle 9"/>
          <p:cNvSpPr/>
          <p:nvPr/>
        </p:nvSpPr>
        <p:spPr>
          <a:xfrm>
            <a:off x="9001125"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FFFFFF"/>
              </a:solidFill>
            </a:endParaRPr>
          </a:p>
        </p:txBody>
      </p:sp>
    </p:spTree>
    <p:extLst>
      <p:ext uri="{BB962C8B-B14F-4D97-AF65-F5344CB8AC3E}">
        <p14:creationId xmlns:p14="http://schemas.microsoft.com/office/powerpoint/2010/main" val="375506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6708558" cy="11811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752602"/>
            <a:ext cx="7620000"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563">
                <a:solidFill>
                  <a:schemeClr val="tx1"/>
                </a:solidFill>
              </a:defRPr>
            </a:lvl1pPr>
          </a:lstStyle>
          <a:p>
            <a:fld id="{57A1FF71-826D-784C-A7D1-B9587AFB69E3}" type="datetime4">
              <a:rPr lang="en-US" smtClean="0">
                <a:solidFill>
                  <a:srgbClr val="000000"/>
                </a:solidFill>
              </a:rPr>
              <a:pPr/>
              <a:t>November 17, 2023</a:t>
            </a:fld>
            <a:endParaRPr lang="en-US" dirty="0">
              <a:solidFill>
                <a:srgbClr val="000000"/>
              </a:solidFill>
            </a:endParaRPr>
          </a:p>
        </p:txBody>
      </p:sp>
      <p:sp>
        <p:nvSpPr>
          <p:cNvPr id="5" name="Footer Placeholder 4"/>
          <p:cNvSpPr>
            <a:spLocks noGrp="1"/>
          </p:cNvSpPr>
          <p:nvPr>
            <p:ph type="ftr" sz="quarter" idx="3"/>
          </p:nvPr>
        </p:nvSpPr>
        <p:spPr>
          <a:xfrm>
            <a:off x="457200" y="6492879"/>
            <a:ext cx="3429000" cy="283845"/>
          </a:xfrm>
          <a:prstGeom prst="rect">
            <a:avLst/>
          </a:prstGeom>
        </p:spPr>
        <p:txBody>
          <a:bodyPr vert="horz" lIns="91440" tIns="45720" rIns="91440" bIns="45720" rtlCol="0" anchor="t"/>
          <a:lstStyle>
            <a:lvl1pPr algn="l">
              <a:defRPr sz="563">
                <a:solidFill>
                  <a:schemeClr val="tx1"/>
                </a:solidFill>
              </a:defRPr>
            </a:lvl1pPr>
          </a:lstStyle>
          <a:p>
            <a:endParaRPr lang="en-US" dirty="0">
              <a:solidFill>
                <a:srgbClr val="000000"/>
              </a:solidFill>
            </a:endParaRPr>
          </a:p>
        </p:txBody>
      </p:sp>
      <p:sp>
        <p:nvSpPr>
          <p:cNvPr id="6" name="Slide Number Placeholder 5"/>
          <p:cNvSpPr>
            <a:spLocks noGrp="1"/>
          </p:cNvSpPr>
          <p:nvPr>
            <p:ph type="sldNum" sz="quarter" idx="4"/>
          </p:nvPr>
        </p:nvSpPr>
        <p:spPr>
          <a:xfrm>
            <a:off x="7685405" y="6477005"/>
            <a:ext cx="1315721" cy="365125"/>
          </a:xfrm>
          <a:prstGeom prst="rect">
            <a:avLst/>
          </a:prstGeom>
        </p:spPr>
        <p:txBody>
          <a:bodyPr vert="horz" lIns="91440" tIns="45720" rIns="91440" bIns="45720" rtlCol="0" anchor="ctr"/>
          <a:lstStyle>
            <a:lvl1pPr algn="r">
              <a:defRPr sz="1350" b="1">
                <a:solidFill>
                  <a:schemeClr val="tx2"/>
                </a:solidFill>
              </a:defRPr>
            </a:lvl1pPr>
          </a:lstStyle>
          <a:p>
            <a:fld id="{F38DF745-7D3F-47F4-83A3-874385CFAA69}" type="slidenum">
              <a:rPr lang="en-US" smtClean="0">
                <a:solidFill>
                  <a:srgbClr val="D1282E"/>
                </a:solidFill>
              </a:rPr>
              <a:pPr/>
              <a:t>‹#›</a:t>
            </a:fld>
            <a:endParaRPr lang="en-US" dirty="0">
              <a:solidFill>
                <a:srgbClr val="D1282E"/>
              </a:solidFill>
            </a:endParaRPr>
          </a:p>
        </p:txBody>
      </p:sp>
      <p:sp>
        <p:nvSpPr>
          <p:cNvPr id="7" name="Rectangle 6"/>
          <p:cNvSpPr/>
          <p:nvPr/>
        </p:nvSpPr>
        <p:spPr>
          <a:xfrm>
            <a:off x="9001125"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FFFFFF"/>
              </a:solidFill>
            </a:endParaRPr>
          </a:p>
        </p:txBody>
      </p:sp>
      <p:sp>
        <p:nvSpPr>
          <p:cNvPr id="8" name="Rectangle 7"/>
          <p:cNvSpPr/>
          <p:nvPr/>
        </p:nvSpPr>
        <p:spPr>
          <a:xfrm>
            <a:off x="9001125"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FFFFFF"/>
              </a:solidFill>
            </a:endParaRPr>
          </a:p>
        </p:txBody>
      </p:sp>
      <p:pic>
        <p:nvPicPr>
          <p:cNvPr id="11" name="Picture 10" descr="SEASLogo_RGB.jpg"/>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6708559" y="0"/>
            <a:ext cx="2292566" cy="919886"/>
          </a:xfrm>
          <a:prstGeom prst="rect">
            <a:avLst/>
          </a:prstGeom>
        </p:spPr>
      </p:pic>
    </p:spTree>
    <p:extLst>
      <p:ext uri="{BB962C8B-B14F-4D97-AF65-F5344CB8AC3E}">
        <p14:creationId xmlns:p14="http://schemas.microsoft.com/office/powerpoint/2010/main" val="4004316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514350" rtl="0" eaLnBrk="1" latinLnBrk="0" hangingPunct="1">
        <a:spcBef>
          <a:spcPct val="0"/>
        </a:spcBef>
        <a:buNone/>
        <a:defRPr sz="2025" kern="1200" cap="none" spc="-34" baseline="0">
          <a:solidFill>
            <a:schemeClr val="tx1"/>
          </a:solidFill>
          <a:latin typeface="+mj-lt"/>
          <a:ea typeface="+mj-ea"/>
          <a:cs typeface="+mj-cs"/>
        </a:defRPr>
      </a:lvl1pPr>
    </p:titleStyle>
    <p:bodyStyle>
      <a:lvl1pPr marL="0" indent="0" algn="l" defTabSz="514350" rtl="0" eaLnBrk="1" latinLnBrk="0" hangingPunct="1">
        <a:spcBef>
          <a:spcPct val="20000"/>
        </a:spcBef>
        <a:spcAft>
          <a:spcPts val="338"/>
        </a:spcAft>
        <a:buFont typeface="Arial" pitchFamily="34" charset="0"/>
        <a:buNone/>
        <a:defRPr sz="1125" b="1" kern="1200">
          <a:solidFill>
            <a:schemeClr val="tx1"/>
          </a:solidFill>
          <a:latin typeface="+mn-lt"/>
          <a:ea typeface="+mn-ea"/>
          <a:cs typeface="+mn-cs"/>
        </a:defRPr>
      </a:lvl1pPr>
      <a:lvl2pPr marL="257175" indent="-102870" algn="l" defTabSz="514350" rtl="0" eaLnBrk="1" latinLnBrk="0" hangingPunct="1">
        <a:spcBef>
          <a:spcPct val="20000"/>
        </a:spcBef>
        <a:buClr>
          <a:schemeClr val="tx2"/>
        </a:buClr>
        <a:buFont typeface="Arial" pitchFamily="34" charset="0"/>
        <a:buChar char="•"/>
        <a:defRPr sz="1125" kern="1200">
          <a:solidFill>
            <a:schemeClr val="tx1"/>
          </a:solidFill>
          <a:latin typeface="+mn-lt"/>
          <a:ea typeface="+mn-ea"/>
          <a:cs typeface="+mn-cs"/>
        </a:defRPr>
      </a:lvl2pPr>
      <a:lvl3pPr marL="642938" indent="-128588" algn="l" defTabSz="514350" rtl="0" eaLnBrk="1" latinLnBrk="0" hangingPunct="1">
        <a:spcBef>
          <a:spcPct val="20000"/>
        </a:spcBef>
        <a:buClr>
          <a:schemeClr val="tx2"/>
        </a:buClr>
        <a:buFont typeface="Arial" pitchFamily="34" charset="0"/>
        <a:buChar char="•"/>
        <a:defRPr sz="1013" kern="1200">
          <a:solidFill>
            <a:schemeClr val="tx1"/>
          </a:solidFill>
          <a:latin typeface="+mn-lt"/>
          <a:ea typeface="+mn-ea"/>
          <a:cs typeface="+mn-cs"/>
        </a:defRPr>
      </a:lvl3pPr>
      <a:lvl4pPr marL="900113" indent="-128588" algn="l" defTabSz="514350" rtl="0" eaLnBrk="1" latinLnBrk="0" hangingPunct="1">
        <a:spcBef>
          <a:spcPct val="20000"/>
        </a:spcBef>
        <a:buClr>
          <a:schemeClr val="tx2"/>
        </a:buClr>
        <a:buFont typeface="Arial" pitchFamily="34" charset="0"/>
        <a:buChar char="•"/>
        <a:defRPr sz="1013" kern="1200">
          <a:solidFill>
            <a:schemeClr val="tx1"/>
          </a:solidFill>
          <a:latin typeface="+mn-lt"/>
          <a:ea typeface="+mn-ea"/>
          <a:cs typeface="+mn-cs"/>
        </a:defRPr>
      </a:lvl4pPr>
      <a:lvl5pPr marL="1157288" indent="-128588" algn="l" defTabSz="514350" rtl="0" eaLnBrk="1" latinLnBrk="0" hangingPunct="1">
        <a:spcBef>
          <a:spcPct val="20000"/>
        </a:spcBef>
        <a:buClr>
          <a:schemeClr val="tx2"/>
        </a:buClr>
        <a:buFont typeface="Arial" pitchFamily="34" charset="0"/>
        <a:buChar char="•"/>
        <a:defRPr sz="1013" kern="1200" baseline="0">
          <a:solidFill>
            <a:schemeClr val="tx1"/>
          </a:solidFill>
          <a:latin typeface="+mn-lt"/>
          <a:ea typeface="+mn-ea"/>
          <a:cs typeface="+mn-cs"/>
        </a:defRPr>
      </a:lvl5pPr>
      <a:lvl6pPr marL="1414463" indent="-128588" algn="l" defTabSz="514350" rtl="0" eaLnBrk="1" latinLnBrk="0" hangingPunct="1">
        <a:spcBef>
          <a:spcPct val="20000"/>
        </a:spcBef>
        <a:buClr>
          <a:schemeClr val="tx2"/>
        </a:buClr>
        <a:buFont typeface="Arial" pitchFamily="34" charset="0"/>
        <a:buChar char="•"/>
        <a:defRPr sz="900" kern="1200">
          <a:solidFill>
            <a:schemeClr val="tx1"/>
          </a:solidFill>
          <a:latin typeface="+mn-lt"/>
          <a:ea typeface="+mn-ea"/>
          <a:cs typeface="+mn-cs"/>
        </a:defRPr>
      </a:lvl6pPr>
      <a:lvl7pPr marL="1671638" indent="-128588" algn="l" defTabSz="514350" rtl="0" eaLnBrk="1" latinLnBrk="0" hangingPunct="1">
        <a:spcBef>
          <a:spcPct val="20000"/>
        </a:spcBef>
        <a:buClr>
          <a:schemeClr val="tx2"/>
        </a:buClr>
        <a:buFont typeface="Arial" pitchFamily="34" charset="0"/>
        <a:buChar char="•"/>
        <a:defRPr sz="900" kern="1200">
          <a:solidFill>
            <a:schemeClr val="tx1"/>
          </a:solidFill>
          <a:latin typeface="+mn-lt"/>
          <a:ea typeface="+mn-ea"/>
          <a:cs typeface="+mn-cs"/>
        </a:defRPr>
      </a:lvl7pPr>
      <a:lvl8pPr marL="1928813" indent="-128588" algn="l" defTabSz="514350" rtl="0" eaLnBrk="1" latinLnBrk="0" hangingPunct="1">
        <a:spcBef>
          <a:spcPct val="20000"/>
        </a:spcBef>
        <a:buClr>
          <a:schemeClr val="tx2"/>
        </a:buClr>
        <a:buFont typeface="Arial" pitchFamily="34" charset="0"/>
        <a:buChar char="•"/>
        <a:defRPr sz="900" kern="1200">
          <a:solidFill>
            <a:schemeClr val="tx1"/>
          </a:solidFill>
          <a:latin typeface="+mn-lt"/>
          <a:ea typeface="+mn-ea"/>
          <a:cs typeface="+mn-cs"/>
        </a:defRPr>
      </a:lvl8pPr>
      <a:lvl9pPr marL="2185988" indent="-128588" algn="l" defTabSz="514350" rtl="0" eaLnBrk="1" latinLnBrk="0" hangingPunct="1">
        <a:spcBef>
          <a:spcPct val="20000"/>
        </a:spcBef>
        <a:buClr>
          <a:schemeClr val="tx2"/>
        </a:buClr>
        <a:buFont typeface="Arial" pitchFamily="34" charset="0"/>
        <a:buChar char="•"/>
        <a:defRPr sz="900"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40.jpeg"/><Relationship Id="rId7" Type="http://schemas.openxmlformats.org/officeDocument/2006/relationships/image" Target="../media/image29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270.png"/><Relationship Id="rId9" Type="http://schemas.openxmlformats.org/officeDocument/2006/relationships/image" Target="../media/image43.jpeg"/></Relationships>
</file>

<file path=ppt/slides/_rels/slide19.xml.rels><?xml version="1.0" encoding="UTF-8" standalone="yes"?>
<Relationships xmlns="http://schemas.openxmlformats.org/package/2006/relationships"><Relationship Id="rId3" Type="http://schemas.openxmlformats.org/officeDocument/2006/relationships/hyperlink" Target="https://www.world-nuclear.org/" TargetMode="External"/><Relationship Id="rId7" Type="http://schemas.openxmlformats.org/officeDocument/2006/relationships/hyperlink" Target="https://www.whoi.edu/press-room/news-release/radioactivity-lingers-from-1946-1958-nuclear-bomb-tests/" TargetMode="External"/><Relationship Id="rId2" Type="http://schemas.openxmlformats.org/officeDocument/2006/relationships/hyperlink" Target="https://www.nndc.bnl.gov/nudat2/" TargetMode="External"/><Relationship Id="rId1" Type="http://schemas.openxmlformats.org/officeDocument/2006/relationships/slideLayout" Target="../slideLayouts/slideLayout2.xml"/><Relationship Id="rId6" Type="http://schemas.openxmlformats.org/officeDocument/2006/relationships/hyperlink" Target="https://remm.hhs.gov/nuclearfallout.htm" TargetMode="External"/><Relationship Id="rId5" Type="http://schemas.openxmlformats.org/officeDocument/2006/relationships/hyperlink" Target="https://www.eia.gov/nuclear/" TargetMode="External"/><Relationship Id="rId4" Type="http://schemas.openxmlformats.org/officeDocument/2006/relationships/hyperlink" Target="https://www.iea.org/fuels-and-technologies/nuclea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gif"/><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3375" y="2095203"/>
            <a:ext cx="7900090" cy="916170"/>
          </a:xfrm>
        </p:spPr>
        <p:txBody>
          <a:bodyPr>
            <a:noAutofit/>
          </a:bodyPr>
          <a:lstStyle/>
          <a:p>
            <a:r>
              <a:rPr lang="en-CA" sz="2800" dirty="0"/>
              <a:t>The Role of Radiotracers in Climate Science</a:t>
            </a:r>
          </a:p>
        </p:txBody>
      </p:sp>
      <p:cxnSp>
        <p:nvCxnSpPr>
          <p:cNvPr id="7" name="直接连接符 4">
            <a:extLst>
              <a:ext uri="{FF2B5EF4-FFF2-40B4-BE49-F238E27FC236}">
                <a16:creationId xmlns:a16="http://schemas.microsoft.com/office/drawing/2014/main" id="{0049173A-1B17-45FE-A001-36B815390BA8}"/>
              </a:ext>
            </a:extLst>
          </p:cNvPr>
          <p:cNvCxnSpPr>
            <a:cxnSpLocks/>
          </p:cNvCxnSpPr>
          <p:nvPr/>
        </p:nvCxnSpPr>
        <p:spPr>
          <a:xfrm>
            <a:off x="0" y="5220222"/>
            <a:ext cx="9006840" cy="0"/>
          </a:xfrm>
          <a:prstGeom prst="line">
            <a:avLst/>
          </a:prstGeom>
          <a:ln w="76200">
            <a:solidFill>
              <a:srgbClr val="D1282E"/>
            </a:solidFil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1838F353-532C-4F78-A00E-22B3AF51CCD6}"/>
              </a:ext>
            </a:extLst>
          </p:cNvPr>
          <p:cNvSpPr txBox="1">
            <a:spLocks/>
          </p:cNvSpPr>
          <p:nvPr/>
        </p:nvSpPr>
        <p:spPr>
          <a:xfrm>
            <a:off x="730101" y="5536695"/>
            <a:ext cx="7099449" cy="916170"/>
          </a:xfrm>
          <a:prstGeom prst="rect">
            <a:avLst/>
          </a:prstGeom>
        </p:spPr>
        <p:txBody>
          <a:bodyPr vert="horz" lIns="91440" tIns="45720" rIns="91440" bIns="45720" rtlCol="0">
            <a:noAutofit/>
          </a:bodyPr>
          <a:lstStyle>
            <a:lvl1pPr marL="0" indent="0" algn="l" defTabSz="514350" rtl="0" eaLnBrk="1" latinLnBrk="0" hangingPunct="1">
              <a:spcBef>
                <a:spcPct val="20000"/>
              </a:spcBef>
              <a:spcAft>
                <a:spcPts val="338"/>
              </a:spcAft>
              <a:buFont typeface="Arial" pitchFamily="34" charset="0"/>
              <a:buNone/>
              <a:defRPr sz="2400" b="1" kern="1200">
                <a:solidFill>
                  <a:schemeClr val="tx1"/>
                </a:solidFill>
                <a:latin typeface="+mn-lt"/>
                <a:ea typeface="+mn-ea"/>
                <a:cs typeface="+mn-cs"/>
              </a:defRPr>
            </a:lvl1pPr>
            <a:lvl2pPr marL="257175" indent="-102870" algn="l" defTabSz="51435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642938" indent="-128588" algn="l" defTabSz="51435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900113" indent="-128588" algn="l" defTabSz="51435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4pPr>
            <a:lvl5pPr marL="1157288" indent="-128588" algn="l" defTabSz="514350" rtl="0" eaLnBrk="1" latinLnBrk="0" hangingPunct="1">
              <a:spcBef>
                <a:spcPct val="20000"/>
              </a:spcBef>
              <a:buClr>
                <a:schemeClr val="tx2"/>
              </a:buClr>
              <a:buFont typeface="Arial" pitchFamily="34" charset="0"/>
              <a:buChar char="•"/>
              <a:defRPr sz="1400" kern="1200" baseline="0">
                <a:solidFill>
                  <a:schemeClr val="tx1"/>
                </a:solidFill>
                <a:latin typeface="+mn-lt"/>
                <a:ea typeface="+mn-ea"/>
                <a:cs typeface="+mn-cs"/>
              </a:defRPr>
            </a:lvl5pPr>
            <a:lvl6pPr marL="1414463" indent="-128588" algn="l" defTabSz="514350" rtl="0" eaLnBrk="1" latinLnBrk="0" hangingPunct="1">
              <a:spcBef>
                <a:spcPct val="20000"/>
              </a:spcBef>
              <a:buClr>
                <a:schemeClr val="tx2"/>
              </a:buClr>
              <a:buFont typeface="Arial" pitchFamily="34" charset="0"/>
              <a:buChar char="•"/>
              <a:defRPr sz="900" kern="1200">
                <a:solidFill>
                  <a:schemeClr val="tx1"/>
                </a:solidFill>
                <a:latin typeface="+mn-lt"/>
                <a:ea typeface="+mn-ea"/>
                <a:cs typeface="+mn-cs"/>
              </a:defRPr>
            </a:lvl6pPr>
            <a:lvl7pPr marL="1671638" indent="-128588" algn="l" defTabSz="514350" rtl="0" eaLnBrk="1" latinLnBrk="0" hangingPunct="1">
              <a:spcBef>
                <a:spcPct val="20000"/>
              </a:spcBef>
              <a:buClr>
                <a:schemeClr val="tx2"/>
              </a:buClr>
              <a:buFont typeface="Arial" pitchFamily="34" charset="0"/>
              <a:buChar char="•"/>
              <a:defRPr sz="900" kern="1200">
                <a:solidFill>
                  <a:schemeClr val="tx1"/>
                </a:solidFill>
                <a:latin typeface="+mn-lt"/>
                <a:ea typeface="+mn-ea"/>
                <a:cs typeface="+mn-cs"/>
              </a:defRPr>
            </a:lvl7pPr>
            <a:lvl8pPr marL="1928813" indent="-128588" algn="l" defTabSz="514350" rtl="0" eaLnBrk="1" latinLnBrk="0" hangingPunct="1">
              <a:spcBef>
                <a:spcPct val="20000"/>
              </a:spcBef>
              <a:buClr>
                <a:schemeClr val="tx2"/>
              </a:buClr>
              <a:buFont typeface="Arial" pitchFamily="34" charset="0"/>
              <a:buChar char="•"/>
              <a:defRPr sz="900" kern="1200">
                <a:solidFill>
                  <a:schemeClr val="tx1"/>
                </a:solidFill>
                <a:latin typeface="+mn-lt"/>
                <a:ea typeface="+mn-ea"/>
                <a:cs typeface="+mn-cs"/>
              </a:defRPr>
            </a:lvl8pPr>
            <a:lvl9pPr marL="2185988" indent="-128588" algn="l" defTabSz="514350" rtl="0" eaLnBrk="1" latinLnBrk="0" hangingPunct="1">
              <a:spcBef>
                <a:spcPct val="20000"/>
              </a:spcBef>
              <a:buClr>
                <a:schemeClr val="tx2"/>
              </a:buClr>
              <a:buFont typeface="Arial" pitchFamily="34" charset="0"/>
              <a:buChar char="•"/>
              <a:defRPr sz="900" kern="1200">
                <a:solidFill>
                  <a:schemeClr val="tx1"/>
                </a:solidFill>
                <a:latin typeface="+mn-lt"/>
                <a:ea typeface="+mn-ea"/>
                <a:cs typeface="+mn-cs"/>
              </a:defRPr>
            </a:lvl9pPr>
          </a:lstStyle>
          <a:p>
            <a:endParaRPr lang="en-CA" sz="2200" b="0" dirty="0"/>
          </a:p>
        </p:txBody>
      </p:sp>
      <p:sp>
        <p:nvSpPr>
          <p:cNvPr id="2" name="Rectangle 1">
            <a:extLst>
              <a:ext uri="{FF2B5EF4-FFF2-40B4-BE49-F238E27FC236}">
                <a16:creationId xmlns:a16="http://schemas.microsoft.com/office/drawing/2014/main" id="{1D01D70F-C8A8-4E70-8049-796754F94271}"/>
              </a:ext>
            </a:extLst>
          </p:cNvPr>
          <p:cNvSpPr/>
          <p:nvPr/>
        </p:nvSpPr>
        <p:spPr>
          <a:xfrm>
            <a:off x="6743700" y="9525"/>
            <a:ext cx="2190750" cy="9161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840547A-ED51-46A9-BA31-47AED9B8EB9E}"/>
              </a:ext>
            </a:extLst>
          </p:cNvPr>
          <p:cNvSpPr txBox="1"/>
          <p:nvPr/>
        </p:nvSpPr>
        <p:spPr>
          <a:xfrm>
            <a:off x="996594" y="4046323"/>
            <a:ext cx="2406684" cy="1015663"/>
          </a:xfrm>
          <a:prstGeom prst="rect">
            <a:avLst/>
          </a:prstGeom>
          <a:noFill/>
        </p:spPr>
        <p:txBody>
          <a:bodyPr wrap="none" rtlCol="0">
            <a:spAutoFit/>
          </a:bodyPr>
          <a:lstStyle/>
          <a:p>
            <a:r>
              <a:rPr lang="en-US" sz="2000" b="1" dirty="0"/>
              <a:t>HEJC </a:t>
            </a:r>
          </a:p>
          <a:p>
            <a:r>
              <a:rPr lang="en-US" sz="2000" b="1" dirty="0"/>
              <a:t>November 17, 2023</a:t>
            </a:r>
          </a:p>
          <a:p>
            <a:r>
              <a:rPr lang="en-US" sz="2000" b="1" dirty="0"/>
              <a:t>Eric Fell</a:t>
            </a:r>
          </a:p>
        </p:txBody>
      </p:sp>
    </p:spTree>
    <p:extLst>
      <p:ext uri="{BB962C8B-B14F-4D97-AF65-F5344CB8AC3E}">
        <p14:creationId xmlns:p14="http://schemas.microsoft.com/office/powerpoint/2010/main" val="1693130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38DF745-7D3F-47F4-83A3-874385CFAA69}" type="slidenum">
              <a:rPr lang="en-US" sz="1800" smtClean="0">
                <a:solidFill>
                  <a:srgbClr val="D1282E"/>
                </a:solidFill>
              </a:rPr>
              <a:pPr/>
              <a:t>10</a:t>
            </a:fld>
            <a:endParaRPr lang="en-US" sz="1800" dirty="0">
              <a:solidFill>
                <a:srgbClr val="D1282E"/>
              </a:solidFill>
            </a:endParaRPr>
          </a:p>
        </p:txBody>
      </p:sp>
      <p:cxnSp>
        <p:nvCxnSpPr>
          <p:cNvPr id="7" name="直接连接符 4">
            <a:extLst>
              <a:ext uri="{FF2B5EF4-FFF2-40B4-BE49-F238E27FC236}">
                <a16:creationId xmlns:a16="http://schemas.microsoft.com/office/drawing/2014/main" id="{AFD3CBF8-5F0B-40C9-AE9A-3B14AA4DFE09}"/>
              </a:ext>
            </a:extLst>
          </p:cNvPr>
          <p:cNvCxnSpPr>
            <a:cxnSpLocks/>
          </p:cNvCxnSpPr>
          <p:nvPr/>
        </p:nvCxnSpPr>
        <p:spPr>
          <a:xfrm>
            <a:off x="0" y="1116041"/>
            <a:ext cx="9006840" cy="0"/>
          </a:xfrm>
          <a:prstGeom prst="line">
            <a:avLst/>
          </a:prstGeom>
          <a:ln w="76200">
            <a:solidFill>
              <a:srgbClr val="D1282E"/>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75DCD21B-C4CF-4965-8BB3-765E6C401627}"/>
              </a:ext>
            </a:extLst>
          </p:cNvPr>
          <p:cNvSpPr/>
          <p:nvPr/>
        </p:nvSpPr>
        <p:spPr>
          <a:xfrm>
            <a:off x="6743700" y="28575"/>
            <a:ext cx="2190750" cy="9161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7AF28581-C7E7-C04E-A6DA-DCD6B2506E70}"/>
              </a:ext>
            </a:extLst>
          </p:cNvPr>
          <p:cNvPicPr>
            <a:picLocks noChangeAspect="1"/>
          </p:cNvPicPr>
          <p:nvPr/>
        </p:nvPicPr>
        <p:blipFill>
          <a:blip r:embed="rId2"/>
          <a:stretch>
            <a:fillRect/>
          </a:stretch>
        </p:blipFill>
        <p:spPr>
          <a:xfrm>
            <a:off x="4216270" y="1550140"/>
            <a:ext cx="4700959" cy="2811243"/>
          </a:xfrm>
          <a:prstGeom prst="rect">
            <a:avLst/>
          </a:prstGeom>
        </p:spPr>
      </p:pic>
      <p:sp>
        <p:nvSpPr>
          <p:cNvPr id="11" name="TextBox 10">
            <a:extLst>
              <a:ext uri="{FF2B5EF4-FFF2-40B4-BE49-F238E27FC236}">
                <a16:creationId xmlns:a16="http://schemas.microsoft.com/office/drawing/2014/main" id="{484E7618-FAD3-B919-CC11-3A38C268B71C}"/>
              </a:ext>
            </a:extLst>
          </p:cNvPr>
          <p:cNvSpPr txBox="1"/>
          <p:nvPr/>
        </p:nvSpPr>
        <p:spPr>
          <a:xfrm>
            <a:off x="3936728" y="6512406"/>
            <a:ext cx="4515403" cy="307777"/>
          </a:xfrm>
          <a:prstGeom prst="rect">
            <a:avLst/>
          </a:prstGeom>
          <a:noFill/>
        </p:spPr>
        <p:txBody>
          <a:bodyPr wrap="none" rtlCol="0">
            <a:spAutoFit/>
          </a:bodyPr>
          <a:lstStyle/>
          <a:p>
            <a:r>
              <a:rPr lang="en-US" sz="1400" dirty="0"/>
              <a:t>P.P. Tans, A.F.M. De Jong, W.G. Mook, </a:t>
            </a:r>
            <a:r>
              <a:rPr lang="en-US" sz="1400" i="1" dirty="0"/>
              <a:t>Nature</a:t>
            </a:r>
            <a:r>
              <a:rPr lang="en-US" sz="1400" dirty="0"/>
              <a:t>, 280, 826, </a:t>
            </a:r>
            <a:r>
              <a:rPr lang="en-US" sz="1400" b="1" dirty="0"/>
              <a:t>1979</a:t>
            </a:r>
          </a:p>
        </p:txBody>
      </p:sp>
      <p:sp>
        <p:nvSpPr>
          <p:cNvPr id="12" name="TextBox 11">
            <a:extLst>
              <a:ext uri="{FF2B5EF4-FFF2-40B4-BE49-F238E27FC236}">
                <a16:creationId xmlns:a16="http://schemas.microsoft.com/office/drawing/2014/main" id="{B15D2A67-6B62-F98A-6D40-BF1FE2670559}"/>
              </a:ext>
            </a:extLst>
          </p:cNvPr>
          <p:cNvSpPr txBox="1"/>
          <p:nvPr/>
        </p:nvSpPr>
        <p:spPr>
          <a:xfrm>
            <a:off x="5785119" y="1455372"/>
            <a:ext cx="2667012" cy="369332"/>
          </a:xfrm>
          <a:prstGeom prst="rect">
            <a:avLst/>
          </a:prstGeom>
          <a:noFill/>
        </p:spPr>
        <p:txBody>
          <a:bodyPr wrap="none" rtlCol="0">
            <a:spAutoFit/>
          </a:bodyPr>
          <a:lstStyle/>
          <a:p>
            <a:r>
              <a:rPr lang="en-US" baseline="30000" dirty="0"/>
              <a:t>14</a:t>
            </a:r>
            <a:r>
              <a:rPr lang="en-US" dirty="0"/>
              <a:t>C measured in tree rings</a:t>
            </a:r>
          </a:p>
        </p:txBody>
      </p:sp>
      <p:sp>
        <p:nvSpPr>
          <p:cNvPr id="6" name="Title 5"/>
          <p:cNvSpPr>
            <a:spLocks noGrp="1"/>
          </p:cNvSpPr>
          <p:nvPr>
            <p:ph type="title"/>
          </p:nvPr>
        </p:nvSpPr>
        <p:spPr>
          <a:xfrm>
            <a:off x="-1" y="0"/>
            <a:ext cx="8626573" cy="1181100"/>
          </a:xfrm>
        </p:spPr>
        <p:txBody>
          <a:bodyPr>
            <a:normAutofit/>
          </a:bodyPr>
          <a:lstStyle/>
          <a:p>
            <a:r>
              <a:rPr lang="en-CA" sz="3000" dirty="0"/>
              <a:t>Suess effect complicates Carbon-14 measurement </a:t>
            </a:r>
          </a:p>
        </p:txBody>
      </p:sp>
      <p:sp>
        <p:nvSpPr>
          <p:cNvPr id="13" name="TextBox 12">
            <a:extLst>
              <a:ext uri="{FF2B5EF4-FFF2-40B4-BE49-F238E27FC236}">
                <a16:creationId xmlns:a16="http://schemas.microsoft.com/office/drawing/2014/main" id="{0B3412FA-9FF3-AAC6-3AF8-A65454617C3A}"/>
              </a:ext>
            </a:extLst>
          </p:cNvPr>
          <p:cNvSpPr txBox="1"/>
          <p:nvPr/>
        </p:nvSpPr>
        <p:spPr>
          <a:xfrm>
            <a:off x="56598" y="1292032"/>
            <a:ext cx="4515402" cy="646331"/>
          </a:xfrm>
          <a:prstGeom prst="rect">
            <a:avLst/>
          </a:prstGeom>
          <a:noFill/>
        </p:spPr>
        <p:txBody>
          <a:bodyPr wrap="square" rtlCol="0">
            <a:spAutoFit/>
          </a:bodyPr>
          <a:lstStyle/>
          <a:p>
            <a:r>
              <a:rPr lang="en-US" dirty="0"/>
              <a:t>Dilution of atmospheric </a:t>
            </a:r>
            <a:r>
              <a:rPr lang="en-US" b="1" baseline="30000" dirty="0"/>
              <a:t>14</a:t>
            </a:r>
            <a:r>
              <a:rPr lang="en-US" b="1" dirty="0"/>
              <a:t>C</a:t>
            </a:r>
            <a:r>
              <a:rPr lang="en-US" dirty="0"/>
              <a:t>O</a:t>
            </a:r>
            <a:r>
              <a:rPr lang="en-US" baseline="-25000" dirty="0"/>
              <a:t>2 </a:t>
            </a:r>
            <a:r>
              <a:rPr lang="en-US" dirty="0"/>
              <a:t>by fossil fuel derived CO</a:t>
            </a:r>
            <a:r>
              <a:rPr lang="en-US" baseline="-25000" dirty="0"/>
              <a:t>2</a:t>
            </a:r>
            <a:r>
              <a:rPr lang="en-US" dirty="0"/>
              <a:t> which doesn’t contain </a:t>
            </a:r>
            <a:r>
              <a:rPr lang="en-US" b="1" baseline="30000" dirty="0"/>
              <a:t>14</a:t>
            </a:r>
            <a:r>
              <a:rPr lang="en-US" b="1" dirty="0"/>
              <a:t>C</a:t>
            </a:r>
          </a:p>
        </p:txBody>
      </p:sp>
      <p:pic>
        <p:nvPicPr>
          <p:cNvPr id="3" name="Picture 2">
            <a:extLst>
              <a:ext uri="{FF2B5EF4-FFF2-40B4-BE49-F238E27FC236}">
                <a16:creationId xmlns:a16="http://schemas.microsoft.com/office/drawing/2014/main" id="{6C8A6924-E2C0-D70A-F00B-390D89B57713}"/>
              </a:ext>
            </a:extLst>
          </p:cNvPr>
          <p:cNvPicPr>
            <a:picLocks noChangeAspect="1"/>
          </p:cNvPicPr>
          <p:nvPr/>
        </p:nvPicPr>
        <p:blipFill>
          <a:blip r:embed="rId3"/>
          <a:stretch>
            <a:fillRect/>
          </a:stretch>
        </p:blipFill>
        <p:spPr>
          <a:xfrm>
            <a:off x="21020" y="3965125"/>
            <a:ext cx="4515403" cy="2249271"/>
          </a:xfrm>
          <a:prstGeom prst="rect">
            <a:avLst/>
          </a:prstGeom>
        </p:spPr>
      </p:pic>
      <p:sp>
        <p:nvSpPr>
          <p:cNvPr id="5" name="TextBox 4">
            <a:extLst>
              <a:ext uri="{FF2B5EF4-FFF2-40B4-BE49-F238E27FC236}">
                <a16:creationId xmlns:a16="http://schemas.microsoft.com/office/drawing/2014/main" id="{2B75D81B-99B3-4A42-C33A-E6EA1C50E7ED}"/>
              </a:ext>
            </a:extLst>
          </p:cNvPr>
          <p:cNvSpPr txBox="1"/>
          <p:nvPr/>
        </p:nvSpPr>
        <p:spPr>
          <a:xfrm>
            <a:off x="4885599" y="5184390"/>
            <a:ext cx="4048851" cy="646331"/>
          </a:xfrm>
          <a:prstGeom prst="rect">
            <a:avLst/>
          </a:prstGeom>
          <a:noFill/>
        </p:spPr>
        <p:txBody>
          <a:bodyPr wrap="square" rtlCol="0">
            <a:spAutoFit/>
          </a:bodyPr>
          <a:lstStyle/>
          <a:p>
            <a:r>
              <a:rPr lang="el-GR" b="1" dirty="0">
                <a:latin typeface="Times New Roman" panose="02020603050405020304" pitchFamily="18" charset="0"/>
                <a:cs typeface="Times New Roman" panose="02020603050405020304" pitchFamily="18" charset="0"/>
              </a:rPr>
              <a:t>Δ</a:t>
            </a:r>
            <a:r>
              <a:rPr lang="en-US" b="1" baseline="30000" dirty="0"/>
              <a:t>14</a:t>
            </a:r>
            <a:r>
              <a:rPr lang="en-US" b="1" dirty="0"/>
              <a:t>C </a:t>
            </a:r>
            <a:r>
              <a:rPr lang="en-US" dirty="0"/>
              <a:t>can differentiate between CO</a:t>
            </a:r>
            <a:r>
              <a:rPr lang="en-US" baseline="-25000" dirty="0"/>
              <a:t>2</a:t>
            </a:r>
            <a:r>
              <a:rPr lang="en-US" dirty="0"/>
              <a:t> increase due to fossil fuels vs forest fires</a:t>
            </a:r>
          </a:p>
        </p:txBody>
      </p:sp>
      <p:pic>
        <p:nvPicPr>
          <p:cNvPr id="2050" name="Picture 2" descr="Equation 1">
            <a:extLst>
              <a:ext uri="{FF2B5EF4-FFF2-40B4-BE49-F238E27FC236}">
                <a16:creationId xmlns:a16="http://schemas.microsoft.com/office/drawing/2014/main" id="{6A49BA81-8790-FF87-5CC1-A281B9920C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618" y="2232083"/>
            <a:ext cx="2635855" cy="154903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D5FE7D9C-B73B-FA39-EBF7-E61D04903048}"/>
              </a:ext>
            </a:extLst>
          </p:cNvPr>
          <p:cNvSpPr txBox="1"/>
          <p:nvPr/>
        </p:nvSpPr>
        <p:spPr>
          <a:xfrm>
            <a:off x="142874" y="6477005"/>
            <a:ext cx="2233753" cy="307777"/>
          </a:xfrm>
          <a:prstGeom prst="rect">
            <a:avLst/>
          </a:prstGeom>
          <a:noFill/>
        </p:spPr>
        <p:txBody>
          <a:bodyPr wrap="none" rtlCol="0">
            <a:spAutoFit/>
          </a:bodyPr>
          <a:lstStyle/>
          <a:p>
            <a:r>
              <a:rPr lang="en-US" sz="1400" dirty="0"/>
              <a:t>https://gml.noaa.gov/ccgg/</a:t>
            </a:r>
          </a:p>
        </p:txBody>
      </p:sp>
    </p:spTree>
    <p:extLst>
      <p:ext uri="{BB962C8B-B14F-4D97-AF65-F5344CB8AC3E}">
        <p14:creationId xmlns:p14="http://schemas.microsoft.com/office/powerpoint/2010/main" val="2864107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38DF745-7D3F-47F4-83A3-874385CFAA69}" type="slidenum">
              <a:rPr lang="en-US" sz="1800" smtClean="0">
                <a:solidFill>
                  <a:srgbClr val="D1282E"/>
                </a:solidFill>
              </a:rPr>
              <a:pPr/>
              <a:t>11</a:t>
            </a:fld>
            <a:endParaRPr lang="en-US" sz="1800" dirty="0">
              <a:solidFill>
                <a:srgbClr val="D1282E"/>
              </a:solidFill>
            </a:endParaRPr>
          </a:p>
        </p:txBody>
      </p:sp>
      <p:sp>
        <p:nvSpPr>
          <p:cNvPr id="6" name="Title 5"/>
          <p:cNvSpPr>
            <a:spLocks noGrp="1"/>
          </p:cNvSpPr>
          <p:nvPr>
            <p:ph type="title"/>
          </p:nvPr>
        </p:nvSpPr>
        <p:spPr/>
        <p:txBody>
          <a:bodyPr>
            <a:normAutofit/>
          </a:bodyPr>
          <a:lstStyle/>
          <a:p>
            <a:r>
              <a:rPr lang="en-CA" sz="3000" dirty="0"/>
              <a:t>Nuclear weapons testing</a:t>
            </a:r>
          </a:p>
        </p:txBody>
      </p:sp>
      <p:cxnSp>
        <p:nvCxnSpPr>
          <p:cNvPr id="7" name="直接连接符 4">
            <a:extLst>
              <a:ext uri="{FF2B5EF4-FFF2-40B4-BE49-F238E27FC236}">
                <a16:creationId xmlns:a16="http://schemas.microsoft.com/office/drawing/2014/main" id="{AFD3CBF8-5F0B-40C9-AE9A-3B14AA4DFE09}"/>
              </a:ext>
            </a:extLst>
          </p:cNvPr>
          <p:cNvCxnSpPr>
            <a:cxnSpLocks/>
          </p:cNvCxnSpPr>
          <p:nvPr/>
        </p:nvCxnSpPr>
        <p:spPr>
          <a:xfrm>
            <a:off x="0" y="1116041"/>
            <a:ext cx="9006840" cy="0"/>
          </a:xfrm>
          <a:prstGeom prst="line">
            <a:avLst/>
          </a:prstGeom>
          <a:ln w="76200">
            <a:solidFill>
              <a:srgbClr val="D1282E"/>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75DCD21B-C4CF-4965-8BB3-765E6C401627}"/>
              </a:ext>
            </a:extLst>
          </p:cNvPr>
          <p:cNvSpPr/>
          <p:nvPr/>
        </p:nvSpPr>
        <p:spPr>
          <a:xfrm>
            <a:off x="6743700" y="28575"/>
            <a:ext cx="2190750" cy="9161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undefined">
            <a:extLst>
              <a:ext uri="{FF2B5EF4-FFF2-40B4-BE49-F238E27FC236}">
                <a16:creationId xmlns:a16="http://schemas.microsoft.com/office/drawing/2014/main" id="{95528BF6-CCAE-4439-E66A-5D9CAE016A8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641" y="3874213"/>
            <a:ext cx="3816732" cy="200378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Graph of nuclear testing">
            <a:extLst>
              <a:ext uri="{FF2B5EF4-FFF2-40B4-BE49-F238E27FC236}">
                <a16:creationId xmlns:a16="http://schemas.microsoft.com/office/drawing/2014/main" id="{3A45DA83-E372-9E15-E7F5-7C4D51650A2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41230" y="1193589"/>
            <a:ext cx="4944129" cy="277592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2FEAF4B-DD0C-1DD2-C314-91E652E2E8DF}"/>
              </a:ext>
            </a:extLst>
          </p:cNvPr>
          <p:cNvSpPr txBox="1"/>
          <p:nvPr/>
        </p:nvSpPr>
        <p:spPr>
          <a:xfrm>
            <a:off x="6243" y="1288890"/>
            <a:ext cx="4155854" cy="2154436"/>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700" dirty="0"/>
              <a:t>First nuclear bomb, Trinity test.            New Mexico, July 1945</a:t>
            </a:r>
          </a:p>
          <a:p>
            <a:pPr marL="285750" indent="-285750">
              <a:spcAft>
                <a:spcPts val="600"/>
              </a:spcAft>
              <a:buFont typeface="Arial" panose="020B0604020202020204" pitchFamily="34" charset="0"/>
              <a:buChar char="•"/>
            </a:pPr>
            <a:r>
              <a:rPr lang="en-US" sz="1700" dirty="0"/>
              <a:t>1952, first thermonuclear bomb test (US)</a:t>
            </a:r>
          </a:p>
          <a:p>
            <a:pPr marL="285750" indent="-285750">
              <a:spcAft>
                <a:spcPts val="600"/>
              </a:spcAft>
              <a:buFont typeface="Arial" panose="020B0604020202020204" pitchFamily="34" charset="0"/>
              <a:buChar char="•"/>
            </a:pPr>
            <a:r>
              <a:rPr lang="en-US" sz="1700" dirty="0"/>
              <a:t>1945-1963 almost 500 nuclear bomb tests worldwide</a:t>
            </a:r>
          </a:p>
          <a:p>
            <a:pPr marL="285750" indent="-285750">
              <a:spcAft>
                <a:spcPts val="600"/>
              </a:spcAft>
              <a:buFont typeface="Arial" panose="020B0604020202020204" pitchFamily="34" charset="0"/>
              <a:buChar char="•"/>
            </a:pPr>
            <a:r>
              <a:rPr lang="en-US" sz="1700" dirty="0"/>
              <a:t>1963 US-UK-USSR sign Partial Test Ban Treaty, only allows underground tests</a:t>
            </a:r>
          </a:p>
        </p:txBody>
      </p:sp>
      <p:pic>
        <p:nvPicPr>
          <p:cNvPr id="9" name="Picture 8">
            <a:extLst>
              <a:ext uri="{FF2B5EF4-FFF2-40B4-BE49-F238E27FC236}">
                <a16:creationId xmlns:a16="http://schemas.microsoft.com/office/drawing/2014/main" id="{3BAD928A-963D-BBEA-47F5-C50B99BB0D1C}"/>
              </a:ext>
            </a:extLst>
          </p:cNvPr>
          <p:cNvPicPr>
            <a:picLocks noChangeAspect="1"/>
          </p:cNvPicPr>
          <p:nvPr/>
        </p:nvPicPr>
        <p:blipFill>
          <a:blip r:embed="rId4"/>
          <a:stretch>
            <a:fillRect/>
          </a:stretch>
        </p:blipFill>
        <p:spPr>
          <a:xfrm>
            <a:off x="4219647" y="4024247"/>
            <a:ext cx="4646877" cy="2468880"/>
          </a:xfrm>
          <a:prstGeom prst="rect">
            <a:avLst/>
          </a:prstGeom>
        </p:spPr>
      </p:pic>
      <p:sp>
        <p:nvSpPr>
          <p:cNvPr id="3" name="TextBox 2">
            <a:extLst>
              <a:ext uri="{FF2B5EF4-FFF2-40B4-BE49-F238E27FC236}">
                <a16:creationId xmlns:a16="http://schemas.microsoft.com/office/drawing/2014/main" id="{3EE86474-D5BF-7E53-0220-0CF61EFE6248}"/>
              </a:ext>
            </a:extLst>
          </p:cNvPr>
          <p:cNvSpPr txBox="1"/>
          <p:nvPr/>
        </p:nvSpPr>
        <p:spPr>
          <a:xfrm>
            <a:off x="-31530" y="6192060"/>
            <a:ext cx="5087007" cy="615553"/>
          </a:xfrm>
          <a:prstGeom prst="rect">
            <a:avLst/>
          </a:prstGeom>
          <a:noFill/>
        </p:spPr>
        <p:txBody>
          <a:bodyPr wrap="square" rtlCol="0">
            <a:spAutoFit/>
          </a:bodyPr>
          <a:lstStyle/>
          <a:p>
            <a:r>
              <a:rPr lang="en-US" sz="1700" dirty="0"/>
              <a:t>Nuclear fallout includes radioactive fission products and material in earth/water that becomes radioactive</a:t>
            </a:r>
          </a:p>
        </p:txBody>
      </p:sp>
      <p:sp>
        <p:nvSpPr>
          <p:cNvPr id="5" name="TextBox 4">
            <a:extLst>
              <a:ext uri="{FF2B5EF4-FFF2-40B4-BE49-F238E27FC236}">
                <a16:creationId xmlns:a16="http://schemas.microsoft.com/office/drawing/2014/main" id="{F9A5E268-2B75-C92F-59EA-5A4EE45D24A0}"/>
              </a:ext>
            </a:extLst>
          </p:cNvPr>
          <p:cNvSpPr txBox="1"/>
          <p:nvPr/>
        </p:nvSpPr>
        <p:spPr>
          <a:xfrm>
            <a:off x="4933278" y="6460798"/>
            <a:ext cx="3479029" cy="338554"/>
          </a:xfrm>
          <a:prstGeom prst="rect">
            <a:avLst/>
          </a:prstGeom>
          <a:noFill/>
        </p:spPr>
        <p:txBody>
          <a:bodyPr wrap="none" rtlCol="0">
            <a:spAutoFit/>
          </a:bodyPr>
          <a:lstStyle/>
          <a:p>
            <a:r>
              <a:rPr lang="en-US" sz="1600" dirty="0">
                <a:sym typeface="Wingdings" panose="05000000000000000000" pitchFamily="2" charset="2"/>
              </a:rPr>
              <a:t>still detected at old nuclear test sites</a:t>
            </a:r>
            <a:endParaRPr lang="en-US" sz="1600" dirty="0"/>
          </a:p>
        </p:txBody>
      </p:sp>
    </p:spTree>
    <p:extLst>
      <p:ext uri="{BB962C8B-B14F-4D97-AF65-F5344CB8AC3E}">
        <p14:creationId xmlns:p14="http://schemas.microsoft.com/office/powerpoint/2010/main" val="1999624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38DF745-7D3F-47F4-83A3-874385CFAA69}" type="slidenum">
              <a:rPr lang="en-US" sz="1800" smtClean="0">
                <a:solidFill>
                  <a:srgbClr val="D1282E"/>
                </a:solidFill>
              </a:rPr>
              <a:pPr/>
              <a:t>12</a:t>
            </a:fld>
            <a:endParaRPr lang="en-US" sz="1800" dirty="0">
              <a:solidFill>
                <a:srgbClr val="D1282E"/>
              </a:solidFill>
            </a:endParaRPr>
          </a:p>
        </p:txBody>
      </p:sp>
      <p:sp>
        <p:nvSpPr>
          <p:cNvPr id="6" name="Title 5"/>
          <p:cNvSpPr>
            <a:spLocks noGrp="1"/>
          </p:cNvSpPr>
          <p:nvPr>
            <p:ph type="title"/>
          </p:nvPr>
        </p:nvSpPr>
        <p:spPr/>
        <p:txBody>
          <a:bodyPr>
            <a:normAutofit/>
          </a:bodyPr>
          <a:lstStyle/>
          <a:p>
            <a:r>
              <a:rPr lang="en-CA" sz="3000" dirty="0"/>
              <a:t>Carbon-14 “Bomb Pulse”</a:t>
            </a:r>
          </a:p>
        </p:txBody>
      </p:sp>
      <p:cxnSp>
        <p:nvCxnSpPr>
          <p:cNvPr id="7" name="直接连接符 4">
            <a:extLst>
              <a:ext uri="{FF2B5EF4-FFF2-40B4-BE49-F238E27FC236}">
                <a16:creationId xmlns:a16="http://schemas.microsoft.com/office/drawing/2014/main" id="{AFD3CBF8-5F0B-40C9-AE9A-3B14AA4DFE09}"/>
              </a:ext>
            </a:extLst>
          </p:cNvPr>
          <p:cNvCxnSpPr>
            <a:cxnSpLocks/>
          </p:cNvCxnSpPr>
          <p:nvPr/>
        </p:nvCxnSpPr>
        <p:spPr>
          <a:xfrm>
            <a:off x="0" y="1116041"/>
            <a:ext cx="9006840" cy="0"/>
          </a:xfrm>
          <a:prstGeom prst="line">
            <a:avLst/>
          </a:prstGeom>
          <a:ln w="76200">
            <a:solidFill>
              <a:srgbClr val="D1282E"/>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75DCD21B-C4CF-4965-8BB3-765E6C401627}"/>
              </a:ext>
            </a:extLst>
          </p:cNvPr>
          <p:cNvSpPr/>
          <p:nvPr/>
        </p:nvSpPr>
        <p:spPr>
          <a:xfrm>
            <a:off x="6743700" y="28575"/>
            <a:ext cx="2190750" cy="9161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undefined">
            <a:extLst>
              <a:ext uri="{FF2B5EF4-FFF2-40B4-BE49-F238E27FC236}">
                <a16:creationId xmlns:a16="http://schemas.microsoft.com/office/drawing/2014/main" id="{51F291E9-F583-F22B-11FA-76CCACC056D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896050"/>
            <a:ext cx="4389120" cy="351129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EEC105E-2621-F38A-3492-68BCC61C5A8E}"/>
              </a:ext>
            </a:extLst>
          </p:cNvPr>
          <p:cNvPicPr>
            <a:picLocks noChangeAspect="1"/>
          </p:cNvPicPr>
          <p:nvPr/>
        </p:nvPicPr>
        <p:blipFill>
          <a:blip r:embed="rId4"/>
          <a:stretch>
            <a:fillRect/>
          </a:stretch>
        </p:blipFill>
        <p:spPr>
          <a:xfrm>
            <a:off x="4457700" y="1898521"/>
            <a:ext cx="4389120" cy="3652845"/>
          </a:xfrm>
          <a:prstGeom prst="rect">
            <a:avLst/>
          </a:prstGeom>
        </p:spPr>
      </p:pic>
      <p:sp>
        <p:nvSpPr>
          <p:cNvPr id="9" name="TextBox 8">
            <a:extLst>
              <a:ext uri="{FF2B5EF4-FFF2-40B4-BE49-F238E27FC236}">
                <a16:creationId xmlns:a16="http://schemas.microsoft.com/office/drawing/2014/main" id="{EE2E4671-E175-79AC-6518-837DEADCC76F}"/>
              </a:ext>
            </a:extLst>
          </p:cNvPr>
          <p:cNvSpPr txBox="1"/>
          <p:nvPr/>
        </p:nvSpPr>
        <p:spPr>
          <a:xfrm>
            <a:off x="3827862" y="6556444"/>
            <a:ext cx="4515403" cy="307777"/>
          </a:xfrm>
          <a:prstGeom prst="rect">
            <a:avLst/>
          </a:prstGeom>
          <a:noFill/>
        </p:spPr>
        <p:txBody>
          <a:bodyPr wrap="none" rtlCol="0">
            <a:spAutoFit/>
          </a:bodyPr>
          <a:lstStyle/>
          <a:p>
            <a:r>
              <a:rPr lang="en-US" sz="1400" dirty="0"/>
              <a:t>P.P. Tans, A.F.M. De Jong, W.G. Mook, </a:t>
            </a:r>
            <a:r>
              <a:rPr lang="en-US" sz="1400" i="1" dirty="0"/>
              <a:t>Nature</a:t>
            </a:r>
            <a:r>
              <a:rPr lang="en-US" sz="1400" dirty="0"/>
              <a:t>, 280, 826, </a:t>
            </a:r>
            <a:r>
              <a:rPr lang="en-US" sz="1400" b="1" dirty="0"/>
              <a:t>1979</a:t>
            </a:r>
          </a:p>
        </p:txBody>
      </p:sp>
      <p:sp>
        <p:nvSpPr>
          <p:cNvPr id="10" name="TextBox 9">
            <a:extLst>
              <a:ext uri="{FF2B5EF4-FFF2-40B4-BE49-F238E27FC236}">
                <a16:creationId xmlns:a16="http://schemas.microsoft.com/office/drawing/2014/main" id="{501C8D80-B5A3-AEAE-DD22-F218C4ADACE0}"/>
              </a:ext>
            </a:extLst>
          </p:cNvPr>
          <p:cNvSpPr txBox="1"/>
          <p:nvPr/>
        </p:nvSpPr>
        <p:spPr>
          <a:xfrm>
            <a:off x="6676748" y="4088522"/>
            <a:ext cx="1923393" cy="492443"/>
          </a:xfrm>
          <a:prstGeom prst="rect">
            <a:avLst/>
          </a:prstGeom>
          <a:noFill/>
        </p:spPr>
        <p:txBody>
          <a:bodyPr wrap="square" rtlCol="0">
            <a:spAutoFit/>
          </a:bodyPr>
          <a:lstStyle/>
          <a:p>
            <a:r>
              <a:rPr lang="en-US" sz="1300" dirty="0"/>
              <a:t>Chinese thermonuclear explosions</a:t>
            </a:r>
          </a:p>
        </p:txBody>
      </p:sp>
      <p:sp>
        <p:nvSpPr>
          <p:cNvPr id="3" name="TextBox 2">
            <a:extLst>
              <a:ext uri="{FF2B5EF4-FFF2-40B4-BE49-F238E27FC236}">
                <a16:creationId xmlns:a16="http://schemas.microsoft.com/office/drawing/2014/main" id="{8ED3A458-252E-EDB0-46C9-3662D0A8AED2}"/>
              </a:ext>
            </a:extLst>
          </p:cNvPr>
          <p:cNvSpPr txBox="1"/>
          <p:nvPr/>
        </p:nvSpPr>
        <p:spPr>
          <a:xfrm>
            <a:off x="790619" y="1212857"/>
            <a:ext cx="7601069" cy="646331"/>
          </a:xfrm>
          <a:prstGeom prst="rect">
            <a:avLst/>
          </a:prstGeom>
          <a:noFill/>
        </p:spPr>
        <p:txBody>
          <a:bodyPr wrap="square" rtlCol="0">
            <a:spAutoFit/>
          </a:bodyPr>
          <a:lstStyle/>
          <a:p>
            <a:r>
              <a:rPr lang="en-US" dirty="0"/>
              <a:t>Nuclear testing caused rapid increase in atmospheric </a:t>
            </a:r>
            <a:r>
              <a:rPr lang="en-US" b="1" baseline="30000" dirty="0"/>
              <a:t>14</a:t>
            </a:r>
            <a:r>
              <a:rPr lang="en-US" b="1" dirty="0"/>
              <a:t>C</a:t>
            </a:r>
            <a:r>
              <a:rPr lang="en-US" dirty="0"/>
              <a:t> due to neutrons from explosions colliding with </a:t>
            </a:r>
            <a:r>
              <a:rPr lang="en-US" b="1" baseline="30000" dirty="0"/>
              <a:t>14</a:t>
            </a:r>
            <a:r>
              <a:rPr lang="en-US" b="1" dirty="0"/>
              <a:t>N</a:t>
            </a:r>
          </a:p>
        </p:txBody>
      </p:sp>
      <p:sp>
        <p:nvSpPr>
          <p:cNvPr id="11" name="TextBox 10">
            <a:extLst>
              <a:ext uri="{FF2B5EF4-FFF2-40B4-BE49-F238E27FC236}">
                <a16:creationId xmlns:a16="http://schemas.microsoft.com/office/drawing/2014/main" id="{5C699EC0-EE79-0085-E872-86C731DD889F}"/>
              </a:ext>
            </a:extLst>
          </p:cNvPr>
          <p:cNvSpPr txBox="1"/>
          <p:nvPr/>
        </p:nvSpPr>
        <p:spPr>
          <a:xfrm>
            <a:off x="126125" y="5633114"/>
            <a:ext cx="8265564" cy="923330"/>
          </a:xfrm>
          <a:prstGeom prst="rect">
            <a:avLst/>
          </a:prstGeom>
          <a:noFill/>
        </p:spPr>
        <p:txBody>
          <a:bodyPr wrap="square" rtlCol="0">
            <a:spAutoFit/>
          </a:bodyPr>
          <a:lstStyle/>
          <a:p>
            <a:r>
              <a:rPr lang="en-US" dirty="0"/>
              <a:t>Bomb tests also irradiated seawater forming large amounts of </a:t>
            </a:r>
            <a:r>
              <a:rPr lang="en-US" b="1" baseline="30000" dirty="0"/>
              <a:t>36</a:t>
            </a:r>
            <a:r>
              <a:rPr lang="en-US" b="1" dirty="0"/>
              <a:t>Cl</a:t>
            </a:r>
            <a:r>
              <a:rPr lang="en-US" dirty="0"/>
              <a:t> (T</a:t>
            </a:r>
            <a:r>
              <a:rPr lang="en-US" baseline="-25000" dirty="0"/>
              <a:t>1/2</a:t>
            </a:r>
            <a:r>
              <a:rPr lang="en-US" dirty="0"/>
              <a:t>= 301,000 y).  </a:t>
            </a:r>
          </a:p>
          <a:p>
            <a:r>
              <a:rPr lang="en-US" b="1" baseline="30000" dirty="0"/>
              <a:t>36</a:t>
            </a:r>
            <a:r>
              <a:rPr lang="en-US" b="1" dirty="0"/>
              <a:t>Cl</a:t>
            </a:r>
            <a:r>
              <a:rPr lang="en-US" dirty="0"/>
              <a:t> has atmospheric residence time ~ 2 y so can be used to indicate 1950s water in soil and ground water. Also used for geologic dating of ice and sediments.</a:t>
            </a:r>
          </a:p>
        </p:txBody>
      </p:sp>
    </p:spTree>
    <p:extLst>
      <p:ext uri="{BB962C8B-B14F-4D97-AF65-F5344CB8AC3E}">
        <p14:creationId xmlns:p14="http://schemas.microsoft.com/office/powerpoint/2010/main" val="1280704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38DF745-7D3F-47F4-83A3-874385CFAA69}" type="slidenum">
              <a:rPr lang="en-US" sz="1800" smtClean="0">
                <a:solidFill>
                  <a:srgbClr val="D1282E"/>
                </a:solidFill>
              </a:rPr>
              <a:pPr/>
              <a:t>13</a:t>
            </a:fld>
            <a:endParaRPr lang="en-US" sz="1800" dirty="0">
              <a:solidFill>
                <a:srgbClr val="D1282E"/>
              </a:solidFill>
            </a:endParaRPr>
          </a:p>
        </p:txBody>
      </p:sp>
      <p:sp>
        <p:nvSpPr>
          <p:cNvPr id="6" name="Title 5"/>
          <p:cNvSpPr>
            <a:spLocks noGrp="1"/>
          </p:cNvSpPr>
          <p:nvPr>
            <p:ph type="title"/>
          </p:nvPr>
        </p:nvSpPr>
        <p:spPr>
          <a:xfrm>
            <a:off x="-1" y="0"/>
            <a:ext cx="8324193" cy="1181100"/>
          </a:xfrm>
        </p:spPr>
        <p:txBody>
          <a:bodyPr>
            <a:normAutofit/>
          </a:bodyPr>
          <a:lstStyle/>
          <a:p>
            <a:r>
              <a:rPr lang="en-CA" sz="3000" dirty="0"/>
              <a:t>Other radiotracers used in climate research</a:t>
            </a:r>
          </a:p>
        </p:txBody>
      </p:sp>
      <p:cxnSp>
        <p:nvCxnSpPr>
          <p:cNvPr id="7" name="直接连接符 4">
            <a:extLst>
              <a:ext uri="{FF2B5EF4-FFF2-40B4-BE49-F238E27FC236}">
                <a16:creationId xmlns:a16="http://schemas.microsoft.com/office/drawing/2014/main" id="{AFD3CBF8-5F0B-40C9-AE9A-3B14AA4DFE09}"/>
              </a:ext>
            </a:extLst>
          </p:cNvPr>
          <p:cNvCxnSpPr>
            <a:cxnSpLocks/>
          </p:cNvCxnSpPr>
          <p:nvPr/>
        </p:nvCxnSpPr>
        <p:spPr>
          <a:xfrm>
            <a:off x="0" y="1116041"/>
            <a:ext cx="9006840" cy="0"/>
          </a:xfrm>
          <a:prstGeom prst="line">
            <a:avLst/>
          </a:prstGeom>
          <a:ln w="76200">
            <a:solidFill>
              <a:srgbClr val="D1282E"/>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75DCD21B-C4CF-4965-8BB3-765E6C401627}"/>
              </a:ext>
            </a:extLst>
          </p:cNvPr>
          <p:cNvSpPr/>
          <p:nvPr/>
        </p:nvSpPr>
        <p:spPr>
          <a:xfrm>
            <a:off x="6743700" y="28575"/>
            <a:ext cx="2190750" cy="9161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57F4BA6-95FD-BCC9-5792-E9D3681661DB}"/>
              </a:ext>
            </a:extLst>
          </p:cNvPr>
          <p:cNvPicPr>
            <a:picLocks noChangeAspect="1"/>
          </p:cNvPicPr>
          <p:nvPr/>
        </p:nvPicPr>
        <p:blipFill>
          <a:blip r:embed="rId2"/>
          <a:stretch>
            <a:fillRect/>
          </a:stretch>
        </p:blipFill>
        <p:spPr>
          <a:xfrm>
            <a:off x="1247902" y="3190313"/>
            <a:ext cx="6437503" cy="3383280"/>
          </a:xfrm>
          <a:prstGeom prst="rect">
            <a:avLst/>
          </a:prstGeom>
        </p:spPr>
      </p:pic>
      <p:sp>
        <p:nvSpPr>
          <p:cNvPr id="9" name="TextBox 8">
            <a:extLst>
              <a:ext uri="{FF2B5EF4-FFF2-40B4-BE49-F238E27FC236}">
                <a16:creationId xmlns:a16="http://schemas.microsoft.com/office/drawing/2014/main" id="{C0A44830-771C-0E87-E306-3F4B664120C8}"/>
              </a:ext>
            </a:extLst>
          </p:cNvPr>
          <p:cNvSpPr txBox="1"/>
          <p:nvPr/>
        </p:nvSpPr>
        <p:spPr>
          <a:xfrm>
            <a:off x="3034482" y="2927834"/>
            <a:ext cx="1951303" cy="307777"/>
          </a:xfrm>
          <a:prstGeom prst="rect">
            <a:avLst/>
          </a:prstGeom>
          <a:noFill/>
        </p:spPr>
        <p:txBody>
          <a:bodyPr wrap="none" rtlCol="0">
            <a:spAutoFit/>
          </a:bodyPr>
          <a:lstStyle/>
          <a:p>
            <a:r>
              <a:rPr lang="en-US" sz="1400" dirty="0"/>
              <a:t>(not all are radiotracers)</a:t>
            </a:r>
          </a:p>
        </p:txBody>
      </p:sp>
      <p:sp>
        <p:nvSpPr>
          <p:cNvPr id="10" name="TextBox 9">
            <a:extLst>
              <a:ext uri="{FF2B5EF4-FFF2-40B4-BE49-F238E27FC236}">
                <a16:creationId xmlns:a16="http://schemas.microsoft.com/office/drawing/2014/main" id="{6D68DAF6-8A73-ABF8-857C-1B7E76B7BD60}"/>
              </a:ext>
            </a:extLst>
          </p:cNvPr>
          <p:cNvSpPr txBox="1"/>
          <p:nvPr/>
        </p:nvSpPr>
        <p:spPr>
          <a:xfrm>
            <a:off x="1458595" y="6504502"/>
            <a:ext cx="2923557" cy="307777"/>
          </a:xfrm>
          <a:prstGeom prst="rect">
            <a:avLst/>
          </a:prstGeom>
          <a:noFill/>
        </p:spPr>
        <p:txBody>
          <a:bodyPr wrap="none" rtlCol="0">
            <a:spAutoFit/>
          </a:bodyPr>
          <a:lstStyle/>
          <a:p>
            <a:r>
              <a:rPr lang="en-US" sz="1400" dirty="0"/>
              <a:t>https://gml.noaa.gov/ccgg/isotopes/</a:t>
            </a:r>
          </a:p>
        </p:txBody>
      </p:sp>
      <p:sp>
        <p:nvSpPr>
          <p:cNvPr id="11" name="TextBox 10">
            <a:extLst>
              <a:ext uri="{FF2B5EF4-FFF2-40B4-BE49-F238E27FC236}">
                <a16:creationId xmlns:a16="http://schemas.microsoft.com/office/drawing/2014/main" id="{36D343CE-2661-65FA-AF57-BC742DE68CB5}"/>
              </a:ext>
            </a:extLst>
          </p:cNvPr>
          <p:cNvSpPr txBox="1"/>
          <p:nvPr/>
        </p:nvSpPr>
        <p:spPr>
          <a:xfrm>
            <a:off x="50721" y="1816196"/>
            <a:ext cx="9006839" cy="723275"/>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b="1" baseline="30000" dirty="0"/>
              <a:t> 7</a:t>
            </a:r>
            <a:r>
              <a:rPr lang="en-US" b="1" dirty="0"/>
              <a:t>Be </a:t>
            </a:r>
            <a:r>
              <a:rPr lang="en-US" dirty="0"/>
              <a:t>(T</a:t>
            </a:r>
            <a:r>
              <a:rPr lang="en-US" baseline="-25000" dirty="0"/>
              <a:t>1/2</a:t>
            </a:r>
            <a:r>
              <a:rPr lang="en-US" dirty="0"/>
              <a:t>= 53 d) formed by cosmic rays hitting N, O, in stratosphere/upper troposphere</a:t>
            </a:r>
          </a:p>
          <a:p>
            <a:pPr marL="285750" indent="-285750">
              <a:spcAft>
                <a:spcPts val="600"/>
              </a:spcAft>
              <a:buFont typeface="Arial" panose="020B0604020202020204" pitchFamily="34" charset="0"/>
              <a:buChar char="•"/>
            </a:pPr>
            <a:r>
              <a:rPr lang="en-US" b="1" baseline="30000" dirty="0"/>
              <a:t> 210</a:t>
            </a:r>
            <a:r>
              <a:rPr lang="en-US" b="1" dirty="0"/>
              <a:t>Pb </a:t>
            </a:r>
            <a:r>
              <a:rPr lang="en-US" dirty="0"/>
              <a:t>(T</a:t>
            </a:r>
            <a:r>
              <a:rPr lang="en-US" baseline="-25000" dirty="0"/>
              <a:t>1/2</a:t>
            </a:r>
            <a:r>
              <a:rPr lang="en-US" dirty="0"/>
              <a:t>= 22 y) formed by radioactive decay of </a:t>
            </a:r>
            <a:r>
              <a:rPr lang="en-US" b="1" baseline="30000" dirty="0"/>
              <a:t>222</a:t>
            </a:r>
            <a:r>
              <a:rPr lang="en-US" b="1" dirty="0"/>
              <a:t>Rn</a:t>
            </a:r>
            <a:r>
              <a:rPr lang="en-US" dirty="0"/>
              <a:t> gas from Earth’s crust</a:t>
            </a:r>
          </a:p>
        </p:txBody>
      </p:sp>
      <p:sp>
        <p:nvSpPr>
          <p:cNvPr id="12" name="TextBox 11">
            <a:extLst>
              <a:ext uri="{FF2B5EF4-FFF2-40B4-BE49-F238E27FC236}">
                <a16:creationId xmlns:a16="http://schemas.microsoft.com/office/drawing/2014/main" id="{52CD24AE-93A8-B7DA-7702-9413E8A41219}"/>
              </a:ext>
            </a:extLst>
          </p:cNvPr>
          <p:cNvSpPr txBox="1"/>
          <p:nvPr/>
        </p:nvSpPr>
        <p:spPr>
          <a:xfrm>
            <a:off x="98807" y="1259718"/>
            <a:ext cx="8465331" cy="369332"/>
          </a:xfrm>
          <a:prstGeom prst="rect">
            <a:avLst/>
          </a:prstGeom>
          <a:noFill/>
        </p:spPr>
        <p:txBody>
          <a:bodyPr wrap="none" rtlCol="0">
            <a:spAutoFit/>
          </a:bodyPr>
          <a:lstStyle/>
          <a:p>
            <a:r>
              <a:rPr lang="en-US" dirty="0"/>
              <a:t>to study air masses, vertical exchange transport, convective activity in the troposphere</a:t>
            </a:r>
          </a:p>
        </p:txBody>
      </p:sp>
    </p:spTree>
    <p:extLst>
      <p:ext uri="{BB962C8B-B14F-4D97-AF65-F5344CB8AC3E}">
        <p14:creationId xmlns:p14="http://schemas.microsoft.com/office/powerpoint/2010/main" val="36291735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38DF745-7D3F-47F4-83A3-874385CFAA69}" type="slidenum">
              <a:rPr lang="en-US" sz="1800" smtClean="0">
                <a:solidFill>
                  <a:srgbClr val="D1282E"/>
                </a:solidFill>
              </a:rPr>
              <a:pPr/>
              <a:t>14</a:t>
            </a:fld>
            <a:endParaRPr lang="en-US" sz="1800" dirty="0">
              <a:solidFill>
                <a:srgbClr val="D1282E"/>
              </a:solidFill>
            </a:endParaRPr>
          </a:p>
        </p:txBody>
      </p:sp>
      <p:sp>
        <p:nvSpPr>
          <p:cNvPr id="6" name="Title 5"/>
          <p:cNvSpPr>
            <a:spLocks noGrp="1"/>
          </p:cNvSpPr>
          <p:nvPr>
            <p:ph type="title"/>
          </p:nvPr>
        </p:nvSpPr>
        <p:spPr/>
        <p:txBody>
          <a:bodyPr>
            <a:normAutofit/>
          </a:bodyPr>
          <a:lstStyle/>
          <a:p>
            <a:r>
              <a:rPr lang="en-CA" sz="3000" dirty="0"/>
              <a:t>Isotope hydrology</a:t>
            </a:r>
          </a:p>
        </p:txBody>
      </p:sp>
      <p:cxnSp>
        <p:nvCxnSpPr>
          <p:cNvPr id="7" name="直接连接符 4">
            <a:extLst>
              <a:ext uri="{FF2B5EF4-FFF2-40B4-BE49-F238E27FC236}">
                <a16:creationId xmlns:a16="http://schemas.microsoft.com/office/drawing/2014/main" id="{AFD3CBF8-5F0B-40C9-AE9A-3B14AA4DFE09}"/>
              </a:ext>
            </a:extLst>
          </p:cNvPr>
          <p:cNvCxnSpPr>
            <a:cxnSpLocks/>
          </p:cNvCxnSpPr>
          <p:nvPr/>
        </p:nvCxnSpPr>
        <p:spPr>
          <a:xfrm>
            <a:off x="0" y="1116041"/>
            <a:ext cx="9006840" cy="0"/>
          </a:xfrm>
          <a:prstGeom prst="line">
            <a:avLst/>
          </a:prstGeom>
          <a:ln w="76200">
            <a:solidFill>
              <a:srgbClr val="D1282E"/>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75DCD21B-C4CF-4965-8BB3-765E6C401627}"/>
              </a:ext>
            </a:extLst>
          </p:cNvPr>
          <p:cNvSpPr/>
          <p:nvPr/>
        </p:nvSpPr>
        <p:spPr>
          <a:xfrm>
            <a:off x="6743700" y="28575"/>
            <a:ext cx="2190750" cy="9161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6A963A50-14E2-8456-0302-F062DF4DFA3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222" b="8507"/>
          <a:stretch/>
        </p:blipFill>
        <p:spPr bwMode="auto">
          <a:xfrm>
            <a:off x="56231" y="1181100"/>
            <a:ext cx="5200979" cy="27888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C6979A2F-8DC5-4D95-EC0F-06D539397B4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331" r="6093" b="4901"/>
          <a:stretch/>
        </p:blipFill>
        <p:spPr bwMode="auto">
          <a:xfrm>
            <a:off x="3436879" y="3588061"/>
            <a:ext cx="5528443" cy="322263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ABD8701-D9BC-E9E4-909D-0E81A5F29963}"/>
              </a:ext>
            </a:extLst>
          </p:cNvPr>
          <p:cNvSpPr txBox="1"/>
          <p:nvPr/>
        </p:nvSpPr>
        <p:spPr>
          <a:xfrm>
            <a:off x="129801" y="6322019"/>
            <a:ext cx="2781562" cy="461665"/>
          </a:xfrm>
          <a:prstGeom prst="rect">
            <a:avLst/>
          </a:prstGeom>
          <a:noFill/>
        </p:spPr>
        <p:txBody>
          <a:bodyPr wrap="square" rtlCol="0">
            <a:spAutoFit/>
          </a:bodyPr>
          <a:lstStyle/>
          <a:p>
            <a:r>
              <a:rPr lang="en-US" sz="1200" dirty="0"/>
              <a:t>https://www.iaea.org/newscenter/news/world-water-day-2018-nature-for-water</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603BC63-B711-61AF-0AEC-739B048C74DD}"/>
                  </a:ext>
                </a:extLst>
              </p:cNvPr>
              <p:cNvSpPr txBox="1"/>
              <p:nvPr/>
            </p:nvSpPr>
            <p:spPr>
              <a:xfrm>
                <a:off x="533847" y="4552930"/>
                <a:ext cx="2510816" cy="3953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en-US" i="1" smtClean="0">
                              <a:latin typeface="Cambria Math" panose="02040503050406030204" pitchFamily="18" charset="0"/>
                            </a:rPr>
                          </m:ctrlPr>
                        </m:sPrePr>
                        <m:sub>
                          <m:r>
                            <a:rPr lang="en-US" b="0" i="1" smtClean="0">
                              <a:latin typeface="Cambria Math" panose="02040503050406030204" pitchFamily="18" charset="0"/>
                            </a:rPr>
                            <m:t>1</m:t>
                          </m:r>
                        </m:sub>
                        <m:sup>
                          <m:r>
                            <a:rPr lang="en-US" b="0" i="1" smtClean="0">
                              <a:latin typeface="Cambria Math" panose="02040503050406030204" pitchFamily="18" charset="0"/>
                            </a:rPr>
                            <m:t>3</m:t>
                          </m:r>
                        </m:sup>
                        <m:e>
                          <m:r>
                            <a:rPr lang="en-US" b="0" i="1" smtClean="0">
                              <a:latin typeface="Cambria Math" panose="02040503050406030204" pitchFamily="18" charset="0"/>
                            </a:rPr>
                            <m:t>𝐻</m:t>
                          </m:r>
                          <m:groupChr>
                            <m:groupChrPr>
                              <m:chr m:val="→"/>
                              <m:pos m:val="top"/>
                              <m:ctrlPr>
                                <a:rPr lang="en-US" b="0" i="1" smtClean="0">
                                  <a:latin typeface="Cambria Math" panose="02040503050406030204" pitchFamily="18" charset="0"/>
                                </a:rPr>
                              </m:ctrlPr>
                            </m:groupChrPr>
                            <m:e>
                              <m:r>
                                <m:rPr>
                                  <m:brk m:alnAt="1"/>
                                </m:rPr>
                                <a:rPr lang="en-US" b="0" i="1" smtClean="0">
                                  <a:latin typeface="Cambria Math" panose="02040503050406030204" pitchFamily="18" charset="0"/>
                                </a:rPr>
                                <m:t>1</m:t>
                              </m:r>
                              <m:r>
                                <a:rPr lang="en-US" b="0" i="1" smtClean="0">
                                  <a:latin typeface="Cambria Math" panose="02040503050406030204" pitchFamily="18" charset="0"/>
                                </a:rPr>
                                <m:t>2.3 </m:t>
                              </m:r>
                              <m:r>
                                <a:rPr lang="en-US" b="0" i="1" smtClean="0">
                                  <a:latin typeface="Cambria Math" panose="02040503050406030204" pitchFamily="18" charset="0"/>
                                </a:rPr>
                                <m:t>𝑦𝑟𝑠</m:t>
                              </m:r>
                            </m:e>
                          </m:groupChr>
                          <m:sPre>
                            <m:sPrePr>
                              <m:ctrlPr>
                                <a:rPr lang="en-US" b="0" i="1" smtClean="0">
                                  <a:latin typeface="Cambria Math" panose="02040503050406030204" pitchFamily="18" charset="0"/>
                                </a:rPr>
                              </m:ctrlPr>
                            </m:sPrePr>
                            <m:sub>
                              <m:r>
                                <a:rPr lang="en-US" b="0" i="1" smtClean="0">
                                  <a:latin typeface="Cambria Math" panose="02040503050406030204" pitchFamily="18" charset="0"/>
                                </a:rPr>
                                <m:t> 2</m:t>
                              </m:r>
                            </m:sub>
                            <m:sup>
                              <m:r>
                                <a:rPr lang="en-US" b="0" i="1" smtClean="0">
                                  <a:latin typeface="Cambria Math" panose="02040503050406030204" pitchFamily="18" charset="0"/>
                                </a:rPr>
                                <m:t>3</m:t>
                              </m:r>
                            </m:sup>
                            <m:e>
                              <m:r>
                                <a:rPr lang="en-US" b="0" i="1" smtClean="0">
                                  <a:latin typeface="Cambria Math" panose="02040503050406030204" pitchFamily="18" charset="0"/>
                                </a:rPr>
                                <m:t>𝐻𝑒</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sup>
                              </m:sSup>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𝜐</m:t>
                                      </m:r>
                                    </m:e>
                                    <m:sub>
                                      <m:r>
                                        <a:rPr lang="en-US" i="1">
                                          <a:latin typeface="Cambria Math" panose="02040503050406030204" pitchFamily="18" charset="0"/>
                                        </a:rPr>
                                        <m:t>𝑒</m:t>
                                      </m:r>
                                    </m:sub>
                                  </m:sSub>
                                </m:e>
                              </m:acc>
                            </m:e>
                          </m:sPre>
                        </m:e>
                      </m:sPre>
                    </m:oMath>
                  </m:oMathPara>
                </a14:m>
                <a:endParaRPr lang="en-US" dirty="0"/>
              </a:p>
            </p:txBody>
          </p:sp>
        </mc:Choice>
        <mc:Fallback xmlns="">
          <p:sp>
            <p:nvSpPr>
              <p:cNvPr id="5" name="TextBox 4">
                <a:extLst>
                  <a:ext uri="{FF2B5EF4-FFF2-40B4-BE49-F238E27FC236}">
                    <a16:creationId xmlns:a16="http://schemas.microsoft.com/office/drawing/2014/main" id="{D603BC63-B711-61AF-0AEC-739B048C74DD}"/>
                  </a:ext>
                </a:extLst>
              </p:cNvPr>
              <p:cNvSpPr txBox="1">
                <a:spLocks noRot="1" noChangeAspect="1" noMove="1" noResize="1" noEditPoints="1" noAdjustHandles="1" noChangeArrowheads="1" noChangeShapeType="1" noTextEdit="1"/>
              </p:cNvSpPr>
              <p:nvPr/>
            </p:nvSpPr>
            <p:spPr>
              <a:xfrm>
                <a:off x="533847" y="4552930"/>
                <a:ext cx="2510816" cy="395365"/>
              </a:xfrm>
              <a:prstGeom prst="rect">
                <a:avLst/>
              </a:prstGeom>
              <a:blipFill>
                <a:blip r:embed="rId5"/>
                <a:stretch>
                  <a:fillRect l="-487" r="-14112" b="-13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227A77F6-E46F-C438-BFB8-42709699F0F1}"/>
                  </a:ext>
                </a:extLst>
              </p:cNvPr>
              <p:cNvSpPr txBox="1"/>
              <p:nvPr/>
            </p:nvSpPr>
            <p:spPr>
              <a:xfrm>
                <a:off x="497062" y="5293908"/>
                <a:ext cx="2591735" cy="3940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en-US" i="1" smtClean="0">
                              <a:latin typeface="Cambria Math" panose="02040503050406030204" pitchFamily="18" charset="0"/>
                            </a:rPr>
                          </m:ctrlPr>
                        </m:sPrePr>
                        <m:sub>
                          <m:r>
                            <a:rPr lang="en-US" b="0" i="1" smtClean="0">
                              <a:latin typeface="Cambria Math" panose="02040503050406030204" pitchFamily="18" charset="0"/>
                            </a:rPr>
                            <m:t>6</m:t>
                          </m:r>
                        </m:sub>
                        <m:sup>
                          <m:r>
                            <a:rPr lang="en-US" b="0" i="1" smtClean="0">
                              <a:latin typeface="Cambria Math" panose="02040503050406030204" pitchFamily="18" charset="0"/>
                            </a:rPr>
                            <m:t>14</m:t>
                          </m:r>
                        </m:sup>
                        <m:e>
                          <m:r>
                            <a:rPr lang="en-US" b="0" i="1" smtClean="0">
                              <a:latin typeface="Cambria Math" panose="02040503050406030204" pitchFamily="18" charset="0"/>
                            </a:rPr>
                            <m:t>𝐶</m:t>
                          </m:r>
                          <m:groupChr>
                            <m:groupChrPr>
                              <m:chr m:val="→"/>
                              <m:pos m:val="top"/>
                              <m:ctrlPr>
                                <a:rPr lang="en-US" b="0" i="1" smtClean="0">
                                  <a:latin typeface="Cambria Math" panose="02040503050406030204" pitchFamily="18" charset="0"/>
                                </a:rPr>
                              </m:ctrlPr>
                            </m:groupChrPr>
                            <m:e>
                              <m:r>
                                <m:rPr>
                                  <m:brk m:alnAt="1"/>
                                </m:rPr>
                                <a:rPr lang="en-US" b="0" i="1" smtClean="0">
                                  <a:latin typeface="Cambria Math" panose="02040503050406030204" pitchFamily="18" charset="0"/>
                                </a:rPr>
                                <m:t>5</m:t>
                              </m:r>
                              <m:r>
                                <a:rPr lang="en-US" b="0" i="1" smtClean="0">
                                  <a:latin typeface="Cambria Math" panose="02040503050406030204" pitchFamily="18" charset="0"/>
                                </a:rPr>
                                <m:t>730 </m:t>
                              </m:r>
                              <m:r>
                                <a:rPr lang="en-US" b="0" i="1" smtClean="0">
                                  <a:latin typeface="Cambria Math" panose="02040503050406030204" pitchFamily="18" charset="0"/>
                                </a:rPr>
                                <m:t>𝑦𝑟𝑠</m:t>
                              </m:r>
                            </m:e>
                          </m:groupChr>
                          <m:sPre>
                            <m:sPrePr>
                              <m:ctrlPr>
                                <a:rPr lang="en-US" b="0" i="1" smtClean="0">
                                  <a:latin typeface="Cambria Math" panose="02040503050406030204" pitchFamily="18" charset="0"/>
                                </a:rPr>
                              </m:ctrlPr>
                            </m:sPrePr>
                            <m:sub>
                              <m:r>
                                <a:rPr lang="en-US" b="0" i="1" smtClean="0">
                                  <a:latin typeface="Cambria Math" panose="02040503050406030204" pitchFamily="18" charset="0"/>
                                </a:rPr>
                                <m:t>7</m:t>
                              </m:r>
                            </m:sub>
                            <m:sup>
                              <m:r>
                                <a:rPr lang="en-US" b="0" i="1" smtClean="0">
                                  <a:latin typeface="Cambria Math" panose="02040503050406030204" pitchFamily="18" charset="0"/>
                                </a:rPr>
                                <m:t>14</m:t>
                              </m:r>
                            </m:sup>
                            <m:e>
                              <m:r>
                                <a:rPr lang="en-US" b="0" i="1" smtClean="0">
                                  <a:latin typeface="Cambria Math" panose="02040503050406030204" pitchFamily="18" charset="0"/>
                                </a:rPr>
                                <m:t>𝑁</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sup>
                              </m:sSup>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𝜐</m:t>
                                      </m:r>
                                    </m:e>
                                    <m:sub>
                                      <m:r>
                                        <a:rPr lang="en-US" i="1">
                                          <a:latin typeface="Cambria Math" panose="02040503050406030204" pitchFamily="18" charset="0"/>
                                        </a:rPr>
                                        <m:t>𝑒</m:t>
                                      </m:r>
                                    </m:sub>
                                  </m:sSub>
                                </m:e>
                              </m:acc>
                            </m:e>
                          </m:sPre>
                        </m:e>
                      </m:sPre>
                    </m:oMath>
                  </m:oMathPara>
                </a14:m>
                <a:endParaRPr lang="en-US" dirty="0"/>
              </a:p>
            </p:txBody>
          </p:sp>
        </mc:Choice>
        <mc:Fallback xmlns="">
          <p:sp>
            <p:nvSpPr>
              <p:cNvPr id="9" name="TextBox 8">
                <a:extLst>
                  <a:ext uri="{FF2B5EF4-FFF2-40B4-BE49-F238E27FC236}">
                    <a16:creationId xmlns:a16="http://schemas.microsoft.com/office/drawing/2014/main" id="{227A77F6-E46F-C438-BFB8-42709699F0F1}"/>
                  </a:ext>
                </a:extLst>
              </p:cNvPr>
              <p:cNvSpPr txBox="1">
                <a:spLocks noRot="1" noChangeAspect="1" noMove="1" noResize="1" noEditPoints="1" noAdjustHandles="1" noChangeArrowheads="1" noChangeShapeType="1" noTextEdit="1"/>
              </p:cNvSpPr>
              <p:nvPr/>
            </p:nvSpPr>
            <p:spPr>
              <a:xfrm>
                <a:off x="497062" y="5293908"/>
                <a:ext cx="2591735" cy="394082"/>
              </a:xfrm>
              <a:prstGeom prst="rect">
                <a:avLst/>
              </a:prstGeom>
              <a:blipFill>
                <a:blip r:embed="rId6"/>
                <a:stretch>
                  <a:fillRect l="-471" r="-13412" b="-13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F0EB064-AEFC-F44C-392B-1F3525B463F4}"/>
                  </a:ext>
                </a:extLst>
              </p:cNvPr>
              <p:cNvSpPr txBox="1"/>
              <p:nvPr/>
            </p:nvSpPr>
            <p:spPr>
              <a:xfrm>
                <a:off x="6104331" y="2297141"/>
                <a:ext cx="2504852" cy="3975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en-US" i="1" smtClean="0">
                              <a:latin typeface="Cambria Math" panose="02040503050406030204" pitchFamily="18" charset="0"/>
                            </a:rPr>
                          </m:ctrlPr>
                        </m:sPrePr>
                        <m:sub>
                          <m:r>
                            <a:rPr lang="en-US" b="0" i="1" smtClean="0">
                              <a:latin typeface="Cambria Math" panose="02040503050406030204" pitchFamily="18" charset="0"/>
                            </a:rPr>
                            <m:t>36</m:t>
                          </m:r>
                        </m:sub>
                        <m:sup>
                          <m:r>
                            <a:rPr lang="en-US" b="0" i="1" smtClean="0">
                              <a:latin typeface="Cambria Math" panose="02040503050406030204" pitchFamily="18" charset="0"/>
                            </a:rPr>
                            <m:t>81</m:t>
                          </m:r>
                        </m:sup>
                        <m:e>
                          <m:r>
                            <a:rPr lang="en-US" b="0" i="1" smtClean="0">
                              <a:latin typeface="Cambria Math" panose="02040503050406030204" pitchFamily="18" charset="0"/>
                            </a:rPr>
                            <m:t>𝐾𝑟</m:t>
                          </m:r>
                          <m:groupChr>
                            <m:groupChrPr>
                              <m:chr m:val="→"/>
                              <m:pos m:val="top"/>
                              <m:ctrlPr>
                                <a:rPr lang="en-US" b="0" i="1" smtClean="0">
                                  <a:latin typeface="Cambria Math" panose="02040503050406030204" pitchFamily="18" charset="0"/>
                                </a:rPr>
                              </m:ctrlPr>
                            </m:groupChrPr>
                            <m:e>
                              <m:r>
                                <m:rPr>
                                  <m:brk m:alnAt="1"/>
                                </m:rPr>
                                <a:rPr lang="en-US" b="0" i="1" smtClean="0">
                                  <a:latin typeface="Cambria Math" panose="02040503050406030204" pitchFamily="18" charset="0"/>
                                </a:rPr>
                                <m:t>2</m:t>
                              </m:r>
                              <m:r>
                                <a:rPr lang="en-US" b="0" i="1" smtClean="0">
                                  <a:latin typeface="Cambria Math" panose="02040503050406030204" pitchFamily="18" charset="0"/>
                                </a:rPr>
                                <m:t>29,000 </m:t>
                              </m:r>
                              <m:r>
                                <a:rPr lang="en-US" b="0" i="1" smtClean="0">
                                  <a:latin typeface="Cambria Math" panose="02040503050406030204" pitchFamily="18" charset="0"/>
                                </a:rPr>
                                <m:t>𝑦𝑟𝑠</m:t>
                              </m:r>
                            </m:e>
                          </m:groupChr>
                          <m:sPre>
                            <m:sPrePr>
                              <m:ctrlPr>
                                <a:rPr lang="en-US" b="0" i="1" smtClean="0">
                                  <a:latin typeface="Cambria Math" panose="02040503050406030204" pitchFamily="18" charset="0"/>
                                </a:rPr>
                              </m:ctrlPr>
                            </m:sPrePr>
                            <m:sub>
                              <m:r>
                                <a:rPr lang="en-US" b="0" i="1" smtClean="0">
                                  <a:latin typeface="Cambria Math" panose="02040503050406030204" pitchFamily="18" charset="0"/>
                                </a:rPr>
                                <m:t>35</m:t>
                              </m:r>
                            </m:sub>
                            <m:sup>
                              <m:r>
                                <a:rPr lang="en-US" b="0" i="1" smtClean="0">
                                  <a:latin typeface="Cambria Math" panose="02040503050406030204" pitchFamily="18" charset="0"/>
                                </a:rPr>
                                <m:t>81</m:t>
                              </m:r>
                            </m:sup>
                            <m:e>
                              <m:r>
                                <a:rPr lang="en-US" b="0" i="1" smtClean="0">
                                  <a:latin typeface="Cambria Math" panose="02040503050406030204" pitchFamily="18" charset="0"/>
                                </a:rPr>
                                <m:t>𝐵𝑟</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𝜐</m:t>
                                  </m:r>
                                </m:e>
                                <m:sub>
                                  <m:r>
                                    <a:rPr lang="en-US" i="1">
                                      <a:latin typeface="Cambria Math" panose="02040503050406030204" pitchFamily="18" charset="0"/>
                                    </a:rPr>
                                    <m:t>𝑒</m:t>
                                  </m:r>
                                </m:sub>
                              </m:sSub>
                            </m:e>
                          </m:sPre>
                        </m:e>
                      </m:sPre>
                    </m:oMath>
                  </m:oMathPara>
                </a14:m>
                <a:endParaRPr lang="en-US" dirty="0"/>
              </a:p>
            </p:txBody>
          </p:sp>
        </mc:Choice>
        <mc:Fallback xmlns="">
          <p:sp>
            <p:nvSpPr>
              <p:cNvPr id="10" name="TextBox 9">
                <a:extLst>
                  <a:ext uri="{FF2B5EF4-FFF2-40B4-BE49-F238E27FC236}">
                    <a16:creationId xmlns:a16="http://schemas.microsoft.com/office/drawing/2014/main" id="{2F0EB064-AEFC-F44C-392B-1F3525B463F4}"/>
                  </a:ext>
                </a:extLst>
              </p:cNvPr>
              <p:cNvSpPr txBox="1">
                <a:spLocks noRot="1" noChangeAspect="1" noMove="1" noResize="1" noEditPoints="1" noAdjustHandles="1" noChangeArrowheads="1" noChangeShapeType="1" noTextEdit="1"/>
              </p:cNvSpPr>
              <p:nvPr/>
            </p:nvSpPr>
            <p:spPr>
              <a:xfrm>
                <a:off x="6104331" y="2297141"/>
                <a:ext cx="2504852" cy="397545"/>
              </a:xfrm>
              <a:prstGeom prst="rect">
                <a:avLst/>
              </a:prstGeom>
              <a:blipFill>
                <a:blip r:embed="rId7"/>
                <a:stretch>
                  <a:fillRect l="-243" b="-15385"/>
                </a:stretch>
              </a:blipFill>
            </p:spPr>
            <p:txBody>
              <a:bodyPr/>
              <a:lstStyle/>
              <a:p>
                <a:r>
                  <a:rPr lang="en-US">
                    <a:noFill/>
                  </a:rPr>
                  <a:t> </a:t>
                </a:r>
              </a:p>
            </p:txBody>
          </p:sp>
        </mc:Fallback>
      </mc:AlternateContent>
    </p:spTree>
    <p:extLst>
      <p:ext uri="{BB962C8B-B14F-4D97-AF65-F5344CB8AC3E}">
        <p14:creationId xmlns:p14="http://schemas.microsoft.com/office/powerpoint/2010/main" val="3563010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38DF745-7D3F-47F4-83A3-874385CFAA69}" type="slidenum">
              <a:rPr lang="en-US" sz="1800" smtClean="0">
                <a:solidFill>
                  <a:srgbClr val="D1282E"/>
                </a:solidFill>
              </a:rPr>
              <a:pPr/>
              <a:t>15</a:t>
            </a:fld>
            <a:endParaRPr lang="en-US" sz="1800" dirty="0">
              <a:solidFill>
                <a:srgbClr val="D1282E"/>
              </a:solidFill>
            </a:endParaRPr>
          </a:p>
        </p:txBody>
      </p:sp>
      <p:cxnSp>
        <p:nvCxnSpPr>
          <p:cNvPr id="7" name="直接连接符 4">
            <a:extLst>
              <a:ext uri="{FF2B5EF4-FFF2-40B4-BE49-F238E27FC236}">
                <a16:creationId xmlns:a16="http://schemas.microsoft.com/office/drawing/2014/main" id="{AFD3CBF8-5F0B-40C9-AE9A-3B14AA4DFE09}"/>
              </a:ext>
            </a:extLst>
          </p:cNvPr>
          <p:cNvCxnSpPr>
            <a:cxnSpLocks/>
          </p:cNvCxnSpPr>
          <p:nvPr/>
        </p:nvCxnSpPr>
        <p:spPr>
          <a:xfrm>
            <a:off x="0" y="1116041"/>
            <a:ext cx="9006840" cy="0"/>
          </a:xfrm>
          <a:prstGeom prst="line">
            <a:avLst/>
          </a:prstGeom>
          <a:ln w="76200">
            <a:solidFill>
              <a:srgbClr val="D1282E"/>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75DCD21B-C4CF-4965-8BB3-765E6C401627}"/>
              </a:ext>
            </a:extLst>
          </p:cNvPr>
          <p:cNvSpPr/>
          <p:nvPr/>
        </p:nvSpPr>
        <p:spPr>
          <a:xfrm>
            <a:off x="6743700" y="28575"/>
            <a:ext cx="2190750" cy="9161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E88F981F-2D6F-7D65-B164-FB0FEC4D6FE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520" y="1569908"/>
            <a:ext cx="2529331" cy="219456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79B7BB32-FB62-4381-0B08-1E1D5797DDB0}"/>
              </a:ext>
            </a:extLst>
          </p:cNvPr>
          <p:cNvSpPr txBox="1"/>
          <p:nvPr/>
        </p:nvSpPr>
        <p:spPr>
          <a:xfrm>
            <a:off x="157655" y="1191756"/>
            <a:ext cx="7317516" cy="369332"/>
          </a:xfrm>
          <a:prstGeom prst="rect">
            <a:avLst/>
          </a:prstGeom>
          <a:noFill/>
        </p:spPr>
        <p:txBody>
          <a:bodyPr wrap="none" rtlCol="0">
            <a:spAutoFit/>
          </a:bodyPr>
          <a:lstStyle/>
          <a:p>
            <a:r>
              <a:rPr lang="en-US" b="1" u="sng" dirty="0"/>
              <a:t>Controlled releases </a:t>
            </a:r>
            <a:r>
              <a:rPr lang="en-US" dirty="0"/>
              <a:t>from British &amp; French nuclear fuel reprocessing plants</a:t>
            </a:r>
          </a:p>
        </p:txBody>
      </p:sp>
      <p:cxnSp>
        <p:nvCxnSpPr>
          <p:cNvPr id="12" name="Straight Arrow Connector 11">
            <a:extLst>
              <a:ext uri="{FF2B5EF4-FFF2-40B4-BE49-F238E27FC236}">
                <a16:creationId xmlns:a16="http://schemas.microsoft.com/office/drawing/2014/main" id="{9DE707CA-FA1E-5C5B-AE93-3562557CABC4}"/>
              </a:ext>
            </a:extLst>
          </p:cNvPr>
          <p:cNvCxnSpPr/>
          <p:nvPr/>
        </p:nvCxnSpPr>
        <p:spPr>
          <a:xfrm>
            <a:off x="3909585" y="2237466"/>
            <a:ext cx="1187669"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pic>
        <p:nvPicPr>
          <p:cNvPr id="1028" name="Picture 4" descr="Water 12 01667 g001">
            <a:extLst>
              <a:ext uri="{FF2B5EF4-FFF2-40B4-BE49-F238E27FC236}">
                <a16:creationId xmlns:a16="http://schemas.microsoft.com/office/drawing/2014/main" id="{2CA55CA3-45E6-EFC6-F694-0B9DAC521D7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87778" y="1560675"/>
            <a:ext cx="2329921" cy="22860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EA9CA253-F51C-BF80-1C74-8CDD5A762A35}"/>
              </a:ext>
            </a:extLst>
          </p:cNvPr>
          <p:cNvSpPr txBox="1"/>
          <p:nvPr/>
        </p:nvSpPr>
        <p:spPr>
          <a:xfrm>
            <a:off x="3156223" y="2324932"/>
            <a:ext cx="2645491" cy="830997"/>
          </a:xfrm>
          <a:prstGeom prst="rect">
            <a:avLst/>
          </a:prstGeom>
          <a:noFill/>
        </p:spPr>
        <p:txBody>
          <a:bodyPr wrap="square" rtlCol="0">
            <a:spAutoFit/>
          </a:bodyPr>
          <a:lstStyle/>
          <a:p>
            <a:r>
              <a:rPr lang="en-US" sz="1600" dirty="0"/>
              <a:t>Understanding of circulation pathways and water masses transit times</a:t>
            </a:r>
          </a:p>
        </p:txBody>
      </p:sp>
      <p:sp>
        <p:nvSpPr>
          <p:cNvPr id="14" name="TextBox 13">
            <a:extLst>
              <a:ext uri="{FF2B5EF4-FFF2-40B4-BE49-F238E27FC236}">
                <a16:creationId xmlns:a16="http://schemas.microsoft.com/office/drawing/2014/main" id="{9B89E8E0-7395-F949-6D5D-A1FCDBA186F0}"/>
              </a:ext>
            </a:extLst>
          </p:cNvPr>
          <p:cNvSpPr txBox="1"/>
          <p:nvPr/>
        </p:nvSpPr>
        <p:spPr>
          <a:xfrm>
            <a:off x="2997370" y="3403439"/>
            <a:ext cx="3149260" cy="307777"/>
          </a:xfrm>
          <a:prstGeom prst="rect">
            <a:avLst/>
          </a:prstGeom>
          <a:noFill/>
        </p:spPr>
        <p:txBody>
          <a:bodyPr wrap="none" rtlCol="0">
            <a:spAutoFit/>
          </a:bodyPr>
          <a:lstStyle/>
          <a:p>
            <a:r>
              <a:rPr lang="en-US" sz="1400" dirty="0"/>
              <a:t>P.B. du Bois et al, </a:t>
            </a:r>
            <a:r>
              <a:rPr lang="en-US" sz="1400" i="1" dirty="0"/>
              <a:t>Water</a:t>
            </a:r>
            <a:r>
              <a:rPr lang="en-US" sz="1400" dirty="0"/>
              <a:t>, 12, 1667, </a:t>
            </a:r>
            <a:r>
              <a:rPr lang="en-US" sz="1400" b="1" dirty="0"/>
              <a:t>2020</a:t>
            </a:r>
          </a:p>
        </p:txBody>
      </p:sp>
      <p:sp>
        <p:nvSpPr>
          <p:cNvPr id="15" name="TextBox 14">
            <a:extLst>
              <a:ext uri="{FF2B5EF4-FFF2-40B4-BE49-F238E27FC236}">
                <a16:creationId xmlns:a16="http://schemas.microsoft.com/office/drawing/2014/main" id="{41D2D883-3804-28B8-3498-25EBE7D756E9}"/>
              </a:ext>
            </a:extLst>
          </p:cNvPr>
          <p:cNvSpPr txBox="1"/>
          <p:nvPr/>
        </p:nvSpPr>
        <p:spPr>
          <a:xfrm>
            <a:off x="1916704" y="4156449"/>
            <a:ext cx="5907386" cy="369332"/>
          </a:xfrm>
          <a:prstGeom prst="rect">
            <a:avLst/>
          </a:prstGeom>
          <a:noFill/>
        </p:spPr>
        <p:txBody>
          <a:bodyPr wrap="none" rtlCol="0">
            <a:spAutoFit/>
          </a:bodyPr>
          <a:lstStyle/>
          <a:p>
            <a:r>
              <a:rPr lang="en-US" b="1" u="sng" dirty="0"/>
              <a:t>Accidental releases </a:t>
            </a:r>
            <a:r>
              <a:rPr lang="en-US" dirty="0"/>
              <a:t>from Fukushima 2011 nuclear accident</a:t>
            </a:r>
          </a:p>
        </p:txBody>
      </p:sp>
      <p:cxnSp>
        <p:nvCxnSpPr>
          <p:cNvPr id="17" name="Straight Connector 16">
            <a:extLst>
              <a:ext uri="{FF2B5EF4-FFF2-40B4-BE49-F238E27FC236}">
                <a16:creationId xmlns:a16="http://schemas.microsoft.com/office/drawing/2014/main" id="{F0CA4C64-1C28-F6C1-58A1-839F041631D1}"/>
              </a:ext>
            </a:extLst>
          </p:cNvPr>
          <p:cNvCxnSpPr/>
          <p:nvPr/>
        </p:nvCxnSpPr>
        <p:spPr>
          <a:xfrm>
            <a:off x="515003" y="4046499"/>
            <a:ext cx="7872248" cy="0"/>
          </a:xfrm>
          <a:prstGeom prst="line">
            <a:avLst/>
          </a:prstGeom>
          <a:ln w="28575">
            <a:prstDash val="dash"/>
          </a:ln>
        </p:spPr>
        <p:style>
          <a:lnRef idx="1">
            <a:schemeClr val="dk1"/>
          </a:lnRef>
          <a:fillRef idx="0">
            <a:schemeClr val="dk1"/>
          </a:fillRef>
          <a:effectRef idx="0">
            <a:schemeClr val="dk1"/>
          </a:effectRef>
          <a:fontRef idx="minor">
            <a:schemeClr val="tx1"/>
          </a:fontRef>
        </p:style>
      </p:cxnSp>
      <p:sp>
        <p:nvSpPr>
          <p:cNvPr id="6" name="Title 5"/>
          <p:cNvSpPr>
            <a:spLocks noGrp="1"/>
          </p:cNvSpPr>
          <p:nvPr>
            <p:ph type="title"/>
          </p:nvPr>
        </p:nvSpPr>
        <p:spPr>
          <a:xfrm>
            <a:off x="-1" y="0"/>
            <a:ext cx="8734097" cy="1181100"/>
          </a:xfrm>
        </p:spPr>
        <p:txBody>
          <a:bodyPr>
            <a:normAutofit/>
          </a:bodyPr>
          <a:lstStyle/>
          <a:p>
            <a:r>
              <a:rPr lang="en-CA" sz="3000" dirty="0"/>
              <a:t>Controlled &amp; accidental radionuclide ocean releases</a:t>
            </a:r>
          </a:p>
        </p:txBody>
      </p:sp>
      <p:pic>
        <p:nvPicPr>
          <p:cNvPr id="1030" name="Picture 6" descr="undefined">
            <a:extLst>
              <a:ext uri="{FF2B5EF4-FFF2-40B4-BE49-F238E27FC236}">
                <a16:creationId xmlns:a16="http://schemas.microsoft.com/office/drawing/2014/main" id="{7245E30F-4574-8BE5-5A0F-80D684E7901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6126" y="4122537"/>
            <a:ext cx="1811189" cy="256032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DD329897-977D-2780-EE41-43AC3E174761}"/>
              </a:ext>
            </a:extLst>
          </p:cNvPr>
          <p:cNvSpPr txBox="1"/>
          <p:nvPr/>
        </p:nvSpPr>
        <p:spPr>
          <a:xfrm>
            <a:off x="2115125" y="4447692"/>
            <a:ext cx="3182046" cy="584775"/>
          </a:xfrm>
          <a:prstGeom prst="rect">
            <a:avLst/>
          </a:prstGeom>
          <a:noFill/>
        </p:spPr>
        <p:txBody>
          <a:bodyPr wrap="square" rtlCol="0">
            <a:spAutoFit/>
          </a:bodyPr>
          <a:lstStyle/>
          <a:p>
            <a:r>
              <a:rPr lang="en-US" sz="1600" dirty="0"/>
              <a:t>Radionuclides in ocean water took  ~2 y to cross the Pacific</a:t>
            </a:r>
          </a:p>
        </p:txBody>
      </p:sp>
      <p:pic>
        <p:nvPicPr>
          <p:cNvPr id="20" name="Picture 19">
            <a:extLst>
              <a:ext uri="{FF2B5EF4-FFF2-40B4-BE49-F238E27FC236}">
                <a16:creationId xmlns:a16="http://schemas.microsoft.com/office/drawing/2014/main" id="{72FF37A7-F49C-0091-80B1-92F45989DD31}"/>
              </a:ext>
            </a:extLst>
          </p:cNvPr>
          <p:cNvPicPr>
            <a:picLocks noChangeAspect="1"/>
          </p:cNvPicPr>
          <p:nvPr/>
        </p:nvPicPr>
        <p:blipFill>
          <a:blip r:embed="rId5"/>
          <a:stretch>
            <a:fillRect/>
          </a:stretch>
        </p:blipFill>
        <p:spPr>
          <a:xfrm>
            <a:off x="2147911" y="5057617"/>
            <a:ext cx="3714955" cy="1446827"/>
          </a:xfrm>
          <a:prstGeom prst="rect">
            <a:avLst/>
          </a:prstGeom>
        </p:spPr>
      </p:pic>
      <p:pic>
        <p:nvPicPr>
          <p:cNvPr id="22" name="Picture 21">
            <a:extLst>
              <a:ext uri="{FF2B5EF4-FFF2-40B4-BE49-F238E27FC236}">
                <a16:creationId xmlns:a16="http://schemas.microsoft.com/office/drawing/2014/main" id="{329A843A-DBB0-6134-2EAF-74EECDDB92BC}"/>
              </a:ext>
            </a:extLst>
          </p:cNvPr>
          <p:cNvPicPr>
            <a:picLocks noChangeAspect="1"/>
          </p:cNvPicPr>
          <p:nvPr/>
        </p:nvPicPr>
        <p:blipFill>
          <a:blip r:embed="rId6"/>
          <a:stretch>
            <a:fillRect/>
          </a:stretch>
        </p:blipFill>
        <p:spPr>
          <a:xfrm>
            <a:off x="6035496" y="4510567"/>
            <a:ext cx="2867424" cy="2305371"/>
          </a:xfrm>
          <a:prstGeom prst="rect">
            <a:avLst/>
          </a:prstGeom>
        </p:spPr>
      </p:pic>
      <p:sp>
        <p:nvSpPr>
          <p:cNvPr id="23" name="TextBox 22">
            <a:extLst>
              <a:ext uri="{FF2B5EF4-FFF2-40B4-BE49-F238E27FC236}">
                <a16:creationId xmlns:a16="http://schemas.microsoft.com/office/drawing/2014/main" id="{EB787DCD-6E12-CAE0-8EAB-72D5B10DB14E}"/>
              </a:ext>
            </a:extLst>
          </p:cNvPr>
          <p:cNvSpPr txBox="1"/>
          <p:nvPr/>
        </p:nvSpPr>
        <p:spPr>
          <a:xfrm>
            <a:off x="2841654" y="6534353"/>
            <a:ext cx="3021212" cy="307777"/>
          </a:xfrm>
          <a:prstGeom prst="rect">
            <a:avLst/>
          </a:prstGeom>
          <a:noFill/>
        </p:spPr>
        <p:txBody>
          <a:bodyPr wrap="none" rtlCol="0">
            <a:spAutoFit/>
          </a:bodyPr>
          <a:lstStyle/>
          <a:p>
            <a:r>
              <a:rPr lang="en-US" sz="1400" dirty="0"/>
              <a:t>J.N. Smith et al, </a:t>
            </a:r>
            <a:r>
              <a:rPr lang="en-US" sz="1400" i="1" dirty="0"/>
              <a:t>PNAS</a:t>
            </a:r>
            <a:r>
              <a:rPr lang="en-US" sz="1400" dirty="0"/>
              <a:t>, 112, 1310, </a:t>
            </a:r>
            <a:r>
              <a:rPr lang="en-US" sz="1400" b="1" dirty="0"/>
              <a:t>2015</a:t>
            </a:r>
          </a:p>
        </p:txBody>
      </p:sp>
    </p:spTree>
    <p:extLst>
      <p:ext uri="{BB962C8B-B14F-4D97-AF65-F5344CB8AC3E}">
        <p14:creationId xmlns:p14="http://schemas.microsoft.com/office/powerpoint/2010/main" val="471539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38DF745-7D3F-47F4-83A3-874385CFAA69}" type="slidenum">
              <a:rPr lang="en-US" sz="1800" smtClean="0">
                <a:solidFill>
                  <a:srgbClr val="D1282E"/>
                </a:solidFill>
              </a:rPr>
              <a:pPr/>
              <a:t>16</a:t>
            </a:fld>
            <a:endParaRPr lang="en-US" sz="1800" dirty="0">
              <a:solidFill>
                <a:srgbClr val="D1282E"/>
              </a:solidFill>
            </a:endParaRPr>
          </a:p>
        </p:txBody>
      </p:sp>
      <p:sp>
        <p:nvSpPr>
          <p:cNvPr id="6" name="Title 5"/>
          <p:cNvSpPr>
            <a:spLocks noGrp="1"/>
          </p:cNvSpPr>
          <p:nvPr>
            <p:ph type="title"/>
          </p:nvPr>
        </p:nvSpPr>
        <p:spPr/>
        <p:txBody>
          <a:bodyPr>
            <a:normAutofit/>
          </a:bodyPr>
          <a:lstStyle/>
          <a:p>
            <a:r>
              <a:rPr lang="en-CA" sz="3000" dirty="0"/>
              <a:t>International Monitoring System</a:t>
            </a:r>
          </a:p>
        </p:txBody>
      </p:sp>
      <p:cxnSp>
        <p:nvCxnSpPr>
          <p:cNvPr id="7" name="直接连接符 4">
            <a:extLst>
              <a:ext uri="{FF2B5EF4-FFF2-40B4-BE49-F238E27FC236}">
                <a16:creationId xmlns:a16="http://schemas.microsoft.com/office/drawing/2014/main" id="{AFD3CBF8-5F0B-40C9-AE9A-3B14AA4DFE09}"/>
              </a:ext>
            </a:extLst>
          </p:cNvPr>
          <p:cNvCxnSpPr>
            <a:cxnSpLocks/>
          </p:cNvCxnSpPr>
          <p:nvPr/>
        </p:nvCxnSpPr>
        <p:spPr>
          <a:xfrm>
            <a:off x="0" y="1116041"/>
            <a:ext cx="9006840" cy="0"/>
          </a:xfrm>
          <a:prstGeom prst="line">
            <a:avLst/>
          </a:prstGeom>
          <a:ln w="76200">
            <a:solidFill>
              <a:srgbClr val="D1282E"/>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75DCD21B-C4CF-4965-8BB3-765E6C401627}"/>
              </a:ext>
            </a:extLst>
          </p:cNvPr>
          <p:cNvSpPr/>
          <p:nvPr/>
        </p:nvSpPr>
        <p:spPr>
          <a:xfrm>
            <a:off x="6743700" y="28575"/>
            <a:ext cx="2190750" cy="9161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5AA9C92-501B-7D52-13D1-8C41036E631A}"/>
              </a:ext>
            </a:extLst>
          </p:cNvPr>
          <p:cNvPicPr>
            <a:picLocks noChangeAspect="1"/>
          </p:cNvPicPr>
          <p:nvPr/>
        </p:nvPicPr>
        <p:blipFill>
          <a:blip r:embed="rId2"/>
          <a:stretch>
            <a:fillRect/>
          </a:stretch>
        </p:blipFill>
        <p:spPr>
          <a:xfrm>
            <a:off x="122183" y="1243889"/>
            <a:ext cx="6621517" cy="4620771"/>
          </a:xfrm>
          <a:prstGeom prst="rect">
            <a:avLst/>
          </a:prstGeom>
        </p:spPr>
      </p:pic>
      <p:sp>
        <p:nvSpPr>
          <p:cNvPr id="9" name="TextBox 8">
            <a:extLst>
              <a:ext uri="{FF2B5EF4-FFF2-40B4-BE49-F238E27FC236}">
                <a16:creationId xmlns:a16="http://schemas.microsoft.com/office/drawing/2014/main" id="{B3AE6ED7-3408-E3DD-88A1-7D8243F4B4F1}"/>
              </a:ext>
            </a:extLst>
          </p:cNvPr>
          <p:cNvSpPr txBox="1"/>
          <p:nvPr/>
        </p:nvSpPr>
        <p:spPr>
          <a:xfrm>
            <a:off x="142874" y="6013236"/>
            <a:ext cx="8040412" cy="646331"/>
          </a:xfrm>
          <a:prstGeom prst="rect">
            <a:avLst/>
          </a:prstGeom>
          <a:noFill/>
        </p:spPr>
        <p:txBody>
          <a:bodyPr wrap="square" rtlCol="0">
            <a:spAutoFit/>
          </a:bodyPr>
          <a:lstStyle/>
          <a:p>
            <a:r>
              <a:rPr lang="en-US" dirty="0"/>
              <a:t>Comprehensive Nuclear-Test-Ban Treaty Organization will be tasked with verifying ban on nuclear tests, operate global monitoring systems, on-site inspections</a:t>
            </a:r>
          </a:p>
        </p:txBody>
      </p:sp>
      <p:sp>
        <p:nvSpPr>
          <p:cNvPr id="10" name="TextBox 9">
            <a:extLst>
              <a:ext uri="{FF2B5EF4-FFF2-40B4-BE49-F238E27FC236}">
                <a16:creationId xmlns:a16="http://schemas.microsoft.com/office/drawing/2014/main" id="{88BB33A0-00AA-3017-95B9-025F225755C9}"/>
              </a:ext>
            </a:extLst>
          </p:cNvPr>
          <p:cNvSpPr txBox="1"/>
          <p:nvPr/>
        </p:nvSpPr>
        <p:spPr>
          <a:xfrm>
            <a:off x="6818543" y="2424890"/>
            <a:ext cx="2115907" cy="1200329"/>
          </a:xfrm>
          <a:prstGeom prst="rect">
            <a:avLst/>
          </a:prstGeom>
          <a:noFill/>
        </p:spPr>
        <p:txBody>
          <a:bodyPr wrap="square" rtlCol="0">
            <a:spAutoFit/>
          </a:bodyPr>
          <a:lstStyle/>
          <a:p>
            <a:r>
              <a:rPr lang="en-US" dirty="0"/>
              <a:t>80 radionuclide stations for air-sample detection of radioactive particles</a:t>
            </a:r>
          </a:p>
        </p:txBody>
      </p:sp>
    </p:spTree>
    <p:extLst>
      <p:ext uri="{BB962C8B-B14F-4D97-AF65-F5344CB8AC3E}">
        <p14:creationId xmlns:p14="http://schemas.microsoft.com/office/powerpoint/2010/main" val="3035204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38DF745-7D3F-47F4-83A3-874385CFAA69}" type="slidenum">
              <a:rPr lang="en-US" sz="1800" smtClean="0">
                <a:solidFill>
                  <a:srgbClr val="D1282E"/>
                </a:solidFill>
              </a:rPr>
              <a:pPr/>
              <a:t>17</a:t>
            </a:fld>
            <a:endParaRPr lang="en-US" sz="1800" dirty="0">
              <a:solidFill>
                <a:srgbClr val="D1282E"/>
              </a:solidFill>
            </a:endParaRPr>
          </a:p>
        </p:txBody>
      </p:sp>
      <p:cxnSp>
        <p:nvCxnSpPr>
          <p:cNvPr id="7" name="直接连接符 4">
            <a:extLst>
              <a:ext uri="{FF2B5EF4-FFF2-40B4-BE49-F238E27FC236}">
                <a16:creationId xmlns:a16="http://schemas.microsoft.com/office/drawing/2014/main" id="{AFD3CBF8-5F0B-40C9-AE9A-3B14AA4DFE09}"/>
              </a:ext>
            </a:extLst>
          </p:cNvPr>
          <p:cNvCxnSpPr>
            <a:cxnSpLocks/>
          </p:cNvCxnSpPr>
          <p:nvPr/>
        </p:nvCxnSpPr>
        <p:spPr>
          <a:xfrm>
            <a:off x="0" y="1116041"/>
            <a:ext cx="9006840" cy="0"/>
          </a:xfrm>
          <a:prstGeom prst="line">
            <a:avLst/>
          </a:prstGeom>
          <a:ln w="76200">
            <a:solidFill>
              <a:srgbClr val="D1282E"/>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75DCD21B-C4CF-4965-8BB3-765E6C401627}"/>
              </a:ext>
            </a:extLst>
          </p:cNvPr>
          <p:cNvSpPr/>
          <p:nvPr/>
        </p:nvSpPr>
        <p:spPr>
          <a:xfrm>
            <a:off x="6743700" y="28575"/>
            <a:ext cx="2190750" cy="9161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5BEF35F-8332-96A0-E5A3-150AC519188D}"/>
              </a:ext>
            </a:extLst>
          </p:cNvPr>
          <p:cNvSpPr txBox="1"/>
          <p:nvPr/>
        </p:nvSpPr>
        <p:spPr>
          <a:xfrm>
            <a:off x="1847417" y="6477005"/>
            <a:ext cx="3279680" cy="307777"/>
          </a:xfrm>
          <a:prstGeom prst="rect">
            <a:avLst/>
          </a:prstGeom>
          <a:noFill/>
        </p:spPr>
        <p:txBody>
          <a:bodyPr wrap="none" rtlCol="0">
            <a:spAutoFit/>
          </a:bodyPr>
          <a:lstStyle/>
          <a:p>
            <a:r>
              <a:rPr lang="en-US" sz="1400" dirty="0"/>
              <a:t>O. Masson et al., </a:t>
            </a:r>
            <a:r>
              <a:rPr lang="en-US" sz="1400" i="1" dirty="0"/>
              <a:t>PNAS,</a:t>
            </a:r>
            <a:r>
              <a:rPr lang="en-US" sz="1400" dirty="0"/>
              <a:t> 116, 16750, </a:t>
            </a:r>
            <a:r>
              <a:rPr lang="en-US" sz="1400" b="1" dirty="0"/>
              <a:t>2019</a:t>
            </a:r>
          </a:p>
        </p:txBody>
      </p:sp>
      <p:sp>
        <p:nvSpPr>
          <p:cNvPr id="5" name="TextBox 4">
            <a:extLst>
              <a:ext uri="{FF2B5EF4-FFF2-40B4-BE49-F238E27FC236}">
                <a16:creationId xmlns:a16="http://schemas.microsoft.com/office/drawing/2014/main" id="{2D0564FA-3B59-8797-EA16-778067CCF3AB}"/>
              </a:ext>
            </a:extLst>
          </p:cNvPr>
          <p:cNvSpPr txBox="1"/>
          <p:nvPr/>
        </p:nvSpPr>
        <p:spPr>
          <a:xfrm>
            <a:off x="45081" y="1384724"/>
            <a:ext cx="5199581" cy="4570482"/>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1700" dirty="0"/>
              <a:t>October 2017, European countries detect atmospheric, high-purity radioactive </a:t>
            </a:r>
            <a:r>
              <a:rPr lang="en-US" sz="1700" b="1" baseline="30000" dirty="0"/>
              <a:t>103,106</a:t>
            </a:r>
            <a:r>
              <a:rPr lang="en-US" sz="1700" b="1" dirty="0"/>
              <a:t>Ru</a:t>
            </a:r>
          </a:p>
          <a:p>
            <a:pPr marL="285750" indent="-285750">
              <a:spcAft>
                <a:spcPts val="1200"/>
              </a:spcAft>
              <a:buFont typeface="Arial" panose="020B0604020202020204" pitchFamily="34" charset="0"/>
              <a:buChar char="•"/>
            </a:pPr>
            <a:r>
              <a:rPr lang="en-US" sz="1700" dirty="0"/>
              <a:t>Lack of other detected fission products ruled out accidental release from a nuclear reactor</a:t>
            </a:r>
          </a:p>
          <a:p>
            <a:pPr marL="285750" indent="-285750">
              <a:spcAft>
                <a:spcPts val="1200"/>
              </a:spcAft>
              <a:buFont typeface="Arial" panose="020B0604020202020204" pitchFamily="34" charset="0"/>
              <a:buChar char="•"/>
            </a:pPr>
            <a:r>
              <a:rPr lang="en-US" sz="1700" b="1" baseline="30000" dirty="0"/>
              <a:t>103,106</a:t>
            </a:r>
            <a:r>
              <a:rPr lang="en-US" sz="1700" b="1" dirty="0"/>
              <a:t>Ru</a:t>
            </a:r>
            <a:r>
              <a:rPr lang="en-US" sz="1700" dirty="0"/>
              <a:t> is typically associated with nuclear fuel reprocessing or medical radioactive sources</a:t>
            </a:r>
          </a:p>
          <a:p>
            <a:pPr marL="285750" indent="-285750">
              <a:spcAft>
                <a:spcPts val="1200"/>
              </a:spcAft>
              <a:buFont typeface="Arial" panose="020B0604020202020204" pitchFamily="34" charset="0"/>
              <a:buChar char="•"/>
            </a:pPr>
            <a:r>
              <a:rPr lang="en-US" sz="1700" dirty="0"/>
              <a:t>Radio-forensics suggests release site was the     </a:t>
            </a:r>
            <a:r>
              <a:rPr lang="en-US" sz="1700" dirty="0" err="1"/>
              <a:t>Mayak</a:t>
            </a:r>
            <a:r>
              <a:rPr lang="en-US" sz="1700" dirty="0"/>
              <a:t> nuclear complex in the Southern Urals</a:t>
            </a:r>
          </a:p>
          <a:p>
            <a:pPr marL="285750" indent="-285750">
              <a:spcAft>
                <a:spcPts val="1200"/>
              </a:spcAft>
              <a:buFont typeface="Arial" panose="020B0604020202020204" pitchFamily="34" charset="0"/>
              <a:buChar char="•"/>
            </a:pPr>
            <a:r>
              <a:rPr lang="en-US" sz="1700" dirty="0" err="1"/>
              <a:t>Mayak</a:t>
            </a:r>
            <a:r>
              <a:rPr lang="en-US" sz="1700" dirty="0"/>
              <a:t> was producing </a:t>
            </a:r>
            <a:r>
              <a:rPr lang="en-US" sz="1700" b="1" baseline="30000" dirty="0"/>
              <a:t>144</a:t>
            </a:r>
            <a:r>
              <a:rPr lang="en-US" sz="1700" b="1" dirty="0"/>
              <a:t>Ce</a:t>
            </a:r>
            <a:r>
              <a:rPr lang="en-US" sz="1700" dirty="0"/>
              <a:t> source for neutrino experiment in the Gran Sasso National Lab (Italy).</a:t>
            </a:r>
          </a:p>
          <a:p>
            <a:pPr marL="285750" indent="-285750">
              <a:spcAft>
                <a:spcPts val="1200"/>
              </a:spcAft>
              <a:buFont typeface="Arial" panose="020B0604020202020204" pitchFamily="34" charset="0"/>
              <a:buChar char="•"/>
            </a:pPr>
            <a:r>
              <a:rPr lang="en-US" sz="1700" b="1" baseline="30000" dirty="0"/>
              <a:t>106</a:t>
            </a:r>
            <a:r>
              <a:rPr lang="en-US" sz="1700" b="1" dirty="0"/>
              <a:t>Ru</a:t>
            </a:r>
            <a:r>
              <a:rPr lang="en-US" sz="1700" dirty="0"/>
              <a:t> release would be linked to production of </a:t>
            </a:r>
            <a:r>
              <a:rPr lang="en-US" sz="1700" b="1" baseline="30000" dirty="0"/>
              <a:t>144</a:t>
            </a:r>
            <a:r>
              <a:rPr lang="en-US" sz="1700" b="1" dirty="0"/>
              <a:t>Ce</a:t>
            </a:r>
          </a:p>
          <a:p>
            <a:pPr marL="285750" indent="-285750">
              <a:spcAft>
                <a:spcPts val="1200"/>
              </a:spcAft>
              <a:buFont typeface="Arial" panose="020B0604020202020204" pitchFamily="34" charset="0"/>
              <a:buChar char="•"/>
            </a:pPr>
            <a:r>
              <a:rPr lang="en-US" sz="1700" dirty="0"/>
              <a:t>2 months later, </a:t>
            </a:r>
            <a:r>
              <a:rPr lang="en-US" sz="1700" dirty="0" err="1"/>
              <a:t>Mayak</a:t>
            </a:r>
            <a:r>
              <a:rPr lang="en-US" sz="1700" dirty="0"/>
              <a:t> canceled the contract…</a:t>
            </a:r>
          </a:p>
          <a:p>
            <a:pPr algn="ctr">
              <a:spcAft>
                <a:spcPts val="700"/>
              </a:spcAft>
            </a:pPr>
            <a:r>
              <a:rPr lang="en-US" altLang="ja-JP" sz="1700" dirty="0">
                <a:latin typeface="+mj-lt"/>
              </a:rPr>
              <a:t>¯\_(</a:t>
            </a:r>
            <a:r>
              <a:rPr lang="ja-JP" altLang="en-US" sz="1700" dirty="0">
                <a:latin typeface="+mj-lt"/>
              </a:rPr>
              <a:t>ツ</a:t>
            </a:r>
            <a:r>
              <a:rPr lang="en-US" altLang="ja-JP" sz="1700" dirty="0">
                <a:latin typeface="+mj-lt"/>
              </a:rPr>
              <a:t>)_/¯</a:t>
            </a:r>
            <a:endParaRPr lang="en-US" sz="1700" dirty="0">
              <a:latin typeface="+mj-lt"/>
            </a:endParaRPr>
          </a:p>
        </p:txBody>
      </p:sp>
      <p:pic>
        <p:nvPicPr>
          <p:cNvPr id="12" name="Picture 11">
            <a:extLst>
              <a:ext uri="{FF2B5EF4-FFF2-40B4-BE49-F238E27FC236}">
                <a16:creationId xmlns:a16="http://schemas.microsoft.com/office/drawing/2014/main" id="{DB03821C-9196-2D2E-8CC7-3D8492B62478}"/>
              </a:ext>
            </a:extLst>
          </p:cNvPr>
          <p:cNvPicPr>
            <a:picLocks noChangeAspect="1"/>
          </p:cNvPicPr>
          <p:nvPr/>
        </p:nvPicPr>
        <p:blipFill>
          <a:blip r:embed="rId3"/>
          <a:stretch>
            <a:fillRect/>
          </a:stretch>
        </p:blipFill>
        <p:spPr>
          <a:xfrm>
            <a:off x="5656744" y="3989071"/>
            <a:ext cx="2667837" cy="2743200"/>
          </a:xfrm>
          <a:prstGeom prst="rect">
            <a:avLst/>
          </a:prstGeom>
        </p:spPr>
      </p:pic>
      <p:sp>
        <p:nvSpPr>
          <p:cNvPr id="13" name="TextBox 12">
            <a:extLst>
              <a:ext uri="{FF2B5EF4-FFF2-40B4-BE49-F238E27FC236}">
                <a16:creationId xmlns:a16="http://schemas.microsoft.com/office/drawing/2014/main" id="{1A58E63D-7FE9-11BC-3FCD-6523003A49A3}"/>
              </a:ext>
            </a:extLst>
          </p:cNvPr>
          <p:cNvSpPr txBox="1"/>
          <p:nvPr/>
        </p:nvSpPr>
        <p:spPr>
          <a:xfrm>
            <a:off x="118651" y="6186314"/>
            <a:ext cx="2846805" cy="307777"/>
          </a:xfrm>
          <a:prstGeom prst="rect">
            <a:avLst/>
          </a:prstGeom>
          <a:noFill/>
        </p:spPr>
        <p:txBody>
          <a:bodyPr wrap="none" rtlCol="0">
            <a:spAutoFit/>
          </a:bodyPr>
          <a:lstStyle/>
          <a:p>
            <a:r>
              <a:rPr lang="en-US" sz="1400" dirty="0"/>
              <a:t>E. Cartlidge, </a:t>
            </a:r>
            <a:r>
              <a:rPr lang="en-US" sz="1400" i="1" dirty="0"/>
              <a:t>Science,</a:t>
            </a:r>
            <a:r>
              <a:rPr lang="en-US" sz="1400" dirty="0"/>
              <a:t> 359, 729, </a:t>
            </a:r>
            <a:r>
              <a:rPr lang="en-US" sz="1400" b="1" dirty="0"/>
              <a:t>2018</a:t>
            </a:r>
          </a:p>
        </p:txBody>
      </p:sp>
      <p:pic>
        <p:nvPicPr>
          <p:cNvPr id="15" name="Picture 14">
            <a:extLst>
              <a:ext uri="{FF2B5EF4-FFF2-40B4-BE49-F238E27FC236}">
                <a16:creationId xmlns:a16="http://schemas.microsoft.com/office/drawing/2014/main" id="{BF2BB22A-869F-8A1F-636C-3A0DC9682F69}"/>
              </a:ext>
            </a:extLst>
          </p:cNvPr>
          <p:cNvPicPr>
            <a:picLocks noChangeAspect="1"/>
          </p:cNvPicPr>
          <p:nvPr/>
        </p:nvPicPr>
        <p:blipFill rotWithShape="1">
          <a:blip r:embed="rId4"/>
          <a:srcRect r="2107" b="7234"/>
          <a:stretch/>
        </p:blipFill>
        <p:spPr>
          <a:xfrm>
            <a:off x="4972854" y="1196089"/>
            <a:ext cx="3940664" cy="2743200"/>
          </a:xfrm>
          <a:prstGeom prst="rect">
            <a:avLst/>
          </a:prstGeom>
        </p:spPr>
      </p:pic>
      <p:sp>
        <p:nvSpPr>
          <p:cNvPr id="6" name="Title 5"/>
          <p:cNvSpPr>
            <a:spLocks noGrp="1"/>
          </p:cNvSpPr>
          <p:nvPr>
            <p:ph type="title"/>
          </p:nvPr>
        </p:nvSpPr>
        <p:spPr>
          <a:xfrm>
            <a:off x="0" y="0"/>
            <a:ext cx="9144000" cy="1181100"/>
          </a:xfrm>
        </p:spPr>
        <p:txBody>
          <a:bodyPr>
            <a:normAutofit/>
          </a:bodyPr>
          <a:lstStyle/>
          <a:p>
            <a:r>
              <a:rPr lang="en-CA" sz="3000" dirty="0"/>
              <a:t>Radio-forensics: Recent atmospheric detections</a:t>
            </a:r>
          </a:p>
        </p:txBody>
      </p:sp>
    </p:spTree>
    <p:extLst>
      <p:ext uri="{BB962C8B-B14F-4D97-AF65-F5344CB8AC3E}">
        <p14:creationId xmlns:p14="http://schemas.microsoft.com/office/powerpoint/2010/main" val="37138756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38DF745-7D3F-47F4-83A3-874385CFAA69}" type="slidenum">
              <a:rPr lang="en-US" sz="1800" smtClean="0">
                <a:solidFill>
                  <a:srgbClr val="D1282E"/>
                </a:solidFill>
              </a:rPr>
              <a:pPr/>
              <a:t>18</a:t>
            </a:fld>
            <a:endParaRPr lang="en-US" sz="1800" dirty="0">
              <a:solidFill>
                <a:srgbClr val="D1282E"/>
              </a:solidFill>
            </a:endParaRPr>
          </a:p>
        </p:txBody>
      </p:sp>
      <p:sp>
        <p:nvSpPr>
          <p:cNvPr id="6" name="Title 5"/>
          <p:cNvSpPr>
            <a:spLocks noGrp="1"/>
          </p:cNvSpPr>
          <p:nvPr>
            <p:ph type="title"/>
          </p:nvPr>
        </p:nvSpPr>
        <p:spPr/>
        <p:txBody>
          <a:bodyPr>
            <a:normAutofit/>
          </a:bodyPr>
          <a:lstStyle/>
          <a:p>
            <a:r>
              <a:rPr lang="en-CA" sz="3000" dirty="0"/>
              <a:t>Positron emission tomography (PET scan)</a:t>
            </a:r>
            <a:br>
              <a:rPr lang="en-CA" sz="3000" dirty="0"/>
            </a:br>
            <a:r>
              <a:rPr lang="en-CA" sz="1500" dirty="0"/>
              <a:t>       (not climate science)</a:t>
            </a:r>
          </a:p>
        </p:txBody>
      </p:sp>
      <p:cxnSp>
        <p:nvCxnSpPr>
          <p:cNvPr id="7" name="直接连接符 4">
            <a:extLst>
              <a:ext uri="{FF2B5EF4-FFF2-40B4-BE49-F238E27FC236}">
                <a16:creationId xmlns:a16="http://schemas.microsoft.com/office/drawing/2014/main" id="{AFD3CBF8-5F0B-40C9-AE9A-3B14AA4DFE09}"/>
              </a:ext>
            </a:extLst>
          </p:cNvPr>
          <p:cNvCxnSpPr>
            <a:cxnSpLocks/>
          </p:cNvCxnSpPr>
          <p:nvPr/>
        </p:nvCxnSpPr>
        <p:spPr>
          <a:xfrm>
            <a:off x="0" y="1116041"/>
            <a:ext cx="9006840" cy="0"/>
          </a:xfrm>
          <a:prstGeom prst="line">
            <a:avLst/>
          </a:prstGeom>
          <a:ln w="76200">
            <a:solidFill>
              <a:srgbClr val="D1282E"/>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75DCD21B-C4CF-4965-8BB3-765E6C401627}"/>
              </a:ext>
            </a:extLst>
          </p:cNvPr>
          <p:cNvSpPr/>
          <p:nvPr/>
        </p:nvSpPr>
        <p:spPr>
          <a:xfrm>
            <a:off x="6743700" y="28575"/>
            <a:ext cx="2190750" cy="9161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undefined">
            <a:extLst>
              <a:ext uri="{FF2B5EF4-FFF2-40B4-BE49-F238E27FC236}">
                <a16:creationId xmlns:a16="http://schemas.microsoft.com/office/drawing/2014/main" id="{887D29F1-060A-9993-9267-A1898B43D27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2867" y="1256247"/>
            <a:ext cx="4487862" cy="3429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E480C71-B47B-7B6B-9696-29221D6FD6D9}"/>
              </a:ext>
            </a:extLst>
          </p:cNvPr>
          <p:cNvSpPr txBox="1"/>
          <p:nvPr/>
        </p:nvSpPr>
        <p:spPr>
          <a:xfrm>
            <a:off x="105103" y="1493419"/>
            <a:ext cx="4214703" cy="1708160"/>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dirty="0"/>
              <a:t>Uses radiotracers injected into body for medical imaging</a:t>
            </a:r>
          </a:p>
          <a:p>
            <a:pPr marL="285750" indent="-285750">
              <a:spcAft>
                <a:spcPts val="600"/>
              </a:spcAft>
              <a:buFont typeface="Arial" panose="020B0604020202020204" pitchFamily="34" charset="0"/>
              <a:buChar char="•"/>
            </a:pPr>
            <a:r>
              <a:rPr lang="en-US" baseline="30000" dirty="0"/>
              <a:t>18</a:t>
            </a:r>
            <a:r>
              <a:rPr lang="en-US" dirty="0"/>
              <a:t>F-FDG for cancer detection</a:t>
            </a:r>
          </a:p>
          <a:p>
            <a:pPr marL="285750" indent="-285750">
              <a:spcAft>
                <a:spcPts val="600"/>
              </a:spcAft>
              <a:buFont typeface="Arial" panose="020B0604020202020204" pitchFamily="34" charset="0"/>
              <a:buChar char="•"/>
            </a:pPr>
            <a:r>
              <a:rPr lang="en-US" dirty="0"/>
              <a:t>Na</a:t>
            </a:r>
            <a:r>
              <a:rPr lang="en-US" baseline="30000" dirty="0"/>
              <a:t>18</a:t>
            </a:r>
            <a:r>
              <a:rPr lang="en-US" dirty="0"/>
              <a:t>F for bone formation</a:t>
            </a:r>
          </a:p>
          <a:p>
            <a:pPr marL="285750" indent="-285750">
              <a:spcAft>
                <a:spcPts val="600"/>
              </a:spcAft>
              <a:buFont typeface="Arial" panose="020B0604020202020204" pitchFamily="34" charset="0"/>
              <a:buChar char="•"/>
            </a:pPr>
            <a:r>
              <a:rPr lang="en-US" baseline="30000" dirty="0"/>
              <a:t>15</a:t>
            </a:r>
            <a:r>
              <a:rPr lang="en-US" dirty="0"/>
              <a:t>O for blood flow</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3074D939-2A9E-2E25-FFEC-D1718A9057DE}"/>
                  </a:ext>
                </a:extLst>
              </p:cNvPr>
              <p:cNvSpPr txBox="1"/>
              <p:nvPr/>
            </p:nvSpPr>
            <p:spPr>
              <a:xfrm>
                <a:off x="622815" y="5063403"/>
                <a:ext cx="2529154" cy="3648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en-US" i="1" smtClean="0">
                              <a:latin typeface="Cambria Math" panose="02040503050406030204" pitchFamily="18" charset="0"/>
                            </a:rPr>
                          </m:ctrlPr>
                        </m:sPrePr>
                        <m:sub>
                          <m:r>
                            <a:rPr lang="en-US" b="0" i="1" smtClean="0">
                              <a:latin typeface="Cambria Math" panose="02040503050406030204" pitchFamily="18" charset="0"/>
                            </a:rPr>
                            <m:t>9</m:t>
                          </m:r>
                        </m:sub>
                        <m:sup>
                          <m:r>
                            <a:rPr lang="en-US" b="0" i="1" smtClean="0">
                              <a:latin typeface="Cambria Math" panose="02040503050406030204" pitchFamily="18" charset="0"/>
                            </a:rPr>
                            <m:t>18</m:t>
                          </m:r>
                        </m:sup>
                        <m:e>
                          <m:r>
                            <a:rPr lang="en-US" b="0" i="1" smtClean="0">
                              <a:latin typeface="Cambria Math" panose="02040503050406030204" pitchFamily="18" charset="0"/>
                            </a:rPr>
                            <m:t>𝐹</m:t>
                          </m:r>
                          <m:groupChr>
                            <m:groupChrPr>
                              <m:chr m:val="→"/>
                              <m:pos m:val="top"/>
                              <m:ctrlPr>
                                <a:rPr lang="en-US" b="0" i="1" smtClean="0">
                                  <a:latin typeface="Cambria Math" panose="02040503050406030204" pitchFamily="18" charset="0"/>
                                </a:rPr>
                              </m:ctrlPr>
                            </m:groupChrPr>
                            <m:e>
                              <m:r>
                                <m:rPr>
                                  <m:brk m:alnAt="1"/>
                                </m:rPr>
                                <a:rPr lang="en-US" b="0" i="1" smtClean="0">
                                  <a:latin typeface="Cambria Math" panose="02040503050406030204" pitchFamily="18" charset="0"/>
                                </a:rPr>
                                <m:t>1</m:t>
                              </m:r>
                              <m:r>
                                <a:rPr lang="en-US" b="0" i="1" smtClean="0">
                                  <a:latin typeface="Cambria Math" panose="02040503050406030204" pitchFamily="18" charset="0"/>
                                </a:rPr>
                                <m:t>10 </m:t>
                              </m:r>
                              <m:r>
                                <a:rPr lang="en-US" b="0" i="1" smtClean="0">
                                  <a:latin typeface="Cambria Math" panose="02040503050406030204" pitchFamily="18" charset="0"/>
                                </a:rPr>
                                <m:t>𝑚𝑖𝑛</m:t>
                              </m:r>
                            </m:e>
                          </m:groupChr>
                          <m:sPre>
                            <m:sPrePr>
                              <m:ctrlPr>
                                <a:rPr lang="en-US" b="0" i="1" smtClean="0">
                                  <a:latin typeface="Cambria Math" panose="02040503050406030204" pitchFamily="18" charset="0"/>
                                </a:rPr>
                              </m:ctrlPr>
                            </m:sPrePr>
                            <m:sub>
                              <m:r>
                                <a:rPr lang="en-US" b="0" i="1" smtClean="0">
                                  <a:latin typeface="Cambria Math" panose="02040503050406030204" pitchFamily="18" charset="0"/>
                                </a:rPr>
                                <m:t>8</m:t>
                              </m:r>
                            </m:sub>
                            <m:sup>
                              <m:r>
                                <a:rPr lang="en-US" b="0" i="1" smtClean="0">
                                  <a:latin typeface="Cambria Math" panose="02040503050406030204" pitchFamily="18" charset="0"/>
                                </a:rPr>
                                <m:t>18</m:t>
                              </m:r>
                            </m:sup>
                            <m:e>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sup>
                              </m:s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𝜐</m:t>
                                  </m:r>
                                </m:e>
                                <m:sub>
                                  <m:r>
                                    <a:rPr lang="en-US" b="0" i="1" smtClean="0">
                                      <a:latin typeface="Cambria Math" panose="02040503050406030204" pitchFamily="18" charset="0"/>
                                    </a:rPr>
                                    <m:t>𝑒</m:t>
                                  </m:r>
                                </m:sub>
                              </m:sSub>
                            </m:e>
                          </m:sPre>
                        </m:e>
                      </m:sPre>
                    </m:oMath>
                  </m:oMathPara>
                </a14:m>
                <a:endParaRPr lang="en-US" dirty="0"/>
              </a:p>
            </p:txBody>
          </p:sp>
        </mc:Choice>
        <mc:Fallback xmlns="">
          <p:sp>
            <p:nvSpPr>
              <p:cNvPr id="5" name="TextBox 4">
                <a:extLst>
                  <a:ext uri="{FF2B5EF4-FFF2-40B4-BE49-F238E27FC236}">
                    <a16:creationId xmlns:a16="http://schemas.microsoft.com/office/drawing/2014/main" id="{3074D939-2A9E-2E25-FFEC-D1718A9057DE}"/>
                  </a:ext>
                </a:extLst>
              </p:cNvPr>
              <p:cNvSpPr txBox="1">
                <a:spLocks noRot="1" noChangeAspect="1" noMove="1" noResize="1" noEditPoints="1" noAdjustHandles="1" noChangeArrowheads="1" noChangeShapeType="1" noTextEdit="1"/>
              </p:cNvSpPr>
              <p:nvPr/>
            </p:nvSpPr>
            <p:spPr>
              <a:xfrm>
                <a:off x="622815" y="5063403"/>
                <a:ext cx="2529154" cy="364843"/>
              </a:xfrm>
              <a:prstGeom prst="rect">
                <a:avLst/>
              </a:prstGeom>
              <a:blipFill>
                <a:blip r:embed="rId5"/>
                <a:stretch>
                  <a:fillRect l="-241" b="-16949"/>
                </a:stretch>
              </a:blipFill>
            </p:spPr>
            <p:txBody>
              <a:bodyPr/>
              <a:lstStyle/>
              <a:p>
                <a:r>
                  <a:rPr lang="en-US">
                    <a:noFill/>
                  </a:rPr>
                  <a:t> </a:t>
                </a:r>
              </a:p>
            </p:txBody>
          </p:sp>
        </mc:Fallback>
      </mc:AlternateContent>
      <p:pic>
        <p:nvPicPr>
          <p:cNvPr id="3078" name="Picture 6" descr="Stereo skeletal formula of fluorodeoxyglucose (18F) ((2S,6R)-6-meth,-2-ol)">
            <a:extLst>
              <a:ext uri="{FF2B5EF4-FFF2-40B4-BE49-F238E27FC236}">
                <a16:creationId xmlns:a16="http://schemas.microsoft.com/office/drawing/2014/main" id="{AACFE844-5C41-C3F1-4B3C-7A6DB95DBFD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33233" y="3388015"/>
            <a:ext cx="1915333" cy="142153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DCDC1A1-A170-EA2A-9CA0-197415FA87DD}"/>
              </a:ext>
            </a:extLst>
          </p:cNvPr>
          <p:cNvSpPr txBox="1"/>
          <p:nvPr/>
        </p:nvSpPr>
        <p:spPr>
          <a:xfrm>
            <a:off x="250610" y="3914805"/>
            <a:ext cx="1915333" cy="338554"/>
          </a:xfrm>
          <a:prstGeom prst="rect">
            <a:avLst/>
          </a:prstGeom>
          <a:noFill/>
        </p:spPr>
        <p:txBody>
          <a:bodyPr wrap="none" rtlCol="0">
            <a:spAutoFit/>
          </a:bodyPr>
          <a:lstStyle/>
          <a:p>
            <a:r>
              <a:rPr lang="en-US" sz="1600" dirty="0"/>
              <a:t>Fluorodeoxyglucose</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B5CC98E-1D62-D4AD-4E15-FF8DF40CF0E6}"/>
                  </a:ext>
                </a:extLst>
              </p:cNvPr>
              <p:cNvSpPr txBox="1"/>
              <p:nvPr/>
            </p:nvSpPr>
            <p:spPr>
              <a:xfrm>
                <a:off x="622815" y="5932980"/>
                <a:ext cx="2357440" cy="3684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en-US" i="1" smtClean="0">
                              <a:latin typeface="Cambria Math" panose="02040503050406030204" pitchFamily="18" charset="0"/>
                            </a:rPr>
                          </m:ctrlPr>
                        </m:sPrePr>
                        <m:sub>
                          <m:r>
                            <a:rPr lang="en-US" b="0" i="1" smtClean="0">
                              <a:latin typeface="Cambria Math" panose="02040503050406030204" pitchFamily="18" charset="0"/>
                            </a:rPr>
                            <m:t>8</m:t>
                          </m:r>
                        </m:sub>
                        <m:sup>
                          <m:r>
                            <a:rPr lang="en-US" b="0" i="1" smtClean="0">
                              <a:latin typeface="Cambria Math" panose="02040503050406030204" pitchFamily="18" charset="0"/>
                            </a:rPr>
                            <m:t>15</m:t>
                          </m:r>
                        </m:sup>
                        <m:e>
                          <m:r>
                            <a:rPr lang="en-US" b="0" i="1" smtClean="0">
                              <a:latin typeface="Cambria Math" panose="02040503050406030204" pitchFamily="18" charset="0"/>
                            </a:rPr>
                            <m:t>𝑂</m:t>
                          </m:r>
                          <m:groupChr>
                            <m:groupChrPr>
                              <m:chr m:val="→"/>
                              <m:pos m:val="top"/>
                              <m:ctrlPr>
                                <a:rPr lang="en-US" b="0" i="1" smtClean="0">
                                  <a:latin typeface="Cambria Math" panose="02040503050406030204" pitchFamily="18" charset="0"/>
                                </a:rPr>
                              </m:ctrlPr>
                            </m:groupChrPr>
                            <m:e>
                              <m:r>
                                <m:rPr>
                                  <m:brk m:alnAt="1"/>
                                </m:rPr>
                                <a:rPr lang="en-US" b="0" i="1" smtClean="0">
                                  <a:latin typeface="Cambria Math" panose="02040503050406030204" pitchFamily="18" charset="0"/>
                                </a:rPr>
                                <m:t>2</m:t>
                              </m:r>
                              <m:r>
                                <a:rPr lang="en-US" b="0" i="1" smtClean="0">
                                  <a:latin typeface="Cambria Math" panose="02040503050406030204" pitchFamily="18" charset="0"/>
                                </a:rPr>
                                <m:t> </m:t>
                              </m:r>
                              <m:r>
                                <a:rPr lang="en-US" b="0" i="1" smtClean="0">
                                  <a:latin typeface="Cambria Math" panose="02040503050406030204" pitchFamily="18" charset="0"/>
                                </a:rPr>
                                <m:t>𝑚𝑖𝑛</m:t>
                              </m:r>
                            </m:e>
                          </m:groupChr>
                          <m:sPre>
                            <m:sPrePr>
                              <m:ctrlPr>
                                <a:rPr lang="en-US" b="0" i="1" smtClean="0">
                                  <a:latin typeface="Cambria Math" panose="02040503050406030204" pitchFamily="18" charset="0"/>
                                </a:rPr>
                              </m:ctrlPr>
                            </m:sPrePr>
                            <m:sub>
                              <m:r>
                                <a:rPr lang="en-US" b="0" i="1" smtClean="0">
                                  <a:latin typeface="Cambria Math" panose="02040503050406030204" pitchFamily="18" charset="0"/>
                                </a:rPr>
                                <m:t>7</m:t>
                              </m:r>
                            </m:sub>
                            <m:sup>
                              <m:r>
                                <a:rPr lang="en-US" b="0" i="1" smtClean="0">
                                  <a:latin typeface="Cambria Math" panose="02040503050406030204" pitchFamily="18" charset="0"/>
                                </a:rPr>
                                <m:t>15</m:t>
                              </m:r>
                            </m:sup>
                            <m:e>
                              <m:r>
                                <a:rPr lang="en-US" b="0" i="1" smtClean="0">
                                  <a:latin typeface="Cambria Math" panose="02040503050406030204" pitchFamily="18" charset="0"/>
                                </a:rPr>
                                <m:t>𝑁</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sup>
                              </m:s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𝜐</m:t>
                                  </m:r>
                                </m:e>
                                <m:sub>
                                  <m:r>
                                    <a:rPr lang="en-US" b="0" i="1" smtClean="0">
                                      <a:latin typeface="Cambria Math" panose="02040503050406030204" pitchFamily="18" charset="0"/>
                                    </a:rPr>
                                    <m:t>𝑒</m:t>
                                  </m:r>
                                </m:sub>
                              </m:sSub>
                            </m:e>
                          </m:sPre>
                        </m:e>
                      </m:sPre>
                    </m:oMath>
                  </m:oMathPara>
                </a14:m>
                <a:endParaRPr lang="en-US" dirty="0"/>
              </a:p>
            </p:txBody>
          </p:sp>
        </mc:Choice>
        <mc:Fallback xmlns="">
          <p:sp>
            <p:nvSpPr>
              <p:cNvPr id="10" name="TextBox 9">
                <a:extLst>
                  <a:ext uri="{FF2B5EF4-FFF2-40B4-BE49-F238E27FC236}">
                    <a16:creationId xmlns:a16="http://schemas.microsoft.com/office/drawing/2014/main" id="{7B5CC98E-1D62-D4AD-4E15-FF8DF40CF0E6}"/>
                  </a:ext>
                </a:extLst>
              </p:cNvPr>
              <p:cNvSpPr txBox="1">
                <a:spLocks noRot="1" noChangeAspect="1" noMove="1" noResize="1" noEditPoints="1" noAdjustHandles="1" noChangeArrowheads="1" noChangeShapeType="1" noTextEdit="1"/>
              </p:cNvSpPr>
              <p:nvPr/>
            </p:nvSpPr>
            <p:spPr>
              <a:xfrm>
                <a:off x="622815" y="5932980"/>
                <a:ext cx="2357440" cy="368499"/>
              </a:xfrm>
              <a:prstGeom prst="rect">
                <a:avLst/>
              </a:prstGeom>
              <a:blipFill>
                <a:blip r:embed="rId7"/>
                <a:stretch>
                  <a:fillRect l="-517" b="-16393"/>
                </a:stretch>
              </a:blipFill>
            </p:spPr>
            <p:txBody>
              <a:bodyPr/>
              <a:lstStyle/>
              <a:p>
                <a:r>
                  <a:rPr lang="en-US">
                    <a:noFill/>
                  </a:rPr>
                  <a:t> </a:t>
                </a:r>
              </a:p>
            </p:txBody>
          </p:sp>
        </mc:Fallback>
      </mc:AlternateContent>
      <p:pic>
        <p:nvPicPr>
          <p:cNvPr id="12" name="Picture 11">
            <a:extLst>
              <a:ext uri="{FF2B5EF4-FFF2-40B4-BE49-F238E27FC236}">
                <a16:creationId xmlns:a16="http://schemas.microsoft.com/office/drawing/2014/main" id="{45B6DD52-BD45-870C-ED1C-122D6E8E1DB4}"/>
              </a:ext>
            </a:extLst>
          </p:cNvPr>
          <p:cNvPicPr>
            <a:picLocks noChangeAspect="1"/>
          </p:cNvPicPr>
          <p:nvPr/>
        </p:nvPicPr>
        <p:blipFill>
          <a:blip r:embed="rId8"/>
          <a:stretch>
            <a:fillRect/>
          </a:stretch>
        </p:blipFill>
        <p:spPr>
          <a:xfrm>
            <a:off x="4618513" y="4809550"/>
            <a:ext cx="3220562" cy="1864818"/>
          </a:xfrm>
          <a:prstGeom prst="rect">
            <a:avLst/>
          </a:prstGeom>
        </p:spPr>
      </p:pic>
      <p:sp>
        <p:nvSpPr>
          <p:cNvPr id="13" name="TextBox 12">
            <a:extLst>
              <a:ext uri="{FF2B5EF4-FFF2-40B4-BE49-F238E27FC236}">
                <a16:creationId xmlns:a16="http://schemas.microsoft.com/office/drawing/2014/main" id="{FE0577DC-0421-0846-2749-71F2531F0B85}"/>
              </a:ext>
            </a:extLst>
          </p:cNvPr>
          <p:cNvSpPr txBox="1"/>
          <p:nvPr/>
        </p:nvSpPr>
        <p:spPr>
          <a:xfrm>
            <a:off x="6466247" y="6393044"/>
            <a:ext cx="300082" cy="323165"/>
          </a:xfrm>
          <a:prstGeom prst="rect">
            <a:avLst/>
          </a:prstGeom>
          <a:noFill/>
        </p:spPr>
        <p:txBody>
          <a:bodyPr wrap="none" rtlCol="0">
            <a:spAutoFit/>
          </a:bodyPr>
          <a:lstStyle/>
          <a:p>
            <a:r>
              <a:rPr lang="en-US" sz="1500" dirty="0"/>
              <a:t>~</a:t>
            </a:r>
          </a:p>
        </p:txBody>
      </p:sp>
      <p:pic>
        <p:nvPicPr>
          <p:cNvPr id="1026" name="Picture 2" descr="Things You Should Know about PET Scan for the Brain | PET Scan Mumbai">
            <a:extLst>
              <a:ext uri="{FF2B5EF4-FFF2-40B4-BE49-F238E27FC236}">
                <a16:creationId xmlns:a16="http://schemas.microsoft.com/office/drawing/2014/main" id="{072D9BEB-8AA2-6261-F5CC-26819CA57DE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64857" y="1234795"/>
            <a:ext cx="2138063" cy="1213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82286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38DF745-7D3F-47F4-83A3-874385CFAA69}" type="slidenum">
              <a:rPr lang="en-US" sz="1800" smtClean="0">
                <a:solidFill>
                  <a:srgbClr val="D1282E"/>
                </a:solidFill>
              </a:rPr>
              <a:pPr/>
              <a:t>19</a:t>
            </a:fld>
            <a:endParaRPr lang="en-US" sz="1800" dirty="0">
              <a:solidFill>
                <a:srgbClr val="D1282E"/>
              </a:solidFill>
            </a:endParaRPr>
          </a:p>
        </p:txBody>
      </p:sp>
      <p:sp>
        <p:nvSpPr>
          <p:cNvPr id="5" name="Content Placeholder 4"/>
          <p:cNvSpPr>
            <a:spLocks noGrp="1"/>
          </p:cNvSpPr>
          <p:nvPr>
            <p:ph idx="1"/>
          </p:nvPr>
        </p:nvSpPr>
        <p:spPr>
          <a:xfrm>
            <a:off x="457200" y="1674800"/>
            <a:ext cx="7981122" cy="4373563"/>
          </a:xfrm>
        </p:spPr>
        <p:txBody>
          <a:bodyPr>
            <a:normAutofit/>
          </a:bodyPr>
          <a:lstStyle/>
          <a:p>
            <a:pPr marL="342900" indent="-342900">
              <a:lnSpc>
                <a:spcPct val="150000"/>
              </a:lnSpc>
              <a:buFont typeface="Arial" panose="020B0604020202020204" pitchFamily="34" charset="0"/>
              <a:buChar char="•"/>
            </a:pPr>
            <a:r>
              <a:rPr lang="en-CA" sz="1800" b="0" dirty="0" err="1"/>
              <a:t>Choppin</a:t>
            </a:r>
            <a:r>
              <a:rPr lang="en-CA" sz="1800" b="0" dirty="0"/>
              <a:t>, </a:t>
            </a:r>
            <a:r>
              <a:rPr lang="en-CA" sz="1800" b="0" dirty="0" err="1"/>
              <a:t>Liljenzin</a:t>
            </a:r>
            <a:r>
              <a:rPr lang="en-CA" sz="1800" b="0" dirty="0"/>
              <a:t>, Rydberg, Ekberg, </a:t>
            </a:r>
            <a:r>
              <a:rPr lang="en-CA" sz="1800" b="0" i="1" dirty="0"/>
              <a:t>Radiochemistry and Nuclear Chemistry</a:t>
            </a:r>
          </a:p>
          <a:p>
            <a:pPr marL="342900" indent="-342900">
              <a:lnSpc>
                <a:spcPct val="150000"/>
              </a:lnSpc>
              <a:buFont typeface="Arial" panose="020B0604020202020204" pitchFamily="34" charset="0"/>
              <a:buChar char="•"/>
            </a:pPr>
            <a:r>
              <a:rPr lang="en-CA" sz="1800" b="0" dirty="0"/>
              <a:t>Rolfs, Rodney</a:t>
            </a:r>
            <a:r>
              <a:rPr lang="en-CA" sz="1800" b="0" i="1" dirty="0"/>
              <a:t>, Cauldrons in the Cosmos</a:t>
            </a:r>
          </a:p>
          <a:p>
            <a:pPr marL="342900" indent="-342900">
              <a:lnSpc>
                <a:spcPct val="150000"/>
              </a:lnSpc>
              <a:buFont typeface="Arial" panose="020B0604020202020204" pitchFamily="34" charset="0"/>
              <a:buChar char="•"/>
            </a:pPr>
            <a:r>
              <a:rPr lang="en-CA" sz="1800" b="0" dirty="0">
                <a:solidFill>
                  <a:srgbClr val="0000FF"/>
                </a:solidFill>
                <a:hlinkClick r:id="rId2">
                  <a:extLst>
                    <a:ext uri="{A12FA001-AC4F-418D-AE19-62706E023703}">
                      <ahyp:hlinkClr xmlns:ahyp="http://schemas.microsoft.com/office/drawing/2018/hyperlinkcolor" val="tx"/>
                    </a:ext>
                  </a:extLst>
                </a:hlinkClick>
              </a:rPr>
              <a:t>Chart of Nuclides</a:t>
            </a:r>
            <a:endParaRPr lang="en-CA" sz="1800" b="0" dirty="0">
              <a:solidFill>
                <a:srgbClr val="0000FF"/>
              </a:solidFill>
            </a:endParaRPr>
          </a:p>
          <a:p>
            <a:pPr marL="342900" indent="-342900">
              <a:lnSpc>
                <a:spcPct val="150000"/>
              </a:lnSpc>
              <a:buFont typeface="Arial" panose="020B0604020202020204" pitchFamily="34" charset="0"/>
              <a:buChar char="•"/>
            </a:pPr>
            <a:r>
              <a:rPr lang="en-CA" sz="1800" b="0" dirty="0">
                <a:solidFill>
                  <a:srgbClr val="0000FF"/>
                </a:solidFill>
                <a:hlinkClick r:id="rId3">
                  <a:extLst>
                    <a:ext uri="{A12FA001-AC4F-418D-AE19-62706E023703}">
                      <ahyp:hlinkClr xmlns:ahyp="http://schemas.microsoft.com/office/drawing/2018/hyperlinkcolor" val="tx"/>
                    </a:ext>
                  </a:extLst>
                </a:hlinkClick>
              </a:rPr>
              <a:t>World Nuclear Association</a:t>
            </a:r>
            <a:endParaRPr lang="en-CA" sz="1800" b="0" dirty="0">
              <a:solidFill>
                <a:srgbClr val="0000FF"/>
              </a:solidFill>
            </a:endParaRPr>
          </a:p>
          <a:p>
            <a:pPr marL="342900" indent="-342900">
              <a:lnSpc>
                <a:spcPct val="150000"/>
              </a:lnSpc>
              <a:buFont typeface="Arial" panose="020B0604020202020204" pitchFamily="34" charset="0"/>
              <a:buChar char="•"/>
            </a:pPr>
            <a:r>
              <a:rPr lang="en-CA" sz="1800" b="0" dirty="0">
                <a:solidFill>
                  <a:srgbClr val="0000FF"/>
                </a:solidFill>
                <a:hlinkClick r:id="rId4">
                  <a:extLst>
                    <a:ext uri="{A12FA001-AC4F-418D-AE19-62706E023703}">
                      <ahyp:hlinkClr xmlns:ahyp="http://schemas.microsoft.com/office/drawing/2018/hyperlinkcolor" val="tx"/>
                    </a:ext>
                  </a:extLst>
                </a:hlinkClick>
              </a:rPr>
              <a:t>IEA nuclear</a:t>
            </a:r>
            <a:endParaRPr lang="en-CA" sz="1800" b="0" dirty="0">
              <a:solidFill>
                <a:srgbClr val="0000FF"/>
              </a:solidFill>
            </a:endParaRPr>
          </a:p>
          <a:p>
            <a:pPr marL="342900" indent="-342900">
              <a:lnSpc>
                <a:spcPct val="150000"/>
              </a:lnSpc>
              <a:buFont typeface="Arial" panose="020B0604020202020204" pitchFamily="34" charset="0"/>
              <a:buChar char="•"/>
            </a:pPr>
            <a:r>
              <a:rPr lang="en-CA" sz="1800" b="0" dirty="0">
                <a:solidFill>
                  <a:srgbClr val="0000FF"/>
                </a:solidFill>
                <a:hlinkClick r:id="rId5">
                  <a:extLst>
                    <a:ext uri="{A12FA001-AC4F-418D-AE19-62706E023703}">
                      <ahyp:hlinkClr xmlns:ahyp="http://schemas.microsoft.com/office/drawing/2018/hyperlinkcolor" val="tx"/>
                    </a:ext>
                  </a:extLst>
                </a:hlinkClick>
              </a:rPr>
              <a:t>EIA nuclear</a:t>
            </a:r>
            <a:endParaRPr lang="en-CA" sz="1800" b="0" dirty="0">
              <a:solidFill>
                <a:srgbClr val="0000FF"/>
              </a:solidFill>
            </a:endParaRPr>
          </a:p>
          <a:p>
            <a:pPr marL="342900" indent="-342900">
              <a:lnSpc>
                <a:spcPct val="150000"/>
              </a:lnSpc>
              <a:buFont typeface="Arial" panose="020B0604020202020204" pitchFamily="34" charset="0"/>
              <a:buChar char="•"/>
            </a:pPr>
            <a:r>
              <a:rPr lang="en-CA" sz="1800" b="0" dirty="0">
                <a:solidFill>
                  <a:srgbClr val="0000FF"/>
                </a:solidFill>
                <a:hlinkClick r:id="rId6">
                  <a:extLst>
                    <a:ext uri="{A12FA001-AC4F-418D-AE19-62706E023703}">
                      <ahyp:hlinkClr xmlns:ahyp="http://schemas.microsoft.com/office/drawing/2018/hyperlinkcolor" val="tx"/>
                    </a:ext>
                  </a:extLst>
                </a:hlinkClick>
              </a:rPr>
              <a:t>REMM</a:t>
            </a:r>
            <a:endParaRPr lang="en-CA" sz="1800" b="0" dirty="0">
              <a:solidFill>
                <a:srgbClr val="0000FF"/>
              </a:solidFill>
            </a:endParaRPr>
          </a:p>
          <a:p>
            <a:pPr marL="342900" indent="-342900">
              <a:lnSpc>
                <a:spcPct val="150000"/>
              </a:lnSpc>
              <a:buFont typeface="Arial" panose="020B0604020202020204" pitchFamily="34" charset="0"/>
              <a:buChar char="•"/>
            </a:pPr>
            <a:r>
              <a:rPr lang="en-CA" sz="1800" b="0" dirty="0">
                <a:solidFill>
                  <a:srgbClr val="0000FF"/>
                </a:solidFill>
                <a:hlinkClick r:id="rId7">
                  <a:extLst>
                    <a:ext uri="{A12FA001-AC4F-418D-AE19-62706E023703}">
                      <ahyp:hlinkClr xmlns:ahyp="http://schemas.microsoft.com/office/drawing/2018/hyperlinkcolor" val="tx"/>
                    </a:ext>
                  </a:extLst>
                </a:hlinkClick>
              </a:rPr>
              <a:t>Lingering radioactivity from bomb test sites</a:t>
            </a:r>
            <a:endParaRPr lang="en-CA" sz="1800" b="0" dirty="0">
              <a:solidFill>
                <a:srgbClr val="0000FF"/>
              </a:solidFill>
            </a:endParaRPr>
          </a:p>
        </p:txBody>
      </p:sp>
      <p:sp>
        <p:nvSpPr>
          <p:cNvPr id="6" name="Title 5"/>
          <p:cNvSpPr>
            <a:spLocks noGrp="1"/>
          </p:cNvSpPr>
          <p:nvPr>
            <p:ph type="title"/>
          </p:nvPr>
        </p:nvSpPr>
        <p:spPr/>
        <p:txBody>
          <a:bodyPr>
            <a:normAutofit/>
          </a:bodyPr>
          <a:lstStyle/>
          <a:p>
            <a:r>
              <a:rPr lang="en-CA" sz="3000" dirty="0"/>
              <a:t>More references</a:t>
            </a:r>
          </a:p>
        </p:txBody>
      </p:sp>
      <p:cxnSp>
        <p:nvCxnSpPr>
          <p:cNvPr id="7" name="直接连接符 4">
            <a:extLst>
              <a:ext uri="{FF2B5EF4-FFF2-40B4-BE49-F238E27FC236}">
                <a16:creationId xmlns:a16="http://schemas.microsoft.com/office/drawing/2014/main" id="{AFD3CBF8-5F0B-40C9-AE9A-3B14AA4DFE09}"/>
              </a:ext>
            </a:extLst>
          </p:cNvPr>
          <p:cNvCxnSpPr>
            <a:cxnSpLocks/>
          </p:cNvCxnSpPr>
          <p:nvPr/>
        </p:nvCxnSpPr>
        <p:spPr>
          <a:xfrm>
            <a:off x="0" y="1116041"/>
            <a:ext cx="9006840" cy="0"/>
          </a:xfrm>
          <a:prstGeom prst="line">
            <a:avLst/>
          </a:prstGeom>
          <a:ln w="76200">
            <a:solidFill>
              <a:srgbClr val="D1282E"/>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75DCD21B-C4CF-4965-8BB3-765E6C401627}"/>
              </a:ext>
            </a:extLst>
          </p:cNvPr>
          <p:cNvSpPr/>
          <p:nvPr/>
        </p:nvSpPr>
        <p:spPr>
          <a:xfrm>
            <a:off x="6743700" y="28575"/>
            <a:ext cx="2190750" cy="9161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7755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0CFB879-A943-8A1A-C51F-AC66B4E06F21}"/>
              </a:ext>
            </a:extLst>
          </p:cNvPr>
          <p:cNvPicPr>
            <a:picLocks noChangeAspect="1"/>
          </p:cNvPicPr>
          <p:nvPr/>
        </p:nvPicPr>
        <p:blipFill>
          <a:blip r:embed="rId2"/>
          <a:stretch>
            <a:fillRect/>
          </a:stretch>
        </p:blipFill>
        <p:spPr>
          <a:xfrm>
            <a:off x="3415919" y="2671419"/>
            <a:ext cx="5524490" cy="3901014"/>
          </a:xfrm>
          <a:prstGeom prst="rect">
            <a:avLst/>
          </a:prstGeom>
        </p:spPr>
      </p:pic>
      <p:sp>
        <p:nvSpPr>
          <p:cNvPr id="4" name="Slide Number Placeholder 3"/>
          <p:cNvSpPr>
            <a:spLocks noGrp="1"/>
          </p:cNvSpPr>
          <p:nvPr>
            <p:ph type="sldNum" sz="quarter" idx="12"/>
          </p:nvPr>
        </p:nvSpPr>
        <p:spPr/>
        <p:txBody>
          <a:bodyPr/>
          <a:lstStyle/>
          <a:p>
            <a:fld id="{F38DF745-7D3F-47F4-83A3-874385CFAA69}" type="slidenum">
              <a:rPr lang="en-US" sz="1800" smtClean="0">
                <a:solidFill>
                  <a:srgbClr val="D1282E"/>
                </a:solidFill>
              </a:rPr>
              <a:pPr/>
              <a:t>2</a:t>
            </a:fld>
            <a:endParaRPr lang="en-US" sz="1800" dirty="0">
              <a:solidFill>
                <a:srgbClr val="D1282E"/>
              </a:solidFill>
            </a:endParaRPr>
          </a:p>
        </p:txBody>
      </p:sp>
      <p:sp>
        <p:nvSpPr>
          <p:cNvPr id="6" name="Title 5"/>
          <p:cNvSpPr>
            <a:spLocks noGrp="1"/>
          </p:cNvSpPr>
          <p:nvPr>
            <p:ph type="title"/>
          </p:nvPr>
        </p:nvSpPr>
        <p:spPr/>
        <p:txBody>
          <a:bodyPr>
            <a:normAutofit/>
          </a:bodyPr>
          <a:lstStyle/>
          <a:p>
            <a:r>
              <a:rPr lang="en-CA" sz="3000" dirty="0"/>
              <a:t>Fundamentals of nuclear reactions</a:t>
            </a:r>
          </a:p>
        </p:txBody>
      </p:sp>
      <p:cxnSp>
        <p:nvCxnSpPr>
          <p:cNvPr id="7" name="直接连接符 4">
            <a:extLst>
              <a:ext uri="{FF2B5EF4-FFF2-40B4-BE49-F238E27FC236}">
                <a16:creationId xmlns:a16="http://schemas.microsoft.com/office/drawing/2014/main" id="{AFD3CBF8-5F0B-40C9-AE9A-3B14AA4DFE09}"/>
              </a:ext>
            </a:extLst>
          </p:cNvPr>
          <p:cNvCxnSpPr>
            <a:cxnSpLocks/>
          </p:cNvCxnSpPr>
          <p:nvPr/>
        </p:nvCxnSpPr>
        <p:spPr>
          <a:xfrm>
            <a:off x="0" y="1116041"/>
            <a:ext cx="9006840" cy="0"/>
          </a:xfrm>
          <a:prstGeom prst="line">
            <a:avLst/>
          </a:prstGeom>
          <a:ln w="76200">
            <a:solidFill>
              <a:srgbClr val="D1282E"/>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75DCD21B-C4CF-4965-8BB3-765E6C401627}"/>
              </a:ext>
            </a:extLst>
          </p:cNvPr>
          <p:cNvSpPr/>
          <p:nvPr/>
        </p:nvSpPr>
        <p:spPr>
          <a:xfrm>
            <a:off x="6743700" y="28575"/>
            <a:ext cx="2190750" cy="9161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447AF22F-9E43-4EED-AB3B-31AFB71753B4}"/>
              </a:ext>
            </a:extLst>
          </p:cNvPr>
          <p:cNvPicPr>
            <a:picLocks noChangeAspect="1"/>
          </p:cNvPicPr>
          <p:nvPr/>
        </p:nvPicPr>
        <p:blipFill>
          <a:blip r:embed="rId3"/>
          <a:stretch>
            <a:fillRect/>
          </a:stretch>
        </p:blipFill>
        <p:spPr>
          <a:xfrm>
            <a:off x="4393832" y="1266507"/>
            <a:ext cx="2162536" cy="1495754"/>
          </a:xfrm>
          <a:prstGeom prst="rect">
            <a:avLst/>
          </a:prstGeom>
        </p:spPr>
      </p:pic>
      <p:sp>
        <p:nvSpPr>
          <p:cNvPr id="11" name="Right Arrow 12">
            <a:extLst>
              <a:ext uri="{FF2B5EF4-FFF2-40B4-BE49-F238E27FC236}">
                <a16:creationId xmlns:a16="http://schemas.microsoft.com/office/drawing/2014/main" id="{7FBC9D87-5A0C-47BA-95BC-FFE8DA6D4523}"/>
              </a:ext>
            </a:extLst>
          </p:cNvPr>
          <p:cNvSpPr/>
          <p:nvPr/>
        </p:nvSpPr>
        <p:spPr>
          <a:xfrm rot="3027310">
            <a:off x="5588648" y="3034772"/>
            <a:ext cx="669701" cy="273063"/>
          </a:xfrm>
          <a:prstGeom prst="rightArrow">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2" name="Rectangle 1">
            <a:extLst>
              <a:ext uri="{FF2B5EF4-FFF2-40B4-BE49-F238E27FC236}">
                <a16:creationId xmlns:a16="http://schemas.microsoft.com/office/drawing/2014/main" id="{C49330A4-F298-49D4-9E7A-807A39DAB546}"/>
              </a:ext>
            </a:extLst>
          </p:cNvPr>
          <p:cNvSpPr/>
          <p:nvPr/>
        </p:nvSpPr>
        <p:spPr>
          <a:xfrm>
            <a:off x="120503" y="2462472"/>
            <a:ext cx="3160634" cy="3091103"/>
          </a:xfrm>
          <a:prstGeom prst="rect">
            <a:avLst/>
          </a:prstGeom>
        </p:spPr>
        <p:txBody>
          <a:bodyPr wrap="square">
            <a:spAutoFit/>
          </a:bodyPr>
          <a:lstStyle/>
          <a:p>
            <a:pPr marL="228600" lvl="0" indent="-228600">
              <a:lnSpc>
                <a:spcPct val="90000"/>
              </a:lnSpc>
              <a:spcBef>
                <a:spcPts val="1000"/>
              </a:spcBef>
              <a:buFont typeface="Arial" panose="020B0604020202020204" pitchFamily="34" charset="0"/>
              <a:buChar char="•"/>
            </a:pPr>
            <a:r>
              <a:rPr lang="en-CA" dirty="0">
                <a:solidFill>
                  <a:prstClr val="black"/>
                </a:solidFill>
              </a:rPr>
              <a:t>All elements have </a:t>
            </a:r>
            <a:r>
              <a:rPr lang="en-CA" b="1" dirty="0">
                <a:solidFill>
                  <a:prstClr val="black"/>
                </a:solidFill>
              </a:rPr>
              <a:t>isotopes</a:t>
            </a:r>
            <a:r>
              <a:rPr lang="en-CA" dirty="0">
                <a:solidFill>
                  <a:prstClr val="black"/>
                </a:solidFill>
              </a:rPr>
              <a:t>, </a:t>
            </a:r>
            <a:r>
              <a:rPr lang="en-CA" dirty="0">
                <a:solidFill>
                  <a:srgbClr val="FF0000"/>
                </a:solidFill>
              </a:rPr>
              <a:t>large range of stabilities</a:t>
            </a:r>
          </a:p>
          <a:p>
            <a:pPr marL="228600" lvl="0" indent="-228600">
              <a:lnSpc>
                <a:spcPct val="90000"/>
              </a:lnSpc>
              <a:spcBef>
                <a:spcPts val="1000"/>
              </a:spcBef>
              <a:buFont typeface="Arial" panose="020B0604020202020204" pitchFamily="34" charset="0"/>
              <a:buChar char="•"/>
            </a:pPr>
            <a:r>
              <a:rPr lang="en-CA" dirty="0">
                <a:solidFill>
                  <a:prstClr val="black"/>
                </a:solidFill>
              </a:rPr>
              <a:t>Radioactive decay occurs in </a:t>
            </a:r>
            <a:r>
              <a:rPr lang="en-CA" dirty="0">
                <a:solidFill>
                  <a:srgbClr val="0000FF"/>
                </a:solidFill>
              </a:rPr>
              <a:t>unstable isotopes</a:t>
            </a:r>
            <a:r>
              <a:rPr lang="en-CA" dirty="0">
                <a:solidFill>
                  <a:prstClr val="black"/>
                </a:solidFill>
              </a:rPr>
              <a:t>, resulting in spontaneous emission of particles and/or electromagnetic radiation</a:t>
            </a:r>
          </a:p>
          <a:p>
            <a:pPr marL="228600" lvl="0" indent="-228600">
              <a:lnSpc>
                <a:spcPct val="90000"/>
              </a:lnSpc>
              <a:spcBef>
                <a:spcPts val="1000"/>
              </a:spcBef>
              <a:buFont typeface="Arial" panose="020B0604020202020204" pitchFamily="34" charset="0"/>
              <a:buChar char="•"/>
            </a:pPr>
            <a:r>
              <a:rPr lang="en-CA" dirty="0">
                <a:solidFill>
                  <a:prstClr val="black"/>
                </a:solidFill>
              </a:rPr>
              <a:t>Repulsive force between protons must be balanced by a strong attractive force for nuclei stability </a:t>
            </a:r>
          </a:p>
        </p:txBody>
      </p:sp>
      <p:sp>
        <p:nvSpPr>
          <p:cNvPr id="13" name="Rectangle: Rounded Corners 12">
            <a:extLst>
              <a:ext uri="{FF2B5EF4-FFF2-40B4-BE49-F238E27FC236}">
                <a16:creationId xmlns:a16="http://schemas.microsoft.com/office/drawing/2014/main" id="{F0AE435C-D9FF-4FB1-B50D-CE425FF37173}"/>
              </a:ext>
            </a:extLst>
          </p:cNvPr>
          <p:cNvSpPr/>
          <p:nvPr/>
        </p:nvSpPr>
        <p:spPr>
          <a:xfrm>
            <a:off x="110229" y="2226170"/>
            <a:ext cx="3170908" cy="3628091"/>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1363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672237A-8B29-4772-AAB6-38E45EF978FE}"/>
              </a:ext>
            </a:extLst>
          </p:cNvPr>
          <p:cNvPicPr>
            <a:picLocks noChangeAspect="1"/>
          </p:cNvPicPr>
          <p:nvPr/>
        </p:nvPicPr>
        <p:blipFill>
          <a:blip r:embed="rId3"/>
          <a:stretch>
            <a:fillRect/>
          </a:stretch>
        </p:blipFill>
        <p:spPr>
          <a:xfrm>
            <a:off x="20529" y="1162915"/>
            <a:ext cx="3333750" cy="3000375"/>
          </a:xfrm>
          <a:prstGeom prst="rect">
            <a:avLst/>
          </a:prstGeom>
        </p:spPr>
      </p:pic>
      <p:pic>
        <p:nvPicPr>
          <p:cNvPr id="5" name="Picture 4">
            <a:extLst>
              <a:ext uri="{FF2B5EF4-FFF2-40B4-BE49-F238E27FC236}">
                <a16:creationId xmlns:a16="http://schemas.microsoft.com/office/drawing/2014/main" id="{D4DE5C01-3BFA-4E63-985C-1809D55999CE}"/>
              </a:ext>
            </a:extLst>
          </p:cNvPr>
          <p:cNvPicPr>
            <a:picLocks noChangeAspect="1"/>
          </p:cNvPicPr>
          <p:nvPr/>
        </p:nvPicPr>
        <p:blipFill rotWithShape="1">
          <a:blip r:embed="rId4"/>
          <a:srcRect b="3493"/>
          <a:stretch/>
        </p:blipFill>
        <p:spPr>
          <a:xfrm>
            <a:off x="2556003" y="3796743"/>
            <a:ext cx="6429894" cy="3000375"/>
          </a:xfrm>
          <a:prstGeom prst="rect">
            <a:avLst/>
          </a:prstGeom>
        </p:spPr>
      </p:pic>
      <p:sp>
        <p:nvSpPr>
          <p:cNvPr id="4" name="Slide Number Placeholder 3"/>
          <p:cNvSpPr>
            <a:spLocks noGrp="1"/>
          </p:cNvSpPr>
          <p:nvPr>
            <p:ph type="sldNum" sz="quarter" idx="12"/>
          </p:nvPr>
        </p:nvSpPr>
        <p:spPr/>
        <p:txBody>
          <a:bodyPr/>
          <a:lstStyle/>
          <a:p>
            <a:fld id="{F38DF745-7D3F-47F4-83A3-874385CFAA69}" type="slidenum">
              <a:rPr lang="en-US" sz="1800" smtClean="0">
                <a:solidFill>
                  <a:srgbClr val="D1282E"/>
                </a:solidFill>
              </a:rPr>
              <a:pPr/>
              <a:t>20</a:t>
            </a:fld>
            <a:endParaRPr lang="en-US" sz="1800" dirty="0">
              <a:solidFill>
                <a:srgbClr val="D1282E"/>
              </a:solidFill>
            </a:endParaRPr>
          </a:p>
        </p:txBody>
      </p:sp>
      <p:sp>
        <p:nvSpPr>
          <p:cNvPr id="6" name="Title 5"/>
          <p:cNvSpPr>
            <a:spLocks noGrp="1"/>
          </p:cNvSpPr>
          <p:nvPr>
            <p:ph type="title"/>
          </p:nvPr>
        </p:nvSpPr>
        <p:spPr/>
        <p:txBody>
          <a:bodyPr>
            <a:normAutofit/>
          </a:bodyPr>
          <a:lstStyle/>
          <a:p>
            <a:r>
              <a:rPr lang="en-CA" sz="3000" dirty="0"/>
              <a:t>Nuclear reactor fission waste</a:t>
            </a:r>
          </a:p>
        </p:txBody>
      </p:sp>
      <p:cxnSp>
        <p:nvCxnSpPr>
          <p:cNvPr id="7" name="直接连接符 4">
            <a:extLst>
              <a:ext uri="{FF2B5EF4-FFF2-40B4-BE49-F238E27FC236}">
                <a16:creationId xmlns:a16="http://schemas.microsoft.com/office/drawing/2014/main" id="{AFD3CBF8-5F0B-40C9-AE9A-3B14AA4DFE09}"/>
              </a:ext>
            </a:extLst>
          </p:cNvPr>
          <p:cNvCxnSpPr>
            <a:cxnSpLocks/>
          </p:cNvCxnSpPr>
          <p:nvPr/>
        </p:nvCxnSpPr>
        <p:spPr>
          <a:xfrm>
            <a:off x="0" y="1116041"/>
            <a:ext cx="9006840" cy="0"/>
          </a:xfrm>
          <a:prstGeom prst="line">
            <a:avLst/>
          </a:prstGeom>
          <a:ln w="76200">
            <a:solidFill>
              <a:srgbClr val="D1282E"/>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75DCD21B-C4CF-4965-8BB3-765E6C401627}"/>
              </a:ext>
            </a:extLst>
          </p:cNvPr>
          <p:cNvSpPr/>
          <p:nvPr/>
        </p:nvSpPr>
        <p:spPr>
          <a:xfrm>
            <a:off x="6743700" y="28575"/>
            <a:ext cx="2190750" cy="9161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4889BA8-5209-45A3-84C7-B66C98584A96}"/>
              </a:ext>
            </a:extLst>
          </p:cNvPr>
          <p:cNvSpPr txBox="1"/>
          <p:nvPr/>
        </p:nvSpPr>
        <p:spPr>
          <a:xfrm>
            <a:off x="2589960" y="1290963"/>
            <a:ext cx="1982040" cy="646331"/>
          </a:xfrm>
          <a:prstGeom prst="rect">
            <a:avLst/>
          </a:prstGeom>
          <a:solidFill>
            <a:schemeClr val="bg1"/>
          </a:solidFill>
        </p:spPr>
        <p:txBody>
          <a:bodyPr wrap="square" rtlCol="0">
            <a:spAutoFit/>
          </a:bodyPr>
          <a:lstStyle/>
          <a:p>
            <a:r>
              <a:rPr lang="en-US" dirty="0"/>
              <a:t>Distribution of fission products</a:t>
            </a:r>
          </a:p>
        </p:txBody>
      </p:sp>
      <p:sp>
        <p:nvSpPr>
          <p:cNvPr id="9" name="TextBox 8">
            <a:extLst>
              <a:ext uri="{FF2B5EF4-FFF2-40B4-BE49-F238E27FC236}">
                <a16:creationId xmlns:a16="http://schemas.microsoft.com/office/drawing/2014/main" id="{BEE2890A-8B3F-4127-A869-5CE21B1C94B2}"/>
              </a:ext>
            </a:extLst>
          </p:cNvPr>
          <p:cNvSpPr txBox="1"/>
          <p:nvPr/>
        </p:nvSpPr>
        <p:spPr>
          <a:xfrm>
            <a:off x="5193375" y="3693611"/>
            <a:ext cx="3333751" cy="646331"/>
          </a:xfrm>
          <a:prstGeom prst="rect">
            <a:avLst/>
          </a:prstGeom>
          <a:solidFill>
            <a:schemeClr val="bg1"/>
          </a:solidFill>
        </p:spPr>
        <p:txBody>
          <a:bodyPr wrap="square" rtlCol="0">
            <a:spAutoFit/>
          </a:bodyPr>
          <a:lstStyle/>
          <a:p>
            <a:r>
              <a:rPr lang="en-US" dirty="0"/>
              <a:t>Activity of high-level waste from one </a:t>
            </a:r>
            <a:r>
              <a:rPr lang="en-US" dirty="0" err="1"/>
              <a:t>tonne</a:t>
            </a:r>
            <a:r>
              <a:rPr lang="en-US" dirty="0"/>
              <a:t> of used fuel</a:t>
            </a:r>
          </a:p>
        </p:txBody>
      </p:sp>
      <p:sp>
        <p:nvSpPr>
          <p:cNvPr id="10" name="TextBox 9">
            <a:extLst>
              <a:ext uri="{FF2B5EF4-FFF2-40B4-BE49-F238E27FC236}">
                <a16:creationId xmlns:a16="http://schemas.microsoft.com/office/drawing/2014/main" id="{33587E00-BF5B-4F23-9F40-BB1B483087A3}"/>
              </a:ext>
            </a:extLst>
          </p:cNvPr>
          <p:cNvSpPr txBox="1"/>
          <p:nvPr/>
        </p:nvSpPr>
        <p:spPr>
          <a:xfrm>
            <a:off x="40407" y="5740955"/>
            <a:ext cx="2678762" cy="1015663"/>
          </a:xfrm>
          <a:prstGeom prst="rect">
            <a:avLst/>
          </a:prstGeom>
          <a:noFill/>
        </p:spPr>
        <p:txBody>
          <a:bodyPr wrap="square" rtlCol="0">
            <a:spAutoFit/>
          </a:bodyPr>
          <a:lstStyle/>
          <a:p>
            <a:r>
              <a:rPr lang="en-US" sz="1200" dirty="0"/>
              <a:t>https://www.world-nuclear.org/information-library/nuclear-fuel-cycle/introduction/physics-of-nuclear-energy.aspx</a:t>
            </a:r>
          </a:p>
        </p:txBody>
      </p:sp>
      <p:pic>
        <p:nvPicPr>
          <p:cNvPr id="11" name="Picture 10">
            <a:extLst>
              <a:ext uri="{FF2B5EF4-FFF2-40B4-BE49-F238E27FC236}">
                <a16:creationId xmlns:a16="http://schemas.microsoft.com/office/drawing/2014/main" id="{4B8957AE-FFB7-473C-A478-BCE4E65FE48E}"/>
              </a:ext>
            </a:extLst>
          </p:cNvPr>
          <p:cNvPicPr>
            <a:picLocks noChangeAspect="1"/>
          </p:cNvPicPr>
          <p:nvPr/>
        </p:nvPicPr>
        <p:blipFill rotWithShape="1">
          <a:blip r:embed="rId5"/>
          <a:srcRect t="14373" r="48370" b="13169"/>
          <a:stretch/>
        </p:blipFill>
        <p:spPr>
          <a:xfrm>
            <a:off x="5369988" y="1290963"/>
            <a:ext cx="3332533" cy="2194560"/>
          </a:xfrm>
          <a:prstGeom prst="rect">
            <a:avLst/>
          </a:prstGeom>
        </p:spPr>
      </p:pic>
      <p:sp>
        <p:nvSpPr>
          <p:cNvPr id="12" name="TextBox 11">
            <a:extLst>
              <a:ext uri="{FF2B5EF4-FFF2-40B4-BE49-F238E27FC236}">
                <a16:creationId xmlns:a16="http://schemas.microsoft.com/office/drawing/2014/main" id="{72709827-9640-4BB3-A07A-B12BE0506CE0}"/>
              </a:ext>
            </a:extLst>
          </p:cNvPr>
          <p:cNvSpPr txBox="1"/>
          <p:nvPr/>
        </p:nvSpPr>
        <p:spPr>
          <a:xfrm flipH="1">
            <a:off x="4370925" y="2297141"/>
            <a:ext cx="1067463" cy="646331"/>
          </a:xfrm>
          <a:prstGeom prst="rect">
            <a:avLst/>
          </a:prstGeom>
          <a:noFill/>
        </p:spPr>
        <p:txBody>
          <a:bodyPr wrap="square" rtlCol="0">
            <a:spAutoFit/>
          </a:bodyPr>
          <a:lstStyle/>
          <a:p>
            <a:r>
              <a:rPr lang="en-US" dirty="0"/>
              <a:t>Possible fissions</a:t>
            </a:r>
          </a:p>
        </p:txBody>
      </p:sp>
    </p:spTree>
    <p:extLst>
      <p:ext uri="{BB962C8B-B14F-4D97-AF65-F5344CB8AC3E}">
        <p14:creationId xmlns:p14="http://schemas.microsoft.com/office/powerpoint/2010/main" val="37837942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38DF745-7D3F-47F4-83A3-874385CFAA69}" type="slidenum">
              <a:rPr lang="en-US" sz="1800" smtClean="0">
                <a:solidFill>
                  <a:srgbClr val="D1282E"/>
                </a:solidFill>
              </a:rPr>
              <a:pPr/>
              <a:t>21</a:t>
            </a:fld>
            <a:endParaRPr lang="en-US" sz="1800" dirty="0">
              <a:solidFill>
                <a:srgbClr val="D1282E"/>
              </a:solidFill>
            </a:endParaRPr>
          </a:p>
        </p:txBody>
      </p:sp>
      <p:sp>
        <p:nvSpPr>
          <p:cNvPr id="6" name="Title 5"/>
          <p:cNvSpPr>
            <a:spLocks noGrp="1"/>
          </p:cNvSpPr>
          <p:nvPr>
            <p:ph type="title"/>
          </p:nvPr>
        </p:nvSpPr>
        <p:spPr/>
        <p:txBody>
          <a:bodyPr>
            <a:normAutofit/>
          </a:bodyPr>
          <a:lstStyle/>
          <a:p>
            <a:endParaRPr lang="en-CA" sz="3000" dirty="0"/>
          </a:p>
        </p:txBody>
      </p:sp>
      <p:cxnSp>
        <p:nvCxnSpPr>
          <p:cNvPr id="7" name="直接连接符 4">
            <a:extLst>
              <a:ext uri="{FF2B5EF4-FFF2-40B4-BE49-F238E27FC236}">
                <a16:creationId xmlns:a16="http://schemas.microsoft.com/office/drawing/2014/main" id="{AFD3CBF8-5F0B-40C9-AE9A-3B14AA4DFE09}"/>
              </a:ext>
            </a:extLst>
          </p:cNvPr>
          <p:cNvCxnSpPr>
            <a:cxnSpLocks/>
          </p:cNvCxnSpPr>
          <p:nvPr/>
        </p:nvCxnSpPr>
        <p:spPr>
          <a:xfrm>
            <a:off x="0" y="1116041"/>
            <a:ext cx="9006840" cy="0"/>
          </a:xfrm>
          <a:prstGeom prst="line">
            <a:avLst/>
          </a:prstGeom>
          <a:ln w="76200">
            <a:solidFill>
              <a:srgbClr val="D1282E"/>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75DCD21B-C4CF-4965-8BB3-765E6C401627}"/>
              </a:ext>
            </a:extLst>
          </p:cNvPr>
          <p:cNvSpPr/>
          <p:nvPr/>
        </p:nvSpPr>
        <p:spPr>
          <a:xfrm>
            <a:off x="6743700" y="28575"/>
            <a:ext cx="2190750" cy="9161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7111CB5-2C97-C6DE-A2E9-DC604CB1297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318534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38DF745-7D3F-47F4-83A3-874385CFAA69}" type="slidenum">
              <a:rPr lang="en-US" sz="1800" smtClean="0">
                <a:solidFill>
                  <a:srgbClr val="D1282E"/>
                </a:solidFill>
              </a:rPr>
              <a:pPr/>
              <a:t>3</a:t>
            </a:fld>
            <a:endParaRPr lang="en-US" sz="1800" dirty="0">
              <a:solidFill>
                <a:srgbClr val="D1282E"/>
              </a:solidFill>
            </a:endParaRPr>
          </a:p>
        </p:txBody>
      </p:sp>
      <p:sp>
        <p:nvSpPr>
          <p:cNvPr id="5" name="Content Placeholder 4"/>
          <p:cNvSpPr>
            <a:spLocks noGrp="1"/>
          </p:cNvSpPr>
          <p:nvPr>
            <p:ph idx="1"/>
          </p:nvPr>
        </p:nvSpPr>
        <p:spPr>
          <a:xfrm>
            <a:off x="161602" y="3101611"/>
            <a:ext cx="3352161" cy="1955135"/>
          </a:xfrm>
        </p:spPr>
        <p:txBody>
          <a:bodyPr>
            <a:normAutofit fontScale="92500"/>
          </a:bodyPr>
          <a:lstStyle/>
          <a:p>
            <a:pPr>
              <a:lnSpc>
                <a:spcPct val="150000"/>
              </a:lnSpc>
            </a:pPr>
            <a:r>
              <a:rPr lang="en-US" sz="1800" b="0" dirty="0"/>
              <a:t>Energy of nuclear decay comes from mass conversion, on the energy scale of MeV (1.6⨯10</a:t>
            </a:r>
            <a:r>
              <a:rPr lang="en-US" sz="1800" b="0" baseline="30000" dirty="0"/>
              <a:t>-13</a:t>
            </a:r>
            <a:r>
              <a:rPr lang="en-US" sz="1800" b="0" dirty="0"/>
              <a:t> J) released for every nuclear reaction</a:t>
            </a:r>
            <a:endParaRPr lang="en-CA" sz="1800" b="0" dirty="0"/>
          </a:p>
        </p:txBody>
      </p:sp>
      <p:sp>
        <p:nvSpPr>
          <p:cNvPr id="6" name="Title 5"/>
          <p:cNvSpPr>
            <a:spLocks noGrp="1"/>
          </p:cNvSpPr>
          <p:nvPr>
            <p:ph type="title"/>
          </p:nvPr>
        </p:nvSpPr>
        <p:spPr/>
        <p:txBody>
          <a:bodyPr>
            <a:normAutofit/>
          </a:bodyPr>
          <a:lstStyle/>
          <a:p>
            <a:r>
              <a:rPr lang="en-CA" sz="3000" dirty="0"/>
              <a:t>Mass-energy equivalence</a:t>
            </a:r>
          </a:p>
        </p:txBody>
      </p:sp>
      <p:cxnSp>
        <p:nvCxnSpPr>
          <p:cNvPr id="7" name="直接连接符 4">
            <a:extLst>
              <a:ext uri="{FF2B5EF4-FFF2-40B4-BE49-F238E27FC236}">
                <a16:creationId xmlns:a16="http://schemas.microsoft.com/office/drawing/2014/main" id="{AFD3CBF8-5F0B-40C9-AE9A-3B14AA4DFE09}"/>
              </a:ext>
            </a:extLst>
          </p:cNvPr>
          <p:cNvCxnSpPr>
            <a:cxnSpLocks/>
          </p:cNvCxnSpPr>
          <p:nvPr/>
        </p:nvCxnSpPr>
        <p:spPr>
          <a:xfrm>
            <a:off x="0" y="1116041"/>
            <a:ext cx="9006840" cy="0"/>
          </a:xfrm>
          <a:prstGeom prst="line">
            <a:avLst/>
          </a:prstGeom>
          <a:ln w="76200">
            <a:solidFill>
              <a:srgbClr val="D1282E"/>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75DCD21B-C4CF-4965-8BB3-765E6C401627}"/>
              </a:ext>
            </a:extLst>
          </p:cNvPr>
          <p:cNvSpPr/>
          <p:nvPr/>
        </p:nvSpPr>
        <p:spPr>
          <a:xfrm>
            <a:off x="6743700" y="28575"/>
            <a:ext cx="2190750" cy="9161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69E1CF84-09B2-4151-BBE3-C712E132CAB2}"/>
              </a:ext>
            </a:extLst>
          </p:cNvPr>
          <p:cNvPicPr>
            <a:picLocks noChangeAspect="1"/>
          </p:cNvPicPr>
          <p:nvPr/>
        </p:nvPicPr>
        <p:blipFill>
          <a:blip r:embed="rId2"/>
          <a:stretch>
            <a:fillRect/>
          </a:stretch>
        </p:blipFill>
        <p:spPr>
          <a:xfrm>
            <a:off x="3513763" y="1352403"/>
            <a:ext cx="5241851" cy="4127441"/>
          </a:xfrm>
          <a:prstGeom prst="rect">
            <a:avLst/>
          </a:prstGeom>
        </p:spPr>
      </p:pic>
      <p:pic>
        <p:nvPicPr>
          <p:cNvPr id="3" name="Picture 2">
            <a:extLst>
              <a:ext uri="{FF2B5EF4-FFF2-40B4-BE49-F238E27FC236}">
                <a16:creationId xmlns:a16="http://schemas.microsoft.com/office/drawing/2014/main" id="{88A14F76-A4C9-4F31-BDDC-DF5FCD61825D}"/>
              </a:ext>
            </a:extLst>
          </p:cNvPr>
          <p:cNvPicPr>
            <a:picLocks noChangeAspect="1"/>
          </p:cNvPicPr>
          <p:nvPr/>
        </p:nvPicPr>
        <p:blipFill>
          <a:blip r:embed="rId3"/>
          <a:stretch>
            <a:fillRect/>
          </a:stretch>
        </p:blipFill>
        <p:spPr>
          <a:xfrm>
            <a:off x="797585" y="5926177"/>
            <a:ext cx="7041490" cy="506012"/>
          </a:xfrm>
          <a:prstGeom prst="rect">
            <a:avLst/>
          </a:prstGeom>
        </p:spPr>
      </p:pic>
      <p:sp>
        <p:nvSpPr>
          <p:cNvPr id="9" name="Rectangle: Rounded Corners 8">
            <a:extLst>
              <a:ext uri="{FF2B5EF4-FFF2-40B4-BE49-F238E27FC236}">
                <a16:creationId xmlns:a16="http://schemas.microsoft.com/office/drawing/2014/main" id="{44B09B04-6B6A-4AE2-8059-A253BE3774E5}"/>
              </a:ext>
            </a:extLst>
          </p:cNvPr>
          <p:cNvSpPr/>
          <p:nvPr/>
        </p:nvSpPr>
        <p:spPr>
          <a:xfrm>
            <a:off x="69133" y="3036552"/>
            <a:ext cx="3352161" cy="1997785"/>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F1E3BAAC-3B6C-436D-A145-62690FD405B8}"/>
                  </a:ext>
                </a:extLst>
              </p:cNvPr>
              <p:cNvSpPr txBox="1"/>
              <p:nvPr/>
            </p:nvSpPr>
            <p:spPr>
              <a:xfrm>
                <a:off x="1124402" y="2232083"/>
                <a:ext cx="1241622" cy="3462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𝐸</m:t>
                          </m:r>
                        </m:e>
                        <m:sub>
                          <m:r>
                            <a:rPr lang="en-US" sz="2200" b="0" i="1" smtClean="0">
                              <a:latin typeface="Cambria Math" panose="02040503050406030204" pitchFamily="18" charset="0"/>
                            </a:rPr>
                            <m:t>0</m:t>
                          </m:r>
                        </m:sub>
                      </m:sSub>
                      <m:r>
                        <a:rPr lang="en-US" sz="2200" i="1" smtClean="0">
                          <a:latin typeface="Cambria Math" panose="02040503050406030204" pitchFamily="18" charset="0"/>
                        </a:rPr>
                        <m:t>=</m:t>
                      </m:r>
                      <m:r>
                        <a:rPr lang="en-US" sz="2200" b="0" i="1" smtClean="0">
                          <a:latin typeface="Cambria Math" panose="02040503050406030204" pitchFamily="18" charset="0"/>
                        </a:rPr>
                        <m:t>𝑚</m:t>
                      </m:r>
                      <m:sSup>
                        <m:sSupPr>
                          <m:ctrlPr>
                            <a:rPr lang="en-US" sz="2200" i="1" smtClean="0">
                              <a:latin typeface="Cambria Math" panose="02040503050406030204" pitchFamily="18" charset="0"/>
                            </a:rPr>
                          </m:ctrlPr>
                        </m:sSupPr>
                        <m:e>
                          <m:r>
                            <a:rPr lang="en-US" sz="2200" b="0" i="1" smtClean="0">
                              <a:latin typeface="Cambria Math" panose="02040503050406030204" pitchFamily="18" charset="0"/>
                            </a:rPr>
                            <m:t>𝑐</m:t>
                          </m:r>
                        </m:e>
                        <m:sup>
                          <m:r>
                            <a:rPr lang="en-US" sz="2200" i="1" smtClean="0">
                              <a:latin typeface="Cambria Math" panose="02040503050406030204" pitchFamily="18" charset="0"/>
                            </a:rPr>
                            <m:t>2</m:t>
                          </m:r>
                        </m:sup>
                      </m:sSup>
                    </m:oMath>
                  </m:oMathPara>
                </a14:m>
                <a:endParaRPr lang="en-US" sz="2200" dirty="0"/>
              </a:p>
            </p:txBody>
          </p:sp>
        </mc:Choice>
        <mc:Fallback xmlns="">
          <p:sp>
            <p:nvSpPr>
              <p:cNvPr id="10" name="TextBox 9">
                <a:extLst>
                  <a:ext uri="{FF2B5EF4-FFF2-40B4-BE49-F238E27FC236}">
                    <a16:creationId xmlns:a16="http://schemas.microsoft.com/office/drawing/2014/main" id="{F1E3BAAC-3B6C-436D-A145-62690FD405B8}"/>
                  </a:ext>
                </a:extLst>
              </p:cNvPr>
              <p:cNvSpPr txBox="1">
                <a:spLocks noRot="1" noChangeAspect="1" noMove="1" noResize="1" noEditPoints="1" noAdjustHandles="1" noChangeArrowheads="1" noChangeShapeType="1" noTextEdit="1"/>
              </p:cNvSpPr>
              <p:nvPr/>
            </p:nvSpPr>
            <p:spPr>
              <a:xfrm>
                <a:off x="1124402" y="2232083"/>
                <a:ext cx="1241622" cy="346249"/>
              </a:xfrm>
              <a:prstGeom prst="rect">
                <a:avLst/>
              </a:prstGeom>
              <a:blipFill>
                <a:blip r:embed="rId4"/>
                <a:stretch>
                  <a:fillRect l="-4902" t="-1754" r="-1961" b="-14035"/>
                </a:stretch>
              </a:blipFill>
            </p:spPr>
            <p:txBody>
              <a:bodyPr/>
              <a:lstStyle/>
              <a:p>
                <a:r>
                  <a:rPr lang="en-US">
                    <a:noFill/>
                  </a:rPr>
                  <a:t> </a:t>
                </a:r>
              </a:p>
            </p:txBody>
          </p:sp>
        </mc:Fallback>
      </mc:AlternateContent>
    </p:spTree>
    <p:extLst>
      <p:ext uri="{BB962C8B-B14F-4D97-AF65-F5344CB8AC3E}">
        <p14:creationId xmlns:p14="http://schemas.microsoft.com/office/powerpoint/2010/main" val="4192432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38DF745-7D3F-47F4-83A3-874385CFAA69}" type="slidenum">
              <a:rPr lang="en-US" sz="1800" smtClean="0">
                <a:solidFill>
                  <a:srgbClr val="D1282E"/>
                </a:solidFill>
              </a:rPr>
              <a:pPr/>
              <a:t>4</a:t>
            </a:fld>
            <a:endParaRPr lang="en-US" sz="1800" dirty="0">
              <a:solidFill>
                <a:srgbClr val="D1282E"/>
              </a:solidFill>
            </a:endParaRPr>
          </a:p>
        </p:txBody>
      </p:sp>
      <p:sp>
        <p:nvSpPr>
          <p:cNvPr id="6" name="Title 5"/>
          <p:cNvSpPr>
            <a:spLocks noGrp="1"/>
          </p:cNvSpPr>
          <p:nvPr>
            <p:ph type="title"/>
          </p:nvPr>
        </p:nvSpPr>
        <p:spPr/>
        <p:txBody>
          <a:bodyPr>
            <a:normAutofit/>
          </a:bodyPr>
          <a:lstStyle/>
          <a:p>
            <a:r>
              <a:rPr lang="en-CA" sz="3200" dirty="0"/>
              <a:t>Types of nuclear decay</a:t>
            </a:r>
          </a:p>
        </p:txBody>
      </p:sp>
      <p:cxnSp>
        <p:nvCxnSpPr>
          <p:cNvPr id="7" name="直接连接符 4">
            <a:extLst>
              <a:ext uri="{FF2B5EF4-FFF2-40B4-BE49-F238E27FC236}">
                <a16:creationId xmlns:a16="http://schemas.microsoft.com/office/drawing/2014/main" id="{AFD3CBF8-5F0B-40C9-AE9A-3B14AA4DFE09}"/>
              </a:ext>
            </a:extLst>
          </p:cNvPr>
          <p:cNvCxnSpPr>
            <a:cxnSpLocks/>
          </p:cNvCxnSpPr>
          <p:nvPr/>
        </p:nvCxnSpPr>
        <p:spPr>
          <a:xfrm>
            <a:off x="0" y="1116041"/>
            <a:ext cx="9006840" cy="0"/>
          </a:xfrm>
          <a:prstGeom prst="line">
            <a:avLst/>
          </a:prstGeom>
          <a:ln w="76200">
            <a:solidFill>
              <a:srgbClr val="D1282E"/>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75DCD21B-C4CF-4965-8BB3-765E6C401627}"/>
              </a:ext>
            </a:extLst>
          </p:cNvPr>
          <p:cNvSpPr/>
          <p:nvPr/>
        </p:nvSpPr>
        <p:spPr>
          <a:xfrm>
            <a:off x="6743700" y="28575"/>
            <a:ext cx="2190750" cy="9161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Glossary Term - Beta Decay">
            <a:extLst>
              <a:ext uri="{FF2B5EF4-FFF2-40B4-BE49-F238E27FC236}">
                <a16:creationId xmlns:a16="http://schemas.microsoft.com/office/drawing/2014/main" id="{7CA0194F-F6E4-4026-B80A-3878AF3255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5545" y="1454038"/>
            <a:ext cx="3526026" cy="264259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9F017E24-8656-4747-BEF7-61AD732E0847}"/>
              </a:ext>
            </a:extLst>
          </p:cNvPr>
          <p:cNvPicPr>
            <a:picLocks noChangeAspect="1"/>
          </p:cNvPicPr>
          <p:nvPr/>
        </p:nvPicPr>
        <p:blipFill>
          <a:blip r:embed="rId3"/>
          <a:stretch>
            <a:fillRect/>
          </a:stretch>
        </p:blipFill>
        <p:spPr>
          <a:xfrm>
            <a:off x="250406" y="4187569"/>
            <a:ext cx="4077248" cy="2487122"/>
          </a:xfrm>
          <a:prstGeom prst="rect">
            <a:avLst/>
          </a:prstGeom>
        </p:spPr>
      </p:pic>
      <p:pic>
        <p:nvPicPr>
          <p:cNvPr id="1026" name="Picture 2" descr="Radioactivity">
            <a:extLst>
              <a:ext uri="{FF2B5EF4-FFF2-40B4-BE49-F238E27FC236}">
                <a16:creationId xmlns:a16="http://schemas.microsoft.com/office/drawing/2014/main" id="{A6C10011-EE9C-4254-BB5E-C36ADDD67C1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295" t="1957" r="8835" b="7782"/>
          <a:stretch/>
        </p:blipFill>
        <p:spPr bwMode="auto">
          <a:xfrm>
            <a:off x="420117" y="1313195"/>
            <a:ext cx="3056266" cy="234266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800E3B3-C33B-4B43-8327-C48E238A742A}"/>
              </a:ext>
            </a:extLst>
          </p:cNvPr>
          <p:cNvSpPr txBox="1"/>
          <p:nvPr/>
        </p:nvSpPr>
        <p:spPr>
          <a:xfrm>
            <a:off x="5108090" y="4704035"/>
            <a:ext cx="4118103" cy="1846659"/>
          </a:xfrm>
          <a:prstGeom prst="rect">
            <a:avLst/>
          </a:prstGeom>
          <a:noFill/>
        </p:spPr>
        <p:txBody>
          <a:bodyPr wrap="square" rtlCol="0">
            <a:spAutoFit/>
          </a:bodyPr>
          <a:lstStyle/>
          <a:p>
            <a:r>
              <a:rPr lang="en-US" sz="1900" b="1" dirty="0"/>
              <a:t>Other decay processes include</a:t>
            </a:r>
          </a:p>
          <a:p>
            <a:pPr marL="285750" indent="-285750">
              <a:buFont typeface="Arial" panose="020B0604020202020204" pitchFamily="34" charset="0"/>
              <a:buChar char="•"/>
            </a:pPr>
            <a:r>
              <a:rPr lang="en-US" sz="1900" b="1" dirty="0"/>
              <a:t>Gamma decay</a:t>
            </a:r>
          </a:p>
          <a:p>
            <a:pPr marL="285750" indent="-285750">
              <a:buFont typeface="Arial" panose="020B0604020202020204" pitchFamily="34" charset="0"/>
              <a:buChar char="•"/>
            </a:pPr>
            <a:r>
              <a:rPr lang="en-US" sz="1900" b="1" dirty="0"/>
              <a:t>Neutron emission</a:t>
            </a:r>
          </a:p>
          <a:p>
            <a:pPr marL="285750" indent="-285750">
              <a:buFont typeface="Arial" panose="020B0604020202020204" pitchFamily="34" charset="0"/>
              <a:buChar char="•"/>
            </a:pPr>
            <a:r>
              <a:rPr lang="en-US" sz="1900" b="1" dirty="0"/>
              <a:t>Electron capture</a:t>
            </a:r>
          </a:p>
          <a:p>
            <a:pPr marL="285750" indent="-285750">
              <a:buFont typeface="Arial" panose="020B0604020202020204" pitchFamily="34" charset="0"/>
              <a:buChar char="•"/>
            </a:pPr>
            <a:r>
              <a:rPr lang="en-US" sz="1900" b="1" dirty="0"/>
              <a:t>Internal conversion</a:t>
            </a:r>
          </a:p>
          <a:p>
            <a:pPr marL="285750" indent="-285750">
              <a:buFont typeface="Arial" panose="020B0604020202020204" pitchFamily="34" charset="0"/>
              <a:buChar char="•"/>
            </a:pPr>
            <a:r>
              <a:rPr lang="en-US" sz="1900" b="1" dirty="0"/>
              <a:t>Cluster decay / fission</a:t>
            </a:r>
          </a:p>
        </p:txBody>
      </p:sp>
      <p:sp>
        <p:nvSpPr>
          <p:cNvPr id="9" name="Rectangle: Rounded Corners 8">
            <a:extLst>
              <a:ext uri="{FF2B5EF4-FFF2-40B4-BE49-F238E27FC236}">
                <a16:creationId xmlns:a16="http://schemas.microsoft.com/office/drawing/2014/main" id="{C303A8B0-8055-4A23-8E10-0FE89BFB0916}"/>
              </a:ext>
            </a:extLst>
          </p:cNvPr>
          <p:cNvSpPr/>
          <p:nvPr/>
        </p:nvSpPr>
        <p:spPr>
          <a:xfrm>
            <a:off x="420117" y="1419440"/>
            <a:ext cx="3365120" cy="2341697"/>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C4192422-A855-4B56-BF3E-826EFBF85C89}"/>
              </a:ext>
            </a:extLst>
          </p:cNvPr>
          <p:cNvSpPr/>
          <p:nvPr/>
        </p:nvSpPr>
        <p:spPr>
          <a:xfrm>
            <a:off x="4654216" y="1352403"/>
            <a:ext cx="4004124" cy="2942750"/>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6070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3A31C-48B6-44CC-B06C-5C03EB6264F2}"/>
              </a:ext>
            </a:extLst>
          </p:cNvPr>
          <p:cNvSpPr>
            <a:spLocks noGrp="1"/>
          </p:cNvSpPr>
          <p:nvPr>
            <p:ph type="title"/>
          </p:nvPr>
        </p:nvSpPr>
        <p:spPr/>
        <p:txBody>
          <a:bodyPr>
            <a:normAutofit/>
          </a:bodyPr>
          <a:lstStyle/>
          <a:p>
            <a:r>
              <a:rPr lang="en-US" sz="3000" dirty="0"/>
              <a:t>Natural radiation here on Earth</a:t>
            </a:r>
          </a:p>
        </p:txBody>
      </p:sp>
      <p:sp>
        <p:nvSpPr>
          <p:cNvPr id="4" name="Slide Number Placeholder 3">
            <a:extLst>
              <a:ext uri="{FF2B5EF4-FFF2-40B4-BE49-F238E27FC236}">
                <a16:creationId xmlns:a16="http://schemas.microsoft.com/office/drawing/2014/main" id="{5A469EE4-870F-46A2-AD55-372EEEAB9EE8}"/>
              </a:ext>
            </a:extLst>
          </p:cNvPr>
          <p:cNvSpPr>
            <a:spLocks noGrp="1"/>
          </p:cNvSpPr>
          <p:nvPr>
            <p:ph type="sldNum" sz="quarter" idx="12"/>
          </p:nvPr>
        </p:nvSpPr>
        <p:spPr/>
        <p:txBody>
          <a:bodyPr/>
          <a:lstStyle/>
          <a:p>
            <a:fld id="{F38DF745-7D3F-47F4-83A3-874385CFAA69}" type="slidenum">
              <a:rPr lang="en-US" smtClean="0">
                <a:solidFill>
                  <a:srgbClr val="D1282E"/>
                </a:solidFill>
              </a:rPr>
              <a:pPr/>
              <a:t>5</a:t>
            </a:fld>
            <a:endParaRPr lang="en-US" dirty="0">
              <a:solidFill>
                <a:srgbClr val="D1282E"/>
              </a:solidFill>
            </a:endParaRPr>
          </a:p>
        </p:txBody>
      </p:sp>
      <p:cxnSp>
        <p:nvCxnSpPr>
          <p:cNvPr id="5" name="直接连接符 4">
            <a:extLst>
              <a:ext uri="{FF2B5EF4-FFF2-40B4-BE49-F238E27FC236}">
                <a16:creationId xmlns:a16="http://schemas.microsoft.com/office/drawing/2014/main" id="{A5228BD7-F4D8-410B-B02F-B986E9862E3E}"/>
              </a:ext>
            </a:extLst>
          </p:cNvPr>
          <p:cNvCxnSpPr>
            <a:cxnSpLocks/>
          </p:cNvCxnSpPr>
          <p:nvPr/>
        </p:nvCxnSpPr>
        <p:spPr>
          <a:xfrm>
            <a:off x="0" y="1116041"/>
            <a:ext cx="9006840" cy="0"/>
          </a:xfrm>
          <a:prstGeom prst="line">
            <a:avLst/>
          </a:prstGeom>
          <a:ln w="76200">
            <a:solidFill>
              <a:srgbClr val="D1282E"/>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1BEB2B5A-2C1A-4AFA-AE95-31E8F8A8D4B7}"/>
              </a:ext>
            </a:extLst>
          </p:cNvPr>
          <p:cNvSpPr/>
          <p:nvPr/>
        </p:nvSpPr>
        <p:spPr>
          <a:xfrm>
            <a:off x="6743700" y="28575"/>
            <a:ext cx="2190750" cy="9161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101CD00-3065-4834-9027-F80E4052E6EF}"/>
              </a:ext>
            </a:extLst>
          </p:cNvPr>
          <p:cNvSpPr txBox="1"/>
          <p:nvPr/>
        </p:nvSpPr>
        <p:spPr>
          <a:xfrm>
            <a:off x="5836604" y="6593691"/>
            <a:ext cx="2002471" cy="215444"/>
          </a:xfrm>
          <a:prstGeom prst="rect">
            <a:avLst/>
          </a:prstGeom>
          <a:noFill/>
        </p:spPr>
        <p:txBody>
          <a:bodyPr wrap="none" rtlCol="0">
            <a:spAutoFit/>
          </a:bodyPr>
          <a:lstStyle/>
          <a:p>
            <a:r>
              <a:rPr lang="en-US" sz="800" dirty="0"/>
              <a:t>https://en.wikipedia.org/wiki/Decay_chain</a:t>
            </a:r>
          </a:p>
        </p:txBody>
      </p:sp>
      <p:pic>
        <p:nvPicPr>
          <p:cNvPr id="4100" name="Picture 4">
            <a:extLst>
              <a:ext uri="{FF2B5EF4-FFF2-40B4-BE49-F238E27FC236}">
                <a16:creationId xmlns:a16="http://schemas.microsoft.com/office/drawing/2014/main" id="{B73BF9CC-AA9E-459F-AA37-7E0674DFD8E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2834"/>
          <a:stretch/>
        </p:blipFill>
        <p:spPr bwMode="auto">
          <a:xfrm>
            <a:off x="5062588" y="1301749"/>
            <a:ext cx="3903392" cy="525894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E97525E5-C94E-48A0-8701-830748D18E7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112"/>
          <a:stretch/>
        </p:blipFill>
        <p:spPr bwMode="auto">
          <a:xfrm>
            <a:off x="272348" y="1485374"/>
            <a:ext cx="4246837" cy="13144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CA9B7B3-4DFD-49A0-A619-78EE9B815EE3}"/>
              </a:ext>
            </a:extLst>
          </p:cNvPr>
          <p:cNvSpPr txBox="1"/>
          <p:nvPr/>
        </p:nvSpPr>
        <p:spPr>
          <a:xfrm>
            <a:off x="266101" y="2819595"/>
            <a:ext cx="4149237" cy="923330"/>
          </a:xfrm>
          <a:prstGeom prst="rect">
            <a:avLst/>
          </a:prstGeom>
          <a:noFill/>
        </p:spPr>
        <p:txBody>
          <a:bodyPr wrap="square" rtlCol="0">
            <a:spAutoFit/>
          </a:bodyPr>
          <a:lstStyle/>
          <a:p>
            <a:pPr algn="ctr"/>
            <a:r>
              <a:rPr lang="en-US" b="1" u="sng" dirty="0">
                <a:solidFill>
                  <a:srgbClr val="0000FF"/>
                </a:solidFill>
              </a:rPr>
              <a:t>Potassium-40 </a:t>
            </a:r>
          </a:p>
          <a:p>
            <a:pPr algn="ctr"/>
            <a:r>
              <a:rPr lang="en-US" dirty="0"/>
              <a:t>Largest source of radioactivity in humans</a:t>
            </a:r>
          </a:p>
          <a:p>
            <a:pPr algn="ctr"/>
            <a:r>
              <a:rPr lang="en-US" dirty="0"/>
              <a:t>(4300 disintegrations per second)</a:t>
            </a:r>
          </a:p>
        </p:txBody>
      </p:sp>
      <p:sp>
        <p:nvSpPr>
          <p:cNvPr id="13" name="TextBox 12">
            <a:extLst>
              <a:ext uri="{FF2B5EF4-FFF2-40B4-BE49-F238E27FC236}">
                <a16:creationId xmlns:a16="http://schemas.microsoft.com/office/drawing/2014/main" id="{3F6E48AC-9700-42FE-B394-47D8B8515440}"/>
              </a:ext>
            </a:extLst>
          </p:cNvPr>
          <p:cNvSpPr txBox="1"/>
          <p:nvPr/>
        </p:nvSpPr>
        <p:spPr>
          <a:xfrm>
            <a:off x="7247312" y="2634929"/>
            <a:ext cx="1687138" cy="369332"/>
          </a:xfrm>
          <a:prstGeom prst="rect">
            <a:avLst/>
          </a:prstGeom>
          <a:noFill/>
        </p:spPr>
        <p:txBody>
          <a:bodyPr wrap="square" rtlCol="0">
            <a:spAutoFit/>
          </a:bodyPr>
          <a:lstStyle/>
          <a:p>
            <a:r>
              <a:rPr lang="en-US" b="1" u="sng" dirty="0">
                <a:solidFill>
                  <a:srgbClr val="0000FF"/>
                </a:solidFill>
              </a:rPr>
              <a:t>Uranium-238</a:t>
            </a:r>
          </a:p>
        </p:txBody>
      </p:sp>
      <p:pic>
        <p:nvPicPr>
          <p:cNvPr id="4104" name="Picture 8">
            <a:extLst>
              <a:ext uri="{FF2B5EF4-FFF2-40B4-BE49-F238E27FC236}">
                <a16:creationId xmlns:a16="http://schemas.microsoft.com/office/drawing/2014/main" id="{87435D40-887C-4FE2-8E91-2BB2C923FE70}"/>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47221"/>
          <a:stretch/>
        </p:blipFill>
        <p:spPr bwMode="auto">
          <a:xfrm>
            <a:off x="178020" y="4878012"/>
            <a:ext cx="4921154" cy="159899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3D60C58-D735-45D4-8193-914996DA7A67}"/>
              </a:ext>
            </a:extLst>
          </p:cNvPr>
          <p:cNvSpPr txBox="1"/>
          <p:nvPr/>
        </p:nvSpPr>
        <p:spPr>
          <a:xfrm>
            <a:off x="1877026" y="4508680"/>
            <a:ext cx="1265988" cy="369332"/>
          </a:xfrm>
          <a:prstGeom prst="rect">
            <a:avLst/>
          </a:prstGeom>
          <a:noFill/>
        </p:spPr>
        <p:txBody>
          <a:bodyPr wrap="none" rtlCol="0">
            <a:spAutoFit/>
          </a:bodyPr>
          <a:lstStyle/>
          <a:p>
            <a:r>
              <a:rPr lang="en-US" b="1" u="sng" dirty="0">
                <a:solidFill>
                  <a:srgbClr val="0000FF"/>
                </a:solidFill>
              </a:rPr>
              <a:t>Carbon-14</a:t>
            </a:r>
          </a:p>
        </p:txBody>
      </p:sp>
      <p:sp>
        <p:nvSpPr>
          <p:cNvPr id="16" name="TextBox 15">
            <a:extLst>
              <a:ext uri="{FF2B5EF4-FFF2-40B4-BE49-F238E27FC236}">
                <a16:creationId xmlns:a16="http://schemas.microsoft.com/office/drawing/2014/main" id="{D74A3403-CBE1-401A-9567-C834BB55BE3F}"/>
              </a:ext>
            </a:extLst>
          </p:cNvPr>
          <p:cNvSpPr txBox="1"/>
          <p:nvPr/>
        </p:nvSpPr>
        <p:spPr>
          <a:xfrm>
            <a:off x="3461872" y="4733113"/>
            <a:ext cx="1732462" cy="369332"/>
          </a:xfrm>
          <a:prstGeom prst="rect">
            <a:avLst/>
          </a:prstGeom>
          <a:noFill/>
        </p:spPr>
        <p:txBody>
          <a:bodyPr wrap="none" rtlCol="0">
            <a:spAutoFit/>
          </a:bodyPr>
          <a:lstStyle/>
          <a:p>
            <a:r>
              <a:rPr lang="en-US" dirty="0"/>
              <a:t>t</a:t>
            </a:r>
            <a:r>
              <a:rPr lang="en-US" baseline="-25000" dirty="0"/>
              <a:t>1/2</a:t>
            </a:r>
            <a:r>
              <a:rPr lang="en-US" dirty="0"/>
              <a:t> = 5730 years</a:t>
            </a:r>
          </a:p>
        </p:txBody>
      </p:sp>
      <p:sp>
        <p:nvSpPr>
          <p:cNvPr id="11" name="Rectangle: Rounded Corners 10">
            <a:extLst>
              <a:ext uri="{FF2B5EF4-FFF2-40B4-BE49-F238E27FC236}">
                <a16:creationId xmlns:a16="http://schemas.microsoft.com/office/drawing/2014/main" id="{8D993B34-9A64-4EC4-B435-F3A53BABB31B}"/>
              </a:ext>
            </a:extLst>
          </p:cNvPr>
          <p:cNvSpPr/>
          <p:nvPr/>
        </p:nvSpPr>
        <p:spPr>
          <a:xfrm>
            <a:off x="178020" y="1301749"/>
            <a:ext cx="4325400" cy="2534527"/>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5DF113D0-DED0-426D-BC68-B102FF033D53}"/>
              </a:ext>
            </a:extLst>
          </p:cNvPr>
          <p:cNvSpPr/>
          <p:nvPr/>
        </p:nvSpPr>
        <p:spPr>
          <a:xfrm>
            <a:off x="118357" y="4424855"/>
            <a:ext cx="5105284" cy="219653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78C00F7-E95E-405E-B8CF-F022657B91FD}"/>
              </a:ext>
            </a:extLst>
          </p:cNvPr>
          <p:cNvSpPr txBox="1"/>
          <p:nvPr/>
        </p:nvSpPr>
        <p:spPr>
          <a:xfrm>
            <a:off x="4572000" y="2973006"/>
            <a:ext cx="1433799" cy="646331"/>
          </a:xfrm>
          <a:prstGeom prst="rect">
            <a:avLst/>
          </a:prstGeom>
          <a:noFill/>
        </p:spPr>
        <p:txBody>
          <a:bodyPr wrap="square" rtlCol="0">
            <a:spAutoFit/>
          </a:bodyPr>
          <a:lstStyle/>
          <a:p>
            <a:r>
              <a:rPr lang="en-US" dirty="0">
                <a:solidFill>
                  <a:srgbClr val="0000FF"/>
                </a:solidFill>
              </a:rPr>
              <a:t>Primordial nuclides</a:t>
            </a:r>
          </a:p>
        </p:txBody>
      </p:sp>
    </p:spTree>
    <p:extLst>
      <p:ext uri="{BB962C8B-B14F-4D97-AF65-F5344CB8AC3E}">
        <p14:creationId xmlns:p14="http://schemas.microsoft.com/office/powerpoint/2010/main" val="353768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0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0" grpId="0"/>
      <p:bldP spid="16" grpId="0"/>
      <p:bldP spid="18" grpId="0" animBg="1"/>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38DF745-7D3F-47F4-83A3-874385CFAA69}" type="slidenum">
              <a:rPr lang="en-US" sz="1800" smtClean="0">
                <a:solidFill>
                  <a:srgbClr val="D1282E"/>
                </a:solidFill>
              </a:rPr>
              <a:pPr/>
              <a:t>6</a:t>
            </a:fld>
            <a:endParaRPr lang="en-US" sz="1800" dirty="0">
              <a:solidFill>
                <a:srgbClr val="D1282E"/>
              </a:solidFill>
            </a:endParaRPr>
          </a:p>
        </p:txBody>
      </p:sp>
      <p:sp>
        <p:nvSpPr>
          <p:cNvPr id="6" name="Title 5"/>
          <p:cNvSpPr>
            <a:spLocks noGrp="1"/>
          </p:cNvSpPr>
          <p:nvPr>
            <p:ph type="title"/>
          </p:nvPr>
        </p:nvSpPr>
        <p:spPr/>
        <p:txBody>
          <a:bodyPr>
            <a:normAutofit/>
          </a:bodyPr>
          <a:lstStyle/>
          <a:p>
            <a:r>
              <a:rPr lang="en-CA" sz="3000" dirty="0"/>
              <a:t>Radiometric dating</a:t>
            </a:r>
          </a:p>
        </p:txBody>
      </p:sp>
      <p:cxnSp>
        <p:nvCxnSpPr>
          <p:cNvPr id="7" name="直接连接符 4">
            <a:extLst>
              <a:ext uri="{FF2B5EF4-FFF2-40B4-BE49-F238E27FC236}">
                <a16:creationId xmlns:a16="http://schemas.microsoft.com/office/drawing/2014/main" id="{AFD3CBF8-5F0B-40C9-AE9A-3B14AA4DFE09}"/>
              </a:ext>
            </a:extLst>
          </p:cNvPr>
          <p:cNvCxnSpPr>
            <a:cxnSpLocks/>
          </p:cNvCxnSpPr>
          <p:nvPr/>
        </p:nvCxnSpPr>
        <p:spPr>
          <a:xfrm>
            <a:off x="0" y="1116041"/>
            <a:ext cx="9006840" cy="0"/>
          </a:xfrm>
          <a:prstGeom prst="line">
            <a:avLst/>
          </a:prstGeom>
          <a:ln w="76200">
            <a:solidFill>
              <a:srgbClr val="D1282E"/>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75DCD21B-C4CF-4965-8BB3-765E6C401627}"/>
              </a:ext>
            </a:extLst>
          </p:cNvPr>
          <p:cNvSpPr/>
          <p:nvPr/>
        </p:nvSpPr>
        <p:spPr>
          <a:xfrm>
            <a:off x="6743700" y="28575"/>
            <a:ext cx="2190750" cy="9161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4A34378-8EB7-0FA8-0237-259E983D71F4}"/>
              </a:ext>
            </a:extLst>
          </p:cNvPr>
          <p:cNvSpPr txBox="1"/>
          <p:nvPr/>
        </p:nvSpPr>
        <p:spPr>
          <a:xfrm>
            <a:off x="334382" y="1245171"/>
            <a:ext cx="8008883" cy="1631216"/>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dirty="0"/>
              <a:t>Radioactive nuclides have constant half-lives, not affected by temperature, pressure, magnetic/electric fields</a:t>
            </a:r>
          </a:p>
          <a:p>
            <a:pPr marL="285750" indent="-285750">
              <a:spcAft>
                <a:spcPts val="600"/>
              </a:spcAft>
              <a:buFont typeface="Arial" panose="020B0604020202020204" pitchFamily="34" charset="0"/>
              <a:buChar char="•"/>
            </a:pPr>
            <a:r>
              <a:rPr lang="en-US" dirty="0"/>
              <a:t>Proportion of original </a:t>
            </a:r>
            <a:r>
              <a:rPr lang="en-US" dirty="0" err="1"/>
              <a:t>nuclide:decay</a:t>
            </a:r>
            <a:r>
              <a:rPr lang="en-US" dirty="0"/>
              <a:t> products changes in predictable way</a:t>
            </a:r>
          </a:p>
          <a:p>
            <a:pPr marL="285750" indent="-285750">
              <a:spcAft>
                <a:spcPts val="600"/>
              </a:spcAft>
              <a:buFont typeface="Arial" panose="020B0604020202020204" pitchFamily="34" charset="0"/>
              <a:buChar char="•"/>
            </a:pPr>
            <a:r>
              <a:rPr lang="en-US" dirty="0"/>
              <a:t>Relative abundances of product nuclides can be used as a clock to determine when original nuclide was incorporated in a material</a:t>
            </a:r>
          </a:p>
        </p:txBody>
      </p:sp>
      <p:pic>
        <p:nvPicPr>
          <p:cNvPr id="2050" name="Picture 2" descr="Coral Age Dating">
            <a:extLst>
              <a:ext uri="{FF2B5EF4-FFF2-40B4-BE49-F238E27FC236}">
                <a16:creationId xmlns:a16="http://schemas.microsoft.com/office/drawing/2014/main" id="{AEF05DBE-9B68-288D-B333-33F912A601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029" y="2901910"/>
            <a:ext cx="4917022" cy="393192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E7F21DC-99DD-9BB1-B9ED-6B9CFA07499A}"/>
              </a:ext>
            </a:extLst>
          </p:cNvPr>
          <p:cNvSpPr txBox="1"/>
          <p:nvPr/>
        </p:nvSpPr>
        <p:spPr>
          <a:xfrm>
            <a:off x="6265155" y="4669922"/>
            <a:ext cx="2447921" cy="923330"/>
          </a:xfrm>
          <a:prstGeom prst="rect">
            <a:avLst/>
          </a:prstGeom>
          <a:noFill/>
        </p:spPr>
        <p:txBody>
          <a:bodyPr wrap="square" rtlCol="0">
            <a:spAutoFit/>
          </a:bodyPr>
          <a:lstStyle/>
          <a:p>
            <a:r>
              <a:rPr lang="en-US" dirty="0"/>
              <a:t>Age calculation makes use of first order differential equations</a:t>
            </a:r>
          </a:p>
        </p:txBody>
      </p:sp>
    </p:spTree>
    <p:extLst>
      <p:ext uri="{BB962C8B-B14F-4D97-AF65-F5344CB8AC3E}">
        <p14:creationId xmlns:p14="http://schemas.microsoft.com/office/powerpoint/2010/main" val="3864808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ubidium-Strontium Isochrons">
            <a:extLst>
              <a:ext uri="{FF2B5EF4-FFF2-40B4-BE49-F238E27FC236}">
                <a16:creationId xmlns:a16="http://schemas.microsoft.com/office/drawing/2014/main" id="{311652C4-A7A5-E9D7-AAEE-76F2EE84C87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971"/>
          <a:stretch/>
        </p:blipFill>
        <p:spPr bwMode="auto">
          <a:xfrm>
            <a:off x="5444357" y="3838651"/>
            <a:ext cx="3540456" cy="292608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F38DF745-7D3F-47F4-83A3-874385CFAA69}" type="slidenum">
              <a:rPr lang="en-US" sz="1800" smtClean="0">
                <a:solidFill>
                  <a:srgbClr val="D1282E"/>
                </a:solidFill>
              </a:rPr>
              <a:pPr/>
              <a:t>7</a:t>
            </a:fld>
            <a:endParaRPr lang="en-US" sz="1800" dirty="0">
              <a:solidFill>
                <a:srgbClr val="D1282E"/>
              </a:solidFill>
            </a:endParaRPr>
          </a:p>
        </p:txBody>
      </p:sp>
      <p:sp>
        <p:nvSpPr>
          <p:cNvPr id="6" name="Title 5"/>
          <p:cNvSpPr>
            <a:spLocks noGrp="1"/>
          </p:cNvSpPr>
          <p:nvPr>
            <p:ph type="title"/>
          </p:nvPr>
        </p:nvSpPr>
        <p:spPr/>
        <p:txBody>
          <a:bodyPr>
            <a:normAutofit/>
          </a:bodyPr>
          <a:lstStyle/>
          <a:p>
            <a:r>
              <a:rPr lang="en-CA" sz="3000" dirty="0"/>
              <a:t>Radioisotopes for geologic timescales</a:t>
            </a:r>
          </a:p>
        </p:txBody>
      </p:sp>
      <p:cxnSp>
        <p:nvCxnSpPr>
          <p:cNvPr id="7" name="直接连接符 4">
            <a:extLst>
              <a:ext uri="{FF2B5EF4-FFF2-40B4-BE49-F238E27FC236}">
                <a16:creationId xmlns:a16="http://schemas.microsoft.com/office/drawing/2014/main" id="{AFD3CBF8-5F0B-40C9-AE9A-3B14AA4DFE09}"/>
              </a:ext>
            </a:extLst>
          </p:cNvPr>
          <p:cNvCxnSpPr>
            <a:cxnSpLocks/>
          </p:cNvCxnSpPr>
          <p:nvPr/>
        </p:nvCxnSpPr>
        <p:spPr>
          <a:xfrm>
            <a:off x="0" y="1116041"/>
            <a:ext cx="9006840" cy="0"/>
          </a:xfrm>
          <a:prstGeom prst="line">
            <a:avLst/>
          </a:prstGeom>
          <a:ln w="76200">
            <a:solidFill>
              <a:srgbClr val="D1282E"/>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75DCD21B-C4CF-4965-8BB3-765E6C401627}"/>
              </a:ext>
            </a:extLst>
          </p:cNvPr>
          <p:cNvSpPr/>
          <p:nvPr/>
        </p:nvSpPr>
        <p:spPr>
          <a:xfrm>
            <a:off x="6743700" y="28575"/>
            <a:ext cx="2190750" cy="9161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FD3CC8D1-3951-924D-0429-777D12EA7E35}"/>
              </a:ext>
            </a:extLst>
          </p:cNvPr>
          <p:cNvPicPr>
            <a:picLocks noChangeAspect="1"/>
          </p:cNvPicPr>
          <p:nvPr/>
        </p:nvPicPr>
        <p:blipFill>
          <a:blip r:embed="rId3"/>
          <a:stretch>
            <a:fillRect/>
          </a:stretch>
        </p:blipFill>
        <p:spPr>
          <a:xfrm>
            <a:off x="0" y="1218392"/>
            <a:ext cx="5601540" cy="4023360"/>
          </a:xfrm>
          <a:prstGeom prst="rect">
            <a:avLst/>
          </a:prstGeom>
        </p:spPr>
      </p:pic>
      <p:sp>
        <p:nvSpPr>
          <p:cNvPr id="9" name="TextBox 8">
            <a:extLst>
              <a:ext uri="{FF2B5EF4-FFF2-40B4-BE49-F238E27FC236}">
                <a16:creationId xmlns:a16="http://schemas.microsoft.com/office/drawing/2014/main" id="{ECD015A2-A5A2-E74C-BBBB-491ED0C653C1}"/>
              </a:ext>
            </a:extLst>
          </p:cNvPr>
          <p:cNvSpPr txBox="1"/>
          <p:nvPr/>
        </p:nvSpPr>
        <p:spPr>
          <a:xfrm>
            <a:off x="142874" y="5639608"/>
            <a:ext cx="5744090" cy="923330"/>
          </a:xfrm>
          <a:prstGeom prst="rect">
            <a:avLst/>
          </a:prstGeom>
          <a:noFill/>
        </p:spPr>
        <p:txBody>
          <a:bodyPr wrap="square" rtlCol="0">
            <a:spAutoFit/>
          </a:bodyPr>
          <a:lstStyle/>
          <a:p>
            <a:r>
              <a:rPr lang="en-US" dirty="0"/>
              <a:t>Isochron dating can be used to date crystallization, metamorphism, shock events, and differentiation of precursor melts, in the history of rocks.</a:t>
            </a:r>
          </a:p>
        </p:txBody>
      </p:sp>
      <p:pic>
        <p:nvPicPr>
          <p:cNvPr id="3" name="Picture 4" descr="Rubidium-Strontium Isochrons">
            <a:extLst>
              <a:ext uri="{FF2B5EF4-FFF2-40B4-BE49-F238E27FC236}">
                <a16:creationId xmlns:a16="http://schemas.microsoft.com/office/drawing/2014/main" id="{AB163861-6A7F-08D1-625A-1811301C488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3882" r="70682"/>
          <a:stretch/>
        </p:blipFill>
        <p:spPr bwMode="auto">
          <a:xfrm>
            <a:off x="7214585" y="2003945"/>
            <a:ext cx="1683424" cy="155448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Rubidium-Strontium Isochrons">
            <a:extLst>
              <a:ext uri="{FF2B5EF4-FFF2-40B4-BE49-F238E27FC236}">
                <a16:creationId xmlns:a16="http://schemas.microsoft.com/office/drawing/2014/main" id="{8BD1F29A-B8B0-7508-6F4E-10751D7679C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0682" b="46053"/>
          <a:stretch/>
        </p:blipFill>
        <p:spPr bwMode="auto">
          <a:xfrm>
            <a:off x="5839961" y="2054724"/>
            <a:ext cx="1392089" cy="1503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9412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38DF745-7D3F-47F4-83A3-874385CFAA69}" type="slidenum">
              <a:rPr lang="en-US" sz="1800" smtClean="0">
                <a:solidFill>
                  <a:srgbClr val="D1282E"/>
                </a:solidFill>
              </a:rPr>
              <a:pPr/>
              <a:t>8</a:t>
            </a:fld>
            <a:endParaRPr lang="en-US" sz="1800" dirty="0">
              <a:solidFill>
                <a:srgbClr val="D1282E"/>
              </a:solidFill>
            </a:endParaRPr>
          </a:p>
        </p:txBody>
      </p:sp>
      <p:sp>
        <p:nvSpPr>
          <p:cNvPr id="6" name="Title 5"/>
          <p:cNvSpPr>
            <a:spLocks noGrp="1"/>
          </p:cNvSpPr>
          <p:nvPr>
            <p:ph type="title"/>
          </p:nvPr>
        </p:nvSpPr>
        <p:spPr/>
        <p:txBody>
          <a:bodyPr>
            <a:normAutofit/>
          </a:bodyPr>
          <a:lstStyle/>
          <a:p>
            <a:r>
              <a:rPr lang="en-CA" sz="3000" dirty="0"/>
              <a:t>Carbon-14 dating</a:t>
            </a:r>
          </a:p>
        </p:txBody>
      </p:sp>
      <p:cxnSp>
        <p:nvCxnSpPr>
          <p:cNvPr id="7" name="直接连接符 4">
            <a:extLst>
              <a:ext uri="{FF2B5EF4-FFF2-40B4-BE49-F238E27FC236}">
                <a16:creationId xmlns:a16="http://schemas.microsoft.com/office/drawing/2014/main" id="{AFD3CBF8-5F0B-40C9-AE9A-3B14AA4DFE09}"/>
              </a:ext>
            </a:extLst>
          </p:cNvPr>
          <p:cNvCxnSpPr>
            <a:cxnSpLocks/>
          </p:cNvCxnSpPr>
          <p:nvPr/>
        </p:nvCxnSpPr>
        <p:spPr>
          <a:xfrm>
            <a:off x="0" y="1116041"/>
            <a:ext cx="9006840" cy="0"/>
          </a:xfrm>
          <a:prstGeom prst="line">
            <a:avLst/>
          </a:prstGeom>
          <a:ln w="76200">
            <a:solidFill>
              <a:srgbClr val="D1282E"/>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75DCD21B-C4CF-4965-8BB3-765E6C401627}"/>
              </a:ext>
            </a:extLst>
          </p:cNvPr>
          <p:cNvSpPr/>
          <p:nvPr/>
        </p:nvSpPr>
        <p:spPr>
          <a:xfrm>
            <a:off x="6743700" y="28575"/>
            <a:ext cx="2190750" cy="9161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73D7ACD-01D9-B8AD-AEF3-2908AE00F791}"/>
              </a:ext>
            </a:extLst>
          </p:cNvPr>
          <p:cNvSpPr txBox="1"/>
          <p:nvPr/>
        </p:nvSpPr>
        <p:spPr>
          <a:xfrm>
            <a:off x="0" y="1235576"/>
            <a:ext cx="8678842" cy="1477328"/>
          </a:xfrm>
          <a:prstGeom prst="rect">
            <a:avLst/>
          </a:prstGeom>
          <a:noFill/>
        </p:spPr>
        <p:txBody>
          <a:bodyPr wrap="square" rtlCol="0">
            <a:spAutoFit/>
          </a:bodyPr>
          <a:lstStyle/>
          <a:p>
            <a:pPr marL="285750" indent="-285750">
              <a:buFont typeface="Arial" panose="020B0604020202020204" pitchFamily="34" charset="0"/>
              <a:buChar char="•"/>
            </a:pPr>
            <a:r>
              <a:rPr lang="en-US" dirty="0"/>
              <a:t>In the atmosphere, </a:t>
            </a:r>
            <a:r>
              <a:rPr lang="en-US" b="1" baseline="30000" dirty="0"/>
              <a:t>14</a:t>
            </a:r>
            <a:r>
              <a:rPr lang="en-US" b="1" dirty="0"/>
              <a:t>C</a:t>
            </a:r>
            <a:r>
              <a:rPr lang="en-US" dirty="0"/>
              <a:t> is incorporated in </a:t>
            </a:r>
            <a:r>
              <a:rPr lang="en-US" b="1" baseline="30000" dirty="0"/>
              <a:t>14</a:t>
            </a:r>
            <a:r>
              <a:rPr lang="en-US" b="1" dirty="0"/>
              <a:t>C</a:t>
            </a:r>
            <a:r>
              <a:rPr lang="en-US" dirty="0"/>
              <a:t>O</a:t>
            </a:r>
            <a:r>
              <a:rPr lang="en-US" baseline="-25000" dirty="0"/>
              <a:t>2</a:t>
            </a:r>
            <a:r>
              <a:rPr lang="en-US" dirty="0">
                <a:sym typeface="Wingdings" panose="05000000000000000000" pitchFamily="2" charset="2"/>
              </a:rPr>
              <a:t></a:t>
            </a:r>
            <a:r>
              <a:rPr lang="en-US" dirty="0"/>
              <a:t>takes part in the global carbon cycle.</a:t>
            </a:r>
          </a:p>
          <a:p>
            <a:pPr marL="285750" indent="-285750">
              <a:buFont typeface="Arial" panose="020B0604020202020204" pitchFamily="34" charset="0"/>
              <a:buChar char="•"/>
            </a:pPr>
            <a:r>
              <a:rPr lang="en-US" b="1" baseline="30000" dirty="0"/>
              <a:t>14</a:t>
            </a:r>
            <a:r>
              <a:rPr lang="en-US" b="1" dirty="0"/>
              <a:t>C</a:t>
            </a:r>
            <a:r>
              <a:rPr lang="en-US" dirty="0"/>
              <a:t>O</a:t>
            </a:r>
            <a:r>
              <a:rPr lang="en-US" baseline="-25000" dirty="0"/>
              <a:t>2  </a:t>
            </a:r>
            <a:r>
              <a:rPr lang="en-US" dirty="0"/>
              <a:t>taken up by plants, level of </a:t>
            </a:r>
            <a:r>
              <a:rPr lang="en-US" b="1" baseline="30000" dirty="0"/>
              <a:t>14</a:t>
            </a:r>
            <a:r>
              <a:rPr lang="en-US" b="1" dirty="0"/>
              <a:t>C</a:t>
            </a:r>
            <a:r>
              <a:rPr lang="en-US" dirty="0"/>
              <a:t> in plants ≈ level of </a:t>
            </a:r>
            <a:r>
              <a:rPr lang="en-US" b="1" baseline="30000" dirty="0"/>
              <a:t>14</a:t>
            </a:r>
            <a:r>
              <a:rPr lang="en-US" b="1" dirty="0"/>
              <a:t>C </a:t>
            </a:r>
            <a:r>
              <a:rPr lang="en-US" dirty="0"/>
              <a:t>in atmosphere </a:t>
            </a:r>
          </a:p>
          <a:p>
            <a:pPr marL="285750" indent="-285750">
              <a:buFont typeface="Arial" panose="020B0604020202020204" pitchFamily="34" charset="0"/>
              <a:buChar char="•"/>
            </a:pPr>
            <a:r>
              <a:rPr lang="en-US" dirty="0"/>
              <a:t>Plants (and animals that eat them) die, no more uptake of </a:t>
            </a:r>
            <a:r>
              <a:rPr lang="en-US" b="1" baseline="30000" dirty="0"/>
              <a:t>14</a:t>
            </a:r>
            <a:r>
              <a:rPr lang="en-US" b="1" dirty="0"/>
              <a:t>C</a:t>
            </a:r>
            <a:r>
              <a:rPr lang="en-US" dirty="0"/>
              <a:t> </a:t>
            </a:r>
            <a:r>
              <a:rPr lang="en-US" dirty="0">
                <a:sym typeface="Wingdings" panose="05000000000000000000" pitchFamily="2" charset="2"/>
              </a:rPr>
              <a:t> only decrease of </a:t>
            </a:r>
            <a:r>
              <a:rPr lang="en-US" b="1" baseline="30000" dirty="0"/>
              <a:t>14</a:t>
            </a:r>
            <a:r>
              <a:rPr lang="en-US" b="1" dirty="0"/>
              <a:t>C</a:t>
            </a:r>
            <a:r>
              <a:rPr lang="en-US" dirty="0"/>
              <a:t> over time due to radioactive decay</a:t>
            </a:r>
          </a:p>
          <a:p>
            <a:pPr marL="285750" indent="-285750">
              <a:buFont typeface="Arial" panose="020B0604020202020204" pitchFamily="34" charset="0"/>
              <a:buChar char="•"/>
            </a:pPr>
            <a:r>
              <a:rPr lang="en-US" dirty="0"/>
              <a:t>Proportion of </a:t>
            </a:r>
            <a:r>
              <a:rPr lang="en-US" b="1" baseline="30000" dirty="0"/>
              <a:t>14</a:t>
            </a:r>
            <a:r>
              <a:rPr lang="en-US" b="1" dirty="0"/>
              <a:t>C</a:t>
            </a:r>
            <a:r>
              <a:rPr lang="en-US" dirty="0"/>
              <a:t> left when sample is examined gives the time elapsed since death</a:t>
            </a:r>
          </a:p>
        </p:txBody>
      </p:sp>
      <p:sp>
        <p:nvSpPr>
          <p:cNvPr id="14" name="TextBox 13">
            <a:extLst>
              <a:ext uri="{FF2B5EF4-FFF2-40B4-BE49-F238E27FC236}">
                <a16:creationId xmlns:a16="http://schemas.microsoft.com/office/drawing/2014/main" id="{4137713E-7E8A-E1D2-D239-4806ADD34C23}"/>
              </a:ext>
            </a:extLst>
          </p:cNvPr>
          <p:cNvSpPr txBox="1"/>
          <p:nvPr/>
        </p:nvSpPr>
        <p:spPr>
          <a:xfrm>
            <a:off x="4808557" y="3333306"/>
            <a:ext cx="3870285" cy="1754326"/>
          </a:xfrm>
          <a:prstGeom prst="rect">
            <a:avLst/>
          </a:prstGeom>
          <a:noFill/>
        </p:spPr>
        <p:txBody>
          <a:bodyPr wrap="square" rtlCol="0">
            <a:spAutoFit/>
          </a:bodyPr>
          <a:lstStyle/>
          <a:p>
            <a:endParaRPr lang="en-US" dirty="0"/>
          </a:p>
          <a:p>
            <a:r>
              <a:rPr lang="en-US" b="1" baseline="30000" dirty="0"/>
              <a:t>14</a:t>
            </a:r>
            <a:r>
              <a:rPr lang="en-US" b="1" dirty="0"/>
              <a:t>C</a:t>
            </a:r>
            <a:r>
              <a:rPr lang="en-US" dirty="0"/>
              <a:t> continuously created via collisions of neutrons generated by cosmic rays with nitrogen in upper atmosphere </a:t>
            </a:r>
          </a:p>
          <a:p>
            <a:r>
              <a:rPr lang="en-US" dirty="0">
                <a:sym typeface="Wingdings" panose="05000000000000000000" pitchFamily="2" charset="2"/>
              </a:rPr>
              <a:t> </a:t>
            </a:r>
            <a:r>
              <a:rPr lang="en-US" dirty="0"/>
              <a:t>near-constant </a:t>
            </a:r>
            <a:r>
              <a:rPr lang="en-US" b="1" baseline="30000" dirty="0"/>
              <a:t>14</a:t>
            </a:r>
            <a:r>
              <a:rPr lang="en-US" b="1" dirty="0"/>
              <a:t>C</a:t>
            </a:r>
            <a:r>
              <a:rPr lang="en-US" dirty="0"/>
              <a:t> level on Earth (~75 tons)</a:t>
            </a:r>
          </a:p>
        </p:txBody>
      </p:sp>
      <p:pic>
        <p:nvPicPr>
          <p:cNvPr id="1026" name="Picture 2" descr="5.5: Radioactive Half-Life - Chemistry LibreTexts">
            <a:extLst>
              <a:ext uri="{FF2B5EF4-FFF2-40B4-BE49-F238E27FC236}">
                <a16:creationId xmlns:a16="http://schemas.microsoft.com/office/drawing/2014/main" id="{3998EA35-5ABA-6062-0D03-CA15E5A8DF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4" y="2726009"/>
            <a:ext cx="4468689" cy="411089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C6812F8-A998-46A1-1B55-EF31FB2032B8}"/>
              </a:ext>
            </a:extLst>
          </p:cNvPr>
          <p:cNvSpPr txBox="1"/>
          <p:nvPr/>
        </p:nvSpPr>
        <p:spPr>
          <a:xfrm>
            <a:off x="5268099" y="5741959"/>
            <a:ext cx="2880917" cy="646331"/>
          </a:xfrm>
          <a:prstGeom prst="rect">
            <a:avLst/>
          </a:prstGeom>
          <a:noFill/>
        </p:spPr>
        <p:txBody>
          <a:bodyPr wrap="none" rtlCol="0">
            <a:spAutoFit/>
          </a:bodyPr>
          <a:lstStyle/>
          <a:p>
            <a:r>
              <a:rPr lang="en-US" dirty="0"/>
              <a:t>Due to half life (5730 years),</a:t>
            </a:r>
          </a:p>
          <a:p>
            <a:r>
              <a:rPr lang="en-US" dirty="0"/>
              <a:t>dating limit is ~50-60k years</a:t>
            </a:r>
          </a:p>
        </p:txBody>
      </p:sp>
    </p:spTree>
    <p:extLst>
      <p:ext uri="{BB962C8B-B14F-4D97-AF65-F5344CB8AC3E}">
        <p14:creationId xmlns:p14="http://schemas.microsoft.com/office/powerpoint/2010/main" val="2423082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38DF745-7D3F-47F4-83A3-874385CFAA69}" type="slidenum">
              <a:rPr lang="en-US" sz="1800" smtClean="0">
                <a:solidFill>
                  <a:srgbClr val="D1282E"/>
                </a:solidFill>
              </a:rPr>
              <a:pPr/>
              <a:t>9</a:t>
            </a:fld>
            <a:endParaRPr lang="en-US" sz="1800" dirty="0">
              <a:solidFill>
                <a:srgbClr val="D1282E"/>
              </a:solidFill>
            </a:endParaRPr>
          </a:p>
        </p:txBody>
      </p:sp>
      <p:sp>
        <p:nvSpPr>
          <p:cNvPr id="6" name="Title 5"/>
          <p:cNvSpPr>
            <a:spLocks noGrp="1"/>
          </p:cNvSpPr>
          <p:nvPr>
            <p:ph type="title"/>
          </p:nvPr>
        </p:nvSpPr>
        <p:spPr/>
        <p:txBody>
          <a:bodyPr>
            <a:normAutofit/>
          </a:bodyPr>
          <a:lstStyle/>
          <a:p>
            <a:r>
              <a:rPr lang="en-CA" sz="3000" dirty="0"/>
              <a:t>Carbon-14 dating</a:t>
            </a:r>
          </a:p>
        </p:txBody>
      </p:sp>
      <p:cxnSp>
        <p:nvCxnSpPr>
          <p:cNvPr id="7" name="直接连接符 4">
            <a:extLst>
              <a:ext uri="{FF2B5EF4-FFF2-40B4-BE49-F238E27FC236}">
                <a16:creationId xmlns:a16="http://schemas.microsoft.com/office/drawing/2014/main" id="{AFD3CBF8-5F0B-40C9-AE9A-3B14AA4DFE09}"/>
              </a:ext>
            </a:extLst>
          </p:cNvPr>
          <p:cNvCxnSpPr>
            <a:cxnSpLocks/>
          </p:cNvCxnSpPr>
          <p:nvPr/>
        </p:nvCxnSpPr>
        <p:spPr>
          <a:xfrm>
            <a:off x="0" y="1116041"/>
            <a:ext cx="9006840" cy="0"/>
          </a:xfrm>
          <a:prstGeom prst="line">
            <a:avLst/>
          </a:prstGeom>
          <a:ln w="76200">
            <a:solidFill>
              <a:srgbClr val="D1282E"/>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75DCD21B-C4CF-4965-8BB3-765E6C401627}"/>
              </a:ext>
            </a:extLst>
          </p:cNvPr>
          <p:cNvSpPr/>
          <p:nvPr/>
        </p:nvSpPr>
        <p:spPr>
          <a:xfrm>
            <a:off x="6743700" y="28575"/>
            <a:ext cx="2190750" cy="9161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E349FD5B-A923-3D2C-37C2-FC32324A80E6}"/>
              </a:ext>
            </a:extLst>
          </p:cNvPr>
          <p:cNvPicPr>
            <a:picLocks noChangeAspect="1"/>
          </p:cNvPicPr>
          <p:nvPr/>
        </p:nvPicPr>
        <p:blipFill>
          <a:blip r:embed="rId2"/>
          <a:stretch>
            <a:fillRect/>
          </a:stretch>
        </p:blipFill>
        <p:spPr>
          <a:xfrm>
            <a:off x="27262" y="1646316"/>
            <a:ext cx="6373540" cy="4892205"/>
          </a:xfrm>
          <a:prstGeom prst="rect">
            <a:avLst/>
          </a:prstGeom>
        </p:spPr>
      </p:pic>
      <p:sp>
        <p:nvSpPr>
          <p:cNvPr id="11" name="TextBox 10">
            <a:extLst>
              <a:ext uri="{FF2B5EF4-FFF2-40B4-BE49-F238E27FC236}">
                <a16:creationId xmlns:a16="http://schemas.microsoft.com/office/drawing/2014/main" id="{FFF6F6BA-3081-C27D-AA11-B747EED271C4}"/>
              </a:ext>
            </a:extLst>
          </p:cNvPr>
          <p:cNvSpPr txBox="1"/>
          <p:nvPr/>
        </p:nvSpPr>
        <p:spPr>
          <a:xfrm>
            <a:off x="2102069" y="1287345"/>
            <a:ext cx="1967205" cy="369332"/>
          </a:xfrm>
          <a:prstGeom prst="rect">
            <a:avLst/>
          </a:prstGeom>
          <a:noFill/>
        </p:spPr>
        <p:txBody>
          <a:bodyPr wrap="none" rtlCol="0">
            <a:spAutoFit/>
          </a:bodyPr>
          <a:lstStyle/>
          <a:p>
            <a:r>
              <a:rPr lang="en-US" dirty="0"/>
              <a:t>“Curve of Knowns”</a:t>
            </a:r>
          </a:p>
        </p:txBody>
      </p:sp>
      <p:sp>
        <p:nvSpPr>
          <p:cNvPr id="12" name="TextBox 11">
            <a:extLst>
              <a:ext uri="{FF2B5EF4-FFF2-40B4-BE49-F238E27FC236}">
                <a16:creationId xmlns:a16="http://schemas.microsoft.com/office/drawing/2014/main" id="{0DA77B65-0A23-30A8-54ED-AE835F9C9556}"/>
              </a:ext>
            </a:extLst>
          </p:cNvPr>
          <p:cNvSpPr txBox="1"/>
          <p:nvPr/>
        </p:nvSpPr>
        <p:spPr>
          <a:xfrm>
            <a:off x="5770180" y="6215395"/>
            <a:ext cx="3024021" cy="523220"/>
          </a:xfrm>
          <a:prstGeom prst="rect">
            <a:avLst/>
          </a:prstGeom>
          <a:noFill/>
        </p:spPr>
        <p:txBody>
          <a:bodyPr wrap="square" rtlCol="0">
            <a:spAutoFit/>
          </a:bodyPr>
          <a:lstStyle/>
          <a:p>
            <a:r>
              <a:rPr lang="en-US" sz="1400" dirty="0"/>
              <a:t>W.F. Libby, E.C. Anderson, J.R. Arnold, </a:t>
            </a:r>
            <a:r>
              <a:rPr lang="en-US" sz="1400" i="1" dirty="0"/>
              <a:t>Science</a:t>
            </a:r>
            <a:r>
              <a:rPr lang="en-US" sz="1400" dirty="0"/>
              <a:t>, 109, 227, </a:t>
            </a:r>
            <a:r>
              <a:rPr lang="en-US" sz="1400" b="1" dirty="0"/>
              <a:t>1949</a:t>
            </a:r>
          </a:p>
        </p:txBody>
      </p:sp>
      <p:sp>
        <p:nvSpPr>
          <p:cNvPr id="13" name="TextBox 12">
            <a:extLst>
              <a:ext uri="{FF2B5EF4-FFF2-40B4-BE49-F238E27FC236}">
                <a16:creationId xmlns:a16="http://schemas.microsoft.com/office/drawing/2014/main" id="{191CDCBD-33F3-6116-76DC-A5D6DB54B9A5}"/>
              </a:ext>
            </a:extLst>
          </p:cNvPr>
          <p:cNvSpPr txBox="1"/>
          <p:nvPr/>
        </p:nvSpPr>
        <p:spPr>
          <a:xfrm>
            <a:off x="6296679" y="2229532"/>
            <a:ext cx="2836811" cy="2308324"/>
          </a:xfrm>
          <a:prstGeom prst="rect">
            <a:avLst/>
          </a:prstGeom>
          <a:noFill/>
        </p:spPr>
        <p:txBody>
          <a:bodyPr wrap="square" rtlCol="0">
            <a:spAutoFit/>
          </a:bodyPr>
          <a:lstStyle/>
          <a:p>
            <a:r>
              <a:rPr lang="en-US" sz="1600" dirty="0"/>
              <a:t>1960 Nobel Prize in Chemistry:</a:t>
            </a:r>
          </a:p>
          <a:p>
            <a:r>
              <a:rPr lang="en-US" sz="1600" dirty="0"/>
              <a:t>Willard Libby</a:t>
            </a:r>
          </a:p>
          <a:p>
            <a:endParaRPr lang="en-US" sz="1600" dirty="0"/>
          </a:p>
          <a:p>
            <a:endParaRPr lang="en-US" sz="1600" dirty="0"/>
          </a:p>
          <a:p>
            <a:r>
              <a:rPr lang="en-US" sz="1600" i="1" dirty="0"/>
              <a:t>for his method to use carbon-14 for age determination in archaeology, geology, geophysics, and other branches of science</a:t>
            </a:r>
          </a:p>
        </p:txBody>
      </p:sp>
    </p:spTree>
    <p:extLst>
      <p:ext uri="{BB962C8B-B14F-4D97-AF65-F5344CB8AC3E}">
        <p14:creationId xmlns:p14="http://schemas.microsoft.com/office/powerpoint/2010/main" val="81306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Custom 1">
      <a:majorFont>
        <a:latin typeface="Myriad Pro"/>
        <a:ea typeface=""/>
        <a:cs typeface=""/>
      </a:majorFont>
      <a:minorFont>
        <a:latin typeface="Myriad Pro"/>
        <a:ea typeface=""/>
        <a:cs typeface=""/>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extLst>
    <a:ext uri="{05A4C25C-085E-4340-85A3-A5531E510DB2}">
      <thm15:themeFamily xmlns:thm15="http://schemas.microsoft.com/office/thememl/2012/main" name="Presentation1" id="{D1F3DFFB-2290-49BF-B16F-706E290F85F0}" vid="{D8B5AF5A-C7A1-48F9-90A3-F8A04F2F07C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Harvard1</Template>
  <TotalTime>11075</TotalTime>
  <Words>1215</Words>
  <Application>Microsoft Office PowerPoint</Application>
  <PresentationFormat>On-screen Show (4:3)</PresentationFormat>
  <Paragraphs>156</Paragraphs>
  <Slides>21</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Cambria Math</vt:lpstr>
      <vt:lpstr>Myriad Pro</vt:lpstr>
      <vt:lpstr>Times New Roman</vt:lpstr>
      <vt:lpstr>Essential</vt:lpstr>
      <vt:lpstr>PowerPoint Presentation</vt:lpstr>
      <vt:lpstr>Fundamentals of nuclear reactions</vt:lpstr>
      <vt:lpstr>Mass-energy equivalence</vt:lpstr>
      <vt:lpstr>Types of nuclear decay</vt:lpstr>
      <vt:lpstr>Natural radiation here on Earth</vt:lpstr>
      <vt:lpstr>Radiometric dating</vt:lpstr>
      <vt:lpstr>Radioisotopes for geologic timescales</vt:lpstr>
      <vt:lpstr>Carbon-14 dating</vt:lpstr>
      <vt:lpstr>Carbon-14 dating</vt:lpstr>
      <vt:lpstr>Suess effect complicates Carbon-14 measurement </vt:lpstr>
      <vt:lpstr>Nuclear weapons testing</vt:lpstr>
      <vt:lpstr>Carbon-14 “Bomb Pulse”</vt:lpstr>
      <vt:lpstr>Other radiotracers used in climate research</vt:lpstr>
      <vt:lpstr>Isotope hydrology</vt:lpstr>
      <vt:lpstr>Controlled &amp; accidental radionuclide ocean releases</vt:lpstr>
      <vt:lpstr>International Monitoring System</vt:lpstr>
      <vt:lpstr>Radio-forensics: Recent atmospheric detections</vt:lpstr>
      <vt:lpstr>Positron emission tomography (PET scan)        (not climate science)</vt:lpstr>
      <vt:lpstr>More references</vt:lpstr>
      <vt:lpstr>Nuclear reactor fission waste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Fell, Eric</dc:creator>
  <cp:lastModifiedBy>Fell, Eric</cp:lastModifiedBy>
  <cp:revision>440</cp:revision>
  <dcterms:created xsi:type="dcterms:W3CDTF">2020-02-02T19:11:58Z</dcterms:created>
  <dcterms:modified xsi:type="dcterms:W3CDTF">2023-11-17T16:44:41Z</dcterms:modified>
</cp:coreProperties>
</file>