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69" r:id="rId16"/>
    <p:sldId id="273" r:id="rId17"/>
    <p:sldId id="272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5328" autoAdjust="0"/>
  </p:normalViewPr>
  <p:slideViewPr>
    <p:cSldViewPr snapToGrid="0">
      <p:cViewPr varScale="1">
        <p:scale>
          <a:sx n="54" d="100"/>
          <a:sy n="54" d="100"/>
        </p:scale>
        <p:origin x="11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1B4D7-2248-4C4A-8F65-E965BA244772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ABDD88-4510-4544-B037-EF000608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55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Distillate is </a:t>
            </a:r>
            <a:r>
              <a:rPr lang="en-US" dirty="0" err="1"/>
              <a:t>deisel</a:t>
            </a:r>
            <a:r>
              <a:rPr lang="en-US" dirty="0"/>
              <a:t> and fuel oil</a:t>
            </a:r>
          </a:p>
          <a:p>
            <a:r>
              <a:rPr lang="en-US" dirty="0"/>
              <a:t>Centralized and LINEAR: extract, react, emit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BDD88-4510-4544-B037-EF0006080D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28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TDS varies by orders of magnitude</a:t>
            </a:r>
            <a:br>
              <a:rPr lang="en-US" dirty="0"/>
            </a:br>
            <a:r>
              <a:rPr lang="en-US" dirty="0"/>
              <a:t>about the same N in urine and fertilizer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BDD88-4510-4544-B037-EF0006080D4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40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informed considers context-specific details</a:t>
            </a:r>
          </a:p>
          <a:p>
            <a:r>
              <a:rPr lang="en-US" dirty="0"/>
              <a:t>Could enable communities to produce their own resources</a:t>
            </a:r>
          </a:p>
          <a:p>
            <a:r>
              <a:rPr lang="en-US" dirty="0"/>
              <a:t>ROI is quantitative. Need real democratic outreach, EJ framework, participatory research (?) to understand ROE and ROS</a:t>
            </a:r>
          </a:p>
          <a:p>
            <a:r>
              <a:rPr lang="en-US" dirty="0"/>
              <a:t>	- life cycle analysis, quantitative sustainable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BDD88-4510-4544-B037-EF0006080D4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13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complicated</a:t>
            </a:r>
          </a:p>
          <a:p>
            <a:r>
              <a:rPr lang="en-US" dirty="0"/>
              <a:t>The mechanism depends on the surface</a:t>
            </a:r>
          </a:p>
          <a:p>
            <a:r>
              <a:rPr lang="en-US" dirty="0"/>
              <a:t>But also, the microenvironment matters. Local pH matters for PCET. Concentration matters (Mass transport). A need to understand in real wastewater conditions!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BDD88-4510-4544-B037-EF0006080D4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39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benefit from a better understanding of reaction and microenvironment. Is nicely </a:t>
            </a:r>
            <a:r>
              <a:rPr lang="en-US" dirty="0" err="1"/>
              <a:t>demo’d</a:t>
            </a:r>
            <a:r>
              <a:rPr lang="en-US" dirty="0"/>
              <a:t> in real situations, though.</a:t>
            </a:r>
          </a:p>
          <a:p>
            <a:r>
              <a:rPr lang="en-US" dirty="0"/>
              <a:t>Also, precipitation-based reactions have challenges, like clogging, passivation, kinetics of nucleation, crystal size and regularity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BDD88-4510-4544-B037-EF0006080D4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671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Electrode materials with selectivity at low concentration</a:t>
            </a:r>
          </a:p>
          <a:p>
            <a:r>
              <a:rPr lang="en-US" dirty="0"/>
              <a:t>Membrane selectivity and understanding of mechanisms, including under current (can also change current protocols, pulsed techniques,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BDD88-4510-4544-B037-EF0006080D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387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Product requirements should be defined based on use</a:t>
            </a:r>
          </a:p>
          <a:p>
            <a:r>
              <a:rPr lang="en-US" dirty="0"/>
              <a:t>For example, we can make NH3, can we make solid fertilizer?</a:t>
            </a:r>
          </a:p>
          <a:p>
            <a:r>
              <a:rPr lang="en-US" dirty="0"/>
              <a:t>CO2RR as a model – now targeting C2 products and beyond, with double and triple CC bonds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BDD88-4510-4544-B037-EF0006080D4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65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Solid fertilizer for slow release, liquid for fast. What does that do to the </a:t>
            </a:r>
            <a:r>
              <a:rPr lang="en-US" dirty="0" err="1"/>
              <a:t>echem</a:t>
            </a:r>
            <a:r>
              <a:rPr lang="en-US" dirty="0"/>
              <a:t> reactor?</a:t>
            </a:r>
          </a:p>
          <a:p>
            <a:r>
              <a:rPr lang="en-US" dirty="0"/>
              <a:t>Co reduce CO2 and nitrate to make amines, </a:t>
            </a:r>
            <a:r>
              <a:rPr lang="en-US" dirty="0" err="1"/>
              <a:t>etc</a:t>
            </a:r>
            <a:r>
              <a:rPr lang="en-US" dirty="0"/>
              <a:t>?</a:t>
            </a:r>
          </a:p>
          <a:p>
            <a:r>
              <a:rPr lang="en-US" dirty="0"/>
              <a:t>Higher MW are easier to separate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ABDD88-4510-4544-B037-EF0006080D4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50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F0316-0867-794E-C84E-F8E9F7D73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9B6B7E-F8E1-D396-4D72-F41AD1C31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68D4D3-2263-3E33-B1D2-7A7212295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787E1-AA36-255F-CFAD-4A0117BA5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C8C3A-9CB3-CAFD-C7F5-F82D5DCFD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0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7E616-0F3F-7B5F-A0D2-B962199AB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8AA437-9AC9-44BA-2D61-B6D43F2608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D1FF1-53D7-1E82-F3F5-61E56748F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E2A157-77A0-EE58-E306-9A5FBCC7D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62A39-F3EC-3C00-286E-931551B79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6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84657-6F22-0E83-660B-EF5BDE4D5A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56A07-01A1-6527-A89B-163281E5C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E6969-6DD4-AD26-178F-A371F35AB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DA820-22B5-2ADB-3D32-CE4024A8F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93E6D-0D5B-5C35-45AF-7B4F57EE0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3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FFC4-3FCC-D94C-4F11-DCDAB15D4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8F6FD-CC93-7A67-137E-0A7E8EF3D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0548AD-A22B-C0E2-F92D-B18F78267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3D9E6D-DE1B-4C64-9C5B-A5CBBD2B2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A8A27-80B3-E07E-605E-74A3EC10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90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52C4-9631-9316-1D51-0A85EA269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4E97AB-5C38-C1E5-97CF-AEC6D938C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2A3E5-A58A-FB8D-63F1-76B8CFE45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301B1-8E13-DD0F-46B3-FB6B1D5B1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0A45DC-7E2D-660F-098E-5044F3CBD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42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53256-FDFF-47EF-B947-B47B9DF6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A1F5C-D29C-4511-E715-457249BDAB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6C7EB-E960-3399-560D-541C7ECBD2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034DEE-3221-16BF-38AB-291F2E1AD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6B621-CA50-EF52-7084-F6EE88C4A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AC7C0-9168-C4DA-7A8C-883437C39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029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8E715-F03A-106C-B118-E682E4059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FF63F5-F72E-A8FB-D6C1-E59B6144CA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12C0EF-9A56-1B8B-483F-E8D9A40EB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3C5B15-6A87-E21C-1FED-9E094DA56E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ADCD8C-EBC1-C0D0-EC8F-189B41125B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8F00F6-3D0A-50BE-0086-EFD7D5152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AD99A7-3826-53E2-26BF-7A157391A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F1A4BE-9E70-AAF0-D005-015354E48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6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B674-4E94-ADBA-B8CC-F49017F69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0762F9-C52E-DB7D-752E-6FEC54013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D8500A-E185-3C92-0E75-F751C03FC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8046D-892A-6580-F0D5-DE5E090BB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96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7D9944-8D4A-9CD5-D92B-75CEAAD73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F58312-5210-AE83-4EC8-2DFD2A18D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CEBBB-B80E-89D6-E4E0-1B428D202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4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02766-BE55-37A7-4B46-44714A806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8D153-A046-93D4-0B29-33CEAA47B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2F8DB-3F03-2018-59CD-0442308978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EAE9F-220C-5000-F904-87454F6CA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19FF6-0A3C-D55D-BD4E-FAFC1511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4BA60-5AEF-BFA5-AE8E-7FCE7F7DE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6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B3CDF-6B9E-DC98-C7C8-8D49F4AC4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31E3EB-B3D4-162F-B8BB-DD296438EF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057362-82DC-1007-4AC6-FA16E4EA26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7ABD97-D2A9-0156-0484-12728118C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2E6AEB-5700-0BBF-5741-C7078490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AD8D9-7355-D3E0-8CFB-4DB6139D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05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8B0B4C-750E-55BB-228E-D00FE487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DE772-6C11-F247-DA11-21F418AF2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EC24E-9E06-ED3B-2946-CB0A9E4ADD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5D3E7-22C8-47D3-8D4F-FB430E89994E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C29780-BF33-C2A5-A04A-9F3363FE6A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60657-1D2B-C43B-07F9-068FE1EB4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A9122-A880-4AFF-BBA1-088D0B709A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9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i.org/10.1016/j.desal.2020.114883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BD3D2DE-5C0C-A809-E690-DB6EF8463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6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5D662E-C41A-A33F-39AF-69334084142B}"/>
              </a:ext>
            </a:extLst>
          </p:cNvPr>
          <p:cNvSpPr txBox="1"/>
          <p:nvPr/>
        </p:nvSpPr>
        <p:spPr>
          <a:xfrm>
            <a:off x="2597290" y="748907"/>
            <a:ext cx="668163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Electrochemical</a:t>
            </a:r>
          </a:p>
          <a:p>
            <a:pPr algn="ctr"/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</a:t>
            </a:r>
            <a:b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Refining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5C204-0043-1E12-2861-4F824FA1F36B}"/>
              </a:ext>
            </a:extLst>
          </p:cNvPr>
          <p:cNvSpPr txBox="1"/>
          <p:nvPr/>
        </p:nvSpPr>
        <p:spPr>
          <a:xfrm>
            <a:off x="4247472" y="4841013"/>
            <a:ext cx="36471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TYG HEJC</a:t>
            </a:r>
          </a:p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10/27/23</a:t>
            </a:r>
          </a:p>
        </p:txBody>
      </p:sp>
    </p:spTree>
    <p:extLst>
      <p:ext uri="{BB962C8B-B14F-4D97-AF65-F5344CB8AC3E}">
        <p14:creationId xmlns:p14="http://schemas.microsoft.com/office/powerpoint/2010/main" val="38854279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808D7D-82FF-A99C-65B8-AB61467C7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754"/>
            <a:ext cx="12192000" cy="65944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43A00F-8925-1968-A0C2-67003E23C562}"/>
              </a:ext>
            </a:extLst>
          </p:cNvPr>
          <p:cNvSpPr txBox="1"/>
          <p:nvPr/>
        </p:nvSpPr>
        <p:spPr>
          <a:xfrm>
            <a:off x="8627963" y="6350261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Am. Chem. Soc.</a:t>
            </a:r>
            <a:r>
              <a:rPr lang="de-DE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2023, 145, 36, 19422–19439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015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92F38C-8CD9-9606-F3C1-BBAF1009F484}"/>
              </a:ext>
            </a:extLst>
          </p:cNvPr>
          <p:cNvSpPr txBox="1"/>
          <p:nvPr/>
        </p:nvSpPr>
        <p:spPr>
          <a:xfrm>
            <a:off x="173620" y="243068"/>
            <a:ext cx="3462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Nitrate reduction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226A32-CF2D-E212-8CCF-1E266BF58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55" y="763675"/>
            <a:ext cx="11588088" cy="6888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1F3A10-1629-F3DB-3CB6-8070BEDE7372}"/>
              </a:ext>
            </a:extLst>
          </p:cNvPr>
          <p:cNvSpPr txBox="1"/>
          <p:nvPr/>
        </p:nvSpPr>
        <p:spPr>
          <a:xfrm>
            <a:off x="1759716" y="1516735"/>
            <a:ext cx="86725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Nitrate is the most commonly reported drinking water violation</a:t>
            </a:r>
            <a:b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Ammonia is a precursor to synthetic nitrogen products, especially fertilizers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40A4CB-B38A-BC69-E66F-B6D46910B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70" y="3067156"/>
            <a:ext cx="10140813" cy="36625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786EE4-B612-281C-C970-EA4EF02D1545}"/>
              </a:ext>
            </a:extLst>
          </p:cNvPr>
          <p:cNvSpPr txBox="1"/>
          <p:nvPr/>
        </p:nvSpPr>
        <p:spPr>
          <a:xfrm>
            <a:off x="168704" y="2482381"/>
            <a:ext cx="86533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Single-atom iron electrocatalyst (example)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27AAB3-F63A-19ED-F42C-F730F2D25B48}"/>
              </a:ext>
            </a:extLst>
          </p:cNvPr>
          <p:cNvSpPr txBox="1"/>
          <p:nvPr/>
        </p:nvSpPr>
        <p:spPr>
          <a:xfrm>
            <a:off x="9143011" y="6581001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effectLst/>
                <a:latin typeface="Arial" panose="020B0604020202020204" pitchFamily="34" charset="0"/>
              </a:rPr>
              <a:t>https://doi.org/10.1038/s41467-021-23115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7166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294B34-E58F-2E64-1544-1485B3918DF3}"/>
              </a:ext>
            </a:extLst>
          </p:cNvPr>
          <p:cNvSpPr txBox="1"/>
          <p:nvPr/>
        </p:nvSpPr>
        <p:spPr>
          <a:xfrm>
            <a:off x="173620" y="243068"/>
            <a:ext cx="2824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Phosphorous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FFDDA0-D883-EA62-1FE9-B21A9E3F2610}"/>
              </a:ext>
            </a:extLst>
          </p:cNvPr>
          <p:cNvSpPr txBox="1"/>
          <p:nvPr/>
        </p:nvSpPr>
        <p:spPr>
          <a:xfrm>
            <a:off x="2108382" y="891097"/>
            <a:ext cx="7975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Phosphorus is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nonrenewable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must be mined (phosphate rocks)</a:t>
            </a:r>
          </a:p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fundamental for organisms and is used heavily in fertilizer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C23690-A38F-0C1D-E384-11B1D379A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65" y="1598983"/>
            <a:ext cx="10994470" cy="467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0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725F06-A680-2B3D-2F9E-126B188E3AB7}"/>
              </a:ext>
            </a:extLst>
          </p:cNvPr>
          <p:cNvSpPr txBox="1"/>
          <p:nvPr/>
        </p:nvSpPr>
        <p:spPr>
          <a:xfrm>
            <a:off x="173620" y="243068"/>
            <a:ext cx="1710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Struvite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FDE947-8688-6C23-E772-5E3B26823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84" y="827843"/>
            <a:ext cx="11099832" cy="8084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EE07CA-F3DA-C028-028C-082BFE035B76}"/>
              </a:ext>
            </a:extLst>
          </p:cNvPr>
          <p:cNvSpPr txBox="1"/>
          <p:nvPr/>
        </p:nvSpPr>
        <p:spPr>
          <a:xfrm>
            <a:off x="1859102" y="1598019"/>
            <a:ext cx="8473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precipitate struvite from waste containing phosphate and ammonium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CE0DDA-B84C-8AC3-9CF5-4B99AAE58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20" y="3879536"/>
            <a:ext cx="4171995" cy="1463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0F563F-7207-9B00-9312-BE56BCCA8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396" y="3354593"/>
            <a:ext cx="7467984" cy="34291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36B987-9BCA-D4CE-679F-447813504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20" y="2094240"/>
            <a:ext cx="7635636" cy="14633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540FD3-E277-02C8-6579-EEA8013E7F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71" b="8106"/>
          <a:stretch/>
        </p:blipFill>
        <p:spPr>
          <a:xfrm>
            <a:off x="8014037" y="2164991"/>
            <a:ext cx="2555418" cy="14633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D381A8D-4613-9367-6C12-D7CD49CB8110}"/>
              </a:ext>
            </a:extLst>
          </p:cNvPr>
          <p:cNvSpPr txBox="1"/>
          <p:nvPr/>
        </p:nvSpPr>
        <p:spPr>
          <a:xfrm>
            <a:off x="10294264" y="2331358"/>
            <a:ext cx="13516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Example: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Swine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wastewater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E73F97-0080-5943-0467-8F34C1D7F741}"/>
              </a:ext>
            </a:extLst>
          </p:cNvPr>
          <p:cNvSpPr txBox="1"/>
          <p:nvPr/>
        </p:nvSpPr>
        <p:spPr>
          <a:xfrm>
            <a:off x="400884" y="6052982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Wang, F., Fu, R.,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Lv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Phosphate Recovery from Swine Wastewater by a Struvite Precipitation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Electrolyzer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 Rep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8893 (2019). https://doi.org/10.1038/s41598-019-45085-3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1A054D-5E61-2CFF-E42C-3BC38FFDA1D4}"/>
              </a:ext>
            </a:extLst>
          </p:cNvPr>
          <p:cNvSpPr txBox="1"/>
          <p:nvPr/>
        </p:nvSpPr>
        <p:spPr>
          <a:xfrm>
            <a:off x="461014" y="3653664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https://www.statista.com/statistics/263964/number-of-pigs-in-selected-countries/</a:t>
            </a:r>
          </a:p>
        </p:txBody>
      </p:sp>
    </p:spTree>
    <p:extLst>
      <p:ext uri="{BB962C8B-B14F-4D97-AF65-F5344CB8AC3E}">
        <p14:creationId xmlns:p14="http://schemas.microsoft.com/office/powerpoint/2010/main" val="9795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3EB42-996E-D3FB-90AD-D03A98538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80" y="271906"/>
            <a:ext cx="4941146" cy="63141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F69241-4352-6583-4544-5F396BCEE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6900" y="2159150"/>
            <a:ext cx="6263354" cy="28760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D931B-FB62-1743-CF76-73001B327044}"/>
              </a:ext>
            </a:extLst>
          </p:cNvPr>
          <p:cNvSpPr txBox="1"/>
          <p:nvPr/>
        </p:nvSpPr>
        <p:spPr>
          <a:xfrm>
            <a:off x="5816025" y="6052982"/>
            <a:ext cx="60979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Wang, F., Fu, R.,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Lv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H.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Phosphate Recovery from Swine Wastewater by a Struvite Precipitation </a:t>
            </a:r>
            <a:r>
              <a:rPr lang="en-US" sz="12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Electrolyzer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  <a:r>
              <a:rPr lang="en-US" sz="12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 Rep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2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2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8893 (2019). https://doi.org/10.1038/s41598-019-45085-3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96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6BC825-F947-C570-1975-C8D6CDA65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305" y="0"/>
            <a:ext cx="9673389" cy="68440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17A250-38BA-B031-092F-615D57AEC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648" y="0"/>
            <a:ext cx="10298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37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549A71-58FF-FF6F-97AC-A14205B66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059" y="2425701"/>
            <a:ext cx="4142080" cy="3289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9DA9D0-9DBE-177E-E5E5-401281D4BF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67" y="2302355"/>
            <a:ext cx="7950233" cy="34126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8400B1-1DB8-F826-A68A-256C9CF8F50D}"/>
              </a:ext>
            </a:extLst>
          </p:cNvPr>
          <p:cNvSpPr txBox="1"/>
          <p:nvPr/>
        </p:nvSpPr>
        <p:spPr>
          <a:xfrm>
            <a:off x="173620" y="243068"/>
            <a:ext cx="69595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We’ll probably need a lot of lithium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2F40B8-7FD5-DA3C-7E3A-81CEF1C714C6}"/>
              </a:ext>
            </a:extLst>
          </p:cNvPr>
          <p:cNvSpPr txBox="1"/>
          <p:nvPr/>
        </p:nvSpPr>
        <p:spPr>
          <a:xfrm>
            <a:off x="355567" y="6476432"/>
            <a:ext cx="84106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https://www.igfmining.org/wp-content/uploads/2021/07/kc-micheals-iea-critical-minerals-americas-forum-2021.pdf</a:t>
            </a:r>
          </a:p>
        </p:txBody>
      </p:sp>
    </p:spTree>
    <p:extLst>
      <p:ext uri="{BB962C8B-B14F-4D97-AF65-F5344CB8AC3E}">
        <p14:creationId xmlns:p14="http://schemas.microsoft.com/office/powerpoint/2010/main" val="3751812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A2C16-136D-C7D7-0B75-7E5E609C3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54"/>
          <a:stretch/>
        </p:blipFill>
        <p:spPr>
          <a:xfrm>
            <a:off x="1308100" y="6403656"/>
            <a:ext cx="9481962" cy="454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28103E-1ADB-E1F1-49BB-4DA011B264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092"/>
          <a:stretch/>
        </p:blipFill>
        <p:spPr>
          <a:xfrm>
            <a:off x="1308100" y="0"/>
            <a:ext cx="8890000" cy="626395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A74FF6-625A-E01A-BFE9-2F8BE15F5D1B}"/>
              </a:ext>
            </a:extLst>
          </p:cNvPr>
          <p:cNvSpPr/>
          <p:nvPr/>
        </p:nvSpPr>
        <p:spPr>
          <a:xfrm>
            <a:off x="1308100" y="594044"/>
            <a:ext cx="1143000" cy="62639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D39EE-D4F4-CB64-A881-CFC9F1868868}"/>
              </a:ext>
            </a:extLst>
          </p:cNvPr>
          <p:cNvSpPr txBox="1"/>
          <p:nvPr/>
        </p:nvSpPr>
        <p:spPr>
          <a:xfrm>
            <a:off x="127660" y="6492328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dirty="0">
                <a:solidFill>
                  <a:srgbClr val="0272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 tooltip="Persistent link using digital object identifier"/>
              </a:rPr>
              <a:t>https://doi.org/10.1016/j.desal.2020.114883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75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C04757-D97F-4BB0-60F4-41D916627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58" r="41250"/>
          <a:stretch/>
        </p:blipFill>
        <p:spPr>
          <a:xfrm>
            <a:off x="3403600" y="354874"/>
            <a:ext cx="7975600" cy="63700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2C2399-3784-CAD1-EEB3-B415E0B1DF57}"/>
              </a:ext>
            </a:extLst>
          </p:cNvPr>
          <p:cNvSpPr txBox="1"/>
          <p:nvPr/>
        </p:nvSpPr>
        <p:spPr>
          <a:xfrm>
            <a:off x="173620" y="243068"/>
            <a:ext cx="23334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 progress</a:t>
            </a: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report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4D4EFD-EDB5-D37D-138C-A02B77CCCD44}"/>
              </a:ext>
            </a:extLst>
          </p:cNvPr>
          <p:cNvSpPr txBox="1"/>
          <p:nvPr/>
        </p:nvSpPr>
        <p:spPr>
          <a:xfrm>
            <a:off x="279610" y="6540266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Am. Chem. Soc.</a:t>
            </a:r>
            <a:r>
              <a:rPr lang="de-DE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2023, 145, 36, 19422–19439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46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C04757-D97F-4BB0-60F4-41D9166273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07" t="16897" r="-280" b="12719"/>
          <a:stretch/>
        </p:blipFill>
        <p:spPr>
          <a:xfrm>
            <a:off x="2347410" y="1010659"/>
            <a:ext cx="7569200" cy="58473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2C2399-3784-CAD1-EEB3-B415E0B1DF57}"/>
              </a:ext>
            </a:extLst>
          </p:cNvPr>
          <p:cNvSpPr txBox="1"/>
          <p:nvPr/>
        </p:nvSpPr>
        <p:spPr>
          <a:xfrm>
            <a:off x="173620" y="243068"/>
            <a:ext cx="119167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How much chemical space can we reach starting from waste?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EE2AE1-43E3-1F65-C0E3-4B2B9BFED6CA}"/>
              </a:ext>
            </a:extLst>
          </p:cNvPr>
          <p:cNvSpPr txBox="1"/>
          <p:nvPr/>
        </p:nvSpPr>
        <p:spPr>
          <a:xfrm>
            <a:off x="279610" y="6540266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Am. Chem. Soc.</a:t>
            </a:r>
            <a:r>
              <a:rPr lang="de-DE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2023, 145, 36, 19422–19439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500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095192-4B6A-4688-FD56-5CE40230C24F}"/>
              </a:ext>
            </a:extLst>
          </p:cNvPr>
          <p:cNvSpPr txBox="1"/>
          <p:nvPr/>
        </p:nvSpPr>
        <p:spPr>
          <a:xfrm>
            <a:off x="173620" y="243068"/>
            <a:ext cx="57615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“Refining” usually means oil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CD167-F382-E4F2-E0AD-836BF5794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590" y="981359"/>
            <a:ext cx="4532820" cy="2542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0599EB-BA86-6123-1960-A8CC7E62AF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301" y="158457"/>
            <a:ext cx="3266870" cy="4031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A3B8AC-4344-3063-220A-6C9D12E6B4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29" y="3939882"/>
            <a:ext cx="3643312" cy="2819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9FAB46-4386-C469-EF5B-CE4D2F3909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194" y="3673218"/>
            <a:ext cx="3442523" cy="14703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9B075B-66A0-2104-8F92-07D125F5F7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5812" y="5235810"/>
            <a:ext cx="2979285" cy="14662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580F88B-73AF-2955-8D75-2BDC65033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769" y="4143076"/>
            <a:ext cx="3442524" cy="176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C078B3B-1A18-7B28-A7C7-AF81B42F9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467" y="5968915"/>
            <a:ext cx="2766537" cy="8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F69641-F67D-1ABC-3DAE-FFB728B65A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4761"/>
          <a:stretch/>
        </p:blipFill>
        <p:spPr>
          <a:xfrm>
            <a:off x="307223" y="1164528"/>
            <a:ext cx="3442523" cy="20196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0888DB-2131-79C8-311F-00F83C436AD2}"/>
              </a:ext>
            </a:extLst>
          </p:cNvPr>
          <p:cNvSpPr txBox="1"/>
          <p:nvPr/>
        </p:nvSpPr>
        <p:spPr>
          <a:xfrm>
            <a:off x="139413" y="3657454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https://en.wikipedia.org/wiki/Petrochemical</a:t>
            </a:r>
          </a:p>
        </p:txBody>
      </p:sp>
    </p:spTree>
    <p:extLst>
      <p:ext uri="{BB962C8B-B14F-4D97-AF65-F5344CB8AC3E}">
        <p14:creationId xmlns:p14="http://schemas.microsoft.com/office/powerpoint/2010/main" val="138595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40F31E-DFFB-21E0-8FB9-18F0C08A2A32}"/>
              </a:ext>
            </a:extLst>
          </p:cNvPr>
          <p:cNvSpPr txBox="1"/>
          <p:nvPr/>
        </p:nvSpPr>
        <p:spPr>
          <a:xfrm>
            <a:off x="173620" y="243068"/>
            <a:ext cx="11916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Summary and discussion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A5108-B884-220E-1A59-ED3CA0292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3800"/>
            <a:ext cx="12192000" cy="4470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539632-3C2B-D5AE-DD67-BD9AF68C81C1}"/>
              </a:ext>
            </a:extLst>
          </p:cNvPr>
          <p:cNvSpPr txBox="1"/>
          <p:nvPr/>
        </p:nvSpPr>
        <p:spPr>
          <a:xfrm>
            <a:off x="279610" y="6540266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Am. Chem. Soc.</a:t>
            </a:r>
            <a:r>
              <a:rPr lang="de-DE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2023, 145, 36, 19422–19439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07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F8E69C-5E8C-1FCB-8CBE-6AF755A0E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10" y="258026"/>
            <a:ext cx="11653846" cy="2637573"/>
          </a:xfrm>
          <a:prstGeom prst="rect">
            <a:avLst/>
          </a:prstGeom>
        </p:spPr>
      </p:pic>
      <p:pic>
        <p:nvPicPr>
          <p:cNvPr id="2050" name="Picture 2" descr="Kindle Williams">
            <a:extLst>
              <a:ext uri="{FF2B5EF4-FFF2-40B4-BE49-F238E27FC236}">
                <a16:creationId xmlns:a16="http://schemas.microsoft.com/office/drawing/2014/main" id="{FB24D1A9-A87A-061D-35F7-9283B49A3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56" y="3389195"/>
            <a:ext cx="2657475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C2171D8-839B-87E3-5E4F-BE9B2D706BE9}"/>
              </a:ext>
            </a:extLst>
          </p:cNvPr>
          <p:cNvCxnSpPr/>
          <p:nvPr/>
        </p:nvCxnSpPr>
        <p:spPr>
          <a:xfrm flipV="1">
            <a:off x="4027714" y="2177143"/>
            <a:ext cx="1654629" cy="169817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A7938E2-978F-FAD8-9067-AE789470D8BA}"/>
              </a:ext>
            </a:extLst>
          </p:cNvPr>
          <p:cNvSpPr txBox="1"/>
          <p:nvPr/>
        </p:nvSpPr>
        <p:spPr>
          <a:xfrm>
            <a:off x="4440049" y="3719667"/>
            <a:ext cx="2201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HEJC alum!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65F4C-3BB9-4CB0-A1CD-18EB8E7C58DE}"/>
              </a:ext>
            </a:extLst>
          </p:cNvPr>
          <p:cNvSpPr txBox="1"/>
          <p:nvPr/>
        </p:nvSpPr>
        <p:spPr>
          <a:xfrm>
            <a:off x="7546513" y="3250754"/>
            <a:ext cx="41910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Electrochemical </a:t>
            </a:r>
          </a:p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 refining: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Start with contaminated water, 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remove the contaminants for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some use, and recover clean water!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8D3543-7605-45AE-4059-CB9B82E4767E}"/>
              </a:ext>
            </a:extLst>
          </p:cNvPr>
          <p:cNvSpPr txBox="1"/>
          <p:nvPr/>
        </p:nvSpPr>
        <p:spPr>
          <a:xfrm>
            <a:off x="279610" y="6540266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Am. Chem. Soc.</a:t>
            </a:r>
            <a:r>
              <a:rPr lang="de-DE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2023, 145, 36, 19422–19439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E84A57-8AD1-BAC0-FDC4-0EBC3816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592" y="0"/>
            <a:ext cx="733475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809E71-9D44-9B3D-2AC8-8D3D927F665B}"/>
              </a:ext>
            </a:extLst>
          </p:cNvPr>
          <p:cNvSpPr txBox="1"/>
          <p:nvPr/>
        </p:nvSpPr>
        <p:spPr>
          <a:xfrm>
            <a:off x="435428" y="195943"/>
            <a:ext cx="23186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Safely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Managed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Drinking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Water: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“Located on premises, available when needed, free of contamination”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7AA1E3-D669-36E7-1FEA-79023CEFAC8E}"/>
              </a:ext>
            </a:extLst>
          </p:cNvPr>
          <p:cNvSpPr txBox="1"/>
          <p:nvPr/>
        </p:nvSpPr>
        <p:spPr>
          <a:xfrm>
            <a:off x="2776044" y="5246915"/>
            <a:ext cx="25490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SMDW scarcity</a:t>
            </a:r>
          </a:p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low population </a:t>
            </a:r>
            <a:b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density areas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8F8AA-7F5E-BBE9-B0D6-2023B18A0482}"/>
              </a:ext>
            </a:extLst>
          </p:cNvPr>
          <p:cNvSpPr txBox="1"/>
          <p:nvPr/>
        </p:nvSpPr>
        <p:spPr>
          <a:xfrm>
            <a:off x="0" y="6581001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https://en.wikipedia.org/wiki/Drinking_water</a:t>
            </a:r>
          </a:p>
        </p:txBody>
      </p:sp>
    </p:spTree>
    <p:extLst>
      <p:ext uri="{BB962C8B-B14F-4D97-AF65-F5344CB8AC3E}">
        <p14:creationId xmlns:p14="http://schemas.microsoft.com/office/powerpoint/2010/main" val="4116446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96388B-4A29-6130-150C-E2457F3BB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83520"/>
            <a:ext cx="12192000" cy="58909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82115D-C020-9DC5-ECA7-AD4E3EF7B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942" y="5775756"/>
            <a:ext cx="5734345" cy="9017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C16702-9399-C71A-707A-5092519453CD}"/>
              </a:ext>
            </a:extLst>
          </p:cNvPr>
          <p:cNvSpPr/>
          <p:nvPr/>
        </p:nvSpPr>
        <p:spPr>
          <a:xfrm>
            <a:off x="6781800" y="6374480"/>
            <a:ext cx="4757057" cy="303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5BCA9-7FF0-5CE7-696B-0F88F89301CD}"/>
              </a:ext>
            </a:extLst>
          </p:cNvPr>
          <p:cNvSpPr txBox="1"/>
          <p:nvPr/>
        </p:nvSpPr>
        <p:spPr>
          <a:xfrm>
            <a:off x="0" y="6581001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https://www.cfr.org/backgrounder/water-stress-global-problem-thats-getting-worse</a:t>
            </a:r>
          </a:p>
        </p:txBody>
      </p:sp>
    </p:spTree>
    <p:extLst>
      <p:ext uri="{BB962C8B-B14F-4D97-AF65-F5344CB8AC3E}">
        <p14:creationId xmlns:p14="http://schemas.microsoft.com/office/powerpoint/2010/main" val="291074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6AB3F9-9F26-01E5-B7EF-8363DCC40569}"/>
              </a:ext>
            </a:extLst>
          </p:cNvPr>
          <p:cNvSpPr txBox="1"/>
          <p:nvPr/>
        </p:nvSpPr>
        <p:spPr>
          <a:xfrm>
            <a:off x="173620" y="243068"/>
            <a:ext cx="351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Wastewater facts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95F364-2679-C319-0390-602D03539D75}"/>
              </a:ext>
            </a:extLst>
          </p:cNvPr>
          <p:cNvSpPr txBox="1"/>
          <p:nvPr/>
        </p:nvSpPr>
        <p:spPr>
          <a:xfrm>
            <a:off x="2914680" y="1573963"/>
            <a:ext cx="6362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 x 10</a:t>
            </a:r>
            <a:r>
              <a:rPr lang="en-US" sz="2400" baseline="30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 wastewater discharged annually </a:t>
            </a:r>
            <a:b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(54 % of the volume of freshwater withdrawn)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D4FA22-8A35-F1EF-EBDA-FA501BA2C97E}"/>
              </a:ext>
            </a:extLst>
          </p:cNvPr>
          <p:cNvSpPr txBox="1"/>
          <p:nvPr/>
        </p:nvSpPr>
        <p:spPr>
          <a:xfrm>
            <a:off x="2404122" y="3320784"/>
            <a:ext cx="7383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moles wastewater emitted per mole CO</a:t>
            </a:r>
            <a:r>
              <a:rPr lang="en-US" sz="2400" baseline="-25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emitted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703100-0B6D-5A38-25D9-6781668AA469}"/>
              </a:ext>
            </a:extLst>
          </p:cNvPr>
          <p:cNvSpPr txBox="1"/>
          <p:nvPr/>
        </p:nvSpPr>
        <p:spPr>
          <a:xfrm>
            <a:off x="1722845" y="4698273"/>
            <a:ext cx="8746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80 % of wastewater not adequately treated before discharge 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</a:t>
            </a:r>
            <a:endParaRPr lang="en-US" sz="24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57EABC-1458-E189-CD53-1EEA8F717291}"/>
              </a:ext>
            </a:extLst>
          </p:cNvPr>
          <p:cNvSpPr txBox="1"/>
          <p:nvPr/>
        </p:nvSpPr>
        <p:spPr>
          <a:xfrm>
            <a:off x="279610" y="6540266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Am. Chem. Soc.</a:t>
            </a:r>
            <a:r>
              <a:rPr lang="de-DE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2023, 145, 36, 19422–19439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66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2598AC98-8FFD-1493-9D14-7B6BFC735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081" y="904331"/>
            <a:ext cx="7081838" cy="589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FA9A41-EF85-D845-7F4A-9287930D7528}"/>
              </a:ext>
            </a:extLst>
          </p:cNvPr>
          <p:cNvSpPr txBox="1"/>
          <p:nvPr/>
        </p:nvSpPr>
        <p:spPr>
          <a:xfrm>
            <a:off x="173620" y="243068"/>
            <a:ext cx="4563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What’s in wastewater?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C9BFFE-E9E5-BB6D-1B6A-95E60B47B499}"/>
              </a:ext>
            </a:extLst>
          </p:cNvPr>
          <p:cNvSpPr txBox="1"/>
          <p:nvPr/>
        </p:nvSpPr>
        <p:spPr>
          <a:xfrm>
            <a:off x="279610" y="6540266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Am. Chem. Soc.</a:t>
            </a:r>
            <a:r>
              <a:rPr lang="de-DE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2023, 145, 36, 19422–19439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98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379FF5-183D-E1A8-8529-D7F2BD834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250" y="-4350"/>
            <a:ext cx="10223500" cy="6862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A65F9D-05BA-5A7B-874B-C5265CF0898D}"/>
              </a:ext>
            </a:extLst>
          </p:cNvPr>
          <p:cNvSpPr txBox="1"/>
          <p:nvPr/>
        </p:nvSpPr>
        <p:spPr>
          <a:xfrm>
            <a:off x="8568573" y="6540266"/>
            <a:ext cx="60979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0" i="1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J. Am. Chem. Soc.</a:t>
            </a:r>
            <a:r>
              <a:rPr lang="de-DE" sz="12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2023, 145, 36, 19422–19439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21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716FC3-3145-17B4-5DD3-570B82D2F9F1}"/>
              </a:ext>
            </a:extLst>
          </p:cNvPr>
          <p:cNvSpPr txBox="1"/>
          <p:nvPr/>
        </p:nvSpPr>
        <p:spPr>
          <a:xfrm>
            <a:off x="173620" y="243068"/>
            <a:ext cx="71288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Electrochemical flow cells (general)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60D87-0F11-799D-99BF-BA0C44082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57" y="1058504"/>
            <a:ext cx="5017443" cy="3877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171CED-F3AF-BC26-DCAA-33F71C07C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58504"/>
            <a:ext cx="5017443" cy="3877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D8D65C-5605-E6B8-9CEB-2B6828F72E54}"/>
              </a:ext>
            </a:extLst>
          </p:cNvPr>
          <p:cNvSpPr txBox="1"/>
          <p:nvPr/>
        </p:nvSpPr>
        <p:spPr>
          <a:xfrm>
            <a:off x="533400" y="5166557"/>
            <a:ext cx="881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Modular/scalable: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distributed manufacturing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meet wastewater needs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28BFAB-7698-23E4-22BA-0FB7DEACA95B}"/>
              </a:ext>
            </a:extLst>
          </p:cNvPr>
          <p:cNvSpPr txBox="1"/>
          <p:nvPr/>
        </p:nvSpPr>
        <p:spPr>
          <a:xfrm>
            <a:off x="533400" y="5610895"/>
            <a:ext cx="8379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Selective: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Membranes and electrodes can select based on charge</a:t>
            </a:r>
            <a:b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Electrochemical reactions may be finely controlled by voltage</a:t>
            </a:r>
          </a:p>
        </p:txBody>
      </p:sp>
    </p:spTree>
    <p:extLst>
      <p:ext uri="{BB962C8B-B14F-4D97-AF65-F5344CB8AC3E}">
        <p14:creationId xmlns:p14="http://schemas.microsoft.com/office/powerpoint/2010/main" val="306496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791</Words>
  <Application>Microsoft Office PowerPoint</Application>
  <PresentationFormat>Widescreen</PresentationFormat>
  <Paragraphs>86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George, Tommy</dc:creator>
  <cp:lastModifiedBy>George, Tommy</cp:lastModifiedBy>
  <cp:revision>3</cp:revision>
  <dcterms:created xsi:type="dcterms:W3CDTF">2023-10-26T15:42:23Z</dcterms:created>
  <dcterms:modified xsi:type="dcterms:W3CDTF">2023-11-02T18:51:26Z</dcterms:modified>
</cp:coreProperties>
</file>