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61" r:id="rId6"/>
    <p:sldId id="262" r:id="rId7"/>
    <p:sldId id="263" r:id="rId8"/>
    <p:sldId id="264" r:id="rId9"/>
    <p:sldId id="25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A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961" autoAdjust="0"/>
  </p:normalViewPr>
  <p:slideViewPr>
    <p:cSldViewPr snapToGrid="0">
      <p:cViewPr varScale="1">
        <p:scale>
          <a:sx n="79" d="100"/>
          <a:sy n="79" d="100"/>
        </p:scale>
        <p:origin x="73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40A28-3089-445B-A116-06DE5E5EDF91}"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02BB5-D832-4294-827C-F8DB9204FB95}" type="slidenum">
              <a:rPr lang="en-US" smtClean="0"/>
              <a:t>‹#›</a:t>
            </a:fld>
            <a:endParaRPr lang="en-US"/>
          </a:p>
        </p:txBody>
      </p:sp>
    </p:spTree>
    <p:extLst>
      <p:ext uri="{BB962C8B-B14F-4D97-AF65-F5344CB8AC3E}">
        <p14:creationId xmlns:p14="http://schemas.microsoft.com/office/powerpoint/2010/main" val="311282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Atmospheric N2 inaccessible to organisms</a:t>
            </a:r>
            <a:br>
              <a:rPr lang="en-US" dirty="0"/>
            </a:br>
            <a:r>
              <a:rPr lang="en-US" dirty="0"/>
              <a:t>lightning helps atmospheric n2 and o2 react</a:t>
            </a:r>
          </a:p>
        </p:txBody>
      </p:sp>
      <p:sp>
        <p:nvSpPr>
          <p:cNvPr id="4" name="Slide Number Placeholder 3"/>
          <p:cNvSpPr>
            <a:spLocks noGrp="1"/>
          </p:cNvSpPr>
          <p:nvPr>
            <p:ph type="sldNum" sz="quarter" idx="5"/>
          </p:nvPr>
        </p:nvSpPr>
        <p:spPr/>
        <p:txBody>
          <a:bodyPr/>
          <a:lstStyle/>
          <a:p>
            <a:fld id="{F4502BB5-D832-4294-827C-F8DB9204FB95}" type="slidenum">
              <a:rPr lang="en-US" smtClean="0"/>
              <a:t>2</a:t>
            </a:fld>
            <a:endParaRPr lang="en-US"/>
          </a:p>
        </p:txBody>
      </p:sp>
    </p:spTree>
    <p:extLst>
      <p:ext uri="{BB962C8B-B14F-4D97-AF65-F5344CB8AC3E}">
        <p14:creationId xmlns:p14="http://schemas.microsoft.com/office/powerpoint/2010/main" val="386282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02BB5-D832-4294-827C-F8DB9204FB95}" type="slidenum">
              <a:rPr lang="en-US" smtClean="0"/>
              <a:t>3</a:t>
            </a:fld>
            <a:endParaRPr lang="en-US"/>
          </a:p>
        </p:txBody>
      </p:sp>
    </p:spTree>
    <p:extLst>
      <p:ext uri="{BB962C8B-B14F-4D97-AF65-F5344CB8AC3E}">
        <p14:creationId xmlns:p14="http://schemas.microsoft.com/office/powerpoint/2010/main" val="34329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the group for chem background</a:t>
            </a:r>
          </a:p>
          <a:p>
            <a:r>
              <a:rPr lang="en-US" dirty="0"/>
              <a:t>Ask about endo and exothermic</a:t>
            </a:r>
          </a:p>
          <a:p>
            <a:r>
              <a:rPr lang="en-US" dirty="0"/>
              <a:t>And entropy</a:t>
            </a:r>
          </a:p>
          <a:p>
            <a:r>
              <a:rPr lang="en-US" dirty="0"/>
              <a:t>Le </a:t>
            </a:r>
            <a:r>
              <a:rPr lang="en-US" dirty="0" err="1"/>
              <a:t>chateleier</a:t>
            </a:r>
            <a:r>
              <a:rPr lang="en-US" dirty="0"/>
              <a:t> 1884!</a:t>
            </a:r>
          </a:p>
        </p:txBody>
      </p:sp>
      <p:sp>
        <p:nvSpPr>
          <p:cNvPr id="4" name="Slide Number Placeholder 3"/>
          <p:cNvSpPr>
            <a:spLocks noGrp="1"/>
          </p:cNvSpPr>
          <p:nvPr>
            <p:ph type="sldNum" sz="quarter" idx="5"/>
          </p:nvPr>
        </p:nvSpPr>
        <p:spPr/>
        <p:txBody>
          <a:bodyPr/>
          <a:lstStyle/>
          <a:p>
            <a:fld id="{F4502BB5-D832-4294-827C-F8DB9204FB95}" type="slidenum">
              <a:rPr lang="en-US" smtClean="0"/>
              <a:t>5</a:t>
            </a:fld>
            <a:endParaRPr lang="en-US"/>
          </a:p>
        </p:txBody>
      </p:sp>
    </p:spTree>
    <p:extLst>
      <p:ext uri="{BB962C8B-B14F-4D97-AF65-F5344CB8AC3E}">
        <p14:creationId xmlns:p14="http://schemas.microsoft.com/office/powerpoint/2010/main" val="55696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02BB5-D832-4294-827C-F8DB9204FB95}" type="slidenum">
              <a:rPr lang="en-US" smtClean="0"/>
              <a:t>6</a:t>
            </a:fld>
            <a:endParaRPr lang="en-US"/>
          </a:p>
        </p:txBody>
      </p:sp>
    </p:spTree>
    <p:extLst>
      <p:ext uri="{BB962C8B-B14F-4D97-AF65-F5344CB8AC3E}">
        <p14:creationId xmlns:p14="http://schemas.microsoft.com/office/powerpoint/2010/main" val="1744521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502BB5-D832-4294-827C-F8DB9204FB95}" type="slidenum">
              <a:rPr lang="en-US" smtClean="0"/>
              <a:t>8</a:t>
            </a:fld>
            <a:endParaRPr lang="en-US"/>
          </a:p>
        </p:txBody>
      </p:sp>
    </p:spTree>
    <p:extLst>
      <p:ext uri="{BB962C8B-B14F-4D97-AF65-F5344CB8AC3E}">
        <p14:creationId xmlns:p14="http://schemas.microsoft.com/office/powerpoint/2010/main" val="110519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Booost</a:t>
            </a:r>
            <a:r>
              <a:rPr lang="en-US" dirty="0"/>
              <a:t> reaction </a:t>
            </a:r>
            <a:r>
              <a:rPr lang="en-US" dirty="0" err="1"/>
              <a:t>rrate</a:t>
            </a:r>
            <a:br>
              <a:rPr lang="en-US" dirty="0"/>
            </a:br>
            <a:r>
              <a:rPr lang="en-US" dirty="0"/>
              <a:t>poll – highest rate?</a:t>
            </a:r>
          </a:p>
        </p:txBody>
      </p:sp>
      <p:sp>
        <p:nvSpPr>
          <p:cNvPr id="4" name="Slide Number Placeholder 3"/>
          <p:cNvSpPr>
            <a:spLocks noGrp="1"/>
          </p:cNvSpPr>
          <p:nvPr>
            <p:ph type="sldNum" sz="quarter" idx="5"/>
          </p:nvPr>
        </p:nvSpPr>
        <p:spPr/>
        <p:txBody>
          <a:bodyPr/>
          <a:lstStyle/>
          <a:p>
            <a:fld id="{F4502BB5-D832-4294-827C-F8DB9204FB95}" type="slidenum">
              <a:rPr lang="en-US" smtClean="0"/>
              <a:t>13</a:t>
            </a:fld>
            <a:endParaRPr lang="en-US"/>
          </a:p>
        </p:txBody>
      </p:sp>
    </p:spTree>
    <p:extLst>
      <p:ext uri="{BB962C8B-B14F-4D97-AF65-F5344CB8AC3E}">
        <p14:creationId xmlns:p14="http://schemas.microsoft.com/office/powerpoint/2010/main" val="235078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authors question results that don’t have N15 labelling, because N is everywhere!</a:t>
            </a:r>
          </a:p>
        </p:txBody>
      </p:sp>
      <p:sp>
        <p:nvSpPr>
          <p:cNvPr id="4" name="Slide Number Placeholder 3"/>
          <p:cNvSpPr>
            <a:spLocks noGrp="1"/>
          </p:cNvSpPr>
          <p:nvPr>
            <p:ph type="sldNum" sz="quarter" idx="5"/>
          </p:nvPr>
        </p:nvSpPr>
        <p:spPr/>
        <p:txBody>
          <a:bodyPr/>
          <a:lstStyle/>
          <a:p>
            <a:fld id="{F4502BB5-D832-4294-827C-F8DB9204FB95}" type="slidenum">
              <a:rPr lang="en-US" smtClean="0"/>
              <a:t>15</a:t>
            </a:fld>
            <a:endParaRPr lang="en-US"/>
          </a:p>
        </p:txBody>
      </p:sp>
    </p:spTree>
    <p:extLst>
      <p:ext uri="{BB962C8B-B14F-4D97-AF65-F5344CB8AC3E}">
        <p14:creationId xmlns:p14="http://schemas.microsoft.com/office/powerpoint/2010/main" val="10539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Gde</a:t>
            </a:r>
            <a:r>
              <a:rPr lang="en-US" dirty="0"/>
              <a:t> stainless steel</a:t>
            </a:r>
          </a:p>
        </p:txBody>
      </p:sp>
      <p:sp>
        <p:nvSpPr>
          <p:cNvPr id="4" name="Slide Number Placeholder 3"/>
          <p:cNvSpPr>
            <a:spLocks noGrp="1"/>
          </p:cNvSpPr>
          <p:nvPr>
            <p:ph type="sldNum" sz="quarter" idx="5"/>
          </p:nvPr>
        </p:nvSpPr>
        <p:spPr/>
        <p:txBody>
          <a:bodyPr/>
          <a:lstStyle/>
          <a:p>
            <a:fld id="{F4502BB5-D832-4294-827C-F8DB9204FB95}" type="slidenum">
              <a:rPr lang="en-US" smtClean="0"/>
              <a:t>19</a:t>
            </a:fld>
            <a:endParaRPr lang="en-US"/>
          </a:p>
        </p:txBody>
      </p:sp>
    </p:spTree>
    <p:extLst>
      <p:ext uri="{BB962C8B-B14F-4D97-AF65-F5344CB8AC3E}">
        <p14:creationId xmlns:p14="http://schemas.microsoft.com/office/powerpoint/2010/main" val="121235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795C-B4A6-46D9-B4CC-4C33CE951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57D18B-A294-242A-6C44-ADAF6A9CA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E9E21-5BDE-F927-03A5-C33BB78E8D24}"/>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EA134437-6C9D-3913-86E0-3C7470FC9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FFB3C-FD20-E1A0-D630-3835550BA9A4}"/>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13371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9BC9-222A-ACB1-A946-D9B8D9CAAE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EE666A-D05D-B2E1-FC28-7EED8C0138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7F514-3846-2ED1-992C-94C71843F01A}"/>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DD5D428B-671E-34D4-AEB9-8E487E290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EFCC-279D-A761-33BA-8F048AB83459}"/>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125286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4E517-51AC-B058-B14C-58DDF2DC6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3AE0A-885F-FBAE-5AD5-24D3EF6ECE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F4D1D-8207-6E91-1CC2-A9CE2ADF57F2}"/>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13046F5A-1164-2AED-8C0C-1E30B73F68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247A2-6A2A-B9E2-1C86-EBEFB9B9108A}"/>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166582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2E99-9922-B296-7E2D-81EE5280F0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C02A3-62AB-0DB7-4EEA-CB6955A7E6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CBF74-EBAD-2A53-0D0E-F13B01760982}"/>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D567F3C1-37C4-D7C0-E534-C857C998A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B9885-DA50-EB39-AB95-7929E89A7055}"/>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326626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0130-998A-A61D-154B-8BCBC97751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473754-542A-D432-3DA3-24EFFB9F50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61720-A9C8-0F0D-18DB-6EC233154288}"/>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FB45378C-D6D8-7574-254E-E0B75DE09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C9993-A05A-6FEF-BE53-D293A38C2DFB}"/>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229336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8278-8B8C-B2A6-821B-9E223A121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6EAEB5-BFC3-EE3F-B2D9-232678BEFF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C61723-7065-96E3-3BE4-71A5CA52AD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FF3373-1C32-4CF8-048B-91D66C5E46CF}"/>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6" name="Footer Placeholder 5">
            <a:extLst>
              <a:ext uri="{FF2B5EF4-FFF2-40B4-BE49-F238E27FC236}">
                <a16:creationId xmlns:a16="http://schemas.microsoft.com/office/drawing/2014/main" id="{CB862B33-E7E5-5F68-2927-246BBE422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F854D-5AAF-868C-7C7B-9F3714923CAF}"/>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33212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D6BF-9BB0-F6B5-82EC-96FF268C3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95736A-D38F-8DE0-FE08-18593857D3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A81B6A-5A43-D3EA-5608-DEE1E288C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63273-F80B-7A5A-CE3C-7811664FC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6F1D1-375A-06E6-D3AE-6A86A27BE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395852-C8D3-2E33-8A95-773CCAC68B94}"/>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8" name="Footer Placeholder 7">
            <a:extLst>
              <a:ext uri="{FF2B5EF4-FFF2-40B4-BE49-F238E27FC236}">
                <a16:creationId xmlns:a16="http://schemas.microsoft.com/office/drawing/2014/main" id="{C8ADBE96-D73D-8267-BEA9-5FB5630CBB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45A24F-49C0-B0B9-8CF7-61A1C3476B72}"/>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219381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49E6-3D92-25A6-7D03-4E1E10FAB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DBA9E-CC42-EEEE-D918-339885B68AAD}"/>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4" name="Footer Placeholder 3">
            <a:extLst>
              <a:ext uri="{FF2B5EF4-FFF2-40B4-BE49-F238E27FC236}">
                <a16:creationId xmlns:a16="http://schemas.microsoft.com/office/drawing/2014/main" id="{6B98164F-36A7-3FF9-EB1C-4285F30CC3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5CB15A-65A8-F8A4-949D-95FEE582442D}"/>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105397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7A775-B120-34D5-FFFF-FC665303C65C}"/>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3" name="Footer Placeholder 2">
            <a:extLst>
              <a:ext uri="{FF2B5EF4-FFF2-40B4-BE49-F238E27FC236}">
                <a16:creationId xmlns:a16="http://schemas.microsoft.com/office/drawing/2014/main" id="{611704BD-1CC7-8120-44C9-6C23779B9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3564D-FE1C-82E9-1CB7-2EC03479DE37}"/>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828305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35D2-FD2B-D898-8A17-467864BC6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3394F8-3B78-3D2D-6A14-5D9D2405A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35621D-C33A-7BE4-15DB-8DD6FE892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ADA80-D5DF-EAA4-AFDF-64856AC95F46}"/>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6" name="Footer Placeholder 5">
            <a:extLst>
              <a:ext uri="{FF2B5EF4-FFF2-40B4-BE49-F238E27FC236}">
                <a16:creationId xmlns:a16="http://schemas.microsoft.com/office/drawing/2014/main" id="{2608B5E4-14E7-CCFE-C36C-2C7CC140F0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7F854-B96F-1E72-61EF-B8BF7CA7AB78}"/>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351473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8E5C-0217-2C3E-1465-58E6DDAE5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333E4E-EEC8-24EC-A023-6E04FE364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3EDCD0-840A-A323-736F-1D10EC0E82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CADF8-1B84-C9D9-02EB-0AF865B0E299}"/>
              </a:ext>
            </a:extLst>
          </p:cNvPr>
          <p:cNvSpPr>
            <a:spLocks noGrp="1"/>
          </p:cNvSpPr>
          <p:nvPr>
            <p:ph type="dt" sz="half" idx="10"/>
          </p:nvPr>
        </p:nvSpPr>
        <p:spPr/>
        <p:txBody>
          <a:bodyPr/>
          <a:lstStyle/>
          <a:p>
            <a:fld id="{1F156949-867F-461E-86DE-C63185D0497A}" type="datetimeFigureOut">
              <a:rPr lang="en-US" smtClean="0"/>
              <a:t>4/24/2023</a:t>
            </a:fld>
            <a:endParaRPr lang="en-US"/>
          </a:p>
        </p:txBody>
      </p:sp>
      <p:sp>
        <p:nvSpPr>
          <p:cNvPr id="6" name="Footer Placeholder 5">
            <a:extLst>
              <a:ext uri="{FF2B5EF4-FFF2-40B4-BE49-F238E27FC236}">
                <a16:creationId xmlns:a16="http://schemas.microsoft.com/office/drawing/2014/main" id="{B1D36D56-3868-A1D8-574B-56C553064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0CE8F-6A0F-8C38-FA0C-05E098DC7CA0}"/>
              </a:ext>
            </a:extLst>
          </p:cNvPr>
          <p:cNvSpPr>
            <a:spLocks noGrp="1"/>
          </p:cNvSpPr>
          <p:nvPr>
            <p:ph type="sldNum" sz="quarter" idx="12"/>
          </p:nvPr>
        </p:nvSpPr>
        <p:spPr/>
        <p:txBody>
          <a:bodyPr/>
          <a:lstStyle/>
          <a:p>
            <a:fld id="{A8F0B41F-E774-4105-AAC6-D09661367E94}" type="slidenum">
              <a:rPr lang="en-US" smtClean="0"/>
              <a:t>‹#›</a:t>
            </a:fld>
            <a:endParaRPr lang="en-US"/>
          </a:p>
        </p:txBody>
      </p:sp>
    </p:spTree>
    <p:extLst>
      <p:ext uri="{BB962C8B-B14F-4D97-AF65-F5344CB8AC3E}">
        <p14:creationId xmlns:p14="http://schemas.microsoft.com/office/powerpoint/2010/main" val="2730106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BE5B92-8609-717F-9311-F2F3FAB61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CE0A82-80AC-1E46-44B5-7B259F4E3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BF728-E621-321E-7848-E6D6180FAA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56949-867F-461E-86DE-C63185D0497A}" type="datetimeFigureOut">
              <a:rPr lang="en-US" smtClean="0"/>
              <a:t>4/24/2023</a:t>
            </a:fld>
            <a:endParaRPr lang="en-US"/>
          </a:p>
        </p:txBody>
      </p:sp>
      <p:sp>
        <p:nvSpPr>
          <p:cNvPr id="5" name="Footer Placeholder 4">
            <a:extLst>
              <a:ext uri="{FF2B5EF4-FFF2-40B4-BE49-F238E27FC236}">
                <a16:creationId xmlns:a16="http://schemas.microsoft.com/office/drawing/2014/main" id="{694AA3CB-1C9F-6117-A430-C64528176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DB2BA-D519-75DA-B96B-5D2ACBB32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0B41F-E774-4105-AAC6-D09661367E94}" type="slidenum">
              <a:rPr lang="en-US" smtClean="0"/>
              <a:t>‹#›</a:t>
            </a:fld>
            <a:endParaRPr lang="en-US"/>
          </a:p>
        </p:txBody>
      </p:sp>
    </p:spTree>
    <p:extLst>
      <p:ext uri="{BB962C8B-B14F-4D97-AF65-F5344CB8AC3E}">
        <p14:creationId xmlns:p14="http://schemas.microsoft.com/office/powerpoint/2010/main" val="227609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D3D2DE-5C0C-A809-E690-DB6EF8463929}"/>
              </a:ext>
            </a:extLst>
          </p:cNvPr>
          <p:cNvPicPr>
            <a:picLocks noChangeAspect="1"/>
          </p:cNvPicPr>
          <p:nvPr/>
        </p:nvPicPr>
        <p:blipFill>
          <a:blip r:embed="rId2"/>
          <a:stretch>
            <a:fillRect/>
          </a:stretch>
        </p:blipFill>
        <p:spPr>
          <a:xfrm>
            <a:off x="-1" y="0"/>
            <a:ext cx="12196755" cy="6858000"/>
          </a:xfrm>
          <a:prstGeom prst="rect">
            <a:avLst/>
          </a:prstGeom>
        </p:spPr>
      </p:pic>
      <p:sp>
        <p:nvSpPr>
          <p:cNvPr id="4" name="TextBox 3">
            <a:extLst>
              <a:ext uri="{FF2B5EF4-FFF2-40B4-BE49-F238E27FC236}">
                <a16:creationId xmlns:a16="http://schemas.microsoft.com/office/drawing/2014/main" id="{EC5D662E-C41A-A33F-39AF-69334084142B}"/>
              </a:ext>
            </a:extLst>
          </p:cNvPr>
          <p:cNvSpPr txBox="1"/>
          <p:nvPr/>
        </p:nvSpPr>
        <p:spPr>
          <a:xfrm>
            <a:off x="220834" y="748907"/>
            <a:ext cx="11434542" cy="2123658"/>
          </a:xfrm>
          <a:prstGeom prst="rect">
            <a:avLst/>
          </a:prstGeom>
          <a:noFill/>
        </p:spPr>
        <p:txBody>
          <a:bodyPr wrap="none" rtlCol="0">
            <a:spAutoFit/>
          </a:bodyPr>
          <a:lstStyle/>
          <a:p>
            <a:pPr algn="ctr"/>
            <a:r>
              <a:rPr lang="en-US" sz="6600" b="1" dirty="0">
                <a:solidFill>
                  <a:srgbClr val="FFFF00"/>
                </a:solidFill>
                <a:latin typeface="Arial" panose="020B0604020202020204" pitchFamily="34" charset="0"/>
                <a:cs typeface="Arial" panose="020B0604020202020204" pitchFamily="34" charset="0"/>
              </a:rPr>
              <a:t>Can we make ammonia with</a:t>
            </a:r>
            <a:br>
              <a:rPr lang="en-US" sz="6600" b="1" dirty="0">
                <a:solidFill>
                  <a:srgbClr val="FFFF00"/>
                </a:solidFill>
                <a:latin typeface="Arial" panose="020B0604020202020204" pitchFamily="34" charset="0"/>
                <a:cs typeface="Arial" panose="020B0604020202020204" pitchFamily="34" charset="0"/>
              </a:rPr>
            </a:br>
            <a:r>
              <a:rPr lang="en-US" sz="6600" b="1" dirty="0">
                <a:solidFill>
                  <a:srgbClr val="FFFF00"/>
                </a:solidFill>
                <a:latin typeface="Arial" panose="020B0604020202020204" pitchFamily="34" charset="0"/>
                <a:cs typeface="Arial" panose="020B0604020202020204" pitchFamily="34" charset="0"/>
              </a:rPr>
              <a:t>electrochemistry?</a:t>
            </a:r>
          </a:p>
        </p:txBody>
      </p:sp>
      <p:sp>
        <p:nvSpPr>
          <p:cNvPr id="5" name="TextBox 4">
            <a:extLst>
              <a:ext uri="{FF2B5EF4-FFF2-40B4-BE49-F238E27FC236}">
                <a16:creationId xmlns:a16="http://schemas.microsoft.com/office/drawing/2014/main" id="{C9D5C204-0043-1E12-2861-4F824FA1F36B}"/>
              </a:ext>
            </a:extLst>
          </p:cNvPr>
          <p:cNvSpPr txBox="1"/>
          <p:nvPr/>
        </p:nvSpPr>
        <p:spPr>
          <a:xfrm>
            <a:off x="4247472" y="4841013"/>
            <a:ext cx="3647153" cy="1754326"/>
          </a:xfrm>
          <a:prstGeom prst="rect">
            <a:avLst/>
          </a:prstGeom>
          <a:noFill/>
        </p:spPr>
        <p:txBody>
          <a:bodyPr wrap="none" rtlCol="0">
            <a:spAutoFit/>
          </a:bodyPr>
          <a:lstStyle/>
          <a:p>
            <a:pPr algn="ctr"/>
            <a:r>
              <a:rPr lang="en-US" sz="5400" b="1" dirty="0">
                <a:solidFill>
                  <a:srgbClr val="FFFF00"/>
                </a:solidFill>
                <a:latin typeface="Arial" panose="020B0604020202020204" pitchFamily="34" charset="0"/>
                <a:cs typeface="Arial" panose="020B0604020202020204" pitchFamily="34" charset="0"/>
              </a:rPr>
              <a:t>TYG HEJC</a:t>
            </a:r>
          </a:p>
          <a:p>
            <a:pPr algn="ctr"/>
            <a:r>
              <a:rPr lang="en-US" sz="5400" b="1" dirty="0">
                <a:solidFill>
                  <a:srgbClr val="FFFF00"/>
                </a:solidFill>
                <a:latin typeface="Arial" panose="020B0604020202020204" pitchFamily="34" charset="0"/>
                <a:cs typeface="Arial" panose="020B0604020202020204" pitchFamily="34" charset="0"/>
              </a:rPr>
              <a:t>04/21/23</a:t>
            </a:r>
          </a:p>
        </p:txBody>
      </p:sp>
    </p:spTree>
    <p:extLst>
      <p:ext uri="{BB962C8B-B14F-4D97-AF65-F5344CB8AC3E}">
        <p14:creationId xmlns:p14="http://schemas.microsoft.com/office/powerpoint/2010/main" val="388542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C1DD5-8DC5-8C9E-1F4E-07672A7B14B1}"/>
              </a:ext>
            </a:extLst>
          </p:cNvPr>
          <p:cNvSpPr txBox="1"/>
          <p:nvPr/>
        </p:nvSpPr>
        <p:spPr>
          <a:xfrm>
            <a:off x="198783" y="129209"/>
            <a:ext cx="8133958"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1968 </a:t>
            </a:r>
            <a:r>
              <a:rPr lang="en-US" sz="2800" b="1" i="1" dirty="0">
                <a:latin typeface="Arial" panose="020B0604020202020204" pitchFamily="34" charset="0"/>
                <a:cs typeface="Arial" panose="020B0604020202020204" pitchFamily="34" charset="0"/>
              </a:rPr>
              <a:t>JACS</a:t>
            </a:r>
            <a:r>
              <a:rPr lang="en-US" sz="2800" b="1" dirty="0">
                <a:latin typeface="Arial" panose="020B0604020202020204" pitchFamily="34" charset="0"/>
                <a:cs typeface="Arial" panose="020B0604020202020204" pitchFamily="34" charset="0"/>
              </a:rPr>
              <a:t> letter to the editor: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“Electrolytic Reduction of Molecular Nitrogen”</a:t>
            </a:r>
          </a:p>
        </p:txBody>
      </p:sp>
      <p:pic>
        <p:nvPicPr>
          <p:cNvPr id="4" name="Picture 3">
            <a:extLst>
              <a:ext uri="{FF2B5EF4-FFF2-40B4-BE49-F238E27FC236}">
                <a16:creationId xmlns:a16="http://schemas.microsoft.com/office/drawing/2014/main" id="{984258A4-5270-0C18-E9F2-9A87F23A3674}"/>
              </a:ext>
            </a:extLst>
          </p:cNvPr>
          <p:cNvPicPr>
            <a:picLocks noChangeAspect="1"/>
          </p:cNvPicPr>
          <p:nvPr/>
        </p:nvPicPr>
        <p:blipFill>
          <a:blip r:embed="rId2"/>
          <a:stretch>
            <a:fillRect/>
          </a:stretch>
        </p:blipFill>
        <p:spPr>
          <a:xfrm>
            <a:off x="61691" y="1278472"/>
            <a:ext cx="4038149" cy="2923138"/>
          </a:xfrm>
          <a:prstGeom prst="rect">
            <a:avLst/>
          </a:prstGeom>
        </p:spPr>
      </p:pic>
      <p:pic>
        <p:nvPicPr>
          <p:cNvPr id="6" name="Picture 5">
            <a:extLst>
              <a:ext uri="{FF2B5EF4-FFF2-40B4-BE49-F238E27FC236}">
                <a16:creationId xmlns:a16="http://schemas.microsoft.com/office/drawing/2014/main" id="{09D56288-96ED-4904-1DE0-5CB7E70723CB}"/>
              </a:ext>
            </a:extLst>
          </p:cNvPr>
          <p:cNvPicPr>
            <a:picLocks noChangeAspect="1"/>
          </p:cNvPicPr>
          <p:nvPr/>
        </p:nvPicPr>
        <p:blipFill rotWithShape="1">
          <a:blip r:embed="rId3"/>
          <a:srcRect b="21060"/>
          <a:stretch/>
        </p:blipFill>
        <p:spPr>
          <a:xfrm>
            <a:off x="4156036" y="1288272"/>
            <a:ext cx="4247179" cy="4788438"/>
          </a:xfrm>
          <a:prstGeom prst="rect">
            <a:avLst/>
          </a:prstGeom>
        </p:spPr>
      </p:pic>
      <p:pic>
        <p:nvPicPr>
          <p:cNvPr id="7" name="Picture 6">
            <a:extLst>
              <a:ext uri="{FF2B5EF4-FFF2-40B4-BE49-F238E27FC236}">
                <a16:creationId xmlns:a16="http://schemas.microsoft.com/office/drawing/2014/main" id="{34CC8752-666A-1F8C-A018-9C3E907F67D2}"/>
              </a:ext>
            </a:extLst>
          </p:cNvPr>
          <p:cNvPicPr>
            <a:picLocks noChangeAspect="1"/>
          </p:cNvPicPr>
          <p:nvPr/>
        </p:nvPicPr>
        <p:blipFill rotWithShape="1">
          <a:blip r:embed="rId3"/>
          <a:srcRect t="79152"/>
          <a:stretch/>
        </p:blipFill>
        <p:spPr>
          <a:xfrm>
            <a:off x="8276355" y="5558962"/>
            <a:ext cx="3915645" cy="1165929"/>
          </a:xfrm>
          <a:prstGeom prst="rect">
            <a:avLst/>
          </a:prstGeom>
        </p:spPr>
      </p:pic>
      <p:sp>
        <p:nvSpPr>
          <p:cNvPr id="8" name="Rectangle 7">
            <a:extLst>
              <a:ext uri="{FF2B5EF4-FFF2-40B4-BE49-F238E27FC236}">
                <a16:creationId xmlns:a16="http://schemas.microsoft.com/office/drawing/2014/main" id="{1A89F159-579B-6A57-C125-C5F453ED39C8}"/>
              </a:ext>
            </a:extLst>
          </p:cNvPr>
          <p:cNvSpPr/>
          <p:nvPr/>
        </p:nvSpPr>
        <p:spPr>
          <a:xfrm>
            <a:off x="8681014" y="2199190"/>
            <a:ext cx="2951544" cy="22686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14C6C2-2A21-8E0F-8FA3-F507E985ABBB}"/>
              </a:ext>
            </a:extLst>
          </p:cNvPr>
          <p:cNvSpPr/>
          <p:nvPr/>
        </p:nvSpPr>
        <p:spPr>
          <a:xfrm>
            <a:off x="9294471" y="1226916"/>
            <a:ext cx="254643" cy="2997843"/>
          </a:xfrm>
          <a:prstGeom prst="rect">
            <a:avLst/>
          </a:prstGeom>
          <a:solidFill>
            <a:schemeClr val="bg1">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8E77A4-6CFA-5749-A5E0-EE62D3140E15}"/>
              </a:ext>
            </a:extLst>
          </p:cNvPr>
          <p:cNvSpPr/>
          <p:nvPr/>
        </p:nvSpPr>
        <p:spPr>
          <a:xfrm>
            <a:off x="11148349" y="1205696"/>
            <a:ext cx="254643" cy="2997843"/>
          </a:xfrm>
          <a:prstGeom prst="rect">
            <a:avLst/>
          </a:prstGeom>
          <a:solidFill>
            <a:schemeClr val="bg1">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578E202-2086-0FF1-545A-78B64D217873}"/>
              </a:ext>
            </a:extLst>
          </p:cNvPr>
          <p:cNvSpPr/>
          <p:nvPr/>
        </p:nvSpPr>
        <p:spPr>
          <a:xfrm>
            <a:off x="9362762" y="514969"/>
            <a:ext cx="2010436" cy="768600"/>
          </a:xfrm>
          <a:custGeom>
            <a:avLst/>
            <a:gdLst>
              <a:gd name="connsiteX0" fmla="*/ 59030 w 2010436"/>
              <a:gd name="connsiteY0" fmla="*/ 723522 h 768600"/>
              <a:gd name="connsiteX1" fmla="*/ 59030 w 2010436"/>
              <a:gd name="connsiteY1" fmla="*/ 133213 h 768600"/>
              <a:gd name="connsiteX2" fmla="*/ 672489 w 2010436"/>
              <a:gd name="connsiteY2" fmla="*/ 17466 h 768600"/>
              <a:gd name="connsiteX3" fmla="*/ 1887830 w 2010436"/>
              <a:gd name="connsiteY3" fmla="*/ 75340 h 768600"/>
              <a:gd name="connsiteX4" fmla="*/ 1980428 w 2010436"/>
              <a:gd name="connsiteY4" fmla="*/ 700373 h 768600"/>
              <a:gd name="connsiteX5" fmla="*/ 1992003 w 2010436"/>
              <a:gd name="connsiteY5" fmla="*/ 723522 h 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436" h="768600">
                <a:moveTo>
                  <a:pt x="59030" y="723522"/>
                </a:moveTo>
                <a:cubicBezTo>
                  <a:pt x="7908" y="487205"/>
                  <a:pt x="-43213" y="250889"/>
                  <a:pt x="59030" y="133213"/>
                </a:cubicBezTo>
                <a:cubicBezTo>
                  <a:pt x="161273" y="15537"/>
                  <a:pt x="367689" y="27111"/>
                  <a:pt x="672489" y="17466"/>
                </a:cubicBezTo>
                <a:cubicBezTo>
                  <a:pt x="977289" y="7821"/>
                  <a:pt x="1669840" y="-38478"/>
                  <a:pt x="1887830" y="75340"/>
                </a:cubicBezTo>
                <a:cubicBezTo>
                  <a:pt x="2105820" y="189158"/>
                  <a:pt x="1963066" y="592343"/>
                  <a:pt x="1980428" y="700373"/>
                </a:cubicBezTo>
                <a:cubicBezTo>
                  <a:pt x="1997790" y="808403"/>
                  <a:pt x="1994896" y="765962"/>
                  <a:pt x="1992003" y="7235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ghtning Bolt 12">
            <a:extLst>
              <a:ext uri="{FF2B5EF4-FFF2-40B4-BE49-F238E27FC236}">
                <a16:creationId xmlns:a16="http://schemas.microsoft.com/office/drawing/2014/main" id="{2B5FFD7E-A51E-2FF5-FD17-94EA21CBD2EB}"/>
              </a:ext>
            </a:extLst>
          </p:cNvPr>
          <p:cNvSpPr/>
          <p:nvPr/>
        </p:nvSpPr>
        <p:spPr>
          <a:xfrm>
            <a:off x="9919504" y="92598"/>
            <a:ext cx="856527" cy="1018572"/>
          </a:xfrm>
          <a:prstGeom prst="lightningBol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9C1306C-592B-BCE4-16E8-363683FB4BC3}"/>
              </a:ext>
            </a:extLst>
          </p:cNvPr>
          <p:cNvSpPr txBox="1"/>
          <p:nvPr/>
        </p:nvSpPr>
        <p:spPr>
          <a:xfrm>
            <a:off x="9549114" y="1261640"/>
            <a:ext cx="389915" cy="369332"/>
          </a:xfrm>
          <a:prstGeom prst="rect">
            <a:avLst/>
          </a:prstGeom>
          <a:noFill/>
        </p:spPr>
        <p:txBody>
          <a:bodyPr wrap="none" rtlCol="0">
            <a:spAutoFit/>
          </a:bodyPr>
          <a:lstStyle/>
          <a:p>
            <a:r>
              <a:rPr lang="en-US" b="1" dirty="0"/>
              <a:t>Pt</a:t>
            </a:r>
          </a:p>
        </p:txBody>
      </p:sp>
      <p:sp>
        <p:nvSpPr>
          <p:cNvPr id="15" name="TextBox 14">
            <a:extLst>
              <a:ext uri="{FF2B5EF4-FFF2-40B4-BE49-F238E27FC236}">
                <a16:creationId xmlns:a16="http://schemas.microsoft.com/office/drawing/2014/main" id="{36E9DFA2-026B-BC4C-63CD-CA6F418B90F0}"/>
              </a:ext>
            </a:extLst>
          </p:cNvPr>
          <p:cNvSpPr txBox="1"/>
          <p:nvPr/>
        </p:nvSpPr>
        <p:spPr>
          <a:xfrm>
            <a:off x="11414568" y="1194121"/>
            <a:ext cx="389915" cy="369332"/>
          </a:xfrm>
          <a:prstGeom prst="rect">
            <a:avLst/>
          </a:prstGeom>
          <a:noFill/>
        </p:spPr>
        <p:txBody>
          <a:bodyPr wrap="none" rtlCol="0">
            <a:spAutoFit/>
          </a:bodyPr>
          <a:lstStyle/>
          <a:p>
            <a:r>
              <a:rPr lang="en-US" b="1" dirty="0"/>
              <a:t>Pt</a:t>
            </a:r>
          </a:p>
        </p:txBody>
      </p:sp>
      <p:sp>
        <p:nvSpPr>
          <p:cNvPr id="16" name="TextBox 15">
            <a:extLst>
              <a:ext uri="{FF2B5EF4-FFF2-40B4-BE49-F238E27FC236}">
                <a16:creationId xmlns:a16="http://schemas.microsoft.com/office/drawing/2014/main" id="{A92E5848-854D-35EF-8CC3-772D7E19F78B}"/>
              </a:ext>
            </a:extLst>
          </p:cNvPr>
          <p:cNvSpPr txBox="1"/>
          <p:nvPr/>
        </p:nvSpPr>
        <p:spPr>
          <a:xfrm>
            <a:off x="9549114" y="2268638"/>
            <a:ext cx="1770036" cy="1569660"/>
          </a:xfrm>
          <a:prstGeom prst="rect">
            <a:avLst/>
          </a:prstGeom>
          <a:noFill/>
        </p:spPr>
        <p:txBody>
          <a:bodyPr wrap="none" rtlCol="0">
            <a:spAutoFit/>
          </a:bodyPr>
          <a:lstStyle/>
          <a:p>
            <a:r>
              <a:rPr lang="en-US" sz="1600" dirty="0"/>
              <a:t>Titanium </a:t>
            </a:r>
            <a:br>
              <a:rPr lang="en-US" sz="1600" dirty="0"/>
            </a:br>
            <a:r>
              <a:rPr lang="en-US" sz="1600" dirty="0" err="1"/>
              <a:t>tetraisopropoxide</a:t>
            </a:r>
            <a:br>
              <a:rPr lang="en-US" sz="1600" dirty="0"/>
            </a:br>
            <a:br>
              <a:rPr lang="en-US" sz="1600" dirty="0"/>
            </a:br>
            <a:r>
              <a:rPr lang="en-US" sz="1600" dirty="0"/>
              <a:t>Aluminum chloride</a:t>
            </a:r>
            <a:br>
              <a:rPr lang="en-US" sz="1600" dirty="0"/>
            </a:br>
            <a:endParaRPr lang="en-US" sz="1600" dirty="0"/>
          </a:p>
          <a:p>
            <a:r>
              <a:rPr lang="en-US" sz="1600" dirty="0" err="1"/>
              <a:t>Dimethoxyethane</a:t>
            </a:r>
            <a:endParaRPr lang="en-US" sz="1600" dirty="0"/>
          </a:p>
        </p:txBody>
      </p:sp>
      <p:sp>
        <p:nvSpPr>
          <p:cNvPr id="17" name="Rectangle 16">
            <a:extLst>
              <a:ext uri="{FF2B5EF4-FFF2-40B4-BE49-F238E27FC236}">
                <a16:creationId xmlns:a16="http://schemas.microsoft.com/office/drawing/2014/main" id="{F04A507E-E235-3048-C782-1A49BB414509}"/>
              </a:ext>
            </a:extLst>
          </p:cNvPr>
          <p:cNvSpPr/>
          <p:nvPr/>
        </p:nvSpPr>
        <p:spPr>
          <a:xfrm>
            <a:off x="8831483" y="914401"/>
            <a:ext cx="92598" cy="2673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1D70F3-EC8A-18FB-674D-3038041CF855}"/>
              </a:ext>
            </a:extLst>
          </p:cNvPr>
          <p:cNvSpPr/>
          <p:nvPr/>
        </p:nvSpPr>
        <p:spPr>
          <a:xfrm>
            <a:off x="8947231" y="3669175"/>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08D8B1-81BA-6287-0655-FDDE87F41DEB}"/>
              </a:ext>
            </a:extLst>
          </p:cNvPr>
          <p:cNvSpPr/>
          <p:nvPr/>
        </p:nvSpPr>
        <p:spPr>
          <a:xfrm>
            <a:off x="9099631" y="3821575"/>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9DA14E6-E81F-0035-A133-62C78E86C6B9}"/>
              </a:ext>
            </a:extLst>
          </p:cNvPr>
          <p:cNvSpPr/>
          <p:nvPr/>
        </p:nvSpPr>
        <p:spPr>
          <a:xfrm>
            <a:off x="8858492" y="3916102"/>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58AAB6-1938-5F9A-1550-3D16C9CACD4A}"/>
              </a:ext>
            </a:extLst>
          </p:cNvPr>
          <p:cNvSpPr txBox="1"/>
          <p:nvPr/>
        </p:nvSpPr>
        <p:spPr>
          <a:xfrm>
            <a:off x="8669438" y="451413"/>
            <a:ext cx="415498" cy="369332"/>
          </a:xfrm>
          <a:prstGeom prst="rect">
            <a:avLst/>
          </a:prstGeom>
          <a:noFill/>
        </p:spPr>
        <p:txBody>
          <a:bodyPr wrap="none" rtlCol="0">
            <a:spAutoFit/>
          </a:bodyPr>
          <a:lstStyle/>
          <a:p>
            <a:r>
              <a:rPr lang="en-US" b="1" dirty="0"/>
              <a:t>N</a:t>
            </a:r>
            <a:r>
              <a:rPr lang="en-US" b="1" baseline="-25000" dirty="0"/>
              <a:t>2</a:t>
            </a:r>
            <a:endParaRPr lang="en-US" b="1" dirty="0"/>
          </a:p>
        </p:txBody>
      </p:sp>
      <p:sp>
        <p:nvSpPr>
          <p:cNvPr id="3" name="TextBox 2">
            <a:extLst>
              <a:ext uri="{FF2B5EF4-FFF2-40B4-BE49-F238E27FC236}">
                <a16:creationId xmlns:a16="http://schemas.microsoft.com/office/drawing/2014/main" id="{362BB291-68E1-4C9F-248E-BB408474B05D}"/>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9</a:t>
            </a:r>
          </a:p>
        </p:txBody>
      </p:sp>
      <p:sp>
        <p:nvSpPr>
          <p:cNvPr id="11" name="TextBox 10">
            <a:extLst>
              <a:ext uri="{FF2B5EF4-FFF2-40B4-BE49-F238E27FC236}">
                <a16:creationId xmlns:a16="http://schemas.microsoft.com/office/drawing/2014/main" id="{390649F8-2F24-36FF-AE6D-3D4501F6A4AC}"/>
              </a:ext>
            </a:extLst>
          </p:cNvPr>
          <p:cNvSpPr txBox="1"/>
          <p:nvPr/>
        </p:nvSpPr>
        <p:spPr>
          <a:xfrm>
            <a:off x="0" y="6211669"/>
            <a:ext cx="5165387" cy="646331"/>
          </a:xfrm>
          <a:prstGeom prst="rect">
            <a:avLst/>
          </a:prstGeom>
          <a:noFill/>
        </p:spPr>
        <p:txBody>
          <a:bodyPr wrap="square" rtlCol="0">
            <a:spAutoFit/>
          </a:bodyPr>
          <a:lstStyle/>
          <a:p>
            <a:pPr algn="l"/>
            <a:r>
              <a:rPr lang="en-US" sz="1200" b="0" i="0" dirty="0">
                <a:solidFill>
                  <a:srgbClr val="000000"/>
                </a:solidFill>
                <a:effectLst/>
                <a:latin typeface="Times New Roman" panose="02020603050405020304" pitchFamily="18" charset="0"/>
                <a:cs typeface="Times New Roman" panose="02020603050405020304" pitchFamily="18" charset="0"/>
              </a:rPr>
              <a:t>Eugene E. Van </a:t>
            </a:r>
            <a:r>
              <a:rPr lang="en-US" sz="1200" b="0" i="0" dirty="0" err="1">
                <a:solidFill>
                  <a:srgbClr val="000000"/>
                </a:solidFill>
                <a:effectLst/>
                <a:latin typeface="Times New Roman" panose="02020603050405020304" pitchFamily="18" charset="0"/>
                <a:cs typeface="Times New Roman" panose="02020603050405020304" pitchFamily="18" charset="0"/>
              </a:rPr>
              <a:t>Tamelen</a:t>
            </a:r>
            <a:r>
              <a:rPr lang="en-US" sz="1200" b="0" i="0" dirty="0">
                <a:solidFill>
                  <a:srgbClr val="000000"/>
                </a:solidFill>
                <a:effectLst/>
                <a:latin typeface="Times New Roman" panose="02020603050405020304" pitchFamily="18" charset="0"/>
                <a:cs typeface="Times New Roman" panose="02020603050405020304" pitchFamily="18" charset="0"/>
              </a:rPr>
              <a:t> and Bjorn </a:t>
            </a:r>
            <a:r>
              <a:rPr lang="en-US" sz="1200" b="0" i="0" dirty="0" err="1">
                <a:solidFill>
                  <a:srgbClr val="000000"/>
                </a:solidFill>
                <a:effectLst/>
                <a:latin typeface="Times New Roman" panose="02020603050405020304" pitchFamily="18" charset="0"/>
                <a:cs typeface="Times New Roman" panose="02020603050405020304" pitchFamily="18" charset="0"/>
              </a:rPr>
              <a:t>Akermark</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algn="l"/>
            <a:r>
              <a:rPr lang="en-US" sz="1200" b="0" i="1" dirty="0">
                <a:solidFill>
                  <a:srgbClr val="000000"/>
                </a:solidFill>
                <a:effectLst/>
                <a:latin typeface="Times New Roman" panose="02020603050405020304" pitchFamily="18" charset="0"/>
                <a:cs typeface="Times New Roman" panose="02020603050405020304" pitchFamily="18" charset="0"/>
              </a:rPr>
              <a:t>Journal of the American Chemical Society</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1" i="0" dirty="0">
                <a:solidFill>
                  <a:srgbClr val="000000"/>
                </a:solidFill>
                <a:effectLst/>
                <a:latin typeface="Times New Roman" panose="02020603050405020304" pitchFamily="18" charset="0"/>
                <a:cs typeface="Times New Roman" panose="02020603050405020304" pitchFamily="18" charset="0"/>
              </a:rPr>
              <a:t>1968</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90</a:t>
            </a:r>
            <a:r>
              <a:rPr lang="en-US" sz="1200" b="0" i="0" dirty="0">
                <a:solidFill>
                  <a:srgbClr val="000000"/>
                </a:solidFill>
                <a:effectLst/>
                <a:latin typeface="Times New Roman" panose="02020603050405020304" pitchFamily="18" charset="0"/>
                <a:cs typeface="Times New Roman" panose="02020603050405020304" pitchFamily="18" charset="0"/>
              </a:rPr>
              <a:t> (16), 4492-4493</a:t>
            </a:r>
          </a:p>
          <a:p>
            <a:r>
              <a:rPr lang="en-US" sz="1200" b="0" i="0" dirty="0">
                <a:solidFill>
                  <a:srgbClr val="000000"/>
                </a:solidFill>
                <a:effectLst/>
                <a:latin typeface="Times New Roman" panose="02020603050405020304" pitchFamily="18" charset="0"/>
                <a:cs typeface="Times New Roman" panose="02020603050405020304" pitchFamily="18" charset="0"/>
              </a:rPr>
              <a:t>DOI: 10.1021/ja01018a074</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751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6D203-BEA7-6E47-5013-44D29134BE2A}"/>
              </a:ext>
            </a:extLst>
          </p:cNvPr>
          <p:cNvSpPr txBox="1"/>
          <p:nvPr/>
        </p:nvSpPr>
        <p:spPr>
          <a:xfrm>
            <a:off x="198783" y="129209"/>
            <a:ext cx="11750333"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1993: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“Efficient Electrochemical Reduction of N2 to NH3 Catalyzed by Li.”</a:t>
            </a:r>
          </a:p>
        </p:txBody>
      </p:sp>
      <p:pic>
        <p:nvPicPr>
          <p:cNvPr id="4" name="Picture 3">
            <a:extLst>
              <a:ext uri="{FF2B5EF4-FFF2-40B4-BE49-F238E27FC236}">
                <a16:creationId xmlns:a16="http://schemas.microsoft.com/office/drawing/2014/main" id="{DA233526-D2B5-0469-DCAD-B965C7E0A8E4}"/>
              </a:ext>
            </a:extLst>
          </p:cNvPr>
          <p:cNvPicPr>
            <a:picLocks noChangeAspect="1"/>
          </p:cNvPicPr>
          <p:nvPr/>
        </p:nvPicPr>
        <p:blipFill>
          <a:blip r:embed="rId2"/>
          <a:stretch>
            <a:fillRect/>
          </a:stretch>
        </p:blipFill>
        <p:spPr>
          <a:xfrm>
            <a:off x="279587" y="1174865"/>
            <a:ext cx="7517100" cy="5573176"/>
          </a:xfrm>
          <a:prstGeom prst="rect">
            <a:avLst/>
          </a:prstGeom>
        </p:spPr>
      </p:pic>
      <p:sp>
        <p:nvSpPr>
          <p:cNvPr id="5" name="Rectangle 4">
            <a:extLst>
              <a:ext uri="{FF2B5EF4-FFF2-40B4-BE49-F238E27FC236}">
                <a16:creationId xmlns:a16="http://schemas.microsoft.com/office/drawing/2014/main" id="{F18352CF-A1FF-4076-D142-846B3C496EA3}"/>
              </a:ext>
            </a:extLst>
          </p:cNvPr>
          <p:cNvSpPr/>
          <p:nvPr/>
        </p:nvSpPr>
        <p:spPr>
          <a:xfrm>
            <a:off x="8449520" y="3287211"/>
            <a:ext cx="2951544" cy="226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ACAC71-8A12-28BB-111B-D731FF41F3B6}"/>
              </a:ext>
            </a:extLst>
          </p:cNvPr>
          <p:cNvSpPr/>
          <p:nvPr/>
        </p:nvSpPr>
        <p:spPr>
          <a:xfrm>
            <a:off x="9062977" y="2314937"/>
            <a:ext cx="254643" cy="2997843"/>
          </a:xfrm>
          <a:prstGeom prst="rect">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703C28-F47A-2E85-629B-FAD9A2962FB4}"/>
              </a:ext>
            </a:extLst>
          </p:cNvPr>
          <p:cNvSpPr/>
          <p:nvPr/>
        </p:nvSpPr>
        <p:spPr>
          <a:xfrm>
            <a:off x="10916855" y="2293717"/>
            <a:ext cx="254643" cy="2997843"/>
          </a:xfrm>
          <a:prstGeom prst="rect">
            <a:avLst/>
          </a:prstGeom>
          <a:solidFill>
            <a:schemeClr val="bg1">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135C948-A5C7-EE63-B3BD-2D9C2A98D8C5}"/>
              </a:ext>
            </a:extLst>
          </p:cNvPr>
          <p:cNvSpPr/>
          <p:nvPr/>
        </p:nvSpPr>
        <p:spPr>
          <a:xfrm>
            <a:off x="9131268" y="1602990"/>
            <a:ext cx="2010436" cy="768600"/>
          </a:xfrm>
          <a:custGeom>
            <a:avLst/>
            <a:gdLst>
              <a:gd name="connsiteX0" fmla="*/ 59030 w 2010436"/>
              <a:gd name="connsiteY0" fmla="*/ 723522 h 768600"/>
              <a:gd name="connsiteX1" fmla="*/ 59030 w 2010436"/>
              <a:gd name="connsiteY1" fmla="*/ 133213 h 768600"/>
              <a:gd name="connsiteX2" fmla="*/ 672489 w 2010436"/>
              <a:gd name="connsiteY2" fmla="*/ 17466 h 768600"/>
              <a:gd name="connsiteX3" fmla="*/ 1887830 w 2010436"/>
              <a:gd name="connsiteY3" fmla="*/ 75340 h 768600"/>
              <a:gd name="connsiteX4" fmla="*/ 1980428 w 2010436"/>
              <a:gd name="connsiteY4" fmla="*/ 700373 h 768600"/>
              <a:gd name="connsiteX5" fmla="*/ 1992003 w 2010436"/>
              <a:gd name="connsiteY5" fmla="*/ 723522 h 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436" h="768600">
                <a:moveTo>
                  <a:pt x="59030" y="723522"/>
                </a:moveTo>
                <a:cubicBezTo>
                  <a:pt x="7908" y="487205"/>
                  <a:pt x="-43213" y="250889"/>
                  <a:pt x="59030" y="133213"/>
                </a:cubicBezTo>
                <a:cubicBezTo>
                  <a:pt x="161273" y="15537"/>
                  <a:pt x="367689" y="27111"/>
                  <a:pt x="672489" y="17466"/>
                </a:cubicBezTo>
                <a:cubicBezTo>
                  <a:pt x="977289" y="7821"/>
                  <a:pt x="1669840" y="-38478"/>
                  <a:pt x="1887830" y="75340"/>
                </a:cubicBezTo>
                <a:cubicBezTo>
                  <a:pt x="2105820" y="189158"/>
                  <a:pt x="1963066" y="592343"/>
                  <a:pt x="1980428" y="700373"/>
                </a:cubicBezTo>
                <a:cubicBezTo>
                  <a:pt x="1997790" y="808403"/>
                  <a:pt x="1994896" y="765962"/>
                  <a:pt x="1992003" y="7235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a:extLst>
              <a:ext uri="{FF2B5EF4-FFF2-40B4-BE49-F238E27FC236}">
                <a16:creationId xmlns:a16="http://schemas.microsoft.com/office/drawing/2014/main" id="{BAAB3624-F9AC-47B0-24B7-39FC1C2E03C8}"/>
              </a:ext>
            </a:extLst>
          </p:cNvPr>
          <p:cNvSpPr/>
          <p:nvPr/>
        </p:nvSpPr>
        <p:spPr>
          <a:xfrm>
            <a:off x="9688010" y="1180619"/>
            <a:ext cx="856527" cy="1018572"/>
          </a:xfrm>
          <a:prstGeom prst="lightningBol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ADB1A8-9073-B787-1AA6-C20DC3E19D59}"/>
              </a:ext>
            </a:extLst>
          </p:cNvPr>
          <p:cNvSpPr txBox="1"/>
          <p:nvPr/>
        </p:nvSpPr>
        <p:spPr>
          <a:xfrm>
            <a:off x="9317620" y="2349661"/>
            <a:ext cx="984052" cy="646331"/>
          </a:xfrm>
          <a:prstGeom prst="rect">
            <a:avLst/>
          </a:prstGeom>
          <a:noFill/>
        </p:spPr>
        <p:txBody>
          <a:bodyPr wrap="none" rtlCol="0">
            <a:spAutoFit/>
          </a:bodyPr>
          <a:lstStyle/>
          <a:p>
            <a:r>
              <a:rPr lang="en-US" b="1" dirty="0"/>
              <a:t>Cathode</a:t>
            </a:r>
            <a:br>
              <a:rPr lang="en-US" b="1" dirty="0"/>
            </a:br>
            <a:r>
              <a:rPr lang="en-US" b="1" dirty="0"/>
              <a:t>(NRR)</a:t>
            </a:r>
          </a:p>
        </p:txBody>
      </p:sp>
      <p:sp>
        <p:nvSpPr>
          <p:cNvPr id="11" name="TextBox 10">
            <a:extLst>
              <a:ext uri="{FF2B5EF4-FFF2-40B4-BE49-F238E27FC236}">
                <a16:creationId xmlns:a16="http://schemas.microsoft.com/office/drawing/2014/main" id="{D2727C05-722F-707E-5D69-E8D6B13BC702}"/>
              </a:ext>
            </a:extLst>
          </p:cNvPr>
          <p:cNvSpPr txBox="1"/>
          <p:nvPr/>
        </p:nvSpPr>
        <p:spPr>
          <a:xfrm>
            <a:off x="11183074" y="2282142"/>
            <a:ext cx="389915" cy="369332"/>
          </a:xfrm>
          <a:prstGeom prst="rect">
            <a:avLst/>
          </a:prstGeom>
          <a:noFill/>
        </p:spPr>
        <p:txBody>
          <a:bodyPr wrap="none" rtlCol="0">
            <a:spAutoFit/>
          </a:bodyPr>
          <a:lstStyle/>
          <a:p>
            <a:r>
              <a:rPr lang="en-US" b="1" dirty="0"/>
              <a:t>Pt</a:t>
            </a:r>
          </a:p>
        </p:txBody>
      </p:sp>
      <p:sp>
        <p:nvSpPr>
          <p:cNvPr id="12" name="TextBox 11">
            <a:extLst>
              <a:ext uri="{FF2B5EF4-FFF2-40B4-BE49-F238E27FC236}">
                <a16:creationId xmlns:a16="http://schemas.microsoft.com/office/drawing/2014/main" id="{26EDCCA7-0D7A-B387-96C3-881CBE187209}"/>
              </a:ext>
            </a:extLst>
          </p:cNvPr>
          <p:cNvSpPr txBox="1"/>
          <p:nvPr/>
        </p:nvSpPr>
        <p:spPr>
          <a:xfrm>
            <a:off x="9317620" y="3356659"/>
            <a:ext cx="1146339" cy="1077218"/>
          </a:xfrm>
          <a:prstGeom prst="rect">
            <a:avLst/>
          </a:prstGeom>
          <a:noFill/>
        </p:spPr>
        <p:txBody>
          <a:bodyPr wrap="none" rtlCol="0">
            <a:spAutoFit/>
          </a:bodyPr>
          <a:lstStyle/>
          <a:p>
            <a:r>
              <a:rPr lang="en-US" sz="1600" dirty="0"/>
              <a:t>Lithium </a:t>
            </a:r>
            <a:br>
              <a:rPr lang="en-US" sz="1600" dirty="0"/>
            </a:br>
            <a:r>
              <a:rPr lang="en-US" sz="1600" dirty="0"/>
              <a:t>perchlorate</a:t>
            </a:r>
          </a:p>
          <a:p>
            <a:endParaRPr lang="en-US" sz="1600" dirty="0"/>
          </a:p>
          <a:p>
            <a:r>
              <a:rPr lang="en-US" sz="1600" dirty="0"/>
              <a:t>Solvent</a:t>
            </a:r>
          </a:p>
        </p:txBody>
      </p:sp>
      <p:sp>
        <p:nvSpPr>
          <p:cNvPr id="13" name="Rectangle 12">
            <a:extLst>
              <a:ext uri="{FF2B5EF4-FFF2-40B4-BE49-F238E27FC236}">
                <a16:creationId xmlns:a16="http://schemas.microsoft.com/office/drawing/2014/main" id="{3F82AB45-E60D-3AF7-EB60-52F92CD98A7D}"/>
              </a:ext>
            </a:extLst>
          </p:cNvPr>
          <p:cNvSpPr/>
          <p:nvPr/>
        </p:nvSpPr>
        <p:spPr>
          <a:xfrm>
            <a:off x="8599989" y="2002422"/>
            <a:ext cx="92598" cy="2673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D9B042-8CDA-AF32-4F0D-C1160FD606C4}"/>
              </a:ext>
            </a:extLst>
          </p:cNvPr>
          <p:cNvSpPr/>
          <p:nvPr/>
        </p:nvSpPr>
        <p:spPr>
          <a:xfrm>
            <a:off x="8715737" y="4757196"/>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5C83F6-4E20-4540-45A7-31C5F4709332}"/>
              </a:ext>
            </a:extLst>
          </p:cNvPr>
          <p:cNvSpPr/>
          <p:nvPr/>
        </p:nvSpPr>
        <p:spPr>
          <a:xfrm>
            <a:off x="8868137" y="4909596"/>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453A19-2827-14DA-FBAD-BC9467A557BB}"/>
              </a:ext>
            </a:extLst>
          </p:cNvPr>
          <p:cNvSpPr/>
          <p:nvPr/>
        </p:nvSpPr>
        <p:spPr>
          <a:xfrm>
            <a:off x="8626998" y="5004123"/>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705899-4639-2E74-A9D8-EF9A7DBBD652}"/>
              </a:ext>
            </a:extLst>
          </p:cNvPr>
          <p:cNvSpPr txBox="1"/>
          <p:nvPr/>
        </p:nvSpPr>
        <p:spPr>
          <a:xfrm>
            <a:off x="8437944" y="1539434"/>
            <a:ext cx="415498" cy="369332"/>
          </a:xfrm>
          <a:prstGeom prst="rect">
            <a:avLst/>
          </a:prstGeom>
          <a:noFill/>
        </p:spPr>
        <p:txBody>
          <a:bodyPr wrap="none" rtlCol="0">
            <a:spAutoFit/>
          </a:bodyPr>
          <a:lstStyle/>
          <a:p>
            <a:r>
              <a:rPr lang="en-US" b="1" dirty="0"/>
              <a:t>N</a:t>
            </a:r>
            <a:r>
              <a:rPr lang="en-US" b="1" baseline="-25000" dirty="0"/>
              <a:t>2</a:t>
            </a:r>
            <a:endParaRPr lang="en-US" b="1" dirty="0"/>
          </a:p>
        </p:txBody>
      </p:sp>
      <p:sp>
        <p:nvSpPr>
          <p:cNvPr id="3" name="TextBox 2">
            <a:extLst>
              <a:ext uri="{FF2B5EF4-FFF2-40B4-BE49-F238E27FC236}">
                <a16:creationId xmlns:a16="http://schemas.microsoft.com/office/drawing/2014/main" id="{FD3F3476-06AD-15F2-604B-7D947E4AF06B}"/>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10</a:t>
            </a:r>
          </a:p>
        </p:txBody>
      </p:sp>
      <p:sp>
        <p:nvSpPr>
          <p:cNvPr id="19" name="TextBox 18">
            <a:extLst>
              <a:ext uri="{FF2B5EF4-FFF2-40B4-BE49-F238E27FC236}">
                <a16:creationId xmlns:a16="http://schemas.microsoft.com/office/drawing/2014/main" id="{A7C5D634-405A-3B96-DDEE-3914DFE72F40}"/>
              </a:ext>
            </a:extLst>
          </p:cNvPr>
          <p:cNvSpPr txBox="1"/>
          <p:nvPr/>
        </p:nvSpPr>
        <p:spPr>
          <a:xfrm>
            <a:off x="6252453" y="6396335"/>
            <a:ext cx="6123560" cy="461665"/>
          </a:xfrm>
          <a:prstGeom prst="rect">
            <a:avLst/>
          </a:prstGeom>
          <a:noFill/>
        </p:spPr>
        <p:txBody>
          <a:bodyPr wrap="square">
            <a:spAutoFit/>
          </a:bodyPr>
          <a:lstStyle/>
          <a:p>
            <a:r>
              <a:rPr lang="en-US" sz="1200" b="0" i="0" dirty="0" err="1">
                <a:solidFill>
                  <a:srgbClr val="000000"/>
                </a:solidFill>
                <a:effectLst/>
                <a:latin typeface="Times New Roman" panose="02020603050405020304" pitchFamily="18" charset="0"/>
                <a:cs typeface="Times New Roman" panose="02020603050405020304" pitchFamily="18" charset="0"/>
              </a:rPr>
              <a:t>Tsuneto</a:t>
            </a:r>
            <a:r>
              <a:rPr lang="en-US" sz="1200" b="0" i="0" dirty="0">
                <a:solidFill>
                  <a:srgbClr val="000000"/>
                </a:solidFill>
                <a:effectLst/>
                <a:latin typeface="Times New Roman" panose="02020603050405020304" pitchFamily="18" charset="0"/>
                <a:cs typeface="Times New Roman" panose="02020603050405020304" pitchFamily="18" charset="0"/>
              </a:rPr>
              <a:t>, A., Kudo, A., &amp; Sakata, T. (1993). </a:t>
            </a:r>
            <a:r>
              <a:rPr lang="en-US" sz="1200" b="0" i="1" dirty="0">
                <a:solidFill>
                  <a:srgbClr val="000000"/>
                </a:solidFill>
                <a:effectLst/>
                <a:latin typeface="Times New Roman" panose="02020603050405020304" pitchFamily="18" charset="0"/>
                <a:cs typeface="Times New Roman" panose="02020603050405020304" pitchFamily="18" charset="0"/>
              </a:rPr>
              <a:t>Efficient Electrochemical Reduction of N2 to NH3 Catalyzed by Lithium. Chemistry Letters, 22(5), 851–854.</a:t>
            </a:r>
            <a:r>
              <a:rPr lang="en-US" sz="1200" b="0" i="0" dirty="0">
                <a:solidFill>
                  <a:srgbClr val="000000"/>
                </a:solidFill>
                <a:effectLst/>
                <a:latin typeface="Times New Roman" panose="02020603050405020304" pitchFamily="18" charset="0"/>
                <a:cs typeface="Times New Roman" panose="02020603050405020304" pitchFamily="18" charset="0"/>
              </a:rPr>
              <a:t> doi:10.1246/cl.1993.851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40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6D203-BEA7-6E47-5013-44D29134BE2A}"/>
              </a:ext>
            </a:extLst>
          </p:cNvPr>
          <p:cNvSpPr txBox="1"/>
          <p:nvPr/>
        </p:nvSpPr>
        <p:spPr>
          <a:xfrm>
            <a:off x="198783" y="129209"/>
            <a:ext cx="11750333"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1993: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“Efficient Electrochemical Reduction of N2 to NH3 Catalyzed by Li.”</a:t>
            </a:r>
          </a:p>
        </p:txBody>
      </p:sp>
      <p:sp>
        <p:nvSpPr>
          <p:cNvPr id="5" name="Rectangle 4">
            <a:extLst>
              <a:ext uri="{FF2B5EF4-FFF2-40B4-BE49-F238E27FC236}">
                <a16:creationId xmlns:a16="http://schemas.microsoft.com/office/drawing/2014/main" id="{F18352CF-A1FF-4076-D142-846B3C496EA3}"/>
              </a:ext>
            </a:extLst>
          </p:cNvPr>
          <p:cNvSpPr/>
          <p:nvPr/>
        </p:nvSpPr>
        <p:spPr>
          <a:xfrm>
            <a:off x="8449520" y="3287211"/>
            <a:ext cx="2951544" cy="22686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ACAC71-8A12-28BB-111B-D731FF41F3B6}"/>
              </a:ext>
            </a:extLst>
          </p:cNvPr>
          <p:cNvSpPr/>
          <p:nvPr/>
        </p:nvSpPr>
        <p:spPr>
          <a:xfrm>
            <a:off x="9062977" y="2314937"/>
            <a:ext cx="254643" cy="2997843"/>
          </a:xfrm>
          <a:prstGeom prst="rect">
            <a:avLst/>
          </a:prstGeom>
          <a:solidFill>
            <a:schemeClr val="accent2">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1703C28-F47A-2E85-629B-FAD9A2962FB4}"/>
              </a:ext>
            </a:extLst>
          </p:cNvPr>
          <p:cNvSpPr/>
          <p:nvPr/>
        </p:nvSpPr>
        <p:spPr>
          <a:xfrm>
            <a:off x="10916855" y="2293717"/>
            <a:ext cx="254643" cy="2997843"/>
          </a:xfrm>
          <a:prstGeom prst="rect">
            <a:avLst/>
          </a:prstGeom>
          <a:solidFill>
            <a:schemeClr val="bg1">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135C948-A5C7-EE63-B3BD-2D9C2A98D8C5}"/>
              </a:ext>
            </a:extLst>
          </p:cNvPr>
          <p:cNvSpPr/>
          <p:nvPr/>
        </p:nvSpPr>
        <p:spPr>
          <a:xfrm>
            <a:off x="9131268" y="1602990"/>
            <a:ext cx="2010436" cy="768600"/>
          </a:xfrm>
          <a:custGeom>
            <a:avLst/>
            <a:gdLst>
              <a:gd name="connsiteX0" fmla="*/ 59030 w 2010436"/>
              <a:gd name="connsiteY0" fmla="*/ 723522 h 768600"/>
              <a:gd name="connsiteX1" fmla="*/ 59030 w 2010436"/>
              <a:gd name="connsiteY1" fmla="*/ 133213 h 768600"/>
              <a:gd name="connsiteX2" fmla="*/ 672489 w 2010436"/>
              <a:gd name="connsiteY2" fmla="*/ 17466 h 768600"/>
              <a:gd name="connsiteX3" fmla="*/ 1887830 w 2010436"/>
              <a:gd name="connsiteY3" fmla="*/ 75340 h 768600"/>
              <a:gd name="connsiteX4" fmla="*/ 1980428 w 2010436"/>
              <a:gd name="connsiteY4" fmla="*/ 700373 h 768600"/>
              <a:gd name="connsiteX5" fmla="*/ 1992003 w 2010436"/>
              <a:gd name="connsiteY5" fmla="*/ 723522 h 76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0436" h="768600">
                <a:moveTo>
                  <a:pt x="59030" y="723522"/>
                </a:moveTo>
                <a:cubicBezTo>
                  <a:pt x="7908" y="487205"/>
                  <a:pt x="-43213" y="250889"/>
                  <a:pt x="59030" y="133213"/>
                </a:cubicBezTo>
                <a:cubicBezTo>
                  <a:pt x="161273" y="15537"/>
                  <a:pt x="367689" y="27111"/>
                  <a:pt x="672489" y="17466"/>
                </a:cubicBezTo>
                <a:cubicBezTo>
                  <a:pt x="977289" y="7821"/>
                  <a:pt x="1669840" y="-38478"/>
                  <a:pt x="1887830" y="75340"/>
                </a:cubicBezTo>
                <a:cubicBezTo>
                  <a:pt x="2105820" y="189158"/>
                  <a:pt x="1963066" y="592343"/>
                  <a:pt x="1980428" y="700373"/>
                </a:cubicBezTo>
                <a:cubicBezTo>
                  <a:pt x="1997790" y="808403"/>
                  <a:pt x="1994896" y="765962"/>
                  <a:pt x="1992003" y="7235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ghtning Bolt 8">
            <a:extLst>
              <a:ext uri="{FF2B5EF4-FFF2-40B4-BE49-F238E27FC236}">
                <a16:creationId xmlns:a16="http://schemas.microsoft.com/office/drawing/2014/main" id="{BAAB3624-F9AC-47B0-24B7-39FC1C2E03C8}"/>
              </a:ext>
            </a:extLst>
          </p:cNvPr>
          <p:cNvSpPr/>
          <p:nvPr/>
        </p:nvSpPr>
        <p:spPr>
          <a:xfrm>
            <a:off x="9688010" y="1180619"/>
            <a:ext cx="856527" cy="1018572"/>
          </a:xfrm>
          <a:prstGeom prst="lightningBol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ADB1A8-9073-B787-1AA6-C20DC3E19D59}"/>
              </a:ext>
            </a:extLst>
          </p:cNvPr>
          <p:cNvSpPr txBox="1"/>
          <p:nvPr/>
        </p:nvSpPr>
        <p:spPr>
          <a:xfrm>
            <a:off x="9317620" y="2349661"/>
            <a:ext cx="1335366" cy="646331"/>
          </a:xfrm>
          <a:prstGeom prst="rect">
            <a:avLst/>
          </a:prstGeom>
          <a:noFill/>
        </p:spPr>
        <p:txBody>
          <a:bodyPr wrap="none" rtlCol="0">
            <a:spAutoFit/>
          </a:bodyPr>
          <a:lstStyle/>
          <a:p>
            <a:r>
              <a:rPr lang="en-US" b="1" dirty="0"/>
              <a:t>Mo cathode</a:t>
            </a:r>
            <a:br>
              <a:rPr lang="en-US" b="1" dirty="0"/>
            </a:br>
            <a:r>
              <a:rPr lang="en-US" b="1" dirty="0"/>
              <a:t>(NRR)</a:t>
            </a:r>
          </a:p>
        </p:txBody>
      </p:sp>
      <p:sp>
        <p:nvSpPr>
          <p:cNvPr id="11" name="TextBox 10">
            <a:extLst>
              <a:ext uri="{FF2B5EF4-FFF2-40B4-BE49-F238E27FC236}">
                <a16:creationId xmlns:a16="http://schemas.microsoft.com/office/drawing/2014/main" id="{D2727C05-722F-707E-5D69-E8D6B13BC702}"/>
              </a:ext>
            </a:extLst>
          </p:cNvPr>
          <p:cNvSpPr txBox="1"/>
          <p:nvPr/>
        </p:nvSpPr>
        <p:spPr>
          <a:xfrm>
            <a:off x="11183074" y="2282142"/>
            <a:ext cx="389915" cy="369332"/>
          </a:xfrm>
          <a:prstGeom prst="rect">
            <a:avLst/>
          </a:prstGeom>
          <a:noFill/>
        </p:spPr>
        <p:txBody>
          <a:bodyPr wrap="none" rtlCol="0">
            <a:spAutoFit/>
          </a:bodyPr>
          <a:lstStyle/>
          <a:p>
            <a:r>
              <a:rPr lang="en-US" b="1" dirty="0"/>
              <a:t>Pt</a:t>
            </a:r>
          </a:p>
        </p:txBody>
      </p:sp>
      <p:sp>
        <p:nvSpPr>
          <p:cNvPr id="12" name="TextBox 11">
            <a:extLst>
              <a:ext uri="{FF2B5EF4-FFF2-40B4-BE49-F238E27FC236}">
                <a16:creationId xmlns:a16="http://schemas.microsoft.com/office/drawing/2014/main" id="{26EDCCA7-0D7A-B387-96C3-881CBE187209}"/>
              </a:ext>
            </a:extLst>
          </p:cNvPr>
          <p:cNvSpPr txBox="1"/>
          <p:nvPr/>
        </p:nvSpPr>
        <p:spPr>
          <a:xfrm>
            <a:off x="9317620" y="3356659"/>
            <a:ext cx="1146339" cy="1077218"/>
          </a:xfrm>
          <a:prstGeom prst="rect">
            <a:avLst/>
          </a:prstGeom>
          <a:noFill/>
        </p:spPr>
        <p:txBody>
          <a:bodyPr wrap="none" rtlCol="0">
            <a:spAutoFit/>
          </a:bodyPr>
          <a:lstStyle/>
          <a:p>
            <a:r>
              <a:rPr lang="en-US" sz="1600" dirty="0"/>
              <a:t>Lithium </a:t>
            </a:r>
            <a:br>
              <a:rPr lang="en-US" sz="1600" dirty="0"/>
            </a:br>
            <a:r>
              <a:rPr lang="en-US" sz="1600" dirty="0"/>
              <a:t>perchlorate</a:t>
            </a:r>
          </a:p>
          <a:p>
            <a:endParaRPr lang="en-US" sz="1600" dirty="0"/>
          </a:p>
          <a:p>
            <a:r>
              <a:rPr lang="en-US" sz="1600" dirty="0"/>
              <a:t>Solvent</a:t>
            </a:r>
          </a:p>
        </p:txBody>
      </p:sp>
      <p:sp>
        <p:nvSpPr>
          <p:cNvPr id="13" name="Rectangle 12">
            <a:extLst>
              <a:ext uri="{FF2B5EF4-FFF2-40B4-BE49-F238E27FC236}">
                <a16:creationId xmlns:a16="http://schemas.microsoft.com/office/drawing/2014/main" id="{3F82AB45-E60D-3AF7-EB60-52F92CD98A7D}"/>
              </a:ext>
            </a:extLst>
          </p:cNvPr>
          <p:cNvSpPr/>
          <p:nvPr/>
        </p:nvSpPr>
        <p:spPr>
          <a:xfrm>
            <a:off x="8599989" y="2002422"/>
            <a:ext cx="92598" cy="2673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D9B042-8CDA-AF32-4F0D-C1160FD606C4}"/>
              </a:ext>
            </a:extLst>
          </p:cNvPr>
          <p:cNvSpPr/>
          <p:nvPr/>
        </p:nvSpPr>
        <p:spPr>
          <a:xfrm>
            <a:off x="8715737" y="4757196"/>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5C83F6-4E20-4540-45A7-31C5F4709332}"/>
              </a:ext>
            </a:extLst>
          </p:cNvPr>
          <p:cNvSpPr/>
          <p:nvPr/>
        </p:nvSpPr>
        <p:spPr>
          <a:xfrm>
            <a:off x="8868137" y="4909596"/>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E453A19-2827-14DA-FBAD-BC9467A557BB}"/>
              </a:ext>
            </a:extLst>
          </p:cNvPr>
          <p:cNvSpPr/>
          <p:nvPr/>
        </p:nvSpPr>
        <p:spPr>
          <a:xfrm>
            <a:off x="8626998" y="5004123"/>
            <a:ext cx="162045" cy="18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E705899-4639-2E74-A9D8-EF9A7DBBD652}"/>
              </a:ext>
            </a:extLst>
          </p:cNvPr>
          <p:cNvSpPr txBox="1"/>
          <p:nvPr/>
        </p:nvSpPr>
        <p:spPr>
          <a:xfrm>
            <a:off x="8437944" y="1539434"/>
            <a:ext cx="415498" cy="369332"/>
          </a:xfrm>
          <a:prstGeom prst="rect">
            <a:avLst/>
          </a:prstGeom>
          <a:noFill/>
        </p:spPr>
        <p:txBody>
          <a:bodyPr wrap="none" rtlCol="0">
            <a:spAutoFit/>
          </a:bodyPr>
          <a:lstStyle/>
          <a:p>
            <a:r>
              <a:rPr lang="en-US" b="1" dirty="0"/>
              <a:t>N</a:t>
            </a:r>
            <a:r>
              <a:rPr lang="en-US" b="1" baseline="-25000" dirty="0"/>
              <a:t>2</a:t>
            </a:r>
            <a:endParaRPr lang="en-US" b="1" dirty="0"/>
          </a:p>
        </p:txBody>
      </p:sp>
      <p:pic>
        <p:nvPicPr>
          <p:cNvPr id="18" name="Picture 17">
            <a:extLst>
              <a:ext uri="{FF2B5EF4-FFF2-40B4-BE49-F238E27FC236}">
                <a16:creationId xmlns:a16="http://schemas.microsoft.com/office/drawing/2014/main" id="{B4101825-5934-3FD3-AF8A-FCC9BB28BEA7}"/>
              </a:ext>
            </a:extLst>
          </p:cNvPr>
          <p:cNvPicPr>
            <a:picLocks noChangeAspect="1"/>
          </p:cNvPicPr>
          <p:nvPr/>
        </p:nvPicPr>
        <p:blipFill>
          <a:blip r:embed="rId2"/>
          <a:stretch>
            <a:fillRect/>
          </a:stretch>
        </p:blipFill>
        <p:spPr>
          <a:xfrm>
            <a:off x="1361652" y="1166601"/>
            <a:ext cx="3962703" cy="4427926"/>
          </a:xfrm>
          <a:prstGeom prst="rect">
            <a:avLst/>
          </a:prstGeom>
        </p:spPr>
      </p:pic>
      <p:pic>
        <p:nvPicPr>
          <p:cNvPr id="20" name="Picture 19">
            <a:extLst>
              <a:ext uri="{FF2B5EF4-FFF2-40B4-BE49-F238E27FC236}">
                <a16:creationId xmlns:a16="http://schemas.microsoft.com/office/drawing/2014/main" id="{CC5AAC0F-B4AE-E41C-9453-D13736FC2A5E}"/>
              </a:ext>
            </a:extLst>
          </p:cNvPr>
          <p:cNvPicPr>
            <a:picLocks noChangeAspect="1"/>
          </p:cNvPicPr>
          <p:nvPr/>
        </p:nvPicPr>
        <p:blipFill>
          <a:blip r:embed="rId3"/>
          <a:stretch>
            <a:fillRect/>
          </a:stretch>
        </p:blipFill>
        <p:spPr>
          <a:xfrm>
            <a:off x="2200405" y="5800080"/>
            <a:ext cx="7559695" cy="952583"/>
          </a:xfrm>
          <a:prstGeom prst="rect">
            <a:avLst/>
          </a:prstGeom>
        </p:spPr>
      </p:pic>
      <p:sp>
        <p:nvSpPr>
          <p:cNvPr id="3" name="TextBox 2">
            <a:extLst>
              <a:ext uri="{FF2B5EF4-FFF2-40B4-BE49-F238E27FC236}">
                <a16:creationId xmlns:a16="http://schemas.microsoft.com/office/drawing/2014/main" id="{4D57B49C-EE02-B7A3-3291-4CCEAAA4543F}"/>
              </a:ext>
            </a:extLst>
          </p:cNvPr>
          <p:cNvSpPr txBox="1"/>
          <p:nvPr/>
        </p:nvSpPr>
        <p:spPr>
          <a:xfrm>
            <a:off x="11760740" y="97280"/>
            <a:ext cx="428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11</a:t>
            </a:r>
          </a:p>
        </p:txBody>
      </p:sp>
      <p:sp>
        <p:nvSpPr>
          <p:cNvPr id="4" name="TextBox 3">
            <a:extLst>
              <a:ext uri="{FF2B5EF4-FFF2-40B4-BE49-F238E27FC236}">
                <a16:creationId xmlns:a16="http://schemas.microsoft.com/office/drawing/2014/main" id="{44A0B6E3-BADE-872E-487E-FCCE30BD5979}"/>
              </a:ext>
            </a:extLst>
          </p:cNvPr>
          <p:cNvSpPr txBox="1"/>
          <p:nvPr/>
        </p:nvSpPr>
        <p:spPr>
          <a:xfrm>
            <a:off x="9873575" y="5657671"/>
            <a:ext cx="2414889" cy="1200329"/>
          </a:xfrm>
          <a:prstGeom prst="rect">
            <a:avLst/>
          </a:prstGeom>
          <a:noFill/>
        </p:spPr>
        <p:txBody>
          <a:bodyPr wrap="square">
            <a:spAutoFit/>
          </a:bodyPr>
          <a:lstStyle/>
          <a:p>
            <a:r>
              <a:rPr lang="en-US" sz="1200" b="0" i="0" dirty="0" err="1">
                <a:solidFill>
                  <a:srgbClr val="000000"/>
                </a:solidFill>
                <a:effectLst/>
                <a:latin typeface="Times New Roman" panose="02020603050405020304" pitchFamily="18" charset="0"/>
                <a:cs typeface="Times New Roman" panose="02020603050405020304" pitchFamily="18" charset="0"/>
              </a:rPr>
              <a:t>Tsuneto</a:t>
            </a:r>
            <a:r>
              <a:rPr lang="en-US" sz="1200" b="0" i="0" dirty="0">
                <a:solidFill>
                  <a:srgbClr val="000000"/>
                </a:solidFill>
                <a:effectLst/>
                <a:latin typeface="Times New Roman" panose="02020603050405020304" pitchFamily="18" charset="0"/>
                <a:cs typeface="Times New Roman" panose="02020603050405020304" pitchFamily="18" charset="0"/>
              </a:rPr>
              <a:t>, A., Kudo, A., &amp; Sakata, T. (1993). </a:t>
            </a:r>
            <a:r>
              <a:rPr lang="en-US" sz="1200" b="0" i="1" dirty="0">
                <a:solidFill>
                  <a:srgbClr val="000000"/>
                </a:solidFill>
                <a:effectLst/>
                <a:latin typeface="Times New Roman" panose="02020603050405020304" pitchFamily="18" charset="0"/>
                <a:cs typeface="Times New Roman" panose="02020603050405020304" pitchFamily="18" charset="0"/>
              </a:rPr>
              <a:t>Efficient Electrochemical Reduction of N2 to NH3 Catalyzed by Lithium. Chemistry Letters, 22(5), 851–854.</a:t>
            </a:r>
            <a:r>
              <a:rPr lang="en-US" sz="1200" b="0" i="0" dirty="0">
                <a:solidFill>
                  <a:srgbClr val="000000"/>
                </a:solidFill>
                <a:effectLst/>
                <a:latin typeface="Times New Roman" panose="02020603050405020304" pitchFamily="18" charset="0"/>
                <a:cs typeface="Times New Roman" panose="02020603050405020304" pitchFamily="18" charset="0"/>
              </a:rPr>
              <a:t> doi:10.1246/cl.1993.851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97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9C6071-9E72-DFBD-BB43-5B6BD0C33AB5}"/>
              </a:ext>
            </a:extLst>
          </p:cNvPr>
          <p:cNvPicPr>
            <a:picLocks noChangeAspect="1"/>
          </p:cNvPicPr>
          <p:nvPr/>
        </p:nvPicPr>
        <p:blipFill rotWithShape="1">
          <a:blip r:embed="rId3"/>
          <a:srcRect l="47848" t="61743" r="30981" b="17679"/>
          <a:stretch/>
        </p:blipFill>
        <p:spPr>
          <a:xfrm>
            <a:off x="5672126" y="1915631"/>
            <a:ext cx="6287081" cy="3437462"/>
          </a:xfrm>
          <a:prstGeom prst="rect">
            <a:avLst/>
          </a:prstGeom>
        </p:spPr>
      </p:pic>
      <p:pic>
        <p:nvPicPr>
          <p:cNvPr id="7" name="Picture 6">
            <a:extLst>
              <a:ext uri="{FF2B5EF4-FFF2-40B4-BE49-F238E27FC236}">
                <a16:creationId xmlns:a16="http://schemas.microsoft.com/office/drawing/2014/main" id="{471CC7DA-5EAA-DBA2-EF06-F600D2C5021B}"/>
              </a:ext>
            </a:extLst>
          </p:cNvPr>
          <p:cNvPicPr>
            <a:picLocks noChangeAspect="1"/>
          </p:cNvPicPr>
          <p:nvPr/>
        </p:nvPicPr>
        <p:blipFill rotWithShape="1">
          <a:blip r:embed="rId4"/>
          <a:srcRect l="49907" t="34733" r="32500" b="42222"/>
          <a:stretch/>
        </p:blipFill>
        <p:spPr>
          <a:xfrm>
            <a:off x="288923" y="0"/>
            <a:ext cx="4963889" cy="3657600"/>
          </a:xfrm>
          <a:prstGeom prst="rect">
            <a:avLst/>
          </a:prstGeom>
        </p:spPr>
      </p:pic>
      <p:sp>
        <p:nvSpPr>
          <p:cNvPr id="5" name="TextBox 4">
            <a:extLst>
              <a:ext uri="{FF2B5EF4-FFF2-40B4-BE49-F238E27FC236}">
                <a16:creationId xmlns:a16="http://schemas.microsoft.com/office/drawing/2014/main" id="{08BAC7F4-15E3-D8A6-1066-203AC13B5423}"/>
              </a:ext>
            </a:extLst>
          </p:cNvPr>
          <p:cNvSpPr txBox="1"/>
          <p:nvPr/>
        </p:nvSpPr>
        <p:spPr>
          <a:xfrm>
            <a:off x="5369092" y="174365"/>
            <a:ext cx="6829690"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The 2000s: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High Temperature Solid State Reactors</a:t>
            </a:r>
          </a:p>
        </p:txBody>
      </p:sp>
      <p:pic>
        <p:nvPicPr>
          <p:cNvPr id="4" name="Picture 3">
            <a:extLst>
              <a:ext uri="{FF2B5EF4-FFF2-40B4-BE49-F238E27FC236}">
                <a16:creationId xmlns:a16="http://schemas.microsoft.com/office/drawing/2014/main" id="{8DCEBC81-50E0-0F5E-4AD2-AB2D2ED88B7B}"/>
              </a:ext>
            </a:extLst>
          </p:cNvPr>
          <p:cNvPicPr>
            <a:picLocks noChangeAspect="1"/>
          </p:cNvPicPr>
          <p:nvPr/>
        </p:nvPicPr>
        <p:blipFill rotWithShape="1">
          <a:blip r:embed="rId3"/>
          <a:srcRect l="49178" t="35668" r="30981" b="41568"/>
          <a:stretch/>
        </p:blipFill>
        <p:spPr>
          <a:xfrm>
            <a:off x="0" y="3204915"/>
            <a:ext cx="5660424" cy="3653085"/>
          </a:xfrm>
          <a:prstGeom prst="rect">
            <a:avLst/>
          </a:prstGeom>
        </p:spPr>
      </p:pic>
      <p:sp>
        <p:nvSpPr>
          <p:cNvPr id="2" name="TextBox 1">
            <a:extLst>
              <a:ext uri="{FF2B5EF4-FFF2-40B4-BE49-F238E27FC236}">
                <a16:creationId xmlns:a16="http://schemas.microsoft.com/office/drawing/2014/main" id="{19CFA9C3-99A0-22A2-B103-E19A3BB5D593}"/>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12</a:t>
            </a:r>
          </a:p>
        </p:txBody>
      </p:sp>
      <p:sp>
        <p:nvSpPr>
          <p:cNvPr id="8" name="TextBox 7">
            <a:extLst>
              <a:ext uri="{FF2B5EF4-FFF2-40B4-BE49-F238E27FC236}">
                <a16:creationId xmlns:a16="http://schemas.microsoft.com/office/drawing/2014/main" id="{62019B3E-152E-C9A6-EFFE-2BAE910A00DF}"/>
              </a:ext>
            </a:extLst>
          </p:cNvPr>
          <p:cNvSpPr txBox="1"/>
          <p:nvPr/>
        </p:nvSpPr>
        <p:spPr>
          <a:xfrm>
            <a:off x="6861242" y="6124199"/>
            <a:ext cx="5330758" cy="646331"/>
          </a:xfrm>
          <a:prstGeom prst="rect">
            <a:avLst/>
          </a:prstGeom>
          <a:noFill/>
        </p:spPr>
        <p:txBody>
          <a:bodyPr wrap="square">
            <a:spAutoFit/>
          </a:bodyPr>
          <a:lstStyle/>
          <a:p>
            <a:r>
              <a:rPr lang="en-US" sz="1200" b="0" i="0" dirty="0" err="1">
                <a:solidFill>
                  <a:srgbClr val="000000"/>
                </a:solidFill>
                <a:effectLst/>
                <a:latin typeface="Times New Roman" panose="02020603050405020304" pitchFamily="18" charset="0"/>
                <a:cs typeface="Times New Roman" panose="02020603050405020304" pitchFamily="18" charset="0"/>
              </a:rPr>
              <a:t>Kyriakou</a:t>
            </a:r>
            <a:r>
              <a:rPr lang="en-US" sz="1200" b="0" i="0" dirty="0">
                <a:solidFill>
                  <a:srgbClr val="000000"/>
                </a:solidFill>
                <a:effectLst/>
                <a:latin typeface="Times New Roman" panose="02020603050405020304" pitchFamily="18" charset="0"/>
                <a:cs typeface="Times New Roman" panose="02020603050405020304" pitchFamily="18" charset="0"/>
              </a:rPr>
              <a:t>, V., </a:t>
            </a:r>
            <a:r>
              <a:rPr lang="en-US" sz="1200" b="0" i="0" dirty="0" err="1">
                <a:solidFill>
                  <a:srgbClr val="000000"/>
                </a:solidFill>
                <a:effectLst/>
                <a:latin typeface="Times New Roman" panose="02020603050405020304" pitchFamily="18" charset="0"/>
                <a:cs typeface="Times New Roman" panose="02020603050405020304" pitchFamily="18" charset="0"/>
              </a:rPr>
              <a:t>Garagounis</a:t>
            </a:r>
            <a:r>
              <a:rPr lang="en-US" sz="1200" b="0" i="0" dirty="0">
                <a:solidFill>
                  <a:srgbClr val="000000"/>
                </a:solidFill>
                <a:effectLst/>
                <a:latin typeface="Times New Roman" panose="02020603050405020304" pitchFamily="18" charset="0"/>
                <a:cs typeface="Times New Roman" panose="02020603050405020304" pitchFamily="18" charset="0"/>
              </a:rPr>
              <a:t>, I., </a:t>
            </a:r>
            <a:r>
              <a:rPr lang="en-US" sz="1200" b="0" i="0" dirty="0" err="1">
                <a:solidFill>
                  <a:srgbClr val="000000"/>
                </a:solidFill>
                <a:effectLst/>
                <a:latin typeface="Times New Roman" panose="02020603050405020304" pitchFamily="18" charset="0"/>
                <a:cs typeface="Times New Roman" panose="02020603050405020304" pitchFamily="18" charset="0"/>
              </a:rPr>
              <a:t>Vasileiou</a:t>
            </a:r>
            <a:r>
              <a:rPr lang="en-US" sz="1200" b="0" i="0" dirty="0">
                <a:solidFill>
                  <a:srgbClr val="000000"/>
                </a:solidFill>
                <a:effectLst/>
                <a:latin typeface="Times New Roman" panose="02020603050405020304" pitchFamily="18" charset="0"/>
                <a:cs typeface="Times New Roman" panose="02020603050405020304" pitchFamily="18" charset="0"/>
              </a:rPr>
              <a:t>, E., </a:t>
            </a:r>
            <a:r>
              <a:rPr lang="en-US" sz="1200" b="0" i="0" dirty="0" err="1">
                <a:solidFill>
                  <a:srgbClr val="000000"/>
                </a:solidFill>
                <a:effectLst/>
                <a:latin typeface="Times New Roman" panose="02020603050405020304" pitchFamily="18" charset="0"/>
                <a:cs typeface="Times New Roman" panose="02020603050405020304" pitchFamily="18" charset="0"/>
              </a:rPr>
              <a:t>Vourros</a:t>
            </a:r>
            <a:r>
              <a:rPr lang="en-US" sz="1200" b="0" i="0" dirty="0">
                <a:solidFill>
                  <a:srgbClr val="000000"/>
                </a:solidFill>
                <a:effectLst/>
                <a:latin typeface="Times New Roman" panose="02020603050405020304" pitchFamily="18" charset="0"/>
                <a:cs typeface="Times New Roman" panose="02020603050405020304" pitchFamily="18" charset="0"/>
              </a:rPr>
              <a:t>, A., &amp; </a:t>
            </a:r>
            <a:r>
              <a:rPr lang="en-US" sz="1200" b="0" i="0" dirty="0" err="1">
                <a:solidFill>
                  <a:srgbClr val="000000"/>
                </a:solidFill>
                <a:effectLst/>
                <a:latin typeface="Times New Roman" panose="02020603050405020304" pitchFamily="18" charset="0"/>
                <a:cs typeface="Times New Roman" panose="02020603050405020304" pitchFamily="18" charset="0"/>
              </a:rPr>
              <a:t>Stoukides</a:t>
            </a:r>
            <a:r>
              <a:rPr lang="en-US" sz="1200" b="0" i="0" dirty="0">
                <a:solidFill>
                  <a:srgbClr val="000000"/>
                </a:solidFill>
                <a:effectLst/>
                <a:latin typeface="Times New Roman" panose="02020603050405020304" pitchFamily="18" charset="0"/>
                <a:cs typeface="Times New Roman" panose="02020603050405020304" pitchFamily="18" charset="0"/>
              </a:rPr>
              <a:t>, M. (2017). Progress in the Electrochemical Synthesis of Ammonia. Catalysis Today, 286, 2–13. doi:10.1016/j.cattod.2016.06.014 </a:t>
            </a:r>
            <a:r>
              <a:rPr lang="en-US" sz="1200" b="0" i="1" dirty="0">
                <a:solidFill>
                  <a:srgbClr val="000000"/>
                </a:solidFill>
                <a:effectLst/>
                <a:latin typeface="Times New Roman" panose="02020603050405020304" pitchFamily="18" charset="0"/>
                <a:cs typeface="Times New Roman" panose="02020603050405020304" pitchFamily="18" charset="0"/>
              </a:rPr>
              <a:t>(applies to next slide too!)</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265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3CB74-EF87-1011-C3DA-D4BFE624973B}"/>
              </a:ext>
            </a:extLst>
          </p:cNvPr>
          <p:cNvPicPr>
            <a:picLocks noChangeAspect="1"/>
          </p:cNvPicPr>
          <p:nvPr/>
        </p:nvPicPr>
        <p:blipFill rotWithShape="1">
          <a:blip r:embed="rId2"/>
          <a:srcRect l="43809" t="33016" r="5000" b="11111"/>
          <a:stretch/>
        </p:blipFill>
        <p:spPr>
          <a:xfrm>
            <a:off x="508000" y="0"/>
            <a:ext cx="11088914" cy="6808077"/>
          </a:xfrm>
          <a:prstGeom prst="rect">
            <a:avLst/>
          </a:prstGeom>
        </p:spPr>
      </p:pic>
      <p:sp>
        <p:nvSpPr>
          <p:cNvPr id="2" name="TextBox 1">
            <a:extLst>
              <a:ext uri="{FF2B5EF4-FFF2-40B4-BE49-F238E27FC236}">
                <a16:creationId xmlns:a16="http://schemas.microsoft.com/office/drawing/2014/main" id="{C0BDF8D8-6686-0C0A-A0F5-DACB0A694B0E}"/>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39157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4FC8CF-4653-E26F-3339-74BB786E645A}"/>
              </a:ext>
            </a:extLst>
          </p:cNvPr>
          <p:cNvPicPr>
            <a:picLocks noChangeAspect="1"/>
          </p:cNvPicPr>
          <p:nvPr/>
        </p:nvPicPr>
        <p:blipFill rotWithShape="1">
          <a:blip r:embed="rId3"/>
          <a:srcRect t="60599"/>
          <a:stretch/>
        </p:blipFill>
        <p:spPr>
          <a:xfrm>
            <a:off x="7294413" y="1142529"/>
            <a:ext cx="4678896" cy="2281608"/>
          </a:xfrm>
          <a:prstGeom prst="rect">
            <a:avLst/>
          </a:prstGeom>
        </p:spPr>
      </p:pic>
      <p:pic>
        <p:nvPicPr>
          <p:cNvPr id="4" name="Picture 3">
            <a:extLst>
              <a:ext uri="{FF2B5EF4-FFF2-40B4-BE49-F238E27FC236}">
                <a16:creationId xmlns:a16="http://schemas.microsoft.com/office/drawing/2014/main" id="{A9F410B5-658F-F98E-517A-18BC55D68B62}"/>
              </a:ext>
            </a:extLst>
          </p:cNvPr>
          <p:cNvPicPr>
            <a:picLocks noChangeAspect="1"/>
          </p:cNvPicPr>
          <p:nvPr/>
        </p:nvPicPr>
        <p:blipFill rotWithShape="1">
          <a:blip r:embed="rId3"/>
          <a:srcRect b="40395"/>
          <a:stretch/>
        </p:blipFill>
        <p:spPr>
          <a:xfrm>
            <a:off x="98844" y="873920"/>
            <a:ext cx="7175525" cy="5293416"/>
          </a:xfrm>
          <a:prstGeom prst="rect">
            <a:avLst/>
          </a:prstGeom>
        </p:spPr>
      </p:pic>
      <p:sp>
        <p:nvSpPr>
          <p:cNvPr id="5" name="TextBox 4">
            <a:extLst>
              <a:ext uri="{FF2B5EF4-FFF2-40B4-BE49-F238E27FC236}">
                <a16:creationId xmlns:a16="http://schemas.microsoft.com/office/drawing/2014/main" id="{76E0C7A5-69FF-4AB2-5E41-EAEAAB3BA1E6}"/>
              </a:ext>
            </a:extLst>
          </p:cNvPr>
          <p:cNvSpPr txBox="1"/>
          <p:nvPr/>
        </p:nvSpPr>
        <p:spPr>
          <a:xfrm>
            <a:off x="457879" y="144868"/>
            <a:ext cx="10291600"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As of 2019: Energy cost is higher than Haber-Bosch</a:t>
            </a:r>
          </a:p>
        </p:txBody>
      </p:sp>
      <p:sp>
        <p:nvSpPr>
          <p:cNvPr id="2" name="TextBox 1">
            <a:extLst>
              <a:ext uri="{FF2B5EF4-FFF2-40B4-BE49-F238E27FC236}">
                <a16:creationId xmlns:a16="http://schemas.microsoft.com/office/drawing/2014/main" id="{DC4A00F3-30AF-6791-FC4B-D50A17100CD0}"/>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14</a:t>
            </a:r>
          </a:p>
        </p:txBody>
      </p:sp>
      <p:sp>
        <p:nvSpPr>
          <p:cNvPr id="7" name="TextBox 6">
            <a:extLst>
              <a:ext uri="{FF2B5EF4-FFF2-40B4-BE49-F238E27FC236}">
                <a16:creationId xmlns:a16="http://schemas.microsoft.com/office/drawing/2014/main" id="{D86CBD2E-CFD5-BC51-9AA4-6547171D93BC}"/>
              </a:ext>
            </a:extLst>
          </p:cNvPr>
          <p:cNvSpPr txBox="1"/>
          <p:nvPr/>
        </p:nvSpPr>
        <p:spPr>
          <a:xfrm>
            <a:off x="8648700" y="5922232"/>
            <a:ext cx="3543300" cy="830997"/>
          </a:xfrm>
          <a:prstGeom prst="rect">
            <a:avLst/>
          </a:prstGeom>
          <a:noFill/>
        </p:spPr>
        <p:txBody>
          <a:bodyPr wrap="square">
            <a:spAutoFit/>
          </a:bodyPr>
          <a:lstStyle/>
          <a:p>
            <a:pPr algn="l"/>
            <a:r>
              <a:rPr lang="en-US" sz="1200" b="0" i="0" dirty="0">
                <a:solidFill>
                  <a:srgbClr val="000000"/>
                </a:solidFill>
                <a:effectLst/>
                <a:latin typeface="Times New Roman" panose="02020603050405020304" pitchFamily="18" charset="0"/>
                <a:cs typeface="Times New Roman" panose="02020603050405020304" pitchFamily="18" charset="0"/>
              </a:rPr>
              <a:t>Aayush R. Singh, Brian A. Rohr, Michael J. </a:t>
            </a:r>
            <a:r>
              <a:rPr lang="en-US" sz="1200" b="0" i="0" dirty="0" err="1">
                <a:solidFill>
                  <a:srgbClr val="000000"/>
                </a:solidFill>
                <a:effectLst/>
                <a:latin typeface="Times New Roman" panose="02020603050405020304" pitchFamily="18" charset="0"/>
                <a:cs typeface="Times New Roman" panose="02020603050405020304" pitchFamily="18" charset="0"/>
              </a:rPr>
              <a:t>Statt</a:t>
            </a:r>
            <a:r>
              <a:rPr lang="en-US" sz="1200" b="0" i="0" dirty="0">
                <a:solidFill>
                  <a:srgbClr val="000000"/>
                </a:solidFill>
                <a:effectLst/>
                <a:latin typeface="Times New Roman" panose="02020603050405020304" pitchFamily="18" charset="0"/>
                <a:cs typeface="Times New Roman" panose="02020603050405020304" pitchFamily="18" charset="0"/>
              </a:rPr>
              <a:t>, Jay A. Schwalbe, Matteo </a:t>
            </a:r>
            <a:r>
              <a:rPr lang="en-US" sz="1200" b="0" i="0" dirty="0" err="1">
                <a:solidFill>
                  <a:srgbClr val="000000"/>
                </a:solidFill>
                <a:effectLst/>
                <a:latin typeface="Times New Roman" panose="02020603050405020304" pitchFamily="18" charset="0"/>
                <a:cs typeface="Times New Roman" panose="02020603050405020304" pitchFamily="18" charset="0"/>
              </a:rPr>
              <a:t>Cargnello</a:t>
            </a:r>
            <a:r>
              <a:rPr lang="en-US" sz="1200" b="0" i="0" dirty="0">
                <a:solidFill>
                  <a:srgbClr val="000000"/>
                </a:solidFill>
                <a:effectLst/>
                <a:latin typeface="Times New Roman" panose="02020603050405020304" pitchFamily="18" charset="0"/>
                <a:cs typeface="Times New Roman" panose="02020603050405020304" pitchFamily="18" charset="0"/>
              </a:rPr>
              <a:t>, and Jens K. </a:t>
            </a:r>
            <a:r>
              <a:rPr lang="en-US" sz="1200" b="0" i="0" dirty="0" err="1">
                <a:solidFill>
                  <a:srgbClr val="000000"/>
                </a:solidFill>
                <a:effectLst/>
                <a:latin typeface="Times New Roman" panose="02020603050405020304" pitchFamily="18" charset="0"/>
                <a:cs typeface="Times New Roman" panose="02020603050405020304" pitchFamily="18" charset="0"/>
              </a:rPr>
              <a:t>Nørskov</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algn="l"/>
            <a:r>
              <a:rPr lang="en-US" sz="1200" b="0" i="1" dirty="0">
                <a:solidFill>
                  <a:srgbClr val="000000"/>
                </a:solidFill>
                <a:effectLst/>
                <a:latin typeface="Times New Roman" panose="02020603050405020304" pitchFamily="18" charset="0"/>
                <a:cs typeface="Times New Roman" panose="02020603050405020304" pitchFamily="18" charset="0"/>
              </a:rPr>
              <a:t>ACS Catalysis</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1" i="0" dirty="0">
                <a:solidFill>
                  <a:srgbClr val="000000"/>
                </a:solidFill>
                <a:effectLst/>
                <a:latin typeface="Times New Roman" panose="02020603050405020304" pitchFamily="18" charset="0"/>
                <a:cs typeface="Times New Roman" panose="02020603050405020304" pitchFamily="18" charset="0"/>
              </a:rPr>
              <a:t>2019</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9</a:t>
            </a:r>
            <a:r>
              <a:rPr lang="en-US" sz="1200" b="0" i="0" dirty="0">
                <a:solidFill>
                  <a:srgbClr val="000000"/>
                </a:solidFill>
                <a:effectLst/>
                <a:latin typeface="Times New Roman" panose="02020603050405020304" pitchFamily="18" charset="0"/>
                <a:cs typeface="Times New Roman" panose="02020603050405020304" pitchFamily="18" charset="0"/>
              </a:rPr>
              <a:t> (9), 8316-8324</a:t>
            </a:r>
          </a:p>
          <a:p>
            <a:r>
              <a:rPr lang="en-US" sz="1200" b="0" i="0" dirty="0">
                <a:solidFill>
                  <a:srgbClr val="000000"/>
                </a:solidFill>
                <a:effectLst/>
                <a:latin typeface="Times New Roman" panose="02020603050405020304" pitchFamily="18" charset="0"/>
                <a:cs typeface="Times New Roman" panose="02020603050405020304" pitchFamily="18" charset="0"/>
              </a:rPr>
              <a:t>DOI: 10.1021/acscatal.9b02245</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44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or: Curved 13">
            <a:extLst>
              <a:ext uri="{FF2B5EF4-FFF2-40B4-BE49-F238E27FC236}">
                <a16:creationId xmlns:a16="http://schemas.microsoft.com/office/drawing/2014/main" id="{E9AC9B58-ED4C-6C6E-C9BF-0BC8145997BD}"/>
              </a:ext>
            </a:extLst>
          </p:cNvPr>
          <p:cNvCxnSpPr>
            <a:cxnSpLocks/>
          </p:cNvCxnSpPr>
          <p:nvPr/>
        </p:nvCxnSpPr>
        <p:spPr>
          <a:xfrm>
            <a:off x="1556426" y="2752931"/>
            <a:ext cx="2953965" cy="658238"/>
          </a:xfrm>
          <a:prstGeom prst="curvedConnector3">
            <a:avLst>
              <a:gd name="adj1" fmla="val -384"/>
            </a:avLst>
          </a:prstGeom>
          <a:ln w="57150">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64FCCB27-C7FE-E3DF-AB13-F58708360704}"/>
              </a:ext>
            </a:extLst>
          </p:cNvPr>
          <p:cNvSpPr txBox="1"/>
          <p:nvPr/>
        </p:nvSpPr>
        <p:spPr>
          <a:xfrm>
            <a:off x="457879" y="144868"/>
            <a:ext cx="3304110"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Electrocatalysis</a:t>
            </a:r>
          </a:p>
        </p:txBody>
      </p:sp>
      <p:pic>
        <p:nvPicPr>
          <p:cNvPr id="5122" name="Picture 2" descr="From the Sabatier principle to a predictive theory of transition-metal  heterogeneous catalysis - ScienceDirect">
            <a:extLst>
              <a:ext uri="{FF2B5EF4-FFF2-40B4-BE49-F238E27FC236}">
                <a16:creationId xmlns:a16="http://schemas.microsoft.com/office/drawing/2014/main" id="{430FF354-77C1-F769-572D-AD6DFB433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670" y="1124696"/>
            <a:ext cx="5564360" cy="442069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F01A46E5-337E-585F-A153-F3FE1976055B}"/>
              </a:ext>
            </a:extLst>
          </p:cNvPr>
          <p:cNvSpPr/>
          <p:nvPr/>
        </p:nvSpPr>
        <p:spPr>
          <a:xfrm>
            <a:off x="846305" y="1770436"/>
            <a:ext cx="1459149" cy="84630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D610EE-9F11-5C2B-4961-35A34ADC2664}"/>
              </a:ext>
            </a:extLst>
          </p:cNvPr>
          <p:cNvSpPr txBox="1"/>
          <p:nvPr/>
        </p:nvSpPr>
        <p:spPr>
          <a:xfrm>
            <a:off x="1050586" y="2033082"/>
            <a:ext cx="108234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reactant</a:t>
            </a:r>
          </a:p>
        </p:txBody>
      </p:sp>
      <p:sp>
        <p:nvSpPr>
          <p:cNvPr id="5" name="Rectangle 4">
            <a:extLst>
              <a:ext uri="{FF2B5EF4-FFF2-40B4-BE49-F238E27FC236}">
                <a16:creationId xmlns:a16="http://schemas.microsoft.com/office/drawing/2014/main" id="{7207FB7A-F5A8-B968-A3E5-5652A65CB447}"/>
              </a:ext>
            </a:extLst>
          </p:cNvPr>
          <p:cNvSpPr/>
          <p:nvPr/>
        </p:nvSpPr>
        <p:spPr>
          <a:xfrm>
            <a:off x="223736" y="4163438"/>
            <a:ext cx="5418307" cy="49611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8ABB74-34C0-0B2E-CF42-533437F06104}"/>
              </a:ext>
            </a:extLst>
          </p:cNvPr>
          <p:cNvSpPr txBox="1"/>
          <p:nvPr/>
        </p:nvSpPr>
        <p:spPr>
          <a:xfrm>
            <a:off x="2370307" y="4199106"/>
            <a:ext cx="104387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catalyst</a:t>
            </a:r>
          </a:p>
        </p:txBody>
      </p:sp>
      <p:sp>
        <p:nvSpPr>
          <p:cNvPr id="7" name="Oval 6">
            <a:extLst>
              <a:ext uri="{FF2B5EF4-FFF2-40B4-BE49-F238E27FC236}">
                <a16:creationId xmlns:a16="http://schemas.microsoft.com/office/drawing/2014/main" id="{D7AE28B2-0CB5-1140-072B-A37959886673}"/>
              </a:ext>
            </a:extLst>
          </p:cNvPr>
          <p:cNvSpPr/>
          <p:nvPr/>
        </p:nvSpPr>
        <p:spPr>
          <a:xfrm>
            <a:off x="2136843" y="2934511"/>
            <a:ext cx="1459149" cy="8463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8C3BEE-B177-29E6-7150-E4EF20CE3B49}"/>
              </a:ext>
            </a:extLst>
          </p:cNvPr>
          <p:cNvSpPr txBox="1"/>
          <p:nvPr/>
        </p:nvSpPr>
        <p:spPr>
          <a:xfrm>
            <a:off x="2107660" y="3197157"/>
            <a:ext cx="155683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intermediate</a:t>
            </a:r>
          </a:p>
        </p:txBody>
      </p:sp>
      <p:cxnSp>
        <p:nvCxnSpPr>
          <p:cNvPr id="10" name="Straight Connector 9">
            <a:extLst>
              <a:ext uri="{FF2B5EF4-FFF2-40B4-BE49-F238E27FC236}">
                <a16:creationId xmlns:a16="http://schemas.microsoft.com/office/drawing/2014/main" id="{A31C56BF-229C-9EFD-7181-1A78D0202ED8}"/>
              </a:ext>
            </a:extLst>
          </p:cNvPr>
          <p:cNvCxnSpPr>
            <a:stCxn id="7" idx="4"/>
            <a:endCxn id="6" idx="0"/>
          </p:cNvCxnSpPr>
          <p:nvPr/>
        </p:nvCxnSpPr>
        <p:spPr>
          <a:xfrm>
            <a:off x="2866418" y="3780817"/>
            <a:ext cx="25827" cy="418289"/>
          </a:xfrm>
          <a:prstGeom prst="line">
            <a:avLst/>
          </a:prstGeom>
          <a:ln w="76200">
            <a:solidFill>
              <a:srgbClr val="0070C0"/>
            </a:solidFill>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D2C53C22-E13C-035A-A757-C53562DC4EC8}"/>
              </a:ext>
            </a:extLst>
          </p:cNvPr>
          <p:cNvSpPr/>
          <p:nvPr/>
        </p:nvSpPr>
        <p:spPr>
          <a:xfrm>
            <a:off x="4325566" y="2487040"/>
            <a:ext cx="1459149" cy="84630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65E3B83-A69D-7CB5-E98C-40CDBF4BC349}"/>
              </a:ext>
            </a:extLst>
          </p:cNvPr>
          <p:cNvSpPr txBox="1"/>
          <p:nvPr/>
        </p:nvSpPr>
        <p:spPr>
          <a:xfrm>
            <a:off x="4529847" y="2749686"/>
            <a:ext cx="104387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product</a:t>
            </a:r>
          </a:p>
        </p:txBody>
      </p:sp>
      <p:sp>
        <p:nvSpPr>
          <p:cNvPr id="22" name="TextBox 21">
            <a:extLst>
              <a:ext uri="{FF2B5EF4-FFF2-40B4-BE49-F238E27FC236}">
                <a16:creationId xmlns:a16="http://schemas.microsoft.com/office/drawing/2014/main" id="{61FF4707-4CB7-0570-AF7D-AAE0A213D982}"/>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30283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D0B6BB-EACF-29D6-88D8-C0F5D405514E}"/>
              </a:ext>
            </a:extLst>
          </p:cNvPr>
          <p:cNvSpPr txBox="1"/>
          <p:nvPr/>
        </p:nvSpPr>
        <p:spPr>
          <a:xfrm>
            <a:off x="443130" y="144868"/>
            <a:ext cx="10996598"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Fundamental challenge when protons are available  (like water) </a:t>
            </a:r>
          </a:p>
        </p:txBody>
      </p:sp>
      <p:pic>
        <p:nvPicPr>
          <p:cNvPr id="4" name="Picture 3">
            <a:extLst>
              <a:ext uri="{FF2B5EF4-FFF2-40B4-BE49-F238E27FC236}">
                <a16:creationId xmlns:a16="http://schemas.microsoft.com/office/drawing/2014/main" id="{7A5CFDFC-71AF-0893-9F6C-A2208E7DF887}"/>
              </a:ext>
            </a:extLst>
          </p:cNvPr>
          <p:cNvPicPr>
            <a:picLocks noChangeAspect="1"/>
          </p:cNvPicPr>
          <p:nvPr/>
        </p:nvPicPr>
        <p:blipFill rotWithShape="1">
          <a:blip r:embed="rId2"/>
          <a:srcRect t="2526"/>
          <a:stretch/>
        </p:blipFill>
        <p:spPr>
          <a:xfrm>
            <a:off x="797667" y="768481"/>
            <a:ext cx="10773422" cy="5972783"/>
          </a:xfrm>
          <a:prstGeom prst="rect">
            <a:avLst/>
          </a:prstGeom>
        </p:spPr>
      </p:pic>
      <p:cxnSp>
        <p:nvCxnSpPr>
          <p:cNvPr id="5" name="Straight Arrow Connector 4">
            <a:extLst>
              <a:ext uri="{FF2B5EF4-FFF2-40B4-BE49-F238E27FC236}">
                <a16:creationId xmlns:a16="http://schemas.microsoft.com/office/drawing/2014/main" id="{C8A7FEA5-A5A1-4562-ED32-DEE4B4E2CBD8}"/>
              </a:ext>
            </a:extLst>
          </p:cNvPr>
          <p:cNvCxnSpPr/>
          <p:nvPr/>
        </p:nvCxnSpPr>
        <p:spPr>
          <a:xfrm flipV="1">
            <a:off x="1352145" y="1070043"/>
            <a:ext cx="0" cy="430935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2D24CB-43BC-8178-6E06-D71F7A717B71}"/>
              </a:ext>
            </a:extLst>
          </p:cNvPr>
          <p:cNvSpPr txBox="1"/>
          <p:nvPr/>
        </p:nvSpPr>
        <p:spPr>
          <a:xfrm>
            <a:off x="340469" y="2558374"/>
            <a:ext cx="1039708" cy="923330"/>
          </a:xfrm>
          <a:prstGeom prst="rect">
            <a:avLst/>
          </a:prstGeom>
          <a:noFill/>
        </p:spPr>
        <p:txBody>
          <a:bodyPr wrap="none" rtlCol="0">
            <a:spAutoFit/>
          </a:bodyPr>
          <a:lstStyle/>
          <a:p>
            <a:r>
              <a:rPr lang="en-US" dirty="0">
                <a:solidFill>
                  <a:srgbClr val="7030A0"/>
                </a:solidFill>
                <a:latin typeface="Arial" panose="020B0604020202020204" pitchFamily="34" charset="0"/>
                <a:cs typeface="Arial" panose="020B0604020202020204" pitchFamily="34" charset="0"/>
              </a:rPr>
              <a:t>More</a:t>
            </a:r>
            <a:br>
              <a:rPr lang="en-US" dirty="0">
                <a:solidFill>
                  <a:srgbClr val="7030A0"/>
                </a:solidFill>
                <a:latin typeface="Arial" panose="020B0604020202020204" pitchFamily="34" charset="0"/>
                <a:cs typeface="Arial" panose="020B0604020202020204" pitchFamily="34" charset="0"/>
              </a:rPr>
            </a:br>
            <a:r>
              <a:rPr lang="en-US" dirty="0">
                <a:solidFill>
                  <a:srgbClr val="7030A0"/>
                </a:solidFill>
                <a:latin typeface="Arial" panose="020B0604020202020204" pitchFamily="34" charset="0"/>
                <a:cs typeface="Arial" panose="020B0604020202020204" pitchFamily="34" charset="0"/>
              </a:rPr>
              <a:t>effective</a:t>
            </a:r>
          </a:p>
          <a:p>
            <a:r>
              <a:rPr lang="en-US" dirty="0">
                <a:solidFill>
                  <a:srgbClr val="7030A0"/>
                </a:solidFill>
                <a:latin typeface="Arial" panose="020B0604020202020204" pitchFamily="34" charset="0"/>
                <a:cs typeface="Arial" panose="020B0604020202020204" pitchFamily="34" charset="0"/>
              </a:rPr>
              <a:t>catalyst</a:t>
            </a:r>
          </a:p>
        </p:txBody>
      </p:sp>
      <p:sp>
        <p:nvSpPr>
          <p:cNvPr id="7" name="TextBox 6">
            <a:extLst>
              <a:ext uri="{FF2B5EF4-FFF2-40B4-BE49-F238E27FC236}">
                <a16:creationId xmlns:a16="http://schemas.microsoft.com/office/drawing/2014/main" id="{E8AB39FA-2373-6785-C30D-CBF22046008B}"/>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16</a:t>
            </a:r>
          </a:p>
        </p:txBody>
      </p:sp>
      <p:sp>
        <p:nvSpPr>
          <p:cNvPr id="8" name="TextBox 7">
            <a:extLst>
              <a:ext uri="{FF2B5EF4-FFF2-40B4-BE49-F238E27FC236}">
                <a16:creationId xmlns:a16="http://schemas.microsoft.com/office/drawing/2014/main" id="{4E193F7A-4A83-0EA6-7E0E-5C0185CD14EF}"/>
              </a:ext>
            </a:extLst>
          </p:cNvPr>
          <p:cNvSpPr txBox="1"/>
          <p:nvPr/>
        </p:nvSpPr>
        <p:spPr>
          <a:xfrm>
            <a:off x="10564238" y="1038947"/>
            <a:ext cx="1530485" cy="2308324"/>
          </a:xfrm>
          <a:prstGeom prst="rect">
            <a:avLst/>
          </a:prstGeom>
          <a:noFill/>
        </p:spPr>
        <p:txBody>
          <a:bodyPr wrap="square">
            <a:spAutoFit/>
          </a:bodyPr>
          <a:lstStyle/>
          <a:p>
            <a:pPr algn="l"/>
            <a:r>
              <a:rPr lang="en-US" sz="1200" b="0" i="0" dirty="0">
                <a:solidFill>
                  <a:srgbClr val="000000"/>
                </a:solidFill>
                <a:effectLst/>
                <a:latin typeface="Times New Roman" panose="02020603050405020304" pitchFamily="18" charset="0"/>
                <a:cs typeface="Times New Roman" panose="02020603050405020304" pitchFamily="18" charset="0"/>
              </a:rPr>
              <a:t>Aayush R. Singh, Brian A. Rohr, Michael J. </a:t>
            </a:r>
            <a:r>
              <a:rPr lang="en-US" sz="1200" b="0" i="0" dirty="0" err="1">
                <a:solidFill>
                  <a:srgbClr val="000000"/>
                </a:solidFill>
                <a:effectLst/>
                <a:latin typeface="Times New Roman" panose="02020603050405020304" pitchFamily="18" charset="0"/>
                <a:cs typeface="Times New Roman" panose="02020603050405020304" pitchFamily="18" charset="0"/>
              </a:rPr>
              <a:t>Statt</a:t>
            </a:r>
            <a:r>
              <a:rPr lang="en-US" sz="1200" b="0" i="0" dirty="0">
                <a:solidFill>
                  <a:srgbClr val="000000"/>
                </a:solidFill>
                <a:effectLst/>
                <a:latin typeface="Times New Roman" panose="02020603050405020304" pitchFamily="18" charset="0"/>
                <a:cs typeface="Times New Roman" panose="02020603050405020304" pitchFamily="18" charset="0"/>
              </a:rPr>
              <a:t>, Jay A. Schwalbe, Matteo </a:t>
            </a:r>
            <a:r>
              <a:rPr lang="en-US" sz="1200" b="0" i="0" dirty="0" err="1">
                <a:solidFill>
                  <a:srgbClr val="000000"/>
                </a:solidFill>
                <a:effectLst/>
                <a:latin typeface="Times New Roman" panose="02020603050405020304" pitchFamily="18" charset="0"/>
                <a:cs typeface="Times New Roman" panose="02020603050405020304" pitchFamily="18" charset="0"/>
              </a:rPr>
              <a:t>Cargnello</a:t>
            </a:r>
            <a:r>
              <a:rPr lang="en-US" sz="1200" b="0" i="0" dirty="0">
                <a:solidFill>
                  <a:srgbClr val="000000"/>
                </a:solidFill>
                <a:effectLst/>
                <a:latin typeface="Times New Roman" panose="02020603050405020304" pitchFamily="18" charset="0"/>
                <a:cs typeface="Times New Roman" panose="02020603050405020304" pitchFamily="18" charset="0"/>
              </a:rPr>
              <a:t>, and Jens K. </a:t>
            </a:r>
            <a:r>
              <a:rPr lang="en-US" sz="1200" b="0" i="0" dirty="0" err="1">
                <a:solidFill>
                  <a:srgbClr val="000000"/>
                </a:solidFill>
                <a:effectLst/>
                <a:latin typeface="Times New Roman" panose="02020603050405020304" pitchFamily="18" charset="0"/>
                <a:cs typeface="Times New Roman" panose="02020603050405020304" pitchFamily="18" charset="0"/>
              </a:rPr>
              <a:t>Nørskov</a:t>
            </a:r>
            <a:endParaRPr lang="en-US" sz="1200" b="0" i="0" dirty="0">
              <a:solidFill>
                <a:srgbClr val="000000"/>
              </a:solidFill>
              <a:effectLst/>
              <a:latin typeface="Times New Roman" panose="02020603050405020304" pitchFamily="18" charset="0"/>
              <a:cs typeface="Times New Roman" panose="02020603050405020304" pitchFamily="18" charset="0"/>
            </a:endParaRPr>
          </a:p>
          <a:p>
            <a:pPr algn="l"/>
            <a:r>
              <a:rPr lang="en-US" sz="1200" b="0" i="1" dirty="0">
                <a:solidFill>
                  <a:srgbClr val="000000"/>
                </a:solidFill>
                <a:effectLst/>
                <a:latin typeface="Times New Roman" panose="02020603050405020304" pitchFamily="18" charset="0"/>
                <a:cs typeface="Times New Roman" panose="02020603050405020304" pitchFamily="18" charset="0"/>
              </a:rPr>
              <a:t>ACS Catalysis</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1" i="0" dirty="0">
                <a:solidFill>
                  <a:srgbClr val="000000"/>
                </a:solidFill>
                <a:effectLst/>
                <a:latin typeface="Times New Roman" panose="02020603050405020304" pitchFamily="18" charset="0"/>
                <a:cs typeface="Times New Roman" panose="02020603050405020304" pitchFamily="18" charset="0"/>
              </a:rPr>
              <a:t>2019</a:t>
            </a:r>
            <a:r>
              <a:rPr lang="en-US" sz="1200" b="0" i="0" dirty="0">
                <a:solidFill>
                  <a:srgbClr val="000000"/>
                </a:solidFill>
                <a:effectLst/>
                <a:latin typeface="Times New Roman" panose="02020603050405020304" pitchFamily="18" charset="0"/>
                <a:cs typeface="Times New Roman" panose="02020603050405020304" pitchFamily="18" charset="0"/>
              </a:rPr>
              <a:t> </a:t>
            </a:r>
            <a:r>
              <a:rPr lang="en-US" sz="1200" b="0" i="1" dirty="0">
                <a:solidFill>
                  <a:srgbClr val="000000"/>
                </a:solidFill>
                <a:effectLst/>
                <a:latin typeface="Times New Roman" panose="02020603050405020304" pitchFamily="18" charset="0"/>
                <a:cs typeface="Times New Roman" panose="02020603050405020304" pitchFamily="18" charset="0"/>
              </a:rPr>
              <a:t>9</a:t>
            </a:r>
            <a:r>
              <a:rPr lang="en-US" sz="1200" b="0" i="0" dirty="0">
                <a:solidFill>
                  <a:srgbClr val="000000"/>
                </a:solidFill>
                <a:effectLst/>
                <a:latin typeface="Times New Roman" panose="02020603050405020304" pitchFamily="18" charset="0"/>
                <a:cs typeface="Times New Roman" panose="02020603050405020304" pitchFamily="18" charset="0"/>
              </a:rPr>
              <a:t> (9), 8316-8324</a:t>
            </a:r>
          </a:p>
          <a:p>
            <a:r>
              <a:rPr lang="en-US" sz="1200" b="0" i="0" dirty="0">
                <a:solidFill>
                  <a:srgbClr val="000000"/>
                </a:solidFill>
                <a:effectLst/>
                <a:latin typeface="Times New Roman" panose="02020603050405020304" pitchFamily="18" charset="0"/>
                <a:cs typeface="Times New Roman" panose="02020603050405020304" pitchFamily="18" charset="0"/>
              </a:rPr>
              <a:t>DOI: 10.1021/acscatal.9b02245</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78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D306F-61D0-8555-E10F-3792EFE361BE}"/>
              </a:ext>
            </a:extLst>
          </p:cNvPr>
          <p:cNvPicPr>
            <a:picLocks noChangeAspect="1"/>
          </p:cNvPicPr>
          <p:nvPr/>
        </p:nvPicPr>
        <p:blipFill>
          <a:blip r:embed="rId2"/>
          <a:stretch>
            <a:fillRect/>
          </a:stretch>
        </p:blipFill>
        <p:spPr>
          <a:xfrm>
            <a:off x="95380" y="158861"/>
            <a:ext cx="8207451" cy="2415749"/>
          </a:xfrm>
          <a:prstGeom prst="rect">
            <a:avLst/>
          </a:prstGeom>
        </p:spPr>
      </p:pic>
      <p:sp>
        <p:nvSpPr>
          <p:cNvPr id="2" name="TextBox 1">
            <a:extLst>
              <a:ext uri="{FF2B5EF4-FFF2-40B4-BE49-F238E27FC236}">
                <a16:creationId xmlns:a16="http://schemas.microsoft.com/office/drawing/2014/main" id="{B5DA1130-7F51-09BE-FA6B-4424EC029674}"/>
              </a:ext>
            </a:extLst>
          </p:cNvPr>
          <p:cNvSpPr txBox="1"/>
          <p:nvPr/>
        </p:nvSpPr>
        <p:spPr>
          <a:xfrm rot="19791608">
            <a:off x="8443950" y="924129"/>
            <a:ext cx="3465949" cy="584775"/>
          </a:xfrm>
          <a:prstGeom prst="rect">
            <a:avLst/>
          </a:prstGeom>
          <a:noFill/>
        </p:spPr>
        <p:txBody>
          <a:bodyPr wrap="none" rtlCol="0">
            <a:spAutoFit/>
          </a:bodyPr>
          <a:lstStyle/>
          <a:p>
            <a:r>
              <a:rPr lang="en-US" sz="3200" b="1" dirty="0">
                <a:solidFill>
                  <a:srgbClr val="FF0000"/>
                </a:solidFill>
              </a:rPr>
              <a:t>How can this be???</a:t>
            </a:r>
          </a:p>
        </p:txBody>
      </p:sp>
      <p:pic>
        <p:nvPicPr>
          <p:cNvPr id="5" name="Picture 4">
            <a:extLst>
              <a:ext uri="{FF2B5EF4-FFF2-40B4-BE49-F238E27FC236}">
                <a16:creationId xmlns:a16="http://schemas.microsoft.com/office/drawing/2014/main" id="{04D84BCA-839D-616C-C6DB-BCBA47C19628}"/>
              </a:ext>
            </a:extLst>
          </p:cNvPr>
          <p:cNvPicPr>
            <a:picLocks noChangeAspect="1"/>
          </p:cNvPicPr>
          <p:nvPr/>
        </p:nvPicPr>
        <p:blipFill>
          <a:blip r:embed="rId3"/>
          <a:stretch>
            <a:fillRect/>
          </a:stretch>
        </p:blipFill>
        <p:spPr>
          <a:xfrm>
            <a:off x="233131" y="2664839"/>
            <a:ext cx="5150835" cy="863552"/>
          </a:xfrm>
          <a:prstGeom prst="rect">
            <a:avLst/>
          </a:prstGeom>
        </p:spPr>
      </p:pic>
      <p:sp>
        <p:nvSpPr>
          <p:cNvPr id="6" name="TextBox 5">
            <a:extLst>
              <a:ext uri="{FF2B5EF4-FFF2-40B4-BE49-F238E27FC236}">
                <a16:creationId xmlns:a16="http://schemas.microsoft.com/office/drawing/2014/main" id="{DC8D8B20-8C9B-F58F-DD0E-9C9C5304B542}"/>
              </a:ext>
            </a:extLst>
          </p:cNvPr>
          <p:cNvSpPr txBox="1"/>
          <p:nvPr/>
        </p:nvSpPr>
        <p:spPr>
          <a:xfrm>
            <a:off x="119269" y="3359427"/>
            <a:ext cx="553068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Lithium mediated nitrogen reduction</a:t>
            </a:r>
          </a:p>
        </p:txBody>
      </p:sp>
      <p:pic>
        <p:nvPicPr>
          <p:cNvPr id="31" name="Picture 30">
            <a:extLst>
              <a:ext uri="{FF2B5EF4-FFF2-40B4-BE49-F238E27FC236}">
                <a16:creationId xmlns:a16="http://schemas.microsoft.com/office/drawing/2014/main" id="{D8D96B8B-5416-4B48-6ABF-2F9296B2DA83}"/>
              </a:ext>
            </a:extLst>
          </p:cNvPr>
          <p:cNvPicPr>
            <a:picLocks noChangeAspect="1"/>
          </p:cNvPicPr>
          <p:nvPr/>
        </p:nvPicPr>
        <p:blipFill>
          <a:blip r:embed="rId4"/>
          <a:stretch>
            <a:fillRect/>
          </a:stretch>
        </p:blipFill>
        <p:spPr>
          <a:xfrm>
            <a:off x="5997622" y="2534663"/>
            <a:ext cx="3436918" cy="3398815"/>
          </a:xfrm>
          <a:prstGeom prst="rect">
            <a:avLst/>
          </a:prstGeom>
        </p:spPr>
      </p:pic>
      <p:pic>
        <p:nvPicPr>
          <p:cNvPr id="33" name="Picture 32">
            <a:extLst>
              <a:ext uri="{FF2B5EF4-FFF2-40B4-BE49-F238E27FC236}">
                <a16:creationId xmlns:a16="http://schemas.microsoft.com/office/drawing/2014/main" id="{A9E2B71D-CF12-B28B-EDC2-94A03627D4BB}"/>
              </a:ext>
            </a:extLst>
          </p:cNvPr>
          <p:cNvPicPr>
            <a:picLocks noChangeAspect="1"/>
          </p:cNvPicPr>
          <p:nvPr/>
        </p:nvPicPr>
        <p:blipFill>
          <a:blip r:embed="rId5"/>
          <a:stretch>
            <a:fillRect/>
          </a:stretch>
        </p:blipFill>
        <p:spPr>
          <a:xfrm>
            <a:off x="8633140" y="5389267"/>
            <a:ext cx="3513124" cy="1386960"/>
          </a:xfrm>
          <a:prstGeom prst="rect">
            <a:avLst/>
          </a:prstGeom>
        </p:spPr>
      </p:pic>
      <p:sp>
        <p:nvSpPr>
          <p:cNvPr id="35" name="TextBox 34">
            <a:extLst>
              <a:ext uri="{FF2B5EF4-FFF2-40B4-BE49-F238E27FC236}">
                <a16:creationId xmlns:a16="http://schemas.microsoft.com/office/drawing/2014/main" id="{BE505ABC-7BA3-206E-F8EF-2432ECA0007C}"/>
              </a:ext>
            </a:extLst>
          </p:cNvPr>
          <p:cNvSpPr txBox="1"/>
          <p:nvPr/>
        </p:nvSpPr>
        <p:spPr>
          <a:xfrm>
            <a:off x="116239" y="4134679"/>
            <a:ext cx="2615588" cy="369332"/>
          </a:xfrm>
          <a:prstGeom prst="rect">
            <a:avLst/>
          </a:prstGeom>
          <a:noFill/>
        </p:spPr>
        <p:txBody>
          <a:bodyPr wrap="none" rtlCol="0">
            <a:spAutoFit/>
          </a:bodyPr>
          <a:lstStyle/>
          <a:p>
            <a:r>
              <a:rPr lang="en-US" b="1" dirty="0"/>
              <a:t>Nitrogen pressure: 15 bar</a:t>
            </a:r>
          </a:p>
        </p:txBody>
      </p:sp>
      <p:sp>
        <p:nvSpPr>
          <p:cNvPr id="36" name="TextBox 35">
            <a:extLst>
              <a:ext uri="{FF2B5EF4-FFF2-40B4-BE49-F238E27FC236}">
                <a16:creationId xmlns:a16="http://schemas.microsoft.com/office/drawing/2014/main" id="{C75FD77C-B852-900B-AB2A-55AB1603B22C}"/>
              </a:ext>
            </a:extLst>
          </p:cNvPr>
          <p:cNvSpPr txBox="1"/>
          <p:nvPr/>
        </p:nvSpPr>
        <p:spPr>
          <a:xfrm>
            <a:off x="116239" y="4491360"/>
            <a:ext cx="1201163" cy="369332"/>
          </a:xfrm>
          <a:prstGeom prst="rect">
            <a:avLst/>
          </a:prstGeom>
          <a:noFill/>
        </p:spPr>
        <p:txBody>
          <a:bodyPr wrap="none" rtlCol="0">
            <a:spAutoFit/>
          </a:bodyPr>
          <a:lstStyle/>
          <a:p>
            <a:r>
              <a:rPr lang="en-US" b="1" dirty="0"/>
              <a:t>Salt: </a:t>
            </a:r>
            <a:r>
              <a:rPr lang="en-US" b="1" dirty="0" err="1"/>
              <a:t>LiTFSI</a:t>
            </a:r>
            <a:endParaRPr lang="en-US" b="1" dirty="0"/>
          </a:p>
        </p:txBody>
      </p:sp>
      <p:pic>
        <p:nvPicPr>
          <p:cNvPr id="37" name="Picture 36">
            <a:extLst>
              <a:ext uri="{FF2B5EF4-FFF2-40B4-BE49-F238E27FC236}">
                <a16:creationId xmlns:a16="http://schemas.microsoft.com/office/drawing/2014/main" id="{15145E2C-5253-2425-7E51-6FD3FB6D387C}"/>
              </a:ext>
            </a:extLst>
          </p:cNvPr>
          <p:cNvPicPr>
            <a:picLocks noChangeAspect="1"/>
          </p:cNvPicPr>
          <p:nvPr/>
        </p:nvPicPr>
        <p:blipFill>
          <a:blip r:embed="rId6"/>
          <a:stretch>
            <a:fillRect/>
          </a:stretch>
        </p:blipFill>
        <p:spPr>
          <a:xfrm>
            <a:off x="204281" y="4952792"/>
            <a:ext cx="1955260" cy="882922"/>
          </a:xfrm>
          <a:prstGeom prst="rect">
            <a:avLst/>
          </a:prstGeom>
        </p:spPr>
      </p:pic>
      <p:sp>
        <p:nvSpPr>
          <p:cNvPr id="38" name="TextBox 37">
            <a:extLst>
              <a:ext uri="{FF2B5EF4-FFF2-40B4-BE49-F238E27FC236}">
                <a16:creationId xmlns:a16="http://schemas.microsoft.com/office/drawing/2014/main" id="{96A7EEBB-DFD7-E704-D212-AF38565F53D2}"/>
              </a:ext>
            </a:extLst>
          </p:cNvPr>
          <p:cNvSpPr txBox="1"/>
          <p:nvPr/>
        </p:nvSpPr>
        <p:spPr>
          <a:xfrm>
            <a:off x="3378742" y="4153710"/>
            <a:ext cx="1379480" cy="369332"/>
          </a:xfrm>
          <a:prstGeom prst="rect">
            <a:avLst/>
          </a:prstGeom>
          <a:noFill/>
        </p:spPr>
        <p:txBody>
          <a:bodyPr wrap="none" rtlCol="0">
            <a:spAutoFit/>
          </a:bodyPr>
          <a:lstStyle/>
          <a:p>
            <a:r>
              <a:rPr lang="en-US" b="1" dirty="0"/>
              <a:t>Solvent: THF</a:t>
            </a:r>
          </a:p>
        </p:txBody>
      </p:sp>
      <p:sp>
        <p:nvSpPr>
          <p:cNvPr id="39" name="TextBox 38">
            <a:extLst>
              <a:ext uri="{FF2B5EF4-FFF2-40B4-BE49-F238E27FC236}">
                <a16:creationId xmlns:a16="http://schemas.microsoft.com/office/drawing/2014/main" id="{07826D4F-646B-579A-E92B-ABD62CC72BBC}"/>
              </a:ext>
            </a:extLst>
          </p:cNvPr>
          <p:cNvSpPr txBox="1"/>
          <p:nvPr/>
        </p:nvSpPr>
        <p:spPr>
          <a:xfrm>
            <a:off x="3378742" y="4471480"/>
            <a:ext cx="2364750" cy="369332"/>
          </a:xfrm>
          <a:prstGeom prst="rect">
            <a:avLst/>
          </a:prstGeom>
          <a:noFill/>
        </p:spPr>
        <p:txBody>
          <a:bodyPr wrap="none" rtlCol="0">
            <a:spAutoFit/>
          </a:bodyPr>
          <a:lstStyle/>
          <a:p>
            <a:r>
              <a:rPr lang="en-US" b="1" dirty="0"/>
              <a:t>Proton carrier: ethanol</a:t>
            </a:r>
          </a:p>
        </p:txBody>
      </p:sp>
      <p:sp>
        <p:nvSpPr>
          <p:cNvPr id="40" name="TextBox 39">
            <a:extLst>
              <a:ext uri="{FF2B5EF4-FFF2-40B4-BE49-F238E27FC236}">
                <a16:creationId xmlns:a16="http://schemas.microsoft.com/office/drawing/2014/main" id="{CCE6641F-ACB7-B683-794D-CD358A6A2811}"/>
              </a:ext>
            </a:extLst>
          </p:cNvPr>
          <p:cNvSpPr txBox="1"/>
          <p:nvPr/>
        </p:nvSpPr>
        <p:spPr>
          <a:xfrm>
            <a:off x="3378742" y="4828161"/>
            <a:ext cx="1754519" cy="369332"/>
          </a:xfrm>
          <a:prstGeom prst="rect">
            <a:avLst/>
          </a:prstGeom>
          <a:noFill/>
        </p:spPr>
        <p:txBody>
          <a:bodyPr wrap="none" rtlCol="0">
            <a:spAutoFit/>
          </a:bodyPr>
          <a:lstStyle/>
          <a:p>
            <a:r>
              <a:rPr lang="en-US" b="1" dirty="0"/>
              <a:t>Electrode: nickel</a:t>
            </a:r>
          </a:p>
        </p:txBody>
      </p:sp>
      <p:sp>
        <p:nvSpPr>
          <p:cNvPr id="41" name="TextBox 40">
            <a:extLst>
              <a:ext uri="{FF2B5EF4-FFF2-40B4-BE49-F238E27FC236}">
                <a16:creationId xmlns:a16="http://schemas.microsoft.com/office/drawing/2014/main" id="{A4A54561-8913-5B6C-D762-A9F7849A0E09}"/>
              </a:ext>
            </a:extLst>
          </p:cNvPr>
          <p:cNvSpPr txBox="1"/>
          <p:nvPr/>
        </p:nvSpPr>
        <p:spPr>
          <a:xfrm>
            <a:off x="107004" y="6245157"/>
            <a:ext cx="6378669" cy="369332"/>
          </a:xfrm>
          <a:prstGeom prst="rect">
            <a:avLst/>
          </a:prstGeom>
          <a:noFill/>
        </p:spPr>
        <p:txBody>
          <a:bodyPr wrap="none" rtlCol="0">
            <a:spAutoFit/>
          </a:bodyPr>
          <a:lstStyle/>
          <a:p>
            <a:r>
              <a:rPr lang="en-US" b="1" dirty="0">
                <a:solidFill>
                  <a:srgbClr val="C00000"/>
                </a:solidFill>
                <a:latin typeface="Arial" panose="020B0604020202020204" pitchFamily="34" charset="0"/>
                <a:cs typeface="Arial" panose="020B0604020202020204" pitchFamily="34" charset="0"/>
              </a:rPr>
              <a:t>What happens at the anode? Solvent is being oxidized…</a:t>
            </a:r>
          </a:p>
        </p:txBody>
      </p:sp>
      <p:sp>
        <p:nvSpPr>
          <p:cNvPr id="42" name="TextBox 41">
            <a:extLst>
              <a:ext uri="{FF2B5EF4-FFF2-40B4-BE49-F238E27FC236}">
                <a16:creationId xmlns:a16="http://schemas.microsoft.com/office/drawing/2014/main" id="{DEA15283-300E-F884-025F-83A3EDF6D1D2}"/>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17</a:t>
            </a:r>
          </a:p>
        </p:txBody>
      </p:sp>
      <p:sp>
        <p:nvSpPr>
          <p:cNvPr id="7" name="TextBox 6">
            <a:extLst>
              <a:ext uri="{FF2B5EF4-FFF2-40B4-BE49-F238E27FC236}">
                <a16:creationId xmlns:a16="http://schemas.microsoft.com/office/drawing/2014/main" id="{694AD2C0-B4D9-8D7B-CA97-7D5A4F55ECC7}"/>
              </a:ext>
            </a:extLst>
          </p:cNvPr>
          <p:cNvSpPr txBox="1"/>
          <p:nvPr/>
        </p:nvSpPr>
        <p:spPr>
          <a:xfrm>
            <a:off x="9589041" y="1914434"/>
            <a:ext cx="2730406" cy="1200329"/>
          </a:xfrm>
          <a:prstGeom prst="rect">
            <a:avLst/>
          </a:prstGeom>
          <a:noFill/>
        </p:spPr>
        <p:txBody>
          <a:bodyPr wrap="square">
            <a:spAutoFit/>
          </a:bodyPr>
          <a:lstStyle/>
          <a:p>
            <a:r>
              <a:rPr lang="en-US" sz="1200" b="0" i="0" dirty="0">
                <a:solidFill>
                  <a:srgbClr val="222222"/>
                </a:solidFill>
                <a:effectLst/>
                <a:latin typeface="Times New Roman" panose="02020603050405020304" pitchFamily="18" charset="0"/>
                <a:cs typeface="Times New Roman" panose="02020603050405020304" pitchFamily="18" charset="0"/>
              </a:rPr>
              <a:t>Du, HL., </a:t>
            </a:r>
            <a:r>
              <a:rPr lang="en-US" sz="1200" b="0" i="0" dirty="0" err="1">
                <a:solidFill>
                  <a:srgbClr val="222222"/>
                </a:solidFill>
                <a:effectLst/>
                <a:latin typeface="Times New Roman" panose="02020603050405020304" pitchFamily="18" charset="0"/>
                <a:cs typeface="Times New Roman" panose="02020603050405020304" pitchFamily="18" charset="0"/>
              </a:rPr>
              <a:t>Chatti</a:t>
            </a:r>
            <a:r>
              <a:rPr lang="en-US" sz="1200" b="0" i="0" dirty="0">
                <a:solidFill>
                  <a:srgbClr val="222222"/>
                </a:solidFill>
                <a:effectLst/>
                <a:latin typeface="Times New Roman" panose="02020603050405020304" pitchFamily="18" charset="0"/>
                <a:cs typeface="Times New Roman" panose="02020603050405020304" pitchFamily="18" charset="0"/>
              </a:rPr>
              <a:t>, M., Hodgetts, R.Y. </a:t>
            </a:r>
            <a:r>
              <a:rPr lang="en-US" sz="1200" b="0" i="1" dirty="0">
                <a:solidFill>
                  <a:srgbClr val="222222"/>
                </a:solidFill>
                <a:effectLst/>
                <a:latin typeface="Times New Roman" panose="02020603050405020304" pitchFamily="18" charset="0"/>
                <a:cs typeface="Times New Roman" panose="02020603050405020304" pitchFamily="18" charset="0"/>
              </a:rPr>
              <a:t>et al.</a:t>
            </a:r>
            <a:r>
              <a:rPr lang="en-US" sz="1200" b="0" i="0" dirty="0">
                <a:solidFill>
                  <a:srgbClr val="222222"/>
                </a:solidFill>
                <a:effectLst/>
                <a:latin typeface="Times New Roman" panose="02020603050405020304" pitchFamily="18" charset="0"/>
                <a:cs typeface="Times New Roman" panose="02020603050405020304" pitchFamily="18" charset="0"/>
              </a:rPr>
              <a:t> Electroreduction of nitrogen with almost 100% current-to-ammonia efficiency. </a:t>
            </a:r>
            <a:r>
              <a:rPr lang="en-US" sz="1200" b="0" i="1" dirty="0">
                <a:solidFill>
                  <a:srgbClr val="222222"/>
                </a:solidFill>
                <a:effectLst/>
                <a:latin typeface="Times New Roman" panose="02020603050405020304" pitchFamily="18" charset="0"/>
                <a:cs typeface="Times New Roman" panose="02020603050405020304" pitchFamily="18" charset="0"/>
              </a:rPr>
              <a:t>Nature</a:t>
            </a:r>
            <a:r>
              <a:rPr lang="en-US" sz="1200" b="0" i="0" dirty="0">
                <a:solidFill>
                  <a:srgbClr val="222222"/>
                </a:solidFill>
                <a:effectLst/>
                <a:latin typeface="Times New Roman" panose="02020603050405020304" pitchFamily="18" charset="0"/>
                <a:cs typeface="Times New Roman" panose="02020603050405020304" pitchFamily="18" charset="0"/>
              </a:rPr>
              <a:t> </a:t>
            </a:r>
            <a:r>
              <a:rPr lang="en-US" sz="1200" b="1" i="0" dirty="0">
                <a:solidFill>
                  <a:srgbClr val="222222"/>
                </a:solidFill>
                <a:effectLst/>
                <a:latin typeface="Times New Roman" panose="02020603050405020304" pitchFamily="18" charset="0"/>
                <a:cs typeface="Times New Roman" panose="02020603050405020304" pitchFamily="18" charset="0"/>
              </a:rPr>
              <a:t>609</a:t>
            </a:r>
            <a:r>
              <a:rPr lang="en-US" sz="1200" b="0" i="0" dirty="0">
                <a:solidFill>
                  <a:srgbClr val="222222"/>
                </a:solidFill>
                <a:effectLst/>
                <a:latin typeface="Times New Roman" panose="02020603050405020304" pitchFamily="18" charset="0"/>
                <a:cs typeface="Times New Roman" panose="02020603050405020304" pitchFamily="18" charset="0"/>
              </a:rPr>
              <a:t>, 722–727 (2022). https://doi.org/10.1038/s41586-022-05108-y</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5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5" grpId="0"/>
      <p:bldP spid="36"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B0B95-FDAE-C892-D448-B0862F2412AD}"/>
              </a:ext>
            </a:extLst>
          </p:cNvPr>
          <p:cNvPicPr>
            <a:picLocks noChangeAspect="1"/>
          </p:cNvPicPr>
          <p:nvPr/>
        </p:nvPicPr>
        <p:blipFill>
          <a:blip r:embed="rId3"/>
          <a:stretch>
            <a:fillRect/>
          </a:stretch>
        </p:blipFill>
        <p:spPr>
          <a:xfrm>
            <a:off x="108055" y="124432"/>
            <a:ext cx="6483443" cy="1773942"/>
          </a:xfrm>
          <a:prstGeom prst="rect">
            <a:avLst/>
          </a:prstGeom>
        </p:spPr>
      </p:pic>
      <p:pic>
        <p:nvPicPr>
          <p:cNvPr id="2" name="Picture 1">
            <a:extLst>
              <a:ext uri="{FF2B5EF4-FFF2-40B4-BE49-F238E27FC236}">
                <a16:creationId xmlns:a16="http://schemas.microsoft.com/office/drawing/2014/main" id="{D0CA946E-EF3E-55D9-CF70-D657C6FD685F}"/>
              </a:ext>
            </a:extLst>
          </p:cNvPr>
          <p:cNvPicPr>
            <a:picLocks noChangeAspect="1"/>
          </p:cNvPicPr>
          <p:nvPr/>
        </p:nvPicPr>
        <p:blipFill>
          <a:blip r:embed="rId4"/>
          <a:stretch>
            <a:fillRect/>
          </a:stretch>
        </p:blipFill>
        <p:spPr>
          <a:xfrm>
            <a:off x="6775181" y="90604"/>
            <a:ext cx="5150835" cy="863552"/>
          </a:xfrm>
          <a:prstGeom prst="rect">
            <a:avLst/>
          </a:prstGeom>
        </p:spPr>
      </p:pic>
      <p:sp>
        <p:nvSpPr>
          <p:cNvPr id="4" name="TextBox 3">
            <a:extLst>
              <a:ext uri="{FF2B5EF4-FFF2-40B4-BE49-F238E27FC236}">
                <a16:creationId xmlns:a16="http://schemas.microsoft.com/office/drawing/2014/main" id="{1C2057B2-5319-8F8B-0B6C-884BFEB882F6}"/>
              </a:ext>
            </a:extLst>
          </p:cNvPr>
          <p:cNvSpPr txBox="1"/>
          <p:nvPr/>
        </p:nvSpPr>
        <p:spPr>
          <a:xfrm>
            <a:off x="6661319" y="785192"/>
            <a:ext cx="553068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Lithium mediated nitrogen reduction</a:t>
            </a:r>
          </a:p>
        </p:txBody>
      </p:sp>
      <p:pic>
        <p:nvPicPr>
          <p:cNvPr id="6" name="Picture 5">
            <a:extLst>
              <a:ext uri="{FF2B5EF4-FFF2-40B4-BE49-F238E27FC236}">
                <a16:creationId xmlns:a16="http://schemas.microsoft.com/office/drawing/2014/main" id="{FF1DED48-F915-0FEF-655C-C12764967329}"/>
              </a:ext>
            </a:extLst>
          </p:cNvPr>
          <p:cNvPicPr>
            <a:picLocks noChangeAspect="1"/>
          </p:cNvPicPr>
          <p:nvPr/>
        </p:nvPicPr>
        <p:blipFill>
          <a:blip r:embed="rId5"/>
          <a:stretch>
            <a:fillRect/>
          </a:stretch>
        </p:blipFill>
        <p:spPr>
          <a:xfrm>
            <a:off x="815008" y="1942866"/>
            <a:ext cx="5526157" cy="4915134"/>
          </a:xfrm>
          <a:prstGeom prst="rect">
            <a:avLst/>
          </a:prstGeom>
        </p:spPr>
      </p:pic>
      <p:pic>
        <p:nvPicPr>
          <p:cNvPr id="8" name="Picture 7">
            <a:extLst>
              <a:ext uri="{FF2B5EF4-FFF2-40B4-BE49-F238E27FC236}">
                <a16:creationId xmlns:a16="http://schemas.microsoft.com/office/drawing/2014/main" id="{1B1637F4-3E83-D1D2-BAE2-ACFF21138B7E}"/>
              </a:ext>
            </a:extLst>
          </p:cNvPr>
          <p:cNvPicPr>
            <a:picLocks noChangeAspect="1"/>
          </p:cNvPicPr>
          <p:nvPr/>
        </p:nvPicPr>
        <p:blipFill>
          <a:blip r:embed="rId6"/>
          <a:stretch>
            <a:fillRect/>
          </a:stretch>
        </p:blipFill>
        <p:spPr>
          <a:xfrm>
            <a:off x="7329019" y="1885209"/>
            <a:ext cx="4276418" cy="3412347"/>
          </a:xfrm>
          <a:prstGeom prst="rect">
            <a:avLst/>
          </a:prstGeom>
        </p:spPr>
      </p:pic>
      <p:sp>
        <p:nvSpPr>
          <p:cNvPr id="9" name="TextBox 8">
            <a:extLst>
              <a:ext uri="{FF2B5EF4-FFF2-40B4-BE49-F238E27FC236}">
                <a16:creationId xmlns:a16="http://schemas.microsoft.com/office/drawing/2014/main" id="{F3D75923-FE6C-7369-B508-35B22191F070}"/>
              </a:ext>
            </a:extLst>
          </p:cNvPr>
          <p:cNvSpPr txBox="1"/>
          <p:nvPr/>
        </p:nvSpPr>
        <p:spPr>
          <a:xfrm>
            <a:off x="7911548" y="5595730"/>
            <a:ext cx="3127779"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Faradaic efficiency: ~ 60 %</a:t>
            </a:r>
          </a:p>
          <a:p>
            <a:r>
              <a:rPr lang="en-US" b="1" dirty="0">
                <a:latin typeface="Arial" panose="020B0604020202020204" pitchFamily="34" charset="0"/>
                <a:cs typeface="Arial" panose="020B0604020202020204" pitchFamily="34" charset="0"/>
              </a:rPr>
              <a:t>Voltage: 4-5 V</a:t>
            </a:r>
          </a:p>
        </p:txBody>
      </p:sp>
      <p:sp>
        <p:nvSpPr>
          <p:cNvPr id="10" name="TextBox 9">
            <a:extLst>
              <a:ext uri="{FF2B5EF4-FFF2-40B4-BE49-F238E27FC236}">
                <a16:creationId xmlns:a16="http://schemas.microsoft.com/office/drawing/2014/main" id="{A6D51D99-D5A9-9D59-3FE0-312F9BDC9A78}"/>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18</a:t>
            </a:r>
          </a:p>
        </p:txBody>
      </p:sp>
      <p:sp>
        <p:nvSpPr>
          <p:cNvPr id="7" name="TextBox 6">
            <a:extLst>
              <a:ext uri="{FF2B5EF4-FFF2-40B4-BE49-F238E27FC236}">
                <a16:creationId xmlns:a16="http://schemas.microsoft.com/office/drawing/2014/main" id="{2F2900E2-8FEE-D3FC-7AD4-DD3F97EB5562}"/>
              </a:ext>
            </a:extLst>
          </p:cNvPr>
          <p:cNvSpPr txBox="1"/>
          <p:nvPr/>
        </p:nvSpPr>
        <p:spPr>
          <a:xfrm>
            <a:off x="9686317" y="6581001"/>
            <a:ext cx="612356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Fu et al., </a:t>
            </a:r>
            <a:r>
              <a:rPr lang="en-US" sz="1200" i="1" dirty="0">
                <a:latin typeface="Times New Roman" panose="02020603050405020304" pitchFamily="18" charset="0"/>
                <a:cs typeface="Times New Roman" panose="02020603050405020304" pitchFamily="18" charset="0"/>
              </a:rPr>
              <a:t>Science</a:t>
            </a:r>
            <a:r>
              <a:rPr lang="en-US" sz="1200" dirty="0">
                <a:latin typeface="Times New Roman" panose="02020603050405020304" pitchFamily="18" charset="0"/>
                <a:cs typeface="Times New Roman" panose="02020603050405020304" pitchFamily="18" charset="0"/>
              </a:rPr>
              <a:t> 379, 707–712 (2023)</a:t>
            </a:r>
          </a:p>
        </p:txBody>
      </p:sp>
    </p:spTree>
    <p:extLst>
      <p:ext uri="{BB962C8B-B14F-4D97-AF65-F5344CB8AC3E}">
        <p14:creationId xmlns:p14="http://schemas.microsoft.com/office/powerpoint/2010/main" val="24450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itrogen Cycle – Definition, Steps, Importance with Diagram">
            <a:extLst>
              <a:ext uri="{FF2B5EF4-FFF2-40B4-BE49-F238E27FC236}">
                <a16:creationId xmlns:a16="http://schemas.microsoft.com/office/drawing/2014/main" id="{8AE983A9-1114-4CFD-A3E5-B7C11C176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2D8B09E-5AF0-8833-A429-C1A4812E3856}"/>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70693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9F585F-555F-3DDD-B400-A129C98E3EE4}"/>
              </a:ext>
            </a:extLst>
          </p:cNvPr>
          <p:cNvSpPr txBox="1"/>
          <p:nvPr/>
        </p:nvSpPr>
        <p:spPr>
          <a:xfrm>
            <a:off x="443130" y="144868"/>
            <a:ext cx="1099659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How else can we decarbonize ammonia production?</a:t>
            </a:r>
          </a:p>
        </p:txBody>
      </p:sp>
      <p:pic>
        <p:nvPicPr>
          <p:cNvPr id="4" name="Picture 3">
            <a:extLst>
              <a:ext uri="{FF2B5EF4-FFF2-40B4-BE49-F238E27FC236}">
                <a16:creationId xmlns:a16="http://schemas.microsoft.com/office/drawing/2014/main" id="{23F39AA7-C3A7-3F9F-0721-54ACB14A41BA}"/>
              </a:ext>
            </a:extLst>
          </p:cNvPr>
          <p:cNvPicPr>
            <a:picLocks noChangeAspect="1"/>
          </p:cNvPicPr>
          <p:nvPr/>
        </p:nvPicPr>
        <p:blipFill>
          <a:blip r:embed="rId2"/>
          <a:stretch>
            <a:fillRect/>
          </a:stretch>
        </p:blipFill>
        <p:spPr>
          <a:xfrm>
            <a:off x="0" y="1924468"/>
            <a:ext cx="12130268" cy="3639081"/>
          </a:xfrm>
          <a:prstGeom prst="rect">
            <a:avLst/>
          </a:prstGeom>
        </p:spPr>
      </p:pic>
      <p:cxnSp>
        <p:nvCxnSpPr>
          <p:cNvPr id="5" name="Straight Arrow Connector 4">
            <a:extLst>
              <a:ext uri="{FF2B5EF4-FFF2-40B4-BE49-F238E27FC236}">
                <a16:creationId xmlns:a16="http://schemas.microsoft.com/office/drawing/2014/main" id="{82336796-0056-E9C1-7ADE-A03414E0CAF3}"/>
              </a:ext>
            </a:extLst>
          </p:cNvPr>
          <p:cNvCxnSpPr/>
          <p:nvPr/>
        </p:nvCxnSpPr>
        <p:spPr>
          <a:xfrm>
            <a:off x="5590572" y="5127589"/>
            <a:ext cx="0" cy="856527"/>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4C3429-EB78-0963-1511-9DBE40499F41}"/>
              </a:ext>
            </a:extLst>
          </p:cNvPr>
          <p:cNvSpPr txBox="1"/>
          <p:nvPr/>
        </p:nvSpPr>
        <p:spPr>
          <a:xfrm>
            <a:off x="4768769" y="5914668"/>
            <a:ext cx="1718740" cy="830997"/>
          </a:xfrm>
          <a:prstGeom prst="rect">
            <a:avLst/>
          </a:prstGeom>
          <a:noFill/>
        </p:spPr>
        <p:txBody>
          <a:bodyPr wrap="none" rtlCol="0">
            <a:spAutoFit/>
          </a:bodyPr>
          <a:lstStyle/>
          <a:p>
            <a:r>
              <a:rPr lang="en-US" sz="2400" b="1" dirty="0">
                <a:solidFill>
                  <a:schemeClr val="accent4">
                    <a:lumMod val="75000"/>
                  </a:schemeClr>
                </a:solidFill>
                <a:latin typeface="Arial" panose="020B0604020202020204" pitchFamily="34" charset="0"/>
                <a:cs typeface="Arial" panose="020B0604020202020204" pitchFamily="34" charset="0"/>
              </a:rPr>
              <a:t>Direct CO</a:t>
            </a:r>
            <a:r>
              <a:rPr lang="en-US" sz="2400" b="1" baseline="-25000" dirty="0">
                <a:solidFill>
                  <a:schemeClr val="accent4">
                    <a:lumMod val="75000"/>
                  </a:schemeClr>
                </a:solidFill>
                <a:latin typeface="Arial" panose="020B0604020202020204" pitchFamily="34" charset="0"/>
                <a:cs typeface="Arial" panose="020B0604020202020204" pitchFamily="34" charset="0"/>
              </a:rPr>
              <a:t>2</a:t>
            </a:r>
            <a:br>
              <a:rPr lang="en-US" sz="2400" b="1" dirty="0">
                <a:solidFill>
                  <a:schemeClr val="accent4">
                    <a:lumMod val="75000"/>
                  </a:schemeClr>
                </a:solidFill>
                <a:latin typeface="Arial" panose="020B0604020202020204" pitchFamily="34" charset="0"/>
                <a:cs typeface="Arial" panose="020B0604020202020204" pitchFamily="34" charset="0"/>
              </a:rPr>
            </a:br>
            <a:r>
              <a:rPr lang="en-US" sz="2400" b="1" dirty="0">
                <a:solidFill>
                  <a:schemeClr val="accent4">
                    <a:lumMod val="75000"/>
                  </a:schemeClr>
                </a:solidFill>
                <a:latin typeface="Arial" panose="020B0604020202020204" pitchFamily="34" charset="0"/>
                <a:cs typeface="Arial" panose="020B0604020202020204" pitchFamily="34" charset="0"/>
              </a:rPr>
              <a:t>emissions</a:t>
            </a:r>
          </a:p>
        </p:txBody>
      </p:sp>
      <p:cxnSp>
        <p:nvCxnSpPr>
          <p:cNvPr id="7" name="Straight Arrow Connector 6">
            <a:extLst>
              <a:ext uri="{FF2B5EF4-FFF2-40B4-BE49-F238E27FC236}">
                <a16:creationId xmlns:a16="http://schemas.microsoft.com/office/drawing/2014/main" id="{E85FB335-9EA9-C26A-2E04-8ED9AA5F072C}"/>
              </a:ext>
            </a:extLst>
          </p:cNvPr>
          <p:cNvCxnSpPr/>
          <p:nvPr/>
        </p:nvCxnSpPr>
        <p:spPr>
          <a:xfrm>
            <a:off x="5972537" y="1701482"/>
            <a:ext cx="243068" cy="12153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861AAB-4A53-317A-DE9C-A6887F456C11}"/>
              </a:ext>
            </a:extLst>
          </p:cNvPr>
          <p:cNvSpPr txBox="1"/>
          <p:nvPr/>
        </p:nvSpPr>
        <p:spPr>
          <a:xfrm>
            <a:off x="5602146" y="1180622"/>
            <a:ext cx="891462" cy="523220"/>
          </a:xfrm>
          <a:prstGeom prst="rect">
            <a:avLst/>
          </a:prstGeom>
          <a:noFill/>
        </p:spPr>
        <p:txBody>
          <a:bodyPr wrap="none" rtlCol="0">
            <a:spAutoFit/>
          </a:bodyPr>
          <a:lstStyle/>
          <a:p>
            <a:r>
              <a:rPr lang="en-US" sz="2800" b="1" dirty="0">
                <a:solidFill>
                  <a:srgbClr val="C00000"/>
                </a:solidFill>
              </a:rPr>
              <a:t>Heat</a:t>
            </a:r>
          </a:p>
        </p:txBody>
      </p:sp>
      <p:cxnSp>
        <p:nvCxnSpPr>
          <p:cNvPr id="9" name="Straight Arrow Connector 8">
            <a:extLst>
              <a:ext uri="{FF2B5EF4-FFF2-40B4-BE49-F238E27FC236}">
                <a16:creationId xmlns:a16="http://schemas.microsoft.com/office/drawing/2014/main" id="{E91416C2-751F-D54B-D0FA-76AD9AC7F242}"/>
              </a:ext>
            </a:extLst>
          </p:cNvPr>
          <p:cNvCxnSpPr>
            <a:cxnSpLocks/>
          </p:cNvCxnSpPr>
          <p:nvPr/>
        </p:nvCxnSpPr>
        <p:spPr>
          <a:xfrm>
            <a:off x="11435787" y="3946971"/>
            <a:ext cx="75621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D7090E-4B3B-03E0-7BEF-89D5FDFA00C1}"/>
              </a:ext>
            </a:extLst>
          </p:cNvPr>
          <p:cNvCxnSpPr>
            <a:cxnSpLocks/>
          </p:cNvCxnSpPr>
          <p:nvPr/>
        </p:nvCxnSpPr>
        <p:spPr>
          <a:xfrm flipH="1" flipV="1">
            <a:off x="2575366" y="4481337"/>
            <a:ext cx="804442" cy="127128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006DB1-0744-E7A3-8247-EF1911DEB8A7}"/>
              </a:ext>
            </a:extLst>
          </p:cNvPr>
          <p:cNvCxnSpPr>
            <a:cxnSpLocks/>
          </p:cNvCxnSpPr>
          <p:nvPr/>
        </p:nvCxnSpPr>
        <p:spPr>
          <a:xfrm flipV="1">
            <a:off x="3784921" y="2847376"/>
            <a:ext cx="0" cy="295154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6E18092-CEFF-DF2C-A0E7-4A7F9809B32B}"/>
              </a:ext>
            </a:extLst>
          </p:cNvPr>
          <p:cNvCxnSpPr>
            <a:cxnSpLocks/>
          </p:cNvCxnSpPr>
          <p:nvPr/>
        </p:nvCxnSpPr>
        <p:spPr>
          <a:xfrm>
            <a:off x="5301205" y="1724632"/>
            <a:ext cx="407043" cy="133301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ABC7B91-9FDB-D29F-AA71-8776DEA71355}"/>
              </a:ext>
            </a:extLst>
          </p:cNvPr>
          <p:cNvCxnSpPr>
            <a:cxnSpLocks/>
          </p:cNvCxnSpPr>
          <p:nvPr/>
        </p:nvCxnSpPr>
        <p:spPr>
          <a:xfrm flipH="1" flipV="1">
            <a:off x="8727311" y="5058141"/>
            <a:ext cx="127322" cy="625032"/>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E96496-C7DD-A79E-EEDD-423A07236697}"/>
              </a:ext>
            </a:extLst>
          </p:cNvPr>
          <p:cNvSpPr txBox="1"/>
          <p:nvPr/>
        </p:nvSpPr>
        <p:spPr>
          <a:xfrm>
            <a:off x="4328933" y="1238495"/>
            <a:ext cx="1135567" cy="523220"/>
          </a:xfrm>
          <a:prstGeom prst="rect">
            <a:avLst/>
          </a:prstGeom>
          <a:noFill/>
        </p:spPr>
        <p:txBody>
          <a:bodyPr wrap="none" rtlCol="0">
            <a:spAutoFit/>
          </a:bodyPr>
          <a:lstStyle/>
          <a:p>
            <a:r>
              <a:rPr lang="en-US" sz="2800" b="1" dirty="0">
                <a:solidFill>
                  <a:schemeClr val="accent2">
                    <a:lumMod val="75000"/>
                  </a:schemeClr>
                </a:solidFill>
              </a:rPr>
              <a:t>Power</a:t>
            </a:r>
          </a:p>
        </p:txBody>
      </p:sp>
      <p:sp>
        <p:nvSpPr>
          <p:cNvPr id="15" name="TextBox 14">
            <a:extLst>
              <a:ext uri="{FF2B5EF4-FFF2-40B4-BE49-F238E27FC236}">
                <a16:creationId xmlns:a16="http://schemas.microsoft.com/office/drawing/2014/main" id="{E01F5149-2A76-5974-0D9D-01F0D474BE05}"/>
              </a:ext>
            </a:extLst>
          </p:cNvPr>
          <p:cNvSpPr txBox="1"/>
          <p:nvPr/>
        </p:nvSpPr>
        <p:spPr>
          <a:xfrm>
            <a:off x="532435" y="5764200"/>
            <a:ext cx="3658374" cy="1015663"/>
          </a:xfrm>
          <a:prstGeom prst="rect">
            <a:avLst/>
          </a:prstGeom>
          <a:noFill/>
        </p:spPr>
        <p:txBody>
          <a:bodyPr wrap="none" rtlCol="0">
            <a:spAutoFit/>
          </a:bodyPr>
          <a:lstStyle/>
          <a:p>
            <a:r>
              <a:rPr lang="en-US" sz="2000" b="1" dirty="0">
                <a:solidFill>
                  <a:schemeClr val="bg2">
                    <a:lumMod val="50000"/>
                  </a:schemeClr>
                </a:solidFill>
                <a:latin typeface="Arial" panose="020B0604020202020204" pitchFamily="34" charset="0"/>
                <a:cs typeface="Arial" panose="020B0604020202020204" pitchFamily="34" charset="0"/>
              </a:rPr>
              <a:t>Steam reforming of methane</a:t>
            </a:r>
            <a:br>
              <a:rPr lang="en-US" sz="2000" b="1" dirty="0">
                <a:solidFill>
                  <a:schemeClr val="bg2">
                    <a:lumMod val="50000"/>
                  </a:schemeClr>
                </a:solidFill>
                <a:latin typeface="Arial" panose="020B0604020202020204" pitchFamily="34" charset="0"/>
                <a:cs typeface="Arial" panose="020B0604020202020204" pitchFamily="34" charset="0"/>
              </a:rPr>
            </a:br>
            <a:r>
              <a:rPr lang="en-US" sz="2000" b="1" dirty="0">
                <a:solidFill>
                  <a:schemeClr val="bg2">
                    <a:lumMod val="50000"/>
                  </a:schemeClr>
                </a:solidFill>
                <a:latin typeface="Arial" panose="020B0604020202020204" pitchFamily="34" charset="0"/>
                <a:cs typeface="Arial" panose="020B0604020202020204" pitchFamily="34" charset="0"/>
              </a:rPr>
              <a:t>+ water-gas shift reaction:</a:t>
            </a:r>
            <a:br>
              <a:rPr lang="en-US" sz="2000" b="1" dirty="0">
                <a:solidFill>
                  <a:schemeClr val="bg2">
                    <a:lumMod val="50000"/>
                  </a:schemeClr>
                </a:solidFill>
                <a:latin typeface="Arial" panose="020B0604020202020204" pitchFamily="34" charset="0"/>
                <a:cs typeface="Arial" panose="020B0604020202020204" pitchFamily="34" charset="0"/>
              </a:rPr>
            </a:br>
            <a:r>
              <a:rPr lang="en-US" sz="2000" b="1" dirty="0">
                <a:solidFill>
                  <a:schemeClr val="bg2">
                    <a:lumMod val="50000"/>
                  </a:schemeClr>
                </a:solidFill>
                <a:latin typeface="Arial" panose="020B0604020202020204" pitchFamily="34" charset="0"/>
                <a:cs typeface="Arial" panose="020B0604020202020204" pitchFamily="34" charset="0"/>
              </a:rPr>
              <a:t>“grey hydrogen”</a:t>
            </a:r>
          </a:p>
        </p:txBody>
      </p:sp>
      <p:sp>
        <p:nvSpPr>
          <p:cNvPr id="16" name="Rectangle 15">
            <a:extLst>
              <a:ext uri="{FF2B5EF4-FFF2-40B4-BE49-F238E27FC236}">
                <a16:creationId xmlns:a16="http://schemas.microsoft.com/office/drawing/2014/main" id="{6251CD5D-E34F-03B9-F388-0DD08D7D073B}"/>
              </a:ext>
            </a:extLst>
          </p:cNvPr>
          <p:cNvSpPr/>
          <p:nvPr/>
        </p:nvSpPr>
        <p:spPr>
          <a:xfrm>
            <a:off x="590309" y="1944550"/>
            <a:ext cx="5301206" cy="36807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8013D95-1A46-3830-670E-2D55E4FAA6A4}"/>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19</a:t>
            </a:r>
          </a:p>
        </p:txBody>
      </p:sp>
      <p:sp>
        <p:nvSpPr>
          <p:cNvPr id="2" name="TextBox 1">
            <a:extLst>
              <a:ext uri="{FF2B5EF4-FFF2-40B4-BE49-F238E27FC236}">
                <a16:creationId xmlns:a16="http://schemas.microsoft.com/office/drawing/2014/main" id="{B3B8EE0B-123D-A6AF-4CF5-1A603A4ACEA7}"/>
              </a:ext>
            </a:extLst>
          </p:cNvPr>
          <p:cNvSpPr txBox="1"/>
          <p:nvPr/>
        </p:nvSpPr>
        <p:spPr>
          <a:xfrm>
            <a:off x="9251020" y="6581001"/>
            <a:ext cx="292464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https://en.wikipedia.org/wiki/Haber_process</a:t>
            </a:r>
          </a:p>
        </p:txBody>
      </p:sp>
    </p:spTree>
    <p:extLst>
      <p:ext uri="{BB962C8B-B14F-4D97-AF65-F5344CB8AC3E}">
        <p14:creationId xmlns:p14="http://schemas.microsoft.com/office/powerpoint/2010/main" val="1435229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698349-CF4D-3A90-74F5-04D45DE4D619}"/>
              </a:ext>
            </a:extLst>
          </p:cNvPr>
          <p:cNvPicPr>
            <a:picLocks noChangeAspect="1"/>
          </p:cNvPicPr>
          <p:nvPr/>
        </p:nvPicPr>
        <p:blipFill>
          <a:blip r:embed="rId2"/>
          <a:stretch>
            <a:fillRect/>
          </a:stretch>
        </p:blipFill>
        <p:spPr>
          <a:xfrm>
            <a:off x="518554" y="0"/>
            <a:ext cx="11219559" cy="6839848"/>
          </a:xfrm>
          <a:prstGeom prst="rect">
            <a:avLst/>
          </a:prstGeom>
        </p:spPr>
      </p:pic>
      <p:sp>
        <p:nvSpPr>
          <p:cNvPr id="4" name="TextBox 3">
            <a:extLst>
              <a:ext uri="{FF2B5EF4-FFF2-40B4-BE49-F238E27FC236}">
                <a16:creationId xmlns:a16="http://schemas.microsoft.com/office/drawing/2014/main" id="{A2DB1063-0B72-05B7-8A6A-B09C2F5694FC}"/>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20</a:t>
            </a:r>
          </a:p>
        </p:txBody>
      </p:sp>
      <p:sp>
        <p:nvSpPr>
          <p:cNvPr id="5" name="TextBox 4">
            <a:extLst>
              <a:ext uri="{FF2B5EF4-FFF2-40B4-BE49-F238E27FC236}">
                <a16:creationId xmlns:a16="http://schemas.microsoft.com/office/drawing/2014/main" id="{03AEAA7E-6E5D-938B-A100-FF092ED340A0}"/>
              </a:ext>
            </a:extLst>
          </p:cNvPr>
          <p:cNvSpPr txBox="1"/>
          <p:nvPr/>
        </p:nvSpPr>
        <p:spPr>
          <a:xfrm>
            <a:off x="8616272" y="6561545"/>
            <a:ext cx="6123560"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Ahmet </a:t>
            </a:r>
            <a:r>
              <a:rPr lang="en-US" sz="1200" dirty="0" err="1">
                <a:latin typeface="Times New Roman" panose="02020603050405020304" pitchFamily="18" charset="0"/>
                <a:cs typeface="Times New Roman" panose="02020603050405020304" pitchFamily="18" charset="0"/>
              </a:rPr>
              <a:t>Kusoglu</a:t>
            </a:r>
            <a:r>
              <a:rPr lang="en-US" sz="1200" dirty="0">
                <a:latin typeface="Times New Roman" panose="02020603050405020304" pitchFamily="18" charset="0"/>
                <a:cs typeface="Times New Roman" panose="02020603050405020304" pitchFamily="18" charset="0"/>
              </a:rPr>
              <a:t> 2021 </a:t>
            </a:r>
            <a:r>
              <a:rPr lang="en-US" sz="1200" dirty="0" err="1">
                <a:latin typeface="Times New Roman" panose="02020603050405020304" pitchFamily="18" charset="0"/>
                <a:cs typeface="Times New Roman" panose="02020603050405020304" pitchFamily="18" charset="0"/>
              </a:rPr>
              <a:t>Electrochem</a:t>
            </a:r>
            <a:r>
              <a:rPr lang="en-US" sz="1200" dirty="0">
                <a:latin typeface="Times New Roman" panose="02020603050405020304" pitchFamily="18" charset="0"/>
                <a:cs typeface="Times New Roman" panose="02020603050405020304" pitchFamily="18" charset="0"/>
              </a:rPr>
              <a:t>. Soc. Interface 30 44</a:t>
            </a:r>
          </a:p>
        </p:txBody>
      </p:sp>
    </p:spTree>
    <p:extLst>
      <p:ext uri="{BB962C8B-B14F-4D97-AF65-F5344CB8AC3E}">
        <p14:creationId xmlns:p14="http://schemas.microsoft.com/office/powerpoint/2010/main" val="314948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030CB9-5E55-6BD7-058A-517C71E02734}"/>
              </a:ext>
            </a:extLst>
          </p:cNvPr>
          <p:cNvPicPr>
            <a:picLocks noChangeAspect="1"/>
          </p:cNvPicPr>
          <p:nvPr/>
        </p:nvPicPr>
        <p:blipFill rotWithShape="1">
          <a:blip r:embed="rId2"/>
          <a:srcRect t="10346"/>
          <a:stretch/>
        </p:blipFill>
        <p:spPr>
          <a:xfrm>
            <a:off x="1903534" y="1050586"/>
            <a:ext cx="8403555" cy="5513458"/>
          </a:xfrm>
          <a:prstGeom prst="rect">
            <a:avLst/>
          </a:prstGeom>
        </p:spPr>
      </p:pic>
      <p:sp>
        <p:nvSpPr>
          <p:cNvPr id="5" name="TextBox 4">
            <a:extLst>
              <a:ext uri="{FF2B5EF4-FFF2-40B4-BE49-F238E27FC236}">
                <a16:creationId xmlns:a16="http://schemas.microsoft.com/office/drawing/2014/main" id="{543F6C92-025B-BC18-19C2-731C17D736AC}"/>
              </a:ext>
            </a:extLst>
          </p:cNvPr>
          <p:cNvSpPr txBox="1"/>
          <p:nvPr/>
        </p:nvSpPr>
        <p:spPr>
          <a:xfrm>
            <a:off x="443130" y="144868"/>
            <a:ext cx="1131761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Hydrogen economy? What about… ammonia economy :o</a:t>
            </a:r>
          </a:p>
        </p:txBody>
      </p:sp>
      <p:sp>
        <p:nvSpPr>
          <p:cNvPr id="6" name="TextBox 5">
            <a:extLst>
              <a:ext uri="{FF2B5EF4-FFF2-40B4-BE49-F238E27FC236}">
                <a16:creationId xmlns:a16="http://schemas.microsoft.com/office/drawing/2014/main" id="{8B22B6FA-0535-60F2-DCC6-7ED18907D01D}"/>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21</a:t>
            </a:r>
          </a:p>
        </p:txBody>
      </p:sp>
      <p:sp>
        <p:nvSpPr>
          <p:cNvPr id="2" name="TextBox 1">
            <a:extLst>
              <a:ext uri="{FF2B5EF4-FFF2-40B4-BE49-F238E27FC236}">
                <a16:creationId xmlns:a16="http://schemas.microsoft.com/office/drawing/2014/main" id="{E5DF48B6-8DD0-5848-79EC-F226FEF2A7FD}"/>
              </a:ext>
            </a:extLst>
          </p:cNvPr>
          <p:cNvSpPr txBox="1"/>
          <p:nvPr/>
        </p:nvSpPr>
        <p:spPr>
          <a:xfrm>
            <a:off x="5955760" y="6581001"/>
            <a:ext cx="699175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https://royalsociety.org/-/media/policy/projects/green-ammonia/green-ammonia-policy-briefing.pdf</a:t>
            </a:r>
          </a:p>
        </p:txBody>
      </p:sp>
    </p:spTree>
    <p:extLst>
      <p:ext uri="{BB962C8B-B14F-4D97-AF65-F5344CB8AC3E}">
        <p14:creationId xmlns:p14="http://schemas.microsoft.com/office/powerpoint/2010/main" val="284006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EC24C7-BC92-1E68-E97A-460E58A060CD}"/>
              </a:ext>
            </a:extLst>
          </p:cNvPr>
          <p:cNvPicPr>
            <a:picLocks noChangeAspect="1"/>
          </p:cNvPicPr>
          <p:nvPr/>
        </p:nvPicPr>
        <p:blipFill rotWithShape="1">
          <a:blip r:embed="rId2"/>
          <a:srcRect t="8731" b="-8731"/>
          <a:stretch/>
        </p:blipFill>
        <p:spPr>
          <a:xfrm>
            <a:off x="1032815" y="846310"/>
            <a:ext cx="9970144" cy="6573162"/>
          </a:xfrm>
          <a:prstGeom prst="rect">
            <a:avLst/>
          </a:prstGeom>
        </p:spPr>
      </p:pic>
      <p:sp>
        <p:nvSpPr>
          <p:cNvPr id="4" name="TextBox 3">
            <a:extLst>
              <a:ext uri="{FF2B5EF4-FFF2-40B4-BE49-F238E27FC236}">
                <a16:creationId xmlns:a16="http://schemas.microsoft.com/office/drawing/2014/main" id="{67814519-FD38-AFFA-7706-48902322A962}"/>
              </a:ext>
            </a:extLst>
          </p:cNvPr>
          <p:cNvSpPr txBox="1"/>
          <p:nvPr/>
        </p:nvSpPr>
        <p:spPr>
          <a:xfrm>
            <a:off x="443130" y="144868"/>
            <a:ext cx="1131761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Ammonia gets around</a:t>
            </a:r>
          </a:p>
        </p:txBody>
      </p:sp>
      <p:sp>
        <p:nvSpPr>
          <p:cNvPr id="5" name="TextBox 4">
            <a:extLst>
              <a:ext uri="{FF2B5EF4-FFF2-40B4-BE49-F238E27FC236}">
                <a16:creationId xmlns:a16="http://schemas.microsoft.com/office/drawing/2014/main" id="{C7BE111C-7D81-1518-A157-3518A80EB0A7}"/>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22</a:t>
            </a:r>
          </a:p>
        </p:txBody>
      </p:sp>
      <p:sp>
        <p:nvSpPr>
          <p:cNvPr id="2" name="TextBox 1">
            <a:extLst>
              <a:ext uri="{FF2B5EF4-FFF2-40B4-BE49-F238E27FC236}">
                <a16:creationId xmlns:a16="http://schemas.microsoft.com/office/drawing/2014/main" id="{53EA5069-3A6A-CD96-2F82-9367C87D4630}"/>
              </a:ext>
            </a:extLst>
          </p:cNvPr>
          <p:cNvSpPr txBox="1"/>
          <p:nvPr/>
        </p:nvSpPr>
        <p:spPr>
          <a:xfrm>
            <a:off x="5955760" y="6581001"/>
            <a:ext cx="699175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https://royalsociety.org/-/media/policy/projects/green-ammonia/green-ammonia-policy-briefing.pdf</a:t>
            </a:r>
          </a:p>
        </p:txBody>
      </p:sp>
    </p:spTree>
    <p:extLst>
      <p:ext uri="{BB962C8B-B14F-4D97-AF65-F5344CB8AC3E}">
        <p14:creationId xmlns:p14="http://schemas.microsoft.com/office/powerpoint/2010/main" val="2477908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5E748A-55CB-95BE-11CA-52AE7E1A8EEC}"/>
              </a:ext>
            </a:extLst>
          </p:cNvPr>
          <p:cNvPicPr>
            <a:picLocks noChangeAspect="1"/>
          </p:cNvPicPr>
          <p:nvPr/>
        </p:nvPicPr>
        <p:blipFill>
          <a:blip r:embed="rId2"/>
          <a:stretch>
            <a:fillRect/>
          </a:stretch>
        </p:blipFill>
        <p:spPr>
          <a:xfrm>
            <a:off x="2172506" y="169955"/>
            <a:ext cx="7289546" cy="6558024"/>
          </a:xfrm>
          <a:prstGeom prst="rect">
            <a:avLst/>
          </a:prstGeom>
        </p:spPr>
      </p:pic>
      <p:sp>
        <p:nvSpPr>
          <p:cNvPr id="5" name="TextBox 4">
            <a:extLst>
              <a:ext uri="{FF2B5EF4-FFF2-40B4-BE49-F238E27FC236}">
                <a16:creationId xmlns:a16="http://schemas.microsoft.com/office/drawing/2014/main" id="{BACE46E0-AD9B-C266-2C8A-349B6D2F8EBD}"/>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23</a:t>
            </a:r>
          </a:p>
        </p:txBody>
      </p:sp>
    </p:spTree>
    <p:extLst>
      <p:ext uri="{BB962C8B-B14F-4D97-AF65-F5344CB8AC3E}">
        <p14:creationId xmlns:p14="http://schemas.microsoft.com/office/powerpoint/2010/main" val="2543827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113F69-CE78-8389-1983-A33635E7A0E3}"/>
              </a:ext>
            </a:extLst>
          </p:cNvPr>
          <p:cNvPicPr>
            <a:picLocks noChangeAspect="1"/>
          </p:cNvPicPr>
          <p:nvPr/>
        </p:nvPicPr>
        <p:blipFill>
          <a:blip r:embed="rId2"/>
          <a:stretch>
            <a:fillRect/>
          </a:stretch>
        </p:blipFill>
        <p:spPr>
          <a:xfrm>
            <a:off x="203030" y="1018793"/>
            <a:ext cx="7143020" cy="4954624"/>
          </a:xfrm>
          <a:prstGeom prst="rect">
            <a:avLst/>
          </a:prstGeom>
        </p:spPr>
      </p:pic>
      <p:pic>
        <p:nvPicPr>
          <p:cNvPr id="5" name="Picture 4">
            <a:extLst>
              <a:ext uri="{FF2B5EF4-FFF2-40B4-BE49-F238E27FC236}">
                <a16:creationId xmlns:a16="http://schemas.microsoft.com/office/drawing/2014/main" id="{DAA1E2F6-602F-8C46-7AB5-0C1D67B3BF1A}"/>
              </a:ext>
            </a:extLst>
          </p:cNvPr>
          <p:cNvPicPr>
            <a:picLocks noChangeAspect="1"/>
          </p:cNvPicPr>
          <p:nvPr/>
        </p:nvPicPr>
        <p:blipFill>
          <a:blip r:embed="rId3"/>
          <a:stretch>
            <a:fillRect/>
          </a:stretch>
        </p:blipFill>
        <p:spPr>
          <a:xfrm>
            <a:off x="7374824" y="1779112"/>
            <a:ext cx="4681341" cy="3539550"/>
          </a:xfrm>
          <a:prstGeom prst="rect">
            <a:avLst/>
          </a:prstGeom>
        </p:spPr>
      </p:pic>
      <p:sp>
        <p:nvSpPr>
          <p:cNvPr id="6" name="TextBox 5">
            <a:extLst>
              <a:ext uri="{FF2B5EF4-FFF2-40B4-BE49-F238E27FC236}">
                <a16:creationId xmlns:a16="http://schemas.microsoft.com/office/drawing/2014/main" id="{14420202-EC4C-BCA2-1EF4-1EAC270C063B}"/>
              </a:ext>
            </a:extLst>
          </p:cNvPr>
          <p:cNvSpPr txBox="1"/>
          <p:nvPr/>
        </p:nvSpPr>
        <p:spPr>
          <a:xfrm>
            <a:off x="443130" y="144868"/>
            <a:ext cx="1131761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Ammonia as fuel</a:t>
            </a:r>
          </a:p>
        </p:txBody>
      </p:sp>
      <p:sp>
        <p:nvSpPr>
          <p:cNvPr id="7" name="TextBox 6">
            <a:extLst>
              <a:ext uri="{FF2B5EF4-FFF2-40B4-BE49-F238E27FC236}">
                <a16:creationId xmlns:a16="http://schemas.microsoft.com/office/drawing/2014/main" id="{F1ABAC96-4E3F-08B4-BE46-697BF0C08867}"/>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24</a:t>
            </a:r>
          </a:p>
        </p:txBody>
      </p:sp>
      <p:sp>
        <p:nvSpPr>
          <p:cNvPr id="2" name="TextBox 1">
            <a:extLst>
              <a:ext uri="{FF2B5EF4-FFF2-40B4-BE49-F238E27FC236}">
                <a16:creationId xmlns:a16="http://schemas.microsoft.com/office/drawing/2014/main" id="{8E078180-2132-2ED3-97B9-824581EA91D4}"/>
              </a:ext>
            </a:extLst>
          </p:cNvPr>
          <p:cNvSpPr txBox="1"/>
          <p:nvPr/>
        </p:nvSpPr>
        <p:spPr>
          <a:xfrm>
            <a:off x="5955760" y="6581001"/>
            <a:ext cx="699175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https://royalsociety.org/-/media/policy/projects/green-ammonia/green-ammonia-policy-briefing.pdf</a:t>
            </a:r>
          </a:p>
        </p:txBody>
      </p:sp>
    </p:spTree>
    <p:extLst>
      <p:ext uri="{BB962C8B-B14F-4D97-AF65-F5344CB8AC3E}">
        <p14:creationId xmlns:p14="http://schemas.microsoft.com/office/powerpoint/2010/main" val="11012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420202-EC4C-BCA2-1EF4-1EAC270C063B}"/>
              </a:ext>
            </a:extLst>
          </p:cNvPr>
          <p:cNvSpPr txBox="1"/>
          <p:nvPr/>
        </p:nvSpPr>
        <p:spPr>
          <a:xfrm>
            <a:off x="443130" y="144868"/>
            <a:ext cx="11317610"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But don’t forget!</a:t>
            </a:r>
          </a:p>
        </p:txBody>
      </p:sp>
      <p:pic>
        <p:nvPicPr>
          <p:cNvPr id="2" name="Picture 1">
            <a:extLst>
              <a:ext uri="{FF2B5EF4-FFF2-40B4-BE49-F238E27FC236}">
                <a16:creationId xmlns:a16="http://schemas.microsoft.com/office/drawing/2014/main" id="{B9AB3299-C2EA-85F1-60A9-7484607C0833}"/>
              </a:ext>
            </a:extLst>
          </p:cNvPr>
          <p:cNvPicPr>
            <a:picLocks noChangeAspect="1"/>
          </p:cNvPicPr>
          <p:nvPr/>
        </p:nvPicPr>
        <p:blipFill rotWithShape="1">
          <a:blip r:embed="rId2"/>
          <a:srcRect t="18695"/>
          <a:stretch/>
        </p:blipFill>
        <p:spPr>
          <a:xfrm>
            <a:off x="1237195" y="1282148"/>
            <a:ext cx="9717609" cy="5575852"/>
          </a:xfrm>
          <a:prstGeom prst="rect">
            <a:avLst/>
          </a:prstGeom>
        </p:spPr>
      </p:pic>
      <p:sp>
        <p:nvSpPr>
          <p:cNvPr id="4" name="TextBox 3">
            <a:extLst>
              <a:ext uri="{FF2B5EF4-FFF2-40B4-BE49-F238E27FC236}">
                <a16:creationId xmlns:a16="http://schemas.microsoft.com/office/drawing/2014/main" id="{5ACEB314-DA72-FBD0-ADE7-30CA79BFACAC}"/>
              </a:ext>
            </a:extLst>
          </p:cNvPr>
          <p:cNvSpPr txBox="1"/>
          <p:nvPr/>
        </p:nvSpPr>
        <p:spPr>
          <a:xfrm>
            <a:off x="11760740" y="97280"/>
            <a:ext cx="44114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25</a:t>
            </a:r>
          </a:p>
        </p:txBody>
      </p:sp>
    </p:spTree>
    <p:extLst>
      <p:ext uri="{BB962C8B-B14F-4D97-AF65-F5344CB8AC3E}">
        <p14:creationId xmlns:p14="http://schemas.microsoft.com/office/powerpoint/2010/main" val="9247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1C4B64-9C37-C0C1-EF41-5FA56789881C}"/>
              </a:ext>
            </a:extLst>
          </p:cNvPr>
          <p:cNvPicPr>
            <a:picLocks noChangeAspect="1"/>
          </p:cNvPicPr>
          <p:nvPr/>
        </p:nvPicPr>
        <p:blipFill>
          <a:blip r:embed="rId3"/>
          <a:stretch>
            <a:fillRect/>
          </a:stretch>
        </p:blipFill>
        <p:spPr>
          <a:xfrm>
            <a:off x="1237195" y="0"/>
            <a:ext cx="9717609" cy="6858000"/>
          </a:xfrm>
          <a:prstGeom prst="rect">
            <a:avLst/>
          </a:prstGeom>
        </p:spPr>
      </p:pic>
      <p:sp>
        <p:nvSpPr>
          <p:cNvPr id="3" name="TextBox 2">
            <a:extLst>
              <a:ext uri="{FF2B5EF4-FFF2-40B4-BE49-F238E27FC236}">
                <a16:creationId xmlns:a16="http://schemas.microsoft.com/office/drawing/2014/main" id="{C63CF5ED-8F07-38DE-76EB-2DA46F2D9671}"/>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29013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8C93E415-5217-FB20-CA14-8CCE3AEC5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0"/>
            <a:ext cx="9720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C44A6D-02E7-7AD7-18DF-E044A6407138}"/>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2603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56E5D-C4C7-DAB1-EC9A-25C7158327A6}"/>
              </a:ext>
            </a:extLst>
          </p:cNvPr>
          <p:cNvSpPr txBox="1"/>
          <p:nvPr/>
        </p:nvSpPr>
        <p:spPr>
          <a:xfrm>
            <a:off x="173620" y="243068"/>
            <a:ext cx="5944256"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Industrial ammonia synthesis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429FC5-5868-0726-C108-9FCF83FF7C90}"/>
                  </a:ext>
                </a:extLst>
              </p:cNvPr>
              <p:cNvSpPr txBox="1"/>
              <p:nvPr/>
            </p:nvSpPr>
            <p:spPr>
              <a:xfrm>
                <a:off x="335666" y="983847"/>
                <a:ext cx="333572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N</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+3</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H</m:t>
                          </m:r>
                        </m:e>
                        <m:sub>
                          <m:r>
                            <a:rPr lang="en-US" sz="3200" b="0" i="0" smtClean="0">
                              <a:latin typeface="Cambria Math" panose="02040503050406030204" pitchFamily="18" charset="0"/>
                            </a:rPr>
                            <m:t>2</m:t>
                          </m:r>
                        </m:sub>
                      </m:sSub>
                      <m:r>
                        <a:rPr lang="en-US" sz="3200">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2</m:t>
                      </m:r>
                      <m:r>
                        <m:rPr>
                          <m:sty m:val="p"/>
                        </m:rPr>
                        <a:rPr lang="en-US" sz="3200" b="0" i="0" smtClean="0">
                          <a:latin typeface="Cambria Math" panose="02040503050406030204" pitchFamily="18" charset="0"/>
                          <a:ea typeface="Cambria Math" panose="02040503050406030204" pitchFamily="18" charset="0"/>
                        </a:rPr>
                        <m:t>N</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H</m:t>
                          </m:r>
                        </m:e>
                        <m:sub>
                          <m:r>
                            <a:rPr lang="en-US" sz="3200" b="0" i="0" smtClean="0">
                              <a:latin typeface="Cambria Math" panose="02040503050406030204" pitchFamily="18" charset="0"/>
                            </a:rPr>
                            <m:t>3</m:t>
                          </m:r>
                        </m:sub>
                      </m:sSub>
                    </m:oMath>
                  </m:oMathPara>
                </a14:m>
                <a:endParaRPr lang="en-US" dirty="0"/>
              </a:p>
            </p:txBody>
          </p:sp>
        </mc:Choice>
        <mc:Fallback xmlns="">
          <p:sp>
            <p:nvSpPr>
              <p:cNvPr id="4" name="TextBox 3">
                <a:extLst>
                  <a:ext uri="{FF2B5EF4-FFF2-40B4-BE49-F238E27FC236}">
                    <a16:creationId xmlns:a16="http://schemas.microsoft.com/office/drawing/2014/main" id="{89429FC5-5868-0726-C108-9FCF83FF7C90}"/>
                  </a:ext>
                </a:extLst>
              </p:cNvPr>
              <p:cNvSpPr txBox="1">
                <a:spLocks noRot="1" noChangeAspect="1" noMove="1" noResize="1" noEditPoints="1" noAdjustHandles="1" noChangeArrowheads="1" noChangeShapeType="1" noTextEdit="1"/>
              </p:cNvSpPr>
              <p:nvPr/>
            </p:nvSpPr>
            <p:spPr>
              <a:xfrm>
                <a:off x="335666" y="983847"/>
                <a:ext cx="3335721"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DF4A8EE-3F42-4A41-A702-680F3FAA0428}"/>
                  </a:ext>
                </a:extLst>
              </p:cNvPr>
              <p:cNvSpPr txBox="1"/>
              <p:nvPr/>
            </p:nvSpPr>
            <p:spPr>
              <a:xfrm>
                <a:off x="4029919" y="1008925"/>
                <a:ext cx="309604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𝐺</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𝐻</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𝑇</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5" name="TextBox 4">
                <a:extLst>
                  <a:ext uri="{FF2B5EF4-FFF2-40B4-BE49-F238E27FC236}">
                    <a16:creationId xmlns:a16="http://schemas.microsoft.com/office/drawing/2014/main" id="{FDF4A8EE-3F42-4A41-A702-680F3FAA0428}"/>
                  </a:ext>
                </a:extLst>
              </p:cNvPr>
              <p:cNvSpPr txBox="1">
                <a:spLocks noRot="1" noChangeAspect="1" noMove="1" noResize="1" noEditPoints="1" noAdjustHandles="1" noChangeArrowheads="1" noChangeShapeType="1" noTextEdit="1"/>
              </p:cNvSpPr>
              <p:nvPr/>
            </p:nvSpPr>
            <p:spPr>
              <a:xfrm>
                <a:off x="4029919" y="1008925"/>
                <a:ext cx="3096040" cy="492443"/>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A6A2D57A-7E24-C2D8-9AAE-16352835C914}"/>
              </a:ext>
            </a:extLst>
          </p:cNvPr>
          <p:cNvSpPr txBox="1"/>
          <p:nvPr/>
        </p:nvSpPr>
        <p:spPr>
          <a:xfrm>
            <a:off x="268148" y="1516283"/>
            <a:ext cx="659564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reaction is </a:t>
            </a:r>
            <a:r>
              <a:rPr lang="en-US" sz="2400" i="1" dirty="0">
                <a:latin typeface="Arial" panose="020B0604020202020204" pitchFamily="34" charset="0"/>
                <a:cs typeface="Arial" panose="020B0604020202020204" pitchFamily="34" charset="0"/>
              </a:rPr>
              <a:t>exothermic</a:t>
            </a:r>
            <a:r>
              <a:rPr lang="en-US" sz="2400" dirty="0">
                <a:latin typeface="Arial" panose="020B0604020202020204" pitchFamily="34" charset="0"/>
                <a:cs typeface="Arial" panose="020B0604020202020204" pitchFamily="34" charset="0"/>
              </a:rPr>
              <a:t> (energy-releasing) so it is favored at lower temperature</a:t>
            </a:r>
          </a:p>
        </p:txBody>
      </p:sp>
      <p:sp>
        <p:nvSpPr>
          <p:cNvPr id="7" name="TextBox 6">
            <a:extLst>
              <a:ext uri="{FF2B5EF4-FFF2-40B4-BE49-F238E27FC236}">
                <a16:creationId xmlns:a16="http://schemas.microsoft.com/office/drawing/2014/main" id="{945D23C5-74F5-A953-15B6-1457C1683E9F}"/>
              </a:ext>
            </a:extLst>
          </p:cNvPr>
          <p:cNvSpPr txBox="1"/>
          <p:nvPr/>
        </p:nvSpPr>
        <p:spPr>
          <a:xfrm>
            <a:off x="268147" y="2664107"/>
            <a:ext cx="680398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 reaction decreases the amount of gas molecules, it </a:t>
            </a:r>
            <a:r>
              <a:rPr lang="en-US" sz="2400" i="1" dirty="0">
                <a:latin typeface="Arial" panose="020B0604020202020204" pitchFamily="34" charset="0"/>
                <a:cs typeface="Arial" panose="020B0604020202020204" pitchFamily="34" charset="0"/>
              </a:rPr>
              <a:t>lowers entropy</a:t>
            </a:r>
            <a:r>
              <a:rPr lang="en-US" sz="2400" dirty="0">
                <a:latin typeface="Arial" panose="020B0604020202020204" pitchFamily="34" charset="0"/>
                <a:cs typeface="Arial" panose="020B0604020202020204" pitchFamily="34" charset="0"/>
              </a:rPr>
              <a:t>, so it is favored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high pressure</a:t>
            </a:r>
          </a:p>
        </p:txBody>
      </p:sp>
      <p:pic>
        <p:nvPicPr>
          <p:cNvPr id="4098" name="Picture 2" descr="undefined">
            <a:extLst>
              <a:ext uri="{FF2B5EF4-FFF2-40B4-BE49-F238E27FC236}">
                <a16:creationId xmlns:a16="http://schemas.microsoft.com/office/drawing/2014/main" id="{C2548318-0F86-A7D4-65CF-D5520D530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068" y="0"/>
            <a:ext cx="457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68D058-9D24-57C9-D955-5A7299A37E9C}"/>
              </a:ext>
            </a:extLst>
          </p:cNvPr>
          <p:cNvSpPr txBox="1"/>
          <p:nvPr/>
        </p:nvSpPr>
        <p:spPr>
          <a:xfrm>
            <a:off x="324091" y="4039565"/>
            <a:ext cx="6495689"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At room temperature ammonia is favored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equilibrium </a:t>
            </a:r>
            <a:r>
              <a:rPr lang="en-US" sz="2400" i="1" dirty="0">
                <a:latin typeface="Arial" panose="020B0604020202020204" pitchFamily="34" charset="0"/>
                <a:cs typeface="Arial" panose="020B0604020202020204" pitchFamily="34" charset="0"/>
              </a:rPr>
              <a:t>but it is slow</a:t>
            </a:r>
            <a:r>
              <a:rPr lang="en-US" sz="2400"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992681E1-2EED-268E-1570-3DB8C2485366}"/>
              </a:ext>
            </a:extLst>
          </p:cNvPr>
          <p:cNvSpPr txBox="1"/>
          <p:nvPr/>
        </p:nvSpPr>
        <p:spPr>
          <a:xfrm>
            <a:off x="291296" y="4851723"/>
            <a:ext cx="6946132"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Industrially this reaction is done around 60-300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bar pressure and 300-500 C</a:t>
            </a:r>
          </a:p>
        </p:txBody>
      </p:sp>
      <p:sp>
        <p:nvSpPr>
          <p:cNvPr id="13" name="TextBox 12">
            <a:extLst>
              <a:ext uri="{FF2B5EF4-FFF2-40B4-BE49-F238E27FC236}">
                <a16:creationId xmlns:a16="http://schemas.microsoft.com/office/drawing/2014/main" id="{C8EE76A4-45E4-CA03-360E-019417DADFE7}"/>
              </a:ext>
            </a:extLst>
          </p:cNvPr>
          <p:cNvSpPr txBox="1"/>
          <p:nvPr/>
        </p:nvSpPr>
        <p:spPr>
          <a:xfrm>
            <a:off x="185195" y="5810491"/>
            <a:ext cx="7038337" cy="830997"/>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Right: first reactor of BASF </a:t>
            </a:r>
            <a:r>
              <a:rPr lang="en-US" sz="2400" i="1" dirty="0" err="1">
                <a:latin typeface="Arial" panose="020B0604020202020204" pitchFamily="34" charset="0"/>
                <a:cs typeface="Arial" panose="020B0604020202020204" pitchFamily="34" charset="0"/>
              </a:rPr>
              <a:t>Oppau</a:t>
            </a:r>
            <a:r>
              <a:rPr lang="en-US" sz="2400" i="1" dirty="0">
                <a:latin typeface="Arial" panose="020B0604020202020204" pitchFamily="34" charset="0"/>
                <a:cs typeface="Arial" panose="020B0604020202020204" pitchFamily="34" charset="0"/>
              </a:rPr>
              <a:t> ammonia plant,</a:t>
            </a:r>
          </a:p>
          <a:p>
            <a:r>
              <a:rPr lang="en-US" sz="2400" i="1" dirty="0">
                <a:latin typeface="Arial" panose="020B0604020202020204" pitchFamily="34" charset="0"/>
                <a:cs typeface="Arial" panose="020B0604020202020204" pitchFamily="34" charset="0"/>
              </a:rPr>
              <a:t>          1913 </a:t>
            </a:r>
          </a:p>
        </p:txBody>
      </p:sp>
      <p:sp>
        <p:nvSpPr>
          <p:cNvPr id="2" name="TextBox 1">
            <a:extLst>
              <a:ext uri="{FF2B5EF4-FFF2-40B4-BE49-F238E27FC236}">
                <a16:creationId xmlns:a16="http://schemas.microsoft.com/office/drawing/2014/main" id="{C5442DE8-E010-E27F-7948-A324E5E54441}"/>
              </a:ext>
            </a:extLst>
          </p:cNvPr>
          <p:cNvSpPr txBox="1"/>
          <p:nvPr/>
        </p:nvSpPr>
        <p:spPr>
          <a:xfrm>
            <a:off x="11760740" y="97280"/>
            <a:ext cx="312906"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4</a:t>
            </a:r>
          </a:p>
        </p:txBody>
      </p:sp>
      <p:sp>
        <p:nvSpPr>
          <p:cNvPr id="8" name="TextBox 7">
            <a:extLst>
              <a:ext uri="{FF2B5EF4-FFF2-40B4-BE49-F238E27FC236}">
                <a16:creationId xmlns:a16="http://schemas.microsoft.com/office/drawing/2014/main" id="{0127C161-DEBF-06FA-AB94-147EEE5E72AA}"/>
              </a:ext>
            </a:extLst>
          </p:cNvPr>
          <p:cNvSpPr txBox="1"/>
          <p:nvPr/>
        </p:nvSpPr>
        <p:spPr>
          <a:xfrm>
            <a:off x="4717915" y="6581001"/>
            <a:ext cx="292464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https://en.wikipedia.org/wiki/Haber_process</a:t>
            </a:r>
          </a:p>
        </p:txBody>
      </p:sp>
    </p:spTree>
    <p:extLst>
      <p:ext uri="{BB962C8B-B14F-4D97-AF65-F5344CB8AC3E}">
        <p14:creationId xmlns:p14="http://schemas.microsoft.com/office/powerpoint/2010/main" val="186995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56E5D-C4C7-DAB1-EC9A-25C7158327A6}"/>
              </a:ext>
            </a:extLst>
          </p:cNvPr>
          <p:cNvSpPr txBox="1"/>
          <p:nvPr/>
        </p:nvSpPr>
        <p:spPr>
          <a:xfrm>
            <a:off x="173620" y="243068"/>
            <a:ext cx="5261377"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The Haber-Bosch process</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151E92B-F159-1C63-977C-610DF230BE4D}"/>
                  </a:ext>
                </a:extLst>
              </p:cNvPr>
              <p:cNvSpPr txBox="1"/>
              <p:nvPr/>
            </p:nvSpPr>
            <p:spPr>
              <a:xfrm>
                <a:off x="335666" y="983847"/>
                <a:ext cx="333572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N</m:t>
                          </m:r>
                        </m:e>
                        <m:sub>
                          <m:r>
                            <a:rPr lang="en-US" sz="3200" b="0" i="1" smtClean="0">
                              <a:latin typeface="Cambria Math" panose="02040503050406030204" pitchFamily="18" charset="0"/>
                            </a:rPr>
                            <m:t>2</m:t>
                          </m:r>
                        </m:sub>
                      </m:sSub>
                      <m:r>
                        <a:rPr lang="en-US" sz="3200" b="0" i="1" smtClean="0">
                          <a:latin typeface="Cambria Math" panose="02040503050406030204" pitchFamily="18" charset="0"/>
                        </a:rPr>
                        <m:t>+3</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H</m:t>
                          </m:r>
                        </m:e>
                        <m:sub>
                          <m:r>
                            <a:rPr lang="en-US" sz="3200" b="0" i="0" smtClean="0">
                              <a:latin typeface="Cambria Math" panose="02040503050406030204" pitchFamily="18" charset="0"/>
                            </a:rPr>
                            <m:t>2</m:t>
                          </m:r>
                        </m:sub>
                      </m:sSub>
                      <m:r>
                        <a:rPr lang="en-US" sz="3200">
                          <a:latin typeface="Cambria Math" panose="02040503050406030204" pitchFamily="18" charset="0"/>
                          <a:ea typeface="Cambria Math" panose="02040503050406030204" pitchFamily="18" charset="0"/>
                        </a:rPr>
                        <m:t>↔</m:t>
                      </m:r>
                      <m:r>
                        <a:rPr lang="en-US" sz="3200" b="0" i="0" smtClean="0">
                          <a:latin typeface="Cambria Math" panose="02040503050406030204" pitchFamily="18" charset="0"/>
                          <a:ea typeface="Cambria Math" panose="02040503050406030204" pitchFamily="18" charset="0"/>
                        </a:rPr>
                        <m:t>2</m:t>
                      </m:r>
                      <m:r>
                        <m:rPr>
                          <m:sty m:val="p"/>
                        </m:rPr>
                        <a:rPr lang="en-US" sz="3200" b="0" i="0" smtClean="0">
                          <a:latin typeface="Cambria Math" panose="02040503050406030204" pitchFamily="18" charset="0"/>
                          <a:ea typeface="Cambria Math" panose="02040503050406030204" pitchFamily="18" charset="0"/>
                        </a:rPr>
                        <m:t>N</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H</m:t>
                          </m:r>
                        </m:e>
                        <m:sub>
                          <m:r>
                            <a:rPr lang="en-US" sz="3200" b="0" i="0" smtClean="0">
                              <a:latin typeface="Cambria Math" panose="02040503050406030204" pitchFamily="18" charset="0"/>
                            </a:rPr>
                            <m:t>3</m:t>
                          </m:r>
                        </m:sub>
                      </m:sSub>
                    </m:oMath>
                  </m:oMathPara>
                </a14:m>
                <a:endParaRPr lang="en-US" dirty="0"/>
              </a:p>
            </p:txBody>
          </p:sp>
        </mc:Choice>
        <mc:Fallback xmlns="">
          <p:sp>
            <p:nvSpPr>
              <p:cNvPr id="2" name="TextBox 1">
                <a:extLst>
                  <a:ext uri="{FF2B5EF4-FFF2-40B4-BE49-F238E27FC236}">
                    <a16:creationId xmlns:a16="http://schemas.microsoft.com/office/drawing/2014/main" id="{3151E92B-F159-1C63-977C-610DF230BE4D}"/>
                  </a:ext>
                </a:extLst>
              </p:cNvPr>
              <p:cNvSpPr txBox="1">
                <a:spLocks noRot="1" noChangeAspect="1" noMove="1" noResize="1" noEditPoints="1" noAdjustHandles="1" noChangeArrowheads="1" noChangeShapeType="1" noTextEdit="1"/>
              </p:cNvSpPr>
              <p:nvPr/>
            </p:nvSpPr>
            <p:spPr>
              <a:xfrm>
                <a:off x="335666" y="983847"/>
                <a:ext cx="3335721" cy="492443"/>
              </a:xfrm>
              <a:prstGeom prst="rect">
                <a:avLst/>
              </a:prstGeom>
              <a:blipFill>
                <a:blip r:embed="rId3"/>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7D52BE75-1169-2272-F714-A9550A1E6F9C}"/>
              </a:ext>
            </a:extLst>
          </p:cNvPr>
          <p:cNvPicPr>
            <a:picLocks noChangeAspect="1"/>
          </p:cNvPicPr>
          <p:nvPr/>
        </p:nvPicPr>
        <p:blipFill>
          <a:blip r:embed="rId4"/>
          <a:stretch>
            <a:fillRect/>
          </a:stretch>
        </p:blipFill>
        <p:spPr>
          <a:xfrm>
            <a:off x="0" y="2537923"/>
            <a:ext cx="12130268" cy="3639081"/>
          </a:xfrm>
          <a:prstGeom prst="rect">
            <a:avLst/>
          </a:prstGeom>
        </p:spPr>
      </p:pic>
      <p:sp>
        <p:nvSpPr>
          <p:cNvPr id="9" name="TextBox 8">
            <a:extLst>
              <a:ext uri="{FF2B5EF4-FFF2-40B4-BE49-F238E27FC236}">
                <a16:creationId xmlns:a16="http://schemas.microsoft.com/office/drawing/2014/main" id="{C18298D9-BCCE-73E1-B015-69D33AE6847F}"/>
              </a:ext>
            </a:extLst>
          </p:cNvPr>
          <p:cNvSpPr txBox="1"/>
          <p:nvPr/>
        </p:nvSpPr>
        <p:spPr>
          <a:xfrm>
            <a:off x="243068" y="1481557"/>
            <a:ext cx="12093888"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Fritz Haber: </a:t>
            </a:r>
            <a:r>
              <a:rPr lang="en-US" dirty="0">
                <a:latin typeface="Arial" panose="020B0604020202020204" pitchFamily="34" charset="0"/>
                <a:cs typeface="Arial" panose="020B0604020202020204" pitchFamily="34" charset="0"/>
              </a:rPr>
              <a:t>chemist credited with this process (1894-1911), also developed and implemented chemical weapons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in World War 1. </a:t>
            </a:r>
            <a:r>
              <a:rPr lang="en-US" i="1" dirty="0">
                <a:latin typeface="Arial" panose="020B0604020202020204" pitchFamily="34" charset="0"/>
                <a:cs typeface="Arial" panose="020B0604020202020204" pitchFamily="34" charset="0"/>
              </a:rPr>
              <a:t>“</a:t>
            </a:r>
            <a:r>
              <a:rPr lang="en-US" b="0" i="1" dirty="0">
                <a:solidFill>
                  <a:srgbClr val="202122"/>
                </a:solidFill>
                <a:effectLst/>
                <a:latin typeface="Arial" panose="020B0604020202020204" pitchFamily="34" charset="0"/>
              </a:rPr>
              <a:t>During peace time a scientist belongs to the World, but during war time he belongs to his country.”</a:t>
            </a:r>
            <a:endParaRPr lang="en-US"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9760BE-FB9B-FBA2-C9A4-4389BA7BF98C}"/>
              </a:ext>
            </a:extLst>
          </p:cNvPr>
          <p:cNvSpPr txBox="1"/>
          <p:nvPr/>
        </p:nvSpPr>
        <p:spPr>
          <a:xfrm>
            <a:off x="233423" y="2143245"/>
            <a:ext cx="952062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Carl Bosch: </a:t>
            </a:r>
            <a:r>
              <a:rPr lang="en-US" dirty="0">
                <a:latin typeface="Arial" panose="020B0604020202020204" pitchFamily="34" charset="0"/>
                <a:cs typeface="Arial" panose="020B0604020202020204" pitchFamily="34" charset="0"/>
              </a:rPr>
              <a:t>worked for BASF, made the Haber-Bosch process practical (first plant in 1913) </a:t>
            </a:r>
            <a:endParaRPr lang="en-US" i="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50FC8A4-B4A5-DE50-608B-9BE9571130C9}"/>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5</a:t>
            </a:r>
          </a:p>
        </p:txBody>
      </p:sp>
      <p:sp>
        <p:nvSpPr>
          <p:cNvPr id="5" name="TextBox 4">
            <a:extLst>
              <a:ext uri="{FF2B5EF4-FFF2-40B4-BE49-F238E27FC236}">
                <a16:creationId xmlns:a16="http://schemas.microsoft.com/office/drawing/2014/main" id="{6D1E3020-6DA1-33A2-85E1-C6A29C1F9517}"/>
              </a:ext>
            </a:extLst>
          </p:cNvPr>
          <p:cNvSpPr txBox="1"/>
          <p:nvPr/>
        </p:nvSpPr>
        <p:spPr>
          <a:xfrm>
            <a:off x="9251020" y="6581001"/>
            <a:ext cx="292464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https://en.wikipedia.org/wiki/Haber_process</a:t>
            </a:r>
          </a:p>
        </p:txBody>
      </p:sp>
    </p:spTree>
    <p:extLst>
      <p:ext uri="{BB962C8B-B14F-4D97-AF65-F5344CB8AC3E}">
        <p14:creationId xmlns:p14="http://schemas.microsoft.com/office/powerpoint/2010/main" val="209808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00F546-5F81-7D32-6D50-4ED1827CDD42}"/>
              </a:ext>
            </a:extLst>
          </p:cNvPr>
          <p:cNvPicPr>
            <a:picLocks noChangeAspect="1"/>
          </p:cNvPicPr>
          <p:nvPr/>
        </p:nvPicPr>
        <p:blipFill>
          <a:blip r:embed="rId2"/>
          <a:stretch>
            <a:fillRect/>
          </a:stretch>
        </p:blipFill>
        <p:spPr>
          <a:xfrm>
            <a:off x="864155" y="1000391"/>
            <a:ext cx="10328565" cy="5237795"/>
          </a:xfrm>
          <a:prstGeom prst="rect">
            <a:avLst/>
          </a:prstGeom>
        </p:spPr>
      </p:pic>
      <p:sp>
        <p:nvSpPr>
          <p:cNvPr id="4" name="TextBox 3">
            <a:extLst>
              <a:ext uri="{FF2B5EF4-FFF2-40B4-BE49-F238E27FC236}">
                <a16:creationId xmlns:a16="http://schemas.microsoft.com/office/drawing/2014/main" id="{2A9EAF32-856E-287A-1D6F-264A80EF6597}"/>
              </a:ext>
            </a:extLst>
          </p:cNvPr>
          <p:cNvSpPr txBox="1"/>
          <p:nvPr/>
        </p:nvSpPr>
        <p:spPr>
          <a:xfrm>
            <a:off x="173620" y="243068"/>
            <a:ext cx="5876930"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Ammonia is carbon intensive</a:t>
            </a:r>
          </a:p>
        </p:txBody>
      </p:sp>
      <p:sp>
        <p:nvSpPr>
          <p:cNvPr id="2" name="TextBox 1">
            <a:extLst>
              <a:ext uri="{FF2B5EF4-FFF2-40B4-BE49-F238E27FC236}">
                <a16:creationId xmlns:a16="http://schemas.microsoft.com/office/drawing/2014/main" id="{7AC73FB8-F7A1-8136-0265-E6B151BBEE48}"/>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6</a:t>
            </a:r>
          </a:p>
        </p:txBody>
      </p:sp>
      <p:sp>
        <p:nvSpPr>
          <p:cNvPr id="6" name="TextBox 5">
            <a:extLst>
              <a:ext uri="{FF2B5EF4-FFF2-40B4-BE49-F238E27FC236}">
                <a16:creationId xmlns:a16="http://schemas.microsoft.com/office/drawing/2014/main" id="{56310068-9A60-2740-E24A-89DA0B63D3BA}"/>
              </a:ext>
            </a:extLst>
          </p:cNvPr>
          <p:cNvSpPr txBox="1"/>
          <p:nvPr/>
        </p:nvSpPr>
        <p:spPr>
          <a:xfrm>
            <a:off x="5955760" y="6581001"/>
            <a:ext cx="699175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https://royalsociety.org/-/media/policy/projects/green-ammonia/green-ammonia-policy-briefing.pdf</a:t>
            </a:r>
          </a:p>
        </p:txBody>
      </p:sp>
    </p:spTree>
    <p:extLst>
      <p:ext uri="{BB962C8B-B14F-4D97-AF65-F5344CB8AC3E}">
        <p14:creationId xmlns:p14="http://schemas.microsoft.com/office/powerpoint/2010/main" val="314560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556E5D-C4C7-DAB1-EC9A-25C7158327A6}"/>
              </a:ext>
            </a:extLst>
          </p:cNvPr>
          <p:cNvSpPr txBox="1"/>
          <p:nvPr/>
        </p:nvSpPr>
        <p:spPr>
          <a:xfrm>
            <a:off x="173620" y="243068"/>
            <a:ext cx="8577989"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The Haber-Bosch process: energy and CO</a:t>
            </a:r>
            <a:r>
              <a:rPr lang="en-US" sz="3200" b="1" baseline="-25000" dirty="0">
                <a:latin typeface="Arial" panose="020B0604020202020204" pitchFamily="34" charset="0"/>
                <a:cs typeface="Arial" panose="020B0604020202020204" pitchFamily="34" charset="0"/>
              </a:rPr>
              <a:t>2</a:t>
            </a:r>
            <a:endParaRPr lang="en-US" sz="32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D52BE75-1169-2272-F714-A9550A1E6F9C}"/>
              </a:ext>
            </a:extLst>
          </p:cNvPr>
          <p:cNvPicPr>
            <a:picLocks noChangeAspect="1"/>
          </p:cNvPicPr>
          <p:nvPr/>
        </p:nvPicPr>
        <p:blipFill>
          <a:blip r:embed="rId3"/>
          <a:stretch>
            <a:fillRect/>
          </a:stretch>
        </p:blipFill>
        <p:spPr>
          <a:xfrm>
            <a:off x="0" y="1924468"/>
            <a:ext cx="12130268" cy="3639081"/>
          </a:xfrm>
          <a:prstGeom prst="rect">
            <a:avLst/>
          </a:prstGeom>
        </p:spPr>
      </p:pic>
      <p:cxnSp>
        <p:nvCxnSpPr>
          <p:cNvPr id="5" name="Straight Arrow Connector 4">
            <a:extLst>
              <a:ext uri="{FF2B5EF4-FFF2-40B4-BE49-F238E27FC236}">
                <a16:creationId xmlns:a16="http://schemas.microsoft.com/office/drawing/2014/main" id="{15175B05-6A2C-DE55-0929-B77B79AE310F}"/>
              </a:ext>
            </a:extLst>
          </p:cNvPr>
          <p:cNvCxnSpPr/>
          <p:nvPr/>
        </p:nvCxnSpPr>
        <p:spPr>
          <a:xfrm>
            <a:off x="5590572" y="5127589"/>
            <a:ext cx="0" cy="856527"/>
          </a:xfrm>
          <a:prstGeom prst="straightConnector1">
            <a:avLst/>
          </a:prstGeom>
          <a:ln w="762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A642A4-B656-3185-C0B6-EAA1C21A51CC}"/>
              </a:ext>
            </a:extLst>
          </p:cNvPr>
          <p:cNvSpPr txBox="1"/>
          <p:nvPr/>
        </p:nvSpPr>
        <p:spPr>
          <a:xfrm>
            <a:off x="4768769" y="5914668"/>
            <a:ext cx="1718740" cy="830997"/>
          </a:xfrm>
          <a:prstGeom prst="rect">
            <a:avLst/>
          </a:prstGeom>
          <a:noFill/>
        </p:spPr>
        <p:txBody>
          <a:bodyPr wrap="none" rtlCol="0">
            <a:spAutoFit/>
          </a:bodyPr>
          <a:lstStyle/>
          <a:p>
            <a:r>
              <a:rPr lang="en-US" sz="2400" b="1" dirty="0">
                <a:solidFill>
                  <a:schemeClr val="accent4">
                    <a:lumMod val="75000"/>
                  </a:schemeClr>
                </a:solidFill>
                <a:latin typeface="Arial" panose="020B0604020202020204" pitchFamily="34" charset="0"/>
                <a:cs typeface="Arial" panose="020B0604020202020204" pitchFamily="34" charset="0"/>
              </a:rPr>
              <a:t>Direct CO</a:t>
            </a:r>
            <a:r>
              <a:rPr lang="en-US" sz="2400" b="1" baseline="-25000" dirty="0">
                <a:solidFill>
                  <a:schemeClr val="accent4">
                    <a:lumMod val="75000"/>
                  </a:schemeClr>
                </a:solidFill>
                <a:latin typeface="Arial" panose="020B0604020202020204" pitchFamily="34" charset="0"/>
                <a:cs typeface="Arial" panose="020B0604020202020204" pitchFamily="34" charset="0"/>
              </a:rPr>
              <a:t>2</a:t>
            </a:r>
            <a:br>
              <a:rPr lang="en-US" sz="2400" b="1" dirty="0">
                <a:solidFill>
                  <a:schemeClr val="accent4">
                    <a:lumMod val="75000"/>
                  </a:schemeClr>
                </a:solidFill>
                <a:latin typeface="Arial" panose="020B0604020202020204" pitchFamily="34" charset="0"/>
                <a:cs typeface="Arial" panose="020B0604020202020204" pitchFamily="34" charset="0"/>
              </a:rPr>
            </a:br>
            <a:r>
              <a:rPr lang="en-US" sz="2400" b="1" dirty="0">
                <a:solidFill>
                  <a:schemeClr val="accent4">
                    <a:lumMod val="75000"/>
                  </a:schemeClr>
                </a:solidFill>
                <a:latin typeface="Arial" panose="020B0604020202020204" pitchFamily="34" charset="0"/>
                <a:cs typeface="Arial" panose="020B0604020202020204" pitchFamily="34" charset="0"/>
              </a:rPr>
              <a:t>emissions</a:t>
            </a:r>
          </a:p>
        </p:txBody>
      </p:sp>
      <p:cxnSp>
        <p:nvCxnSpPr>
          <p:cNvPr id="10" name="Straight Arrow Connector 9">
            <a:extLst>
              <a:ext uri="{FF2B5EF4-FFF2-40B4-BE49-F238E27FC236}">
                <a16:creationId xmlns:a16="http://schemas.microsoft.com/office/drawing/2014/main" id="{BA4F17CA-5077-8DBB-8203-D9EF25FB9326}"/>
              </a:ext>
            </a:extLst>
          </p:cNvPr>
          <p:cNvCxnSpPr/>
          <p:nvPr/>
        </p:nvCxnSpPr>
        <p:spPr>
          <a:xfrm>
            <a:off x="5972537" y="1701482"/>
            <a:ext cx="243068" cy="121534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B7A578-8B42-9858-3919-C17DB74329D8}"/>
              </a:ext>
            </a:extLst>
          </p:cNvPr>
          <p:cNvSpPr txBox="1"/>
          <p:nvPr/>
        </p:nvSpPr>
        <p:spPr>
          <a:xfrm>
            <a:off x="5602146" y="1180622"/>
            <a:ext cx="891462" cy="523220"/>
          </a:xfrm>
          <a:prstGeom prst="rect">
            <a:avLst/>
          </a:prstGeom>
          <a:noFill/>
        </p:spPr>
        <p:txBody>
          <a:bodyPr wrap="none" rtlCol="0">
            <a:spAutoFit/>
          </a:bodyPr>
          <a:lstStyle/>
          <a:p>
            <a:r>
              <a:rPr lang="en-US" sz="2800" b="1" dirty="0">
                <a:solidFill>
                  <a:srgbClr val="C00000"/>
                </a:solidFill>
              </a:rPr>
              <a:t>Heat</a:t>
            </a:r>
          </a:p>
        </p:txBody>
      </p:sp>
      <p:cxnSp>
        <p:nvCxnSpPr>
          <p:cNvPr id="13" name="Straight Arrow Connector 12">
            <a:extLst>
              <a:ext uri="{FF2B5EF4-FFF2-40B4-BE49-F238E27FC236}">
                <a16:creationId xmlns:a16="http://schemas.microsoft.com/office/drawing/2014/main" id="{862C1F86-0B5C-9910-9AFA-320552A5F2DF}"/>
              </a:ext>
            </a:extLst>
          </p:cNvPr>
          <p:cNvCxnSpPr>
            <a:cxnSpLocks/>
          </p:cNvCxnSpPr>
          <p:nvPr/>
        </p:nvCxnSpPr>
        <p:spPr>
          <a:xfrm>
            <a:off x="11435787" y="3946971"/>
            <a:ext cx="756213"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B6E5D86-CC40-5A06-F5AF-31217F89BE09}"/>
              </a:ext>
            </a:extLst>
          </p:cNvPr>
          <p:cNvCxnSpPr>
            <a:cxnSpLocks/>
          </p:cNvCxnSpPr>
          <p:nvPr/>
        </p:nvCxnSpPr>
        <p:spPr>
          <a:xfrm flipH="1" flipV="1">
            <a:off x="2575366" y="4481337"/>
            <a:ext cx="804442" cy="127128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F072E53-3B00-D596-C94D-03E585970543}"/>
              </a:ext>
            </a:extLst>
          </p:cNvPr>
          <p:cNvCxnSpPr>
            <a:cxnSpLocks/>
          </p:cNvCxnSpPr>
          <p:nvPr/>
        </p:nvCxnSpPr>
        <p:spPr>
          <a:xfrm flipV="1">
            <a:off x="3784921" y="2847376"/>
            <a:ext cx="0" cy="295154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45A246-16A2-8770-2AD0-7A75F482D5D4}"/>
              </a:ext>
            </a:extLst>
          </p:cNvPr>
          <p:cNvCxnSpPr>
            <a:cxnSpLocks/>
          </p:cNvCxnSpPr>
          <p:nvPr/>
        </p:nvCxnSpPr>
        <p:spPr>
          <a:xfrm>
            <a:off x="5301205" y="1724632"/>
            <a:ext cx="407043" cy="133301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B53BFC-8634-1A16-7F56-FFB3D56533E9}"/>
              </a:ext>
            </a:extLst>
          </p:cNvPr>
          <p:cNvCxnSpPr>
            <a:cxnSpLocks/>
          </p:cNvCxnSpPr>
          <p:nvPr/>
        </p:nvCxnSpPr>
        <p:spPr>
          <a:xfrm flipH="1" flipV="1">
            <a:off x="8727311" y="5058141"/>
            <a:ext cx="127322" cy="625032"/>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15914D-0A6A-C627-00CD-F83C0815E764}"/>
              </a:ext>
            </a:extLst>
          </p:cNvPr>
          <p:cNvSpPr txBox="1"/>
          <p:nvPr/>
        </p:nvSpPr>
        <p:spPr>
          <a:xfrm>
            <a:off x="4328933" y="1238495"/>
            <a:ext cx="1135567" cy="523220"/>
          </a:xfrm>
          <a:prstGeom prst="rect">
            <a:avLst/>
          </a:prstGeom>
          <a:noFill/>
        </p:spPr>
        <p:txBody>
          <a:bodyPr wrap="none" rtlCol="0">
            <a:spAutoFit/>
          </a:bodyPr>
          <a:lstStyle/>
          <a:p>
            <a:r>
              <a:rPr lang="en-US" sz="2800" b="1" dirty="0">
                <a:solidFill>
                  <a:schemeClr val="accent2">
                    <a:lumMod val="75000"/>
                  </a:schemeClr>
                </a:solidFill>
              </a:rPr>
              <a:t>Power</a:t>
            </a:r>
          </a:p>
        </p:txBody>
      </p:sp>
      <p:sp>
        <p:nvSpPr>
          <p:cNvPr id="26" name="TextBox 25">
            <a:extLst>
              <a:ext uri="{FF2B5EF4-FFF2-40B4-BE49-F238E27FC236}">
                <a16:creationId xmlns:a16="http://schemas.microsoft.com/office/drawing/2014/main" id="{3D5B8F83-12A2-0A36-CD28-41E3BF5175E7}"/>
              </a:ext>
            </a:extLst>
          </p:cNvPr>
          <p:cNvSpPr txBox="1"/>
          <p:nvPr/>
        </p:nvSpPr>
        <p:spPr>
          <a:xfrm>
            <a:off x="532435" y="5764200"/>
            <a:ext cx="3658374" cy="1015663"/>
          </a:xfrm>
          <a:prstGeom prst="rect">
            <a:avLst/>
          </a:prstGeom>
          <a:noFill/>
        </p:spPr>
        <p:txBody>
          <a:bodyPr wrap="none" rtlCol="0">
            <a:spAutoFit/>
          </a:bodyPr>
          <a:lstStyle/>
          <a:p>
            <a:r>
              <a:rPr lang="en-US" sz="2000" b="1" dirty="0">
                <a:solidFill>
                  <a:schemeClr val="bg2">
                    <a:lumMod val="50000"/>
                  </a:schemeClr>
                </a:solidFill>
                <a:latin typeface="Arial" panose="020B0604020202020204" pitchFamily="34" charset="0"/>
                <a:cs typeface="Arial" panose="020B0604020202020204" pitchFamily="34" charset="0"/>
              </a:rPr>
              <a:t>Steam reforming of methane</a:t>
            </a:r>
            <a:br>
              <a:rPr lang="en-US" sz="2000" b="1" dirty="0">
                <a:solidFill>
                  <a:schemeClr val="bg2">
                    <a:lumMod val="50000"/>
                  </a:schemeClr>
                </a:solidFill>
                <a:latin typeface="Arial" panose="020B0604020202020204" pitchFamily="34" charset="0"/>
                <a:cs typeface="Arial" panose="020B0604020202020204" pitchFamily="34" charset="0"/>
              </a:rPr>
            </a:br>
            <a:r>
              <a:rPr lang="en-US" sz="2000" b="1" dirty="0">
                <a:solidFill>
                  <a:schemeClr val="bg2">
                    <a:lumMod val="50000"/>
                  </a:schemeClr>
                </a:solidFill>
                <a:latin typeface="Arial" panose="020B0604020202020204" pitchFamily="34" charset="0"/>
                <a:cs typeface="Arial" panose="020B0604020202020204" pitchFamily="34" charset="0"/>
              </a:rPr>
              <a:t>+ water-gas shift reaction:</a:t>
            </a:r>
            <a:br>
              <a:rPr lang="en-US" sz="2000" b="1" dirty="0">
                <a:solidFill>
                  <a:schemeClr val="bg2">
                    <a:lumMod val="50000"/>
                  </a:schemeClr>
                </a:solidFill>
                <a:latin typeface="Arial" panose="020B0604020202020204" pitchFamily="34" charset="0"/>
                <a:cs typeface="Arial" panose="020B0604020202020204" pitchFamily="34" charset="0"/>
              </a:rPr>
            </a:br>
            <a:r>
              <a:rPr lang="en-US" sz="2000" b="1" dirty="0">
                <a:solidFill>
                  <a:schemeClr val="bg2">
                    <a:lumMod val="50000"/>
                  </a:schemeClr>
                </a:solidFill>
                <a:latin typeface="Arial" panose="020B0604020202020204" pitchFamily="34" charset="0"/>
                <a:cs typeface="Arial" panose="020B0604020202020204" pitchFamily="34" charset="0"/>
              </a:rPr>
              <a:t>“grey hydrogen”</a:t>
            </a:r>
          </a:p>
        </p:txBody>
      </p:sp>
      <p:sp>
        <p:nvSpPr>
          <p:cNvPr id="27" name="Rectangle 26">
            <a:extLst>
              <a:ext uri="{FF2B5EF4-FFF2-40B4-BE49-F238E27FC236}">
                <a16:creationId xmlns:a16="http://schemas.microsoft.com/office/drawing/2014/main" id="{47F4DFFF-CC86-911A-185A-CBAF6AA11F55}"/>
              </a:ext>
            </a:extLst>
          </p:cNvPr>
          <p:cNvSpPr/>
          <p:nvPr/>
        </p:nvSpPr>
        <p:spPr>
          <a:xfrm>
            <a:off x="590309" y="1944550"/>
            <a:ext cx="5301206" cy="3680749"/>
          </a:xfrm>
          <a:prstGeom prst="rect">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0028AEE-815C-D951-8342-DE1E65F49A45}"/>
              </a:ext>
            </a:extLst>
          </p:cNvPr>
          <p:cNvSpPr txBox="1"/>
          <p:nvPr/>
        </p:nvSpPr>
        <p:spPr>
          <a:xfrm>
            <a:off x="150469" y="763929"/>
            <a:ext cx="11960507" cy="923330"/>
          </a:xfrm>
          <a:prstGeom prst="rect">
            <a:avLst/>
          </a:prstGeom>
          <a:noFill/>
        </p:spPr>
        <p:txBody>
          <a:bodyPr wrap="square" rtlCol="0">
            <a:spAutoFit/>
          </a:bodyPr>
          <a:lstStyle/>
          <a:p>
            <a:r>
              <a:rPr lang="en-US" i="1" dirty="0"/>
              <a:t>“</a:t>
            </a:r>
            <a:r>
              <a:rPr lang="en-US" b="0" i="1" dirty="0">
                <a:solidFill>
                  <a:srgbClr val="202122"/>
                </a:solidFill>
                <a:effectLst/>
                <a:latin typeface="Arial" panose="020B0604020202020204" pitchFamily="34" charset="0"/>
              </a:rPr>
              <a:t>It may be that this solution is not the final one. Nitrogen bacteria teach us that Nature, with her sophisticated forms of the chemistry of living matter, still understands and utilizes methods which we do not as yet know how to imitate”</a:t>
            </a:r>
          </a:p>
          <a:p>
            <a:r>
              <a:rPr lang="en-US" i="1" dirty="0">
                <a:solidFill>
                  <a:srgbClr val="202122"/>
                </a:solidFill>
                <a:latin typeface="Arial" panose="020B0604020202020204" pitchFamily="34" charset="0"/>
              </a:rPr>
              <a:t>                                                                                                                       - Fritz Haber, Nobel acceptance speech</a:t>
            </a:r>
            <a:endParaRPr lang="en-US" i="1" dirty="0"/>
          </a:p>
        </p:txBody>
      </p:sp>
      <p:sp>
        <p:nvSpPr>
          <p:cNvPr id="2" name="TextBox 1">
            <a:extLst>
              <a:ext uri="{FF2B5EF4-FFF2-40B4-BE49-F238E27FC236}">
                <a16:creationId xmlns:a16="http://schemas.microsoft.com/office/drawing/2014/main" id="{B3CA3A0A-D6C1-972F-89A5-86493AFF8868}"/>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7</a:t>
            </a:r>
          </a:p>
        </p:txBody>
      </p:sp>
      <p:sp>
        <p:nvSpPr>
          <p:cNvPr id="4" name="TextBox 3">
            <a:extLst>
              <a:ext uri="{FF2B5EF4-FFF2-40B4-BE49-F238E27FC236}">
                <a16:creationId xmlns:a16="http://schemas.microsoft.com/office/drawing/2014/main" id="{1F49F233-7E19-D735-86A7-37C54769968C}"/>
              </a:ext>
            </a:extLst>
          </p:cNvPr>
          <p:cNvSpPr txBox="1"/>
          <p:nvPr/>
        </p:nvSpPr>
        <p:spPr>
          <a:xfrm>
            <a:off x="9251020" y="6581001"/>
            <a:ext cx="292464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https://en.wikipedia.org/wiki/Haber_process</a:t>
            </a:r>
          </a:p>
        </p:txBody>
      </p:sp>
    </p:spTree>
    <p:extLst>
      <p:ext uri="{BB962C8B-B14F-4D97-AF65-F5344CB8AC3E}">
        <p14:creationId xmlns:p14="http://schemas.microsoft.com/office/powerpoint/2010/main" val="20985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5" grpId="0"/>
      <p:bldP spid="26" grpId="0"/>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AA8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C31438-CDCB-8F5B-BD3E-9B4D9060BB94}"/>
              </a:ext>
            </a:extLst>
          </p:cNvPr>
          <p:cNvPicPr>
            <a:picLocks noChangeAspect="1"/>
          </p:cNvPicPr>
          <p:nvPr/>
        </p:nvPicPr>
        <p:blipFill>
          <a:blip r:embed="rId2"/>
          <a:stretch>
            <a:fillRect/>
          </a:stretch>
        </p:blipFill>
        <p:spPr>
          <a:xfrm>
            <a:off x="6351104" y="119269"/>
            <a:ext cx="5696545" cy="2832652"/>
          </a:xfrm>
          <a:prstGeom prst="rect">
            <a:avLst/>
          </a:prstGeom>
        </p:spPr>
      </p:pic>
      <p:pic>
        <p:nvPicPr>
          <p:cNvPr id="5" name="Picture 4">
            <a:extLst>
              <a:ext uri="{FF2B5EF4-FFF2-40B4-BE49-F238E27FC236}">
                <a16:creationId xmlns:a16="http://schemas.microsoft.com/office/drawing/2014/main" id="{37466CC4-BFFF-65C0-E3E9-3B3970B2A6A1}"/>
              </a:ext>
            </a:extLst>
          </p:cNvPr>
          <p:cNvPicPr>
            <a:picLocks noChangeAspect="1"/>
          </p:cNvPicPr>
          <p:nvPr/>
        </p:nvPicPr>
        <p:blipFill>
          <a:blip r:embed="rId3"/>
          <a:stretch>
            <a:fillRect/>
          </a:stretch>
        </p:blipFill>
        <p:spPr>
          <a:xfrm>
            <a:off x="89119" y="1759227"/>
            <a:ext cx="6179386" cy="1669774"/>
          </a:xfrm>
          <a:prstGeom prst="rect">
            <a:avLst/>
          </a:prstGeom>
        </p:spPr>
      </p:pic>
      <p:pic>
        <p:nvPicPr>
          <p:cNvPr id="7" name="Picture 6">
            <a:extLst>
              <a:ext uri="{FF2B5EF4-FFF2-40B4-BE49-F238E27FC236}">
                <a16:creationId xmlns:a16="http://schemas.microsoft.com/office/drawing/2014/main" id="{CA138565-F819-523F-23B3-6A860E17EE69}"/>
              </a:ext>
            </a:extLst>
          </p:cNvPr>
          <p:cNvPicPr>
            <a:picLocks noChangeAspect="1"/>
          </p:cNvPicPr>
          <p:nvPr/>
        </p:nvPicPr>
        <p:blipFill>
          <a:blip r:embed="rId4"/>
          <a:stretch>
            <a:fillRect/>
          </a:stretch>
        </p:blipFill>
        <p:spPr>
          <a:xfrm>
            <a:off x="2968402" y="3571373"/>
            <a:ext cx="6255196" cy="3127599"/>
          </a:xfrm>
          <a:prstGeom prst="rect">
            <a:avLst/>
          </a:prstGeom>
        </p:spPr>
      </p:pic>
      <p:sp>
        <p:nvSpPr>
          <p:cNvPr id="8" name="TextBox 7">
            <a:extLst>
              <a:ext uri="{FF2B5EF4-FFF2-40B4-BE49-F238E27FC236}">
                <a16:creationId xmlns:a16="http://schemas.microsoft.com/office/drawing/2014/main" id="{FDB3C242-DD63-03EE-1A93-2C47F0933350}"/>
              </a:ext>
            </a:extLst>
          </p:cNvPr>
          <p:cNvSpPr txBox="1"/>
          <p:nvPr/>
        </p:nvSpPr>
        <p:spPr>
          <a:xfrm>
            <a:off x="198783" y="129209"/>
            <a:ext cx="5375189" cy="1384995"/>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1807: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maybe…</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water + current = ammonia    ?</a:t>
            </a:r>
          </a:p>
        </p:txBody>
      </p:sp>
      <p:sp>
        <p:nvSpPr>
          <p:cNvPr id="2" name="TextBox 1">
            <a:extLst>
              <a:ext uri="{FF2B5EF4-FFF2-40B4-BE49-F238E27FC236}">
                <a16:creationId xmlns:a16="http://schemas.microsoft.com/office/drawing/2014/main" id="{6DD77BF4-1C51-9A05-46BE-F429FE771E3E}"/>
              </a:ext>
            </a:extLst>
          </p:cNvPr>
          <p:cNvSpPr txBox="1"/>
          <p:nvPr/>
        </p:nvSpPr>
        <p:spPr>
          <a:xfrm>
            <a:off x="11760740" y="97280"/>
            <a:ext cx="31290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49924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1016</Words>
  <Application>Microsoft Office PowerPoint</Application>
  <PresentationFormat>Widescreen</PresentationFormat>
  <Paragraphs>139</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Tommy</dc:creator>
  <cp:lastModifiedBy>George, Tommy</cp:lastModifiedBy>
  <cp:revision>4</cp:revision>
  <dcterms:created xsi:type="dcterms:W3CDTF">2023-04-18T15:14:00Z</dcterms:created>
  <dcterms:modified xsi:type="dcterms:W3CDTF">2023-04-24T15:10:54Z</dcterms:modified>
</cp:coreProperties>
</file>