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29"/>
  </p:notesMasterIdLst>
  <p:sldIdLst>
    <p:sldId id="256" r:id="rId2"/>
    <p:sldId id="267" r:id="rId3"/>
    <p:sldId id="274" r:id="rId4"/>
    <p:sldId id="275" r:id="rId5"/>
    <p:sldId id="281" r:id="rId6"/>
    <p:sldId id="284" r:id="rId7"/>
    <p:sldId id="279" r:id="rId8"/>
    <p:sldId id="268" r:id="rId9"/>
    <p:sldId id="290" r:id="rId10"/>
    <p:sldId id="285" r:id="rId11"/>
    <p:sldId id="286" r:id="rId12"/>
    <p:sldId id="280" r:id="rId13"/>
    <p:sldId id="282" r:id="rId14"/>
    <p:sldId id="291" r:id="rId15"/>
    <p:sldId id="283" r:id="rId16"/>
    <p:sldId id="272" r:id="rId17"/>
    <p:sldId id="269" r:id="rId18"/>
    <p:sldId id="293" r:id="rId19"/>
    <p:sldId id="287" r:id="rId20"/>
    <p:sldId id="294" r:id="rId21"/>
    <p:sldId id="296" r:id="rId22"/>
    <p:sldId id="292" r:id="rId23"/>
    <p:sldId id="289" r:id="rId24"/>
    <p:sldId id="295" r:id="rId25"/>
    <p:sldId id="270" r:id="rId26"/>
    <p:sldId id="271" r:id="rId27"/>
    <p:sldId id="27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2" autoAdjust="0"/>
    <p:restoredTop sz="74074" autoAdjust="0"/>
  </p:normalViewPr>
  <p:slideViewPr>
    <p:cSldViewPr snapToGrid="0" showGuides="1">
      <p:cViewPr>
        <p:scale>
          <a:sx n="71" d="100"/>
          <a:sy n="71" d="100"/>
        </p:scale>
        <p:origin x="964"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rda\Documents\HEJC_april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Operation &amp; Infrastructure Costs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Sheet1!$B$9</c:f>
              <c:strCache>
                <c:ptCount val="1"/>
                <c:pt idx="0">
                  <c:v>Yearly Costs</c:v>
                </c:pt>
              </c:strCache>
            </c:strRef>
          </c:tx>
          <c:spPr>
            <a:solidFill>
              <a:schemeClr val="accent1"/>
            </a:solidFill>
            <a:ln>
              <a:noFill/>
            </a:ln>
            <a:effectLst/>
          </c:spPr>
          <c:invertIfNegative val="0"/>
          <c:cat>
            <c:strRef>
              <c:f>Sheet1!$A$10:$A$12</c:f>
              <c:strCache>
                <c:ptCount val="3"/>
                <c:pt idx="0">
                  <c:v>Car (Operation &amp; Infrastructure)</c:v>
                </c:pt>
                <c:pt idx="1">
                  <c:v>Plane (Operation &amp; Infrastructure)</c:v>
                </c:pt>
                <c:pt idx="2">
                  <c:v>Train (Infrastructure, distributed 20 years, &amp; Operation)</c:v>
                </c:pt>
              </c:strCache>
            </c:strRef>
          </c:cat>
          <c:val>
            <c:numRef>
              <c:f>Sheet1!$B$10:$B$12</c:f>
              <c:numCache>
                <c:formatCode>General</c:formatCode>
                <c:ptCount val="3"/>
                <c:pt idx="0">
                  <c:v>500</c:v>
                </c:pt>
                <c:pt idx="1">
                  <c:v>86</c:v>
                </c:pt>
                <c:pt idx="2">
                  <c:v>41.7</c:v>
                </c:pt>
              </c:numCache>
            </c:numRef>
          </c:val>
          <c:extLst>
            <c:ext xmlns:c16="http://schemas.microsoft.com/office/drawing/2014/chart" uri="{C3380CC4-5D6E-409C-BE32-E72D297353CC}">
              <c16:uniqueId val="{00000000-A7B2-45F8-A2A6-00688FD4C531}"/>
            </c:ext>
          </c:extLst>
        </c:ser>
        <c:dLbls>
          <c:showLegendKey val="0"/>
          <c:showVal val="0"/>
          <c:showCatName val="0"/>
          <c:showSerName val="0"/>
          <c:showPercent val="0"/>
          <c:showBubbleSize val="0"/>
        </c:dLbls>
        <c:gapWidth val="219"/>
        <c:overlap val="-27"/>
        <c:axId val="1419901103"/>
        <c:axId val="1419915983"/>
      </c:barChart>
      <c:catAx>
        <c:axId val="1419901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19915983"/>
        <c:crosses val="autoZero"/>
        <c:auto val="1"/>
        <c:lblAlgn val="ctr"/>
        <c:lblOffset val="100"/>
        <c:noMultiLvlLbl val="0"/>
      </c:catAx>
      <c:valAx>
        <c:axId val="1419915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Yearly</a:t>
                </a:r>
                <a:r>
                  <a:rPr lang="en-US" sz="1800" baseline="0"/>
                  <a:t> Costs [billions USD]</a:t>
                </a:r>
                <a:endParaRPr lang="en-US"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19901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47B1F-9A84-4526-85A0-70FBC02DB055}"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4E026-2C4F-455F-8168-463B9149C40A}" type="slidenum">
              <a:rPr lang="en-US" smtClean="0"/>
              <a:t>‹#›</a:t>
            </a:fld>
            <a:endParaRPr lang="en-US"/>
          </a:p>
        </p:txBody>
      </p:sp>
    </p:spTree>
    <p:extLst>
      <p:ext uri="{BB962C8B-B14F-4D97-AF65-F5344CB8AC3E}">
        <p14:creationId xmlns:p14="http://schemas.microsoft.com/office/powerpoint/2010/main" val="372788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ot.gov/sites/dot.gov/files/docs/FAA-FY2015-Budget-Estimate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Heads up, we’re </a:t>
            </a:r>
            <a:r>
              <a:rPr lang="en-US" dirty="0" err="1"/>
              <a:t>gonna</a:t>
            </a:r>
            <a:r>
              <a:rPr lang="en-US" dirty="0"/>
              <a:t> be US centric</a:t>
            </a:r>
          </a:p>
        </p:txBody>
      </p:sp>
      <p:sp>
        <p:nvSpPr>
          <p:cNvPr id="4" name="Slide Number Placeholder 3"/>
          <p:cNvSpPr>
            <a:spLocks noGrp="1"/>
          </p:cNvSpPr>
          <p:nvPr>
            <p:ph type="sldNum" sz="quarter" idx="5"/>
          </p:nvPr>
        </p:nvSpPr>
        <p:spPr/>
        <p:txBody>
          <a:bodyPr/>
          <a:lstStyle/>
          <a:p>
            <a:fld id="{FB84E026-2C4F-455F-8168-463B9149C40A}" type="slidenum">
              <a:rPr lang="en-US" smtClean="0"/>
              <a:t>1</a:t>
            </a:fld>
            <a:endParaRPr lang="en-US"/>
          </a:p>
        </p:txBody>
      </p:sp>
    </p:spTree>
    <p:extLst>
      <p:ext uri="{BB962C8B-B14F-4D97-AF65-F5344CB8AC3E}">
        <p14:creationId xmlns:p14="http://schemas.microsoft.com/office/powerpoint/2010/main" val="1689090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B535D"/>
                </a:solidFill>
                <a:effectLst/>
                <a:latin typeface="lemonde-journal"/>
              </a:rPr>
              <a:t>Reasons for this decline in capital include a decline in the federal share of spending, project delays due to budgetary constraints, and the Great Recession (2007-2009)</a:t>
            </a:r>
          </a:p>
          <a:p>
            <a:r>
              <a:rPr lang="en-US" b="0" i="0" dirty="0">
                <a:solidFill>
                  <a:srgbClr val="4B535D"/>
                </a:solidFill>
                <a:effectLst/>
                <a:latin typeface="lemonde-journal"/>
              </a:rPr>
              <a:t>The FAA spends over </a:t>
            </a:r>
            <a:r>
              <a:rPr lang="en-US" b="0" i="0" u="none" strike="noStrike" dirty="0">
                <a:solidFill>
                  <a:srgbClr val="F25D27"/>
                </a:solidFill>
                <a:effectLst/>
                <a:latin typeface="lemonde-journal"/>
                <a:hlinkClick r:id="rId3" tooltip="$7 billion annually"/>
              </a:rPr>
              <a:t>$7 billion annually</a:t>
            </a:r>
            <a:r>
              <a:rPr lang="en-US" b="0" i="0" dirty="0">
                <a:solidFill>
                  <a:srgbClr val="4B535D"/>
                </a:solidFill>
                <a:effectLst/>
                <a:latin typeface="lemonde-journal"/>
              </a:rPr>
              <a:t> on air traffic control operations, and over $1.2 billion in developing and enforcing new safety standards and aircraft certifications</a:t>
            </a:r>
            <a:endParaRPr lang="en-US" dirty="0"/>
          </a:p>
        </p:txBody>
      </p:sp>
      <p:sp>
        <p:nvSpPr>
          <p:cNvPr id="4" name="Slide Number Placeholder 3"/>
          <p:cNvSpPr>
            <a:spLocks noGrp="1"/>
          </p:cNvSpPr>
          <p:nvPr>
            <p:ph type="sldNum" sz="quarter" idx="5"/>
          </p:nvPr>
        </p:nvSpPr>
        <p:spPr/>
        <p:txBody>
          <a:bodyPr/>
          <a:lstStyle/>
          <a:p>
            <a:fld id="{FB84E026-2C4F-455F-8168-463B9149C40A}" type="slidenum">
              <a:rPr lang="en-US" smtClean="0"/>
              <a:t>13</a:t>
            </a:fld>
            <a:endParaRPr lang="en-US"/>
          </a:p>
        </p:txBody>
      </p:sp>
    </p:spTree>
    <p:extLst>
      <p:ext uri="{BB962C8B-B14F-4D97-AF65-F5344CB8AC3E}">
        <p14:creationId xmlns:p14="http://schemas.microsoft.com/office/powerpoint/2010/main" val="1804059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railroads were well connected, but hard to improve standards as economic depressions kept hitting. Additionally, cars and planes showed up with massive government subsidies, while trains had heavy regulations</a:t>
            </a:r>
          </a:p>
          <a:p>
            <a:endParaRPr lang="en-US" dirty="0"/>
          </a:p>
          <a:p>
            <a:r>
              <a:rPr lang="en-US" dirty="0"/>
              <a:t>Cars and planes became the way to go, and many railroads were shut down. Half have shut down since the 1960s.</a:t>
            </a:r>
          </a:p>
          <a:p>
            <a:r>
              <a:rPr lang="en-US" dirty="0"/>
              <a:t>Car infrastructure also had socioeconomic impacts too. By building highways, governments could force minority communities that had become financially independent to have to give up their homes and spread out, so it sucks for that too.</a:t>
            </a:r>
          </a:p>
          <a:p>
            <a:endParaRPr lang="en-US" dirty="0"/>
          </a:p>
          <a:p>
            <a:r>
              <a:rPr lang="en-US" dirty="0"/>
              <a:t>Today, Amtrak trains now go about 110-145 mph, but often the freight tracks they use require them to go 60-80 mph. The red lines are Amtrak train routes, green lines are thruway connecting services</a:t>
            </a:r>
          </a:p>
          <a:p>
            <a:endParaRPr lang="en-US" dirty="0"/>
          </a:p>
          <a:p>
            <a:r>
              <a:rPr lang="en-US" dirty="0"/>
              <a:t>High speed rail in California will run at 200 mph</a:t>
            </a:r>
          </a:p>
        </p:txBody>
      </p:sp>
      <p:sp>
        <p:nvSpPr>
          <p:cNvPr id="4" name="Slide Number Placeholder 3"/>
          <p:cNvSpPr>
            <a:spLocks noGrp="1"/>
          </p:cNvSpPr>
          <p:nvPr>
            <p:ph type="sldNum" sz="quarter" idx="5"/>
          </p:nvPr>
        </p:nvSpPr>
        <p:spPr/>
        <p:txBody>
          <a:bodyPr/>
          <a:lstStyle/>
          <a:p>
            <a:fld id="{FB84E026-2C4F-455F-8168-463B9149C40A}" type="slidenum">
              <a:rPr lang="en-US" smtClean="0"/>
              <a:t>15</a:t>
            </a:fld>
            <a:endParaRPr lang="en-US"/>
          </a:p>
        </p:txBody>
      </p:sp>
    </p:spTree>
    <p:extLst>
      <p:ext uri="{BB962C8B-B14F-4D97-AF65-F5344CB8AC3E}">
        <p14:creationId xmlns:p14="http://schemas.microsoft.com/office/powerpoint/2010/main" val="3503382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numbers consider the emissions for construction of the track system and manufacturing of train cars</a:t>
            </a:r>
          </a:p>
          <a:p>
            <a:endParaRPr lang="en-US" dirty="0"/>
          </a:p>
          <a:p>
            <a:r>
              <a:rPr lang="en-US" dirty="0"/>
              <a:t>Calculation</a:t>
            </a:r>
          </a:p>
          <a:p>
            <a:r>
              <a:rPr lang="en-US" dirty="0"/>
              <a:t>Trains:  Assuming highest value of 176 t CO2 per km and year, with 5,633 km, that’s  0.99 Mt CO2	</a:t>
            </a:r>
          </a:p>
          <a:p>
            <a:r>
              <a:rPr lang="en-US" dirty="0"/>
              <a:t>	</a:t>
            </a:r>
          </a:p>
        </p:txBody>
      </p:sp>
      <p:sp>
        <p:nvSpPr>
          <p:cNvPr id="4" name="Slide Number Placeholder 3"/>
          <p:cNvSpPr>
            <a:spLocks noGrp="1"/>
          </p:cNvSpPr>
          <p:nvPr>
            <p:ph type="sldNum" sz="quarter" idx="5"/>
          </p:nvPr>
        </p:nvSpPr>
        <p:spPr/>
        <p:txBody>
          <a:bodyPr/>
          <a:lstStyle/>
          <a:p>
            <a:fld id="{FB84E026-2C4F-455F-8168-463B9149C40A}" type="slidenum">
              <a:rPr lang="en-US" smtClean="0"/>
              <a:t>16</a:t>
            </a:fld>
            <a:endParaRPr lang="en-US"/>
          </a:p>
        </p:txBody>
      </p:sp>
    </p:spTree>
    <p:extLst>
      <p:ext uri="{BB962C8B-B14F-4D97-AF65-F5344CB8AC3E}">
        <p14:creationId xmlns:p14="http://schemas.microsoft.com/office/powerpoint/2010/main" val="2575307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Cost is 3,500 miles * 200 = 0.7E6 mill or 700E3 mill = 700 bill  </a:t>
            </a:r>
          </a:p>
          <a:p>
            <a:endParaRPr lang="en-US" dirty="0"/>
          </a:p>
          <a:p>
            <a:r>
              <a:rPr lang="en-US" dirty="0"/>
              <a:t>	Cost for operation of 3,500 miles at 1.91 M /mile, that's $6.7 b</a:t>
            </a:r>
          </a:p>
          <a:p>
            <a:r>
              <a:rPr lang="en-US" dirty="0"/>
              <a:t>	per year </a:t>
            </a:r>
          </a:p>
          <a:p>
            <a:endParaRPr lang="en-US" dirty="0"/>
          </a:p>
        </p:txBody>
      </p:sp>
      <p:sp>
        <p:nvSpPr>
          <p:cNvPr id="4" name="Slide Number Placeholder 3"/>
          <p:cNvSpPr>
            <a:spLocks noGrp="1"/>
          </p:cNvSpPr>
          <p:nvPr>
            <p:ph type="sldNum" sz="quarter" idx="5"/>
          </p:nvPr>
        </p:nvSpPr>
        <p:spPr/>
        <p:txBody>
          <a:bodyPr/>
          <a:lstStyle/>
          <a:p>
            <a:fld id="{FB84E026-2C4F-455F-8168-463B9149C40A}" type="slidenum">
              <a:rPr lang="en-US" smtClean="0"/>
              <a:t>17</a:t>
            </a:fld>
            <a:endParaRPr lang="en-US"/>
          </a:p>
        </p:txBody>
      </p:sp>
    </p:spTree>
    <p:extLst>
      <p:ext uri="{BB962C8B-B14F-4D97-AF65-F5344CB8AC3E}">
        <p14:creationId xmlns:p14="http://schemas.microsoft.com/office/powerpoint/2010/main" val="3468772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train cars are replaced every 50 years, while passenger cars are 10-20 years</a:t>
            </a:r>
          </a:p>
          <a:p>
            <a:endParaRPr lang="en-US" dirty="0"/>
          </a:p>
          <a:p>
            <a:r>
              <a:rPr lang="en-US" dirty="0"/>
              <a:t>According to Wikipedia, it’s </a:t>
            </a:r>
          </a:p>
        </p:txBody>
      </p:sp>
      <p:sp>
        <p:nvSpPr>
          <p:cNvPr id="4" name="Slide Number Placeholder 3"/>
          <p:cNvSpPr>
            <a:spLocks noGrp="1"/>
          </p:cNvSpPr>
          <p:nvPr>
            <p:ph type="sldNum" sz="quarter" idx="5"/>
          </p:nvPr>
        </p:nvSpPr>
        <p:spPr/>
        <p:txBody>
          <a:bodyPr/>
          <a:lstStyle/>
          <a:p>
            <a:fld id="{FB84E026-2C4F-455F-8168-463B9149C40A}" type="slidenum">
              <a:rPr lang="en-US" smtClean="0"/>
              <a:t>19</a:t>
            </a:fld>
            <a:endParaRPr lang="en-US"/>
          </a:p>
        </p:txBody>
      </p:sp>
    </p:spTree>
    <p:extLst>
      <p:ext uri="{BB962C8B-B14F-4D97-AF65-F5344CB8AC3E}">
        <p14:creationId xmlns:p14="http://schemas.microsoft.com/office/powerpoint/2010/main" val="2000744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Emissions:</a:t>
            </a:r>
          </a:p>
          <a:p>
            <a:r>
              <a:rPr lang="en-US" dirty="0"/>
              <a:t>Manufacturing emissions of cars, distributed evenly over 15 years and assuming completely clean electric energy for operation</a:t>
            </a:r>
          </a:p>
          <a:p>
            <a:endParaRPr lang="en-US" dirty="0"/>
          </a:p>
          <a:p>
            <a:r>
              <a:rPr lang="en-US" dirty="0"/>
              <a:t>Planes: Simply operational; including in infrastructure only increases this</a:t>
            </a:r>
          </a:p>
          <a:p>
            <a:endParaRPr lang="en-US" dirty="0"/>
          </a:p>
          <a:p>
            <a:r>
              <a:rPr lang="en-US" dirty="0"/>
              <a:t>Trains: Infrastructure, including initial building and expected upkeep</a:t>
            </a:r>
          </a:p>
          <a:p>
            <a:endParaRPr lang="en-US" dirty="0"/>
          </a:p>
        </p:txBody>
      </p:sp>
      <p:sp>
        <p:nvSpPr>
          <p:cNvPr id="4" name="Slide Number Placeholder 3"/>
          <p:cNvSpPr>
            <a:spLocks noGrp="1"/>
          </p:cNvSpPr>
          <p:nvPr>
            <p:ph type="sldNum" sz="quarter" idx="5"/>
          </p:nvPr>
        </p:nvSpPr>
        <p:spPr/>
        <p:txBody>
          <a:bodyPr/>
          <a:lstStyle/>
          <a:p>
            <a:fld id="{FB84E026-2C4F-455F-8168-463B9149C40A}" type="slidenum">
              <a:rPr lang="en-US" smtClean="0"/>
              <a:t>20</a:t>
            </a:fld>
            <a:endParaRPr lang="en-US"/>
          </a:p>
        </p:txBody>
      </p:sp>
    </p:spTree>
    <p:extLst>
      <p:ext uri="{BB962C8B-B14F-4D97-AF65-F5344CB8AC3E}">
        <p14:creationId xmlns:p14="http://schemas.microsoft.com/office/powerpoint/2010/main" val="2187819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Costs:</a:t>
            </a:r>
          </a:p>
          <a:p>
            <a:r>
              <a:rPr lang="en-US" dirty="0"/>
              <a:t>Car infrastructure for roads (200 bill) and such + cost of ownership (300 bill we assumed)</a:t>
            </a:r>
          </a:p>
          <a:p>
            <a:r>
              <a:rPr lang="en-US" dirty="0"/>
              <a:t>Plane: Amount we spent on traveling last year + amount we pay from our taxes</a:t>
            </a:r>
          </a:p>
          <a:p>
            <a:r>
              <a:rPr lang="en-US" dirty="0"/>
              <a:t>Train: Infrastructure building distributed over 20 years + yearly maintenance + operation</a:t>
            </a:r>
          </a:p>
        </p:txBody>
      </p:sp>
      <p:sp>
        <p:nvSpPr>
          <p:cNvPr id="4" name="Slide Number Placeholder 3"/>
          <p:cNvSpPr>
            <a:spLocks noGrp="1"/>
          </p:cNvSpPr>
          <p:nvPr>
            <p:ph type="sldNum" sz="quarter" idx="5"/>
          </p:nvPr>
        </p:nvSpPr>
        <p:spPr/>
        <p:txBody>
          <a:bodyPr/>
          <a:lstStyle/>
          <a:p>
            <a:fld id="{FB84E026-2C4F-455F-8168-463B9149C40A}" type="slidenum">
              <a:rPr lang="en-US" smtClean="0"/>
              <a:t>21</a:t>
            </a:fld>
            <a:endParaRPr lang="en-US"/>
          </a:p>
        </p:txBody>
      </p:sp>
    </p:spTree>
    <p:extLst>
      <p:ext uri="{BB962C8B-B14F-4D97-AF65-F5344CB8AC3E}">
        <p14:creationId xmlns:p14="http://schemas.microsoft.com/office/powerpoint/2010/main" val="3369956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already pay a shit load of our general tax funds towards highway and airport infrastructure; why not do it for rails? If we paid half of what we do for cars but for trains every year, we’d have our coast to coast train in 20 years</a:t>
            </a:r>
          </a:p>
        </p:txBody>
      </p:sp>
      <p:sp>
        <p:nvSpPr>
          <p:cNvPr id="4" name="Slide Number Placeholder 3"/>
          <p:cNvSpPr>
            <a:spLocks noGrp="1"/>
          </p:cNvSpPr>
          <p:nvPr>
            <p:ph type="sldNum" sz="quarter" idx="5"/>
          </p:nvPr>
        </p:nvSpPr>
        <p:spPr/>
        <p:txBody>
          <a:bodyPr/>
          <a:lstStyle/>
          <a:p>
            <a:fld id="{FB84E026-2C4F-455F-8168-463B9149C40A}" type="slidenum">
              <a:rPr lang="en-US" smtClean="0"/>
              <a:t>22</a:t>
            </a:fld>
            <a:endParaRPr lang="en-US"/>
          </a:p>
        </p:txBody>
      </p:sp>
    </p:spTree>
    <p:extLst>
      <p:ext uri="{BB962C8B-B14F-4D97-AF65-F5344CB8AC3E}">
        <p14:creationId xmlns:p14="http://schemas.microsoft.com/office/powerpoint/2010/main" val="2233696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Metro rail cover 20,000 km, ¼ of which were installed in 2017-2021</a:t>
            </a:r>
          </a:p>
          <a:p>
            <a:pPr marL="171450" indent="-171450">
              <a:buFont typeface="Arial" panose="020B0604020202020204" pitchFamily="34" charset="0"/>
              <a:buChar char="•"/>
            </a:pPr>
            <a:r>
              <a:rPr lang="en-US" dirty="0"/>
              <a:t>25 countries have high-speed rail, </a:t>
            </a:r>
            <a:r>
              <a:rPr lang="en-US" dirty="0" err="1"/>
              <a:t>totalling</a:t>
            </a:r>
            <a:r>
              <a:rPr lang="en-US" dirty="0"/>
              <a:t> 45,000 km of track</a:t>
            </a:r>
          </a:p>
        </p:txBody>
      </p:sp>
      <p:sp>
        <p:nvSpPr>
          <p:cNvPr id="4" name="Slide Number Placeholder 3"/>
          <p:cNvSpPr>
            <a:spLocks noGrp="1"/>
          </p:cNvSpPr>
          <p:nvPr>
            <p:ph type="sldNum" sz="quarter" idx="5"/>
          </p:nvPr>
        </p:nvSpPr>
        <p:spPr/>
        <p:txBody>
          <a:bodyPr/>
          <a:lstStyle/>
          <a:p>
            <a:fld id="{FB84E026-2C4F-455F-8168-463B9149C40A}" type="slidenum">
              <a:rPr lang="en-US" smtClean="0"/>
              <a:t>25</a:t>
            </a:fld>
            <a:endParaRPr lang="en-US"/>
          </a:p>
        </p:txBody>
      </p:sp>
    </p:spTree>
    <p:extLst>
      <p:ext uri="{BB962C8B-B14F-4D97-AF65-F5344CB8AC3E}">
        <p14:creationId xmlns:p14="http://schemas.microsoft.com/office/powerpoint/2010/main" val="1574786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that growth in China and India! </a:t>
            </a:r>
          </a:p>
        </p:txBody>
      </p:sp>
      <p:sp>
        <p:nvSpPr>
          <p:cNvPr id="4" name="Slide Number Placeholder 3"/>
          <p:cNvSpPr>
            <a:spLocks noGrp="1"/>
          </p:cNvSpPr>
          <p:nvPr>
            <p:ph type="sldNum" sz="quarter" idx="5"/>
          </p:nvPr>
        </p:nvSpPr>
        <p:spPr/>
        <p:txBody>
          <a:bodyPr/>
          <a:lstStyle/>
          <a:p>
            <a:fld id="{FB84E026-2C4F-455F-8168-463B9149C40A}" type="slidenum">
              <a:rPr lang="en-US" smtClean="0"/>
              <a:t>26</a:t>
            </a:fld>
            <a:endParaRPr lang="en-US"/>
          </a:p>
        </p:txBody>
      </p:sp>
    </p:spTree>
    <p:extLst>
      <p:ext uri="{BB962C8B-B14F-4D97-AF65-F5344CB8AC3E}">
        <p14:creationId xmlns:p14="http://schemas.microsoft.com/office/powerpoint/2010/main" val="263874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Emissions increased 11% from 2020 to 2021, unsurprisingly; they are still 5% below pre-pandemic levels though!</a:t>
            </a:r>
          </a:p>
          <a:p>
            <a:r>
              <a:rPr lang="en-US" dirty="0"/>
              <a:t>However, increase in petroleum products, particularly in transport, accounted for over half the rise in US CO2 emissions. This can be due to people traveling again and also return to work in offices (9% increase in emissions). 27% increase came from jet fuel emissions! 7% increase from diesel</a:t>
            </a:r>
          </a:p>
        </p:txBody>
      </p:sp>
      <p:sp>
        <p:nvSpPr>
          <p:cNvPr id="4" name="Slide Number Placeholder 3"/>
          <p:cNvSpPr>
            <a:spLocks noGrp="1"/>
          </p:cNvSpPr>
          <p:nvPr>
            <p:ph type="sldNum" sz="quarter" idx="5"/>
          </p:nvPr>
        </p:nvSpPr>
        <p:spPr/>
        <p:txBody>
          <a:bodyPr/>
          <a:lstStyle/>
          <a:p>
            <a:fld id="{FB84E026-2C4F-455F-8168-463B9149C40A}" type="slidenum">
              <a:rPr lang="en-US" smtClean="0"/>
              <a:t>3</a:t>
            </a:fld>
            <a:endParaRPr lang="en-US"/>
          </a:p>
        </p:txBody>
      </p:sp>
    </p:spTree>
    <p:extLst>
      <p:ext uri="{BB962C8B-B14F-4D97-AF65-F5344CB8AC3E}">
        <p14:creationId xmlns:p14="http://schemas.microsoft.com/office/powerpoint/2010/main" val="1427489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base scenario if we keep going the way things are</a:t>
            </a:r>
          </a:p>
        </p:txBody>
      </p:sp>
      <p:sp>
        <p:nvSpPr>
          <p:cNvPr id="4" name="Slide Number Placeholder 3"/>
          <p:cNvSpPr>
            <a:spLocks noGrp="1"/>
          </p:cNvSpPr>
          <p:nvPr>
            <p:ph type="sldNum" sz="quarter" idx="5"/>
          </p:nvPr>
        </p:nvSpPr>
        <p:spPr/>
        <p:txBody>
          <a:bodyPr/>
          <a:lstStyle/>
          <a:p>
            <a:fld id="{FB84E026-2C4F-455F-8168-463B9149C40A}" type="slidenum">
              <a:rPr lang="en-US" smtClean="0"/>
              <a:t>27</a:t>
            </a:fld>
            <a:endParaRPr lang="en-US"/>
          </a:p>
        </p:txBody>
      </p:sp>
    </p:spTree>
    <p:extLst>
      <p:ext uri="{BB962C8B-B14F-4D97-AF65-F5344CB8AC3E}">
        <p14:creationId xmlns:p14="http://schemas.microsoft.com/office/powerpoint/2010/main" val="1128391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Looks like light-duty and medium and heavy-duty vehicles cause the most pollutions. Let’s see how we can improve them!</a:t>
            </a:r>
          </a:p>
        </p:txBody>
      </p:sp>
      <p:sp>
        <p:nvSpPr>
          <p:cNvPr id="4" name="Slide Number Placeholder 3"/>
          <p:cNvSpPr>
            <a:spLocks noGrp="1"/>
          </p:cNvSpPr>
          <p:nvPr>
            <p:ph type="sldNum" sz="quarter" idx="5"/>
          </p:nvPr>
        </p:nvSpPr>
        <p:spPr/>
        <p:txBody>
          <a:bodyPr/>
          <a:lstStyle/>
          <a:p>
            <a:fld id="{FB84E026-2C4F-455F-8168-463B9149C40A}" type="slidenum">
              <a:rPr lang="en-US" smtClean="0"/>
              <a:t>4</a:t>
            </a:fld>
            <a:endParaRPr lang="en-US"/>
          </a:p>
        </p:txBody>
      </p:sp>
    </p:spTree>
    <p:extLst>
      <p:ext uri="{BB962C8B-B14F-4D97-AF65-F5344CB8AC3E}">
        <p14:creationId xmlns:p14="http://schemas.microsoft.com/office/powerpoint/2010/main" val="1411852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a young G2 thinking about how cool EVs are, you might make a presentation showing things like these in the Fall of 2020”</a:t>
            </a:r>
          </a:p>
        </p:txBody>
      </p:sp>
      <p:sp>
        <p:nvSpPr>
          <p:cNvPr id="4" name="Slide Number Placeholder 3"/>
          <p:cNvSpPr>
            <a:spLocks noGrp="1"/>
          </p:cNvSpPr>
          <p:nvPr>
            <p:ph type="sldNum" sz="quarter" idx="5"/>
          </p:nvPr>
        </p:nvSpPr>
        <p:spPr/>
        <p:txBody>
          <a:bodyPr/>
          <a:lstStyle/>
          <a:p>
            <a:fld id="{FB84E026-2C4F-455F-8168-463B9149C40A}" type="slidenum">
              <a:rPr lang="en-US" smtClean="0"/>
              <a:t>5</a:t>
            </a:fld>
            <a:endParaRPr lang="en-US"/>
          </a:p>
        </p:txBody>
      </p:sp>
    </p:spTree>
    <p:extLst>
      <p:ext uri="{BB962C8B-B14F-4D97-AF65-F5344CB8AC3E}">
        <p14:creationId xmlns:p14="http://schemas.microsoft.com/office/powerpoint/2010/main" val="386807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59-119 kg CO2 eq per kWh of battery energy produced</a:t>
            </a:r>
          </a:p>
          <a:p>
            <a:pPr lvl="1"/>
            <a:r>
              <a:rPr lang="en-US" dirty="0"/>
              <a:t>If rest of energy to run is completely clean, that’s the lower limit</a:t>
            </a:r>
          </a:p>
          <a:p>
            <a:r>
              <a:rPr lang="en-US" dirty="0"/>
              <a:t>Currently, it costs $11k a year to won and operate a car </a:t>
            </a:r>
          </a:p>
          <a:p>
            <a:r>
              <a:rPr lang="en-US" dirty="0"/>
              <a:t>Also, car accidents hurt A LOT of people</a:t>
            </a:r>
          </a:p>
          <a:p>
            <a:endParaRPr lang="en-US" dirty="0"/>
          </a:p>
          <a:p>
            <a:r>
              <a:rPr lang="en-US" dirty="0"/>
              <a:t>Car accidents kill more than 46k people in the US according to Annual United States Road Crash Statistics in 2022</a:t>
            </a:r>
          </a:p>
        </p:txBody>
      </p:sp>
      <p:sp>
        <p:nvSpPr>
          <p:cNvPr id="4" name="Slide Number Placeholder 3"/>
          <p:cNvSpPr>
            <a:spLocks noGrp="1"/>
          </p:cNvSpPr>
          <p:nvPr>
            <p:ph type="sldNum" sz="quarter" idx="5"/>
          </p:nvPr>
        </p:nvSpPr>
        <p:spPr/>
        <p:txBody>
          <a:bodyPr/>
          <a:lstStyle/>
          <a:p>
            <a:fld id="{FB84E026-2C4F-455F-8168-463B9149C40A}" type="slidenum">
              <a:rPr lang="en-US" smtClean="0"/>
              <a:t>7</a:t>
            </a:fld>
            <a:endParaRPr lang="en-US"/>
          </a:p>
        </p:txBody>
      </p:sp>
    </p:spTree>
    <p:extLst>
      <p:ext uri="{BB962C8B-B14F-4D97-AF65-F5344CB8AC3E}">
        <p14:creationId xmlns:p14="http://schemas.microsoft.com/office/powerpoint/2010/main" val="788256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43 percent of highway and road spending went toward operational costs, such as maintenance, repair, snow and ice removal, highway and traffic design and operation, and highway safety. The other 57 percent went toward capital spending, such as the construction of both highways and roads.</a:t>
            </a:r>
          </a:p>
          <a:p>
            <a:endParaRPr lang="en-US" dirty="0"/>
          </a:p>
          <a:p>
            <a:r>
              <a:rPr lang="en-US" dirty="0"/>
              <a:t>By the way, only 37 percent of funds from taxes or tolls associated with driving paid for these costs. The other 63% came from general funds!!!</a:t>
            </a:r>
          </a:p>
        </p:txBody>
      </p:sp>
      <p:sp>
        <p:nvSpPr>
          <p:cNvPr id="4" name="Slide Number Placeholder 3"/>
          <p:cNvSpPr>
            <a:spLocks noGrp="1"/>
          </p:cNvSpPr>
          <p:nvPr>
            <p:ph type="sldNum" sz="quarter" idx="5"/>
          </p:nvPr>
        </p:nvSpPr>
        <p:spPr/>
        <p:txBody>
          <a:bodyPr/>
          <a:lstStyle/>
          <a:p>
            <a:fld id="{FB84E026-2C4F-455F-8168-463B9149C40A}" type="slidenum">
              <a:rPr lang="en-US" smtClean="0"/>
              <a:t>8</a:t>
            </a:fld>
            <a:endParaRPr lang="en-US"/>
          </a:p>
        </p:txBody>
      </p:sp>
    </p:spTree>
    <p:extLst>
      <p:ext uri="{BB962C8B-B14F-4D97-AF65-F5344CB8AC3E}">
        <p14:creationId xmlns:p14="http://schemas.microsoft.com/office/powerpoint/2010/main" val="132457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 blue is international aviation</a:t>
            </a:r>
          </a:p>
        </p:txBody>
      </p:sp>
      <p:sp>
        <p:nvSpPr>
          <p:cNvPr id="4" name="Slide Number Placeholder 3"/>
          <p:cNvSpPr>
            <a:spLocks noGrp="1"/>
          </p:cNvSpPr>
          <p:nvPr>
            <p:ph type="sldNum" sz="quarter" idx="5"/>
          </p:nvPr>
        </p:nvSpPr>
        <p:spPr/>
        <p:txBody>
          <a:bodyPr/>
          <a:lstStyle/>
          <a:p>
            <a:fld id="{FB84E026-2C4F-455F-8168-463B9149C40A}" type="slidenum">
              <a:rPr lang="en-US" smtClean="0"/>
              <a:t>10</a:t>
            </a:fld>
            <a:endParaRPr lang="en-US"/>
          </a:p>
        </p:txBody>
      </p:sp>
    </p:spTree>
    <p:extLst>
      <p:ext uri="{BB962C8B-B14F-4D97-AF65-F5344CB8AC3E}">
        <p14:creationId xmlns:p14="http://schemas.microsoft.com/office/powerpoint/2010/main" val="1591173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 hydrogen aircraft: 19-seat air craft powered in part by h2 fuel cells. Made by </a:t>
            </a:r>
            <a:r>
              <a:rPr lang="en-US" dirty="0" err="1"/>
              <a:t>ZeroAvia</a:t>
            </a:r>
            <a:r>
              <a:rPr lang="en-US" dirty="0"/>
              <a:t>. Lasted 10 minutes. Left side engines were from H2 fuel cells and batteries; right side was kerosene</a:t>
            </a:r>
          </a:p>
          <a:p>
            <a:r>
              <a:rPr lang="en-US" dirty="0"/>
              <a:t>They had to remove all the seats to fit the fuel cell propulsion system (major limit: Creating lots of hydrogen at cost and storing it appropriately)</a:t>
            </a:r>
          </a:p>
        </p:txBody>
      </p:sp>
      <p:sp>
        <p:nvSpPr>
          <p:cNvPr id="4" name="Slide Number Placeholder 3"/>
          <p:cNvSpPr>
            <a:spLocks noGrp="1"/>
          </p:cNvSpPr>
          <p:nvPr>
            <p:ph type="sldNum" sz="quarter" idx="5"/>
          </p:nvPr>
        </p:nvSpPr>
        <p:spPr/>
        <p:txBody>
          <a:bodyPr/>
          <a:lstStyle/>
          <a:p>
            <a:fld id="{FB84E026-2C4F-455F-8168-463B9149C40A}" type="slidenum">
              <a:rPr lang="en-US" smtClean="0"/>
              <a:t>11</a:t>
            </a:fld>
            <a:endParaRPr lang="en-US"/>
          </a:p>
        </p:txBody>
      </p:sp>
    </p:spTree>
    <p:extLst>
      <p:ext uri="{BB962C8B-B14F-4D97-AF65-F5344CB8AC3E}">
        <p14:creationId xmlns:p14="http://schemas.microsoft.com/office/powerpoint/2010/main" val="130241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2013-2017 funding, it’s notable that airports spent 14 billion dollars annually for infrastructure projects</a:t>
            </a:r>
          </a:p>
          <a:p>
            <a:endParaRPr lang="en-US" dirty="0"/>
          </a:p>
          <a:p>
            <a:r>
              <a:rPr lang="en-US" dirty="0"/>
              <a:t>Breakdown in 2022 funding from IRA:</a:t>
            </a:r>
          </a:p>
          <a:p>
            <a:pPr algn="l">
              <a:buFont typeface="Arial" panose="020B0604020202020204" pitchFamily="34" charset="0"/>
              <a:buChar char="•"/>
            </a:pPr>
            <a:r>
              <a:rPr lang="en-US" b="1" i="0" dirty="0">
                <a:solidFill>
                  <a:srgbClr val="212529"/>
                </a:solidFill>
                <a:effectLst/>
                <a:latin typeface="Source Sans Pro" panose="020B0503030403020204" pitchFamily="34" charset="0"/>
              </a:rPr>
              <a:t>Reinforce Navigation, Weather &amp; Tracking Equipment</a:t>
            </a:r>
            <a:r>
              <a:rPr lang="en-US" b="0" i="0" dirty="0">
                <a:solidFill>
                  <a:srgbClr val="212529"/>
                </a:solidFill>
                <a:effectLst/>
                <a:latin typeface="Source Sans Pro" panose="020B0503030403020204" pitchFamily="34" charset="0"/>
              </a:rPr>
              <a:t>: The FAA uses a host of communications, surveillance, weather and navigation systems to guide aircraft safely. We will complete the backlog of supporting infrastructure sustainment projects to keep these systems reliable.</a:t>
            </a:r>
            <a:br>
              <a:rPr lang="en-US" b="0" i="0" dirty="0">
                <a:solidFill>
                  <a:srgbClr val="212529"/>
                </a:solidFill>
                <a:effectLst/>
                <a:latin typeface="Source Sans Pro" panose="020B0503030403020204" pitchFamily="34" charset="0"/>
              </a:rPr>
            </a:br>
            <a:r>
              <a:rPr lang="en-US" b="0" i="0" dirty="0">
                <a:solidFill>
                  <a:srgbClr val="212529"/>
                </a:solidFill>
                <a:effectLst/>
                <a:latin typeface="Source Sans Pro" panose="020B0503030403020204" pitchFamily="34" charset="0"/>
              </a:rPr>
              <a:t> </a:t>
            </a:r>
          </a:p>
          <a:p>
            <a:pPr algn="l">
              <a:buFont typeface="Arial" panose="020B0604020202020204" pitchFamily="34" charset="0"/>
              <a:buChar char="•"/>
            </a:pPr>
            <a:r>
              <a:rPr lang="en-US" b="1" i="0" dirty="0">
                <a:solidFill>
                  <a:srgbClr val="212529"/>
                </a:solidFill>
                <a:effectLst/>
                <a:latin typeface="Source Sans Pro" panose="020B0503030403020204" pitchFamily="34" charset="0"/>
              </a:rPr>
              <a:t>Power Systems</a:t>
            </a:r>
            <a:r>
              <a:rPr lang="en-US" b="0" i="0" dirty="0">
                <a:solidFill>
                  <a:srgbClr val="212529"/>
                </a:solidFill>
                <a:effectLst/>
                <a:latin typeface="Source Sans Pro" panose="020B0503030403020204" pitchFamily="34" charset="0"/>
              </a:rPr>
              <a:t>: Replace underground cables, transformers, switches at airports, engine generators and fuel storage tanks that are part of primary and back-up power systems for our air traffic systems.</a:t>
            </a:r>
            <a:br>
              <a:rPr lang="en-US" b="0" i="0" dirty="0">
                <a:solidFill>
                  <a:srgbClr val="212529"/>
                </a:solidFill>
                <a:effectLst/>
                <a:latin typeface="Source Sans Pro" panose="020B0503030403020204" pitchFamily="34" charset="0"/>
              </a:rPr>
            </a:br>
            <a:r>
              <a:rPr lang="en-US" b="0" i="0" dirty="0">
                <a:solidFill>
                  <a:srgbClr val="212529"/>
                </a:solidFill>
                <a:effectLst/>
                <a:latin typeface="Source Sans Pro" panose="020B0503030403020204" pitchFamily="34" charset="0"/>
              </a:rPr>
              <a:t> </a:t>
            </a:r>
          </a:p>
          <a:p>
            <a:pPr algn="l">
              <a:buFont typeface="Arial" panose="020B0604020202020204" pitchFamily="34" charset="0"/>
              <a:buChar char="•"/>
            </a:pPr>
            <a:r>
              <a:rPr lang="en-US" b="1" i="0" dirty="0">
                <a:solidFill>
                  <a:srgbClr val="212529"/>
                </a:solidFill>
                <a:effectLst/>
                <a:latin typeface="Source Sans Pro" panose="020B0503030403020204" pitchFamily="34" charset="0"/>
              </a:rPr>
              <a:t>Enroute Flight Centers</a:t>
            </a:r>
            <a:r>
              <a:rPr lang="en-US" b="0" i="0" dirty="0">
                <a:solidFill>
                  <a:srgbClr val="212529"/>
                </a:solidFill>
                <a:effectLst/>
                <a:latin typeface="Source Sans Pro" panose="020B0503030403020204" pitchFamily="34" charset="0"/>
              </a:rPr>
              <a:t>: Update and repair the country’s Air Route Traffic Control Centers that handle aircraft flying at high altitudes.</a:t>
            </a:r>
            <a:br>
              <a:rPr lang="en-US" b="0" i="0" dirty="0">
                <a:solidFill>
                  <a:srgbClr val="212529"/>
                </a:solidFill>
                <a:effectLst/>
                <a:latin typeface="Source Sans Pro" panose="020B0503030403020204" pitchFamily="34" charset="0"/>
              </a:rPr>
            </a:br>
            <a:r>
              <a:rPr lang="en-US" b="0" i="0" dirty="0">
                <a:solidFill>
                  <a:srgbClr val="212529"/>
                </a:solidFill>
                <a:effectLst/>
                <a:latin typeface="Source Sans Pro" panose="020B0503030403020204" pitchFamily="34" charset="0"/>
              </a:rPr>
              <a:t> </a:t>
            </a:r>
          </a:p>
          <a:p>
            <a:pPr algn="l">
              <a:buFont typeface="Arial" panose="020B0604020202020204" pitchFamily="34" charset="0"/>
              <a:buChar char="•"/>
            </a:pPr>
            <a:r>
              <a:rPr lang="en-US" b="1" i="0" dirty="0">
                <a:solidFill>
                  <a:srgbClr val="212529"/>
                </a:solidFill>
                <a:effectLst/>
                <a:latin typeface="Source Sans Pro" panose="020B0503030403020204" pitchFamily="34" charset="0"/>
              </a:rPr>
              <a:t>Long-Range Radars</a:t>
            </a:r>
            <a:r>
              <a:rPr lang="en-US" b="0" i="0" dirty="0">
                <a:solidFill>
                  <a:srgbClr val="212529"/>
                </a:solidFill>
                <a:effectLst/>
                <a:latin typeface="Source Sans Pro" panose="020B0503030403020204" pitchFamily="34" charset="0"/>
              </a:rPr>
              <a:t>: Renovate or replace the supporting infrastructure at long-range radar sites, which are critical to tracking flights between airports.</a:t>
            </a:r>
            <a:br>
              <a:rPr lang="en-US" b="0" i="0" dirty="0">
                <a:solidFill>
                  <a:srgbClr val="212529"/>
                </a:solidFill>
                <a:effectLst/>
                <a:latin typeface="Source Sans Pro" panose="020B0503030403020204" pitchFamily="34" charset="0"/>
              </a:rPr>
            </a:br>
            <a:r>
              <a:rPr lang="en-US" b="0" i="0" dirty="0">
                <a:solidFill>
                  <a:srgbClr val="212529"/>
                </a:solidFill>
                <a:effectLst/>
                <a:latin typeface="Source Sans Pro" panose="020B0503030403020204" pitchFamily="34" charset="0"/>
              </a:rPr>
              <a:t> </a:t>
            </a:r>
          </a:p>
          <a:p>
            <a:pPr algn="l">
              <a:buFont typeface="Arial" panose="020B0604020202020204" pitchFamily="34" charset="0"/>
              <a:buChar char="•"/>
            </a:pPr>
            <a:r>
              <a:rPr lang="en-US" b="1" i="0" dirty="0">
                <a:solidFill>
                  <a:srgbClr val="212529"/>
                </a:solidFill>
                <a:effectLst/>
                <a:latin typeface="Source Sans Pro" panose="020B0503030403020204" pitchFamily="34" charset="0"/>
              </a:rPr>
              <a:t>Replace Towers</a:t>
            </a:r>
            <a:r>
              <a:rPr lang="en-US" b="0" i="0" dirty="0">
                <a:solidFill>
                  <a:srgbClr val="212529"/>
                </a:solidFill>
                <a:effectLst/>
                <a:latin typeface="Source Sans Pro" panose="020B0503030403020204" pitchFamily="34" charset="0"/>
              </a:rPr>
              <a:t>: Pay for design, site evaluation and preparation for the first air traffic control towers that will be replaced over the coming years. Many of the towers selected will be located at regional and smaller airports. </a:t>
            </a:r>
            <a:br>
              <a:rPr lang="en-US" b="0" i="0" dirty="0">
                <a:solidFill>
                  <a:srgbClr val="212529"/>
                </a:solidFill>
                <a:effectLst/>
                <a:latin typeface="Source Sans Pro" panose="020B0503030403020204" pitchFamily="34" charset="0"/>
              </a:rPr>
            </a:br>
            <a:r>
              <a:rPr lang="en-US" b="0" i="0" dirty="0">
                <a:solidFill>
                  <a:srgbClr val="212529"/>
                </a:solidFill>
                <a:effectLst/>
                <a:latin typeface="Source Sans Pro" panose="020B0503030403020204" pitchFamily="34" charset="0"/>
              </a:rPr>
              <a:t> </a:t>
            </a:r>
          </a:p>
          <a:p>
            <a:pPr algn="l">
              <a:buFont typeface="Arial" panose="020B0604020202020204" pitchFamily="34" charset="0"/>
              <a:buChar char="•"/>
            </a:pPr>
            <a:r>
              <a:rPr lang="en-US" b="1" i="0" dirty="0">
                <a:solidFill>
                  <a:srgbClr val="212529"/>
                </a:solidFill>
                <a:effectLst/>
                <a:latin typeface="Source Sans Pro" panose="020B0503030403020204" pitchFamily="34" charset="0"/>
              </a:rPr>
              <a:t>Improve Towers and Approach &amp; Departure Facilities</a:t>
            </a:r>
            <a:r>
              <a:rPr lang="en-US" b="0" i="0" dirty="0">
                <a:solidFill>
                  <a:srgbClr val="212529"/>
                </a:solidFill>
                <a:effectLst/>
                <a:latin typeface="Source Sans Pro" panose="020B0503030403020204" pitchFamily="34" charset="0"/>
              </a:rPr>
              <a:t>: More than 50 percent of our towers and TRACON facilities, which handle flights entering and exiting busy airspace, are over 40 years old. Funding will pay for new elevators, plumbing systems, and supporting infrastructure.</a:t>
            </a:r>
            <a:br>
              <a:rPr lang="en-US" b="0" i="0" dirty="0">
                <a:solidFill>
                  <a:srgbClr val="212529"/>
                </a:solidFill>
                <a:effectLst/>
                <a:latin typeface="Source Sans Pro" panose="020B0503030403020204" pitchFamily="34" charset="0"/>
              </a:rPr>
            </a:br>
            <a:r>
              <a:rPr lang="en-US" b="0" i="0" dirty="0">
                <a:solidFill>
                  <a:srgbClr val="212529"/>
                </a:solidFill>
                <a:effectLst/>
                <a:latin typeface="Source Sans Pro" panose="020B0503030403020204" pitchFamily="34" charset="0"/>
              </a:rPr>
              <a:t> </a:t>
            </a:r>
          </a:p>
          <a:p>
            <a:pPr algn="l">
              <a:buFont typeface="Arial" panose="020B0604020202020204" pitchFamily="34" charset="0"/>
              <a:buChar char="•"/>
            </a:pPr>
            <a:r>
              <a:rPr lang="en-US" b="1" i="0" dirty="0">
                <a:solidFill>
                  <a:srgbClr val="212529"/>
                </a:solidFill>
                <a:effectLst/>
                <a:latin typeface="Source Sans Pro" panose="020B0503030403020204" pitchFamily="34" charset="0"/>
              </a:rPr>
              <a:t>Environmental and Safety</a:t>
            </a:r>
            <a:r>
              <a:rPr lang="en-US" b="0" i="0" dirty="0">
                <a:solidFill>
                  <a:srgbClr val="212529"/>
                </a:solidFill>
                <a:effectLst/>
                <a:latin typeface="Source Sans Pro" panose="020B0503030403020204" pitchFamily="34" charset="0"/>
              </a:rPr>
              <a:t>: Remove and restore areas where we have outdated facilities or personnel safety infrastructure that is no longer used and incorporate environmental and personnel safety updates.</a:t>
            </a:r>
            <a:br>
              <a:rPr lang="en-US" b="0" i="0" dirty="0">
                <a:solidFill>
                  <a:srgbClr val="212529"/>
                </a:solidFill>
                <a:effectLst/>
                <a:latin typeface="Source Sans Pro" panose="020B0503030403020204" pitchFamily="34" charset="0"/>
              </a:rPr>
            </a:br>
            <a:r>
              <a:rPr lang="en-US" b="0" i="0" dirty="0">
                <a:solidFill>
                  <a:srgbClr val="212529"/>
                </a:solidFill>
                <a:effectLst/>
                <a:latin typeface="Source Sans Pro" panose="020B0503030403020204" pitchFamily="34" charset="0"/>
              </a:rPr>
              <a:t> </a:t>
            </a:r>
          </a:p>
          <a:p>
            <a:pPr algn="l">
              <a:buFont typeface="Arial" panose="020B0604020202020204" pitchFamily="34" charset="0"/>
              <a:buChar char="•"/>
            </a:pPr>
            <a:r>
              <a:rPr lang="en-US" b="1" i="0" dirty="0">
                <a:solidFill>
                  <a:srgbClr val="212529"/>
                </a:solidFill>
                <a:effectLst/>
                <a:latin typeface="Source Sans Pro" panose="020B0503030403020204" pitchFamily="34" charset="0"/>
              </a:rPr>
              <a:t>Personnel &amp; Travel</a:t>
            </a:r>
            <a:r>
              <a:rPr lang="en-US" b="0" i="0" dirty="0">
                <a:solidFill>
                  <a:srgbClr val="212529"/>
                </a:solidFill>
                <a:effectLst/>
                <a:latin typeface="Source Sans Pro" panose="020B0503030403020204" pitchFamily="34" charset="0"/>
              </a:rPr>
              <a:t>: Recruit and hire installation technicians and engineers needed to improve and modernize these facilities.</a:t>
            </a:r>
            <a:br>
              <a:rPr lang="en-US" b="0" i="0" dirty="0">
                <a:solidFill>
                  <a:srgbClr val="212529"/>
                </a:solidFill>
                <a:effectLst/>
                <a:latin typeface="Source Sans Pro" panose="020B0503030403020204" pitchFamily="34" charset="0"/>
              </a:rPr>
            </a:br>
            <a:r>
              <a:rPr lang="en-US" b="0" i="0" dirty="0">
                <a:solidFill>
                  <a:srgbClr val="212529"/>
                </a:solidFill>
                <a:effectLst/>
                <a:latin typeface="Source Sans Pro" panose="020B0503030403020204" pitchFamily="34" charset="0"/>
              </a:rPr>
              <a:t> </a:t>
            </a:r>
          </a:p>
          <a:p>
            <a:pPr algn="l">
              <a:buFont typeface="Arial" panose="020B0604020202020204" pitchFamily="34" charset="0"/>
              <a:buChar char="•"/>
            </a:pPr>
            <a:r>
              <a:rPr lang="en-US" b="1" i="0" dirty="0">
                <a:solidFill>
                  <a:srgbClr val="212529"/>
                </a:solidFill>
                <a:effectLst/>
                <a:latin typeface="Source Sans Pro" panose="020B0503030403020204" pitchFamily="34" charset="0"/>
              </a:rPr>
              <a:t>Facility Security</a:t>
            </a:r>
            <a:r>
              <a:rPr lang="en-US" b="0" i="0" dirty="0">
                <a:solidFill>
                  <a:srgbClr val="212529"/>
                </a:solidFill>
                <a:effectLst/>
                <a:latin typeface="Source Sans Pro" panose="020B0503030403020204" pitchFamily="34" charset="0"/>
              </a:rPr>
              <a:t>: Upgrade various integrated security systems at all FAA staffed facilities. Upgrades include those for guardhouses, visitor parking, fencing, perimeter hardening, window blast protection and lighting. </a:t>
            </a:r>
          </a:p>
          <a:p>
            <a:pPr algn="l">
              <a:buFont typeface="Arial" panose="020B0604020202020204" pitchFamily="34" charset="0"/>
              <a:buChar char="•"/>
            </a:pPr>
            <a:endParaRPr lang="en-US" b="0" i="0" dirty="0">
              <a:solidFill>
                <a:srgbClr val="212529"/>
              </a:solidFill>
              <a:effectLst/>
              <a:latin typeface="Source Sans Pro" panose="020B0503030403020204" pitchFamily="34" charset="0"/>
            </a:endParaRPr>
          </a:p>
          <a:p>
            <a:pPr algn="l">
              <a:buFont typeface="Arial" panose="020B0604020202020204" pitchFamily="34" charset="0"/>
              <a:buNone/>
            </a:pPr>
            <a:endParaRPr lang="en-US" b="0" i="0" dirty="0">
              <a:solidFill>
                <a:srgbClr val="212529"/>
              </a:solidFill>
              <a:effectLst/>
              <a:latin typeface="Source Sans Pro" panose="020B0503030403020204" pitchFamily="34" charset="0"/>
            </a:endParaRPr>
          </a:p>
          <a:p>
            <a:pPr algn="l">
              <a:buFont typeface="Arial" panose="020B0604020202020204" pitchFamily="34" charset="0"/>
              <a:buNone/>
            </a:pPr>
            <a:r>
              <a:rPr lang="en-US" b="0" i="0" dirty="0">
                <a:solidFill>
                  <a:srgbClr val="212529"/>
                </a:solidFill>
                <a:effectLst/>
                <a:latin typeface="Source Sans Pro" panose="020B0503030403020204" pitchFamily="34" charset="0"/>
              </a:rPr>
              <a:t>Note on pop up quote: Reason performance is so bad is because the airlines become one of the most profitable investments once they started increasing fares and decreasing how much of their capacity they use (they just overfill every flight now). There are also claims that for airlines to perform better, we need to be investing MORE in airports and airline companies! (see next slide)</a:t>
            </a:r>
          </a:p>
          <a:p>
            <a:endParaRPr lang="en-US" dirty="0"/>
          </a:p>
        </p:txBody>
      </p:sp>
      <p:sp>
        <p:nvSpPr>
          <p:cNvPr id="4" name="Slide Number Placeholder 3"/>
          <p:cNvSpPr>
            <a:spLocks noGrp="1"/>
          </p:cNvSpPr>
          <p:nvPr>
            <p:ph type="sldNum" sz="quarter" idx="5"/>
          </p:nvPr>
        </p:nvSpPr>
        <p:spPr/>
        <p:txBody>
          <a:bodyPr/>
          <a:lstStyle/>
          <a:p>
            <a:fld id="{FB84E026-2C4F-455F-8168-463B9149C40A}" type="slidenum">
              <a:rPr lang="en-US" smtClean="0"/>
              <a:t>12</a:t>
            </a:fld>
            <a:endParaRPr lang="en-US"/>
          </a:p>
        </p:txBody>
      </p:sp>
    </p:spTree>
    <p:extLst>
      <p:ext uri="{BB962C8B-B14F-4D97-AF65-F5344CB8AC3E}">
        <p14:creationId xmlns:p14="http://schemas.microsoft.com/office/powerpoint/2010/main" val="3674083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6E95E4-DE00-417D-882A-0CC13BF56DD4}"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4073617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6E95E4-DE00-417D-882A-0CC13BF56DD4}"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320845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96E95E4-DE00-417D-882A-0CC13BF56DD4}"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325940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96E95E4-DE00-417D-882A-0CC13BF56DD4}"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133E73-FFC6-4D17-9DC9-BB0D929E5265}"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830964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E95E4-DE00-417D-882A-0CC13BF56DD4}"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2060861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96E95E4-DE00-417D-882A-0CC13BF56DD4}" type="datetimeFigureOut">
              <a:rPr lang="en-US" smtClean="0"/>
              <a:t>4/7/2023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3349647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96E95E4-DE00-417D-882A-0CC13BF56DD4}" type="datetimeFigureOut">
              <a:rPr lang="en-US" smtClean="0"/>
              <a:t>4/7/2023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1817426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E95E4-DE00-417D-882A-0CC13BF56DD4}"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2093287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E95E4-DE00-417D-882A-0CC13BF56DD4}"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869594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E95E4-DE00-417D-882A-0CC13BF56DD4}"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3689789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E95E4-DE00-417D-882A-0CC13BF56DD4}"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178288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6E95E4-DE00-417D-882A-0CC13BF56DD4}"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264666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6E95E4-DE00-417D-882A-0CC13BF56DD4}" type="datetimeFigureOut">
              <a:rPr lang="en-US" smtClean="0"/>
              <a:t>4/7/2023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66633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296E95E4-DE00-417D-882A-0CC13BF56DD4}" type="datetimeFigureOut">
              <a:rPr lang="en-US" smtClean="0"/>
              <a:t>4/7/2023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34639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96E95E4-DE00-417D-882A-0CC13BF56DD4}" type="datetimeFigureOut">
              <a:rPr lang="en-US" smtClean="0"/>
              <a:t>4/7/2023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3923853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296E95E4-DE00-417D-882A-0CC13BF56DD4}" type="datetimeFigureOut">
              <a:rPr lang="en-US" smtClean="0"/>
              <a:t>4/7/2023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372870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6E95E4-DE00-417D-882A-0CC13BF56DD4}"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133E73-FFC6-4D17-9DC9-BB0D929E5265}" type="slidenum">
              <a:rPr lang="en-US" smtClean="0"/>
              <a:t>‹#›</a:t>
            </a:fld>
            <a:endParaRPr lang="en-US"/>
          </a:p>
        </p:txBody>
      </p:sp>
    </p:spTree>
    <p:extLst>
      <p:ext uri="{BB962C8B-B14F-4D97-AF65-F5344CB8AC3E}">
        <p14:creationId xmlns:p14="http://schemas.microsoft.com/office/powerpoint/2010/main" val="1669274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96E95E4-DE00-417D-882A-0CC13BF56DD4}" type="datetimeFigureOut">
              <a:rPr lang="en-US" smtClean="0"/>
              <a:t>4/7/2023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1133E73-FFC6-4D17-9DC9-BB0D929E5265}" type="slidenum">
              <a:rPr lang="en-US" smtClean="0"/>
              <a:t>‹#›</a:t>
            </a:fld>
            <a:endParaRPr lang="en-US"/>
          </a:p>
        </p:txBody>
      </p:sp>
    </p:spTree>
    <p:extLst>
      <p:ext uri="{BB962C8B-B14F-4D97-AF65-F5344CB8AC3E}">
        <p14:creationId xmlns:p14="http://schemas.microsoft.com/office/powerpoint/2010/main" val="2208642353"/>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hyperlink" Target="https://www.iea.org/reports/avia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X3c3GWkdb08?start=145&amp;feature=oembed" TargetMode="External"/><Relationship Id="rId5" Type="http://schemas.openxmlformats.org/officeDocument/2006/relationships/image" Target="../media/image14.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www.cfr.org/backgrounder/us-aviation-infrastructur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yNaTZV8qS1I?start=113&amp;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amtrak.com/content/dam/projects/dotcom/english/public/documents/Maps/Amtrak-System-Map-1018.pdf%20Accessed%20Apr%20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worldbank.org/en/news/press-release/2014/07/10/cost-of-high-speed-rail-in-china-one-third-lower-than-in-other-countri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iea.org/reports/rai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iea.org/reports/rail%20Accessed%20April%20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eia.gov/environment/emissions/carb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eia.gov/outlooks/aeo/pdf/AEO2022_ChartLibrary_full.pdf%20Accessed%20April%20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afdc.energy.gov/vehicles/electric_emission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X3c3GWkdb08?start=145&amp;feature=oembed" TargetMode="Externa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s://www.iea.org/data-and-statistics/charts/comparative-life-cycle-greenhouse-gas-emissions-of-a-mid-size-bev-and-ice-vehicl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forbes.com/advisor/car-insurance/car-ownership-statistics/#cost_to_own_a_car_sec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iea.org/data-and-statistics/charts/comparative-life-cycle-greenhouse-gas-emissions-of-a-mid-size-bev-and-ice-vehicl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urban.org/policy-centers/cross-center-initiatives/state-and-local-finance-initiative/state-and-local-backgrounders/highway-and-road-expenditur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F2B5-CAE8-C21A-EB34-0182CEB8C079}"/>
              </a:ext>
            </a:extLst>
          </p:cNvPr>
          <p:cNvSpPr>
            <a:spLocks noGrp="1"/>
          </p:cNvSpPr>
          <p:nvPr>
            <p:ph type="ctrTitle"/>
          </p:nvPr>
        </p:nvSpPr>
        <p:spPr>
          <a:xfrm>
            <a:off x="1198086" y="1593945"/>
            <a:ext cx="8825658" cy="3329581"/>
          </a:xfrm>
        </p:spPr>
        <p:txBody>
          <a:bodyPr>
            <a:noAutofit/>
          </a:bodyPr>
          <a:lstStyle/>
          <a:p>
            <a:pPr algn="ctr"/>
            <a:r>
              <a:rPr lang="en-US" sz="5400" dirty="0"/>
              <a:t>Conducting Electrons to Transport People &amp; Cargo; How Should we Conduct Ourselves?</a:t>
            </a:r>
          </a:p>
        </p:txBody>
      </p:sp>
      <p:sp>
        <p:nvSpPr>
          <p:cNvPr id="3" name="Subtitle 2">
            <a:extLst>
              <a:ext uri="{FF2B5EF4-FFF2-40B4-BE49-F238E27FC236}">
                <a16:creationId xmlns:a16="http://schemas.microsoft.com/office/drawing/2014/main" id="{38D45090-94C0-7FFC-D439-1705E5FD333B}"/>
              </a:ext>
            </a:extLst>
          </p:cNvPr>
          <p:cNvSpPr>
            <a:spLocks noGrp="1"/>
          </p:cNvSpPr>
          <p:nvPr>
            <p:ph type="subTitle" idx="1"/>
          </p:nvPr>
        </p:nvSpPr>
        <p:spPr>
          <a:xfrm>
            <a:off x="1290607" y="5086702"/>
            <a:ext cx="8825658" cy="861420"/>
          </a:xfrm>
        </p:spPr>
        <p:txBody>
          <a:bodyPr>
            <a:noAutofit/>
          </a:bodyPr>
          <a:lstStyle/>
          <a:p>
            <a:pPr algn="ctr"/>
            <a:r>
              <a:rPr lang="en-US" sz="2800" dirty="0"/>
              <a:t>Harvard Energy Journal Club</a:t>
            </a:r>
          </a:p>
          <a:p>
            <a:pPr algn="ctr"/>
            <a:r>
              <a:rPr lang="en-US" sz="2800" dirty="0"/>
              <a:t>Jordan D. Sosa</a:t>
            </a:r>
          </a:p>
          <a:p>
            <a:pPr algn="ctr"/>
            <a:r>
              <a:rPr lang="en-US" sz="2800" dirty="0"/>
              <a:t>April 7</a:t>
            </a:r>
            <a:r>
              <a:rPr lang="en-US" sz="2800" baseline="30000" dirty="0"/>
              <a:t>th</a:t>
            </a:r>
            <a:r>
              <a:rPr lang="en-US" sz="2800" dirty="0"/>
              <a:t>, 2023</a:t>
            </a:r>
          </a:p>
        </p:txBody>
      </p:sp>
      <p:pic>
        <p:nvPicPr>
          <p:cNvPr id="10" name="Picture 9" descr="A picture containing tree, outdoor, truck, road&#10;&#10;Description automatically generated">
            <a:extLst>
              <a:ext uri="{FF2B5EF4-FFF2-40B4-BE49-F238E27FC236}">
                <a16:creationId xmlns:a16="http://schemas.microsoft.com/office/drawing/2014/main" id="{E97862A2-0E5E-6402-E52E-AD30D8C1D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23526"/>
            <a:ext cx="2579298" cy="1934474"/>
          </a:xfrm>
          <a:prstGeom prst="rect">
            <a:avLst/>
          </a:prstGeom>
        </p:spPr>
      </p:pic>
      <p:pic>
        <p:nvPicPr>
          <p:cNvPr id="12" name="Picture 11" descr="A train on the railway tracks&#10;&#10;Description automatically generated with medium confidence">
            <a:extLst>
              <a:ext uri="{FF2B5EF4-FFF2-40B4-BE49-F238E27FC236}">
                <a16:creationId xmlns:a16="http://schemas.microsoft.com/office/drawing/2014/main" id="{9963DBA6-BB09-A284-2535-273D29169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078" y="0"/>
            <a:ext cx="2547922" cy="1910942"/>
          </a:xfrm>
          <a:prstGeom prst="rect">
            <a:avLst/>
          </a:prstGeom>
        </p:spPr>
      </p:pic>
    </p:spTree>
    <p:extLst>
      <p:ext uri="{BB962C8B-B14F-4D97-AF65-F5344CB8AC3E}">
        <p14:creationId xmlns:p14="http://schemas.microsoft.com/office/powerpoint/2010/main" val="310750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B6A5A-E53E-9F84-2367-80947FB3EF5B}"/>
              </a:ext>
            </a:extLst>
          </p:cNvPr>
          <p:cNvSpPr>
            <a:spLocks noGrp="1"/>
          </p:cNvSpPr>
          <p:nvPr>
            <p:ph type="title"/>
          </p:nvPr>
        </p:nvSpPr>
        <p:spPr/>
        <p:txBody>
          <a:bodyPr/>
          <a:lstStyle/>
          <a:p>
            <a:r>
              <a:rPr lang="en-US" dirty="0"/>
              <a:t>What About Planes?</a:t>
            </a:r>
          </a:p>
        </p:txBody>
      </p:sp>
      <p:sp>
        <p:nvSpPr>
          <p:cNvPr id="5" name="TextBox 4">
            <a:extLst>
              <a:ext uri="{FF2B5EF4-FFF2-40B4-BE49-F238E27FC236}">
                <a16:creationId xmlns:a16="http://schemas.microsoft.com/office/drawing/2014/main" id="{84E1EF49-5E58-8782-F8DB-E2715640B709}"/>
              </a:ext>
            </a:extLst>
          </p:cNvPr>
          <p:cNvSpPr txBox="1"/>
          <p:nvPr/>
        </p:nvSpPr>
        <p:spPr>
          <a:xfrm>
            <a:off x="0" y="6343860"/>
            <a:ext cx="5498206" cy="276999"/>
          </a:xfrm>
          <a:prstGeom prst="rect">
            <a:avLst/>
          </a:prstGeom>
          <a:noFill/>
        </p:spPr>
        <p:txBody>
          <a:bodyPr wrap="square">
            <a:spAutoFit/>
          </a:bodyPr>
          <a:lstStyle/>
          <a:p>
            <a:r>
              <a:rPr lang="en-US" sz="1200" dirty="0"/>
              <a:t>Plot from </a:t>
            </a:r>
            <a:r>
              <a:rPr lang="en-US" sz="1200" dirty="0">
                <a:hlinkClick r:id="rId3"/>
              </a:rPr>
              <a:t>https://www.iea.org/reports/aviation</a:t>
            </a:r>
            <a:r>
              <a:rPr lang="en-US" sz="1200" dirty="0"/>
              <a:t>, accessed Apr 4, 2023</a:t>
            </a:r>
          </a:p>
        </p:txBody>
      </p:sp>
      <p:pic>
        <p:nvPicPr>
          <p:cNvPr id="7" name="Picture 6">
            <a:extLst>
              <a:ext uri="{FF2B5EF4-FFF2-40B4-BE49-F238E27FC236}">
                <a16:creationId xmlns:a16="http://schemas.microsoft.com/office/drawing/2014/main" id="{62E707F9-9FE7-D9DD-BFC3-DC9F4A46915B}"/>
              </a:ext>
            </a:extLst>
          </p:cNvPr>
          <p:cNvPicPr>
            <a:picLocks noChangeAspect="1"/>
          </p:cNvPicPr>
          <p:nvPr/>
        </p:nvPicPr>
        <p:blipFill>
          <a:blip r:embed="rId4"/>
          <a:stretch>
            <a:fillRect/>
          </a:stretch>
        </p:blipFill>
        <p:spPr>
          <a:xfrm>
            <a:off x="112142" y="1301908"/>
            <a:ext cx="11519579" cy="5041952"/>
          </a:xfrm>
          <a:prstGeom prst="rect">
            <a:avLst/>
          </a:prstGeom>
        </p:spPr>
      </p:pic>
      <p:sp>
        <p:nvSpPr>
          <p:cNvPr id="11" name="TextBox 10">
            <a:extLst>
              <a:ext uri="{FF2B5EF4-FFF2-40B4-BE49-F238E27FC236}">
                <a16:creationId xmlns:a16="http://schemas.microsoft.com/office/drawing/2014/main" id="{DB34A97E-D58A-6ACE-A03D-A876503680B2}"/>
              </a:ext>
            </a:extLst>
          </p:cNvPr>
          <p:cNvSpPr txBox="1"/>
          <p:nvPr/>
        </p:nvSpPr>
        <p:spPr>
          <a:xfrm>
            <a:off x="0" y="6581001"/>
            <a:ext cx="8488201" cy="276999"/>
          </a:xfrm>
          <a:prstGeom prst="rect">
            <a:avLst/>
          </a:prstGeom>
          <a:noFill/>
        </p:spPr>
        <p:txBody>
          <a:bodyPr wrap="square">
            <a:spAutoFit/>
          </a:bodyPr>
          <a:lstStyle/>
          <a:p>
            <a:r>
              <a:rPr lang="en-US" sz="1200" dirty="0"/>
              <a:t>*White House Fact Sheet “Biden Administration Advances the Future of Sustainable Fuels in American Aviation</a:t>
            </a:r>
          </a:p>
        </p:txBody>
      </p:sp>
      <p:sp>
        <p:nvSpPr>
          <p:cNvPr id="3" name="TextBox 2">
            <a:extLst>
              <a:ext uri="{FF2B5EF4-FFF2-40B4-BE49-F238E27FC236}">
                <a16:creationId xmlns:a16="http://schemas.microsoft.com/office/drawing/2014/main" id="{842FD998-36BD-1AAB-C938-07638A1691D6}"/>
              </a:ext>
            </a:extLst>
          </p:cNvPr>
          <p:cNvSpPr txBox="1"/>
          <p:nvPr/>
        </p:nvSpPr>
        <p:spPr>
          <a:xfrm>
            <a:off x="1296119" y="1702372"/>
            <a:ext cx="6094562" cy="369332"/>
          </a:xfrm>
          <a:prstGeom prst="rect">
            <a:avLst/>
          </a:prstGeom>
          <a:noFill/>
        </p:spPr>
        <p:txBody>
          <a:bodyPr wrap="square">
            <a:spAutoFit/>
          </a:bodyPr>
          <a:lstStyle/>
          <a:p>
            <a:r>
              <a:rPr lang="en-US" sz="1800" dirty="0">
                <a:solidFill>
                  <a:schemeClr val="bg1"/>
                </a:solidFill>
              </a:rPr>
              <a:t>11% of US emissions according to  *</a:t>
            </a:r>
          </a:p>
        </p:txBody>
      </p:sp>
    </p:spTree>
    <p:extLst>
      <p:ext uri="{BB962C8B-B14F-4D97-AF65-F5344CB8AC3E}">
        <p14:creationId xmlns:p14="http://schemas.microsoft.com/office/powerpoint/2010/main" val="129231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A191B-E11D-1FBE-E94E-3A869CACE7B8}"/>
              </a:ext>
            </a:extLst>
          </p:cNvPr>
          <p:cNvSpPr>
            <a:spLocks noGrp="1"/>
          </p:cNvSpPr>
          <p:nvPr>
            <p:ph type="title"/>
          </p:nvPr>
        </p:nvSpPr>
        <p:spPr/>
        <p:txBody>
          <a:bodyPr/>
          <a:lstStyle/>
          <a:p>
            <a:r>
              <a:rPr lang="en-US" dirty="0"/>
              <a:t>Cutting Down Emissions for Planes</a:t>
            </a:r>
          </a:p>
        </p:txBody>
      </p:sp>
      <p:sp>
        <p:nvSpPr>
          <p:cNvPr id="3" name="Content Placeholder 2">
            <a:extLst>
              <a:ext uri="{FF2B5EF4-FFF2-40B4-BE49-F238E27FC236}">
                <a16:creationId xmlns:a16="http://schemas.microsoft.com/office/drawing/2014/main" id="{1B9E263D-51BC-E4BA-78F1-4A1CFD7A22DE}"/>
              </a:ext>
            </a:extLst>
          </p:cNvPr>
          <p:cNvSpPr>
            <a:spLocks noGrp="1"/>
          </p:cNvSpPr>
          <p:nvPr>
            <p:ph idx="1"/>
          </p:nvPr>
        </p:nvSpPr>
        <p:spPr>
          <a:xfrm>
            <a:off x="442725" y="1751739"/>
            <a:ext cx="10875132" cy="4195481"/>
          </a:xfrm>
        </p:spPr>
        <p:txBody>
          <a:bodyPr>
            <a:normAutofit/>
          </a:bodyPr>
          <a:lstStyle/>
          <a:p>
            <a:r>
              <a:rPr lang="en-US" sz="2800" dirty="0"/>
              <a:t>Funding for R &amp; D:*</a:t>
            </a:r>
          </a:p>
          <a:p>
            <a:pPr lvl="1"/>
            <a:r>
              <a:rPr lang="en-US" sz="2400" dirty="0"/>
              <a:t>Sustainable fuels to enable emissions to drop 20% by 2030 compared to business as usual</a:t>
            </a:r>
          </a:p>
          <a:p>
            <a:pPr lvl="2"/>
            <a:r>
              <a:rPr lang="en-US" sz="2000" dirty="0"/>
              <a:t>Aiming to meet 100% of aviation fuel by 2050</a:t>
            </a:r>
          </a:p>
          <a:p>
            <a:pPr lvl="1"/>
            <a:r>
              <a:rPr lang="en-US" sz="2400" dirty="0"/>
              <a:t>30% improvement in fuel efficiency in aircrafts</a:t>
            </a:r>
          </a:p>
          <a:p>
            <a:r>
              <a:rPr lang="en-US" sz="2800" dirty="0"/>
              <a:t>Sustainable Aviation Fuel tax credit: requires 50% reduction in lifecycle emissions*</a:t>
            </a:r>
          </a:p>
          <a:p>
            <a:r>
              <a:rPr lang="en-US" sz="2800" dirty="0"/>
              <a:t>Hydrogen aircraft**</a:t>
            </a:r>
          </a:p>
          <a:p>
            <a:endParaRPr lang="en-US" sz="2800" dirty="0"/>
          </a:p>
        </p:txBody>
      </p:sp>
      <p:sp>
        <p:nvSpPr>
          <p:cNvPr id="4" name="TextBox 3">
            <a:extLst>
              <a:ext uri="{FF2B5EF4-FFF2-40B4-BE49-F238E27FC236}">
                <a16:creationId xmlns:a16="http://schemas.microsoft.com/office/drawing/2014/main" id="{6B6800BF-ACD9-1A25-0474-A5D9627B5D3C}"/>
              </a:ext>
            </a:extLst>
          </p:cNvPr>
          <p:cNvSpPr txBox="1"/>
          <p:nvPr/>
        </p:nvSpPr>
        <p:spPr>
          <a:xfrm>
            <a:off x="442725" y="6597411"/>
            <a:ext cx="8488201" cy="230832"/>
          </a:xfrm>
          <a:prstGeom prst="rect">
            <a:avLst/>
          </a:prstGeom>
          <a:noFill/>
        </p:spPr>
        <p:txBody>
          <a:bodyPr wrap="square">
            <a:spAutoFit/>
          </a:bodyPr>
          <a:lstStyle/>
          <a:p>
            <a:r>
              <a:rPr lang="en-US" sz="900" dirty="0"/>
              <a:t>*White House Fact Sheet “Biden Administration Advances the Future of Sustainable Fuels in American Aviation</a:t>
            </a:r>
          </a:p>
        </p:txBody>
      </p:sp>
      <p:pic>
        <p:nvPicPr>
          <p:cNvPr id="6" name="Picture 5">
            <a:extLst>
              <a:ext uri="{FF2B5EF4-FFF2-40B4-BE49-F238E27FC236}">
                <a16:creationId xmlns:a16="http://schemas.microsoft.com/office/drawing/2014/main" id="{65186FF3-9AB0-5E33-0946-D211B3EB693F}"/>
              </a:ext>
            </a:extLst>
          </p:cNvPr>
          <p:cNvPicPr>
            <a:picLocks noChangeAspect="1"/>
          </p:cNvPicPr>
          <p:nvPr/>
        </p:nvPicPr>
        <p:blipFill>
          <a:blip r:embed="rId4"/>
          <a:stretch>
            <a:fillRect/>
          </a:stretch>
        </p:blipFill>
        <p:spPr>
          <a:xfrm>
            <a:off x="7318877" y="4806159"/>
            <a:ext cx="4873123" cy="2051841"/>
          </a:xfrm>
          <a:prstGeom prst="rect">
            <a:avLst/>
          </a:prstGeom>
        </p:spPr>
      </p:pic>
      <p:sp>
        <p:nvSpPr>
          <p:cNvPr id="10" name="TextBox 9">
            <a:extLst>
              <a:ext uri="{FF2B5EF4-FFF2-40B4-BE49-F238E27FC236}">
                <a16:creationId xmlns:a16="http://schemas.microsoft.com/office/drawing/2014/main" id="{3F154D3D-7640-3DBB-E8A5-608DFA4A88D5}"/>
              </a:ext>
            </a:extLst>
          </p:cNvPr>
          <p:cNvSpPr txBox="1"/>
          <p:nvPr/>
        </p:nvSpPr>
        <p:spPr>
          <a:xfrm>
            <a:off x="-64698" y="6362070"/>
            <a:ext cx="7940615" cy="261610"/>
          </a:xfrm>
          <a:prstGeom prst="rect">
            <a:avLst/>
          </a:prstGeom>
          <a:noFill/>
        </p:spPr>
        <p:txBody>
          <a:bodyPr wrap="square">
            <a:spAutoFit/>
          </a:bodyPr>
          <a:lstStyle/>
          <a:p>
            <a:pPr algn="l" fontAlgn="base"/>
            <a:r>
              <a:rPr lang="en-US" sz="1100" i="0" dirty="0">
                <a:effectLst/>
                <a:latin typeface="NeueHaas"/>
              </a:rPr>
              <a:t>**“Hydrogen-powered planes take off with startup’s test flight” by Casey </a:t>
            </a:r>
            <a:r>
              <a:rPr lang="en-US" sz="1100" i="0" dirty="0" err="1">
                <a:effectLst/>
                <a:latin typeface="NeueHaas"/>
              </a:rPr>
              <a:t>Crownhart</a:t>
            </a:r>
            <a:r>
              <a:rPr lang="en-US" sz="1100" i="0" dirty="0">
                <a:effectLst/>
                <a:latin typeface="NeueHaas"/>
              </a:rPr>
              <a:t>. MIT Technology Review, Jan 19, 2023</a:t>
            </a:r>
          </a:p>
        </p:txBody>
      </p:sp>
      <p:pic>
        <p:nvPicPr>
          <p:cNvPr id="11" name="Online Media 6" title="Westside Gunn - Munch (Audio)">
            <a:hlinkClick r:id="" action="ppaction://media"/>
            <a:extLst>
              <a:ext uri="{FF2B5EF4-FFF2-40B4-BE49-F238E27FC236}">
                <a16:creationId xmlns:a16="http://schemas.microsoft.com/office/drawing/2014/main" id="{708797D5-7B4F-0303-885C-E7466A044E41}"/>
              </a:ext>
            </a:extLst>
          </p:cNvPr>
          <p:cNvPicPr>
            <a:picLocks noRot="1" noChangeAspect="1"/>
          </p:cNvPicPr>
          <p:nvPr>
            <a:videoFile r:link="rId1"/>
          </p:nvPr>
        </p:nvPicPr>
        <p:blipFill>
          <a:blip r:embed="rId5"/>
          <a:stretch>
            <a:fillRect/>
          </a:stretch>
        </p:blipFill>
        <p:spPr>
          <a:xfrm>
            <a:off x="0" y="6682526"/>
            <a:ext cx="310573" cy="175474"/>
          </a:xfrm>
          <a:prstGeom prst="rect">
            <a:avLst/>
          </a:prstGeom>
        </p:spPr>
      </p:pic>
      <p:sp>
        <p:nvSpPr>
          <p:cNvPr id="12" name="TextBox 11">
            <a:extLst>
              <a:ext uri="{FF2B5EF4-FFF2-40B4-BE49-F238E27FC236}">
                <a16:creationId xmlns:a16="http://schemas.microsoft.com/office/drawing/2014/main" id="{77388AF7-4077-345E-1FEA-632F8E4E1357}"/>
              </a:ext>
            </a:extLst>
          </p:cNvPr>
          <p:cNvSpPr txBox="1"/>
          <p:nvPr/>
        </p:nvSpPr>
        <p:spPr>
          <a:xfrm>
            <a:off x="2311879" y="1557894"/>
            <a:ext cx="8091577" cy="4832092"/>
          </a:xfrm>
          <a:prstGeom prst="rect">
            <a:avLst/>
          </a:prstGeom>
          <a:solidFill>
            <a:schemeClr val="bg1"/>
          </a:solidFill>
        </p:spPr>
        <p:txBody>
          <a:bodyPr wrap="square" rtlCol="0">
            <a:spAutoFit/>
          </a:bodyPr>
          <a:lstStyle/>
          <a:p>
            <a:pPr algn="ctr"/>
            <a:r>
              <a:rPr lang="en-US" sz="4400" dirty="0"/>
              <a:t>Issues:</a:t>
            </a:r>
          </a:p>
          <a:p>
            <a:pPr algn="ctr"/>
            <a:endParaRPr lang="en-US" sz="4400" dirty="0"/>
          </a:p>
          <a:p>
            <a:pPr algn="ctr"/>
            <a:r>
              <a:rPr lang="en-US" sz="4400" dirty="0"/>
              <a:t>Still don’t have these biofuels we need now</a:t>
            </a:r>
          </a:p>
          <a:p>
            <a:pPr algn="ctr"/>
            <a:r>
              <a:rPr lang="en-US" sz="4400" dirty="0"/>
              <a:t>Can’t store H</a:t>
            </a:r>
            <a:r>
              <a:rPr lang="en-US" sz="4400" baseline="-25000" dirty="0"/>
              <a:t>2</a:t>
            </a:r>
            <a:r>
              <a:rPr lang="en-US" sz="4400" dirty="0"/>
              <a:t> well in planes</a:t>
            </a:r>
          </a:p>
          <a:p>
            <a:pPr algn="ctr"/>
            <a:endParaRPr lang="en-US" sz="4400" dirty="0"/>
          </a:p>
          <a:p>
            <a:pPr algn="ctr"/>
            <a:r>
              <a:rPr lang="en-US" sz="4400" dirty="0"/>
              <a:t>And what about costs?</a:t>
            </a:r>
          </a:p>
        </p:txBody>
      </p:sp>
    </p:spTree>
    <p:extLst>
      <p:ext uri="{BB962C8B-B14F-4D97-AF65-F5344CB8AC3E}">
        <p14:creationId xmlns:p14="http://schemas.microsoft.com/office/powerpoint/2010/main" val="407117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par>
                                <p:cTn id="7" presetID="1" presetClass="entr" presetSubtype="0" fill="hold" grpId="0" nodeType="withEffect">
                                  <p:stCondLst>
                                    <p:cond delay="400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1"/>
                </p:tgtEl>
              </p:cMediaNode>
            </p:video>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5A20-5B29-B881-A767-A2CA4870B09D}"/>
              </a:ext>
            </a:extLst>
          </p:cNvPr>
          <p:cNvSpPr>
            <a:spLocks noGrp="1"/>
          </p:cNvSpPr>
          <p:nvPr>
            <p:ph type="title"/>
          </p:nvPr>
        </p:nvSpPr>
        <p:spPr/>
        <p:txBody>
          <a:bodyPr/>
          <a:lstStyle/>
          <a:p>
            <a:r>
              <a:rPr lang="en-US" dirty="0"/>
              <a:t>Emissions and Costs for Planes</a:t>
            </a:r>
          </a:p>
        </p:txBody>
      </p:sp>
      <p:sp>
        <p:nvSpPr>
          <p:cNvPr id="9" name="Content Placeholder 8">
            <a:extLst>
              <a:ext uri="{FF2B5EF4-FFF2-40B4-BE49-F238E27FC236}">
                <a16:creationId xmlns:a16="http://schemas.microsoft.com/office/drawing/2014/main" id="{3719E85D-5DA7-08A4-A809-33FC3E1EB59C}"/>
              </a:ext>
            </a:extLst>
          </p:cNvPr>
          <p:cNvSpPr>
            <a:spLocks noGrp="1"/>
          </p:cNvSpPr>
          <p:nvPr>
            <p:ph idx="1"/>
          </p:nvPr>
        </p:nvSpPr>
        <p:spPr>
          <a:xfrm>
            <a:off x="766882" y="1660542"/>
            <a:ext cx="10654492" cy="4195481"/>
          </a:xfrm>
        </p:spPr>
        <p:txBody>
          <a:bodyPr>
            <a:normAutofit/>
          </a:bodyPr>
          <a:lstStyle/>
          <a:p>
            <a:r>
              <a:rPr lang="en-US" sz="2400" dirty="0"/>
              <a:t>Consumers spent over $76b on domestic flights in 1</a:t>
            </a:r>
            <a:r>
              <a:rPr lang="en-US" sz="2400" baseline="30000" dirty="0"/>
              <a:t>st</a:t>
            </a:r>
            <a:r>
              <a:rPr lang="en-US" sz="2400" dirty="0"/>
              <a:t> 10 months of 2022 ($11b more than in 2019), &amp; flight costs increasing*</a:t>
            </a:r>
          </a:p>
          <a:p>
            <a:r>
              <a:rPr lang="en-US" sz="2400" dirty="0"/>
              <a:t>In 2013-2017, government granted ~$3b PER YEAR on airport infrastructure**</a:t>
            </a:r>
          </a:p>
          <a:p>
            <a:pPr lvl="1"/>
            <a:r>
              <a:rPr lang="en-US" sz="2000" dirty="0"/>
              <a:t>In 2022, we’ve started funding another 1 of $5b into airport infrastructure***</a:t>
            </a:r>
          </a:p>
          <a:p>
            <a:r>
              <a:rPr lang="en-US" sz="2400" dirty="0"/>
              <a:t>11% of emissions *V</a:t>
            </a:r>
          </a:p>
          <a:p>
            <a:r>
              <a:rPr lang="en-US" sz="2400" dirty="0"/>
              <a:t>$8b a year on Federal Aviation Administration V</a:t>
            </a:r>
          </a:p>
          <a:p>
            <a:endParaRPr lang="en-US" sz="2400" dirty="0"/>
          </a:p>
        </p:txBody>
      </p:sp>
      <p:sp>
        <p:nvSpPr>
          <p:cNvPr id="5" name="TextBox 4">
            <a:extLst>
              <a:ext uri="{FF2B5EF4-FFF2-40B4-BE49-F238E27FC236}">
                <a16:creationId xmlns:a16="http://schemas.microsoft.com/office/drawing/2014/main" id="{9CC79C16-D381-05B7-713F-5D6F0AFAE9AA}"/>
              </a:ext>
            </a:extLst>
          </p:cNvPr>
          <p:cNvSpPr txBox="1"/>
          <p:nvPr/>
        </p:nvSpPr>
        <p:spPr>
          <a:xfrm>
            <a:off x="339812" y="5663317"/>
            <a:ext cx="13890389" cy="1107996"/>
          </a:xfrm>
          <a:prstGeom prst="rect">
            <a:avLst/>
          </a:prstGeom>
          <a:noFill/>
        </p:spPr>
        <p:txBody>
          <a:bodyPr wrap="square">
            <a:spAutoFit/>
          </a:bodyPr>
          <a:lstStyle/>
          <a:p>
            <a:r>
              <a:rPr lang="en-US" sz="1100" dirty="0"/>
              <a:t>*https://www.cntraveler.com/story/rising-airfare-prices-americans-spent-11-billion-domestic-flights#:~:text=While%20bookings%20for%20domestic%20flights,to%20%2465%20billion%20in%202019.</a:t>
            </a:r>
          </a:p>
          <a:p>
            <a:r>
              <a:rPr lang="en-US" sz="1100" dirty="0"/>
              <a:t>**https://www.gao.gov/products/gao-20-298</a:t>
            </a:r>
          </a:p>
          <a:p>
            <a:r>
              <a:rPr lang="en-US" sz="1100" dirty="0"/>
              <a:t>*** https://www.faa.gov/newsroom/faa-begins-investing-1b-bipartisan-infrastructure-law-funding-air-traffic-control-system</a:t>
            </a:r>
          </a:p>
          <a:p>
            <a:r>
              <a:rPr lang="en-US" sz="1100" dirty="0"/>
              <a:t>*V https://www.whitehouse.gov/briefing-room/statements-releases/2021/09/09/fact-sheet-biden-administration-advances-the-future-of-sustainable-fuels-in-american-aviation/</a:t>
            </a:r>
          </a:p>
          <a:p>
            <a:r>
              <a:rPr lang="en-US" sz="1100" dirty="0"/>
              <a:t>V </a:t>
            </a:r>
            <a:r>
              <a:rPr lang="en-US" sz="1100" dirty="0">
                <a:hlinkClick r:id="rId3"/>
              </a:rPr>
              <a:t>https://www.cfr.org/backgrounder/us-aviation-infrastructure</a:t>
            </a:r>
            <a:endParaRPr lang="en-US" sz="1100" dirty="0"/>
          </a:p>
          <a:p>
            <a:r>
              <a:rPr lang="en-US" sz="1100" dirty="0"/>
              <a:t>Accessed April 6, 2024</a:t>
            </a:r>
          </a:p>
        </p:txBody>
      </p:sp>
      <p:sp>
        <p:nvSpPr>
          <p:cNvPr id="3" name="TextBox 2">
            <a:extLst>
              <a:ext uri="{FF2B5EF4-FFF2-40B4-BE49-F238E27FC236}">
                <a16:creationId xmlns:a16="http://schemas.microsoft.com/office/drawing/2014/main" id="{50492905-5E2C-EEFC-76F4-1807154E4E98}"/>
              </a:ext>
            </a:extLst>
          </p:cNvPr>
          <p:cNvSpPr txBox="1"/>
          <p:nvPr/>
        </p:nvSpPr>
        <p:spPr>
          <a:xfrm>
            <a:off x="1303744" y="2204010"/>
            <a:ext cx="9945973" cy="3108543"/>
          </a:xfrm>
          <a:prstGeom prst="rect">
            <a:avLst/>
          </a:prstGeom>
          <a:solidFill>
            <a:schemeClr val="tx1"/>
          </a:solidFill>
        </p:spPr>
        <p:txBody>
          <a:bodyPr wrap="square" rtlCol="0">
            <a:spAutoFit/>
          </a:bodyPr>
          <a:lstStyle/>
          <a:p>
            <a:pPr algn="ctr"/>
            <a:r>
              <a:rPr lang="en-US" sz="2800" dirty="0">
                <a:solidFill>
                  <a:schemeClr val="bg1"/>
                </a:solidFill>
              </a:rPr>
              <a:t>“More people travel by air in the United States than on any other nation’s system but the U.S. system ranks behind other major industrialized states in performance. Its airports perform poorly on international rankings, and no U.S. airline rates among the top performing global carriers.” </a:t>
            </a:r>
          </a:p>
          <a:p>
            <a:pPr algn="ctr"/>
            <a:r>
              <a:rPr lang="en-US" sz="2800" dirty="0">
                <a:solidFill>
                  <a:schemeClr val="bg1"/>
                </a:solidFill>
              </a:rPr>
              <a:t>- </a:t>
            </a:r>
            <a:r>
              <a:rPr lang="en-US" sz="1400" dirty="0">
                <a:solidFill>
                  <a:schemeClr val="bg1"/>
                </a:solidFill>
                <a:hlinkClick r:id="rId3">
                  <a:extLst>
                    <a:ext uri="{A12FA001-AC4F-418D-AE19-62706E023703}">
                      <ahyp:hlinkClr xmlns:ahyp="http://schemas.microsoft.com/office/drawing/2018/hyperlinkcolor" val="tx"/>
                    </a:ext>
                  </a:extLst>
                </a:hlinkClick>
              </a:rPr>
              <a:t>https://www.cfr.org/backgrounder/us-aviation-infrastructure</a:t>
            </a:r>
            <a:r>
              <a:rPr lang="en-US" sz="1400" dirty="0">
                <a:solidFill>
                  <a:schemeClr val="bg1"/>
                </a:solidFill>
              </a:rPr>
              <a:t>  Accessed April 6, 2024</a:t>
            </a:r>
          </a:p>
          <a:p>
            <a:pPr algn="ctr"/>
            <a:endParaRPr lang="en-US" sz="2800" dirty="0">
              <a:solidFill>
                <a:schemeClr val="bg1"/>
              </a:solidFill>
            </a:endParaRPr>
          </a:p>
        </p:txBody>
      </p:sp>
    </p:spTree>
    <p:extLst>
      <p:ext uri="{BB962C8B-B14F-4D97-AF65-F5344CB8AC3E}">
        <p14:creationId xmlns:p14="http://schemas.microsoft.com/office/powerpoint/2010/main" val="45651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5BAA-2C8D-A83F-FEC3-038E8CC4040B}"/>
              </a:ext>
            </a:extLst>
          </p:cNvPr>
          <p:cNvSpPr>
            <a:spLocks noGrp="1"/>
          </p:cNvSpPr>
          <p:nvPr>
            <p:ph type="title"/>
          </p:nvPr>
        </p:nvSpPr>
        <p:spPr/>
        <p:txBody>
          <a:bodyPr/>
          <a:lstStyle/>
          <a:p>
            <a:r>
              <a:rPr lang="en-US" dirty="0"/>
              <a:t>Emissions and Costs for Planes</a:t>
            </a:r>
          </a:p>
        </p:txBody>
      </p:sp>
      <p:pic>
        <p:nvPicPr>
          <p:cNvPr id="1026" name="Picture 2" descr="Aviation">
            <a:extLst>
              <a:ext uri="{FF2B5EF4-FFF2-40B4-BE49-F238E27FC236}">
                <a16:creationId xmlns:a16="http://schemas.microsoft.com/office/drawing/2014/main" id="{4A22348E-5688-9215-5A42-0213C47A5E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42876" y="1358570"/>
            <a:ext cx="7971341" cy="50159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7BD7C5-2C42-BAB3-E0DE-E3657C80D932}"/>
              </a:ext>
            </a:extLst>
          </p:cNvPr>
          <p:cNvSpPr txBox="1"/>
          <p:nvPr/>
        </p:nvSpPr>
        <p:spPr>
          <a:xfrm>
            <a:off x="31630" y="6581001"/>
            <a:ext cx="12128740" cy="276999"/>
          </a:xfrm>
          <a:prstGeom prst="rect">
            <a:avLst/>
          </a:prstGeom>
          <a:noFill/>
        </p:spPr>
        <p:txBody>
          <a:bodyPr wrap="square">
            <a:spAutoFit/>
          </a:bodyPr>
          <a:lstStyle/>
          <a:p>
            <a:r>
              <a:rPr lang="en-US" sz="1200" dirty="0"/>
              <a:t>https://www.cfr.org/backgrounder/us-aviation-infrastructure   Accessed April 6, 2023</a:t>
            </a:r>
          </a:p>
        </p:txBody>
      </p:sp>
    </p:spTree>
    <p:extLst>
      <p:ext uri="{BB962C8B-B14F-4D97-AF65-F5344CB8AC3E}">
        <p14:creationId xmlns:p14="http://schemas.microsoft.com/office/powerpoint/2010/main" val="2190028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0CAB2-6E3A-48E7-E28B-42F73185CF31}"/>
              </a:ext>
            </a:extLst>
          </p:cNvPr>
          <p:cNvSpPr txBox="1"/>
          <p:nvPr/>
        </p:nvSpPr>
        <p:spPr>
          <a:xfrm>
            <a:off x="1093726" y="380616"/>
            <a:ext cx="9880629" cy="2308324"/>
          </a:xfrm>
          <a:prstGeom prst="rect">
            <a:avLst/>
          </a:prstGeom>
          <a:noFill/>
        </p:spPr>
        <p:txBody>
          <a:bodyPr wrap="square" rtlCol="0">
            <a:spAutoFit/>
          </a:bodyPr>
          <a:lstStyle/>
          <a:p>
            <a:pPr algn="ctr"/>
            <a:r>
              <a:rPr lang="en-US" sz="4800" dirty="0"/>
              <a:t>So we’ve reviewed cars’ and planes’ minimum emissions and current costs. </a:t>
            </a:r>
          </a:p>
          <a:p>
            <a:pPr algn="ctr"/>
            <a:r>
              <a:rPr lang="en-US" sz="4800" dirty="0"/>
              <a:t>What about trains?</a:t>
            </a:r>
            <a:endParaRPr lang="en-US" sz="4800" b="1" dirty="0"/>
          </a:p>
        </p:txBody>
      </p:sp>
      <p:pic>
        <p:nvPicPr>
          <p:cNvPr id="2" name="Online Media 1" title="Skyrim - Thomas the Tank Engine Mod (HD)">
            <a:hlinkClick r:id="" action="ppaction://media"/>
            <a:extLst>
              <a:ext uri="{FF2B5EF4-FFF2-40B4-BE49-F238E27FC236}">
                <a16:creationId xmlns:a16="http://schemas.microsoft.com/office/drawing/2014/main" id="{02FF7600-593D-300E-665A-7D89886E6D1F}"/>
              </a:ext>
            </a:extLst>
          </p:cNvPr>
          <p:cNvPicPr>
            <a:picLocks noRot="1" noChangeAspect="1"/>
          </p:cNvPicPr>
          <p:nvPr>
            <a:videoFile r:link="rId1"/>
          </p:nvPr>
        </p:nvPicPr>
        <p:blipFill>
          <a:blip r:embed="rId3"/>
          <a:stretch>
            <a:fillRect/>
          </a:stretch>
        </p:blipFill>
        <p:spPr>
          <a:xfrm>
            <a:off x="2304343" y="2573428"/>
            <a:ext cx="7583313" cy="4284572"/>
          </a:xfrm>
          <a:prstGeom prst="rect">
            <a:avLst/>
          </a:prstGeom>
        </p:spPr>
      </p:pic>
    </p:spTree>
    <p:extLst>
      <p:ext uri="{BB962C8B-B14F-4D97-AF65-F5344CB8AC3E}">
        <p14:creationId xmlns:p14="http://schemas.microsoft.com/office/powerpoint/2010/main" val="137560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EE1-F600-D23B-C733-D3AD4A3989FD}"/>
              </a:ext>
            </a:extLst>
          </p:cNvPr>
          <p:cNvSpPr>
            <a:spLocks noGrp="1"/>
          </p:cNvSpPr>
          <p:nvPr>
            <p:ph type="title"/>
          </p:nvPr>
        </p:nvSpPr>
        <p:spPr/>
        <p:txBody>
          <a:bodyPr/>
          <a:lstStyle/>
          <a:p>
            <a:r>
              <a:rPr lang="en-US" dirty="0"/>
              <a:t>A Sad Story</a:t>
            </a:r>
          </a:p>
        </p:txBody>
      </p:sp>
      <p:sp>
        <p:nvSpPr>
          <p:cNvPr id="3" name="Content Placeholder 2">
            <a:extLst>
              <a:ext uri="{FF2B5EF4-FFF2-40B4-BE49-F238E27FC236}">
                <a16:creationId xmlns:a16="http://schemas.microsoft.com/office/drawing/2014/main" id="{B5CDD2D8-039B-63EF-5C2A-DFB092F02EB0}"/>
              </a:ext>
            </a:extLst>
          </p:cNvPr>
          <p:cNvSpPr>
            <a:spLocks noGrp="1"/>
          </p:cNvSpPr>
          <p:nvPr>
            <p:ph idx="1"/>
          </p:nvPr>
        </p:nvSpPr>
        <p:spPr>
          <a:xfrm>
            <a:off x="173966" y="2314380"/>
            <a:ext cx="3682042" cy="4351338"/>
          </a:xfrm>
        </p:spPr>
        <p:txBody>
          <a:bodyPr>
            <a:normAutofit/>
          </a:bodyPr>
          <a:lstStyle/>
          <a:p>
            <a:r>
              <a:rPr lang="en-US" dirty="0"/>
              <a:t>By 1865, every single city in the North and Midwest were connected by railways, with over 80% of farms within 5 miles of a railway</a:t>
            </a:r>
          </a:p>
          <a:p>
            <a:endParaRPr lang="en-US" dirty="0"/>
          </a:p>
        </p:txBody>
      </p:sp>
      <p:pic>
        <p:nvPicPr>
          <p:cNvPr id="5" name="Picture 4">
            <a:extLst>
              <a:ext uri="{FF2B5EF4-FFF2-40B4-BE49-F238E27FC236}">
                <a16:creationId xmlns:a16="http://schemas.microsoft.com/office/drawing/2014/main" id="{C57D5286-B6C2-715D-37C2-C7C4409502C3}"/>
              </a:ext>
            </a:extLst>
          </p:cNvPr>
          <p:cNvPicPr>
            <a:picLocks noChangeAspect="1"/>
          </p:cNvPicPr>
          <p:nvPr/>
        </p:nvPicPr>
        <p:blipFill>
          <a:blip r:embed="rId3"/>
          <a:stretch>
            <a:fillRect/>
          </a:stretch>
        </p:blipFill>
        <p:spPr>
          <a:xfrm>
            <a:off x="3717985" y="1589761"/>
            <a:ext cx="8474015" cy="5353707"/>
          </a:xfrm>
          <a:prstGeom prst="rect">
            <a:avLst/>
          </a:prstGeom>
        </p:spPr>
      </p:pic>
      <p:sp>
        <p:nvSpPr>
          <p:cNvPr id="7" name="TextBox 6">
            <a:extLst>
              <a:ext uri="{FF2B5EF4-FFF2-40B4-BE49-F238E27FC236}">
                <a16:creationId xmlns:a16="http://schemas.microsoft.com/office/drawing/2014/main" id="{6AFF754F-B601-9C0E-CC6D-489280D8598B}"/>
              </a:ext>
            </a:extLst>
          </p:cNvPr>
          <p:cNvSpPr txBox="1"/>
          <p:nvPr/>
        </p:nvSpPr>
        <p:spPr>
          <a:xfrm>
            <a:off x="173966" y="4865601"/>
            <a:ext cx="6094562" cy="1938992"/>
          </a:xfrm>
          <a:prstGeom prst="rect">
            <a:avLst/>
          </a:prstGeom>
          <a:solidFill>
            <a:schemeClr val="tx1"/>
          </a:solidFill>
        </p:spPr>
        <p:txBody>
          <a:bodyPr wrap="square">
            <a:spAutoFit/>
          </a:bodyPr>
          <a:lstStyle/>
          <a:p>
            <a:r>
              <a:rPr lang="en-US" sz="2400" dirty="0">
                <a:solidFill>
                  <a:schemeClr val="bg1"/>
                </a:solidFill>
              </a:rPr>
              <a:t>Attempts to improve:</a:t>
            </a:r>
          </a:p>
          <a:p>
            <a:pPr marL="285750" indent="-285750">
              <a:buFont typeface="Arial" panose="020B0604020202020204" pitchFamily="34" charset="0"/>
              <a:buChar char="•"/>
            </a:pPr>
            <a:r>
              <a:rPr lang="en-US" sz="2400" dirty="0">
                <a:solidFill>
                  <a:schemeClr val="bg1"/>
                </a:solidFill>
              </a:rPr>
              <a:t>Obama administration: Multi-state high-speed rail, but governors stopped it</a:t>
            </a:r>
          </a:p>
          <a:p>
            <a:pPr marL="285750" indent="-285750">
              <a:buFont typeface="Arial" panose="020B0604020202020204" pitchFamily="34" charset="0"/>
              <a:buChar char="•"/>
            </a:pPr>
            <a:r>
              <a:rPr lang="en-US" sz="2400" dirty="0">
                <a:solidFill>
                  <a:schemeClr val="bg1"/>
                </a:solidFill>
              </a:rPr>
              <a:t>Currently: California high-speed rail</a:t>
            </a:r>
          </a:p>
        </p:txBody>
      </p:sp>
      <p:sp>
        <p:nvSpPr>
          <p:cNvPr id="9" name="Content Placeholder 2">
            <a:extLst>
              <a:ext uri="{FF2B5EF4-FFF2-40B4-BE49-F238E27FC236}">
                <a16:creationId xmlns:a16="http://schemas.microsoft.com/office/drawing/2014/main" id="{B8A54EA3-953D-F7A9-C8E3-FFD9D8D180DB}"/>
              </a:ext>
            </a:extLst>
          </p:cNvPr>
          <p:cNvSpPr txBox="1">
            <a:spLocks/>
          </p:cNvSpPr>
          <p:nvPr/>
        </p:nvSpPr>
        <p:spPr>
          <a:xfrm>
            <a:off x="3931130" y="905283"/>
            <a:ext cx="7705546" cy="2174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The Amtrak Network in 2018</a:t>
            </a:r>
          </a:p>
          <a:p>
            <a:pPr marL="0" indent="0" algn="ctr">
              <a:buNone/>
            </a:pPr>
            <a:endParaRPr lang="en-US" sz="1200" dirty="0">
              <a:hlinkClick r:id="rId4"/>
            </a:endParaRPr>
          </a:p>
          <a:p>
            <a:pPr marL="0" indent="0" algn="ctr">
              <a:buNone/>
            </a:pPr>
            <a:r>
              <a:rPr lang="en-US" sz="1200" dirty="0">
                <a:hlinkClick r:id="rId4"/>
              </a:rPr>
              <a:t>https://www.amtrak.com/content/dam/projects/dotcom/english/public/documents/Maps/Amtrak-System-Map-1018.pdf, Accessed Apr 4</a:t>
            </a:r>
            <a:r>
              <a:rPr lang="en-US" sz="1200" dirty="0"/>
              <a:t>, 2023</a:t>
            </a:r>
          </a:p>
        </p:txBody>
      </p:sp>
    </p:spTree>
    <p:extLst>
      <p:ext uri="{BB962C8B-B14F-4D97-AF65-F5344CB8AC3E}">
        <p14:creationId xmlns:p14="http://schemas.microsoft.com/office/powerpoint/2010/main" val="9403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6DAF8C-B5C3-7446-3DF5-883119F940B3}"/>
              </a:ext>
            </a:extLst>
          </p:cNvPr>
          <p:cNvPicPr>
            <a:picLocks noChangeAspect="1"/>
          </p:cNvPicPr>
          <p:nvPr/>
        </p:nvPicPr>
        <p:blipFill>
          <a:blip r:embed="rId3"/>
          <a:stretch>
            <a:fillRect/>
          </a:stretch>
        </p:blipFill>
        <p:spPr>
          <a:xfrm>
            <a:off x="12087" y="1304493"/>
            <a:ext cx="7809781" cy="5465381"/>
          </a:xfrm>
          <a:prstGeom prst="rect">
            <a:avLst/>
          </a:prstGeom>
        </p:spPr>
      </p:pic>
      <p:sp>
        <p:nvSpPr>
          <p:cNvPr id="2" name="Title 1">
            <a:extLst>
              <a:ext uri="{FF2B5EF4-FFF2-40B4-BE49-F238E27FC236}">
                <a16:creationId xmlns:a16="http://schemas.microsoft.com/office/drawing/2014/main" id="{A5BEE2FC-BFF9-3A8B-2A88-40EA51E584D9}"/>
              </a:ext>
            </a:extLst>
          </p:cNvPr>
          <p:cNvSpPr>
            <a:spLocks noGrp="1"/>
          </p:cNvSpPr>
          <p:nvPr>
            <p:ph type="title"/>
          </p:nvPr>
        </p:nvSpPr>
        <p:spPr>
          <a:xfrm>
            <a:off x="838200" y="201223"/>
            <a:ext cx="10515600" cy="1325563"/>
          </a:xfrm>
        </p:spPr>
        <p:txBody>
          <a:bodyPr/>
          <a:lstStyle/>
          <a:p>
            <a:r>
              <a:rPr lang="en-US" dirty="0"/>
              <a:t>Infrastructure Emissions for Railways</a:t>
            </a:r>
          </a:p>
        </p:txBody>
      </p:sp>
      <p:sp>
        <p:nvSpPr>
          <p:cNvPr id="15" name="TextBox 14">
            <a:extLst>
              <a:ext uri="{FF2B5EF4-FFF2-40B4-BE49-F238E27FC236}">
                <a16:creationId xmlns:a16="http://schemas.microsoft.com/office/drawing/2014/main" id="{78CCCC58-0F22-392A-3D1C-2BC4923BE555}"/>
              </a:ext>
            </a:extLst>
          </p:cNvPr>
          <p:cNvSpPr txBox="1"/>
          <p:nvPr/>
        </p:nvSpPr>
        <p:spPr>
          <a:xfrm>
            <a:off x="8048444" y="6396335"/>
            <a:ext cx="3953774" cy="461665"/>
          </a:xfrm>
          <a:prstGeom prst="rect">
            <a:avLst/>
          </a:prstGeom>
          <a:noFill/>
        </p:spPr>
        <p:txBody>
          <a:bodyPr wrap="square" rtlCol="0">
            <a:spAutoFit/>
          </a:bodyPr>
          <a:lstStyle/>
          <a:p>
            <a:r>
              <a:rPr lang="en-US" sz="1200" dirty="0"/>
              <a:t>“Carbon Footprint of High Speed Rail” Report 2011, International Union of Railways</a:t>
            </a:r>
          </a:p>
        </p:txBody>
      </p:sp>
      <p:sp>
        <p:nvSpPr>
          <p:cNvPr id="3" name="TextBox 2">
            <a:extLst>
              <a:ext uri="{FF2B5EF4-FFF2-40B4-BE49-F238E27FC236}">
                <a16:creationId xmlns:a16="http://schemas.microsoft.com/office/drawing/2014/main" id="{65FD3E44-4548-2532-6D91-A878189F3BB1}"/>
              </a:ext>
            </a:extLst>
          </p:cNvPr>
          <p:cNvSpPr txBox="1"/>
          <p:nvPr/>
        </p:nvSpPr>
        <p:spPr>
          <a:xfrm>
            <a:off x="7787966" y="2137187"/>
            <a:ext cx="4404034" cy="3416320"/>
          </a:xfrm>
          <a:prstGeom prst="rect">
            <a:avLst/>
          </a:prstGeom>
          <a:noFill/>
        </p:spPr>
        <p:txBody>
          <a:bodyPr wrap="square" rtlCol="0">
            <a:spAutoFit/>
          </a:bodyPr>
          <a:lstStyle/>
          <a:p>
            <a:r>
              <a:rPr lang="en-US" sz="2400" dirty="0"/>
              <a:t>Operationally: </a:t>
            </a:r>
          </a:p>
          <a:p>
            <a:pPr marL="457200" indent="-457200">
              <a:buFont typeface="Arial" panose="020B0604020202020204" pitchFamily="34" charset="0"/>
              <a:buChar char="•"/>
            </a:pPr>
            <a:r>
              <a:rPr lang="en-US" sz="2400" dirty="0"/>
              <a:t>0 CO2 emissions if sourced by renewable energy</a:t>
            </a:r>
          </a:p>
          <a:p>
            <a:pPr marL="457200" indent="-457200">
              <a:buFont typeface="Arial" panose="020B0604020202020204" pitchFamily="34" charset="0"/>
              <a:buChar char="•"/>
            </a:pPr>
            <a:r>
              <a:rPr lang="en-US" sz="2400" dirty="0"/>
              <a:t>Train cars last 50 years</a:t>
            </a:r>
          </a:p>
          <a:p>
            <a:pPr marL="457200" indent="-457200">
              <a:buFont typeface="Arial" panose="020B0604020202020204" pitchFamily="34" charset="0"/>
              <a:buChar char="•"/>
            </a:pPr>
            <a:r>
              <a:rPr lang="en-US" sz="2400" dirty="0"/>
              <a:t>Don’t require giant batteries</a:t>
            </a:r>
          </a:p>
          <a:p>
            <a:pPr marL="457200" indent="-457200">
              <a:buFont typeface="Arial" panose="020B0604020202020204" pitchFamily="34" charset="0"/>
              <a:buChar char="•"/>
            </a:pPr>
            <a:r>
              <a:rPr lang="en-US" sz="2400" dirty="0"/>
              <a:t>At worst case, that’s 0.99 Mt CO2 to build &amp; maintain coast-to-coast railway in the US</a:t>
            </a:r>
          </a:p>
        </p:txBody>
      </p:sp>
    </p:spTree>
    <p:extLst>
      <p:ext uri="{BB962C8B-B14F-4D97-AF65-F5344CB8AC3E}">
        <p14:creationId xmlns:p14="http://schemas.microsoft.com/office/powerpoint/2010/main" val="249518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4BDC-5B5E-CFF7-9E46-E7A4F2F0E45F}"/>
              </a:ext>
            </a:extLst>
          </p:cNvPr>
          <p:cNvSpPr>
            <a:spLocks noGrp="1"/>
          </p:cNvSpPr>
          <p:nvPr>
            <p:ph type="title"/>
          </p:nvPr>
        </p:nvSpPr>
        <p:spPr/>
        <p:txBody>
          <a:bodyPr/>
          <a:lstStyle/>
          <a:p>
            <a:r>
              <a:rPr lang="en-US" dirty="0"/>
              <a:t>Cost for High-Speed Rail</a:t>
            </a:r>
          </a:p>
        </p:txBody>
      </p:sp>
      <p:sp>
        <p:nvSpPr>
          <p:cNvPr id="3" name="Content Placeholder 2">
            <a:extLst>
              <a:ext uri="{FF2B5EF4-FFF2-40B4-BE49-F238E27FC236}">
                <a16:creationId xmlns:a16="http://schemas.microsoft.com/office/drawing/2014/main" id="{05CDF3E5-7A07-E687-02C0-BEE747C2554B}"/>
              </a:ext>
            </a:extLst>
          </p:cNvPr>
          <p:cNvSpPr>
            <a:spLocks noGrp="1"/>
          </p:cNvSpPr>
          <p:nvPr>
            <p:ph idx="1"/>
          </p:nvPr>
        </p:nvSpPr>
        <p:spPr>
          <a:xfrm>
            <a:off x="1103312" y="2052918"/>
            <a:ext cx="10405894" cy="4195481"/>
          </a:xfrm>
        </p:spPr>
        <p:txBody>
          <a:bodyPr>
            <a:normAutofit/>
          </a:bodyPr>
          <a:lstStyle/>
          <a:p>
            <a:r>
              <a:rPr lang="en-US" sz="2400" dirty="0"/>
              <a:t>SF-LA route to build is about $200M per mile, spread out over ~18 years</a:t>
            </a:r>
          </a:p>
          <a:p>
            <a:pPr lvl="1"/>
            <a:r>
              <a:rPr lang="en-US" sz="2000" dirty="0"/>
              <a:t>If we assume this value and we don’t get better at building, our coast-to-coast rail is $700 billion (over 20 years, that’s $35 bill a year)</a:t>
            </a:r>
          </a:p>
          <a:p>
            <a:r>
              <a:rPr lang="en-US" sz="2400" dirty="0"/>
              <a:t>Operations costs</a:t>
            </a:r>
          </a:p>
          <a:p>
            <a:pPr lvl="1"/>
            <a:r>
              <a:rPr lang="en-US" sz="2000" dirty="0"/>
              <a:t>California expected to reach $1.91M per mile, which for coast-to-coast is $6.7 B per year</a:t>
            </a:r>
          </a:p>
        </p:txBody>
      </p:sp>
      <p:sp>
        <p:nvSpPr>
          <p:cNvPr id="5" name="TextBox 4">
            <a:extLst>
              <a:ext uri="{FF2B5EF4-FFF2-40B4-BE49-F238E27FC236}">
                <a16:creationId xmlns:a16="http://schemas.microsoft.com/office/drawing/2014/main" id="{B9673C3B-F564-A55B-0747-FE50425076F9}"/>
              </a:ext>
            </a:extLst>
          </p:cNvPr>
          <p:cNvSpPr txBox="1"/>
          <p:nvPr/>
        </p:nvSpPr>
        <p:spPr>
          <a:xfrm>
            <a:off x="501770" y="6211669"/>
            <a:ext cx="11007436" cy="646331"/>
          </a:xfrm>
          <a:prstGeom prst="rect">
            <a:avLst/>
          </a:prstGeom>
          <a:noFill/>
        </p:spPr>
        <p:txBody>
          <a:bodyPr wrap="square">
            <a:spAutoFit/>
          </a:bodyPr>
          <a:lstStyle/>
          <a:p>
            <a:r>
              <a:rPr lang="en-US" sz="1200" dirty="0">
                <a:hlinkClick r:id="rId3"/>
              </a:rPr>
              <a:t>https://www.worldbank.org/en/news/press-release/2014/07/10/cost-of-high-speed-rail-in-china-one-third-lower-than-in-other-countries</a:t>
            </a:r>
            <a:endParaRPr lang="en-US" sz="1200" dirty="0"/>
          </a:p>
          <a:p>
            <a:endParaRPr lang="en-US" sz="1200" dirty="0"/>
          </a:p>
          <a:p>
            <a:r>
              <a:rPr lang="en-US" sz="1200" dirty="0"/>
              <a:t>   Accessed April 6, 2023</a:t>
            </a:r>
          </a:p>
        </p:txBody>
      </p:sp>
      <p:sp>
        <p:nvSpPr>
          <p:cNvPr id="7" name="TextBox 6">
            <a:extLst>
              <a:ext uri="{FF2B5EF4-FFF2-40B4-BE49-F238E27FC236}">
                <a16:creationId xmlns:a16="http://schemas.microsoft.com/office/drawing/2014/main" id="{B56970CB-85AC-BFAF-49CF-200953DFAB8B}"/>
              </a:ext>
            </a:extLst>
          </p:cNvPr>
          <p:cNvSpPr txBox="1"/>
          <p:nvPr/>
        </p:nvSpPr>
        <p:spPr>
          <a:xfrm>
            <a:off x="550261" y="5850214"/>
            <a:ext cx="10515600" cy="276999"/>
          </a:xfrm>
          <a:prstGeom prst="rect">
            <a:avLst/>
          </a:prstGeom>
          <a:noFill/>
        </p:spPr>
        <p:txBody>
          <a:bodyPr wrap="square">
            <a:spAutoFit/>
          </a:bodyPr>
          <a:lstStyle/>
          <a:p>
            <a:r>
              <a:rPr lang="en-US" sz="1200" dirty="0"/>
              <a:t>https://www.hoover.org/research/little-engine-couldnt-californias-high-speed-rail-costs-rise-200-million-mile</a:t>
            </a:r>
          </a:p>
        </p:txBody>
      </p:sp>
    </p:spTree>
    <p:extLst>
      <p:ext uri="{BB962C8B-B14F-4D97-AF65-F5344CB8AC3E}">
        <p14:creationId xmlns:p14="http://schemas.microsoft.com/office/powerpoint/2010/main" val="29006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9E9813-1301-310A-32CC-000670E96EDD}"/>
              </a:ext>
            </a:extLst>
          </p:cNvPr>
          <p:cNvSpPr txBox="1"/>
          <p:nvPr/>
        </p:nvSpPr>
        <p:spPr>
          <a:xfrm>
            <a:off x="1258760" y="278927"/>
            <a:ext cx="9880629" cy="830997"/>
          </a:xfrm>
          <a:prstGeom prst="rect">
            <a:avLst/>
          </a:prstGeom>
          <a:noFill/>
        </p:spPr>
        <p:txBody>
          <a:bodyPr wrap="square" rtlCol="0">
            <a:spAutoFit/>
          </a:bodyPr>
          <a:lstStyle/>
          <a:p>
            <a:pPr algn="ctr"/>
            <a:r>
              <a:rPr lang="en-US" sz="4800" b="1" dirty="0"/>
              <a:t>Let’s look at everything side by side</a:t>
            </a:r>
          </a:p>
        </p:txBody>
      </p:sp>
      <p:pic>
        <p:nvPicPr>
          <p:cNvPr id="1026" name="Picture 2" descr="The Great Train Robbery (novel) - Wikipedia">
            <a:extLst>
              <a:ext uri="{FF2B5EF4-FFF2-40B4-BE49-F238E27FC236}">
                <a16:creationId xmlns:a16="http://schemas.microsoft.com/office/drawing/2014/main" id="{03C92D44-7CEB-FBD4-4187-F2ADFDD8A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431" y="1343833"/>
            <a:ext cx="3208923" cy="4591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nakes on a Plane - Rotten Tomatoes">
            <a:extLst>
              <a:ext uri="{FF2B5EF4-FFF2-40B4-BE49-F238E27FC236}">
                <a16:creationId xmlns:a16="http://schemas.microsoft.com/office/drawing/2014/main" id="{2ACB23DA-65C8-144E-1117-3728AA11D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676" y="1343832"/>
            <a:ext cx="3140648" cy="4659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s 2 - Wikipedia">
            <a:extLst>
              <a:ext uri="{FF2B5EF4-FFF2-40B4-BE49-F238E27FC236}">
                <a16:creationId xmlns:a16="http://schemas.microsoft.com/office/drawing/2014/main" id="{C7968833-C4C4-E6AE-41FA-9F33E2085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732" y="1343832"/>
            <a:ext cx="3157717" cy="465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824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6103-6ADD-31AE-622D-F0CB4BA9E42F}"/>
              </a:ext>
            </a:extLst>
          </p:cNvPr>
          <p:cNvSpPr>
            <a:spLocks noGrp="1"/>
          </p:cNvSpPr>
          <p:nvPr>
            <p:ph type="title"/>
          </p:nvPr>
        </p:nvSpPr>
        <p:spPr/>
        <p:txBody>
          <a:bodyPr/>
          <a:lstStyle/>
          <a:p>
            <a:r>
              <a:rPr lang="en-US" dirty="0"/>
              <a:t>Comparing Emissions to Travel</a:t>
            </a:r>
          </a:p>
        </p:txBody>
      </p:sp>
      <p:sp>
        <p:nvSpPr>
          <p:cNvPr id="5" name="TextBox 4">
            <a:extLst>
              <a:ext uri="{FF2B5EF4-FFF2-40B4-BE49-F238E27FC236}">
                <a16:creationId xmlns:a16="http://schemas.microsoft.com/office/drawing/2014/main" id="{E25C1EC2-C6C2-AC6B-E086-C8D3D400C5A3}"/>
              </a:ext>
            </a:extLst>
          </p:cNvPr>
          <p:cNvSpPr txBox="1"/>
          <p:nvPr/>
        </p:nvSpPr>
        <p:spPr>
          <a:xfrm>
            <a:off x="209191" y="6488668"/>
            <a:ext cx="6094562" cy="369332"/>
          </a:xfrm>
          <a:prstGeom prst="rect">
            <a:avLst/>
          </a:prstGeom>
          <a:noFill/>
        </p:spPr>
        <p:txBody>
          <a:bodyPr wrap="square">
            <a:spAutoFit/>
          </a:bodyPr>
          <a:lstStyle/>
          <a:p>
            <a:r>
              <a:rPr lang="en-US" dirty="0"/>
              <a:t>https://www.iea.org/reports/rail</a:t>
            </a:r>
          </a:p>
        </p:txBody>
      </p:sp>
      <p:pic>
        <p:nvPicPr>
          <p:cNvPr id="7" name="Picture 6">
            <a:extLst>
              <a:ext uri="{FF2B5EF4-FFF2-40B4-BE49-F238E27FC236}">
                <a16:creationId xmlns:a16="http://schemas.microsoft.com/office/drawing/2014/main" id="{DE381390-32A4-3F6C-2283-BAB1CDC56C4B}"/>
              </a:ext>
            </a:extLst>
          </p:cNvPr>
          <p:cNvPicPr>
            <a:picLocks noChangeAspect="1"/>
          </p:cNvPicPr>
          <p:nvPr/>
        </p:nvPicPr>
        <p:blipFill>
          <a:blip r:embed="rId3"/>
          <a:stretch>
            <a:fillRect/>
          </a:stretch>
        </p:blipFill>
        <p:spPr>
          <a:xfrm>
            <a:off x="419136" y="1449240"/>
            <a:ext cx="11126753" cy="5039428"/>
          </a:xfrm>
          <a:prstGeom prst="rect">
            <a:avLst/>
          </a:prstGeom>
        </p:spPr>
      </p:pic>
    </p:spTree>
    <p:extLst>
      <p:ext uri="{BB962C8B-B14F-4D97-AF65-F5344CB8AC3E}">
        <p14:creationId xmlns:p14="http://schemas.microsoft.com/office/powerpoint/2010/main" val="3331556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DC83-6FC8-2FAC-C79D-A18B53291989}"/>
              </a:ext>
            </a:extLst>
          </p:cNvPr>
          <p:cNvSpPr>
            <a:spLocks noGrp="1"/>
          </p:cNvSpPr>
          <p:nvPr>
            <p:ph type="title"/>
          </p:nvPr>
        </p:nvSpPr>
        <p:spPr/>
        <p:txBody>
          <a:bodyPr>
            <a:normAutofit/>
          </a:bodyPr>
          <a:lstStyle/>
          <a:p>
            <a:r>
              <a:rPr lang="en-US" sz="4000" dirty="0"/>
              <a:t>Outline</a:t>
            </a:r>
          </a:p>
        </p:txBody>
      </p:sp>
      <p:sp>
        <p:nvSpPr>
          <p:cNvPr id="3" name="Content Placeholder 2">
            <a:extLst>
              <a:ext uri="{FF2B5EF4-FFF2-40B4-BE49-F238E27FC236}">
                <a16:creationId xmlns:a16="http://schemas.microsoft.com/office/drawing/2014/main" id="{2BD46AE4-5B15-54AE-77D1-31EA5F6170E7}"/>
              </a:ext>
            </a:extLst>
          </p:cNvPr>
          <p:cNvSpPr>
            <a:spLocks noGrp="1"/>
          </p:cNvSpPr>
          <p:nvPr>
            <p:ph idx="1"/>
          </p:nvPr>
        </p:nvSpPr>
        <p:spPr/>
        <p:txBody>
          <a:bodyPr>
            <a:normAutofit/>
          </a:bodyPr>
          <a:lstStyle/>
          <a:p>
            <a:r>
              <a:rPr lang="en-US" sz="2800" dirty="0"/>
              <a:t>Motivation</a:t>
            </a:r>
          </a:p>
          <a:p>
            <a:r>
              <a:rPr lang="en-US" sz="2800" dirty="0"/>
              <a:t>Examining transportation systems: Cars, planes, &amp; trains</a:t>
            </a:r>
          </a:p>
          <a:p>
            <a:pPr lvl="1"/>
            <a:r>
              <a:rPr lang="en-US" sz="2400" dirty="0"/>
              <a:t>Considering emissions to create and operate</a:t>
            </a:r>
          </a:p>
          <a:p>
            <a:pPr lvl="1"/>
            <a:r>
              <a:rPr lang="en-US" sz="2400" dirty="0"/>
              <a:t>Considering costs</a:t>
            </a:r>
          </a:p>
          <a:p>
            <a:r>
              <a:rPr lang="en-US" sz="2800" dirty="0"/>
              <a:t>Side-by-side comparison (3 slides)</a:t>
            </a:r>
          </a:p>
          <a:p>
            <a:r>
              <a:rPr lang="en-US" sz="2800" dirty="0"/>
              <a:t>Recommendations for funding (1 slide)</a:t>
            </a:r>
          </a:p>
          <a:p>
            <a:endParaRPr lang="en-US" sz="2800" dirty="0"/>
          </a:p>
        </p:txBody>
      </p:sp>
    </p:spTree>
    <p:extLst>
      <p:ext uri="{BB962C8B-B14F-4D97-AF65-F5344CB8AC3E}">
        <p14:creationId xmlns:p14="http://schemas.microsoft.com/office/powerpoint/2010/main" val="408255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F013BC93-0D03-CCC4-5BD9-09D7ADF69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07" y="740433"/>
            <a:ext cx="9738237" cy="53771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F3B5746-2B35-BB97-885A-34FB82E11A67}"/>
              </a:ext>
            </a:extLst>
          </p:cNvPr>
          <p:cNvSpPr txBox="1"/>
          <p:nvPr/>
        </p:nvSpPr>
        <p:spPr>
          <a:xfrm>
            <a:off x="1699403" y="5569441"/>
            <a:ext cx="8238227" cy="615553"/>
          </a:xfrm>
          <a:prstGeom prst="rect">
            <a:avLst/>
          </a:prstGeom>
          <a:solidFill>
            <a:schemeClr val="tx1"/>
          </a:solidFill>
        </p:spPr>
        <p:txBody>
          <a:bodyPr wrap="square" rtlCol="0">
            <a:spAutoFit/>
          </a:bodyPr>
          <a:lstStyle/>
          <a:p>
            <a:r>
              <a:rPr lang="en-US" sz="2000" dirty="0">
                <a:solidFill>
                  <a:srgbClr val="00B050"/>
                </a:solidFill>
              </a:rPr>
              <a:t>Car								Plane					  Train</a:t>
            </a:r>
          </a:p>
          <a:p>
            <a:r>
              <a:rPr lang="en-US" sz="1400" dirty="0">
                <a:solidFill>
                  <a:srgbClr val="00B050"/>
                </a:solidFill>
              </a:rPr>
              <a:t>(manufacturing)					(operation)		    		(infrastructure)</a:t>
            </a:r>
          </a:p>
        </p:txBody>
      </p:sp>
    </p:spTree>
    <p:extLst>
      <p:ext uri="{BB962C8B-B14F-4D97-AF65-F5344CB8AC3E}">
        <p14:creationId xmlns:p14="http://schemas.microsoft.com/office/powerpoint/2010/main" val="1075043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90EFB38-57CB-6565-44E2-2CE5252DF147}"/>
              </a:ext>
            </a:extLst>
          </p:cNvPr>
          <p:cNvGraphicFramePr>
            <a:graphicFrameLocks/>
          </p:cNvGraphicFramePr>
          <p:nvPr>
            <p:extLst>
              <p:ext uri="{D42A27DB-BD31-4B8C-83A1-F6EECF244321}">
                <p14:modId xmlns:p14="http://schemas.microsoft.com/office/powerpoint/2010/main" val="1240680111"/>
              </p:ext>
            </p:extLst>
          </p:nvPr>
        </p:nvGraphicFramePr>
        <p:xfrm>
          <a:off x="1417007" y="963395"/>
          <a:ext cx="8169645" cy="49312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8638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9540-825E-059D-03DA-561749ECCE8A}"/>
              </a:ext>
            </a:extLst>
          </p:cNvPr>
          <p:cNvSpPr>
            <a:spLocks noGrp="1"/>
          </p:cNvSpPr>
          <p:nvPr>
            <p:ph type="title"/>
          </p:nvPr>
        </p:nvSpPr>
        <p:spPr/>
        <p:txBody>
          <a:bodyPr/>
          <a:lstStyle/>
          <a:p>
            <a:r>
              <a:rPr lang="en-US" dirty="0"/>
              <a:t>How can we fund railroads?</a:t>
            </a:r>
          </a:p>
        </p:txBody>
      </p:sp>
      <p:sp>
        <p:nvSpPr>
          <p:cNvPr id="3" name="Content Placeholder 2">
            <a:extLst>
              <a:ext uri="{FF2B5EF4-FFF2-40B4-BE49-F238E27FC236}">
                <a16:creationId xmlns:a16="http://schemas.microsoft.com/office/drawing/2014/main" id="{821ABA44-322B-B4F2-5B78-1BE7379970BD}"/>
              </a:ext>
            </a:extLst>
          </p:cNvPr>
          <p:cNvSpPr>
            <a:spLocks noGrp="1"/>
          </p:cNvSpPr>
          <p:nvPr>
            <p:ph idx="1"/>
          </p:nvPr>
        </p:nvSpPr>
        <p:spPr/>
        <p:txBody>
          <a:bodyPr/>
          <a:lstStyle/>
          <a:p>
            <a:r>
              <a:rPr lang="en-US" dirty="0"/>
              <a:t>Taxes (we already pay $103b for horrible car infrastructure and $8b for horrible airlines)</a:t>
            </a:r>
          </a:p>
          <a:p>
            <a:r>
              <a:rPr lang="en-US" dirty="0"/>
              <a:t> Capturing land value benefits to offset high capital investment costs (Idk ‘bout this)</a:t>
            </a:r>
          </a:p>
        </p:txBody>
      </p:sp>
    </p:spTree>
    <p:extLst>
      <p:ext uri="{BB962C8B-B14F-4D97-AF65-F5344CB8AC3E}">
        <p14:creationId xmlns:p14="http://schemas.microsoft.com/office/powerpoint/2010/main" val="3268280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4817-D621-01A3-C87C-3A75435E13F5}"/>
              </a:ext>
            </a:extLst>
          </p:cNvPr>
          <p:cNvSpPr>
            <a:spLocks noGrp="1"/>
          </p:cNvSpPr>
          <p:nvPr>
            <p:ph type="title"/>
          </p:nvPr>
        </p:nvSpPr>
        <p:spPr>
          <a:xfrm>
            <a:off x="838200" y="365124"/>
            <a:ext cx="4268638" cy="6354853"/>
          </a:xfrm>
        </p:spPr>
        <p:txBody>
          <a:bodyPr>
            <a:normAutofit fontScale="90000"/>
          </a:bodyPr>
          <a:lstStyle/>
          <a:p>
            <a:r>
              <a:rPr lang="en-US" dirty="0"/>
              <a:t>Questions?</a:t>
            </a:r>
            <a:br>
              <a:rPr lang="en-US" dirty="0"/>
            </a:br>
            <a:br>
              <a:rPr lang="en-US" dirty="0"/>
            </a:br>
            <a:r>
              <a:rPr lang="en-US" dirty="0"/>
              <a:t>Please enjoy this cut of the Chepe Express to Las Barrancas del </a:t>
            </a:r>
            <a:r>
              <a:rPr lang="en-US" dirty="0" err="1"/>
              <a:t>Cobre</a:t>
            </a:r>
            <a:br>
              <a:rPr lang="en-US" dirty="0"/>
            </a:br>
            <a:br>
              <a:rPr lang="en-US" dirty="0"/>
            </a:br>
            <a:r>
              <a:rPr lang="en-US" dirty="0"/>
              <a:t>Thank you!</a:t>
            </a:r>
          </a:p>
        </p:txBody>
      </p:sp>
      <p:pic>
        <p:nvPicPr>
          <p:cNvPr id="4" name="CHIEFSOSA69_B9347E6E-0E23-432F-81FD-21602F6D6CE6">
            <a:hlinkClick r:id="" action="ppaction://media"/>
            <a:extLst>
              <a:ext uri="{FF2B5EF4-FFF2-40B4-BE49-F238E27FC236}">
                <a16:creationId xmlns:a16="http://schemas.microsoft.com/office/drawing/2014/main" id="{619BD566-01C6-5A78-2689-78B6499620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54700" y="0"/>
            <a:ext cx="3643313" cy="6815138"/>
          </a:xfrm>
        </p:spPr>
      </p:pic>
    </p:spTree>
    <p:extLst>
      <p:ext uri="{BB962C8B-B14F-4D97-AF65-F5344CB8AC3E}">
        <p14:creationId xmlns:p14="http://schemas.microsoft.com/office/powerpoint/2010/main" val="14010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F15D-EA13-02D9-CC53-22AD8F4F5EB3}"/>
              </a:ext>
            </a:extLst>
          </p:cNvPr>
          <p:cNvSpPr>
            <a:spLocks noGrp="1"/>
          </p:cNvSpPr>
          <p:nvPr>
            <p:ph type="title"/>
          </p:nvPr>
        </p:nvSpPr>
        <p:spPr/>
        <p:txBody>
          <a:bodyPr/>
          <a:lstStyle/>
          <a:p>
            <a:r>
              <a:rPr lang="en-US" dirty="0"/>
              <a:t>Back up stuff</a:t>
            </a:r>
          </a:p>
        </p:txBody>
      </p:sp>
      <p:sp>
        <p:nvSpPr>
          <p:cNvPr id="3" name="Content Placeholder 2">
            <a:extLst>
              <a:ext uri="{FF2B5EF4-FFF2-40B4-BE49-F238E27FC236}">
                <a16:creationId xmlns:a16="http://schemas.microsoft.com/office/drawing/2014/main" id="{5D8FE825-5683-048B-9838-B723912B8D1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24804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EF68-6923-525B-B470-875CE1E7EB61}"/>
              </a:ext>
            </a:extLst>
          </p:cNvPr>
          <p:cNvSpPr>
            <a:spLocks noGrp="1"/>
          </p:cNvSpPr>
          <p:nvPr>
            <p:ph type="title"/>
          </p:nvPr>
        </p:nvSpPr>
        <p:spPr>
          <a:xfrm>
            <a:off x="238345" y="2176673"/>
            <a:ext cx="4130614" cy="2265931"/>
          </a:xfrm>
        </p:spPr>
        <p:txBody>
          <a:bodyPr/>
          <a:lstStyle/>
          <a:p>
            <a:r>
              <a:rPr lang="en-US" dirty="0"/>
              <a:t>A Sad Story Continued (for US)</a:t>
            </a:r>
          </a:p>
        </p:txBody>
      </p:sp>
      <p:pic>
        <p:nvPicPr>
          <p:cNvPr id="4" name="Picture 3">
            <a:extLst>
              <a:ext uri="{FF2B5EF4-FFF2-40B4-BE49-F238E27FC236}">
                <a16:creationId xmlns:a16="http://schemas.microsoft.com/office/drawing/2014/main" id="{0BC6E484-1D75-4578-AEE6-7F5A878702E9}"/>
              </a:ext>
            </a:extLst>
          </p:cNvPr>
          <p:cNvPicPr>
            <a:picLocks noChangeAspect="1"/>
          </p:cNvPicPr>
          <p:nvPr/>
        </p:nvPicPr>
        <p:blipFill>
          <a:blip r:embed="rId3"/>
          <a:stretch>
            <a:fillRect/>
          </a:stretch>
        </p:blipFill>
        <p:spPr>
          <a:xfrm>
            <a:off x="4368959" y="0"/>
            <a:ext cx="7823041" cy="6747374"/>
          </a:xfrm>
          <a:prstGeom prst="rect">
            <a:avLst/>
          </a:prstGeom>
        </p:spPr>
      </p:pic>
      <p:sp>
        <p:nvSpPr>
          <p:cNvPr id="6" name="TextBox 5">
            <a:extLst>
              <a:ext uri="{FF2B5EF4-FFF2-40B4-BE49-F238E27FC236}">
                <a16:creationId xmlns:a16="http://schemas.microsoft.com/office/drawing/2014/main" id="{41479700-F5D8-401F-FC44-4678C31EF07F}"/>
              </a:ext>
            </a:extLst>
          </p:cNvPr>
          <p:cNvSpPr txBox="1"/>
          <p:nvPr/>
        </p:nvSpPr>
        <p:spPr>
          <a:xfrm>
            <a:off x="416225" y="6123543"/>
            <a:ext cx="6094562" cy="646331"/>
          </a:xfrm>
          <a:prstGeom prst="rect">
            <a:avLst/>
          </a:prstGeom>
          <a:noFill/>
        </p:spPr>
        <p:txBody>
          <a:bodyPr wrap="square">
            <a:spAutoFit/>
          </a:bodyPr>
          <a:lstStyle/>
          <a:p>
            <a:r>
              <a:rPr lang="en-US" dirty="0">
                <a:hlinkClick r:id="rId4"/>
              </a:rPr>
              <a:t>https://www.iea.org/reports/rail</a:t>
            </a:r>
            <a:endParaRPr lang="en-US" dirty="0"/>
          </a:p>
          <a:p>
            <a:r>
              <a:rPr lang="en-US" dirty="0"/>
              <a:t>   Accessed April 6, 2023</a:t>
            </a:r>
          </a:p>
        </p:txBody>
      </p:sp>
    </p:spTree>
    <p:extLst>
      <p:ext uri="{BB962C8B-B14F-4D97-AF65-F5344CB8AC3E}">
        <p14:creationId xmlns:p14="http://schemas.microsoft.com/office/powerpoint/2010/main" val="3117575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6BA2E-1172-EAD4-65B8-CBCBAE6EEC5E}"/>
              </a:ext>
            </a:extLst>
          </p:cNvPr>
          <p:cNvSpPr>
            <a:spLocks noGrp="1"/>
          </p:cNvSpPr>
          <p:nvPr>
            <p:ph type="title"/>
          </p:nvPr>
        </p:nvSpPr>
        <p:spPr/>
        <p:txBody>
          <a:bodyPr/>
          <a:lstStyle/>
          <a:p>
            <a:r>
              <a:rPr lang="en-US" dirty="0"/>
              <a:t>Plans for Railways &amp; What They Could Be: </a:t>
            </a:r>
          </a:p>
        </p:txBody>
      </p:sp>
      <p:pic>
        <p:nvPicPr>
          <p:cNvPr id="4" name="Picture 3">
            <a:extLst>
              <a:ext uri="{FF2B5EF4-FFF2-40B4-BE49-F238E27FC236}">
                <a16:creationId xmlns:a16="http://schemas.microsoft.com/office/drawing/2014/main" id="{37F4369C-A957-4E76-863C-F16D8A197053}"/>
              </a:ext>
            </a:extLst>
          </p:cNvPr>
          <p:cNvPicPr>
            <a:picLocks noChangeAspect="1"/>
          </p:cNvPicPr>
          <p:nvPr/>
        </p:nvPicPr>
        <p:blipFill>
          <a:blip r:embed="rId3"/>
          <a:stretch>
            <a:fillRect/>
          </a:stretch>
        </p:blipFill>
        <p:spPr>
          <a:xfrm>
            <a:off x="918648" y="1352037"/>
            <a:ext cx="10190903" cy="5445577"/>
          </a:xfrm>
          <a:prstGeom prst="rect">
            <a:avLst/>
          </a:prstGeom>
        </p:spPr>
      </p:pic>
      <p:sp>
        <p:nvSpPr>
          <p:cNvPr id="5" name="TextBox 4">
            <a:extLst>
              <a:ext uri="{FF2B5EF4-FFF2-40B4-BE49-F238E27FC236}">
                <a16:creationId xmlns:a16="http://schemas.microsoft.com/office/drawing/2014/main" id="{D8413042-886F-87B9-A720-A42A1174498C}"/>
              </a:ext>
            </a:extLst>
          </p:cNvPr>
          <p:cNvSpPr txBox="1"/>
          <p:nvPr/>
        </p:nvSpPr>
        <p:spPr>
          <a:xfrm>
            <a:off x="4349870" y="6235687"/>
            <a:ext cx="6094562" cy="369332"/>
          </a:xfrm>
          <a:prstGeom prst="rect">
            <a:avLst/>
          </a:prstGeom>
          <a:noFill/>
        </p:spPr>
        <p:txBody>
          <a:bodyPr wrap="square">
            <a:spAutoFit/>
          </a:bodyPr>
          <a:lstStyle/>
          <a:p>
            <a:r>
              <a:rPr lang="en-US" dirty="0"/>
              <a:t>https://www.iea.org/reports/rail</a:t>
            </a:r>
          </a:p>
        </p:txBody>
      </p:sp>
    </p:spTree>
    <p:extLst>
      <p:ext uri="{BB962C8B-B14F-4D97-AF65-F5344CB8AC3E}">
        <p14:creationId xmlns:p14="http://schemas.microsoft.com/office/powerpoint/2010/main" val="68837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E55D-1C34-342B-B261-AAB4BC37E1E1}"/>
              </a:ext>
            </a:extLst>
          </p:cNvPr>
          <p:cNvSpPr>
            <a:spLocks noGrp="1"/>
          </p:cNvSpPr>
          <p:nvPr>
            <p:ph type="title"/>
          </p:nvPr>
        </p:nvSpPr>
        <p:spPr>
          <a:xfrm>
            <a:off x="148088" y="2581553"/>
            <a:ext cx="4889739" cy="2128470"/>
          </a:xfrm>
        </p:spPr>
        <p:txBody>
          <a:bodyPr>
            <a:normAutofit fontScale="90000"/>
          </a:bodyPr>
          <a:lstStyle/>
          <a:p>
            <a:r>
              <a:rPr lang="en-US" dirty="0"/>
              <a:t>Plans for Transport:</a:t>
            </a:r>
            <a:br>
              <a:rPr lang="en-US" dirty="0"/>
            </a:br>
            <a:r>
              <a:rPr lang="en-US" dirty="0"/>
              <a:t>Our trains are old and dirty!</a:t>
            </a:r>
          </a:p>
        </p:txBody>
      </p:sp>
      <p:pic>
        <p:nvPicPr>
          <p:cNvPr id="4" name="Content Placeholder 3">
            <a:extLst>
              <a:ext uri="{FF2B5EF4-FFF2-40B4-BE49-F238E27FC236}">
                <a16:creationId xmlns:a16="http://schemas.microsoft.com/office/drawing/2014/main" id="{10F55DA3-ADDF-4245-80C5-67EF4BD4B2B8}"/>
              </a:ext>
            </a:extLst>
          </p:cNvPr>
          <p:cNvPicPr>
            <a:picLocks noGrp="1" noChangeAspect="1"/>
          </p:cNvPicPr>
          <p:nvPr>
            <p:ph idx="1"/>
          </p:nvPr>
        </p:nvPicPr>
        <p:blipFill>
          <a:blip r:embed="rId3"/>
          <a:stretch>
            <a:fillRect/>
          </a:stretch>
        </p:blipFill>
        <p:spPr>
          <a:xfrm>
            <a:off x="4949337" y="0"/>
            <a:ext cx="7242663" cy="6858000"/>
          </a:xfrm>
          <a:prstGeom prst="rect">
            <a:avLst/>
          </a:prstGeom>
        </p:spPr>
      </p:pic>
      <p:sp>
        <p:nvSpPr>
          <p:cNvPr id="5" name="TextBox 4">
            <a:extLst>
              <a:ext uri="{FF2B5EF4-FFF2-40B4-BE49-F238E27FC236}">
                <a16:creationId xmlns:a16="http://schemas.microsoft.com/office/drawing/2014/main" id="{991B8B44-7487-53E8-F67B-74DA75AC9B4F}"/>
              </a:ext>
            </a:extLst>
          </p:cNvPr>
          <p:cNvSpPr txBox="1"/>
          <p:nvPr/>
        </p:nvSpPr>
        <p:spPr>
          <a:xfrm>
            <a:off x="50971" y="6488668"/>
            <a:ext cx="6094562" cy="276999"/>
          </a:xfrm>
          <a:prstGeom prst="rect">
            <a:avLst/>
          </a:prstGeom>
          <a:noFill/>
        </p:spPr>
        <p:txBody>
          <a:bodyPr wrap="square">
            <a:spAutoFit/>
          </a:bodyPr>
          <a:lstStyle/>
          <a:p>
            <a:r>
              <a:rPr lang="en-US" sz="1200" dirty="0">
                <a:hlinkClick r:id="rId4"/>
              </a:rPr>
              <a:t>https://www.iea.org/reports/rail Accessed April 1</a:t>
            </a:r>
            <a:r>
              <a:rPr lang="en-US" sz="1200" dirty="0"/>
              <a:t>, 2022</a:t>
            </a:r>
          </a:p>
        </p:txBody>
      </p:sp>
    </p:spTree>
    <p:extLst>
      <p:ext uri="{BB962C8B-B14F-4D97-AF65-F5344CB8AC3E}">
        <p14:creationId xmlns:p14="http://schemas.microsoft.com/office/powerpoint/2010/main" val="699481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E7F49-498A-3586-D9CF-877BE5318C6E}"/>
              </a:ext>
            </a:extLst>
          </p:cNvPr>
          <p:cNvSpPr>
            <a:spLocks noGrp="1"/>
          </p:cNvSpPr>
          <p:nvPr>
            <p:ph type="title"/>
          </p:nvPr>
        </p:nvSpPr>
        <p:spPr>
          <a:xfrm>
            <a:off x="677334" y="288084"/>
            <a:ext cx="8596668" cy="1320800"/>
          </a:xfrm>
        </p:spPr>
        <p:txBody>
          <a:bodyPr>
            <a:normAutofit/>
          </a:bodyPr>
          <a:lstStyle/>
          <a:p>
            <a:r>
              <a:rPr lang="en-US" sz="4000" dirty="0"/>
              <a:t>Motivation: Transportation #1 Emitter in USA</a:t>
            </a:r>
          </a:p>
        </p:txBody>
      </p:sp>
      <p:sp>
        <p:nvSpPr>
          <p:cNvPr id="3" name="Content Placeholder 2">
            <a:extLst>
              <a:ext uri="{FF2B5EF4-FFF2-40B4-BE49-F238E27FC236}">
                <a16:creationId xmlns:a16="http://schemas.microsoft.com/office/drawing/2014/main" id="{448F2662-566C-FBD4-59E7-195D14A0F95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6242CF-0426-241E-7C75-D28C0EF540F4}"/>
              </a:ext>
            </a:extLst>
          </p:cNvPr>
          <p:cNvPicPr>
            <a:picLocks noChangeAspect="1"/>
          </p:cNvPicPr>
          <p:nvPr/>
        </p:nvPicPr>
        <p:blipFill>
          <a:blip r:embed="rId3"/>
          <a:stretch>
            <a:fillRect/>
          </a:stretch>
        </p:blipFill>
        <p:spPr>
          <a:xfrm>
            <a:off x="0" y="1780424"/>
            <a:ext cx="12192000" cy="4359936"/>
          </a:xfrm>
          <a:prstGeom prst="rect">
            <a:avLst/>
          </a:prstGeom>
        </p:spPr>
      </p:pic>
      <p:sp>
        <p:nvSpPr>
          <p:cNvPr id="7" name="TextBox 6">
            <a:extLst>
              <a:ext uri="{FF2B5EF4-FFF2-40B4-BE49-F238E27FC236}">
                <a16:creationId xmlns:a16="http://schemas.microsoft.com/office/drawing/2014/main" id="{411663CF-4069-3ACB-57D2-13AB2164D4EF}"/>
              </a:ext>
            </a:extLst>
          </p:cNvPr>
          <p:cNvSpPr txBox="1"/>
          <p:nvPr/>
        </p:nvSpPr>
        <p:spPr>
          <a:xfrm>
            <a:off x="454713" y="6569916"/>
            <a:ext cx="11282574" cy="276999"/>
          </a:xfrm>
          <a:prstGeom prst="rect">
            <a:avLst/>
          </a:prstGeom>
          <a:noFill/>
        </p:spPr>
        <p:txBody>
          <a:bodyPr wrap="square">
            <a:spAutoFit/>
          </a:bodyPr>
          <a:lstStyle/>
          <a:p>
            <a:r>
              <a:rPr lang="en-US" sz="1200" b="0" i="0" dirty="0">
                <a:solidFill>
                  <a:srgbClr val="333333"/>
                </a:solidFill>
                <a:effectLst/>
                <a:latin typeface="Times New Roman" panose="02020603050405020304" pitchFamily="18" charset="0"/>
              </a:rPr>
              <a:t>U.S. Energy-Related Carbon Dioxide Emissions, 2021 </a:t>
            </a:r>
            <a:r>
              <a:rPr lang="en-US" sz="1200" dirty="0">
                <a:hlinkClick r:id="rId4"/>
              </a:rPr>
              <a:t>https://www.eia.gov/environment/emissions/carbon/</a:t>
            </a:r>
            <a:r>
              <a:rPr lang="en-US" sz="1200" dirty="0"/>
              <a:t>  Accessed April 6, 2024</a:t>
            </a:r>
          </a:p>
        </p:txBody>
      </p:sp>
    </p:spTree>
    <p:extLst>
      <p:ext uri="{BB962C8B-B14F-4D97-AF65-F5344CB8AC3E}">
        <p14:creationId xmlns:p14="http://schemas.microsoft.com/office/powerpoint/2010/main" val="620997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A54D760-6C42-7719-F8C2-BA66E94FDA70}"/>
              </a:ext>
            </a:extLst>
          </p:cNvPr>
          <p:cNvSpPr>
            <a:spLocks noGrp="1"/>
          </p:cNvSpPr>
          <p:nvPr>
            <p:ph type="title"/>
          </p:nvPr>
        </p:nvSpPr>
        <p:spPr>
          <a:xfrm>
            <a:off x="677334" y="288084"/>
            <a:ext cx="8596668" cy="1320800"/>
          </a:xfrm>
        </p:spPr>
        <p:txBody>
          <a:bodyPr>
            <a:normAutofit/>
          </a:bodyPr>
          <a:lstStyle/>
          <a:p>
            <a:r>
              <a:rPr lang="en-US" sz="4000" dirty="0"/>
              <a:t>Breaking Down Transport Emissions</a:t>
            </a:r>
          </a:p>
        </p:txBody>
      </p:sp>
      <p:pic>
        <p:nvPicPr>
          <p:cNvPr id="4" name="Content Placeholder 3">
            <a:extLst>
              <a:ext uri="{FF2B5EF4-FFF2-40B4-BE49-F238E27FC236}">
                <a16:creationId xmlns:a16="http://schemas.microsoft.com/office/drawing/2014/main" id="{83F3F2C2-F027-46CA-BB76-5A40278F8966}"/>
              </a:ext>
            </a:extLst>
          </p:cNvPr>
          <p:cNvPicPr>
            <a:picLocks noGrp="1" noChangeAspect="1"/>
          </p:cNvPicPr>
          <p:nvPr>
            <p:ph idx="1"/>
          </p:nvPr>
        </p:nvPicPr>
        <p:blipFill>
          <a:blip r:embed="rId3"/>
          <a:stretch>
            <a:fillRect/>
          </a:stretch>
        </p:blipFill>
        <p:spPr>
          <a:xfrm>
            <a:off x="232745" y="1042794"/>
            <a:ext cx="11726509" cy="5296289"/>
          </a:xfrm>
          <a:prstGeom prst="rect">
            <a:avLst/>
          </a:prstGeom>
        </p:spPr>
      </p:pic>
      <p:sp>
        <p:nvSpPr>
          <p:cNvPr id="6" name="TextBox 5">
            <a:extLst>
              <a:ext uri="{FF2B5EF4-FFF2-40B4-BE49-F238E27FC236}">
                <a16:creationId xmlns:a16="http://schemas.microsoft.com/office/drawing/2014/main" id="{5609A216-FB65-DF11-5E71-64E6E4FEE220}"/>
              </a:ext>
            </a:extLst>
          </p:cNvPr>
          <p:cNvSpPr txBox="1"/>
          <p:nvPr/>
        </p:nvSpPr>
        <p:spPr>
          <a:xfrm>
            <a:off x="455515" y="6339083"/>
            <a:ext cx="9747672" cy="461665"/>
          </a:xfrm>
          <a:prstGeom prst="rect">
            <a:avLst/>
          </a:prstGeom>
          <a:noFill/>
        </p:spPr>
        <p:txBody>
          <a:bodyPr wrap="square">
            <a:spAutoFit/>
          </a:bodyPr>
          <a:lstStyle/>
          <a:p>
            <a:pPr>
              <a:defRPr/>
            </a:pPr>
            <a:r>
              <a:rPr lang="en-US" sz="1200" dirty="0"/>
              <a:t>US Energy Information Administration, </a:t>
            </a:r>
            <a:r>
              <a:rPr lang="en-US" sz="1200" i="1" dirty="0"/>
              <a:t>Annual Energy Outlook 2022 </a:t>
            </a:r>
            <a:r>
              <a:rPr lang="en-US" sz="1200" dirty="0"/>
              <a:t> </a:t>
            </a:r>
            <a:r>
              <a:rPr lang="en-US" sz="1200" dirty="0">
                <a:hlinkClick r:id="rId4"/>
              </a:rPr>
              <a:t>https://www.eia.gov/outlooks/aeo/pdf/AEO2022_ChartLibrary_full.pdf Accessed April 6</a:t>
            </a:r>
            <a:r>
              <a:rPr lang="en-US" sz="1200" dirty="0"/>
              <a:t>, 2023</a:t>
            </a:r>
          </a:p>
        </p:txBody>
      </p:sp>
    </p:spTree>
    <p:extLst>
      <p:ext uri="{BB962C8B-B14F-4D97-AF65-F5344CB8AC3E}">
        <p14:creationId xmlns:p14="http://schemas.microsoft.com/office/powerpoint/2010/main" val="634729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BFC27-8777-85F7-2195-2DEF6A1CD231}"/>
              </a:ext>
            </a:extLst>
          </p:cNvPr>
          <p:cNvSpPr>
            <a:spLocks noGrp="1"/>
          </p:cNvSpPr>
          <p:nvPr>
            <p:ph type="title"/>
          </p:nvPr>
        </p:nvSpPr>
        <p:spPr/>
        <p:txBody>
          <a:bodyPr>
            <a:normAutofit/>
          </a:bodyPr>
          <a:lstStyle/>
          <a:p>
            <a:r>
              <a:rPr lang="en-US" sz="4000" dirty="0"/>
              <a:t>Solution: Electrify cars!</a:t>
            </a:r>
          </a:p>
        </p:txBody>
      </p:sp>
      <p:pic>
        <p:nvPicPr>
          <p:cNvPr id="6" name="Picture 5">
            <a:extLst>
              <a:ext uri="{FF2B5EF4-FFF2-40B4-BE49-F238E27FC236}">
                <a16:creationId xmlns:a16="http://schemas.microsoft.com/office/drawing/2014/main" id="{6AB2BA44-AA07-1FD6-147E-4CCF5EC59636}"/>
              </a:ext>
            </a:extLst>
          </p:cNvPr>
          <p:cNvPicPr>
            <a:picLocks noChangeAspect="1"/>
          </p:cNvPicPr>
          <p:nvPr/>
        </p:nvPicPr>
        <p:blipFill>
          <a:blip r:embed="rId3"/>
          <a:stretch>
            <a:fillRect/>
          </a:stretch>
        </p:blipFill>
        <p:spPr>
          <a:xfrm>
            <a:off x="6511940" y="1548192"/>
            <a:ext cx="5363165" cy="4572640"/>
          </a:xfrm>
          <a:prstGeom prst="rect">
            <a:avLst/>
          </a:prstGeom>
        </p:spPr>
      </p:pic>
      <p:sp>
        <p:nvSpPr>
          <p:cNvPr id="8" name="TextBox 7">
            <a:extLst>
              <a:ext uri="{FF2B5EF4-FFF2-40B4-BE49-F238E27FC236}">
                <a16:creationId xmlns:a16="http://schemas.microsoft.com/office/drawing/2014/main" id="{3D51BE47-1DE7-9910-A7DB-DBFC278C00CD}"/>
              </a:ext>
            </a:extLst>
          </p:cNvPr>
          <p:cNvSpPr txBox="1"/>
          <p:nvPr/>
        </p:nvSpPr>
        <p:spPr>
          <a:xfrm>
            <a:off x="491727" y="6396335"/>
            <a:ext cx="8608575" cy="461665"/>
          </a:xfrm>
          <a:prstGeom prst="rect">
            <a:avLst/>
          </a:prstGeom>
          <a:noFill/>
        </p:spPr>
        <p:txBody>
          <a:bodyPr wrap="square">
            <a:spAutoFit/>
          </a:bodyPr>
          <a:lstStyle/>
          <a:p>
            <a:endParaRPr lang="en-US" sz="1200" dirty="0"/>
          </a:p>
          <a:p>
            <a:r>
              <a:rPr lang="en-US" sz="1200" dirty="0">
                <a:hlinkClick r:id="rId4"/>
              </a:rPr>
              <a:t>https://afdc.energy.gov/vehicles/electric_emissions.html</a:t>
            </a:r>
            <a:r>
              <a:rPr lang="en-US" sz="1200" dirty="0"/>
              <a:t>    Accessed April 6, 2023</a:t>
            </a:r>
          </a:p>
        </p:txBody>
      </p:sp>
      <p:pic>
        <p:nvPicPr>
          <p:cNvPr id="11" name="Picture 10">
            <a:extLst>
              <a:ext uri="{FF2B5EF4-FFF2-40B4-BE49-F238E27FC236}">
                <a16:creationId xmlns:a16="http://schemas.microsoft.com/office/drawing/2014/main" id="{2FDAD6EB-5A24-BB5F-D0C1-AC82096A283B}"/>
              </a:ext>
            </a:extLst>
          </p:cNvPr>
          <p:cNvPicPr>
            <a:picLocks noChangeAspect="1"/>
          </p:cNvPicPr>
          <p:nvPr/>
        </p:nvPicPr>
        <p:blipFill>
          <a:blip r:embed="rId5"/>
          <a:stretch>
            <a:fillRect/>
          </a:stretch>
        </p:blipFill>
        <p:spPr>
          <a:xfrm>
            <a:off x="310573" y="1548192"/>
            <a:ext cx="5869842" cy="4572640"/>
          </a:xfrm>
          <a:prstGeom prst="rect">
            <a:avLst/>
          </a:prstGeom>
        </p:spPr>
      </p:pic>
    </p:spTree>
    <p:extLst>
      <p:ext uri="{BB962C8B-B14F-4D97-AF65-F5344CB8AC3E}">
        <p14:creationId xmlns:p14="http://schemas.microsoft.com/office/powerpoint/2010/main" val="1864256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53775-1824-BE35-4ADB-25AA05C236F5}"/>
              </a:ext>
            </a:extLst>
          </p:cNvPr>
          <p:cNvSpPr>
            <a:spLocks noGrp="1"/>
          </p:cNvSpPr>
          <p:nvPr>
            <p:ph type="title"/>
          </p:nvPr>
        </p:nvSpPr>
        <p:spPr/>
        <p:txBody>
          <a:bodyPr>
            <a:normAutofit/>
          </a:bodyPr>
          <a:lstStyle/>
          <a:p>
            <a:r>
              <a:rPr lang="en-US" sz="4000" dirty="0"/>
              <a:t>Emissions and Costs from Cars</a:t>
            </a:r>
          </a:p>
        </p:txBody>
      </p:sp>
      <p:pic>
        <p:nvPicPr>
          <p:cNvPr id="7" name="Content Placeholder 6">
            <a:extLst>
              <a:ext uri="{FF2B5EF4-FFF2-40B4-BE49-F238E27FC236}">
                <a16:creationId xmlns:a16="http://schemas.microsoft.com/office/drawing/2014/main" id="{7C9A1DD2-C26D-2431-43BA-5F657A62B5E6}"/>
              </a:ext>
            </a:extLst>
          </p:cNvPr>
          <p:cNvPicPr>
            <a:picLocks noGrp="1" noChangeAspect="1"/>
          </p:cNvPicPr>
          <p:nvPr>
            <p:ph idx="1"/>
          </p:nvPr>
        </p:nvPicPr>
        <p:blipFill>
          <a:blip r:embed="rId3"/>
          <a:stretch>
            <a:fillRect/>
          </a:stretch>
        </p:blipFill>
        <p:spPr>
          <a:xfrm>
            <a:off x="384189" y="1352776"/>
            <a:ext cx="11609871" cy="5135892"/>
          </a:xfrm>
        </p:spPr>
      </p:pic>
      <p:sp>
        <p:nvSpPr>
          <p:cNvPr id="5" name="TextBox 4">
            <a:extLst>
              <a:ext uri="{FF2B5EF4-FFF2-40B4-BE49-F238E27FC236}">
                <a16:creationId xmlns:a16="http://schemas.microsoft.com/office/drawing/2014/main" id="{7D5D40E0-3C48-4222-2288-7EE2D5B670BE}"/>
              </a:ext>
            </a:extLst>
          </p:cNvPr>
          <p:cNvSpPr txBox="1"/>
          <p:nvPr/>
        </p:nvSpPr>
        <p:spPr>
          <a:xfrm>
            <a:off x="384189" y="6609994"/>
            <a:ext cx="12440728" cy="276999"/>
          </a:xfrm>
          <a:prstGeom prst="rect">
            <a:avLst/>
          </a:prstGeom>
          <a:noFill/>
        </p:spPr>
        <p:txBody>
          <a:bodyPr wrap="square">
            <a:spAutoFit/>
          </a:bodyPr>
          <a:lstStyle/>
          <a:p>
            <a:r>
              <a:rPr lang="en-US" sz="1200" dirty="0">
                <a:hlinkClick r:id="rId4"/>
              </a:rPr>
              <a:t>https://www.iea.org/data-and-statistics/charts/comparative-life-cycle-greenhouse-gas-emissions-of-a-mid-size-bev-and-ice-vehicle</a:t>
            </a:r>
            <a:r>
              <a:rPr lang="en-US" sz="1200" dirty="0"/>
              <a:t>     Accessed April 6, 2023</a:t>
            </a:r>
          </a:p>
        </p:txBody>
      </p:sp>
      <p:pic>
        <p:nvPicPr>
          <p:cNvPr id="11" name="Picture 10">
            <a:extLst>
              <a:ext uri="{FF2B5EF4-FFF2-40B4-BE49-F238E27FC236}">
                <a16:creationId xmlns:a16="http://schemas.microsoft.com/office/drawing/2014/main" id="{7406D124-959C-311E-07B7-328BC2D37087}"/>
              </a:ext>
            </a:extLst>
          </p:cNvPr>
          <p:cNvPicPr>
            <a:picLocks noChangeAspect="1"/>
          </p:cNvPicPr>
          <p:nvPr/>
        </p:nvPicPr>
        <p:blipFill>
          <a:blip r:embed="rId5"/>
          <a:stretch>
            <a:fillRect/>
          </a:stretch>
        </p:blipFill>
        <p:spPr>
          <a:xfrm>
            <a:off x="3951046" y="1494301"/>
            <a:ext cx="7563906" cy="381053"/>
          </a:xfrm>
          <a:prstGeom prst="rect">
            <a:avLst/>
          </a:prstGeom>
        </p:spPr>
      </p:pic>
      <p:pic>
        <p:nvPicPr>
          <p:cNvPr id="12" name="Online Media 6" title="Westside Gunn - Munch (Audio)">
            <a:hlinkClick r:id="" action="ppaction://media"/>
            <a:extLst>
              <a:ext uri="{FF2B5EF4-FFF2-40B4-BE49-F238E27FC236}">
                <a16:creationId xmlns:a16="http://schemas.microsoft.com/office/drawing/2014/main" id="{30ACE9DE-DF93-E344-F935-DEBF8ABCDA1B}"/>
              </a:ext>
            </a:extLst>
          </p:cNvPr>
          <p:cNvPicPr>
            <a:picLocks noRot="1" noChangeAspect="1"/>
          </p:cNvPicPr>
          <p:nvPr>
            <a:videoFile r:link="rId1"/>
          </p:nvPr>
        </p:nvPicPr>
        <p:blipFill>
          <a:blip r:embed="rId6"/>
          <a:stretch>
            <a:fillRect/>
          </a:stretch>
        </p:blipFill>
        <p:spPr>
          <a:xfrm>
            <a:off x="0" y="6682526"/>
            <a:ext cx="310573" cy="175474"/>
          </a:xfrm>
          <a:prstGeom prst="rect">
            <a:avLst/>
          </a:prstGeom>
        </p:spPr>
      </p:pic>
      <p:sp>
        <p:nvSpPr>
          <p:cNvPr id="13" name="TextBox 12">
            <a:extLst>
              <a:ext uri="{FF2B5EF4-FFF2-40B4-BE49-F238E27FC236}">
                <a16:creationId xmlns:a16="http://schemas.microsoft.com/office/drawing/2014/main" id="{B57C9B95-8015-5C7A-A564-3793C1BE3274}"/>
              </a:ext>
            </a:extLst>
          </p:cNvPr>
          <p:cNvSpPr txBox="1"/>
          <p:nvPr/>
        </p:nvSpPr>
        <p:spPr>
          <a:xfrm>
            <a:off x="1913821" y="609600"/>
            <a:ext cx="8091577" cy="6186309"/>
          </a:xfrm>
          <a:prstGeom prst="rect">
            <a:avLst/>
          </a:prstGeom>
          <a:solidFill>
            <a:schemeClr val="bg1"/>
          </a:solidFill>
        </p:spPr>
        <p:txBody>
          <a:bodyPr wrap="square" rtlCol="0">
            <a:spAutoFit/>
          </a:bodyPr>
          <a:lstStyle/>
          <a:p>
            <a:pPr algn="ctr"/>
            <a:endParaRPr lang="en-US" sz="4400" dirty="0"/>
          </a:p>
          <a:p>
            <a:pPr algn="ctr"/>
            <a:r>
              <a:rPr lang="en-US" sz="4400" dirty="0"/>
              <a:t>But wait!</a:t>
            </a:r>
          </a:p>
          <a:p>
            <a:pPr algn="ctr"/>
            <a:endParaRPr lang="en-US" sz="4400" dirty="0"/>
          </a:p>
          <a:p>
            <a:pPr algn="ctr"/>
            <a:r>
              <a:rPr lang="en-US" sz="4400" dirty="0"/>
              <a:t>How much will those manufacturing emissions matter?</a:t>
            </a:r>
          </a:p>
          <a:p>
            <a:pPr algn="ctr"/>
            <a:r>
              <a:rPr lang="en-US" sz="4400" dirty="0"/>
              <a:t> </a:t>
            </a:r>
          </a:p>
          <a:p>
            <a:pPr algn="ctr"/>
            <a:r>
              <a:rPr lang="en-US" sz="4400" dirty="0"/>
              <a:t>And how do we handle the infrastructure?</a:t>
            </a:r>
          </a:p>
        </p:txBody>
      </p:sp>
    </p:spTree>
    <p:extLst>
      <p:ext uri="{BB962C8B-B14F-4D97-AF65-F5344CB8AC3E}">
        <p14:creationId xmlns:p14="http://schemas.microsoft.com/office/powerpoint/2010/main" val="301734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par>
                                <p:cTn id="7" presetID="1" presetClass="entr" presetSubtype="0" fill="hold" grpId="0" nodeType="withEffect">
                                  <p:stCondLst>
                                    <p:cond delay="400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2"/>
                </p:tgtEl>
              </p:cMediaNode>
            </p:vide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110E-8D96-B751-3EB5-9BE67CE8FCD4}"/>
              </a:ext>
            </a:extLst>
          </p:cNvPr>
          <p:cNvSpPr>
            <a:spLocks noGrp="1"/>
          </p:cNvSpPr>
          <p:nvPr>
            <p:ph type="title"/>
          </p:nvPr>
        </p:nvSpPr>
        <p:spPr/>
        <p:txBody>
          <a:bodyPr>
            <a:normAutofit/>
          </a:bodyPr>
          <a:lstStyle/>
          <a:p>
            <a:r>
              <a:rPr lang="en-US" sz="4000" dirty="0"/>
              <a:t>Emissions and Costs from Cars</a:t>
            </a:r>
          </a:p>
        </p:txBody>
      </p:sp>
      <p:sp>
        <p:nvSpPr>
          <p:cNvPr id="3" name="Content Placeholder 2">
            <a:extLst>
              <a:ext uri="{FF2B5EF4-FFF2-40B4-BE49-F238E27FC236}">
                <a16:creationId xmlns:a16="http://schemas.microsoft.com/office/drawing/2014/main" id="{3F21F351-839C-D345-3C62-72BDA58661E3}"/>
              </a:ext>
            </a:extLst>
          </p:cNvPr>
          <p:cNvSpPr>
            <a:spLocks noGrp="1"/>
          </p:cNvSpPr>
          <p:nvPr>
            <p:ph idx="1"/>
          </p:nvPr>
        </p:nvSpPr>
        <p:spPr>
          <a:xfrm>
            <a:off x="427168" y="1765605"/>
            <a:ext cx="8596668" cy="3880773"/>
          </a:xfrm>
        </p:spPr>
        <p:txBody>
          <a:bodyPr>
            <a:normAutofit lnSpcReduction="10000"/>
          </a:bodyPr>
          <a:lstStyle/>
          <a:p>
            <a:r>
              <a:rPr lang="en-US" sz="2800" dirty="0"/>
              <a:t>$11k a year to own and operate a car </a:t>
            </a:r>
          </a:p>
          <a:p>
            <a:r>
              <a:rPr lang="en-US" sz="2800" dirty="0"/>
              <a:t>Best case, 10 </a:t>
            </a:r>
            <a:r>
              <a:rPr lang="en-US" sz="2800" dirty="0" err="1"/>
              <a:t>tonnes</a:t>
            </a:r>
            <a:r>
              <a:rPr lang="en-US" sz="2800" dirty="0"/>
              <a:t> CO2 per car lifetime</a:t>
            </a:r>
          </a:p>
          <a:p>
            <a:r>
              <a:rPr lang="en-US" sz="2800" dirty="0"/>
              <a:t>278 million cars registered in 2021</a:t>
            </a:r>
          </a:p>
          <a:p>
            <a:pPr lvl="1"/>
            <a:r>
              <a:rPr lang="en-US" sz="2400" dirty="0"/>
              <a:t>Emit 2.78 Gt CO2 eq to eventually replace our cars (which last ~15 years)</a:t>
            </a:r>
          </a:p>
          <a:p>
            <a:pPr lvl="1"/>
            <a:r>
              <a:rPr lang="en-US" sz="2400" dirty="0"/>
              <a:t>Cost of ownership is $3 trill? (something wrong here, let’s assume $300 bill)</a:t>
            </a:r>
          </a:p>
          <a:p>
            <a:r>
              <a:rPr lang="en-US" sz="2800" dirty="0"/>
              <a:t>Also, car accidents hurt A LOT of people</a:t>
            </a:r>
          </a:p>
        </p:txBody>
      </p:sp>
      <p:sp>
        <p:nvSpPr>
          <p:cNvPr id="5" name="TextBox 4">
            <a:extLst>
              <a:ext uri="{FF2B5EF4-FFF2-40B4-BE49-F238E27FC236}">
                <a16:creationId xmlns:a16="http://schemas.microsoft.com/office/drawing/2014/main" id="{8A7B0196-1CE3-5CA8-CBA9-85E9BCCABFBD}"/>
              </a:ext>
            </a:extLst>
          </p:cNvPr>
          <p:cNvSpPr txBox="1"/>
          <p:nvPr/>
        </p:nvSpPr>
        <p:spPr>
          <a:xfrm>
            <a:off x="86264" y="6400542"/>
            <a:ext cx="11134546" cy="461665"/>
          </a:xfrm>
          <a:prstGeom prst="rect">
            <a:avLst/>
          </a:prstGeom>
          <a:noFill/>
        </p:spPr>
        <p:txBody>
          <a:bodyPr wrap="square">
            <a:spAutoFit/>
          </a:bodyPr>
          <a:lstStyle/>
          <a:p>
            <a:r>
              <a:rPr lang="en-US" sz="1200" dirty="0">
                <a:hlinkClick r:id="rId3"/>
              </a:rPr>
              <a:t>https://www.forbes.com/advisor/car-insurance/car-ownership-statistics/#cost_to_own_a_car_section</a:t>
            </a:r>
            <a:endParaRPr lang="en-US" sz="1200" dirty="0"/>
          </a:p>
          <a:p>
            <a:r>
              <a:rPr lang="en-US" sz="1200" dirty="0"/>
              <a:t>  Accessed April 4, 2023</a:t>
            </a:r>
          </a:p>
        </p:txBody>
      </p:sp>
      <p:sp>
        <p:nvSpPr>
          <p:cNvPr id="7" name="TextBox 6">
            <a:extLst>
              <a:ext uri="{FF2B5EF4-FFF2-40B4-BE49-F238E27FC236}">
                <a16:creationId xmlns:a16="http://schemas.microsoft.com/office/drawing/2014/main" id="{71B2D6E8-5EC9-AC8A-808B-58C12834F866}"/>
              </a:ext>
            </a:extLst>
          </p:cNvPr>
          <p:cNvSpPr txBox="1"/>
          <p:nvPr/>
        </p:nvSpPr>
        <p:spPr>
          <a:xfrm>
            <a:off x="0" y="6123543"/>
            <a:ext cx="11989279" cy="276999"/>
          </a:xfrm>
          <a:prstGeom prst="rect">
            <a:avLst/>
          </a:prstGeom>
          <a:noFill/>
        </p:spPr>
        <p:txBody>
          <a:bodyPr wrap="square">
            <a:spAutoFit/>
          </a:bodyPr>
          <a:lstStyle/>
          <a:p>
            <a:r>
              <a:rPr lang="en-US" sz="1200" dirty="0">
                <a:hlinkClick r:id="rId4"/>
              </a:rPr>
              <a:t>https://www.iea.org/data-and-statistics/charts/comparative-life-cycle-greenhouse-gas-emissions-of-a-mid-size-bev-and-ice-vehicle</a:t>
            </a:r>
            <a:endParaRPr lang="en-US" sz="1200" dirty="0"/>
          </a:p>
        </p:txBody>
      </p:sp>
      <p:pic>
        <p:nvPicPr>
          <p:cNvPr id="6" name="Picture 5">
            <a:extLst>
              <a:ext uri="{FF2B5EF4-FFF2-40B4-BE49-F238E27FC236}">
                <a16:creationId xmlns:a16="http://schemas.microsoft.com/office/drawing/2014/main" id="{6AE03D06-5EC0-4AF6-EC4D-071E6BA421BB}"/>
              </a:ext>
            </a:extLst>
          </p:cNvPr>
          <p:cNvPicPr>
            <a:picLocks noChangeAspect="1"/>
          </p:cNvPicPr>
          <p:nvPr/>
        </p:nvPicPr>
        <p:blipFill>
          <a:blip r:embed="rId5"/>
          <a:stretch>
            <a:fillRect/>
          </a:stretch>
        </p:blipFill>
        <p:spPr>
          <a:xfrm>
            <a:off x="7962181" y="5343700"/>
            <a:ext cx="4454106" cy="779843"/>
          </a:xfrm>
          <a:prstGeom prst="rect">
            <a:avLst/>
          </a:prstGeom>
        </p:spPr>
      </p:pic>
    </p:spTree>
    <p:extLst>
      <p:ext uri="{BB962C8B-B14F-4D97-AF65-F5344CB8AC3E}">
        <p14:creationId xmlns:p14="http://schemas.microsoft.com/office/powerpoint/2010/main" val="3498725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25BC9-702A-6641-2DB2-763B4B34B66F}"/>
              </a:ext>
            </a:extLst>
          </p:cNvPr>
          <p:cNvSpPr>
            <a:spLocks noGrp="1"/>
          </p:cNvSpPr>
          <p:nvPr>
            <p:ph type="title"/>
          </p:nvPr>
        </p:nvSpPr>
        <p:spPr/>
        <p:txBody>
          <a:bodyPr/>
          <a:lstStyle/>
          <a:p>
            <a:r>
              <a:rPr lang="en-US" dirty="0"/>
              <a:t>Highway Costs in the US</a:t>
            </a:r>
          </a:p>
        </p:txBody>
      </p:sp>
      <p:pic>
        <p:nvPicPr>
          <p:cNvPr id="7" name="Content Placeholder 6">
            <a:extLst>
              <a:ext uri="{FF2B5EF4-FFF2-40B4-BE49-F238E27FC236}">
                <a16:creationId xmlns:a16="http://schemas.microsoft.com/office/drawing/2014/main" id="{8870A5F7-27AA-B0F8-84D5-ABA7E7BC0FA1}"/>
              </a:ext>
            </a:extLst>
          </p:cNvPr>
          <p:cNvPicPr>
            <a:picLocks noGrp="1" noChangeAspect="1"/>
          </p:cNvPicPr>
          <p:nvPr>
            <p:ph idx="1"/>
          </p:nvPr>
        </p:nvPicPr>
        <p:blipFill>
          <a:blip r:embed="rId3"/>
          <a:stretch>
            <a:fillRect/>
          </a:stretch>
        </p:blipFill>
        <p:spPr>
          <a:xfrm>
            <a:off x="411828" y="1465396"/>
            <a:ext cx="7631230" cy="5392604"/>
          </a:xfrm>
        </p:spPr>
      </p:pic>
      <p:sp>
        <p:nvSpPr>
          <p:cNvPr id="9" name="TextBox 8">
            <a:extLst>
              <a:ext uri="{FF2B5EF4-FFF2-40B4-BE49-F238E27FC236}">
                <a16:creationId xmlns:a16="http://schemas.microsoft.com/office/drawing/2014/main" id="{D8680375-9295-85D9-FDBD-D2D15AC92DDD}"/>
              </a:ext>
            </a:extLst>
          </p:cNvPr>
          <p:cNvSpPr txBox="1"/>
          <p:nvPr/>
        </p:nvSpPr>
        <p:spPr>
          <a:xfrm>
            <a:off x="8282065" y="6013363"/>
            <a:ext cx="3983706" cy="830997"/>
          </a:xfrm>
          <a:prstGeom prst="rect">
            <a:avLst/>
          </a:prstGeom>
          <a:noFill/>
        </p:spPr>
        <p:txBody>
          <a:bodyPr wrap="square">
            <a:spAutoFit/>
          </a:bodyPr>
          <a:lstStyle/>
          <a:p>
            <a:r>
              <a:rPr lang="en-US" sz="1200" dirty="0">
                <a:hlinkClick r:id="rId4"/>
              </a:rPr>
              <a:t>https://www.urban.org/policy-centers/cross-center-initiatives/state-and-local-finance-initiative/state-and-local-backgrounders/highway-and-road-expenditures</a:t>
            </a:r>
            <a:r>
              <a:rPr lang="en-US" sz="1200" dirty="0"/>
              <a:t>    Accessed April 6, 2023</a:t>
            </a:r>
          </a:p>
        </p:txBody>
      </p:sp>
      <p:sp>
        <p:nvSpPr>
          <p:cNvPr id="10" name="TextBox 9">
            <a:extLst>
              <a:ext uri="{FF2B5EF4-FFF2-40B4-BE49-F238E27FC236}">
                <a16:creationId xmlns:a16="http://schemas.microsoft.com/office/drawing/2014/main" id="{3EF4E92F-F53C-9E51-FF06-9CBFE3E16DF7}"/>
              </a:ext>
            </a:extLst>
          </p:cNvPr>
          <p:cNvSpPr txBox="1"/>
          <p:nvPr/>
        </p:nvSpPr>
        <p:spPr>
          <a:xfrm>
            <a:off x="7920191" y="1304382"/>
            <a:ext cx="3751349" cy="4431983"/>
          </a:xfrm>
          <a:prstGeom prst="rect">
            <a:avLst/>
          </a:prstGeom>
          <a:noFill/>
        </p:spPr>
        <p:txBody>
          <a:bodyPr wrap="square" rtlCol="0">
            <a:spAutoFit/>
          </a:bodyPr>
          <a:lstStyle/>
          <a:p>
            <a:pPr marL="457200" indent="-457200">
              <a:buFont typeface="Arial" panose="020B0604020202020204" pitchFamily="34" charset="0"/>
              <a:buChar char="•"/>
            </a:pPr>
            <a:r>
              <a:rPr lang="en-US" sz="2400" dirty="0"/>
              <a:t>States and local </a:t>
            </a:r>
            <a:r>
              <a:rPr lang="en-US" sz="2400" dirty="0" err="1"/>
              <a:t>govs</a:t>
            </a:r>
            <a:r>
              <a:rPr lang="en-US" sz="2400" dirty="0"/>
              <a:t> spent $154b on highways;</a:t>
            </a:r>
          </a:p>
          <a:p>
            <a:pPr marL="457200" indent="-457200">
              <a:buFont typeface="Arial" panose="020B0604020202020204" pitchFamily="34" charset="0"/>
              <a:buChar char="•"/>
            </a:pPr>
            <a:r>
              <a:rPr lang="en-US" sz="2400" dirty="0"/>
              <a:t>Doesn’t include $51b from federal funding</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Only 37% of that $154b comes from driving-related taxes/tolls (</a:t>
            </a:r>
            <a:r>
              <a:rPr lang="en-US" b="1" dirty="0"/>
              <a:t>that means you paid for the other 67%)</a:t>
            </a:r>
            <a:endParaRPr lang="en-US" sz="2400" b="1" dirty="0"/>
          </a:p>
        </p:txBody>
      </p:sp>
    </p:spTree>
    <p:extLst>
      <p:ext uri="{BB962C8B-B14F-4D97-AF65-F5344CB8AC3E}">
        <p14:creationId xmlns:p14="http://schemas.microsoft.com/office/powerpoint/2010/main" val="79737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0CAB2-6E3A-48E7-E28B-42F73185CF31}"/>
              </a:ext>
            </a:extLst>
          </p:cNvPr>
          <p:cNvSpPr txBox="1"/>
          <p:nvPr/>
        </p:nvSpPr>
        <p:spPr>
          <a:xfrm>
            <a:off x="1024715" y="2056509"/>
            <a:ext cx="9880629" cy="2308324"/>
          </a:xfrm>
          <a:prstGeom prst="rect">
            <a:avLst/>
          </a:prstGeom>
          <a:noFill/>
        </p:spPr>
        <p:txBody>
          <a:bodyPr wrap="square" rtlCol="0">
            <a:spAutoFit/>
          </a:bodyPr>
          <a:lstStyle/>
          <a:p>
            <a:pPr algn="ctr"/>
            <a:r>
              <a:rPr lang="en-US" sz="4800" dirty="0"/>
              <a:t>So we’ve reviewed cars’ minimum emissions and current costs. </a:t>
            </a:r>
          </a:p>
          <a:p>
            <a:pPr algn="ctr"/>
            <a:r>
              <a:rPr lang="en-US" sz="4800" dirty="0"/>
              <a:t>What about planes?</a:t>
            </a:r>
            <a:endParaRPr lang="en-US" sz="4800" b="1" dirty="0"/>
          </a:p>
        </p:txBody>
      </p:sp>
    </p:spTree>
    <p:extLst>
      <p:ext uri="{BB962C8B-B14F-4D97-AF65-F5344CB8AC3E}">
        <p14:creationId xmlns:p14="http://schemas.microsoft.com/office/powerpoint/2010/main" val="24124148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4331</TotalTime>
  <Words>2586</Words>
  <Application>Microsoft Office PowerPoint</Application>
  <PresentationFormat>Widescreen</PresentationFormat>
  <Paragraphs>213</Paragraphs>
  <Slides>27</Slides>
  <Notes>20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Century Gothic</vt:lpstr>
      <vt:lpstr>lemonde-journal</vt:lpstr>
      <vt:lpstr>NeueHaas</vt:lpstr>
      <vt:lpstr>Source Sans Pro</vt:lpstr>
      <vt:lpstr>Times New Roman</vt:lpstr>
      <vt:lpstr>Wingdings 3</vt:lpstr>
      <vt:lpstr>Ion</vt:lpstr>
      <vt:lpstr>Conducting Electrons to Transport People &amp; Cargo; How Should we Conduct Ourselves?</vt:lpstr>
      <vt:lpstr>Outline</vt:lpstr>
      <vt:lpstr>Motivation: Transportation #1 Emitter in USA</vt:lpstr>
      <vt:lpstr>Breaking Down Transport Emissions</vt:lpstr>
      <vt:lpstr>Solution: Electrify cars!</vt:lpstr>
      <vt:lpstr>Emissions and Costs from Cars</vt:lpstr>
      <vt:lpstr>Emissions and Costs from Cars</vt:lpstr>
      <vt:lpstr>Highway Costs in the US</vt:lpstr>
      <vt:lpstr>PowerPoint Presentation</vt:lpstr>
      <vt:lpstr>What About Planes?</vt:lpstr>
      <vt:lpstr>Cutting Down Emissions for Planes</vt:lpstr>
      <vt:lpstr>Emissions and Costs for Planes</vt:lpstr>
      <vt:lpstr>Emissions and Costs for Planes</vt:lpstr>
      <vt:lpstr>PowerPoint Presentation</vt:lpstr>
      <vt:lpstr>A Sad Story</vt:lpstr>
      <vt:lpstr>Infrastructure Emissions for Railways</vt:lpstr>
      <vt:lpstr>Cost for High-Speed Rail</vt:lpstr>
      <vt:lpstr>PowerPoint Presentation</vt:lpstr>
      <vt:lpstr>Comparing Emissions to Travel</vt:lpstr>
      <vt:lpstr>PowerPoint Presentation</vt:lpstr>
      <vt:lpstr>PowerPoint Presentation</vt:lpstr>
      <vt:lpstr>How can we fund railroads?</vt:lpstr>
      <vt:lpstr>Questions?  Please enjoy this cut of the Chepe Express to Las Barrancas del Cobre  Thank you!</vt:lpstr>
      <vt:lpstr>Back up stuff</vt:lpstr>
      <vt:lpstr>A Sad Story Continued (for US)</vt:lpstr>
      <vt:lpstr>Plans for Railways &amp; What They Could Be: </vt:lpstr>
      <vt:lpstr>Plans for Transport: Our trains are old and dirty!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Conducting Electrons to Transport People &amp; Cargo; How Should we Conduct Ourselves?</dc:title>
  <dc:creator>Jordan Sosa</dc:creator>
  <cp:lastModifiedBy>Jordan Sosa</cp:lastModifiedBy>
  <cp:revision>22</cp:revision>
  <dcterms:created xsi:type="dcterms:W3CDTF">2023-04-02T20:41:52Z</dcterms:created>
  <dcterms:modified xsi:type="dcterms:W3CDTF">2023-04-07T21:14:04Z</dcterms:modified>
</cp:coreProperties>
</file>