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278" r:id="rId2"/>
    <p:sldId id="282" r:id="rId3"/>
    <p:sldId id="285" r:id="rId4"/>
    <p:sldId id="258" r:id="rId5"/>
    <p:sldId id="284" r:id="rId6"/>
    <p:sldId id="283" r:id="rId7"/>
    <p:sldId id="274" r:id="rId8"/>
    <p:sldId id="286" r:id="rId9"/>
    <p:sldId id="287" r:id="rId10"/>
    <p:sldId id="280" r:id="rId11"/>
    <p:sldId id="288" r:id="rId12"/>
    <p:sldId id="275" r:id="rId13"/>
    <p:sldId id="289" r:id="rId14"/>
    <p:sldId id="273" r:id="rId15"/>
    <p:sldId id="276" r:id="rId16"/>
    <p:sldId id="292" r:id="rId17"/>
    <p:sldId id="291" r:id="rId18"/>
    <p:sldId id="269" r:id="rId19"/>
    <p:sldId id="293" r:id="rId20"/>
    <p:sldId id="294" r:id="rId21"/>
    <p:sldId id="277" r:id="rId22"/>
    <p:sldId id="295" r:id="rId23"/>
    <p:sldId id="297" r:id="rId24"/>
    <p:sldId id="267" r:id="rId25"/>
    <p:sldId id="298" r:id="rId26"/>
    <p:sldId id="300" r:id="rId27"/>
    <p:sldId id="301" r:id="rId28"/>
    <p:sldId id="302" r:id="rId29"/>
    <p:sldId id="263" r:id="rId30"/>
    <p:sldId id="272" r:id="rId31"/>
    <p:sldId id="299" r:id="rId32"/>
    <p:sldId id="304" r:id="rId33"/>
    <p:sldId id="260" r:id="rId34"/>
    <p:sldId id="303" r:id="rId35"/>
    <p:sldId id="26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5D36"/>
    <a:srgbClr val="9D9B86"/>
    <a:srgbClr val="009399"/>
    <a:srgbClr val="5D5A4E"/>
    <a:srgbClr val="4E5519"/>
    <a:srgbClr val="B97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2"/>
    <p:restoredTop sz="84627"/>
  </p:normalViewPr>
  <p:slideViewPr>
    <p:cSldViewPr snapToGrid="0" snapToObjects="1">
      <p:cViewPr varScale="1">
        <p:scale>
          <a:sx n="125" d="100"/>
          <a:sy n="125" d="100"/>
        </p:scale>
        <p:origin x="4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A2FEE-E257-E04E-BDDC-8CAFE3FEF983}" type="datetimeFigureOut">
              <a:rPr lang="en-US" smtClean="0"/>
              <a:t>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371A8-2AAB-4746-BF60-CDB7A746C47B}" type="slidenum">
              <a:rPr lang="en-US" smtClean="0"/>
              <a:t>‹#›</a:t>
            </a:fld>
            <a:endParaRPr lang="en-US"/>
          </a:p>
        </p:txBody>
      </p:sp>
    </p:spTree>
    <p:extLst>
      <p:ext uri="{BB962C8B-B14F-4D97-AF65-F5344CB8AC3E}">
        <p14:creationId xmlns:p14="http://schemas.microsoft.com/office/powerpoint/2010/main" val="362760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Blurb: </a:t>
            </a:r>
            <a:r>
              <a:rPr lang="en-US" b="0" i="0" dirty="0">
                <a:solidFill>
                  <a:srgbClr val="222222"/>
                </a:solidFill>
                <a:effectLst/>
                <a:latin typeface="Arial" panose="020B0604020202020204" pitchFamily="34" charset="0"/>
              </a:rPr>
              <a:t>Oceans contain various desirable elements, both on the ocean floor and dissolved in the water itself. As terrestrial mines are depleted, these ocean resources are becoming more attractive and potentially cost-competitive. Deep-sea mining, which refers to mining the deep seabed for metals including nickel, cobalt, and manganese, is entering experimental stages and has raised serious environmental concerns. This talk will explore the status, pros, and cons of deep sea mining, and also discuss the viability of extracting valuable elements including lithium and uranium directly from seawater.</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Image source: https://</a:t>
            </a:r>
            <a:r>
              <a:rPr lang="en-US" b="0" i="0" dirty="0" err="1">
                <a:solidFill>
                  <a:srgbClr val="222222"/>
                </a:solidFill>
                <a:effectLst/>
                <a:latin typeface="Arial" panose="020B0604020202020204" pitchFamily="34" charset="0"/>
              </a:rPr>
              <a:t>nautiluslive.org</a:t>
            </a:r>
            <a:r>
              <a:rPr lang="en-US" b="0" i="0" dirty="0">
                <a:solidFill>
                  <a:srgbClr val="222222"/>
                </a:solidFill>
                <a:effectLst/>
                <a:latin typeface="Arial" panose="020B0604020202020204" pitchFamily="34" charset="0"/>
              </a:rPr>
              <a:t>/blog/2018/10/01/mapping-clarion-</a:t>
            </a:r>
            <a:r>
              <a:rPr lang="en-US" b="0" i="0" dirty="0" err="1">
                <a:solidFill>
                  <a:srgbClr val="222222"/>
                </a:solidFill>
                <a:effectLst/>
                <a:latin typeface="Arial" panose="020B0604020202020204" pitchFamily="34" charset="0"/>
              </a:rPr>
              <a:t>clipperton</a:t>
            </a:r>
            <a:r>
              <a:rPr lang="en-US" b="0" i="0" dirty="0">
                <a:solidFill>
                  <a:srgbClr val="222222"/>
                </a:solidFill>
                <a:effectLst/>
                <a:latin typeface="Arial" panose="020B0604020202020204" pitchFamily="34" charset="0"/>
              </a:rPr>
              <a:t>-fracture-zone</a:t>
            </a:r>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1</a:t>
            </a:fld>
            <a:endParaRPr lang="en-US"/>
          </a:p>
        </p:txBody>
      </p:sp>
    </p:spTree>
    <p:extLst>
      <p:ext uri="{BB962C8B-B14F-4D97-AF65-F5344CB8AC3E}">
        <p14:creationId xmlns:p14="http://schemas.microsoft.com/office/powerpoint/2010/main" val="2732318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Nodule photo source citation: </a:t>
            </a:r>
            <a:r>
              <a:rPr lang="en-US" sz="1200" dirty="0">
                <a:solidFill>
                  <a:schemeClr val="accent5">
                    <a:lumMod val="50000"/>
                  </a:schemeClr>
                </a:solidFill>
                <a:latin typeface="Avenir Book" panose="02000503020000020003" pitchFamily="2" charset="0"/>
              </a:rPr>
              <a:t>T. Peacock and M. A. Alford. The Race Is on to Mine and Protect the Deep Seafloor. </a:t>
            </a:r>
            <a:r>
              <a:rPr lang="en-US" sz="1200" i="1" dirty="0">
                <a:solidFill>
                  <a:schemeClr val="accent5">
                    <a:lumMod val="50000"/>
                  </a:schemeClr>
                </a:solidFill>
                <a:latin typeface="Avenir Book" panose="02000503020000020003" pitchFamily="2" charset="0"/>
              </a:rPr>
              <a:t>Scientific American</a:t>
            </a:r>
            <a:r>
              <a:rPr lang="en-US" sz="1200" dirty="0">
                <a:solidFill>
                  <a:schemeClr val="accent5">
                    <a:lumMod val="50000"/>
                  </a:schemeClr>
                </a:solidFill>
                <a:latin typeface="Avenir Book" panose="02000503020000020003" pitchFamily="2" charset="0"/>
              </a:rPr>
              <a:t>, </a:t>
            </a:r>
            <a:r>
              <a:rPr lang="en-US" sz="1200" b="1" dirty="0">
                <a:solidFill>
                  <a:schemeClr val="accent5">
                    <a:lumMod val="50000"/>
                  </a:schemeClr>
                </a:solidFill>
                <a:latin typeface="Avenir Book" panose="02000503020000020003" pitchFamily="2" charset="0"/>
              </a:rPr>
              <a:t>2018</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318</a:t>
            </a:r>
            <a:r>
              <a:rPr lang="en-US" sz="1200" dirty="0">
                <a:solidFill>
                  <a:schemeClr val="accent5">
                    <a:lumMod val="50000"/>
                  </a:schemeClr>
                </a:solidFill>
                <a:latin typeface="Avenir Book" panose="02000503020000020003" pitchFamily="2" charset="0"/>
              </a:rPr>
              <a:t> (5), 72-77.</a:t>
            </a: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11</a:t>
            </a:fld>
            <a:endParaRPr lang="en-US"/>
          </a:p>
        </p:txBody>
      </p:sp>
    </p:spTree>
    <p:extLst>
      <p:ext uri="{BB962C8B-B14F-4D97-AF65-F5344CB8AC3E}">
        <p14:creationId xmlns:p14="http://schemas.microsoft.com/office/powerpoint/2010/main" val="2431188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12</a:t>
            </a:fld>
            <a:endParaRPr lang="en-US"/>
          </a:p>
        </p:txBody>
      </p:sp>
    </p:spTree>
    <p:extLst>
      <p:ext uri="{BB962C8B-B14F-4D97-AF65-F5344CB8AC3E}">
        <p14:creationId xmlns:p14="http://schemas.microsoft.com/office/powerpoint/2010/main" val="235883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15</a:t>
            </a:fld>
            <a:endParaRPr lang="en-US"/>
          </a:p>
        </p:txBody>
      </p:sp>
    </p:spTree>
    <p:extLst>
      <p:ext uri="{BB962C8B-B14F-4D97-AF65-F5344CB8AC3E}">
        <p14:creationId xmlns:p14="http://schemas.microsoft.com/office/powerpoint/2010/main" val="2742617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16</a:t>
            </a:fld>
            <a:endParaRPr lang="en-US"/>
          </a:p>
        </p:txBody>
      </p:sp>
    </p:spTree>
    <p:extLst>
      <p:ext uri="{BB962C8B-B14F-4D97-AF65-F5344CB8AC3E}">
        <p14:creationId xmlns:p14="http://schemas.microsoft.com/office/powerpoint/2010/main" val="426326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17</a:t>
            </a:fld>
            <a:endParaRPr lang="en-US"/>
          </a:p>
        </p:txBody>
      </p:sp>
    </p:spTree>
    <p:extLst>
      <p:ext uri="{BB962C8B-B14F-4D97-AF65-F5344CB8AC3E}">
        <p14:creationId xmlns:p14="http://schemas.microsoft.com/office/powerpoint/2010/main" val="393511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21</a:t>
            </a:fld>
            <a:endParaRPr lang="en-US"/>
          </a:p>
        </p:txBody>
      </p:sp>
    </p:spTree>
    <p:extLst>
      <p:ext uri="{BB962C8B-B14F-4D97-AF65-F5344CB8AC3E}">
        <p14:creationId xmlns:p14="http://schemas.microsoft.com/office/powerpoint/2010/main" val="244527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22</a:t>
            </a:fld>
            <a:endParaRPr lang="en-US"/>
          </a:p>
        </p:txBody>
      </p:sp>
    </p:spTree>
    <p:extLst>
      <p:ext uri="{BB962C8B-B14F-4D97-AF65-F5344CB8AC3E}">
        <p14:creationId xmlns:p14="http://schemas.microsoft.com/office/powerpoint/2010/main" val="715057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23</a:t>
            </a:fld>
            <a:endParaRPr lang="en-US"/>
          </a:p>
        </p:txBody>
      </p:sp>
    </p:spTree>
    <p:extLst>
      <p:ext uri="{BB962C8B-B14F-4D97-AF65-F5344CB8AC3E}">
        <p14:creationId xmlns:p14="http://schemas.microsoft.com/office/powerpoint/2010/main" val="153079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https://</a:t>
            </a:r>
            <a:r>
              <a:rPr lang="en-US" dirty="0" err="1"/>
              <a:t>news.mit.edu</a:t>
            </a:r>
            <a:r>
              <a:rPr lang="en-US" dirty="0"/>
              <a:t>/2019/understanding-impact-deep-sea-mining-1206</a:t>
            </a:r>
          </a:p>
        </p:txBody>
      </p:sp>
      <p:sp>
        <p:nvSpPr>
          <p:cNvPr id="4" name="Slide Number Placeholder 3"/>
          <p:cNvSpPr>
            <a:spLocks noGrp="1"/>
          </p:cNvSpPr>
          <p:nvPr>
            <p:ph type="sldNum" sz="quarter" idx="5"/>
          </p:nvPr>
        </p:nvSpPr>
        <p:spPr/>
        <p:txBody>
          <a:bodyPr/>
          <a:lstStyle/>
          <a:p>
            <a:fld id="{E9F371A8-2AAB-4746-BF60-CDB7A746C47B}" type="slidenum">
              <a:rPr lang="en-US" smtClean="0"/>
              <a:t>24</a:t>
            </a:fld>
            <a:endParaRPr lang="en-US"/>
          </a:p>
        </p:txBody>
      </p:sp>
    </p:spTree>
    <p:extLst>
      <p:ext uri="{BB962C8B-B14F-4D97-AF65-F5344CB8AC3E}">
        <p14:creationId xmlns:p14="http://schemas.microsoft.com/office/powerpoint/2010/main" val="2465635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Tube worm photo: https://</a:t>
            </a:r>
            <a:r>
              <a:rPr lang="en-US" dirty="0" err="1"/>
              <a:t>nautiluslive.org</a:t>
            </a:r>
            <a:r>
              <a:rPr lang="en-US" dirty="0"/>
              <a:t>/album/2015/06/20/life-extremes-tube-worms</a:t>
            </a:r>
          </a:p>
        </p:txBody>
      </p:sp>
      <p:sp>
        <p:nvSpPr>
          <p:cNvPr id="4" name="Slide Number Placeholder 3"/>
          <p:cNvSpPr>
            <a:spLocks noGrp="1"/>
          </p:cNvSpPr>
          <p:nvPr>
            <p:ph type="sldNum" sz="quarter" idx="5"/>
          </p:nvPr>
        </p:nvSpPr>
        <p:spPr/>
        <p:txBody>
          <a:bodyPr/>
          <a:lstStyle/>
          <a:p>
            <a:fld id="{E9F371A8-2AAB-4746-BF60-CDB7A746C47B}" type="slidenum">
              <a:rPr lang="en-US" smtClean="0"/>
              <a:t>26</a:t>
            </a:fld>
            <a:endParaRPr lang="en-US"/>
          </a:p>
        </p:txBody>
      </p:sp>
    </p:spTree>
    <p:extLst>
      <p:ext uri="{BB962C8B-B14F-4D97-AF65-F5344CB8AC3E}">
        <p14:creationId xmlns:p14="http://schemas.microsoft.com/office/powerpoint/2010/main" val="379089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2</a:t>
            </a:fld>
            <a:endParaRPr lang="en-US"/>
          </a:p>
        </p:txBody>
      </p:sp>
    </p:spTree>
    <p:extLst>
      <p:ext uri="{BB962C8B-B14F-4D97-AF65-F5344CB8AC3E}">
        <p14:creationId xmlns:p14="http://schemas.microsoft.com/office/powerpoint/2010/main" val="4080669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27</a:t>
            </a:fld>
            <a:endParaRPr lang="en-US"/>
          </a:p>
        </p:txBody>
      </p:sp>
    </p:spTree>
    <p:extLst>
      <p:ext uri="{BB962C8B-B14F-4D97-AF65-F5344CB8AC3E}">
        <p14:creationId xmlns:p14="http://schemas.microsoft.com/office/powerpoint/2010/main" val="40527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28</a:t>
            </a:fld>
            <a:endParaRPr lang="en-US"/>
          </a:p>
        </p:txBody>
      </p:sp>
    </p:spTree>
    <p:extLst>
      <p:ext uri="{BB962C8B-B14F-4D97-AF65-F5344CB8AC3E}">
        <p14:creationId xmlns:p14="http://schemas.microsoft.com/office/powerpoint/2010/main" val="876945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Octopus image: https://</a:t>
            </a:r>
            <a:r>
              <a:rPr lang="en-US" dirty="0" err="1"/>
              <a:t>manoa.hawaii.edu</a:t>
            </a:r>
            <a:r>
              <a:rPr lang="en-US" dirty="0"/>
              <a:t>/</a:t>
            </a:r>
            <a:r>
              <a:rPr lang="en-US" dirty="0" err="1"/>
              <a:t>kaunana</a:t>
            </a:r>
            <a:r>
              <a:rPr lang="en-US" dirty="0"/>
              <a:t>/manganese-nodules-as-breeding-ground-for-deep-sea-octopods/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image: </a:t>
            </a:r>
            <a:r>
              <a:rPr lang="en-US" sz="1200" dirty="0">
                <a:solidFill>
                  <a:schemeClr val="accent5">
                    <a:lumMod val="50000"/>
                  </a:schemeClr>
                </a:solidFill>
                <a:latin typeface="Avenir Book" panose="02000503020000020003" pitchFamily="2" charset="0"/>
              </a:rPr>
              <a:t>J. C. Drazen et al. PNAS, </a:t>
            </a:r>
            <a:r>
              <a:rPr lang="en-US" sz="1200" b="1" dirty="0">
                <a:solidFill>
                  <a:schemeClr val="accent5">
                    <a:lumMod val="50000"/>
                  </a:schemeClr>
                </a:solidFill>
                <a:latin typeface="Avenir Book" panose="02000503020000020003" pitchFamily="2" charset="0"/>
              </a:rPr>
              <a:t>2020</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117</a:t>
            </a:r>
            <a:r>
              <a:rPr lang="en-US" sz="1200" dirty="0">
                <a:solidFill>
                  <a:schemeClr val="accent5">
                    <a:lumMod val="50000"/>
                  </a:schemeClr>
                </a:solidFill>
                <a:latin typeface="Avenir Book" panose="02000503020000020003" pitchFamily="2" charset="0"/>
              </a:rPr>
              <a:t> (30), 17455-17460.</a:t>
            </a:r>
          </a:p>
        </p:txBody>
      </p:sp>
      <p:sp>
        <p:nvSpPr>
          <p:cNvPr id="4" name="Slide Number Placeholder 3"/>
          <p:cNvSpPr>
            <a:spLocks noGrp="1"/>
          </p:cNvSpPr>
          <p:nvPr>
            <p:ph type="sldNum" sz="quarter" idx="5"/>
          </p:nvPr>
        </p:nvSpPr>
        <p:spPr/>
        <p:txBody>
          <a:bodyPr/>
          <a:lstStyle/>
          <a:p>
            <a:fld id="{E9F371A8-2AAB-4746-BF60-CDB7A746C47B}" type="slidenum">
              <a:rPr lang="en-US" smtClean="0"/>
              <a:t>29</a:t>
            </a:fld>
            <a:endParaRPr lang="en-US"/>
          </a:p>
        </p:txBody>
      </p:sp>
    </p:spTree>
    <p:extLst>
      <p:ext uri="{BB962C8B-B14F-4D97-AF65-F5344CB8AC3E}">
        <p14:creationId xmlns:p14="http://schemas.microsoft.com/office/powerpoint/2010/main" val="899925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guy: https://</a:t>
            </a:r>
            <a:r>
              <a:rPr lang="en-US" dirty="0" err="1"/>
              <a:t>www.greencarcongress.com</a:t>
            </a:r>
            <a:r>
              <a:rPr lang="en-US" dirty="0"/>
              <a:t>/2021/04/20210429-get.html</a:t>
            </a:r>
          </a:p>
          <a:p>
            <a:r>
              <a:rPr lang="en-US" dirty="0"/>
              <a:t>Three mining machines: https://</a:t>
            </a:r>
            <a:r>
              <a:rPr lang="en-US" dirty="0" err="1"/>
              <a:t>www.theguardian.com</a:t>
            </a:r>
            <a:r>
              <a:rPr lang="en-US" dirty="0"/>
              <a:t>/environment/2017/</a:t>
            </a:r>
            <a:r>
              <a:rPr lang="en-US" dirty="0" err="1"/>
              <a:t>jun</a:t>
            </a:r>
            <a:r>
              <a:rPr lang="en-US" dirty="0"/>
              <a:t>/04/is-deep-sea-mining-vital-for-greener-future-even-if-it-means-destroying-precious-ecosystems</a:t>
            </a:r>
          </a:p>
        </p:txBody>
      </p:sp>
      <p:sp>
        <p:nvSpPr>
          <p:cNvPr id="4" name="Slide Number Placeholder 3"/>
          <p:cNvSpPr>
            <a:spLocks noGrp="1"/>
          </p:cNvSpPr>
          <p:nvPr>
            <p:ph type="sldNum" sz="quarter" idx="5"/>
          </p:nvPr>
        </p:nvSpPr>
        <p:spPr/>
        <p:txBody>
          <a:bodyPr/>
          <a:lstStyle/>
          <a:p>
            <a:fld id="{E9F371A8-2AAB-4746-BF60-CDB7A746C47B}" type="slidenum">
              <a:rPr lang="en-US" smtClean="0"/>
              <a:t>34</a:t>
            </a:fld>
            <a:endParaRPr lang="en-US"/>
          </a:p>
        </p:txBody>
      </p:sp>
    </p:spTree>
    <p:extLst>
      <p:ext uri="{BB962C8B-B14F-4D97-AF65-F5344CB8AC3E}">
        <p14:creationId xmlns:p14="http://schemas.microsoft.com/office/powerpoint/2010/main" val="1557624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35</a:t>
            </a:fld>
            <a:endParaRPr lang="en-US"/>
          </a:p>
        </p:txBody>
      </p:sp>
    </p:spTree>
    <p:extLst>
      <p:ext uri="{BB962C8B-B14F-4D97-AF65-F5344CB8AC3E}">
        <p14:creationId xmlns:p14="http://schemas.microsoft.com/office/powerpoint/2010/main" val="208509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Nodule photo source citation: </a:t>
            </a:r>
            <a:r>
              <a:rPr lang="en-US" sz="1200" dirty="0">
                <a:solidFill>
                  <a:schemeClr val="accent5">
                    <a:lumMod val="50000"/>
                  </a:schemeClr>
                </a:solidFill>
                <a:latin typeface="Avenir Book" panose="02000503020000020003" pitchFamily="2" charset="0"/>
              </a:rPr>
              <a:t>T. Peacock and M. A. Alford. The Race Is on to Mine and Protect the Deep Seafloor. </a:t>
            </a:r>
            <a:r>
              <a:rPr lang="en-US" sz="1200" i="1" dirty="0">
                <a:solidFill>
                  <a:schemeClr val="accent5">
                    <a:lumMod val="50000"/>
                  </a:schemeClr>
                </a:solidFill>
                <a:latin typeface="Avenir Book" panose="02000503020000020003" pitchFamily="2" charset="0"/>
              </a:rPr>
              <a:t>Scientific American</a:t>
            </a:r>
            <a:r>
              <a:rPr lang="en-US" sz="1200" dirty="0">
                <a:solidFill>
                  <a:schemeClr val="accent5">
                    <a:lumMod val="50000"/>
                  </a:schemeClr>
                </a:solidFill>
                <a:latin typeface="Avenir Book" panose="02000503020000020003" pitchFamily="2" charset="0"/>
              </a:rPr>
              <a:t>, </a:t>
            </a:r>
            <a:r>
              <a:rPr lang="en-US" sz="1200" b="1" dirty="0">
                <a:solidFill>
                  <a:schemeClr val="accent5">
                    <a:lumMod val="50000"/>
                  </a:schemeClr>
                </a:solidFill>
                <a:latin typeface="Avenir Book" panose="02000503020000020003" pitchFamily="2" charset="0"/>
              </a:rPr>
              <a:t>2018</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318</a:t>
            </a:r>
            <a:r>
              <a:rPr lang="en-US" sz="1200" dirty="0">
                <a:solidFill>
                  <a:schemeClr val="accent5">
                    <a:lumMod val="50000"/>
                  </a:schemeClr>
                </a:solidFill>
                <a:latin typeface="Avenir Book" panose="02000503020000020003" pitchFamily="2" charset="0"/>
              </a:rPr>
              <a:t> (5), 72-77.</a:t>
            </a: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3</a:t>
            </a:fld>
            <a:endParaRPr lang="en-US"/>
          </a:p>
        </p:txBody>
      </p:sp>
    </p:spTree>
    <p:extLst>
      <p:ext uri="{BB962C8B-B14F-4D97-AF65-F5344CB8AC3E}">
        <p14:creationId xmlns:p14="http://schemas.microsoft.com/office/powerpoint/2010/main" val="2536359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Nodule photo source citation: </a:t>
            </a:r>
            <a:r>
              <a:rPr lang="en-US" sz="1200" dirty="0">
                <a:solidFill>
                  <a:schemeClr val="accent5">
                    <a:lumMod val="50000"/>
                  </a:schemeClr>
                </a:solidFill>
                <a:latin typeface="Avenir Book" panose="02000503020000020003" pitchFamily="2" charset="0"/>
              </a:rPr>
              <a:t>T. Peacock and M. A. Alford. The Race Is on to Mine and Protect the Deep Seafloor. </a:t>
            </a:r>
            <a:r>
              <a:rPr lang="en-US" sz="1200" i="1" dirty="0">
                <a:solidFill>
                  <a:schemeClr val="accent5">
                    <a:lumMod val="50000"/>
                  </a:schemeClr>
                </a:solidFill>
                <a:latin typeface="Avenir Book" panose="02000503020000020003" pitchFamily="2" charset="0"/>
              </a:rPr>
              <a:t>Scientific American</a:t>
            </a:r>
            <a:r>
              <a:rPr lang="en-US" sz="1200" dirty="0">
                <a:solidFill>
                  <a:schemeClr val="accent5">
                    <a:lumMod val="50000"/>
                  </a:schemeClr>
                </a:solidFill>
                <a:latin typeface="Avenir Book" panose="02000503020000020003" pitchFamily="2" charset="0"/>
              </a:rPr>
              <a:t>, </a:t>
            </a:r>
            <a:r>
              <a:rPr lang="en-US" sz="1200" b="1" dirty="0">
                <a:solidFill>
                  <a:schemeClr val="accent5">
                    <a:lumMod val="50000"/>
                  </a:schemeClr>
                </a:solidFill>
                <a:latin typeface="Avenir Book" panose="02000503020000020003" pitchFamily="2" charset="0"/>
              </a:rPr>
              <a:t>2018</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318</a:t>
            </a:r>
            <a:r>
              <a:rPr lang="en-US" sz="1200" dirty="0">
                <a:solidFill>
                  <a:schemeClr val="accent5">
                    <a:lumMod val="50000"/>
                  </a:schemeClr>
                </a:solidFill>
                <a:latin typeface="Avenir Book" panose="02000503020000020003" pitchFamily="2" charset="0"/>
              </a:rPr>
              <a:t> (5), 72-77.</a:t>
            </a: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4</a:t>
            </a:fld>
            <a:endParaRPr lang="en-US"/>
          </a:p>
        </p:txBody>
      </p:sp>
    </p:spTree>
    <p:extLst>
      <p:ext uri="{BB962C8B-B14F-4D97-AF65-F5344CB8AC3E}">
        <p14:creationId xmlns:p14="http://schemas.microsoft.com/office/powerpoint/2010/main" val="409618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Nodule photo source citation: </a:t>
            </a:r>
            <a:r>
              <a:rPr lang="en-US" sz="1200" dirty="0">
                <a:solidFill>
                  <a:schemeClr val="accent5">
                    <a:lumMod val="50000"/>
                  </a:schemeClr>
                </a:solidFill>
                <a:latin typeface="Avenir Book" panose="02000503020000020003" pitchFamily="2" charset="0"/>
              </a:rPr>
              <a:t>T. Peacock and M. A. Alford. The Race Is on to Mine and Protect the Deep Seafloor. </a:t>
            </a:r>
            <a:r>
              <a:rPr lang="en-US" sz="1200" i="1" dirty="0">
                <a:solidFill>
                  <a:schemeClr val="accent5">
                    <a:lumMod val="50000"/>
                  </a:schemeClr>
                </a:solidFill>
                <a:latin typeface="Avenir Book" panose="02000503020000020003" pitchFamily="2" charset="0"/>
              </a:rPr>
              <a:t>Scientific American</a:t>
            </a:r>
            <a:r>
              <a:rPr lang="en-US" sz="1200" dirty="0">
                <a:solidFill>
                  <a:schemeClr val="accent5">
                    <a:lumMod val="50000"/>
                  </a:schemeClr>
                </a:solidFill>
                <a:latin typeface="Avenir Book" panose="02000503020000020003" pitchFamily="2" charset="0"/>
              </a:rPr>
              <a:t>, </a:t>
            </a:r>
            <a:r>
              <a:rPr lang="en-US" sz="1200" b="1" dirty="0">
                <a:solidFill>
                  <a:schemeClr val="accent5">
                    <a:lumMod val="50000"/>
                  </a:schemeClr>
                </a:solidFill>
                <a:latin typeface="Avenir Book" panose="02000503020000020003" pitchFamily="2" charset="0"/>
              </a:rPr>
              <a:t>2018</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318</a:t>
            </a:r>
            <a:r>
              <a:rPr lang="en-US" sz="1200" dirty="0">
                <a:solidFill>
                  <a:schemeClr val="accent5">
                    <a:lumMod val="50000"/>
                  </a:schemeClr>
                </a:solidFill>
                <a:latin typeface="Avenir Book" panose="02000503020000020003" pitchFamily="2" charset="0"/>
              </a:rPr>
              <a:t> (5), 72-77.</a:t>
            </a: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5</a:t>
            </a:fld>
            <a:endParaRPr lang="en-US"/>
          </a:p>
        </p:txBody>
      </p:sp>
    </p:spTree>
    <p:extLst>
      <p:ext uri="{BB962C8B-B14F-4D97-AF65-F5344CB8AC3E}">
        <p14:creationId xmlns:p14="http://schemas.microsoft.com/office/powerpoint/2010/main" val="252993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Nodule photo source citation: </a:t>
            </a:r>
            <a:r>
              <a:rPr lang="en-US" sz="1200" dirty="0">
                <a:solidFill>
                  <a:schemeClr val="accent5">
                    <a:lumMod val="50000"/>
                  </a:schemeClr>
                </a:solidFill>
                <a:latin typeface="Avenir Book" panose="02000503020000020003" pitchFamily="2" charset="0"/>
              </a:rPr>
              <a:t>T. Peacock and M. A. Alford. The Race Is on to Mine and Protect the Deep Seafloor. </a:t>
            </a:r>
            <a:r>
              <a:rPr lang="en-US" sz="1200" i="1" dirty="0">
                <a:solidFill>
                  <a:schemeClr val="accent5">
                    <a:lumMod val="50000"/>
                  </a:schemeClr>
                </a:solidFill>
                <a:latin typeface="Avenir Book" panose="02000503020000020003" pitchFamily="2" charset="0"/>
              </a:rPr>
              <a:t>Scientific American</a:t>
            </a:r>
            <a:r>
              <a:rPr lang="en-US" sz="1200" dirty="0">
                <a:solidFill>
                  <a:schemeClr val="accent5">
                    <a:lumMod val="50000"/>
                  </a:schemeClr>
                </a:solidFill>
                <a:latin typeface="Avenir Book" panose="02000503020000020003" pitchFamily="2" charset="0"/>
              </a:rPr>
              <a:t>, </a:t>
            </a:r>
            <a:r>
              <a:rPr lang="en-US" sz="1200" b="1" dirty="0">
                <a:solidFill>
                  <a:schemeClr val="accent5">
                    <a:lumMod val="50000"/>
                  </a:schemeClr>
                </a:solidFill>
                <a:latin typeface="Avenir Book" panose="02000503020000020003" pitchFamily="2" charset="0"/>
              </a:rPr>
              <a:t>2018</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318</a:t>
            </a:r>
            <a:r>
              <a:rPr lang="en-US" sz="1200" dirty="0">
                <a:solidFill>
                  <a:schemeClr val="accent5">
                    <a:lumMod val="50000"/>
                  </a:schemeClr>
                </a:solidFill>
                <a:latin typeface="Avenir Book" panose="02000503020000020003" pitchFamily="2" charset="0"/>
              </a:rPr>
              <a:t> (5), 72-77.</a:t>
            </a: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6</a:t>
            </a:fld>
            <a:endParaRPr lang="en-US"/>
          </a:p>
        </p:txBody>
      </p:sp>
    </p:spTree>
    <p:extLst>
      <p:ext uri="{BB962C8B-B14F-4D97-AF65-F5344CB8AC3E}">
        <p14:creationId xmlns:p14="http://schemas.microsoft.com/office/powerpoint/2010/main" val="311359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Nodule photo source citation: </a:t>
            </a:r>
            <a:r>
              <a:rPr lang="en-US" sz="1200" dirty="0">
                <a:solidFill>
                  <a:schemeClr val="accent5">
                    <a:lumMod val="50000"/>
                  </a:schemeClr>
                </a:solidFill>
                <a:latin typeface="Avenir Book" panose="02000503020000020003" pitchFamily="2" charset="0"/>
              </a:rPr>
              <a:t>T. Peacock and M. A. Alford. The Race Is on to Mine and Protect the Deep Seafloor. </a:t>
            </a:r>
            <a:r>
              <a:rPr lang="en-US" sz="1200" i="1" dirty="0">
                <a:solidFill>
                  <a:schemeClr val="accent5">
                    <a:lumMod val="50000"/>
                  </a:schemeClr>
                </a:solidFill>
                <a:latin typeface="Avenir Book" panose="02000503020000020003" pitchFamily="2" charset="0"/>
              </a:rPr>
              <a:t>Scientific American</a:t>
            </a:r>
            <a:r>
              <a:rPr lang="en-US" sz="1200" dirty="0">
                <a:solidFill>
                  <a:schemeClr val="accent5">
                    <a:lumMod val="50000"/>
                  </a:schemeClr>
                </a:solidFill>
                <a:latin typeface="Avenir Book" panose="02000503020000020003" pitchFamily="2" charset="0"/>
              </a:rPr>
              <a:t>, </a:t>
            </a:r>
            <a:r>
              <a:rPr lang="en-US" sz="1200" b="1" dirty="0">
                <a:solidFill>
                  <a:schemeClr val="accent5">
                    <a:lumMod val="50000"/>
                  </a:schemeClr>
                </a:solidFill>
                <a:latin typeface="Avenir Book" panose="02000503020000020003" pitchFamily="2" charset="0"/>
              </a:rPr>
              <a:t>2018</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318</a:t>
            </a:r>
            <a:r>
              <a:rPr lang="en-US" sz="1200" dirty="0">
                <a:solidFill>
                  <a:schemeClr val="accent5">
                    <a:lumMod val="50000"/>
                  </a:schemeClr>
                </a:solidFill>
                <a:latin typeface="Avenir Book" panose="02000503020000020003" pitchFamily="2" charset="0"/>
              </a:rPr>
              <a:t> (5), 72-77.</a:t>
            </a: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8</a:t>
            </a:fld>
            <a:endParaRPr lang="en-US"/>
          </a:p>
        </p:txBody>
      </p:sp>
    </p:spTree>
    <p:extLst>
      <p:ext uri="{BB962C8B-B14F-4D97-AF65-F5344CB8AC3E}">
        <p14:creationId xmlns:p14="http://schemas.microsoft.com/office/powerpoint/2010/main" val="2778804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Nodule photo source citation: </a:t>
            </a:r>
            <a:r>
              <a:rPr lang="en-US" sz="1200" dirty="0">
                <a:solidFill>
                  <a:schemeClr val="accent5">
                    <a:lumMod val="50000"/>
                  </a:schemeClr>
                </a:solidFill>
                <a:latin typeface="Avenir Book" panose="02000503020000020003" pitchFamily="2" charset="0"/>
              </a:rPr>
              <a:t>T. Peacock and M. A. Alford. The Race Is on to Mine and Protect the Deep Seafloor. </a:t>
            </a:r>
            <a:r>
              <a:rPr lang="en-US" sz="1200" i="1" dirty="0">
                <a:solidFill>
                  <a:schemeClr val="accent5">
                    <a:lumMod val="50000"/>
                  </a:schemeClr>
                </a:solidFill>
                <a:latin typeface="Avenir Book" panose="02000503020000020003" pitchFamily="2" charset="0"/>
              </a:rPr>
              <a:t>Scientific American</a:t>
            </a:r>
            <a:r>
              <a:rPr lang="en-US" sz="1200" dirty="0">
                <a:solidFill>
                  <a:schemeClr val="accent5">
                    <a:lumMod val="50000"/>
                  </a:schemeClr>
                </a:solidFill>
                <a:latin typeface="Avenir Book" panose="02000503020000020003" pitchFamily="2" charset="0"/>
              </a:rPr>
              <a:t>, </a:t>
            </a:r>
            <a:r>
              <a:rPr lang="en-US" sz="1200" b="1" dirty="0">
                <a:solidFill>
                  <a:schemeClr val="accent5">
                    <a:lumMod val="50000"/>
                  </a:schemeClr>
                </a:solidFill>
                <a:latin typeface="Avenir Book" panose="02000503020000020003" pitchFamily="2" charset="0"/>
              </a:rPr>
              <a:t>2018</a:t>
            </a:r>
            <a:r>
              <a:rPr lang="en-US" sz="1200" dirty="0">
                <a:solidFill>
                  <a:schemeClr val="accent5">
                    <a:lumMod val="50000"/>
                  </a:schemeClr>
                </a:solidFill>
                <a:latin typeface="Avenir Book" panose="02000503020000020003" pitchFamily="2" charset="0"/>
              </a:rPr>
              <a:t>, </a:t>
            </a:r>
            <a:r>
              <a:rPr lang="en-US" sz="1200" i="1" dirty="0">
                <a:solidFill>
                  <a:schemeClr val="accent5">
                    <a:lumMod val="50000"/>
                  </a:schemeClr>
                </a:solidFill>
                <a:latin typeface="Avenir Book" panose="02000503020000020003" pitchFamily="2" charset="0"/>
              </a:rPr>
              <a:t>318</a:t>
            </a:r>
            <a:r>
              <a:rPr lang="en-US" sz="1200" dirty="0">
                <a:solidFill>
                  <a:schemeClr val="accent5">
                    <a:lumMod val="50000"/>
                  </a:schemeClr>
                </a:solidFill>
                <a:latin typeface="Avenir Book" panose="02000503020000020003" pitchFamily="2" charset="0"/>
              </a:rPr>
              <a:t> (5), 72-77.</a:t>
            </a:r>
            <a:endParaRPr lang="en-US" sz="1050" dirty="0">
              <a:solidFill>
                <a:schemeClr val="accent5">
                  <a:lumMod val="50000"/>
                </a:schemeClr>
              </a:solidFill>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E9F371A8-2AAB-4746-BF60-CDB7A746C47B}" type="slidenum">
              <a:rPr lang="en-US" smtClean="0"/>
              <a:t>9</a:t>
            </a:fld>
            <a:endParaRPr lang="en-US"/>
          </a:p>
        </p:txBody>
      </p:sp>
    </p:spTree>
    <p:extLst>
      <p:ext uri="{BB962C8B-B14F-4D97-AF65-F5344CB8AC3E}">
        <p14:creationId xmlns:p14="http://schemas.microsoft.com/office/powerpoint/2010/main" val="1541457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p>
          <a:p>
            <a:r>
              <a:rPr lang="en-US" dirty="0"/>
              <a:t>Uniform field of nodules (</a:t>
            </a:r>
            <a:r>
              <a:rPr lang="en-US" dirty="0" err="1"/>
              <a:t>Geomar</a:t>
            </a:r>
            <a:r>
              <a:rPr lang="en-US" dirty="0"/>
              <a:t> label): https://</a:t>
            </a:r>
            <a:r>
              <a:rPr lang="en-US" dirty="0" err="1"/>
              <a:t>dsmobserver.com</a:t>
            </a:r>
            <a:r>
              <a:rPr lang="en-US" dirty="0"/>
              <a:t>/2019/12/a-primer-on-polymetallic-nodule-fields/</a:t>
            </a:r>
          </a:p>
          <a:p>
            <a:r>
              <a:rPr lang="en-US" dirty="0"/>
              <a:t>Field of nodules: https://</a:t>
            </a:r>
            <a:r>
              <a:rPr lang="en-US" dirty="0" err="1"/>
              <a:t>www.npr.org</a:t>
            </a:r>
            <a:r>
              <a:rPr lang="en-US" dirty="0"/>
              <a:t>/2021/09/03/1031434711/your-next-car-may-be-built-with-ocean-rocks-scientists-cant-agree-if-thats-good</a:t>
            </a:r>
          </a:p>
          <a:p>
            <a:r>
              <a:rPr lang="en-US" dirty="0"/>
              <a:t>With critters (2): https://</a:t>
            </a:r>
            <a:r>
              <a:rPr lang="en-US" dirty="0" err="1"/>
              <a:t>oceanexplorer.noaa.gov</a:t>
            </a:r>
            <a:r>
              <a:rPr lang="en-US" dirty="0"/>
              <a:t>/explorations/18ccz/background/mining/</a:t>
            </a:r>
            <a:r>
              <a:rPr lang="en-US" dirty="0" err="1"/>
              <a:t>mining.html</a:t>
            </a:r>
            <a:endParaRPr lang="en-US" dirty="0"/>
          </a:p>
        </p:txBody>
      </p:sp>
      <p:sp>
        <p:nvSpPr>
          <p:cNvPr id="4" name="Slide Number Placeholder 3"/>
          <p:cNvSpPr>
            <a:spLocks noGrp="1"/>
          </p:cNvSpPr>
          <p:nvPr>
            <p:ph type="sldNum" sz="quarter" idx="5"/>
          </p:nvPr>
        </p:nvSpPr>
        <p:spPr/>
        <p:txBody>
          <a:bodyPr/>
          <a:lstStyle/>
          <a:p>
            <a:fld id="{E9F371A8-2AAB-4746-BF60-CDB7A746C47B}" type="slidenum">
              <a:rPr lang="en-US" smtClean="0"/>
              <a:t>10</a:t>
            </a:fld>
            <a:endParaRPr lang="en-US"/>
          </a:p>
        </p:txBody>
      </p:sp>
    </p:spTree>
    <p:extLst>
      <p:ext uri="{BB962C8B-B14F-4D97-AF65-F5344CB8AC3E}">
        <p14:creationId xmlns:p14="http://schemas.microsoft.com/office/powerpoint/2010/main" val="208943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8C39-3D79-2842-8C48-E132C269D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BD0DF-7BB4-A74F-9E20-09E2E73DE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20DBC3-8EAC-F347-89BB-3669E5B23A4B}"/>
              </a:ext>
            </a:extLst>
          </p:cNvPr>
          <p:cNvSpPr>
            <a:spLocks noGrp="1"/>
          </p:cNvSpPr>
          <p:nvPr>
            <p:ph type="dt" sz="half" idx="10"/>
          </p:nvPr>
        </p:nvSpPr>
        <p:spPr/>
        <p:txBody>
          <a:bodyPr/>
          <a:lstStyle/>
          <a:p>
            <a:fld id="{E3D2BAB0-2E80-4644-96A9-D571C5670E1A}" type="datetime1">
              <a:rPr lang="en-US" smtClean="0"/>
              <a:t>2/13/23</a:t>
            </a:fld>
            <a:endParaRPr lang="en-US"/>
          </a:p>
        </p:txBody>
      </p:sp>
      <p:sp>
        <p:nvSpPr>
          <p:cNvPr id="5" name="Footer Placeholder 4">
            <a:extLst>
              <a:ext uri="{FF2B5EF4-FFF2-40B4-BE49-F238E27FC236}">
                <a16:creationId xmlns:a16="http://schemas.microsoft.com/office/drawing/2014/main" id="{EF6A8D0D-4E70-7F42-8D3E-EF5A12B23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A59EF-1665-CD49-9E5C-8D0BE048597B}"/>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1967425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7E8B-135C-CA44-8478-4F3300CCA7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D17B31-9133-3D46-B723-9EC8E75A96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D03F-4ABD-564A-A72F-6617E0266C0A}"/>
              </a:ext>
            </a:extLst>
          </p:cNvPr>
          <p:cNvSpPr>
            <a:spLocks noGrp="1"/>
          </p:cNvSpPr>
          <p:nvPr>
            <p:ph type="dt" sz="half" idx="10"/>
          </p:nvPr>
        </p:nvSpPr>
        <p:spPr/>
        <p:txBody>
          <a:bodyPr/>
          <a:lstStyle/>
          <a:p>
            <a:fld id="{C3FF1299-B743-7C4E-AA06-4BDFBB82ACE9}" type="datetime1">
              <a:rPr lang="en-US" smtClean="0"/>
              <a:t>2/13/23</a:t>
            </a:fld>
            <a:endParaRPr lang="en-US"/>
          </a:p>
        </p:txBody>
      </p:sp>
      <p:sp>
        <p:nvSpPr>
          <p:cNvPr id="5" name="Footer Placeholder 4">
            <a:extLst>
              <a:ext uri="{FF2B5EF4-FFF2-40B4-BE49-F238E27FC236}">
                <a16:creationId xmlns:a16="http://schemas.microsoft.com/office/drawing/2014/main" id="{E580724A-65C8-A04D-B8B5-6375D9806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B51F0-2FC7-7F48-91F2-B12FBA5676DE}"/>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837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EC425D-BAC9-BB4C-9A87-0B14EBBEB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8DD8C8-402B-DD4D-93AF-4FB61E85F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F2C76-E34E-2E47-8FC2-D8D6F0884272}"/>
              </a:ext>
            </a:extLst>
          </p:cNvPr>
          <p:cNvSpPr>
            <a:spLocks noGrp="1"/>
          </p:cNvSpPr>
          <p:nvPr>
            <p:ph type="dt" sz="half" idx="10"/>
          </p:nvPr>
        </p:nvSpPr>
        <p:spPr/>
        <p:txBody>
          <a:bodyPr/>
          <a:lstStyle/>
          <a:p>
            <a:fld id="{2145BE16-C5EB-FC44-9D17-07E47CD25601}" type="datetime1">
              <a:rPr lang="en-US" smtClean="0"/>
              <a:t>2/13/23</a:t>
            </a:fld>
            <a:endParaRPr lang="en-US"/>
          </a:p>
        </p:txBody>
      </p:sp>
      <p:sp>
        <p:nvSpPr>
          <p:cNvPr id="5" name="Footer Placeholder 4">
            <a:extLst>
              <a:ext uri="{FF2B5EF4-FFF2-40B4-BE49-F238E27FC236}">
                <a16:creationId xmlns:a16="http://schemas.microsoft.com/office/drawing/2014/main" id="{56B467D0-A5DD-B745-9713-849CA90D4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9A021-1205-DB4A-A1AA-8A9522396935}"/>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283827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D003-AE37-914B-A38C-4B9FDA4BA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30A2D-5409-4946-B700-A2A7CF368A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FD081-B80C-0946-9389-AF9DFFCE328C}"/>
              </a:ext>
            </a:extLst>
          </p:cNvPr>
          <p:cNvSpPr>
            <a:spLocks noGrp="1"/>
          </p:cNvSpPr>
          <p:nvPr>
            <p:ph type="dt" sz="half" idx="10"/>
          </p:nvPr>
        </p:nvSpPr>
        <p:spPr/>
        <p:txBody>
          <a:bodyPr/>
          <a:lstStyle/>
          <a:p>
            <a:fld id="{1D1849F5-DB1D-8B49-800D-64602D0CA608}" type="datetime1">
              <a:rPr lang="en-US" smtClean="0"/>
              <a:t>2/13/23</a:t>
            </a:fld>
            <a:endParaRPr lang="en-US"/>
          </a:p>
        </p:txBody>
      </p:sp>
      <p:sp>
        <p:nvSpPr>
          <p:cNvPr id="5" name="Footer Placeholder 4">
            <a:extLst>
              <a:ext uri="{FF2B5EF4-FFF2-40B4-BE49-F238E27FC236}">
                <a16:creationId xmlns:a16="http://schemas.microsoft.com/office/drawing/2014/main" id="{0903F6FD-9F8A-154B-BBE7-5D239913D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C6A4EF-712C-5241-8612-184A1C9B4CB3}"/>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228327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3EEC-07A7-FE4E-8306-B2E4ECC86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0FA403-02F7-D04C-8F84-AF5B05BA8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D2FC60-7E12-9D49-948E-7AB46D37EE5E}"/>
              </a:ext>
            </a:extLst>
          </p:cNvPr>
          <p:cNvSpPr>
            <a:spLocks noGrp="1"/>
          </p:cNvSpPr>
          <p:nvPr>
            <p:ph type="dt" sz="half" idx="10"/>
          </p:nvPr>
        </p:nvSpPr>
        <p:spPr/>
        <p:txBody>
          <a:bodyPr/>
          <a:lstStyle/>
          <a:p>
            <a:fld id="{687E2349-500B-A74D-BEBE-936FDEEA3843}" type="datetime1">
              <a:rPr lang="en-US" smtClean="0"/>
              <a:t>2/13/23</a:t>
            </a:fld>
            <a:endParaRPr lang="en-US"/>
          </a:p>
        </p:txBody>
      </p:sp>
      <p:sp>
        <p:nvSpPr>
          <p:cNvPr id="5" name="Footer Placeholder 4">
            <a:extLst>
              <a:ext uri="{FF2B5EF4-FFF2-40B4-BE49-F238E27FC236}">
                <a16:creationId xmlns:a16="http://schemas.microsoft.com/office/drawing/2014/main" id="{FC5D662D-98BD-9F4B-AA26-9367378D0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38A2A-CC7E-604C-9C44-64C611DBF7F1}"/>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3843623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08B2-E58D-094D-8A7B-75F4FF059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2ECB1D-E79D-734F-B7A2-440C2E622A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E39CD6-17BF-834B-9D54-3DF1E3002D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209F25-E608-8D40-A3B0-0FA870165DAF}"/>
              </a:ext>
            </a:extLst>
          </p:cNvPr>
          <p:cNvSpPr>
            <a:spLocks noGrp="1"/>
          </p:cNvSpPr>
          <p:nvPr>
            <p:ph type="dt" sz="half" idx="10"/>
          </p:nvPr>
        </p:nvSpPr>
        <p:spPr/>
        <p:txBody>
          <a:bodyPr/>
          <a:lstStyle/>
          <a:p>
            <a:fld id="{D2B1F27B-B512-284C-8725-394954754445}" type="datetime1">
              <a:rPr lang="en-US" smtClean="0"/>
              <a:t>2/13/23</a:t>
            </a:fld>
            <a:endParaRPr lang="en-US"/>
          </a:p>
        </p:txBody>
      </p:sp>
      <p:sp>
        <p:nvSpPr>
          <p:cNvPr id="6" name="Footer Placeholder 5">
            <a:extLst>
              <a:ext uri="{FF2B5EF4-FFF2-40B4-BE49-F238E27FC236}">
                <a16:creationId xmlns:a16="http://schemas.microsoft.com/office/drawing/2014/main" id="{0B2621A6-EBF2-CD4A-ABA1-ED1ADAD64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55ED53-8393-AD48-9004-7C091FA36679}"/>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141461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5469-D50C-C447-AD0E-DDC9A6E9C6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44761B-5C90-DB42-8F07-CB0A90BAE5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D3FB7-28B4-0940-81D8-F190F6C7F7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01BFE-163D-F24E-9116-D61F624DAB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F09F4C-7740-554C-8367-4BD9BD723F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51B57E-DB16-924A-9605-03B4A76D215C}"/>
              </a:ext>
            </a:extLst>
          </p:cNvPr>
          <p:cNvSpPr>
            <a:spLocks noGrp="1"/>
          </p:cNvSpPr>
          <p:nvPr>
            <p:ph type="dt" sz="half" idx="10"/>
          </p:nvPr>
        </p:nvSpPr>
        <p:spPr/>
        <p:txBody>
          <a:bodyPr/>
          <a:lstStyle/>
          <a:p>
            <a:fld id="{BD333C16-10BA-F547-B124-3C47D208721A}" type="datetime1">
              <a:rPr lang="en-US" smtClean="0"/>
              <a:t>2/13/23</a:t>
            </a:fld>
            <a:endParaRPr lang="en-US"/>
          </a:p>
        </p:txBody>
      </p:sp>
      <p:sp>
        <p:nvSpPr>
          <p:cNvPr id="8" name="Footer Placeholder 7">
            <a:extLst>
              <a:ext uri="{FF2B5EF4-FFF2-40B4-BE49-F238E27FC236}">
                <a16:creationId xmlns:a16="http://schemas.microsoft.com/office/drawing/2014/main" id="{E818D8DF-18B9-5B41-BD76-45166BE9C7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71795D-EF5D-7645-B7AC-5F9AC687A037}"/>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16354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A322-EBA9-5F4C-A23D-C4187B32A6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C7DCDE-48AE-6549-94AF-263A10D8F2A0}"/>
              </a:ext>
            </a:extLst>
          </p:cNvPr>
          <p:cNvSpPr>
            <a:spLocks noGrp="1"/>
          </p:cNvSpPr>
          <p:nvPr>
            <p:ph type="dt" sz="half" idx="10"/>
          </p:nvPr>
        </p:nvSpPr>
        <p:spPr/>
        <p:txBody>
          <a:bodyPr/>
          <a:lstStyle/>
          <a:p>
            <a:fld id="{A9AB8B3A-90C2-9F42-8A41-410C9A7CF796}" type="datetime1">
              <a:rPr lang="en-US" smtClean="0"/>
              <a:t>2/13/23</a:t>
            </a:fld>
            <a:endParaRPr lang="en-US"/>
          </a:p>
        </p:txBody>
      </p:sp>
      <p:sp>
        <p:nvSpPr>
          <p:cNvPr id="4" name="Footer Placeholder 3">
            <a:extLst>
              <a:ext uri="{FF2B5EF4-FFF2-40B4-BE49-F238E27FC236}">
                <a16:creationId xmlns:a16="http://schemas.microsoft.com/office/drawing/2014/main" id="{D0394B6B-DE7A-9F4B-8864-DD161AE410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2D777-17E9-8C4C-9CDF-93A644A11B46}"/>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2166202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83C9C-06B8-984C-9297-B6E03A056C9D}"/>
              </a:ext>
            </a:extLst>
          </p:cNvPr>
          <p:cNvSpPr>
            <a:spLocks noGrp="1"/>
          </p:cNvSpPr>
          <p:nvPr>
            <p:ph type="dt" sz="half" idx="10"/>
          </p:nvPr>
        </p:nvSpPr>
        <p:spPr/>
        <p:txBody>
          <a:bodyPr/>
          <a:lstStyle/>
          <a:p>
            <a:fld id="{351040B7-2667-174F-9594-0BEA035AE619}" type="datetime1">
              <a:rPr lang="en-US" smtClean="0"/>
              <a:t>2/13/23</a:t>
            </a:fld>
            <a:endParaRPr lang="en-US"/>
          </a:p>
        </p:txBody>
      </p:sp>
      <p:sp>
        <p:nvSpPr>
          <p:cNvPr id="3" name="Footer Placeholder 2">
            <a:extLst>
              <a:ext uri="{FF2B5EF4-FFF2-40B4-BE49-F238E27FC236}">
                <a16:creationId xmlns:a16="http://schemas.microsoft.com/office/drawing/2014/main" id="{F6E588A8-6484-4B40-8A7E-B98D05EA83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86B74-8E16-CE4F-B0AB-58C9A183669B}"/>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71624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2229-8A2A-E840-850F-BB51233DC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15077-05E8-224F-92B7-C641F8553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6DFB2B-5541-B34B-A17B-71B37698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5BC75-C1D0-C344-AA1C-2F2F03210FEE}"/>
              </a:ext>
            </a:extLst>
          </p:cNvPr>
          <p:cNvSpPr>
            <a:spLocks noGrp="1"/>
          </p:cNvSpPr>
          <p:nvPr>
            <p:ph type="dt" sz="half" idx="10"/>
          </p:nvPr>
        </p:nvSpPr>
        <p:spPr/>
        <p:txBody>
          <a:bodyPr/>
          <a:lstStyle/>
          <a:p>
            <a:fld id="{0E92D26D-9DDE-5B43-B643-379EF270AC79}" type="datetime1">
              <a:rPr lang="en-US" smtClean="0"/>
              <a:t>2/13/23</a:t>
            </a:fld>
            <a:endParaRPr lang="en-US"/>
          </a:p>
        </p:txBody>
      </p:sp>
      <p:sp>
        <p:nvSpPr>
          <p:cNvPr id="6" name="Footer Placeholder 5">
            <a:extLst>
              <a:ext uri="{FF2B5EF4-FFF2-40B4-BE49-F238E27FC236}">
                <a16:creationId xmlns:a16="http://schemas.microsoft.com/office/drawing/2014/main" id="{983D1EBA-2DEF-534C-AE2B-03CD3A6F1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371A88-25A2-5A4D-8745-D1DCFE5A176A}"/>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395214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B54A-173D-F448-820F-5FBC43941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4CEF7-BD0B-4742-B01F-BBC2DA95F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F51E33-1F75-244D-968F-86E35F449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F4A41-51CE-504D-8DBB-FF3458208340}"/>
              </a:ext>
            </a:extLst>
          </p:cNvPr>
          <p:cNvSpPr>
            <a:spLocks noGrp="1"/>
          </p:cNvSpPr>
          <p:nvPr>
            <p:ph type="dt" sz="half" idx="10"/>
          </p:nvPr>
        </p:nvSpPr>
        <p:spPr/>
        <p:txBody>
          <a:bodyPr/>
          <a:lstStyle/>
          <a:p>
            <a:fld id="{C8B75C91-11A0-5447-A84A-CB78B491F046}" type="datetime1">
              <a:rPr lang="en-US" smtClean="0"/>
              <a:t>2/13/23</a:t>
            </a:fld>
            <a:endParaRPr lang="en-US"/>
          </a:p>
        </p:txBody>
      </p:sp>
      <p:sp>
        <p:nvSpPr>
          <p:cNvPr id="6" name="Footer Placeholder 5">
            <a:extLst>
              <a:ext uri="{FF2B5EF4-FFF2-40B4-BE49-F238E27FC236}">
                <a16:creationId xmlns:a16="http://schemas.microsoft.com/office/drawing/2014/main" id="{8F1DCBC0-65E7-6D4E-ADB2-DAC1AE7F5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1EB7B-BFC6-F043-AA4A-6B51EDE48C40}"/>
              </a:ext>
            </a:extLst>
          </p:cNvPr>
          <p:cNvSpPr>
            <a:spLocks noGrp="1"/>
          </p:cNvSpPr>
          <p:nvPr>
            <p:ph type="sldNum" sz="quarter" idx="12"/>
          </p:nvPr>
        </p:nvSpPr>
        <p:spPr/>
        <p:txBody>
          <a:bodyPr/>
          <a:lstStyle/>
          <a:p>
            <a:fld id="{33062798-1D90-CB41-8F7F-1A9F12358C3D}" type="slidenum">
              <a:rPr lang="en-US" smtClean="0"/>
              <a:t>‹#›</a:t>
            </a:fld>
            <a:endParaRPr lang="en-US"/>
          </a:p>
        </p:txBody>
      </p:sp>
    </p:spTree>
    <p:extLst>
      <p:ext uri="{BB962C8B-B14F-4D97-AF65-F5344CB8AC3E}">
        <p14:creationId xmlns:p14="http://schemas.microsoft.com/office/powerpoint/2010/main" val="3224373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701F55-B081-304E-B408-8D28E0AB7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FBBB1A-FB17-8B47-9CC4-32F1407A2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697B5-7E27-6049-AC04-AC4248843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1B5C1-0758-264E-AC3B-63B546E8307C}" type="datetime1">
              <a:rPr lang="en-US" smtClean="0"/>
              <a:t>2/13/23</a:t>
            </a:fld>
            <a:endParaRPr lang="en-US"/>
          </a:p>
        </p:txBody>
      </p:sp>
      <p:sp>
        <p:nvSpPr>
          <p:cNvPr id="5" name="Footer Placeholder 4">
            <a:extLst>
              <a:ext uri="{FF2B5EF4-FFF2-40B4-BE49-F238E27FC236}">
                <a16:creationId xmlns:a16="http://schemas.microsoft.com/office/drawing/2014/main" id="{B16B4796-47B4-454E-A9DD-5DB5AAD5B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830D9E-62AB-4F42-88EC-70FEE198F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62798-1D90-CB41-8F7F-1A9F12358C3D}" type="slidenum">
              <a:rPr lang="en-US" smtClean="0"/>
              <a:t>‹#›</a:t>
            </a:fld>
            <a:endParaRPr lang="en-US"/>
          </a:p>
        </p:txBody>
      </p:sp>
    </p:spTree>
    <p:extLst>
      <p:ext uri="{BB962C8B-B14F-4D97-AF65-F5344CB8AC3E}">
        <p14:creationId xmlns:p14="http://schemas.microsoft.com/office/powerpoint/2010/main" val="315297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8" Type="http://schemas.openxmlformats.org/officeDocument/2006/relationships/hyperlink" Target="https://www.gao.gov/blog/deep-sea-mining-could-help-meet-demand-critical-minerals%2C-also-comes-serious-obstacles" TargetMode="External"/><Relationship Id="rId3" Type="http://schemas.openxmlformats.org/officeDocument/2006/relationships/hyperlink" Target="https://www.iea.org/reports/the-role-of-critical-minerals-in-clean-energy-transitions" TargetMode="External"/><Relationship Id="rId7" Type="http://schemas.openxmlformats.org/officeDocument/2006/relationships/hyperlink" Target="https://www.npr.org/2021/09/03/1031434711/your-next-car-may-be-built-with-ocean-rocks-scientists-cant-agree-if-thats-good" TargetMode="External"/><Relationship Id="rId12" Type="http://schemas.openxmlformats.org/officeDocument/2006/relationships/hyperlink" Target="https://worldoceanreview.com/en/wor-3/mineral-resources/cobalt-crust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nytimes.com/2022/11/03/world/deep-sea-mining.html" TargetMode="External"/><Relationship Id="rId11" Type="http://schemas.openxmlformats.org/officeDocument/2006/relationships/hyperlink" Target="https://news.mit.edu/2022/sediment-deep-sea-mining-0921" TargetMode="External"/><Relationship Id="rId5" Type="http://schemas.openxmlformats.org/officeDocument/2006/relationships/hyperlink" Target="https://www.iucn.org/resources/issues-brief/deep-sea-mining" TargetMode="External"/><Relationship Id="rId10" Type="http://schemas.openxmlformats.org/officeDocument/2006/relationships/hyperlink" Target="https://news.mit.edu/2021/deep-sea-mining-sediment-plumes-0727" TargetMode="External"/><Relationship Id="rId4" Type="http://schemas.openxmlformats.org/officeDocument/2006/relationships/hyperlink" Target="https://www.isa.org.jm/" TargetMode="External"/><Relationship Id="rId9" Type="http://schemas.openxmlformats.org/officeDocument/2006/relationships/hyperlink" Target="https://news.mit.edu/2019/understanding-impact-deep-sea-mining-120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7294A-8208-1E4E-84E8-C686F6B1A802}"/>
              </a:ext>
            </a:extLst>
          </p:cNvPr>
          <p:cNvSpPr>
            <a:spLocks noGrp="1"/>
          </p:cNvSpPr>
          <p:nvPr>
            <p:ph type="ctrTitle"/>
          </p:nvPr>
        </p:nvSpPr>
        <p:spPr>
          <a:xfrm>
            <a:off x="6746628" y="1783959"/>
            <a:ext cx="4645250" cy="2889114"/>
          </a:xfrm>
        </p:spPr>
        <p:txBody>
          <a:bodyPr anchor="b">
            <a:normAutofit fontScale="90000"/>
          </a:bodyPr>
          <a:lstStyle/>
          <a:p>
            <a:pPr algn="l"/>
            <a:r>
              <a:rPr lang="en-US" sz="5600" dirty="0">
                <a:latin typeface="Avenir Book" panose="02000503020000020003" pitchFamily="2" charset="0"/>
              </a:rPr>
              <a:t>Precious metals extraction from the ocean</a:t>
            </a:r>
          </a:p>
        </p:txBody>
      </p:sp>
      <p:sp>
        <p:nvSpPr>
          <p:cNvPr id="6" name="Subtitle 5">
            <a:extLst>
              <a:ext uri="{FF2B5EF4-FFF2-40B4-BE49-F238E27FC236}">
                <a16:creationId xmlns:a16="http://schemas.microsoft.com/office/drawing/2014/main" id="{803B28CA-EC3D-0C46-B43D-DA56FC46C9CE}"/>
              </a:ext>
            </a:extLst>
          </p:cNvPr>
          <p:cNvSpPr>
            <a:spLocks noGrp="1"/>
          </p:cNvSpPr>
          <p:nvPr>
            <p:ph type="subTitle" idx="1"/>
          </p:nvPr>
        </p:nvSpPr>
        <p:spPr>
          <a:xfrm>
            <a:off x="6746627" y="4750893"/>
            <a:ext cx="4645250" cy="1147863"/>
          </a:xfrm>
        </p:spPr>
        <p:txBody>
          <a:bodyPr anchor="t">
            <a:normAutofit/>
          </a:bodyPr>
          <a:lstStyle/>
          <a:p>
            <a:pPr algn="l"/>
            <a:r>
              <a:rPr lang="en-US" sz="1900">
                <a:latin typeface="Avenir Book" panose="02000503020000020003" pitchFamily="2" charset="0"/>
              </a:rPr>
              <a:t>Eliza K. Spear</a:t>
            </a:r>
          </a:p>
          <a:p>
            <a:pPr algn="l"/>
            <a:r>
              <a:rPr lang="en-US" sz="1900">
                <a:latin typeface="Avenir Book" panose="02000503020000020003" pitchFamily="2" charset="0"/>
              </a:rPr>
              <a:t>Harvard Energy Journal Club</a:t>
            </a:r>
          </a:p>
          <a:p>
            <a:pPr algn="l"/>
            <a:r>
              <a:rPr lang="en-US" sz="1900">
                <a:latin typeface="Avenir Book" panose="02000503020000020003" pitchFamily="2" charset="0"/>
              </a:rPr>
              <a:t>Feb. 16, 2023</a:t>
            </a:r>
          </a:p>
        </p:txBody>
      </p:sp>
      <p:sp>
        <p:nvSpPr>
          <p:cNvPr id="48" name="Freeform: Shape 4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2" descr="Sea toad">
            <a:extLst>
              <a:ext uri="{FF2B5EF4-FFF2-40B4-BE49-F238E27FC236}">
                <a16:creationId xmlns:a16="http://schemas.microsoft.com/office/drawing/2014/main" id="{458AA1A2-2C0D-314D-8AB5-EF0F771829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26" r="29133" b="1"/>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277EF7-8FBF-9748-88C6-0B7A8B5F1EDD}"/>
              </a:ext>
            </a:extLst>
          </p:cNvPr>
          <p:cNvSpPr txBox="1"/>
          <p:nvPr/>
        </p:nvSpPr>
        <p:spPr>
          <a:xfrm>
            <a:off x="1333500" y="4750893"/>
            <a:ext cx="998350" cy="369332"/>
          </a:xfrm>
          <a:prstGeom prst="rect">
            <a:avLst/>
          </a:prstGeom>
          <a:noFill/>
        </p:spPr>
        <p:txBody>
          <a:bodyPr wrap="none" rtlCol="0">
            <a:spAutoFit/>
          </a:bodyPr>
          <a:lstStyle/>
          <a:p>
            <a:pPr algn="ctr"/>
            <a:r>
              <a:rPr lang="en-US" dirty="0"/>
              <a:t>Sea toad</a:t>
            </a:r>
          </a:p>
        </p:txBody>
      </p:sp>
      <p:sp>
        <p:nvSpPr>
          <p:cNvPr id="7" name="TextBox 6">
            <a:extLst>
              <a:ext uri="{FF2B5EF4-FFF2-40B4-BE49-F238E27FC236}">
                <a16:creationId xmlns:a16="http://schemas.microsoft.com/office/drawing/2014/main" id="{0239174F-D206-9A44-AE13-747F4ACC5397}"/>
              </a:ext>
            </a:extLst>
          </p:cNvPr>
          <p:cNvSpPr txBox="1"/>
          <p:nvPr/>
        </p:nvSpPr>
        <p:spPr>
          <a:xfrm>
            <a:off x="3190096" y="693158"/>
            <a:ext cx="2070310" cy="369332"/>
          </a:xfrm>
          <a:prstGeom prst="rect">
            <a:avLst/>
          </a:prstGeom>
          <a:noFill/>
        </p:spPr>
        <p:txBody>
          <a:bodyPr wrap="none" rtlCol="0">
            <a:spAutoFit/>
          </a:bodyPr>
          <a:lstStyle/>
          <a:p>
            <a:pPr algn="ctr"/>
            <a:r>
              <a:rPr lang="en-US" dirty="0"/>
              <a:t>Manganese nodules</a:t>
            </a:r>
          </a:p>
        </p:txBody>
      </p:sp>
      <p:cxnSp>
        <p:nvCxnSpPr>
          <p:cNvPr id="10" name="Straight Arrow Connector 9">
            <a:extLst>
              <a:ext uri="{FF2B5EF4-FFF2-40B4-BE49-F238E27FC236}">
                <a16:creationId xmlns:a16="http://schemas.microsoft.com/office/drawing/2014/main" id="{1816BF14-ADD4-7343-9E41-4A06629B8147}"/>
              </a:ext>
            </a:extLst>
          </p:cNvPr>
          <p:cNvCxnSpPr>
            <a:cxnSpLocks/>
            <a:stCxn id="3" idx="0"/>
          </p:cNvCxnSpPr>
          <p:nvPr/>
        </p:nvCxnSpPr>
        <p:spPr>
          <a:xfrm flipV="1">
            <a:off x="1832675" y="4445000"/>
            <a:ext cx="0" cy="3058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D664E66-4C9A-EA47-A00C-702E878A08A0}"/>
              </a:ext>
            </a:extLst>
          </p:cNvPr>
          <p:cNvCxnSpPr>
            <a:cxnSpLocks/>
          </p:cNvCxnSpPr>
          <p:nvPr/>
        </p:nvCxnSpPr>
        <p:spPr>
          <a:xfrm flipH="1">
            <a:off x="4225249" y="1030349"/>
            <a:ext cx="2" cy="3942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4769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nodules</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10</a:t>
            </a:fld>
            <a:endParaRPr lang="en-US"/>
          </a:p>
        </p:txBody>
      </p:sp>
      <p:pic>
        <p:nvPicPr>
          <p:cNvPr id="22530" name="Picture 2">
            <a:extLst>
              <a:ext uri="{FF2B5EF4-FFF2-40B4-BE49-F238E27FC236}">
                <a16:creationId xmlns:a16="http://schemas.microsoft.com/office/drawing/2014/main" id="{7A07399C-C96B-BA4A-A0B0-B7D219028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922" y="814389"/>
            <a:ext cx="4852197" cy="272493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a:extLst>
              <a:ext uri="{FF2B5EF4-FFF2-40B4-BE49-F238E27FC236}">
                <a16:creationId xmlns:a16="http://schemas.microsoft.com/office/drawing/2014/main" id="{32F03231-ECF5-5445-ACEA-D757E8469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291" y="3778704"/>
            <a:ext cx="4857828" cy="2724938"/>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elicanthus sp. - a new species from a new order of Cnidaria collected at 4,100 meters in the Clarion-Clipperton Fracture Zone (CCZ) that lives on sponge stalks attached to nodules.">
            <a:extLst>
              <a:ext uri="{FF2B5EF4-FFF2-40B4-BE49-F238E27FC236}">
                <a16:creationId xmlns:a16="http://schemas.microsoft.com/office/drawing/2014/main" id="{7DF7FFC5-552D-CA49-963A-4750A86BF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983" y="3778704"/>
            <a:ext cx="4579727" cy="2724938"/>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Sea cucumber Amperima sp. on the seabed in the eastern Clarion-Clipperton Fracture Zone.">
            <a:extLst>
              <a:ext uri="{FF2B5EF4-FFF2-40B4-BE49-F238E27FC236}">
                <a16:creationId xmlns:a16="http://schemas.microsoft.com/office/drawing/2014/main" id="{8D0592F0-6981-4C4E-8F6E-92526FC75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983" y="814389"/>
            <a:ext cx="4579726" cy="257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101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nodules</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11</a:t>
            </a:fld>
            <a:endParaRPr lang="en-US"/>
          </a:p>
        </p:txBody>
      </p:sp>
      <p:pic>
        <p:nvPicPr>
          <p:cNvPr id="8" name="Picture 2" descr="The Race Is on to Mine and Protect the Deep Seafloor">
            <a:extLst>
              <a:ext uri="{FF2B5EF4-FFF2-40B4-BE49-F238E27FC236}">
                <a16:creationId xmlns:a16="http://schemas.microsoft.com/office/drawing/2014/main" id="{B868C2A9-2041-CD4E-BED4-6CDE492A7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217" y="2020265"/>
            <a:ext cx="4229788" cy="28174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F5462C-C737-2640-974C-7F6215F03B43}"/>
              </a:ext>
            </a:extLst>
          </p:cNvPr>
          <p:cNvSpPr txBox="1"/>
          <p:nvPr/>
        </p:nvSpPr>
        <p:spPr>
          <a:xfrm>
            <a:off x="8376076" y="4837734"/>
            <a:ext cx="2326278" cy="584775"/>
          </a:xfrm>
          <a:prstGeom prst="rect">
            <a:avLst/>
          </a:prstGeom>
          <a:noFill/>
        </p:spPr>
        <p:txBody>
          <a:bodyPr wrap="none" rtlCol="0">
            <a:spAutoFit/>
          </a:bodyPr>
          <a:lstStyle/>
          <a:p>
            <a:pPr algn="ctr"/>
            <a:r>
              <a:rPr lang="en-US" b="0" i="0" dirty="0">
                <a:solidFill>
                  <a:schemeClr val="accent5">
                    <a:lumMod val="50000"/>
                  </a:schemeClr>
                </a:solidFill>
                <a:effectLst/>
                <a:latin typeface="Avenir Book" panose="02000503020000020003" pitchFamily="2" charset="0"/>
              </a:rPr>
              <a:t>Manganese nodules</a:t>
            </a:r>
          </a:p>
          <a:p>
            <a:pPr algn="ctr"/>
            <a:r>
              <a:rPr lang="en-US" sz="1400" i="1" dirty="0">
                <a:solidFill>
                  <a:schemeClr val="accent5">
                    <a:lumMod val="50000"/>
                  </a:schemeClr>
                </a:solidFill>
                <a:latin typeface="Avenir Book" panose="02000503020000020003" pitchFamily="2" charset="0"/>
              </a:rPr>
              <a:t>Photo by </a:t>
            </a:r>
            <a:r>
              <a:rPr lang="en-US" sz="1400" b="0" i="1" dirty="0">
                <a:solidFill>
                  <a:schemeClr val="accent5">
                    <a:lumMod val="50000"/>
                  </a:schemeClr>
                </a:solidFill>
                <a:effectLst/>
                <a:latin typeface="Avenir Book" panose="02000503020000020003" pitchFamily="2" charset="0"/>
              </a:rPr>
              <a:t>Brett Stevens</a:t>
            </a:r>
            <a:endParaRPr lang="en-US" sz="1400" dirty="0">
              <a:solidFill>
                <a:schemeClr val="accent5">
                  <a:lumMod val="50000"/>
                </a:schemeClr>
              </a:solidFill>
              <a:latin typeface="Avenir Book" panose="02000503020000020003" pitchFamily="2" charset="0"/>
            </a:endParaRPr>
          </a:p>
        </p:txBody>
      </p:sp>
      <p:sp>
        <p:nvSpPr>
          <p:cNvPr id="10" name="Content Placeholder 2">
            <a:extLst>
              <a:ext uri="{FF2B5EF4-FFF2-40B4-BE49-F238E27FC236}">
                <a16:creationId xmlns:a16="http://schemas.microsoft.com/office/drawing/2014/main" id="{D7F21B40-10F1-974E-8D41-2DE17C4136B3}"/>
              </a:ext>
            </a:extLst>
          </p:cNvPr>
          <p:cNvSpPr>
            <a:spLocks noGrp="1"/>
          </p:cNvSpPr>
          <p:nvPr>
            <p:ph idx="1"/>
          </p:nvPr>
        </p:nvSpPr>
        <p:spPr>
          <a:xfrm>
            <a:off x="390377" y="1330185"/>
            <a:ext cx="6851095" cy="4197627"/>
          </a:xfrm>
        </p:spPr>
        <p:txBody>
          <a:bodyPr anchor="ctr">
            <a:normAutofit/>
          </a:bodyPr>
          <a:lstStyle/>
          <a:p>
            <a:r>
              <a:rPr lang="en-US" sz="2000" dirty="0">
                <a:solidFill>
                  <a:schemeClr val="accent5">
                    <a:lumMod val="50000"/>
                  </a:schemeClr>
                </a:solidFill>
                <a:latin typeface="Avenir Book" panose="02000503020000020003" pitchFamily="2" charset="0"/>
              </a:rPr>
              <a:t>First discovered at 4300-5500 m depths in the 1870s</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Minerals come from seawater and sediment pore water</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Interest in mining nodules led to pilot mining operations in the 1960s-1970s, but ended in the early 1980s due to low metal prices</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Since 2010, private companies have driven the polymetallic nodule mining industry, which is currently in experimental / pilot phases</a:t>
            </a:r>
          </a:p>
        </p:txBody>
      </p:sp>
      <p:sp>
        <p:nvSpPr>
          <p:cNvPr id="11" name="TextBox 10">
            <a:extLst>
              <a:ext uri="{FF2B5EF4-FFF2-40B4-BE49-F238E27FC236}">
                <a16:creationId xmlns:a16="http://schemas.microsoft.com/office/drawing/2014/main" id="{8AD9E9BA-5286-2742-B888-FBB6B0542584}"/>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spTree>
    <p:extLst>
      <p:ext uri="{BB962C8B-B14F-4D97-AF65-F5344CB8AC3E}">
        <p14:creationId xmlns:p14="http://schemas.microsoft.com/office/powerpoint/2010/main" val="109251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nodules</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12</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pic>
        <p:nvPicPr>
          <p:cNvPr id="6" name="Picture 5" descr="Text&#10;&#10;Description automatically generated with low confidence">
            <a:extLst>
              <a:ext uri="{FF2B5EF4-FFF2-40B4-BE49-F238E27FC236}">
                <a16:creationId xmlns:a16="http://schemas.microsoft.com/office/drawing/2014/main" id="{2C82E885-B61E-654B-84F9-E440A12D83CF}"/>
              </a:ext>
            </a:extLst>
          </p:cNvPr>
          <p:cNvPicPr>
            <a:picLocks noChangeAspect="1"/>
          </p:cNvPicPr>
          <p:nvPr/>
        </p:nvPicPr>
        <p:blipFill>
          <a:blip r:embed="rId3"/>
          <a:stretch>
            <a:fillRect/>
          </a:stretch>
        </p:blipFill>
        <p:spPr>
          <a:xfrm>
            <a:off x="6427694" y="654566"/>
            <a:ext cx="5568694" cy="5701783"/>
          </a:xfrm>
          <a:prstGeom prst="rect">
            <a:avLst/>
          </a:prstGeom>
        </p:spPr>
      </p:pic>
      <p:sp>
        <p:nvSpPr>
          <p:cNvPr id="9" name="TextBox 8">
            <a:extLst>
              <a:ext uri="{FF2B5EF4-FFF2-40B4-BE49-F238E27FC236}">
                <a16:creationId xmlns:a16="http://schemas.microsoft.com/office/drawing/2014/main" id="{37C62250-9DA8-DF45-9902-768088D25CE9}"/>
              </a:ext>
            </a:extLst>
          </p:cNvPr>
          <p:cNvSpPr txBox="1"/>
          <p:nvPr/>
        </p:nvSpPr>
        <p:spPr>
          <a:xfrm>
            <a:off x="195612" y="3429000"/>
            <a:ext cx="6036470" cy="2800767"/>
          </a:xfrm>
          <a:prstGeom prst="rect">
            <a:avLst/>
          </a:prstGeom>
          <a:noFill/>
          <a:ln>
            <a:solidFill>
              <a:schemeClr val="accent5">
                <a:lumMod val="50000"/>
              </a:schemeClr>
            </a:solidFill>
          </a:ln>
        </p:spPr>
        <p:txBody>
          <a:bodyPr wrap="square">
            <a:spAutoFit/>
          </a:bodyPr>
          <a:lstStyle/>
          <a:p>
            <a:r>
              <a:rPr lang="en-US" sz="1600" b="0" dirty="0">
                <a:solidFill>
                  <a:schemeClr val="accent5">
                    <a:lumMod val="50000"/>
                  </a:schemeClr>
                </a:solidFill>
                <a:effectLst/>
                <a:latin typeface="Avenir Book" panose="02000503020000020003" pitchFamily="2" charset="0"/>
              </a:rPr>
              <a:t>Fig. 2 | </a:t>
            </a:r>
            <a:r>
              <a:rPr lang="en-US" sz="1600" b="1" dirty="0">
                <a:solidFill>
                  <a:schemeClr val="accent5">
                    <a:lumMod val="50000"/>
                  </a:schemeClr>
                </a:solidFill>
                <a:effectLst/>
                <a:latin typeface="Avenir Book" panose="02000503020000020003" pitchFamily="2" charset="0"/>
              </a:rPr>
              <a:t>Small-scale distribution and structure of polymetallic nodules.</a:t>
            </a:r>
          </a:p>
          <a:p>
            <a:endParaRPr lang="en-US" sz="1600" b="1" dirty="0">
              <a:solidFill>
                <a:schemeClr val="accent5">
                  <a:lumMod val="50000"/>
                </a:schemeClr>
              </a:solidFill>
              <a:effectLst/>
              <a:latin typeface="Avenir Book" panose="02000503020000020003" pitchFamily="2" charset="0"/>
            </a:endParaRPr>
          </a:p>
          <a:p>
            <a:r>
              <a:rPr lang="en-US" sz="1600" b="1" dirty="0">
                <a:solidFill>
                  <a:schemeClr val="accent5">
                    <a:lumMod val="50000"/>
                  </a:schemeClr>
                </a:solidFill>
                <a:effectLst/>
                <a:latin typeface="Avenir Book" panose="02000503020000020003" pitchFamily="2" charset="0"/>
              </a:rPr>
              <a:t>a </a:t>
            </a:r>
            <a:r>
              <a:rPr lang="en-US" sz="1600" b="0" dirty="0">
                <a:solidFill>
                  <a:schemeClr val="accent5">
                    <a:lumMod val="50000"/>
                  </a:schemeClr>
                </a:solidFill>
                <a:effectLst/>
                <a:latin typeface="Avenir Book" panose="02000503020000020003" pitchFamily="2" charset="0"/>
              </a:rPr>
              <a:t>| Plan view of the seafloor in the central Clarion–</a:t>
            </a:r>
            <a:r>
              <a:rPr lang="en-US" sz="1600" b="0" dirty="0" err="1">
                <a:solidFill>
                  <a:schemeClr val="accent5">
                    <a:lumMod val="50000"/>
                  </a:schemeClr>
                </a:solidFill>
                <a:effectLst/>
                <a:latin typeface="Avenir Book" panose="02000503020000020003" pitchFamily="2" charset="0"/>
              </a:rPr>
              <a:t>Clipperton</a:t>
            </a:r>
            <a:r>
              <a:rPr lang="en-US" sz="1600" b="0" dirty="0">
                <a:solidFill>
                  <a:schemeClr val="accent5">
                    <a:lumMod val="50000"/>
                  </a:schemeClr>
                </a:solidFill>
                <a:effectLst/>
                <a:latin typeface="Avenir Book" panose="02000503020000020003" pitchFamily="2" charset="0"/>
              </a:rPr>
              <a:t> Zone at 4,900 m water depth with even coverage of about 20 kg m</a:t>
            </a:r>
            <a:r>
              <a:rPr lang="en-US" sz="1600" baseline="30000" dirty="0">
                <a:solidFill>
                  <a:schemeClr val="accent5">
                    <a:lumMod val="50000"/>
                  </a:schemeClr>
                </a:solidFill>
                <a:effectLst/>
                <a:latin typeface="Avenir Book" panose="02000503020000020003" pitchFamily="2" charset="0"/>
              </a:rPr>
              <a:t>−</a:t>
            </a:r>
            <a:r>
              <a:rPr lang="en-US" sz="1600" b="0" baseline="30000" dirty="0">
                <a:solidFill>
                  <a:schemeClr val="accent5">
                    <a:lumMod val="50000"/>
                  </a:schemeClr>
                </a:solidFill>
                <a:effectLst/>
                <a:latin typeface="Avenir Book" panose="02000503020000020003" pitchFamily="2" charset="0"/>
              </a:rPr>
              <a:t>2</a:t>
            </a:r>
            <a:r>
              <a:rPr lang="en-US" sz="1600" b="0" dirty="0">
                <a:solidFill>
                  <a:schemeClr val="accent5">
                    <a:lumMod val="50000"/>
                  </a:schemeClr>
                </a:solidFill>
                <a:effectLst/>
                <a:latin typeface="Avenir Book" panose="02000503020000020003" pitchFamily="2" charset="0"/>
              </a:rPr>
              <a:t> (dry weight) of medium-sized nodules.</a:t>
            </a:r>
          </a:p>
          <a:p>
            <a:endParaRPr lang="en-US" sz="1600" dirty="0">
              <a:solidFill>
                <a:schemeClr val="accent5">
                  <a:lumMod val="50000"/>
                </a:schemeClr>
              </a:solidFill>
              <a:latin typeface="Avenir Book" panose="02000503020000020003" pitchFamily="2" charset="0"/>
            </a:endParaRPr>
          </a:p>
          <a:p>
            <a:r>
              <a:rPr lang="en-US" sz="1600" b="1" dirty="0">
                <a:solidFill>
                  <a:schemeClr val="accent5">
                    <a:lumMod val="50000"/>
                  </a:schemeClr>
                </a:solidFill>
                <a:effectLst/>
                <a:latin typeface="Avenir Book" panose="02000503020000020003" pitchFamily="2" charset="0"/>
              </a:rPr>
              <a:t>b </a:t>
            </a:r>
            <a:r>
              <a:rPr lang="en-US" sz="1600" b="0" dirty="0">
                <a:solidFill>
                  <a:schemeClr val="accent5">
                    <a:lumMod val="50000"/>
                  </a:schemeClr>
                </a:solidFill>
                <a:effectLst/>
                <a:latin typeface="Avenir Book" panose="02000503020000020003" pitchFamily="2" charset="0"/>
              </a:rPr>
              <a:t>| X-ray scan of a nodule cross section from the Clarion–</a:t>
            </a:r>
            <a:r>
              <a:rPr lang="en-US" sz="1600" b="0" dirty="0" err="1">
                <a:solidFill>
                  <a:schemeClr val="accent5">
                    <a:lumMod val="50000"/>
                  </a:schemeClr>
                </a:solidFill>
                <a:effectLst/>
                <a:latin typeface="Avenir Book" panose="02000503020000020003" pitchFamily="2" charset="0"/>
              </a:rPr>
              <a:t>Clipperton</a:t>
            </a:r>
            <a:r>
              <a:rPr lang="en-US" sz="1600" b="0" dirty="0">
                <a:solidFill>
                  <a:schemeClr val="accent5">
                    <a:lumMod val="50000"/>
                  </a:schemeClr>
                </a:solidFill>
                <a:effectLst/>
                <a:latin typeface="Avenir Book" panose="02000503020000020003" pitchFamily="2" charset="0"/>
              </a:rPr>
              <a:t> Zone with typical alternation of Mn-rich and Fe-rich layers. Sediment within the nodules is an indication of their high porosity. </a:t>
            </a:r>
            <a:endParaRPr lang="en-US" sz="1600" dirty="0">
              <a:solidFill>
                <a:schemeClr val="accent5">
                  <a:lumMod val="50000"/>
                </a:schemeClr>
              </a:solidFill>
              <a:latin typeface="Avenir Book" panose="02000503020000020003" pitchFamily="2" charset="0"/>
            </a:endParaRPr>
          </a:p>
        </p:txBody>
      </p:sp>
      <p:sp>
        <p:nvSpPr>
          <p:cNvPr id="12" name="Content Placeholder 2">
            <a:extLst>
              <a:ext uri="{FF2B5EF4-FFF2-40B4-BE49-F238E27FC236}">
                <a16:creationId xmlns:a16="http://schemas.microsoft.com/office/drawing/2014/main" id="{E513C7E9-973B-B24E-9F97-DA6A94C7B4C1}"/>
              </a:ext>
            </a:extLst>
          </p:cNvPr>
          <p:cNvSpPr>
            <a:spLocks noGrp="1"/>
          </p:cNvSpPr>
          <p:nvPr>
            <p:ph idx="1"/>
          </p:nvPr>
        </p:nvSpPr>
        <p:spPr>
          <a:xfrm>
            <a:off x="287844" y="814389"/>
            <a:ext cx="5944238" cy="2130570"/>
          </a:xfrm>
        </p:spPr>
        <p:txBody>
          <a:bodyPr anchor="ctr">
            <a:normAutofit/>
          </a:bodyPr>
          <a:lstStyle/>
          <a:p>
            <a:r>
              <a:rPr lang="en-US" sz="2000" dirty="0">
                <a:solidFill>
                  <a:schemeClr val="accent5">
                    <a:lumMod val="50000"/>
                  </a:schemeClr>
                </a:solidFill>
                <a:latin typeface="Avenir Book" panose="02000503020000020003" pitchFamily="2" charset="0"/>
              </a:rPr>
              <a:t>Form on the sediment-covered floor of the ocean at depths of 3500-6500 m</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Composed of alternating micrometer-scale Fe-rich and Mn-rich laminae</a:t>
            </a:r>
          </a:p>
        </p:txBody>
      </p:sp>
      <p:sp>
        <p:nvSpPr>
          <p:cNvPr id="13" name="TextBox 12">
            <a:extLst>
              <a:ext uri="{FF2B5EF4-FFF2-40B4-BE49-F238E27FC236}">
                <a16:creationId xmlns:a16="http://schemas.microsoft.com/office/drawing/2014/main" id="{EB8126BE-5116-3048-B04A-DDB907958D3F}"/>
              </a:ext>
            </a:extLst>
          </p:cNvPr>
          <p:cNvSpPr txBox="1"/>
          <p:nvPr/>
        </p:nvSpPr>
        <p:spPr>
          <a:xfrm>
            <a:off x="7768856" y="754202"/>
            <a:ext cx="3013967" cy="369332"/>
          </a:xfrm>
          <a:prstGeom prst="rect">
            <a:avLst/>
          </a:prstGeom>
          <a:noFill/>
        </p:spPr>
        <p:txBody>
          <a:bodyPr wrap="none" rtlCol="0">
            <a:spAutoFit/>
          </a:bodyPr>
          <a:lstStyle/>
          <a:p>
            <a:pPr algn="ctr"/>
            <a:r>
              <a:rPr lang="en-US" dirty="0">
                <a:solidFill>
                  <a:schemeClr val="bg1"/>
                </a:solidFill>
                <a:latin typeface="Avenir Book" panose="02000503020000020003" pitchFamily="2" charset="0"/>
              </a:rPr>
              <a:t>Nodule density ~20 kg m</a:t>
            </a:r>
            <a:r>
              <a:rPr lang="en-US" baseline="30000" dirty="0">
                <a:solidFill>
                  <a:schemeClr val="bg1"/>
                </a:solidFill>
                <a:latin typeface="Avenir Book" panose="02000503020000020003" pitchFamily="2" charset="0"/>
              </a:rPr>
              <a:t>-2</a:t>
            </a:r>
          </a:p>
        </p:txBody>
      </p:sp>
    </p:spTree>
    <p:extLst>
      <p:ext uri="{BB962C8B-B14F-4D97-AF65-F5344CB8AC3E}">
        <p14:creationId xmlns:p14="http://schemas.microsoft.com/office/powerpoint/2010/main" val="1915596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 formation</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13</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sp>
        <p:nvSpPr>
          <p:cNvPr id="18" name="Content Placeholder 2">
            <a:extLst>
              <a:ext uri="{FF2B5EF4-FFF2-40B4-BE49-F238E27FC236}">
                <a16:creationId xmlns:a16="http://schemas.microsoft.com/office/drawing/2014/main" id="{67AF2729-E1A3-7142-9BAE-F9CAE39306B9}"/>
              </a:ext>
            </a:extLst>
          </p:cNvPr>
          <p:cNvSpPr txBox="1">
            <a:spLocks/>
          </p:cNvSpPr>
          <p:nvPr/>
        </p:nvSpPr>
        <p:spPr>
          <a:xfrm>
            <a:off x="291548" y="814390"/>
            <a:ext cx="11612608" cy="5599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err="1">
                <a:solidFill>
                  <a:schemeClr val="accent5">
                    <a:lumMod val="50000"/>
                  </a:schemeClr>
                </a:solidFill>
                <a:latin typeface="Avenir Book" panose="02000503020000020003" pitchFamily="2" charset="0"/>
              </a:rPr>
              <a:t>Hydrogenetic</a:t>
            </a:r>
            <a:r>
              <a:rPr lang="en-US" sz="2000" b="1" dirty="0">
                <a:solidFill>
                  <a:schemeClr val="accent5">
                    <a:lumMod val="50000"/>
                  </a:schemeClr>
                </a:solidFill>
                <a:latin typeface="Avenir Book" panose="02000503020000020003" pitchFamily="2" charset="0"/>
              </a:rPr>
              <a:t> precipitation</a:t>
            </a:r>
          </a:p>
          <a:p>
            <a:r>
              <a:rPr lang="en-US" sz="2000" dirty="0">
                <a:solidFill>
                  <a:schemeClr val="accent5">
                    <a:lumMod val="50000"/>
                  </a:schemeClr>
                </a:solidFill>
                <a:latin typeface="Avenir Book" panose="02000503020000020003" pitchFamily="2" charset="0"/>
              </a:rPr>
              <a:t>Driven by oxidation of dissolved Mn</a:t>
            </a:r>
            <a:r>
              <a:rPr lang="en-US" sz="2000" baseline="30000" dirty="0">
                <a:solidFill>
                  <a:schemeClr val="accent5">
                    <a:lumMod val="50000"/>
                  </a:schemeClr>
                </a:solidFill>
                <a:latin typeface="Avenir Book" panose="02000503020000020003" pitchFamily="2" charset="0"/>
              </a:rPr>
              <a:t>2+</a:t>
            </a:r>
            <a:r>
              <a:rPr lang="en-US" sz="2000" dirty="0">
                <a:solidFill>
                  <a:schemeClr val="accent5">
                    <a:lumMod val="50000"/>
                  </a:schemeClr>
                </a:solidFill>
                <a:latin typeface="Avenir Book" panose="02000503020000020003" pitchFamily="2" charset="0"/>
              </a:rPr>
              <a:t> and Fe</a:t>
            </a:r>
            <a:r>
              <a:rPr lang="en-US" sz="2000" baseline="30000" dirty="0">
                <a:solidFill>
                  <a:schemeClr val="accent5">
                    <a:lumMod val="50000"/>
                  </a:schemeClr>
                </a:solidFill>
                <a:latin typeface="Avenir Book" panose="02000503020000020003" pitchFamily="2" charset="0"/>
              </a:rPr>
              <a:t>2+</a:t>
            </a:r>
            <a:r>
              <a:rPr lang="en-US" sz="2000" dirty="0">
                <a:solidFill>
                  <a:schemeClr val="accent5">
                    <a:lumMod val="50000"/>
                  </a:schemeClr>
                </a:solidFill>
                <a:latin typeface="Avenir Book" panose="02000503020000020003" pitchFamily="2" charset="0"/>
              </a:rPr>
              <a:t> in oxygen-rich ocean waters</a:t>
            </a:r>
          </a:p>
          <a:p>
            <a:r>
              <a:rPr lang="en-US" sz="2000" dirty="0">
                <a:solidFill>
                  <a:schemeClr val="accent5">
                    <a:lumMod val="50000"/>
                  </a:schemeClr>
                </a:solidFill>
                <a:latin typeface="Avenir Book" panose="02000503020000020003" pitchFamily="2" charset="0"/>
              </a:rPr>
              <a:t>Mn</a:t>
            </a:r>
            <a:r>
              <a:rPr lang="en-US" sz="2000" baseline="30000" dirty="0">
                <a:solidFill>
                  <a:schemeClr val="accent5">
                    <a:lumMod val="50000"/>
                  </a:schemeClr>
                </a:solidFill>
                <a:latin typeface="Avenir Book" panose="02000503020000020003" pitchFamily="2" charset="0"/>
              </a:rPr>
              <a:t>4+</a:t>
            </a:r>
            <a:r>
              <a:rPr lang="en-US" sz="2000" dirty="0">
                <a:solidFill>
                  <a:schemeClr val="accent5">
                    <a:lumMod val="50000"/>
                  </a:schemeClr>
                </a:solidFill>
                <a:latin typeface="Avenir Book" panose="02000503020000020003" pitchFamily="2" charset="0"/>
              </a:rPr>
              <a:t> and Fe</a:t>
            </a:r>
            <a:r>
              <a:rPr lang="en-US" sz="2000" baseline="30000" dirty="0">
                <a:solidFill>
                  <a:schemeClr val="accent5">
                    <a:lumMod val="50000"/>
                  </a:schemeClr>
                </a:solidFill>
                <a:latin typeface="Avenir Book" panose="02000503020000020003" pitchFamily="2" charset="0"/>
              </a:rPr>
              <a:t>3+</a:t>
            </a:r>
            <a:r>
              <a:rPr lang="en-US" sz="2000" dirty="0">
                <a:solidFill>
                  <a:schemeClr val="accent5">
                    <a:lumMod val="50000"/>
                  </a:schemeClr>
                </a:solidFill>
                <a:latin typeface="Avenir Book" panose="02000503020000020003" pitchFamily="2" charset="0"/>
              </a:rPr>
              <a:t> oxide colloids accrete around a nucleus</a:t>
            </a:r>
          </a:p>
          <a:p>
            <a:r>
              <a:rPr lang="en-US" sz="2000" dirty="0" err="1">
                <a:solidFill>
                  <a:schemeClr val="accent5">
                    <a:lumMod val="50000"/>
                  </a:schemeClr>
                </a:solidFill>
                <a:latin typeface="Avenir Book" panose="02000503020000020003" pitchFamily="2" charset="0"/>
              </a:rPr>
              <a:t>Hydrogenetic</a:t>
            </a:r>
            <a:r>
              <a:rPr lang="en-US" sz="2000" dirty="0">
                <a:solidFill>
                  <a:schemeClr val="accent5">
                    <a:lumMod val="50000"/>
                  </a:schemeClr>
                </a:solidFill>
                <a:latin typeface="Avenir Book" panose="02000503020000020003" pitchFamily="2" charset="0"/>
              </a:rPr>
              <a:t> layers form at rates of </a:t>
            </a:r>
            <a:r>
              <a:rPr lang="en-US" sz="2000" b="1" i="1" dirty="0">
                <a:solidFill>
                  <a:schemeClr val="accent5">
                    <a:lumMod val="50000"/>
                  </a:schemeClr>
                </a:solidFill>
                <a:latin typeface="Avenir Book" panose="02000503020000020003" pitchFamily="2" charset="0"/>
              </a:rPr>
              <a:t>a few millimeters per million years</a:t>
            </a:r>
          </a:p>
          <a:p>
            <a:r>
              <a:rPr lang="en-US" sz="2000" dirty="0">
                <a:solidFill>
                  <a:schemeClr val="accent5">
                    <a:lumMod val="50000"/>
                  </a:schemeClr>
                </a:solidFill>
                <a:latin typeface="Avenir Book" panose="02000503020000020003" pitchFamily="2" charset="0"/>
              </a:rPr>
              <a:t>Requires negligible sedimentation and </a:t>
            </a:r>
            <a:r>
              <a:rPr lang="en-US" sz="2000" dirty="0" err="1">
                <a:solidFill>
                  <a:schemeClr val="accent5">
                    <a:lumMod val="50000"/>
                  </a:schemeClr>
                </a:solidFill>
                <a:latin typeface="Avenir Book" panose="02000503020000020003" pitchFamily="2" charset="0"/>
              </a:rPr>
              <a:t>oxic</a:t>
            </a:r>
            <a:r>
              <a:rPr lang="en-US" sz="2000" dirty="0">
                <a:solidFill>
                  <a:schemeClr val="accent5">
                    <a:lumMod val="50000"/>
                  </a:schemeClr>
                </a:solidFill>
                <a:latin typeface="Avenir Book" panose="02000503020000020003" pitchFamily="2" charset="0"/>
              </a:rPr>
              <a:t> conditions on the ocean floor and in the underlying sediment</a:t>
            </a:r>
          </a:p>
          <a:p>
            <a:pPr marL="0" indent="0">
              <a:buFont typeface="Arial" panose="020B0604020202020204" pitchFamily="34" charset="0"/>
              <a:buNone/>
            </a:pPr>
            <a:endParaRPr lang="en-US" sz="2000" dirty="0">
              <a:solidFill>
                <a:schemeClr val="accent5">
                  <a:lumMod val="50000"/>
                </a:schemeClr>
              </a:solidFill>
              <a:latin typeface="Avenir Book" panose="02000503020000020003" pitchFamily="2" charset="0"/>
            </a:endParaRPr>
          </a:p>
          <a:p>
            <a:pPr marL="0" indent="0">
              <a:buFont typeface="Arial" panose="020B0604020202020204" pitchFamily="34" charset="0"/>
              <a:buNone/>
            </a:pPr>
            <a:r>
              <a:rPr lang="en-US" sz="2000" b="1" dirty="0">
                <a:solidFill>
                  <a:schemeClr val="accent5">
                    <a:lumMod val="50000"/>
                  </a:schemeClr>
                </a:solidFill>
                <a:latin typeface="Avenir Book" panose="02000503020000020003" pitchFamily="2" charset="0"/>
              </a:rPr>
              <a:t>Diagenetic precipitation</a:t>
            </a:r>
          </a:p>
          <a:p>
            <a:r>
              <a:rPr lang="en-US" sz="2000" dirty="0">
                <a:solidFill>
                  <a:schemeClr val="accent5">
                    <a:lumMod val="50000"/>
                  </a:schemeClr>
                </a:solidFill>
                <a:latin typeface="Avenir Book" panose="02000503020000020003" pitchFamily="2" charset="0"/>
              </a:rPr>
              <a:t>Within pore space of deep-ocean sediments; requires slightly higher sedimentation rates than </a:t>
            </a:r>
            <a:r>
              <a:rPr lang="en-US" sz="2000" dirty="0" err="1">
                <a:solidFill>
                  <a:schemeClr val="accent5">
                    <a:lumMod val="50000"/>
                  </a:schemeClr>
                </a:solidFill>
                <a:latin typeface="Avenir Book" panose="02000503020000020003" pitchFamily="2" charset="0"/>
              </a:rPr>
              <a:t>hydrogenetic</a:t>
            </a:r>
            <a:r>
              <a:rPr lang="en-US" sz="2000" dirty="0">
                <a:solidFill>
                  <a:schemeClr val="accent5">
                    <a:lumMod val="50000"/>
                  </a:schemeClr>
                </a:solidFill>
                <a:latin typeface="Avenir Book" panose="02000503020000020003" pitchFamily="2" charset="0"/>
              </a:rPr>
              <a:t> precipitation</a:t>
            </a:r>
          </a:p>
          <a:p>
            <a:r>
              <a:rPr lang="en-US" sz="2000" dirty="0">
                <a:solidFill>
                  <a:schemeClr val="accent5">
                    <a:lumMod val="50000"/>
                  </a:schemeClr>
                </a:solidFill>
                <a:latin typeface="Avenir Book" panose="02000503020000020003" pitchFamily="2" charset="0"/>
              </a:rPr>
              <a:t>Oxidation of organic matter results in reduction and dissolution of Mn oxides and release of associated elements (Ni, Cu, Li, others)</a:t>
            </a:r>
          </a:p>
          <a:p>
            <a:r>
              <a:rPr lang="en-US" sz="2000" dirty="0">
                <a:solidFill>
                  <a:schemeClr val="accent5">
                    <a:lumMod val="50000"/>
                  </a:schemeClr>
                </a:solidFill>
                <a:latin typeface="Avenir Book" panose="02000503020000020003" pitchFamily="2" charset="0"/>
              </a:rPr>
              <a:t>Concentration gradients cause metals to diffuse upwards</a:t>
            </a:r>
          </a:p>
          <a:p>
            <a:r>
              <a:rPr lang="en-US" sz="2000" dirty="0">
                <a:solidFill>
                  <a:schemeClr val="accent5">
                    <a:lumMod val="50000"/>
                  </a:schemeClr>
                </a:solidFill>
                <a:latin typeface="Avenir Book" panose="02000503020000020003" pitchFamily="2" charset="0"/>
              </a:rPr>
              <a:t>On contact with oxygen-rich ocean water, metals are re-oxidized and precipitate</a:t>
            </a:r>
          </a:p>
          <a:p>
            <a:r>
              <a:rPr lang="en-US" sz="2000" dirty="0">
                <a:solidFill>
                  <a:schemeClr val="accent5">
                    <a:lumMod val="50000"/>
                  </a:schemeClr>
                </a:solidFill>
                <a:latin typeface="Avenir Book" panose="02000503020000020003" pitchFamily="2" charset="0"/>
              </a:rPr>
              <a:t>Form at rates of </a:t>
            </a:r>
            <a:r>
              <a:rPr lang="en-US" sz="2000" b="1" i="1" dirty="0">
                <a:solidFill>
                  <a:schemeClr val="accent5">
                    <a:lumMod val="50000"/>
                  </a:schemeClr>
                </a:solidFill>
                <a:latin typeface="Avenir Book" panose="02000503020000020003" pitchFamily="2" charset="0"/>
              </a:rPr>
              <a:t>a few tens of millimeters per million years</a:t>
            </a:r>
          </a:p>
        </p:txBody>
      </p:sp>
    </p:spTree>
    <p:extLst>
      <p:ext uri="{BB962C8B-B14F-4D97-AF65-F5344CB8AC3E}">
        <p14:creationId xmlns:p14="http://schemas.microsoft.com/office/powerpoint/2010/main" val="941198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 formation</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14</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pic>
        <p:nvPicPr>
          <p:cNvPr id="12" name="Picture 11" descr="Chart, diagram, bubble chart&#10;&#10;Description automatically generated">
            <a:extLst>
              <a:ext uri="{FF2B5EF4-FFF2-40B4-BE49-F238E27FC236}">
                <a16:creationId xmlns:a16="http://schemas.microsoft.com/office/drawing/2014/main" id="{53D0A667-D3CB-BB45-8D75-0839FDE93C1E}"/>
              </a:ext>
            </a:extLst>
          </p:cNvPr>
          <p:cNvPicPr>
            <a:picLocks noChangeAspect="1"/>
          </p:cNvPicPr>
          <p:nvPr/>
        </p:nvPicPr>
        <p:blipFill>
          <a:blip r:embed="rId2"/>
          <a:stretch>
            <a:fillRect/>
          </a:stretch>
        </p:blipFill>
        <p:spPr>
          <a:xfrm>
            <a:off x="4776303" y="996951"/>
            <a:ext cx="7127853" cy="5234185"/>
          </a:xfrm>
          <a:prstGeom prst="rect">
            <a:avLst/>
          </a:prstGeom>
        </p:spPr>
      </p:pic>
      <p:sp>
        <p:nvSpPr>
          <p:cNvPr id="15" name="TextBox 14">
            <a:extLst>
              <a:ext uri="{FF2B5EF4-FFF2-40B4-BE49-F238E27FC236}">
                <a16:creationId xmlns:a16="http://schemas.microsoft.com/office/drawing/2014/main" id="{7C0D934D-2999-6243-8DC3-467E814D7570}"/>
              </a:ext>
            </a:extLst>
          </p:cNvPr>
          <p:cNvSpPr txBox="1"/>
          <p:nvPr/>
        </p:nvSpPr>
        <p:spPr>
          <a:xfrm flipH="1">
            <a:off x="165195" y="3555582"/>
            <a:ext cx="4447146" cy="2800767"/>
          </a:xfrm>
          <a:prstGeom prst="rect">
            <a:avLst/>
          </a:prstGeom>
          <a:noFill/>
          <a:ln>
            <a:solidFill>
              <a:schemeClr val="accent5">
                <a:lumMod val="50000"/>
              </a:schemeClr>
            </a:solidFill>
          </a:ln>
        </p:spPr>
        <p:txBody>
          <a:bodyPr wrap="square" rtlCol="0">
            <a:spAutoFit/>
          </a:bodyPr>
          <a:lstStyle/>
          <a:p>
            <a:r>
              <a:rPr lang="en-US" sz="1600" b="0" dirty="0">
                <a:solidFill>
                  <a:schemeClr val="accent5">
                    <a:lumMod val="50000"/>
                  </a:schemeClr>
                </a:solidFill>
                <a:effectLst/>
                <a:latin typeface="Avenir Book" panose="02000503020000020003" pitchFamily="2" charset="0"/>
              </a:rPr>
              <a:t>Fig. 3 | </a:t>
            </a:r>
            <a:r>
              <a:rPr lang="en-US" sz="1600" b="1" dirty="0">
                <a:solidFill>
                  <a:schemeClr val="accent5">
                    <a:lumMod val="50000"/>
                  </a:schemeClr>
                </a:solidFill>
                <a:effectLst/>
                <a:latin typeface="Avenir Book" panose="02000503020000020003" pitchFamily="2" charset="0"/>
              </a:rPr>
              <a:t>Formation mechanisms and environments for polymetallic nodules.</a:t>
            </a:r>
            <a:br>
              <a:rPr lang="en-US" sz="1600" b="1" dirty="0">
                <a:solidFill>
                  <a:schemeClr val="accent5">
                    <a:lumMod val="50000"/>
                  </a:schemeClr>
                </a:solidFill>
                <a:effectLst/>
                <a:latin typeface="Avenir Book" panose="02000503020000020003" pitchFamily="2" charset="0"/>
              </a:rPr>
            </a:br>
            <a:r>
              <a:rPr lang="en-US" sz="1600" b="1" dirty="0">
                <a:solidFill>
                  <a:schemeClr val="accent5">
                    <a:lumMod val="50000"/>
                  </a:schemeClr>
                </a:solidFill>
                <a:effectLst/>
                <a:latin typeface="Avenir Book" panose="02000503020000020003" pitchFamily="2" charset="0"/>
              </a:rPr>
              <a:t>a </a:t>
            </a:r>
            <a:r>
              <a:rPr lang="en-US" sz="1600" b="0" dirty="0">
                <a:solidFill>
                  <a:schemeClr val="accent5">
                    <a:lumMod val="50000"/>
                  </a:schemeClr>
                </a:solidFill>
                <a:effectLst/>
                <a:latin typeface="Avenir Book" panose="02000503020000020003" pitchFamily="2" charset="0"/>
              </a:rPr>
              <a:t>| Schematic showing the formation of </a:t>
            </a:r>
            <a:r>
              <a:rPr lang="el-GR" sz="1600" dirty="0">
                <a:solidFill>
                  <a:schemeClr val="accent5">
                    <a:lumMod val="50000"/>
                  </a:schemeClr>
                </a:solidFill>
                <a:effectLst/>
                <a:latin typeface="Avenir Book" panose="02000503020000020003" pitchFamily="2" charset="0"/>
              </a:rPr>
              <a:t>δ</a:t>
            </a:r>
            <a:r>
              <a:rPr lang="el-GR" sz="1600" b="0" dirty="0">
                <a:solidFill>
                  <a:schemeClr val="accent5">
                    <a:lumMod val="50000"/>
                  </a:schemeClr>
                </a:solidFill>
                <a:effectLst/>
                <a:latin typeface="Avenir Book" panose="02000503020000020003" pitchFamily="2" charset="0"/>
              </a:rPr>
              <a:t>-</a:t>
            </a:r>
            <a:r>
              <a:rPr lang="en-US" sz="1600" b="0" dirty="0">
                <a:solidFill>
                  <a:schemeClr val="accent5">
                    <a:lumMod val="50000"/>
                  </a:schemeClr>
                </a:solidFill>
                <a:effectLst/>
                <a:latin typeface="Avenir Book" panose="02000503020000020003" pitchFamily="2" charset="0"/>
              </a:rPr>
              <a:t>MnO</a:t>
            </a:r>
            <a:r>
              <a:rPr lang="en-US" sz="1600" b="0" baseline="-25000" dirty="0">
                <a:solidFill>
                  <a:schemeClr val="accent5">
                    <a:lumMod val="50000"/>
                  </a:schemeClr>
                </a:solidFill>
                <a:effectLst/>
                <a:latin typeface="Avenir Book" panose="02000503020000020003" pitchFamily="2" charset="0"/>
              </a:rPr>
              <a:t>2</a:t>
            </a:r>
            <a:r>
              <a:rPr lang="en-US" sz="1600" b="0" dirty="0">
                <a:solidFill>
                  <a:schemeClr val="accent5">
                    <a:lumMod val="50000"/>
                  </a:schemeClr>
                </a:solidFill>
                <a:effectLst/>
                <a:latin typeface="Avenir Book" panose="02000503020000020003" pitchFamily="2" charset="0"/>
              </a:rPr>
              <a:t> and ferrihydrite (bottom) and phyllo- manganates (top), which precipitate around a nucleus to form </a:t>
            </a:r>
            <a:r>
              <a:rPr lang="en-US" sz="1600" b="0" dirty="0" err="1">
                <a:solidFill>
                  <a:schemeClr val="accent5">
                    <a:lumMod val="50000"/>
                  </a:schemeClr>
                </a:solidFill>
                <a:effectLst/>
                <a:latin typeface="Avenir Book" panose="02000503020000020003" pitchFamily="2" charset="0"/>
              </a:rPr>
              <a:t>hydrogenetic</a:t>
            </a:r>
            <a:r>
              <a:rPr lang="en-US" sz="1600" b="0" dirty="0">
                <a:solidFill>
                  <a:schemeClr val="accent5">
                    <a:lumMod val="50000"/>
                  </a:schemeClr>
                </a:solidFill>
                <a:effectLst/>
                <a:latin typeface="Avenir Book" panose="02000503020000020003" pitchFamily="2" charset="0"/>
              </a:rPr>
              <a:t> and diagenetic nodule layers, respectively. In addition to those shown here, many other anions and neutral complexes sorb onto the ferrihydrite and cations sorb onto the </a:t>
            </a:r>
            <a:r>
              <a:rPr lang="el-GR" sz="1600" dirty="0">
                <a:solidFill>
                  <a:schemeClr val="accent5">
                    <a:lumMod val="50000"/>
                  </a:schemeClr>
                </a:solidFill>
                <a:effectLst/>
                <a:latin typeface="Avenir Book" panose="02000503020000020003" pitchFamily="2" charset="0"/>
              </a:rPr>
              <a:t>δ</a:t>
            </a:r>
            <a:r>
              <a:rPr lang="el-GR" sz="1600" b="0" dirty="0">
                <a:solidFill>
                  <a:schemeClr val="accent5">
                    <a:lumMod val="50000"/>
                  </a:schemeClr>
                </a:solidFill>
                <a:effectLst/>
                <a:latin typeface="Avenir Book" panose="02000503020000020003" pitchFamily="2" charset="0"/>
              </a:rPr>
              <a:t>-</a:t>
            </a:r>
            <a:r>
              <a:rPr lang="en-US" sz="1600" b="0" dirty="0">
                <a:solidFill>
                  <a:schemeClr val="accent5">
                    <a:lumMod val="50000"/>
                  </a:schemeClr>
                </a:solidFill>
                <a:effectLst/>
                <a:latin typeface="Avenir Book" panose="02000503020000020003" pitchFamily="2" charset="0"/>
              </a:rPr>
              <a:t>MnO</a:t>
            </a:r>
            <a:r>
              <a:rPr lang="en-US" sz="1600" b="0" baseline="-25000" dirty="0">
                <a:solidFill>
                  <a:schemeClr val="accent5">
                    <a:lumMod val="50000"/>
                  </a:schemeClr>
                </a:solidFill>
                <a:effectLst/>
                <a:latin typeface="Avenir Book" panose="02000503020000020003" pitchFamily="2" charset="0"/>
              </a:rPr>
              <a:t>2</a:t>
            </a:r>
            <a:r>
              <a:rPr lang="en-US" sz="1600" b="0" dirty="0">
                <a:solidFill>
                  <a:schemeClr val="accent5">
                    <a:lumMod val="50000"/>
                  </a:schemeClr>
                </a:solidFill>
                <a:effectLst/>
                <a:latin typeface="Avenir Book" panose="02000503020000020003" pitchFamily="2" charset="0"/>
              </a:rPr>
              <a:t> and other </a:t>
            </a:r>
            <a:r>
              <a:rPr lang="en-US" sz="1600" b="0" dirty="0" err="1">
                <a:solidFill>
                  <a:schemeClr val="accent5">
                    <a:lumMod val="50000"/>
                  </a:schemeClr>
                </a:solidFill>
                <a:effectLst/>
                <a:latin typeface="Avenir Book" panose="02000503020000020003" pitchFamily="2" charset="0"/>
              </a:rPr>
              <a:t>phyllomanganates</a:t>
            </a:r>
            <a:r>
              <a:rPr lang="en-US" sz="1600" b="0" dirty="0">
                <a:solidFill>
                  <a:schemeClr val="accent5">
                    <a:lumMod val="50000"/>
                  </a:schemeClr>
                </a:solidFill>
                <a:effectLst/>
                <a:latin typeface="Avenir Book" panose="02000503020000020003" pitchFamily="2" charset="0"/>
              </a:rPr>
              <a:t>.</a:t>
            </a:r>
          </a:p>
        </p:txBody>
      </p:sp>
      <p:sp>
        <p:nvSpPr>
          <p:cNvPr id="18" name="Content Placeholder 2">
            <a:extLst>
              <a:ext uri="{FF2B5EF4-FFF2-40B4-BE49-F238E27FC236}">
                <a16:creationId xmlns:a16="http://schemas.microsoft.com/office/drawing/2014/main" id="{67AF2729-E1A3-7142-9BAE-F9CAE39306B9}"/>
              </a:ext>
            </a:extLst>
          </p:cNvPr>
          <p:cNvSpPr txBox="1">
            <a:spLocks/>
          </p:cNvSpPr>
          <p:nvPr/>
        </p:nvSpPr>
        <p:spPr>
          <a:xfrm>
            <a:off x="287844" y="1162433"/>
            <a:ext cx="4151635" cy="20451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accent5">
                    <a:lumMod val="50000"/>
                  </a:schemeClr>
                </a:solidFill>
                <a:latin typeface="Avenir Book" panose="02000503020000020003" pitchFamily="2" charset="0"/>
              </a:rPr>
              <a:t>“Polymetallic nodules primarily consist of precipitated iron oxyhydroxides and manganese oxides, onto which metals such as nickel, cobalt, copper, titanium and rare earth elements sorb.”</a:t>
            </a:r>
          </a:p>
        </p:txBody>
      </p:sp>
    </p:spTree>
    <p:extLst>
      <p:ext uri="{BB962C8B-B14F-4D97-AF65-F5344CB8AC3E}">
        <p14:creationId xmlns:p14="http://schemas.microsoft.com/office/powerpoint/2010/main" val="19923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 formation</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15</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pic>
        <p:nvPicPr>
          <p:cNvPr id="6" name="Picture 5" descr="Timeline&#10;&#10;Description automatically generated">
            <a:extLst>
              <a:ext uri="{FF2B5EF4-FFF2-40B4-BE49-F238E27FC236}">
                <a16:creationId xmlns:a16="http://schemas.microsoft.com/office/drawing/2014/main" id="{24AC47EE-C0F9-ED4B-83C9-C62FC8DD26D8}"/>
              </a:ext>
            </a:extLst>
          </p:cNvPr>
          <p:cNvPicPr>
            <a:picLocks noChangeAspect="1"/>
          </p:cNvPicPr>
          <p:nvPr/>
        </p:nvPicPr>
        <p:blipFill>
          <a:blip r:embed="rId3"/>
          <a:stretch>
            <a:fillRect/>
          </a:stretch>
        </p:blipFill>
        <p:spPr>
          <a:xfrm>
            <a:off x="4432200" y="1064590"/>
            <a:ext cx="7697875" cy="4858997"/>
          </a:xfrm>
          <a:prstGeom prst="rect">
            <a:avLst/>
          </a:prstGeom>
        </p:spPr>
      </p:pic>
      <p:sp>
        <p:nvSpPr>
          <p:cNvPr id="8" name="TextBox 7">
            <a:extLst>
              <a:ext uri="{FF2B5EF4-FFF2-40B4-BE49-F238E27FC236}">
                <a16:creationId xmlns:a16="http://schemas.microsoft.com/office/drawing/2014/main" id="{A6099A08-80DA-794A-A8E8-6E72590E5D9A}"/>
              </a:ext>
            </a:extLst>
          </p:cNvPr>
          <p:cNvSpPr txBox="1"/>
          <p:nvPr/>
        </p:nvSpPr>
        <p:spPr>
          <a:xfrm flipH="1">
            <a:off x="7752523" y="1130850"/>
            <a:ext cx="4272941" cy="1323439"/>
          </a:xfrm>
          <a:prstGeom prst="rect">
            <a:avLst/>
          </a:prstGeom>
          <a:noFill/>
          <a:ln>
            <a:solidFill>
              <a:schemeClr val="accent5">
                <a:lumMod val="50000"/>
              </a:schemeClr>
            </a:solidFill>
          </a:ln>
        </p:spPr>
        <p:txBody>
          <a:bodyPr wrap="square" rtlCol="0">
            <a:spAutoFit/>
          </a:bodyPr>
          <a:lstStyle/>
          <a:p>
            <a:r>
              <a:rPr lang="en-US" sz="1600" b="0" dirty="0">
                <a:solidFill>
                  <a:schemeClr val="accent5">
                    <a:lumMod val="50000"/>
                  </a:schemeClr>
                </a:solidFill>
                <a:effectLst/>
                <a:latin typeface="Avenir Book" panose="02000503020000020003" pitchFamily="2" charset="0"/>
              </a:rPr>
              <a:t>Fig. 3 | </a:t>
            </a:r>
            <a:r>
              <a:rPr lang="en-US" sz="1600" b="1" dirty="0">
                <a:solidFill>
                  <a:schemeClr val="accent5">
                    <a:lumMod val="50000"/>
                  </a:schemeClr>
                </a:solidFill>
                <a:effectLst/>
                <a:latin typeface="Avenir Book" panose="02000503020000020003" pitchFamily="2" charset="0"/>
              </a:rPr>
              <a:t>Formation mechanisms and environments for polymetallic nodules.</a:t>
            </a:r>
            <a:br>
              <a:rPr lang="en-US" sz="1600" b="1" dirty="0">
                <a:solidFill>
                  <a:schemeClr val="accent5">
                    <a:lumMod val="50000"/>
                  </a:schemeClr>
                </a:solidFill>
                <a:effectLst/>
                <a:latin typeface="Avenir Book" panose="02000503020000020003" pitchFamily="2" charset="0"/>
              </a:rPr>
            </a:br>
            <a:r>
              <a:rPr lang="en-US" sz="1600" b="1" dirty="0">
                <a:solidFill>
                  <a:schemeClr val="accent5">
                    <a:lumMod val="50000"/>
                  </a:schemeClr>
                </a:solidFill>
                <a:effectLst/>
                <a:latin typeface="Avenir Book" panose="02000503020000020003" pitchFamily="2" charset="0"/>
              </a:rPr>
              <a:t>b </a:t>
            </a:r>
            <a:r>
              <a:rPr lang="en-US" sz="1600" b="0" dirty="0">
                <a:solidFill>
                  <a:schemeClr val="accent5">
                    <a:lumMod val="50000"/>
                  </a:schemeClr>
                </a:solidFill>
                <a:effectLst/>
                <a:latin typeface="Avenir Book" panose="02000503020000020003" pitchFamily="2" charset="0"/>
              </a:rPr>
              <a:t>| Schematic showing the formation of </a:t>
            </a:r>
            <a:r>
              <a:rPr lang="en-US" sz="1600" b="0" dirty="0" err="1">
                <a:solidFill>
                  <a:schemeClr val="accent5">
                    <a:lumMod val="50000"/>
                  </a:schemeClr>
                </a:solidFill>
                <a:effectLst/>
                <a:latin typeface="Avenir Book" panose="02000503020000020003" pitchFamily="2" charset="0"/>
              </a:rPr>
              <a:t>hydrogenetic</a:t>
            </a:r>
            <a:r>
              <a:rPr lang="en-US" sz="1600" b="0" dirty="0">
                <a:solidFill>
                  <a:schemeClr val="accent5">
                    <a:lumMod val="50000"/>
                  </a:schemeClr>
                </a:solidFill>
                <a:effectLst/>
                <a:latin typeface="Avenir Book" panose="02000503020000020003" pitchFamily="2" charset="0"/>
              </a:rPr>
              <a:t>, mixed- type and diagenetic nodules, with variations in chemistry shown. </a:t>
            </a:r>
            <a:endParaRPr lang="en-US" sz="1600" dirty="0">
              <a:solidFill>
                <a:schemeClr val="accent5">
                  <a:lumMod val="50000"/>
                </a:schemeClr>
              </a:solidFill>
              <a:latin typeface="Avenir Book" panose="02000503020000020003" pitchFamily="2" charset="0"/>
            </a:endParaRPr>
          </a:p>
        </p:txBody>
      </p:sp>
      <p:sp>
        <p:nvSpPr>
          <p:cNvPr id="11" name="Content Placeholder 2">
            <a:extLst>
              <a:ext uri="{FF2B5EF4-FFF2-40B4-BE49-F238E27FC236}">
                <a16:creationId xmlns:a16="http://schemas.microsoft.com/office/drawing/2014/main" id="{0AB3A2BE-E276-5443-9FD5-E75BFF1D2E68}"/>
              </a:ext>
            </a:extLst>
          </p:cNvPr>
          <p:cNvSpPr txBox="1">
            <a:spLocks/>
          </p:cNvSpPr>
          <p:nvPr/>
        </p:nvSpPr>
        <p:spPr>
          <a:xfrm>
            <a:off x="287844" y="934413"/>
            <a:ext cx="4151635" cy="5082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accent5">
                    <a:lumMod val="50000"/>
                  </a:schemeClr>
                </a:solidFill>
                <a:latin typeface="Avenir Book" panose="02000503020000020003" pitchFamily="2" charset="0"/>
              </a:rPr>
              <a:t>“Polymetallic nodules primarily consist of precipitated iron oxyhydroxides and manganese oxides, onto which metals such as nickel, cobalt, copper, titanium and rare earth elements sorb.”</a:t>
            </a:r>
          </a:p>
          <a:p>
            <a:pPr marL="0" indent="0">
              <a:buFont typeface="Arial" panose="020B0604020202020204" pitchFamily="34" charset="0"/>
              <a:buNone/>
            </a:pPr>
            <a:endParaRPr lang="en-US" sz="2000" dirty="0">
              <a:solidFill>
                <a:schemeClr val="accent5">
                  <a:lumMod val="50000"/>
                </a:schemeClr>
              </a:solidFill>
              <a:latin typeface="Avenir Book" panose="02000503020000020003" pitchFamily="2" charset="0"/>
            </a:endParaRPr>
          </a:p>
          <a:p>
            <a:pPr marL="0" indent="0">
              <a:buFont typeface="Arial" panose="020B0604020202020204" pitchFamily="34" charset="0"/>
              <a:buNone/>
            </a:pPr>
            <a:r>
              <a:rPr lang="en-US" sz="2000" dirty="0">
                <a:solidFill>
                  <a:schemeClr val="accent5">
                    <a:lumMod val="50000"/>
                  </a:schemeClr>
                </a:solidFill>
                <a:latin typeface="Avenir Book" panose="02000503020000020003" pitchFamily="2" charset="0"/>
              </a:rPr>
              <a:t>Nodule formation is feasible in areas with sedimentation rates &lt;10 mm per 1,000 years, a source of material for nucleation (e.g. particles of rock debris, indurated sediment, nodule fragments, shark teeth), surface waters that have moderate to low productivity and small-scale ocean floor topography.</a:t>
            </a:r>
          </a:p>
        </p:txBody>
      </p:sp>
    </p:spTree>
    <p:extLst>
      <p:ext uri="{BB962C8B-B14F-4D97-AF65-F5344CB8AC3E}">
        <p14:creationId xmlns:p14="http://schemas.microsoft.com/office/powerpoint/2010/main" val="1481929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 mining: exploration</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16</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pic>
        <p:nvPicPr>
          <p:cNvPr id="11" name="Picture 10" descr="Diagram&#10;&#10;Description automatically generated">
            <a:extLst>
              <a:ext uri="{FF2B5EF4-FFF2-40B4-BE49-F238E27FC236}">
                <a16:creationId xmlns:a16="http://schemas.microsoft.com/office/drawing/2014/main" id="{BA281350-0585-4741-9235-ED60CBDE4F8E}"/>
              </a:ext>
            </a:extLst>
          </p:cNvPr>
          <p:cNvPicPr>
            <a:picLocks noChangeAspect="1"/>
          </p:cNvPicPr>
          <p:nvPr/>
        </p:nvPicPr>
        <p:blipFill rotWithShape="1">
          <a:blip r:embed="rId3"/>
          <a:srcRect l="67528"/>
          <a:stretch/>
        </p:blipFill>
        <p:spPr>
          <a:xfrm>
            <a:off x="8030817" y="714537"/>
            <a:ext cx="3584304" cy="5566295"/>
          </a:xfrm>
          <a:prstGeom prst="rect">
            <a:avLst/>
          </a:prstGeom>
        </p:spPr>
      </p:pic>
      <p:sp>
        <p:nvSpPr>
          <p:cNvPr id="6" name="TextBox 5">
            <a:extLst>
              <a:ext uri="{FF2B5EF4-FFF2-40B4-BE49-F238E27FC236}">
                <a16:creationId xmlns:a16="http://schemas.microsoft.com/office/drawing/2014/main" id="{E14B2DAA-DA36-A249-8EA6-9D6854FF34D1}"/>
              </a:ext>
            </a:extLst>
          </p:cNvPr>
          <p:cNvSpPr txBox="1"/>
          <p:nvPr/>
        </p:nvSpPr>
        <p:spPr>
          <a:xfrm flipH="1">
            <a:off x="156735" y="814389"/>
            <a:ext cx="7831217" cy="4093428"/>
          </a:xfrm>
          <a:prstGeom prst="rect">
            <a:avLst/>
          </a:prstGeom>
          <a:noFill/>
          <a:ln>
            <a:noFill/>
          </a:ln>
        </p:spPr>
        <p:txBody>
          <a:bodyPr wrap="square" rtlCol="0">
            <a:spAutoFit/>
          </a:bodyPr>
          <a:lstStyle/>
          <a:p>
            <a:pPr marL="285750" indent="-285750">
              <a:buFont typeface="Arial" panose="020B0604020202020204" pitchFamily="34" charset="0"/>
              <a:buChar char="•"/>
            </a:pPr>
            <a:r>
              <a:rPr lang="en-US" sz="2000" b="0" dirty="0">
                <a:solidFill>
                  <a:schemeClr val="accent5">
                    <a:lumMod val="50000"/>
                  </a:schemeClr>
                </a:solidFill>
                <a:effectLst/>
                <a:latin typeface="Avenir Book" panose="02000503020000020003" pitchFamily="2" charset="0"/>
              </a:rPr>
              <a:t>Multibeam, hydroacoustic mapping with a system mounted on the hull of a vessel provide information about the ocean-floor topography and water depth (bathymetry), and the characteristics of the ocean floor (hard rock, sediments, nodules).</a:t>
            </a:r>
          </a:p>
          <a:p>
            <a:pPr marL="285750" indent="-285750">
              <a:buFont typeface="Arial" panose="020B0604020202020204" pitchFamily="34" charset="0"/>
              <a:buChar char="•"/>
            </a:pPr>
            <a:endParaRPr lang="en-US" sz="2000" b="0" dirty="0">
              <a:solidFill>
                <a:schemeClr val="accent5">
                  <a:lumMod val="50000"/>
                </a:schemeClr>
              </a:solidFill>
              <a:effectLst/>
              <a:latin typeface="Avenir Book" panose="02000503020000020003" pitchFamily="2" charset="0"/>
            </a:endParaRPr>
          </a:p>
          <a:p>
            <a:pPr marL="285750" indent="-285750">
              <a:buFont typeface="Arial" panose="020B0604020202020204" pitchFamily="34" charset="0"/>
              <a:buChar char="•"/>
            </a:pPr>
            <a:r>
              <a:rPr lang="en-US" sz="2000" b="0" dirty="0">
                <a:solidFill>
                  <a:schemeClr val="accent5">
                    <a:lumMod val="50000"/>
                  </a:schemeClr>
                </a:solidFill>
                <a:effectLst/>
                <a:latin typeface="Avenir Book" panose="02000503020000020003" pitchFamily="2" charset="0"/>
              </a:rPr>
              <a:t>Deep-towed systems and autonomous underwater vehicles (AUVs) can get closer to the ocean floor and, thus, provide a higher resolution (smaller footprint).</a:t>
            </a:r>
          </a:p>
          <a:p>
            <a:pPr marL="285750" indent="-285750">
              <a:buFont typeface="Arial" panose="020B0604020202020204" pitchFamily="34" charset="0"/>
              <a:buChar char="•"/>
            </a:pPr>
            <a:endParaRPr lang="en-US" sz="2000" b="0" dirty="0">
              <a:solidFill>
                <a:schemeClr val="accent5">
                  <a:lumMod val="50000"/>
                </a:schemeClr>
              </a:solidFill>
              <a:effectLst/>
              <a:latin typeface="Avenir Book" panose="02000503020000020003" pitchFamily="2" charset="0"/>
            </a:endParaRPr>
          </a:p>
          <a:p>
            <a:pPr marL="285750" indent="-285750">
              <a:buFont typeface="Arial" panose="020B0604020202020204" pitchFamily="34" charset="0"/>
              <a:buChar char="•"/>
            </a:pPr>
            <a:r>
              <a:rPr lang="en-US" sz="2000" b="0" dirty="0">
                <a:solidFill>
                  <a:schemeClr val="accent5">
                    <a:lumMod val="50000"/>
                  </a:schemeClr>
                </a:solidFill>
                <a:effectLst/>
                <a:latin typeface="Avenir Book" panose="02000503020000020003" pitchFamily="2" charset="0"/>
              </a:rPr>
              <a:t>Box corer collects samples, allows estimate of nodule density and evaluation of nodule composition</a:t>
            </a:r>
          </a:p>
          <a:p>
            <a:endParaRPr lang="en-US" sz="2000" b="0" i="1" dirty="0">
              <a:solidFill>
                <a:schemeClr val="accent5">
                  <a:lumMod val="50000"/>
                </a:schemeClr>
              </a:solidFill>
              <a:effectLst/>
              <a:latin typeface="Avenir Book" panose="02000503020000020003" pitchFamily="2" charset="0"/>
            </a:endParaRPr>
          </a:p>
          <a:p>
            <a:r>
              <a:rPr lang="en-US" sz="2000" b="0" i="1" dirty="0">
                <a:solidFill>
                  <a:schemeClr val="accent5">
                    <a:lumMod val="50000"/>
                  </a:schemeClr>
                </a:solidFill>
                <a:effectLst/>
                <a:latin typeface="Avenir Book" panose="02000503020000020003" pitchFamily="2" charset="0"/>
              </a:rPr>
              <a:t>ROV - remotely operated underwater vehicle</a:t>
            </a:r>
          </a:p>
        </p:txBody>
      </p:sp>
      <p:sp>
        <p:nvSpPr>
          <p:cNvPr id="8" name="Content Placeholder 2">
            <a:extLst>
              <a:ext uri="{FF2B5EF4-FFF2-40B4-BE49-F238E27FC236}">
                <a16:creationId xmlns:a16="http://schemas.microsoft.com/office/drawing/2014/main" id="{AC7D3633-B533-3540-A0F8-838EEB4E9FBE}"/>
              </a:ext>
            </a:extLst>
          </p:cNvPr>
          <p:cNvSpPr>
            <a:spLocks noGrp="1"/>
          </p:cNvSpPr>
          <p:nvPr>
            <p:ph idx="1"/>
          </p:nvPr>
        </p:nvSpPr>
        <p:spPr>
          <a:xfrm>
            <a:off x="841922" y="5059293"/>
            <a:ext cx="6346974" cy="1297057"/>
          </a:xfrm>
          <a:ln>
            <a:solidFill>
              <a:schemeClr val="accent5">
                <a:lumMod val="50000"/>
              </a:schemeClr>
            </a:solidFill>
          </a:ln>
        </p:spPr>
        <p:txBody>
          <a:bodyPr anchor="ctr">
            <a:normAutofit/>
          </a:bodyPr>
          <a:lstStyle/>
          <a:p>
            <a:pPr marL="0" indent="0">
              <a:buNone/>
            </a:pPr>
            <a:r>
              <a:rPr lang="en-US" sz="2000" dirty="0">
                <a:solidFill>
                  <a:schemeClr val="accent5">
                    <a:lumMod val="50000"/>
                  </a:schemeClr>
                </a:solidFill>
                <a:latin typeface="Avenir Book" panose="02000503020000020003" pitchFamily="2" charset="0"/>
              </a:rPr>
              <a:t>Economic deposits selected based on</a:t>
            </a:r>
          </a:p>
          <a:p>
            <a:r>
              <a:rPr lang="en-US" sz="2000" dirty="0">
                <a:solidFill>
                  <a:schemeClr val="accent5">
                    <a:lumMod val="50000"/>
                  </a:schemeClr>
                </a:solidFill>
                <a:latin typeface="Avenir Book" panose="02000503020000020003" pitchFamily="2" charset="0"/>
              </a:rPr>
              <a:t>nodule abundance (min ~10 dry kg m</a:t>
            </a:r>
            <a:r>
              <a:rPr lang="en-US" sz="2000" baseline="30000" dirty="0">
                <a:solidFill>
                  <a:schemeClr val="accent5">
                    <a:lumMod val="50000"/>
                  </a:schemeClr>
                </a:solidFill>
                <a:latin typeface="Avenir Book" panose="02000503020000020003" pitchFamily="2" charset="0"/>
              </a:rPr>
              <a:t>-2</a:t>
            </a:r>
            <a:r>
              <a:rPr lang="en-US" sz="2000" dirty="0">
                <a:solidFill>
                  <a:schemeClr val="accent5">
                    <a:lumMod val="50000"/>
                  </a:schemeClr>
                </a:solidFill>
                <a:latin typeface="Avenir Book" panose="02000503020000020003" pitchFamily="2" charset="0"/>
              </a:rPr>
              <a:t>)</a:t>
            </a:r>
          </a:p>
          <a:p>
            <a:r>
              <a:rPr lang="en-US" sz="2000" dirty="0">
                <a:solidFill>
                  <a:schemeClr val="accent5">
                    <a:lumMod val="50000"/>
                  </a:schemeClr>
                </a:solidFill>
                <a:latin typeface="Avenir Book" panose="02000503020000020003" pitchFamily="2" charset="0"/>
              </a:rPr>
              <a:t>metal content (min ~2 wt.% </a:t>
            </a:r>
            <a:r>
              <a:rPr lang="en-US" sz="2000" dirty="0" err="1">
                <a:solidFill>
                  <a:schemeClr val="accent5">
                    <a:lumMod val="50000"/>
                  </a:schemeClr>
                </a:solidFill>
                <a:latin typeface="Avenir Book" panose="02000503020000020003" pitchFamily="2" charset="0"/>
              </a:rPr>
              <a:t>Ni+Cu+Co</a:t>
            </a:r>
            <a:r>
              <a:rPr lang="en-US" sz="2000" dirty="0">
                <a:solidFill>
                  <a:schemeClr val="accent5">
                    <a:lumMod val="50000"/>
                  </a:schemeClr>
                </a:solidFill>
                <a:latin typeface="Avenir Book" panose="02000503020000020003" pitchFamily="2" charset="0"/>
              </a:rPr>
              <a:t> for the CCZ)</a:t>
            </a:r>
          </a:p>
        </p:txBody>
      </p:sp>
    </p:spTree>
    <p:extLst>
      <p:ext uri="{BB962C8B-B14F-4D97-AF65-F5344CB8AC3E}">
        <p14:creationId xmlns:p14="http://schemas.microsoft.com/office/powerpoint/2010/main" val="3378180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Polymetallic nodule mining</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17</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pic>
        <p:nvPicPr>
          <p:cNvPr id="11" name="Picture 10" descr="Diagram&#10;&#10;Description automatically generated">
            <a:extLst>
              <a:ext uri="{FF2B5EF4-FFF2-40B4-BE49-F238E27FC236}">
                <a16:creationId xmlns:a16="http://schemas.microsoft.com/office/drawing/2014/main" id="{BA281350-0585-4741-9235-ED60CBDE4F8E}"/>
              </a:ext>
            </a:extLst>
          </p:cNvPr>
          <p:cNvPicPr>
            <a:picLocks noChangeAspect="1"/>
          </p:cNvPicPr>
          <p:nvPr/>
        </p:nvPicPr>
        <p:blipFill rotWithShape="1">
          <a:blip r:embed="rId3"/>
          <a:srcRect r="32352"/>
          <a:stretch/>
        </p:blipFill>
        <p:spPr>
          <a:xfrm>
            <a:off x="576879" y="714537"/>
            <a:ext cx="7467192" cy="5566295"/>
          </a:xfrm>
          <a:prstGeom prst="rect">
            <a:avLst/>
          </a:prstGeom>
        </p:spPr>
      </p:pic>
      <p:sp>
        <p:nvSpPr>
          <p:cNvPr id="10" name="TextBox 9">
            <a:extLst>
              <a:ext uri="{FF2B5EF4-FFF2-40B4-BE49-F238E27FC236}">
                <a16:creationId xmlns:a16="http://schemas.microsoft.com/office/drawing/2014/main" id="{FFD03A19-9537-CE41-80B3-179C3C48AE81}"/>
              </a:ext>
            </a:extLst>
          </p:cNvPr>
          <p:cNvSpPr txBox="1"/>
          <p:nvPr/>
        </p:nvSpPr>
        <p:spPr>
          <a:xfrm flipH="1">
            <a:off x="8069225" y="2216816"/>
            <a:ext cx="4097621" cy="2554545"/>
          </a:xfrm>
          <a:prstGeom prst="rect">
            <a:avLst/>
          </a:prstGeom>
          <a:noFill/>
          <a:ln>
            <a:noFill/>
          </a:ln>
        </p:spPr>
        <p:txBody>
          <a:bodyPr wrap="square" rtlCol="0">
            <a:spAutoFit/>
          </a:bodyPr>
          <a:lstStyle/>
          <a:p>
            <a:r>
              <a:rPr lang="en-US" sz="2000" b="1" dirty="0">
                <a:solidFill>
                  <a:schemeClr val="accent5">
                    <a:lumMod val="50000"/>
                  </a:schemeClr>
                </a:solidFill>
                <a:effectLst/>
                <a:latin typeface="Avenir Book" panose="02000503020000020003" pitchFamily="2" charset="0"/>
              </a:rPr>
              <a:t>The components of a polymetallic-nodule-mining project:</a:t>
            </a:r>
          </a:p>
          <a:p>
            <a:pPr marL="342900" indent="-342900">
              <a:buFont typeface="Arial" panose="020B0604020202020204" pitchFamily="34" charset="0"/>
              <a:buChar char="•"/>
            </a:pPr>
            <a:r>
              <a:rPr lang="en-US" sz="2000" dirty="0">
                <a:solidFill>
                  <a:schemeClr val="accent5">
                    <a:lumMod val="50000"/>
                  </a:schemeClr>
                </a:solidFill>
                <a:latin typeface="Avenir Book" panose="02000503020000020003" pitchFamily="2" charset="0"/>
              </a:rPr>
              <a:t>t</a:t>
            </a:r>
            <a:r>
              <a:rPr lang="en-US" sz="2000" b="0" dirty="0">
                <a:solidFill>
                  <a:schemeClr val="accent5">
                    <a:lumMod val="50000"/>
                  </a:schemeClr>
                </a:solidFill>
                <a:effectLst/>
                <a:latin typeface="Avenir Book" panose="02000503020000020003" pitchFamily="2" charset="0"/>
              </a:rPr>
              <a:t>he collector on the seafloor</a:t>
            </a:r>
          </a:p>
          <a:p>
            <a:pPr marL="342900" indent="-342900">
              <a:buFont typeface="Arial" panose="020B0604020202020204" pitchFamily="34" charset="0"/>
              <a:buChar char="•"/>
            </a:pPr>
            <a:r>
              <a:rPr lang="en-US" sz="2000" b="0" dirty="0">
                <a:solidFill>
                  <a:schemeClr val="accent5">
                    <a:lumMod val="50000"/>
                  </a:schemeClr>
                </a:solidFill>
                <a:effectLst/>
                <a:latin typeface="Avenir Book" panose="02000503020000020003" pitchFamily="2" charset="0"/>
              </a:rPr>
              <a:t>the vertical riser system</a:t>
            </a:r>
          </a:p>
          <a:p>
            <a:pPr marL="342900" indent="-342900">
              <a:buFont typeface="Arial" panose="020B0604020202020204" pitchFamily="34" charset="0"/>
              <a:buChar char="•"/>
            </a:pPr>
            <a:r>
              <a:rPr lang="en-US" sz="2000" b="0" dirty="0">
                <a:solidFill>
                  <a:schemeClr val="accent5">
                    <a:lumMod val="50000"/>
                  </a:schemeClr>
                </a:solidFill>
                <a:effectLst/>
                <a:latin typeface="Avenir Book" panose="02000503020000020003" pitchFamily="2" charset="0"/>
              </a:rPr>
              <a:t>the surface mining vessel</a:t>
            </a:r>
          </a:p>
          <a:p>
            <a:pPr marL="342900" indent="-342900">
              <a:buFont typeface="Arial" panose="020B0604020202020204" pitchFamily="34" charset="0"/>
              <a:buChar char="•"/>
            </a:pPr>
            <a:r>
              <a:rPr lang="en-US" sz="2000" b="0" dirty="0">
                <a:solidFill>
                  <a:schemeClr val="accent5">
                    <a:lumMod val="50000"/>
                  </a:schemeClr>
                </a:solidFill>
                <a:effectLst/>
                <a:latin typeface="Avenir Book" panose="02000503020000020003" pitchFamily="2" charset="0"/>
              </a:rPr>
              <a:t>bulk carriers</a:t>
            </a:r>
          </a:p>
          <a:p>
            <a:pPr marL="342900" indent="-342900">
              <a:buFont typeface="Arial" panose="020B0604020202020204" pitchFamily="34" charset="0"/>
              <a:buChar char="•"/>
            </a:pPr>
            <a:r>
              <a:rPr lang="en-US" sz="2000" b="0" dirty="0">
                <a:solidFill>
                  <a:schemeClr val="accent5">
                    <a:lumMod val="50000"/>
                  </a:schemeClr>
                </a:solidFill>
                <a:effectLst/>
                <a:latin typeface="Avenir Book" panose="02000503020000020003" pitchFamily="2" charset="0"/>
              </a:rPr>
              <a:t>the processing plant on land</a:t>
            </a:r>
          </a:p>
        </p:txBody>
      </p:sp>
    </p:spTree>
    <p:extLst>
      <p:ext uri="{BB962C8B-B14F-4D97-AF65-F5344CB8AC3E}">
        <p14:creationId xmlns:p14="http://schemas.microsoft.com/office/powerpoint/2010/main" val="57776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Nodule collectors</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277090" y="820393"/>
            <a:ext cx="4736667" cy="5223222"/>
          </a:xfrm>
        </p:spPr>
        <p:txBody>
          <a:bodyPr anchor="ctr">
            <a:normAutofit/>
          </a:bodyPr>
          <a:lstStyle/>
          <a:p>
            <a:r>
              <a:rPr lang="en-US" sz="2000" dirty="0">
                <a:solidFill>
                  <a:schemeClr val="accent5">
                    <a:lumMod val="50000"/>
                  </a:schemeClr>
                </a:solidFill>
                <a:latin typeface="Avenir Book" panose="02000503020000020003" pitchFamily="2" charset="0"/>
              </a:rPr>
              <a:t>Nodule collectors use caterpillar track systems</a:t>
            </a:r>
            <a:endParaRPr lang="en-US" sz="2000" b="0" dirty="0">
              <a:solidFill>
                <a:schemeClr val="accent5">
                  <a:lumMod val="50000"/>
                </a:schemeClr>
              </a:solidFill>
              <a:effectLst/>
              <a:latin typeface="Avenir Book" panose="02000503020000020003" pitchFamily="2" charset="0"/>
            </a:endParaRPr>
          </a:p>
          <a:p>
            <a:endParaRPr lang="en-US" sz="2000" dirty="0">
              <a:solidFill>
                <a:schemeClr val="accent5">
                  <a:lumMod val="50000"/>
                </a:schemeClr>
              </a:solidFill>
              <a:latin typeface="Avenir Book" panose="02000503020000020003" pitchFamily="2" charset="0"/>
            </a:endParaRPr>
          </a:p>
          <a:p>
            <a:r>
              <a:rPr lang="en-US" sz="2000" b="0" dirty="0">
                <a:solidFill>
                  <a:schemeClr val="accent5">
                    <a:lumMod val="50000"/>
                  </a:schemeClr>
                </a:solidFill>
                <a:effectLst/>
                <a:latin typeface="Avenir Book" panose="02000503020000020003" pitchFamily="2" charset="0"/>
              </a:rPr>
              <a:t>Nodules are collected by either a mechanical or hydraulic uptake mechanism</a:t>
            </a:r>
          </a:p>
          <a:p>
            <a:endParaRPr lang="en-US" sz="2000" b="0" dirty="0">
              <a:solidFill>
                <a:schemeClr val="accent5">
                  <a:lumMod val="50000"/>
                </a:schemeClr>
              </a:solidFill>
              <a:effectLst/>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Sediment is cleaned away, and nodules are crushed then pumped to a buffer chamber at the lower end of the vertical riser system</a:t>
            </a:r>
          </a:p>
          <a:p>
            <a:endParaRPr lang="en-US" sz="2000" b="0" dirty="0">
              <a:solidFill>
                <a:schemeClr val="accent5">
                  <a:lumMod val="50000"/>
                </a:schemeClr>
              </a:solidFill>
              <a:effectLst/>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Vertical riser systems use centrifugal pumps or air lift; must have a capacity of 300-500 tons of ore per hour</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18</a:t>
            </a:fld>
            <a:endParaRPr lang="en-US"/>
          </a:p>
        </p:txBody>
      </p:sp>
      <p:sp>
        <p:nvSpPr>
          <p:cNvPr id="5" name="TextBox 4">
            <a:extLst>
              <a:ext uri="{FF2B5EF4-FFF2-40B4-BE49-F238E27FC236}">
                <a16:creationId xmlns:a16="http://schemas.microsoft.com/office/drawing/2014/main" id="{7F8D6DC2-716D-4848-BC86-C1D1E6CAA7D4}"/>
              </a:ext>
            </a:extLst>
          </p:cNvPr>
          <p:cNvSpPr txBox="1"/>
          <p:nvPr/>
        </p:nvSpPr>
        <p:spPr>
          <a:xfrm>
            <a:off x="5013756" y="5415155"/>
            <a:ext cx="6901154" cy="861774"/>
          </a:xfrm>
          <a:prstGeom prst="rect">
            <a:avLst/>
          </a:prstGeom>
          <a:noFill/>
        </p:spPr>
        <p:txBody>
          <a:bodyPr wrap="square" rtlCol="0">
            <a:spAutoFit/>
          </a:bodyPr>
          <a:lstStyle/>
          <a:p>
            <a:r>
              <a:rPr lang="en-US" sz="1800" dirty="0">
                <a:solidFill>
                  <a:schemeClr val="accent5">
                    <a:lumMod val="50000"/>
                  </a:schemeClr>
                </a:solidFill>
                <a:effectLst/>
                <a:latin typeface="Avenir Book" panose="02000503020000020003" pitchFamily="2" charset="0"/>
              </a:rPr>
              <a:t>An image provided by the Metals Company shows an engineer inspecting a nodule collector in September.</a:t>
            </a:r>
            <a:endParaRPr lang="en-US" sz="1400" dirty="0">
              <a:solidFill>
                <a:schemeClr val="accent5">
                  <a:lumMod val="50000"/>
                </a:schemeClr>
              </a:solidFill>
              <a:latin typeface="Avenir Book" panose="02000503020000020003" pitchFamily="2" charset="0"/>
            </a:endParaRPr>
          </a:p>
          <a:p>
            <a:r>
              <a:rPr lang="en-US" sz="1400" i="1" dirty="0">
                <a:solidFill>
                  <a:schemeClr val="accent5">
                    <a:lumMod val="50000"/>
                  </a:schemeClr>
                </a:solidFill>
                <a:effectLst/>
                <a:latin typeface="Avenir Book" panose="02000503020000020003" pitchFamily="2" charset="0"/>
              </a:rPr>
              <a:t>Richard Baron/The Metals Company</a:t>
            </a:r>
            <a:endParaRPr lang="en-US" i="1" dirty="0">
              <a:solidFill>
                <a:schemeClr val="accent5">
                  <a:lumMod val="50000"/>
                </a:schemeClr>
              </a:solidFill>
              <a:latin typeface="Avenir Book" panose="02000503020000020003" pitchFamily="2" charset="0"/>
            </a:endParaRPr>
          </a:p>
        </p:txBody>
      </p:sp>
      <p:pic>
        <p:nvPicPr>
          <p:cNvPr id="7169" name="Picture 1" descr="page2image7916384">
            <a:extLst>
              <a:ext uri="{FF2B5EF4-FFF2-40B4-BE49-F238E27FC236}">
                <a16:creationId xmlns:a16="http://schemas.microsoft.com/office/drawing/2014/main" id="{C7AA97D8-9F7E-3D4F-80C2-756F38209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756" y="814386"/>
            <a:ext cx="6901154" cy="46007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6B511C-2210-E449-8A45-6A8B1C9B1FA3}"/>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spTree>
    <p:extLst>
      <p:ext uri="{BB962C8B-B14F-4D97-AF65-F5344CB8AC3E}">
        <p14:creationId xmlns:p14="http://schemas.microsoft.com/office/powerpoint/2010/main" val="1382146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Nodule processing</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318053" y="820393"/>
            <a:ext cx="6480311" cy="5255108"/>
          </a:xfrm>
        </p:spPr>
        <p:txBody>
          <a:bodyPr>
            <a:normAutofit/>
          </a:bodyPr>
          <a:lstStyle/>
          <a:p>
            <a:r>
              <a:rPr lang="en-US" sz="2000" dirty="0">
                <a:solidFill>
                  <a:schemeClr val="accent5">
                    <a:lumMod val="50000"/>
                  </a:schemeClr>
                </a:solidFill>
                <a:latin typeface="Avenir Book" panose="02000503020000020003" pitchFamily="2" charset="0"/>
              </a:rPr>
              <a:t>Polymetallic nodules are a unique type of oxide deposit – there are no terrestrial analogues</a:t>
            </a:r>
          </a:p>
          <a:p>
            <a:r>
              <a:rPr lang="en-US" sz="2000" dirty="0">
                <a:solidFill>
                  <a:schemeClr val="accent5">
                    <a:lumMod val="50000"/>
                  </a:schemeClr>
                </a:solidFill>
                <a:latin typeface="Avenir Book" panose="02000503020000020003" pitchFamily="2" charset="0"/>
              </a:rPr>
              <a:t>New (and green) metallurgical processing methods must be developed</a:t>
            </a:r>
          </a:p>
          <a:p>
            <a:pPr marL="0" indent="0">
              <a:buNone/>
            </a:pPr>
            <a:endParaRPr lang="en-US" sz="2000" dirty="0">
              <a:solidFill>
                <a:schemeClr val="accent5">
                  <a:lumMod val="50000"/>
                </a:schemeClr>
              </a:solidFill>
              <a:latin typeface="Avenir Book" panose="02000503020000020003" pitchFamily="2" charset="0"/>
            </a:endParaRPr>
          </a:p>
          <a:p>
            <a:pPr marL="0" indent="0">
              <a:buNone/>
            </a:pPr>
            <a:r>
              <a:rPr lang="en-US" sz="2000" dirty="0">
                <a:solidFill>
                  <a:schemeClr val="accent5">
                    <a:lumMod val="50000"/>
                  </a:schemeClr>
                </a:solidFill>
                <a:latin typeface="Avenir Book" panose="02000503020000020003" pitchFamily="2" charset="0"/>
              </a:rPr>
              <a:t>The nodule matrix must be completely destroyed to release the metals; options include:</a:t>
            </a:r>
          </a:p>
          <a:p>
            <a:r>
              <a:rPr lang="en-US" sz="2000" b="1" dirty="0">
                <a:solidFill>
                  <a:schemeClr val="accent5">
                    <a:lumMod val="50000"/>
                  </a:schemeClr>
                </a:solidFill>
                <a:latin typeface="Avenir Book" panose="02000503020000020003" pitchFamily="2" charset="0"/>
              </a:rPr>
              <a:t>Pyrometallurgy</a:t>
            </a:r>
            <a:r>
              <a:rPr lang="en-US" sz="2000" dirty="0">
                <a:solidFill>
                  <a:schemeClr val="accent5">
                    <a:lumMod val="50000"/>
                  </a:schemeClr>
                </a:solidFill>
                <a:latin typeface="Avenir Book" panose="02000503020000020003" pitchFamily="2" charset="0"/>
              </a:rPr>
              <a:t> (smelting in electric arc furnace at 1400-1500 ˚C, separate Mn-Fe-Si slag to steel industry / Cu-Ni-Mo alloy to hydrometallurgical separation)</a:t>
            </a:r>
          </a:p>
          <a:p>
            <a:r>
              <a:rPr lang="en-US" sz="2000" b="1" dirty="0">
                <a:solidFill>
                  <a:schemeClr val="accent5">
                    <a:lumMod val="50000"/>
                  </a:schemeClr>
                </a:solidFill>
                <a:latin typeface="Avenir Book" panose="02000503020000020003" pitchFamily="2" charset="0"/>
              </a:rPr>
              <a:t>Hydrometallurgy</a:t>
            </a:r>
            <a:r>
              <a:rPr lang="en-US" sz="2000" dirty="0">
                <a:solidFill>
                  <a:schemeClr val="accent5">
                    <a:lumMod val="50000"/>
                  </a:schemeClr>
                </a:solidFill>
                <a:latin typeface="Avenir Book" panose="02000503020000020003" pitchFamily="2" charset="0"/>
              </a:rPr>
              <a:t> (chemical dissolution into sulfuric or hydrochloric acid or in ammonium sulfate and carbonate solutions)</a:t>
            </a:r>
          </a:p>
          <a:p>
            <a:r>
              <a:rPr lang="en-US" sz="2000" dirty="0">
                <a:solidFill>
                  <a:schemeClr val="accent5">
                    <a:lumMod val="50000"/>
                  </a:schemeClr>
                </a:solidFill>
                <a:latin typeface="Avenir Book" panose="02000503020000020003" pitchFamily="2" charset="0"/>
              </a:rPr>
              <a:t>Dissolution by </a:t>
            </a:r>
            <a:r>
              <a:rPr lang="en-US" sz="2000" b="1" dirty="0">
                <a:solidFill>
                  <a:schemeClr val="accent5">
                    <a:lumMod val="50000"/>
                  </a:schemeClr>
                </a:solidFill>
                <a:latin typeface="Avenir Book" panose="02000503020000020003" pitchFamily="2" charset="0"/>
              </a:rPr>
              <a:t>microorganisms</a:t>
            </a:r>
            <a:r>
              <a:rPr lang="en-US" sz="2000" dirty="0">
                <a:solidFill>
                  <a:schemeClr val="accent5">
                    <a:lumMod val="50000"/>
                  </a:schemeClr>
                </a:solidFill>
                <a:latin typeface="Avenir Book" panose="02000503020000020003" pitchFamily="2" charset="0"/>
              </a:rPr>
              <a:t> (lab-scale only)</a:t>
            </a:r>
            <a:endParaRPr lang="en-US" sz="2000" b="1" dirty="0">
              <a:solidFill>
                <a:schemeClr val="accent5">
                  <a:lumMod val="50000"/>
                </a:schemeClr>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19</a:t>
            </a:fld>
            <a:endParaRPr lang="en-US"/>
          </a:p>
        </p:txBody>
      </p:sp>
      <p:pic>
        <p:nvPicPr>
          <p:cNvPr id="6145" name="Picture 1" descr="page1image7884240">
            <a:extLst>
              <a:ext uri="{FF2B5EF4-FFF2-40B4-BE49-F238E27FC236}">
                <a16:creationId xmlns:a16="http://schemas.microsoft.com/office/drawing/2014/main" id="{7BA6A75F-623F-644E-8F99-42D88293C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5734" y="1209329"/>
            <a:ext cx="5008422" cy="3338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8D6DC2-716D-4848-BC86-C1D1E6CAA7D4}"/>
              </a:ext>
            </a:extLst>
          </p:cNvPr>
          <p:cNvSpPr txBox="1"/>
          <p:nvPr/>
        </p:nvSpPr>
        <p:spPr>
          <a:xfrm>
            <a:off x="6895734" y="4542166"/>
            <a:ext cx="5008422" cy="1138773"/>
          </a:xfrm>
          <a:prstGeom prst="rect">
            <a:avLst/>
          </a:prstGeom>
          <a:noFill/>
        </p:spPr>
        <p:txBody>
          <a:bodyPr wrap="square" rtlCol="0">
            <a:spAutoFit/>
          </a:bodyPr>
          <a:lstStyle/>
          <a:p>
            <a:r>
              <a:rPr lang="en-US" sz="1800" dirty="0">
                <a:solidFill>
                  <a:schemeClr val="accent5">
                    <a:lumMod val="50000"/>
                  </a:schemeClr>
                </a:solidFill>
                <a:effectLst/>
                <a:latin typeface="Avenir Book" panose="02000503020000020003" pitchFamily="2" charset="0"/>
              </a:rPr>
              <a:t>Polymetallic nodules collected by the Metals Company from the Clarion-</a:t>
            </a:r>
            <a:r>
              <a:rPr lang="en-US" sz="1800" dirty="0" err="1">
                <a:solidFill>
                  <a:schemeClr val="accent5">
                    <a:lumMod val="50000"/>
                  </a:schemeClr>
                </a:solidFill>
                <a:effectLst/>
                <a:latin typeface="Avenir Book" panose="02000503020000020003" pitchFamily="2" charset="0"/>
              </a:rPr>
              <a:t>Clipperton</a:t>
            </a:r>
            <a:r>
              <a:rPr lang="en-US" sz="1800" dirty="0">
                <a:solidFill>
                  <a:schemeClr val="accent5">
                    <a:lumMod val="50000"/>
                  </a:schemeClr>
                </a:solidFill>
                <a:effectLst/>
                <a:latin typeface="Avenir Book" panose="02000503020000020003" pitchFamily="2" charset="0"/>
              </a:rPr>
              <a:t> Zone in the Pacific.</a:t>
            </a:r>
          </a:p>
          <a:p>
            <a:r>
              <a:rPr lang="en-US" sz="1400" i="1" dirty="0">
                <a:solidFill>
                  <a:schemeClr val="accent5">
                    <a:lumMod val="50000"/>
                  </a:schemeClr>
                </a:solidFill>
                <a:effectLst/>
                <a:latin typeface="Avenir Book" panose="02000503020000020003" pitchFamily="2" charset="0"/>
              </a:rPr>
              <a:t>Tamir </a:t>
            </a:r>
            <a:r>
              <a:rPr lang="en-US" sz="1400" i="1" dirty="0" err="1">
                <a:solidFill>
                  <a:schemeClr val="accent5">
                    <a:lumMod val="50000"/>
                  </a:schemeClr>
                </a:solidFill>
                <a:effectLst/>
                <a:latin typeface="Avenir Book" panose="02000503020000020003" pitchFamily="2" charset="0"/>
              </a:rPr>
              <a:t>Kalifa</a:t>
            </a:r>
            <a:r>
              <a:rPr lang="en-US" sz="1400" i="1" dirty="0">
                <a:solidFill>
                  <a:schemeClr val="accent5">
                    <a:lumMod val="50000"/>
                  </a:schemeClr>
                </a:solidFill>
                <a:effectLst/>
                <a:latin typeface="Avenir Book" panose="02000503020000020003" pitchFamily="2" charset="0"/>
              </a:rPr>
              <a:t> for The New York Times </a:t>
            </a:r>
            <a:endParaRPr lang="en-US" sz="1200" i="1" dirty="0">
              <a:solidFill>
                <a:schemeClr val="accent5">
                  <a:lumMod val="50000"/>
                </a:schemeClr>
              </a:solidFill>
              <a:latin typeface="Avenir Book" panose="02000503020000020003" pitchFamily="2" charset="0"/>
            </a:endParaRPr>
          </a:p>
        </p:txBody>
      </p:sp>
      <p:sp>
        <p:nvSpPr>
          <p:cNvPr id="9" name="TextBox 8">
            <a:extLst>
              <a:ext uri="{FF2B5EF4-FFF2-40B4-BE49-F238E27FC236}">
                <a16:creationId xmlns:a16="http://schemas.microsoft.com/office/drawing/2014/main" id="{EEE541DC-9D4E-B642-BE9D-0DB3024E066A}"/>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spTree>
    <p:extLst>
      <p:ext uri="{BB962C8B-B14F-4D97-AF65-F5344CB8AC3E}">
        <p14:creationId xmlns:p14="http://schemas.microsoft.com/office/powerpoint/2010/main" val="3909131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Precious metals extraction from the ocean</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1" y="814388"/>
            <a:ext cx="6096001" cy="5541961"/>
          </a:xfrm>
        </p:spPr>
        <p:txBody>
          <a:bodyPr/>
          <a:lstStyle/>
          <a:p>
            <a:pPr marL="0" indent="0" algn="ctr">
              <a:buNone/>
            </a:pPr>
            <a:r>
              <a:rPr lang="en-US" dirty="0">
                <a:solidFill>
                  <a:schemeClr val="accent5">
                    <a:lumMod val="50000"/>
                  </a:schemeClr>
                </a:solidFill>
                <a:latin typeface="Avenir Book" panose="02000503020000020003" pitchFamily="2" charset="0"/>
              </a:rPr>
              <a:t>Deep-sea mining</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a:t>
            </a:fld>
            <a:endParaRPr lang="en-US"/>
          </a:p>
        </p:txBody>
      </p:sp>
      <p:sp>
        <p:nvSpPr>
          <p:cNvPr id="5" name="Content Placeholder 2">
            <a:extLst>
              <a:ext uri="{FF2B5EF4-FFF2-40B4-BE49-F238E27FC236}">
                <a16:creationId xmlns:a16="http://schemas.microsoft.com/office/drawing/2014/main" id="{614308D7-DF46-B44B-B461-A3D017A90CAC}"/>
              </a:ext>
            </a:extLst>
          </p:cNvPr>
          <p:cNvSpPr txBox="1">
            <a:spLocks/>
          </p:cNvSpPr>
          <p:nvPr/>
        </p:nvSpPr>
        <p:spPr>
          <a:xfrm>
            <a:off x="6095999" y="814388"/>
            <a:ext cx="6096001" cy="5541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5">
                    <a:lumMod val="50000"/>
                  </a:schemeClr>
                </a:solidFill>
                <a:latin typeface="Avenir Book" panose="02000503020000020003" pitchFamily="2" charset="0"/>
              </a:rPr>
              <a:t>Extraction from seawater</a:t>
            </a:r>
          </a:p>
        </p:txBody>
      </p:sp>
      <p:sp>
        <p:nvSpPr>
          <p:cNvPr id="9" name="TextBox 8">
            <a:extLst>
              <a:ext uri="{FF2B5EF4-FFF2-40B4-BE49-F238E27FC236}">
                <a16:creationId xmlns:a16="http://schemas.microsoft.com/office/drawing/2014/main" id="{653F5E91-0C0E-E040-99CD-DD4486D25C19}"/>
              </a:ext>
            </a:extLst>
          </p:cNvPr>
          <p:cNvSpPr txBox="1"/>
          <p:nvPr/>
        </p:nvSpPr>
        <p:spPr>
          <a:xfrm>
            <a:off x="0" y="6334779"/>
            <a:ext cx="12192000" cy="523220"/>
          </a:xfrm>
          <a:prstGeom prst="rect">
            <a:avLst/>
          </a:prstGeom>
          <a:noFill/>
        </p:spPr>
        <p:txBody>
          <a:bodyPr wrap="square" rtlCol="0">
            <a:spAutoFit/>
          </a:bodyPr>
          <a:lstStyle/>
          <a:p>
            <a:r>
              <a:rPr lang="en-US" sz="1400" dirty="0">
                <a:solidFill>
                  <a:schemeClr val="accent5">
                    <a:lumMod val="50000"/>
                  </a:schemeClr>
                </a:solidFill>
                <a:latin typeface="Avenir Book" panose="02000503020000020003" pitchFamily="2" charset="0"/>
              </a:rPr>
              <a:t>U.S. GOA, “</a:t>
            </a:r>
            <a:r>
              <a:rPr lang="en-US" sz="1400" i="0" dirty="0">
                <a:solidFill>
                  <a:schemeClr val="accent5">
                    <a:lumMod val="50000"/>
                  </a:schemeClr>
                </a:solidFill>
                <a:effectLst/>
                <a:latin typeface="Avenir Book" panose="02000503020000020003" pitchFamily="2" charset="0"/>
              </a:rPr>
              <a:t>Deep-Sea Mining Could Help Meet Demand for Critical Minerals, But Also Comes with Serious Obstacles</a:t>
            </a:r>
            <a:r>
              <a:rPr lang="en-US" sz="1400" dirty="0">
                <a:solidFill>
                  <a:schemeClr val="accent5">
                    <a:lumMod val="50000"/>
                  </a:schemeClr>
                </a:solidFill>
                <a:latin typeface="Avenir Book" panose="02000503020000020003" pitchFamily="2" charset="0"/>
              </a:rPr>
              <a:t>”, Dec. 16, 2021.</a:t>
            </a:r>
          </a:p>
          <a:p>
            <a:r>
              <a:rPr lang="en-US" sz="1400" dirty="0">
                <a:solidFill>
                  <a:schemeClr val="accent5">
                    <a:lumMod val="50000"/>
                  </a:schemeClr>
                </a:solidFill>
                <a:latin typeface="Avenir Book" panose="02000503020000020003" pitchFamily="2" charset="0"/>
              </a:rPr>
              <a:t>P. Loganathan, G. Naidu, S. Vigneswaran. </a:t>
            </a:r>
            <a:r>
              <a:rPr lang="en-US" sz="1400" i="1" dirty="0">
                <a:solidFill>
                  <a:schemeClr val="accent5">
                    <a:lumMod val="50000"/>
                  </a:schemeClr>
                </a:solidFill>
                <a:latin typeface="Avenir Book" panose="02000503020000020003" pitchFamily="2" charset="0"/>
              </a:rPr>
              <a:t>Environ. Sci.: Water Res. Technol.</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2017</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3</a:t>
            </a:r>
            <a:r>
              <a:rPr lang="en-US" sz="1400" dirty="0">
                <a:solidFill>
                  <a:schemeClr val="accent5">
                    <a:lumMod val="50000"/>
                  </a:schemeClr>
                </a:solidFill>
                <a:latin typeface="Avenir Book" panose="02000503020000020003" pitchFamily="2" charset="0"/>
              </a:rPr>
              <a:t>, 37</a:t>
            </a:r>
          </a:p>
        </p:txBody>
      </p:sp>
      <p:pic>
        <p:nvPicPr>
          <p:cNvPr id="10" name="Picture 9" descr="Diagram&#10;&#10;Description automatically generated">
            <a:extLst>
              <a:ext uri="{FF2B5EF4-FFF2-40B4-BE49-F238E27FC236}">
                <a16:creationId xmlns:a16="http://schemas.microsoft.com/office/drawing/2014/main" id="{A477FEE9-A66A-5944-AC2D-FFA44CA96CCC}"/>
              </a:ext>
            </a:extLst>
          </p:cNvPr>
          <p:cNvPicPr>
            <a:picLocks noChangeAspect="1"/>
          </p:cNvPicPr>
          <p:nvPr/>
        </p:nvPicPr>
        <p:blipFill>
          <a:blip r:embed="rId3"/>
          <a:stretch>
            <a:fillRect/>
          </a:stretch>
        </p:blipFill>
        <p:spPr>
          <a:xfrm>
            <a:off x="482891" y="1443405"/>
            <a:ext cx="5130215" cy="3971189"/>
          </a:xfrm>
          <a:prstGeom prst="rect">
            <a:avLst/>
          </a:prstGeom>
        </p:spPr>
      </p:pic>
      <p:pic>
        <p:nvPicPr>
          <p:cNvPr id="11" name="Picture 1" descr="page4image142433808">
            <a:extLst>
              <a:ext uri="{FF2B5EF4-FFF2-40B4-BE49-F238E27FC236}">
                <a16:creationId xmlns:a16="http://schemas.microsoft.com/office/drawing/2014/main" id="{B4D43126-D297-3346-8624-A1A3B37EF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465" y="1520705"/>
            <a:ext cx="5691069" cy="38938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C5A4B98-85FC-8A42-A6C2-028CD5DE5F84}"/>
              </a:ext>
            </a:extLst>
          </p:cNvPr>
          <p:cNvSpPr/>
          <p:nvPr/>
        </p:nvSpPr>
        <p:spPr>
          <a:xfrm>
            <a:off x="1529542" y="797763"/>
            <a:ext cx="3009208" cy="49902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Hydrometallurgical nodule processing</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174131" y="894574"/>
            <a:ext cx="5777947" cy="5255108"/>
          </a:xfrm>
        </p:spPr>
        <p:txBody>
          <a:bodyPr>
            <a:normAutofit/>
          </a:bodyPr>
          <a:lstStyle/>
          <a:p>
            <a:pPr marL="0" indent="0">
              <a:buNone/>
            </a:pPr>
            <a:r>
              <a:rPr lang="en-US" sz="2000" dirty="0">
                <a:solidFill>
                  <a:schemeClr val="accent5">
                    <a:lumMod val="50000"/>
                  </a:schemeClr>
                </a:solidFill>
                <a:latin typeface="Avenir Book" panose="02000503020000020003" pitchFamily="2" charset="0"/>
              </a:rPr>
              <a:t>Hydrometallurgy (chemical dissolution into sulfuric or hydrochloric acid or in ammonium sulfate and carbonate solutions)</a:t>
            </a:r>
          </a:p>
          <a:p>
            <a:pPr marL="0" indent="0">
              <a:buNone/>
            </a:pPr>
            <a:endParaRPr lang="en-US" sz="2000" dirty="0">
              <a:solidFill>
                <a:schemeClr val="accent5">
                  <a:lumMod val="50000"/>
                </a:schemeClr>
              </a:solidFill>
              <a:latin typeface="Avenir Book" panose="02000503020000020003" pitchFamily="2" charset="0"/>
            </a:endParaRPr>
          </a:p>
          <a:p>
            <a:pPr marL="0" indent="0">
              <a:buNone/>
            </a:pPr>
            <a:r>
              <a:rPr lang="en-US" sz="2000" b="1" dirty="0" err="1">
                <a:solidFill>
                  <a:schemeClr val="accent5">
                    <a:lumMod val="50000"/>
                  </a:schemeClr>
                </a:solidFill>
                <a:latin typeface="Avenir Book" panose="02000503020000020003" pitchFamily="2" charset="0"/>
              </a:rPr>
              <a:t>Cuprion</a:t>
            </a:r>
            <a:r>
              <a:rPr lang="en-US" sz="2000" b="1" dirty="0">
                <a:solidFill>
                  <a:schemeClr val="accent5">
                    <a:lumMod val="50000"/>
                  </a:schemeClr>
                </a:solidFill>
                <a:latin typeface="Avenir Book" panose="02000503020000020003" pitchFamily="2" charset="0"/>
              </a:rPr>
              <a:t> process </a:t>
            </a:r>
            <a:r>
              <a:rPr lang="en-US" sz="2000" dirty="0">
                <a:solidFill>
                  <a:schemeClr val="accent5">
                    <a:lumMod val="50000"/>
                  </a:schemeClr>
                </a:solidFill>
                <a:latin typeface="Avenir Book" panose="02000503020000020003" pitchFamily="2" charset="0"/>
              </a:rPr>
              <a:t>– uses CO as reducing agent in the presence of ammonium as lixiviant</a:t>
            </a:r>
          </a:p>
          <a:p>
            <a:pPr marL="0" indent="0">
              <a:buNone/>
            </a:pPr>
            <a:endParaRPr lang="en-US" sz="2000" dirty="0">
              <a:solidFill>
                <a:schemeClr val="accent5">
                  <a:lumMod val="50000"/>
                </a:schemeClr>
              </a:solidFill>
              <a:latin typeface="Avenir Book" panose="02000503020000020003" pitchFamily="2" charset="0"/>
            </a:endParaRPr>
          </a:p>
          <a:p>
            <a:pPr marL="0" indent="0">
              <a:buNone/>
            </a:pPr>
            <a:r>
              <a:rPr lang="en-US" sz="2000" b="1" dirty="0">
                <a:solidFill>
                  <a:schemeClr val="accent5">
                    <a:lumMod val="50000"/>
                  </a:schemeClr>
                </a:solidFill>
                <a:latin typeface="Avenir Book" panose="02000503020000020003" pitchFamily="2" charset="0"/>
              </a:rPr>
              <a:t>Caron process </a:t>
            </a:r>
            <a:r>
              <a:rPr lang="en-US" sz="2000" dirty="0">
                <a:solidFill>
                  <a:schemeClr val="accent5">
                    <a:lumMod val="50000"/>
                  </a:schemeClr>
                </a:solidFill>
                <a:latin typeface="Avenir Book" panose="02000503020000020003" pitchFamily="2" charset="0"/>
              </a:rPr>
              <a:t>– reduction roasting at 500-750 ˚C followed by leaching with ammonium carbonate solution</a:t>
            </a:r>
          </a:p>
          <a:p>
            <a:pPr marL="0" indent="0">
              <a:buNone/>
            </a:pPr>
            <a:endParaRPr lang="en-US" sz="2000" dirty="0">
              <a:solidFill>
                <a:schemeClr val="accent5">
                  <a:lumMod val="50000"/>
                </a:schemeClr>
              </a:solidFill>
              <a:latin typeface="Avenir Book" panose="02000503020000020003" pitchFamily="2" charset="0"/>
            </a:endParaRPr>
          </a:p>
          <a:p>
            <a:pPr marL="0" indent="0">
              <a:buNone/>
            </a:pPr>
            <a:r>
              <a:rPr lang="en-US" sz="2000" b="1" dirty="0">
                <a:solidFill>
                  <a:schemeClr val="accent5">
                    <a:lumMod val="50000"/>
                  </a:schemeClr>
                </a:solidFill>
                <a:latin typeface="Avenir Book" panose="02000503020000020003" pitchFamily="2" charset="0"/>
              </a:rPr>
              <a:t>High-pressure acid leaching or HCl-MgCl</a:t>
            </a:r>
            <a:r>
              <a:rPr lang="en-US" sz="2000" b="1" baseline="-25000" dirty="0">
                <a:solidFill>
                  <a:schemeClr val="accent5">
                    <a:lumMod val="50000"/>
                  </a:schemeClr>
                </a:solidFill>
                <a:latin typeface="Avenir Book" panose="02000503020000020003" pitchFamily="2" charset="0"/>
              </a:rPr>
              <a:t>2</a:t>
            </a:r>
            <a:r>
              <a:rPr lang="en-US" sz="2000" b="1" dirty="0">
                <a:solidFill>
                  <a:schemeClr val="accent5">
                    <a:lumMod val="50000"/>
                  </a:schemeClr>
                </a:solidFill>
                <a:latin typeface="Avenir Book" panose="02000503020000020003" pitchFamily="2" charset="0"/>
              </a:rPr>
              <a:t> leaching</a:t>
            </a:r>
            <a:r>
              <a:rPr lang="en-US" sz="2000" dirty="0">
                <a:solidFill>
                  <a:schemeClr val="accent5">
                    <a:lumMod val="50000"/>
                  </a:schemeClr>
                </a:solidFill>
                <a:latin typeface="Avenir Book" panose="02000503020000020003" pitchFamily="2" charset="0"/>
              </a:rPr>
              <a:t> – widely used to process nickel laterites already</a:t>
            </a:r>
            <a:endParaRPr lang="en-US" sz="2000" b="1" dirty="0">
              <a:solidFill>
                <a:schemeClr val="accent5">
                  <a:lumMod val="50000"/>
                </a:schemeClr>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20</a:t>
            </a:fld>
            <a:endParaRPr lang="en-US"/>
          </a:p>
        </p:txBody>
      </p:sp>
      <p:sp>
        <p:nvSpPr>
          <p:cNvPr id="9" name="TextBox 8">
            <a:extLst>
              <a:ext uri="{FF2B5EF4-FFF2-40B4-BE49-F238E27FC236}">
                <a16:creationId xmlns:a16="http://schemas.microsoft.com/office/drawing/2014/main" id="{EEE541DC-9D4E-B642-BE9D-0DB3024E066A}"/>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pic>
        <p:nvPicPr>
          <p:cNvPr id="37890" name="Picture 2">
            <a:extLst>
              <a:ext uri="{FF2B5EF4-FFF2-40B4-BE49-F238E27FC236}">
                <a16:creationId xmlns:a16="http://schemas.microsoft.com/office/drawing/2014/main" id="{F4360360-8C74-CB44-A01E-EB5F90902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078" y="1135442"/>
            <a:ext cx="6157278" cy="46250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8B2F0C-6640-304C-9B07-D6D9CB145649}"/>
              </a:ext>
            </a:extLst>
          </p:cNvPr>
          <p:cNvSpPr txBox="1"/>
          <p:nvPr/>
        </p:nvSpPr>
        <p:spPr>
          <a:xfrm>
            <a:off x="6408076" y="5736947"/>
            <a:ext cx="5245282" cy="338554"/>
          </a:xfrm>
          <a:prstGeom prst="rect">
            <a:avLst/>
          </a:prstGeom>
          <a:noFill/>
        </p:spPr>
        <p:txBody>
          <a:bodyPr wrap="none" rtlCol="0">
            <a:spAutoFit/>
          </a:bodyPr>
          <a:lstStyle/>
          <a:p>
            <a:r>
              <a:rPr lang="en-US" sz="1600" dirty="0">
                <a:solidFill>
                  <a:schemeClr val="accent5">
                    <a:lumMod val="50000"/>
                  </a:schemeClr>
                </a:solidFill>
                <a:latin typeface="Avenir Book" panose="02000503020000020003" pitchFamily="2" charset="0"/>
              </a:rPr>
              <a:t>https://</a:t>
            </a:r>
            <a:r>
              <a:rPr lang="en-US" sz="1600" dirty="0" err="1">
                <a:solidFill>
                  <a:schemeClr val="accent5">
                    <a:lumMod val="50000"/>
                  </a:schemeClr>
                </a:solidFill>
                <a:latin typeface="Avenir Book" panose="02000503020000020003" pitchFamily="2" charset="0"/>
              </a:rPr>
              <a:t>www.omlus.com</a:t>
            </a:r>
            <a:r>
              <a:rPr lang="en-US" sz="1600" dirty="0">
                <a:solidFill>
                  <a:schemeClr val="accent5">
                    <a:lumMod val="50000"/>
                  </a:schemeClr>
                </a:solidFill>
                <a:latin typeface="Avenir Book" panose="02000503020000020003" pitchFamily="2" charset="0"/>
              </a:rPr>
              <a:t>/ocean-minerals-</a:t>
            </a:r>
            <a:r>
              <a:rPr lang="en-US" sz="1600" dirty="0" err="1">
                <a:solidFill>
                  <a:schemeClr val="accent5">
                    <a:lumMod val="50000"/>
                  </a:schemeClr>
                </a:solidFill>
                <a:latin typeface="Avenir Book" panose="02000503020000020003" pitchFamily="2" charset="0"/>
              </a:rPr>
              <a:t>llc</a:t>
            </a:r>
            <a:r>
              <a:rPr lang="en-US" sz="1600" dirty="0">
                <a:solidFill>
                  <a:schemeClr val="accent5">
                    <a:lumMod val="50000"/>
                  </a:schemeClr>
                </a:solidFill>
                <a:latin typeface="Avenir Book" panose="02000503020000020003" pitchFamily="2" charset="0"/>
              </a:rPr>
              <a:t>-technology/</a:t>
            </a:r>
          </a:p>
        </p:txBody>
      </p:sp>
    </p:spTree>
    <p:extLst>
      <p:ext uri="{BB962C8B-B14F-4D97-AF65-F5344CB8AC3E}">
        <p14:creationId xmlns:p14="http://schemas.microsoft.com/office/powerpoint/2010/main" val="3421739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Proposed advantages of deep-sea mining</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477078" y="1002096"/>
            <a:ext cx="11237843" cy="4828862"/>
          </a:xfrm>
        </p:spPr>
        <p:txBody>
          <a:bodyPr anchor="ctr">
            <a:normAutofit/>
          </a:bodyPr>
          <a:lstStyle/>
          <a:p>
            <a:r>
              <a:rPr lang="en-US" sz="2000" dirty="0">
                <a:solidFill>
                  <a:schemeClr val="accent5">
                    <a:lumMod val="50000"/>
                  </a:schemeClr>
                </a:solidFill>
                <a:latin typeface="Avenir Book" panose="02000503020000020003" pitchFamily="2" charset="0"/>
              </a:rPr>
              <a:t>Do not require infrastructure needed for terrestrial mines (roads, ocean-floor ore-transport systems, water-transportation or electrical-transport systems, buildings, waste dumps)</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No overburden needs to be removed</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Viable mining sites contain 3+ metals of economic interest</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Selective mining of small deposits is simple (move mining vessel to the location), no need to process intervening low-grade material (less ore required for same amount of metal)</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No acid mine drainage, river or soil contamination, town relocation, deforestation, large-scale lowering of the groundwater table</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21</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spTree>
    <p:extLst>
      <p:ext uri="{BB962C8B-B14F-4D97-AF65-F5344CB8AC3E}">
        <p14:creationId xmlns:p14="http://schemas.microsoft.com/office/powerpoint/2010/main" val="3380405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rmAutofit fontScale="90000"/>
          </a:bodyPr>
          <a:lstStyle/>
          <a:p>
            <a:r>
              <a:rPr lang="en-US" dirty="0">
                <a:solidFill>
                  <a:schemeClr val="accent5">
                    <a:lumMod val="50000"/>
                  </a:schemeClr>
                </a:solidFill>
                <a:latin typeface="Avenir Book" panose="02000503020000020003" pitchFamily="2" charset="0"/>
              </a:rPr>
              <a:t>Environmental concerns around deep-sea mining</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477079" y="1183358"/>
            <a:ext cx="5618922" cy="4491284"/>
          </a:xfrm>
        </p:spPr>
        <p:txBody>
          <a:bodyPr anchor="ctr">
            <a:normAutofit/>
          </a:bodyPr>
          <a:lstStyle/>
          <a:p>
            <a:pPr marL="0" indent="0">
              <a:buNone/>
            </a:pPr>
            <a:r>
              <a:rPr lang="en-US" sz="2000" b="1" dirty="0">
                <a:solidFill>
                  <a:schemeClr val="accent5">
                    <a:lumMod val="50000"/>
                  </a:schemeClr>
                </a:solidFill>
                <a:latin typeface="Avenir Book" panose="02000503020000020003" pitchFamily="2" charset="0"/>
              </a:rPr>
              <a:t>Nodule extraction will cause habitat degradation:</a:t>
            </a:r>
          </a:p>
          <a:p>
            <a:r>
              <a:rPr lang="en-US" sz="2000" dirty="0">
                <a:solidFill>
                  <a:schemeClr val="accent5">
                    <a:lumMod val="50000"/>
                  </a:schemeClr>
                </a:solidFill>
                <a:latin typeface="Avenir Book" panose="02000503020000020003" pitchFamily="2" charset="0"/>
              </a:rPr>
              <a:t>Nodules serve as a hard substrate for a variety of sessile organisms (sponges, corals)</a:t>
            </a:r>
          </a:p>
          <a:p>
            <a:r>
              <a:rPr lang="en-US" sz="2000" dirty="0">
                <a:solidFill>
                  <a:schemeClr val="accent5">
                    <a:lumMod val="50000"/>
                  </a:schemeClr>
                </a:solidFill>
                <a:latin typeface="Avenir Book" panose="02000503020000020003" pitchFamily="2" charset="0"/>
              </a:rPr>
              <a:t>Octopods have been known to brood clutches of eggs on the stalks of dead sponges attached to nodules</a:t>
            </a:r>
          </a:p>
          <a:p>
            <a:r>
              <a:rPr lang="en-US" sz="2000" dirty="0">
                <a:solidFill>
                  <a:schemeClr val="accent5">
                    <a:lumMod val="50000"/>
                  </a:schemeClr>
                </a:solidFill>
                <a:latin typeface="Avenir Book" panose="02000503020000020003" pitchFamily="2" charset="0"/>
              </a:rPr>
              <a:t>The nodule collector will crush organisms and compact the sediment</a:t>
            </a:r>
          </a:p>
          <a:p>
            <a:r>
              <a:rPr lang="en-US" sz="2000" dirty="0">
                <a:solidFill>
                  <a:schemeClr val="accent5">
                    <a:lumMod val="50000"/>
                  </a:schemeClr>
                </a:solidFill>
                <a:latin typeface="Avenir Book" panose="02000503020000020003" pitchFamily="2" charset="0"/>
              </a:rPr>
              <a:t>May cause short-term release of potentially toxic metals into the water column</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22</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380945"/>
            <a:ext cx="11727826" cy="523220"/>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p>
          <a:p>
            <a:r>
              <a:rPr lang="en-US" sz="1400" dirty="0">
                <a:solidFill>
                  <a:schemeClr val="accent5">
                    <a:lumMod val="50000"/>
                  </a:schemeClr>
                </a:solidFill>
                <a:latin typeface="Avenir Book" panose="02000503020000020003" pitchFamily="2" charset="0"/>
              </a:rPr>
              <a:t>A. </a:t>
            </a:r>
            <a:r>
              <a:rPr lang="en-US" sz="1400" dirty="0" err="1">
                <a:solidFill>
                  <a:schemeClr val="accent5">
                    <a:lumMod val="50000"/>
                  </a:schemeClr>
                </a:solidFill>
                <a:latin typeface="Avenir Book" panose="02000503020000020003" pitchFamily="2" charset="0"/>
              </a:rPr>
              <a:t>Vanreusel</a:t>
            </a:r>
            <a:r>
              <a:rPr lang="en-US" sz="1400" dirty="0">
                <a:solidFill>
                  <a:schemeClr val="accent5">
                    <a:lumMod val="50000"/>
                  </a:schemeClr>
                </a:solidFill>
                <a:latin typeface="Avenir Book" panose="02000503020000020003" pitchFamily="2" charset="0"/>
              </a:rPr>
              <a:t> et al. </a:t>
            </a:r>
            <a:r>
              <a:rPr lang="en-US" sz="1400" i="0" dirty="0">
                <a:solidFill>
                  <a:schemeClr val="accent5">
                    <a:lumMod val="50000"/>
                  </a:schemeClr>
                </a:solidFill>
                <a:effectLst/>
                <a:latin typeface="Avenir Book" panose="02000503020000020003" pitchFamily="2" charset="0"/>
              </a:rPr>
              <a:t>Threatened by mining, polymetallic nodules are required to preserve abyssal epifauna. </a:t>
            </a:r>
            <a:r>
              <a:rPr lang="en-US" sz="1400" i="1" dirty="0">
                <a:solidFill>
                  <a:schemeClr val="accent5">
                    <a:lumMod val="50000"/>
                  </a:schemeClr>
                </a:solidFill>
                <a:effectLst/>
                <a:latin typeface="Avenir Book" panose="02000503020000020003" pitchFamily="2" charset="0"/>
              </a:rPr>
              <a:t>Sci. Rep. </a:t>
            </a:r>
            <a:r>
              <a:rPr lang="en-US" sz="1400" b="1" dirty="0">
                <a:solidFill>
                  <a:schemeClr val="accent5">
                    <a:lumMod val="50000"/>
                  </a:schemeClr>
                </a:solidFill>
                <a:effectLst/>
                <a:latin typeface="Avenir Book" panose="02000503020000020003" pitchFamily="2" charset="0"/>
              </a:rPr>
              <a:t>2016</a:t>
            </a:r>
            <a:r>
              <a:rPr lang="en-US" sz="1400" dirty="0">
                <a:solidFill>
                  <a:schemeClr val="accent5">
                    <a:lumMod val="50000"/>
                  </a:schemeClr>
                </a:solidFill>
                <a:effectLst/>
                <a:latin typeface="Avenir Book" panose="02000503020000020003" pitchFamily="2" charset="0"/>
              </a:rPr>
              <a:t>, </a:t>
            </a:r>
            <a:r>
              <a:rPr lang="en-US" sz="1400" i="1" dirty="0">
                <a:solidFill>
                  <a:schemeClr val="accent5">
                    <a:lumMod val="50000"/>
                  </a:schemeClr>
                </a:solidFill>
                <a:effectLst/>
                <a:latin typeface="Avenir Book" panose="02000503020000020003" pitchFamily="2" charset="0"/>
              </a:rPr>
              <a:t>6</a:t>
            </a:r>
            <a:r>
              <a:rPr lang="en-US" sz="1400" dirty="0">
                <a:solidFill>
                  <a:schemeClr val="accent5">
                    <a:lumMod val="50000"/>
                  </a:schemeClr>
                </a:solidFill>
                <a:effectLst/>
                <a:latin typeface="Avenir Book" panose="02000503020000020003" pitchFamily="2" charset="0"/>
              </a:rPr>
              <a:t>, 26808.</a:t>
            </a:r>
            <a:endParaRPr lang="en-US" sz="1400" i="0" dirty="0">
              <a:solidFill>
                <a:schemeClr val="accent5">
                  <a:lumMod val="50000"/>
                </a:schemeClr>
              </a:solidFill>
              <a:effectLst/>
              <a:latin typeface="Avenir Book" panose="02000503020000020003" pitchFamily="2" charset="0"/>
            </a:endParaRPr>
          </a:p>
        </p:txBody>
      </p:sp>
      <p:pic>
        <p:nvPicPr>
          <p:cNvPr id="39938" name="Picture 2" descr="figure 4">
            <a:extLst>
              <a:ext uri="{FF2B5EF4-FFF2-40B4-BE49-F238E27FC236}">
                <a16:creationId xmlns:a16="http://schemas.microsoft.com/office/drawing/2014/main" id="{0789C401-847A-4743-AD52-C1D72B879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58412"/>
            <a:ext cx="5881402" cy="451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594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rmAutofit fontScale="90000"/>
          </a:bodyPr>
          <a:lstStyle/>
          <a:p>
            <a:r>
              <a:rPr lang="en-US" dirty="0">
                <a:solidFill>
                  <a:schemeClr val="accent5">
                    <a:lumMod val="50000"/>
                  </a:schemeClr>
                </a:solidFill>
                <a:latin typeface="Avenir Book" panose="02000503020000020003" pitchFamily="2" charset="0"/>
              </a:rPr>
              <a:t>Environmental concerns around deep-sea mining</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477078" y="3260035"/>
            <a:ext cx="6785113" cy="2968487"/>
          </a:xfrm>
        </p:spPr>
        <p:txBody>
          <a:bodyPr anchor="ctr">
            <a:normAutofit/>
          </a:bodyPr>
          <a:lstStyle/>
          <a:p>
            <a:pPr marL="0" indent="0">
              <a:buNone/>
            </a:pPr>
            <a:r>
              <a:rPr lang="en-US" sz="1800" i="0" dirty="0">
                <a:solidFill>
                  <a:schemeClr val="accent5">
                    <a:lumMod val="50000"/>
                  </a:schemeClr>
                </a:solidFill>
                <a:effectLst/>
                <a:latin typeface="Avenir Book" panose="02000503020000020003" pitchFamily="2" charset="0"/>
              </a:rPr>
              <a:t>Examples of seafloor morphology:</a:t>
            </a:r>
          </a:p>
          <a:p>
            <a:pPr marL="0" indent="0">
              <a:buNone/>
            </a:pPr>
            <a:r>
              <a:rPr lang="en-US" sz="1800" i="0" dirty="0">
                <a:solidFill>
                  <a:schemeClr val="accent5">
                    <a:lumMod val="50000"/>
                  </a:schemeClr>
                </a:solidFill>
                <a:effectLst/>
                <a:latin typeface="Avenir Book" panose="02000503020000020003" pitchFamily="2" charset="0"/>
              </a:rPr>
              <a:t>(a) 37-year old OMCO track</a:t>
            </a:r>
          </a:p>
          <a:p>
            <a:pPr marL="0" indent="0">
              <a:buNone/>
            </a:pPr>
            <a:r>
              <a:rPr lang="en-US" sz="1800" i="0" dirty="0">
                <a:solidFill>
                  <a:schemeClr val="accent5">
                    <a:lumMod val="50000"/>
                  </a:schemeClr>
                </a:solidFill>
                <a:effectLst/>
                <a:latin typeface="Avenir Book" panose="02000503020000020003" pitchFamily="2" charset="0"/>
              </a:rPr>
              <a:t>(b) Nodule landscape</a:t>
            </a:r>
          </a:p>
          <a:p>
            <a:pPr marL="0" indent="0">
              <a:buNone/>
            </a:pPr>
            <a:r>
              <a:rPr lang="en-US" sz="1800" i="0" dirty="0">
                <a:solidFill>
                  <a:schemeClr val="accent5">
                    <a:lumMod val="50000"/>
                  </a:schemeClr>
                </a:solidFill>
                <a:effectLst/>
                <a:latin typeface="Avenir Book" panose="02000503020000020003" pitchFamily="2" charset="0"/>
              </a:rPr>
              <a:t>(c) Nodule-free landscape</a:t>
            </a:r>
          </a:p>
          <a:p>
            <a:pPr marL="0" indent="0">
              <a:buNone/>
            </a:pPr>
            <a:endParaRPr lang="en-US" sz="1800" dirty="0">
              <a:solidFill>
                <a:schemeClr val="accent5">
                  <a:lumMod val="50000"/>
                </a:schemeClr>
              </a:solidFill>
              <a:latin typeface="Avenir Book" panose="02000503020000020003" pitchFamily="2" charset="0"/>
            </a:endParaRPr>
          </a:p>
          <a:p>
            <a:pPr marL="0" indent="0">
              <a:buNone/>
            </a:pPr>
            <a:r>
              <a:rPr lang="en-US" sz="1800" dirty="0">
                <a:solidFill>
                  <a:schemeClr val="accent5">
                    <a:lumMod val="50000"/>
                  </a:schemeClr>
                </a:solidFill>
                <a:effectLst/>
                <a:latin typeface="Avenir Book" panose="02000503020000020003" pitchFamily="2" charset="0"/>
              </a:rPr>
              <a:t>”Surveys conducted along tracks from trawling or experimental mining simulations up to 37 years old, suggest that the removal of epifauna is almost complete and that its full recovery is slow</a:t>
            </a:r>
            <a:r>
              <a:rPr lang="en-US" sz="1800" dirty="0">
                <a:solidFill>
                  <a:schemeClr val="accent5">
                    <a:lumMod val="50000"/>
                  </a:schemeClr>
                </a:solidFill>
                <a:latin typeface="Avenir Book" panose="02000503020000020003" pitchFamily="2" charset="0"/>
              </a:rPr>
              <a:t>”</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23</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334780"/>
            <a:ext cx="10717742" cy="523220"/>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A. </a:t>
            </a:r>
            <a:r>
              <a:rPr lang="en-US" sz="1400" dirty="0" err="1">
                <a:solidFill>
                  <a:schemeClr val="accent5">
                    <a:lumMod val="50000"/>
                  </a:schemeClr>
                </a:solidFill>
                <a:latin typeface="Avenir Book" panose="02000503020000020003" pitchFamily="2" charset="0"/>
              </a:rPr>
              <a:t>Vanreusel</a:t>
            </a:r>
            <a:r>
              <a:rPr lang="en-US" sz="1400" dirty="0">
                <a:solidFill>
                  <a:schemeClr val="accent5">
                    <a:lumMod val="50000"/>
                  </a:schemeClr>
                </a:solidFill>
                <a:latin typeface="Avenir Book" panose="02000503020000020003" pitchFamily="2" charset="0"/>
              </a:rPr>
              <a:t> et al. </a:t>
            </a:r>
            <a:r>
              <a:rPr lang="en-US" sz="1400" i="0" dirty="0">
                <a:solidFill>
                  <a:schemeClr val="accent5">
                    <a:lumMod val="50000"/>
                  </a:schemeClr>
                </a:solidFill>
                <a:effectLst/>
                <a:latin typeface="Avenir Book" panose="02000503020000020003" pitchFamily="2" charset="0"/>
              </a:rPr>
              <a:t>Threatened by mining, polymetallic nodules are required to preserve abyssal epifauna. </a:t>
            </a:r>
            <a:r>
              <a:rPr lang="en-US" sz="1400" i="1" dirty="0">
                <a:solidFill>
                  <a:schemeClr val="accent5">
                    <a:lumMod val="50000"/>
                  </a:schemeClr>
                </a:solidFill>
                <a:effectLst/>
                <a:latin typeface="Avenir Book" panose="02000503020000020003" pitchFamily="2" charset="0"/>
              </a:rPr>
              <a:t>Sci. Rep. </a:t>
            </a:r>
            <a:r>
              <a:rPr lang="en-US" sz="1400" b="1" dirty="0">
                <a:solidFill>
                  <a:schemeClr val="accent5">
                    <a:lumMod val="50000"/>
                  </a:schemeClr>
                </a:solidFill>
                <a:effectLst/>
                <a:latin typeface="Avenir Book" panose="02000503020000020003" pitchFamily="2" charset="0"/>
              </a:rPr>
              <a:t>2016</a:t>
            </a:r>
            <a:r>
              <a:rPr lang="en-US" sz="1400" dirty="0">
                <a:solidFill>
                  <a:schemeClr val="accent5">
                    <a:lumMod val="50000"/>
                  </a:schemeClr>
                </a:solidFill>
                <a:effectLst/>
                <a:latin typeface="Avenir Book" panose="02000503020000020003" pitchFamily="2" charset="0"/>
              </a:rPr>
              <a:t>, </a:t>
            </a:r>
            <a:r>
              <a:rPr lang="en-US" sz="1400" i="1" dirty="0">
                <a:solidFill>
                  <a:schemeClr val="accent5">
                    <a:lumMod val="50000"/>
                  </a:schemeClr>
                </a:solidFill>
                <a:effectLst/>
                <a:latin typeface="Avenir Book" panose="02000503020000020003" pitchFamily="2" charset="0"/>
              </a:rPr>
              <a:t>6</a:t>
            </a:r>
            <a:r>
              <a:rPr lang="en-US" sz="1400" dirty="0">
                <a:solidFill>
                  <a:schemeClr val="accent5">
                    <a:lumMod val="50000"/>
                  </a:schemeClr>
                </a:solidFill>
                <a:effectLst/>
                <a:latin typeface="Avenir Book" panose="02000503020000020003" pitchFamily="2" charset="0"/>
              </a:rPr>
              <a:t>, 26808.</a:t>
            </a:r>
          </a:p>
          <a:p>
            <a:r>
              <a:rPr lang="en-US" sz="1400" i="0" dirty="0">
                <a:solidFill>
                  <a:schemeClr val="accent5">
                    <a:lumMod val="50000"/>
                  </a:schemeClr>
                </a:solidFill>
                <a:latin typeface="Avenir Book" panose="02000503020000020003" pitchFamily="2" charset="0"/>
              </a:rPr>
              <a:t>(Image </a:t>
            </a:r>
            <a:r>
              <a:rPr lang="en-US" sz="1400" b="0" i="0" dirty="0">
                <a:solidFill>
                  <a:schemeClr val="accent5">
                    <a:lumMod val="50000"/>
                  </a:schemeClr>
                </a:solidFill>
                <a:effectLst/>
                <a:latin typeface="Avenir Book" panose="02000503020000020003" pitchFamily="2" charset="0"/>
              </a:rPr>
              <a:t>Copyright: ROV Kiel 6000 Team/GEOMAR Kiel.</a:t>
            </a:r>
            <a:r>
              <a:rPr lang="en-US" sz="1400" b="0" i="0" dirty="0">
                <a:solidFill>
                  <a:schemeClr val="accent5">
                    <a:lumMod val="50000"/>
                  </a:schemeClr>
                </a:solidFill>
                <a:latin typeface="Avenir Book" panose="02000503020000020003" pitchFamily="2" charset="0"/>
              </a:rPr>
              <a:t>)</a:t>
            </a:r>
            <a:endParaRPr lang="en-US" sz="1400" i="0" dirty="0">
              <a:solidFill>
                <a:schemeClr val="accent5">
                  <a:lumMod val="50000"/>
                </a:schemeClr>
              </a:solidFill>
              <a:effectLst/>
              <a:latin typeface="Avenir Book" panose="02000503020000020003" pitchFamily="2" charset="0"/>
            </a:endParaRPr>
          </a:p>
        </p:txBody>
      </p:sp>
      <p:pic>
        <p:nvPicPr>
          <p:cNvPr id="43010" name="Picture 2" descr="Figure 2">
            <a:extLst>
              <a:ext uri="{FF2B5EF4-FFF2-40B4-BE49-F238E27FC236}">
                <a16:creationId xmlns:a16="http://schemas.microsoft.com/office/drawing/2014/main" id="{FEE508B8-C41D-4D4E-8786-88EB484B64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579"/>
          <a:stretch/>
        </p:blipFill>
        <p:spPr bwMode="auto">
          <a:xfrm>
            <a:off x="1649895" y="743032"/>
            <a:ext cx="4439478" cy="2538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gure 2">
            <a:extLst>
              <a:ext uri="{FF2B5EF4-FFF2-40B4-BE49-F238E27FC236}">
                <a16:creationId xmlns:a16="http://schemas.microsoft.com/office/drawing/2014/main" id="{04404A2B-F43D-9D4C-9ECE-1E772D092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301"/>
          <a:stretch/>
        </p:blipFill>
        <p:spPr bwMode="auto">
          <a:xfrm>
            <a:off x="7536541" y="921687"/>
            <a:ext cx="4178381" cy="476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038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rmAutofit/>
          </a:bodyPr>
          <a:lstStyle/>
          <a:p>
            <a:r>
              <a:rPr lang="en-US" dirty="0">
                <a:solidFill>
                  <a:schemeClr val="accent5">
                    <a:lumMod val="50000"/>
                  </a:schemeClr>
                </a:solidFill>
                <a:latin typeface="Avenir Book" panose="02000503020000020003" pitchFamily="2" charset="0"/>
              </a:rPr>
              <a:t>Sediment plumes</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24</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334779"/>
            <a:ext cx="4554452" cy="523220"/>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C. Drazen et al. PNAS,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117</a:t>
            </a:r>
            <a:r>
              <a:rPr lang="en-US" sz="1400" dirty="0">
                <a:solidFill>
                  <a:schemeClr val="accent5">
                    <a:lumMod val="50000"/>
                  </a:schemeClr>
                </a:solidFill>
                <a:latin typeface="Avenir Book" panose="02000503020000020003" pitchFamily="2" charset="0"/>
              </a:rPr>
              <a:t> (30), 17455-17460.</a:t>
            </a:r>
          </a:p>
          <a:p>
            <a:r>
              <a:rPr lang="en-US" sz="1400" dirty="0">
                <a:solidFill>
                  <a:schemeClr val="accent5">
                    <a:lumMod val="50000"/>
                  </a:schemeClr>
                </a:solidFill>
                <a:latin typeface="Avenir Book" panose="02000503020000020003" pitchFamily="2" charset="0"/>
              </a:rPr>
              <a:t>C. Muñoz-</a:t>
            </a:r>
            <a:r>
              <a:rPr lang="en-US" sz="1400" dirty="0" err="1">
                <a:solidFill>
                  <a:schemeClr val="accent5">
                    <a:lumMod val="50000"/>
                  </a:schemeClr>
                </a:solidFill>
                <a:latin typeface="Avenir Book" panose="02000503020000020003" pitchFamily="2" charset="0"/>
              </a:rPr>
              <a:t>Royo</a:t>
            </a:r>
            <a:r>
              <a:rPr lang="en-US" sz="1400" dirty="0">
                <a:solidFill>
                  <a:schemeClr val="accent5">
                    <a:lumMod val="50000"/>
                  </a:schemeClr>
                </a:solidFill>
                <a:latin typeface="Avenir Book" panose="02000503020000020003" pitchFamily="2" charset="0"/>
              </a:rPr>
              <a:t> et al. </a:t>
            </a:r>
            <a:r>
              <a:rPr lang="en-US" sz="1400" i="1" dirty="0">
                <a:solidFill>
                  <a:schemeClr val="accent5">
                    <a:lumMod val="50000"/>
                  </a:schemeClr>
                </a:solidFill>
                <a:latin typeface="Avenir Book" panose="02000503020000020003" pitchFamily="2" charset="0"/>
              </a:rPr>
              <a:t>Sci. Adv.</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2022</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8</a:t>
            </a:r>
            <a:r>
              <a:rPr lang="en-US" sz="1400" dirty="0">
                <a:solidFill>
                  <a:schemeClr val="accent5">
                    <a:lumMod val="50000"/>
                  </a:schemeClr>
                </a:solidFill>
                <a:latin typeface="Avenir Book" panose="02000503020000020003" pitchFamily="2" charset="0"/>
              </a:rPr>
              <a:t>, eabn1219.</a:t>
            </a:r>
          </a:p>
        </p:txBody>
      </p:sp>
      <p:pic>
        <p:nvPicPr>
          <p:cNvPr id="5121" name="Picture 1" descr="page3image7946448">
            <a:extLst>
              <a:ext uri="{FF2B5EF4-FFF2-40B4-BE49-F238E27FC236}">
                <a16:creationId xmlns:a16="http://schemas.microsoft.com/office/drawing/2014/main" id="{52C44E48-7158-B145-A50C-A407B96504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569"/>
          <a:stretch/>
        </p:blipFill>
        <p:spPr bwMode="auto">
          <a:xfrm>
            <a:off x="6095998" y="827946"/>
            <a:ext cx="6013535" cy="5893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page3image7946448">
            <a:extLst>
              <a:ext uri="{FF2B5EF4-FFF2-40B4-BE49-F238E27FC236}">
                <a16:creationId xmlns:a16="http://schemas.microsoft.com/office/drawing/2014/main" id="{99B38912-84EB-E041-B985-7C2340BB6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323"/>
          <a:stretch/>
        </p:blipFill>
        <p:spPr bwMode="auto">
          <a:xfrm>
            <a:off x="254198" y="4433741"/>
            <a:ext cx="5608982" cy="160987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F257E069-C9AB-164A-926A-30E0345F421C}"/>
              </a:ext>
            </a:extLst>
          </p:cNvPr>
          <p:cNvSpPr txBox="1">
            <a:spLocks/>
          </p:cNvSpPr>
          <p:nvPr/>
        </p:nvSpPr>
        <p:spPr>
          <a:xfrm>
            <a:off x="477078" y="724069"/>
            <a:ext cx="5386102" cy="34771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5">
                    <a:lumMod val="50000"/>
                  </a:schemeClr>
                </a:solidFill>
                <a:latin typeface="Avenir Book" panose="02000503020000020003" pitchFamily="2" charset="0"/>
              </a:rPr>
              <a:t>Collectors create sediment plumes</a:t>
            </a:r>
          </a:p>
          <a:p>
            <a:r>
              <a:rPr lang="en-US" sz="2000" dirty="0">
                <a:solidFill>
                  <a:schemeClr val="accent5">
                    <a:lumMod val="50000"/>
                  </a:schemeClr>
                </a:solidFill>
                <a:latin typeface="Avenir Book" panose="02000503020000020003" pitchFamily="2" charset="0"/>
              </a:rPr>
              <a:t>Sediment and unwanted nodules piped up to the ship are returned to the ocean, creating a discharge plume</a:t>
            </a:r>
          </a:p>
          <a:p>
            <a:endParaRPr lang="en-US" sz="2000" dirty="0">
              <a:solidFill>
                <a:schemeClr val="accent5">
                  <a:lumMod val="50000"/>
                </a:schemeClr>
              </a:solidFill>
              <a:latin typeface="Avenir Book" panose="02000503020000020003" pitchFamily="2" charset="0"/>
            </a:endParaRPr>
          </a:p>
          <a:p>
            <a:pPr marL="0" indent="0">
              <a:buNone/>
            </a:pPr>
            <a:r>
              <a:rPr lang="en-US" sz="2000" dirty="0">
                <a:solidFill>
                  <a:schemeClr val="accent5">
                    <a:lumMod val="50000"/>
                  </a:schemeClr>
                </a:solidFill>
                <a:latin typeface="Avenir Book" panose="02000503020000020003" pitchFamily="2" charset="0"/>
              </a:rPr>
              <a:t>Plumes may clog filter feeding structures, bury organisms, and expose organisms to toxic metals</a:t>
            </a:r>
          </a:p>
        </p:txBody>
      </p:sp>
    </p:spTree>
    <p:extLst>
      <p:ext uri="{BB962C8B-B14F-4D97-AF65-F5344CB8AC3E}">
        <p14:creationId xmlns:p14="http://schemas.microsoft.com/office/powerpoint/2010/main" val="1336426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pPr marL="0" indent="0">
              <a:buNone/>
            </a:pPr>
            <a:r>
              <a:rPr lang="en-US" sz="2400" dirty="0">
                <a:solidFill>
                  <a:schemeClr val="accent5">
                    <a:lumMod val="50000"/>
                  </a:schemeClr>
                </a:solidFill>
                <a:effectLst/>
                <a:latin typeface="Avenir Book" panose="02000503020000020003" pitchFamily="2" charset="0"/>
              </a:rPr>
              <a:t>Illustration of the plume spreading behind a collector vehicle as it picks up nodules </a:t>
            </a:r>
            <a:endParaRPr lang="en-US" sz="2400" b="1" dirty="0">
              <a:solidFill>
                <a:schemeClr val="accent5">
                  <a:lumMod val="50000"/>
                </a:schemeClr>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25</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51179"/>
            <a:ext cx="11105322" cy="307777"/>
          </a:xfrm>
          <a:prstGeom prst="rect">
            <a:avLst/>
          </a:prstGeom>
          <a:noFill/>
        </p:spPr>
        <p:txBody>
          <a:bodyPr wrap="square" rtlCol="0">
            <a:spAutoFit/>
          </a:bodyPr>
          <a:lstStyle/>
          <a:p>
            <a:r>
              <a:rPr lang="en-US" sz="1400" dirty="0">
                <a:solidFill>
                  <a:schemeClr val="accent5">
                    <a:lumMod val="50000"/>
                  </a:schemeClr>
                </a:solidFill>
                <a:latin typeface="Avenir Book" panose="02000503020000020003" pitchFamily="2" charset="0"/>
              </a:rPr>
              <a:t>C. Muñoz-</a:t>
            </a:r>
            <a:r>
              <a:rPr lang="en-US" sz="1400" dirty="0" err="1">
                <a:solidFill>
                  <a:schemeClr val="accent5">
                    <a:lumMod val="50000"/>
                  </a:schemeClr>
                </a:solidFill>
                <a:latin typeface="Avenir Book" panose="02000503020000020003" pitchFamily="2" charset="0"/>
              </a:rPr>
              <a:t>Royo</a:t>
            </a:r>
            <a:r>
              <a:rPr lang="en-US" sz="1400" dirty="0">
                <a:solidFill>
                  <a:schemeClr val="accent5">
                    <a:lumMod val="50000"/>
                  </a:schemeClr>
                </a:solidFill>
                <a:latin typeface="Avenir Book" panose="02000503020000020003" pitchFamily="2" charset="0"/>
              </a:rPr>
              <a:t> et al. </a:t>
            </a:r>
            <a:r>
              <a:rPr lang="en-US" sz="1400" i="1" dirty="0">
                <a:solidFill>
                  <a:schemeClr val="accent5">
                    <a:lumMod val="50000"/>
                  </a:schemeClr>
                </a:solidFill>
                <a:latin typeface="Avenir Book" panose="02000503020000020003" pitchFamily="2" charset="0"/>
              </a:rPr>
              <a:t>Sci. Adv.</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2022</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8</a:t>
            </a:r>
            <a:r>
              <a:rPr lang="en-US" sz="1400" dirty="0">
                <a:solidFill>
                  <a:schemeClr val="accent5">
                    <a:lumMod val="50000"/>
                  </a:schemeClr>
                </a:solidFill>
                <a:latin typeface="Avenir Book" panose="02000503020000020003" pitchFamily="2" charset="0"/>
              </a:rPr>
              <a:t>, eabn1219.</a:t>
            </a:r>
          </a:p>
        </p:txBody>
      </p:sp>
      <p:pic>
        <p:nvPicPr>
          <p:cNvPr id="44033" name="Picture 1" descr="page2image8146384">
            <a:extLst>
              <a:ext uri="{FF2B5EF4-FFF2-40B4-BE49-F238E27FC236}">
                <a16:creationId xmlns:a16="http://schemas.microsoft.com/office/drawing/2014/main" id="{F1A89F22-2E63-094D-94EF-4A9103008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445" y="1294215"/>
            <a:ext cx="6550738" cy="33987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video game&#10;&#10;Description automatically generated with medium confidence">
            <a:extLst>
              <a:ext uri="{FF2B5EF4-FFF2-40B4-BE49-F238E27FC236}">
                <a16:creationId xmlns:a16="http://schemas.microsoft.com/office/drawing/2014/main" id="{D17E8439-0479-1B4C-ADEB-C366B69D44D4}"/>
              </a:ext>
            </a:extLst>
          </p:cNvPr>
          <p:cNvPicPr>
            <a:picLocks noChangeAspect="1"/>
          </p:cNvPicPr>
          <p:nvPr/>
        </p:nvPicPr>
        <p:blipFill>
          <a:blip r:embed="rId3"/>
          <a:stretch>
            <a:fillRect/>
          </a:stretch>
        </p:blipFill>
        <p:spPr>
          <a:xfrm>
            <a:off x="200484" y="989179"/>
            <a:ext cx="4871785" cy="4008783"/>
          </a:xfrm>
          <a:prstGeom prst="rect">
            <a:avLst/>
          </a:prstGeom>
        </p:spPr>
      </p:pic>
      <p:sp>
        <p:nvSpPr>
          <p:cNvPr id="11" name="TextBox 10">
            <a:extLst>
              <a:ext uri="{FF2B5EF4-FFF2-40B4-BE49-F238E27FC236}">
                <a16:creationId xmlns:a16="http://schemas.microsoft.com/office/drawing/2014/main" id="{4F1727DA-4756-764E-8923-47DF5237A09A}"/>
              </a:ext>
            </a:extLst>
          </p:cNvPr>
          <p:cNvSpPr txBox="1"/>
          <p:nvPr/>
        </p:nvSpPr>
        <p:spPr>
          <a:xfrm>
            <a:off x="305650" y="5229510"/>
            <a:ext cx="11580699" cy="1200329"/>
          </a:xfrm>
          <a:prstGeom prst="rect">
            <a:avLst/>
          </a:prstGeom>
          <a:noFill/>
        </p:spPr>
        <p:txBody>
          <a:bodyPr wrap="square" rtlCol="0">
            <a:spAutoFit/>
          </a:bodyPr>
          <a:lstStyle/>
          <a:p>
            <a:r>
              <a:rPr lang="en-US" sz="1800" dirty="0">
                <a:solidFill>
                  <a:schemeClr val="accent5">
                    <a:lumMod val="50000"/>
                  </a:schemeClr>
                </a:solidFill>
                <a:effectLst/>
                <a:latin typeface="Avenir Book" panose="02000503020000020003" pitchFamily="2" charset="0"/>
              </a:rPr>
              <a:t>“Our results suggest that turbidity current dynamics sets the fraction of sediment remaining suspended and the scale of the subsequent ambient sediment plume. The implications of this process, which is characteristically overlooked in previous modeling efforts, are substantial for plume modeling that will lie at the heart of environmental impact statements for regulatory consideration.”</a:t>
            </a:r>
            <a:endParaRPr lang="en-US" dirty="0">
              <a:solidFill>
                <a:schemeClr val="accent5">
                  <a:lumMod val="50000"/>
                </a:schemeClr>
              </a:solidFill>
              <a:latin typeface="Avenir Book" panose="02000503020000020003" pitchFamily="2" charset="0"/>
            </a:endParaRPr>
          </a:p>
        </p:txBody>
      </p:sp>
    </p:spTree>
    <p:extLst>
      <p:ext uri="{BB962C8B-B14F-4D97-AF65-F5344CB8AC3E}">
        <p14:creationId xmlns:p14="http://schemas.microsoft.com/office/powerpoint/2010/main" val="3109461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pPr marL="0" indent="0">
              <a:buNone/>
            </a:pPr>
            <a:r>
              <a:rPr lang="en-US" sz="4000" dirty="0">
                <a:solidFill>
                  <a:schemeClr val="accent5">
                    <a:lumMod val="50000"/>
                  </a:schemeClr>
                </a:solidFill>
                <a:effectLst/>
                <a:latin typeface="Avenir Book" panose="02000503020000020003" pitchFamily="2" charset="0"/>
              </a:rPr>
              <a:t>Massive sulfide deposits</a:t>
            </a:r>
            <a:endParaRPr lang="en-US" sz="4000" b="1" dirty="0">
              <a:solidFill>
                <a:schemeClr val="accent5">
                  <a:lumMod val="50000"/>
                </a:schemeClr>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26</a:t>
            </a:fld>
            <a:endParaRPr lang="en-US"/>
          </a:p>
        </p:txBody>
      </p:sp>
      <p:sp>
        <p:nvSpPr>
          <p:cNvPr id="8" name="TextBox 7">
            <a:extLst>
              <a:ext uri="{FF2B5EF4-FFF2-40B4-BE49-F238E27FC236}">
                <a16:creationId xmlns:a16="http://schemas.microsoft.com/office/drawing/2014/main" id="{A44E00C6-D394-3F4A-8DE7-1B9451A5AF35}"/>
              </a:ext>
            </a:extLst>
          </p:cNvPr>
          <p:cNvSpPr txBox="1"/>
          <p:nvPr/>
        </p:nvSpPr>
        <p:spPr>
          <a:xfrm>
            <a:off x="0" y="6334779"/>
            <a:ext cx="3905236" cy="523220"/>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International Seabed Authority (ISA) website</a:t>
            </a:r>
          </a:p>
          <a:p>
            <a:r>
              <a:rPr lang="en-US" sz="1400" dirty="0">
                <a:solidFill>
                  <a:schemeClr val="accent5">
                    <a:lumMod val="50000"/>
                  </a:schemeClr>
                </a:solidFill>
                <a:latin typeface="Avenir Book" panose="02000503020000020003" pitchFamily="2" charset="0"/>
              </a:rPr>
              <a:t>M. O. Anderson </a:t>
            </a:r>
            <a:r>
              <a:rPr lang="en-US" sz="1400" i="1" dirty="0">
                <a:solidFill>
                  <a:schemeClr val="accent5">
                    <a:lumMod val="50000"/>
                  </a:schemeClr>
                </a:solidFill>
                <a:latin typeface="Avenir Book" panose="02000503020000020003" pitchFamily="2" charset="0"/>
              </a:rPr>
              <a:t>Nature </a:t>
            </a:r>
            <a:r>
              <a:rPr lang="en-US" sz="1400" i="1" dirty="0" err="1">
                <a:solidFill>
                  <a:schemeClr val="accent5">
                    <a:lumMod val="50000"/>
                  </a:schemeClr>
                </a:solidFill>
                <a:latin typeface="Avenir Book" panose="02000503020000020003" pitchFamily="2" charset="0"/>
              </a:rPr>
              <a:t>Geosci</a:t>
            </a:r>
            <a:r>
              <a:rPr lang="en-US" sz="1400" i="1" dirty="0">
                <a:solidFill>
                  <a:schemeClr val="accent5">
                    <a:lumMod val="50000"/>
                  </a:schemeClr>
                </a:solidFill>
                <a:latin typeface="Avenir Book" panose="02000503020000020003" pitchFamily="2" charset="0"/>
              </a:rPr>
              <a:t>.</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2018</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11</a:t>
            </a:r>
            <a:r>
              <a:rPr lang="en-US" sz="1400" dirty="0">
                <a:solidFill>
                  <a:schemeClr val="accent5">
                    <a:lumMod val="50000"/>
                  </a:schemeClr>
                </a:solidFill>
                <a:latin typeface="Avenir Book" panose="02000503020000020003" pitchFamily="2" charset="0"/>
              </a:rPr>
              <a:t>, 706.</a:t>
            </a:r>
            <a:endParaRPr lang="en-US" sz="1100" dirty="0">
              <a:solidFill>
                <a:schemeClr val="accent5">
                  <a:lumMod val="50000"/>
                </a:schemeClr>
              </a:solidFill>
              <a:latin typeface="Avenir Book" panose="02000503020000020003" pitchFamily="2" charset="0"/>
            </a:endParaRPr>
          </a:p>
        </p:txBody>
      </p:sp>
      <p:sp>
        <p:nvSpPr>
          <p:cNvPr id="3" name="TextBox 2">
            <a:extLst>
              <a:ext uri="{FF2B5EF4-FFF2-40B4-BE49-F238E27FC236}">
                <a16:creationId xmlns:a16="http://schemas.microsoft.com/office/drawing/2014/main" id="{ECEBCC40-34AD-F94C-8AEE-C83ADB914A4C}"/>
              </a:ext>
            </a:extLst>
          </p:cNvPr>
          <p:cNvSpPr txBox="1"/>
          <p:nvPr/>
        </p:nvSpPr>
        <p:spPr>
          <a:xfrm>
            <a:off x="383634" y="977970"/>
            <a:ext cx="5712366" cy="3170099"/>
          </a:xfrm>
          <a:prstGeom prst="rect">
            <a:avLst/>
          </a:prstGeom>
          <a:noFill/>
        </p:spPr>
        <p:txBody>
          <a:bodyPr wrap="square" rtlCol="0">
            <a:spAutoFit/>
          </a:bodyPr>
          <a:lstStyle/>
          <a:p>
            <a:r>
              <a:rPr lang="en-US" sz="2000" dirty="0">
                <a:solidFill>
                  <a:schemeClr val="accent5">
                    <a:lumMod val="50000"/>
                  </a:schemeClr>
                </a:solidFill>
                <a:latin typeface="Avenir Book" panose="02000503020000020003" pitchFamily="2" charset="0"/>
              </a:rPr>
              <a:t>&gt;350 sites of high-temperature hydrothermal vents and ~200 sites of significant massive sulfide accumulation have been identified</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Mostly associated with the mid-ocean ridges, </a:t>
            </a:r>
            <a:r>
              <a:rPr lang="en-US" sz="2000" dirty="0" err="1">
                <a:solidFill>
                  <a:schemeClr val="accent5">
                    <a:lumMod val="50000"/>
                  </a:schemeClr>
                </a:solidFill>
                <a:latin typeface="Avenir Book" panose="02000503020000020003" pitchFamily="2" charset="0"/>
              </a:rPr>
              <a:t>backarc</a:t>
            </a:r>
            <a:r>
              <a:rPr lang="en-US" sz="2000" dirty="0">
                <a:solidFill>
                  <a:schemeClr val="accent5">
                    <a:lumMod val="50000"/>
                  </a:schemeClr>
                </a:solidFill>
                <a:latin typeface="Avenir Book" panose="02000503020000020003" pitchFamily="2" charset="0"/>
              </a:rPr>
              <a:t> environments, submarine volcanic arcs, and in basins near volcanic arcs</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Total accumulation estimated to be 10</a:t>
            </a:r>
            <a:r>
              <a:rPr lang="en-US" sz="2000" baseline="30000" dirty="0">
                <a:solidFill>
                  <a:schemeClr val="accent5">
                    <a:lumMod val="50000"/>
                  </a:schemeClr>
                </a:solidFill>
                <a:latin typeface="Avenir Book" panose="02000503020000020003" pitchFamily="2" charset="0"/>
              </a:rPr>
              <a:t>8</a:t>
            </a:r>
            <a:r>
              <a:rPr lang="en-US" sz="2000" dirty="0">
                <a:solidFill>
                  <a:schemeClr val="accent5">
                    <a:lumMod val="50000"/>
                  </a:schemeClr>
                </a:solidFill>
                <a:latin typeface="Avenir Book" panose="02000503020000020003" pitchFamily="2" charset="0"/>
              </a:rPr>
              <a:t> </a:t>
            </a:r>
            <a:r>
              <a:rPr lang="en-US" sz="2000" dirty="0" err="1">
                <a:solidFill>
                  <a:schemeClr val="accent5">
                    <a:lumMod val="50000"/>
                  </a:schemeClr>
                </a:solidFill>
                <a:latin typeface="Avenir Book" panose="02000503020000020003" pitchFamily="2" charset="0"/>
              </a:rPr>
              <a:t>tonnes</a:t>
            </a:r>
            <a:r>
              <a:rPr lang="en-US" sz="2000" dirty="0">
                <a:solidFill>
                  <a:schemeClr val="accent5">
                    <a:lumMod val="50000"/>
                  </a:schemeClr>
                </a:solidFill>
                <a:latin typeface="Avenir Book" panose="02000503020000020003" pitchFamily="2" charset="0"/>
              </a:rPr>
              <a:t>, containing ~3 x 10</a:t>
            </a:r>
            <a:r>
              <a:rPr lang="en-US" sz="2000" baseline="30000" dirty="0">
                <a:solidFill>
                  <a:schemeClr val="accent5">
                    <a:lumMod val="50000"/>
                  </a:schemeClr>
                </a:solidFill>
                <a:latin typeface="Avenir Book" panose="02000503020000020003" pitchFamily="2" charset="0"/>
              </a:rPr>
              <a:t>7</a:t>
            </a:r>
            <a:r>
              <a:rPr lang="en-US" sz="2000" dirty="0">
                <a:solidFill>
                  <a:schemeClr val="accent5">
                    <a:lumMod val="50000"/>
                  </a:schemeClr>
                </a:solidFill>
                <a:latin typeface="Avenir Book" panose="02000503020000020003" pitchFamily="2" charset="0"/>
              </a:rPr>
              <a:t> </a:t>
            </a:r>
            <a:r>
              <a:rPr lang="en-US" sz="2000" dirty="0" err="1">
                <a:solidFill>
                  <a:schemeClr val="accent5">
                    <a:lumMod val="50000"/>
                  </a:schemeClr>
                </a:solidFill>
                <a:latin typeface="Avenir Book" panose="02000503020000020003" pitchFamily="2" charset="0"/>
              </a:rPr>
              <a:t>tonnes</a:t>
            </a:r>
            <a:r>
              <a:rPr lang="en-US" sz="2000" dirty="0">
                <a:solidFill>
                  <a:schemeClr val="accent5">
                    <a:lumMod val="50000"/>
                  </a:schemeClr>
                </a:solidFill>
                <a:latin typeface="Avenir Book" panose="02000503020000020003" pitchFamily="2" charset="0"/>
              </a:rPr>
              <a:t> of Cu and Zn</a:t>
            </a:r>
          </a:p>
        </p:txBody>
      </p:sp>
      <p:pic>
        <p:nvPicPr>
          <p:cNvPr id="48130" name="Picture 2" descr="figure 1">
            <a:extLst>
              <a:ext uri="{FF2B5EF4-FFF2-40B4-BE49-F238E27FC236}">
                <a16:creationId xmlns:a16="http://schemas.microsoft.com/office/drawing/2014/main" id="{7815E45F-2CCE-0148-967B-0CC316131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567" y="191387"/>
            <a:ext cx="5655799" cy="3921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423EE461-FD58-EA4B-9436-AFB7CA43C4B4}"/>
              </a:ext>
            </a:extLst>
          </p:cNvPr>
          <p:cNvPicPr>
            <a:picLocks noChangeAspect="1"/>
          </p:cNvPicPr>
          <p:nvPr/>
        </p:nvPicPr>
        <p:blipFill rotWithShape="1">
          <a:blip r:embed="rId4"/>
          <a:srcRect l="29011" b="47640"/>
          <a:stretch/>
        </p:blipFill>
        <p:spPr>
          <a:xfrm>
            <a:off x="5861486" y="4113293"/>
            <a:ext cx="4850559" cy="2522767"/>
          </a:xfrm>
          <a:prstGeom prst="rect">
            <a:avLst/>
          </a:prstGeom>
        </p:spPr>
      </p:pic>
      <p:pic>
        <p:nvPicPr>
          <p:cNvPr id="48132" name="Picture 4" descr="Legacy image">
            <a:extLst>
              <a:ext uri="{FF2B5EF4-FFF2-40B4-BE49-F238E27FC236}">
                <a16:creationId xmlns:a16="http://schemas.microsoft.com/office/drawing/2014/main" id="{1BFFE67A-77C8-804C-9939-E9328F677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16" y="4229358"/>
            <a:ext cx="2024131" cy="2024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D99C66-75E9-2A48-84CB-C83B791D7FFF}"/>
              </a:ext>
            </a:extLst>
          </p:cNvPr>
          <p:cNvSpPr txBox="1"/>
          <p:nvPr/>
        </p:nvSpPr>
        <p:spPr>
          <a:xfrm>
            <a:off x="2811647" y="4733592"/>
            <a:ext cx="2659513" cy="1015663"/>
          </a:xfrm>
          <a:prstGeom prst="rect">
            <a:avLst/>
          </a:prstGeom>
          <a:noFill/>
        </p:spPr>
        <p:txBody>
          <a:bodyPr wrap="square" rtlCol="0">
            <a:spAutoFit/>
          </a:bodyPr>
          <a:lstStyle/>
          <a:p>
            <a:r>
              <a:rPr lang="en-US" sz="2000" dirty="0">
                <a:solidFill>
                  <a:schemeClr val="accent5">
                    <a:lumMod val="50000"/>
                  </a:schemeClr>
                </a:solidFill>
                <a:latin typeface="Avenir Book" panose="02000503020000020003" pitchFamily="2" charset="0"/>
              </a:rPr>
              <a:t>Unique ecosystems at hydrothermal vents (giant tube worms)</a:t>
            </a:r>
          </a:p>
        </p:txBody>
      </p:sp>
    </p:spTree>
    <p:extLst>
      <p:ext uri="{BB962C8B-B14F-4D97-AF65-F5344CB8AC3E}">
        <p14:creationId xmlns:p14="http://schemas.microsoft.com/office/powerpoint/2010/main" val="1943957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pPr marL="0" indent="0">
              <a:buNone/>
            </a:pPr>
            <a:r>
              <a:rPr lang="en-US" sz="4000" dirty="0">
                <a:solidFill>
                  <a:schemeClr val="accent5">
                    <a:lumMod val="50000"/>
                  </a:schemeClr>
                </a:solidFill>
                <a:effectLst/>
                <a:latin typeface="Avenir Book" panose="02000503020000020003" pitchFamily="2" charset="0"/>
              </a:rPr>
              <a:t>Cobalt crusts</a:t>
            </a:r>
            <a:endParaRPr lang="en-US" sz="4000" b="1" dirty="0">
              <a:solidFill>
                <a:schemeClr val="accent5">
                  <a:lumMod val="50000"/>
                </a:schemeClr>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27</a:t>
            </a:fld>
            <a:endParaRPr lang="en-US"/>
          </a:p>
        </p:txBody>
      </p:sp>
      <p:sp>
        <p:nvSpPr>
          <p:cNvPr id="8" name="TextBox 7">
            <a:extLst>
              <a:ext uri="{FF2B5EF4-FFF2-40B4-BE49-F238E27FC236}">
                <a16:creationId xmlns:a16="http://schemas.microsoft.com/office/drawing/2014/main" id="{A44E00C6-D394-3F4A-8DE7-1B9451A5AF35}"/>
              </a:ext>
            </a:extLst>
          </p:cNvPr>
          <p:cNvSpPr txBox="1"/>
          <p:nvPr/>
        </p:nvSpPr>
        <p:spPr>
          <a:xfrm>
            <a:off x="0" y="6334869"/>
            <a:ext cx="6263253" cy="523220"/>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International Seabed Authority (ISA) website</a:t>
            </a:r>
          </a:p>
          <a:p>
            <a:r>
              <a:rPr lang="en-US" sz="1400" dirty="0">
                <a:solidFill>
                  <a:schemeClr val="accent5">
                    <a:lumMod val="50000"/>
                  </a:schemeClr>
                </a:solidFill>
                <a:latin typeface="Avenir Book" panose="02000503020000020003" pitchFamily="2" charset="0"/>
              </a:rPr>
              <a:t>World Ocean Reviews 3, Marine Resources - Opportunities and Risks (2014).</a:t>
            </a:r>
          </a:p>
        </p:txBody>
      </p:sp>
      <p:sp>
        <p:nvSpPr>
          <p:cNvPr id="3" name="TextBox 2">
            <a:extLst>
              <a:ext uri="{FF2B5EF4-FFF2-40B4-BE49-F238E27FC236}">
                <a16:creationId xmlns:a16="http://schemas.microsoft.com/office/drawing/2014/main" id="{ECEBCC40-34AD-F94C-8AEE-C83ADB914A4C}"/>
              </a:ext>
            </a:extLst>
          </p:cNvPr>
          <p:cNvSpPr txBox="1"/>
          <p:nvPr/>
        </p:nvSpPr>
        <p:spPr>
          <a:xfrm>
            <a:off x="321213" y="803926"/>
            <a:ext cx="6638268" cy="1938992"/>
          </a:xfrm>
          <a:prstGeom prst="rect">
            <a:avLst/>
          </a:prstGeom>
          <a:noFill/>
        </p:spPr>
        <p:txBody>
          <a:bodyPr wrap="square" rtlCol="0">
            <a:spAutoFit/>
          </a:bodyPr>
          <a:lstStyle/>
          <a:p>
            <a:r>
              <a:rPr lang="en-US" sz="2000" b="1" dirty="0">
                <a:solidFill>
                  <a:schemeClr val="accent5">
                    <a:lumMod val="50000"/>
                  </a:schemeClr>
                </a:solidFill>
                <a:latin typeface="Avenir Book" panose="02000503020000020003" pitchFamily="2" charset="0"/>
              </a:rPr>
              <a:t>Cobalt-rich ferromanganese crusts</a:t>
            </a:r>
          </a:p>
          <a:p>
            <a:pPr marL="342900" indent="-342900">
              <a:buFont typeface="Arial" panose="020B0604020202020204" pitchFamily="34" charset="0"/>
              <a:buChar char="•"/>
            </a:pPr>
            <a:r>
              <a:rPr lang="en-US" sz="2000" dirty="0">
                <a:solidFill>
                  <a:schemeClr val="accent5">
                    <a:lumMod val="50000"/>
                  </a:schemeClr>
                </a:solidFill>
                <a:latin typeface="Avenir Book" panose="02000503020000020003" pitchFamily="2" charset="0"/>
              </a:rPr>
              <a:t>Depths between ~400 – 5000 m</a:t>
            </a:r>
          </a:p>
          <a:p>
            <a:pPr marL="342900" indent="-342900">
              <a:buFont typeface="Arial" panose="020B0604020202020204" pitchFamily="34" charset="0"/>
              <a:buChar char="•"/>
            </a:pPr>
            <a:r>
              <a:rPr lang="en-US" sz="2000" dirty="0">
                <a:solidFill>
                  <a:schemeClr val="accent5">
                    <a:lumMod val="50000"/>
                  </a:schemeClr>
                </a:solidFill>
                <a:latin typeface="Avenir Book" panose="02000503020000020003" pitchFamily="2" charset="0"/>
              </a:rPr>
              <a:t>Areas of significant volcanic activity</a:t>
            </a:r>
          </a:p>
          <a:p>
            <a:pPr marL="342900" indent="-342900">
              <a:buFont typeface="Arial" panose="020B0604020202020204" pitchFamily="34" charset="0"/>
              <a:buChar char="•"/>
            </a:pPr>
            <a:r>
              <a:rPr lang="en-US" sz="2000" dirty="0">
                <a:solidFill>
                  <a:schemeClr val="accent5">
                    <a:lumMod val="50000"/>
                  </a:schemeClr>
                </a:solidFill>
                <a:latin typeface="Avenir Book" panose="02000503020000020003" pitchFamily="2" charset="0"/>
              </a:rPr>
              <a:t>Grown on hard-rock substrates of volcanic origin via precipitation of metals dissolved in seawater</a:t>
            </a:r>
          </a:p>
          <a:p>
            <a:pPr marL="342900" indent="-342900">
              <a:buFont typeface="Arial" panose="020B0604020202020204" pitchFamily="34" charset="0"/>
              <a:buChar char="•"/>
            </a:pPr>
            <a:r>
              <a:rPr lang="en-US" sz="2000" dirty="0">
                <a:solidFill>
                  <a:schemeClr val="accent5">
                    <a:lumMod val="50000"/>
                  </a:schemeClr>
                </a:solidFill>
                <a:latin typeface="Avenir Book" panose="02000503020000020003" pitchFamily="2" charset="0"/>
              </a:rPr>
              <a:t>Up to 2% Co, 0.0001% Pt, plus rare earth elements</a:t>
            </a:r>
          </a:p>
        </p:txBody>
      </p:sp>
      <p:pic>
        <p:nvPicPr>
          <p:cNvPr id="49154" name="Picture 2" descr="Cobalt-Rich Ferromanganese Crusts">
            <a:extLst>
              <a:ext uri="{FF2B5EF4-FFF2-40B4-BE49-F238E27FC236}">
                <a16:creationId xmlns:a16="http://schemas.microsoft.com/office/drawing/2014/main" id="{7A61D44F-325B-C14C-9A52-2142E33BF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694" y="409438"/>
            <a:ext cx="4246709" cy="3185032"/>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fig. 2.25 &gt; In cross  section the black cobalt crust, several centimetres thick, is easy to recognize against the light- coloured volcanic rock. This rock comes from the Louisville seamount chain in the  southwest Pacific, which comprises over  70 seamounts. © BGR">
            <a:extLst>
              <a:ext uri="{FF2B5EF4-FFF2-40B4-BE49-F238E27FC236}">
                <a16:creationId xmlns:a16="http://schemas.microsoft.com/office/drawing/2014/main" id="{3C9A6BA3-3BAA-D34B-852C-751025F4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657" y="3080543"/>
            <a:ext cx="5063343" cy="30785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476640-DE74-4A4D-8AA7-D6A1AD46887B}"/>
              </a:ext>
            </a:extLst>
          </p:cNvPr>
          <p:cNvSpPr txBox="1"/>
          <p:nvPr/>
        </p:nvSpPr>
        <p:spPr>
          <a:xfrm>
            <a:off x="6246720" y="4003907"/>
            <a:ext cx="5536962" cy="1631216"/>
          </a:xfrm>
          <a:prstGeom prst="rect">
            <a:avLst/>
          </a:prstGeom>
          <a:noFill/>
        </p:spPr>
        <p:txBody>
          <a:bodyPr wrap="square" rtlCol="0">
            <a:spAutoFit/>
          </a:bodyPr>
          <a:lstStyle/>
          <a:p>
            <a:r>
              <a:rPr lang="en-US" sz="2000" dirty="0">
                <a:solidFill>
                  <a:schemeClr val="accent5">
                    <a:lumMod val="50000"/>
                  </a:schemeClr>
                </a:solidFill>
                <a:latin typeface="Avenir Book" panose="02000503020000020003" pitchFamily="2" charset="0"/>
              </a:rPr>
              <a:t>Cross section of black cobalt crust, several cm thick, atop light-colored volcanic rock</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From the Louisville seamount chain in the southwest Pacific</a:t>
            </a:r>
          </a:p>
        </p:txBody>
      </p:sp>
    </p:spTree>
    <p:extLst>
      <p:ext uri="{BB962C8B-B14F-4D97-AF65-F5344CB8AC3E}">
        <p14:creationId xmlns:p14="http://schemas.microsoft.com/office/powerpoint/2010/main" val="3251444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pPr marL="0" indent="0">
              <a:buNone/>
            </a:pPr>
            <a:r>
              <a:rPr lang="en-US" sz="4000" dirty="0">
                <a:solidFill>
                  <a:schemeClr val="accent5">
                    <a:lumMod val="50000"/>
                  </a:schemeClr>
                </a:solidFill>
                <a:effectLst/>
                <a:latin typeface="Avenir Book" panose="02000503020000020003" pitchFamily="2" charset="0"/>
              </a:rPr>
              <a:t>Cobalt crusts</a:t>
            </a:r>
            <a:endParaRPr lang="en-US" sz="4000" b="1" dirty="0">
              <a:solidFill>
                <a:schemeClr val="accent5">
                  <a:lumMod val="50000"/>
                </a:schemeClr>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28</a:t>
            </a:fld>
            <a:endParaRPr lang="en-US"/>
          </a:p>
        </p:txBody>
      </p:sp>
      <p:sp>
        <p:nvSpPr>
          <p:cNvPr id="8" name="TextBox 7">
            <a:extLst>
              <a:ext uri="{FF2B5EF4-FFF2-40B4-BE49-F238E27FC236}">
                <a16:creationId xmlns:a16="http://schemas.microsoft.com/office/drawing/2014/main" id="{A44E00C6-D394-3F4A-8DE7-1B9451A5AF35}"/>
              </a:ext>
            </a:extLst>
          </p:cNvPr>
          <p:cNvSpPr txBox="1"/>
          <p:nvPr/>
        </p:nvSpPr>
        <p:spPr>
          <a:xfrm>
            <a:off x="0" y="6334869"/>
            <a:ext cx="6197530" cy="523220"/>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International Seabed Authority (ISA) website</a:t>
            </a:r>
          </a:p>
          <a:p>
            <a:r>
              <a:rPr lang="en-US" sz="1400" dirty="0">
                <a:solidFill>
                  <a:schemeClr val="accent5">
                    <a:lumMod val="50000"/>
                  </a:schemeClr>
                </a:solidFill>
                <a:latin typeface="Avenir Book" panose="02000503020000020003" pitchFamily="2" charset="0"/>
              </a:rPr>
              <a:t>World Ocean Reviews 3, Marine Resources - Opportunities and Risks (2014).</a:t>
            </a:r>
          </a:p>
        </p:txBody>
      </p:sp>
      <p:sp>
        <p:nvSpPr>
          <p:cNvPr id="3" name="TextBox 2">
            <a:extLst>
              <a:ext uri="{FF2B5EF4-FFF2-40B4-BE49-F238E27FC236}">
                <a16:creationId xmlns:a16="http://schemas.microsoft.com/office/drawing/2014/main" id="{ECEBCC40-34AD-F94C-8AEE-C83ADB914A4C}"/>
              </a:ext>
            </a:extLst>
          </p:cNvPr>
          <p:cNvSpPr txBox="1"/>
          <p:nvPr/>
        </p:nvSpPr>
        <p:spPr>
          <a:xfrm>
            <a:off x="321213" y="803926"/>
            <a:ext cx="5976799" cy="1631216"/>
          </a:xfrm>
          <a:prstGeom prst="rect">
            <a:avLst/>
          </a:prstGeom>
          <a:noFill/>
        </p:spPr>
        <p:txBody>
          <a:bodyPr wrap="square" rtlCol="0">
            <a:spAutoFit/>
          </a:bodyPr>
          <a:lstStyle/>
          <a:p>
            <a:r>
              <a:rPr lang="en-US" sz="2000" dirty="0">
                <a:solidFill>
                  <a:schemeClr val="accent5">
                    <a:lumMod val="50000"/>
                  </a:schemeClr>
                </a:solidFill>
                <a:latin typeface="Avenir Book" panose="02000503020000020003" pitchFamily="2" charset="0"/>
              </a:rPr>
              <a:t>Unlike polymetallic nodules, most cobalt crusts are located within Exclusive Economic Zones – not overseen by the International Seabed Authority</a:t>
            </a:r>
          </a:p>
          <a:p>
            <a:endParaRPr lang="en-US" sz="2000" dirty="0">
              <a:solidFill>
                <a:schemeClr val="accent5">
                  <a:lumMod val="50000"/>
                </a:schemeClr>
              </a:solidFill>
              <a:latin typeface="Avenir Book" panose="02000503020000020003" pitchFamily="2" charset="0"/>
            </a:endParaRPr>
          </a:p>
          <a:p>
            <a:r>
              <a:rPr lang="en-US" sz="2000" dirty="0">
                <a:solidFill>
                  <a:schemeClr val="accent5">
                    <a:lumMod val="50000"/>
                  </a:schemeClr>
                </a:solidFill>
                <a:latin typeface="Avenir Book" panose="02000503020000020003" pitchFamily="2" charset="0"/>
              </a:rPr>
              <a:t>Environmental concerns similar to those of nodules</a:t>
            </a:r>
          </a:p>
        </p:txBody>
      </p:sp>
      <p:pic>
        <p:nvPicPr>
          <p:cNvPr id="50178" name="Picture 2" descr="fig. 2.22 &gt; Visually unimpressive, but extremely attractive for mining and metal companies: cobalt crusts on the sea floor. © Jamstec">
            <a:extLst>
              <a:ext uri="{FF2B5EF4-FFF2-40B4-BE49-F238E27FC236}">
                <a16:creationId xmlns:a16="http://schemas.microsoft.com/office/drawing/2014/main" id="{72F4D054-2596-7548-B715-41359B999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169" y="3236492"/>
            <a:ext cx="4704302" cy="33024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10;&#10;Description automatically generated">
            <a:extLst>
              <a:ext uri="{FF2B5EF4-FFF2-40B4-BE49-F238E27FC236}">
                <a16:creationId xmlns:a16="http://schemas.microsoft.com/office/drawing/2014/main" id="{48C11D46-F842-B74D-8F37-0CD1ED89C6C0}"/>
              </a:ext>
            </a:extLst>
          </p:cNvPr>
          <p:cNvPicPr>
            <a:picLocks noChangeAspect="1"/>
          </p:cNvPicPr>
          <p:nvPr/>
        </p:nvPicPr>
        <p:blipFill rotWithShape="1">
          <a:blip r:embed="rId4"/>
          <a:srcRect l="29011" b="47640"/>
          <a:stretch/>
        </p:blipFill>
        <p:spPr>
          <a:xfrm>
            <a:off x="6298012" y="125019"/>
            <a:ext cx="5572775" cy="2898390"/>
          </a:xfrm>
          <a:prstGeom prst="rect">
            <a:avLst/>
          </a:prstGeom>
        </p:spPr>
      </p:pic>
      <p:pic>
        <p:nvPicPr>
          <p:cNvPr id="50180" name="Picture 4" descr="fig. 2.23 &gt; At a depth of 2,669 m, black coral, primnoid coral, and feather stars cover a part of the Davidson Seamount off the coast of California. © NOAA/MBARI 2006">
            <a:extLst>
              <a:ext uri="{FF2B5EF4-FFF2-40B4-BE49-F238E27FC236}">
                <a16:creationId xmlns:a16="http://schemas.microsoft.com/office/drawing/2014/main" id="{CB39C619-1E53-2748-A37F-30FBE97A3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19" y="2623514"/>
            <a:ext cx="4704302" cy="352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464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rmAutofit fontScale="90000"/>
          </a:bodyPr>
          <a:lstStyle/>
          <a:p>
            <a:r>
              <a:rPr lang="en-US" dirty="0">
                <a:solidFill>
                  <a:schemeClr val="accent5">
                    <a:lumMod val="50000"/>
                  </a:schemeClr>
                </a:solidFill>
                <a:latin typeface="Avenir Book" panose="02000503020000020003" pitchFamily="2" charset="0"/>
              </a:rPr>
              <a:t>Environmental concerns around deep-sea mining</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29</a:t>
            </a:fld>
            <a:endParaRPr lang="en-US"/>
          </a:p>
        </p:txBody>
      </p:sp>
      <p:pic>
        <p:nvPicPr>
          <p:cNvPr id="6" name="Picture 5" descr="Text&#10;&#10;Description automatically generated">
            <a:extLst>
              <a:ext uri="{FF2B5EF4-FFF2-40B4-BE49-F238E27FC236}">
                <a16:creationId xmlns:a16="http://schemas.microsoft.com/office/drawing/2014/main" id="{C5BB9158-CD13-A24A-826D-7FA558278146}"/>
              </a:ext>
            </a:extLst>
          </p:cNvPr>
          <p:cNvPicPr>
            <a:picLocks noChangeAspect="1"/>
          </p:cNvPicPr>
          <p:nvPr/>
        </p:nvPicPr>
        <p:blipFill>
          <a:blip r:embed="rId3"/>
          <a:stretch>
            <a:fillRect/>
          </a:stretch>
        </p:blipFill>
        <p:spPr>
          <a:xfrm>
            <a:off x="88900" y="3186403"/>
            <a:ext cx="12014200" cy="3162300"/>
          </a:xfrm>
          <a:prstGeom prst="rect">
            <a:avLst/>
          </a:prstGeom>
        </p:spPr>
      </p:pic>
      <p:sp>
        <p:nvSpPr>
          <p:cNvPr id="7" name="TextBox 6">
            <a:extLst>
              <a:ext uri="{FF2B5EF4-FFF2-40B4-BE49-F238E27FC236}">
                <a16:creationId xmlns:a16="http://schemas.microsoft.com/office/drawing/2014/main" id="{8FEA47A8-A79C-D34C-9D69-9800C8064F39}"/>
              </a:ext>
            </a:extLst>
          </p:cNvPr>
          <p:cNvSpPr txBox="1"/>
          <p:nvPr/>
        </p:nvSpPr>
        <p:spPr>
          <a:xfrm>
            <a:off x="0" y="6538912"/>
            <a:ext cx="9642383"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International Union for Conservation of Nature and Natural Resources (IUCN), Deep-Sea Mining Issues Brief, May 2022.</a:t>
            </a:r>
          </a:p>
        </p:txBody>
      </p:sp>
      <p:pic>
        <p:nvPicPr>
          <p:cNvPr id="45058" name="Picture 2">
            <a:extLst>
              <a:ext uri="{FF2B5EF4-FFF2-40B4-BE49-F238E27FC236}">
                <a16:creationId xmlns:a16="http://schemas.microsoft.com/office/drawing/2014/main" id="{D75CB18B-6148-BF44-876B-87593D548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051" y="726932"/>
            <a:ext cx="4447088" cy="2366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page1image8146176">
            <a:extLst>
              <a:ext uri="{FF2B5EF4-FFF2-40B4-BE49-F238E27FC236}">
                <a16:creationId xmlns:a16="http://schemas.microsoft.com/office/drawing/2014/main" id="{871E13F8-C797-E844-B96D-5359E5019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477" y="728936"/>
            <a:ext cx="3524781" cy="236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r>
              <a:rPr lang="en-US" sz="2400" dirty="0">
                <a:solidFill>
                  <a:schemeClr val="accent5">
                    <a:lumMod val="50000"/>
                  </a:schemeClr>
                </a:solidFill>
                <a:latin typeface="Avenir Book" panose="02000503020000020003" pitchFamily="2" charset="0"/>
              </a:rPr>
              <a:t>Achieving climate goals requires rapid acceleration in clean energy deployment</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3</a:t>
            </a:fld>
            <a:endParaRPr lang="en-US"/>
          </a:p>
        </p:txBody>
      </p:sp>
      <p:sp>
        <p:nvSpPr>
          <p:cNvPr id="13" name="TextBox 12">
            <a:extLst>
              <a:ext uri="{FF2B5EF4-FFF2-40B4-BE49-F238E27FC236}">
                <a16:creationId xmlns:a16="http://schemas.microsoft.com/office/drawing/2014/main" id="{64BC90CD-5D9A-3248-B6BE-5331AB34D070}"/>
              </a:ext>
            </a:extLst>
          </p:cNvPr>
          <p:cNvSpPr txBox="1"/>
          <p:nvPr/>
        </p:nvSpPr>
        <p:spPr>
          <a:xfrm>
            <a:off x="0" y="6538912"/>
            <a:ext cx="6397392"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IEA (2021), The Role of Critical Minerals in Clean Energy Transitions, IEA, Paris.</a:t>
            </a:r>
            <a:endParaRPr lang="en-US" sz="1100" dirty="0">
              <a:solidFill>
                <a:schemeClr val="accent5">
                  <a:lumMod val="50000"/>
                </a:schemeClr>
              </a:solidFill>
              <a:latin typeface="Avenir Book" panose="02000503020000020003" pitchFamily="2" charset="0"/>
            </a:endParaRPr>
          </a:p>
        </p:txBody>
      </p:sp>
      <p:pic>
        <p:nvPicPr>
          <p:cNvPr id="5" name="Picture 4" descr="Chart, bar chart&#10;&#10;Description automatically generated">
            <a:extLst>
              <a:ext uri="{FF2B5EF4-FFF2-40B4-BE49-F238E27FC236}">
                <a16:creationId xmlns:a16="http://schemas.microsoft.com/office/drawing/2014/main" id="{22E027C5-DDC2-5247-8830-804838C0531D}"/>
              </a:ext>
            </a:extLst>
          </p:cNvPr>
          <p:cNvPicPr>
            <a:picLocks noChangeAspect="1"/>
          </p:cNvPicPr>
          <p:nvPr/>
        </p:nvPicPr>
        <p:blipFill rotWithShape="1">
          <a:blip r:embed="rId3"/>
          <a:srcRect t="8960"/>
          <a:stretch/>
        </p:blipFill>
        <p:spPr>
          <a:xfrm>
            <a:off x="722979" y="723108"/>
            <a:ext cx="10746041" cy="5724523"/>
          </a:xfrm>
          <a:prstGeom prst="rect">
            <a:avLst/>
          </a:prstGeom>
        </p:spPr>
      </p:pic>
    </p:spTree>
    <p:extLst>
      <p:ext uri="{BB962C8B-B14F-4D97-AF65-F5344CB8AC3E}">
        <p14:creationId xmlns:p14="http://schemas.microsoft.com/office/powerpoint/2010/main" val="710470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Regulation of deep-sea mining</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1" y="814388"/>
            <a:ext cx="12191999" cy="1110665"/>
          </a:xfrm>
        </p:spPr>
        <p:txBody>
          <a:bodyPr>
            <a:normAutofit/>
          </a:bodyPr>
          <a:lstStyle/>
          <a:p>
            <a:pPr marL="0" indent="0">
              <a:buNone/>
            </a:pPr>
            <a:r>
              <a:rPr lang="en-US" sz="1800" dirty="0">
                <a:solidFill>
                  <a:schemeClr val="accent5">
                    <a:lumMod val="50000"/>
                  </a:schemeClr>
                </a:solidFill>
                <a:latin typeface="Avenir Book" panose="02000503020000020003" pitchFamily="2" charset="0"/>
              </a:rPr>
              <a:t>“</a:t>
            </a:r>
            <a:r>
              <a:rPr lang="en-US" sz="1800" b="0" i="0" dirty="0">
                <a:solidFill>
                  <a:schemeClr val="accent5">
                    <a:lumMod val="50000"/>
                  </a:schemeClr>
                </a:solidFill>
                <a:effectLst/>
                <a:latin typeface="Avenir Book" panose="02000503020000020003" pitchFamily="2" charset="0"/>
              </a:rPr>
              <a:t>The ‘Mining Code’ refers to the whole of the comprehensive set of </a:t>
            </a:r>
            <a:r>
              <a:rPr lang="en-US" sz="1800" b="1" i="0" dirty="0">
                <a:solidFill>
                  <a:schemeClr val="accent5">
                    <a:lumMod val="50000"/>
                  </a:schemeClr>
                </a:solidFill>
                <a:effectLst/>
                <a:latin typeface="Avenir Book" panose="02000503020000020003" pitchFamily="2" charset="0"/>
              </a:rPr>
              <a:t>rules, regulations and procedures</a:t>
            </a:r>
            <a:r>
              <a:rPr lang="en-US" sz="1800" b="0" i="0" dirty="0">
                <a:solidFill>
                  <a:schemeClr val="accent5">
                    <a:lumMod val="50000"/>
                  </a:schemeClr>
                </a:solidFill>
                <a:effectLst/>
                <a:latin typeface="Avenir Book" panose="02000503020000020003" pitchFamily="2" charset="0"/>
              </a:rPr>
              <a:t> </a:t>
            </a:r>
            <a:r>
              <a:rPr lang="en-US" sz="1800" b="1" i="0" dirty="0">
                <a:solidFill>
                  <a:schemeClr val="accent5">
                    <a:lumMod val="50000"/>
                  </a:schemeClr>
                </a:solidFill>
                <a:effectLst/>
                <a:latin typeface="Avenir Book" panose="02000503020000020003" pitchFamily="2" charset="0"/>
              </a:rPr>
              <a:t>issued by ISA to regulate prospecting, exploration and exploitation of marine minerals in the international seabed Area</a:t>
            </a:r>
            <a:r>
              <a:rPr lang="en-US" sz="1800" b="0" i="0" dirty="0">
                <a:solidFill>
                  <a:schemeClr val="accent5">
                    <a:lumMod val="50000"/>
                  </a:schemeClr>
                </a:solidFill>
                <a:effectLst/>
                <a:latin typeface="Avenir Book" panose="02000503020000020003" pitchFamily="2" charset="0"/>
              </a:rPr>
              <a:t>, or the "Area" (defined as the seabed and ocean floor and subsoil thereof beyond the limits of national jurisdiction).</a:t>
            </a:r>
            <a:r>
              <a:rPr lang="en-US" sz="1800" dirty="0">
                <a:solidFill>
                  <a:schemeClr val="accent5">
                    <a:lumMod val="50000"/>
                  </a:schemeClr>
                </a:solidFill>
                <a:latin typeface="Avenir Book" panose="02000503020000020003" pitchFamily="2" charset="0"/>
              </a:rPr>
              <a:t>”</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30</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385714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International Seabed Authority (ISA) website</a:t>
            </a:r>
            <a:endParaRPr lang="en-US" sz="1100" dirty="0">
              <a:solidFill>
                <a:schemeClr val="accent5">
                  <a:lumMod val="50000"/>
                </a:schemeClr>
              </a:solidFill>
              <a:latin typeface="Avenir Book" panose="02000503020000020003" pitchFamily="2" charset="0"/>
            </a:endParaRPr>
          </a:p>
        </p:txBody>
      </p:sp>
      <p:pic>
        <p:nvPicPr>
          <p:cNvPr id="12290" name="Picture 2" descr="NERK Ferromanganese">
            <a:extLst>
              <a:ext uri="{FF2B5EF4-FFF2-40B4-BE49-F238E27FC236}">
                <a16:creationId xmlns:a16="http://schemas.microsoft.com/office/drawing/2014/main" id="{6A3D1146-FD83-274B-8F05-E77698E62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808" y="2107615"/>
            <a:ext cx="9288379" cy="386652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ome">
            <a:extLst>
              <a:ext uri="{FF2B5EF4-FFF2-40B4-BE49-F238E27FC236}">
                <a16:creationId xmlns:a16="http://schemas.microsoft.com/office/drawing/2014/main" id="{066D367C-D4E1-344F-9FB3-83BC9038A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730" y="2223038"/>
            <a:ext cx="2136483" cy="214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925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Regulation of deep-sea mining</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31</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385714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International Seabed Authority (ISA) website</a:t>
            </a:r>
            <a:endParaRPr lang="en-US" sz="1100" dirty="0">
              <a:solidFill>
                <a:schemeClr val="accent5">
                  <a:lumMod val="50000"/>
                </a:schemeClr>
              </a:solidFill>
              <a:latin typeface="Avenir Book" panose="02000503020000020003" pitchFamily="2" charset="0"/>
            </a:endParaRPr>
          </a:p>
        </p:txBody>
      </p:sp>
      <p:sp>
        <p:nvSpPr>
          <p:cNvPr id="5" name="TextBox 4">
            <a:extLst>
              <a:ext uri="{FF2B5EF4-FFF2-40B4-BE49-F238E27FC236}">
                <a16:creationId xmlns:a16="http://schemas.microsoft.com/office/drawing/2014/main" id="{4B13FAEC-310F-D64C-98F5-60D6A393FA9F}"/>
              </a:ext>
            </a:extLst>
          </p:cNvPr>
          <p:cNvSpPr txBox="1"/>
          <p:nvPr/>
        </p:nvSpPr>
        <p:spPr>
          <a:xfrm>
            <a:off x="457200" y="679451"/>
            <a:ext cx="11277600" cy="707886"/>
          </a:xfrm>
          <a:prstGeom prst="rect">
            <a:avLst/>
          </a:prstGeom>
          <a:noFill/>
        </p:spPr>
        <p:txBody>
          <a:bodyPr wrap="square" rtlCol="0">
            <a:spAutoFit/>
          </a:bodyPr>
          <a:lstStyle/>
          <a:p>
            <a:r>
              <a:rPr lang="en-US" sz="2000" b="0" i="0" dirty="0">
                <a:solidFill>
                  <a:schemeClr val="accent5">
                    <a:lumMod val="50000"/>
                  </a:schemeClr>
                </a:solidFill>
                <a:effectLst/>
                <a:latin typeface="Avenir Book" panose="02000503020000020003" pitchFamily="2" charset="0"/>
              </a:rPr>
              <a:t>ISA has entered into 15-year contracts for exploration for polymetallic nodules, polymetallic sulfides and cobalt-rich ferromanganese crusts in the deep seabed with </a:t>
            </a:r>
            <a:r>
              <a:rPr lang="en-US" sz="2000" b="1" i="0" dirty="0">
                <a:solidFill>
                  <a:schemeClr val="accent5">
                    <a:lumMod val="50000"/>
                  </a:schemeClr>
                </a:solidFill>
                <a:effectLst/>
                <a:latin typeface="Avenir Book" panose="02000503020000020003" pitchFamily="2" charset="0"/>
              </a:rPr>
              <a:t>22</a:t>
            </a:r>
            <a:r>
              <a:rPr lang="en-US" sz="2000" b="0" i="0" dirty="0">
                <a:solidFill>
                  <a:schemeClr val="accent5">
                    <a:lumMod val="50000"/>
                  </a:schemeClr>
                </a:solidFill>
                <a:effectLst/>
                <a:latin typeface="Avenir Book" panose="02000503020000020003" pitchFamily="2" charset="0"/>
              </a:rPr>
              <a:t> contractors.</a:t>
            </a:r>
          </a:p>
        </p:txBody>
      </p:sp>
      <p:pic>
        <p:nvPicPr>
          <p:cNvPr id="8" name="Picture 7" descr="Graphical user interface&#10;&#10;Description automatically generated">
            <a:extLst>
              <a:ext uri="{FF2B5EF4-FFF2-40B4-BE49-F238E27FC236}">
                <a16:creationId xmlns:a16="http://schemas.microsoft.com/office/drawing/2014/main" id="{DACA2D65-B36A-D34D-BF18-E1E926A101C5}"/>
              </a:ext>
            </a:extLst>
          </p:cNvPr>
          <p:cNvPicPr>
            <a:picLocks noChangeAspect="1"/>
          </p:cNvPicPr>
          <p:nvPr/>
        </p:nvPicPr>
        <p:blipFill>
          <a:blip r:embed="rId2"/>
          <a:stretch>
            <a:fillRect/>
          </a:stretch>
        </p:blipFill>
        <p:spPr>
          <a:xfrm>
            <a:off x="247650" y="1342958"/>
            <a:ext cx="11696700" cy="3048000"/>
          </a:xfrm>
          <a:prstGeom prst="rect">
            <a:avLst/>
          </a:prstGeom>
        </p:spPr>
      </p:pic>
      <p:sp>
        <p:nvSpPr>
          <p:cNvPr id="9" name="TextBox 8">
            <a:extLst>
              <a:ext uri="{FF2B5EF4-FFF2-40B4-BE49-F238E27FC236}">
                <a16:creationId xmlns:a16="http://schemas.microsoft.com/office/drawing/2014/main" id="{8F6C4A7D-47F4-724A-93A9-9111D7DC6C6C}"/>
              </a:ext>
            </a:extLst>
          </p:cNvPr>
          <p:cNvSpPr txBox="1"/>
          <p:nvPr/>
        </p:nvSpPr>
        <p:spPr>
          <a:xfrm>
            <a:off x="8102311" y="4319362"/>
            <a:ext cx="3671455" cy="1200329"/>
          </a:xfrm>
          <a:prstGeom prst="rect">
            <a:avLst/>
          </a:prstGeom>
          <a:noFill/>
        </p:spPr>
        <p:txBody>
          <a:bodyPr wrap="square" rtlCol="0">
            <a:spAutoFit/>
          </a:bodyPr>
          <a:lstStyle/>
          <a:p>
            <a:r>
              <a:rPr lang="en-US" dirty="0">
                <a:solidFill>
                  <a:schemeClr val="accent5">
                    <a:lumMod val="50000"/>
                  </a:schemeClr>
                </a:solidFill>
                <a:latin typeface="Avenir Book" panose="02000503020000020003" pitchFamily="2" charset="0"/>
              </a:rPr>
              <a:t>5 exploration contracts</a:t>
            </a:r>
          </a:p>
          <a:p>
            <a:r>
              <a:rPr lang="en-US" i="1" dirty="0">
                <a:solidFill>
                  <a:schemeClr val="accent5">
                    <a:lumMod val="50000"/>
                  </a:schemeClr>
                </a:solidFill>
                <a:latin typeface="Avenir Book" panose="02000503020000020003" pitchFamily="2" charset="0"/>
              </a:rPr>
              <a:t>Companies/agencies based in Japan, China, Russia, South Korea, Brazil</a:t>
            </a:r>
          </a:p>
        </p:txBody>
      </p:sp>
      <p:sp>
        <p:nvSpPr>
          <p:cNvPr id="12" name="TextBox 11">
            <a:extLst>
              <a:ext uri="{FF2B5EF4-FFF2-40B4-BE49-F238E27FC236}">
                <a16:creationId xmlns:a16="http://schemas.microsoft.com/office/drawing/2014/main" id="{D3918A15-CC42-CC49-B9B6-5E3BB6A0280C}"/>
              </a:ext>
            </a:extLst>
          </p:cNvPr>
          <p:cNvSpPr txBox="1"/>
          <p:nvPr/>
        </p:nvSpPr>
        <p:spPr>
          <a:xfrm>
            <a:off x="4260272" y="4319362"/>
            <a:ext cx="3671455" cy="1200329"/>
          </a:xfrm>
          <a:prstGeom prst="rect">
            <a:avLst/>
          </a:prstGeom>
          <a:noFill/>
        </p:spPr>
        <p:txBody>
          <a:bodyPr wrap="square" rtlCol="0">
            <a:spAutoFit/>
          </a:bodyPr>
          <a:lstStyle/>
          <a:p>
            <a:r>
              <a:rPr lang="en-US" dirty="0">
                <a:solidFill>
                  <a:schemeClr val="accent5">
                    <a:lumMod val="50000"/>
                  </a:schemeClr>
                </a:solidFill>
                <a:latin typeface="Avenir Book" panose="02000503020000020003" pitchFamily="2" charset="0"/>
              </a:rPr>
              <a:t>7 exploration contracts</a:t>
            </a:r>
          </a:p>
          <a:p>
            <a:r>
              <a:rPr lang="en-US" i="1" dirty="0">
                <a:solidFill>
                  <a:schemeClr val="accent5">
                    <a:lumMod val="50000"/>
                  </a:schemeClr>
                </a:solidFill>
                <a:latin typeface="Avenir Book" panose="02000503020000020003" pitchFamily="2" charset="0"/>
              </a:rPr>
              <a:t>Companies/agencies based in China, France, Germany, Russia, South Korea, India, Poland</a:t>
            </a:r>
          </a:p>
        </p:txBody>
      </p:sp>
      <p:sp>
        <p:nvSpPr>
          <p:cNvPr id="13" name="TextBox 12">
            <a:extLst>
              <a:ext uri="{FF2B5EF4-FFF2-40B4-BE49-F238E27FC236}">
                <a16:creationId xmlns:a16="http://schemas.microsoft.com/office/drawing/2014/main" id="{FB2904EF-32E8-4546-A8A1-5A70AA53230D}"/>
              </a:ext>
            </a:extLst>
          </p:cNvPr>
          <p:cNvSpPr txBox="1"/>
          <p:nvPr/>
        </p:nvSpPr>
        <p:spPr>
          <a:xfrm>
            <a:off x="247650" y="4319362"/>
            <a:ext cx="3881004" cy="2308324"/>
          </a:xfrm>
          <a:prstGeom prst="rect">
            <a:avLst/>
          </a:prstGeom>
          <a:noFill/>
        </p:spPr>
        <p:txBody>
          <a:bodyPr wrap="square" rtlCol="0">
            <a:spAutoFit/>
          </a:bodyPr>
          <a:lstStyle/>
          <a:p>
            <a:r>
              <a:rPr lang="en-US" dirty="0">
                <a:solidFill>
                  <a:schemeClr val="accent5">
                    <a:lumMod val="50000"/>
                  </a:schemeClr>
                </a:solidFill>
                <a:latin typeface="Avenir Book" panose="02000503020000020003" pitchFamily="2" charset="0"/>
              </a:rPr>
              <a:t>19 exploration contracts</a:t>
            </a:r>
          </a:p>
          <a:p>
            <a:r>
              <a:rPr lang="en-US" i="1" dirty="0">
                <a:solidFill>
                  <a:schemeClr val="accent5">
                    <a:lumMod val="50000"/>
                  </a:schemeClr>
                </a:solidFill>
                <a:latin typeface="Avenir Book" panose="02000503020000020003" pitchFamily="2" charset="0"/>
              </a:rPr>
              <a:t>Companies/agencies based in Jamaica, China, Cook Islands, UK, Singapore, Kiribati, Belgium, Tonga, Nauru, Germany, India, France, Japan, South Korea, Russia, Bulgaria, Cuba, Czech Republic, Poland, Slovakia</a:t>
            </a:r>
          </a:p>
        </p:txBody>
      </p:sp>
    </p:spTree>
    <p:extLst>
      <p:ext uri="{BB962C8B-B14F-4D97-AF65-F5344CB8AC3E}">
        <p14:creationId xmlns:p14="http://schemas.microsoft.com/office/powerpoint/2010/main" val="3082511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Regulation of deep-sea mining</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32</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334779"/>
            <a:ext cx="8158003" cy="523220"/>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International Seabed Authority (ISA) website</a:t>
            </a:r>
          </a:p>
          <a:p>
            <a:r>
              <a:rPr lang="en-US" sz="1400" dirty="0">
                <a:solidFill>
                  <a:schemeClr val="accent5">
                    <a:lumMod val="50000"/>
                  </a:schemeClr>
                </a:solidFill>
                <a:latin typeface="Avenir Book" panose="02000503020000020003" pitchFamily="2" charset="0"/>
              </a:rPr>
              <a:t>World Ocean Reviews 7, The Ocean, Guarantor of Life – Sustainable Use, Effective Protection (2021).</a:t>
            </a:r>
          </a:p>
        </p:txBody>
      </p:sp>
      <p:sp>
        <p:nvSpPr>
          <p:cNvPr id="5" name="TextBox 4">
            <a:extLst>
              <a:ext uri="{FF2B5EF4-FFF2-40B4-BE49-F238E27FC236}">
                <a16:creationId xmlns:a16="http://schemas.microsoft.com/office/drawing/2014/main" id="{4B13FAEC-310F-D64C-98F5-60D6A393FA9F}"/>
              </a:ext>
            </a:extLst>
          </p:cNvPr>
          <p:cNvSpPr txBox="1"/>
          <p:nvPr/>
        </p:nvSpPr>
        <p:spPr>
          <a:xfrm>
            <a:off x="457200" y="679451"/>
            <a:ext cx="11277600" cy="707886"/>
          </a:xfrm>
          <a:prstGeom prst="rect">
            <a:avLst/>
          </a:prstGeom>
          <a:noFill/>
        </p:spPr>
        <p:txBody>
          <a:bodyPr wrap="square" rtlCol="0">
            <a:spAutoFit/>
          </a:bodyPr>
          <a:lstStyle/>
          <a:p>
            <a:r>
              <a:rPr lang="en-US" sz="2000" b="0" i="0" dirty="0">
                <a:solidFill>
                  <a:schemeClr val="accent5">
                    <a:lumMod val="50000"/>
                  </a:schemeClr>
                </a:solidFill>
                <a:effectLst/>
                <a:latin typeface="Avenir Book" panose="02000503020000020003" pitchFamily="2" charset="0"/>
              </a:rPr>
              <a:t>ISA has issued 15-year contracts for exploration for polymetallic nodules, polymetallic sulfides and cobalt-rich ferromanganese crusts in the deep seabed with </a:t>
            </a:r>
            <a:r>
              <a:rPr lang="en-US" sz="2000" b="1" i="0" dirty="0">
                <a:solidFill>
                  <a:schemeClr val="accent5">
                    <a:lumMod val="50000"/>
                  </a:schemeClr>
                </a:solidFill>
                <a:effectLst/>
                <a:latin typeface="Avenir Book" panose="02000503020000020003" pitchFamily="2" charset="0"/>
              </a:rPr>
              <a:t>22</a:t>
            </a:r>
            <a:r>
              <a:rPr lang="en-US" sz="2000" b="0" i="0" dirty="0">
                <a:solidFill>
                  <a:schemeClr val="accent5">
                    <a:lumMod val="50000"/>
                  </a:schemeClr>
                </a:solidFill>
                <a:effectLst/>
                <a:latin typeface="Avenir Book" panose="02000503020000020003" pitchFamily="2" charset="0"/>
              </a:rPr>
              <a:t> contractors.</a:t>
            </a:r>
          </a:p>
        </p:txBody>
      </p:sp>
      <p:sp>
        <p:nvSpPr>
          <p:cNvPr id="13" name="TextBox 12">
            <a:extLst>
              <a:ext uri="{FF2B5EF4-FFF2-40B4-BE49-F238E27FC236}">
                <a16:creationId xmlns:a16="http://schemas.microsoft.com/office/drawing/2014/main" id="{FB2904EF-32E8-4546-A8A1-5A70AA53230D}"/>
              </a:ext>
            </a:extLst>
          </p:cNvPr>
          <p:cNvSpPr txBox="1"/>
          <p:nvPr/>
        </p:nvSpPr>
        <p:spPr>
          <a:xfrm>
            <a:off x="9396673" y="3260892"/>
            <a:ext cx="2795327" cy="1200329"/>
          </a:xfrm>
          <a:prstGeom prst="rect">
            <a:avLst/>
          </a:prstGeom>
          <a:noFill/>
        </p:spPr>
        <p:txBody>
          <a:bodyPr wrap="square" rtlCol="0">
            <a:spAutoFit/>
          </a:bodyPr>
          <a:lstStyle/>
          <a:p>
            <a:r>
              <a:rPr lang="en-US" b="1" dirty="0">
                <a:solidFill>
                  <a:schemeClr val="accent5">
                    <a:lumMod val="50000"/>
                  </a:schemeClr>
                </a:solidFill>
                <a:latin typeface="Avenir Book" panose="02000503020000020003" pitchFamily="2" charset="0"/>
              </a:rPr>
              <a:t>Exploration contracts</a:t>
            </a:r>
          </a:p>
          <a:p>
            <a:r>
              <a:rPr lang="en-US" dirty="0">
                <a:solidFill>
                  <a:schemeClr val="accent5">
                    <a:lumMod val="50000"/>
                  </a:schemeClr>
                </a:solidFill>
                <a:latin typeface="Avenir Book" panose="02000503020000020003" pitchFamily="2" charset="0"/>
              </a:rPr>
              <a:t>Polymetallic nodules: 19</a:t>
            </a:r>
          </a:p>
          <a:p>
            <a:r>
              <a:rPr lang="en-US" dirty="0">
                <a:solidFill>
                  <a:schemeClr val="accent5">
                    <a:lumMod val="50000"/>
                  </a:schemeClr>
                </a:solidFill>
                <a:latin typeface="Avenir Book" panose="02000503020000020003" pitchFamily="2" charset="0"/>
              </a:rPr>
              <a:t>Polymetallic sulfides: 7</a:t>
            </a:r>
          </a:p>
          <a:p>
            <a:r>
              <a:rPr lang="en-US" dirty="0">
                <a:solidFill>
                  <a:schemeClr val="accent5">
                    <a:lumMod val="50000"/>
                  </a:schemeClr>
                </a:solidFill>
                <a:latin typeface="Avenir Book" panose="02000503020000020003" pitchFamily="2" charset="0"/>
              </a:rPr>
              <a:t>Cobalt crusts: 5</a:t>
            </a:r>
          </a:p>
        </p:txBody>
      </p:sp>
      <p:pic>
        <p:nvPicPr>
          <p:cNvPr id="52226" name="Picture 2" descr="fig. 5.10 after Levin et al., 2020">
            <a:extLst>
              <a:ext uri="{FF2B5EF4-FFF2-40B4-BE49-F238E27FC236}">
                <a16:creationId xmlns:a16="http://schemas.microsoft.com/office/drawing/2014/main" id="{A6E34EEE-18F3-994C-9558-7390F1362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75" y="1571744"/>
            <a:ext cx="9048670" cy="457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403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33</a:t>
            </a:fld>
            <a:endParaRPr lang="en-US"/>
          </a:p>
        </p:txBody>
      </p:sp>
      <p:pic>
        <p:nvPicPr>
          <p:cNvPr id="6" name="Picture 5">
            <a:extLst>
              <a:ext uri="{FF2B5EF4-FFF2-40B4-BE49-F238E27FC236}">
                <a16:creationId xmlns:a16="http://schemas.microsoft.com/office/drawing/2014/main" id="{42FAD93B-143B-8F4A-BD9D-1C899EE7BBD5}"/>
              </a:ext>
            </a:extLst>
          </p:cNvPr>
          <p:cNvPicPr>
            <a:picLocks noChangeAspect="1"/>
          </p:cNvPicPr>
          <p:nvPr/>
        </p:nvPicPr>
        <p:blipFill>
          <a:blip r:embed="rId2"/>
          <a:stretch>
            <a:fillRect/>
          </a:stretch>
        </p:blipFill>
        <p:spPr>
          <a:xfrm>
            <a:off x="0" y="2168570"/>
            <a:ext cx="5247861" cy="377780"/>
          </a:xfrm>
          <a:prstGeom prst="rect">
            <a:avLst/>
          </a:prstGeom>
        </p:spPr>
      </p:pic>
      <p:pic>
        <p:nvPicPr>
          <p:cNvPr id="8" name="Picture 7" descr="Text&#10;&#10;Description automatically generated">
            <a:extLst>
              <a:ext uri="{FF2B5EF4-FFF2-40B4-BE49-F238E27FC236}">
                <a16:creationId xmlns:a16="http://schemas.microsoft.com/office/drawing/2014/main" id="{90D1E5BC-8F2E-1E4A-88AA-CCE17C3D2454}"/>
              </a:ext>
            </a:extLst>
          </p:cNvPr>
          <p:cNvPicPr>
            <a:picLocks noChangeAspect="1"/>
          </p:cNvPicPr>
          <p:nvPr/>
        </p:nvPicPr>
        <p:blipFill>
          <a:blip r:embed="rId3"/>
          <a:stretch>
            <a:fillRect/>
          </a:stretch>
        </p:blipFill>
        <p:spPr>
          <a:xfrm>
            <a:off x="0" y="2546350"/>
            <a:ext cx="5080000" cy="1765300"/>
          </a:xfrm>
          <a:prstGeom prst="rect">
            <a:avLst/>
          </a:prstGeom>
        </p:spPr>
      </p:pic>
      <p:sp>
        <p:nvSpPr>
          <p:cNvPr id="11" name="TextBox 10">
            <a:extLst>
              <a:ext uri="{FF2B5EF4-FFF2-40B4-BE49-F238E27FC236}">
                <a16:creationId xmlns:a16="http://schemas.microsoft.com/office/drawing/2014/main" id="{246D1EE7-9088-CF47-AE83-932ACC4A615C}"/>
              </a:ext>
            </a:extLst>
          </p:cNvPr>
          <p:cNvSpPr txBox="1"/>
          <p:nvPr/>
        </p:nvSpPr>
        <p:spPr>
          <a:xfrm>
            <a:off x="0" y="6334780"/>
            <a:ext cx="7122399" cy="523220"/>
          </a:xfrm>
          <a:prstGeom prst="rect">
            <a:avLst/>
          </a:prstGeom>
          <a:noFill/>
        </p:spPr>
        <p:txBody>
          <a:bodyPr wrap="none" rtlCol="0">
            <a:spAutoFit/>
          </a:bodyPr>
          <a:lstStyle/>
          <a:p>
            <a:r>
              <a:rPr lang="en-US" sz="1400" i="1" dirty="0">
                <a:solidFill>
                  <a:schemeClr val="accent5">
                    <a:lumMod val="50000"/>
                  </a:schemeClr>
                </a:solidFill>
                <a:latin typeface="Avenir Book" panose="02000503020000020003" pitchFamily="2" charset="0"/>
              </a:rPr>
              <a:t>Nature</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1941</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148</a:t>
            </a:r>
            <a:r>
              <a:rPr lang="en-US" sz="1400" dirty="0">
                <a:solidFill>
                  <a:schemeClr val="accent5">
                    <a:lumMod val="50000"/>
                  </a:schemeClr>
                </a:solidFill>
                <a:latin typeface="Avenir Book" panose="02000503020000020003" pitchFamily="2" charset="0"/>
              </a:rPr>
              <a:t>, 171.</a:t>
            </a:r>
          </a:p>
          <a:p>
            <a:r>
              <a:rPr lang="en-US" sz="1400" dirty="0">
                <a:solidFill>
                  <a:schemeClr val="accent5">
                    <a:lumMod val="50000"/>
                  </a:schemeClr>
                </a:solidFill>
                <a:latin typeface="Avenir Book" panose="02000503020000020003" pitchFamily="2" charset="0"/>
              </a:rPr>
              <a:t>P. Loganathan, G. Naidu, S. Vigneswaran. </a:t>
            </a:r>
            <a:r>
              <a:rPr lang="en-US" sz="1400" i="1" dirty="0">
                <a:solidFill>
                  <a:schemeClr val="accent5">
                    <a:lumMod val="50000"/>
                  </a:schemeClr>
                </a:solidFill>
                <a:latin typeface="Avenir Book" panose="02000503020000020003" pitchFamily="2" charset="0"/>
              </a:rPr>
              <a:t>Environ. Sci.: Water Res. Technol.</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2017</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3</a:t>
            </a:r>
            <a:r>
              <a:rPr lang="en-US" sz="1400" dirty="0">
                <a:solidFill>
                  <a:schemeClr val="accent5">
                    <a:lumMod val="50000"/>
                  </a:schemeClr>
                </a:solidFill>
                <a:latin typeface="Avenir Book" panose="02000503020000020003" pitchFamily="2" charset="0"/>
              </a:rPr>
              <a:t>, 37.</a:t>
            </a:r>
          </a:p>
        </p:txBody>
      </p:sp>
      <p:pic>
        <p:nvPicPr>
          <p:cNvPr id="46081" name="Picture 1" descr="page4image142433808">
            <a:extLst>
              <a:ext uri="{FF2B5EF4-FFF2-40B4-BE49-F238E27FC236}">
                <a16:creationId xmlns:a16="http://schemas.microsoft.com/office/drawing/2014/main" id="{037BC3B8-5AD4-2545-8F9C-36D592A28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757" y="1046922"/>
            <a:ext cx="6481608" cy="44347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D9A1A40-2A74-9841-A04A-3ACA3128CF1D}"/>
              </a:ext>
            </a:extLst>
          </p:cNvPr>
          <p:cNvSpPr txBox="1"/>
          <p:nvPr/>
        </p:nvSpPr>
        <p:spPr>
          <a:xfrm>
            <a:off x="5685183" y="5481706"/>
            <a:ext cx="6506816" cy="923330"/>
          </a:xfrm>
          <a:prstGeom prst="rect">
            <a:avLst/>
          </a:prstGeom>
          <a:noFill/>
        </p:spPr>
        <p:txBody>
          <a:bodyPr wrap="square" rtlCol="0">
            <a:spAutoFit/>
          </a:bodyPr>
          <a:lstStyle/>
          <a:p>
            <a:pPr algn="ctr"/>
            <a:r>
              <a:rPr lang="en-US" sz="1800" dirty="0">
                <a:solidFill>
                  <a:schemeClr val="accent5">
                    <a:lumMod val="50000"/>
                  </a:schemeClr>
                </a:solidFill>
                <a:effectLst/>
                <a:latin typeface="Avenir Book" panose="02000503020000020003" pitchFamily="2" charset="0"/>
              </a:rPr>
              <a:t>Screening of minerals that can be economically extracted from seawater based on current market prices and seawater concentrations of the minerals </a:t>
            </a:r>
            <a:endParaRPr lang="en-US" dirty="0">
              <a:solidFill>
                <a:schemeClr val="accent5">
                  <a:lumMod val="50000"/>
                </a:schemeClr>
              </a:solidFill>
              <a:latin typeface="Avenir Book" panose="02000503020000020003" pitchFamily="2" charset="0"/>
            </a:endParaRPr>
          </a:p>
        </p:txBody>
      </p:sp>
      <p:sp>
        <p:nvSpPr>
          <p:cNvPr id="17" name="Title 1">
            <a:extLst>
              <a:ext uri="{FF2B5EF4-FFF2-40B4-BE49-F238E27FC236}">
                <a16:creationId xmlns:a16="http://schemas.microsoft.com/office/drawing/2014/main" id="{1F7EA9E8-2E67-C34B-A654-3EA57045A867}"/>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Extraction of minerals from seawater?</a:t>
            </a:r>
          </a:p>
        </p:txBody>
      </p:sp>
    </p:spTree>
    <p:extLst>
      <p:ext uri="{BB962C8B-B14F-4D97-AF65-F5344CB8AC3E}">
        <p14:creationId xmlns:p14="http://schemas.microsoft.com/office/powerpoint/2010/main" val="1582583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Questions?</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34</a:t>
            </a:fld>
            <a:endParaRPr lang="en-US"/>
          </a:p>
        </p:txBody>
      </p:sp>
      <p:pic>
        <p:nvPicPr>
          <p:cNvPr id="51202" name="Picture 2" descr="fig. 5.12 Photo courtesy of SMD Soil Machine Dynamics">
            <a:extLst>
              <a:ext uri="{FF2B5EF4-FFF2-40B4-BE49-F238E27FC236}">
                <a16:creationId xmlns:a16="http://schemas.microsoft.com/office/drawing/2014/main" id="{5D7D0D66-0692-AE45-A9C0-CD0A055AD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531" y="1679570"/>
            <a:ext cx="5253542" cy="349886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fig. 5.11 DEME Group">
            <a:extLst>
              <a:ext uri="{FF2B5EF4-FFF2-40B4-BE49-F238E27FC236}">
                <a16:creationId xmlns:a16="http://schemas.microsoft.com/office/drawing/2014/main" id="{B2769081-0C57-3442-AD1B-9A994998E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27" y="1679570"/>
            <a:ext cx="6011787" cy="349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16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References</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1" y="814388"/>
            <a:ext cx="12191999" cy="5907087"/>
          </a:xfrm>
        </p:spPr>
        <p:txBody>
          <a:bodyPr>
            <a:noAutofit/>
          </a:bodyPr>
          <a:lstStyle/>
          <a:p>
            <a:pPr marL="0" indent="0">
              <a:buNone/>
            </a:pPr>
            <a:r>
              <a:rPr lang="en-US" sz="1050" b="1" dirty="0">
                <a:solidFill>
                  <a:schemeClr val="accent5">
                    <a:lumMod val="50000"/>
                  </a:schemeClr>
                </a:solidFill>
                <a:latin typeface="Avenir Book" panose="02000503020000020003" pitchFamily="2" charset="0"/>
              </a:rPr>
              <a:t>Deep-sea mining</a:t>
            </a:r>
          </a:p>
          <a:p>
            <a:r>
              <a:rPr lang="en-US" sz="1050" dirty="0">
                <a:solidFill>
                  <a:schemeClr val="accent5">
                    <a:lumMod val="50000"/>
                  </a:schemeClr>
                </a:solidFill>
                <a:latin typeface="Avenir Book" panose="02000503020000020003" pitchFamily="2" charset="0"/>
              </a:rPr>
              <a:t>IEA (2021), The Role of Critical Minerals in Clean Energy Transitions, IEA, Paris </a:t>
            </a:r>
            <a:r>
              <a:rPr lang="en-US" sz="1050" dirty="0">
                <a:solidFill>
                  <a:schemeClr val="accent5">
                    <a:lumMod val="50000"/>
                  </a:schemeClr>
                </a:solidFill>
                <a:latin typeface="Avenir Book" panose="02000503020000020003" pitchFamily="2" charset="0"/>
                <a:hlinkClick r:id="rId3">
                  <a:extLst>
                    <a:ext uri="{A12FA001-AC4F-418D-AE19-62706E023703}">
                      <ahyp:hlinkClr xmlns:ahyp="http://schemas.microsoft.com/office/drawing/2018/hyperlinkcolor" val="tx"/>
                    </a:ext>
                  </a:extLst>
                </a:hlinkClick>
              </a:rPr>
              <a:t>https://www.iea.org/reports/the-role-of-critical-minerals-in-clean-energy-transitions</a:t>
            </a:r>
            <a:r>
              <a:rPr lang="en-US" sz="1050" dirty="0">
                <a:solidFill>
                  <a:schemeClr val="accent5">
                    <a:lumMod val="50000"/>
                  </a:schemeClr>
                </a:solidFill>
                <a:latin typeface="Avenir Book" panose="02000503020000020003" pitchFamily="2" charset="0"/>
              </a:rPr>
              <a:t>, License: CC BY 4.0.</a:t>
            </a:r>
          </a:p>
          <a:p>
            <a:r>
              <a:rPr lang="en-US" sz="1050" dirty="0">
                <a:solidFill>
                  <a:schemeClr val="accent5">
                    <a:lumMod val="50000"/>
                  </a:schemeClr>
                </a:solidFill>
                <a:latin typeface="Avenir Book" panose="02000503020000020003" pitchFamily="2" charset="0"/>
              </a:rPr>
              <a:t>J. R. Hein, A. </a:t>
            </a:r>
            <a:r>
              <a:rPr lang="en-US" sz="1050" dirty="0" err="1">
                <a:solidFill>
                  <a:schemeClr val="accent5">
                    <a:lumMod val="50000"/>
                  </a:schemeClr>
                </a:solidFill>
                <a:latin typeface="Avenir Book" panose="02000503020000020003" pitchFamily="2" charset="0"/>
              </a:rPr>
              <a:t>Koschinsky</a:t>
            </a:r>
            <a:r>
              <a:rPr lang="en-US" sz="1050" dirty="0">
                <a:solidFill>
                  <a:schemeClr val="accent5">
                    <a:lumMod val="50000"/>
                  </a:schemeClr>
                </a:solidFill>
                <a:latin typeface="Avenir Book" panose="02000503020000020003" pitchFamily="2" charset="0"/>
              </a:rPr>
              <a:t>, T. Kuhn. Deep-ocean polymetallic nodules as a resource for critical materials. </a:t>
            </a:r>
            <a:r>
              <a:rPr lang="en-US" sz="1050" i="1" dirty="0">
                <a:solidFill>
                  <a:schemeClr val="accent5">
                    <a:lumMod val="50000"/>
                  </a:schemeClr>
                </a:solidFill>
                <a:latin typeface="Avenir Book" panose="02000503020000020003" pitchFamily="2" charset="0"/>
              </a:rPr>
              <a:t>Nat. Rev. Earth Environ.</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2020</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1</a:t>
            </a:r>
            <a:r>
              <a:rPr lang="en-US" sz="1050" dirty="0">
                <a:solidFill>
                  <a:schemeClr val="accent5">
                    <a:lumMod val="50000"/>
                  </a:schemeClr>
                </a:solidFill>
                <a:latin typeface="Avenir Book" panose="02000503020000020003" pitchFamily="2" charset="0"/>
              </a:rPr>
              <a:t>, 158-169. DOI: </a:t>
            </a:r>
            <a:r>
              <a:rPr lang="en-US" sz="1050" b="0" i="0" dirty="0">
                <a:solidFill>
                  <a:schemeClr val="accent5">
                    <a:lumMod val="50000"/>
                  </a:schemeClr>
                </a:solidFill>
                <a:effectLst/>
                <a:latin typeface="Avenir Book" panose="02000503020000020003" pitchFamily="2" charset="0"/>
              </a:rPr>
              <a:t>10.1038/s43017-020-0027-0</a:t>
            </a:r>
            <a:endParaRPr lang="en-US" sz="1050" dirty="0">
              <a:solidFill>
                <a:schemeClr val="accent5">
                  <a:lumMod val="50000"/>
                </a:schemeClr>
              </a:solidFill>
              <a:latin typeface="Avenir Book" panose="02000503020000020003" pitchFamily="2" charset="0"/>
            </a:endParaRPr>
          </a:p>
          <a:p>
            <a:r>
              <a:rPr lang="en-US" sz="1050" dirty="0">
                <a:solidFill>
                  <a:schemeClr val="accent5">
                    <a:lumMod val="50000"/>
                  </a:schemeClr>
                </a:solidFill>
                <a:latin typeface="Avenir Book" panose="02000503020000020003" pitchFamily="2" charset="0"/>
              </a:rPr>
              <a:t>International Seabed Authority (ISA) website </a:t>
            </a:r>
            <a:r>
              <a:rPr lang="en-US" sz="1050" dirty="0">
                <a:solidFill>
                  <a:schemeClr val="accent5">
                    <a:lumMod val="50000"/>
                  </a:schemeClr>
                </a:solidFill>
                <a:latin typeface="Avenir Book" panose="02000503020000020003" pitchFamily="2" charset="0"/>
                <a:hlinkClick r:id="rId4">
                  <a:extLst>
                    <a:ext uri="{A12FA001-AC4F-418D-AE19-62706E023703}">
                      <ahyp:hlinkClr xmlns:ahyp="http://schemas.microsoft.com/office/drawing/2018/hyperlinkcolor" val="tx"/>
                    </a:ext>
                  </a:extLst>
                </a:hlinkClick>
              </a:rPr>
              <a:t>https://www.isa.org.jm/</a:t>
            </a:r>
            <a:r>
              <a:rPr lang="en-US" sz="1050" dirty="0">
                <a:solidFill>
                  <a:schemeClr val="accent5">
                    <a:lumMod val="50000"/>
                  </a:schemeClr>
                </a:solidFill>
                <a:latin typeface="Avenir Book" panose="02000503020000020003" pitchFamily="2" charset="0"/>
              </a:rPr>
              <a:t> </a:t>
            </a:r>
          </a:p>
          <a:p>
            <a:r>
              <a:rPr lang="en-US" sz="1050" dirty="0">
                <a:solidFill>
                  <a:schemeClr val="accent5">
                    <a:lumMod val="50000"/>
                  </a:schemeClr>
                </a:solidFill>
                <a:latin typeface="Avenir Book" panose="02000503020000020003" pitchFamily="2" charset="0"/>
              </a:rPr>
              <a:t>International Union for Conservation of Nature and Natural Resources (IUCN), Deep-Sea Mining Issues Brief, May 2022. </a:t>
            </a:r>
            <a:r>
              <a:rPr lang="en-US" sz="1050" dirty="0">
                <a:solidFill>
                  <a:schemeClr val="accent5">
                    <a:lumMod val="50000"/>
                  </a:schemeClr>
                </a:solidFill>
                <a:latin typeface="Avenir Book" panose="02000503020000020003" pitchFamily="2" charset="0"/>
                <a:hlinkClick r:id="rId5">
                  <a:extLst>
                    <a:ext uri="{A12FA001-AC4F-418D-AE19-62706E023703}">
                      <ahyp:hlinkClr xmlns:ahyp="http://schemas.microsoft.com/office/drawing/2018/hyperlinkcolor" val="tx"/>
                    </a:ext>
                  </a:extLst>
                </a:hlinkClick>
              </a:rPr>
              <a:t>https://www.iucn.org/resources/issues-brief/deep-sea-mining</a:t>
            </a:r>
            <a:endParaRPr lang="en-US" sz="1050" dirty="0">
              <a:solidFill>
                <a:schemeClr val="accent5">
                  <a:lumMod val="50000"/>
                </a:schemeClr>
              </a:solidFill>
              <a:latin typeface="Avenir Book" panose="02000503020000020003" pitchFamily="2" charset="0"/>
            </a:endParaRPr>
          </a:p>
          <a:p>
            <a:r>
              <a:rPr lang="en-US" sz="1050" dirty="0">
                <a:solidFill>
                  <a:schemeClr val="accent5">
                    <a:lumMod val="50000"/>
                  </a:schemeClr>
                </a:solidFill>
                <a:latin typeface="Avenir Book" panose="02000503020000020003" pitchFamily="2" charset="0"/>
              </a:rPr>
              <a:t>J. C. Drazen et al. Opinion: Midwater ecosystems must be considered when evaluating environmental risks of deep-sea mining. </a:t>
            </a:r>
            <a:r>
              <a:rPr lang="en-US" sz="1050" i="1" dirty="0">
                <a:solidFill>
                  <a:schemeClr val="accent5">
                    <a:lumMod val="50000"/>
                  </a:schemeClr>
                </a:solidFill>
                <a:latin typeface="Avenir Book" panose="02000503020000020003" pitchFamily="2" charset="0"/>
              </a:rPr>
              <a:t>PNAS</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2020</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117</a:t>
            </a:r>
            <a:r>
              <a:rPr lang="en-US" sz="1050" dirty="0">
                <a:solidFill>
                  <a:schemeClr val="accent5">
                    <a:lumMod val="50000"/>
                  </a:schemeClr>
                </a:solidFill>
                <a:latin typeface="Avenir Book" panose="02000503020000020003" pitchFamily="2" charset="0"/>
              </a:rPr>
              <a:t> (30), 17455-17460. DOI: 10.1073/pnas.2011914117</a:t>
            </a:r>
          </a:p>
          <a:p>
            <a:r>
              <a:rPr lang="en-US" sz="1050" dirty="0">
                <a:solidFill>
                  <a:schemeClr val="accent5">
                    <a:lumMod val="50000"/>
                  </a:schemeClr>
                </a:solidFill>
                <a:effectLst/>
                <a:latin typeface="Avenir Book" panose="02000503020000020003" pitchFamily="2" charset="0"/>
              </a:rPr>
              <a:t>E. Lipton, The New York Times, “Battle Over Deep-Sea Mining Takes on New Urgency as Trial Run Winds Down”, Nov. 3 2022. </a:t>
            </a:r>
            <a:r>
              <a:rPr lang="en-US" sz="1050" dirty="0">
                <a:solidFill>
                  <a:schemeClr val="accent5">
                    <a:lumMod val="50000"/>
                  </a:schemeClr>
                </a:solidFill>
                <a:effectLst/>
                <a:latin typeface="Avenir Book" panose="02000503020000020003" pitchFamily="2" charset="0"/>
                <a:hlinkClick r:id="rId6">
                  <a:extLst>
                    <a:ext uri="{A12FA001-AC4F-418D-AE19-62706E023703}">
                      <ahyp:hlinkClr xmlns:ahyp="http://schemas.microsoft.com/office/drawing/2018/hyperlinkcolor" val="tx"/>
                    </a:ext>
                  </a:extLst>
                </a:hlinkClick>
              </a:rPr>
              <a:t>https://www.nytimes.com/2022/11/03/world/deep-sea-mining.html</a:t>
            </a:r>
            <a:endParaRPr lang="en-US" sz="1050" dirty="0">
              <a:solidFill>
                <a:schemeClr val="accent5">
                  <a:lumMod val="50000"/>
                </a:schemeClr>
              </a:solidFill>
              <a:effectLst/>
              <a:latin typeface="Avenir Book" panose="02000503020000020003" pitchFamily="2" charset="0"/>
            </a:endParaRPr>
          </a:p>
          <a:p>
            <a:r>
              <a:rPr lang="en-US" sz="1050" dirty="0">
                <a:solidFill>
                  <a:schemeClr val="accent5">
                    <a:lumMod val="50000"/>
                  </a:schemeClr>
                </a:solidFill>
                <a:latin typeface="Avenir Book" panose="02000503020000020003" pitchFamily="2" charset="0"/>
              </a:rPr>
              <a:t>T. Peacock and M. A. Alford. The Race Is on to Mine and Protect the Deep Seafloor. </a:t>
            </a:r>
            <a:r>
              <a:rPr lang="en-US" sz="1050" i="1" dirty="0">
                <a:solidFill>
                  <a:schemeClr val="accent5">
                    <a:lumMod val="50000"/>
                  </a:schemeClr>
                </a:solidFill>
                <a:latin typeface="Avenir Book" panose="02000503020000020003" pitchFamily="2" charset="0"/>
              </a:rPr>
              <a:t>Scientific American</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2018</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318</a:t>
            </a:r>
            <a:r>
              <a:rPr lang="en-US" sz="1050" dirty="0">
                <a:solidFill>
                  <a:schemeClr val="accent5">
                    <a:lumMod val="50000"/>
                  </a:schemeClr>
                </a:solidFill>
                <a:latin typeface="Avenir Book" panose="02000503020000020003" pitchFamily="2" charset="0"/>
              </a:rPr>
              <a:t> (5), 72-77. DOI: </a:t>
            </a:r>
            <a:r>
              <a:rPr lang="en-US" sz="1050" b="0" dirty="0">
                <a:solidFill>
                  <a:schemeClr val="accent5">
                    <a:lumMod val="50000"/>
                  </a:schemeClr>
                </a:solidFill>
                <a:effectLst/>
                <a:latin typeface="Avenir Book" panose="02000503020000020003" pitchFamily="2" charset="0"/>
              </a:rPr>
              <a:t>10.1038/scientificamerican0518-72</a:t>
            </a:r>
          </a:p>
          <a:p>
            <a:r>
              <a:rPr lang="en-US" sz="1050" dirty="0">
                <a:solidFill>
                  <a:schemeClr val="accent5">
                    <a:lumMod val="50000"/>
                  </a:schemeClr>
                </a:solidFill>
                <a:latin typeface="Avenir Book" panose="02000503020000020003" pitchFamily="2" charset="0"/>
              </a:rPr>
              <a:t>A. Gillespie, NPR, “Your Next Car May Be Built With Ocean Rocks. Scientists Can’t Agree If That’s Good”, Sept. 3, 2021. </a:t>
            </a:r>
            <a:r>
              <a:rPr lang="en-US" sz="1050" dirty="0">
                <a:solidFill>
                  <a:schemeClr val="accent5">
                    <a:lumMod val="50000"/>
                  </a:schemeClr>
                </a:solidFill>
                <a:latin typeface="Avenir Book" panose="02000503020000020003" pitchFamily="2" charset="0"/>
                <a:hlinkClick r:id="rId7">
                  <a:extLst>
                    <a:ext uri="{A12FA001-AC4F-418D-AE19-62706E023703}">
                      <ahyp:hlinkClr xmlns:ahyp="http://schemas.microsoft.com/office/drawing/2018/hyperlinkcolor" val="tx"/>
                    </a:ext>
                  </a:extLst>
                </a:hlinkClick>
              </a:rPr>
              <a:t>https://www.npr.org/2021/09/03/1031434711/your-next-car-may-be-built-with-ocean-rocks-scientists-cant-agree-if-thats-good</a:t>
            </a:r>
            <a:endParaRPr lang="en-US" sz="1050" dirty="0">
              <a:solidFill>
                <a:schemeClr val="accent5">
                  <a:lumMod val="50000"/>
                </a:schemeClr>
              </a:solidFill>
              <a:latin typeface="Avenir Book" panose="02000503020000020003" pitchFamily="2" charset="0"/>
            </a:endParaRPr>
          </a:p>
          <a:p>
            <a:r>
              <a:rPr lang="en-US" sz="1050" dirty="0">
                <a:solidFill>
                  <a:schemeClr val="accent5">
                    <a:lumMod val="50000"/>
                  </a:schemeClr>
                </a:solidFill>
                <a:latin typeface="Avenir Book" panose="02000503020000020003" pitchFamily="2" charset="0"/>
              </a:rPr>
              <a:t>U.S. Government Accountability Office, “</a:t>
            </a:r>
            <a:r>
              <a:rPr lang="en-US" sz="1050" i="0" dirty="0">
                <a:solidFill>
                  <a:schemeClr val="accent5">
                    <a:lumMod val="50000"/>
                  </a:schemeClr>
                </a:solidFill>
                <a:effectLst/>
                <a:latin typeface="Avenir Book" panose="02000503020000020003" pitchFamily="2" charset="0"/>
              </a:rPr>
              <a:t>Deep-Sea Mining Could Help Meet Demand for Critical Minerals, But Also Comes with Serious Obstacles</a:t>
            </a:r>
            <a:r>
              <a:rPr lang="en-US" sz="1050" dirty="0">
                <a:solidFill>
                  <a:schemeClr val="accent5">
                    <a:lumMod val="50000"/>
                  </a:schemeClr>
                </a:solidFill>
                <a:latin typeface="Avenir Book" panose="02000503020000020003" pitchFamily="2" charset="0"/>
              </a:rPr>
              <a:t>”, Dec. 16, 2021. </a:t>
            </a:r>
            <a:r>
              <a:rPr lang="en-US" sz="1050" dirty="0">
                <a:solidFill>
                  <a:schemeClr val="accent5">
                    <a:lumMod val="50000"/>
                  </a:schemeClr>
                </a:solidFill>
                <a:latin typeface="Avenir Book" panose="02000503020000020003" pitchFamily="2" charset="0"/>
                <a:hlinkClick r:id="rId8">
                  <a:extLst>
                    <a:ext uri="{A12FA001-AC4F-418D-AE19-62706E023703}">
                      <ahyp:hlinkClr xmlns:ahyp="http://schemas.microsoft.com/office/drawing/2018/hyperlinkcolor" val="tx"/>
                    </a:ext>
                  </a:extLst>
                </a:hlinkClick>
              </a:rPr>
              <a:t>https://www.gao.gov/blog/deep-sea-mining-could-help-meet-demand-critical-minerals%2C-also-comes-serious-obstacles</a:t>
            </a:r>
            <a:endParaRPr lang="en-US" sz="1050" dirty="0">
              <a:solidFill>
                <a:schemeClr val="accent5">
                  <a:lumMod val="50000"/>
                </a:schemeClr>
              </a:solidFill>
              <a:latin typeface="Avenir Book" panose="02000503020000020003" pitchFamily="2" charset="0"/>
            </a:endParaRPr>
          </a:p>
          <a:p>
            <a:r>
              <a:rPr lang="en-US" sz="1050" dirty="0">
                <a:solidFill>
                  <a:schemeClr val="accent5">
                    <a:lumMod val="50000"/>
                  </a:schemeClr>
                </a:solidFill>
                <a:latin typeface="Avenir Book" panose="02000503020000020003" pitchFamily="2" charset="0"/>
              </a:rPr>
              <a:t>A. </a:t>
            </a:r>
            <a:r>
              <a:rPr lang="en-US" sz="1050" dirty="0" err="1">
                <a:solidFill>
                  <a:schemeClr val="accent5">
                    <a:lumMod val="50000"/>
                  </a:schemeClr>
                </a:solidFill>
                <a:latin typeface="Avenir Book" panose="02000503020000020003" pitchFamily="2" charset="0"/>
              </a:rPr>
              <a:t>Vanreusel</a:t>
            </a:r>
            <a:r>
              <a:rPr lang="en-US" sz="1050" dirty="0">
                <a:solidFill>
                  <a:schemeClr val="accent5">
                    <a:lumMod val="50000"/>
                  </a:schemeClr>
                </a:solidFill>
                <a:latin typeface="Avenir Book" panose="02000503020000020003" pitchFamily="2" charset="0"/>
              </a:rPr>
              <a:t> et al. </a:t>
            </a:r>
            <a:r>
              <a:rPr lang="en-US" sz="1050" i="0" dirty="0">
                <a:solidFill>
                  <a:schemeClr val="accent5">
                    <a:lumMod val="50000"/>
                  </a:schemeClr>
                </a:solidFill>
                <a:effectLst/>
                <a:latin typeface="Avenir Book" panose="02000503020000020003" pitchFamily="2" charset="0"/>
              </a:rPr>
              <a:t>Threatened by mining, polymetallic nodules are required to preserve abyssal epifauna. </a:t>
            </a:r>
            <a:r>
              <a:rPr lang="en-US" sz="1050" i="1" dirty="0">
                <a:solidFill>
                  <a:schemeClr val="accent5">
                    <a:lumMod val="50000"/>
                  </a:schemeClr>
                </a:solidFill>
                <a:effectLst/>
                <a:latin typeface="Avenir Book" panose="02000503020000020003" pitchFamily="2" charset="0"/>
              </a:rPr>
              <a:t>Sci. Rep. </a:t>
            </a:r>
            <a:r>
              <a:rPr lang="en-US" sz="1050" b="1" dirty="0">
                <a:solidFill>
                  <a:schemeClr val="accent5">
                    <a:lumMod val="50000"/>
                  </a:schemeClr>
                </a:solidFill>
                <a:effectLst/>
                <a:latin typeface="Avenir Book" panose="02000503020000020003" pitchFamily="2" charset="0"/>
              </a:rPr>
              <a:t>2016</a:t>
            </a:r>
            <a:r>
              <a:rPr lang="en-US" sz="1050" dirty="0">
                <a:solidFill>
                  <a:schemeClr val="accent5">
                    <a:lumMod val="50000"/>
                  </a:schemeClr>
                </a:solidFill>
                <a:effectLst/>
                <a:latin typeface="Avenir Book" panose="02000503020000020003" pitchFamily="2" charset="0"/>
              </a:rPr>
              <a:t>, </a:t>
            </a:r>
            <a:r>
              <a:rPr lang="en-US" sz="1050" i="1" dirty="0">
                <a:solidFill>
                  <a:schemeClr val="accent5">
                    <a:lumMod val="50000"/>
                  </a:schemeClr>
                </a:solidFill>
                <a:effectLst/>
                <a:latin typeface="Avenir Book" panose="02000503020000020003" pitchFamily="2" charset="0"/>
              </a:rPr>
              <a:t>6</a:t>
            </a:r>
            <a:r>
              <a:rPr lang="en-US" sz="1050" dirty="0">
                <a:solidFill>
                  <a:schemeClr val="accent5">
                    <a:lumMod val="50000"/>
                  </a:schemeClr>
                </a:solidFill>
                <a:effectLst/>
                <a:latin typeface="Avenir Book" panose="02000503020000020003" pitchFamily="2" charset="0"/>
              </a:rPr>
              <a:t>, 26808. DOI: </a:t>
            </a:r>
            <a:r>
              <a:rPr lang="en-US" sz="1050" b="0" i="0" dirty="0">
                <a:solidFill>
                  <a:schemeClr val="accent5">
                    <a:lumMod val="50000"/>
                  </a:schemeClr>
                </a:solidFill>
                <a:effectLst/>
                <a:latin typeface="Avenir Book" panose="02000503020000020003" pitchFamily="2" charset="0"/>
              </a:rPr>
              <a:t>10.1038/srep26808</a:t>
            </a:r>
            <a:endParaRPr lang="en-US" sz="1050" dirty="0">
              <a:solidFill>
                <a:schemeClr val="accent5">
                  <a:lumMod val="50000"/>
                </a:schemeClr>
              </a:solidFill>
              <a:latin typeface="Avenir Book" panose="02000503020000020003" pitchFamily="2" charset="0"/>
            </a:endParaRPr>
          </a:p>
          <a:p>
            <a:r>
              <a:rPr lang="en-US" sz="1050" dirty="0">
                <a:solidFill>
                  <a:schemeClr val="accent5">
                    <a:lumMod val="50000"/>
                  </a:schemeClr>
                </a:solidFill>
                <a:latin typeface="Avenir Book" panose="02000503020000020003" pitchFamily="2" charset="0"/>
              </a:rPr>
              <a:t>C. Muñoz-</a:t>
            </a:r>
            <a:r>
              <a:rPr lang="en-US" sz="1050" dirty="0" err="1">
                <a:solidFill>
                  <a:schemeClr val="accent5">
                    <a:lumMod val="50000"/>
                  </a:schemeClr>
                </a:solidFill>
                <a:latin typeface="Avenir Book" panose="02000503020000020003" pitchFamily="2" charset="0"/>
              </a:rPr>
              <a:t>Royo</a:t>
            </a:r>
            <a:r>
              <a:rPr lang="en-US" sz="1050" dirty="0">
                <a:solidFill>
                  <a:schemeClr val="accent5">
                    <a:lumMod val="50000"/>
                  </a:schemeClr>
                </a:solidFill>
                <a:latin typeface="Avenir Book" panose="02000503020000020003" pitchFamily="2" charset="0"/>
              </a:rPr>
              <a:t> T. Peacock et al. </a:t>
            </a:r>
            <a:r>
              <a:rPr lang="en-US" sz="1050" dirty="0">
                <a:solidFill>
                  <a:schemeClr val="accent5">
                    <a:lumMod val="50000"/>
                  </a:schemeClr>
                </a:solidFill>
                <a:effectLst/>
                <a:latin typeface="Avenir Book" panose="02000503020000020003" pitchFamily="2" charset="0"/>
              </a:rPr>
              <a:t>An in situ study of abyssal turbidity-current sediment plumes generated by a deep seabed polymetallic nodule mining </a:t>
            </a:r>
            <a:r>
              <a:rPr lang="en-US" sz="1050" dirty="0" err="1">
                <a:solidFill>
                  <a:schemeClr val="accent5">
                    <a:lumMod val="50000"/>
                  </a:schemeClr>
                </a:solidFill>
                <a:effectLst/>
                <a:latin typeface="Avenir Book" panose="02000503020000020003" pitchFamily="2" charset="0"/>
              </a:rPr>
              <a:t>preprototype</a:t>
            </a:r>
            <a:r>
              <a:rPr lang="en-US" sz="1050" dirty="0">
                <a:solidFill>
                  <a:schemeClr val="accent5">
                    <a:lumMod val="50000"/>
                  </a:schemeClr>
                </a:solidFill>
                <a:effectLst/>
                <a:latin typeface="Avenir Book" panose="02000503020000020003" pitchFamily="2" charset="0"/>
              </a:rPr>
              <a:t> collector vehicle,</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Sci. Adv.</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2022</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8</a:t>
            </a:r>
            <a:r>
              <a:rPr lang="en-US" sz="1050" dirty="0">
                <a:solidFill>
                  <a:schemeClr val="accent5">
                    <a:lumMod val="50000"/>
                  </a:schemeClr>
                </a:solidFill>
                <a:latin typeface="Avenir Book" panose="02000503020000020003" pitchFamily="2" charset="0"/>
              </a:rPr>
              <a:t>, eabn1219. DOI: </a:t>
            </a:r>
            <a:r>
              <a:rPr lang="en-US" sz="1050" dirty="0">
                <a:solidFill>
                  <a:schemeClr val="accent5">
                    <a:lumMod val="50000"/>
                  </a:schemeClr>
                </a:solidFill>
                <a:effectLst/>
                <a:latin typeface="Avenir Book" panose="02000503020000020003" pitchFamily="2" charset="0"/>
              </a:rPr>
              <a:t>10.1126/sciadv.abn1219</a:t>
            </a:r>
          </a:p>
          <a:p>
            <a:r>
              <a:rPr lang="en-US" sz="1050" dirty="0">
                <a:solidFill>
                  <a:schemeClr val="accent5">
                    <a:lumMod val="50000"/>
                  </a:schemeClr>
                </a:solidFill>
                <a:latin typeface="Avenir Book" panose="02000503020000020003" pitchFamily="2" charset="0"/>
              </a:rPr>
              <a:t>Some helpful MIT news articles: (1) </a:t>
            </a:r>
            <a:r>
              <a:rPr lang="en-US" sz="1050" dirty="0">
                <a:solidFill>
                  <a:schemeClr val="accent5">
                    <a:lumMod val="50000"/>
                  </a:schemeClr>
                </a:solidFill>
                <a:latin typeface="Avenir Book" panose="02000503020000020003" pitchFamily="2" charset="0"/>
                <a:hlinkClick r:id="rId9">
                  <a:extLst>
                    <a:ext uri="{A12FA001-AC4F-418D-AE19-62706E023703}">
                      <ahyp:hlinkClr xmlns:ahyp="http://schemas.microsoft.com/office/drawing/2018/hyperlinkcolor" val="tx"/>
                    </a:ext>
                  </a:extLst>
                </a:hlinkClick>
              </a:rPr>
              <a:t>https://news.mit.edu/2019/understanding-impact-deep-sea-mining-1206</a:t>
            </a:r>
            <a:r>
              <a:rPr lang="en-US" sz="1050" dirty="0">
                <a:solidFill>
                  <a:schemeClr val="accent5">
                    <a:lumMod val="50000"/>
                  </a:schemeClr>
                </a:solidFill>
                <a:latin typeface="Avenir Book" panose="02000503020000020003" pitchFamily="2" charset="0"/>
              </a:rPr>
              <a:t>, (2) </a:t>
            </a:r>
            <a:r>
              <a:rPr lang="en-US" sz="1050" dirty="0">
                <a:solidFill>
                  <a:schemeClr val="accent5">
                    <a:lumMod val="50000"/>
                  </a:schemeClr>
                </a:solidFill>
                <a:latin typeface="Avenir Book" panose="02000503020000020003" pitchFamily="2" charset="0"/>
                <a:hlinkClick r:id="rId10">
                  <a:extLst>
                    <a:ext uri="{A12FA001-AC4F-418D-AE19-62706E023703}">
                      <ahyp:hlinkClr xmlns:ahyp="http://schemas.microsoft.com/office/drawing/2018/hyperlinkcolor" val="tx"/>
                    </a:ext>
                  </a:extLst>
                </a:hlinkClick>
              </a:rPr>
              <a:t>https://news.mit.edu/2021/deep-sea-mining-sediment-plumes-0727</a:t>
            </a:r>
            <a:r>
              <a:rPr lang="en-US" sz="1050" dirty="0">
                <a:solidFill>
                  <a:schemeClr val="accent5">
                    <a:lumMod val="50000"/>
                  </a:schemeClr>
                </a:solidFill>
                <a:latin typeface="Avenir Book" panose="02000503020000020003" pitchFamily="2" charset="0"/>
              </a:rPr>
              <a:t>, (3) </a:t>
            </a:r>
            <a:r>
              <a:rPr lang="en-US" sz="1050" dirty="0">
                <a:solidFill>
                  <a:schemeClr val="accent5">
                    <a:lumMod val="50000"/>
                  </a:schemeClr>
                </a:solidFill>
                <a:latin typeface="Avenir Book" panose="02000503020000020003" pitchFamily="2" charset="0"/>
                <a:hlinkClick r:id="rId11">
                  <a:extLst>
                    <a:ext uri="{A12FA001-AC4F-418D-AE19-62706E023703}">
                      <ahyp:hlinkClr xmlns:ahyp="http://schemas.microsoft.com/office/drawing/2018/hyperlinkcolor" val="tx"/>
                    </a:ext>
                  </a:extLst>
                </a:hlinkClick>
              </a:rPr>
              <a:t>https://news.mit.edu/2022/sediment-deep-sea-mining-0921</a:t>
            </a:r>
            <a:r>
              <a:rPr lang="en-US" sz="1050" dirty="0">
                <a:solidFill>
                  <a:schemeClr val="accent5">
                    <a:lumMod val="50000"/>
                  </a:schemeClr>
                </a:solidFill>
                <a:latin typeface="Avenir Book" panose="02000503020000020003" pitchFamily="2" charset="0"/>
              </a:rPr>
              <a:t> </a:t>
            </a:r>
          </a:p>
          <a:p>
            <a:r>
              <a:rPr lang="en-US" sz="1050" dirty="0">
                <a:solidFill>
                  <a:schemeClr val="accent5">
                    <a:lumMod val="50000"/>
                  </a:schemeClr>
                </a:solidFill>
                <a:latin typeface="Avenir Book" panose="02000503020000020003" pitchFamily="2" charset="0"/>
              </a:rPr>
              <a:t>M. O. Anderson, Deep-sea ore deposits, </a:t>
            </a:r>
            <a:r>
              <a:rPr lang="en-US" sz="1050" i="1" dirty="0">
                <a:solidFill>
                  <a:schemeClr val="accent5">
                    <a:lumMod val="50000"/>
                  </a:schemeClr>
                </a:solidFill>
                <a:latin typeface="Avenir Book" panose="02000503020000020003" pitchFamily="2" charset="0"/>
              </a:rPr>
              <a:t>Nature </a:t>
            </a:r>
            <a:r>
              <a:rPr lang="en-US" sz="1050" i="1" dirty="0" err="1">
                <a:solidFill>
                  <a:schemeClr val="accent5">
                    <a:lumMod val="50000"/>
                  </a:schemeClr>
                </a:solidFill>
                <a:latin typeface="Avenir Book" panose="02000503020000020003" pitchFamily="2" charset="0"/>
              </a:rPr>
              <a:t>Geosci</a:t>
            </a:r>
            <a:r>
              <a:rPr lang="en-US" sz="1050" i="1" dirty="0">
                <a:solidFill>
                  <a:schemeClr val="accent5">
                    <a:lumMod val="50000"/>
                  </a:schemeClr>
                </a:solidFill>
                <a:latin typeface="Avenir Book" panose="02000503020000020003" pitchFamily="2" charset="0"/>
              </a:rPr>
              <a:t>.</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2018</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11</a:t>
            </a:r>
            <a:r>
              <a:rPr lang="en-US" sz="1050" dirty="0">
                <a:solidFill>
                  <a:schemeClr val="accent5">
                    <a:lumMod val="50000"/>
                  </a:schemeClr>
                </a:solidFill>
                <a:latin typeface="Avenir Book" panose="02000503020000020003" pitchFamily="2" charset="0"/>
              </a:rPr>
              <a:t>, 706. DOI: </a:t>
            </a:r>
            <a:r>
              <a:rPr lang="en-US" sz="1050" b="0" i="0" dirty="0">
                <a:solidFill>
                  <a:schemeClr val="accent5">
                    <a:lumMod val="50000"/>
                  </a:schemeClr>
                </a:solidFill>
                <a:effectLst/>
                <a:latin typeface="-apple-system"/>
              </a:rPr>
              <a:t>10.1038/s41561-018-0237-y</a:t>
            </a:r>
          </a:p>
          <a:p>
            <a:r>
              <a:rPr lang="en-US" sz="1050" dirty="0">
                <a:solidFill>
                  <a:schemeClr val="accent5">
                    <a:lumMod val="50000"/>
                  </a:schemeClr>
                </a:solidFill>
                <a:latin typeface="Avenir Book" panose="02000503020000020003" pitchFamily="2" charset="0"/>
              </a:rPr>
              <a:t>World Ocean Reviews 3, Marine Resources - Opportunities and Risks (2014). </a:t>
            </a:r>
            <a:r>
              <a:rPr lang="en-US" sz="1050" dirty="0">
                <a:solidFill>
                  <a:schemeClr val="accent5">
                    <a:lumMod val="50000"/>
                  </a:schemeClr>
                </a:solidFill>
                <a:latin typeface="Avenir Book" panose="02000503020000020003" pitchFamily="2" charset="0"/>
                <a:hlinkClick r:id="rId12">
                  <a:extLst>
                    <a:ext uri="{A12FA001-AC4F-418D-AE19-62706E023703}">
                      <ahyp:hlinkClr xmlns:ahyp="http://schemas.microsoft.com/office/drawing/2018/hyperlinkcolor" val="tx"/>
                    </a:ext>
                  </a:extLst>
                </a:hlinkClick>
              </a:rPr>
              <a:t>https://worldoceanreview.com/en/wor-3/mineral-resources/cobalt-crusts/</a:t>
            </a:r>
            <a:r>
              <a:rPr lang="en-US" sz="1050" dirty="0">
                <a:solidFill>
                  <a:schemeClr val="accent5">
                    <a:lumMod val="50000"/>
                  </a:schemeClr>
                </a:solidFill>
                <a:latin typeface="Avenir Book" panose="02000503020000020003" pitchFamily="2" charset="0"/>
              </a:rPr>
              <a:t> </a:t>
            </a:r>
          </a:p>
          <a:p>
            <a:pPr marL="0" indent="0">
              <a:buNone/>
            </a:pPr>
            <a:endParaRPr lang="en-US" sz="1050" dirty="0">
              <a:solidFill>
                <a:schemeClr val="accent5">
                  <a:lumMod val="50000"/>
                </a:schemeClr>
              </a:solidFill>
              <a:latin typeface="Avenir Book" panose="02000503020000020003" pitchFamily="2" charset="0"/>
            </a:endParaRPr>
          </a:p>
          <a:p>
            <a:pPr marL="0" indent="0">
              <a:buNone/>
            </a:pPr>
            <a:r>
              <a:rPr lang="en-US" sz="1050" b="1" dirty="0">
                <a:solidFill>
                  <a:schemeClr val="accent5">
                    <a:lumMod val="50000"/>
                  </a:schemeClr>
                </a:solidFill>
                <a:latin typeface="Avenir Book" panose="02000503020000020003" pitchFamily="2" charset="0"/>
              </a:rPr>
              <a:t>Extraction from seawater</a:t>
            </a:r>
          </a:p>
          <a:p>
            <a:r>
              <a:rPr lang="en-US" sz="1050" i="1" dirty="0">
                <a:solidFill>
                  <a:schemeClr val="accent5">
                    <a:lumMod val="50000"/>
                  </a:schemeClr>
                </a:solidFill>
                <a:latin typeface="Avenir Book" panose="02000503020000020003" pitchFamily="2" charset="0"/>
              </a:rPr>
              <a:t>Nature</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1941</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148</a:t>
            </a:r>
            <a:r>
              <a:rPr lang="en-US" sz="1050" dirty="0">
                <a:solidFill>
                  <a:schemeClr val="accent5">
                    <a:lumMod val="50000"/>
                  </a:schemeClr>
                </a:solidFill>
                <a:latin typeface="Avenir Book" panose="02000503020000020003" pitchFamily="2" charset="0"/>
              </a:rPr>
              <a:t>, 171. DOI: </a:t>
            </a:r>
            <a:r>
              <a:rPr lang="en-US" sz="1050" b="0" i="0" dirty="0">
                <a:solidFill>
                  <a:schemeClr val="accent5">
                    <a:lumMod val="50000"/>
                  </a:schemeClr>
                </a:solidFill>
                <a:effectLst/>
                <a:latin typeface="Avenir Book" panose="02000503020000020003" pitchFamily="2" charset="0"/>
              </a:rPr>
              <a:t>10.1038/148171b0</a:t>
            </a:r>
          </a:p>
          <a:p>
            <a:r>
              <a:rPr lang="en-US" sz="1050" dirty="0">
                <a:solidFill>
                  <a:schemeClr val="accent5">
                    <a:lumMod val="50000"/>
                  </a:schemeClr>
                </a:solidFill>
                <a:latin typeface="Avenir Book" panose="02000503020000020003" pitchFamily="2" charset="0"/>
              </a:rPr>
              <a:t>P. Loganathan, G. Naidu, S. Vigneswaran. Mining valuable minerals from seawater: a critical review. </a:t>
            </a:r>
            <a:r>
              <a:rPr lang="en-US" sz="1050" i="1" dirty="0">
                <a:solidFill>
                  <a:schemeClr val="accent5">
                    <a:lumMod val="50000"/>
                  </a:schemeClr>
                </a:solidFill>
                <a:latin typeface="Avenir Book" panose="02000503020000020003" pitchFamily="2" charset="0"/>
              </a:rPr>
              <a:t>Environ. Sci.: Water Res. Technol.</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2017</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3</a:t>
            </a:r>
            <a:r>
              <a:rPr lang="en-US" sz="1050" dirty="0">
                <a:solidFill>
                  <a:schemeClr val="accent5">
                    <a:lumMod val="50000"/>
                  </a:schemeClr>
                </a:solidFill>
                <a:latin typeface="Avenir Book" panose="02000503020000020003" pitchFamily="2" charset="0"/>
              </a:rPr>
              <a:t>, 37. DOI: </a:t>
            </a:r>
            <a:r>
              <a:rPr lang="en-US" sz="1050" dirty="0">
                <a:solidFill>
                  <a:schemeClr val="accent5">
                    <a:lumMod val="50000"/>
                  </a:schemeClr>
                </a:solidFill>
                <a:effectLst/>
                <a:latin typeface="Avenir Book" panose="02000503020000020003" pitchFamily="2" charset="0"/>
              </a:rPr>
              <a:t>10.1039/c6ew00268d</a:t>
            </a:r>
          </a:p>
          <a:p>
            <a:r>
              <a:rPr lang="en-US" sz="1050" dirty="0">
                <a:solidFill>
                  <a:schemeClr val="accent5">
                    <a:lumMod val="50000"/>
                  </a:schemeClr>
                </a:solidFill>
                <a:latin typeface="Avenir Book" panose="02000503020000020003" pitchFamily="2" charset="0"/>
              </a:rPr>
              <a:t>B. A. </a:t>
            </a:r>
            <a:r>
              <a:rPr lang="en-US" sz="1050" dirty="0" err="1">
                <a:solidFill>
                  <a:schemeClr val="accent5">
                    <a:lumMod val="50000"/>
                  </a:schemeClr>
                </a:solidFill>
                <a:latin typeface="Avenir Book" panose="02000503020000020003" pitchFamily="2" charset="0"/>
              </a:rPr>
              <a:t>Sharkh</a:t>
            </a:r>
            <a:r>
              <a:rPr lang="en-US" sz="1050" dirty="0">
                <a:solidFill>
                  <a:schemeClr val="accent5">
                    <a:lumMod val="50000"/>
                  </a:schemeClr>
                </a:solidFill>
                <a:latin typeface="Avenir Book" panose="02000503020000020003" pitchFamily="2" charset="0"/>
              </a:rPr>
              <a:t> et al. Seawater desalination-–a new frontier for sustainable mining of valuable minerals. </a:t>
            </a:r>
            <a:r>
              <a:rPr lang="en-US" sz="1050" i="1" dirty="0" err="1">
                <a:solidFill>
                  <a:schemeClr val="accent5">
                    <a:lumMod val="50000"/>
                  </a:schemeClr>
                </a:solidFill>
                <a:latin typeface="Avenir Book" panose="02000503020000020003" pitchFamily="2" charset="0"/>
              </a:rPr>
              <a:t>npj</a:t>
            </a:r>
            <a:r>
              <a:rPr lang="en-US" sz="1050" i="1" dirty="0">
                <a:solidFill>
                  <a:schemeClr val="accent5">
                    <a:lumMod val="50000"/>
                  </a:schemeClr>
                </a:solidFill>
                <a:latin typeface="Avenir Book" panose="02000503020000020003" pitchFamily="2" charset="0"/>
              </a:rPr>
              <a:t> Clean Water</a:t>
            </a:r>
            <a:r>
              <a:rPr lang="en-US" sz="1050" dirty="0">
                <a:solidFill>
                  <a:schemeClr val="accent5">
                    <a:lumMod val="50000"/>
                  </a:schemeClr>
                </a:solidFill>
                <a:latin typeface="Avenir Book" panose="02000503020000020003" pitchFamily="2" charset="0"/>
              </a:rPr>
              <a:t> </a:t>
            </a:r>
            <a:r>
              <a:rPr lang="en-US" sz="1050" b="1" dirty="0">
                <a:solidFill>
                  <a:schemeClr val="accent5">
                    <a:lumMod val="50000"/>
                  </a:schemeClr>
                </a:solidFill>
                <a:latin typeface="Avenir Book" panose="02000503020000020003" pitchFamily="2" charset="0"/>
              </a:rPr>
              <a:t>2022</a:t>
            </a:r>
            <a:r>
              <a:rPr lang="en-US" sz="1050" dirty="0">
                <a:solidFill>
                  <a:schemeClr val="accent5">
                    <a:lumMod val="50000"/>
                  </a:schemeClr>
                </a:solidFill>
                <a:latin typeface="Avenir Book" panose="02000503020000020003" pitchFamily="2" charset="0"/>
              </a:rPr>
              <a:t>, </a:t>
            </a:r>
            <a:r>
              <a:rPr lang="en-US" sz="1050" i="1" dirty="0">
                <a:solidFill>
                  <a:schemeClr val="accent5">
                    <a:lumMod val="50000"/>
                  </a:schemeClr>
                </a:solidFill>
                <a:latin typeface="Avenir Book" panose="02000503020000020003" pitchFamily="2" charset="0"/>
              </a:rPr>
              <a:t>5</a:t>
            </a:r>
            <a:r>
              <a:rPr lang="en-US" sz="1050" dirty="0">
                <a:solidFill>
                  <a:schemeClr val="accent5">
                    <a:lumMod val="50000"/>
                  </a:schemeClr>
                </a:solidFill>
                <a:latin typeface="Avenir Book" panose="02000503020000020003" pitchFamily="2" charset="0"/>
              </a:rPr>
              <a:t>, 9. DOI: </a:t>
            </a:r>
            <a:r>
              <a:rPr lang="en-US" sz="1050" dirty="0">
                <a:solidFill>
                  <a:schemeClr val="accent5">
                    <a:lumMod val="50000"/>
                  </a:schemeClr>
                </a:solidFill>
                <a:effectLst/>
                <a:latin typeface="Avenir Book" panose="02000503020000020003" pitchFamily="2" charset="0"/>
              </a:rPr>
              <a:t>10.1038/s41545-022-00153-6 </a:t>
            </a:r>
          </a:p>
          <a:p>
            <a:endParaRPr lang="en-US" sz="1050" dirty="0">
              <a:solidFill>
                <a:schemeClr val="accent5">
                  <a:lumMod val="50000"/>
                </a:schemeClr>
              </a:solidFill>
              <a:latin typeface="Avenir Book" panose="02000503020000020003" pitchFamily="2" charset="0"/>
            </a:endParaRPr>
          </a:p>
          <a:p>
            <a:endParaRPr lang="en-US" sz="1050" dirty="0">
              <a:solidFill>
                <a:schemeClr val="accent5">
                  <a:lumMod val="50000"/>
                </a:schemeClr>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35</a:t>
            </a:fld>
            <a:endParaRPr lang="en-US"/>
          </a:p>
        </p:txBody>
      </p:sp>
    </p:spTree>
    <p:extLst>
      <p:ext uri="{BB962C8B-B14F-4D97-AF65-F5344CB8AC3E}">
        <p14:creationId xmlns:p14="http://schemas.microsoft.com/office/powerpoint/2010/main" val="277633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r>
              <a:rPr lang="en-US" sz="3600" dirty="0">
                <a:solidFill>
                  <a:schemeClr val="accent5">
                    <a:lumMod val="50000"/>
                  </a:schemeClr>
                </a:solidFill>
                <a:latin typeface="Avenir Book" panose="02000503020000020003" pitchFamily="2" charset="0"/>
              </a:rPr>
              <a:t>Clean energy technologies need minerals and metals </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4</a:t>
            </a:fld>
            <a:endParaRPr lang="en-US"/>
          </a:p>
        </p:txBody>
      </p:sp>
      <p:sp>
        <p:nvSpPr>
          <p:cNvPr id="13" name="TextBox 12">
            <a:extLst>
              <a:ext uri="{FF2B5EF4-FFF2-40B4-BE49-F238E27FC236}">
                <a16:creationId xmlns:a16="http://schemas.microsoft.com/office/drawing/2014/main" id="{64BC90CD-5D9A-3248-B6BE-5331AB34D070}"/>
              </a:ext>
            </a:extLst>
          </p:cNvPr>
          <p:cNvSpPr txBox="1"/>
          <p:nvPr/>
        </p:nvSpPr>
        <p:spPr>
          <a:xfrm>
            <a:off x="0" y="6538912"/>
            <a:ext cx="6397392"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IEA (2021), The Role of Critical Minerals in Clean Energy Transitions, IEA, Paris.</a:t>
            </a:r>
            <a:endParaRPr lang="en-US" sz="1100" dirty="0">
              <a:solidFill>
                <a:schemeClr val="accent5">
                  <a:lumMod val="50000"/>
                </a:schemeClr>
              </a:solidFill>
              <a:latin typeface="Avenir Book" panose="02000503020000020003" pitchFamily="2" charset="0"/>
            </a:endParaRPr>
          </a:p>
        </p:txBody>
      </p:sp>
      <p:pic>
        <p:nvPicPr>
          <p:cNvPr id="14" name="Picture 13" descr="Table&#10;&#10;Description automatically generated with medium confidence">
            <a:extLst>
              <a:ext uri="{FF2B5EF4-FFF2-40B4-BE49-F238E27FC236}">
                <a16:creationId xmlns:a16="http://schemas.microsoft.com/office/drawing/2014/main" id="{DE84F305-EE1D-E744-91C7-E781DD4A394F}"/>
              </a:ext>
            </a:extLst>
          </p:cNvPr>
          <p:cNvPicPr>
            <a:picLocks noChangeAspect="1"/>
          </p:cNvPicPr>
          <p:nvPr/>
        </p:nvPicPr>
        <p:blipFill>
          <a:blip r:embed="rId3"/>
          <a:stretch>
            <a:fillRect/>
          </a:stretch>
        </p:blipFill>
        <p:spPr>
          <a:xfrm>
            <a:off x="158020" y="662876"/>
            <a:ext cx="11875959" cy="5693474"/>
          </a:xfrm>
          <a:prstGeom prst="rect">
            <a:avLst/>
          </a:prstGeom>
        </p:spPr>
      </p:pic>
    </p:spTree>
    <p:extLst>
      <p:ext uri="{BB962C8B-B14F-4D97-AF65-F5344CB8AC3E}">
        <p14:creationId xmlns:p14="http://schemas.microsoft.com/office/powerpoint/2010/main" val="205283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r>
              <a:rPr lang="en-US" sz="3600" dirty="0">
                <a:solidFill>
                  <a:schemeClr val="accent5">
                    <a:lumMod val="50000"/>
                  </a:schemeClr>
                </a:solidFill>
                <a:latin typeface="Avenir Book" panose="02000503020000020003" pitchFamily="2" charset="0"/>
              </a:rPr>
              <a:t>Clean energy technologies need minerals and metals </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5</a:t>
            </a:fld>
            <a:endParaRPr lang="en-US"/>
          </a:p>
        </p:txBody>
      </p:sp>
      <p:sp>
        <p:nvSpPr>
          <p:cNvPr id="13" name="TextBox 12">
            <a:extLst>
              <a:ext uri="{FF2B5EF4-FFF2-40B4-BE49-F238E27FC236}">
                <a16:creationId xmlns:a16="http://schemas.microsoft.com/office/drawing/2014/main" id="{64BC90CD-5D9A-3248-B6BE-5331AB34D070}"/>
              </a:ext>
            </a:extLst>
          </p:cNvPr>
          <p:cNvSpPr txBox="1"/>
          <p:nvPr/>
        </p:nvSpPr>
        <p:spPr>
          <a:xfrm>
            <a:off x="0" y="6538912"/>
            <a:ext cx="6397392"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IEA (2021), The Role of Critical Minerals in Clean Energy Transitions, IEA, Paris.</a:t>
            </a:r>
            <a:endParaRPr lang="en-US" sz="1100" dirty="0">
              <a:solidFill>
                <a:schemeClr val="accent5">
                  <a:lumMod val="50000"/>
                </a:schemeClr>
              </a:solidFill>
              <a:latin typeface="Avenir Book" panose="02000503020000020003" pitchFamily="2" charset="0"/>
            </a:endParaRPr>
          </a:p>
        </p:txBody>
      </p:sp>
      <p:pic>
        <p:nvPicPr>
          <p:cNvPr id="5" name="Picture 4" descr="Chart, bar chart&#10;&#10;Description automatically generated">
            <a:extLst>
              <a:ext uri="{FF2B5EF4-FFF2-40B4-BE49-F238E27FC236}">
                <a16:creationId xmlns:a16="http://schemas.microsoft.com/office/drawing/2014/main" id="{47329A9E-5EFE-924E-A01F-718A90ABE207}"/>
              </a:ext>
            </a:extLst>
          </p:cNvPr>
          <p:cNvPicPr>
            <a:picLocks noChangeAspect="1"/>
          </p:cNvPicPr>
          <p:nvPr/>
        </p:nvPicPr>
        <p:blipFill>
          <a:blip r:embed="rId3"/>
          <a:stretch>
            <a:fillRect/>
          </a:stretch>
        </p:blipFill>
        <p:spPr>
          <a:xfrm>
            <a:off x="1380700" y="673757"/>
            <a:ext cx="9430599" cy="5865155"/>
          </a:xfrm>
          <a:prstGeom prst="rect">
            <a:avLst/>
          </a:prstGeom>
        </p:spPr>
      </p:pic>
    </p:spTree>
    <p:extLst>
      <p:ext uri="{BB962C8B-B14F-4D97-AF65-F5344CB8AC3E}">
        <p14:creationId xmlns:p14="http://schemas.microsoft.com/office/powerpoint/2010/main" val="1581033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r>
              <a:rPr lang="en-US" sz="3600" dirty="0">
                <a:solidFill>
                  <a:schemeClr val="accent5">
                    <a:lumMod val="50000"/>
                  </a:schemeClr>
                </a:solidFill>
                <a:latin typeface="Avenir Book" panose="02000503020000020003" pitchFamily="2" charset="0"/>
              </a:rPr>
              <a:t>The energy sector’s demand for minerals is growing</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6</a:t>
            </a:fld>
            <a:endParaRPr lang="en-US"/>
          </a:p>
        </p:txBody>
      </p:sp>
      <p:sp>
        <p:nvSpPr>
          <p:cNvPr id="13" name="TextBox 12">
            <a:extLst>
              <a:ext uri="{FF2B5EF4-FFF2-40B4-BE49-F238E27FC236}">
                <a16:creationId xmlns:a16="http://schemas.microsoft.com/office/drawing/2014/main" id="{64BC90CD-5D9A-3248-B6BE-5331AB34D070}"/>
              </a:ext>
            </a:extLst>
          </p:cNvPr>
          <p:cNvSpPr txBox="1"/>
          <p:nvPr/>
        </p:nvSpPr>
        <p:spPr>
          <a:xfrm>
            <a:off x="0" y="6538912"/>
            <a:ext cx="6397392"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IEA (2021), The Role of Critical Minerals in Clean Energy Transitions, IEA, Paris.</a:t>
            </a:r>
            <a:endParaRPr lang="en-US" sz="1100" dirty="0">
              <a:solidFill>
                <a:schemeClr val="accent5">
                  <a:lumMod val="50000"/>
                </a:schemeClr>
              </a:solidFill>
              <a:latin typeface="Avenir Book" panose="02000503020000020003" pitchFamily="2" charset="0"/>
            </a:endParaRPr>
          </a:p>
        </p:txBody>
      </p:sp>
      <p:pic>
        <p:nvPicPr>
          <p:cNvPr id="9" name="Picture 8" descr="Chart, bar chart&#10;&#10;Description automatically generated">
            <a:extLst>
              <a:ext uri="{FF2B5EF4-FFF2-40B4-BE49-F238E27FC236}">
                <a16:creationId xmlns:a16="http://schemas.microsoft.com/office/drawing/2014/main" id="{28D9BEBB-98C7-F54E-AB22-3822A5832406}"/>
              </a:ext>
            </a:extLst>
          </p:cNvPr>
          <p:cNvPicPr>
            <a:picLocks noChangeAspect="1"/>
          </p:cNvPicPr>
          <p:nvPr/>
        </p:nvPicPr>
        <p:blipFill>
          <a:blip r:embed="rId3"/>
          <a:stretch>
            <a:fillRect/>
          </a:stretch>
        </p:blipFill>
        <p:spPr>
          <a:xfrm>
            <a:off x="1361994" y="714073"/>
            <a:ext cx="9468011" cy="5742594"/>
          </a:xfrm>
          <a:prstGeom prst="rect">
            <a:avLst/>
          </a:prstGeom>
        </p:spPr>
      </p:pic>
    </p:spTree>
    <p:extLst>
      <p:ext uri="{BB962C8B-B14F-4D97-AF65-F5344CB8AC3E}">
        <p14:creationId xmlns:p14="http://schemas.microsoft.com/office/powerpoint/2010/main" val="3706588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lstStyle/>
          <a:p>
            <a:r>
              <a:rPr lang="en-US" dirty="0">
                <a:solidFill>
                  <a:schemeClr val="accent5">
                    <a:lumMod val="50000"/>
                  </a:schemeClr>
                </a:solidFill>
                <a:latin typeface="Avenir Book" panose="02000503020000020003" pitchFamily="2" charset="0"/>
              </a:rPr>
              <a:t>Deep-sea mining could be the answer</a:t>
            </a:r>
          </a:p>
        </p:txBody>
      </p:sp>
      <p:sp>
        <p:nvSpPr>
          <p:cNvPr id="3" name="Content Placeholder 2">
            <a:extLst>
              <a:ext uri="{FF2B5EF4-FFF2-40B4-BE49-F238E27FC236}">
                <a16:creationId xmlns:a16="http://schemas.microsoft.com/office/drawing/2014/main" id="{EB630350-F9ED-044F-B4DB-27138F4D440D}"/>
              </a:ext>
            </a:extLst>
          </p:cNvPr>
          <p:cNvSpPr>
            <a:spLocks noGrp="1"/>
          </p:cNvSpPr>
          <p:nvPr>
            <p:ph idx="1"/>
          </p:nvPr>
        </p:nvSpPr>
        <p:spPr>
          <a:xfrm>
            <a:off x="0" y="814388"/>
            <a:ext cx="4232600" cy="5097015"/>
          </a:xfrm>
        </p:spPr>
        <p:txBody>
          <a:bodyPr anchor="ctr">
            <a:normAutofit/>
          </a:bodyPr>
          <a:lstStyle/>
          <a:p>
            <a:pPr marL="0" indent="0">
              <a:buNone/>
            </a:pPr>
            <a:r>
              <a:rPr lang="en-US" sz="2000" dirty="0">
                <a:solidFill>
                  <a:schemeClr val="accent5">
                    <a:lumMod val="50000"/>
                  </a:schemeClr>
                </a:solidFill>
                <a:latin typeface="Avenir Book" panose="02000503020000020003" pitchFamily="2" charset="0"/>
              </a:rPr>
              <a:t>Materials including oil, sand, and diamonds are already mined from the shallow ocean floor.</a:t>
            </a:r>
          </a:p>
          <a:p>
            <a:pPr marL="0" indent="0">
              <a:buNone/>
            </a:pPr>
            <a:endParaRPr lang="en-US" sz="2000" b="1" dirty="0">
              <a:solidFill>
                <a:schemeClr val="accent5">
                  <a:lumMod val="50000"/>
                </a:schemeClr>
              </a:solidFill>
              <a:latin typeface="Avenir Book" panose="02000503020000020003" pitchFamily="2" charset="0"/>
            </a:endParaRPr>
          </a:p>
          <a:p>
            <a:pPr marL="0" indent="0">
              <a:buNone/>
            </a:pPr>
            <a:r>
              <a:rPr lang="en-US" sz="2000" b="1" dirty="0">
                <a:solidFill>
                  <a:schemeClr val="accent5">
                    <a:lumMod val="50000"/>
                  </a:schemeClr>
                </a:solidFill>
                <a:latin typeface="Avenir Book" panose="02000503020000020003" pitchFamily="2" charset="0"/>
              </a:rPr>
              <a:t>Deep-sea mining </a:t>
            </a:r>
            <a:r>
              <a:rPr lang="en-US" sz="2000" dirty="0">
                <a:solidFill>
                  <a:schemeClr val="accent5">
                    <a:lumMod val="50000"/>
                  </a:schemeClr>
                </a:solidFill>
                <a:latin typeface="Avenir Book" panose="02000503020000020003" pitchFamily="2" charset="0"/>
              </a:rPr>
              <a:t>refers to mining the deep seabed for metals including nickel, cobalt, and manganese.</a:t>
            </a:r>
          </a:p>
          <a:p>
            <a:pPr marL="0" indent="0">
              <a:buNone/>
            </a:pPr>
            <a:endParaRPr lang="en-US" sz="2000" dirty="0">
              <a:solidFill>
                <a:schemeClr val="accent5">
                  <a:lumMod val="50000"/>
                </a:schemeClr>
              </a:solidFill>
              <a:latin typeface="Avenir Book" panose="02000503020000020003" pitchFamily="2" charset="0"/>
            </a:endParaRPr>
          </a:p>
          <a:p>
            <a:pPr marL="0" indent="0">
              <a:buNone/>
            </a:pPr>
            <a:r>
              <a:rPr lang="en-US" sz="2000" b="1" dirty="0">
                <a:solidFill>
                  <a:schemeClr val="accent5">
                    <a:lumMod val="50000"/>
                  </a:schemeClr>
                </a:solidFill>
                <a:latin typeface="Avenir Book" panose="02000503020000020003" pitchFamily="2" charset="0"/>
              </a:rPr>
              <a:t>Manganese/polymetallic nodules</a:t>
            </a:r>
            <a:r>
              <a:rPr lang="en-US" sz="2000" dirty="0">
                <a:solidFill>
                  <a:schemeClr val="accent5">
                    <a:lumMod val="50000"/>
                  </a:schemeClr>
                </a:solidFill>
                <a:latin typeface="Avenir Book" panose="02000503020000020003" pitchFamily="2" charset="0"/>
              </a:rPr>
              <a:t>, </a:t>
            </a:r>
            <a:r>
              <a:rPr lang="en-US" sz="2000" b="1" dirty="0">
                <a:solidFill>
                  <a:schemeClr val="accent5">
                    <a:lumMod val="50000"/>
                  </a:schemeClr>
                </a:solidFill>
                <a:latin typeface="Avenir Book" panose="02000503020000020003" pitchFamily="2" charset="0"/>
              </a:rPr>
              <a:t>cobalt crusts</a:t>
            </a:r>
            <a:r>
              <a:rPr lang="en-US" sz="2000" dirty="0">
                <a:solidFill>
                  <a:schemeClr val="accent5">
                    <a:lumMod val="50000"/>
                  </a:schemeClr>
                </a:solidFill>
                <a:latin typeface="Avenir Book" panose="02000503020000020003" pitchFamily="2" charset="0"/>
              </a:rPr>
              <a:t>, and </a:t>
            </a:r>
            <a:r>
              <a:rPr lang="en-US" sz="2000" b="1" dirty="0">
                <a:solidFill>
                  <a:schemeClr val="accent5">
                    <a:lumMod val="50000"/>
                  </a:schemeClr>
                </a:solidFill>
                <a:latin typeface="Avenir Book" panose="02000503020000020003" pitchFamily="2" charset="0"/>
              </a:rPr>
              <a:t>massive sulfides </a:t>
            </a:r>
            <a:r>
              <a:rPr lang="en-US" sz="2000" dirty="0">
                <a:solidFill>
                  <a:schemeClr val="accent5">
                    <a:lumMod val="50000"/>
                  </a:schemeClr>
                </a:solidFill>
                <a:latin typeface="Avenir Book" panose="02000503020000020003" pitchFamily="2" charset="0"/>
              </a:rPr>
              <a:t>are of particular interest.</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7</a:t>
            </a:fld>
            <a:endParaRPr lang="en-US"/>
          </a:p>
        </p:txBody>
      </p:sp>
      <p:sp>
        <p:nvSpPr>
          <p:cNvPr id="7" name="TextBox 6">
            <a:extLst>
              <a:ext uri="{FF2B5EF4-FFF2-40B4-BE49-F238E27FC236}">
                <a16:creationId xmlns:a16="http://schemas.microsoft.com/office/drawing/2014/main" id="{8FEA47A8-A79C-D34C-9D69-9800C8064F39}"/>
              </a:ext>
            </a:extLst>
          </p:cNvPr>
          <p:cNvSpPr txBox="1"/>
          <p:nvPr/>
        </p:nvSpPr>
        <p:spPr>
          <a:xfrm>
            <a:off x="0" y="6538912"/>
            <a:ext cx="1015412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T. Peacock and M. A. Alford. The Race Is on to Mine and Protect the Deep Seafloor. </a:t>
            </a:r>
            <a:r>
              <a:rPr lang="en-US" sz="1400" i="1" dirty="0">
                <a:solidFill>
                  <a:schemeClr val="accent5">
                    <a:lumMod val="50000"/>
                  </a:schemeClr>
                </a:solidFill>
                <a:latin typeface="Avenir Book" panose="02000503020000020003" pitchFamily="2" charset="0"/>
              </a:rPr>
              <a:t>Scientific American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2018</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318</a:t>
            </a:r>
            <a:r>
              <a:rPr lang="en-US" sz="1400" dirty="0">
                <a:solidFill>
                  <a:schemeClr val="accent5">
                    <a:lumMod val="50000"/>
                  </a:schemeClr>
                </a:solidFill>
                <a:latin typeface="Avenir Book" panose="02000503020000020003" pitchFamily="2" charset="0"/>
              </a:rPr>
              <a:t> (5), 72-77.</a:t>
            </a:r>
            <a:endParaRPr lang="en-US" sz="1100" dirty="0">
              <a:solidFill>
                <a:schemeClr val="accent5">
                  <a:lumMod val="50000"/>
                </a:schemeClr>
              </a:solidFill>
              <a:latin typeface="Avenir Book" panose="02000503020000020003" pitchFamily="2" charset="0"/>
            </a:endParaRPr>
          </a:p>
        </p:txBody>
      </p:sp>
      <p:pic>
        <p:nvPicPr>
          <p:cNvPr id="8" name="Picture 7" descr="A picture containing text&#10;&#10;Description automatically generated">
            <a:extLst>
              <a:ext uri="{FF2B5EF4-FFF2-40B4-BE49-F238E27FC236}">
                <a16:creationId xmlns:a16="http://schemas.microsoft.com/office/drawing/2014/main" id="{A9D54216-2473-FA4C-BE36-4ACE37C0D264}"/>
              </a:ext>
            </a:extLst>
          </p:cNvPr>
          <p:cNvPicPr>
            <a:picLocks noChangeAspect="1"/>
          </p:cNvPicPr>
          <p:nvPr/>
        </p:nvPicPr>
        <p:blipFill>
          <a:blip r:embed="rId2"/>
          <a:stretch>
            <a:fillRect/>
          </a:stretch>
        </p:blipFill>
        <p:spPr>
          <a:xfrm>
            <a:off x="4232599" y="884281"/>
            <a:ext cx="7841598" cy="5529417"/>
          </a:xfrm>
          <a:prstGeom prst="rect">
            <a:avLst/>
          </a:prstGeom>
        </p:spPr>
      </p:pic>
    </p:spTree>
    <p:extLst>
      <p:ext uri="{BB962C8B-B14F-4D97-AF65-F5344CB8AC3E}">
        <p14:creationId xmlns:p14="http://schemas.microsoft.com/office/powerpoint/2010/main" val="3374177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r>
              <a:rPr lang="en-US" sz="3600" dirty="0">
                <a:solidFill>
                  <a:schemeClr val="accent5">
                    <a:lumMod val="50000"/>
                  </a:schemeClr>
                </a:solidFill>
                <a:latin typeface="Avenir Book" panose="02000503020000020003" pitchFamily="2" charset="0"/>
              </a:rPr>
              <a:t>Deep-sea mining could be the answer</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8</a:t>
            </a:fld>
            <a:endParaRPr lang="en-US"/>
          </a:p>
        </p:txBody>
      </p:sp>
      <p:sp>
        <p:nvSpPr>
          <p:cNvPr id="13" name="TextBox 12">
            <a:extLst>
              <a:ext uri="{FF2B5EF4-FFF2-40B4-BE49-F238E27FC236}">
                <a16:creationId xmlns:a16="http://schemas.microsoft.com/office/drawing/2014/main" id="{64BC90CD-5D9A-3248-B6BE-5331AB34D070}"/>
              </a:ext>
            </a:extLst>
          </p:cNvPr>
          <p:cNvSpPr txBox="1"/>
          <p:nvPr/>
        </p:nvSpPr>
        <p:spPr>
          <a:xfrm>
            <a:off x="0" y="6538912"/>
            <a:ext cx="6397392"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IEA (2021), The Role of Critical Minerals in Clean Energy Transitions, IEA, Paris.</a:t>
            </a:r>
            <a:endParaRPr lang="en-US" sz="1100" dirty="0">
              <a:solidFill>
                <a:schemeClr val="accent5">
                  <a:lumMod val="50000"/>
                </a:schemeClr>
              </a:solidFill>
              <a:latin typeface="Avenir Book" panose="02000503020000020003" pitchFamily="2" charset="0"/>
            </a:endParaRPr>
          </a:p>
        </p:txBody>
      </p:sp>
      <p:sp>
        <p:nvSpPr>
          <p:cNvPr id="10" name="Content Placeholder 2">
            <a:extLst>
              <a:ext uri="{FF2B5EF4-FFF2-40B4-BE49-F238E27FC236}">
                <a16:creationId xmlns:a16="http://schemas.microsoft.com/office/drawing/2014/main" id="{1FCA8997-9029-7D4B-8DD2-15C39733D8A6}"/>
              </a:ext>
            </a:extLst>
          </p:cNvPr>
          <p:cNvSpPr>
            <a:spLocks noGrp="1"/>
          </p:cNvSpPr>
          <p:nvPr>
            <p:ph idx="1"/>
          </p:nvPr>
        </p:nvSpPr>
        <p:spPr>
          <a:xfrm>
            <a:off x="406400" y="814389"/>
            <a:ext cx="11379200" cy="5541961"/>
          </a:xfrm>
        </p:spPr>
        <p:txBody>
          <a:bodyPr anchor="t">
            <a:normAutofit/>
          </a:bodyPr>
          <a:lstStyle/>
          <a:p>
            <a:pPr marL="0" indent="0">
              <a:buNone/>
            </a:pPr>
            <a:r>
              <a:rPr lang="en-US" sz="2000" dirty="0">
                <a:solidFill>
                  <a:schemeClr val="accent5">
                    <a:lumMod val="50000"/>
                  </a:schemeClr>
                </a:solidFill>
                <a:latin typeface="Avenir Book" panose="02000503020000020003" pitchFamily="2" charset="0"/>
              </a:rPr>
              <a:t>“Deep-sea” resources are &gt;200 m (and often &gt;4000 m) below the ocean surface</a:t>
            </a:r>
          </a:p>
          <a:p>
            <a:pPr marL="0" indent="0">
              <a:buNone/>
            </a:pPr>
            <a:endParaRPr lang="en-US" sz="2000" dirty="0">
              <a:solidFill>
                <a:schemeClr val="accent5">
                  <a:lumMod val="50000"/>
                </a:schemeClr>
              </a:solidFill>
              <a:latin typeface="Avenir Book" panose="02000503020000020003" pitchFamily="2" charset="0"/>
            </a:endParaRPr>
          </a:p>
          <a:p>
            <a:pPr marL="0" indent="0">
              <a:buNone/>
            </a:pPr>
            <a:r>
              <a:rPr lang="en-US" sz="2000" dirty="0">
                <a:solidFill>
                  <a:schemeClr val="accent5">
                    <a:lumMod val="50000"/>
                  </a:schemeClr>
                </a:solidFill>
                <a:latin typeface="Avenir Book" panose="02000503020000020003" pitchFamily="2" charset="0"/>
              </a:rPr>
              <a:t>Three major types:</a:t>
            </a:r>
          </a:p>
          <a:p>
            <a:pPr marL="0" indent="0">
              <a:buNone/>
            </a:pPr>
            <a:endParaRPr lang="en-US" sz="2000" b="1" dirty="0">
              <a:solidFill>
                <a:schemeClr val="accent5">
                  <a:lumMod val="50000"/>
                </a:schemeClr>
              </a:solidFill>
              <a:latin typeface="Avenir Book" panose="02000503020000020003" pitchFamily="2" charset="0"/>
            </a:endParaRPr>
          </a:p>
          <a:p>
            <a:pPr marL="457200" indent="-457200">
              <a:buFont typeface="+mj-lt"/>
              <a:buAutoNum type="arabicPeriod"/>
            </a:pPr>
            <a:r>
              <a:rPr lang="en-US" sz="2000" b="1" dirty="0">
                <a:solidFill>
                  <a:schemeClr val="accent5">
                    <a:lumMod val="50000"/>
                  </a:schemeClr>
                </a:solidFill>
                <a:latin typeface="Avenir Book" panose="02000503020000020003" pitchFamily="2" charset="0"/>
              </a:rPr>
              <a:t>Cobalt crusts</a:t>
            </a:r>
          </a:p>
          <a:p>
            <a:pPr lvl="1"/>
            <a:r>
              <a:rPr lang="en-US" sz="2000" dirty="0">
                <a:solidFill>
                  <a:schemeClr val="accent5">
                    <a:lumMod val="50000"/>
                  </a:schemeClr>
                </a:solidFill>
                <a:latin typeface="Avenir Book" panose="02000503020000020003" pitchFamily="2" charset="0"/>
              </a:rPr>
              <a:t>Cobalt-rich, plus manganese, iron, copper, nickel, platinum</a:t>
            </a:r>
          </a:p>
          <a:p>
            <a:pPr marL="457200" indent="-457200">
              <a:buFont typeface="+mj-lt"/>
              <a:buAutoNum type="arabicPeriod"/>
            </a:pPr>
            <a:endParaRPr lang="en-US" sz="2000" b="1" dirty="0">
              <a:solidFill>
                <a:schemeClr val="accent5">
                  <a:lumMod val="50000"/>
                </a:schemeClr>
              </a:solidFill>
              <a:latin typeface="Avenir Book" panose="02000503020000020003" pitchFamily="2" charset="0"/>
            </a:endParaRPr>
          </a:p>
          <a:p>
            <a:pPr marL="457200" indent="-457200">
              <a:buFont typeface="+mj-lt"/>
              <a:buAutoNum type="arabicPeriod"/>
            </a:pPr>
            <a:r>
              <a:rPr lang="en-US" sz="2000" b="1" dirty="0">
                <a:solidFill>
                  <a:schemeClr val="accent5">
                    <a:lumMod val="50000"/>
                  </a:schemeClr>
                </a:solidFill>
                <a:latin typeface="Avenir Book" panose="02000503020000020003" pitchFamily="2" charset="0"/>
              </a:rPr>
              <a:t>Massive sulfides</a:t>
            </a:r>
          </a:p>
          <a:p>
            <a:pPr lvl="1"/>
            <a:r>
              <a:rPr lang="en-US" sz="2000" dirty="0">
                <a:solidFill>
                  <a:schemeClr val="accent5">
                    <a:lumMod val="50000"/>
                  </a:schemeClr>
                </a:solidFill>
                <a:latin typeface="Avenir Book" panose="02000503020000020003" pitchFamily="2" charset="0"/>
              </a:rPr>
              <a:t>Contain copper, gold, zinc, lead, barium, silver</a:t>
            </a:r>
          </a:p>
          <a:p>
            <a:pPr marL="457200" indent="-457200">
              <a:buFont typeface="+mj-lt"/>
              <a:buAutoNum type="arabicPeriod"/>
            </a:pPr>
            <a:endParaRPr lang="en-US" sz="2000" b="1" dirty="0">
              <a:solidFill>
                <a:schemeClr val="accent5">
                  <a:lumMod val="50000"/>
                </a:schemeClr>
              </a:solidFill>
              <a:latin typeface="Avenir Book" panose="02000503020000020003" pitchFamily="2" charset="0"/>
            </a:endParaRPr>
          </a:p>
          <a:p>
            <a:pPr marL="457200" indent="-457200">
              <a:buFont typeface="+mj-lt"/>
              <a:buAutoNum type="arabicPeriod"/>
            </a:pPr>
            <a:r>
              <a:rPr lang="en-US" sz="2000" b="1" dirty="0">
                <a:solidFill>
                  <a:schemeClr val="accent5">
                    <a:lumMod val="50000"/>
                  </a:schemeClr>
                </a:solidFill>
                <a:latin typeface="Avenir Book" panose="02000503020000020003" pitchFamily="2" charset="0"/>
              </a:rPr>
              <a:t>Polymetallic nodules</a:t>
            </a:r>
          </a:p>
          <a:p>
            <a:pPr lvl="1"/>
            <a:r>
              <a:rPr lang="en-US" sz="2000" dirty="0">
                <a:solidFill>
                  <a:schemeClr val="accent5">
                    <a:lumMod val="50000"/>
                  </a:schemeClr>
                </a:solidFill>
                <a:latin typeface="Avenir Book" panose="02000503020000020003" pitchFamily="2" charset="0"/>
              </a:rPr>
              <a:t>Rich in manganese, nickel, copper, cobalt, molybdenum, rare earths</a:t>
            </a:r>
          </a:p>
          <a:p>
            <a:pPr lvl="1"/>
            <a:r>
              <a:rPr lang="en-US" sz="2000" dirty="0">
                <a:solidFill>
                  <a:schemeClr val="accent5">
                    <a:lumMod val="50000"/>
                  </a:schemeClr>
                </a:solidFill>
                <a:latin typeface="Avenir Book" panose="02000503020000020003" pitchFamily="2" charset="0"/>
              </a:rPr>
              <a:t>A 4.5 million km</a:t>
            </a:r>
            <a:r>
              <a:rPr lang="en-US" sz="2000" baseline="30000" dirty="0">
                <a:solidFill>
                  <a:schemeClr val="accent5">
                    <a:lumMod val="50000"/>
                  </a:schemeClr>
                </a:solidFill>
                <a:latin typeface="Avenir Book" panose="02000503020000020003" pitchFamily="2" charset="0"/>
              </a:rPr>
              <a:t>2</a:t>
            </a:r>
            <a:r>
              <a:rPr lang="en-US" sz="2000" dirty="0">
                <a:solidFill>
                  <a:schemeClr val="accent5">
                    <a:lumMod val="50000"/>
                  </a:schemeClr>
                </a:solidFill>
                <a:latin typeface="Avenir Book" panose="02000503020000020003" pitchFamily="2" charset="0"/>
              </a:rPr>
              <a:t> area in the eastern Pacific Ocean is estimated to contain reserves of 274 Mt nickel and 44 Mt cobalt (greater than all terrestrial reserves)</a:t>
            </a:r>
          </a:p>
        </p:txBody>
      </p:sp>
    </p:spTree>
    <p:extLst>
      <p:ext uri="{BB962C8B-B14F-4D97-AF65-F5344CB8AC3E}">
        <p14:creationId xmlns:p14="http://schemas.microsoft.com/office/powerpoint/2010/main" val="320031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D345-AB9D-5F4F-BBFC-F71CA9BF38C3}"/>
              </a:ext>
            </a:extLst>
          </p:cNvPr>
          <p:cNvSpPr>
            <a:spLocks noGrp="1"/>
          </p:cNvSpPr>
          <p:nvPr>
            <p:ph type="title"/>
          </p:nvPr>
        </p:nvSpPr>
        <p:spPr>
          <a:xfrm>
            <a:off x="0" y="1"/>
            <a:ext cx="12192000" cy="814388"/>
          </a:xfrm>
        </p:spPr>
        <p:txBody>
          <a:bodyPr>
            <a:noAutofit/>
          </a:bodyPr>
          <a:lstStyle/>
          <a:p>
            <a:r>
              <a:rPr lang="en-US" sz="3600" dirty="0">
                <a:solidFill>
                  <a:schemeClr val="accent5">
                    <a:lumMod val="50000"/>
                  </a:schemeClr>
                </a:solidFill>
                <a:latin typeface="Avenir Book" panose="02000503020000020003" pitchFamily="2" charset="0"/>
              </a:rPr>
              <a:t>Polymetallic nodules</a:t>
            </a:r>
          </a:p>
        </p:txBody>
      </p:sp>
      <p:sp>
        <p:nvSpPr>
          <p:cNvPr id="4" name="Slide Number Placeholder 3">
            <a:extLst>
              <a:ext uri="{FF2B5EF4-FFF2-40B4-BE49-F238E27FC236}">
                <a16:creationId xmlns:a16="http://schemas.microsoft.com/office/drawing/2014/main" id="{08DB2B1E-29F5-C749-88EE-E4DA42777872}"/>
              </a:ext>
            </a:extLst>
          </p:cNvPr>
          <p:cNvSpPr>
            <a:spLocks noGrp="1"/>
          </p:cNvSpPr>
          <p:nvPr>
            <p:ph type="sldNum" sz="quarter" idx="12"/>
          </p:nvPr>
        </p:nvSpPr>
        <p:spPr/>
        <p:txBody>
          <a:bodyPr/>
          <a:lstStyle/>
          <a:p>
            <a:fld id="{33062798-1D90-CB41-8F7F-1A9F12358C3D}" type="slidenum">
              <a:rPr lang="en-US" smtClean="0"/>
              <a:t>9</a:t>
            </a:fld>
            <a:endParaRPr lang="en-US"/>
          </a:p>
        </p:txBody>
      </p:sp>
      <p:pic>
        <p:nvPicPr>
          <p:cNvPr id="7" name="Picture 6" descr="Table&#10;&#10;Description automatically generated">
            <a:extLst>
              <a:ext uri="{FF2B5EF4-FFF2-40B4-BE49-F238E27FC236}">
                <a16:creationId xmlns:a16="http://schemas.microsoft.com/office/drawing/2014/main" id="{5F54E807-1A98-0843-83BF-70DF3462A51A}"/>
              </a:ext>
            </a:extLst>
          </p:cNvPr>
          <p:cNvPicPr>
            <a:picLocks noChangeAspect="1"/>
          </p:cNvPicPr>
          <p:nvPr/>
        </p:nvPicPr>
        <p:blipFill>
          <a:blip r:embed="rId3"/>
          <a:stretch>
            <a:fillRect/>
          </a:stretch>
        </p:blipFill>
        <p:spPr>
          <a:xfrm>
            <a:off x="2466975" y="646684"/>
            <a:ext cx="7258050" cy="5709666"/>
          </a:xfrm>
          <a:prstGeom prst="rect">
            <a:avLst/>
          </a:prstGeom>
        </p:spPr>
      </p:pic>
      <p:sp>
        <p:nvSpPr>
          <p:cNvPr id="11" name="TextBox 10">
            <a:extLst>
              <a:ext uri="{FF2B5EF4-FFF2-40B4-BE49-F238E27FC236}">
                <a16:creationId xmlns:a16="http://schemas.microsoft.com/office/drawing/2014/main" id="{82B0582F-0DBB-C34B-A67C-9AD6E0E2CCC5}"/>
              </a:ext>
            </a:extLst>
          </p:cNvPr>
          <p:cNvSpPr txBox="1"/>
          <p:nvPr/>
        </p:nvSpPr>
        <p:spPr>
          <a:xfrm>
            <a:off x="0" y="6538912"/>
            <a:ext cx="11904156" cy="307777"/>
          </a:xfrm>
          <a:prstGeom prst="rect">
            <a:avLst/>
          </a:prstGeom>
          <a:noFill/>
        </p:spPr>
        <p:txBody>
          <a:bodyPr wrap="none" rtlCol="0">
            <a:spAutoFit/>
          </a:bodyPr>
          <a:lstStyle/>
          <a:p>
            <a:r>
              <a:rPr lang="en-US" sz="1400" dirty="0">
                <a:solidFill>
                  <a:schemeClr val="accent5">
                    <a:lumMod val="50000"/>
                  </a:schemeClr>
                </a:solidFill>
                <a:latin typeface="Avenir Book" panose="02000503020000020003" pitchFamily="2" charset="0"/>
              </a:rPr>
              <a:t>J. R. Hein, A. </a:t>
            </a:r>
            <a:r>
              <a:rPr lang="en-US" sz="1400" dirty="0" err="1">
                <a:solidFill>
                  <a:schemeClr val="accent5">
                    <a:lumMod val="50000"/>
                  </a:schemeClr>
                </a:solidFill>
                <a:latin typeface="Avenir Book" panose="02000503020000020003" pitchFamily="2" charset="0"/>
              </a:rPr>
              <a:t>Koschinsky</a:t>
            </a:r>
            <a:r>
              <a:rPr lang="en-US" sz="1400" dirty="0">
                <a:solidFill>
                  <a:schemeClr val="accent5">
                    <a:lumMod val="50000"/>
                  </a:schemeClr>
                </a:solidFill>
                <a:latin typeface="Avenir Book" panose="02000503020000020003" pitchFamily="2" charset="0"/>
              </a:rPr>
              <a:t>, T. Kuhn. Deep-ocean polymetallic nodules as a resource for critical materials. </a:t>
            </a:r>
            <a:r>
              <a:rPr lang="en-US" sz="1400" i="1" dirty="0">
                <a:solidFill>
                  <a:schemeClr val="accent5">
                    <a:lumMod val="50000"/>
                  </a:schemeClr>
                </a:solidFill>
                <a:latin typeface="Avenir Book" panose="02000503020000020003" pitchFamily="2" charset="0"/>
              </a:rPr>
              <a:t>Nat. Rev. Earth Environ.</a:t>
            </a:r>
            <a:r>
              <a:rPr lang="en-US" sz="1400" dirty="0">
                <a:solidFill>
                  <a:schemeClr val="accent5">
                    <a:lumMod val="50000"/>
                  </a:schemeClr>
                </a:solidFill>
                <a:latin typeface="Avenir Book" panose="02000503020000020003" pitchFamily="2" charset="0"/>
              </a:rPr>
              <a:t> </a:t>
            </a:r>
            <a:r>
              <a:rPr lang="en-US" sz="1400" b="1" dirty="0">
                <a:solidFill>
                  <a:schemeClr val="accent5">
                    <a:lumMod val="50000"/>
                  </a:schemeClr>
                </a:solidFill>
                <a:latin typeface="Avenir Book" panose="02000503020000020003" pitchFamily="2" charset="0"/>
              </a:rPr>
              <a:t>2020</a:t>
            </a:r>
            <a:r>
              <a:rPr lang="en-US" sz="1400" dirty="0">
                <a:solidFill>
                  <a:schemeClr val="accent5">
                    <a:lumMod val="50000"/>
                  </a:schemeClr>
                </a:solidFill>
                <a:latin typeface="Avenir Book" panose="02000503020000020003" pitchFamily="2" charset="0"/>
              </a:rPr>
              <a:t>, </a:t>
            </a:r>
            <a:r>
              <a:rPr lang="en-US" sz="1400" i="1" dirty="0">
                <a:solidFill>
                  <a:schemeClr val="accent5">
                    <a:lumMod val="50000"/>
                  </a:schemeClr>
                </a:solidFill>
                <a:latin typeface="Avenir Book" panose="02000503020000020003" pitchFamily="2" charset="0"/>
              </a:rPr>
              <a:t>1</a:t>
            </a:r>
            <a:r>
              <a:rPr lang="en-US" sz="1400" dirty="0">
                <a:solidFill>
                  <a:schemeClr val="accent5">
                    <a:lumMod val="50000"/>
                  </a:schemeClr>
                </a:solidFill>
                <a:latin typeface="Avenir Book" panose="02000503020000020003" pitchFamily="2" charset="0"/>
              </a:rPr>
              <a:t>, 158-169.</a:t>
            </a:r>
            <a:endParaRPr lang="en-US" sz="1100" dirty="0">
              <a:solidFill>
                <a:schemeClr val="accent5">
                  <a:lumMod val="50000"/>
                </a:schemeClr>
              </a:solidFill>
              <a:latin typeface="Avenir Book" panose="02000503020000020003" pitchFamily="2" charset="0"/>
            </a:endParaRPr>
          </a:p>
        </p:txBody>
      </p:sp>
    </p:spTree>
    <p:extLst>
      <p:ext uri="{BB962C8B-B14F-4D97-AF65-F5344CB8AC3E}">
        <p14:creationId xmlns:p14="http://schemas.microsoft.com/office/powerpoint/2010/main" val="178057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9417</TotalTime>
  <Words>4132</Words>
  <Application>Microsoft Macintosh PowerPoint</Application>
  <PresentationFormat>Widescreen</PresentationFormat>
  <Paragraphs>332</Paragraphs>
  <Slides>35</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-apple-system</vt:lpstr>
      <vt:lpstr>Arial</vt:lpstr>
      <vt:lpstr>Avenir Book</vt:lpstr>
      <vt:lpstr>Calibri</vt:lpstr>
      <vt:lpstr>Calibri Light</vt:lpstr>
      <vt:lpstr>Office Theme</vt:lpstr>
      <vt:lpstr>Precious metals extraction from the ocean</vt:lpstr>
      <vt:lpstr>Precious metals extraction from the ocean</vt:lpstr>
      <vt:lpstr>Achieving climate goals requires rapid acceleration in clean energy deployment</vt:lpstr>
      <vt:lpstr>Clean energy technologies need minerals and metals </vt:lpstr>
      <vt:lpstr>Clean energy technologies need minerals and metals </vt:lpstr>
      <vt:lpstr>The energy sector’s demand for minerals is growing</vt:lpstr>
      <vt:lpstr>Deep-sea mining could be the answer</vt:lpstr>
      <vt:lpstr>Deep-sea mining could be the answer</vt:lpstr>
      <vt:lpstr>Polymetallic nodules</vt:lpstr>
      <vt:lpstr>Polymetallic nodules</vt:lpstr>
      <vt:lpstr>Polymetallic nodules</vt:lpstr>
      <vt:lpstr>Polymetallic nodules</vt:lpstr>
      <vt:lpstr>Polymetallic nodule formation</vt:lpstr>
      <vt:lpstr>Polymetallic nodule formation</vt:lpstr>
      <vt:lpstr>Polymetallic nodule formation</vt:lpstr>
      <vt:lpstr>Polymetallic nodule mining: exploration</vt:lpstr>
      <vt:lpstr>Polymetallic nodule mining</vt:lpstr>
      <vt:lpstr>Nodule collectors</vt:lpstr>
      <vt:lpstr>Nodule processing</vt:lpstr>
      <vt:lpstr>Hydrometallurgical nodule processing</vt:lpstr>
      <vt:lpstr>Proposed advantages of deep-sea mining</vt:lpstr>
      <vt:lpstr>Environmental concerns around deep-sea mining</vt:lpstr>
      <vt:lpstr>Environmental concerns around deep-sea mining</vt:lpstr>
      <vt:lpstr>Sediment plumes</vt:lpstr>
      <vt:lpstr>Illustration of the plume spreading behind a collector vehicle as it picks up nodules </vt:lpstr>
      <vt:lpstr>Massive sulfide deposits</vt:lpstr>
      <vt:lpstr>Cobalt crusts</vt:lpstr>
      <vt:lpstr>Cobalt crusts</vt:lpstr>
      <vt:lpstr>Environmental concerns around deep-sea mining</vt:lpstr>
      <vt:lpstr>Regulation of deep-sea mining</vt:lpstr>
      <vt:lpstr>Regulation of deep-sea mining</vt:lpstr>
      <vt:lpstr>Regulation of deep-sea mining</vt:lpstr>
      <vt:lpstr>Extraction of minerals from seawater?</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Phytomining</dc:title>
  <dc:creator>Spear, Eliza</dc:creator>
  <cp:lastModifiedBy>Spear, Eliza</cp:lastModifiedBy>
  <cp:revision>240</cp:revision>
  <dcterms:created xsi:type="dcterms:W3CDTF">2021-11-30T00:17:53Z</dcterms:created>
  <dcterms:modified xsi:type="dcterms:W3CDTF">2023-02-16T18:22:36Z</dcterms:modified>
</cp:coreProperties>
</file>