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y="5143500" cx="9144000"/>
  <p:notesSz cx="6858000" cy="9144000"/>
  <p:embeddedFontLst>
    <p:embeddedFont>
      <p:font typeface="Proxima Nova"/>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92">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Lisa Wa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D642C9-4C1D-434F-B378-F83513412B00}">
  <a:tblStyle styleId="{4DD642C9-4C1D-434F-B378-F83513412B0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92"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ProximaNova-boldItalic.fntdata"/><Relationship Id="rId70" Type="http://schemas.openxmlformats.org/officeDocument/2006/relationships/font" Target="fonts/ProximaNova-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ProximaNova-regular.fntdata"/><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roximaNova-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0-19T20:59:18.920">
    <p:pos x="6000" y="0"/>
    <p:text>edit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ellowscan-lidar.com/knowledge/how-lidar-work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onscience.org/resources/learning-hub/tutorials/lidar-basics#jump-2" TargetMode="External"/><Relationship Id="rId3" Type="http://schemas.openxmlformats.org/officeDocument/2006/relationships/hyperlink" Target="https://www.neonscience.org/resources/learning-hub/tutorials/lidar-basics#jump-2"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pellaspace.com/data/why-sar/" TargetMode="External"/><Relationship Id="rId3" Type="http://schemas.openxmlformats.org/officeDocument/2006/relationships/hyperlink" Target="https://appliedsciences.nasa.gov/sites/default/files/2020-11/SAR_Part1.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liedsciences.nasa.gov/sites/default/files/2020-11/SAR_Part1.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GCJZtJVTWQ&amp;ab_channel=QinetiQ" TargetMode="External"/><Relationship Id="rId3" Type="http://schemas.openxmlformats.org/officeDocument/2006/relationships/hyperlink" Target="https://www.youtube.com/watch?v=sGCJZtJVTWQ&amp;ab_channel=QinetiQ"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ifor.org/publications/pdf_files/articles/ALau1901.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gBTlIaf12-4?t=70"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an.r-project.org/web/packages/lidR/readme/README.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Mapping the world’s carbon stores is essential for taking stock of the climate crisis. It informs our climate solutions, the emissions targets that countries set and so - it goes without saying - the figures need to be as accurate as possible.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e590671fe52a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ae590671fe52a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Explain left chart: </a:t>
            </a:r>
            <a:endParaRPr b="1"/>
          </a:p>
          <a:p>
            <a:pPr indent="0" lvl="0" marL="0" rtl="0" algn="l">
              <a:spcBef>
                <a:spcPts val="0"/>
              </a:spcBef>
              <a:spcAft>
                <a:spcPts val="0"/>
              </a:spcAft>
              <a:buClr>
                <a:schemeClr val="dk1"/>
              </a:buClr>
              <a:buSzPts val="1100"/>
              <a:buFont typeface="Arial"/>
              <a:buNone/>
            </a:pPr>
            <a:r>
              <a:rPr b="1" lang="en"/>
              <a:t>yellow - fluxes</a:t>
            </a:r>
            <a:endParaRPr b="1"/>
          </a:p>
          <a:p>
            <a:pPr indent="0" lvl="0" marL="0" rtl="0" algn="l">
              <a:spcBef>
                <a:spcPts val="0"/>
              </a:spcBef>
              <a:spcAft>
                <a:spcPts val="0"/>
              </a:spcAft>
              <a:buClr>
                <a:schemeClr val="dk1"/>
              </a:buClr>
              <a:buSzPts val="1100"/>
              <a:buFont typeface="Arial"/>
              <a:buNone/>
            </a:pPr>
            <a:r>
              <a:rPr b="1" lang="en"/>
              <a:t>white - pools</a:t>
            </a:r>
            <a:endParaRPr b="1"/>
          </a:p>
          <a:p>
            <a:pPr indent="0" lvl="0" marL="0" rtl="0" algn="l">
              <a:spcBef>
                <a:spcPts val="0"/>
              </a:spcBef>
              <a:spcAft>
                <a:spcPts val="0"/>
              </a:spcAft>
              <a:buClr>
                <a:schemeClr val="dk1"/>
              </a:buClr>
              <a:buSzPts val="1100"/>
              <a:buFont typeface="Arial"/>
              <a:buNone/>
            </a:pPr>
            <a:r>
              <a:rPr b="1" lang="en"/>
              <a:t>red - net increase from human activities</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lang="en"/>
              <a:t>Forests play a significant role in the planet’s carbon cycle.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Terrestrial ecosystems directly impact local and global climate through its biogeophysical effects and as carbon sinks, sequestering and storing carbon through photosynthesis.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carbon stock, or carbon pool, is a system that has the capacity to store or release carbon. A carbon flux refers to the amount of carbon exchanged between carbon stocks over a specified time. 1. In simple terms, it is the movement of carbon between land, oceans, atmosphere, and living things. 2.L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heart of the issue is that the natural carbon cycle in which trees and other plants play an ancient role is being thrown out of whack by human activity.</a:t>
            </a:r>
            <a:r>
              <a:rPr b="1" lang="en"/>
              <a:t> The cycle is normally slow and self-regulating. </a:t>
            </a:r>
            <a:r>
              <a:rPr lang="en"/>
              <a:t>Trees soak up CO2 from the atmosphere, then return some of it when they decompose or burn in natural wildfires. </a:t>
            </a:r>
            <a:r>
              <a:rPr b="1" lang="en"/>
              <a:t>Over time, that CO2 cycles back into new plants. In the absence of human intervention, sources and sinks of carbon achieve balance.</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let’s figure out how to better quantify the carbon stored in natural ecosystems, </a:t>
            </a:r>
            <a:r>
              <a:rPr lang="en"/>
              <a:t>beginning</a:t>
            </a:r>
            <a:r>
              <a:rPr lang="en"/>
              <a:t> with terrestrial carbon stocks.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6b622d7dd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6b622d7dd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portion of CO2 emissions taken up by natural sinks is smaller under scenarios with higher cumulative CO2 emissions.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6e9e77dc6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6e9e77dc6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6721ddab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6721ddab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developers send crews to the field to conduct carbon inventories by hand:</a:t>
            </a:r>
            <a:endParaRPr/>
          </a:p>
          <a:p>
            <a:pPr indent="-298450" lvl="0" marL="457200" rtl="0" algn="l">
              <a:spcBef>
                <a:spcPts val="0"/>
              </a:spcBef>
              <a:spcAft>
                <a:spcPts val="0"/>
              </a:spcAft>
              <a:buSzPts val="1100"/>
              <a:buChar char="●"/>
            </a:pPr>
            <a:r>
              <a:rPr lang="en"/>
              <a:t>Measure the height and diameter of trees in plots randomly sited throughout the project </a:t>
            </a:r>
            <a:endParaRPr/>
          </a:p>
          <a:p>
            <a:pPr indent="-298450" lvl="0" marL="457200" rtl="0" algn="l">
              <a:spcBef>
                <a:spcPts val="0"/>
              </a:spcBef>
              <a:spcAft>
                <a:spcPts val="0"/>
              </a:spcAft>
              <a:buSzPts val="1100"/>
              <a:buChar char="●"/>
            </a:pPr>
            <a:r>
              <a:rPr lang="en"/>
              <a:t>Each tree’s carbon is then estimated based on its height and diameter.</a:t>
            </a:r>
            <a:endParaRPr/>
          </a:p>
          <a:p>
            <a:pPr indent="0" lvl="0" marL="0" rtl="0" algn="l">
              <a:spcBef>
                <a:spcPts val="0"/>
              </a:spcBef>
              <a:spcAft>
                <a:spcPts val="0"/>
              </a:spcAft>
              <a:buNone/>
            </a:pPr>
            <a:r>
              <a:rPr lang="en"/>
              <a:t>We’ll come back to these exact calculations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inventories are labor-intensive and ultimately cannot scale at the speed the planet demands. Projects are often located in remote areas of the world, or even areas with armed conflict.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can take weeks or months to measure trees across just 30 plots for a single project and cost tens to hundreds of thousands of dollars. </a:t>
            </a:r>
            <a:endParaRPr/>
          </a:p>
          <a:p>
            <a:pPr indent="0" lvl="0" marL="0" rtl="0" algn="l">
              <a:spcBef>
                <a:spcPts val="0"/>
              </a:spcBef>
              <a:spcAft>
                <a:spcPts val="0"/>
              </a:spcAft>
              <a:buClr>
                <a:schemeClr val="dk1"/>
              </a:buClr>
              <a:buSzPts val="1100"/>
              <a:buFont typeface="Arial"/>
              <a:buNone/>
            </a:pPr>
            <a:r>
              <a:rPr b="1" lang="en"/>
              <a:t>And they must be repeated every five to ten years over the project’s lifetime.</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So let’s dive into some technologies that are being used to monitor carbon!</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6721ddab2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6721ddab2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Added benefits of taking stock: </a:t>
            </a:r>
            <a:r>
              <a:rPr lang="en"/>
              <a:t>Improve deforestation and afforestation estimates, and therefore GHG emissions and removals through satellite-based AGB measurements, and information about the associated uncertainty (World Bank)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6e9e77dc6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6e9e77dc6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Over the past decade, operational, near-real time observations of carbon cycle pools and fluxes have been enabled by: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6975b0f9e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6975b0f9e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innovations in developing technologies.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can be difficult to measure SOC using field or lab techniques. </a:t>
            </a:r>
            <a:endParaRPr/>
          </a:p>
          <a:p>
            <a:pPr indent="0" lvl="0" marL="0" rtl="0" algn="l">
              <a:spcBef>
                <a:spcPts val="0"/>
              </a:spcBef>
              <a:spcAft>
                <a:spcPts val="0"/>
              </a:spcAft>
              <a:buNone/>
            </a:pPr>
            <a:r>
              <a:t/>
            </a:r>
            <a:endParaRPr/>
          </a:p>
          <a:p>
            <a:pPr indent="-298450" lvl="0" marL="457200" rtl="0" algn="l">
              <a:lnSpc>
                <a:spcPct val="115000"/>
              </a:lnSpc>
              <a:spcBef>
                <a:spcPts val="1200"/>
              </a:spcBef>
              <a:spcAft>
                <a:spcPts val="0"/>
              </a:spcAft>
              <a:buClr>
                <a:schemeClr val="dk1"/>
              </a:buClr>
              <a:buSzPts val="1100"/>
              <a:buChar char="●"/>
            </a:pPr>
            <a:r>
              <a:t/>
            </a:r>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6b31bcd72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6b31bcd72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There are three categories of data acquisition technologies: 1) space-borne, including passive sensors including optic satellites and active sensors such as SAR and LiDAR, 2) air-borne, including LiDAR attached to planes and drones, and 3) on-the-ground sensors used to collect forest inventory data.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LiDAR, synthetic-aperture radar satellite, and on-the-ground sensors (often coupled with machine learning) are being used to model above-ground biomass of forests, which will reduce the time and costs to provide more accurate baseline calculations.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6b31bcd72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6b31bcd72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58ff8476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58ff8476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Remote sensors passively capture the radiation reflected or emitted by objects near/on Earth’s surface. Aka detect energy reflected from Earth.</a:t>
            </a:r>
            <a:endParaRPr/>
          </a:p>
          <a:p>
            <a:pPr indent="0" lvl="0" marL="0" rtl="0" algn="l">
              <a:spcBef>
                <a:spcPts val="0"/>
              </a:spcBef>
              <a:spcAft>
                <a:spcPts val="0"/>
              </a:spcAft>
              <a:buClr>
                <a:schemeClr val="dk1"/>
              </a:buClr>
              <a:buSzPts val="1100"/>
              <a:buFont typeface="Arial"/>
              <a:buNone/>
            </a:pPr>
            <a:r>
              <a:rPr lang="en"/>
              <a:t>Sensors are often mounted on aircraft or satellites - unmanned aircraft systems can improve hyperspectral capabilities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u="sng">
                <a:solidFill>
                  <a:schemeClr val="hlink"/>
                </a:solidFill>
                <a:hlinkClick r:id="rId2"/>
              </a:rPr>
              <a:t>https://www.yellowscan-lidar.com/knowledge/how-lidar-works/</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6975b0f9e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6975b0f9e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why remote technologies are key to monitoring carbon sequestration and preserving natural sinks</a:t>
            </a:r>
            <a:endParaRPr b="1"/>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6e9e77dc6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6e9e77dc6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Spectroscopy is the study of interactions between a substance and the natural absorption and radiation of light.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Most satellites work using spectroscopy.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200"/>
              </a:spcBef>
              <a:spcAft>
                <a:spcPts val="0"/>
              </a:spcAft>
              <a:buNone/>
            </a:pPr>
            <a:r>
              <a:t/>
            </a:r>
            <a:endParaRPr b="1">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6b31bcd72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6b31bcd72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Planet quote: we have so many more satellites than previously to observe our planet. </a:t>
            </a:r>
            <a:endParaRPr/>
          </a:p>
          <a:p>
            <a:pPr indent="0" lvl="0" marL="0" rtl="0" algn="l">
              <a:spcBef>
                <a:spcPts val="0"/>
              </a:spcBef>
              <a:spcAft>
                <a:spcPts val="0"/>
              </a:spcAft>
              <a:buNone/>
            </a:pPr>
            <a:r>
              <a:rPr lang="en"/>
              <a:t>The notion of the little blue dot.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6b31bcd72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6b31bcd72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LiDAR systems are active sensors, and use the emission of light and reflection from the ground, or near earth object. </a:t>
            </a:r>
            <a:endParaRPr/>
          </a:p>
          <a:p>
            <a:pPr indent="0" lvl="0" marL="0" rtl="0" algn="l">
              <a:spcBef>
                <a:spcPts val="0"/>
              </a:spcBef>
              <a:spcAft>
                <a:spcPts val="0"/>
              </a:spcAft>
              <a:buNone/>
            </a:pPr>
            <a:r>
              <a:rPr lang="en"/>
              <a:t>1. pulses: laser scans actively emit light energy in bursts</a:t>
            </a:r>
            <a:endParaRPr/>
          </a:p>
          <a:p>
            <a:pPr indent="0" lvl="0" marL="0" rtl="0" algn="l">
              <a:spcBef>
                <a:spcPts val="0"/>
              </a:spcBef>
              <a:spcAft>
                <a:spcPts val="0"/>
              </a:spcAft>
              <a:buNone/>
            </a:pPr>
            <a:r>
              <a:rPr lang="en"/>
              <a:t>2. reflected light energy from objects near the earth’s surface returns and is recorded by the sensor.</a:t>
            </a:r>
            <a:endParaRPr/>
          </a:p>
          <a:p>
            <a:pPr indent="0" lvl="0" marL="0" rtl="0" algn="l">
              <a:spcBef>
                <a:spcPts val="0"/>
              </a:spcBef>
              <a:spcAft>
                <a:spcPts val="0"/>
              </a:spcAft>
              <a:buNone/>
            </a:pPr>
            <a:r>
              <a:rPr lang="en"/>
              <a:t>3. The time it takes for the light to travel to the ground and back, is used to calculate the distance of the system to the ground.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The GPS in the liar unit will determine its position on the ground. The IMU (intertial measurement unit) tracks plane position and tilt in the sky; for accurate elevation measurement.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pulses of light can travel through the tree canopy, like how sunlight streams through branches, to the ground. This ability to travel through forests can tell us about the forest structure. LiDAR can record a dense array of distance return values, assembled into highly detailed 3D reconstruction. </a:t>
            </a:r>
            <a:endParaRPr/>
          </a:p>
          <a:p>
            <a:pPr indent="0" lvl="0" marL="0" rtl="0" algn="l">
              <a:spcBef>
                <a:spcPts val="0"/>
              </a:spcBef>
              <a:spcAft>
                <a:spcPts val="0"/>
              </a:spcAft>
              <a:buNone/>
            </a:pPr>
            <a:r>
              <a:rPr b="1" lang="en"/>
              <a:t>which you will see on the next page</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6e9e77dc62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6e9e77dc62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LiDar laser system uses green or near infrared light because these wavelengths reflect strongly off of vegetation. In other words, forests will reflect the green light emitted by the laser. </a:t>
            </a:r>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LiDAR data have also been used to derive information about vegetation structure including </a:t>
            </a:r>
            <a:r>
              <a:rPr b="1" lang="en">
                <a:solidFill>
                  <a:schemeClr val="dk1"/>
                </a:solidFill>
              </a:rPr>
              <a:t>Canopy Height, Canopy Cover, Leaf Area Index, Vertical Forest Structure Species identification</a:t>
            </a:r>
            <a:r>
              <a:rPr lang="en">
                <a:solidFill>
                  <a:schemeClr val="dk1"/>
                </a:solidFill>
              </a:rPr>
              <a:t> (if a less dense forests with high point density LiDAR)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LiDAR data have historically been used to generate high resolution elevation datasets.</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A </a:t>
            </a:r>
            <a:r>
              <a:rPr b="1" i="1" lang="en">
                <a:solidFill>
                  <a:schemeClr val="dk1"/>
                </a:solidFill>
              </a:rPr>
              <a:t>Full Waveform LiDAR System</a:t>
            </a:r>
            <a:r>
              <a:rPr i="1" lang="en">
                <a:solidFill>
                  <a:schemeClr val="dk1"/>
                </a:solidFill>
              </a:rPr>
              <a:t> records a distribution of returned light energy. Full waveform LiDAR data are thus more complex to process however they can often capture more information compared to discrete return LiDAR systems. (Source:</a:t>
            </a:r>
            <a:r>
              <a:rPr i="1" lang="en">
                <a:solidFill>
                  <a:schemeClr val="dk1"/>
                </a:solidFill>
                <a:uFill>
                  <a:noFill/>
                </a:uFill>
                <a:hlinkClick r:id="rId2">
                  <a:extLst>
                    <a:ext uri="{A12FA001-AC4F-418D-AE19-62706E023703}">
                      <ahyp:hlinkClr val="tx"/>
                    </a:ext>
                  </a:extLst>
                </a:hlinkClick>
              </a:rPr>
              <a:t> </a:t>
            </a:r>
            <a:r>
              <a:rPr i="1" lang="en" u="sng">
                <a:solidFill>
                  <a:schemeClr val="hlink"/>
                </a:solidFill>
                <a:hlinkClick r:id="rId3"/>
              </a:rPr>
              <a:t>NEON</a:t>
            </a:r>
            <a:r>
              <a:rPr i="1" lang="en">
                <a:solidFill>
                  <a:schemeClr val="dk1"/>
                </a:solidFill>
              </a:rPr>
              <a:t>)</a:t>
            </a:r>
            <a:endParaRPr i="1">
              <a:solidFill>
                <a:schemeClr val="dk1"/>
              </a:solidFill>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6f269b883d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6f269b883d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6e9e77dc6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6e9e77dc6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6721ddab2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6721ddab2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Optical</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Optical sensor use Sun’s radiation as illumination to capture wavelengths in the near infrared/shortwave infrared spectral regions. Optical sensors measure reflected solar light: thus only function in the daytime and can't penetrate through clouds.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optical satellites use sun’s energy reflecting off Earth’s source, much like a camera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Radar</a:t>
            </a:r>
            <a:endParaRPr b="1">
              <a:solidFill>
                <a:schemeClr val="dk1"/>
              </a:solidFill>
            </a:endParaRPr>
          </a:p>
          <a:p>
            <a:pPr indent="0" lvl="0" marL="0" rtl="0" algn="l">
              <a:spcBef>
                <a:spcPts val="0"/>
              </a:spcBef>
              <a:spcAft>
                <a:spcPts val="0"/>
              </a:spcAft>
              <a:buNone/>
            </a:pPr>
            <a:r>
              <a:rPr lang="en">
                <a:solidFill>
                  <a:schemeClr val="dk1"/>
                </a:solidFill>
              </a:rPr>
              <a:t>Radar sensors on the other hand, can image at both day and night and in almost all weather conditions. Microwaves can penetrate clouds and vegetation, to operate in day/night conditions.</a:t>
            </a:r>
            <a:endParaRPr>
              <a:solidFill>
                <a:schemeClr val="dk1"/>
              </a:solidFill>
            </a:endParaRPr>
          </a:p>
          <a:p>
            <a:pPr indent="0" lvl="0" marL="0" rtl="0" algn="l">
              <a:spcBef>
                <a:spcPts val="0"/>
              </a:spcBef>
              <a:spcAft>
                <a:spcPts val="0"/>
              </a:spcAft>
              <a:buNone/>
            </a:pPr>
            <a:r>
              <a:rPr lang="en">
                <a:solidFill>
                  <a:schemeClr val="dk1"/>
                </a:solidFill>
              </a:rPr>
              <a:t>Radar is an “active” sensing device in that it has its own source of illumination, a transmitter, for locating targets. It typically operates in the microwave region of the electromagnetic spectrum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Radar is a detection system that uses radio waves to determine the distance, angle, and radial velocity of objects relative to the site.</a:t>
            </a:r>
            <a:endParaRPr>
              <a:solidFill>
                <a:schemeClr val="dk1"/>
              </a:solidFill>
            </a:endParaRPr>
          </a:p>
          <a:p>
            <a:pPr indent="0" lvl="0" marL="0" rtl="0" algn="l">
              <a:spcBef>
                <a:spcPts val="0"/>
              </a:spcBef>
              <a:spcAft>
                <a:spcPts val="0"/>
              </a:spcAft>
              <a:buNone/>
            </a:pPr>
            <a:r>
              <a:t/>
            </a:r>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radiowaves are longer wavelength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can penetrate through clouds and tree canopy</a:t>
            </a:r>
            <a:endParaRPr>
              <a:solidFill>
                <a:schemeClr val="dk1"/>
              </a:solidFill>
            </a:endParaRPr>
          </a:p>
          <a:p>
            <a:pPr indent="0" lvl="0" marL="0" rtl="0" algn="l">
              <a:lnSpc>
                <a:spcPct val="115000"/>
              </a:lnSpc>
              <a:spcBef>
                <a:spcPts val="1200"/>
              </a:spcBef>
              <a:spcAft>
                <a:spcPts val="0"/>
              </a:spcAft>
              <a:buNone/>
            </a:pPr>
            <a:r>
              <a:rPr lang="en">
                <a:solidFill>
                  <a:schemeClr val="dk1"/>
                </a:solidFill>
              </a:rPr>
              <a:t>What makes SAR unique is its ability to penetrate atmospheric conditions, providing near real-time visibility in cloud covered areas, both day and night.</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t>
            </a:r>
            <a:r>
              <a:rPr b="1" lang="en">
                <a:solidFill>
                  <a:schemeClr val="dk1"/>
                </a:solidFill>
              </a:rPr>
              <a:t>what makes this important</a:t>
            </a:r>
            <a:endParaRPr b="1">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6b622d7dd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6b622d7dd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opposed to using the sun’s radiation, radar emits its own source of energy</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Capella’s constellation of synthetic aperture radar (SAR) satellites provides 24-hour all-weather Earth observation. </a:t>
            </a:r>
            <a:r>
              <a:rPr lang="en" u="sng">
                <a:solidFill>
                  <a:schemeClr val="hlink"/>
                </a:solidFill>
                <a:hlinkClick r:id="rId2"/>
              </a:rPr>
              <a:t>https://www.capellaspace.com/data/why-sar/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wavelengths</a:t>
            </a:r>
            <a:r>
              <a:rPr lang="en"/>
              <a:t> are an important </a:t>
            </a:r>
            <a:r>
              <a:rPr lang="en"/>
              <a:t>parameter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Left: </a:t>
            </a:r>
            <a:r>
              <a:rPr lang="en" u="sng">
                <a:solidFill>
                  <a:schemeClr val="hlink"/>
                </a:solidFill>
                <a:hlinkClick r:id="rId3"/>
              </a:rPr>
              <a:t>https://appliedsciences.nasa.gov/sites/default/files/2020-11/SAR_Part1.pdf</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6b622d7dd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6b622d7dd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https://appliedsciences.nasa.gov/sites/default/files/2020-11/SAR_Part1.pdf</a:t>
            </a:r>
            <a:r>
              <a:rPr lang="en"/>
              <a:t> </a:t>
            </a:r>
            <a:endParaRPr/>
          </a:p>
          <a:p>
            <a:pPr indent="0" lvl="0" marL="0" rtl="0" algn="l">
              <a:spcBef>
                <a:spcPts val="0"/>
              </a:spcBef>
              <a:spcAft>
                <a:spcPts val="0"/>
              </a:spcAft>
              <a:buNone/>
            </a:pPr>
            <a:r>
              <a:rPr lang="en"/>
              <a:t>This is particularly useful in areas of persistent cloud cover. L-band will see larger branches but shorter wavelgnths from X- and C-band radar signal can see the leaves and twigs.</a:t>
            </a:r>
            <a:endParaRPr/>
          </a:p>
          <a:p>
            <a:pPr indent="0" lvl="0" marL="0" rtl="0" algn="l">
              <a:lnSpc>
                <a:spcPct val="115000"/>
              </a:lnSpc>
              <a:spcBef>
                <a:spcPts val="1200"/>
              </a:spcBef>
              <a:spcAft>
                <a:spcPts val="0"/>
              </a:spcAft>
              <a:buClr>
                <a:schemeClr val="dk1"/>
              </a:buClr>
              <a:buSzPts val="1100"/>
              <a:buFont typeface="Arial"/>
              <a:buNone/>
            </a:pPr>
            <a:r>
              <a:rPr lang="en"/>
              <a:t>X-band SAR data can be acquired at a spatial resolution better than 5 metres, which allows more detailed characterisation of forest canopy structure and although still regarded as research, has potential to provide information about forest degradation.</a:t>
            </a:r>
            <a:endParaRPr/>
          </a:p>
          <a:p>
            <a:pPr indent="-298450" lvl="0" marL="457200" rtl="0" algn="l">
              <a:lnSpc>
                <a:spcPct val="115000"/>
              </a:lnSpc>
              <a:spcBef>
                <a:spcPts val="1200"/>
              </a:spcBef>
              <a:spcAft>
                <a:spcPts val="0"/>
              </a:spcAft>
              <a:buClr>
                <a:schemeClr val="dk1"/>
              </a:buClr>
              <a:buSzPts val="1100"/>
              <a:buChar char="●"/>
            </a:pPr>
            <a:r>
              <a:rPr lang="en"/>
              <a:t>detection of changes in forest cover, and has potential for use for early warning of forest clearing</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6b3f7b0b9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6b3f7b0b9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Synthetic-aperture (SAR) radar is a form of radar that is used to create two-dimensional images or three-dimensional reconstructions of objects, such as landscapes.</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SAR</a:t>
            </a:r>
            <a:r>
              <a:rPr lang="en">
                <a:solidFill>
                  <a:schemeClr val="dk1"/>
                </a:solidFill>
              </a:rPr>
              <a:t> uses the motion of the radar antenna over a target region to provide finer spatial resolution than conventional stationary beam-scanning radars.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able to shrink this down, able to put a much </a:t>
            </a:r>
            <a:r>
              <a:rPr lang="en">
                <a:solidFill>
                  <a:schemeClr val="dk1"/>
                </a:solidFill>
              </a:rPr>
              <a:t>smaller</a:t>
            </a:r>
            <a:r>
              <a:rPr lang="en">
                <a:solidFill>
                  <a:schemeClr val="dk1"/>
                </a:solidFill>
              </a:rPr>
              <a:t> satellite on a rocket , and deploy structure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traditionally require a large antenna/aperture -&gt; which would also require a much larger antenna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angular resolution = wavelength / size of aperture. </a:t>
            </a:r>
            <a:br>
              <a:rPr lang="en">
                <a:solidFill>
                  <a:schemeClr val="dk1"/>
                </a:solidFill>
              </a:rPr>
            </a:br>
            <a:r>
              <a:rPr lang="en">
                <a:solidFill>
                  <a:schemeClr val="dk1"/>
                </a:solidFill>
              </a:rPr>
              <a:t>longer wavelengths also require longer aperture</a:t>
            </a:r>
            <a:br>
              <a:rPr lang="en">
                <a:solidFill>
                  <a:schemeClr val="dk1"/>
                </a:solidFill>
              </a:rPr>
            </a:br>
            <a:r>
              <a:rPr b="1" lang="en">
                <a:solidFill>
                  <a:schemeClr val="dk1"/>
                </a:solidFill>
              </a:rPr>
              <a:t>SAR</a:t>
            </a:r>
            <a:r>
              <a:rPr lang="en">
                <a:solidFill>
                  <a:schemeClr val="dk1"/>
                </a:solidFill>
              </a:rPr>
              <a:t> helps improve resolution; moving a small antenna over long distances → combine multiple viewpoints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SAR techniques take advantage of the fact that the radar is moving in orbit to synthesize a virtual 10-km-long antenna from the physical 10-m antenna in the direction of flight. As the radar moves along its path, it sweeps the antenna’s footprint across the ground while continuously transmitting pulses – short signal bursts separated by time – and receiving the echoes of the returned pulses.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particularly useful in areas of persistent cloud cover. L-band will see larger branches but shorter wavelgnths from X- and C-band radar signal can see the leaves and twigs.</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6f269b883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6f269b883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6b622d7dd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6b622d7dd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6721ddab2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6721ddab2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NASA/USGS Landsat Program provides the longest continuous space-based record of Earth's land in existence. https://landsat.gsfc.nasa.gov/data/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Landsat sensors record reflected and emitted energy from Earth in various wavelengths of the electromagnetic spectrum.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Landsats 8 and 9 “see” and record blue, green, and red light in the visible spectrum as well as near-infrared, shortwave-infrared, and thermal-infrared light that human eyes cannot perceive (although we can feel the thermal-infrared as heat).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6b622d7dd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6b622d7dd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6b3f7b0b9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6b3f7b0b9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Prior studies demonstrate that carbon maps using only satellite imagery are no better than simply using the average carbon of the plots used to train the mapping algorithm (8). In other words, imagery-only carbon mapping is not an improvement over manual plot inventories.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6f269b883d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6f269b883d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6e9e77dc62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6e9e77dc6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 ecosystem exchange, </a:t>
            </a:r>
            <a:r>
              <a:rPr lang="en"/>
              <a:t>including</a:t>
            </a:r>
            <a:r>
              <a:rPr lang="en"/>
              <a:t> water, energy, ghgs between forests and atmosphere. </a:t>
            </a:r>
            <a:endParaRPr/>
          </a:p>
          <a:p>
            <a:pPr indent="0" lvl="0" marL="0" rtl="0" algn="l">
              <a:spcBef>
                <a:spcPts val="0"/>
              </a:spcBef>
              <a:spcAft>
                <a:spcPts val="0"/>
              </a:spcAft>
              <a:buNone/>
            </a:pPr>
            <a:r>
              <a:rPr lang="en"/>
              <a:t>Flux Towers are micrometeorological tower sites that use eddy covariance methods to measure the exchanges of carbon dioxide, water vapor, and energy between the biosphere and atmosphere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6b622d7dd9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6b622d7dd9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It is difficult to calculate the exact amount of CO2 sequestered by a tree per year due to the complex biological and climatic variables involved in tree growth.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6e9e77dc6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6e9e77dc6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Very roughly speaking, a tree absorbs up to 20 kg CO2 per year = about 1 tonne of carbon by age 40. However, these figures vary a lot between species and locations. Add the enormous amount of carbon stored in forest soils to that of the trees, and forests are major carbon storage reservoirs.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6f269b883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6f269b883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Paper: </a:t>
            </a:r>
            <a:r>
              <a:rPr lang="en" u="sng">
                <a:solidFill>
                  <a:schemeClr val="hlink"/>
                </a:solidFill>
                <a:hlinkClick r:id="rId2"/>
              </a:rPr>
              <a:t>https://www.cifor.org/publications/pdf_files/articles/ALau1901.pdf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A common practice for estimating tree carbon stocks is that tree biomass (total and components) models are first developed based on field-sampled data, and then carbon stock is calculated by multiplying the model-predicted biomass by a conversion factor of carbon concentration.Dec 14, 2015</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6f269b883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6f269b883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Key figure of carbon content is the SIZE of the tree. Bigger trees are usually older and have captured more carbon dioxide from the atmosphere during their life. Therefore, contain more </a:t>
            </a:r>
            <a:r>
              <a:rPr lang="en"/>
              <a:t>carbon</a:t>
            </a:r>
            <a:r>
              <a:rPr lang="en"/>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Equations differ based on the type of forest, ie. </a:t>
            </a:r>
            <a:r>
              <a:rPr lang="en"/>
              <a:t>these</a:t>
            </a:r>
            <a:r>
              <a:rPr lang="en"/>
              <a:t> are widely used for moist forests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Trees grow at different rates depending on the species, soil, drainage, slope aspect, climate, etc.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6e9e77dc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6e9e77dc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r>
              <a:rPr b="1" lang="en"/>
              <a:t>carbon budget is "the maximum amount of cumulative </a:t>
            </a:r>
            <a:r>
              <a:rPr b="1" lang="en" u="sng"/>
              <a:t>net</a:t>
            </a:r>
            <a:r>
              <a:rPr b="1" lang="en"/>
              <a:t> global anthropogenic carbon dioxide emissions</a:t>
            </a:r>
            <a:r>
              <a:rPr lang="en"/>
              <a:t> that would result in limiting global warming to a given level with a given probability, taking into account the effect of other anthropogenic climate forcers”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6e9e77dc6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6e9e77dc6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17b64007ad9242a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17b64007ad9242a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https://youtu.be/gBTlIaf12-4?t=70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70e07c6dbc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70e07c6dbc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removals include carbon stored above and below ground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70f46d4ac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70f46d4ac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removals include carbon stored above and below ground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6f269b883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6f269b883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6f269b883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6f269b883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6f269b883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6f269b88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6f269b883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6f269b883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6721ddab2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6721ddab2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map forest height as well as the height of different canopy layers in the forest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6f269b883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6f269b883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Over the past decade, operational, near-real time observations of carbon cycle pools and fluxes have been enabled by:</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multiple active NASA science missions have relevance to NbCS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airborne campaigns providing ‘snapshots’ of both natural and anthropogenic fluxes at the landscape scal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6e9e77dc6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6e9e77dc6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greater likelihood, that year is more like 2025. What does this mean? We need to dramatically reduce emissions while also drawing carbon down that is already in the atmosphere.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6975b0f9e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6975b0f9e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6e9e77dc6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6e9e77dc6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all so much for the </a:t>
            </a:r>
            <a:r>
              <a:rPr lang="en"/>
              <a:t>work you do and for learning more. It can be hard, but it really is up to all of us to help our planet and people.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6f269b883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6f269b883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d5fd9877d05ab4b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d5fd9877d05ab4b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6721ddab2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6721ddab2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DO</a:t>
            </a:r>
            <a:endParaRPr/>
          </a:p>
          <a:p>
            <a:pPr indent="-298450" lvl="0" marL="457200" rtl="0" algn="l">
              <a:spcBef>
                <a:spcPts val="0"/>
              </a:spcBef>
              <a:spcAft>
                <a:spcPts val="0"/>
              </a:spcAft>
              <a:buSzPts val="1100"/>
              <a:buChar char="-"/>
            </a:pPr>
            <a:r>
              <a:rPr lang="en"/>
              <a:t>optical infrared finish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6721ddab2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6721ddab2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6f269b883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6f269b883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6f269b883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6f269b883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6975b0f9e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6975b0f9e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Satellite carbon estimation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6975b0f9e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6975b0f9e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6f269b883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6f269b883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6f269b883d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6f269b883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https://cran.r-project.org/web/packages/lidR/readme/README.html</a:t>
            </a:r>
            <a:r>
              <a:rPr lang="en"/>
              <a:t> </a:t>
            </a:r>
            <a:endParaRPr/>
          </a:p>
          <a:p>
            <a:pPr indent="-298450" lvl="0" marL="457200" rtl="0" algn="l">
              <a:spcBef>
                <a:spcPts val="0"/>
              </a:spcBef>
              <a:spcAft>
                <a:spcPts val="0"/>
              </a:spcAft>
              <a:buSzPts val="1100"/>
              <a:buChar char="●"/>
            </a:pPr>
            <a:r>
              <a:rPr lang="en"/>
              <a:t>possibly include point cloud video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6e9e77dc6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6e9e77dc6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Climate change is driven by increased concentrations of CO2 and other ghgs in the atmosphere. The Earth’s forests, soils, and natural systems can help slow the accumulation of atmospheric carbon.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In addition to the climate and carbon </a:t>
            </a:r>
            <a:r>
              <a:rPr lang="en"/>
              <a:t>sequestration</a:t>
            </a:r>
            <a:r>
              <a:rPr lang="en"/>
              <a:t> benefits, nature-based solutions are important to mitigate biodiversity loss and adaptation for resilience in a changing climate. </a:t>
            </a:r>
            <a:endParaRPr/>
          </a:p>
          <a:p>
            <a:pPr indent="-298450" lvl="0" marL="457200" rtl="0" algn="l">
              <a:spcBef>
                <a:spcPts val="0"/>
              </a:spcBef>
              <a:spcAft>
                <a:spcPts val="0"/>
              </a:spcAft>
              <a:buSzPts val="1100"/>
              <a:buChar char="●"/>
            </a:pPr>
            <a:r>
              <a:rPr lang="en"/>
              <a:t>reducing emissions also means reducing land use change emissions</a:t>
            </a:r>
            <a:endParaRPr/>
          </a:p>
          <a:p>
            <a:pPr indent="-298450" lvl="0" marL="457200" rtl="0" algn="l">
              <a:spcBef>
                <a:spcPts val="0"/>
              </a:spcBef>
              <a:spcAft>
                <a:spcPts val="0"/>
              </a:spcAft>
              <a:buSzPts val="1100"/>
              <a:buChar char="●"/>
            </a:pPr>
            <a:r>
              <a:rPr lang="en"/>
              <a:t>preserving natural sinks</a:t>
            </a:r>
            <a:endParaRPr/>
          </a:p>
          <a:p>
            <a:pPr indent="-298450" lvl="0" marL="457200" rtl="0" algn="l">
              <a:spcBef>
                <a:spcPts val="0"/>
              </a:spcBef>
              <a:spcAft>
                <a:spcPts val="0"/>
              </a:spcAft>
              <a:buSzPts val="1100"/>
              <a:buChar char="●"/>
            </a:pPr>
            <a:r>
              <a:rPr lang="en"/>
              <a:t>Studies have shown that natural climate solutions (NCS) can provide around 30% of the emissions reductions needed to limit the worst impacts of global warming by 2030. As well as mitigating climate change, NCS can also provide other important solutions, such as the protection of ecosystems and biodiversity, restoration of degraded lands and the support of sustainable livelihoods.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slide: </a:t>
            </a:r>
            <a:endParaRPr/>
          </a:p>
          <a:p>
            <a:pPr indent="-298450" lvl="0" marL="457200" rtl="0" algn="l">
              <a:spcBef>
                <a:spcPts val="0"/>
              </a:spcBef>
              <a:spcAft>
                <a:spcPts val="0"/>
              </a:spcAft>
              <a:buSzPts val="1100"/>
              <a:buChar char="●"/>
            </a:pPr>
            <a:r>
              <a:rPr lang="en"/>
              <a:t>NCS enable</a:t>
            </a:r>
            <a:endParaRPr/>
          </a:p>
          <a:p>
            <a:pPr indent="-298450" lvl="1" marL="914400" rtl="0" algn="l">
              <a:spcBef>
                <a:spcPts val="0"/>
              </a:spcBef>
              <a:spcAft>
                <a:spcPts val="0"/>
              </a:spcAft>
              <a:buSzPts val="1100"/>
              <a:buChar char="○"/>
            </a:pPr>
            <a:r>
              <a:rPr lang="en"/>
              <a:t>the avoidance/reduction of emissions</a:t>
            </a:r>
            <a:endParaRPr/>
          </a:p>
          <a:p>
            <a:pPr indent="-298450" lvl="1" marL="914400" rtl="0" algn="l">
              <a:spcBef>
                <a:spcPts val="0"/>
              </a:spcBef>
              <a:spcAft>
                <a:spcPts val="0"/>
              </a:spcAft>
              <a:buSzPts val="1100"/>
              <a:buChar char="○"/>
            </a:pPr>
            <a:r>
              <a:rPr lang="en"/>
              <a:t>the removal/sequestration of CO2 from the atmosphere</a:t>
            </a:r>
            <a:endParaRPr/>
          </a:p>
          <a:p>
            <a:pPr indent="-298450" lvl="1" marL="914400" rtl="0" algn="l">
              <a:spcBef>
                <a:spcPts val="0"/>
              </a:spcBef>
              <a:spcAft>
                <a:spcPts val="0"/>
              </a:spcAft>
              <a:buSzPts val="1100"/>
              <a:buChar char="○"/>
            </a:pPr>
            <a:r>
              <a:rPr lang="en"/>
              <a:t>through conservation, restoration and improved land management. </a:t>
            </a:r>
            <a:endParaRPr/>
          </a:p>
          <a:p>
            <a:pPr indent="-298450" lvl="0" marL="457200" rtl="0" algn="l">
              <a:spcBef>
                <a:spcPts val="0"/>
              </a:spcBef>
              <a:spcAft>
                <a:spcPts val="0"/>
              </a:spcAft>
              <a:buSzPts val="1100"/>
              <a:buChar char="●"/>
            </a:pPr>
            <a:r>
              <a:rPr lang="en"/>
              <a:t>Can provide one third (7 Gt CO2) of climate mitigation to reach 1.5- degree pathway ** </a:t>
            </a:r>
            <a:endParaRPr/>
          </a:p>
          <a:p>
            <a:pPr indent="-298450" lvl="0" marL="457200" rtl="0" algn="l">
              <a:spcBef>
                <a:spcPts val="0"/>
              </a:spcBef>
              <a:spcAft>
                <a:spcPts val="0"/>
              </a:spcAft>
              <a:buSzPts val="1100"/>
              <a:buChar char="●"/>
            </a:pPr>
            <a:r>
              <a:rPr lang="en"/>
              <a:t>NCS are no substitute for rapid, direct decarbonization, but are a critical part of the net-zero transition.</a:t>
            </a:r>
            <a:endParaRPr/>
          </a:p>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6975b0f9e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6975b0f9e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Forests currently sequester: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sinks, however, will be affected by climate change. in fact, the land could become a source rather than a sink. Land use change: deforestation leads to net increase in atmospheric CO2.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are we measuring these changes? Might we be able to identify where the greatest changes are happening to preserve our natural carbon sinks.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deforestation is </a:t>
            </a:r>
            <a:r>
              <a:rPr lang="en"/>
              <a:t>leading</a:t>
            </a:r>
            <a:r>
              <a:rPr lang="en"/>
              <a:t> to a significant rise in emissions. When trees are cut down, they release immense amounts of stored carbon and lose their long-term ability to sequester carbon.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Put simply, it will be nearly impossible to mitigate  without reversing tropical deforestation.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6975b0f9e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6975b0f9e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1"/>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2"/>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2"/>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8" name="Google Shape;58;p12"/>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45" name="Shape 45"/>
        <p:cNvGrpSpPr/>
        <p:nvPr/>
      </p:nvGrpSpPr>
      <p:grpSpPr>
        <a:xfrm>
          <a:off x="0" y="0"/>
          <a:ext cx="0" cy="0"/>
          <a:chOff x="0" y="0"/>
          <a:chExt cx="0" cy="0"/>
        </a:xfrm>
      </p:grpSpPr>
      <p:sp>
        <p:nvSpPr>
          <p:cNvPr id="46" name="Google Shape;46;p10"/>
          <p:cNvSpPr/>
          <p:nvPr/>
        </p:nvSpPr>
        <p:spPr>
          <a:xfrm>
            <a:off x="21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10"/>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8" name="Google Shape;48;p10"/>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4200"/>
              <a:buNone/>
              <a:defRPr sz="42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 name="Google Shape;49;p10"/>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1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accent2"/>
              </a:buClr>
              <a:buSzPts val="1800"/>
              <a:buChar char="●"/>
              <a:defRPr>
                <a:solidFill>
                  <a:schemeClr val="accent2"/>
                </a:solidFill>
              </a:defRPr>
            </a:lvl1pPr>
            <a:lvl2pPr indent="-317500" lvl="1" marL="914400" rtl="0">
              <a:spcBef>
                <a:spcPts val="0"/>
              </a:spcBef>
              <a:spcAft>
                <a:spcPts val="0"/>
              </a:spcAft>
              <a:buClr>
                <a:schemeClr val="accent2"/>
              </a:buClr>
              <a:buSzPts val="1400"/>
              <a:buChar char="○"/>
              <a:defRPr>
                <a:solidFill>
                  <a:schemeClr val="accent2"/>
                </a:solidFill>
              </a:defRPr>
            </a:lvl2pPr>
            <a:lvl3pPr indent="-317500" lvl="2" marL="1371600" rtl="0">
              <a:spcBef>
                <a:spcPts val="0"/>
              </a:spcBef>
              <a:spcAft>
                <a:spcPts val="0"/>
              </a:spcAft>
              <a:buClr>
                <a:schemeClr val="accent2"/>
              </a:buClr>
              <a:buSzPts val="1400"/>
              <a:buChar char="■"/>
              <a:defRPr>
                <a:solidFill>
                  <a:schemeClr val="accent2"/>
                </a:solidFill>
              </a:defRPr>
            </a:lvl3pPr>
            <a:lvl4pPr indent="-317500" lvl="3" marL="1828800" rtl="0">
              <a:spcBef>
                <a:spcPts val="0"/>
              </a:spcBef>
              <a:spcAft>
                <a:spcPts val="0"/>
              </a:spcAft>
              <a:buClr>
                <a:schemeClr val="accent2"/>
              </a:buClr>
              <a:buSzPts val="1400"/>
              <a:buChar char="●"/>
              <a:defRPr>
                <a:solidFill>
                  <a:schemeClr val="accent2"/>
                </a:solidFill>
              </a:defRPr>
            </a:lvl4pPr>
            <a:lvl5pPr indent="-317500" lvl="4" marL="2286000" rtl="0">
              <a:spcBef>
                <a:spcPts val="0"/>
              </a:spcBef>
              <a:spcAft>
                <a:spcPts val="0"/>
              </a:spcAft>
              <a:buClr>
                <a:schemeClr val="accent2"/>
              </a:buClr>
              <a:buSzPts val="1400"/>
              <a:buChar char="○"/>
              <a:defRPr>
                <a:solidFill>
                  <a:schemeClr val="accent2"/>
                </a:solidFill>
              </a:defRPr>
            </a:lvl5pPr>
            <a:lvl6pPr indent="-317500" lvl="5" marL="2743200" rtl="0">
              <a:spcBef>
                <a:spcPts val="0"/>
              </a:spcBef>
              <a:spcAft>
                <a:spcPts val="0"/>
              </a:spcAft>
              <a:buClr>
                <a:schemeClr val="accent2"/>
              </a:buClr>
              <a:buSzPts val="1400"/>
              <a:buChar char="■"/>
              <a:defRPr>
                <a:solidFill>
                  <a:schemeClr val="accent2"/>
                </a:solidFill>
              </a:defRPr>
            </a:lvl6pPr>
            <a:lvl7pPr indent="-317500" lvl="6" marL="3200400" rtl="0">
              <a:spcBef>
                <a:spcPts val="0"/>
              </a:spcBef>
              <a:spcAft>
                <a:spcPts val="0"/>
              </a:spcAft>
              <a:buClr>
                <a:schemeClr val="accent2"/>
              </a:buClr>
              <a:buSzPts val="1400"/>
              <a:buChar char="●"/>
              <a:defRPr>
                <a:solidFill>
                  <a:schemeClr val="accent2"/>
                </a:solidFill>
              </a:defRPr>
            </a:lvl7pPr>
            <a:lvl8pPr indent="-317500" lvl="7" marL="3657600" rtl="0">
              <a:spcBef>
                <a:spcPts val="0"/>
              </a:spcBef>
              <a:spcAft>
                <a:spcPts val="0"/>
              </a:spcAft>
              <a:buClr>
                <a:schemeClr val="accent2"/>
              </a:buClr>
              <a:buSzPts val="1400"/>
              <a:buChar char="○"/>
              <a:defRPr>
                <a:solidFill>
                  <a:schemeClr val="accent2"/>
                </a:solidFill>
              </a:defRPr>
            </a:lvl8pPr>
            <a:lvl9pPr indent="-317500" lvl="8" marL="4114800" rtl="0">
              <a:spcBef>
                <a:spcPts val="0"/>
              </a:spcBef>
              <a:spcAft>
                <a:spcPts val="0"/>
              </a:spcAft>
              <a:buClr>
                <a:schemeClr val="accent2"/>
              </a:buClr>
              <a:buSzPts val="1400"/>
              <a:buChar char="■"/>
              <a:defRPr>
                <a:solidFill>
                  <a:schemeClr val="accent2"/>
                </a:solidFill>
              </a:defRPr>
            </a:lvl9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hyperlink" Target="https://pachama.com/blog/why-satellite-based-carbon-mapping-is-key-to-scaling-forest-carbon-market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hyperlink" Target="https://oneill.indiana.edu/doc/research/climate/climate-solutions-full-report.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hyperlink" Target="https://rmi.org/can-we-count-on-forest-carbon-credit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1.xml"/><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hyperlink" Target="https://oceanservice.noaa.gov/facts/lidar.html" TargetMode="External"/><Relationship Id="rId5" Type="http://schemas.openxmlformats.org/officeDocument/2006/relationships/hyperlink" Target="https://oceanservice.noaa.gov/facts/remotesensing.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hyperlink" Target="https://www.yellowscan-lidar.com/knowledge/how-lidar-work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neonscience.org/resources/learning-hub/tutorials/lidar-basics#jump-2" TargetMode="External"/><Relationship Id="rId4" Type="http://schemas.openxmlformats.org/officeDocument/2006/relationships/image" Target="../media/image24.png"/><Relationship Id="rId5" Type="http://schemas.openxmlformats.org/officeDocument/2006/relationships/image" Target="../media/image10.png"/><Relationship Id="rId6" Type="http://schemas.openxmlformats.org/officeDocument/2006/relationships/hyperlink" Target="http://neonscience.org/resources/learning-hub/tutorials/lidar-basics#jump-2" TargetMode="External"/><Relationship Id="rId7"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hyperlink" Target="http://www.geo.mtu.edu/volcanoes/klyuchevskoi/images/kliuch-compare.html" TargetMode="External"/><Relationship Id="rId5" Type="http://schemas.openxmlformats.org/officeDocument/2006/relationships/hyperlink" Target="https://ecologyforthemasses.com/2020/05/27/radar-vs-optical-optimising-satellite-use-in-land-cover-classifica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57.png"/><Relationship Id="rId5" Type="http://schemas.openxmlformats.org/officeDocument/2006/relationships/hyperlink" Target="https://appliedsciences.nasa.gov/sites/default/files/2020-11/SAR_Part1.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8.png"/><Relationship Id="rId4" Type="http://schemas.openxmlformats.org/officeDocument/2006/relationships/hyperlink" Target="https://appliedsciences.nasa.gov/sites/default/files/2020-11/SAR_Part1.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hyperlink" Target="https://openknowledge.worldbank.org/bitstream/handle/10986/35806/Assessment-of-Innovative-Technologies-and-Their-Readiness-for-Remote-Sensing-Based-Estimation-of-Forest-Carbon-Stocks-and-Dynamics.pdf?sequence=1&amp;isAllowed=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29.jpg"/><Relationship Id="rId5" Type="http://schemas.openxmlformats.org/officeDocument/2006/relationships/image" Target="../media/image51.jpg"/><Relationship Id="rId6" Type="http://schemas.openxmlformats.org/officeDocument/2006/relationships/hyperlink" Target="https://harvardforest.fas.harvard.edu/other-tags/eddy-flux"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s://rgsgeogy.wordpress.com/mrcs-tree-carbon-content-calculato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hyperlink" Target="https://www.cifor.org/publications/pdf_files/articles/ALau1901.pdf" TargetMode="External"/><Relationship Id="rId6" Type="http://schemas.openxmlformats.org/officeDocument/2006/relationships/hyperlink" Target="https://cran.r-project.org/web/packages/lidR/readme/README.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4.png"/><Relationship Id="rId4" Type="http://schemas.openxmlformats.org/officeDocument/2006/relationships/hyperlink" Target="https://cbmjournal.biomedcentral.com/articles/10.1186/s13021-020-00143-6#:~:text=Allometric%20equations%20provide%20biomass%20estimates,root)%20biomass%20%5B9%5D." TargetMode="External"/><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hyperlink" Target="https://rgsgeogy.wordpress.com/mrcs-tree-carbon-content-calculato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fossilfuelregistry.org/"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5.png"/><Relationship Id="rId4" Type="http://schemas.openxmlformats.org/officeDocument/2006/relationships/image" Target="../media/image56.png"/><Relationship Id="rId5" Type="http://schemas.openxmlformats.org/officeDocument/2006/relationships/hyperlink" Target="https://appliedsciences.nasa.gov/sites/default/files/Fundamentals_RS_Session2_Land_Final.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openknowledge.worldbank.org/bitstream/handle/10986/35806/Assessment-of-Innovative-Technologies-and-Their-Readiness-for-Remote-Sensing-Based-Estimation-of-Forest-Carbon-Stocks-and-Dynamics.pdf?sequence=1&amp;isAllowed=y" TargetMode="External"/><Relationship Id="rId4" Type="http://schemas.openxmlformats.org/officeDocument/2006/relationships/image" Target="../media/image44.png"/><Relationship Id="rId5"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hyperlink" Target="https://www.globalforestwatch.o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globalforestwatch.org/" TargetMode="Externa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3.png"/><Relationship Id="rId4" Type="http://schemas.openxmlformats.org/officeDocument/2006/relationships/image" Target="../media/image60.jpg"/><Relationship Id="rId5"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1.png"/><Relationship Id="rId4" Type="http://schemas.openxmlformats.org/officeDocument/2006/relationships/image" Target="../media/image50.png"/><Relationship Id="rId5" Type="http://schemas.openxmlformats.org/officeDocument/2006/relationships/hyperlink" Target="https://gaia-ai.eco/" TargetMode="External"/><Relationship Id="rId6"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8.png"/><Relationship Id="rId4" Type="http://schemas.openxmlformats.org/officeDocument/2006/relationships/hyperlink" Target="https://oneill.indiana.edu/doc/research/climate/climate-solutions-full-report.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fossilfuelregistry.org/" TargetMode="Externa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masswoods.org/sites/masswoods.org/files/Forest-Carbon-web_1.pdf" TargetMode="External"/><Relationship Id="rId4" Type="http://schemas.openxmlformats.org/officeDocument/2006/relationships/hyperlink" Target="https://doi.org/10.3390/f10060527"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3.png"/><Relationship Id="rId4" Type="http://schemas.openxmlformats.org/officeDocument/2006/relationships/hyperlink" Target="https://www.swp-berlin.org/10.18449/2020RP08/"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8.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s://reports.swissre.com/sustainability-report/2019/footprint/net-zero-commitment-in-our-operations-by-2030/focus-moving-from-carbon-offsets-to-carbon-removal.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s://www.wbcsd.org/Programs/Climate-and-Energy/Climate/Natural-Climate-Solutions/The-Natural-Climate-Solutions-Alliance" TargetMode="External"/><Relationship Id="rId5" Type="http://schemas.openxmlformats.org/officeDocument/2006/relationships/hyperlink" Target="https://www.wbcsd.org/Programs/Climate-and-Energy/Climate/Natural-Climate-Solutions/The-Natural-Climate-Solutions-Allianc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s://essd.copernicus.org/articles/12/3269/202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ctrTitle"/>
          </p:nvPr>
        </p:nvSpPr>
        <p:spPr>
          <a:xfrm>
            <a:off x="510450" y="1188375"/>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Monitoring Carbon in Forest Ecosystems</a:t>
            </a:r>
            <a:endParaRPr/>
          </a:p>
        </p:txBody>
      </p:sp>
      <p:sp>
        <p:nvSpPr>
          <p:cNvPr id="67" name="Google Shape;67;p14"/>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HEJC Fall 2022</a:t>
            </a:r>
            <a:endParaRPr/>
          </a:p>
          <a:p>
            <a:pPr indent="0" lvl="0" marL="0" rtl="0" algn="l">
              <a:spcBef>
                <a:spcPts val="0"/>
              </a:spcBef>
              <a:spcAft>
                <a:spcPts val="0"/>
              </a:spcAft>
              <a:buNone/>
            </a:pPr>
            <a:r>
              <a:rPr lang="en"/>
              <a:t>Lisa Wang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idx="1" type="body"/>
          </p:nvPr>
        </p:nvSpPr>
        <p:spPr>
          <a:xfrm>
            <a:off x="311700" y="4236825"/>
            <a:ext cx="5998800" cy="4992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lang="en"/>
              <a:t>Natural Carbon Cycle</a:t>
            </a:r>
            <a:endParaRPr/>
          </a:p>
        </p:txBody>
      </p:sp>
      <p:pic>
        <p:nvPicPr>
          <p:cNvPr id="126" name="Google Shape;126;p23"/>
          <p:cNvPicPr preferRelativeResize="0"/>
          <p:nvPr/>
        </p:nvPicPr>
        <p:blipFill>
          <a:blip r:embed="rId3">
            <a:alphaModFix/>
          </a:blip>
          <a:stretch>
            <a:fillRect/>
          </a:stretch>
        </p:blipFill>
        <p:spPr>
          <a:xfrm>
            <a:off x="60975" y="304800"/>
            <a:ext cx="5143089" cy="3932025"/>
          </a:xfrm>
          <a:prstGeom prst="rect">
            <a:avLst/>
          </a:prstGeom>
          <a:noFill/>
          <a:ln>
            <a:noFill/>
          </a:ln>
        </p:spPr>
      </p:pic>
      <p:pic>
        <p:nvPicPr>
          <p:cNvPr id="127" name="Google Shape;127;p23"/>
          <p:cNvPicPr preferRelativeResize="0"/>
          <p:nvPr/>
        </p:nvPicPr>
        <p:blipFill rotWithShape="1">
          <a:blip r:embed="rId4">
            <a:alphaModFix/>
          </a:blip>
          <a:srcRect b="21843" l="0" r="0" t="34798"/>
          <a:stretch/>
        </p:blipFill>
        <p:spPr>
          <a:xfrm>
            <a:off x="5802863" y="2171850"/>
            <a:ext cx="3216151" cy="2667674"/>
          </a:xfrm>
          <a:prstGeom prst="rect">
            <a:avLst/>
          </a:prstGeom>
          <a:noFill/>
          <a:ln>
            <a:noFill/>
          </a:ln>
        </p:spPr>
      </p:pic>
      <p:pic>
        <p:nvPicPr>
          <p:cNvPr id="128" name="Google Shape;128;p23"/>
          <p:cNvPicPr preferRelativeResize="0"/>
          <p:nvPr/>
        </p:nvPicPr>
        <p:blipFill rotWithShape="1">
          <a:blip r:embed="rId4">
            <a:alphaModFix/>
          </a:blip>
          <a:srcRect b="67146" l="0" r="0" t="0"/>
          <a:stretch/>
        </p:blipFill>
        <p:spPr>
          <a:xfrm>
            <a:off x="5903313" y="228600"/>
            <a:ext cx="2862876" cy="1943250"/>
          </a:xfrm>
          <a:prstGeom prst="rect">
            <a:avLst/>
          </a:prstGeom>
          <a:noFill/>
          <a:ln>
            <a:noFill/>
          </a:ln>
        </p:spPr>
      </p:pic>
      <p:pic>
        <p:nvPicPr>
          <p:cNvPr id="129" name="Google Shape;129;p23"/>
          <p:cNvPicPr preferRelativeResize="0"/>
          <p:nvPr/>
        </p:nvPicPr>
        <p:blipFill>
          <a:blip r:embed="rId5">
            <a:alphaModFix/>
          </a:blip>
          <a:stretch>
            <a:fillRect/>
          </a:stretch>
        </p:blipFill>
        <p:spPr>
          <a:xfrm>
            <a:off x="9731176" y="79575"/>
            <a:ext cx="3216150" cy="3497567"/>
          </a:xfrm>
          <a:prstGeom prst="rect">
            <a:avLst/>
          </a:prstGeom>
          <a:noFill/>
          <a:ln>
            <a:noFill/>
          </a:ln>
        </p:spPr>
      </p:pic>
      <p:sp>
        <p:nvSpPr>
          <p:cNvPr id="130" name="Google Shape;130;p23"/>
          <p:cNvSpPr txBox="1"/>
          <p:nvPr>
            <p:ph idx="1" type="body"/>
          </p:nvPr>
        </p:nvSpPr>
        <p:spPr>
          <a:xfrm>
            <a:off x="311700" y="4541625"/>
            <a:ext cx="5998800" cy="499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400"/>
              <a:t>Terrestrial e</a:t>
            </a:r>
            <a:r>
              <a:rPr lang="en" sz="1400"/>
              <a:t>cosystems play an important role in sequestering carbon. </a:t>
            </a:r>
            <a:endParaRPr sz="1400"/>
          </a:p>
        </p:txBody>
      </p:sp>
      <p:sp>
        <p:nvSpPr>
          <p:cNvPr id="131" name="Google Shape;131;p23"/>
          <p:cNvSpPr txBox="1"/>
          <p:nvPr/>
        </p:nvSpPr>
        <p:spPr>
          <a:xfrm>
            <a:off x="5004200" y="2704113"/>
            <a:ext cx="3762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400">
                <a:solidFill>
                  <a:srgbClr val="CC0000"/>
                </a:solidFill>
                <a:highlight>
                  <a:schemeClr val="lt1"/>
                </a:highlight>
                <a:latin typeface="Proxima Nova"/>
                <a:ea typeface="Proxima Nova"/>
                <a:cs typeface="Proxima Nova"/>
                <a:sym typeface="Proxima Nova"/>
              </a:rPr>
              <a:t>Anthropogenic activity and climate change cause imbalance in sources and sinks of carbon. </a:t>
            </a:r>
            <a:endParaRPr b="1" i="1" sz="2400">
              <a:solidFill>
                <a:srgbClr val="CC0000"/>
              </a:solidFill>
              <a:highlight>
                <a:schemeClr val="lt1"/>
              </a:highlight>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6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idx="1" type="body"/>
          </p:nvPr>
        </p:nvSpPr>
        <p:spPr>
          <a:xfrm>
            <a:off x="311700" y="4236825"/>
            <a:ext cx="8559600" cy="906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800"/>
              <a:t>The portion of CO2 emissions taken up by natural sinks is smaller under scenarios with higher cumulative CO2 emissions. </a:t>
            </a:r>
            <a:endParaRPr sz="1800"/>
          </a:p>
        </p:txBody>
      </p:sp>
      <p:pic>
        <p:nvPicPr>
          <p:cNvPr id="137" name="Google Shape;137;p24"/>
          <p:cNvPicPr preferRelativeResize="0"/>
          <p:nvPr/>
        </p:nvPicPr>
        <p:blipFill rotWithShape="1">
          <a:blip r:embed="rId3">
            <a:alphaModFix/>
          </a:blip>
          <a:srcRect b="0" l="14500" r="0" t="19061"/>
          <a:stretch/>
        </p:blipFill>
        <p:spPr>
          <a:xfrm>
            <a:off x="1081464" y="235975"/>
            <a:ext cx="6883535" cy="3878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Bird's eye view: Drone photos of the Amazon rainforest (insider)" id="142" name="Google Shape;142;p25"/>
          <p:cNvPicPr preferRelativeResize="0"/>
          <p:nvPr/>
        </p:nvPicPr>
        <p:blipFill rotWithShape="1">
          <a:blip r:embed="rId3">
            <a:alphaModFix/>
          </a:blip>
          <a:srcRect b="23171" l="0" r="0" t="0"/>
          <a:stretch/>
        </p:blipFill>
        <p:spPr>
          <a:xfrm>
            <a:off x="0" y="0"/>
            <a:ext cx="9144001" cy="4683500"/>
          </a:xfrm>
          <a:prstGeom prst="rect">
            <a:avLst/>
          </a:prstGeom>
          <a:noFill/>
          <a:ln>
            <a:noFill/>
          </a:ln>
        </p:spPr>
      </p:pic>
      <p:sp>
        <p:nvSpPr>
          <p:cNvPr id="143" name="Google Shape;143;p25"/>
          <p:cNvSpPr txBox="1"/>
          <p:nvPr>
            <p:ph type="title"/>
          </p:nvPr>
        </p:nvSpPr>
        <p:spPr>
          <a:xfrm>
            <a:off x="311700" y="991475"/>
            <a:ext cx="8520600" cy="1917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8000">
                <a:solidFill>
                  <a:schemeClr val="lt1"/>
                </a:solidFill>
              </a:rPr>
              <a:t>82.5% </a:t>
            </a:r>
            <a:endParaRPr sz="8000">
              <a:solidFill>
                <a:schemeClr val="lt1"/>
              </a:solidFill>
            </a:endParaRPr>
          </a:p>
        </p:txBody>
      </p:sp>
      <p:sp>
        <p:nvSpPr>
          <p:cNvPr id="144" name="Google Shape;144;p25"/>
          <p:cNvSpPr txBox="1"/>
          <p:nvPr>
            <p:ph idx="1" type="body"/>
          </p:nvPr>
        </p:nvSpPr>
        <p:spPr>
          <a:xfrm>
            <a:off x="311700" y="2359800"/>
            <a:ext cx="8520600" cy="90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of terrestrial carbon stocks are stored in forests</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is forest carbon measured today?</a:t>
            </a:r>
            <a:endParaRPr/>
          </a:p>
        </p:txBody>
      </p:sp>
      <p:sp>
        <p:nvSpPr>
          <p:cNvPr id="150" name="Google Shape;150;p26"/>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lang="en" sz="1600"/>
              <a:t>C</a:t>
            </a:r>
            <a:r>
              <a:rPr lang="en" sz="1600"/>
              <a:t>arbon inventories by hand:</a:t>
            </a:r>
            <a:endParaRPr sz="1600"/>
          </a:p>
          <a:p>
            <a:pPr indent="-330200" lvl="0" marL="457200" rtl="0" algn="l">
              <a:lnSpc>
                <a:spcPct val="105000"/>
              </a:lnSpc>
              <a:spcBef>
                <a:spcPts val="1200"/>
              </a:spcBef>
              <a:spcAft>
                <a:spcPts val="0"/>
              </a:spcAft>
              <a:buSzPts val="1600"/>
              <a:buChar char="●"/>
            </a:pPr>
            <a:r>
              <a:rPr lang="en" sz="1600"/>
              <a:t>Measure trees </a:t>
            </a:r>
            <a:r>
              <a:rPr lang="en" sz="1600"/>
              <a:t>in plots randomly sited throughout the project </a:t>
            </a:r>
            <a:endParaRPr sz="1600"/>
          </a:p>
          <a:p>
            <a:pPr indent="-330200" lvl="0" marL="457200" rtl="0" algn="l">
              <a:lnSpc>
                <a:spcPct val="105000"/>
              </a:lnSpc>
              <a:spcBef>
                <a:spcPts val="0"/>
              </a:spcBef>
              <a:spcAft>
                <a:spcPts val="0"/>
              </a:spcAft>
              <a:buSzPts val="1600"/>
              <a:buChar char="●"/>
            </a:pPr>
            <a:r>
              <a:rPr lang="en" sz="1600"/>
              <a:t>Tree’s carbon estimated from </a:t>
            </a:r>
            <a:r>
              <a:rPr b="1" lang="en" sz="1600"/>
              <a:t>height </a:t>
            </a:r>
            <a:r>
              <a:rPr lang="en" sz="1600"/>
              <a:t>and</a:t>
            </a:r>
            <a:r>
              <a:rPr b="1" lang="en" sz="1600"/>
              <a:t> </a:t>
            </a:r>
            <a:br>
              <a:rPr b="1" lang="en" sz="1600"/>
            </a:br>
            <a:r>
              <a:rPr b="1" lang="en" sz="1600"/>
              <a:t>diameter at breast height (DBH)</a:t>
            </a:r>
            <a:endParaRPr b="1" sz="1600"/>
          </a:p>
          <a:p>
            <a:pPr indent="-330200" lvl="0" marL="457200" rtl="0" algn="l">
              <a:lnSpc>
                <a:spcPct val="105000"/>
              </a:lnSpc>
              <a:spcBef>
                <a:spcPts val="0"/>
              </a:spcBef>
              <a:spcAft>
                <a:spcPts val="0"/>
              </a:spcAft>
              <a:buSzPts val="1600"/>
              <a:buChar char="●"/>
            </a:pPr>
            <a:r>
              <a:rPr lang="en" sz="1600"/>
              <a:t>Challenges: labor and cost-intensive, difficult to scale </a:t>
            </a:r>
            <a:endParaRPr sz="1600"/>
          </a:p>
          <a:p>
            <a:pPr indent="0" lvl="0" marL="0" rtl="0" algn="l">
              <a:lnSpc>
                <a:spcPct val="105000"/>
              </a:lnSpc>
              <a:spcBef>
                <a:spcPts val="1200"/>
              </a:spcBef>
              <a:spcAft>
                <a:spcPts val="0"/>
              </a:spcAft>
              <a:buNone/>
            </a:pPr>
            <a:r>
              <a:t/>
            </a:r>
            <a:endParaRPr sz="1600"/>
          </a:p>
          <a:p>
            <a:pPr indent="0" lvl="0" marL="0" rtl="0" algn="l">
              <a:lnSpc>
                <a:spcPct val="105000"/>
              </a:lnSpc>
              <a:spcBef>
                <a:spcPts val="1200"/>
              </a:spcBef>
              <a:spcAft>
                <a:spcPts val="1200"/>
              </a:spcAft>
              <a:buNone/>
            </a:pPr>
            <a:r>
              <a:t/>
            </a:r>
            <a:endParaRPr sz="1600"/>
          </a:p>
        </p:txBody>
      </p:sp>
      <p:pic>
        <p:nvPicPr>
          <p:cNvPr id="151" name="Google Shape;151;p26"/>
          <p:cNvPicPr preferRelativeResize="0"/>
          <p:nvPr/>
        </p:nvPicPr>
        <p:blipFill rotWithShape="1">
          <a:blip r:embed="rId3">
            <a:alphaModFix/>
          </a:blip>
          <a:srcRect b="12503" l="18260" r="0" t="0"/>
          <a:stretch/>
        </p:blipFill>
        <p:spPr>
          <a:xfrm>
            <a:off x="4673775" y="1152478"/>
            <a:ext cx="4399574" cy="3532175"/>
          </a:xfrm>
          <a:prstGeom prst="rect">
            <a:avLst/>
          </a:prstGeom>
          <a:noFill/>
          <a:ln>
            <a:noFill/>
          </a:ln>
        </p:spPr>
      </p:pic>
      <p:sp>
        <p:nvSpPr>
          <p:cNvPr id="152" name="Google Shape;152;p26"/>
          <p:cNvSpPr txBox="1"/>
          <p:nvPr/>
        </p:nvSpPr>
        <p:spPr>
          <a:xfrm>
            <a:off x="4673775" y="4684650"/>
            <a:ext cx="2180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Pachama</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800"/>
              <a:t>Remote Sensing of Forest Carbon</a:t>
            </a:r>
            <a:endParaRPr sz="3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8"/>
          <p:cNvPicPr preferRelativeResize="0"/>
          <p:nvPr/>
        </p:nvPicPr>
        <p:blipFill rotWithShape="1">
          <a:blip r:embed="rId3">
            <a:alphaModFix/>
          </a:blip>
          <a:srcRect b="0" l="0" r="0" t="0"/>
          <a:stretch/>
        </p:blipFill>
        <p:spPr>
          <a:xfrm>
            <a:off x="1207375" y="360450"/>
            <a:ext cx="6396126" cy="4456101"/>
          </a:xfrm>
          <a:prstGeom prst="rect">
            <a:avLst/>
          </a:prstGeom>
          <a:noFill/>
          <a:ln>
            <a:noFill/>
          </a:ln>
        </p:spPr>
      </p:pic>
      <p:sp>
        <p:nvSpPr>
          <p:cNvPr id="163" name="Google Shape;163;p28"/>
          <p:cNvSpPr txBox="1"/>
          <p:nvPr/>
        </p:nvSpPr>
        <p:spPr>
          <a:xfrm>
            <a:off x="1199850" y="4770725"/>
            <a:ext cx="58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The science needed for robust, scalable, and credible nature-based climate solutions for the United States</a:t>
            </a:r>
            <a:endParaRPr i="1" sz="800" u="sng">
              <a:solidFill>
                <a:schemeClr val="accent4"/>
              </a:solidFill>
              <a:latin typeface="Proxima Nova"/>
              <a:ea typeface="Proxima Nova"/>
              <a:cs typeface="Proxima Nova"/>
              <a:sym typeface="Proxima Nova"/>
            </a:endParaRPr>
          </a:p>
        </p:txBody>
      </p:sp>
      <p:sp>
        <p:nvSpPr>
          <p:cNvPr id="164" name="Google Shape;164;p28"/>
          <p:cNvSpPr txBox="1"/>
          <p:nvPr/>
        </p:nvSpPr>
        <p:spPr>
          <a:xfrm>
            <a:off x="1816800" y="45850"/>
            <a:ext cx="5510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Data and Tools to inform Natural Climate Solutions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9"/>
          <p:cNvPicPr preferRelativeResize="0"/>
          <p:nvPr/>
        </p:nvPicPr>
        <p:blipFill>
          <a:blip r:embed="rId3">
            <a:alphaModFix/>
          </a:blip>
          <a:stretch>
            <a:fillRect/>
          </a:stretch>
        </p:blipFill>
        <p:spPr>
          <a:xfrm>
            <a:off x="1029963" y="79635"/>
            <a:ext cx="7084063" cy="4835699"/>
          </a:xfrm>
          <a:prstGeom prst="rect">
            <a:avLst/>
          </a:prstGeom>
          <a:noFill/>
          <a:ln>
            <a:noFill/>
          </a:ln>
        </p:spPr>
      </p:pic>
      <p:sp>
        <p:nvSpPr>
          <p:cNvPr id="170" name="Google Shape;170;p29"/>
          <p:cNvSpPr txBox="1"/>
          <p:nvPr/>
        </p:nvSpPr>
        <p:spPr>
          <a:xfrm>
            <a:off x="7402520" y="4835700"/>
            <a:ext cx="1130100" cy="3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RMI</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 of Technologies</a:t>
            </a:r>
            <a:endParaRPr/>
          </a:p>
        </p:txBody>
      </p:sp>
      <p:sp>
        <p:nvSpPr>
          <p:cNvPr id="176" name="Google Shape;176;p30"/>
          <p:cNvSpPr txBox="1"/>
          <p:nvPr>
            <p:ph idx="1" type="body"/>
          </p:nvPr>
        </p:nvSpPr>
        <p:spPr>
          <a:xfrm>
            <a:off x="311700" y="1152475"/>
            <a:ext cx="8298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1) Space-borne</a:t>
            </a:r>
            <a:r>
              <a:rPr lang="en"/>
              <a:t>: passive sensors including optic satellites and active sensors such as SAR and LiDAR</a:t>
            </a:r>
            <a:endParaRPr/>
          </a:p>
          <a:p>
            <a:pPr indent="0" lvl="0" marL="0" rtl="0" algn="l">
              <a:spcBef>
                <a:spcPts val="1200"/>
              </a:spcBef>
              <a:spcAft>
                <a:spcPts val="0"/>
              </a:spcAft>
              <a:buNone/>
            </a:pPr>
            <a:r>
              <a:rPr b="1" lang="en"/>
              <a:t>2) Air-borne</a:t>
            </a:r>
            <a:r>
              <a:rPr lang="en"/>
              <a:t>: LiDAR attached to planes and drones, near surface sensing</a:t>
            </a:r>
            <a:endParaRPr/>
          </a:p>
          <a:p>
            <a:pPr indent="0" lvl="0" marL="0" rtl="0" algn="l">
              <a:spcBef>
                <a:spcPts val="1200"/>
              </a:spcBef>
              <a:spcAft>
                <a:spcPts val="0"/>
              </a:spcAft>
              <a:buNone/>
            </a:pPr>
            <a:r>
              <a:rPr b="1" lang="en"/>
              <a:t>3) Ground-based sensors</a:t>
            </a:r>
            <a:r>
              <a:rPr lang="en"/>
              <a:t>: used to collect forest inventory data</a:t>
            </a:r>
            <a:br>
              <a:rPr lang="en"/>
            </a:br>
            <a:r>
              <a:rPr lang="en"/>
              <a:t>	Tree surveys, soil cores, flux towers</a:t>
            </a:r>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Remote Sensing</a:t>
            </a:r>
            <a:endParaRPr/>
          </a:p>
        </p:txBody>
      </p:sp>
      <p:sp>
        <p:nvSpPr>
          <p:cNvPr id="182" name="Google Shape;182;p31"/>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idx="1" type="body"/>
          </p:nvPr>
        </p:nvSpPr>
        <p:spPr>
          <a:xfrm>
            <a:off x="311700" y="773650"/>
            <a:ext cx="8061600" cy="22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a:t>
            </a:r>
            <a:r>
              <a:rPr lang="en" sz="1500"/>
              <a:t>he science of obtaining information about objects or areas from a distance, ie. from aircraft or satellites. </a:t>
            </a:r>
            <a:r>
              <a:rPr lang="en" sz="1500"/>
              <a:t>Remote sensors passively or actively capture radiation reflected or emitted by objects near or on Earth’s surface. </a:t>
            </a:r>
            <a:endParaRPr sz="1500"/>
          </a:p>
          <a:p>
            <a:pPr indent="0" lvl="0" marL="0" rtl="0" algn="l">
              <a:spcBef>
                <a:spcPts val="1200"/>
              </a:spcBef>
              <a:spcAft>
                <a:spcPts val="0"/>
              </a:spcAft>
              <a:buNone/>
            </a:pPr>
            <a:r>
              <a:rPr b="1" lang="en" sz="1500"/>
              <a:t>Spectroscopy: </a:t>
            </a:r>
            <a:r>
              <a:rPr lang="en" sz="1500"/>
              <a:t>Study of interactions between a substance and the </a:t>
            </a:r>
            <a:br>
              <a:rPr lang="en" sz="1500"/>
            </a:br>
            <a:r>
              <a:rPr lang="en" sz="1500"/>
              <a:t>natural absorption and radiation of light. </a:t>
            </a:r>
            <a:endParaRPr sz="1500"/>
          </a:p>
          <a:p>
            <a:pPr indent="0" lvl="0" marL="0" rtl="0" algn="l">
              <a:spcBef>
                <a:spcPts val="1200"/>
              </a:spcBef>
              <a:spcAft>
                <a:spcPts val="0"/>
              </a:spcAft>
              <a:buNone/>
            </a:pPr>
            <a:r>
              <a:rPr b="1" lang="en" sz="1500"/>
              <a:t>Passive sensors:</a:t>
            </a:r>
            <a:r>
              <a:rPr lang="en" sz="1500"/>
              <a:t> use light that is readily available</a:t>
            </a:r>
            <a:br>
              <a:rPr lang="en" sz="1500"/>
            </a:br>
            <a:r>
              <a:rPr lang="en" sz="1500"/>
              <a:t>(ie. solar radiation)</a:t>
            </a:r>
            <a:endParaRPr sz="1500"/>
          </a:p>
          <a:p>
            <a:pPr indent="0" lvl="0" marL="0" rtl="0" algn="l">
              <a:spcBef>
                <a:spcPts val="1200"/>
              </a:spcBef>
              <a:spcAft>
                <a:spcPts val="0"/>
              </a:spcAft>
              <a:buNone/>
            </a:pPr>
            <a:r>
              <a:rPr b="1" lang="en" sz="1500"/>
              <a:t>Active sensors</a:t>
            </a:r>
            <a:r>
              <a:rPr lang="en" sz="1500"/>
              <a:t>: provide </a:t>
            </a:r>
            <a:r>
              <a:rPr lang="en" sz="1500"/>
              <a:t>their own energy source</a:t>
            </a:r>
            <a:endParaRPr sz="1500"/>
          </a:p>
          <a:p>
            <a:pPr indent="0" lvl="0" marL="0" rtl="0" algn="l">
              <a:spcBef>
                <a:spcPts val="1200"/>
              </a:spcBef>
              <a:spcAft>
                <a:spcPts val="0"/>
              </a:spcAft>
              <a:buNone/>
            </a:pPr>
            <a:r>
              <a:t/>
            </a:r>
            <a:endParaRPr sz="1500"/>
          </a:p>
          <a:p>
            <a:pPr indent="0" lvl="0" marL="0" rtl="0" algn="l">
              <a:spcBef>
                <a:spcPts val="1200"/>
              </a:spcBef>
              <a:spcAft>
                <a:spcPts val="0"/>
              </a:spcAft>
              <a:buNone/>
            </a:pPr>
            <a:r>
              <a:rPr lang="en" sz="1500"/>
              <a:t> </a:t>
            </a:r>
            <a:endParaRPr sz="1500"/>
          </a:p>
          <a:p>
            <a:pPr indent="0" lvl="0" marL="0" rtl="0" algn="l">
              <a:spcBef>
                <a:spcPts val="1200"/>
              </a:spcBef>
              <a:spcAft>
                <a:spcPts val="1200"/>
              </a:spcAft>
              <a:buNone/>
            </a:pPr>
            <a:r>
              <a:t/>
            </a:r>
            <a:endParaRPr sz="1500"/>
          </a:p>
        </p:txBody>
      </p:sp>
      <p:sp>
        <p:nvSpPr>
          <p:cNvPr id="188" name="Google Shape;188;p3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Remote Sensing</a:t>
            </a:r>
            <a:endParaRPr/>
          </a:p>
        </p:txBody>
      </p:sp>
      <p:pic>
        <p:nvPicPr>
          <p:cNvPr id="189" name="Google Shape;189;p32"/>
          <p:cNvPicPr preferRelativeResize="0"/>
          <p:nvPr/>
        </p:nvPicPr>
        <p:blipFill>
          <a:blip r:embed="rId3">
            <a:alphaModFix/>
          </a:blip>
          <a:stretch>
            <a:fillRect/>
          </a:stretch>
        </p:blipFill>
        <p:spPr>
          <a:xfrm>
            <a:off x="5368925" y="2293000"/>
            <a:ext cx="3713550" cy="232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Contents</a:t>
            </a:r>
            <a:endParaRPr/>
          </a:p>
        </p:txBody>
      </p:sp>
      <p:sp>
        <p:nvSpPr>
          <p:cNvPr id="73" name="Google Shape;73;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AutoNum type="arabicPeriod"/>
            </a:pPr>
            <a:r>
              <a:rPr lang="en"/>
              <a:t>Carbon budget and natural carbon cycle </a:t>
            </a:r>
            <a:endParaRPr/>
          </a:p>
          <a:p>
            <a:pPr indent="-342900" lvl="0" marL="457200" rtl="0" algn="l">
              <a:lnSpc>
                <a:spcPct val="150000"/>
              </a:lnSpc>
              <a:spcBef>
                <a:spcPts val="0"/>
              </a:spcBef>
              <a:spcAft>
                <a:spcPts val="0"/>
              </a:spcAft>
              <a:buSzPts val="1800"/>
              <a:buAutoNum type="arabicPeriod"/>
            </a:pPr>
            <a:r>
              <a:rPr lang="en"/>
              <a:t>Remote sensing </a:t>
            </a:r>
            <a:r>
              <a:rPr lang="en"/>
              <a:t>technologies</a:t>
            </a:r>
            <a:r>
              <a:rPr lang="en"/>
              <a:t> </a:t>
            </a:r>
            <a:endParaRPr/>
          </a:p>
          <a:p>
            <a:pPr indent="-317500" lvl="1" marL="914400" rtl="0" algn="l">
              <a:lnSpc>
                <a:spcPct val="150000"/>
              </a:lnSpc>
              <a:spcBef>
                <a:spcPts val="0"/>
              </a:spcBef>
              <a:spcAft>
                <a:spcPts val="0"/>
              </a:spcAft>
              <a:buSzPts val="1400"/>
              <a:buAutoNum type="alphaLcPeriod"/>
            </a:pPr>
            <a:r>
              <a:rPr lang="en"/>
              <a:t>Spectroscopy </a:t>
            </a:r>
            <a:endParaRPr/>
          </a:p>
          <a:p>
            <a:pPr indent="-317500" lvl="1" marL="914400" rtl="0" algn="l">
              <a:lnSpc>
                <a:spcPct val="150000"/>
              </a:lnSpc>
              <a:spcBef>
                <a:spcPts val="0"/>
              </a:spcBef>
              <a:spcAft>
                <a:spcPts val="0"/>
              </a:spcAft>
              <a:buSzPts val="1400"/>
              <a:buAutoNum type="alphaLcPeriod"/>
            </a:pPr>
            <a:r>
              <a:rPr lang="en"/>
              <a:t>Airborne Lidar</a:t>
            </a:r>
            <a:endParaRPr/>
          </a:p>
          <a:p>
            <a:pPr indent="-317500" lvl="1" marL="914400" rtl="0" algn="l">
              <a:lnSpc>
                <a:spcPct val="150000"/>
              </a:lnSpc>
              <a:spcBef>
                <a:spcPts val="0"/>
              </a:spcBef>
              <a:spcAft>
                <a:spcPts val="0"/>
              </a:spcAft>
              <a:buSzPts val="1400"/>
              <a:buAutoNum type="alphaLcPeriod"/>
            </a:pPr>
            <a:r>
              <a:rPr lang="en"/>
              <a:t>Space-borne: optical and radar</a:t>
            </a:r>
            <a:r>
              <a:rPr lang="en"/>
              <a:t> sensors</a:t>
            </a:r>
            <a:r>
              <a:rPr lang="en"/>
              <a:t>, SAR satellites</a:t>
            </a:r>
            <a:endParaRPr/>
          </a:p>
          <a:p>
            <a:pPr indent="-317500" lvl="1" marL="914400" rtl="0" algn="l">
              <a:lnSpc>
                <a:spcPct val="150000"/>
              </a:lnSpc>
              <a:spcBef>
                <a:spcPts val="0"/>
              </a:spcBef>
              <a:spcAft>
                <a:spcPts val="0"/>
              </a:spcAft>
              <a:buSzPts val="1400"/>
              <a:buAutoNum type="alphaLcPeriod"/>
            </a:pPr>
            <a:r>
              <a:rPr lang="en"/>
              <a:t>Ground-based sensors</a:t>
            </a:r>
            <a:endParaRPr/>
          </a:p>
          <a:p>
            <a:pPr indent="-342900" lvl="0" marL="457200" rtl="0" algn="l">
              <a:lnSpc>
                <a:spcPct val="150000"/>
              </a:lnSpc>
              <a:spcBef>
                <a:spcPts val="0"/>
              </a:spcBef>
              <a:spcAft>
                <a:spcPts val="0"/>
              </a:spcAft>
              <a:buSzPts val="1800"/>
              <a:buAutoNum type="arabicPeriod"/>
            </a:pPr>
            <a:r>
              <a:rPr lang="en"/>
              <a:t>Forest carbon stocks</a:t>
            </a:r>
            <a:endParaRPr/>
          </a:p>
          <a:p>
            <a:pPr indent="-317500" lvl="1" marL="914400" rtl="0" algn="l">
              <a:lnSpc>
                <a:spcPct val="150000"/>
              </a:lnSpc>
              <a:spcBef>
                <a:spcPts val="0"/>
              </a:spcBef>
              <a:spcAft>
                <a:spcPts val="0"/>
              </a:spcAft>
              <a:buSzPts val="1400"/>
              <a:buAutoNum type="alphaLcPeriod"/>
            </a:pPr>
            <a:r>
              <a:rPr lang="en"/>
              <a:t>Allometric equations</a:t>
            </a:r>
            <a:endParaRPr/>
          </a:p>
          <a:p>
            <a:pPr indent="-342900" lvl="0" marL="457200" rtl="0" algn="l">
              <a:lnSpc>
                <a:spcPct val="150000"/>
              </a:lnSpc>
              <a:spcBef>
                <a:spcPts val="0"/>
              </a:spcBef>
              <a:spcAft>
                <a:spcPts val="0"/>
              </a:spcAft>
              <a:buSzPts val="1800"/>
              <a:buAutoNum type="arabicPeriod"/>
            </a:pPr>
            <a:r>
              <a:rPr lang="en"/>
              <a:t>Case studies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Electromagnetic Spectrum" id="194" name="Google Shape;194;p33"/>
          <p:cNvPicPr preferRelativeResize="0"/>
          <p:nvPr/>
        </p:nvPicPr>
        <p:blipFill>
          <a:blip r:embed="rId4">
            <a:alphaModFix/>
          </a:blip>
          <a:stretch>
            <a:fillRect/>
          </a:stretch>
        </p:blipFill>
        <p:spPr>
          <a:xfrm>
            <a:off x="723163" y="550550"/>
            <a:ext cx="7697675" cy="3958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Airborne LiDAR</a:t>
            </a:r>
            <a:endParaRPr/>
          </a:p>
        </p:txBody>
      </p:sp>
      <p:sp>
        <p:nvSpPr>
          <p:cNvPr id="200" name="Google Shape;200;p34"/>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201" name="Google Shape;201;p34"/>
          <p:cNvPicPr preferRelativeResize="0"/>
          <p:nvPr/>
        </p:nvPicPr>
        <p:blipFill>
          <a:blip r:embed="rId3">
            <a:alphaModFix/>
          </a:blip>
          <a:stretch>
            <a:fillRect/>
          </a:stretch>
        </p:blipFill>
        <p:spPr>
          <a:xfrm>
            <a:off x="4832752" y="3108700"/>
            <a:ext cx="4055722" cy="1588500"/>
          </a:xfrm>
          <a:prstGeom prst="rect">
            <a:avLst/>
          </a:prstGeom>
          <a:noFill/>
          <a:ln>
            <a:noFill/>
          </a:ln>
        </p:spPr>
      </p:pic>
      <p:sp>
        <p:nvSpPr>
          <p:cNvPr id="202" name="Google Shape;202;p34"/>
          <p:cNvSpPr txBox="1"/>
          <p:nvPr/>
        </p:nvSpPr>
        <p:spPr>
          <a:xfrm>
            <a:off x="3504600" y="4621000"/>
            <a:ext cx="6096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A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Lidar</a:t>
            </a:r>
            <a:r>
              <a:rPr i="1" lang="en" sz="800">
                <a:solidFill>
                  <a:schemeClr val="accent4"/>
                </a:solidFill>
                <a:latin typeface="Proxima Nova"/>
                <a:ea typeface="Proxima Nova"/>
                <a:cs typeface="Proxima Nova"/>
                <a:sym typeface="Proxima Nova"/>
              </a:rPr>
              <a:t> (Light Detection and Ranging) image created with data collected by NOAA's National Geodetic Survey. (</a:t>
            </a: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NOAA</a:t>
            </a:r>
            <a:r>
              <a:rPr i="1" lang="en" sz="800">
                <a:solidFill>
                  <a:schemeClr val="accent4"/>
                </a:solidFill>
                <a:latin typeface="Proxima Nova"/>
                <a:ea typeface="Proxima Nova"/>
                <a:cs typeface="Proxima Nova"/>
                <a:sym typeface="Proxima Nova"/>
              </a:rPr>
              <a:t>)</a:t>
            </a:r>
            <a:endParaRPr sz="800">
              <a:solidFill>
                <a:schemeClr val="accent4"/>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5"/>
          <p:cNvSpPr txBox="1"/>
          <p:nvPr>
            <p:ph type="title"/>
          </p:nvPr>
        </p:nvSpPr>
        <p:spPr>
          <a:xfrm>
            <a:off x="311700" y="341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Lidar: Light Detection and Ranging</a:t>
            </a:r>
            <a:endParaRPr/>
          </a:p>
        </p:txBody>
      </p:sp>
      <p:sp>
        <p:nvSpPr>
          <p:cNvPr id="208" name="Google Shape;208;p35"/>
          <p:cNvSpPr txBox="1"/>
          <p:nvPr>
            <p:ph idx="1" type="body"/>
          </p:nvPr>
        </p:nvSpPr>
        <p:spPr>
          <a:xfrm>
            <a:off x="311700" y="914300"/>
            <a:ext cx="8520600" cy="2864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400"/>
              <a:t>Uses emission of light and reflection from the ground or near earth objects:</a:t>
            </a:r>
            <a:r>
              <a:rPr lang="en" sz="1400"/>
              <a:t> </a:t>
            </a:r>
            <a:br>
              <a:rPr lang="en" sz="1400"/>
            </a:br>
            <a:r>
              <a:rPr lang="en" sz="1400"/>
              <a:t>1. Pulses of light emitted as laser scan</a:t>
            </a:r>
            <a:br>
              <a:rPr lang="en" sz="1400"/>
            </a:br>
            <a:r>
              <a:rPr lang="en" sz="1400"/>
              <a:t>2. Reflected light from surface is recorded by the sensor</a:t>
            </a:r>
            <a:br>
              <a:rPr lang="en" sz="1400"/>
            </a:br>
            <a:r>
              <a:rPr lang="en" sz="1400"/>
              <a:t>3. Time taken by light to travel to ground and back is recorded to </a:t>
            </a:r>
            <a:br>
              <a:rPr lang="en" sz="1400"/>
            </a:br>
            <a:r>
              <a:rPr lang="en" sz="1400"/>
              <a:t>    calculate distance to ground </a:t>
            </a:r>
            <a:endParaRPr sz="1400"/>
          </a:p>
          <a:p>
            <a:pPr indent="0" lvl="0" marL="0" rtl="0" algn="l">
              <a:lnSpc>
                <a:spcPct val="115000"/>
              </a:lnSpc>
              <a:spcBef>
                <a:spcPts val="1200"/>
              </a:spcBef>
              <a:spcAft>
                <a:spcPts val="0"/>
              </a:spcAft>
              <a:buNone/>
            </a:pPr>
            <a:r>
              <a:rPr lang="en" sz="1400"/>
              <a:t>Distance = (Speed of Light x Time of Flight) / 2</a:t>
            </a:r>
            <a:endParaRPr sz="1400"/>
          </a:p>
          <a:p>
            <a:pPr indent="0" lvl="0" marL="0" rtl="0" algn="l">
              <a:lnSpc>
                <a:spcPct val="115000"/>
              </a:lnSpc>
              <a:spcBef>
                <a:spcPts val="1200"/>
              </a:spcBef>
              <a:spcAft>
                <a:spcPts val="0"/>
              </a:spcAft>
              <a:buNone/>
            </a:pPr>
            <a:r>
              <a:t/>
            </a:r>
            <a:endParaRPr sz="1400"/>
          </a:p>
          <a:p>
            <a:pPr indent="0" lvl="0" marL="0" rtl="0" algn="l">
              <a:lnSpc>
                <a:spcPct val="115000"/>
              </a:lnSpc>
              <a:spcBef>
                <a:spcPts val="1200"/>
              </a:spcBef>
              <a:spcAft>
                <a:spcPts val="1200"/>
              </a:spcAft>
              <a:buNone/>
            </a:pPr>
            <a:r>
              <a:t/>
            </a:r>
            <a:endParaRPr sz="1400"/>
          </a:p>
        </p:txBody>
      </p:sp>
      <p:pic>
        <p:nvPicPr>
          <p:cNvPr id="209" name="Google Shape;209;p35"/>
          <p:cNvPicPr preferRelativeResize="0"/>
          <p:nvPr/>
        </p:nvPicPr>
        <p:blipFill>
          <a:blip r:embed="rId3">
            <a:alphaModFix/>
          </a:blip>
          <a:stretch>
            <a:fillRect/>
          </a:stretch>
        </p:blipFill>
        <p:spPr>
          <a:xfrm>
            <a:off x="364675" y="2640275"/>
            <a:ext cx="4411405" cy="2227749"/>
          </a:xfrm>
          <a:prstGeom prst="rect">
            <a:avLst/>
          </a:prstGeom>
          <a:noFill/>
          <a:ln>
            <a:noFill/>
          </a:ln>
        </p:spPr>
      </p:pic>
      <p:pic>
        <p:nvPicPr>
          <p:cNvPr id="210" name="Google Shape;210;p35"/>
          <p:cNvPicPr preferRelativeResize="0"/>
          <p:nvPr/>
        </p:nvPicPr>
        <p:blipFill>
          <a:blip r:embed="rId4">
            <a:alphaModFix/>
          </a:blip>
          <a:stretch>
            <a:fillRect/>
          </a:stretch>
        </p:blipFill>
        <p:spPr>
          <a:xfrm>
            <a:off x="5160188" y="2623350"/>
            <a:ext cx="3672124" cy="2227750"/>
          </a:xfrm>
          <a:prstGeom prst="rect">
            <a:avLst/>
          </a:prstGeom>
          <a:noFill/>
          <a:ln>
            <a:noFill/>
          </a:ln>
        </p:spPr>
      </p:pic>
      <p:sp>
        <p:nvSpPr>
          <p:cNvPr id="211" name="Google Shape;211;p35"/>
          <p:cNvSpPr txBox="1"/>
          <p:nvPr/>
        </p:nvSpPr>
        <p:spPr>
          <a:xfrm>
            <a:off x="8392075" y="47801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Source</a:t>
            </a:r>
            <a:r>
              <a:rPr i="1" lang="en" sz="800">
                <a:solidFill>
                  <a:schemeClr val="accent4"/>
                </a:solidFill>
                <a:latin typeface="Proxima Nova"/>
                <a:ea typeface="Proxima Nova"/>
                <a:cs typeface="Proxima Nova"/>
                <a:sym typeface="Proxima Nova"/>
              </a:rPr>
              <a:t> </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Lidar</a:t>
            </a:r>
            <a:endParaRPr/>
          </a:p>
        </p:txBody>
      </p:sp>
      <p:sp>
        <p:nvSpPr>
          <p:cNvPr id="217" name="Google Shape;217;p36"/>
          <p:cNvSpPr txBox="1"/>
          <p:nvPr>
            <p:ph idx="1" type="body"/>
          </p:nvPr>
        </p:nvSpPr>
        <p:spPr>
          <a:xfrm>
            <a:off x="311700" y="1152475"/>
            <a:ext cx="5271600" cy="3454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sz="1200"/>
              <a:t>Emitted g</a:t>
            </a:r>
            <a:r>
              <a:rPr lang="en" sz="1200"/>
              <a:t>reen or near infrared light reflect strongly off vegetation</a:t>
            </a:r>
            <a:endParaRPr sz="1200"/>
          </a:p>
          <a:p>
            <a:pPr indent="-304800" lvl="0" marL="457200" rtl="0" algn="l">
              <a:spcBef>
                <a:spcPts val="0"/>
              </a:spcBef>
              <a:spcAft>
                <a:spcPts val="0"/>
              </a:spcAft>
              <a:buSzPts val="1200"/>
              <a:buChar char="●"/>
            </a:pPr>
            <a:r>
              <a:rPr lang="en" sz="1200"/>
              <a:t>Vegetation structure information:</a:t>
            </a:r>
            <a:endParaRPr sz="1200"/>
          </a:p>
          <a:p>
            <a:pPr indent="-304800" lvl="1" marL="914400" rtl="0" algn="l">
              <a:spcBef>
                <a:spcPts val="0"/>
              </a:spcBef>
              <a:spcAft>
                <a:spcPts val="0"/>
              </a:spcAft>
              <a:buSzPts val="1200"/>
              <a:buChar char="○"/>
            </a:pPr>
            <a:r>
              <a:rPr lang="en" sz="1200"/>
              <a:t>canopy cover</a:t>
            </a:r>
            <a:endParaRPr sz="1200"/>
          </a:p>
          <a:p>
            <a:pPr indent="-304800" lvl="1" marL="914400" rtl="0" algn="l">
              <a:spcBef>
                <a:spcPts val="0"/>
              </a:spcBef>
              <a:spcAft>
                <a:spcPts val="0"/>
              </a:spcAft>
              <a:buSzPts val="1200"/>
              <a:buChar char="○"/>
            </a:pPr>
            <a:r>
              <a:rPr lang="en" sz="1200"/>
              <a:t>canopy height</a:t>
            </a:r>
            <a:endParaRPr sz="1200"/>
          </a:p>
          <a:p>
            <a:pPr indent="-304800" lvl="1" marL="914400" rtl="0" algn="l">
              <a:spcBef>
                <a:spcPts val="0"/>
              </a:spcBef>
              <a:spcAft>
                <a:spcPts val="0"/>
              </a:spcAft>
              <a:buSzPts val="1200"/>
              <a:buChar char="○"/>
            </a:pPr>
            <a:r>
              <a:rPr lang="en" sz="1200"/>
              <a:t>leaf area index </a:t>
            </a:r>
            <a:endParaRPr sz="1200"/>
          </a:p>
          <a:p>
            <a:pPr indent="-304800" lvl="1" marL="914400" rtl="0" algn="l">
              <a:spcBef>
                <a:spcPts val="0"/>
              </a:spcBef>
              <a:spcAft>
                <a:spcPts val="0"/>
              </a:spcAft>
              <a:buSzPts val="1200"/>
              <a:buChar char="○"/>
            </a:pPr>
            <a:r>
              <a:rPr lang="en" sz="1200"/>
              <a:t>vertical forest structure species ID</a:t>
            </a:r>
            <a:endParaRPr sz="1200"/>
          </a:p>
          <a:p>
            <a:pPr indent="-304800" lvl="0" marL="457200" rtl="0" algn="l">
              <a:spcBef>
                <a:spcPts val="0"/>
              </a:spcBef>
              <a:spcAft>
                <a:spcPts val="0"/>
              </a:spcAft>
              <a:buSzPts val="1200"/>
              <a:buChar char="●"/>
            </a:pPr>
            <a:r>
              <a:rPr lang="en" sz="1200"/>
              <a:t>High resolution elevation data and 3D reconstructions</a:t>
            </a:r>
            <a:endParaRPr sz="1200"/>
          </a:p>
        </p:txBody>
      </p:sp>
      <p:sp>
        <p:nvSpPr>
          <p:cNvPr id="218" name="Google Shape;218;p36"/>
          <p:cNvSpPr txBox="1"/>
          <p:nvPr/>
        </p:nvSpPr>
        <p:spPr>
          <a:xfrm>
            <a:off x="5340975" y="3658976"/>
            <a:ext cx="3758400" cy="94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i="1" lang="en" sz="800" u="sng">
                <a:solidFill>
                  <a:schemeClr val="accent4"/>
                </a:solidFill>
                <a:latin typeface="Proxima Nova"/>
                <a:ea typeface="Proxima Nova"/>
                <a:cs typeface="Proxima Nova"/>
                <a:sym typeface="Proxima Nova"/>
                <a:hlinkClick r:id="rId3">
                  <a:extLst>
                    <a:ext uri="{A12FA001-AC4F-418D-AE19-62706E023703}">
                      <ahyp:hlinkClr val="tx"/>
                    </a:ext>
                  </a:extLst>
                </a:hlinkClick>
              </a:rPr>
              <a:t>LiDAR</a:t>
            </a:r>
            <a:r>
              <a:rPr i="1" lang="en" sz="800">
                <a:solidFill>
                  <a:schemeClr val="accent4"/>
                </a:solidFill>
                <a:latin typeface="Proxima Nova"/>
                <a:ea typeface="Proxima Nova"/>
                <a:cs typeface="Proxima Nova"/>
                <a:sym typeface="Proxima Nova"/>
              </a:rPr>
              <a:t> data collected at the Soaproot Saddle site by the National Ecological Observatory Network's Airborne Observation Platform (NEON AOP). </a:t>
            </a:r>
            <a:endParaRPr i="1" sz="800">
              <a:solidFill>
                <a:schemeClr val="accent4"/>
              </a:solidFill>
              <a:latin typeface="Proxima Nova"/>
              <a:ea typeface="Proxima Nova"/>
              <a:cs typeface="Proxima Nova"/>
              <a:sym typeface="Proxima Nova"/>
            </a:endParaRPr>
          </a:p>
        </p:txBody>
      </p:sp>
      <p:pic>
        <p:nvPicPr>
          <p:cNvPr id="219" name="Google Shape;219;p36"/>
          <p:cNvPicPr preferRelativeResize="0"/>
          <p:nvPr/>
        </p:nvPicPr>
        <p:blipFill>
          <a:blip r:embed="rId4">
            <a:alphaModFix/>
          </a:blip>
          <a:stretch>
            <a:fillRect/>
          </a:stretch>
        </p:blipFill>
        <p:spPr>
          <a:xfrm>
            <a:off x="5461550" y="843550"/>
            <a:ext cx="3517120" cy="2917087"/>
          </a:xfrm>
          <a:prstGeom prst="rect">
            <a:avLst/>
          </a:prstGeom>
          <a:noFill/>
          <a:ln>
            <a:noFill/>
          </a:ln>
        </p:spPr>
      </p:pic>
      <p:pic>
        <p:nvPicPr>
          <p:cNvPr id="220" name="Google Shape;220;p36"/>
          <p:cNvPicPr preferRelativeResize="0"/>
          <p:nvPr/>
        </p:nvPicPr>
        <p:blipFill>
          <a:blip r:embed="rId5">
            <a:alphaModFix/>
          </a:blip>
          <a:stretch>
            <a:fillRect/>
          </a:stretch>
        </p:blipFill>
        <p:spPr>
          <a:xfrm>
            <a:off x="2263075" y="2861650"/>
            <a:ext cx="2900550" cy="1528600"/>
          </a:xfrm>
          <a:prstGeom prst="rect">
            <a:avLst/>
          </a:prstGeom>
          <a:noFill/>
          <a:ln>
            <a:noFill/>
          </a:ln>
        </p:spPr>
      </p:pic>
      <p:sp>
        <p:nvSpPr>
          <p:cNvPr id="221" name="Google Shape;221;p36"/>
          <p:cNvSpPr txBox="1"/>
          <p:nvPr/>
        </p:nvSpPr>
        <p:spPr>
          <a:xfrm>
            <a:off x="2218975" y="4314050"/>
            <a:ext cx="996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6">
                  <a:extLst>
                    <a:ext uri="{A12FA001-AC4F-418D-AE19-62706E023703}">
                      <ahyp:hlinkClr val="tx"/>
                    </a:ext>
                  </a:extLst>
                </a:hlinkClick>
              </a:rPr>
              <a:t>NEON</a:t>
            </a:r>
            <a:endParaRPr sz="800">
              <a:solidFill>
                <a:schemeClr val="accent4"/>
              </a:solidFill>
              <a:latin typeface="Proxima Nova"/>
              <a:ea typeface="Proxima Nova"/>
              <a:cs typeface="Proxima Nova"/>
              <a:sym typeface="Proxima Nova"/>
            </a:endParaRPr>
          </a:p>
        </p:txBody>
      </p:sp>
      <p:pic>
        <p:nvPicPr>
          <p:cNvPr descr="Komorebi: When sunlight shines through trees | AWA Tree Blog." id="222" name="Google Shape;222;p36"/>
          <p:cNvPicPr preferRelativeResize="0"/>
          <p:nvPr/>
        </p:nvPicPr>
        <p:blipFill>
          <a:blip r:embed="rId7">
            <a:alphaModFix/>
          </a:blip>
          <a:stretch>
            <a:fillRect/>
          </a:stretch>
        </p:blipFill>
        <p:spPr>
          <a:xfrm>
            <a:off x="227425" y="3113825"/>
            <a:ext cx="1858300" cy="12388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7"/>
          <p:cNvPicPr preferRelativeResize="0"/>
          <p:nvPr/>
        </p:nvPicPr>
        <p:blipFill rotWithShape="1">
          <a:blip r:embed="rId3">
            <a:alphaModFix/>
          </a:blip>
          <a:srcRect b="12876" l="0" r="0" t="0"/>
          <a:stretch/>
        </p:blipFill>
        <p:spPr>
          <a:xfrm>
            <a:off x="2946249" y="2324324"/>
            <a:ext cx="3532300" cy="2594325"/>
          </a:xfrm>
          <a:prstGeom prst="rect">
            <a:avLst/>
          </a:prstGeom>
          <a:noFill/>
          <a:ln>
            <a:noFill/>
          </a:ln>
        </p:spPr>
      </p:pic>
      <p:sp>
        <p:nvSpPr>
          <p:cNvPr id="228" name="Google Shape;228;p37"/>
          <p:cNvSpPr txBox="1"/>
          <p:nvPr>
            <p:ph type="title"/>
          </p:nvPr>
        </p:nvSpPr>
        <p:spPr>
          <a:xfrm>
            <a:off x="311707" y="607855"/>
            <a:ext cx="8520600" cy="191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500">
                <a:solidFill>
                  <a:schemeClr val="accent3"/>
                </a:solidFill>
              </a:rPr>
              <a:t>ForestScanner app demo!</a:t>
            </a:r>
            <a:endParaRPr b="1" sz="5500">
              <a:solidFill>
                <a:schemeClr val="accent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8"/>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Satellite Imagery</a:t>
            </a:r>
            <a:endParaRPr/>
          </a:p>
        </p:txBody>
      </p:sp>
      <p:sp>
        <p:nvSpPr>
          <p:cNvPr id="234" name="Google Shape;234;p38"/>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descr="Earth observation satellite - Wikipedia" id="235" name="Google Shape;235;p38"/>
          <p:cNvPicPr preferRelativeResize="0"/>
          <p:nvPr/>
        </p:nvPicPr>
        <p:blipFill>
          <a:blip r:embed="rId3">
            <a:alphaModFix/>
          </a:blip>
          <a:stretch>
            <a:fillRect/>
          </a:stretch>
        </p:blipFill>
        <p:spPr>
          <a:xfrm>
            <a:off x="5490325" y="476450"/>
            <a:ext cx="3365750" cy="2274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Optical Sensors</a:t>
            </a:r>
            <a:endParaRPr/>
          </a:p>
        </p:txBody>
      </p:sp>
      <p:sp>
        <p:nvSpPr>
          <p:cNvPr id="241" name="Google Shape;241;p39"/>
          <p:cNvSpPr txBox="1"/>
          <p:nvPr>
            <p:ph idx="4294967295" type="subTitle"/>
          </p:nvPr>
        </p:nvSpPr>
        <p:spPr>
          <a:xfrm>
            <a:off x="311700" y="698550"/>
            <a:ext cx="8361900" cy="128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Use the </a:t>
            </a:r>
            <a:r>
              <a:rPr lang="en" sz="1600"/>
              <a:t>Sun’s radiation as illumination to capture wavelengths in the near infrared/shortwave infrared spectral regions; only function during daytime.</a:t>
            </a:r>
            <a:endParaRPr sz="1600"/>
          </a:p>
          <a:p>
            <a:pPr indent="0" lvl="0" marL="0" rtl="0" algn="l">
              <a:spcBef>
                <a:spcPts val="1200"/>
              </a:spcBef>
              <a:spcAft>
                <a:spcPts val="1200"/>
              </a:spcAft>
              <a:buNone/>
            </a:pPr>
            <a:r>
              <a:t/>
            </a:r>
            <a:endParaRPr sz="1600"/>
          </a:p>
        </p:txBody>
      </p:sp>
      <p:pic>
        <p:nvPicPr>
          <p:cNvPr id="242" name="Google Shape;242;p39"/>
          <p:cNvPicPr preferRelativeResize="0"/>
          <p:nvPr/>
        </p:nvPicPr>
        <p:blipFill>
          <a:blip r:embed="rId3">
            <a:alphaModFix/>
          </a:blip>
          <a:stretch>
            <a:fillRect/>
          </a:stretch>
        </p:blipFill>
        <p:spPr>
          <a:xfrm>
            <a:off x="417150" y="1906498"/>
            <a:ext cx="8309701" cy="2751772"/>
          </a:xfrm>
          <a:prstGeom prst="rect">
            <a:avLst/>
          </a:prstGeom>
          <a:noFill/>
          <a:ln>
            <a:noFill/>
          </a:ln>
        </p:spPr>
      </p:pic>
      <p:sp>
        <p:nvSpPr>
          <p:cNvPr id="243" name="Google Shape;243;p39"/>
          <p:cNvSpPr txBox="1"/>
          <p:nvPr/>
        </p:nvSpPr>
        <p:spPr>
          <a:xfrm>
            <a:off x="417150" y="4658267"/>
            <a:ext cx="8309700" cy="3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Optical image of Kliuchevskoi volcano on the left, with a radar image on the right (Credit: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Michigan Tech Volcanology</a:t>
            </a:r>
            <a:r>
              <a:rPr i="1" lang="en" sz="800">
                <a:solidFill>
                  <a:schemeClr val="accent4"/>
                </a:solidFill>
                <a:latin typeface="Proxima Nova"/>
                <a:ea typeface="Proxima Nova"/>
                <a:cs typeface="Proxima Nova"/>
                <a:sym typeface="Proxima Nova"/>
              </a:rPr>
              <a:t>). The optical image does not penetrate the clouds. </a:t>
            </a:r>
            <a:r>
              <a:rPr i="1" lang="en" sz="800" u="sng">
                <a:solidFill>
                  <a:schemeClr val="hlink"/>
                </a:solidFill>
                <a:latin typeface="Proxima Nova"/>
                <a:ea typeface="Proxima Nova"/>
                <a:cs typeface="Proxima Nova"/>
                <a:sym typeface="Proxima Nova"/>
                <a:hlinkClick r:id="rId5"/>
              </a:rPr>
              <a:t>Source</a:t>
            </a:r>
            <a:r>
              <a:rPr i="1" lang="en" sz="800">
                <a:solidFill>
                  <a:schemeClr val="accent4"/>
                </a:solidFill>
                <a:latin typeface="Proxima Nova"/>
                <a:ea typeface="Proxima Nova"/>
                <a:cs typeface="Proxima Nova"/>
                <a:sym typeface="Proxima Nova"/>
              </a:rPr>
              <a:t>.</a:t>
            </a:r>
            <a:endParaRPr sz="800">
              <a:solidFill>
                <a:schemeClr val="accent4"/>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311702" y="25274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Radar </a:t>
            </a:r>
            <a:endParaRPr/>
          </a:p>
        </p:txBody>
      </p:sp>
      <p:sp>
        <p:nvSpPr>
          <p:cNvPr id="249" name="Google Shape;249;p40"/>
          <p:cNvSpPr txBox="1"/>
          <p:nvPr>
            <p:ph idx="1" type="body"/>
          </p:nvPr>
        </p:nvSpPr>
        <p:spPr>
          <a:xfrm>
            <a:off x="311700" y="764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600"/>
              <a:t>Radar</a:t>
            </a:r>
            <a:r>
              <a:rPr lang="en" sz="1600"/>
              <a:t>: detection system using </a:t>
            </a:r>
            <a:r>
              <a:rPr b="1" lang="en" sz="1600"/>
              <a:t>radio waves </a:t>
            </a:r>
            <a:r>
              <a:rPr lang="en" sz="1600"/>
              <a:t>to determine the distance, angle, and radial velocity of objects relative to the site. Active sensor with its own source of illumination; longer wavelengths able to penetrate clouds and vegetation. </a:t>
            </a:r>
            <a:endParaRPr/>
          </a:p>
        </p:txBody>
      </p:sp>
      <p:pic>
        <p:nvPicPr>
          <p:cNvPr id="250" name="Google Shape;250;p40"/>
          <p:cNvPicPr preferRelativeResize="0"/>
          <p:nvPr/>
        </p:nvPicPr>
        <p:blipFill>
          <a:blip r:embed="rId3">
            <a:alphaModFix/>
          </a:blip>
          <a:stretch>
            <a:fillRect/>
          </a:stretch>
        </p:blipFill>
        <p:spPr>
          <a:xfrm>
            <a:off x="5292169" y="1728425"/>
            <a:ext cx="3540132" cy="2345351"/>
          </a:xfrm>
          <a:prstGeom prst="rect">
            <a:avLst/>
          </a:prstGeom>
          <a:noFill/>
          <a:ln>
            <a:noFill/>
          </a:ln>
        </p:spPr>
      </p:pic>
      <p:pic>
        <p:nvPicPr>
          <p:cNvPr id="251" name="Google Shape;251;p40"/>
          <p:cNvPicPr preferRelativeResize="0"/>
          <p:nvPr/>
        </p:nvPicPr>
        <p:blipFill rotWithShape="1">
          <a:blip r:embed="rId4">
            <a:alphaModFix/>
          </a:blip>
          <a:srcRect b="0" l="0" r="48812" t="0"/>
          <a:stretch/>
        </p:blipFill>
        <p:spPr>
          <a:xfrm>
            <a:off x="311700" y="2260025"/>
            <a:ext cx="2255626" cy="1922899"/>
          </a:xfrm>
          <a:prstGeom prst="rect">
            <a:avLst/>
          </a:prstGeom>
          <a:noFill/>
          <a:ln>
            <a:noFill/>
          </a:ln>
        </p:spPr>
      </p:pic>
      <p:pic>
        <p:nvPicPr>
          <p:cNvPr id="252" name="Google Shape;252;p40"/>
          <p:cNvPicPr preferRelativeResize="0"/>
          <p:nvPr/>
        </p:nvPicPr>
        <p:blipFill rotWithShape="1">
          <a:blip r:embed="rId4">
            <a:alphaModFix/>
          </a:blip>
          <a:srcRect b="0" l="50893" r="0" t="0"/>
          <a:stretch/>
        </p:blipFill>
        <p:spPr>
          <a:xfrm>
            <a:off x="2567325" y="2199100"/>
            <a:ext cx="2639300" cy="2345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8" name="Google Shape;258;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9" name="Google Shape;259;p41"/>
          <p:cNvPicPr preferRelativeResize="0"/>
          <p:nvPr/>
        </p:nvPicPr>
        <p:blipFill>
          <a:blip r:embed="rId3">
            <a:alphaModFix/>
          </a:blip>
          <a:stretch>
            <a:fillRect/>
          </a:stretch>
        </p:blipFill>
        <p:spPr>
          <a:xfrm>
            <a:off x="180550" y="445025"/>
            <a:ext cx="8782899" cy="4435825"/>
          </a:xfrm>
          <a:prstGeom prst="rect">
            <a:avLst/>
          </a:prstGeom>
          <a:noFill/>
          <a:ln>
            <a:noFill/>
          </a:ln>
        </p:spPr>
      </p:pic>
      <p:pic>
        <p:nvPicPr>
          <p:cNvPr id="260" name="Google Shape;260;p41"/>
          <p:cNvPicPr preferRelativeResize="0"/>
          <p:nvPr/>
        </p:nvPicPr>
        <p:blipFill rotWithShape="1">
          <a:blip r:embed="rId4">
            <a:alphaModFix/>
          </a:blip>
          <a:srcRect b="0" l="0" r="16687" t="0"/>
          <a:stretch/>
        </p:blipFill>
        <p:spPr>
          <a:xfrm>
            <a:off x="1246475" y="3476075"/>
            <a:ext cx="2292125" cy="1480974"/>
          </a:xfrm>
          <a:prstGeom prst="rect">
            <a:avLst/>
          </a:prstGeom>
          <a:noFill/>
          <a:ln>
            <a:noFill/>
          </a:ln>
        </p:spPr>
      </p:pic>
      <p:sp>
        <p:nvSpPr>
          <p:cNvPr id="261" name="Google Shape;261;p41"/>
          <p:cNvSpPr txBox="1"/>
          <p:nvPr/>
        </p:nvSpPr>
        <p:spPr>
          <a:xfrm>
            <a:off x="8185200" y="4810325"/>
            <a:ext cx="1416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NASA</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311700" y="36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Synthetic-aperture-radar (SAR)</a:t>
            </a:r>
            <a:endParaRPr/>
          </a:p>
        </p:txBody>
      </p:sp>
      <p:pic>
        <p:nvPicPr>
          <p:cNvPr id="267" name="Google Shape;267;p42"/>
          <p:cNvPicPr preferRelativeResize="0"/>
          <p:nvPr/>
        </p:nvPicPr>
        <p:blipFill>
          <a:blip r:embed="rId3">
            <a:alphaModFix/>
          </a:blip>
          <a:stretch>
            <a:fillRect/>
          </a:stretch>
        </p:blipFill>
        <p:spPr>
          <a:xfrm>
            <a:off x="311700" y="2082349"/>
            <a:ext cx="5268077" cy="2879325"/>
          </a:xfrm>
          <a:prstGeom prst="rect">
            <a:avLst/>
          </a:prstGeom>
          <a:noFill/>
          <a:ln>
            <a:noFill/>
          </a:ln>
        </p:spPr>
      </p:pic>
      <p:sp>
        <p:nvSpPr>
          <p:cNvPr id="268" name="Google Shape;268;p42"/>
          <p:cNvSpPr txBox="1"/>
          <p:nvPr>
            <p:ph idx="1" type="body"/>
          </p:nvPr>
        </p:nvSpPr>
        <p:spPr>
          <a:xfrm>
            <a:off x="311700" y="923875"/>
            <a:ext cx="5554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Creates 2D or 3D images. Motion of radar </a:t>
            </a:r>
            <a:r>
              <a:rPr lang="en" sz="1400"/>
              <a:t>antenna</a:t>
            </a:r>
            <a:r>
              <a:rPr lang="en" sz="1400"/>
              <a:t> over target regions provides finder spatial resolution.</a:t>
            </a:r>
            <a:br>
              <a:rPr lang="en" sz="1400"/>
            </a:br>
            <a:r>
              <a:rPr lang="en" sz="1400"/>
              <a:t>Much smaller device can be deployed in space.</a:t>
            </a:r>
            <a:endParaRPr sz="1400"/>
          </a:p>
          <a:p>
            <a:pPr indent="0" lvl="0" marL="0" rtl="0" algn="l">
              <a:spcBef>
                <a:spcPts val="1200"/>
              </a:spcBef>
              <a:spcAft>
                <a:spcPts val="1200"/>
              </a:spcAft>
              <a:buNone/>
            </a:pPr>
            <a:r>
              <a:rPr lang="en" sz="1400"/>
              <a:t>Angular</a:t>
            </a:r>
            <a:r>
              <a:rPr lang="en" sz="1400"/>
              <a:t> resolution = wavelength / size of aperture</a:t>
            </a:r>
            <a:endParaRPr sz="1400"/>
          </a:p>
        </p:txBody>
      </p:sp>
      <p:pic>
        <p:nvPicPr>
          <p:cNvPr id="269" name="Google Shape;269;p42"/>
          <p:cNvPicPr preferRelativeResize="0"/>
          <p:nvPr/>
        </p:nvPicPr>
        <p:blipFill rotWithShape="1">
          <a:blip r:embed="rId4">
            <a:alphaModFix/>
          </a:blip>
          <a:srcRect b="4085" l="0" r="0" t="0"/>
          <a:stretch/>
        </p:blipFill>
        <p:spPr>
          <a:xfrm>
            <a:off x="5866025" y="614500"/>
            <a:ext cx="2809499" cy="4205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490250" y="526350"/>
            <a:ext cx="68793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When will we exceed our carbon budget?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5" name="Google Shape;275;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6" name="Google Shape;276;p43"/>
          <p:cNvPicPr preferRelativeResize="0"/>
          <p:nvPr/>
        </p:nvPicPr>
        <p:blipFill rotWithShape="1">
          <a:blip r:embed="rId3">
            <a:alphaModFix/>
          </a:blip>
          <a:srcRect b="0" l="0" r="3975" t="1127"/>
          <a:stretch/>
        </p:blipFill>
        <p:spPr>
          <a:xfrm>
            <a:off x="420425" y="312350"/>
            <a:ext cx="8370099" cy="4352675"/>
          </a:xfrm>
          <a:prstGeom prst="rect">
            <a:avLst/>
          </a:prstGeom>
          <a:noFill/>
          <a:ln>
            <a:noFill/>
          </a:ln>
        </p:spPr>
      </p:pic>
      <p:sp>
        <p:nvSpPr>
          <p:cNvPr id="277" name="Google Shape;277;p43"/>
          <p:cNvSpPr txBox="1"/>
          <p:nvPr/>
        </p:nvSpPr>
        <p:spPr>
          <a:xfrm>
            <a:off x="8109000" y="4581725"/>
            <a:ext cx="1416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NASA</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Satellite data!</a:t>
            </a:r>
            <a:endParaRPr/>
          </a:p>
        </p:txBody>
      </p:sp>
      <p:sp>
        <p:nvSpPr>
          <p:cNvPr id="283" name="Google Shape;283;p44"/>
          <p:cNvSpPr txBox="1"/>
          <p:nvPr>
            <p:ph idx="1" type="body"/>
          </p:nvPr>
        </p:nvSpPr>
        <p:spPr>
          <a:xfrm>
            <a:off x="311700" y="922950"/>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t>Sources of optical </a:t>
            </a:r>
            <a:r>
              <a:rPr lang="en" sz="1100"/>
              <a:t>satellite</a:t>
            </a:r>
            <a:r>
              <a:rPr lang="en" sz="1100"/>
              <a:t> imagery relevant to ecosystem AGB:: </a:t>
            </a:r>
            <a:endParaRPr sz="1100"/>
          </a:p>
          <a:p>
            <a:pPr indent="-207009" lvl="0" marL="274320" rtl="0" algn="l">
              <a:spcBef>
                <a:spcPts val="1200"/>
              </a:spcBef>
              <a:spcAft>
                <a:spcPts val="0"/>
              </a:spcAft>
              <a:buSzPts val="1100"/>
              <a:buChar char="●"/>
            </a:pPr>
            <a:r>
              <a:rPr lang="en" sz="1100"/>
              <a:t>NASA’s LandSAT and MODIS satellites</a:t>
            </a:r>
            <a:endParaRPr sz="1100"/>
          </a:p>
          <a:p>
            <a:pPr indent="-207009" lvl="0" marL="274320" rtl="0" algn="l">
              <a:spcBef>
                <a:spcPts val="0"/>
              </a:spcBef>
              <a:spcAft>
                <a:spcPts val="0"/>
              </a:spcAft>
              <a:buSzPts val="1100"/>
              <a:buChar char="●"/>
            </a:pPr>
            <a:r>
              <a:rPr lang="en" sz="1100"/>
              <a:t>European Space Agency’s (ESA) Sentinel-2 and PROBA-V satellites</a:t>
            </a:r>
            <a:endParaRPr sz="1100"/>
          </a:p>
          <a:p>
            <a:pPr indent="-207009" lvl="0" marL="274320" rtl="0" algn="l">
              <a:spcBef>
                <a:spcPts val="0"/>
              </a:spcBef>
              <a:spcAft>
                <a:spcPts val="0"/>
              </a:spcAft>
              <a:buSzPts val="1100"/>
              <a:buChar char="●"/>
            </a:pPr>
            <a:r>
              <a:rPr lang="en" sz="1100"/>
              <a:t>Japanese Space Agency’s (JAXA) ALOS-PALSAR radar</a:t>
            </a:r>
            <a:endParaRPr sz="1100"/>
          </a:p>
          <a:p>
            <a:pPr indent="-207009" lvl="0" marL="274320" rtl="0" algn="l">
              <a:spcBef>
                <a:spcPts val="0"/>
              </a:spcBef>
              <a:spcAft>
                <a:spcPts val="0"/>
              </a:spcAft>
              <a:buSzPts val="1100"/>
              <a:buChar char="●"/>
            </a:pPr>
            <a:r>
              <a:rPr lang="en" sz="1100"/>
              <a:t>NASA’s GEDI (Global Ecosystem Dynamics Investigation) lidar</a:t>
            </a:r>
            <a:endParaRPr sz="1100"/>
          </a:p>
          <a:p>
            <a:pPr indent="0" lvl="0" marL="0" rtl="0" algn="l">
              <a:spcBef>
                <a:spcPts val="1200"/>
              </a:spcBef>
              <a:spcAft>
                <a:spcPts val="1200"/>
              </a:spcAft>
              <a:buNone/>
            </a:pPr>
            <a:r>
              <a:t/>
            </a:r>
            <a:endParaRPr sz="1100"/>
          </a:p>
        </p:txBody>
      </p:sp>
      <p:pic>
        <p:nvPicPr>
          <p:cNvPr id="284" name="Google Shape;284;p44"/>
          <p:cNvPicPr preferRelativeResize="0"/>
          <p:nvPr/>
        </p:nvPicPr>
        <p:blipFill rotWithShape="1">
          <a:blip r:embed="rId3">
            <a:alphaModFix/>
          </a:blip>
          <a:srcRect b="0" l="47262" r="0" t="32473"/>
          <a:stretch/>
        </p:blipFill>
        <p:spPr>
          <a:xfrm>
            <a:off x="469723" y="2496423"/>
            <a:ext cx="3236900" cy="2267275"/>
          </a:xfrm>
          <a:prstGeom prst="rect">
            <a:avLst/>
          </a:prstGeom>
          <a:noFill/>
          <a:ln>
            <a:noFill/>
          </a:ln>
        </p:spPr>
      </p:pic>
      <p:sp>
        <p:nvSpPr>
          <p:cNvPr id="285" name="Google Shape;285;p44"/>
          <p:cNvSpPr txBox="1"/>
          <p:nvPr/>
        </p:nvSpPr>
        <p:spPr>
          <a:xfrm>
            <a:off x="3706621" y="2624385"/>
            <a:ext cx="1116900" cy="93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700">
                <a:solidFill>
                  <a:schemeClr val="accent3"/>
                </a:solidFill>
                <a:latin typeface="Proxima Nova"/>
                <a:ea typeface="Proxima Nova"/>
                <a:cs typeface="Proxima Nova"/>
                <a:sym typeface="Proxima Nova"/>
              </a:rPr>
              <a:t>MODIS International Geosphere Biosphere Program global vegetation classification scheme; yearly 500m product </a:t>
            </a:r>
            <a:endParaRPr sz="700"/>
          </a:p>
        </p:txBody>
      </p:sp>
      <p:pic>
        <p:nvPicPr>
          <p:cNvPr id="286" name="Google Shape;286;p44"/>
          <p:cNvPicPr preferRelativeResize="0"/>
          <p:nvPr/>
        </p:nvPicPr>
        <p:blipFill>
          <a:blip r:embed="rId4">
            <a:alphaModFix/>
          </a:blip>
          <a:stretch>
            <a:fillRect/>
          </a:stretch>
        </p:blipFill>
        <p:spPr>
          <a:xfrm>
            <a:off x="4572000" y="405025"/>
            <a:ext cx="4572000" cy="4333436"/>
          </a:xfrm>
          <a:prstGeom prst="rect">
            <a:avLst/>
          </a:prstGeom>
          <a:noFill/>
          <a:ln>
            <a:noFill/>
          </a:ln>
        </p:spPr>
      </p:pic>
      <p:sp>
        <p:nvSpPr>
          <p:cNvPr id="287" name="Google Shape;287;p44"/>
          <p:cNvSpPr txBox="1"/>
          <p:nvPr/>
        </p:nvSpPr>
        <p:spPr>
          <a:xfrm>
            <a:off x="7559067" y="4738450"/>
            <a:ext cx="4838100" cy="3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rgbClr val="999999"/>
                </a:solidFill>
                <a:latin typeface="Proxima Nova"/>
                <a:ea typeface="Proxima Nova"/>
                <a:cs typeface="Proxima Nova"/>
                <a:sym typeface="Proxima Nova"/>
              </a:rPr>
              <a:t>Source: </a:t>
            </a:r>
            <a:r>
              <a:rPr i="1" lang="en" sz="800" u="sng">
                <a:solidFill>
                  <a:srgbClr val="999999"/>
                </a:solidFill>
                <a:latin typeface="Proxima Nova"/>
                <a:ea typeface="Proxima Nova"/>
                <a:cs typeface="Proxima Nova"/>
                <a:sym typeface="Proxima Nova"/>
                <a:hlinkClick r:id="rId5">
                  <a:extLst>
                    <a:ext uri="{A12FA001-AC4F-418D-AE19-62706E023703}">
                      <ahyp:hlinkClr val="tx"/>
                    </a:ext>
                  </a:extLst>
                </a:hlinkClick>
              </a:rPr>
              <a:t>World Bank</a:t>
            </a:r>
            <a:r>
              <a:rPr i="1" lang="en" sz="800">
                <a:solidFill>
                  <a:srgbClr val="999999"/>
                </a:solidFill>
                <a:latin typeface="Proxima Nova"/>
                <a:ea typeface="Proxima Nova"/>
                <a:cs typeface="Proxima Nova"/>
                <a:sym typeface="Proxima Nova"/>
              </a:rPr>
              <a:t> </a:t>
            </a:r>
            <a:endParaRPr i="1" sz="800">
              <a:solidFill>
                <a:srgbClr val="999999"/>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txBox="1"/>
          <p:nvPr>
            <p:ph type="title"/>
          </p:nvPr>
        </p:nvSpPr>
        <p:spPr>
          <a:xfrm>
            <a:off x="311700" y="17801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Aboveground Biomass (AGB) Models</a:t>
            </a:r>
            <a:endParaRPr/>
          </a:p>
        </p:txBody>
      </p:sp>
      <p:sp>
        <p:nvSpPr>
          <p:cNvPr id="293" name="Google Shape;293;p45"/>
          <p:cNvSpPr txBox="1"/>
          <p:nvPr>
            <p:ph idx="1" type="body"/>
          </p:nvPr>
        </p:nvSpPr>
        <p:spPr>
          <a:xfrm>
            <a:off x="311700" y="698400"/>
            <a:ext cx="8949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t>Forest carbon storage accounts for 82.5% of terrestrial vegetation carbon storage (Cusack et al, 2014) </a:t>
            </a:r>
            <a:endParaRPr sz="1400"/>
          </a:p>
        </p:txBody>
      </p:sp>
      <p:pic>
        <p:nvPicPr>
          <p:cNvPr id="294" name="Google Shape;294;p45"/>
          <p:cNvPicPr preferRelativeResize="0"/>
          <p:nvPr/>
        </p:nvPicPr>
        <p:blipFill rotWithShape="1">
          <a:blip r:embed="rId3">
            <a:alphaModFix/>
          </a:blip>
          <a:srcRect b="616" l="0" r="0" t="0"/>
          <a:stretch/>
        </p:blipFill>
        <p:spPr>
          <a:xfrm>
            <a:off x="798875" y="1093050"/>
            <a:ext cx="7108424" cy="3802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Ground-based Measurements</a:t>
            </a:r>
            <a:endParaRPr/>
          </a:p>
        </p:txBody>
      </p:sp>
      <p:sp>
        <p:nvSpPr>
          <p:cNvPr id="300" name="Google Shape;300;p46"/>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Ground-based/Terrestrial Lidar, Forest Inventories</a:t>
            </a:r>
            <a:endParaRPr/>
          </a:p>
        </p:txBody>
      </p:sp>
      <p:sp>
        <p:nvSpPr>
          <p:cNvPr id="306" name="Google Shape;306;p47"/>
          <p:cNvSpPr txBox="1"/>
          <p:nvPr>
            <p:ph idx="1" type="body"/>
          </p:nvPr>
        </p:nvSpPr>
        <p:spPr>
          <a:xfrm>
            <a:off x="4731400" y="1152475"/>
            <a:ext cx="4101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7" name="Google Shape;307;p47"/>
          <p:cNvPicPr preferRelativeResize="0"/>
          <p:nvPr/>
        </p:nvPicPr>
        <p:blipFill>
          <a:blip r:embed="rId3">
            <a:alphaModFix/>
          </a:blip>
          <a:stretch>
            <a:fillRect/>
          </a:stretch>
        </p:blipFill>
        <p:spPr>
          <a:xfrm>
            <a:off x="311705" y="1152476"/>
            <a:ext cx="4419699" cy="3279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8"/>
          <p:cNvSpPr txBox="1"/>
          <p:nvPr>
            <p:ph type="title"/>
          </p:nvPr>
        </p:nvSpPr>
        <p:spPr>
          <a:xfrm>
            <a:off x="311700" y="1149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Carbon </a:t>
            </a:r>
            <a:r>
              <a:rPr b="1" lang="en" sz="1800"/>
              <a:t>flux</a:t>
            </a:r>
            <a:r>
              <a:rPr lang="en" sz="1800"/>
              <a:t> and </a:t>
            </a:r>
            <a:r>
              <a:rPr b="1" lang="en" sz="1800"/>
              <a:t>stock</a:t>
            </a:r>
            <a:r>
              <a:rPr lang="en" sz="1800"/>
              <a:t> </a:t>
            </a:r>
            <a:r>
              <a:rPr lang="en" sz="1800"/>
              <a:t>information are complementary</a:t>
            </a:r>
            <a:endParaRPr sz="1800"/>
          </a:p>
        </p:txBody>
      </p:sp>
      <p:pic>
        <p:nvPicPr>
          <p:cNvPr id="313" name="Google Shape;313;p48"/>
          <p:cNvPicPr preferRelativeResize="0"/>
          <p:nvPr/>
        </p:nvPicPr>
        <p:blipFill>
          <a:blip r:embed="rId3">
            <a:alphaModFix/>
          </a:blip>
          <a:stretch>
            <a:fillRect/>
          </a:stretch>
        </p:blipFill>
        <p:spPr>
          <a:xfrm>
            <a:off x="425900" y="571475"/>
            <a:ext cx="5451976" cy="4361575"/>
          </a:xfrm>
          <a:prstGeom prst="rect">
            <a:avLst/>
          </a:prstGeom>
          <a:noFill/>
          <a:ln>
            <a:noFill/>
          </a:ln>
        </p:spPr>
      </p:pic>
      <p:pic>
        <p:nvPicPr>
          <p:cNvPr descr="Environmental Monitor | Flux towers track CO2 exchange between forests and  atmosphere" id="314" name="Google Shape;314;p48"/>
          <p:cNvPicPr preferRelativeResize="0"/>
          <p:nvPr/>
        </p:nvPicPr>
        <p:blipFill>
          <a:blip r:embed="rId4">
            <a:alphaModFix/>
          </a:blip>
          <a:stretch>
            <a:fillRect/>
          </a:stretch>
        </p:blipFill>
        <p:spPr>
          <a:xfrm>
            <a:off x="6014200" y="571475"/>
            <a:ext cx="3023475" cy="2267600"/>
          </a:xfrm>
          <a:prstGeom prst="rect">
            <a:avLst/>
          </a:prstGeom>
          <a:noFill/>
          <a:ln>
            <a:noFill/>
          </a:ln>
        </p:spPr>
      </p:pic>
      <p:pic>
        <p:nvPicPr>
          <p:cNvPr descr="EMS Measure Atmospheric Exchange and Provides A Real-Time View" id="315" name="Google Shape;315;p48"/>
          <p:cNvPicPr preferRelativeResize="0"/>
          <p:nvPr/>
        </p:nvPicPr>
        <p:blipFill>
          <a:blip r:embed="rId5">
            <a:alphaModFix/>
          </a:blip>
          <a:stretch>
            <a:fillRect/>
          </a:stretch>
        </p:blipFill>
        <p:spPr>
          <a:xfrm>
            <a:off x="5704725" y="2599204"/>
            <a:ext cx="2750524" cy="1838826"/>
          </a:xfrm>
          <a:prstGeom prst="rect">
            <a:avLst/>
          </a:prstGeom>
          <a:noFill/>
          <a:ln>
            <a:noFill/>
          </a:ln>
        </p:spPr>
      </p:pic>
      <p:sp>
        <p:nvSpPr>
          <p:cNvPr id="316" name="Google Shape;316;p48"/>
          <p:cNvSpPr txBox="1"/>
          <p:nvPr/>
        </p:nvSpPr>
        <p:spPr>
          <a:xfrm>
            <a:off x="5704725" y="4438025"/>
            <a:ext cx="197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u="sng">
                <a:solidFill>
                  <a:schemeClr val="accent4"/>
                </a:solidFill>
                <a:latin typeface="Proxima Nova"/>
                <a:ea typeface="Proxima Nova"/>
                <a:cs typeface="Proxima Nova"/>
                <a:sym typeface="Proxima Nova"/>
                <a:hlinkClick r:id="rId6">
                  <a:extLst>
                    <a:ext uri="{A12FA001-AC4F-418D-AE19-62706E023703}">
                      <ahyp:hlinkClr val="tx"/>
                    </a:ext>
                  </a:extLst>
                </a:hlinkClick>
              </a:rPr>
              <a:t>Harvard Forest Flux Tower</a:t>
            </a:r>
            <a:endParaRPr i="1" sz="1000">
              <a:solidFill>
                <a:schemeClr val="accent4"/>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9"/>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Forest Carbon Stocks</a:t>
            </a:r>
            <a:endParaRPr/>
          </a:p>
        </p:txBody>
      </p:sp>
      <p:sp>
        <p:nvSpPr>
          <p:cNvPr id="322" name="Google Shape;322;p49"/>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50"/>
          <p:cNvPicPr preferRelativeResize="0"/>
          <p:nvPr/>
        </p:nvPicPr>
        <p:blipFill>
          <a:blip r:embed="rId3">
            <a:alphaModFix/>
          </a:blip>
          <a:stretch>
            <a:fillRect/>
          </a:stretch>
        </p:blipFill>
        <p:spPr>
          <a:xfrm>
            <a:off x="369850" y="1082900"/>
            <a:ext cx="4936276" cy="3635251"/>
          </a:xfrm>
          <a:prstGeom prst="rect">
            <a:avLst/>
          </a:prstGeom>
          <a:noFill/>
          <a:ln>
            <a:noFill/>
          </a:ln>
        </p:spPr>
      </p:pic>
      <p:sp>
        <p:nvSpPr>
          <p:cNvPr id="328" name="Google Shape;328;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Tree Carbon Content</a:t>
            </a:r>
            <a:endParaRPr/>
          </a:p>
        </p:txBody>
      </p:sp>
      <p:pic>
        <p:nvPicPr>
          <p:cNvPr id="329" name="Google Shape;329;p50"/>
          <p:cNvPicPr preferRelativeResize="0"/>
          <p:nvPr/>
        </p:nvPicPr>
        <p:blipFill>
          <a:blip r:embed="rId4">
            <a:alphaModFix/>
          </a:blip>
          <a:stretch>
            <a:fillRect/>
          </a:stretch>
        </p:blipFill>
        <p:spPr>
          <a:xfrm>
            <a:off x="5527529" y="218751"/>
            <a:ext cx="3162296" cy="4499399"/>
          </a:xfrm>
          <a:prstGeom prst="rect">
            <a:avLst/>
          </a:prstGeom>
          <a:noFill/>
          <a:ln>
            <a:noFill/>
          </a:ln>
        </p:spPr>
      </p:pic>
      <p:sp>
        <p:nvSpPr>
          <p:cNvPr id="330" name="Google Shape;330;p50"/>
          <p:cNvSpPr txBox="1"/>
          <p:nvPr/>
        </p:nvSpPr>
        <p:spPr>
          <a:xfrm>
            <a:off x="8278775" y="4641950"/>
            <a:ext cx="639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Source</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Estimating Biomass</a:t>
            </a:r>
            <a:r>
              <a:rPr lang="en"/>
              <a:t> Using Lidar Data</a:t>
            </a:r>
            <a:endParaRPr/>
          </a:p>
        </p:txBody>
      </p:sp>
      <p:pic>
        <p:nvPicPr>
          <p:cNvPr id="336" name="Google Shape;336;p51"/>
          <p:cNvPicPr preferRelativeResize="0"/>
          <p:nvPr/>
        </p:nvPicPr>
        <p:blipFill rotWithShape="1">
          <a:blip r:embed="rId3">
            <a:alphaModFix/>
          </a:blip>
          <a:srcRect b="12339" l="0" r="0" t="26359"/>
          <a:stretch/>
        </p:blipFill>
        <p:spPr>
          <a:xfrm>
            <a:off x="235500" y="2776250"/>
            <a:ext cx="7139074" cy="1761625"/>
          </a:xfrm>
          <a:prstGeom prst="rect">
            <a:avLst/>
          </a:prstGeom>
          <a:noFill/>
          <a:ln>
            <a:noFill/>
          </a:ln>
        </p:spPr>
      </p:pic>
      <p:pic>
        <p:nvPicPr>
          <p:cNvPr id="337" name="Google Shape;337;p51"/>
          <p:cNvPicPr preferRelativeResize="0"/>
          <p:nvPr/>
        </p:nvPicPr>
        <p:blipFill>
          <a:blip r:embed="rId4">
            <a:alphaModFix/>
          </a:blip>
          <a:stretch>
            <a:fillRect/>
          </a:stretch>
        </p:blipFill>
        <p:spPr>
          <a:xfrm>
            <a:off x="5779075" y="2384325"/>
            <a:ext cx="3181450" cy="2290650"/>
          </a:xfrm>
          <a:prstGeom prst="rect">
            <a:avLst/>
          </a:prstGeom>
          <a:noFill/>
          <a:ln>
            <a:noFill/>
          </a:ln>
        </p:spPr>
      </p:pic>
      <p:sp>
        <p:nvSpPr>
          <p:cNvPr id="338" name="Google Shape;338;p51"/>
          <p:cNvSpPr txBox="1"/>
          <p:nvPr>
            <p:ph idx="1" type="body"/>
          </p:nvPr>
        </p:nvSpPr>
        <p:spPr>
          <a:xfrm>
            <a:off x="311700" y="1076275"/>
            <a:ext cx="85206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 sz="1500"/>
              <a:t>Tree attributes obtained from terrestrial laser scanning (TLS) point clouds</a:t>
            </a:r>
            <a:endParaRPr sz="1500"/>
          </a:p>
          <a:p>
            <a:pPr indent="-323850" lvl="1" marL="914400" rtl="0" algn="l">
              <a:spcBef>
                <a:spcPts val="0"/>
              </a:spcBef>
              <a:spcAft>
                <a:spcPts val="0"/>
              </a:spcAft>
              <a:buSzPts val="1500"/>
              <a:buChar char="○"/>
            </a:pPr>
            <a:r>
              <a:rPr lang="en" sz="1500"/>
              <a:t>Diameter, height, crown diameter, wood density</a:t>
            </a:r>
            <a:endParaRPr sz="1500"/>
          </a:p>
          <a:p>
            <a:pPr indent="-323850" lvl="1" marL="914400" rtl="0" algn="l">
              <a:spcBef>
                <a:spcPts val="0"/>
              </a:spcBef>
              <a:spcAft>
                <a:spcPts val="0"/>
              </a:spcAft>
              <a:buSzPts val="1500"/>
              <a:buChar char="○"/>
            </a:pPr>
            <a:r>
              <a:rPr lang="en" sz="1500"/>
              <a:t>Tree volume and aboveground biomass </a:t>
            </a:r>
            <a:endParaRPr sz="1500"/>
          </a:p>
          <a:p>
            <a:pPr indent="0" lvl="0" marL="0" rtl="0" algn="l">
              <a:spcBef>
                <a:spcPts val="1200"/>
              </a:spcBef>
              <a:spcAft>
                <a:spcPts val="0"/>
              </a:spcAft>
              <a:buNone/>
            </a:pPr>
            <a:r>
              <a:rPr lang="en" sz="1500"/>
              <a:t>Biomass models from field-sampled data * conversion factor_carbon concentration = carbon stock</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sp>
        <p:nvSpPr>
          <p:cNvPr id="339" name="Google Shape;339;p51"/>
          <p:cNvSpPr txBox="1"/>
          <p:nvPr/>
        </p:nvSpPr>
        <p:spPr>
          <a:xfrm>
            <a:off x="311700" y="4475025"/>
            <a:ext cx="5997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Lau et al. </a:t>
            </a:r>
            <a:endParaRPr i="1" sz="800">
              <a:solidFill>
                <a:schemeClr val="accent4"/>
              </a:solidFill>
              <a:latin typeface="Proxima Nova"/>
              <a:ea typeface="Proxima Nova"/>
              <a:cs typeface="Proxima Nova"/>
              <a:sym typeface="Proxima Nova"/>
            </a:endParaRPr>
          </a:p>
        </p:txBody>
      </p:sp>
      <p:sp>
        <p:nvSpPr>
          <p:cNvPr id="340" name="Google Shape;340;p51"/>
          <p:cNvSpPr txBox="1"/>
          <p:nvPr/>
        </p:nvSpPr>
        <p:spPr>
          <a:xfrm>
            <a:off x="2807750" y="4625625"/>
            <a:ext cx="59973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 sz="800" u="sng">
                <a:solidFill>
                  <a:schemeClr val="hlink"/>
                </a:solidFill>
                <a:latin typeface="Proxima Nova"/>
                <a:ea typeface="Proxima Nova"/>
                <a:cs typeface="Proxima Nova"/>
                <a:sym typeface="Proxima Nova"/>
                <a:hlinkClick r:id="rId6"/>
              </a:rPr>
              <a:t>Source</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2"/>
          <p:cNvPicPr preferRelativeResize="0"/>
          <p:nvPr/>
        </p:nvPicPr>
        <p:blipFill rotWithShape="1">
          <a:blip r:embed="rId3">
            <a:alphaModFix/>
          </a:blip>
          <a:srcRect b="5920" l="4069" r="4069" t="38955"/>
          <a:stretch/>
        </p:blipFill>
        <p:spPr>
          <a:xfrm>
            <a:off x="61550" y="2805225"/>
            <a:ext cx="5605899" cy="1885824"/>
          </a:xfrm>
          <a:prstGeom prst="rect">
            <a:avLst/>
          </a:prstGeom>
          <a:noFill/>
          <a:ln>
            <a:noFill/>
          </a:ln>
        </p:spPr>
      </p:pic>
      <p:sp>
        <p:nvSpPr>
          <p:cNvPr id="346" name="Google Shape;346;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Allometric Equations</a:t>
            </a:r>
            <a:endParaRPr/>
          </a:p>
        </p:txBody>
      </p:sp>
      <p:sp>
        <p:nvSpPr>
          <p:cNvPr id="347" name="Google Shape;347;p52"/>
          <p:cNvSpPr txBox="1"/>
          <p:nvPr>
            <p:ph idx="1" type="body"/>
          </p:nvPr>
        </p:nvSpPr>
        <p:spPr>
          <a:xfrm>
            <a:off x="311700" y="1015950"/>
            <a:ext cx="5050200" cy="2107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Allometric equations provide biomass estimates from tree measurements such as diameter at breast height (DBH), height, and/or wood density.</a:t>
            </a:r>
            <a:endParaRPr sz="1400"/>
          </a:p>
          <a:p>
            <a:pPr indent="0" lvl="0" marL="0" rtl="0" algn="l">
              <a:lnSpc>
                <a:spcPct val="115000"/>
              </a:lnSpc>
              <a:spcBef>
                <a:spcPts val="0"/>
              </a:spcBef>
              <a:spcAft>
                <a:spcPts val="0"/>
              </a:spcAft>
              <a:buNone/>
            </a:pPr>
            <a:r>
              <a:rPr lang="en" sz="1400"/>
              <a:t>These Equations capture the scaling relationships between tree form and function to predict total and component (ie. branch, needle, bark, root) biomass. (</a:t>
            </a:r>
            <a:r>
              <a:rPr lang="en" sz="1400" u="sng">
                <a:solidFill>
                  <a:schemeClr val="hlink"/>
                </a:solidFill>
                <a:hlinkClick r:id="rId4"/>
              </a:rPr>
              <a:t>Vorster et al.</a:t>
            </a:r>
            <a:r>
              <a:rPr lang="en" sz="1400"/>
              <a:t>)</a:t>
            </a:r>
            <a:endParaRPr sz="1400"/>
          </a:p>
        </p:txBody>
      </p:sp>
      <p:pic>
        <p:nvPicPr>
          <p:cNvPr id="348" name="Google Shape;348;p52"/>
          <p:cNvPicPr preferRelativeResize="0"/>
          <p:nvPr/>
        </p:nvPicPr>
        <p:blipFill rotWithShape="1">
          <a:blip r:embed="rId5">
            <a:alphaModFix/>
          </a:blip>
          <a:srcRect b="15045" l="1493" r="1503" t="0"/>
          <a:stretch/>
        </p:blipFill>
        <p:spPr>
          <a:xfrm>
            <a:off x="5648125" y="226950"/>
            <a:ext cx="3295674" cy="3193775"/>
          </a:xfrm>
          <a:prstGeom prst="rect">
            <a:avLst/>
          </a:prstGeom>
          <a:noFill/>
          <a:ln>
            <a:noFill/>
          </a:ln>
        </p:spPr>
      </p:pic>
      <p:pic>
        <p:nvPicPr>
          <p:cNvPr id="349" name="Google Shape;349;p52"/>
          <p:cNvPicPr preferRelativeResize="0"/>
          <p:nvPr/>
        </p:nvPicPr>
        <p:blipFill rotWithShape="1">
          <a:blip r:embed="rId6">
            <a:alphaModFix/>
          </a:blip>
          <a:srcRect b="0" l="0" r="0" t="51489"/>
          <a:stretch/>
        </p:blipFill>
        <p:spPr>
          <a:xfrm>
            <a:off x="5738400" y="3470025"/>
            <a:ext cx="1945849" cy="992425"/>
          </a:xfrm>
          <a:prstGeom prst="rect">
            <a:avLst/>
          </a:prstGeom>
          <a:noFill/>
          <a:ln>
            <a:noFill/>
          </a:ln>
        </p:spPr>
      </p:pic>
      <p:sp>
        <p:nvSpPr>
          <p:cNvPr id="350" name="Google Shape;350;p52"/>
          <p:cNvSpPr txBox="1"/>
          <p:nvPr/>
        </p:nvSpPr>
        <p:spPr>
          <a:xfrm>
            <a:off x="5662200" y="4233850"/>
            <a:ext cx="26667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i="1" lang="en" sz="800">
                <a:solidFill>
                  <a:schemeClr val="accent4"/>
                </a:solidFill>
                <a:latin typeface="Proxima Nova"/>
                <a:ea typeface="Proxima Nova"/>
                <a:cs typeface="Proxima Nova"/>
                <a:sym typeface="Proxima Nova"/>
              </a:rPr>
              <a:t>Estimate height of tree using the angle from the observer’s eyes to the top of the tree. (</a:t>
            </a:r>
            <a:r>
              <a:rPr i="1" lang="en" sz="800" u="sng">
                <a:solidFill>
                  <a:schemeClr val="accent4"/>
                </a:solidFill>
                <a:latin typeface="Proxima Nova"/>
                <a:ea typeface="Proxima Nova"/>
                <a:cs typeface="Proxima Nova"/>
                <a:sym typeface="Proxima Nova"/>
                <a:hlinkClick r:id="rId7">
                  <a:extLst>
                    <a:ext uri="{A12FA001-AC4F-418D-AE19-62706E023703}">
                      <ahyp:hlinkClr val="tx"/>
                    </a:ext>
                  </a:extLst>
                </a:hlinkClick>
              </a:rPr>
              <a:t>Source</a:t>
            </a:r>
            <a:r>
              <a:rPr i="1" lang="en" sz="800">
                <a:solidFill>
                  <a:schemeClr val="accent4"/>
                </a:solidFill>
                <a:latin typeface="Proxima Nova"/>
                <a:ea typeface="Proxima Nova"/>
                <a:cs typeface="Proxima Nova"/>
                <a:sym typeface="Proxima Nova"/>
              </a:rPr>
              <a:t>)</a:t>
            </a:r>
            <a:endParaRPr i="1" sz="800">
              <a:solidFill>
                <a:schemeClr val="accent4"/>
              </a:solidFill>
            </a:endParaRPr>
          </a:p>
        </p:txBody>
      </p:sp>
      <p:pic>
        <p:nvPicPr>
          <p:cNvPr id="351" name="Google Shape;351;p52"/>
          <p:cNvPicPr preferRelativeResize="0"/>
          <p:nvPr/>
        </p:nvPicPr>
        <p:blipFill rotWithShape="1">
          <a:blip r:embed="rId6">
            <a:alphaModFix/>
          </a:blip>
          <a:srcRect b="49591" l="0" r="7672" t="0"/>
          <a:stretch/>
        </p:blipFill>
        <p:spPr>
          <a:xfrm>
            <a:off x="7755200" y="3545063"/>
            <a:ext cx="1188599" cy="6822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195350" y="115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remaining carbon budget will be exhausted by 2027 to under a 1.5C limit scenario. </a:t>
            </a:r>
            <a:endParaRPr/>
          </a:p>
        </p:txBody>
      </p:sp>
      <p:sp>
        <p:nvSpPr>
          <p:cNvPr id="84" name="Google Shape;84;p17"/>
          <p:cNvSpPr txBox="1"/>
          <p:nvPr>
            <p:ph idx="1" type="body"/>
          </p:nvPr>
        </p:nvSpPr>
        <p:spPr>
          <a:xfrm>
            <a:off x="286100" y="4654375"/>
            <a:ext cx="2737800" cy="311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sz="800">
                <a:solidFill>
                  <a:schemeClr val="accent4"/>
                </a:solidFill>
              </a:rPr>
              <a:t>Source: </a:t>
            </a:r>
            <a:r>
              <a:rPr i="1" lang="en" sz="800" u="sng">
                <a:solidFill>
                  <a:schemeClr val="accent4"/>
                </a:solidFill>
                <a:hlinkClick r:id="rId3">
                  <a:extLst>
                    <a:ext uri="{A12FA001-AC4F-418D-AE19-62706E023703}">
                      <ahyp:hlinkClr val="tx"/>
                    </a:ext>
                  </a:extLst>
                </a:hlinkClick>
              </a:rPr>
              <a:t>FossilFuelRegistry.org </a:t>
            </a:r>
            <a:endParaRPr i="1" sz="800">
              <a:solidFill>
                <a:schemeClr val="accent4"/>
              </a:solidFill>
            </a:endParaRPr>
          </a:p>
        </p:txBody>
      </p:sp>
      <p:pic>
        <p:nvPicPr>
          <p:cNvPr id="85" name="Google Shape;85;p17"/>
          <p:cNvPicPr preferRelativeResize="0"/>
          <p:nvPr/>
        </p:nvPicPr>
        <p:blipFill>
          <a:blip r:embed="rId4">
            <a:alphaModFix/>
          </a:blip>
          <a:stretch>
            <a:fillRect/>
          </a:stretch>
        </p:blipFill>
        <p:spPr>
          <a:xfrm>
            <a:off x="286100" y="1028350"/>
            <a:ext cx="6553802" cy="3626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txBox="1"/>
          <p:nvPr>
            <p:ph type="title"/>
          </p:nvPr>
        </p:nvSpPr>
        <p:spPr>
          <a:xfrm>
            <a:off x="311700" y="21548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Mapping Land Cover </a:t>
            </a:r>
            <a:endParaRPr/>
          </a:p>
        </p:txBody>
      </p:sp>
      <p:pic>
        <p:nvPicPr>
          <p:cNvPr id="357" name="Google Shape;357;p53"/>
          <p:cNvPicPr preferRelativeResize="0"/>
          <p:nvPr/>
        </p:nvPicPr>
        <p:blipFill>
          <a:blip r:embed="rId3">
            <a:alphaModFix/>
          </a:blip>
          <a:stretch>
            <a:fillRect/>
          </a:stretch>
        </p:blipFill>
        <p:spPr>
          <a:xfrm>
            <a:off x="180150" y="938475"/>
            <a:ext cx="5565000" cy="3982674"/>
          </a:xfrm>
          <a:prstGeom prst="rect">
            <a:avLst/>
          </a:prstGeom>
          <a:noFill/>
          <a:ln>
            <a:noFill/>
          </a:ln>
        </p:spPr>
      </p:pic>
      <p:pic>
        <p:nvPicPr>
          <p:cNvPr id="358" name="Google Shape;358;p53"/>
          <p:cNvPicPr preferRelativeResize="0"/>
          <p:nvPr/>
        </p:nvPicPr>
        <p:blipFill>
          <a:blip r:embed="rId4">
            <a:alphaModFix/>
          </a:blip>
          <a:stretch>
            <a:fillRect/>
          </a:stretch>
        </p:blipFill>
        <p:spPr>
          <a:xfrm>
            <a:off x="5580600" y="2589938"/>
            <a:ext cx="3251698" cy="2265437"/>
          </a:xfrm>
          <a:prstGeom prst="rect">
            <a:avLst/>
          </a:prstGeom>
          <a:noFill/>
          <a:ln>
            <a:noFill/>
          </a:ln>
        </p:spPr>
      </p:pic>
      <p:sp>
        <p:nvSpPr>
          <p:cNvPr id="359" name="Google Shape;359;p53"/>
          <p:cNvSpPr txBox="1"/>
          <p:nvPr/>
        </p:nvSpPr>
        <p:spPr>
          <a:xfrm>
            <a:off x="311700" y="4780325"/>
            <a:ext cx="5268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NASA</a:t>
            </a:r>
            <a:r>
              <a:rPr i="1" lang="en" sz="800">
                <a:solidFill>
                  <a:schemeClr val="accent4"/>
                </a:solidFill>
                <a:latin typeface="Proxima Nova"/>
                <a:ea typeface="Proxima Nova"/>
                <a:cs typeface="Proxima Nova"/>
                <a:sym typeface="Proxima Nova"/>
              </a:rPr>
              <a:t> </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4"/>
          <p:cNvSpPr txBox="1"/>
          <p:nvPr>
            <p:ph type="title"/>
          </p:nvPr>
        </p:nvSpPr>
        <p:spPr>
          <a:xfrm>
            <a:off x="311700" y="21548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Mapping Land Changes </a:t>
            </a:r>
            <a:endParaRPr/>
          </a:p>
        </p:txBody>
      </p:sp>
      <p:sp>
        <p:nvSpPr>
          <p:cNvPr id="365" name="Google Shape;365;p54"/>
          <p:cNvSpPr txBox="1"/>
          <p:nvPr/>
        </p:nvSpPr>
        <p:spPr>
          <a:xfrm>
            <a:off x="4572000" y="4753019"/>
            <a:ext cx="4838100" cy="3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rgbClr val="999999"/>
                </a:solidFill>
                <a:latin typeface="Proxima Nova"/>
                <a:ea typeface="Proxima Nova"/>
                <a:cs typeface="Proxima Nova"/>
                <a:sym typeface="Proxima Nova"/>
              </a:rPr>
              <a:t>Source: </a:t>
            </a:r>
            <a:r>
              <a:rPr i="1" lang="en" sz="800" u="sng">
                <a:solidFill>
                  <a:srgbClr val="999999"/>
                </a:solidFill>
                <a:latin typeface="Proxima Nova"/>
                <a:ea typeface="Proxima Nova"/>
                <a:cs typeface="Proxima Nova"/>
                <a:sym typeface="Proxima Nova"/>
                <a:hlinkClick r:id="rId3">
                  <a:extLst>
                    <a:ext uri="{A12FA001-AC4F-418D-AE19-62706E023703}">
                      <ahyp:hlinkClr val="tx"/>
                    </a:ext>
                  </a:extLst>
                </a:hlinkClick>
              </a:rPr>
              <a:t>World Bank</a:t>
            </a:r>
            <a:r>
              <a:rPr i="1" lang="en" sz="800">
                <a:solidFill>
                  <a:srgbClr val="999999"/>
                </a:solidFill>
                <a:latin typeface="Proxima Nova"/>
                <a:ea typeface="Proxima Nova"/>
                <a:cs typeface="Proxima Nova"/>
                <a:sym typeface="Proxima Nova"/>
              </a:rPr>
              <a:t> </a:t>
            </a:r>
            <a:endParaRPr i="1" sz="800">
              <a:solidFill>
                <a:srgbClr val="999999"/>
              </a:solidFill>
              <a:latin typeface="Proxima Nova"/>
              <a:ea typeface="Proxima Nova"/>
              <a:cs typeface="Proxima Nova"/>
              <a:sym typeface="Proxima Nova"/>
            </a:endParaRPr>
          </a:p>
        </p:txBody>
      </p:sp>
      <p:pic>
        <p:nvPicPr>
          <p:cNvPr id="366" name="Google Shape;366;p54"/>
          <p:cNvPicPr preferRelativeResize="0"/>
          <p:nvPr/>
        </p:nvPicPr>
        <p:blipFill>
          <a:blip r:embed="rId4">
            <a:alphaModFix/>
          </a:blip>
          <a:stretch>
            <a:fillRect/>
          </a:stretch>
        </p:blipFill>
        <p:spPr>
          <a:xfrm>
            <a:off x="1023759" y="902898"/>
            <a:ext cx="4627373" cy="3869599"/>
          </a:xfrm>
          <a:prstGeom prst="rect">
            <a:avLst/>
          </a:prstGeom>
          <a:noFill/>
          <a:ln>
            <a:noFill/>
          </a:ln>
        </p:spPr>
      </p:pic>
      <p:pic>
        <p:nvPicPr>
          <p:cNvPr id="367" name="Google Shape;367;p54"/>
          <p:cNvPicPr preferRelativeResize="0"/>
          <p:nvPr/>
        </p:nvPicPr>
        <p:blipFill>
          <a:blip r:embed="rId5">
            <a:alphaModFix/>
          </a:blip>
          <a:stretch>
            <a:fillRect/>
          </a:stretch>
        </p:blipFill>
        <p:spPr>
          <a:xfrm>
            <a:off x="5833839" y="1122721"/>
            <a:ext cx="2843875" cy="309269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Global Forest Watch: Carbon Sequestration</a:t>
            </a:r>
            <a:endParaRPr/>
          </a:p>
        </p:txBody>
      </p:sp>
      <p:sp>
        <p:nvSpPr>
          <p:cNvPr id="373" name="Google Shape;373;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4" name="Google Shape;374;p55"/>
          <p:cNvPicPr preferRelativeResize="0"/>
          <p:nvPr/>
        </p:nvPicPr>
        <p:blipFill rotWithShape="1">
          <a:blip r:embed="rId3">
            <a:alphaModFix/>
          </a:blip>
          <a:srcRect b="7049" l="0" r="29098" t="11357"/>
          <a:stretch/>
        </p:blipFill>
        <p:spPr>
          <a:xfrm>
            <a:off x="311700" y="781026"/>
            <a:ext cx="5266300" cy="3787850"/>
          </a:xfrm>
          <a:prstGeom prst="rect">
            <a:avLst/>
          </a:prstGeom>
          <a:noFill/>
          <a:ln>
            <a:noFill/>
          </a:ln>
        </p:spPr>
      </p:pic>
      <p:pic>
        <p:nvPicPr>
          <p:cNvPr id="375" name="Google Shape;375;p55"/>
          <p:cNvPicPr preferRelativeResize="0"/>
          <p:nvPr/>
        </p:nvPicPr>
        <p:blipFill>
          <a:blip r:embed="rId4">
            <a:alphaModFix/>
          </a:blip>
          <a:stretch>
            <a:fillRect/>
          </a:stretch>
        </p:blipFill>
        <p:spPr>
          <a:xfrm>
            <a:off x="5657850" y="710275"/>
            <a:ext cx="2897651" cy="4123350"/>
          </a:xfrm>
          <a:prstGeom prst="rect">
            <a:avLst/>
          </a:prstGeom>
          <a:noFill/>
          <a:ln>
            <a:noFill/>
          </a:ln>
        </p:spPr>
      </p:pic>
      <p:sp>
        <p:nvSpPr>
          <p:cNvPr id="376" name="Google Shape;376;p55"/>
          <p:cNvSpPr txBox="1"/>
          <p:nvPr/>
        </p:nvSpPr>
        <p:spPr>
          <a:xfrm>
            <a:off x="311700" y="4525825"/>
            <a:ext cx="7175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a:solidFill>
                  <a:schemeClr val="accent4"/>
                </a:solidFill>
                <a:uFill>
                  <a:noFill/>
                </a:uFill>
                <a:latin typeface="Proxima Nova"/>
                <a:ea typeface="Proxima Nova"/>
                <a:cs typeface="Proxima Nova"/>
                <a:sym typeface="Proxima Nova"/>
                <a:hlinkClick r:id="rId5">
                  <a:extLst>
                    <a:ext uri="{A12FA001-AC4F-418D-AE19-62706E023703}">
                      <ahyp:hlinkClr val="tx"/>
                    </a:ext>
                  </a:extLst>
                </a:hlinkClick>
              </a:rPr>
              <a:t>Global Forest Watch</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Global Forest Watch: Carbon Sequestration</a:t>
            </a:r>
            <a:endParaRPr/>
          </a:p>
        </p:txBody>
      </p:sp>
      <p:sp>
        <p:nvSpPr>
          <p:cNvPr id="382" name="Google Shape;382;p56"/>
          <p:cNvSpPr txBox="1"/>
          <p:nvPr/>
        </p:nvSpPr>
        <p:spPr>
          <a:xfrm>
            <a:off x="311700" y="4525825"/>
            <a:ext cx="7175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a:solidFill>
                  <a:schemeClr val="accent4"/>
                </a:solidFill>
                <a:uFill>
                  <a:noFill/>
                </a:uFill>
                <a:latin typeface="Proxima Nova"/>
                <a:ea typeface="Proxima Nova"/>
                <a:cs typeface="Proxima Nova"/>
                <a:sym typeface="Proxima Nova"/>
                <a:hlinkClick r:id="rId3">
                  <a:extLst>
                    <a:ext uri="{A12FA001-AC4F-418D-AE19-62706E023703}">
                      <ahyp:hlinkClr val="tx"/>
                    </a:ext>
                  </a:extLst>
                </a:hlinkClick>
              </a:rPr>
              <a:t>Global Forest Watch</a:t>
            </a:r>
            <a:endParaRPr i="1" sz="800">
              <a:solidFill>
                <a:schemeClr val="accent4"/>
              </a:solidFill>
              <a:latin typeface="Proxima Nova"/>
              <a:ea typeface="Proxima Nova"/>
              <a:cs typeface="Proxima Nova"/>
              <a:sym typeface="Proxima Nova"/>
            </a:endParaRPr>
          </a:p>
        </p:txBody>
      </p:sp>
      <p:pic>
        <p:nvPicPr>
          <p:cNvPr id="383" name="Google Shape;383;p56"/>
          <p:cNvPicPr preferRelativeResize="0"/>
          <p:nvPr/>
        </p:nvPicPr>
        <p:blipFill>
          <a:blip r:embed="rId4">
            <a:alphaModFix/>
          </a:blip>
          <a:stretch>
            <a:fillRect/>
          </a:stretch>
        </p:blipFill>
        <p:spPr>
          <a:xfrm>
            <a:off x="386125" y="891336"/>
            <a:ext cx="7175700" cy="367753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7"/>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Case Studies and Companies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94" name="Google Shape;394;p58"/>
          <p:cNvPicPr preferRelativeResize="0"/>
          <p:nvPr/>
        </p:nvPicPr>
        <p:blipFill>
          <a:blip r:embed="rId3">
            <a:alphaModFix/>
          </a:blip>
          <a:stretch>
            <a:fillRect/>
          </a:stretch>
        </p:blipFill>
        <p:spPr>
          <a:xfrm>
            <a:off x="400550" y="234201"/>
            <a:ext cx="3709763" cy="1382800"/>
          </a:xfrm>
          <a:prstGeom prst="rect">
            <a:avLst/>
          </a:prstGeom>
          <a:noFill/>
          <a:ln>
            <a:noFill/>
          </a:ln>
        </p:spPr>
      </p:pic>
      <p:sp>
        <p:nvSpPr>
          <p:cNvPr id="395" name="Google Shape;395;p58"/>
          <p:cNvSpPr txBox="1"/>
          <p:nvPr>
            <p:ph idx="1" type="body"/>
          </p:nvPr>
        </p:nvSpPr>
        <p:spPr>
          <a:xfrm>
            <a:off x="306200" y="4434595"/>
            <a:ext cx="7583700" cy="30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i="1" lang="en" sz="800"/>
              <a:t>Source: Lau et al.</a:t>
            </a:r>
            <a:endParaRPr i="1" sz="800"/>
          </a:p>
        </p:txBody>
      </p:sp>
      <p:pic>
        <p:nvPicPr>
          <p:cNvPr id="396" name="Google Shape;396;p58"/>
          <p:cNvPicPr preferRelativeResize="0"/>
          <p:nvPr/>
        </p:nvPicPr>
        <p:blipFill>
          <a:blip r:embed="rId4">
            <a:alphaModFix/>
          </a:blip>
          <a:stretch>
            <a:fillRect/>
          </a:stretch>
        </p:blipFill>
        <p:spPr>
          <a:xfrm>
            <a:off x="337850" y="1489124"/>
            <a:ext cx="7855756" cy="2905675"/>
          </a:xfrm>
          <a:prstGeom prst="rect">
            <a:avLst/>
          </a:prstGeom>
          <a:noFill/>
          <a:ln>
            <a:noFill/>
          </a:ln>
        </p:spPr>
      </p:pic>
      <p:sp>
        <p:nvSpPr>
          <p:cNvPr id="397" name="Google Shape;397;p58"/>
          <p:cNvSpPr/>
          <p:nvPr/>
        </p:nvSpPr>
        <p:spPr>
          <a:xfrm>
            <a:off x="400544" y="3649020"/>
            <a:ext cx="7855800" cy="217500"/>
          </a:xfrm>
          <a:prstGeom prst="rect">
            <a:avLst/>
          </a:prstGeom>
          <a:solidFill>
            <a:srgbClr val="FFFF00">
              <a:alpha val="15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8"/>
          <p:cNvSpPr/>
          <p:nvPr/>
        </p:nvSpPr>
        <p:spPr>
          <a:xfrm>
            <a:off x="337898" y="1617005"/>
            <a:ext cx="7855800" cy="647100"/>
          </a:xfrm>
          <a:prstGeom prst="rect">
            <a:avLst/>
          </a:prstGeom>
          <a:solidFill>
            <a:srgbClr val="FFFF00">
              <a:alpha val="15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58"/>
          <p:cNvPicPr preferRelativeResize="0"/>
          <p:nvPr/>
        </p:nvPicPr>
        <p:blipFill>
          <a:blip r:embed="rId5">
            <a:alphaModFix/>
          </a:blip>
          <a:stretch>
            <a:fillRect/>
          </a:stretch>
        </p:blipFill>
        <p:spPr>
          <a:xfrm>
            <a:off x="3788345" y="4114812"/>
            <a:ext cx="4978374" cy="768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9"/>
          <p:cNvSpPr txBox="1"/>
          <p:nvPr>
            <p:ph type="title"/>
          </p:nvPr>
        </p:nvSpPr>
        <p:spPr>
          <a:xfrm>
            <a:off x="244684" y="16017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Carbon Mapping Tools and Companies</a:t>
            </a:r>
            <a:endParaRPr/>
          </a:p>
        </p:txBody>
      </p:sp>
      <p:sp>
        <p:nvSpPr>
          <p:cNvPr id="405" name="Google Shape;405;p59"/>
          <p:cNvSpPr txBox="1"/>
          <p:nvPr>
            <p:ph idx="1" type="body"/>
          </p:nvPr>
        </p:nvSpPr>
        <p:spPr>
          <a:xfrm>
            <a:off x="244675" y="592350"/>
            <a:ext cx="8520600" cy="250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Chloris Geospatial: directly</a:t>
            </a:r>
            <a:r>
              <a:rPr lang="en" sz="1600"/>
              <a:t> measures carbon stocks, and their losses and gains, with quantified uncertainty at the pixel level. </a:t>
            </a:r>
            <a:endParaRPr sz="1600"/>
          </a:p>
          <a:p>
            <a:pPr indent="0" lvl="0" marL="0" rtl="0" algn="l">
              <a:spcBef>
                <a:spcPts val="1200"/>
              </a:spcBef>
              <a:spcAft>
                <a:spcPts val="0"/>
              </a:spcAft>
              <a:buNone/>
            </a:pPr>
            <a:r>
              <a:rPr lang="en" sz="1600"/>
              <a:t>Kanop: We use the most precise satellite images available and train our AI with ground data from thousands of forests</a:t>
            </a:r>
            <a:endParaRPr sz="1600"/>
          </a:p>
          <a:p>
            <a:pPr indent="0" lvl="0" marL="0" rtl="0" algn="l">
              <a:spcBef>
                <a:spcPts val="1200"/>
              </a:spcBef>
              <a:spcAft>
                <a:spcPts val="1200"/>
              </a:spcAft>
              <a:buNone/>
            </a:pPr>
            <a:r>
              <a:t/>
            </a:r>
            <a:endParaRPr sz="1600"/>
          </a:p>
        </p:txBody>
      </p:sp>
      <p:sp>
        <p:nvSpPr>
          <p:cNvPr id="406" name="Google Shape;406;p59"/>
          <p:cNvSpPr txBox="1"/>
          <p:nvPr/>
        </p:nvSpPr>
        <p:spPr>
          <a:xfrm>
            <a:off x="3429009" y="4180391"/>
            <a:ext cx="45246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4"/>
                </a:solidFill>
                <a:latin typeface="Proxima Nova"/>
                <a:ea typeface="Proxima Nova"/>
                <a:cs typeface="Proxima Nova"/>
                <a:sym typeface="Proxima Nova"/>
              </a:rPr>
              <a:t>Europe's vegetation has removed over 3.4 Gt CO2e in the period 2003-2019, almost the entire emissions of the year 2019 for the 27-countries block. (Source: Chloris Geospatial)</a:t>
            </a:r>
            <a:endParaRPr sz="1200">
              <a:solidFill>
                <a:schemeClr val="accent4"/>
              </a:solidFill>
              <a:latin typeface="Proxima Nova"/>
              <a:ea typeface="Proxima Nova"/>
              <a:cs typeface="Proxima Nova"/>
              <a:sym typeface="Proxima Nova"/>
            </a:endParaRPr>
          </a:p>
        </p:txBody>
      </p:sp>
      <p:pic>
        <p:nvPicPr>
          <p:cNvPr id="407" name="Google Shape;407;p59"/>
          <p:cNvPicPr preferRelativeResize="0"/>
          <p:nvPr/>
        </p:nvPicPr>
        <p:blipFill rotWithShape="1">
          <a:blip r:embed="rId3">
            <a:alphaModFix/>
          </a:blip>
          <a:srcRect b="2789" l="0" r="0" t="0"/>
          <a:stretch/>
        </p:blipFill>
        <p:spPr>
          <a:xfrm>
            <a:off x="372500" y="2163574"/>
            <a:ext cx="3056501" cy="2749725"/>
          </a:xfrm>
          <a:prstGeom prst="rect">
            <a:avLst/>
          </a:prstGeom>
          <a:noFill/>
          <a:ln>
            <a:noFill/>
          </a:ln>
        </p:spPr>
      </p:pic>
      <p:pic>
        <p:nvPicPr>
          <p:cNvPr id="408" name="Google Shape;408;p59"/>
          <p:cNvPicPr preferRelativeResize="0"/>
          <p:nvPr/>
        </p:nvPicPr>
        <p:blipFill>
          <a:blip r:embed="rId4">
            <a:alphaModFix/>
          </a:blip>
          <a:stretch>
            <a:fillRect/>
          </a:stretch>
        </p:blipFill>
        <p:spPr>
          <a:xfrm>
            <a:off x="3617378" y="2733761"/>
            <a:ext cx="3273633" cy="1229724"/>
          </a:xfrm>
          <a:prstGeom prst="rect">
            <a:avLst/>
          </a:prstGeom>
          <a:noFill/>
          <a:ln>
            <a:noFill/>
          </a:ln>
        </p:spPr>
      </p:pic>
      <p:pic>
        <p:nvPicPr>
          <p:cNvPr id="409" name="Google Shape;409;p59"/>
          <p:cNvPicPr preferRelativeResize="0"/>
          <p:nvPr/>
        </p:nvPicPr>
        <p:blipFill>
          <a:blip r:embed="rId5">
            <a:alphaModFix/>
          </a:blip>
          <a:stretch>
            <a:fillRect/>
          </a:stretch>
        </p:blipFill>
        <p:spPr>
          <a:xfrm>
            <a:off x="3617381" y="2170279"/>
            <a:ext cx="1405290" cy="572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Gaia.AI</a:t>
            </a:r>
            <a:endParaRPr/>
          </a:p>
        </p:txBody>
      </p:sp>
      <p:sp>
        <p:nvSpPr>
          <p:cNvPr id="415" name="Google Shape;415;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6" name="Google Shape;416;p60"/>
          <p:cNvPicPr preferRelativeResize="0"/>
          <p:nvPr/>
        </p:nvPicPr>
        <p:blipFill rotWithShape="1">
          <a:blip r:embed="rId3">
            <a:alphaModFix/>
          </a:blip>
          <a:srcRect b="43042" l="0" r="0" t="0"/>
          <a:stretch/>
        </p:blipFill>
        <p:spPr>
          <a:xfrm>
            <a:off x="3841667" y="144218"/>
            <a:ext cx="4751800" cy="2807475"/>
          </a:xfrm>
          <a:prstGeom prst="rect">
            <a:avLst/>
          </a:prstGeom>
          <a:noFill/>
          <a:ln>
            <a:noFill/>
          </a:ln>
        </p:spPr>
      </p:pic>
      <p:pic>
        <p:nvPicPr>
          <p:cNvPr id="417" name="Google Shape;417;p60"/>
          <p:cNvPicPr preferRelativeResize="0"/>
          <p:nvPr/>
        </p:nvPicPr>
        <p:blipFill>
          <a:blip r:embed="rId4">
            <a:alphaModFix/>
          </a:blip>
          <a:stretch>
            <a:fillRect/>
          </a:stretch>
        </p:blipFill>
        <p:spPr>
          <a:xfrm>
            <a:off x="6050614" y="3096075"/>
            <a:ext cx="2781686" cy="572700"/>
          </a:xfrm>
          <a:prstGeom prst="rect">
            <a:avLst/>
          </a:prstGeom>
          <a:noFill/>
          <a:ln>
            <a:noFill/>
          </a:ln>
        </p:spPr>
      </p:pic>
      <p:sp>
        <p:nvSpPr>
          <p:cNvPr id="418" name="Google Shape;418;p60"/>
          <p:cNvSpPr txBox="1"/>
          <p:nvPr/>
        </p:nvSpPr>
        <p:spPr>
          <a:xfrm>
            <a:off x="7963825" y="3654600"/>
            <a:ext cx="944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Gaia.AI</a:t>
            </a:r>
            <a:endParaRPr i="1" sz="800">
              <a:solidFill>
                <a:schemeClr val="accent4"/>
              </a:solidFill>
              <a:latin typeface="Proxima Nova"/>
              <a:ea typeface="Proxima Nova"/>
              <a:cs typeface="Proxima Nova"/>
              <a:sym typeface="Proxima Nova"/>
            </a:endParaRPr>
          </a:p>
        </p:txBody>
      </p:sp>
      <p:pic>
        <p:nvPicPr>
          <p:cNvPr id="419" name="Google Shape;419;p60"/>
          <p:cNvPicPr preferRelativeResize="0"/>
          <p:nvPr/>
        </p:nvPicPr>
        <p:blipFill rotWithShape="1">
          <a:blip r:embed="rId6">
            <a:alphaModFix/>
          </a:blip>
          <a:srcRect b="65759" l="6991" r="71020" t="16944"/>
          <a:stretch/>
        </p:blipFill>
        <p:spPr>
          <a:xfrm>
            <a:off x="7425726" y="3962400"/>
            <a:ext cx="1482801" cy="781149"/>
          </a:xfrm>
          <a:prstGeom prst="rect">
            <a:avLst/>
          </a:prstGeom>
          <a:noFill/>
          <a:ln>
            <a:noFill/>
          </a:ln>
        </p:spPr>
      </p:pic>
      <p:pic>
        <p:nvPicPr>
          <p:cNvPr id="420" name="Google Shape;420;p60"/>
          <p:cNvPicPr preferRelativeResize="0"/>
          <p:nvPr/>
        </p:nvPicPr>
        <p:blipFill rotWithShape="1">
          <a:blip r:embed="rId6">
            <a:alphaModFix/>
          </a:blip>
          <a:srcRect b="0" l="39128" r="0" t="0"/>
          <a:stretch/>
        </p:blipFill>
        <p:spPr>
          <a:xfrm>
            <a:off x="311700" y="1152475"/>
            <a:ext cx="3105172" cy="34164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1"/>
          <p:cNvSpPr txBox="1"/>
          <p:nvPr>
            <p:ph type="title"/>
          </p:nvPr>
        </p:nvSpPr>
        <p:spPr>
          <a:xfrm>
            <a:off x="311700" y="208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Pachama: Sample Forest Height Maps</a:t>
            </a:r>
            <a:endParaRPr/>
          </a:p>
        </p:txBody>
      </p:sp>
      <p:sp>
        <p:nvSpPr>
          <p:cNvPr id="426" name="Google Shape;426;p61"/>
          <p:cNvSpPr txBox="1"/>
          <p:nvPr>
            <p:ph idx="1" type="body"/>
          </p:nvPr>
        </p:nvSpPr>
        <p:spPr>
          <a:xfrm>
            <a:off x="7471650" y="4056164"/>
            <a:ext cx="2420400" cy="57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sz="800"/>
          </a:p>
          <a:p>
            <a:pPr indent="0" lvl="0" marL="0" rtl="0" algn="l">
              <a:spcBef>
                <a:spcPts val="1200"/>
              </a:spcBef>
              <a:spcAft>
                <a:spcPts val="1200"/>
              </a:spcAft>
              <a:buNone/>
            </a:pPr>
            <a:r>
              <a:rPr lang="en" sz="800"/>
              <a:t>Source: Pachama</a:t>
            </a:r>
            <a:endParaRPr sz="800"/>
          </a:p>
        </p:txBody>
      </p:sp>
      <p:pic>
        <p:nvPicPr>
          <p:cNvPr id="427" name="Google Shape;427;p61"/>
          <p:cNvPicPr preferRelativeResize="0"/>
          <p:nvPr/>
        </p:nvPicPr>
        <p:blipFill>
          <a:blip r:embed="rId3">
            <a:alphaModFix/>
          </a:blip>
          <a:stretch>
            <a:fillRect/>
          </a:stretch>
        </p:blipFill>
        <p:spPr>
          <a:xfrm>
            <a:off x="228600" y="632400"/>
            <a:ext cx="8432500" cy="3865301"/>
          </a:xfrm>
          <a:prstGeom prst="rect">
            <a:avLst/>
          </a:prstGeom>
          <a:noFill/>
          <a:ln>
            <a:noFill/>
          </a:ln>
        </p:spPr>
      </p:pic>
      <p:sp>
        <p:nvSpPr>
          <p:cNvPr id="428" name="Google Shape;428;p61"/>
          <p:cNvSpPr txBox="1"/>
          <p:nvPr/>
        </p:nvSpPr>
        <p:spPr>
          <a:xfrm>
            <a:off x="405074" y="4250800"/>
            <a:ext cx="62844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500">
                <a:solidFill>
                  <a:schemeClr val="accent3"/>
                </a:solidFill>
                <a:latin typeface="Proxima Nova"/>
                <a:ea typeface="Proxima Nova"/>
                <a:cs typeface="Proxima Nova"/>
                <a:sym typeface="Proxima Nova"/>
              </a:rPr>
              <a:t>Using plot</a:t>
            </a:r>
            <a:r>
              <a:rPr lang="en" sz="1500">
                <a:solidFill>
                  <a:schemeClr val="accent3"/>
                </a:solidFill>
                <a:latin typeface="Proxima Nova"/>
                <a:ea typeface="Proxima Nova"/>
                <a:cs typeface="Proxima Nova"/>
                <a:sym typeface="Proxima Nova"/>
              </a:rPr>
              <a:t> inventories and airborne lidar to train and validate algorithms in new regions.</a:t>
            </a:r>
            <a:endParaRPr sz="15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2"/>
          <p:cNvPicPr preferRelativeResize="0"/>
          <p:nvPr/>
        </p:nvPicPr>
        <p:blipFill rotWithShape="1">
          <a:blip r:embed="rId3">
            <a:alphaModFix/>
          </a:blip>
          <a:srcRect b="0" l="0" r="0" t="0"/>
          <a:stretch/>
        </p:blipFill>
        <p:spPr>
          <a:xfrm>
            <a:off x="1207375" y="360450"/>
            <a:ext cx="6396126" cy="4456101"/>
          </a:xfrm>
          <a:prstGeom prst="rect">
            <a:avLst/>
          </a:prstGeom>
          <a:noFill/>
          <a:ln>
            <a:noFill/>
          </a:ln>
        </p:spPr>
      </p:pic>
      <p:sp>
        <p:nvSpPr>
          <p:cNvPr id="434" name="Google Shape;434;p62"/>
          <p:cNvSpPr txBox="1"/>
          <p:nvPr/>
        </p:nvSpPr>
        <p:spPr>
          <a:xfrm>
            <a:off x="1199850" y="4770725"/>
            <a:ext cx="587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The science needed for robust, scalable, and credible nature-based climate solutions for the United States</a:t>
            </a:r>
            <a:endParaRPr i="1" sz="800" u="sng">
              <a:solidFill>
                <a:schemeClr val="accent4"/>
              </a:solidFill>
              <a:latin typeface="Proxima Nova"/>
              <a:ea typeface="Proxima Nova"/>
              <a:cs typeface="Proxima Nova"/>
              <a:sym typeface="Proxima Nova"/>
            </a:endParaRPr>
          </a:p>
        </p:txBody>
      </p:sp>
      <p:sp>
        <p:nvSpPr>
          <p:cNvPr id="435" name="Google Shape;435;p62"/>
          <p:cNvSpPr txBox="1"/>
          <p:nvPr/>
        </p:nvSpPr>
        <p:spPr>
          <a:xfrm>
            <a:off x="1816800" y="45850"/>
            <a:ext cx="5510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Data and Tools to inform Natural Climate Solutions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195350" y="115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remaining carbon budget will be exhausted by </a:t>
            </a:r>
            <a:r>
              <a:rPr lang="en"/>
              <a:t>2025 to under a 1.5C limit scenario, with a likelihood of 83%.</a:t>
            </a:r>
            <a:endParaRPr/>
          </a:p>
        </p:txBody>
      </p:sp>
      <p:sp>
        <p:nvSpPr>
          <p:cNvPr id="91" name="Google Shape;91;p18"/>
          <p:cNvSpPr txBox="1"/>
          <p:nvPr>
            <p:ph idx="1" type="body"/>
          </p:nvPr>
        </p:nvSpPr>
        <p:spPr>
          <a:xfrm>
            <a:off x="286100" y="4654375"/>
            <a:ext cx="2737800" cy="311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sz="800">
                <a:solidFill>
                  <a:schemeClr val="accent4"/>
                </a:solidFill>
              </a:rPr>
              <a:t>Source: </a:t>
            </a:r>
            <a:r>
              <a:rPr i="1" lang="en" sz="800" u="sng">
                <a:solidFill>
                  <a:schemeClr val="accent4"/>
                </a:solidFill>
                <a:hlinkClick r:id="rId3">
                  <a:extLst>
                    <a:ext uri="{A12FA001-AC4F-418D-AE19-62706E023703}">
                      <ahyp:hlinkClr val="tx"/>
                    </a:ext>
                  </a:extLst>
                </a:hlinkClick>
              </a:rPr>
              <a:t>FossilFuelRegistry.org </a:t>
            </a:r>
            <a:endParaRPr i="1" sz="800">
              <a:solidFill>
                <a:schemeClr val="accent4"/>
              </a:solidFill>
            </a:endParaRPr>
          </a:p>
        </p:txBody>
      </p:sp>
      <p:pic>
        <p:nvPicPr>
          <p:cNvPr id="92" name="Google Shape;92;p18"/>
          <p:cNvPicPr preferRelativeResize="0"/>
          <p:nvPr/>
        </p:nvPicPr>
        <p:blipFill>
          <a:blip r:embed="rId4">
            <a:alphaModFix/>
          </a:blip>
          <a:stretch>
            <a:fillRect/>
          </a:stretch>
        </p:blipFill>
        <p:spPr>
          <a:xfrm>
            <a:off x="271550" y="948150"/>
            <a:ext cx="6744027" cy="37062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Takeaways</a:t>
            </a:r>
            <a:endParaRPr/>
          </a:p>
        </p:txBody>
      </p:sp>
      <p:sp>
        <p:nvSpPr>
          <p:cNvPr id="441" name="Google Shape;441;p63"/>
          <p:cNvSpPr txBox="1"/>
          <p:nvPr>
            <p:ph idx="1" type="body"/>
          </p:nvPr>
        </p:nvSpPr>
        <p:spPr>
          <a:xfrm>
            <a:off x="311700" y="1076275"/>
            <a:ext cx="79845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Mapping the world’s carbon stores is essential for taking stock of the climate crisis </a:t>
            </a:r>
            <a:endParaRPr sz="1600"/>
          </a:p>
          <a:p>
            <a:pPr indent="-330200" lvl="0" marL="457200" rtl="0" algn="l">
              <a:spcBef>
                <a:spcPts val="0"/>
              </a:spcBef>
              <a:spcAft>
                <a:spcPts val="0"/>
              </a:spcAft>
              <a:buSzPts val="1600"/>
              <a:buChar char="●"/>
            </a:pPr>
            <a:r>
              <a:rPr lang="en" sz="1600"/>
              <a:t>Data can inform our solutions and decision-making for forestry practices, land management, and resource allocation</a:t>
            </a:r>
            <a:endParaRPr sz="1600"/>
          </a:p>
          <a:p>
            <a:pPr indent="-330200" lvl="0" marL="457200" rtl="0" algn="l">
              <a:spcBef>
                <a:spcPts val="0"/>
              </a:spcBef>
              <a:spcAft>
                <a:spcPts val="0"/>
              </a:spcAft>
              <a:buSzPts val="1600"/>
              <a:buChar char="●"/>
            </a:pPr>
            <a:r>
              <a:rPr lang="en" sz="1600"/>
              <a:t>Natural climate solutions are important and projects should be monitored</a:t>
            </a:r>
            <a:endParaRPr sz="1600"/>
          </a:p>
          <a:p>
            <a:pPr indent="-330200" lvl="0" marL="457200" rtl="0" algn="l">
              <a:spcBef>
                <a:spcPts val="0"/>
              </a:spcBef>
              <a:spcAft>
                <a:spcPts val="0"/>
              </a:spcAft>
              <a:buSzPts val="1600"/>
              <a:buChar char="●"/>
            </a:pPr>
            <a:r>
              <a:rPr lang="en" sz="1600"/>
              <a:t>Remote sensing technologies can accurately, cheaply measure at scale</a:t>
            </a:r>
            <a:endParaRPr sz="1600"/>
          </a:p>
          <a:p>
            <a:pPr indent="-330200" lvl="0" marL="457200" rtl="0" algn="l">
              <a:spcBef>
                <a:spcPts val="0"/>
              </a:spcBef>
              <a:spcAft>
                <a:spcPts val="0"/>
              </a:spcAft>
              <a:buSzPts val="1600"/>
              <a:buChar char="●"/>
            </a:pPr>
            <a:r>
              <a:rPr lang="en" sz="1600"/>
              <a:t>Remotely sensed and ground-truth data should be used in conjunction </a:t>
            </a:r>
            <a:endParaRPr sz="16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Bird's eye view: Drone photos of the Amazon rainforest (insider)" id="446" name="Google Shape;446;p64"/>
          <p:cNvPicPr preferRelativeResize="0"/>
          <p:nvPr/>
        </p:nvPicPr>
        <p:blipFill>
          <a:blip r:embed="rId3">
            <a:alphaModFix/>
          </a:blip>
          <a:stretch>
            <a:fillRect/>
          </a:stretch>
        </p:blipFill>
        <p:spPr>
          <a:xfrm>
            <a:off x="0" y="0"/>
            <a:ext cx="9144001" cy="6095983"/>
          </a:xfrm>
          <a:prstGeom prst="rect">
            <a:avLst/>
          </a:prstGeom>
          <a:noFill/>
          <a:ln>
            <a:noFill/>
          </a:ln>
        </p:spPr>
      </p:pic>
      <p:sp>
        <p:nvSpPr>
          <p:cNvPr id="447" name="Google Shape;447;p64"/>
          <p:cNvSpPr txBox="1"/>
          <p:nvPr/>
        </p:nvSpPr>
        <p:spPr>
          <a:xfrm>
            <a:off x="562102" y="3360925"/>
            <a:ext cx="4597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Proxima Nova"/>
                <a:ea typeface="Proxima Nova"/>
                <a:cs typeface="Proxima Nova"/>
                <a:sym typeface="Proxima Nova"/>
              </a:rPr>
              <a:t>Thank you for listening and for caring about our climate!</a:t>
            </a:r>
            <a:endParaRPr b="1" sz="2600">
              <a:solidFill>
                <a:schemeClr val="lt1"/>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Sources</a:t>
            </a:r>
            <a:endParaRPr/>
          </a:p>
        </p:txBody>
      </p:sp>
      <p:sp>
        <p:nvSpPr>
          <p:cNvPr id="453" name="Google Shape;453;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200"/>
              <a:t>Catanzaro P., D’Amato A. (2019) Forest Carbon: An essential natural solution for climate change. University of Massachusetts Amherst, University of Vermont. </a:t>
            </a:r>
            <a:r>
              <a:rPr lang="en" sz="1200" u="sng">
                <a:solidFill>
                  <a:schemeClr val="hlink"/>
                </a:solidFill>
                <a:hlinkClick r:id="rId3"/>
              </a:rPr>
              <a:t>https://masswoods.org/sites/masswoods.org/files/Forest-Carbon-web_1.pdf</a:t>
            </a:r>
            <a:r>
              <a:rPr lang="en" sz="1200"/>
              <a:t> </a:t>
            </a:r>
            <a:endParaRPr sz="1200"/>
          </a:p>
          <a:p>
            <a:pPr indent="0" lvl="0" marL="0" rtl="0" algn="l">
              <a:spcBef>
                <a:spcPts val="1200"/>
              </a:spcBef>
              <a:spcAft>
                <a:spcPts val="0"/>
              </a:spcAft>
              <a:buNone/>
            </a:pPr>
            <a:r>
              <a:rPr lang="en" sz="1200"/>
              <a:t>Cook-Patton, S.C., S.M. Leavitt, D. Gibbs, N.L. Harris, K. Lister, K.J. Anderson-Teixeira, R.D. Briggs, R.L. Chazdon, T.W. Crowther, P.W. Ellis, H.P. Griscom, V. Herrmann, K.D. Holl, R.A. Houghton, C. Larrosa, G. Lomax, R. Lucas, P. Madsen, Y. Malhi, A. Paquette, J.D. Parker, K. Paul, D. Routh, S. Roxburgh, S. Saatchi, J. van den Hoogen, W.S. Walker, C. E. Wheeler, S. A. Wood, L. Xu, &amp; B. W. Griscom (2020) Mapping Potential Carbon Capture from Global Natural Forest Regrowth. Nature, in press. </a:t>
            </a:r>
            <a:endParaRPr sz="1200"/>
          </a:p>
          <a:p>
            <a:pPr indent="0" lvl="0" marL="0" rtl="0" algn="l">
              <a:spcBef>
                <a:spcPts val="1200"/>
              </a:spcBef>
              <a:spcAft>
                <a:spcPts val="0"/>
              </a:spcAft>
              <a:buNone/>
            </a:pPr>
            <a:r>
              <a:rPr lang="en" sz="1200"/>
              <a:t>Hao H, Li W, Zhao X, Chang Q, Zhao P. Estimating the Aboveground Carbon Density of Coniferous Forests by Combining Airborne LiDAR and Allometry Models at Plot Level. Front Plant Sci. 2019 Jul 10;10:917. doi: 10.3389/fpls.2019.00917.  PMID: 31354780; PMCID: PMC6636660. </a:t>
            </a:r>
            <a:endParaRPr sz="1200"/>
          </a:p>
          <a:p>
            <a:pPr indent="0" lvl="0" marL="0" rtl="0" algn="l">
              <a:spcBef>
                <a:spcPts val="1200"/>
              </a:spcBef>
              <a:spcAft>
                <a:spcPts val="0"/>
              </a:spcAft>
              <a:buNone/>
            </a:pPr>
            <a:r>
              <a:rPr lang="en" sz="1200"/>
              <a:t>Lau A, Calders K, Bartholomeus H, Martius C, Raumonen P, Herold M, Vicari M, Sukhdeo H, Singh J, Goodman RC. Tree Biomass Equations from Terrestrial LiDAR: A Case Study in Guyana. Forests. 2019; 10(6):527. </a:t>
            </a:r>
            <a:r>
              <a:rPr lang="en" sz="1200" u="sng">
                <a:solidFill>
                  <a:schemeClr val="hlink"/>
                </a:solidFill>
                <a:hlinkClick r:id="rId4"/>
              </a:rPr>
              <a:t>https://doi.org/10.3390/f10060527</a:t>
            </a:r>
            <a:r>
              <a:rPr lang="en" sz="1200"/>
              <a:t> </a:t>
            </a:r>
            <a:endParaRPr sz="1200"/>
          </a:p>
          <a:p>
            <a:pPr indent="0" lvl="0" marL="0" rtl="0" algn="l">
              <a:spcBef>
                <a:spcPts val="1200"/>
              </a:spcBef>
              <a:spcAft>
                <a:spcPts val="0"/>
              </a:spcAft>
              <a:buNone/>
            </a:pPr>
            <a:r>
              <a:t/>
            </a:r>
            <a:endParaRPr sz="1200"/>
          </a:p>
          <a:p>
            <a:pPr indent="0" lvl="0" marL="0" rtl="0" algn="l">
              <a:spcBef>
                <a:spcPts val="1200"/>
              </a:spcBef>
              <a:spcAft>
                <a:spcPts val="1200"/>
              </a:spcAft>
              <a:buNone/>
            </a:pPr>
            <a:r>
              <a:t/>
            </a:r>
            <a:endParaRPr sz="12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7" name="Shape 457"/>
        <p:cNvGrpSpPr/>
        <p:nvPr/>
      </p:nvGrpSpPr>
      <p:grpSpPr>
        <a:xfrm>
          <a:off x="0" y="0"/>
          <a:ext cx="0" cy="0"/>
          <a:chOff x="0" y="0"/>
          <a:chExt cx="0" cy="0"/>
        </a:xfrm>
      </p:grpSpPr>
      <p:sp>
        <p:nvSpPr>
          <p:cNvPr id="458" name="Google Shape;458;p66"/>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200">
                <a:solidFill>
                  <a:schemeClr val="lt1"/>
                </a:solidFill>
              </a:rPr>
              <a:t>Where we go now is up to us.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2" name="Shape 462"/>
        <p:cNvGrpSpPr/>
        <p:nvPr/>
      </p:nvGrpSpPr>
      <p:grpSpPr>
        <a:xfrm>
          <a:off x="0" y="0"/>
          <a:ext cx="0" cy="0"/>
          <a:chOff x="0" y="0"/>
          <a:chExt cx="0" cy="0"/>
        </a:xfrm>
      </p:grpSpPr>
      <p:sp>
        <p:nvSpPr>
          <p:cNvPr id="463" name="Google Shape;463;p67"/>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Appendix</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7" name="Shape 467"/>
        <p:cNvGrpSpPr/>
        <p:nvPr/>
      </p:nvGrpSpPr>
      <p:grpSpPr>
        <a:xfrm>
          <a:off x="0" y="0"/>
          <a:ext cx="0" cy="0"/>
          <a:chOff x="0" y="0"/>
          <a:chExt cx="0" cy="0"/>
        </a:xfrm>
      </p:grpSpPr>
      <p:sp>
        <p:nvSpPr>
          <p:cNvPr id="468" name="Google Shape;468;p68"/>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Satellite Observations</a:t>
            </a:r>
            <a:endParaRPr/>
          </a:p>
        </p:txBody>
      </p:sp>
      <p:sp>
        <p:nvSpPr>
          <p:cNvPr id="469" name="Google Shape;469;p6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AutoNum type="arabicPeriod"/>
            </a:pPr>
            <a:r>
              <a:rPr lang="en"/>
              <a:t>Optical Infrared</a:t>
            </a:r>
            <a:endParaRPr/>
          </a:p>
          <a:p>
            <a:pPr indent="-342900" lvl="0" marL="457200" rtl="0" algn="l">
              <a:spcBef>
                <a:spcPts val="0"/>
              </a:spcBef>
              <a:spcAft>
                <a:spcPts val="0"/>
              </a:spcAft>
              <a:buSzPts val="1800"/>
              <a:buAutoNum type="arabicPeriod"/>
            </a:pPr>
            <a:r>
              <a:rPr lang="en"/>
              <a:t>Radar</a:t>
            </a:r>
            <a:endParaRPr/>
          </a:p>
          <a:p>
            <a:pPr indent="-342900" lvl="0" marL="457200" rtl="0" algn="l">
              <a:spcBef>
                <a:spcPts val="0"/>
              </a:spcBef>
              <a:spcAft>
                <a:spcPts val="0"/>
              </a:spcAft>
              <a:buSzPts val="1800"/>
              <a:buAutoNum type="arabicPeriod"/>
            </a:pPr>
            <a:r>
              <a:rPr lang="en"/>
              <a:t>Lidar</a:t>
            </a:r>
            <a:endParaRPr/>
          </a:p>
        </p:txBody>
      </p:sp>
      <p:sp>
        <p:nvSpPr>
          <p:cNvPr id="470" name="Google Shape;470;p68"/>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4" name="Shape 474"/>
        <p:cNvGrpSpPr/>
        <p:nvPr/>
      </p:nvGrpSpPr>
      <p:grpSpPr>
        <a:xfrm>
          <a:off x="0" y="0"/>
          <a:ext cx="0" cy="0"/>
          <a:chOff x="0" y="0"/>
          <a:chExt cx="0" cy="0"/>
        </a:xfrm>
      </p:grpSpPr>
      <p:sp>
        <p:nvSpPr>
          <p:cNvPr id="475" name="Google Shape;475;p69"/>
          <p:cNvSpPr txBox="1"/>
          <p:nvPr/>
        </p:nvSpPr>
        <p:spPr>
          <a:xfrm>
            <a:off x="553800" y="4146200"/>
            <a:ext cx="8036400" cy="95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accent3"/>
                </a:solidFill>
                <a:highlight>
                  <a:srgbClr val="FFFFFF"/>
                </a:highlight>
                <a:latin typeface="Proxima Nova"/>
                <a:ea typeface="Proxima Nova"/>
                <a:cs typeface="Proxima Nova"/>
                <a:sym typeface="Proxima Nova"/>
              </a:rPr>
              <a:t>To meet IPCC targets, we’ll need to remove </a:t>
            </a:r>
            <a:r>
              <a:rPr b="1" lang="en" sz="1600">
                <a:solidFill>
                  <a:schemeClr val="accent3"/>
                </a:solidFill>
                <a:highlight>
                  <a:srgbClr val="FFFFFF"/>
                </a:highlight>
                <a:latin typeface="Proxima Nova"/>
                <a:ea typeface="Proxima Nova"/>
                <a:cs typeface="Proxima Nova"/>
                <a:sym typeface="Proxima Nova"/>
              </a:rPr>
              <a:t>one billion metric tons of carbon annually by 2030 and five to ten billion metric tons annually by 2050</a:t>
            </a:r>
            <a:r>
              <a:rPr lang="en" sz="1600">
                <a:solidFill>
                  <a:schemeClr val="accent3"/>
                </a:solidFill>
                <a:highlight>
                  <a:srgbClr val="FFFFFF"/>
                </a:highlight>
                <a:latin typeface="Proxima Nova"/>
                <a:ea typeface="Proxima Nova"/>
                <a:cs typeface="Proxima Nova"/>
                <a:sym typeface="Proxima Nova"/>
              </a:rPr>
              <a:t>.</a:t>
            </a:r>
            <a:endParaRPr sz="1300">
              <a:solidFill>
                <a:schemeClr val="accent3"/>
              </a:solidFill>
              <a:highlight>
                <a:srgbClr val="FFFFFF"/>
              </a:highlight>
              <a:latin typeface="Proxima Nova"/>
              <a:ea typeface="Proxima Nova"/>
              <a:cs typeface="Proxima Nova"/>
              <a:sym typeface="Proxima Nova"/>
            </a:endParaRPr>
          </a:p>
          <a:p>
            <a:pPr indent="0" lvl="0" marL="0" rtl="0" algn="l">
              <a:lnSpc>
                <a:spcPct val="134000"/>
              </a:lnSpc>
              <a:spcBef>
                <a:spcPts val="0"/>
              </a:spcBef>
              <a:spcAft>
                <a:spcPts val="0"/>
              </a:spcAft>
              <a:buNone/>
            </a:pPr>
            <a:r>
              <a:t/>
            </a:r>
            <a:endParaRPr sz="1300">
              <a:solidFill>
                <a:schemeClr val="accent3"/>
              </a:solidFill>
              <a:highlight>
                <a:srgbClr val="FFFFFF"/>
              </a:highlight>
              <a:latin typeface="Proxima Nova"/>
              <a:ea typeface="Proxima Nova"/>
              <a:cs typeface="Proxima Nova"/>
              <a:sym typeface="Proxima Nova"/>
            </a:endParaRPr>
          </a:p>
        </p:txBody>
      </p:sp>
      <p:pic>
        <p:nvPicPr>
          <p:cNvPr id="476" name="Google Shape;476;p69"/>
          <p:cNvPicPr preferRelativeResize="0"/>
          <p:nvPr/>
        </p:nvPicPr>
        <p:blipFill>
          <a:blip r:embed="rId3">
            <a:alphaModFix/>
          </a:blip>
          <a:stretch>
            <a:fillRect/>
          </a:stretch>
        </p:blipFill>
        <p:spPr>
          <a:xfrm>
            <a:off x="965775" y="163025"/>
            <a:ext cx="6787600" cy="3783250"/>
          </a:xfrm>
          <a:prstGeom prst="rect">
            <a:avLst/>
          </a:prstGeom>
          <a:noFill/>
          <a:ln>
            <a:noFill/>
          </a:ln>
        </p:spPr>
      </p:pic>
      <p:sp>
        <p:nvSpPr>
          <p:cNvPr id="477" name="Google Shape;477;p69"/>
          <p:cNvSpPr txBox="1"/>
          <p:nvPr/>
        </p:nvSpPr>
        <p:spPr>
          <a:xfrm>
            <a:off x="7299775" y="3885775"/>
            <a:ext cx="52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Source</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1" name="Shape 481"/>
        <p:cNvGrpSpPr/>
        <p:nvPr/>
      </p:nvGrpSpPr>
      <p:grpSpPr>
        <a:xfrm>
          <a:off x="0" y="0"/>
          <a:ext cx="0" cy="0"/>
          <a:chOff x="0" y="0"/>
          <a:chExt cx="0" cy="0"/>
        </a:xfrm>
      </p:grpSpPr>
      <p:pic>
        <p:nvPicPr>
          <p:cNvPr id="482" name="Google Shape;482;p70"/>
          <p:cNvPicPr preferRelativeResize="0"/>
          <p:nvPr/>
        </p:nvPicPr>
        <p:blipFill>
          <a:blip r:embed="rId3">
            <a:alphaModFix/>
          </a:blip>
          <a:stretch>
            <a:fillRect/>
          </a:stretch>
        </p:blipFill>
        <p:spPr>
          <a:xfrm>
            <a:off x="1635025" y="164950"/>
            <a:ext cx="7329148" cy="4732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6" name="Shape 486"/>
        <p:cNvGrpSpPr/>
        <p:nvPr/>
      </p:nvGrpSpPr>
      <p:grpSpPr>
        <a:xfrm>
          <a:off x="0" y="0"/>
          <a:ext cx="0" cy="0"/>
          <a:chOff x="0" y="0"/>
          <a:chExt cx="0" cy="0"/>
        </a:xfrm>
      </p:grpSpPr>
      <p:sp>
        <p:nvSpPr>
          <p:cNvPr id="487" name="Google Shape;487;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488" name="Google Shape;488;p71"/>
          <p:cNvPicPr preferRelativeResize="0"/>
          <p:nvPr/>
        </p:nvPicPr>
        <p:blipFill>
          <a:blip r:embed="rId3">
            <a:alphaModFix/>
          </a:blip>
          <a:stretch>
            <a:fillRect/>
          </a:stretch>
        </p:blipFill>
        <p:spPr>
          <a:xfrm>
            <a:off x="645025" y="2057498"/>
            <a:ext cx="7461676" cy="2784100"/>
          </a:xfrm>
          <a:prstGeom prst="rect">
            <a:avLst/>
          </a:prstGeom>
          <a:noFill/>
          <a:ln>
            <a:noFill/>
          </a:ln>
        </p:spPr>
      </p:pic>
      <p:pic>
        <p:nvPicPr>
          <p:cNvPr id="489" name="Google Shape;489;p71"/>
          <p:cNvPicPr preferRelativeResize="0"/>
          <p:nvPr/>
        </p:nvPicPr>
        <p:blipFill>
          <a:blip r:embed="rId4">
            <a:alphaModFix/>
          </a:blip>
          <a:stretch>
            <a:fillRect/>
          </a:stretch>
        </p:blipFill>
        <p:spPr>
          <a:xfrm>
            <a:off x="6935075" y="445025"/>
            <a:ext cx="1805625" cy="18056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3" name="Shape 493"/>
        <p:cNvGrpSpPr/>
        <p:nvPr/>
      </p:nvGrpSpPr>
      <p:grpSpPr>
        <a:xfrm>
          <a:off x="0" y="0"/>
          <a:ext cx="0" cy="0"/>
          <a:chOff x="0" y="0"/>
          <a:chExt cx="0" cy="0"/>
        </a:xfrm>
      </p:grpSpPr>
      <p:sp>
        <p:nvSpPr>
          <p:cNvPr id="494" name="Google Shape;494;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Proxies for Soil Carbon</a:t>
            </a:r>
            <a:endParaRPr/>
          </a:p>
        </p:txBody>
      </p:sp>
      <p:sp>
        <p:nvSpPr>
          <p:cNvPr id="495" name="Google Shape;495;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Moisture, land use, </a:t>
            </a:r>
            <a:endParaRPr/>
          </a:p>
          <a:p>
            <a:pPr indent="0" lvl="0" marL="0" rtl="0" algn="l">
              <a:spcBef>
                <a:spcPts val="1200"/>
              </a:spcBef>
              <a:spcAft>
                <a:spcPts val="1200"/>
              </a:spcAft>
              <a:buNone/>
            </a:pPr>
            <a:r>
              <a:rPr lang="en"/>
              <a:t>For wetlands: tidal inundation frequency and height, vegetation species, and soil algal biomass could improve remote-sensing-based tidal wetland SOC studies.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1918050" y="71800"/>
            <a:ext cx="5501108" cy="4073328"/>
          </a:xfrm>
          <a:prstGeom prst="rect">
            <a:avLst/>
          </a:prstGeom>
          <a:noFill/>
          <a:ln cap="flat" cmpd="sng">
            <a:solidFill>
              <a:srgbClr val="E5E7EB"/>
            </a:solidFill>
            <a:prstDash val="solid"/>
            <a:miter lim="8000"/>
            <a:headEnd len="sm" w="sm" type="none"/>
            <a:tailEnd len="sm" w="sm" type="none"/>
          </a:ln>
        </p:spPr>
      </p:pic>
      <p:sp>
        <p:nvSpPr>
          <p:cNvPr id="98" name="Google Shape;98;p19"/>
          <p:cNvSpPr txBox="1"/>
          <p:nvPr/>
        </p:nvSpPr>
        <p:spPr>
          <a:xfrm>
            <a:off x="5471570" y="4204524"/>
            <a:ext cx="2021700" cy="2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Swiss Re</a:t>
            </a:r>
            <a:r>
              <a:rPr i="1" lang="en" sz="800">
                <a:solidFill>
                  <a:schemeClr val="accent4"/>
                </a:solidFill>
                <a:latin typeface="Proxima Nova"/>
                <a:ea typeface="Proxima Nova"/>
                <a:cs typeface="Proxima Nova"/>
                <a:sym typeface="Proxima Nova"/>
              </a:rPr>
              <a:t>, based on IPCC data </a:t>
            </a:r>
            <a:endParaRPr sz="800">
              <a:solidFill>
                <a:schemeClr val="accent4"/>
              </a:solidFill>
              <a:latin typeface="Proxima Nova"/>
              <a:ea typeface="Proxima Nova"/>
              <a:cs typeface="Proxima Nova"/>
              <a:sym typeface="Proxima Nova"/>
            </a:endParaRPr>
          </a:p>
        </p:txBody>
      </p:sp>
      <p:sp>
        <p:nvSpPr>
          <p:cNvPr id="99" name="Google Shape;99;p19"/>
          <p:cNvSpPr txBox="1"/>
          <p:nvPr/>
        </p:nvSpPr>
        <p:spPr>
          <a:xfrm>
            <a:off x="959200" y="4297200"/>
            <a:ext cx="7213800" cy="95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accent3"/>
                </a:solidFill>
                <a:latin typeface="Proxima Nova"/>
                <a:ea typeface="Proxima Nova"/>
                <a:cs typeface="Proxima Nova"/>
                <a:sym typeface="Proxima Nova"/>
              </a:rPr>
              <a:t>To meet IPCC targets, we’ll need to remove </a:t>
            </a:r>
            <a:r>
              <a:rPr b="1" lang="en" sz="1600">
                <a:solidFill>
                  <a:schemeClr val="accent3"/>
                </a:solidFill>
                <a:latin typeface="Proxima Nova"/>
                <a:ea typeface="Proxima Nova"/>
                <a:cs typeface="Proxima Nova"/>
                <a:sym typeface="Proxima Nova"/>
              </a:rPr>
              <a:t>one billion metric tons of carbon annually by 2030 and five to ten billion metric tons annually by 2050</a:t>
            </a:r>
            <a:r>
              <a:rPr lang="en" sz="1600">
                <a:solidFill>
                  <a:schemeClr val="accent3"/>
                </a:solidFill>
                <a:latin typeface="Proxima Nova"/>
                <a:ea typeface="Proxima Nova"/>
                <a:cs typeface="Proxima Nova"/>
                <a:sym typeface="Proxima Nova"/>
              </a:rPr>
              <a:t>.</a:t>
            </a:r>
            <a:endParaRPr sz="1300">
              <a:solidFill>
                <a:schemeClr val="accent3"/>
              </a:solidFill>
              <a:latin typeface="Proxima Nova"/>
              <a:ea typeface="Proxima Nova"/>
              <a:cs typeface="Proxima Nova"/>
              <a:sym typeface="Proxima Nova"/>
            </a:endParaRPr>
          </a:p>
          <a:p>
            <a:pPr indent="0" lvl="0" marL="0" rtl="0" algn="l">
              <a:lnSpc>
                <a:spcPct val="134000"/>
              </a:lnSpc>
              <a:spcBef>
                <a:spcPts val="0"/>
              </a:spcBef>
              <a:spcAft>
                <a:spcPts val="0"/>
              </a:spcAft>
              <a:buNone/>
            </a:pPr>
            <a:r>
              <a:t/>
            </a:r>
            <a:endParaRPr sz="1300">
              <a:solidFill>
                <a:schemeClr val="accent3"/>
              </a:solidFill>
              <a:highlight>
                <a:srgbClr val="FFFFFF"/>
              </a:highlight>
              <a:latin typeface="Proxima Nova"/>
              <a:ea typeface="Proxima Nova"/>
              <a:cs typeface="Proxima Nova"/>
              <a:sym typeface="Proxima Nov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9" name="Shape 499"/>
        <p:cNvGrpSpPr/>
        <p:nvPr/>
      </p:nvGrpSpPr>
      <p:grpSpPr>
        <a:xfrm>
          <a:off x="0" y="0"/>
          <a:ext cx="0" cy="0"/>
          <a:chOff x="0" y="0"/>
          <a:chExt cx="0" cy="0"/>
        </a:xfrm>
      </p:grpSpPr>
      <p:graphicFrame>
        <p:nvGraphicFramePr>
          <p:cNvPr id="500" name="Google Shape;500;p73"/>
          <p:cNvGraphicFramePr/>
          <p:nvPr/>
        </p:nvGraphicFramePr>
        <p:xfrm>
          <a:off x="446700" y="878605"/>
          <a:ext cx="3000000" cy="3000000"/>
        </p:xfrm>
        <a:graphic>
          <a:graphicData uri="http://schemas.openxmlformats.org/drawingml/2006/table">
            <a:tbl>
              <a:tblPr>
                <a:solidFill>
                  <a:srgbClr val="FFFFFF"/>
                </a:solidFill>
                <a:tableStyleId>{4DD642C9-4C1D-434F-B378-F83513412B00}</a:tableStyleId>
              </a:tblPr>
              <a:tblGrid>
                <a:gridCol w="1154175"/>
                <a:gridCol w="2856800"/>
              </a:tblGrid>
              <a:tr h="396200">
                <a:tc>
                  <a:txBody>
                    <a:bodyPr/>
                    <a:lstStyle/>
                    <a:p>
                      <a:pPr indent="0" lvl="0" marL="0" rtl="0" algn="l">
                        <a:spcBef>
                          <a:spcPts val="0"/>
                        </a:spcBef>
                        <a:spcAft>
                          <a:spcPts val="0"/>
                        </a:spcAft>
                        <a:buNone/>
                      </a:pPr>
                      <a:r>
                        <a:t/>
                      </a:r>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E9E9E7"/>
                      </a:solidFill>
                      <a:prstDash val="solid"/>
                      <a:round/>
                      <a:headEnd len="sm" w="sm" type="none"/>
                      <a:tailEnd len="sm" w="sm" type="none"/>
                    </a:lnL>
                    <a:lnB cap="flat" cmpd="sng" w="9525">
                      <a:solidFill>
                        <a:srgbClr val="E9E9E7"/>
                      </a:solidFill>
                      <a:prstDash val="solid"/>
                      <a:round/>
                      <a:headEnd len="sm" w="sm" type="none"/>
                      <a:tailEnd len="sm" w="sm" type="none"/>
                    </a:lnB>
                  </a:tcPr>
                </a:tc>
              </a:tr>
              <a:tr h="39357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Abbreviation</a:t>
                      </a:r>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Description</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39357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TCH</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Top of canopy height of plot</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44652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h25…h95</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Height percentiles</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44652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d25…d95</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Density percentiles</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39357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CC</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Canopy closure</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39357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AvgH</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Average height of plot</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39357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LorH</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Lorey’s height of plot</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r h="393575">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BA</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c>
                  <a:txBody>
                    <a:bodyPr/>
                    <a:lstStyle/>
                    <a:p>
                      <a:pPr indent="0" lvl="0" marL="88900" marR="88900" rtl="0" algn="l">
                        <a:lnSpc>
                          <a:spcPct val="142857"/>
                        </a:lnSpc>
                        <a:spcBef>
                          <a:spcPts val="0"/>
                        </a:spcBef>
                        <a:spcAft>
                          <a:spcPts val="0"/>
                        </a:spcAft>
                        <a:buNone/>
                      </a:pPr>
                      <a:r>
                        <a:rPr lang="en" sz="1050">
                          <a:solidFill>
                            <a:srgbClr val="37352F"/>
                          </a:solidFill>
                          <a:highlight>
                            <a:srgbClr val="FFFFFF"/>
                          </a:highlight>
                        </a:rPr>
                        <a:t>Base area of plot</a:t>
                      </a:r>
                      <a:endParaRPr sz="1050">
                        <a:solidFill>
                          <a:srgbClr val="37352F"/>
                        </a:solidFill>
                        <a:highlight>
                          <a:srgbClr val="FFFFFF"/>
                        </a:highlight>
                      </a:endParaRPr>
                    </a:p>
                  </a:txBody>
                  <a:tcPr marT="91425" marB="91425" marR="91425" marL="91425">
                    <a:lnL cap="flat" cmpd="sng" w="9525">
                      <a:solidFill>
                        <a:srgbClr val="E9E9E7"/>
                      </a:solidFill>
                      <a:prstDash val="solid"/>
                      <a:round/>
                      <a:headEnd len="sm" w="sm" type="none"/>
                      <a:tailEnd len="sm" w="sm" type="none"/>
                    </a:lnL>
                    <a:lnR cap="flat" cmpd="sng" w="9525">
                      <a:solidFill>
                        <a:srgbClr val="E9E9E7"/>
                      </a:solidFill>
                      <a:prstDash val="solid"/>
                      <a:round/>
                      <a:headEnd len="sm" w="sm" type="none"/>
                      <a:tailEnd len="sm" w="sm" type="none"/>
                    </a:lnR>
                    <a:lnT cap="flat" cmpd="sng" w="9525">
                      <a:solidFill>
                        <a:srgbClr val="E9E9E7"/>
                      </a:solidFill>
                      <a:prstDash val="solid"/>
                      <a:round/>
                      <a:headEnd len="sm" w="sm" type="none"/>
                      <a:tailEnd len="sm" w="sm" type="none"/>
                    </a:lnT>
                    <a:lnB cap="flat" cmpd="sng" w="9525">
                      <a:solidFill>
                        <a:srgbClr val="E9E9E7"/>
                      </a:solidFill>
                      <a:prstDash val="solid"/>
                      <a:round/>
                      <a:headEnd len="sm" w="sm" type="none"/>
                      <a:tailEnd len="sm" w="sm" type="none"/>
                    </a:lnB>
                  </a:tcPr>
                </a:tc>
              </a:tr>
            </a:tbl>
          </a:graphicData>
        </a:graphic>
      </p:graphicFrame>
      <p:pic>
        <p:nvPicPr>
          <p:cNvPr id="501" name="Google Shape;501;p73"/>
          <p:cNvPicPr preferRelativeResize="0"/>
          <p:nvPr/>
        </p:nvPicPr>
        <p:blipFill>
          <a:blip r:embed="rId3">
            <a:alphaModFix/>
          </a:blip>
          <a:stretch>
            <a:fillRect/>
          </a:stretch>
        </p:blipFill>
        <p:spPr>
          <a:xfrm>
            <a:off x="3896850" y="1004825"/>
            <a:ext cx="5122825" cy="3688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0"/>
          <p:cNvPicPr preferRelativeResize="0"/>
          <p:nvPr/>
        </p:nvPicPr>
        <p:blipFill>
          <a:blip r:embed="rId3">
            <a:alphaModFix/>
          </a:blip>
          <a:stretch>
            <a:fillRect/>
          </a:stretch>
        </p:blipFill>
        <p:spPr>
          <a:xfrm>
            <a:off x="4224488" y="709650"/>
            <a:ext cx="4767038" cy="3916600"/>
          </a:xfrm>
          <a:prstGeom prst="rect">
            <a:avLst/>
          </a:prstGeom>
          <a:noFill/>
          <a:ln>
            <a:noFill/>
          </a:ln>
        </p:spPr>
      </p:pic>
      <p:sp>
        <p:nvSpPr>
          <p:cNvPr id="105" name="Google Shape;105;p20"/>
          <p:cNvSpPr txBox="1"/>
          <p:nvPr>
            <p:ph type="title"/>
          </p:nvPr>
        </p:nvSpPr>
        <p:spPr>
          <a:xfrm>
            <a:off x="311700" y="427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Natural Climate Solutions (NCS)</a:t>
            </a:r>
            <a:endParaRPr/>
          </a:p>
        </p:txBody>
      </p:sp>
      <p:sp>
        <p:nvSpPr>
          <p:cNvPr id="106" name="Google Shape;106;p20"/>
          <p:cNvSpPr txBox="1"/>
          <p:nvPr>
            <p:ph idx="1" type="body"/>
          </p:nvPr>
        </p:nvSpPr>
        <p:spPr>
          <a:xfrm>
            <a:off x="311700" y="1000075"/>
            <a:ext cx="40203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NCS enable avoidance/reduction of emissions and CO2 sequestration</a:t>
            </a:r>
            <a:endParaRPr sz="1500"/>
          </a:p>
          <a:p>
            <a:pPr indent="-323850" lvl="0" marL="457200" rtl="0" algn="l">
              <a:spcBef>
                <a:spcPts val="0"/>
              </a:spcBef>
              <a:spcAft>
                <a:spcPts val="0"/>
              </a:spcAft>
              <a:buSzPts val="1500"/>
              <a:buChar char="●"/>
            </a:pPr>
            <a:r>
              <a:rPr lang="en" sz="1500"/>
              <a:t>conservation, restoration and improved land management</a:t>
            </a:r>
            <a:br>
              <a:rPr lang="en" sz="1500"/>
            </a:br>
            <a:endParaRPr sz="1500"/>
          </a:p>
          <a:p>
            <a:pPr indent="-323850" lvl="0" marL="457200" rtl="0" algn="l">
              <a:spcBef>
                <a:spcPts val="0"/>
              </a:spcBef>
              <a:spcAft>
                <a:spcPts val="0"/>
              </a:spcAft>
              <a:buSzPts val="1500"/>
              <a:buChar char="●"/>
            </a:pPr>
            <a:r>
              <a:rPr lang="en" sz="1500"/>
              <a:t>Can provide 30% of climate mitigation to reach 1.5° degree pathway </a:t>
            </a:r>
            <a:r>
              <a:rPr lang="en" sz="1500">
                <a:solidFill>
                  <a:schemeClr val="accent4"/>
                </a:solidFill>
              </a:rPr>
              <a:t>(</a:t>
            </a:r>
            <a:r>
              <a:rPr lang="en" sz="1500" u="sng">
                <a:solidFill>
                  <a:schemeClr val="accent4"/>
                </a:solidFill>
                <a:hlinkClick r:id="rId4">
                  <a:extLst>
                    <a:ext uri="{A12FA001-AC4F-418D-AE19-62706E023703}">
                      <ahyp:hlinkClr val="tx"/>
                    </a:ext>
                  </a:extLst>
                </a:hlinkClick>
              </a:rPr>
              <a:t>WBCSD</a:t>
            </a:r>
            <a:r>
              <a:rPr lang="en" sz="1500">
                <a:solidFill>
                  <a:schemeClr val="accent4"/>
                </a:solidFill>
              </a:rPr>
              <a:t>)</a:t>
            </a:r>
            <a:endParaRPr sz="1500">
              <a:solidFill>
                <a:schemeClr val="accent4"/>
              </a:solidFill>
            </a:endParaRPr>
          </a:p>
          <a:p>
            <a:pPr indent="-323850" lvl="0" marL="457200" rtl="0" algn="l">
              <a:spcBef>
                <a:spcPts val="0"/>
              </a:spcBef>
              <a:spcAft>
                <a:spcPts val="0"/>
              </a:spcAft>
              <a:buSzPts val="1500"/>
              <a:buChar char="●"/>
            </a:pPr>
            <a:r>
              <a:rPr lang="en" sz="1500"/>
              <a:t>No substitute for rapid, direct decarbonization, but critical part of the net-zero transition</a:t>
            </a:r>
            <a:endParaRPr sz="1500"/>
          </a:p>
        </p:txBody>
      </p:sp>
      <p:sp>
        <p:nvSpPr>
          <p:cNvPr id="107" name="Google Shape;107;p20"/>
          <p:cNvSpPr txBox="1"/>
          <p:nvPr/>
        </p:nvSpPr>
        <p:spPr>
          <a:xfrm>
            <a:off x="5991525" y="46262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a:t>
            </a:r>
            <a:r>
              <a:rPr i="1" lang="en" sz="800" u="sng">
                <a:solidFill>
                  <a:schemeClr val="accent4"/>
                </a:solidFill>
                <a:latin typeface="Proxima Nova"/>
                <a:ea typeface="Proxima Nova"/>
                <a:cs typeface="Proxima Nova"/>
                <a:sym typeface="Proxima Nova"/>
                <a:hlinkClick r:id="rId5">
                  <a:extLst>
                    <a:ext uri="{A12FA001-AC4F-418D-AE19-62706E023703}">
                      <ahyp:hlinkClr val="tx"/>
                    </a:ext>
                  </a:extLst>
                </a:hlinkClick>
              </a:rPr>
              <a:t>World Business Council for Sustainable Development</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idx="1" type="body"/>
          </p:nvPr>
        </p:nvSpPr>
        <p:spPr>
          <a:xfrm>
            <a:off x="864625" y="4198400"/>
            <a:ext cx="8072400" cy="768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Our natural carbon sinks will change under a changing climate. </a:t>
            </a:r>
            <a:endParaRPr/>
          </a:p>
        </p:txBody>
      </p:sp>
      <p:pic>
        <p:nvPicPr>
          <p:cNvPr id="113" name="Google Shape;113;p21"/>
          <p:cNvPicPr preferRelativeResize="0"/>
          <p:nvPr/>
        </p:nvPicPr>
        <p:blipFill rotWithShape="1">
          <a:blip r:embed="rId3">
            <a:alphaModFix/>
          </a:blip>
          <a:srcRect b="18709" l="0" r="0" t="6000"/>
          <a:stretch/>
        </p:blipFill>
        <p:spPr>
          <a:xfrm>
            <a:off x="871323" y="587500"/>
            <a:ext cx="7461701" cy="3610910"/>
          </a:xfrm>
          <a:prstGeom prst="rect">
            <a:avLst/>
          </a:prstGeom>
          <a:noFill/>
          <a:ln>
            <a:noFill/>
          </a:ln>
        </p:spPr>
      </p:pic>
      <p:sp>
        <p:nvSpPr>
          <p:cNvPr id="114" name="Google Shape;114;p21"/>
          <p:cNvSpPr txBox="1"/>
          <p:nvPr/>
        </p:nvSpPr>
        <p:spPr>
          <a:xfrm>
            <a:off x="4053530" y="4113189"/>
            <a:ext cx="467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chemeClr val="accent4"/>
                </a:solidFill>
                <a:latin typeface="Proxima Nova"/>
                <a:ea typeface="Proxima Nova"/>
                <a:cs typeface="Proxima Nova"/>
                <a:sym typeface="Proxima Nova"/>
              </a:rPr>
              <a:t>Source: Terrer, MIT1.076 Carbon Management. </a:t>
            </a:r>
            <a:r>
              <a:rPr i="1" lang="en" sz="800" u="sng">
                <a:solidFill>
                  <a:schemeClr val="accent4"/>
                </a:solidFill>
                <a:latin typeface="Proxima Nova"/>
                <a:ea typeface="Proxima Nova"/>
                <a:cs typeface="Proxima Nova"/>
                <a:sym typeface="Proxima Nova"/>
                <a:hlinkClick r:id="rId4">
                  <a:extLst>
                    <a:ext uri="{A12FA001-AC4F-418D-AE19-62706E023703}">
                      <ahyp:hlinkClr val="tx"/>
                    </a:ext>
                  </a:extLst>
                </a:hlinkClick>
              </a:rPr>
              <a:t>Global Carbon Budget, Friedlingstein et al. </a:t>
            </a:r>
            <a:endParaRPr i="1" sz="800">
              <a:solidFill>
                <a:schemeClr val="accent4"/>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600"/>
              <a:t>Where in the world is carbon stored??</a:t>
            </a:r>
            <a:endParaRPr sz="3600"/>
          </a:p>
        </p:txBody>
      </p:sp>
      <p:sp>
        <p:nvSpPr>
          <p:cNvPr id="120" name="Google Shape;120;p2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