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25"/>
  </p:notesMasterIdLst>
  <p:sldIdLst>
    <p:sldId id="256" r:id="rId2"/>
    <p:sldId id="276" r:id="rId3"/>
    <p:sldId id="257" r:id="rId4"/>
    <p:sldId id="258" r:id="rId5"/>
    <p:sldId id="259" r:id="rId6"/>
    <p:sldId id="264" r:id="rId7"/>
    <p:sldId id="260" r:id="rId8"/>
    <p:sldId id="265" r:id="rId9"/>
    <p:sldId id="261" r:id="rId10"/>
    <p:sldId id="262" r:id="rId11"/>
    <p:sldId id="263" r:id="rId12"/>
    <p:sldId id="266" r:id="rId13"/>
    <p:sldId id="267" r:id="rId14"/>
    <p:sldId id="268" r:id="rId15"/>
    <p:sldId id="269" r:id="rId16"/>
    <p:sldId id="270" r:id="rId17"/>
    <p:sldId id="271" r:id="rId18"/>
    <p:sldId id="272" r:id="rId19"/>
    <p:sldId id="273" r:id="rId20"/>
    <p:sldId id="274" r:id="rId21"/>
    <p:sldId id="275" r:id="rId22"/>
    <p:sldId id="278" r:id="rId23"/>
    <p:sldId id="2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9"/>
    <p:restoredTop sz="94867"/>
  </p:normalViewPr>
  <p:slideViewPr>
    <p:cSldViewPr snapToGrid="0" snapToObjects="1">
      <p:cViewPr varScale="1">
        <p:scale>
          <a:sx n="90" d="100"/>
          <a:sy n="90" d="100"/>
        </p:scale>
        <p:origin x="36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1850B6-3360-304A-9F17-916699A3D345}" type="datetimeFigureOut">
              <a:rPr lang="en-US" smtClean="0"/>
              <a:t>11/9/22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AB152C-423F-E24F-B17B-C522D2CA5476}" type="slidenum">
              <a:rPr lang="en-US" smtClean="0"/>
              <a:t>‹#›</a:t>
            </a:fld>
            <a:endParaRPr lang="en-US"/>
          </a:p>
        </p:txBody>
      </p:sp>
    </p:spTree>
    <p:extLst>
      <p:ext uri="{BB962C8B-B14F-4D97-AF65-F5344CB8AC3E}">
        <p14:creationId xmlns:p14="http://schemas.microsoft.com/office/powerpoint/2010/main" val="1066078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Chemicals such as light olefins (ethylene and propylene) and aromatics (benzene, toluene and mixed xylenes [BTX]), typically called “high-value chemicals” (HVCs), are often co-produced in a process such as steam cracking</a:t>
            </a:r>
          </a:p>
        </p:txBody>
      </p:sp>
      <p:sp>
        <p:nvSpPr>
          <p:cNvPr id="4" name="Slide Number Placeholder 3"/>
          <p:cNvSpPr>
            <a:spLocks noGrp="1"/>
          </p:cNvSpPr>
          <p:nvPr>
            <p:ph type="sldNum" sz="quarter" idx="5"/>
          </p:nvPr>
        </p:nvSpPr>
        <p:spPr/>
        <p:txBody>
          <a:bodyPr/>
          <a:lstStyle/>
          <a:p>
            <a:fld id="{7FAB152C-423F-E24F-B17B-C522D2CA5476}" type="slidenum">
              <a:rPr lang="en-US" smtClean="0"/>
              <a:t>7</a:t>
            </a:fld>
            <a:endParaRPr lang="en-US"/>
          </a:p>
        </p:txBody>
      </p:sp>
    </p:spTree>
    <p:extLst>
      <p:ext uri="{BB962C8B-B14F-4D97-AF65-F5344CB8AC3E}">
        <p14:creationId xmlns:p14="http://schemas.microsoft.com/office/powerpoint/2010/main" val="930668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Regional consumption patterns for several important plastics and </a:t>
            </a:r>
            <a:r>
              <a:rPr lang="en-US" dirty="0" err="1"/>
              <a:t>fertilisers</a:t>
            </a:r>
            <a:r>
              <a:rPr lang="en-US" dirty="0"/>
              <a:t> show that as wealth (measured in GDP per capita) increases, so does the consumption of these products. However, in regions with high income per capita, demand saturation appears to emerge for some products, especially </a:t>
            </a:r>
            <a:r>
              <a:rPr lang="en-US" dirty="0" err="1"/>
              <a:t>fertilisers</a:t>
            </a:r>
            <a:r>
              <a:rPr lang="en-US" dirty="0"/>
              <a:t>. In high-income countries such as Japan, the United States, and parts of Western Europe, annual demand for key nitrogen </a:t>
            </a:r>
            <a:r>
              <a:rPr lang="en-US" dirty="0" err="1"/>
              <a:t>fertilisers</a:t>
            </a:r>
            <a:r>
              <a:rPr lang="en-US" dirty="0"/>
              <a:t> has </a:t>
            </a:r>
            <a:r>
              <a:rPr lang="en-US" dirty="0" err="1"/>
              <a:t>stabilised</a:t>
            </a:r>
            <a:r>
              <a:rPr lang="en-US" dirty="0"/>
              <a:t> at around 85-135 </a:t>
            </a:r>
            <a:r>
              <a:rPr lang="en-US" dirty="0" err="1"/>
              <a:t>kilogrammes</a:t>
            </a:r>
            <a:r>
              <a:rPr lang="en-US" dirty="0"/>
              <a:t> per capita (kg/capita), with limited growth per capita having occurred over the last 15-20 years. In lower-income and rapidly developing regions such as India, China and Africa, demand for these products is still on the increase (1-2% annual growth rates are not uncommon), and current consumption ranges from as low as 12 kg/capita to around 60 kg/capita.</a:t>
            </a:r>
          </a:p>
          <a:p>
            <a:endParaRPr lang="en-US" dirty="0"/>
          </a:p>
        </p:txBody>
      </p:sp>
      <p:sp>
        <p:nvSpPr>
          <p:cNvPr id="4" name="Slide Number Placeholder 3"/>
          <p:cNvSpPr>
            <a:spLocks noGrp="1"/>
          </p:cNvSpPr>
          <p:nvPr>
            <p:ph type="sldNum" sz="quarter" idx="5"/>
          </p:nvPr>
        </p:nvSpPr>
        <p:spPr/>
        <p:txBody>
          <a:bodyPr/>
          <a:lstStyle/>
          <a:p>
            <a:fld id="{7FAB152C-423F-E24F-B17B-C522D2CA5476}" type="slidenum">
              <a:rPr lang="en-US" smtClean="0"/>
              <a:t>8</a:t>
            </a:fld>
            <a:endParaRPr lang="en-US"/>
          </a:p>
        </p:txBody>
      </p:sp>
    </p:spTree>
    <p:extLst>
      <p:ext uri="{BB962C8B-B14F-4D97-AF65-F5344CB8AC3E}">
        <p14:creationId xmlns:p14="http://schemas.microsoft.com/office/powerpoint/2010/main" val="1836495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construction industry is the second most important non-textile market, accounting for 16% of global consumption, an important plastic for the construction industry being polyvinyl chloride (PVC), which is used for window and door frames, and underground pipes, due to its stiffness and durability</a:t>
            </a:r>
          </a:p>
        </p:txBody>
      </p:sp>
      <p:sp>
        <p:nvSpPr>
          <p:cNvPr id="4" name="Slide Number Placeholder 3"/>
          <p:cNvSpPr>
            <a:spLocks noGrp="1"/>
          </p:cNvSpPr>
          <p:nvPr>
            <p:ph type="sldNum" sz="quarter" idx="5"/>
          </p:nvPr>
        </p:nvSpPr>
        <p:spPr/>
        <p:txBody>
          <a:bodyPr/>
          <a:lstStyle/>
          <a:p>
            <a:fld id="{7FAB152C-423F-E24F-B17B-C522D2CA5476}" type="slidenum">
              <a:rPr lang="en-US" smtClean="0"/>
              <a:t>9</a:t>
            </a:fld>
            <a:endParaRPr lang="en-US"/>
          </a:p>
        </p:txBody>
      </p:sp>
    </p:spTree>
    <p:extLst>
      <p:ext uri="{BB962C8B-B14F-4D97-AF65-F5344CB8AC3E}">
        <p14:creationId xmlns:p14="http://schemas.microsoft.com/office/powerpoint/2010/main" val="172170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use of animal and human waste escalates the amount of methane gases, which are also damaging to the environment. Additionally, the pollution created from burning wood and other natural materials can be considered just as bad as that resulting from burning coal and other types of energy resources.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Some biofuels, like Ethanol, is relatively inefficient as compared to gasoline. In fact, it has to be fortified with fossil fuels to increase its efficiency.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Since wood is one of the most used source of biomass energy, vast amounts of wood and other waste products have to be burned to produce the desired amount of power. While currently there is enough wood waste already, there is a risk of deforestation in the future.</a:t>
            </a:r>
            <a:endParaRPr lang="en-US" dirty="0"/>
          </a:p>
        </p:txBody>
      </p:sp>
      <p:sp>
        <p:nvSpPr>
          <p:cNvPr id="4" name="Slide Number Placeholder 3"/>
          <p:cNvSpPr>
            <a:spLocks noGrp="1"/>
          </p:cNvSpPr>
          <p:nvPr>
            <p:ph type="sldNum" sz="quarter" idx="5"/>
          </p:nvPr>
        </p:nvSpPr>
        <p:spPr/>
        <p:txBody>
          <a:bodyPr/>
          <a:lstStyle/>
          <a:p>
            <a:fld id="{7FAB152C-423F-E24F-B17B-C522D2CA5476}" type="slidenum">
              <a:rPr lang="en-US" smtClean="0"/>
              <a:t>21</a:t>
            </a:fld>
            <a:endParaRPr lang="en-US"/>
          </a:p>
        </p:txBody>
      </p:sp>
    </p:spTree>
    <p:extLst>
      <p:ext uri="{BB962C8B-B14F-4D97-AF65-F5344CB8AC3E}">
        <p14:creationId xmlns:p14="http://schemas.microsoft.com/office/powerpoint/2010/main" val="2734490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70A0BAAE-D86D-DB4D-B082-FC78554ADAF0}" type="datetimeFigureOut">
              <a:rPr lang="en-US" smtClean="0"/>
              <a:t>11/9/22</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02DDB986-9E56-B847-B882-36B3FA3BE7BD}"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6682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A0BAAE-D86D-DB4D-B082-FC78554ADAF0}" type="datetimeFigureOut">
              <a:rPr lang="en-US" smtClean="0"/>
              <a:t>11/9/22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DDB986-9E56-B847-B882-36B3FA3BE7BD}" type="slidenum">
              <a:rPr lang="en-US" smtClean="0"/>
              <a:t>‹#›</a:t>
            </a:fld>
            <a:endParaRPr lang="en-US"/>
          </a:p>
        </p:txBody>
      </p:sp>
    </p:spTree>
    <p:extLst>
      <p:ext uri="{BB962C8B-B14F-4D97-AF65-F5344CB8AC3E}">
        <p14:creationId xmlns:p14="http://schemas.microsoft.com/office/powerpoint/2010/main" val="739555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A0BAAE-D86D-DB4D-B082-FC78554ADAF0}" type="datetimeFigureOut">
              <a:rPr lang="en-US" smtClean="0"/>
              <a:t>11/9/22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DDB986-9E56-B847-B882-36B3FA3BE7BD}" type="slidenum">
              <a:rPr lang="en-US" smtClean="0"/>
              <a:t>‹#›</a:t>
            </a:fld>
            <a:endParaRPr lang="en-US"/>
          </a:p>
        </p:txBody>
      </p:sp>
    </p:spTree>
    <p:extLst>
      <p:ext uri="{BB962C8B-B14F-4D97-AF65-F5344CB8AC3E}">
        <p14:creationId xmlns:p14="http://schemas.microsoft.com/office/powerpoint/2010/main" val="251741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A0BAAE-D86D-DB4D-B082-FC78554ADAF0}" type="datetimeFigureOut">
              <a:rPr lang="en-US" smtClean="0"/>
              <a:t>11/9/22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DDB986-9E56-B847-B882-36B3FA3BE7BD}" type="slidenum">
              <a:rPr lang="en-US" smtClean="0"/>
              <a:t>‹#›</a:t>
            </a:fld>
            <a:endParaRPr lang="en-US"/>
          </a:p>
        </p:txBody>
      </p:sp>
    </p:spTree>
    <p:extLst>
      <p:ext uri="{BB962C8B-B14F-4D97-AF65-F5344CB8AC3E}">
        <p14:creationId xmlns:p14="http://schemas.microsoft.com/office/powerpoint/2010/main" val="2171818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70A0BAAE-D86D-DB4D-B082-FC78554ADAF0}" type="datetimeFigureOut">
              <a:rPr lang="en-US" smtClean="0"/>
              <a:t>11/9/22</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02DDB986-9E56-B847-B882-36B3FA3BE7BD}"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425340630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A0BAAE-D86D-DB4D-B082-FC78554ADAF0}" type="datetimeFigureOut">
              <a:rPr lang="en-US" smtClean="0"/>
              <a:t>11/9/22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DDB986-9E56-B847-B882-36B3FA3BE7BD}" type="slidenum">
              <a:rPr lang="en-US" smtClean="0"/>
              <a:t>‹#›</a:t>
            </a:fld>
            <a:endParaRPr lang="en-US"/>
          </a:p>
        </p:txBody>
      </p:sp>
    </p:spTree>
    <p:extLst>
      <p:ext uri="{BB962C8B-B14F-4D97-AF65-F5344CB8AC3E}">
        <p14:creationId xmlns:p14="http://schemas.microsoft.com/office/powerpoint/2010/main" val="1101479100"/>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A0BAAE-D86D-DB4D-B082-FC78554ADAF0}" type="datetimeFigureOut">
              <a:rPr lang="en-US" smtClean="0"/>
              <a:t>11/9/22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DDB986-9E56-B847-B882-36B3FA3BE7BD}" type="slidenum">
              <a:rPr lang="en-US" smtClean="0"/>
              <a:t>‹#›</a:t>
            </a:fld>
            <a:endParaRPr lang="en-US"/>
          </a:p>
        </p:txBody>
      </p:sp>
    </p:spTree>
    <p:extLst>
      <p:ext uri="{BB962C8B-B14F-4D97-AF65-F5344CB8AC3E}">
        <p14:creationId xmlns:p14="http://schemas.microsoft.com/office/powerpoint/2010/main" val="2191699268"/>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A0BAAE-D86D-DB4D-B082-FC78554ADAF0}" type="datetimeFigureOut">
              <a:rPr lang="en-US" smtClean="0"/>
              <a:t>11/9/22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DDB986-9E56-B847-B882-36B3FA3BE7BD}" type="slidenum">
              <a:rPr lang="en-US" smtClean="0"/>
              <a:t>‹#›</a:t>
            </a:fld>
            <a:endParaRPr lang="en-US"/>
          </a:p>
        </p:txBody>
      </p:sp>
    </p:spTree>
    <p:extLst>
      <p:ext uri="{BB962C8B-B14F-4D97-AF65-F5344CB8AC3E}">
        <p14:creationId xmlns:p14="http://schemas.microsoft.com/office/powerpoint/2010/main" val="2850839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A0BAAE-D86D-DB4D-B082-FC78554ADAF0}" type="datetimeFigureOut">
              <a:rPr lang="en-US" smtClean="0"/>
              <a:t>11/9/22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DDB986-9E56-B847-B882-36B3FA3BE7BD}" type="slidenum">
              <a:rPr lang="en-US" smtClean="0"/>
              <a:t>‹#›</a:t>
            </a:fld>
            <a:endParaRPr lang="en-US"/>
          </a:p>
        </p:txBody>
      </p:sp>
    </p:spTree>
    <p:extLst>
      <p:ext uri="{BB962C8B-B14F-4D97-AF65-F5344CB8AC3E}">
        <p14:creationId xmlns:p14="http://schemas.microsoft.com/office/powerpoint/2010/main" val="2157537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70A0BAAE-D86D-DB4D-B082-FC78554ADAF0}" type="datetimeFigureOut">
              <a:rPr lang="en-US" smtClean="0"/>
              <a:t>11/9/22</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02DDB986-9E56-B847-B882-36B3FA3BE7BD}"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4384675"/>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70A0BAAE-D86D-DB4D-B082-FC78554ADAF0}" type="datetimeFigureOut">
              <a:rPr lang="en-US" smtClean="0"/>
              <a:t>11/9/22</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02DDB986-9E56-B847-B882-36B3FA3BE7BD}" type="slidenum">
              <a:rPr lang="en-US" smtClean="0"/>
              <a:t>‹#›</a:t>
            </a:fld>
            <a:endParaRPr lang="en-US"/>
          </a:p>
        </p:txBody>
      </p:sp>
    </p:spTree>
    <p:extLst>
      <p:ext uri="{BB962C8B-B14F-4D97-AF65-F5344CB8AC3E}">
        <p14:creationId xmlns:p14="http://schemas.microsoft.com/office/powerpoint/2010/main" val="1117181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70A0BAAE-D86D-DB4D-B082-FC78554ADAF0}" type="datetimeFigureOut">
              <a:rPr lang="en-US" smtClean="0"/>
              <a:t>11/9/22</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02DDB986-9E56-B847-B882-36B3FA3BE7BD}"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5020971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I_fUpP-hq3A"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ncbi.nlm.nih.gov/pmc/articles/PMC3154246/"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B9453-51EC-B14A-90D5-D6264E58C76F}"/>
              </a:ext>
            </a:extLst>
          </p:cNvPr>
          <p:cNvSpPr>
            <a:spLocks noGrp="1"/>
          </p:cNvSpPr>
          <p:nvPr>
            <p:ph type="ctrTitle"/>
          </p:nvPr>
        </p:nvSpPr>
        <p:spPr/>
        <p:txBody>
          <a:bodyPr/>
          <a:lstStyle/>
          <a:p>
            <a:r>
              <a:rPr lang="en-US" sz="4400" dirty="0"/>
              <a:t>Petrochemical: Current Status and Future</a:t>
            </a:r>
          </a:p>
        </p:txBody>
      </p:sp>
      <p:sp>
        <p:nvSpPr>
          <p:cNvPr id="3" name="Subtitle 2">
            <a:extLst>
              <a:ext uri="{FF2B5EF4-FFF2-40B4-BE49-F238E27FC236}">
                <a16:creationId xmlns:a16="http://schemas.microsoft.com/office/drawing/2014/main" id="{2CA5CF31-6276-9543-9941-C200E6AA4199}"/>
              </a:ext>
            </a:extLst>
          </p:cNvPr>
          <p:cNvSpPr>
            <a:spLocks noGrp="1"/>
          </p:cNvSpPr>
          <p:nvPr>
            <p:ph type="subTitle" idx="1"/>
          </p:nvPr>
        </p:nvSpPr>
        <p:spPr/>
        <p:txBody>
          <a:bodyPr/>
          <a:lstStyle/>
          <a:p>
            <a:r>
              <a:rPr lang="en-US" dirty="0"/>
              <a:t>Abdul </a:t>
            </a:r>
            <a:r>
              <a:rPr lang="en-US" dirty="0" err="1"/>
              <a:t>Alfaraidi</a:t>
            </a:r>
            <a:endParaRPr lang="en-US" dirty="0"/>
          </a:p>
        </p:txBody>
      </p:sp>
    </p:spTree>
    <p:extLst>
      <p:ext uri="{BB962C8B-B14F-4D97-AF65-F5344CB8AC3E}">
        <p14:creationId xmlns:p14="http://schemas.microsoft.com/office/powerpoint/2010/main" val="2529558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588EE8-359D-AB40-969F-16E57E1E19A0}"/>
              </a:ext>
            </a:extLst>
          </p:cNvPr>
          <p:cNvSpPr>
            <a:spLocks noGrp="1"/>
          </p:cNvSpPr>
          <p:nvPr>
            <p:ph idx="1"/>
          </p:nvPr>
        </p:nvSpPr>
        <p:spPr>
          <a:xfrm>
            <a:off x="1215819" y="224119"/>
            <a:ext cx="10527945" cy="4329952"/>
          </a:xfrm>
        </p:spPr>
        <p:txBody>
          <a:bodyPr>
            <a:normAutofit lnSpcReduction="10000"/>
          </a:bodyPr>
          <a:lstStyle/>
          <a:p>
            <a:r>
              <a:rPr lang="en-US" sz="3200" b="1" dirty="0"/>
              <a:t>Can chemicals be used more efficiently?</a:t>
            </a:r>
          </a:p>
          <a:p>
            <a:r>
              <a:rPr lang="en-US" sz="1800" b="1" dirty="0"/>
              <a:t>Re-using products. </a:t>
            </a:r>
            <a:r>
              <a:rPr lang="en-US" sz="1800" dirty="0"/>
              <a:t>For example, using a plastic bottle twice halves the amount of material demanded relative to the purchase of a new bottle. This is an especially important strategy for products with a short lifetime, as multiple tranches of savings can be achieved rapidly.</a:t>
            </a:r>
          </a:p>
          <a:p>
            <a:endParaRPr lang="en-US" sz="1800" dirty="0"/>
          </a:p>
          <a:p>
            <a:r>
              <a:rPr lang="en-US" sz="1800" b="1" dirty="0"/>
              <a:t>Using products more intensively. </a:t>
            </a:r>
            <a:r>
              <a:rPr lang="en-US" sz="1800" dirty="0"/>
              <a:t>Structural materials, such as reinforced composites (e.g. for wind turbine blades), can be designed to a tighter specification, thereby reducing the amount of material required relative to thicker or over-designed components.</a:t>
            </a:r>
          </a:p>
          <a:p>
            <a:endParaRPr lang="en-US" sz="1800" dirty="0"/>
          </a:p>
          <a:p>
            <a:r>
              <a:rPr lang="en-US" sz="1800" b="1" dirty="0"/>
              <a:t>Recycling. </a:t>
            </a:r>
            <a:r>
              <a:rPr lang="en-US" sz="1800" dirty="0"/>
              <a:t>Providing secondary input materials, so consuming less virgin material and less energy. Plastic recycling is the key example in the chemical sector, but other pockets of recycling exist, such as recovery and recycling of the solvent, acetic acid.</a:t>
            </a:r>
          </a:p>
        </p:txBody>
      </p:sp>
      <p:sp>
        <p:nvSpPr>
          <p:cNvPr id="4" name="Rectangle 3">
            <a:extLst>
              <a:ext uri="{FF2B5EF4-FFF2-40B4-BE49-F238E27FC236}">
                <a16:creationId xmlns:a16="http://schemas.microsoft.com/office/drawing/2014/main" id="{0A8950B9-0251-AC47-99F5-865AE4CB209B}"/>
              </a:ext>
            </a:extLst>
          </p:cNvPr>
          <p:cNvSpPr/>
          <p:nvPr/>
        </p:nvSpPr>
        <p:spPr>
          <a:xfrm>
            <a:off x="1215818" y="4401688"/>
            <a:ext cx="10259005" cy="646331"/>
          </a:xfrm>
          <a:prstGeom prst="rect">
            <a:avLst/>
          </a:prstGeom>
        </p:spPr>
        <p:txBody>
          <a:bodyPr wrap="square">
            <a:spAutoFit/>
          </a:bodyPr>
          <a:lstStyle/>
          <a:p>
            <a:r>
              <a:rPr lang="en-US" dirty="0"/>
              <a:t>For several bulk materials in other sectors, recycling rates are already high: steel and </a:t>
            </a:r>
            <a:r>
              <a:rPr lang="en-US" dirty="0" err="1"/>
              <a:t>aluminium</a:t>
            </a:r>
            <a:r>
              <a:rPr lang="en-US" dirty="0"/>
              <a:t> around 80% and paper around 60%. The rate of  plastic recycling is much lower ~18%</a:t>
            </a:r>
          </a:p>
        </p:txBody>
      </p:sp>
    </p:spTree>
    <p:extLst>
      <p:ext uri="{BB962C8B-B14F-4D97-AF65-F5344CB8AC3E}">
        <p14:creationId xmlns:p14="http://schemas.microsoft.com/office/powerpoint/2010/main" val="3905016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36E7BA-9EA4-444B-8DAA-19030C90ACF3}"/>
              </a:ext>
            </a:extLst>
          </p:cNvPr>
          <p:cNvSpPr>
            <a:spLocks noGrp="1"/>
          </p:cNvSpPr>
          <p:nvPr>
            <p:ph idx="1"/>
          </p:nvPr>
        </p:nvSpPr>
        <p:spPr>
          <a:xfrm>
            <a:off x="1215819" y="188260"/>
            <a:ext cx="10178322" cy="6194611"/>
          </a:xfrm>
        </p:spPr>
        <p:txBody>
          <a:bodyPr>
            <a:normAutofit/>
          </a:bodyPr>
          <a:lstStyle/>
          <a:p>
            <a:r>
              <a:rPr lang="en-US" b="1" dirty="0"/>
              <a:t>Today there are two main categories of plastic recycling: mechanical and chemical recycling, with the former being much more widespread.</a:t>
            </a:r>
          </a:p>
          <a:p>
            <a:endParaRPr lang="en-US" b="1" dirty="0"/>
          </a:p>
          <a:p>
            <a:r>
              <a:rPr lang="en-US" dirty="0"/>
              <a:t>1- </a:t>
            </a:r>
            <a:r>
              <a:rPr lang="en-US" b="1" dirty="0"/>
              <a:t>Mechanical, or “back to polymer”, </a:t>
            </a:r>
            <a:r>
              <a:rPr lang="en-US" dirty="0"/>
              <a:t>recycling offers a simpler and generally lower cost source of secondary plastic production, in which the chemical structure of the polymers remains intact. Collected and sorted plastic waste is the feed material, which is then cleaned, cut up into chips, and re-melted ready for </a:t>
            </a:r>
            <a:r>
              <a:rPr lang="en-US" dirty="0" err="1"/>
              <a:t>moulding</a:t>
            </a:r>
            <a:r>
              <a:rPr lang="en-US" dirty="0"/>
              <a:t>.</a:t>
            </a:r>
          </a:p>
          <a:p>
            <a:pPr marL="0" indent="0">
              <a:buNone/>
            </a:pPr>
            <a:r>
              <a:rPr lang="en-US" b="1" dirty="0">
                <a:hlinkClick r:id="rId2"/>
              </a:rPr>
              <a:t>https://www.youtube.com/watch?v=I_fUpP-hq3A</a:t>
            </a:r>
            <a:r>
              <a:rPr lang="en-US" b="1" dirty="0"/>
              <a:t> or tour the Harvard recycling facility</a:t>
            </a:r>
          </a:p>
          <a:p>
            <a:endParaRPr lang="en-US" b="1" dirty="0"/>
          </a:p>
          <a:p>
            <a:r>
              <a:rPr lang="en-US" b="1" dirty="0"/>
              <a:t>2-Chemical, or “back to monomer”, </a:t>
            </a:r>
            <a:r>
              <a:rPr lang="en-US" dirty="0"/>
              <a:t>recycling describes a group of processes in which the plastic waste is converted back to the chemical building blocks that produced the original virgin material.</a:t>
            </a:r>
          </a:p>
          <a:p>
            <a:r>
              <a:rPr lang="en-US" b="1" dirty="0"/>
              <a:t>https://</a:t>
            </a:r>
            <a:r>
              <a:rPr lang="en-US" b="1" dirty="0" err="1"/>
              <a:t>www.science.org</a:t>
            </a:r>
            <a:r>
              <a:rPr lang="en-US" b="1" dirty="0"/>
              <a:t>/</a:t>
            </a:r>
            <a:r>
              <a:rPr lang="en-US" b="1" dirty="0" err="1"/>
              <a:t>doi</a:t>
            </a:r>
            <a:r>
              <a:rPr lang="en-US" b="1" dirty="0"/>
              <a:t>/10.1126/science.abo4626</a:t>
            </a:r>
          </a:p>
          <a:p>
            <a:endParaRPr lang="en-US" b="1" dirty="0"/>
          </a:p>
          <a:p>
            <a:endParaRPr lang="en-US" b="1" dirty="0"/>
          </a:p>
        </p:txBody>
      </p:sp>
    </p:spTree>
    <p:extLst>
      <p:ext uri="{BB962C8B-B14F-4D97-AF65-F5344CB8AC3E}">
        <p14:creationId xmlns:p14="http://schemas.microsoft.com/office/powerpoint/2010/main" val="3803713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AC906A-30CC-D94B-A646-325358E733CA}"/>
              </a:ext>
            </a:extLst>
          </p:cNvPr>
          <p:cNvSpPr>
            <a:spLocks noGrp="1"/>
          </p:cNvSpPr>
          <p:nvPr>
            <p:ph idx="1"/>
          </p:nvPr>
        </p:nvSpPr>
        <p:spPr>
          <a:xfrm>
            <a:off x="1126172" y="152401"/>
            <a:ext cx="10178322" cy="3593591"/>
          </a:xfrm>
        </p:spPr>
        <p:txBody>
          <a:bodyPr>
            <a:normAutofit/>
          </a:bodyPr>
          <a:lstStyle/>
          <a:p>
            <a:pPr marL="0" indent="0">
              <a:buNone/>
            </a:pPr>
            <a:r>
              <a:rPr lang="en-US" sz="2800" b="1" dirty="0"/>
              <a:t> Chemicals and the energy system:</a:t>
            </a:r>
          </a:p>
          <a:p>
            <a:pPr marL="0" indent="0">
              <a:buNone/>
            </a:pPr>
            <a:r>
              <a:rPr lang="en-US" sz="2800" i="1" dirty="0"/>
              <a:t>As in society, chemicals play an important role in the energy system. The chemical sector is the largest industrial energy consumer, ahead of iron and steel, and cement. It accounts for approximately 10% of total final energy consumption and almost 30% of industrial final energy consumption</a:t>
            </a:r>
            <a:endParaRPr lang="en-US" sz="2800" b="1" i="1" dirty="0"/>
          </a:p>
        </p:txBody>
      </p:sp>
      <p:pic>
        <p:nvPicPr>
          <p:cNvPr id="5" name="Picture 4">
            <a:extLst>
              <a:ext uri="{FF2B5EF4-FFF2-40B4-BE49-F238E27FC236}">
                <a16:creationId xmlns:a16="http://schemas.microsoft.com/office/drawing/2014/main" id="{0AC6A653-7863-B24D-9DD8-D584DC8AF867}"/>
              </a:ext>
            </a:extLst>
          </p:cNvPr>
          <p:cNvPicPr>
            <a:picLocks noChangeAspect="1"/>
          </p:cNvPicPr>
          <p:nvPr/>
        </p:nvPicPr>
        <p:blipFill>
          <a:blip r:embed="rId2"/>
          <a:stretch>
            <a:fillRect/>
          </a:stretch>
        </p:blipFill>
        <p:spPr>
          <a:xfrm>
            <a:off x="1950924" y="3233435"/>
            <a:ext cx="8148997" cy="2889347"/>
          </a:xfrm>
          <a:prstGeom prst="rect">
            <a:avLst/>
          </a:prstGeom>
        </p:spPr>
      </p:pic>
      <p:sp>
        <p:nvSpPr>
          <p:cNvPr id="6" name="Rectangle 5">
            <a:extLst>
              <a:ext uri="{FF2B5EF4-FFF2-40B4-BE49-F238E27FC236}">
                <a16:creationId xmlns:a16="http://schemas.microsoft.com/office/drawing/2014/main" id="{C58F65BC-052C-BB40-9D29-59184F6C755D}"/>
              </a:ext>
            </a:extLst>
          </p:cNvPr>
          <p:cNvSpPr/>
          <p:nvPr/>
        </p:nvSpPr>
        <p:spPr>
          <a:xfrm>
            <a:off x="2563905" y="2864103"/>
            <a:ext cx="7799294" cy="369332"/>
          </a:xfrm>
          <a:prstGeom prst="rect">
            <a:avLst/>
          </a:prstGeom>
        </p:spPr>
        <p:txBody>
          <a:bodyPr wrap="square">
            <a:spAutoFit/>
          </a:bodyPr>
          <a:lstStyle/>
          <a:p>
            <a:r>
              <a:rPr lang="en-US" dirty="0"/>
              <a:t>Primary oil (left) and natural gas (right) demand in 2017 by sector</a:t>
            </a:r>
          </a:p>
        </p:txBody>
      </p:sp>
      <p:sp>
        <p:nvSpPr>
          <p:cNvPr id="7" name="Rectangle 6">
            <a:extLst>
              <a:ext uri="{FF2B5EF4-FFF2-40B4-BE49-F238E27FC236}">
                <a16:creationId xmlns:a16="http://schemas.microsoft.com/office/drawing/2014/main" id="{EDD91216-131D-6845-9B81-750B8FA5A5C7}"/>
              </a:ext>
            </a:extLst>
          </p:cNvPr>
          <p:cNvSpPr/>
          <p:nvPr/>
        </p:nvSpPr>
        <p:spPr>
          <a:xfrm>
            <a:off x="1616437" y="6129803"/>
            <a:ext cx="9694229" cy="369332"/>
          </a:xfrm>
          <a:prstGeom prst="rect">
            <a:avLst/>
          </a:prstGeom>
        </p:spPr>
        <p:txBody>
          <a:bodyPr wrap="square">
            <a:spAutoFit/>
          </a:bodyPr>
          <a:lstStyle/>
          <a:p>
            <a:r>
              <a:rPr lang="en-US" dirty="0"/>
              <a:t>Petrochemicals account for 14% and 8% of total primary demand for oil and gas respectively.</a:t>
            </a:r>
          </a:p>
        </p:txBody>
      </p:sp>
    </p:spTree>
    <p:extLst>
      <p:ext uri="{BB962C8B-B14F-4D97-AF65-F5344CB8AC3E}">
        <p14:creationId xmlns:p14="http://schemas.microsoft.com/office/powerpoint/2010/main" val="1118035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79F13D-E056-2E47-A2AE-C6767DBAB57C}"/>
              </a:ext>
            </a:extLst>
          </p:cNvPr>
          <p:cNvSpPr>
            <a:spLocks noGrp="1"/>
          </p:cNvSpPr>
          <p:nvPr>
            <p:ph idx="1"/>
          </p:nvPr>
        </p:nvSpPr>
        <p:spPr>
          <a:xfrm>
            <a:off x="1144102" y="134472"/>
            <a:ext cx="10178322" cy="3593591"/>
          </a:xfrm>
        </p:spPr>
        <p:txBody>
          <a:bodyPr>
            <a:normAutofit/>
          </a:bodyPr>
          <a:lstStyle/>
          <a:p>
            <a:pPr marL="0" indent="0">
              <a:buNone/>
            </a:pPr>
            <a:r>
              <a:rPr lang="en-US" b="1" dirty="0"/>
              <a:t>Fuels are consumed in two ways in the chemical sector: </a:t>
            </a:r>
          </a:p>
          <a:p>
            <a:pPr marL="0" indent="0">
              <a:buNone/>
            </a:pPr>
            <a:r>
              <a:rPr lang="en-US" b="1" dirty="0"/>
              <a:t>1- As energy to drive processes: fuels are consumed to provide direct heat, steam and electricity to drive the sector’s processes, equipment and facilities</a:t>
            </a:r>
          </a:p>
          <a:p>
            <a:pPr marL="0" indent="0">
              <a:buNone/>
            </a:pPr>
            <a:endParaRPr lang="en-US" b="1" dirty="0"/>
          </a:p>
          <a:p>
            <a:pPr marL="0" indent="0">
              <a:buNone/>
            </a:pPr>
            <a:r>
              <a:rPr lang="en-US" b="1" dirty="0"/>
              <a:t> 2- As “feedstock”, which describes the use of various fuels as a material input. Akin to iron ore inputs to the iron and steel industry or alumina inputs to the </a:t>
            </a:r>
            <a:r>
              <a:rPr lang="en-US" b="1" dirty="0" err="1"/>
              <a:t>aluminium</a:t>
            </a:r>
            <a:r>
              <a:rPr lang="en-US" b="1" dirty="0"/>
              <a:t> industry, chemical feedstock is the source of the carbon and hydrogen used physically to constitute chemical products</a:t>
            </a:r>
          </a:p>
          <a:p>
            <a:pPr marL="0" indent="0">
              <a:buNone/>
            </a:pPr>
            <a:r>
              <a:rPr lang="en-US" b="1" dirty="0">
                <a:solidFill>
                  <a:srgbClr val="C00000"/>
                </a:solidFill>
              </a:rPr>
              <a:t>So how energy goes to 1 Vs 2?</a:t>
            </a:r>
          </a:p>
        </p:txBody>
      </p:sp>
      <p:pic>
        <p:nvPicPr>
          <p:cNvPr id="5" name="Picture 4">
            <a:extLst>
              <a:ext uri="{FF2B5EF4-FFF2-40B4-BE49-F238E27FC236}">
                <a16:creationId xmlns:a16="http://schemas.microsoft.com/office/drawing/2014/main" id="{0B27B36A-F863-BA4F-844C-ED875BA5E09C}"/>
              </a:ext>
            </a:extLst>
          </p:cNvPr>
          <p:cNvPicPr>
            <a:picLocks noChangeAspect="1"/>
          </p:cNvPicPr>
          <p:nvPr/>
        </p:nvPicPr>
        <p:blipFill>
          <a:blip r:embed="rId2"/>
          <a:stretch>
            <a:fillRect/>
          </a:stretch>
        </p:blipFill>
        <p:spPr>
          <a:xfrm>
            <a:off x="963706" y="3585135"/>
            <a:ext cx="8686800" cy="3022600"/>
          </a:xfrm>
          <a:prstGeom prst="rect">
            <a:avLst/>
          </a:prstGeom>
        </p:spPr>
      </p:pic>
      <p:sp>
        <p:nvSpPr>
          <p:cNvPr id="6" name="Rectangle 5">
            <a:extLst>
              <a:ext uri="{FF2B5EF4-FFF2-40B4-BE49-F238E27FC236}">
                <a16:creationId xmlns:a16="http://schemas.microsoft.com/office/drawing/2014/main" id="{71ED091A-EA34-8841-A25F-DD9CFD0E1803}"/>
              </a:ext>
            </a:extLst>
          </p:cNvPr>
          <p:cNvSpPr/>
          <p:nvPr/>
        </p:nvSpPr>
        <p:spPr>
          <a:xfrm>
            <a:off x="9793941" y="4357771"/>
            <a:ext cx="2398059" cy="1477328"/>
          </a:xfrm>
          <a:prstGeom prst="rect">
            <a:avLst/>
          </a:prstGeom>
        </p:spPr>
        <p:txBody>
          <a:bodyPr wrap="square">
            <a:spAutoFit/>
          </a:bodyPr>
          <a:lstStyle/>
          <a:p>
            <a:r>
              <a:rPr lang="en-US" b="1" dirty="0"/>
              <a:t>Key: feedstock accounts for just over half of the sector’s energy inputs.</a:t>
            </a:r>
          </a:p>
        </p:txBody>
      </p:sp>
    </p:spTree>
    <p:extLst>
      <p:ext uri="{BB962C8B-B14F-4D97-AF65-F5344CB8AC3E}">
        <p14:creationId xmlns:p14="http://schemas.microsoft.com/office/powerpoint/2010/main" val="461727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6D909E-DB77-374D-AEDB-DB8E004ADEBC}"/>
              </a:ext>
            </a:extLst>
          </p:cNvPr>
          <p:cNvPicPr>
            <a:picLocks noChangeAspect="1"/>
          </p:cNvPicPr>
          <p:nvPr/>
        </p:nvPicPr>
        <p:blipFill>
          <a:blip r:embed="rId2"/>
          <a:stretch>
            <a:fillRect/>
          </a:stretch>
        </p:blipFill>
        <p:spPr>
          <a:xfrm>
            <a:off x="1072979" y="535801"/>
            <a:ext cx="8806126" cy="5235388"/>
          </a:xfrm>
          <a:prstGeom prst="rect">
            <a:avLst/>
          </a:prstGeom>
        </p:spPr>
      </p:pic>
      <p:sp>
        <p:nvSpPr>
          <p:cNvPr id="6" name="Rectangle 5">
            <a:extLst>
              <a:ext uri="{FF2B5EF4-FFF2-40B4-BE49-F238E27FC236}">
                <a16:creationId xmlns:a16="http://schemas.microsoft.com/office/drawing/2014/main" id="{224CDF0B-E769-0144-A8C5-8AB153B95D5D}"/>
              </a:ext>
            </a:extLst>
          </p:cNvPr>
          <p:cNvSpPr/>
          <p:nvPr/>
        </p:nvSpPr>
        <p:spPr>
          <a:xfrm>
            <a:off x="2653552" y="166469"/>
            <a:ext cx="7225553" cy="369332"/>
          </a:xfrm>
          <a:prstGeom prst="rect">
            <a:avLst/>
          </a:prstGeom>
        </p:spPr>
        <p:txBody>
          <a:bodyPr wrap="square">
            <a:spAutoFit/>
          </a:bodyPr>
          <a:lstStyle/>
          <a:p>
            <a:r>
              <a:rPr lang="en-US" dirty="0"/>
              <a:t>Passage of fossil fuel feedstock through the chemical industry in 2017</a:t>
            </a:r>
          </a:p>
        </p:txBody>
      </p:sp>
      <p:sp>
        <p:nvSpPr>
          <p:cNvPr id="7" name="Rectangle 6">
            <a:extLst>
              <a:ext uri="{FF2B5EF4-FFF2-40B4-BE49-F238E27FC236}">
                <a16:creationId xmlns:a16="http://schemas.microsoft.com/office/drawing/2014/main" id="{02363259-3AD4-E94A-989A-872B18A5FB4A}"/>
              </a:ext>
            </a:extLst>
          </p:cNvPr>
          <p:cNvSpPr/>
          <p:nvPr/>
        </p:nvSpPr>
        <p:spPr>
          <a:xfrm>
            <a:off x="1147481" y="5771189"/>
            <a:ext cx="10721789" cy="923330"/>
          </a:xfrm>
          <a:prstGeom prst="rect">
            <a:avLst/>
          </a:prstGeom>
        </p:spPr>
        <p:txBody>
          <a:bodyPr wrap="square">
            <a:spAutoFit/>
          </a:bodyPr>
          <a:lstStyle/>
          <a:p>
            <a:r>
              <a:rPr lang="en-US" dirty="0"/>
              <a:t>More than 500 million </a:t>
            </a:r>
            <a:r>
              <a:rPr lang="en-US" dirty="0" err="1"/>
              <a:t>tonnes</a:t>
            </a:r>
            <a:r>
              <a:rPr lang="en-US" dirty="0"/>
              <a:t> of oil-equivalent (</a:t>
            </a:r>
            <a:r>
              <a:rPr lang="en-US" dirty="0" err="1"/>
              <a:t>Mtoe</a:t>
            </a:r>
            <a:r>
              <a:rPr lang="en-US" dirty="0"/>
              <a:t>) of feedstock is consumed per year to make nearly 1 billion </a:t>
            </a:r>
            <a:r>
              <a:rPr lang="en-US" dirty="0" err="1"/>
              <a:t>tonnes</a:t>
            </a:r>
            <a:r>
              <a:rPr lang="en-US" dirty="0"/>
              <a:t> of chemical products. Oil is the dominant feedstock for HVCs, whereas gas and coal are used for ammonia and methanol.</a:t>
            </a:r>
          </a:p>
        </p:txBody>
      </p:sp>
      <p:sp>
        <p:nvSpPr>
          <p:cNvPr id="8" name="Rectangle 7">
            <a:extLst>
              <a:ext uri="{FF2B5EF4-FFF2-40B4-BE49-F238E27FC236}">
                <a16:creationId xmlns:a16="http://schemas.microsoft.com/office/drawing/2014/main" id="{4C7E34F9-0D4F-484E-9D6A-8DD9C76773C3}"/>
              </a:ext>
            </a:extLst>
          </p:cNvPr>
          <p:cNvSpPr/>
          <p:nvPr/>
        </p:nvSpPr>
        <p:spPr>
          <a:xfrm>
            <a:off x="9879105" y="1922388"/>
            <a:ext cx="1990165" cy="2462213"/>
          </a:xfrm>
          <a:prstGeom prst="rect">
            <a:avLst/>
          </a:prstGeom>
        </p:spPr>
        <p:txBody>
          <a:bodyPr wrap="square">
            <a:spAutoFit/>
          </a:bodyPr>
          <a:lstStyle/>
          <a:p>
            <a:r>
              <a:rPr lang="en-US" sz="1400" b="1" dirty="0">
                <a:solidFill>
                  <a:srgbClr val="C00000"/>
                </a:solidFill>
              </a:rPr>
              <a:t>Secondary reactants and products are the compounds specified within chemical reactions that do not form part of the feedstock or main products. Key examples include water, CO2, oxygen, nitrogen and chlorine. </a:t>
            </a:r>
          </a:p>
        </p:txBody>
      </p:sp>
    </p:spTree>
    <p:extLst>
      <p:ext uri="{BB962C8B-B14F-4D97-AF65-F5344CB8AC3E}">
        <p14:creationId xmlns:p14="http://schemas.microsoft.com/office/powerpoint/2010/main" val="3588814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B4F1142-9AAC-B74B-9E8B-37A00E001935}"/>
              </a:ext>
            </a:extLst>
          </p:cNvPr>
          <p:cNvPicPr>
            <a:picLocks noGrp="1" noChangeAspect="1"/>
          </p:cNvPicPr>
          <p:nvPr>
            <p:ph idx="1"/>
          </p:nvPr>
        </p:nvPicPr>
        <p:blipFill>
          <a:blip r:embed="rId2"/>
          <a:stretch>
            <a:fillRect/>
          </a:stretch>
        </p:blipFill>
        <p:spPr>
          <a:xfrm>
            <a:off x="1177691" y="634767"/>
            <a:ext cx="9723724" cy="3614504"/>
          </a:xfrm>
        </p:spPr>
      </p:pic>
      <p:sp>
        <p:nvSpPr>
          <p:cNvPr id="6" name="Rectangle 5">
            <a:extLst>
              <a:ext uri="{FF2B5EF4-FFF2-40B4-BE49-F238E27FC236}">
                <a16:creationId xmlns:a16="http://schemas.microsoft.com/office/drawing/2014/main" id="{5F5FB7AC-C5CA-3841-8EE8-1B6E61E18364}"/>
              </a:ext>
            </a:extLst>
          </p:cNvPr>
          <p:cNvSpPr/>
          <p:nvPr/>
        </p:nvSpPr>
        <p:spPr>
          <a:xfrm>
            <a:off x="1380565" y="89646"/>
            <a:ext cx="8946776" cy="400110"/>
          </a:xfrm>
          <a:prstGeom prst="rect">
            <a:avLst/>
          </a:prstGeom>
        </p:spPr>
        <p:txBody>
          <a:bodyPr wrap="square">
            <a:spAutoFit/>
          </a:bodyPr>
          <a:lstStyle/>
          <a:p>
            <a:r>
              <a:rPr lang="en-US" sz="2000" b="1" dirty="0"/>
              <a:t>Global final energy demand and direct CO2 emissions by sector in 2017</a:t>
            </a:r>
          </a:p>
        </p:txBody>
      </p:sp>
      <p:sp>
        <p:nvSpPr>
          <p:cNvPr id="7" name="Rectangle 6">
            <a:extLst>
              <a:ext uri="{FF2B5EF4-FFF2-40B4-BE49-F238E27FC236}">
                <a16:creationId xmlns:a16="http://schemas.microsoft.com/office/drawing/2014/main" id="{4625F68C-16B0-A64E-AC44-C500C6AC7367}"/>
              </a:ext>
            </a:extLst>
          </p:cNvPr>
          <p:cNvSpPr/>
          <p:nvPr/>
        </p:nvSpPr>
        <p:spPr>
          <a:xfrm>
            <a:off x="1177691" y="4394282"/>
            <a:ext cx="9723724" cy="1477328"/>
          </a:xfrm>
          <a:prstGeom prst="rect">
            <a:avLst/>
          </a:prstGeom>
        </p:spPr>
        <p:txBody>
          <a:bodyPr wrap="square">
            <a:spAutoFit/>
          </a:bodyPr>
          <a:lstStyle/>
          <a:p>
            <a:pPr marL="285750" indent="-285750">
              <a:buFontTx/>
              <a:buChar char="-"/>
            </a:pPr>
            <a:r>
              <a:rPr lang="en-US" dirty="0"/>
              <a:t>CO2 emissions from the chemical sector are approximately 1.5 </a:t>
            </a:r>
            <a:r>
              <a:rPr lang="en-US" dirty="0" err="1"/>
              <a:t>gigatonnes</a:t>
            </a:r>
            <a:r>
              <a:rPr lang="en-US" dirty="0"/>
              <a:t> of carbon dioxide (GtCO2) per year globally, or 18% of industrial CO2 emissions.</a:t>
            </a:r>
          </a:p>
          <a:p>
            <a:pPr marL="285750" indent="-285750">
              <a:buFontTx/>
              <a:buChar char="-"/>
            </a:pPr>
            <a:endParaRPr lang="en-US" dirty="0"/>
          </a:p>
          <a:p>
            <a:pPr marL="285750" indent="-285750">
              <a:buFontTx/>
              <a:buChar char="-"/>
            </a:pPr>
            <a:r>
              <a:rPr lang="en-US" dirty="0"/>
              <a:t>The chemical sector is the largest industrial energy consumer, and ranks third among industrial CO2 emitters.</a:t>
            </a:r>
          </a:p>
        </p:txBody>
      </p:sp>
    </p:spTree>
    <p:extLst>
      <p:ext uri="{BB962C8B-B14F-4D97-AF65-F5344CB8AC3E}">
        <p14:creationId xmlns:p14="http://schemas.microsoft.com/office/powerpoint/2010/main" val="3747839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E39A28-C692-6D41-9A39-A91F43C5572C}"/>
              </a:ext>
            </a:extLst>
          </p:cNvPr>
          <p:cNvSpPr>
            <a:spLocks noGrp="1"/>
          </p:cNvSpPr>
          <p:nvPr>
            <p:ph idx="1"/>
          </p:nvPr>
        </p:nvSpPr>
        <p:spPr>
          <a:xfrm>
            <a:off x="1197890" y="206189"/>
            <a:ext cx="10178322" cy="6822140"/>
          </a:xfrm>
        </p:spPr>
        <p:txBody>
          <a:bodyPr>
            <a:normAutofit/>
          </a:bodyPr>
          <a:lstStyle/>
          <a:p>
            <a:pPr marL="0" indent="0">
              <a:buNone/>
            </a:pPr>
            <a:r>
              <a:rPr lang="en-US" sz="2800" b="1" i="1" dirty="0"/>
              <a:t>Air pollutants from primary chemical production</a:t>
            </a:r>
          </a:p>
          <a:p>
            <a:pPr marL="0" indent="0">
              <a:buNone/>
            </a:pPr>
            <a:r>
              <a:rPr lang="en-US" dirty="0"/>
              <a:t>Air pollution is a public health crisis and the fourth-largest overall risk factor for human health worldwide, after high blood pressure, dietary risks, and smoking (IEA, 2016a). </a:t>
            </a:r>
          </a:p>
          <a:p>
            <a:pPr marL="0" indent="0">
              <a:buNone/>
            </a:pPr>
            <a:endParaRPr lang="en-US" b="1" i="1" dirty="0"/>
          </a:p>
          <a:p>
            <a:pPr marL="0" indent="0">
              <a:buNone/>
            </a:pPr>
            <a:endParaRPr lang="en-US" b="1" i="1" dirty="0"/>
          </a:p>
          <a:p>
            <a:pPr marL="0" indent="0">
              <a:buNone/>
            </a:pPr>
            <a:endParaRPr lang="en-US" b="1" i="1" dirty="0"/>
          </a:p>
          <a:p>
            <a:pPr marL="0" indent="0">
              <a:buNone/>
            </a:pPr>
            <a:endParaRPr lang="en-US" b="1" i="1" dirty="0"/>
          </a:p>
          <a:p>
            <a:pPr marL="0" indent="0">
              <a:buNone/>
            </a:pPr>
            <a:endParaRPr lang="en-US" b="1" i="1" dirty="0"/>
          </a:p>
          <a:p>
            <a:pPr marL="0" indent="0">
              <a:buNone/>
            </a:pPr>
            <a:endParaRPr lang="en-US" b="1" i="1" dirty="0"/>
          </a:p>
          <a:p>
            <a:pPr marL="0" indent="0">
              <a:buNone/>
            </a:pPr>
            <a:endParaRPr lang="en-US" b="1" i="1" dirty="0"/>
          </a:p>
          <a:p>
            <a:pPr marL="0" indent="0">
              <a:buNone/>
            </a:pPr>
            <a:endParaRPr lang="en-US" b="1" i="1" dirty="0"/>
          </a:p>
          <a:p>
            <a:pPr marL="0" indent="0">
              <a:buNone/>
            </a:pPr>
            <a:r>
              <a:rPr lang="en-US" b="1" i="1" dirty="0"/>
              <a:t>Among industrial activities, the chemical sector is the second largest source of SO2 (about one-third) and of NOx (almost 20%), behind the iron and steel sector. It also contributes to PM2.5 (20%). Like most heavy industry, chemical sector activity tends to take place outside urban </a:t>
            </a:r>
            <a:r>
              <a:rPr lang="en-US" b="1" i="1" dirty="0" err="1"/>
              <a:t>centres</a:t>
            </a:r>
            <a:r>
              <a:rPr lang="en-US" b="1" i="1" dirty="0"/>
              <a:t>, but emissions from this activity can still have a significant impact on human health. </a:t>
            </a:r>
          </a:p>
        </p:txBody>
      </p:sp>
      <p:pic>
        <p:nvPicPr>
          <p:cNvPr id="5" name="Picture 4">
            <a:extLst>
              <a:ext uri="{FF2B5EF4-FFF2-40B4-BE49-F238E27FC236}">
                <a16:creationId xmlns:a16="http://schemas.microsoft.com/office/drawing/2014/main" id="{938CB225-8BA8-7B48-B120-AA1432D09E60}"/>
              </a:ext>
            </a:extLst>
          </p:cNvPr>
          <p:cNvPicPr>
            <a:picLocks noChangeAspect="1"/>
          </p:cNvPicPr>
          <p:nvPr/>
        </p:nvPicPr>
        <p:blipFill>
          <a:blip r:embed="rId2"/>
          <a:stretch>
            <a:fillRect/>
          </a:stretch>
        </p:blipFill>
        <p:spPr>
          <a:xfrm>
            <a:off x="3073400" y="1631576"/>
            <a:ext cx="5860788" cy="3217956"/>
          </a:xfrm>
          <a:prstGeom prst="rect">
            <a:avLst/>
          </a:prstGeom>
        </p:spPr>
      </p:pic>
    </p:spTree>
    <p:extLst>
      <p:ext uri="{BB962C8B-B14F-4D97-AF65-F5344CB8AC3E}">
        <p14:creationId xmlns:p14="http://schemas.microsoft.com/office/powerpoint/2010/main" val="60118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CB438-3569-1C4A-8890-007730583A74}"/>
              </a:ext>
            </a:extLst>
          </p:cNvPr>
          <p:cNvSpPr>
            <a:spLocks noGrp="1"/>
          </p:cNvSpPr>
          <p:nvPr>
            <p:ph type="title"/>
          </p:nvPr>
        </p:nvSpPr>
        <p:spPr>
          <a:xfrm>
            <a:off x="1251678" y="256879"/>
            <a:ext cx="10178322" cy="1492132"/>
          </a:xfrm>
        </p:spPr>
        <p:txBody>
          <a:bodyPr>
            <a:normAutofit/>
          </a:bodyPr>
          <a:lstStyle/>
          <a:p>
            <a:r>
              <a:rPr lang="en-US" sz="2800" i="1" dirty="0"/>
              <a:t>What is the current trajectory for petrochemicals?</a:t>
            </a:r>
          </a:p>
        </p:txBody>
      </p:sp>
      <p:sp>
        <p:nvSpPr>
          <p:cNvPr id="3" name="Content Placeholder 2">
            <a:extLst>
              <a:ext uri="{FF2B5EF4-FFF2-40B4-BE49-F238E27FC236}">
                <a16:creationId xmlns:a16="http://schemas.microsoft.com/office/drawing/2014/main" id="{E34B2E21-AD86-944B-93DF-679D060449D6}"/>
              </a:ext>
            </a:extLst>
          </p:cNvPr>
          <p:cNvSpPr>
            <a:spLocks noGrp="1"/>
          </p:cNvSpPr>
          <p:nvPr>
            <p:ph idx="1"/>
          </p:nvPr>
        </p:nvSpPr>
        <p:spPr>
          <a:xfrm>
            <a:off x="1251678" y="1002945"/>
            <a:ext cx="10178322" cy="3593591"/>
          </a:xfrm>
        </p:spPr>
        <p:txBody>
          <a:bodyPr/>
          <a:lstStyle/>
          <a:p>
            <a:pPr marL="0" indent="0">
              <a:buNone/>
            </a:pPr>
            <a:r>
              <a:rPr lang="en-US" dirty="0"/>
              <a:t> Results are taken from the Reference Technology Scenario (RTS) by IEA</a:t>
            </a:r>
          </a:p>
        </p:txBody>
      </p:sp>
      <p:pic>
        <p:nvPicPr>
          <p:cNvPr id="5" name="Picture 4">
            <a:extLst>
              <a:ext uri="{FF2B5EF4-FFF2-40B4-BE49-F238E27FC236}">
                <a16:creationId xmlns:a16="http://schemas.microsoft.com/office/drawing/2014/main" id="{C2E6620C-9575-1A4D-80B8-B2AF2F2F2862}"/>
              </a:ext>
            </a:extLst>
          </p:cNvPr>
          <p:cNvPicPr>
            <a:picLocks noChangeAspect="1"/>
          </p:cNvPicPr>
          <p:nvPr/>
        </p:nvPicPr>
        <p:blipFill>
          <a:blip r:embed="rId2"/>
          <a:stretch>
            <a:fillRect/>
          </a:stretch>
        </p:blipFill>
        <p:spPr>
          <a:xfrm>
            <a:off x="1251678" y="1549400"/>
            <a:ext cx="9957043" cy="4492812"/>
          </a:xfrm>
          <a:prstGeom prst="rect">
            <a:avLst/>
          </a:prstGeom>
        </p:spPr>
      </p:pic>
    </p:spTree>
    <p:extLst>
      <p:ext uri="{BB962C8B-B14F-4D97-AF65-F5344CB8AC3E}">
        <p14:creationId xmlns:p14="http://schemas.microsoft.com/office/powerpoint/2010/main" val="3611413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B80B7-11E6-F845-90D4-E1AA47CA042C}"/>
              </a:ext>
            </a:extLst>
          </p:cNvPr>
          <p:cNvSpPr>
            <a:spLocks noGrp="1"/>
          </p:cNvSpPr>
          <p:nvPr>
            <p:ph type="title"/>
          </p:nvPr>
        </p:nvSpPr>
        <p:spPr>
          <a:xfrm>
            <a:off x="1251678" y="167232"/>
            <a:ext cx="10510017" cy="1492132"/>
          </a:xfrm>
        </p:spPr>
        <p:txBody>
          <a:bodyPr>
            <a:noAutofit/>
          </a:bodyPr>
          <a:lstStyle/>
          <a:p>
            <a:r>
              <a:rPr lang="en-US" sz="2800" dirty="0"/>
              <a:t>This worse case scenario is shaped by the projection of the current trajectory, shaped by existing and announced policies</a:t>
            </a:r>
          </a:p>
        </p:txBody>
      </p:sp>
      <p:sp>
        <p:nvSpPr>
          <p:cNvPr id="3" name="Content Placeholder 2">
            <a:extLst>
              <a:ext uri="{FF2B5EF4-FFF2-40B4-BE49-F238E27FC236}">
                <a16:creationId xmlns:a16="http://schemas.microsoft.com/office/drawing/2014/main" id="{DF0D3125-F7E9-C54E-9688-D88497E1FA37}"/>
              </a:ext>
            </a:extLst>
          </p:cNvPr>
          <p:cNvSpPr>
            <a:spLocks noGrp="1"/>
          </p:cNvSpPr>
          <p:nvPr>
            <p:ph idx="1"/>
          </p:nvPr>
        </p:nvSpPr>
        <p:spPr>
          <a:xfrm>
            <a:off x="1251678" y="1390423"/>
            <a:ext cx="10178322" cy="4813154"/>
          </a:xfrm>
        </p:spPr>
        <p:txBody>
          <a:bodyPr>
            <a:normAutofit/>
          </a:bodyPr>
          <a:lstStyle/>
          <a:p>
            <a:r>
              <a:rPr lang="en-US" dirty="0"/>
              <a:t>On the current trajectory, demand for primary chemicals is set to increase by around 30% by 2030 and almost 60% by 2050</a:t>
            </a:r>
          </a:p>
          <a:p>
            <a:r>
              <a:rPr lang="en-US" dirty="0"/>
              <a:t>Production of methanol in the RTS is the highest area of global growth among primary chemicals, with output increasing by more than 50% by 2030 and almost doubling by 2050.</a:t>
            </a:r>
          </a:p>
          <a:p>
            <a:r>
              <a:rPr lang="en-US" dirty="0"/>
              <a:t>China was already responsible for more than 50% of global methanol production (USING COAL)  in 2017, a figure that remains relatively consistent throughout the period to 2050.</a:t>
            </a:r>
          </a:p>
          <a:p>
            <a:r>
              <a:rPr lang="en-US" dirty="0"/>
              <a:t>Demand for HVCs grows by around 60% by 2050 (relative to 2017), the second-fastest rate among primary chemicals, with  plastics are expected to remain the key driver of demand for HVCs</a:t>
            </a:r>
          </a:p>
          <a:p>
            <a:r>
              <a:rPr lang="en-US" dirty="0"/>
              <a:t>Ammonia grows at the slowest rate among primary chemicals (saturation taking hold in developed economies.)</a:t>
            </a:r>
          </a:p>
        </p:txBody>
      </p:sp>
    </p:spTree>
    <p:extLst>
      <p:ext uri="{BB962C8B-B14F-4D97-AF65-F5344CB8AC3E}">
        <p14:creationId xmlns:p14="http://schemas.microsoft.com/office/powerpoint/2010/main" val="2731123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73AABC0-73BC-774D-9FFA-B76E1832DCCE}"/>
              </a:ext>
            </a:extLst>
          </p:cNvPr>
          <p:cNvPicPr>
            <a:picLocks noGrp="1" noChangeAspect="1"/>
          </p:cNvPicPr>
          <p:nvPr>
            <p:ph idx="1"/>
          </p:nvPr>
        </p:nvPicPr>
        <p:blipFill>
          <a:blip r:embed="rId2"/>
          <a:stretch>
            <a:fillRect/>
          </a:stretch>
        </p:blipFill>
        <p:spPr>
          <a:xfrm>
            <a:off x="1240747" y="620343"/>
            <a:ext cx="7721494" cy="2754451"/>
          </a:xfrm>
        </p:spPr>
      </p:pic>
      <p:sp>
        <p:nvSpPr>
          <p:cNvPr id="6" name="Rectangle 5">
            <a:extLst>
              <a:ext uri="{FF2B5EF4-FFF2-40B4-BE49-F238E27FC236}">
                <a16:creationId xmlns:a16="http://schemas.microsoft.com/office/drawing/2014/main" id="{5884AAB0-4462-7D41-8874-2A61D098068A}"/>
              </a:ext>
            </a:extLst>
          </p:cNvPr>
          <p:cNvSpPr/>
          <p:nvPr/>
        </p:nvSpPr>
        <p:spPr>
          <a:xfrm>
            <a:off x="1097888" y="251011"/>
            <a:ext cx="8975400" cy="369332"/>
          </a:xfrm>
          <a:prstGeom prst="rect">
            <a:avLst/>
          </a:prstGeom>
        </p:spPr>
        <p:txBody>
          <a:bodyPr wrap="square">
            <a:spAutoFit/>
          </a:bodyPr>
          <a:lstStyle/>
          <a:p>
            <a:r>
              <a:rPr lang="en-US" b="1" dirty="0"/>
              <a:t>Shares of oil demand for chemical feedstock and passenger vehicles in the RTS</a:t>
            </a:r>
          </a:p>
        </p:txBody>
      </p:sp>
      <p:sp>
        <p:nvSpPr>
          <p:cNvPr id="7" name="Rectangle 6">
            <a:extLst>
              <a:ext uri="{FF2B5EF4-FFF2-40B4-BE49-F238E27FC236}">
                <a16:creationId xmlns:a16="http://schemas.microsoft.com/office/drawing/2014/main" id="{AC86B939-66F0-E444-BF7E-DEC4188A3FEA}"/>
              </a:ext>
            </a:extLst>
          </p:cNvPr>
          <p:cNvSpPr/>
          <p:nvPr/>
        </p:nvSpPr>
        <p:spPr>
          <a:xfrm>
            <a:off x="9105100" y="980091"/>
            <a:ext cx="2309092" cy="1754326"/>
          </a:xfrm>
          <a:prstGeom prst="rect">
            <a:avLst/>
          </a:prstGeom>
        </p:spPr>
        <p:txBody>
          <a:bodyPr wrap="square">
            <a:spAutoFit/>
          </a:bodyPr>
          <a:lstStyle/>
          <a:p>
            <a:r>
              <a:rPr lang="en-US" dirty="0"/>
              <a:t>The growing share of chemical feedstock in total oil demand surpasses that of passenger vehicles in certain regions.</a:t>
            </a:r>
          </a:p>
        </p:txBody>
      </p:sp>
      <p:pic>
        <p:nvPicPr>
          <p:cNvPr id="9" name="Picture 8">
            <a:extLst>
              <a:ext uri="{FF2B5EF4-FFF2-40B4-BE49-F238E27FC236}">
                <a16:creationId xmlns:a16="http://schemas.microsoft.com/office/drawing/2014/main" id="{FF199FE2-BF10-064D-859E-87FA25FC29DC}"/>
              </a:ext>
            </a:extLst>
          </p:cNvPr>
          <p:cNvPicPr>
            <a:picLocks noChangeAspect="1"/>
          </p:cNvPicPr>
          <p:nvPr/>
        </p:nvPicPr>
        <p:blipFill>
          <a:blip r:embed="rId3"/>
          <a:stretch>
            <a:fillRect/>
          </a:stretch>
        </p:blipFill>
        <p:spPr>
          <a:xfrm>
            <a:off x="1360290" y="3744126"/>
            <a:ext cx="7744810" cy="2974504"/>
          </a:xfrm>
          <a:prstGeom prst="rect">
            <a:avLst/>
          </a:prstGeom>
        </p:spPr>
      </p:pic>
      <p:sp>
        <p:nvSpPr>
          <p:cNvPr id="10" name="Rectangle 9">
            <a:extLst>
              <a:ext uri="{FF2B5EF4-FFF2-40B4-BE49-F238E27FC236}">
                <a16:creationId xmlns:a16="http://schemas.microsoft.com/office/drawing/2014/main" id="{CDDEE313-EC3A-D244-8604-11DBAA2851DA}"/>
              </a:ext>
            </a:extLst>
          </p:cNvPr>
          <p:cNvSpPr/>
          <p:nvPr/>
        </p:nvSpPr>
        <p:spPr>
          <a:xfrm>
            <a:off x="1240747" y="3469815"/>
            <a:ext cx="4043671" cy="369332"/>
          </a:xfrm>
          <a:prstGeom prst="rect">
            <a:avLst/>
          </a:prstGeom>
        </p:spPr>
        <p:txBody>
          <a:bodyPr wrap="none">
            <a:spAutoFit/>
          </a:bodyPr>
          <a:lstStyle/>
          <a:p>
            <a:r>
              <a:rPr lang="en-US" b="1" dirty="0"/>
              <a:t>CO2 emission intensities in the RTS</a:t>
            </a:r>
          </a:p>
        </p:txBody>
      </p:sp>
      <p:sp>
        <p:nvSpPr>
          <p:cNvPr id="11" name="Rectangle 10">
            <a:extLst>
              <a:ext uri="{FF2B5EF4-FFF2-40B4-BE49-F238E27FC236}">
                <a16:creationId xmlns:a16="http://schemas.microsoft.com/office/drawing/2014/main" id="{19A702AF-455A-1447-80A6-73FE89C54FC2}"/>
              </a:ext>
            </a:extLst>
          </p:cNvPr>
          <p:cNvSpPr/>
          <p:nvPr/>
        </p:nvSpPr>
        <p:spPr>
          <a:xfrm>
            <a:off x="9224643" y="3839147"/>
            <a:ext cx="2725271" cy="1477328"/>
          </a:xfrm>
          <a:prstGeom prst="rect">
            <a:avLst/>
          </a:prstGeom>
        </p:spPr>
        <p:txBody>
          <a:bodyPr wrap="square">
            <a:spAutoFit/>
          </a:bodyPr>
          <a:lstStyle/>
          <a:p>
            <a:r>
              <a:rPr lang="en-US" dirty="0"/>
              <a:t>Gentle declines in CO2 emissions intensity take place for all chemicals across all regions, mainly due to integration of CCS</a:t>
            </a:r>
          </a:p>
        </p:txBody>
      </p:sp>
    </p:spTree>
    <p:extLst>
      <p:ext uri="{BB962C8B-B14F-4D97-AF65-F5344CB8AC3E}">
        <p14:creationId xmlns:p14="http://schemas.microsoft.com/office/powerpoint/2010/main" val="3005558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A92F0F0-20E9-2D4E-9C6F-A5891A469892}"/>
              </a:ext>
            </a:extLst>
          </p:cNvPr>
          <p:cNvGrpSpPr/>
          <p:nvPr/>
        </p:nvGrpSpPr>
        <p:grpSpPr>
          <a:xfrm>
            <a:off x="390455" y="384484"/>
            <a:ext cx="6476510" cy="3362763"/>
            <a:chOff x="-819716" y="4543189"/>
            <a:chExt cx="4857751" cy="2162175"/>
          </a:xfrm>
        </p:grpSpPr>
        <p:grpSp>
          <p:nvGrpSpPr>
            <p:cNvPr id="5" name="Group 4">
              <a:extLst>
                <a:ext uri="{FF2B5EF4-FFF2-40B4-BE49-F238E27FC236}">
                  <a16:creationId xmlns:a16="http://schemas.microsoft.com/office/drawing/2014/main" id="{B61144AD-D352-B340-AF87-586F36AD9191}"/>
                </a:ext>
              </a:extLst>
            </p:cNvPr>
            <p:cNvGrpSpPr/>
            <p:nvPr/>
          </p:nvGrpSpPr>
          <p:grpSpPr>
            <a:xfrm>
              <a:off x="-819716" y="4543189"/>
              <a:ext cx="4857751" cy="2162175"/>
              <a:chOff x="161925" y="1647825"/>
              <a:chExt cx="4857751" cy="2162175"/>
            </a:xfrm>
          </p:grpSpPr>
          <p:pic>
            <p:nvPicPr>
              <p:cNvPr id="9" name="Picture 3" descr="C:\Work\Harvard\Thesis related\PhD dissertation\working chapters\3power functions\fig_windSolarGrid.png">
                <a:extLst>
                  <a:ext uri="{FF2B5EF4-FFF2-40B4-BE49-F238E27FC236}">
                    <a16:creationId xmlns:a16="http://schemas.microsoft.com/office/drawing/2014/main" id="{FB6DE05B-C5C7-8B44-87AB-4B4C53FDEB3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6947"/>
              <a:stretch/>
            </p:blipFill>
            <p:spPr bwMode="auto">
              <a:xfrm>
                <a:off x="962026" y="1794340"/>
                <a:ext cx="4057650" cy="201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6">
                <a:extLst>
                  <a:ext uri="{FF2B5EF4-FFF2-40B4-BE49-F238E27FC236}">
                    <a16:creationId xmlns:a16="http://schemas.microsoft.com/office/drawing/2014/main" id="{69477B0C-8DCD-A548-9BC4-F8CEC8D438DE}"/>
                  </a:ext>
                </a:extLst>
              </p:cNvPr>
              <p:cNvSpPr txBox="1">
                <a:spLocks noChangeArrowheads="1"/>
              </p:cNvSpPr>
              <p:nvPr/>
            </p:nvSpPr>
            <p:spPr bwMode="auto">
              <a:xfrm>
                <a:off x="3147157" y="1755307"/>
                <a:ext cx="16658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wrap="none" lIns="91440" tIns="45720" rIns="91440" bIns="45720">
                <a:spAutoFit/>
              </a:bodyPr>
              <a:lstStyle>
                <a:lvl1pPr>
                  <a:defRPr sz="1600" b="1">
                    <a:solidFill>
                      <a:schemeClr val="tx1"/>
                    </a:solidFill>
                    <a:latin typeface="Comic Sans MS" pitchFamily="66" charset="0"/>
                  </a:defRPr>
                </a:lvl1pPr>
                <a:lvl2pPr marL="742950" indent="-285750">
                  <a:defRPr sz="1600" b="1">
                    <a:solidFill>
                      <a:schemeClr val="tx1"/>
                    </a:solidFill>
                    <a:latin typeface="Comic Sans MS" pitchFamily="66" charset="0"/>
                  </a:defRPr>
                </a:lvl2pPr>
                <a:lvl3pPr marL="1143000" indent="-228600">
                  <a:defRPr sz="1600" b="1">
                    <a:solidFill>
                      <a:schemeClr val="tx1"/>
                    </a:solidFill>
                    <a:latin typeface="Comic Sans MS" pitchFamily="66" charset="0"/>
                  </a:defRPr>
                </a:lvl3pPr>
                <a:lvl4pPr marL="1600200" indent="-228600">
                  <a:defRPr sz="1600" b="1">
                    <a:solidFill>
                      <a:schemeClr val="tx1"/>
                    </a:solidFill>
                    <a:latin typeface="Comic Sans MS" pitchFamily="66" charset="0"/>
                  </a:defRPr>
                </a:lvl4pPr>
                <a:lvl5pPr marL="2057400" indent="-228600">
                  <a:defRPr sz="1600" b="1">
                    <a:solidFill>
                      <a:schemeClr val="tx1"/>
                    </a:solidFill>
                    <a:latin typeface="Comic Sans MS" pitchFamily="66" charset="0"/>
                  </a:defRPr>
                </a:lvl5pPr>
                <a:lvl6pPr marL="2514600" indent="-228600" eaLnBrk="0" fontAlgn="base" hangingPunct="0">
                  <a:spcBef>
                    <a:spcPct val="0"/>
                  </a:spcBef>
                  <a:spcAft>
                    <a:spcPct val="0"/>
                  </a:spcAft>
                  <a:defRPr sz="1600" b="1">
                    <a:solidFill>
                      <a:schemeClr val="tx1"/>
                    </a:solidFill>
                    <a:latin typeface="Comic Sans MS" pitchFamily="66" charset="0"/>
                  </a:defRPr>
                </a:lvl6pPr>
                <a:lvl7pPr marL="2971800" indent="-228600" eaLnBrk="0" fontAlgn="base" hangingPunct="0">
                  <a:spcBef>
                    <a:spcPct val="0"/>
                  </a:spcBef>
                  <a:spcAft>
                    <a:spcPct val="0"/>
                  </a:spcAft>
                  <a:defRPr sz="1600" b="1">
                    <a:solidFill>
                      <a:schemeClr val="tx1"/>
                    </a:solidFill>
                    <a:latin typeface="Comic Sans MS" pitchFamily="66" charset="0"/>
                  </a:defRPr>
                </a:lvl7pPr>
                <a:lvl8pPr marL="3429000" indent="-228600" eaLnBrk="0" fontAlgn="base" hangingPunct="0">
                  <a:spcBef>
                    <a:spcPct val="0"/>
                  </a:spcBef>
                  <a:spcAft>
                    <a:spcPct val="0"/>
                  </a:spcAft>
                  <a:defRPr sz="1600" b="1">
                    <a:solidFill>
                      <a:schemeClr val="tx1"/>
                    </a:solidFill>
                    <a:latin typeface="Comic Sans MS" pitchFamily="66" charset="0"/>
                  </a:defRPr>
                </a:lvl8pPr>
                <a:lvl9pPr marL="3886200" indent="-228600" eaLnBrk="0" fontAlgn="base" hangingPunct="0">
                  <a:spcBef>
                    <a:spcPct val="0"/>
                  </a:spcBef>
                  <a:spcAft>
                    <a:spcPct val="0"/>
                  </a:spcAft>
                  <a:defRPr sz="1600" b="1">
                    <a:solidFill>
                      <a:schemeClr val="tx1"/>
                    </a:solidFill>
                    <a:latin typeface="Comic Sans MS" pitchFamily="66" charset="0"/>
                  </a:defRPr>
                </a:lvl9pPr>
              </a:lstStyle>
              <a:p>
                <a:pPr algn="ctr"/>
                <a:r>
                  <a:rPr lang="en-US" b="0" dirty="0">
                    <a:latin typeface="Arial" panose="020B0604020202020204" pitchFamily="34" charset="0"/>
                    <a:cs typeface="Arial" panose="020B0604020202020204" pitchFamily="34" charset="0"/>
                  </a:rPr>
                  <a:t>wind production</a:t>
                </a:r>
              </a:p>
            </p:txBody>
          </p:sp>
          <p:sp>
            <p:nvSpPr>
              <p:cNvPr id="11" name="Text Box 8">
                <a:extLst>
                  <a:ext uri="{FF2B5EF4-FFF2-40B4-BE49-F238E27FC236}">
                    <a16:creationId xmlns:a16="http://schemas.microsoft.com/office/drawing/2014/main" id="{F19AE6D1-59B2-C44E-A0FD-FF563503FCDC}"/>
                  </a:ext>
                </a:extLst>
              </p:cNvPr>
              <p:cNvSpPr txBox="1">
                <a:spLocks noChangeArrowheads="1"/>
              </p:cNvSpPr>
              <p:nvPr/>
            </p:nvSpPr>
            <p:spPr bwMode="auto">
              <a:xfrm>
                <a:off x="3260886" y="2808035"/>
                <a:ext cx="14718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wrap="none" lIns="91440" tIns="45720" rIns="91440" bIns="45720">
                <a:spAutoFit/>
              </a:bodyPr>
              <a:lstStyle>
                <a:lvl1pPr>
                  <a:defRPr sz="1600" b="1">
                    <a:solidFill>
                      <a:schemeClr val="tx1"/>
                    </a:solidFill>
                    <a:latin typeface="Comic Sans MS" pitchFamily="66" charset="0"/>
                  </a:defRPr>
                </a:lvl1pPr>
                <a:lvl2pPr marL="742950" indent="-285750">
                  <a:defRPr sz="1600" b="1">
                    <a:solidFill>
                      <a:schemeClr val="tx1"/>
                    </a:solidFill>
                    <a:latin typeface="Comic Sans MS" pitchFamily="66" charset="0"/>
                  </a:defRPr>
                </a:lvl2pPr>
                <a:lvl3pPr marL="1143000" indent="-228600">
                  <a:defRPr sz="1600" b="1">
                    <a:solidFill>
                      <a:schemeClr val="tx1"/>
                    </a:solidFill>
                    <a:latin typeface="Comic Sans MS" pitchFamily="66" charset="0"/>
                  </a:defRPr>
                </a:lvl3pPr>
                <a:lvl4pPr marL="1600200" indent="-228600">
                  <a:defRPr sz="1600" b="1">
                    <a:solidFill>
                      <a:schemeClr val="tx1"/>
                    </a:solidFill>
                    <a:latin typeface="Comic Sans MS" pitchFamily="66" charset="0"/>
                  </a:defRPr>
                </a:lvl4pPr>
                <a:lvl5pPr marL="2057400" indent="-228600">
                  <a:defRPr sz="1600" b="1">
                    <a:solidFill>
                      <a:schemeClr val="tx1"/>
                    </a:solidFill>
                    <a:latin typeface="Comic Sans MS" pitchFamily="66" charset="0"/>
                  </a:defRPr>
                </a:lvl5pPr>
                <a:lvl6pPr marL="2514600" indent="-228600" eaLnBrk="0" fontAlgn="base" hangingPunct="0">
                  <a:spcBef>
                    <a:spcPct val="0"/>
                  </a:spcBef>
                  <a:spcAft>
                    <a:spcPct val="0"/>
                  </a:spcAft>
                  <a:defRPr sz="1600" b="1">
                    <a:solidFill>
                      <a:schemeClr val="tx1"/>
                    </a:solidFill>
                    <a:latin typeface="Comic Sans MS" pitchFamily="66" charset="0"/>
                  </a:defRPr>
                </a:lvl6pPr>
                <a:lvl7pPr marL="2971800" indent="-228600" eaLnBrk="0" fontAlgn="base" hangingPunct="0">
                  <a:spcBef>
                    <a:spcPct val="0"/>
                  </a:spcBef>
                  <a:spcAft>
                    <a:spcPct val="0"/>
                  </a:spcAft>
                  <a:defRPr sz="1600" b="1">
                    <a:solidFill>
                      <a:schemeClr val="tx1"/>
                    </a:solidFill>
                    <a:latin typeface="Comic Sans MS" pitchFamily="66" charset="0"/>
                  </a:defRPr>
                </a:lvl7pPr>
                <a:lvl8pPr marL="3429000" indent="-228600" eaLnBrk="0" fontAlgn="base" hangingPunct="0">
                  <a:spcBef>
                    <a:spcPct val="0"/>
                  </a:spcBef>
                  <a:spcAft>
                    <a:spcPct val="0"/>
                  </a:spcAft>
                  <a:defRPr sz="1600" b="1">
                    <a:solidFill>
                      <a:schemeClr val="tx1"/>
                    </a:solidFill>
                    <a:latin typeface="Comic Sans MS" pitchFamily="66" charset="0"/>
                  </a:defRPr>
                </a:lvl8pPr>
                <a:lvl9pPr marL="3886200" indent="-228600" eaLnBrk="0" fontAlgn="base" hangingPunct="0">
                  <a:spcBef>
                    <a:spcPct val="0"/>
                  </a:spcBef>
                  <a:spcAft>
                    <a:spcPct val="0"/>
                  </a:spcAft>
                  <a:defRPr sz="1600" b="1">
                    <a:solidFill>
                      <a:schemeClr val="tx1"/>
                    </a:solidFill>
                    <a:latin typeface="Comic Sans MS" pitchFamily="66" charset="0"/>
                  </a:defRPr>
                </a:lvl9pPr>
              </a:lstStyle>
              <a:p>
                <a:pPr algn="ctr"/>
                <a:r>
                  <a:rPr lang="en-US" b="0" dirty="0">
                    <a:latin typeface="Arial" panose="020B0604020202020204" pitchFamily="34" charset="0"/>
                    <a:cs typeface="Arial" panose="020B0604020202020204" pitchFamily="34" charset="0"/>
                  </a:rPr>
                  <a:t>PV production</a:t>
                </a:r>
              </a:p>
            </p:txBody>
          </p:sp>
          <p:pic>
            <p:nvPicPr>
              <p:cNvPr id="12" name="Picture 2" descr="C:\Users\Mike Aziz\Pictures\square-white.png">
                <a:extLst>
                  <a:ext uri="{FF2B5EF4-FFF2-40B4-BE49-F238E27FC236}">
                    <a16:creationId xmlns:a16="http://schemas.microsoft.com/office/drawing/2014/main" id="{05DC4B6B-F964-4240-A33A-E1FE768B6F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076" y="1723550"/>
                <a:ext cx="228599" cy="9244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23">
                <a:extLst>
                  <a:ext uri="{FF2B5EF4-FFF2-40B4-BE49-F238E27FC236}">
                    <a16:creationId xmlns:a16="http://schemas.microsoft.com/office/drawing/2014/main" id="{B9C2FA2E-B4F5-D148-B792-2C2BA4959FAE}"/>
                  </a:ext>
                </a:extLst>
              </p:cNvPr>
              <p:cNvSpPr txBox="1">
                <a:spLocks noChangeArrowheads="1"/>
              </p:cNvSpPr>
              <p:nvPr/>
            </p:nvSpPr>
            <p:spPr bwMode="auto">
              <a:xfrm>
                <a:off x="161925" y="1647825"/>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accent2"/>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spAutoFit/>
              </a:bodyPr>
              <a:lstStyle>
                <a:lvl1pPr>
                  <a:defRPr sz="1600" b="1">
                    <a:solidFill>
                      <a:schemeClr val="tx1"/>
                    </a:solidFill>
                    <a:latin typeface="Comic Sans MS" pitchFamily="66" charset="0"/>
                  </a:defRPr>
                </a:lvl1pPr>
                <a:lvl2pPr marL="742950" indent="-285750">
                  <a:defRPr sz="1600" b="1">
                    <a:solidFill>
                      <a:schemeClr val="tx1"/>
                    </a:solidFill>
                    <a:latin typeface="Comic Sans MS" pitchFamily="66" charset="0"/>
                  </a:defRPr>
                </a:lvl2pPr>
                <a:lvl3pPr marL="1143000" indent="-228600">
                  <a:defRPr sz="1600" b="1">
                    <a:solidFill>
                      <a:schemeClr val="tx1"/>
                    </a:solidFill>
                    <a:latin typeface="Comic Sans MS" pitchFamily="66" charset="0"/>
                  </a:defRPr>
                </a:lvl3pPr>
                <a:lvl4pPr marL="1600200" indent="-228600">
                  <a:defRPr sz="1600" b="1">
                    <a:solidFill>
                      <a:schemeClr val="tx1"/>
                    </a:solidFill>
                    <a:latin typeface="Comic Sans MS" pitchFamily="66" charset="0"/>
                  </a:defRPr>
                </a:lvl4pPr>
                <a:lvl5pPr marL="2057400" indent="-228600">
                  <a:defRPr sz="1600" b="1">
                    <a:solidFill>
                      <a:schemeClr val="tx1"/>
                    </a:solidFill>
                    <a:latin typeface="Comic Sans MS" pitchFamily="66" charset="0"/>
                  </a:defRPr>
                </a:lvl5pPr>
                <a:lvl6pPr marL="2514600" indent="-228600" eaLnBrk="0" fontAlgn="base" hangingPunct="0">
                  <a:spcBef>
                    <a:spcPct val="0"/>
                  </a:spcBef>
                  <a:spcAft>
                    <a:spcPct val="0"/>
                  </a:spcAft>
                  <a:defRPr sz="1600" b="1">
                    <a:solidFill>
                      <a:schemeClr val="tx1"/>
                    </a:solidFill>
                    <a:latin typeface="Comic Sans MS" pitchFamily="66" charset="0"/>
                  </a:defRPr>
                </a:lvl6pPr>
                <a:lvl7pPr marL="2971800" indent="-228600" eaLnBrk="0" fontAlgn="base" hangingPunct="0">
                  <a:spcBef>
                    <a:spcPct val="0"/>
                  </a:spcBef>
                  <a:spcAft>
                    <a:spcPct val="0"/>
                  </a:spcAft>
                  <a:defRPr sz="1600" b="1">
                    <a:solidFill>
                      <a:schemeClr val="tx1"/>
                    </a:solidFill>
                    <a:latin typeface="Comic Sans MS" pitchFamily="66" charset="0"/>
                  </a:defRPr>
                </a:lvl7pPr>
                <a:lvl8pPr marL="3429000" indent="-228600" eaLnBrk="0" fontAlgn="base" hangingPunct="0">
                  <a:spcBef>
                    <a:spcPct val="0"/>
                  </a:spcBef>
                  <a:spcAft>
                    <a:spcPct val="0"/>
                  </a:spcAft>
                  <a:defRPr sz="1600" b="1">
                    <a:solidFill>
                      <a:schemeClr val="tx1"/>
                    </a:solidFill>
                    <a:latin typeface="Comic Sans MS" pitchFamily="66" charset="0"/>
                  </a:defRPr>
                </a:lvl8pPr>
                <a:lvl9pPr marL="3886200" indent="-228600" eaLnBrk="0" fontAlgn="base" hangingPunct="0">
                  <a:spcBef>
                    <a:spcPct val="0"/>
                  </a:spcBef>
                  <a:spcAft>
                    <a:spcPct val="0"/>
                  </a:spcAft>
                  <a:defRPr sz="1600" b="1">
                    <a:solidFill>
                      <a:schemeClr val="tx1"/>
                    </a:solidFill>
                    <a:latin typeface="Comic Sans MS" pitchFamily="66" charset="0"/>
                  </a:defRPr>
                </a:lvl9pPr>
              </a:lstStyle>
              <a:p>
                <a:endParaRPr lang="en-US" altLang="en-US" b="0" dirty="0">
                  <a:latin typeface="Arial" panose="020B0604020202020204" pitchFamily="34" charset="0"/>
                  <a:cs typeface="Arial" panose="020B0604020202020204" pitchFamily="34" charset="0"/>
                </a:endParaRPr>
              </a:p>
            </p:txBody>
          </p:sp>
          <p:pic>
            <p:nvPicPr>
              <p:cNvPr id="14" name="Picture 2" descr="C:\Users\Mike Aziz\Pictures\square-white.png">
                <a:extLst>
                  <a:ext uri="{FF2B5EF4-FFF2-40B4-BE49-F238E27FC236}">
                    <a16:creationId xmlns:a16="http://schemas.microsoft.com/office/drawing/2014/main" id="{49284B10-1D41-5E45-8161-7E7A66E142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076" y="2742725"/>
                <a:ext cx="228599" cy="9244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23">
                <a:extLst>
                  <a:ext uri="{FF2B5EF4-FFF2-40B4-BE49-F238E27FC236}">
                    <a16:creationId xmlns:a16="http://schemas.microsoft.com/office/drawing/2014/main" id="{9BEEDA24-11D3-3745-ACA3-FF8BEB65D32D}"/>
                  </a:ext>
                </a:extLst>
              </p:cNvPr>
              <p:cNvSpPr txBox="1">
                <a:spLocks noChangeArrowheads="1"/>
              </p:cNvSpPr>
              <p:nvPr/>
            </p:nvSpPr>
            <p:spPr bwMode="auto">
              <a:xfrm>
                <a:off x="161925" y="2724150"/>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accent2"/>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spAutoFit/>
              </a:bodyPr>
              <a:lstStyle>
                <a:lvl1pPr>
                  <a:defRPr sz="1600" b="1">
                    <a:solidFill>
                      <a:schemeClr val="tx1"/>
                    </a:solidFill>
                    <a:latin typeface="Comic Sans MS" pitchFamily="66" charset="0"/>
                  </a:defRPr>
                </a:lvl1pPr>
                <a:lvl2pPr marL="742950" indent="-285750">
                  <a:defRPr sz="1600" b="1">
                    <a:solidFill>
                      <a:schemeClr val="tx1"/>
                    </a:solidFill>
                    <a:latin typeface="Comic Sans MS" pitchFamily="66" charset="0"/>
                  </a:defRPr>
                </a:lvl2pPr>
                <a:lvl3pPr marL="1143000" indent="-228600">
                  <a:defRPr sz="1600" b="1">
                    <a:solidFill>
                      <a:schemeClr val="tx1"/>
                    </a:solidFill>
                    <a:latin typeface="Comic Sans MS" pitchFamily="66" charset="0"/>
                  </a:defRPr>
                </a:lvl3pPr>
                <a:lvl4pPr marL="1600200" indent="-228600">
                  <a:defRPr sz="1600" b="1">
                    <a:solidFill>
                      <a:schemeClr val="tx1"/>
                    </a:solidFill>
                    <a:latin typeface="Comic Sans MS" pitchFamily="66" charset="0"/>
                  </a:defRPr>
                </a:lvl4pPr>
                <a:lvl5pPr marL="2057400" indent="-228600">
                  <a:defRPr sz="1600" b="1">
                    <a:solidFill>
                      <a:schemeClr val="tx1"/>
                    </a:solidFill>
                    <a:latin typeface="Comic Sans MS" pitchFamily="66" charset="0"/>
                  </a:defRPr>
                </a:lvl5pPr>
                <a:lvl6pPr marL="2514600" indent="-228600" eaLnBrk="0" fontAlgn="base" hangingPunct="0">
                  <a:spcBef>
                    <a:spcPct val="0"/>
                  </a:spcBef>
                  <a:spcAft>
                    <a:spcPct val="0"/>
                  </a:spcAft>
                  <a:defRPr sz="1600" b="1">
                    <a:solidFill>
                      <a:schemeClr val="tx1"/>
                    </a:solidFill>
                    <a:latin typeface="Comic Sans MS" pitchFamily="66" charset="0"/>
                  </a:defRPr>
                </a:lvl6pPr>
                <a:lvl7pPr marL="2971800" indent="-228600" eaLnBrk="0" fontAlgn="base" hangingPunct="0">
                  <a:spcBef>
                    <a:spcPct val="0"/>
                  </a:spcBef>
                  <a:spcAft>
                    <a:spcPct val="0"/>
                  </a:spcAft>
                  <a:defRPr sz="1600" b="1">
                    <a:solidFill>
                      <a:schemeClr val="tx1"/>
                    </a:solidFill>
                    <a:latin typeface="Comic Sans MS" pitchFamily="66" charset="0"/>
                  </a:defRPr>
                </a:lvl7pPr>
                <a:lvl8pPr marL="3429000" indent="-228600" eaLnBrk="0" fontAlgn="base" hangingPunct="0">
                  <a:spcBef>
                    <a:spcPct val="0"/>
                  </a:spcBef>
                  <a:spcAft>
                    <a:spcPct val="0"/>
                  </a:spcAft>
                  <a:defRPr sz="1600" b="1">
                    <a:solidFill>
                      <a:schemeClr val="tx1"/>
                    </a:solidFill>
                    <a:latin typeface="Comic Sans MS" pitchFamily="66" charset="0"/>
                  </a:defRPr>
                </a:lvl8pPr>
                <a:lvl9pPr marL="3886200" indent="-228600" eaLnBrk="0" fontAlgn="base" hangingPunct="0">
                  <a:spcBef>
                    <a:spcPct val="0"/>
                  </a:spcBef>
                  <a:spcAft>
                    <a:spcPct val="0"/>
                  </a:spcAft>
                  <a:defRPr sz="1600" b="1">
                    <a:solidFill>
                      <a:schemeClr val="tx1"/>
                    </a:solidFill>
                    <a:latin typeface="Comic Sans MS" pitchFamily="66" charset="0"/>
                  </a:defRPr>
                </a:lvl9pPr>
              </a:lstStyle>
              <a:p>
                <a:endParaRPr lang="en-US" altLang="en-US" b="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70D52261-4B75-8448-A9FC-1BFC51656B57}"/>
                  </a:ext>
                </a:extLst>
              </p:cNvPr>
              <p:cNvSpPr txBox="1"/>
              <p:nvPr/>
            </p:nvSpPr>
            <p:spPr>
              <a:xfrm rot="16200000">
                <a:off x="846193" y="2203477"/>
                <a:ext cx="451019" cy="200361"/>
              </a:xfrm>
              <a:prstGeom prst="rect">
                <a:avLst/>
              </a:prstGeom>
              <a:noFill/>
            </p:spPr>
            <p:txBody>
              <a:bodyPr wrap="none" lIns="91440" tIns="45720" rIns="91440" bIns="45720" rtlCol="0">
                <a:spAutoFit/>
              </a:bodyPr>
              <a:lstStyle/>
              <a:p>
                <a:r>
                  <a:rPr lang="en-US" sz="1400" b="0" dirty="0">
                    <a:latin typeface="Arial" pitchFamily="34" charset="0"/>
                    <a:cs typeface="Arial" pitchFamily="34" charset="0"/>
                  </a:rPr>
                  <a:t>Power</a:t>
                </a:r>
                <a:endParaRPr lang="en-US" b="0" dirty="0">
                  <a:latin typeface="Arial" pitchFamily="34" charset="0"/>
                  <a:cs typeface="Arial" pitchFamily="34" charset="0"/>
                </a:endParaRPr>
              </a:p>
            </p:txBody>
          </p:sp>
          <p:sp>
            <p:nvSpPr>
              <p:cNvPr id="17" name="TextBox 16">
                <a:extLst>
                  <a:ext uri="{FF2B5EF4-FFF2-40B4-BE49-F238E27FC236}">
                    <a16:creationId xmlns:a16="http://schemas.microsoft.com/office/drawing/2014/main" id="{55A6B672-F5AD-B94C-8606-AFA7602BAFE7}"/>
                  </a:ext>
                </a:extLst>
              </p:cNvPr>
              <p:cNvSpPr txBox="1"/>
              <p:nvPr/>
            </p:nvSpPr>
            <p:spPr>
              <a:xfrm rot="16200000">
                <a:off x="846193" y="3300996"/>
                <a:ext cx="451019" cy="200361"/>
              </a:xfrm>
              <a:prstGeom prst="rect">
                <a:avLst/>
              </a:prstGeom>
              <a:noFill/>
            </p:spPr>
            <p:txBody>
              <a:bodyPr wrap="none" lIns="91440" tIns="45720" rIns="91440" bIns="45720" rtlCol="0">
                <a:spAutoFit/>
              </a:bodyPr>
              <a:lstStyle/>
              <a:p>
                <a:r>
                  <a:rPr lang="en-US" sz="1400" b="0" dirty="0">
                    <a:latin typeface="Arial" pitchFamily="34" charset="0"/>
                    <a:cs typeface="Arial" pitchFamily="34" charset="0"/>
                  </a:rPr>
                  <a:t>Power</a:t>
                </a:r>
                <a:endParaRPr lang="en-US" b="0" dirty="0">
                  <a:latin typeface="Arial" pitchFamily="34" charset="0"/>
                  <a:cs typeface="Arial" pitchFamily="34" charset="0"/>
                </a:endParaRPr>
              </a:p>
            </p:txBody>
          </p:sp>
        </p:grpSp>
        <p:grpSp>
          <p:nvGrpSpPr>
            <p:cNvPr id="6" name="Group 5">
              <a:extLst>
                <a:ext uri="{FF2B5EF4-FFF2-40B4-BE49-F238E27FC236}">
                  <a16:creationId xmlns:a16="http://schemas.microsoft.com/office/drawing/2014/main" id="{9C4B77A9-49D5-494D-9A59-8C915468EAAC}"/>
                </a:ext>
              </a:extLst>
            </p:cNvPr>
            <p:cNvGrpSpPr/>
            <p:nvPr/>
          </p:nvGrpSpPr>
          <p:grpSpPr>
            <a:xfrm>
              <a:off x="270541" y="5581730"/>
              <a:ext cx="3739487" cy="221599"/>
              <a:chOff x="270541" y="5581730"/>
              <a:chExt cx="3739487" cy="221599"/>
            </a:xfrm>
          </p:grpSpPr>
          <p:cxnSp>
            <p:nvCxnSpPr>
              <p:cNvPr id="7" name="Straight Arrow Connector 6">
                <a:extLst>
                  <a:ext uri="{FF2B5EF4-FFF2-40B4-BE49-F238E27FC236}">
                    <a16:creationId xmlns:a16="http://schemas.microsoft.com/office/drawing/2014/main" id="{5EEB8993-D6E1-8E47-ACA1-279F52984739}"/>
                  </a:ext>
                </a:extLst>
              </p:cNvPr>
              <p:cNvCxnSpPr/>
              <p:nvPr/>
            </p:nvCxnSpPr>
            <p:spPr bwMode="auto">
              <a:xfrm>
                <a:off x="270541" y="5679436"/>
                <a:ext cx="3739487" cy="0"/>
              </a:xfrm>
              <a:prstGeom prst="straightConnector1">
                <a:avLst/>
              </a:prstGeom>
              <a:solidFill>
                <a:schemeClr val="accent1"/>
              </a:solidFill>
              <a:ln w="15875" cap="flat" cmpd="sng" algn="ctr">
                <a:solidFill>
                  <a:schemeClr val="tx1"/>
                </a:solidFill>
                <a:prstDash val="solid"/>
                <a:round/>
                <a:headEnd type="arrow" w="med" len="med"/>
                <a:tailEnd type="arrow"/>
              </a:ln>
              <a:effectLst/>
            </p:spPr>
          </p:cxnSp>
          <p:sp>
            <p:nvSpPr>
              <p:cNvPr id="8" name="TextBox 1">
                <a:extLst>
                  <a:ext uri="{FF2B5EF4-FFF2-40B4-BE49-F238E27FC236}">
                    <a16:creationId xmlns:a16="http://schemas.microsoft.com/office/drawing/2014/main" id="{97CC3436-2C31-7F46-8F7E-F3526AB20F61}"/>
                  </a:ext>
                </a:extLst>
              </p:cNvPr>
              <p:cNvSpPr txBox="1">
                <a:spLocks noChangeArrowheads="1"/>
              </p:cNvSpPr>
              <p:nvPr/>
            </p:nvSpPr>
            <p:spPr bwMode="auto">
              <a:xfrm>
                <a:off x="1882858" y="5581730"/>
                <a:ext cx="599588" cy="2215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8288" tIns="18288" rIns="18288" bIns="18288">
                <a:spAutoFit/>
              </a:bodyPr>
              <a:lstStyle>
                <a:lvl1pPr>
                  <a:defRPr sz="1600" b="1">
                    <a:solidFill>
                      <a:schemeClr val="tx1"/>
                    </a:solidFill>
                    <a:latin typeface="Comic Sans MS" pitchFamily="66" charset="0"/>
                  </a:defRPr>
                </a:lvl1pPr>
                <a:lvl2pPr marL="742950" indent="-285750">
                  <a:defRPr sz="1600" b="1">
                    <a:solidFill>
                      <a:schemeClr val="tx1"/>
                    </a:solidFill>
                    <a:latin typeface="Comic Sans MS" pitchFamily="66" charset="0"/>
                  </a:defRPr>
                </a:lvl2pPr>
                <a:lvl3pPr marL="1143000" indent="-228600">
                  <a:defRPr sz="1600" b="1">
                    <a:solidFill>
                      <a:schemeClr val="tx1"/>
                    </a:solidFill>
                    <a:latin typeface="Comic Sans MS" pitchFamily="66" charset="0"/>
                  </a:defRPr>
                </a:lvl3pPr>
                <a:lvl4pPr marL="1600200" indent="-228600">
                  <a:defRPr sz="1600" b="1">
                    <a:solidFill>
                      <a:schemeClr val="tx1"/>
                    </a:solidFill>
                    <a:latin typeface="Comic Sans MS" pitchFamily="66" charset="0"/>
                  </a:defRPr>
                </a:lvl4pPr>
                <a:lvl5pPr marL="2057400" indent="-228600">
                  <a:defRPr sz="1600" b="1">
                    <a:solidFill>
                      <a:schemeClr val="tx1"/>
                    </a:solidFill>
                    <a:latin typeface="Comic Sans MS" pitchFamily="66" charset="0"/>
                  </a:defRPr>
                </a:lvl5pPr>
                <a:lvl6pPr marL="2514600" indent="-228600" eaLnBrk="0" fontAlgn="base" hangingPunct="0">
                  <a:spcBef>
                    <a:spcPct val="0"/>
                  </a:spcBef>
                  <a:spcAft>
                    <a:spcPct val="0"/>
                  </a:spcAft>
                  <a:defRPr sz="1600" b="1">
                    <a:solidFill>
                      <a:schemeClr val="tx1"/>
                    </a:solidFill>
                    <a:latin typeface="Comic Sans MS" pitchFamily="66" charset="0"/>
                  </a:defRPr>
                </a:lvl6pPr>
                <a:lvl7pPr marL="2971800" indent="-228600" eaLnBrk="0" fontAlgn="base" hangingPunct="0">
                  <a:spcBef>
                    <a:spcPct val="0"/>
                  </a:spcBef>
                  <a:spcAft>
                    <a:spcPct val="0"/>
                  </a:spcAft>
                  <a:defRPr sz="1600" b="1">
                    <a:solidFill>
                      <a:schemeClr val="tx1"/>
                    </a:solidFill>
                    <a:latin typeface="Comic Sans MS" pitchFamily="66" charset="0"/>
                  </a:defRPr>
                </a:lvl7pPr>
                <a:lvl8pPr marL="3429000" indent="-228600" eaLnBrk="0" fontAlgn="base" hangingPunct="0">
                  <a:spcBef>
                    <a:spcPct val="0"/>
                  </a:spcBef>
                  <a:spcAft>
                    <a:spcPct val="0"/>
                  </a:spcAft>
                  <a:defRPr sz="1600" b="1">
                    <a:solidFill>
                      <a:schemeClr val="tx1"/>
                    </a:solidFill>
                    <a:latin typeface="Comic Sans MS" pitchFamily="66" charset="0"/>
                  </a:defRPr>
                </a:lvl8pPr>
                <a:lvl9pPr marL="3886200" indent="-228600" eaLnBrk="0" fontAlgn="base" hangingPunct="0">
                  <a:spcBef>
                    <a:spcPct val="0"/>
                  </a:spcBef>
                  <a:spcAft>
                    <a:spcPct val="0"/>
                  </a:spcAft>
                  <a:defRPr sz="1600" b="1">
                    <a:solidFill>
                      <a:schemeClr val="tx1"/>
                    </a:solidFill>
                    <a:latin typeface="Comic Sans MS" pitchFamily="66" charset="0"/>
                  </a:defRPr>
                </a:lvl9pPr>
              </a:lstStyle>
              <a:p>
                <a:r>
                  <a:rPr lang="en-US" altLang="en-US" sz="1200" b="0" dirty="0">
                    <a:latin typeface="Arial" charset="0"/>
                    <a:cs typeface="Arial" charset="0"/>
                  </a:rPr>
                  <a:t>3 weeks</a:t>
                </a:r>
              </a:p>
            </p:txBody>
          </p:sp>
        </p:grpSp>
      </p:grpSp>
      <p:pic>
        <p:nvPicPr>
          <p:cNvPr id="18" name="Picture 6">
            <a:extLst>
              <a:ext uri="{FF2B5EF4-FFF2-40B4-BE49-F238E27FC236}">
                <a16:creationId xmlns:a16="http://schemas.microsoft.com/office/drawing/2014/main" id="{65705C66-EFD7-EA48-975B-5D47ACD4BA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4021" y="3663618"/>
            <a:ext cx="4985604" cy="1693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 Box 1032">
            <a:extLst>
              <a:ext uri="{FF2B5EF4-FFF2-40B4-BE49-F238E27FC236}">
                <a16:creationId xmlns:a16="http://schemas.microsoft.com/office/drawing/2014/main" id="{E6C3CDDF-3C86-914F-9A33-3493348A6CD7}"/>
              </a:ext>
            </a:extLst>
          </p:cNvPr>
          <p:cNvSpPr txBox="1">
            <a:spLocks noChangeArrowheads="1"/>
          </p:cNvSpPr>
          <p:nvPr/>
        </p:nvSpPr>
        <p:spPr bwMode="auto">
          <a:xfrm>
            <a:off x="3074290" y="4543001"/>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lIns="91440" tIns="45720" rIns="91440" bIns="45720">
            <a:spAutoFit/>
          </a:bodyPr>
          <a:lstStyle>
            <a:lvl1pPr>
              <a:defRPr sz="1600" b="1">
                <a:solidFill>
                  <a:schemeClr val="tx1"/>
                </a:solidFill>
                <a:latin typeface="Comic Sans MS" pitchFamily="66" charset="0"/>
              </a:defRPr>
            </a:lvl1pPr>
            <a:lvl2pPr marL="742950" indent="-285750">
              <a:defRPr sz="1600" b="1">
                <a:solidFill>
                  <a:schemeClr val="tx1"/>
                </a:solidFill>
                <a:latin typeface="Comic Sans MS" pitchFamily="66" charset="0"/>
              </a:defRPr>
            </a:lvl2pPr>
            <a:lvl3pPr marL="1143000" indent="-228600">
              <a:defRPr sz="1600" b="1">
                <a:solidFill>
                  <a:schemeClr val="tx1"/>
                </a:solidFill>
                <a:latin typeface="Comic Sans MS" pitchFamily="66" charset="0"/>
              </a:defRPr>
            </a:lvl3pPr>
            <a:lvl4pPr marL="1600200" indent="-228600">
              <a:defRPr sz="1600" b="1">
                <a:solidFill>
                  <a:schemeClr val="tx1"/>
                </a:solidFill>
                <a:latin typeface="Comic Sans MS" pitchFamily="66" charset="0"/>
              </a:defRPr>
            </a:lvl4pPr>
            <a:lvl5pPr marL="2057400" indent="-228600">
              <a:defRPr sz="1600" b="1">
                <a:solidFill>
                  <a:schemeClr val="tx1"/>
                </a:solidFill>
                <a:latin typeface="Comic Sans MS" pitchFamily="66" charset="0"/>
              </a:defRPr>
            </a:lvl5pPr>
            <a:lvl6pPr marL="2514600" indent="-228600" eaLnBrk="0" fontAlgn="base" hangingPunct="0">
              <a:spcBef>
                <a:spcPct val="0"/>
              </a:spcBef>
              <a:spcAft>
                <a:spcPct val="0"/>
              </a:spcAft>
              <a:defRPr sz="1600" b="1">
                <a:solidFill>
                  <a:schemeClr val="tx1"/>
                </a:solidFill>
                <a:latin typeface="Comic Sans MS" pitchFamily="66" charset="0"/>
              </a:defRPr>
            </a:lvl6pPr>
            <a:lvl7pPr marL="2971800" indent="-228600" eaLnBrk="0" fontAlgn="base" hangingPunct="0">
              <a:spcBef>
                <a:spcPct val="0"/>
              </a:spcBef>
              <a:spcAft>
                <a:spcPct val="0"/>
              </a:spcAft>
              <a:defRPr sz="1600" b="1">
                <a:solidFill>
                  <a:schemeClr val="tx1"/>
                </a:solidFill>
                <a:latin typeface="Comic Sans MS" pitchFamily="66" charset="0"/>
              </a:defRPr>
            </a:lvl7pPr>
            <a:lvl8pPr marL="3429000" indent="-228600" eaLnBrk="0" fontAlgn="base" hangingPunct="0">
              <a:spcBef>
                <a:spcPct val="0"/>
              </a:spcBef>
              <a:spcAft>
                <a:spcPct val="0"/>
              </a:spcAft>
              <a:defRPr sz="1600" b="1">
                <a:solidFill>
                  <a:schemeClr val="tx1"/>
                </a:solidFill>
                <a:latin typeface="Comic Sans MS" pitchFamily="66" charset="0"/>
              </a:defRPr>
            </a:lvl8pPr>
            <a:lvl9pPr marL="3886200" indent="-228600" eaLnBrk="0" fontAlgn="base" hangingPunct="0">
              <a:spcBef>
                <a:spcPct val="0"/>
              </a:spcBef>
              <a:spcAft>
                <a:spcPct val="0"/>
              </a:spcAft>
              <a:defRPr sz="1600" b="1">
                <a:solidFill>
                  <a:schemeClr val="tx1"/>
                </a:solidFill>
                <a:latin typeface="Comic Sans MS" pitchFamily="66" charset="0"/>
              </a:defRPr>
            </a:lvl9pPr>
          </a:lstStyle>
          <a:p>
            <a:pPr algn="ctr">
              <a:spcBef>
                <a:spcPct val="50000"/>
              </a:spcBef>
            </a:pPr>
            <a:r>
              <a:rPr lang="en-US" altLang="en-US" sz="1400" b="0" dirty="0">
                <a:latin typeface="Arial" panose="020B0604020202020204" pitchFamily="34" charset="0"/>
                <a:cs typeface="Arial" panose="020B0604020202020204" pitchFamily="34" charset="0"/>
              </a:rPr>
              <a:t>grid demand</a:t>
            </a:r>
          </a:p>
        </p:txBody>
      </p:sp>
      <p:pic>
        <p:nvPicPr>
          <p:cNvPr id="20" name="Picture 19">
            <a:extLst>
              <a:ext uri="{FF2B5EF4-FFF2-40B4-BE49-F238E27FC236}">
                <a16:creationId xmlns:a16="http://schemas.microsoft.com/office/drawing/2014/main" id="{AE4132A3-7B69-3948-9DEF-6F764D2CFAB4}"/>
              </a:ext>
            </a:extLst>
          </p:cNvPr>
          <p:cNvPicPr>
            <a:picLocks noChangeAspect="1"/>
          </p:cNvPicPr>
          <p:nvPr/>
        </p:nvPicPr>
        <p:blipFill>
          <a:blip r:embed="rId5"/>
          <a:stretch>
            <a:fillRect/>
          </a:stretch>
        </p:blipFill>
        <p:spPr>
          <a:xfrm>
            <a:off x="7060606" y="574163"/>
            <a:ext cx="4610915" cy="3390095"/>
          </a:xfrm>
          <a:prstGeom prst="rect">
            <a:avLst/>
          </a:prstGeom>
        </p:spPr>
      </p:pic>
      <p:pic>
        <p:nvPicPr>
          <p:cNvPr id="21" name="Picture 20">
            <a:extLst>
              <a:ext uri="{FF2B5EF4-FFF2-40B4-BE49-F238E27FC236}">
                <a16:creationId xmlns:a16="http://schemas.microsoft.com/office/drawing/2014/main" id="{CDD34AF7-DEB9-F043-971A-9704EF2871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79623" y="4141343"/>
            <a:ext cx="1814041" cy="1215499"/>
          </a:xfrm>
          <a:prstGeom prst="rect">
            <a:avLst/>
          </a:prstGeom>
        </p:spPr>
      </p:pic>
      <p:pic>
        <p:nvPicPr>
          <p:cNvPr id="22" name="Picture 21">
            <a:extLst>
              <a:ext uri="{FF2B5EF4-FFF2-40B4-BE49-F238E27FC236}">
                <a16:creationId xmlns:a16="http://schemas.microsoft.com/office/drawing/2014/main" id="{7CE28C70-A12E-3F49-8090-01DB2A8AF8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27354" y="4399590"/>
            <a:ext cx="1825175" cy="699003"/>
          </a:xfrm>
          <a:prstGeom prst="rect">
            <a:avLst/>
          </a:prstGeom>
        </p:spPr>
      </p:pic>
      <p:sp>
        <p:nvSpPr>
          <p:cNvPr id="23" name="TextBox 22">
            <a:extLst>
              <a:ext uri="{FF2B5EF4-FFF2-40B4-BE49-F238E27FC236}">
                <a16:creationId xmlns:a16="http://schemas.microsoft.com/office/drawing/2014/main" id="{11BCACD8-8243-AA42-9ECF-DE4DC51852FC}"/>
              </a:ext>
            </a:extLst>
          </p:cNvPr>
          <p:cNvSpPr txBox="1"/>
          <p:nvPr/>
        </p:nvSpPr>
        <p:spPr>
          <a:xfrm>
            <a:off x="3074290" y="5792174"/>
            <a:ext cx="9215718" cy="369332"/>
          </a:xfrm>
          <a:prstGeom prst="rect">
            <a:avLst/>
          </a:prstGeom>
          <a:noFill/>
        </p:spPr>
        <p:txBody>
          <a:bodyPr wrap="square" rtlCol="0">
            <a:spAutoFit/>
          </a:bodyPr>
          <a:lstStyle/>
          <a:p>
            <a:r>
              <a:rPr lang="en-US" dirty="0"/>
              <a:t>We must also find alternative ways to make the feedstock clean</a:t>
            </a:r>
          </a:p>
        </p:txBody>
      </p:sp>
    </p:spTree>
    <p:extLst>
      <p:ext uri="{BB962C8B-B14F-4D97-AF65-F5344CB8AC3E}">
        <p14:creationId xmlns:p14="http://schemas.microsoft.com/office/powerpoint/2010/main" val="3622679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16DC8-CF0F-C44F-83CD-926C0F12E922}"/>
              </a:ext>
            </a:extLst>
          </p:cNvPr>
          <p:cNvSpPr>
            <a:spLocks noGrp="1"/>
          </p:cNvSpPr>
          <p:nvPr>
            <p:ph type="title"/>
          </p:nvPr>
        </p:nvSpPr>
        <p:spPr>
          <a:xfrm>
            <a:off x="942396" y="115693"/>
            <a:ext cx="10796886" cy="1492132"/>
          </a:xfrm>
        </p:spPr>
        <p:txBody>
          <a:bodyPr>
            <a:noAutofit/>
          </a:bodyPr>
          <a:lstStyle/>
          <a:p>
            <a:r>
              <a:rPr lang="en-US" sz="2400" dirty="0"/>
              <a:t>These results are alarming so what are some alternatives to fossil fuels-derived feedstock?</a:t>
            </a:r>
          </a:p>
        </p:txBody>
      </p:sp>
      <p:sp>
        <p:nvSpPr>
          <p:cNvPr id="4" name="Rectangle 3">
            <a:extLst>
              <a:ext uri="{FF2B5EF4-FFF2-40B4-BE49-F238E27FC236}">
                <a16:creationId xmlns:a16="http://schemas.microsoft.com/office/drawing/2014/main" id="{AD39B3AF-30DC-0247-A1A1-4604E7CE6B85}"/>
              </a:ext>
            </a:extLst>
          </p:cNvPr>
          <p:cNvSpPr/>
          <p:nvPr/>
        </p:nvSpPr>
        <p:spPr>
          <a:xfrm>
            <a:off x="1075908" y="873866"/>
            <a:ext cx="8456867" cy="461665"/>
          </a:xfrm>
          <a:prstGeom prst="rect">
            <a:avLst/>
          </a:prstGeom>
        </p:spPr>
        <p:txBody>
          <a:bodyPr wrap="none">
            <a:spAutoFit/>
          </a:bodyPr>
          <a:lstStyle/>
          <a:p>
            <a:r>
              <a:rPr lang="en-US" sz="2400" b="1" dirty="0"/>
              <a:t>1-CO2 utilization for producing methanol via electrolysis: </a:t>
            </a:r>
          </a:p>
        </p:txBody>
      </p:sp>
      <p:pic>
        <p:nvPicPr>
          <p:cNvPr id="6" name="Picture 5">
            <a:extLst>
              <a:ext uri="{FF2B5EF4-FFF2-40B4-BE49-F238E27FC236}">
                <a16:creationId xmlns:a16="http://schemas.microsoft.com/office/drawing/2014/main" id="{BC472D95-4DB1-5D4A-8C59-3F88F2B88A8D}"/>
              </a:ext>
            </a:extLst>
          </p:cNvPr>
          <p:cNvPicPr>
            <a:picLocks noChangeAspect="1"/>
          </p:cNvPicPr>
          <p:nvPr/>
        </p:nvPicPr>
        <p:blipFill>
          <a:blip r:embed="rId2"/>
          <a:stretch>
            <a:fillRect/>
          </a:stretch>
        </p:blipFill>
        <p:spPr>
          <a:xfrm>
            <a:off x="1654362" y="1335531"/>
            <a:ext cx="9845106" cy="5029410"/>
          </a:xfrm>
          <a:prstGeom prst="rect">
            <a:avLst/>
          </a:prstGeom>
        </p:spPr>
      </p:pic>
      <p:sp>
        <p:nvSpPr>
          <p:cNvPr id="7" name="Rectangle 6">
            <a:extLst>
              <a:ext uri="{FF2B5EF4-FFF2-40B4-BE49-F238E27FC236}">
                <a16:creationId xmlns:a16="http://schemas.microsoft.com/office/drawing/2014/main" id="{C55B41E6-1F15-9C48-BF7B-467C2B85A2AB}"/>
              </a:ext>
            </a:extLst>
          </p:cNvPr>
          <p:cNvSpPr/>
          <p:nvPr/>
        </p:nvSpPr>
        <p:spPr>
          <a:xfrm>
            <a:off x="942396" y="6457274"/>
            <a:ext cx="3761799" cy="369332"/>
          </a:xfrm>
          <a:prstGeom prst="rect">
            <a:avLst/>
          </a:prstGeom>
        </p:spPr>
        <p:txBody>
          <a:bodyPr wrap="none">
            <a:spAutoFit/>
          </a:bodyPr>
          <a:lstStyle/>
          <a:p>
            <a:r>
              <a:rPr lang="en-US" dirty="0"/>
              <a:t>Joule 3, 1822–1834, August 21, 2019 .</a:t>
            </a:r>
          </a:p>
        </p:txBody>
      </p:sp>
    </p:spTree>
    <p:extLst>
      <p:ext uri="{BB962C8B-B14F-4D97-AF65-F5344CB8AC3E}">
        <p14:creationId xmlns:p14="http://schemas.microsoft.com/office/powerpoint/2010/main" val="1028192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AC3C5C-7977-A24A-9093-AE26D981C617}"/>
              </a:ext>
            </a:extLst>
          </p:cNvPr>
          <p:cNvSpPr/>
          <p:nvPr/>
        </p:nvSpPr>
        <p:spPr>
          <a:xfrm>
            <a:off x="1255203" y="318054"/>
            <a:ext cx="10273410" cy="2308324"/>
          </a:xfrm>
          <a:prstGeom prst="rect">
            <a:avLst/>
          </a:prstGeom>
        </p:spPr>
        <p:txBody>
          <a:bodyPr wrap="square">
            <a:spAutoFit/>
          </a:bodyPr>
          <a:lstStyle/>
          <a:p>
            <a:r>
              <a:rPr lang="en-US" sz="2400" b="1" dirty="0"/>
              <a:t>2-Biomass Gasification</a:t>
            </a:r>
            <a:r>
              <a:rPr lang="en-US" sz="3200" b="1" dirty="0"/>
              <a:t>: </a:t>
            </a:r>
          </a:p>
          <a:p>
            <a:r>
              <a:rPr lang="en-US" sz="1600" b="1" dirty="0"/>
              <a:t>Biomass, a renewable organic resource, includes agriculture crop residues (such as corn </a:t>
            </a:r>
            <a:r>
              <a:rPr lang="en-US" sz="1600" b="1" dirty="0" err="1"/>
              <a:t>stover</a:t>
            </a:r>
            <a:r>
              <a:rPr lang="en-US" sz="1600" b="1" dirty="0"/>
              <a:t> or wheat straw), forest residues, special crops grown specifically for energy use (such as switchgrass or willow trees), organic municipal solid waste, and animal wastes. </a:t>
            </a:r>
          </a:p>
          <a:p>
            <a:endParaRPr lang="en-US" sz="1600" b="1" dirty="0"/>
          </a:p>
          <a:p>
            <a:r>
              <a:rPr lang="en-US" sz="1600" b="1" dirty="0"/>
              <a:t>Gasification is a process that converts organic or fossil-based carbonaceous materials at high temperatures with a controlled amount of oxygen and/or steam into carbon monoxide, hydrogen, and carbon dioxide.</a:t>
            </a:r>
          </a:p>
        </p:txBody>
      </p:sp>
      <p:sp>
        <p:nvSpPr>
          <p:cNvPr id="7" name="Rectangle 6">
            <a:extLst>
              <a:ext uri="{FF2B5EF4-FFF2-40B4-BE49-F238E27FC236}">
                <a16:creationId xmlns:a16="http://schemas.microsoft.com/office/drawing/2014/main" id="{97741791-7D6D-6D4D-8FBC-24ACB6380162}"/>
              </a:ext>
            </a:extLst>
          </p:cNvPr>
          <p:cNvSpPr/>
          <p:nvPr/>
        </p:nvSpPr>
        <p:spPr>
          <a:xfrm>
            <a:off x="1255203" y="5374848"/>
            <a:ext cx="4236737" cy="1754326"/>
          </a:xfrm>
          <a:prstGeom prst="rect">
            <a:avLst/>
          </a:prstGeom>
        </p:spPr>
        <p:txBody>
          <a:bodyPr wrap="none">
            <a:spAutoFit/>
          </a:bodyPr>
          <a:lstStyle/>
          <a:p>
            <a:r>
              <a:rPr lang="en-US" b="1" i="0" dirty="0">
                <a:solidFill>
                  <a:srgbClr val="00B050"/>
                </a:solidFill>
                <a:effectLst/>
                <a:latin typeface="rooney-web"/>
              </a:rPr>
              <a:t>widely available</a:t>
            </a:r>
          </a:p>
          <a:p>
            <a:r>
              <a:rPr lang="en-US" b="1" dirty="0">
                <a:solidFill>
                  <a:srgbClr val="00B050"/>
                </a:solidFill>
                <a:latin typeface="rooney-web"/>
              </a:rPr>
              <a:t>Mature process</a:t>
            </a:r>
            <a:endParaRPr lang="en-US" b="1" i="0" dirty="0">
              <a:solidFill>
                <a:srgbClr val="00B050"/>
              </a:solidFill>
              <a:effectLst/>
              <a:latin typeface="rooney-web"/>
            </a:endParaRPr>
          </a:p>
          <a:p>
            <a:r>
              <a:rPr lang="en-US" b="1" dirty="0">
                <a:solidFill>
                  <a:srgbClr val="00B050"/>
                </a:solidFill>
              </a:rPr>
              <a:t>carbon neutral</a:t>
            </a:r>
          </a:p>
          <a:p>
            <a:r>
              <a:rPr lang="en-US" b="1" dirty="0">
                <a:solidFill>
                  <a:srgbClr val="00B050"/>
                </a:solidFill>
              </a:rPr>
              <a:t>Less garbage in landfills</a:t>
            </a:r>
          </a:p>
          <a:p>
            <a:r>
              <a:rPr lang="en-US" b="1" dirty="0">
                <a:solidFill>
                  <a:srgbClr val="00B050"/>
                </a:solidFill>
              </a:rPr>
              <a:t>reduces the overreliance of fossil fuels</a:t>
            </a:r>
          </a:p>
          <a:p>
            <a:endParaRPr lang="en-US" dirty="0"/>
          </a:p>
        </p:txBody>
      </p:sp>
      <p:sp>
        <p:nvSpPr>
          <p:cNvPr id="8" name="Rectangle 7">
            <a:extLst>
              <a:ext uri="{FF2B5EF4-FFF2-40B4-BE49-F238E27FC236}">
                <a16:creationId xmlns:a16="http://schemas.microsoft.com/office/drawing/2014/main" id="{765B269A-9A84-4A4E-923C-454CE6BE4296}"/>
              </a:ext>
            </a:extLst>
          </p:cNvPr>
          <p:cNvSpPr/>
          <p:nvPr/>
        </p:nvSpPr>
        <p:spPr>
          <a:xfrm>
            <a:off x="8343767" y="5657671"/>
            <a:ext cx="3184846" cy="1200329"/>
          </a:xfrm>
          <a:prstGeom prst="rect">
            <a:avLst/>
          </a:prstGeom>
        </p:spPr>
        <p:txBody>
          <a:bodyPr wrap="none">
            <a:spAutoFit/>
          </a:bodyPr>
          <a:lstStyle/>
          <a:p>
            <a:r>
              <a:rPr lang="en-US" b="1" dirty="0">
                <a:solidFill>
                  <a:srgbClr val="FF0000"/>
                </a:solidFill>
              </a:rPr>
              <a:t>not as efficient as fossil fuels</a:t>
            </a:r>
          </a:p>
          <a:p>
            <a:r>
              <a:rPr lang="en-US" b="1" dirty="0">
                <a:solidFill>
                  <a:srgbClr val="FF0000"/>
                </a:solidFill>
              </a:rPr>
              <a:t>not entirely clean</a:t>
            </a:r>
          </a:p>
          <a:p>
            <a:r>
              <a:rPr lang="en-US" b="1" dirty="0">
                <a:solidFill>
                  <a:srgbClr val="FF0000"/>
                </a:solidFill>
              </a:rPr>
              <a:t>Deforestation</a:t>
            </a:r>
          </a:p>
          <a:p>
            <a:endParaRPr lang="en-US" dirty="0"/>
          </a:p>
        </p:txBody>
      </p:sp>
      <p:pic>
        <p:nvPicPr>
          <p:cNvPr id="9" name="Picture 8">
            <a:extLst>
              <a:ext uri="{FF2B5EF4-FFF2-40B4-BE49-F238E27FC236}">
                <a16:creationId xmlns:a16="http://schemas.microsoft.com/office/drawing/2014/main" id="{4FBBFEFC-0696-074D-B403-41EBCB003341}"/>
              </a:ext>
            </a:extLst>
          </p:cNvPr>
          <p:cNvPicPr>
            <a:picLocks noChangeAspect="1"/>
          </p:cNvPicPr>
          <p:nvPr/>
        </p:nvPicPr>
        <p:blipFill>
          <a:blip r:embed="rId3"/>
          <a:stretch>
            <a:fillRect/>
          </a:stretch>
        </p:blipFill>
        <p:spPr>
          <a:xfrm>
            <a:off x="3191438" y="2395820"/>
            <a:ext cx="8588187" cy="2979028"/>
          </a:xfrm>
          <a:prstGeom prst="rect">
            <a:avLst/>
          </a:prstGeom>
        </p:spPr>
      </p:pic>
    </p:spTree>
    <p:extLst>
      <p:ext uri="{BB962C8B-B14F-4D97-AF65-F5344CB8AC3E}">
        <p14:creationId xmlns:p14="http://schemas.microsoft.com/office/powerpoint/2010/main" val="1036872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36A1210-1658-6448-AAE6-4B85B6DC89F5}"/>
              </a:ext>
            </a:extLst>
          </p:cNvPr>
          <p:cNvPicPr>
            <a:picLocks noGrp="1" noChangeAspect="1"/>
          </p:cNvPicPr>
          <p:nvPr>
            <p:ph idx="1"/>
          </p:nvPr>
        </p:nvPicPr>
        <p:blipFill>
          <a:blip r:embed="rId2"/>
          <a:stretch>
            <a:fillRect/>
          </a:stretch>
        </p:blipFill>
        <p:spPr>
          <a:xfrm>
            <a:off x="1614488" y="3795134"/>
            <a:ext cx="6170706" cy="2852007"/>
          </a:xfrm>
        </p:spPr>
      </p:pic>
      <p:pic>
        <p:nvPicPr>
          <p:cNvPr id="7" name="Picture 6">
            <a:extLst>
              <a:ext uri="{FF2B5EF4-FFF2-40B4-BE49-F238E27FC236}">
                <a16:creationId xmlns:a16="http://schemas.microsoft.com/office/drawing/2014/main" id="{60DF062C-81FA-DC4D-A1DB-B5DDB951F5D9}"/>
              </a:ext>
            </a:extLst>
          </p:cNvPr>
          <p:cNvPicPr>
            <a:picLocks noChangeAspect="1"/>
          </p:cNvPicPr>
          <p:nvPr/>
        </p:nvPicPr>
        <p:blipFill>
          <a:blip r:embed="rId3"/>
          <a:stretch>
            <a:fillRect/>
          </a:stretch>
        </p:blipFill>
        <p:spPr>
          <a:xfrm>
            <a:off x="1614488" y="557212"/>
            <a:ext cx="6255955" cy="2971801"/>
          </a:xfrm>
          <a:prstGeom prst="rect">
            <a:avLst/>
          </a:prstGeom>
        </p:spPr>
      </p:pic>
      <p:sp>
        <p:nvSpPr>
          <p:cNvPr id="8" name="Rectangle 7">
            <a:extLst>
              <a:ext uri="{FF2B5EF4-FFF2-40B4-BE49-F238E27FC236}">
                <a16:creationId xmlns:a16="http://schemas.microsoft.com/office/drawing/2014/main" id="{B2F5F172-D040-3A4A-9004-97B4A8906B5F}"/>
              </a:ext>
            </a:extLst>
          </p:cNvPr>
          <p:cNvSpPr/>
          <p:nvPr/>
        </p:nvSpPr>
        <p:spPr>
          <a:xfrm>
            <a:off x="1485900" y="95547"/>
            <a:ext cx="9572625" cy="461665"/>
          </a:xfrm>
          <a:prstGeom prst="rect">
            <a:avLst/>
          </a:prstGeom>
        </p:spPr>
        <p:txBody>
          <a:bodyPr wrap="square">
            <a:spAutoFit/>
          </a:bodyPr>
          <a:lstStyle/>
          <a:p>
            <a:r>
              <a:rPr lang="en-US" sz="2400" b="1" dirty="0"/>
              <a:t>Simplified </a:t>
            </a:r>
            <a:r>
              <a:rPr lang="en-US" sz="2400" b="1" dirty="0" err="1"/>
              <a:t>levelised</a:t>
            </a:r>
            <a:r>
              <a:rPr lang="en-US" sz="2400" b="1" dirty="0"/>
              <a:t> cost of ammonia via various pathways</a:t>
            </a:r>
          </a:p>
        </p:txBody>
      </p:sp>
      <p:sp>
        <p:nvSpPr>
          <p:cNvPr id="9" name="Rectangle 8">
            <a:extLst>
              <a:ext uri="{FF2B5EF4-FFF2-40B4-BE49-F238E27FC236}">
                <a16:creationId xmlns:a16="http://schemas.microsoft.com/office/drawing/2014/main" id="{13EB02C7-0AEB-E949-9C73-4330FB410248}"/>
              </a:ext>
            </a:extLst>
          </p:cNvPr>
          <p:cNvSpPr/>
          <p:nvPr/>
        </p:nvSpPr>
        <p:spPr>
          <a:xfrm>
            <a:off x="8215311" y="4205474"/>
            <a:ext cx="3228975" cy="2031325"/>
          </a:xfrm>
          <a:prstGeom prst="rect">
            <a:avLst/>
          </a:prstGeom>
        </p:spPr>
        <p:txBody>
          <a:bodyPr wrap="square">
            <a:spAutoFit/>
          </a:bodyPr>
          <a:lstStyle/>
          <a:p>
            <a:r>
              <a:rPr lang="en-US" dirty="0"/>
              <a:t>Given a natural gas price of USD 7/</a:t>
            </a:r>
            <a:r>
              <a:rPr lang="en-US" dirty="0" err="1"/>
              <a:t>MBtu</a:t>
            </a:r>
            <a:r>
              <a:rPr lang="en-US" dirty="0"/>
              <a:t>, electrolysis competes with gas-based production equipped with CCS at electricity prices between USD 20-45/MWh, depending on </a:t>
            </a:r>
            <a:r>
              <a:rPr lang="en-US" dirty="0" err="1"/>
              <a:t>electrolyser</a:t>
            </a:r>
            <a:r>
              <a:rPr lang="en-US" dirty="0"/>
              <a:t> efficiency and cost. </a:t>
            </a:r>
          </a:p>
        </p:txBody>
      </p:sp>
      <p:sp>
        <p:nvSpPr>
          <p:cNvPr id="10" name="Rectangle 9">
            <a:extLst>
              <a:ext uri="{FF2B5EF4-FFF2-40B4-BE49-F238E27FC236}">
                <a16:creationId xmlns:a16="http://schemas.microsoft.com/office/drawing/2014/main" id="{6E74CBB9-CBE4-AE4A-9E99-9EF5081FD46B}"/>
              </a:ext>
            </a:extLst>
          </p:cNvPr>
          <p:cNvSpPr/>
          <p:nvPr/>
        </p:nvSpPr>
        <p:spPr>
          <a:xfrm>
            <a:off x="7999031" y="1027450"/>
            <a:ext cx="3228975" cy="646331"/>
          </a:xfrm>
          <a:prstGeom prst="rect">
            <a:avLst/>
          </a:prstGeom>
        </p:spPr>
        <p:txBody>
          <a:bodyPr wrap="square">
            <a:spAutoFit/>
          </a:bodyPr>
          <a:lstStyle/>
          <a:p>
            <a:r>
              <a:rPr lang="en-US" dirty="0"/>
              <a:t>Biomass efficiency is lacking, making it expensive.</a:t>
            </a:r>
          </a:p>
        </p:txBody>
      </p:sp>
    </p:spTree>
    <p:extLst>
      <p:ext uri="{BB962C8B-B14F-4D97-AF65-F5344CB8AC3E}">
        <p14:creationId xmlns:p14="http://schemas.microsoft.com/office/powerpoint/2010/main" val="1486690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42834-C285-7349-B64E-D54827331C82}"/>
              </a:ext>
            </a:extLst>
          </p:cNvPr>
          <p:cNvSpPr>
            <a:spLocks noGrp="1"/>
          </p:cNvSpPr>
          <p:nvPr>
            <p:ph type="title"/>
          </p:nvPr>
        </p:nvSpPr>
        <p:spPr/>
        <p:txBody>
          <a:bodyPr/>
          <a:lstStyle/>
          <a:p>
            <a:r>
              <a:rPr lang="en-US" dirty="0"/>
              <a:t>Thank you</a:t>
            </a:r>
          </a:p>
        </p:txBody>
      </p:sp>
      <p:pic>
        <p:nvPicPr>
          <p:cNvPr id="5" name="Content Placeholder 4">
            <a:extLst>
              <a:ext uri="{FF2B5EF4-FFF2-40B4-BE49-F238E27FC236}">
                <a16:creationId xmlns:a16="http://schemas.microsoft.com/office/drawing/2014/main" id="{B3F83479-7789-FE47-9530-463800E31795}"/>
              </a:ext>
            </a:extLst>
          </p:cNvPr>
          <p:cNvPicPr>
            <a:picLocks noGrp="1" noChangeAspect="1"/>
          </p:cNvPicPr>
          <p:nvPr>
            <p:ph idx="1"/>
          </p:nvPr>
        </p:nvPicPr>
        <p:blipFill>
          <a:blip r:embed="rId2"/>
          <a:stretch>
            <a:fillRect/>
          </a:stretch>
        </p:blipFill>
        <p:spPr>
          <a:xfrm>
            <a:off x="2565060" y="2557463"/>
            <a:ext cx="3775779" cy="3594100"/>
          </a:xfrm>
        </p:spPr>
      </p:pic>
      <p:sp>
        <p:nvSpPr>
          <p:cNvPr id="6" name="Rectangle 5">
            <a:extLst>
              <a:ext uri="{FF2B5EF4-FFF2-40B4-BE49-F238E27FC236}">
                <a16:creationId xmlns:a16="http://schemas.microsoft.com/office/drawing/2014/main" id="{49F4DA4A-F1A4-224E-AF5E-01ADD2C8DE5D}"/>
              </a:ext>
            </a:extLst>
          </p:cNvPr>
          <p:cNvSpPr/>
          <p:nvPr/>
        </p:nvSpPr>
        <p:spPr>
          <a:xfrm>
            <a:off x="2565060" y="1661992"/>
            <a:ext cx="5516062" cy="369332"/>
          </a:xfrm>
          <a:prstGeom prst="rect">
            <a:avLst/>
          </a:prstGeom>
        </p:spPr>
        <p:txBody>
          <a:bodyPr wrap="none">
            <a:spAutoFit/>
          </a:bodyPr>
          <a:lstStyle/>
          <a:p>
            <a:r>
              <a:rPr lang="en-US" dirty="0"/>
              <a:t>https://</a:t>
            </a:r>
            <a:r>
              <a:rPr lang="en-US" dirty="0" err="1"/>
              <a:t>www.iea.org</a:t>
            </a:r>
            <a:r>
              <a:rPr lang="en-US" dirty="0"/>
              <a:t>/reports/the-future-of-petrochemicals</a:t>
            </a:r>
          </a:p>
        </p:txBody>
      </p:sp>
    </p:spTree>
    <p:extLst>
      <p:ext uri="{BB962C8B-B14F-4D97-AF65-F5344CB8AC3E}">
        <p14:creationId xmlns:p14="http://schemas.microsoft.com/office/powerpoint/2010/main" val="1529457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01550B-C71B-BE48-A23A-4AAD0232CE2E}"/>
              </a:ext>
            </a:extLst>
          </p:cNvPr>
          <p:cNvSpPr>
            <a:spLocks noGrp="1"/>
          </p:cNvSpPr>
          <p:nvPr>
            <p:ph idx="1"/>
          </p:nvPr>
        </p:nvSpPr>
        <p:spPr>
          <a:xfrm>
            <a:off x="1151666" y="300039"/>
            <a:ext cx="10178322" cy="3593591"/>
          </a:xfrm>
        </p:spPr>
        <p:txBody>
          <a:bodyPr/>
          <a:lstStyle/>
          <a:p>
            <a:r>
              <a:rPr lang="en-US" b="1" dirty="0"/>
              <a:t>Petrochemicals</a:t>
            </a:r>
            <a:r>
              <a:rPr lang="en-US" dirty="0"/>
              <a:t> (sometimes abbreviated as </a:t>
            </a:r>
            <a:r>
              <a:rPr lang="en-US" dirty="0" err="1"/>
              <a:t>petchems</a:t>
            </a:r>
            <a:r>
              <a:rPr lang="en-US" dirty="0"/>
              <a:t>) are the chemical products obtained from petroleum by refining.</a:t>
            </a:r>
          </a:p>
        </p:txBody>
      </p:sp>
      <p:pic>
        <p:nvPicPr>
          <p:cNvPr id="7" name="Picture 6">
            <a:extLst>
              <a:ext uri="{FF2B5EF4-FFF2-40B4-BE49-F238E27FC236}">
                <a16:creationId xmlns:a16="http://schemas.microsoft.com/office/drawing/2014/main" id="{1627C4A2-CEC2-E343-A5A1-120E1BFEC5D2}"/>
              </a:ext>
            </a:extLst>
          </p:cNvPr>
          <p:cNvPicPr>
            <a:picLocks noChangeAspect="1"/>
          </p:cNvPicPr>
          <p:nvPr/>
        </p:nvPicPr>
        <p:blipFill>
          <a:blip r:embed="rId2"/>
          <a:stretch>
            <a:fillRect/>
          </a:stretch>
        </p:blipFill>
        <p:spPr>
          <a:xfrm>
            <a:off x="908779" y="1508125"/>
            <a:ext cx="5905500" cy="4241800"/>
          </a:xfrm>
          <a:prstGeom prst="rect">
            <a:avLst/>
          </a:prstGeom>
        </p:spPr>
      </p:pic>
      <p:pic>
        <p:nvPicPr>
          <p:cNvPr id="8" name="Picture 2">
            <a:extLst>
              <a:ext uri="{FF2B5EF4-FFF2-40B4-BE49-F238E27FC236}">
                <a16:creationId xmlns:a16="http://schemas.microsoft.com/office/drawing/2014/main" id="{06A4106D-6A70-E241-ABB2-AD5CC0DB01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897" t="11054"/>
          <a:stretch/>
        </p:blipFill>
        <p:spPr bwMode="auto">
          <a:xfrm>
            <a:off x="6814279" y="1969580"/>
            <a:ext cx="5393796" cy="384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Bent-Up Arrow 8">
            <a:extLst>
              <a:ext uri="{FF2B5EF4-FFF2-40B4-BE49-F238E27FC236}">
                <a16:creationId xmlns:a16="http://schemas.microsoft.com/office/drawing/2014/main" id="{A9D627D4-85F0-224C-B5CA-823BA59D1CCF}"/>
              </a:ext>
            </a:extLst>
          </p:cNvPr>
          <p:cNvSpPr/>
          <p:nvPr/>
        </p:nvSpPr>
        <p:spPr>
          <a:xfrm rot="10800000" flipH="1">
            <a:off x="6928578" y="1761078"/>
            <a:ext cx="972409" cy="67151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88F975-5735-2649-8FC4-5EFE1A8680F8}"/>
              </a:ext>
            </a:extLst>
          </p:cNvPr>
          <p:cNvSpPr/>
          <p:nvPr/>
        </p:nvSpPr>
        <p:spPr>
          <a:xfrm>
            <a:off x="1333499" y="5934670"/>
            <a:ext cx="9882189" cy="646331"/>
          </a:xfrm>
          <a:prstGeom prst="rect">
            <a:avLst/>
          </a:prstGeom>
        </p:spPr>
        <p:txBody>
          <a:bodyPr wrap="square">
            <a:spAutoFit/>
          </a:bodyPr>
          <a:lstStyle/>
          <a:p>
            <a:r>
              <a:rPr lang="en-US" b="1" i="0" dirty="0">
                <a:solidFill>
                  <a:srgbClr val="202122"/>
                </a:solidFill>
                <a:effectLst/>
                <a:latin typeface="Arial" panose="020B0604020202020204" pitchFamily="34" charset="0"/>
              </a:rPr>
              <a:t>Steam cracking </a:t>
            </a:r>
            <a:r>
              <a:rPr lang="en-US" i="0" dirty="0">
                <a:solidFill>
                  <a:srgbClr val="202122"/>
                </a:solidFill>
                <a:effectLst/>
                <a:latin typeface="Arial" panose="020B0604020202020204" pitchFamily="34" charset="0"/>
              </a:rPr>
              <a:t>is a petrochemical process in which saturated hydrocarbons are broken down into smaller, often unsaturated, hydrocarbons.</a:t>
            </a:r>
            <a:endParaRPr lang="en-US" dirty="0"/>
          </a:p>
        </p:txBody>
      </p:sp>
    </p:spTree>
    <p:extLst>
      <p:ext uri="{BB962C8B-B14F-4D97-AF65-F5344CB8AC3E}">
        <p14:creationId xmlns:p14="http://schemas.microsoft.com/office/powerpoint/2010/main" val="714849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4685B107-DA6C-F049-922F-8965E3D3B72B}"/>
              </a:ext>
            </a:extLst>
          </p:cNvPr>
          <p:cNvPicPr>
            <a:picLocks noGrp="1" noChangeAspect="1"/>
          </p:cNvPicPr>
          <p:nvPr>
            <p:ph idx="1"/>
          </p:nvPr>
        </p:nvPicPr>
        <p:blipFill>
          <a:blip r:embed="rId2"/>
          <a:stretch>
            <a:fillRect/>
          </a:stretch>
        </p:blipFill>
        <p:spPr>
          <a:xfrm>
            <a:off x="924422" y="280130"/>
            <a:ext cx="10550401" cy="5959305"/>
          </a:xfrm>
        </p:spPr>
      </p:pic>
    </p:spTree>
    <p:extLst>
      <p:ext uri="{BB962C8B-B14F-4D97-AF65-F5344CB8AC3E}">
        <p14:creationId xmlns:p14="http://schemas.microsoft.com/office/powerpoint/2010/main" val="3665625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F85C0BC-7DA6-3242-BA47-3BEA70AAC980}"/>
              </a:ext>
            </a:extLst>
          </p:cNvPr>
          <p:cNvPicPr>
            <a:picLocks noGrp="1" noChangeAspect="1"/>
          </p:cNvPicPr>
          <p:nvPr>
            <p:ph idx="1"/>
          </p:nvPr>
        </p:nvPicPr>
        <p:blipFill>
          <a:blip r:embed="rId2"/>
          <a:stretch>
            <a:fillRect/>
          </a:stretch>
        </p:blipFill>
        <p:spPr>
          <a:xfrm>
            <a:off x="1415538" y="200025"/>
            <a:ext cx="9620839" cy="6215062"/>
          </a:xfrm>
        </p:spPr>
      </p:pic>
      <p:sp>
        <p:nvSpPr>
          <p:cNvPr id="6" name="Rectangle 5">
            <a:extLst>
              <a:ext uri="{FF2B5EF4-FFF2-40B4-BE49-F238E27FC236}">
                <a16:creationId xmlns:a16="http://schemas.microsoft.com/office/drawing/2014/main" id="{93C997C9-662B-4C4A-BD45-A1BF4AE936C4}"/>
              </a:ext>
            </a:extLst>
          </p:cNvPr>
          <p:cNvSpPr/>
          <p:nvPr/>
        </p:nvSpPr>
        <p:spPr>
          <a:xfrm>
            <a:off x="8201025" y="4937759"/>
            <a:ext cx="3257549" cy="1477328"/>
          </a:xfrm>
          <a:prstGeom prst="rect">
            <a:avLst/>
          </a:prstGeom>
        </p:spPr>
        <p:txBody>
          <a:bodyPr wrap="square">
            <a:spAutoFit/>
          </a:bodyPr>
          <a:lstStyle/>
          <a:p>
            <a:r>
              <a:rPr lang="en-US" b="0" i="0" dirty="0">
                <a:solidFill>
                  <a:srgbClr val="C00000"/>
                </a:solidFill>
                <a:effectLst/>
                <a:latin typeface="Karla"/>
              </a:rPr>
              <a:t>Fact: Pharmaceuticals represent about 3% of petrochemical use but almost 99% of pharmaceuticals contain petrochemicals.</a:t>
            </a:r>
            <a:endParaRPr lang="en-US" dirty="0">
              <a:solidFill>
                <a:srgbClr val="C00000"/>
              </a:solidFill>
            </a:endParaRPr>
          </a:p>
        </p:txBody>
      </p:sp>
      <p:sp>
        <p:nvSpPr>
          <p:cNvPr id="7" name="Rectangle 6">
            <a:extLst>
              <a:ext uri="{FF2B5EF4-FFF2-40B4-BE49-F238E27FC236}">
                <a16:creationId xmlns:a16="http://schemas.microsoft.com/office/drawing/2014/main" id="{1B174F42-2D6A-694B-9AEE-CBAA4B7F31B4}"/>
              </a:ext>
            </a:extLst>
          </p:cNvPr>
          <p:cNvSpPr/>
          <p:nvPr/>
        </p:nvSpPr>
        <p:spPr>
          <a:xfrm>
            <a:off x="5782252" y="6415087"/>
            <a:ext cx="6085320" cy="369332"/>
          </a:xfrm>
          <a:prstGeom prst="rect">
            <a:avLst/>
          </a:prstGeom>
        </p:spPr>
        <p:txBody>
          <a:bodyPr wrap="none">
            <a:spAutoFit/>
          </a:bodyPr>
          <a:lstStyle/>
          <a:p>
            <a:r>
              <a:rPr lang="en-US" b="0" i="0" u="sng" dirty="0">
                <a:solidFill>
                  <a:srgbClr val="205493"/>
                </a:solidFill>
                <a:effectLst/>
                <a:latin typeface="Helvetica Neue" panose="02000503000000020004" pitchFamily="2" charset="0"/>
                <a:hlinkClick r:id="rId3"/>
              </a:rPr>
              <a:t>Am J Public Health.</a:t>
            </a:r>
            <a:r>
              <a:rPr lang="en-US" b="0" i="0" dirty="0">
                <a:solidFill>
                  <a:srgbClr val="212121"/>
                </a:solidFill>
                <a:effectLst/>
                <a:latin typeface="Helvetica Neue" panose="02000503000000020004" pitchFamily="2" charset="0"/>
              </a:rPr>
              <a:t> 2011 September; 101(9): 1568–1579.</a:t>
            </a:r>
            <a:endParaRPr lang="en-US" dirty="0"/>
          </a:p>
        </p:txBody>
      </p:sp>
    </p:spTree>
    <p:extLst>
      <p:ext uri="{BB962C8B-B14F-4D97-AF65-F5344CB8AC3E}">
        <p14:creationId xmlns:p14="http://schemas.microsoft.com/office/powerpoint/2010/main" val="388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ADFBAEC-ABE6-574C-BEFE-7481B522D1BE}"/>
              </a:ext>
            </a:extLst>
          </p:cNvPr>
          <p:cNvPicPr>
            <a:picLocks noChangeAspect="1"/>
          </p:cNvPicPr>
          <p:nvPr/>
        </p:nvPicPr>
        <p:blipFill>
          <a:blip r:embed="rId2"/>
          <a:stretch>
            <a:fillRect/>
          </a:stretch>
        </p:blipFill>
        <p:spPr>
          <a:xfrm>
            <a:off x="2223246" y="192158"/>
            <a:ext cx="7978589" cy="6665842"/>
          </a:xfrm>
          <a:prstGeom prst="rect">
            <a:avLst/>
          </a:prstGeom>
        </p:spPr>
      </p:pic>
    </p:spTree>
    <p:extLst>
      <p:ext uri="{BB962C8B-B14F-4D97-AF65-F5344CB8AC3E}">
        <p14:creationId xmlns:p14="http://schemas.microsoft.com/office/powerpoint/2010/main" val="3195899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27B3CF-AB02-F345-9F5D-6BFA09A7BFC2}"/>
              </a:ext>
            </a:extLst>
          </p:cNvPr>
          <p:cNvPicPr>
            <a:picLocks noChangeAspect="1"/>
          </p:cNvPicPr>
          <p:nvPr/>
        </p:nvPicPr>
        <p:blipFill>
          <a:blip r:embed="rId3"/>
          <a:stretch>
            <a:fillRect/>
          </a:stretch>
        </p:blipFill>
        <p:spPr>
          <a:xfrm>
            <a:off x="2620636" y="979377"/>
            <a:ext cx="6858000" cy="2501900"/>
          </a:xfrm>
          <a:prstGeom prst="rect">
            <a:avLst/>
          </a:prstGeom>
        </p:spPr>
      </p:pic>
      <p:sp>
        <p:nvSpPr>
          <p:cNvPr id="6" name="Rectangle 5">
            <a:extLst>
              <a:ext uri="{FF2B5EF4-FFF2-40B4-BE49-F238E27FC236}">
                <a16:creationId xmlns:a16="http://schemas.microsoft.com/office/drawing/2014/main" id="{DD0D07E9-4844-514F-B360-B06F07FF9598}"/>
              </a:ext>
            </a:extLst>
          </p:cNvPr>
          <p:cNvSpPr/>
          <p:nvPr/>
        </p:nvSpPr>
        <p:spPr>
          <a:xfrm>
            <a:off x="1230685" y="195280"/>
            <a:ext cx="9996488" cy="646331"/>
          </a:xfrm>
          <a:prstGeom prst="rect">
            <a:avLst/>
          </a:prstGeom>
        </p:spPr>
        <p:txBody>
          <a:bodyPr wrap="square">
            <a:spAutoFit/>
          </a:bodyPr>
          <a:lstStyle/>
          <a:p>
            <a:r>
              <a:rPr lang="en-US" dirty="0"/>
              <a:t>The production of “primary chemicals” (the collective term for HVCs, ammonia, and methanol together), accounts for around -two-thirds of total energy demand in the chemical sector.</a:t>
            </a:r>
          </a:p>
        </p:txBody>
      </p:sp>
      <p:sp>
        <p:nvSpPr>
          <p:cNvPr id="7" name="Rectangle 6">
            <a:extLst>
              <a:ext uri="{FF2B5EF4-FFF2-40B4-BE49-F238E27FC236}">
                <a16:creationId xmlns:a16="http://schemas.microsoft.com/office/drawing/2014/main" id="{027416D7-ABFD-EB40-A62D-DE311EFC488A}"/>
              </a:ext>
            </a:extLst>
          </p:cNvPr>
          <p:cNvSpPr/>
          <p:nvPr/>
        </p:nvSpPr>
        <p:spPr>
          <a:xfrm>
            <a:off x="1230685" y="3630232"/>
            <a:ext cx="9996488" cy="2123658"/>
          </a:xfrm>
          <a:prstGeom prst="rect">
            <a:avLst/>
          </a:prstGeom>
        </p:spPr>
        <p:txBody>
          <a:bodyPr wrap="square">
            <a:spAutoFit/>
          </a:bodyPr>
          <a:lstStyle/>
          <a:p>
            <a:r>
              <a:rPr lang="en-US" sz="2400" b="1" dirty="0"/>
              <a:t>What drives chemical consumption?? </a:t>
            </a:r>
            <a:r>
              <a:rPr lang="en-US" sz="2400" b="1" dirty="0" err="1"/>
              <a:t>Ex:food</a:t>
            </a:r>
            <a:endParaRPr lang="en-US" sz="2400" b="1" dirty="0"/>
          </a:p>
          <a:p>
            <a:endParaRPr lang="en-US" dirty="0"/>
          </a:p>
          <a:p>
            <a:r>
              <a:rPr lang="en-US" dirty="0"/>
              <a:t>-</a:t>
            </a:r>
            <a:r>
              <a:rPr lang="en-US" dirty="0" err="1"/>
              <a:t>Fertilisers</a:t>
            </a:r>
            <a:r>
              <a:rPr lang="en-US" dirty="0"/>
              <a:t> and agrochemicals are used extensively to promote crop growth and provide protection against harmful organisms and pathogens.</a:t>
            </a:r>
          </a:p>
          <a:p>
            <a:endParaRPr lang="en-US" dirty="0"/>
          </a:p>
          <a:p>
            <a:r>
              <a:rPr lang="en-US" dirty="0"/>
              <a:t>-Plastic packaging (the single largest source of plastic demand) plays an instrumental role in delivering food from the pasture to the plate.</a:t>
            </a:r>
          </a:p>
        </p:txBody>
      </p:sp>
    </p:spTree>
    <p:extLst>
      <p:ext uri="{BB962C8B-B14F-4D97-AF65-F5344CB8AC3E}">
        <p14:creationId xmlns:p14="http://schemas.microsoft.com/office/powerpoint/2010/main" val="4055214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9B4F678-F053-8541-BCEC-A29ADF86801A}"/>
              </a:ext>
            </a:extLst>
          </p:cNvPr>
          <p:cNvPicPr>
            <a:picLocks noGrp="1" noChangeAspect="1"/>
          </p:cNvPicPr>
          <p:nvPr>
            <p:ph idx="1"/>
          </p:nvPr>
        </p:nvPicPr>
        <p:blipFill>
          <a:blip r:embed="rId3"/>
          <a:stretch>
            <a:fillRect/>
          </a:stretch>
        </p:blipFill>
        <p:spPr>
          <a:xfrm>
            <a:off x="1786649" y="736287"/>
            <a:ext cx="8178774" cy="3123019"/>
          </a:xfrm>
        </p:spPr>
      </p:pic>
      <p:sp>
        <p:nvSpPr>
          <p:cNvPr id="6" name="TextBox 5">
            <a:extLst>
              <a:ext uri="{FF2B5EF4-FFF2-40B4-BE49-F238E27FC236}">
                <a16:creationId xmlns:a16="http://schemas.microsoft.com/office/drawing/2014/main" id="{EE96A53A-F801-FF4E-AC67-07B87478BCE2}"/>
              </a:ext>
            </a:extLst>
          </p:cNvPr>
          <p:cNvSpPr txBox="1"/>
          <p:nvPr/>
        </p:nvSpPr>
        <p:spPr>
          <a:xfrm>
            <a:off x="2133600" y="197224"/>
            <a:ext cx="6828792" cy="400110"/>
          </a:xfrm>
          <a:prstGeom prst="rect">
            <a:avLst/>
          </a:prstGeom>
          <a:noFill/>
        </p:spPr>
        <p:txBody>
          <a:bodyPr wrap="none" rtlCol="0">
            <a:spAutoFit/>
          </a:bodyPr>
          <a:lstStyle/>
          <a:p>
            <a:r>
              <a:rPr lang="en-US" sz="2000" b="1" dirty="0"/>
              <a:t>Production growth for selected bulk materials and GDP</a:t>
            </a:r>
          </a:p>
        </p:txBody>
      </p:sp>
      <p:sp>
        <p:nvSpPr>
          <p:cNvPr id="10" name="Rectangle 9">
            <a:extLst>
              <a:ext uri="{FF2B5EF4-FFF2-40B4-BE49-F238E27FC236}">
                <a16:creationId xmlns:a16="http://schemas.microsoft.com/office/drawing/2014/main" id="{B4D2EE5A-EF2D-2848-9E13-5491FA2D0C0D}"/>
              </a:ext>
            </a:extLst>
          </p:cNvPr>
          <p:cNvSpPr/>
          <p:nvPr/>
        </p:nvSpPr>
        <p:spPr>
          <a:xfrm>
            <a:off x="1344706" y="3998259"/>
            <a:ext cx="9320979" cy="2677656"/>
          </a:xfrm>
          <a:prstGeom prst="rect">
            <a:avLst/>
          </a:prstGeom>
        </p:spPr>
        <p:txBody>
          <a:bodyPr wrap="square">
            <a:spAutoFit/>
          </a:bodyPr>
          <a:lstStyle/>
          <a:p>
            <a:r>
              <a:rPr lang="en-US" sz="1400" b="1" dirty="0"/>
              <a:t>-     Regional consumption patterns for several important plastics and </a:t>
            </a:r>
            <a:r>
              <a:rPr lang="en-US" sz="1400" b="1" dirty="0" err="1"/>
              <a:t>fertilisers</a:t>
            </a:r>
            <a:r>
              <a:rPr lang="en-US" sz="1400" b="1" dirty="0"/>
              <a:t> show that as wealth 	(measured in GDP per capita) increases, so does the consumption of these products.</a:t>
            </a:r>
          </a:p>
          <a:p>
            <a:endParaRPr lang="en-US" sz="1400" b="1" dirty="0"/>
          </a:p>
          <a:p>
            <a:pPr marL="285750" indent="-285750">
              <a:buFontTx/>
              <a:buChar char="-"/>
            </a:pPr>
            <a:r>
              <a:rPr lang="en-US" sz="1400" b="1" dirty="0"/>
              <a:t>However, in regions with high income per capita, demand saturation appears to emerge for some products</a:t>
            </a:r>
          </a:p>
          <a:p>
            <a:pPr marL="285750" indent="-285750">
              <a:buFontTx/>
              <a:buChar char="-"/>
            </a:pPr>
            <a:endParaRPr lang="en-US" sz="1400" b="1" dirty="0"/>
          </a:p>
          <a:p>
            <a:pPr marL="285750" indent="-285750">
              <a:buFontTx/>
              <a:buChar char="-"/>
            </a:pPr>
            <a:r>
              <a:rPr lang="en-US" sz="1400" b="1" dirty="0"/>
              <a:t>For example: in Japan, the United States, and parts of Western Europe, annual demand for key nitrogen </a:t>
            </a:r>
            <a:r>
              <a:rPr lang="en-US" sz="1400" b="1" dirty="0" err="1"/>
              <a:t>fertilisers</a:t>
            </a:r>
            <a:r>
              <a:rPr lang="en-US" sz="1400" b="1" dirty="0"/>
              <a:t> has </a:t>
            </a:r>
            <a:r>
              <a:rPr lang="en-US" sz="1400" b="1" dirty="0" err="1"/>
              <a:t>stabilised</a:t>
            </a:r>
            <a:r>
              <a:rPr lang="en-US" sz="1400" b="1" dirty="0"/>
              <a:t> at around 85-135 </a:t>
            </a:r>
            <a:r>
              <a:rPr lang="en-US" sz="1400" b="1" dirty="0" err="1"/>
              <a:t>kilogrammes</a:t>
            </a:r>
            <a:r>
              <a:rPr lang="en-US" sz="1400" b="1" dirty="0"/>
              <a:t> per capita (kg/capita)</a:t>
            </a:r>
          </a:p>
          <a:p>
            <a:pPr marL="285750" indent="-285750">
              <a:buFontTx/>
              <a:buChar char="-"/>
            </a:pPr>
            <a:endParaRPr lang="en-US" sz="1400" b="1" dirty="0"/>
          </a:p>
          <a:p>
            <a:pPr marL="285750" indent="-285750">
              <a:buFontTx/>
              <a:buChar char="-"/>
            </a:pPr>
            <a:r>
              <a:rPr lang="en-US" sz="1400" b="1" dirty="0"/>
              <a:t>In lower-income and rapidly developing regions such as India, China and Africa, demand for these products is still on the increase (1-2% annual growth rates are not uncommon), and current consumption ranges from as low as 12 kg/capita to around 60 kg/capita.</a:t>
            </a:r>
          </a:p>
          <a:p>
            <a:pPr marL="285750" indent="-285750">
              <a:buFontTx/>
              <a:buChar char="-"/>
            </a:pPr>
            <a:endParaRPr lang="en-US" sz="1400" b="1" dirty="0"/>
          </a:p>
        </p:txBody>
      </p:sp>
    </p:spTree>
    <p:extLst>
      <p:ext uri="{BB962C8B-B14F-4D97-AF65-F5344CB8AC3E}">
        <p14:creationId xmlns:p14="http://schemas.microsoft.com/office/powerpoint/2010/main" val="148622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EAA21DE-646C-254D-8EA8-E384BB7C2643}"/>
              </a:ext>
            </a:extLst>
          </p:cNvPr>
          <p:cNvSpPr/>
          <p:nvPr/>
        </p:nvSpPr>
        <p:spPr>
          <a:xfrm>
            <a:off x="2474450" y="4840942"/>
            <a:ext cx="8283197" cy="1754326"/>
          </a:xfrm>
          <a:prstGeom prst="rect">
            <a:avLst/>
          </a:prstGeom>
        </p:spPr>
        <p:txBody>
          <a:bodyPr wrap="square">
            <a:spAutoFit/>
          </a:bodyPr>
          <a:lstStyle/>
          <a:p>
            <a:r>
              <a:rPr lang="en-US" dirty="0"/>
              <a:t>-Packaging, the largest end-use segment, accounts for 36% of global plastic demand.</a:t>
            </a:r>
          </a:p>
          <a:p>
            <a:endParaRPr lang="en-US" dirty="0"/>
          </a:p>
          <a:p>
            <a:r>
              <a:rPr lang="en-US" dirty="0"/>
              <a:t>-The construction industry is the second most important non-textile market, accounting for 16% of global consumption, an important plastic for the construction industry being polyvinyl chloride (PVC), which is used for window and door frames, and underground pipes, due to its stiffness and durability</a:t>
            </a:r>
          </a:p>
        </p:txBody>
      </p:sp>
      <p:pic>
        <p:nvPicPr>
          <p:cNvPr id="9" name="Picture 8">
            <a:extLst>
              <a:ext uri="{FF2B5EF4-FFF2-40B4-BE49-F238E27FC236}">
                <a16:creationId xmlns:a16="http://schemas.microsoft.com/office/drawing/2014/main" id="{9771574D-81EA-A546-B0F9-437DA073A5E9}"/>
              </a:ext>
            </a:extLst>
          </p:cNvPr>
          <p:cNvPicPr>
            <a:picLocks noChangeAspect="1"/>
          </p:cNvPicPr>
          <p:nvPr/>
        </p:nvPicPr>
        <p:blipFill>
          <a:blip r:embed="rId3"/>
          <a:stretch>
            <a:fillRect/>
          </a:stretch>
        </p:blipFill>
        <p:spPr>
          <a:xfrm>
            <a:off x="3334676" y="340659"/>
            <a:ext cx="6139735" cy="4177552"/>
          </a:xfrm>
          <a:prstGeom prst="rect">
            <a:avLst/>
          </a:prstGeom>
        </p:spPr>
      </p:pic>
      <p:sp>
        <p:nvSpPr>
          <p:cNvPr id="13" name="Rectangle 12">
            <a:extLst>
              <a:ext uri="{FF2B5EF4-FFF2-40B4-BE49-F238E27FC236}">
                <a16:creationId xmlns:a16="http://schemas.microsoft.com/office/drawing/2014/main" id="{D30326CF-2AB9-C74E-B509-4914D5F78022}"/>
              </a:ext>
            </a:extLst>
          </p:cNvPr>
          <p:cNvSpPr/>
          <p:nvPr/>
        </p:nvSpPr>
        <p:spPr>
          <a:xfrm>
            <a:off x="1340977" y="0"/>
            <a:ext cx="5781391" cy="369332"/>
          </a:xfrm>
          <a:prstGeom prst="rect">
            <a:avLst/>
          </a:prstGeom>
        </p:spPr>
        <p:txBody>
          <a:bodyPr wrap="none">
            <a:spAutoFit/>
          </a:bodyPr>
          <a:lstStyle/>
          <a:p>
            <a:r>
              <a:rPr lang="en-US" b="1" dirty="0"/>
              <a:t>Estimated consumption of plastic by end-use sector </a:t>
            </a:r>
          </a:p>
        </p:txBody>
      </p:sp>
    </p:spTree>
    <p:extLst>
      <p:ext uri="{BB962C8B-B14F-4D97-AF65-F5344CB8AC3E}">
        <p14:creationId xmlns:p14="http://schemas.microsoft.com/office/powerpoint/2010/main" val="968737176"/>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{70D14142-3801-AA41-96FF-8DE4C7ABEEC4}tf10001071</Template>
  <TotalTime>2375</TotalTime>
  <Words>2047</Words>
  <Application>Microsoft Macintosh PowerPoint</Application>
  <PresentationFormat>Widescreen</PresentationFormat>
  <Paragraphs>118</Paragraphs>
  <Slides>23</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Gill Sans MT</vt:lpstr>
      <vt:lpstr>Helvetica Neue</vt:lpstr>
      <vt:lpstr>Impact</vt:lpstr>
      <vt:lpstr>Karla</vt:lpstr>
      <vt:lpstr>rooney-web</vt:lpstr>
      <vt:lpstr>Badge</vt:lpstr>
      <vt:lpstr>Petrochemical: Current Status and Future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the current trajectory for petrochemicals?</vt:lpstr>
      <vt:lpstr>This worse case scenario is shaped by the projection of the current trajectory, shaped by existing and announced policies</vt:lpstr>
      <vt:lpstr>PowerPoint Presentation</vt:lpstr>
      <vt:lpstr>These results are alarming so what are some alternatives to fossil fuels-derived feedstock?</vt:lpstr>
      <vt:lpstr>PowerPoint Presentation</vt:lpstr>
      <vt:lpstr>PowerPoint Presentation</vt:lpstr>
      <vt:lpstr>Thank you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Petrochemical: Current Status and Future</dc:title>
  <dc:creator>Abdul</dc:creator>
  <cp:lastModifiedBy>Abdul</cp:lastModifiedBy>
  <cp:revision>33</cp:revision>
  <dcterms:created xsi:type="dcterms:W3CDTF">2022-11-10T02:56:16Z</dcterms:created>
  <dcterms:modified xsi:type="dcterms:W3CDTF">2022-11-11T18:31:49Z</dcterms:modified>
</cp:coreProperties>
</file>