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6" r:id="rId3"/>
    <p:sldId id="259" r:id="rId4"/>
    <p:sldId id="281" r:id="rId5"/>
    <p:sldId id="257" r:id="rId6"/>
    <p:sldId id="273" r:id="rId7"/>
    <p:sldId id="269" r:id="rId8"/>
    <p:sldId id="296" r:id="rId9"/>
    <p:sldId id="286" r:id="rId10"/>
    <p:sldId id="287" r:id="rId11"/>
    <p:sldId id="297" r:id="rId12"/>
    <p:sldId id="298" r:id="rId13"/>
    <p:sldId id="299" r:id="rId14"/>
    <p:sldId id="288" r:id="rId15"/>
    <p:sldId id="262" r:id="rId16"/>
    <p:sldId id="279" r:id="rId17"/>
    <p:sldId id="289" r:id="rId18"/>
    <p:sldId id="300" r:id="rId19"/>
    <p:sldId id="301" r:id="rId20"/>
    <p:sldId id="302" r:id="rId21"/>
    <p:sldId id="303" r:id="rId22"/>
    <p:sldId id="280" r:id="rId23"/>
    <p:sldId id="268" r:id="rId24"/>
    <p:sldId id="285" r:id="rId25"/>
    <p:sldId id="293" r:id="rId26"/>
    <p:sldId id="294" r:id="rId27"/>
    <p:sldId id="291" r:id="rId28"/>
    <p:sldId id="295" r:id="rId29"/>
    <p:sldId id="292"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65683" autoAdjust="0"/>
  </p:normalViewPr>
  <p:slideViewPr>
    <p:cSldViewPr snapToGrid="0">
      <p:cViewPr varScale="1">
        <p:scale>
          <a:sx n="66" d="100"/>
          <a:sy n="66" d="100"/>
        </p:scale>
        <p:origin x="765"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0641A7-2AA6-44C2-BA7C-C20EE990075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5709DAA5-6B53-4B88-B54A-D8C644DC7168}">
      <dgm:prSet/>
      <dgm:spPr/>
      <dgm:t>
        <a:bodyPr/>
        <a:lstStyle/>
        <a:p>
          <a:r>
            <a:rPr lang="en-US"/>
            <a:t>ReLib: Collaboration at Faraday Institute using AI and robotics</a:t>
          </a:r>
        </a:p>
      </dgm:t>
    </dgm:pt>
    <dgm:pt modelId="{4FBDF101-9D87-4F89-A30F-BC8CF21D2F2E}" type="parTrans" cxnId="{A8FBD4B2-3AF6-43C6-861C-18B69AD6485C}">
      <dgm:prSet/>
      <dgm:spPr/>
      <dgm:t>
        <a:bodyPr/>
        <a:lstStyle/>
        <a:p>
          <a:endParaRPr lang="en-US"/>
        </a:p>
      </dgm:t>
    </dgm:pt>
    <dgm:pt modelId="{69E6C304-0AF0-45F3-AFBD-2C445299F465}" type="sibTrans" cxnId="{A8FBD4B2-3AF6-43C6-861C-18B69AD6485C}">
      <dgm:prSet/>
      <dgm:spPr/>
      <dgm:t>
        <a:bodyPr/>
        <a:lstStyle/>
        <a:p>
          <a:endParaRPr lang="en-US"/>
        </a:p>
      </dgm:t>
    </dgm:pt>
    <dgm:pt modelId="{0E633EC8-8406-4CA5-9FC5-38CCCC481C54}">
      <dgm:prSet/>
      <dgm:spPr/>
      <dgm:t>
        <a:bodyPr/>
        <a:lstStyle/>
        <a:p>
          <a:r>
            <a:rPr lang="en-US"/>
            <a:t>RecycLiCo: Company focused on recovering cathode materials</a:t>
          </a:r>
        </a:p>
      </dgm:t>
    </dgm:pt>
    <dgm:pt modelId="{54D6BCE3-1575-44DA-A304-9A80E6011A76}" type="parTrans" cxnId="{5D88C8FC-7202-4B5C-8482-D42042A0D9AA}">
      <dgm:prSet/>
      <dgm:spPr/>
      <dgm:t>
        <a:bodyPr/>
        <a:lstStyle/>
        <a:p>
          <a:endParaRPr lang="en-US"/>
        </a:p>
      </dgm:t>
    </dgm:pt>
    <dgm:pt modelId="{914CBE9F-D426-48E9-A315-AB521D597523}" type="sibTrans" cxnId="{5D88C8FC-7202-4B5C-8482-D42042A0D9AA}">
      <dgm:prSet/>
      <dgm:spPr/>
      <dgm:t>
        <a:bodyPr/>
        <a:lstStyle/>
        <a:p>
          <a:endParaRPr lang="en-US"/>
        </a:p>
      </dgm:t>
    </dgm:pt>
    <dgm:pt modelId="{8684C406-E28A-411C-9E15-BDA66CE2A809}">
      <dgm:prSet/>
      <dgm:spPr/>
      <dgm:t>
        <a:bodyPr/>
        <a:lstStyle/>
        <a:p>
          <a:r>
            <a:rPr lang="en-US"/>
            <a:t>Battery Resourcers: Largest battery recycling facility in North America, processing 30k tons of Li+ batteries</a:t>
          </a:r>
        </a:p>
      </dgm:t>
    </dgm:pt>
    <dgm:pt modelId="{2A8DFBF1-F890-4D99-B27D-A0500C9F2C6A}" type="parTrans" cxnId="{EBD544C2-D4CE-4A2F-B6CD-3C237B3071D3}">
      <dgm:prSet/>
      <dgm:spPr/>
      <dgm:t>
        <a:bodyPr/>
        <a:lstStyle/>
        <a:p>
          <a:endParaRPr lang="en-US"/>
        </a:p>
      </dgm:t>
    </dgm:pt>
    <dgm:pt modelId="{C303A2F6-5E3B-46C9-8E8D-26F4C99602D1}" type="sibTrans" cxnId="{EBD544C2-D4CE-4A2F-B6CD-3C237B3071D3}">
      <dgm:prSet/>
      <dgm:spPr/>
      <dgm:t>
        <a:bodyPr/>
        <a:lstStyle/>
        <a:p>
          <a:endParaRPr lang="en-US"/>
        </a:p>
      </dgm:t>
    </dgm:pt>
    <dgm:pt modelId="{A31ED72E-1F6F-4E96-8262-B479C3C0539C}">
      <dgm:prSet/>
      <dgm:spPr/>
      <dgm:t>
        <a:bodyPr/>
        <a:lstStyle/>
        <a:p>
          <a:r>
            <a:rPr lang="en-US"/>
            <a:t>ReCell: DOE battery recycling R&amp;D center, focused on direct recycling among other processes</a:t>
          </a:r>
        </a:p>
      </dgm:t>
    </dgm:pt>
    <dgm:pt modelId="{9C54E4CA-50E0-40C1-BA00-8A74DAFBCCC1}" type="parTrans" cxnId="{E084AA19-26D4-4343-9A73-3CB15DF78779}">
      <dgm:prSet/>
      <dgm:spPr/>
      <dgm:t>
        <a:bodyPr/>
        <a:lstStyle/>
        <a:p>
          <a:endParaRPr lang="en-US"/>
        </a:p>
      </dgm:t>
    </dgm:pt>
    <dgm:pt modelId="{91F9C986-23F8-41AD-9F7A-08A0233C7B83}" type="sibTrans" cxnId="{E084AA19-26D4-4343-9A73-3CB15DF78779}">
      <dgm:prSet/>
      <dgm:spPr/>
      <dgm:t>
        <a:bodyPr/>
        <a:lstStyle/>
        <a:p>
          <a:endParaRPr lang="en-US"/>
        </a:p>
      </dgm:t>
    </dgm:pt>
    <dgm:pt modelId="{70DFD753-5E33-48A9-9279-830C10E29EE5}">
      <dgm:prSet/>
      <dgm:spPr/>
      <dgm:t>
        <a:bodyPr/>
        <a:lstStyle/>
        <a:p>
          <a:r>
            <a:rPr lang="en-US"/>
            <a:t>American Manganese uses sulfur dioxide for leaching without acids or peroxides</a:t>
          </a:r>
        </a:p>
      </dgm:t>
    </dgm:pt>
    <dgm:pt modelId="{F21A3433-577C-48D6-9810-08F9CCE8293A}" type="parTrans" cxnId="{F70DEF51-C3F1-444E-AEF2-B7EE2E4F86D3}">
      <dgm:prSet/>
      <dgm:spPr/>
      <dgm:t>
        <a:bodyPr/>
        <a:lstStyle/>
        <a:p>
          <a:endParaRPr lang="en-US"/>
        </a:p>
      </dgm:t>
    </dgm:pt>
    <dgm:pt modelId="{41257F6C-EF23-4823-BFAA-CE6423074E6E}" type="sibTrans" cxnId="{F70DEF51-C3F1-444E-AEF2-B7EE2E4F86D3}">
      <dgm:prSet/>
      <dgm:spPr/>
      <dgm:t>
        <a:bodyPr/>
        <a:lstStyle/>
        <a:p>
          <a:endParaRPr lang="en-US"/>
        </a:p>
      </dgm:t>
    </dgm:pt>
    <dgm:pt modelId="{36950D25-C5E8-4176-A543-33E72481152F}" type="pres">
      <dgm:prSet presAssocID="{040641A7-2AA6-44C2-BA7C-C20EE990075F}" presName="diagram" presStyleCnt="0">
        <dgm:presLayoutVars>
          <dgm:dir/>
          <dgm:resizeHandles val="exact"/>
        </dgm:presLayoutVars>
      </dgm:prSet>
      <dgm:spPr/>
    </dgm:pt>
    <dgm:pt modelId="{1FAC3349-23E7-4133-A673-D405FC701F23}" type="pres">
      <dgm:prSet presAssocID="{5709DAA5-6B53-4B88-B54A-D8C644DC7168}" presName="node" presStyleLbl="node1" presStyleIdx="0" presStyleCnt="5">
        <dgm:presLayoutVars>
          <dgm:bulletEnabled val="1"/>
        </dgm:presLayoutVars>
      </dgm:prSet>
      <dgm:spPr/>
    </dgm:pt>
    <dgm:pt modelId="{ABF1076A-9FC9-4F26-8943-B4CCC1F81B24}" type="pres">
      <dgm:prSet presAssocID="{69E6C304-0AF0-45F3-AFBD-2C445299F465}" presName="sibTrans" presStyleCnt="0"/>
      <dgm:spPr/>
    </dgm:pt>
    <dgm:pt modelId="{C1C00B63-83B2-437D-B900-89BAF42F60DD}" type="pres">
      <dgm:prSet presAssocID="{0E633EC8-8406-4CA5-9FC5-38CCCC481C54}" presName="node" presStyleLbl="node1" presStyleIdx="1" presStyleCnt="5">
        <dgm:presLayoutVars>
          <dgm:bulletEnabled val="1"/>
        </dgm:presLayoutVars>
      </dgm:prSet>
      <dgm:spPr/>
    </dgm:pt>
    <dgm:pt modelId="{F1EE74E8-AD95-43D2-AFDB-73FB436DF4AD}" type="pres">
      <dgm:prSet presAssocID="{914CBE9F-D426-48E9-A315-AB521D597523}" presName="sibTrans" presStyleCnt="0"/>
      <dgm:spPr/>
    </dgm:pt>
    <dgm:pt modelId="{1162B287-4065-47EB-B5D6-724D00056881}" type="pres">
      <dgm:prSet presAssocID="{8684C406-E28A-411C-9E15-BDA66CE2A809}" presName="node" presStyleLbl="node1" presStyleIdx="2" presStyleCnt="5">
        <dgm:presLayoutVars>
          <dgm:bulletEnabled val="1"/>
        </dgm:presLayoutVars>
      </dgm:prSet>
      <dgm:spPr/>
    </dgm:pt>
    <dgm:pt modelId="{85703E2B-9C4D-428A-B079-0A2F8DA451F8}" type="pres">
      <dgm:prSet presAssocID="{C303A2F6-5E3B-46C9-8E8D-26F4C99602D1}" presName="sibTrans" presStyleCnt="0"/>
      <dgm:spPr/>
    </dgm:pt>
    <dgm:pt modelId="{2BC6C561-DED1-48DD-AE68-5DDDD36DD8FB}" type="pres">
      <dgm:prSet presAssocID="{A31ED72E-1F6F-4E96-8262-B479C3C0539C}" presName="node" presStyleLbl="node1" presStyleIdx="3" presStyleCnt="5">
        <dgm:presLayoutVars>
          <dgm:bulletEnabled val="1"/>
        </dgm:presLayoutVars>
      </dgm:prSet>
      <dgm:spPr/>
    </dgm:pt>
    <dgm:pt modelId="{4AFF90C0-FDA7-458B-BB8C-D1EB9AD93882}" type="pres">
      <dgm:prSet presAssocID="{91F9C986-23F8-41AD-9F7A-08A0233C7B83}" presName="sibTrans" presStyleCnt="0"/>
      <dgm:spPr/>
    </dgm:pt>
    <dgm:pt modelId="{C0D27992-7BE3-4328-8EDB-25EA7FC3B9A7}" type="pres">
      <dgm:prSet presAssocID="{70DFD753-5E33-48A9-9279-830C10E29EE5}" presName="node" presStyleLbl="node1" presStyleIdx="4" presStyleCnt="5">
        <dgm:presLayoutVars>
          <dgm:bulletEnabled val="1"/>
        </dgm:presLayoutVars>
      </dgm:prSet>
      <dgm:spPr/>
    </dgm:pt>
  </dgm:ptLst>
  <dgm:cxnLst>
    <dgm:cxn modelId="{E084AA19-26D4-4343-9A73-3CB15DF78779}" srcId="{040641A7-2AA6-44C2-BA7C-C20EE990075F}" destId="{A31ED72E-1F6F-4E96-8262-B479C3C0539C}" srcOrd="3" destOrd="0" parTransId="{9C54E4CA-50E0-40C1-BA00-8A74DAFBCCC1}" sibTransId="{91F9C986-23F8-41AD-9F7A-08A0233C7B83}"/>
    <dgm:cxn modelId="{D97C7B41-3CE9-4E94-8C0F-6D6C75250385}" type="presOf" srcId="{8684C406-E28A-411C-9E15-BDA66CE2A809}" destId="{1162B287-4065-47EB-B5D6-724D00056881}" srcOrd="0" destOrd="0" presId="urn:microsoft.com/office/officeart/2005/8/layout/default"/>
    <dgm:cxn modelId="{F70DEF51-C3F1-444E-AEF2-B7EE2E4F86D3}" srcId="{040641A7-2AA6-44C2-BA7C-C20EE990075F}" destId="{70DFD753-5E33-48A9-9279-830C10E29EE5}" srcOrd="4" destOrd="0" parTransId="{F21A3433-577C-48D6-9810-08F9CCE8293A}" sibTransId="{41257F6C-EF23-4823-BFAA-CE6423074E6E}"/>
    <dgm:cxn modelId="{6BCF5DA1-C3A8-4DB1-B464-7AE0D04A2EF0}" type="presOf" srcId="{040641A7-2AA6-44C2-BA7C-C20EE990075F}" destId="{36950D25-C5E8-4176-A543-33E72481152F}" srcOrd="0" destOrd="0" presId="urn:microsoft.com/office/officeart/2005/8/layout/default"/>
    <dgm:cxn modelId="{552914A8-BADB-48CF-AB5A-A5622E947842}" type="presOf" srcId="{5709DAA5-6B53-4B88-B54A-D8C644DC7168}" destId="{1FAC3349-23E7-4133-A673-D405FC701F23}" srcOrd="0" destOrd="0" presId="urn:microsoft.com/office/officeart/2005/8/layout/default"/>
    <dgm:cxn modelId="{A8FBD4B2-3AF6-43C6-861C-18B69AD6485C}" srcId="{040641A7-2AA6-44C2-BA7C-C20EE990075F}" destId="{5709DAA5-6B53-4B88-B54A-D8C644DC7168}" srcOrd="0" destOrd="0" parTransId="{4FBDF101-9D87-4F89-A30F-BC8CF21D2F2E}" sibTransId="{69E6C304-0AF0-45F3-AFBD-2C445299F465}"/>
    <dgm:cxn modelId="{BEEEB4BF-5524-4F3A-B65F-3F53F33B0790}" type="presOf" srcId="{0E633EC8-8406-4CA5-9FC5-38CCCC481C54}" destId="{C1C00B63-83B2-437D-B900-89BAF42F60DD}" srcOrd="0" destOrd="0" presId="urn:microsoft.com/office/officeart/2005/8/layout/default"/>
    <dgm:cxn modelId="{EBD544C2-D4CE-4A2F-B6CD-3C237B3071D3}" srcId="{040641A7-2AA6-44C2-BA7C-C20EE990075F}" destId="{8684C406-E28A-411C-9E15-BDA66CE2A809}" srcOrd="2" destOrd="0" parTransId="{2A8DFBF1-F890-4D99-B27D-A0500C9F2C6A}" sibTransId="{C303A2F6-5E3B-46C9-8E8D-26F4C99602D1}"/>
    <dgm:cxn modelId="{593C10C8-3DED-4E37-8B19-11AB25818C8C}" type="presOf" srcId="{A31ED72E-1F6F-4E96-8262-B479C3C0539C}" destId="{2BC6C561-DED1-48DD-AE68-5DDDD36DD8FB}" srcOrd="0" destOrd="0" presId="urn:microsoft.com/office/officeart/2005/8/layout/default"/>
    <dgm:cxn modelId="{74D834E3-2774-4E8F-B16F-A843890E3E52}" type="presOf" srcId="{70DFD753-5E33-48A9-9279-830C10E29EE5}" destId="{C0D27992-7BE3-4328-8EDB-25EA7FC3B9A7}" srcOrd="0" destOrd="0" presId="urn:microsoft.com/office/officeart/2005/8/layout/default"/>
    <dgm:cxn modelId="{5D88C8FC-7202-4B5C-8482-D42042A0D9AA}" srcId="{040641A7-2AA6-44C2-BA7C-C20EE990075F}" destId="{0E633EC8-8406-4CA5-9FC5-38CCCC481C54}" srcOrd="1" destOrd="0" parTransId="{54D6BCE3-1575-44DA-A304-9A80E6011A76}" sibTransId="{914CBE9F-D426-48E9-A315-AB521D597523}"/>
    <dgm:cxn modelId="{8C73B6AD-1B3B-443A-BB7E-C104503815CA}" type="presParOf" srcId="{36950D25-C5E8-4176-A543-33E72481152F}" destId="{1FAC3349-23E7-4133-A673-D405FC701F23}" srcOrd="0" destOrd="0" presId="urn:microsoft.com/office/officeart/2005/8/layout/default"/>
    <dgm:cxn modelId="{C5334758-B7A5-4271-9218-8743FA74DFCC}" type="presParOf" srcId="{36950D25-C5E8-4176-A543-33E72481152F}" destId="{ABF1076A-9FC9-4F26-8943-B4CCC1F81B24}" srcOrd="1" destOrd="0" presId="urn:microsoft.com/office/officeart/2005/8/layout/default"/>
    <dgm:cxn modelId="{CB4606D3-05D1-4385-91E6-7B506AEEF534}" type="presParOf" srcId="{36950D25-C5E8-4176-A543-33E72481152F}" destId="{C1C00B63-83B2-437D-B900-89BAF42F60DD}" srcOrd="2" destOrd="0" presId="urn:microsoft.com/office/officeart/2005/8/layout/default"/>
    <dgm:cxn modelId="{0984035B-27EA-4FC4-8AE9-40A783CCDA75}" type="presParOf" srcId="{36950D25-C5E8-4176-A543-33E72481152F}" destId="{F1EE74E8-AD95-43D2-AFDB-73FB436DF4AD}" srcOrd="3" destOrd="0" presId="urn:microsoft.com/office/officeart/2005/8/layout/default"/>
    <dgm:cxn modelId="{33F1D462-04D1-422B-A158-898F60D191E3}" type="presParOf" srcId="{36950D25-C5E8-4176-A543-33E72481152F}" destId="{1162B287-4065-47EB-B5D6-724D00056881}" srcOrd="4" destOrd="0" presId="urn:microsoft.com/office/officeart/2005/8/layout/default"/>
    <dgm:cxn modelId="{7A9CD3BA-307B-4FE7-B120-5DBCB56E2E1B}" type="presParOf" srcId="{36950D25-C5E8-4176-A543-33E72481152F}" destId="{85703E2B-9C4D-428A-B079-0A2F8DA451F8}" srcOrd="5" destOrd="0" presId="urn:microsoft.com/office/officeart/2005/8/layout/default"/>
    <dgm:cxn modelId="{065DEC58-BEAA-4369-88D2-8A19F542980F}" type="presParOf" srcId="{36950D25-C5E8-4176-A543-33E72481152F}" destId="{2BC6C561-DED1-48DD-AE68-5DDDD36DD8FB}" srcOrd="6" destOrd="0" presId="urn:microsoft.com/office/officeart/2005/8/layout/default"/>
    <dgm:cxn modelId="{596ADD5F-57C1-4A68-992F-89C04C322B74}" type="presParOf" srcId="{36950D25-C5E8-4176-A543-33E72481152F}" destId="{4AFF90C0-FDA7-458B-BB8C-D1EB9AD93882}" srcOrd="7" destOrd="0" presId="urn:microsoft.com/office/officeart/2005/8/layout/default"/>
    <dgm:cxn modelId="{D4DDC9C1-AD2D-468D-A460-72CB1BDBB90E}" type="presParOf" srcId="{36950D25-C5E8-4176-A543-33E72481152F}" destId="{C0D27992-7BE3-4328-8EDB-25EA7FC3B9A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C3349-23E7-4133-A673-D405FC701F23}">
      <dsp:nvSpPr>
        <dsp:cNvPr id="0" name=""/>
        <dsp:cNvSpPr/>
      </dsp:nvSpPr>
      <dsp:spPr>
        <a:xfrm>
          <a:off x="709" y="72581"/>
          <a:ext cx="2766528" cy="16599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ReLib: Collaboration at Faraday Institute using AI and robotics</a:t>
          </a:r>
        </a:p>
      </dsp:txBody>
      <dsp:txXfrm>
        <a:off x="709" y="72581"/>
        <a:ext cx="2766528" cy="1659916"/>
      </dsp:txXfrm>
    </dsp:sp>
    <dsp:sp modelId="{C1C00B63-83B2-437D-B900-89BAF42F60DD}">
      <dsp:nvSpPr>
        <dsp:cNvPr id="0" name=""/>
        <dsp:cNvSpPr/>
      </dsp:nvSpPr>
      <dsp:spPr>
        <a:xfrm>
          <a:off x="3043890" y="72581"/>
          <a:ext cx="2766528" cy="16599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RecycLiCo: Company focused on recovering cathode materials</a:t>
          </a:r>
        </a:p>
      </dsp:txBody>
      <dsp:txXfrm>
        <a:off x="3043890" y="72581"/>
        <a:ext cx="2766528" cy="1659916"/>
      </dsp:txXfrm>
    </dsp:sp>
    <dsp:sp modelId="{1162B287-4065-47EB-B5D6-724D00056881}">
      <dsp:nvSpPr>
        <dsp:cNvPr id="0" name=""/>
        <dsp:cNvSpPr/>
      </dsp:nvSpPr>
      <dsp:spPr>
        <a:xfrm>
          <a:off x="709" y="2009151"/>
          <a:ext cx="2766528" cy="16599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Battery Resourcers: Largest battery recycling facility in North America, processing 30k tons of Li+ batteries</a:t>
          </a:r>
        </a:p>
      </dsp:txBody>
      <dsp:txXfrm>
        <a:off x="709" y="2009151"/>
        <a:ext cx="2766528" cy="1659916"/>
      </dsp:txXfrm>
    </dsp:sp>
    <dsp:sp modelId="{2BC6C561-DED1-48DD-AE68-5DDDD36DD8FB}">
      <dsp:nvSpPr>
        <dsp:cNvPr id="0" name=""/>
        <dsp:cNvSpPr/>
      </dsp:nvSpPr>
      <dsp:spPr>
        <a:xfrm>
          <a:off x="3043890" y="2009151"/>
          <a:ext cx="2766528" cy="16599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ReCell: DOE battery recycling R&amp;D center, focused on direct recycling among other processes</a:t>
          </a:r>
        </a:p>
      </dsp:txBody>
      <dsp:txXfrm>
        <a:off x="3043890" y="2009151"/>
        <a:ext cx="2766528" cy="1659916"/>
      </dsp:txXfrm>
    </dsp:sp>
    <dsp:sp modelId="{C0D27992-7BE3-4328-8EDB-25EA7FC3B9A7}">
      <dsp:nvSpPr>
        <dsp:cNvPr id="0" name=""/>
        <dsp:cNvSpPr/>
      </dsp:nvSpPr>
      <dsp:spPr>
        <a:xfrm>
          <a:off x="1522299" y="3945720"/>
          <a:ext cx="2766528" cy="16599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American Manganese uses sulfur dioxide for leaching without acids or peroxides</a:t>
          </a:r>
        </a:p>
      </dsp:txBody>
      <dsp:txXfrm>
        <a:off x="1522299" y="3945720"/>
        <a:ext cx="2766528" cy="16599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F1554-3AEF-48B9-80A4-6B63F74F1910}"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9BEED-2A44-48B1-AC2D-7E7D6010FCFD}" type="slidenum">
              <a:rPr lang="en-US" smtClean="0"/>
              <a:t>‹#›</a:t>
            </a:fld>
            <a:endParaRPr lang="en-US"/>
          </a:p>
        </p:txBody>
      </p:sp>
    </p:spTree>
    <p:extLst>
      <p:ext uri="{BB962C8B-B14F-4D97-AF65-F5344CB8AC3E}">
        <p14:creationId xmlns:p14="http://schemas.microsoft.com/office/powerpoint/2010/main" val="388286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randviewresearch.com/industry-analysis/hearing-aids-marke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Battery industry growth</a:t>
            </a:r>
          </a:p>
          <a:p>
            <a:r>
              <a:rPr lang="en-US" dirty="0"/>
              <a:t>Motivations for recycling</a:t>
            </a:r>
          </a:p>
          <a:p>
            <a:r>
              <a:rPr lang="en-US" dirty="0"/>
              <a:t>How are batteries recycled now</a:t>
            </a:r>
          </a:p>
          <a:p>
            <a:r>
              <a:rPr lang="en-US" dirty="0"/>
              <a:t>Issues in recycling</a:t>
            </a:r>
          </a:p>
          <a:p>
            <a:r>
              <a:rPr lang="en-US" dirty="0"/>
              <a:t>Innovations in recycling</a:t>
            </a:r>
          </a:p>
          <a:p>
            <a:endParaRPr lang="en-US" dirty="0"/>
          </a:p>
          <a:p>
            <a:r>
              <a:rPr lang="en-US" dirty="0"/>
              <a:t>What’s the plan?</a:t>
            </a:r>
          </a:p>
        </p:txBody>
      </p:sp>
      <p:sp>
        <p:nvSpPr>
          <p:cNvPr id="4" name="Slide Number Placeholder 3"/>
          <p:cNvSpPr>
            <a:spLocks noGrp="1"/>
          </p:cNvSpPr>
          <p:nvPr>
            <p:ph type="sldNum" sz="quarter" idx="5"/>
          </p:nvPr>
        </p:nvSpPr>
        <p:spPr/>
        <p:txBody>
          <a:bodyPr/>
          <a:lstStyle/>
          <a:p>
            <a:fld id="{90A9BEED-2A44-48B1-AC2D-7E7D6010FCFD}" type="slidenum">
              <a:rPr lang="en-US" smtClean="0"/>
              <a:t>1</a:t>
            </a:fld>
            <a:endParaRPr lang="en-US"/>
          </a:p>
        </p:txBody>
      </p:sp>
    </p:spTree>
    <p:extLst>
      <p:ext uri="{BB962C8B-B14F-4D97-AF65-F5344CB8AC3E}">
        <p14:creationId xmlns:p14="http://schemas.microsoft.com/office/powerpoint/2010/main" val="3932189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roasting: reduce the cathode active material chemically at a high temperature (1400 C), then get the metallic alloy as the product. This process is nice because the Al and organic electrolytes can be used as fuel for this process. Then, oxides are added to segregate the metals. However, this can only recover cobalt and nickel usually. This process takes hours. Also, lots of toxic gases are exhumed. Plus the lithium is usually lost.</a:t>
            </a:r>
          </a:p>
          <a:p>
            <a:r>
              <a:rPr lang="en-US" dirty="0" err="1"/>
              <a:t>Atmopshere</a:t>
            </a:r>
            <a:r>
              <a:rPr lang="en-US" dirty="0"/>
              <a:t>-assisted roasting: oxygen-free environment to shift equilibrium of this process and perform it at lower temperatures (650-1000 C). However, this process requires more pretreatment to separate the materials or a post-treatment in solutions is needed. </a:t>
            </a:r>
          </a:p>
          <a:p>
            <a:r>
              <a:rPr lang="en-US" dirty="0"/>
              <a:t>Additive assisted roasting: basically the thermal treatment followed up with an inorganic salt or acid. This process cuts down on waste from the Spent LIB because much more of the lithium gets captured in the recovery. This process includes sulfation roasting, chlorination roasting, and nitration roasting</a:t>
            </a:r>
          </a:p>
          <a:p>
            <a:r>
              <a:rPr lang="en-US" dirty="0"/>
              <a:t>~~~~~~~~~~~~~~~~~~~~~~~~~~~~~~~~~</a:t>
            </a:r>
          </a:p>
          <a:p>
            <a:r>
              <a:rPr lang="en-US" dirty="0"/>
              <a:t>Cathode regeneration: high-temperature phase transformation tech to extract metals from the SLIB and </a:t>
            </a:r>
            <a:r>
              <a:rPr lang="en-US" dirty="0" err="1"/>
              <a:t>ovnert</a:t>
            </a:r>
            <a:r>
              <a:rPr lang="en-US" dirty="0"/>
              <a:t> them to precursors for high-value products. This process is meant to heal the failure of SLIBS due to structure </a:t>
            </a:r>
            <a:r>
              <a:rPr lang="en-US" dirty="0" err="1"/>
              <a:t>distorture</a:t>
            </a:r>
            <a:r>
              <a:rPr lang="en-US" dirty="0"/>
              <a:t> from loss of Li+ and phase transformations</a:t>
            </a:r>
          </a:p>
          <a:p>
            <a:r>
              <a:rPr lang="en-US" dirty="0"/>
              <a:t>Solid-state reactions: compensate spent cathode materials with related elements to reach the desired proportions, then mix the materials with ball milling and then chemically process to get the original phase</a:t>
            </a:r>
          </a:p>
          <a:p>
            <a:r>
              <a:rPr lang="en-US" dirty="0"/>
              <a:t>Spray pyrolysis: high-temperature pyrolysis furnace as a sprayed solution, then a solid-phase powder precipitates. Apparently this can be done at 600-800 C with some post processing with calcination</a:t>
            </a:r>
          </a:p>
          <a:p>
            <a:r>
              <a:rPr lang="en-US" dirty="0"/>
              <a:t>~~~~~~~~~~~~~~~~~~~~~~~~~~~~~~~~~~~~~~~~</a:t>
            </a:r>
          </a:p>
        </p:txBody>
      </p:sp>
      <p:sp>
        <p:nvSpPr>
          <p:cNvPr id="4" name="Slide Number Placeholder 3"/>
          <p:cNvSpPr>
            <a:spLocks noGrp="1"/>
          </p:cNvSpPr>
          <p:nvPr>
            <p:ph type="sldNum" sz="quarter" idx="5"/>
          </p:nvPr>
        </p:nvSpPr>
        <p:spPr/>
        <p:txBody>
          <a:bodyPr/>
          <a:lstStyle/>
          <a:p>
            <a:fld id="{90A9BEED-2A44-48B1-AC2D-7E7D6010FCFD}" type="slidenum">
              <a:rPr lang="en-US" smtClean="0"/>
              <a:t>10</a:t>
            </a:fld>
            <a:endParaRPr lang="en-US"/>
          </a:p>
        </p:txBody>
      </p:sp>
    </p:spTree>
    <p:extLst>
      <p:ext uri="{BB962C8B-B14F-4D97-AF65-F5344CB8AC3E}">
        <p14:creationId xmlns:p14="http://schemas.microsoft.com/office/powerpoint/2010/main" val="1671937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roasting: reduce the cathode active material chemically at a high temperature (1400 C), then get the metallic alloy as the product. This process is nice because the Al and organic electrolytes can be used as fuel for this process. Then, oxides are added to segregate the metals. However, this can only recover cobalt and nickel usually. This process takes hours. Also, lots of toxic gases are exhumed. Plus the lithium is usually lost.</a:t>
            </a:r>
          </a:p>
          <a:p>
            <a:r>
              <a:rPr lang="en-US" dirty="0" err="1"/>
              <a:t>Atmopshere</a:t>
            </a:r>
            <a:r>
              <a:rPr lang="en-US" dirty="0"/>
              <a:t>-assisted roasting: oxygen-free environment to shift equilibrium of this process and perform it at lower temperatures (650-1000 C). However, this process requires more pretreatment to separate the materials or a post-treatment in solutions is needed. </a:t>
            </a:r>
          </a:p>
          <a:p>
            <a:r>
              <a:rPr lang="en-US" dirty="0"/>
              <a:t>Additive assisted roasting: basically the thermal treatment followed up with an inorganic salt or acid. This process cuts down on waste from the Spent LIB because much more of the lithium gets captured in the recovery. This process includes sulfation roasting, chlorination roasting, and nitration roasting</a:t>
            </a:r>
          </a:p>
          <a:p>
            <a:r>
              <a:rPr lang="en-US" dirty="0"/>
              <a:t>Cathode regeneration: high-temperature phase transformation tech to extract metals from the SLIB and </a:t>
            </a:r>
            <a:r>
              <a:rPr lang="en-US" dirty="0" err="1"/>
              <a:t>ovnert</a:t>
            </a:r>
            <a:r>
              <a:rPr lang="en-US" dirty="0"/>
              <a:t> them to precursors for high-value products. This process is meant to heal the failure of SLIBS due to structure </a:t>
            </a:r>
            <a:r>
              <a:rPr lang="en-US" dirty="0" err="1"/>
              <a:t>distorture</a:t>
            </a:r>
            <a:r>
              <a:rPr lang="en-US" dirty="0"/>
              <a:t> from loss of Li+ and phase transformations</a:t>
            </a:r>
          </a:p>
          <a:p>
            <a:r>
              <a:rPr lang="en-US" dirty="0"/>
              <a:t>Solid-state reactions: compensate spent cathode materials with related elements to reach the desired proportions, then mix the materials with ball milling and then chemically process to get the original phase</a:t>
            </a:r>
          </a:p>
          <a:p>
            <a:r>
              <a:rPr lang="en-US" dirty="0"/>
              <a:t>Spray pyrolysis: high-temperature pyrolysis furnace as a sprayed solution, then a solid-phase powder precipitates. Apparently this can be done at 600-800 C with some post processing with calcination</a:t>
            </a:r>
          </a:p>
          <a:p>
            <a:endParaRPr lang="en-US" dirty="0"/>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11</a:t>
            </a:fld>
            <a:endParaRPr lang="en-US"/>
          </a:p>
        </p:txBody>
      </p:sp>
    </p:spTree>
    <p:extLst>
      <p:ext uri="{BB962C8B-B14F-4D97-AF65-F5344CB8AC3E}">
        <p14:creationId xmlns:p14="http://schemas.microsoft.com/office/powerpoint/2010/main" val="137698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Binders and electrolytes: must be treated before any other processing of the cell because evaporation of these materials would be extremely toxic and also hurt performance of the other processes</a:t>
            </a:r>
          </a:p>
          <a:p>
            <a:r>
              <a:rPr lang="en-US" dirty="0"/>
              <a:t>Solvents have been costly and not eco-friendly for this research so far. </a:t>
            </a:r>
          </a:p>
          <a:p>
            <a:r>
              <a:rPr lang="en-US" dirty="0"/>
              <a:t>Pyrolysis: Calcinate material in a furnace under air to remove binder and organic matter. The temperature must e carefully selected so the cathode and attached organic matter can adequately separate. Also need to decompose the organic matter without melting the Al foil or decomposing cathode materials. This process still requires heating and also dangerous gas emissions</a:t>
            </a:r>
          </a:p>
          <a:p>
            <a:r>
              <a:rPr lang="en-US" dirty="0"/>
              <a:t>Oxygen-free pyrolysis: basically provides closed environment for this process and protects metals from oxidation. However, corrosion to equipment is inevitable</a:t>
            </a:r>
          </a:p>
          <a:p>
            <a:r>
              <a:rPr lang="en-US" dirty="0"/>
              <a:t>Thermal defluorination: 300 C, use calcium oxide as thermal </a:t>
            </a:r>
            <a:r>
              <a:rPr lang="en-US" dirty="0" err="1"/>
              <a:t>defluorinating</a:t>
            </a:r>
            <a:r>
              <a:rPr lang="en-US" dirty="0"/>
              <a:t> agent which also helps catch generated HF. It takes less energy and costs less money, but the final products are less pure.</a:t>
            </a:r>
          </a:p>
          <a:p>
            <a:r>
              <a:rPr lang="en-US" dirty="0"/>
              <a:t>Nondestructive recovery: </a:t>
            </a:r>
          </a:p>
          <a:p>
            <a:r>
              <a:rPr lang="en-US" dirty="0"/>
              <a:t>	Low-temperature volatilization tech: recover solution components at “low temps” according to their boiling points. It doesn’t cause structure damage, but it requires more equipment and energy and post-processing</a:t>
            </a:r>
          </a:p>
          <a:p>
            <a:r>
              <a:rPr lang="en-US" dirty="0"/>
              <a:t>	Molten salt: melt PVDF and separate out cathode material</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12</a:t>
            </a:fld>
            <a:endParaRPr lang="en-US"/>
          </a:p>
        </p:txBody>
      </p:sp>
    </p:spTree>
    <p:extLst>
      <p:ext uri="{BB962C8B-B14F-4D97-AF65-F5344CB8AC3E}">
        <p14:creationId xmlns:p14="http://schemas.microsoft.com/office/powerpoint/2010/main" val="1833721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Anodes: 12 to 21 </a:t>
            </a:r>
            <a:r>
              <a:rPr lang="en-US" dirty="0" err="1"/>
              <a:t>wt</a:t>
            </a:r>
            <a:r>
              <a:rPr lang="en-US" dirty="0"/>
              <a:t>% of SLIBS and take about 10-15% of cost of battery</a:t>
            </a:r>
          </a:p>
          <a:p>
            <a:endParaRPr lang="en-US" dirty="0"/>
          </a:p>
          <a:p>
            <a:r>
              <a:rPr lang="en-US" dirty="0"/>
              <a:t>In situ treatment:</a:t>
            </a:r>
          </a:p>
          <a:p>
            <a:pPr marL="228600" indent="-228600">
              <a:buAutoNum type="arabicPeriod"/>
            </a:pPr>
            <a:r>
              <a:rPr lang="en-US" dirty="0"/>
              <a:t>Graphite removed as impurity</a:t>
            </a:r>
          </a:p>
          <a:p>
            <a:pPr marL="228600" indent="-228600">
              <a:buAutoNum type="arabicPeriod"/>
            </a:pPr>
            <a:r>
              <a:rPr lang="en-US" dirty="0"/>
              <a:t>Graphite used as reducing agent (as mentioned for cathode treatment), but then quality may go down</a:t>
            </a:r>
          </a:p>
          <a:p>
            <a:pPr marL="0" indent="0">
              <a:buNone/>
            </a:pPr>
            <a:r>
              <a:rPr lang="en-US" dirty="0"/>
              <a:t>Anode purification and repair: high energy consumption for it, but smelting away the current collector. Also have carbon-thermal reduction to repair the graphite structure with an acid treatment plus carbon-thermal reduction</a:t>
            </a:r>
          </a:p>
        </p:txBody>
      </p:sp>
      <p:sp>
        <p:nvSpPr>
          <p:cNvPr id="4" name="Slide Number Placeholder 3"/>
          <p:cNvSpPr>
            <a:spLocks noGrp="1"/>
          </p:cNvSpPr>
          <p:nvPr>
            <p:ph type="sldNum" sz="quarter" idx="5"/>
          </p:nvPr>
        </p:nvSpPr>
        <p:spPr/>
        <p:txBody>
          <a:bodyPr/>
          <a:lstStyle/>
          <a:p>
            <a:fld id="{90A9BEED-2A44-48B1-AC2D-7E7D6010FCFD}" type="slidenum">
              <a:rPr lang="en-US" smtClean="0"/>
              <a:t>13</a:t>
            </a:fld>
            <a:endParaRPr lang="en-US"/>
          </a:p>
        </p:txBody>
      </p:sp>
    </p:spTree>
    <p:extLst>
      <p:ext uri="{BB962C8B-B14F-4D97-AF65-F5344CB8AC3E}">
        <p14:creationId xmlns:p14="http://schemas.microsoft.com/office/powerpoint/2010/main" val="836712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ffectLst/>
                <a:latin typeface="Times New Roman" panose="02020603050405020304" pitchFamily="18" charset="0"/>
              </a:rPr>
              <a:t>yro</a:t>
            </a:r>
            <a:r>
              <a:rPr lang="en-US" dirty="0">
                <a:effectLst/>
                <a:latin typeface="Times New Roman" panose="02020603050405020304" pitchFamily="18" charset="0"/>
              </a:rPr>
              <a:t> 1.0 is the initial version,</a:t>
            </a:r>
            <a:br>
              <a:rPr lang="en-US" dirty="0"/>
            </a:br>
            <a:r>
              <a:rPr lang="en-US" dirty="0">
                <a:effectLst/>
                <a:latin typeface="Times New Roman" panose="02020603050405020304" pitchFamily="18" charset="0"/>
              </a:rPr>
              <a:t>imitating the process of mineral smelting; the battery is directly</a:t>
            </a:r>
            <a:br>
              <a:rPr lang="en-US" dirty="0"/>
            </a:br>
            <a:r>
              <a:rPr lang="en-US" dirty="0">
                <a:effectLst/>
                <a:latin typeface="Times New Roman" panose="02020603050405020304" pitchFamily="18" charset="0"/>
              </a:rPr>
              <a:t>burned in the furnace. The decomposed gas product may cause</a:t>
            </a:r>
            <a:br>
              <a:rPr lang="en-US" dirty="0"/>
            </a:br>
            <a:r>
              <a:rPr lang="en-US" dirty="0">
                <a:effectLst/>
                <a:latin typeface="Times New Roman" panose="02020603050405020304" pitchFamily="18" charset="0"/>
              </a:rPr>
              <a:t>serious environmental problems, and the </a:t>
            </a:r>
            <a:r>
              <a:rPr lang="en-US" dirty="0">
                <a:effectLst/>
                <a:latin typeface="Arial" panose="020B0604020202020204" pitchFamily="34" charset="0"/>
              </a:rPr>
              <a:t>fi</a:t>
            </a:r>
            <a:r>
              <a:rPr lang="en-US" dirty="0">
                <a:effectLst/>
                <a:latin typeface="Times New Roman" panose="02020603050405020304" pitchFamily="18" charset="0"/>
              </a:rPr>
              <a:t>nal products have</a:t>
            </a:r>
            <a:br>
              <a:rPr lang="en-US" dirty="0"/>
            </a:br>
            <a:r>
              <a:rPr lang="en-US" dirty="0">
                <a:effectLst/>
                <a:latin typeface="Times New Roman" panose="02020603050405020304" pitchFamily="18" charset="0"/>
              </a:rPr>
              <a:t>many impurities. Pyro 2.0 is based on Pyro 1.0, which adds some</a:t>
            </a:r>
            <a:br>
              <a:rPr lang="en-US" dirty="0"/>
            </a:br>
            <a:r>
              <a:rPr lang="en-US" dirty="0">
                <a:effectLst/>
                <a:latin typeface="Times New Roman" panose="02020603050405020304" pitchFamily="18" charset="0"/>
              </a:rPr>
              <a:t>kinds of the atmosphere in the calcination process of waste</a:t>
            </a:r>
            <a:br>
              <a:rPr lang="en-US" dirty="0"/>
            </a:br>
            <a:r>
              <a:rPr lang="en-US" dirty="0">
                <a:effectLst/>
                <a:latin typeface="Times New Roman" panose="02020603050405020304" pitchFamily="18" charset="0"/>
              </a:rPr>
              <a:t>batteries such as CO2 , N 2, </a:t>
            </a:r>
            <a:r>
              <a:rPr lang="en-US" dirty="0" err="1">
                <a:effectLst/>
                <a:latin typeface="Times New Roman" panose="02020603050405020304" pitchFamily="18" charset="0"/>
              </a:rPr>
              <a:t>Ar</a:t>
            </a:r>
            <a:r>
              <a:rPr lang="en-US" dirty="0">
                <a:effectLst/>
                <a:latin typeface="Times New Roman" panose="02020603050405020304" pitchFamily="18" charset="0"/>
              </a:rPr>
              <a:t>, vacuum, etc.; this can e</a:t>
            </a:r>
            <a:r>
              <a:rPr lang="en-US" dirty="0">
                <a:effectLst/>
                <a:latin typeface="Arial" panose="020B0604020202020204" pitchFamily="34" charset="0"/>
              </a:rPr>
              <a:t>ff</a:t>
            </a:r>
            <a:r>
              <a:rPr lang="en-US" dirty="0">
                <a:effectLst/>
                <a:latin typeface="Times New Roman" panose="02020603050405020304" pitchFamily="18" charset="0"/>
              </a:rPr>
              <a:t>ectively</a:t>
            </a:r>
            <a:br>
              <a:rPr lang="en-US" dirty="0"/>
            </a:br>
            <a:r>
              <a:rPr lang="en-US" dirty="0">
                <a:effectLst/>
                <a:latin typeface="Times New Roman" panose="02020603050405020304" pitchFamily="18" charset="0"/>
              </a:rPr>
              <a:t>decrease the reaction temperature and make the exhaust gas</a:t>
            </a:r>
            <a:br>
              <a:rPr lang="en-US" dirty="0"/>
            </a:br>
            <a:r>
              <a:rPr lang="en-US" dirty="0">
                <a:effectLst/>
                <a:latin typeface="Times New Roman" panose="02020603050405020304" pitchFamily="18" charset="0"/>
              </a:rPr>
              <a:t>treatment controllable. The key to pyro 3.0 is to recover lithium</a:t>
            </a:r>
            <a:br>
              <a:rPr lang="en-US" dirty="0"/>
            </a:br>
            <a:r>
              <a:rPr lang="en-US" dirty="0">
                <a:effectLst/>
                <a:latin typeface="Times New Roman" panose="02020603050405020304" pitchFamily="18" charset="0"/>
              </a:rPr>
              <a:t>in a targeted manner and reduce the reaction temperature as</a:t>
            </a:r>
            <a:br>
              <a:rPr lang="en-US" dirty="0"/>
            </a:br>
            <a:r>
              <a:rPr lang="en-US" dirty="0">
                <a:effectLst/>
                <a:latin typeface="Times New Roman" panose="02020603050405020304" pitchFamily="18" charset="0"/>
              </a:rPr>
              <a:t>Figure 9. Typical pyrometallurgical treatment of SLIBs anode.</a:t>
            </a:r>
            <a:br>
              <a:rPr lang="en-US" dirty="0"/>
            </a:br>
            <a:r>
              <a:rPr lang="en-US" dirty="0">
                <a:effectLst/>
                <a:latin typeface="Times New Roman" panose="02020603050405020304" pitchFamily="18" charset="0"/>
              </a:rPr>
              <a:t>Figure 10. Schematic diagram of the evolution of pyrometallurgy in the</a:t>
            </a:r>
            <a:br>
              <a:rPr lang="en-US" dirty="0"/>
            </a:br>
            <a:r>
              <a:rPr lang="en-US" dirty="0">
                <a:effectLst/>
                <a:latin typeface="Arial" panose="020B0604020202020204" pitchFamily="34" charset="0"/>
              </a:rPr>
              <a:t>fi</a:t>
            </a:r>
            <a:r>
              <a:rPr lang="en-US" dirty="0">
                <a:effectLst/>
                <a:latin typeface="Times New Roman" panose="02020603050405020304" pitchFamily="18" charset="0"/>
              </a:rPr>
              <a:t>eld of SLIBs.</a:t>
            </a:r>
            <a:br>
              <a:rPr lang="en-US" dirty="0"/>
            </a:br>
            <a:r>
              <a:rPr lang="en-US" dirty="0">
                <a:effectLst/>
                <a:latin typeface="Arial" panose="020B0604020202020204" pitchFamily="34" charset="0"/>
              </a:rPr>
              <a:t>ACS ES&amp;T Engineering pubs.acs.org/</a:t>
            </a:r>
            <a:r>
              <a:rPr lang="en-US" dirty="0" err="1">
                <a:effectLst/>
                <a:latin typeface="Arial" panose="020B0604020202020204" pitchFamily="34" charset="0"/>
              </a:rPr>
              <a:t>estengg</a:t>
            </a:r>
            <a:r>
              <a:rPr lang="en-US" dirty="0">
                <a:effectLst/>
                <a:latin typeface="Arial" panose="020B0604020202020204" pitchFamily="34" charset="0"/>
              </a:rPr>
              <a:t> Review</a:t>
            </a:r>
            <a:br>
              <a:rPr lang="en-US" dirty="0"/>
            </a:br>
            <a:r>
              <a:rPr lang="en-US" dirty="0">
                <a:effectLst/>
                <a:latin typeface="Arial" panose="020B0604020202020204" pitchFamily="34" charset="0"/>
              </a:rPr>
              <a:t>https://doi.org/10.1021/acsestengg.1c00067</a:t>
            </a:r>
            <a:br>
              <a:rPr lang="en-US" dirty="0"/>
            </a:br>
            <a:r>
              <a:rPr lang="en-US" dirty="0">
                <a:effectLst/>
                <a:latin typeface="Arial" panose="020B0604020202020204" pitchFamily="34" charset="0"/>
              </a:rPr>
              <a:t>ACS EST </a:t>
            </a:r>
            <a:r>
              <a:rPr lang="en-US" dirty="0" err="1">
                <a:effectLst/>
                <a:latin typeface="Arial" panose="020B0604020202020204" pitchFamily="34" charset="0"/>
              </a:rPr>
              <a:t>Engg</a:t>
            </a:r>
            <a:r>
              <a:rPr lang="en-US" dirty="0">
                <a:effectLst/>
                <a:latin typeface="Arial" panose="020B0604020202020204" pitchFamily="34" charset="0"/>
              </a:rPr>
              <a:t>. 2021, 1, 1369</a:t>
            </a:r>
            <a:r>
              <a:rPr lang="en-US" dirty="0">
                <a:effectLst/>
                <a:latin typeface="Courier New" panose="02070309020205020404" pitchFamily="49" charset="0"/>
              </a:rPr>
              <a:t>−</a:t>
            </a:r>
            <a:r>
              <a:rPr lang="en-US" dirty="0">
                <a:effectLst/>
                <a:latin typeface="Arial" panose="020B0604020202020204" pitchFamily="34" charset="0"/>
              </a:rPr>
              <a:t>1382</a:t>
            </a:r>
            <a:br>
              <a:rPr lang="en-US" dirty="0"/>
            </a:br>
            <a:r>
              <a:rPr lang="en-US" dirty="0">
                <a:effectLst/>
                <a:latin typeface="Arial" panose="020B0604020202020204" pitchFamily="34" charset="0"/>
              </a:rPr>
              <a:t>1378</a:t>
            </a:r>
            <a:endParaRPr lang="en-US" dirty="0">
              <a:effectLst/>
            </a:endParaRPr>
          </a:p>
          <a:p>
            <a:r>
              <a:rPr lang="en-US" dirty="0">
                <a:effectLst/>
                <a:latin typeface="Times New Roman" panose="02020603050405020304" pitchFamily="18" charset="0"/>
              </a:rPr>
              <a:t>much as possible. By roasting with a speci</a:t>
            </a:r>
            <a:r>
              <a:rPr lang="en-US" dirty="0">
                <a:effectLst/>
                <a:latin typeface="Arial" panose="020B0604020202020204" pitchFamily="34" charset="0"/>
              </a:rPr>
              <a:t>fi</a:t>
            </a:r>
            <a:r>
              <a:rPr lang="en-US" dirty="0">
                <a:effectLst/>
                <a:latin typeface="Times New Roman" panose="02020603050405020304" pitchFamily="18" charset="0"/>
              </a:rPr>
              <a:t>c additive such as</a:t>
            </a:r>
            <a:br>
              <a:rPr lang="en-US" dirty="0"/>
            </a:br>
            <a:r>
              <a:rPr lang="en-US" dirty="0">
                <a:effectLst/>
                <a:latin typeface="Times New Roman" panose="02020603050405020304" pitchFamily="18" charset="0"/>
              </a:rPr>
              <a:t>chlorides, sulfates, or nitrates, the lithium element can be</a:t>
            </a:r>
            <a:br>
              <a:rPr lang="en-US" dirty="0"/>
            </a:br>
            <a:r>
              <a:rPr lang="en-US" dirty="0">
                <a:effectLst/>
                <a:latin typeface="Times New Roman" panose="02020603050405020304" pitchFamily="18" charset="0"/>
              </a:rPr>
              <a:t>preferentially recovered. Pyro 4.0 is related to a </a:t>
            </a:r>
            <a:r>
              <a:rPr lang="en-US" dirty="0" err="1">
                <a:effectLst/>
                <a:latin typeface="Times New Roman" panose="02020603050405020304" pitchFamily="18" charset="0"/>
              </a:rPr>
              <a:t>pyrometallur</a:t>
            </a:r>
            <a:r>
              <a:rPr lang="en-US" dirty="0">
                <a:effectLst/>
                <a:latin typeface="Times New Roman" panose="02020603050405020304" pitchFamily="18" charset="0"/>
              </a:rPr>
              <a:t>-</a:t>
            </a:r>
            <a:br>
              <a:rPr lang="en-US" dirty="0"/>
            </a:br>
            <a:r>
              <a:rPr lang="en-US" dirty="0" err="1">
                <a:effectLst/>
                <a:latin typeface="Times New Roman" panose="02020603050405020304" pitchFamily="18" charset="0"/>
              </a:rPr>
              <a:t>gical</a:t>
            </a:r>
            <a:r>
              <a:rPr lang="en-US" dirty="0">
                <a:effectLst/>
                <a:latin typeface="Times New Roman" panose="02020603050405020304" pitchFamily="18" charset="0"/>
              </a:rPr>
              <a:t> high-value utilization, and it tends to make the overall</a:t>
            </a:r>
            <a:br>
              <a:rPr lang="en-US" dirty="0"/>
            </a:br>
            <a:r>
              <a:rPr lang="en-US" dirty="0">
                <a:effectLst/>
                <a:latin typeface="Times New Roman" panose="02020603050405020304" pitchFamily="18" charset="0"/>
              </a:rPr>
              <a:t>utilization of various parts of SLIBs. At this stage, this technology</a:t>
            </a:r>
            <a:br>
              <a:rPr lang="en-US" dirty="0"/>
            </a:br>
            <a:r>
              <a:rPr lang="en-US" dirty="0">
                <a:effectLst/>
                <a:latin typeface="Times New Roman" panose="02020603050405020304" pitchFamily="18" charset="0"/>
              </a:rPr>
              <a:t>mainly includes the regeneration of SLIB electrodes or the</a:t>
            </a:r>
            <a:br>
              <a:rPr lang="en-US" dirty="0"/>
            </a:br>
            <a:r>
              <a:rPr lang="en-US" dirty="0">
                <a:effectLst/>
                <a:latin typeface="Times New Roman" panose="02020603050405020304" pitchFamily="18" charset="0"/>
              </a:rPr>
              <a:t>nondestructive recovery of electrolytes and binders</a:t>
            </a:r>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14</a:t>
            </a:fld>
            <a:endParaRPr lang="en-US"/>
          </a:p>
        </p:txBody>
      </p:sp>
    </p:spTree>
    <p:extLst>
      <p:ext uri="{BB962C8B-B14F-4D97-AF65-F5344CB8AC3E}">
        <p14:creationId xmlns:p14="http://schemas.microsoft.com/office/powerpoint/2010/main" val="130925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Hydrometallurgy: </a:t>
            </a:r>
            <a:r>
              <a:rPr lang="en-US" sz="1200" dirty="0"/>
              <a:t>Obtain metals by treatment with aqueous solutions</a:t>
            </a:r>
          </a:p>
          <a:p>
            <a:endParaRPr lang="en-US" dirty="0">
              <a:effectLst/>
              <a:latin typeface="Times New Roman" panose="02020603050405020304" pitchFamily="18" charset="0"/>
            </a:endParaRPr>
          </a:p>
          <a:p>
            <a:r>
              <a:rPr lang="en-US" dirty="0">
                <a:effectLst/>
                <a:latin typeface="Times New Roman" panose="02020603050405020304" pitchFamily="18" charset="0"/>
              </a:rPr>
              <a:t>Discharge: discard remaining capacity to prevent short circuit and self-ignition dangers</a:t>
            </a:r>
          </a:p>
          <a:p>
            <a:r>
              <a:rPr lang="en-US" dirty="0">
                <a:effectLst/>
                <a:latin typeface="Times New Roman" panose="02020603050405020304" pitchFamily="18" charset="0"/>
              </a:rPr>
              <a:t>10 </a:t>
            </a:r>
            <a:r>
              <a:rPr lang="en-US" dirty="0" err="1">
                <a:effectLst/>
                <a:latin typeface="Times New Roman" panose="02020603050405020304" pitchFamily="18" charset="0"/>
              </a:rPr>
              <a:t>wt</a:t>
            </a:r>
            <a:r>
              <a:rPr lang="en-US" dirty="0">
                <a:effectLst/>
                <a:latin typeface="Times New Roman" panose="02020603050405020304" pitchFamily="18" charset="0"/>
              </a:rPr>
              <a:t> % NaCl solution can achieve an ideal</a:t>
            </a:r>
            <a:br>
              <a:rPr lang="en-US" dirty="0"/>
            </a:br>
            <a:r>
              <a:rPr lang="en-US" dirty="0">
                <a:effectLst/>
                <a:latin typeface="Times New Roman" panose="02020603050405020304" pitchFamily="18" charset="0"/>
              </a:rPr>
              <a:t>discharge e</a:t>
            </a:r>
            <a:r>
              <a:rPr lang="en-US" dirty="0">
                <a:effectLst/>
                <a:latin typeface="Arial" panose="020B0604020202020204" pitchFamily="34" charset="0"/>
              </a:rPr>
              <a:t>ffi</a:t>
            </a:r>
            <a:r>
              <a:rPr lang="en-US" dirty="0">
                <a:effectLst/>
                <a:latin typeface="Times New Roman" panose="02020603050405020304" pitchFamily="18" charset="0"/>
              </a:rPr>
              <a:t>ciency in a reasonable time and lower cost</a:t>
            </a:r>
            <a:br>
              <a:rPr lang="en-US" dirty="0"/>
            </a:br>
            <a:r>
              <a:rPr lang="en-US" dirty="0">
                <a:effectLst/>
                <a:latin typeface="Times New Roman" panose="02020603050405020304" pitchFamily="18" charset="0"/>
              </a:rPr>
              <a:t>(71.96% discharge e</a:t>
            </a:r>
            <a:r>
              <a:rPr lang="en-US" dirty="0">
                <a:effectLst/>
                <a:latin typeface="Arial" panose="020B0604020202020204" pitchFamily="34" charset="0"/>
              </a:rPr>
              <a:t>ffi</a:t>
            </a:r>
            <a:r>
              <a:rPr lang="en-US" dirty="0">
                <a:effectLst/>
                <a:latin typeface="Times New Roman" panose="02020603050405020304" pitchFamily="18" charset="0"/>
              </a:rPr>
              <a:t>ciency at 358 min)</a:t>
            </a:r>
          </a:p>
          <a:p>
            <a:endParaRPr lang="en-US" dirty="0">
              <a:effectLst/>
              <a:latin typeface="Times New Roman" panose="02020603050405020304" pitchFamily="18" charset="0"/>
            </a:endParaRPr>
          </a:p>
          <a:p>
            <a:r>
              <a:rPr lang="en-US" dirty="0">
                <a:effectLst/>
                <a:latin typeface="Times New Roman" panose="02020603050405020304" pitchFamily="18" charset="0"/>
              </a:rPr>
              <a:t>because of the huge amount and small size of</a:t>
            </a:r>
            <a:br>
              <a:rPr lang="en-US" dirty="0"/>
            </a:br>
            <a:r>
              <a:rPr lang="en-US" dirty="0">
                <a:effectLst/>
                <a:latin typeface="Times New Roman" panose="02020603050405020304" pitchFamily="18" charset="0"/>
              </a:rPr>
              <a:t>traditional consumer LIBs, manual operation is not feasible for</a:t>
            </a:r>
            <a:br>
              <a:rPr lang="en-US" dirty="0"/>
            </a:br>
            <a:r>
              <a:rPr lang="en-US" dirty="0">
                <a:effectLst/>
                <a:latin typeface="Times New Roman" panose="02020603050405020304" pitchFamily="18" charset="0"/>
              </a:rPr>
              <a:t>the large-scale recycling process, whereas mechanical treatment</a:t>
            </a:r>
            <a:br>
              <a:rPr lang="en-US" dirty="0"/>
            </a:br>
            <a:r>
              <a:rPr lang="en-US" dirty="0">
                <a:effectLst/>
                <a:latin typeface="Times New Roman" panose="02020603050405020304" pitchFamily="18" charset="0"/>
              </a:rPr>
              <a:t>shows an advantage in the economic and industrial</a:t>
            </a:r>
            <a:br>
              <a:rPr lang="en-US" dirty="0"/>
            </a:br>
            <a:r>
              <a:rPr lang="en-US" dirty="0">
                <a:effectLst/>
                <a:latin typeface="Times New Roman" panose="02020603050405020304" pitchFamily="18" charset="0"/>
              </a:rPr>
              <a:t>perspective. Generally, a mechanical process involves</a:t>
            </a:r>
            <a:br>
              <a:rPr lang="en-US" dirty="0"/>
            </a:br>
            <a:r>
              <a:rPr lang="en-US" dirty="0">
                <a:effectLst/>
                <a:latin typeface="Times New Roman" panose="02020603050405020304" pitchFamily="18" charset="0"/>
              </a:rPr>
              <a:t>crushing, sieving, magnetic separation, and classi</a:t>
            </a:r>
            <a:r>
              <a:rPr lang="en-US" dirty="0">
                <a:effectLst/>
                <a:latin typeface="Arial" panose="020B0604020202020204" pitchFamily="34" charset="0"/>
              </a:rPr>
              <a:t>fi</a:t>
            </a:r>
            <a:r>
              <a:rPr lang="en-US" dirty="0">
                <a:effectLst/>
                <a:latin typeface="Times New Roman" panose="02020603050405020304" pitchFamily="18" charset="0"/>
              </a:rPr>
              <a:t>cation,</a:t>
            </a:r>
            <a:br>
              <a:rPr lang="en-US" dirty="0"/>
            </a:br>
            <a:r>
              <a:rPr lang="en-US" dirty="0">
                <a:effectLst/>
                <a:latin typeface="Times New Roman" panose="02020603050405020304" pitchFamily="18" charset="0"/>
              </a:rPr>
              <a:t>which were carried out to get the particles rich in cathode active material</a:t>
            </a:r>
          </a:p>
          <a:p>
            <a:endParaRPr lang="en-US" dirty="0">
              <a:effectLst/>
              <a:latin typeface="Times New Roman" panose="02020603050405020304" pitchFamily="18" charset="0"/>
            </a:endParaRPr>
          </a:p>
          <a:p>
            <a:r>
              <a:rPr lang="en-US" dirty="0"/>
              <a:t>mechanical separation process also has some disadvantages. For example, in the</a:t>
            </a:r>
          </a:p>
          <a:p>
            <a:r>
              <a:rPr lang="en-US" dirty="0"/>
              <a:t>complicated LIBs structure, several metals, organic and</a:t>
            </a:r>
          </a:p>
          <a:p>
            <a:r>
              <a:rPr lang="en-US" dirty="0"/>
              <a:t>inorganic substances penetrate into each other; therefore, it</a:t>
            </a:r>
          </a:p>
          <a:p>
            <a:r>
              <a:rPr lang="en-US" dirty="0"/>
              <a:t>is difficult to separate them from each other completely by</a:t>
            </a:r>
          </a:p>
          <a:p>
            <a:r>
              <a:rPr lang="en-US" dirty="0"/>
              <a:t>mechanical separation processes.</a:t>
            </a:r>
          </a:p>
          <a:p>
            <a:endParaRPr lang="en-US" dirty="0"/>
          </a:p>
          <a:p>
            <a:r>
              <a:rPr lang="en-US" dirty="0"/>
              <a:t>For separating cathode active materials that are held to current collectors with binders (usually PVDF), NMP is used to separate the materials from the Al foils. By dissolving in solution and doing an ultrasonic treatment, the separation is done faster and with more efficiency. Disadvantages include the fact that organic solvents can’t remove all impurities and the recovered active material needs further processing to burn off residual carbon and PVDDF. They’re also expensive and not suitable for scale-up recycling. Also, one solvent doesn’t work for all binders. An alternative is thermal treatment. First the cathode is shredded and then put in a furnace to burn off carbon and organic components. It’s very simple, but the toxic gases and smoke emissions are environmentally dangerous, so extra purification is required. If done in vacuum pyrolysis, then the organic materials evaporate or decompose and the active materials can be easily separated. </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15</a:t>
            </a:fld>
            <a:endParaRPr lang="en-US"/>
          </a:p>
        </p:txBody>
      </p:sp>
    </p:spTree>
    <p:extLst>
      <p:ext uri="{BB962C8B-B14F-4D97-AF65-F5344CB8AC3E}">
        <p14:creationId xmlns:p14="http://schemas.microsoft.com/office/powerpoint/2010/main" val="4240379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convert metals from the cathode separation treatment into ions in a solution</a:t>
            </a:r>
          </a:p>
          <a:p>
            <a:r>
              <a:rPr lang="en-US" dirty="0"/>
              <a:t>How it’s done: inorganic, organic acid, alkali or bacteria solution, sometimes assisted with ultrasonic wave and mechanical chemistry</a:t>
            </a:r>
          </a:p>
          <a:p>
            <a:r>
              <a:rPr lang="en-US" dirty="0"/>
              <a:t>More environmentally friendly: Bioleaching</a:t>
            </a:r>
          </a:p>
          <a:p>
            <a:endParaRPr lang="en-US" dirty="0"/>
          </a:p>
          <a:p>
            <a:r>
              <a:rPr lang="en-US" dirty="0"/>
              <a:t>Inorganic acid leaching: issues with gas emissions, so need extra equipment. This process at different stages is limited by reaction rates or reactions + diffusion, so the processing times can be dependent on the materials. 99% of material can be recovered in some cases. However, don’t forget the toxic emissions and possible post-processing because of the pH of these processes</a:t>
            </a:r>
          </a:p>
          <a:p>
            <a:r>
              <a:rPr lang="en-US" dirty="0"/>
              <a:t>Organic acid leaching: Easy degradation, recyclability of materials, seldom secondary pollution. Examples: citric acid to leach lithium cobalt oxide at 90 C, got to 99% efficiency. Oxalic acid used as leaching </a:t>
            </a:r>
            <a:r>
              <a:rPr lang="en-US" dirty="0" err="1"/>
              <a:t>reagenet</a:t>
            </a:r>
            <a:r>
              <a:rPr lang="en-US" dirty="0"/>
              <a:t> and precipitant so could precipitate the cobalt and dissolve the lithium. However, organic acids are more expensive, and the processing time is longer, and you need much more acid because they’re weaker acids</a:t>
            </a:r>
          </a:p>
          <a:p>
            <a:endParaRPr lang="en-US" dirty="0"/>
          </a:p>
          <a:p>
            <a:r>
              <a:rPr lang="en-US" dirty="0"/>
              <a:t>Bioleaching: environmentally friendly, low cost, less demanding in industry. Use bacteria that feed on powders and produce metabolites that dissolve cobalt and lithium. Example: lithium cobalt oxide bioleached with varying pH and iron powder. However, these reactions are extremely slow, so catalysts are needed. One copper catalyst boosted 43% efficiency in 10 days to 99.9% in 6 days. Alternatively, fungi can be used and have a stronger toxic tolerance and faster leaching, but seemingly lower efficiencies for high value metals. Drawback: slower speeds, difficulty in incubating microbes correctly, and must leach metals into small concentrations or else the cells die</a:t>
            </a:r>
          </a:p>
          <a:p>
            <a:endParaRPr lang="en-US" dirty="0"/>
          </a:p>
          <a:p>
            <a:r>
              <a:rPr lang="en-US" dirty="0"/>
              <a:t>Alkaline leaching: Hydroxide ions interacting with metals instead of hydrogen ions. Simple NaOH at 50 C in 1 hour removed all Co and most Li. Ammonia also used and could control the pH to control what metals will form complexes</a:t>
            </a:r>
          </a:p>
          <a:p>
            <a:endParaRPr lang="en-US" dirty="0"/>
          </a:p>
          <a:p>
            <a:r>
              <a:rPr lang="en-US" dirty="0"/>
              <a:t>Intensified leaching: See figure. Ultrasonic waves promote convective motion and materials interchanges, but lots of energy is released at the interface because of cavitation effect. However, hot cavities from the waves can enhance the chemical reactions for leaching. For Ref 99, </a:t>
            </a:r>
            <a:r>
              <a:rPr lang="en-US" dirty="0">
                <a:effectLst/>
                <a:latin typeface="Times New Roman" panose="02020603050405020304" pitchFamily="18" charset="0"/>
              </a:rPr>
              <a:t>lithium cobalt oxide was </a:t>
            </a:r>
            <a:r>
              <a:rPr lang="en-US" dirty="0">
                <a:effectLst/>
                <a:latin typeface="Arial" panose="020B0604020202020204" pitchFamily="34" charset="0"/>
              </a:rPr>
              <a:t>fi</a:t>
            </a:r>
            <a:r>
              <a:rPr lang="en-US" dirty="0">
                <a:effectLst/>
                <a:latin typeface="Times New Roman" panose="02020603050405020304" pitchFamily="18" charset="0"/>
              </a:rPr>
              <a:t>rst </a:t>
            </a:r>
            <a:r>
              <a:rPr lang="en-US" dirty="0" err="1">
                <a:effectLst/>
                <a:latin typeface="Times New Roman" panose="02020603050405020304" pitchFamily="18" charset="0"/>
              </a:rPr>
              <a:t>cogrinded</a:t>
            </a:r>
            <a:r>
              <a:rPr lang="en-US" dirty="0">
                <a:effectLst/>
                <a:latin typeface="Times New Roman" panose="02020603050405020304" pitchFamily="18" charset="0"/>
              </a:rPr>
              <a:t> with EDTA to form water-soluble metal chelates Li-EDTA and Co-EDTA. And then, the Co and Li were leached out easily from the milled products with water</a:t>
            </a:r>
          </a:p>
          <a:p>
            <a:endParaRPr lang="en-US" dirty="0">
              <a:effectLst/>
              <a:latin typeface="Times New Roman" panose="02020603050405020304" pitchFamily="18" charset="0"/>
            </a:endParaRPr>
          </a:p>
          <a:p>
            <a:r>
              <a:rPr lang="en-US" dirty="0">
                <a:effectLst/>
                <a:latin typeface="Times New Roman" panose="02020603050405020304" pitchFamily="18" charset="0"/>
              </a:rPr>
              <a:t>Selective leaching: make separation and recovery of materials easier. Add an oxidant or reductant to leaching solution to pick out individual precipitants</a:t>
            </a:r>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16</a:t>
            </a:fld>
            <a:endParaRPr lang="en-US"/>
          </a:p>
        </p:txBody>
      </p:sp>
    </p:spTree>
    <p:extLst>
      <p:ext uri="{BB962C8B-B14F-4D97-AF65-F5344CB8AC3E}">
        <p14:creationId xmlns:p14="http://schemas.microsoft.com/office/powerpoint/2010/main" val="224432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Separate valuable metals from the complex solutions</a:t>
            </a:r>
          </a:p>
          <a:p>
            <a:r>
              <a:rPr lang="en-US" dirty="0"/>
              <a:t>Solvent extraction: High selectivity. Add another solvent to the solution that will dissolve in all the desired product because it’s more soluble in that solvent, then separate that solution and precipitate the material. Looks like it’s been done with high 90% efficiencies with various organic materials</a:t>
            </a:r>
          </a:p>
        </p:txBody>
      </p:sp>
      <p:sp>
        <p:nvSpPr>
          <p:cNvPr id="4" name="Slide Number Placeholder 3"/>
          <p:cNvSpPr>
            <a:spLocks noGrp="1"/>
          </p:cNvSpPr>
          <p:nvPr>
            <p:ph type="sldNum" sz="quarter" idx="5"/>
          </p:nvPr>
        </p:nvSpPr>
        <p:spPr/>
        <p:txBody>
          <a:bodyPr/>
          <a:lstStyle/>
          <a:p>
            <a:fld id="{90A9BEED-2A44-48B1-AC2D-7E7D6010FCFD}" type="slidenum">
              <a:rPr lang="en-US" smtClean="0"/>
              <a:t>17</a:t>
            </a:fld>
            <a:endParaRPr lang="en-US"/>
          </a:p>
        </p:txBody>
      </p:sp>
    </p:spTree>
    <p:extLst>
      <p:ext uri="{BB962C8B-B14F-4D97-AF65-F5344CB8AC3E}">
        <p14:creationId xmlns:p14="http://schemas.microsoft.com/office/powerpoint/2010/main" val="354161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Metal cations will bond with different anions in leached solution and then precipitate out. Different metals will have different solubilities so use that to pick the products. However, this process only works with leaching solutions with simple components, which is often not the case. Therefore, several precipitation steps are often required. If couple with solvent extraction, then less steps are needed and can maintain very high purity of products. Unfortunately, these processes also work better at higher temperatures (90 C), thus taking more energy</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18</a:t>
            </a:fld>
            <a:endParaRPr lang="en-US"/>
          </a:p>
        </p:txBody>
      </p:sp>
    </p:spTree>
    <p:extLst>
      <p:ext uri="{BB962C8B-B14F-4D97-AF65-F5344CB8AC3E}">
        <p14:creationId xmlns:p14="http://schemas.microsoft.com/office/powerpoint/2010/main" val="513425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Electrodeposition: Selectively separate materials in a solution by their differences in reduction potentials.</a:t>
            </a:r>
          </a:p>
          <a:p>
            <a:r>
              <a:rPr lang="en-US" dirty="0"/>
              <a:t>Example: lithium cobalt oxide recovered with nitric acid solution with </a:t>
            </a:r>
            <a:r>
              <a:rPr lang="en-US" dirty="0" err="1"/>
              <a:t>LiOH</a:t>
            </a:r>
            <a:r>
              <a:rPr lang="en-US" dirty="0"/>
              <a:t>. </a:t>
            </a:r>
          </a:p>
          <a:p>
            <a:r>
              <a:rPr lang="en-US" dirty="0"/>
              <a:t>Issue: can be limited by water stability window . Also, if potentials of materials are very close, can’t select for one of them. (issue for nickel and cobalt). Also, variation in pH and ion concentrations can make the process different for different solutions. </a:t>
            </a:r>
          </a:p>
        </p:txBody>
      </p:sp>
      <p:sp>
        <p:nvSpPr>
          <p:cNvPr id="4" name="Slide Number Placeholder 3"/>
          <p:cNvSpPr>
            <a:spLocks noGrp="1"/>
          </p:cNvSpPr>
          <p:nvPr>
            <p:ph type="sldNum" sz="quarter" idx="5"/>
          </p:nvPr>
        </p:nvSpPr>
        <p:spPr/>
        <p:txBody>
          <a:bodyPr/>
          <a:lstStyle/>
          <a:p>
            <a:fld id="{90A9BEED-2A44-48B1-AC2D-7E7D6010FCFD}" type="slidenum">
              <a:rPr lang="en-US" smtClean="0"/>
              <a:t>19</a:t>
            </a:fld>
            <a:endParaRPr lang="en-US"/>
          </a:p>
        </p:txBody>
      </p:sp>
    </p:spTree>
    <p:extLst>
      <p:ext uri="{BB962C8B-B14F-4D97-AF65-F5344CB8AC3E}">
        <p14:creationId xmlns:p14="http://schemas.microsoft.com/office/powerpoint/2010/main" val="361374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pie chart resembles a lithium nickel cobalt aluminum oxide cathode</a:t>
            </a:r>
          </a:p>
          <a:p>
            <a:r>
              <a:rPr lang="en-US" dirty="0" err="1"/>
              <a:t>Cathdoe</a:t>
            </a:r>
            <a:r>
              <a:rPr lang="en-US" dirty="0"/>
              <a:t>: source of lithium ions, determines capacity and average voltage of battery</a:t>
            </a:r>
          </a:p>
          <a:p>
            <a:r>
              <a:rPr lang="en-US" dirty="0"/>
              <a:t>Anode: stores and releases lithium ions</a:t>
            </a:r>
          </a:p>
          <a:p>
            <a:r>
              <a:rPr lang="en-US" dirty="0"/>
              <a:t>Electrolyte: medium for movement of ions</a:t>
            </a:r>
          </a:p>
          <a:p>
            <a:r>
              <a:rPr lang="en-US" dirty="0"/>
              <a:t>Separation: prevents cathode/anode contact so there are no short circuits</a:t>
            </a:r>
          </a:p>
        </p:txBody>
      </p:sp>
      <p:sp>
        <p:nvSpPr>
          <p:cNvPr id="4" name="Slide Number Placeholder 3"/>
          <p:cNvSpPr>
            <a:spLocks noGrp="1"/>
          </p:cNvSpPr>
          <p:nvPr>
            <p:ph type="sldNum" sz="quarter" idx="5"/>
          </p:nvPr>
        </p:nvSpPr>
        <p:spPr/>
        <p:txBody>
          <a:bodyPr/>
          <a:lstStyle/>
          <a:p>
            <a:fld id="{90A9BEED-2A44-48B1-AC2D-7E7D6010FCFD}" type="slidenum">
              <a:rPr lang="en-US" smtClean="0"/>
              <a:t>2</a:t>
            </a:fld>
            <a:endParaRPr lang="en-US"/>
          </a:p>
        </p:txBody>
      </p:sp>
    </p:spTree>
    <p:extLst>
      <p:ext uri="{BB962C8B-B14F-4D97-AF65-F5344CB8AC3E}">
        <p14:creationId xmlns:p14="http://schemas.microsoft.com/office/powerpoint/2010/main" val="423229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Times New Roman" panose="02020603050405020304" pitchFamily="18" charset="0"/>
              </a:rPr>
              <a:t>So CRS receives the batteries and sorts them into like chemistries.  All terminals are taped to prevent short circuiting and then packed into DOT approved containers for shipment to our R2 certified downstream vendor, BRME out of Cartersville, GA.   The batteries are shredded and/or processed in Hammermill.   The bi product commodities are then sold as product.   As far as the percentages of material recovered they do not have specifics as it can change by type.  The estimate is 60-70% recovery of commodities</a:t>
            </a:r>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21</a:t>
            </a:fld>
            <a:endParaRPr lang="en-US"/>
          </a:p>
        </p:txBody>
      </p:sp>
    </p:spTree>
    <p:extLst>
      <p:ext uri="{BB962C8B-B14F-4D97-AF65-F5344CB8AC3E}">
        <p14:creationId xmlns:p14="http://schemas.microsoft.com/office/powerpoint/2010/main" val="1036377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battery recycling R&amp;D center</a:t>
            </a:r>
          </a:p>
          <a:p>
            <a:r>
              <a:rPr lang="en-US" dirty="0"/>
              <a:t>Direct recycling is the recovery, regeneration, and reuse of battery components directly without breaking down the chemical structure. The resulting material—often called black mass—is ideal for recovery, regeneration, and reuse in battery designs. However, the shredding process may introduce metallic impurities into the recycled electrodes. The resulting contaminants pose a challenge for recyclers, inhibiting the performance of the recycled batteries. To pinpoint these impurities, NREL and ANL combined electrochemical analysis with isothermal microcalorimetry to identify characteristic "fingerprints" for each metallic contaminant, including iron, aluminum, copper, silicon, and magnesium. This synergistic approach allows researchers to confirm the presence of contaminants and assess the impact of each metallic impurity on the overall performance of the recycled electrodes. </a:t>
            </a:r>
          </a:p>
          <a:p>
            <a:r>
              <a:rPr lang="en-US" dirty="0"/>
              <a:t>By maintaining the process value in the original battery components, a lower-cost re-constituted material can be supplied to battery manufacturers</a:t>
            </a:r>
          </a:p>
        </p:txBody>
      </p:sp>
      <p:sp>
        <p:nvSpPr>
          <p:cNvPr id="4" name="Slide Number Placeholder 3"/>
          <p:cNvSpPr>
            <a:spLocks noGrp="1"/>
          </p:cNvSpPr>
          <p:nvPr>
            <p:ph type="sldNum" sz="quarter" idx="5"/>
          </p:nvPr>
        </p:nvSpPr>
        <p:spPr/>
        <p:txBody>
          <a:bodyPr/>
          <a:lstStyle/>
          <a:p>
            <a:fld id="{90A9BEED-2A44-48B1-AC2D-7E7D6010FCFD}" type="slidenum">
              <a:rPr lang="en-US" smtClean="0"/>
              <a:t>22</a:t>
            </a:fld>
            <a:endParaRPr lang="en-US"/>
          </a:p>
        </p:txBody>
      </p:sp>
    </p:spTree>
    <p:extLst>
      <p:ext uri="{BB962C8B-B14F-4D97-AF65-F5344CB8AC3E}">
        <p14:creationId xmlns:p14="http://schemas.microsoft.com/office/powerpoint/2010/main" val="1261562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23</a:t>
            </a:fld>
            <a:endParaRPr lang="en-US"/>
          </a:p>
        </p:txBody>
      </p:sp>
    </p:spTree>
    <p:extLst>
      <p:ext uri="{BB962C8B-B14F-4D97-AF65-F5344CB8AC3E}">
        <p14:creationId xmlns:p14="http://schemas.microsoft.com/office/powerpoint/2010/main" val="1466767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RecycLiCo</a:t>
            </a:r>
            <a:r>
              <a:rPr lang="en-US" dirty="0"/>
              <a:t> is building a hydrometallurgy demonstration plant right now. It has installed 500 kg/day capacity with a 99% leach extraction efficiency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DOE’s </a:t>
            </a:r>
            <a:r>
              <a:rPr lang="en-US" dirty="0" err="1"/>
              <a:t>ReCell</a:t>
            </a:r>
            <a:r>
              <a:rPr lang="en-US" dirty="0"/>
              <a:t>: Direct recycling without costly processing by removing electrolyte with supercritical carbon dioxide, then crushing the cell and separating components physically by density differences, for example</a:t>
            </a:r>
          </a:p>
        </p:txBody>
      </p:sp>
      <p:sp>
        <p:nvSpPr>
          <p:cNvPr id="4" name="Slide Number Placeholder 3"/>
          <p:cNvSpPr>
            <a:spLocks noGrp="1"/>
          </p:cNvSpPr>
          <p:nvPr>
            <p:ph type="sldNum" sz="quarter" idx="5"/>
          </p:nvPr>
        </p:nvSpPr>
        <p:spPr/>
        <p:txBody>
          <a:bodyPr/>
          <a:lstStyle/>
          <a:p>
            <a:fld id="{90A9BEED-2A44-48B1-AC2D-7E7D6010FCFD}" type="slidenum">
              <a:rPr lang="en-US" smtClean="0"/>
              <a:t>24</a:t>
            </a:fld>
            <a:endParaRPr lang="en-US"/>
          </a:p>
        </p:txBody>
      </p:sp>
    </p:spTree>
    <p:extLst>
      <p:ext uri="{BB962C8B-B14F-4D97-AF65-F5344CB8AC3E}">
        <p14:creationId xmlns:p14="http://schemas.microsoft.com/office/powerpoint/2010/main" val="139010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President Biden took office, more than 1.2 million EVs have been sold in America—more than triple the number of EVs on the road before he took office</a:t>
            </a:r>
          </a:p>
          <a:p>
            <a:r>
              <a:rPr lang="en-US" dirty="0"/>
              <a:t>1. </a:t>
            </a:r>
          </a:p>
          <a:p>
            <a:r>
              <a:rPr lang="en-US" dirty="0">
                <a:effectLst/>
                <a:latin typeface="Arial" panose="020B0604020202020204" pitchFamily="34" charset="0"/>
              </a:rPr>
              <a:t>American Battery Technology Company (ABTC) and its partners will</a:t>
            </a:r>
            <a:br>
              <a:rPr lang="en-US" dirty="0"/>
            </a:br>
            <a:r>
              <a:rPr lang="en-US" dirty="0">
                <a:effectLst/>
                <a:latin typeface="Arial" panose="020B0604020202020204" pitchFamily="34" charset="0"/>
              </a:rPr>
              <a:t>validate, test, and deploy at pre-commercial scale three disruptive</a:t>
            </a:r>
            <a:br>
              <a:rPr lang="en-US" dirty="0"/>
            </a:br>
            <a:r>
              <a:rPr lang="en-US" dirty="0">
                <a:effectLst/>
                <a:latin typeface="Arial" panose="020B0604020202020204" pitchFamily="34" charset="0"/>
              </a:rPr>
              <a:t>advanced separation and processing technologies to its existing</a:t>
            </a:r>
            <a:br>
              <a:rPr lang="en-US" dirty="0"/>
            </a:br>
            <a:r>
              <a:rPr lang="en-US" dirty="0">
                <a:effectLst/>
                <a:latin typeface="Arial" panose="020B0604020202020204" pitchFamily="34" charset="0"/>
              </a:rPr>
              <a:t>lithium-ion battery recycling facility to further enhance economic</a:t>
            </a:r>
            <a:br>
              <a:rPr lang="en-US" dirty="0"/>
            </a:br>
            <a:r>
              <a:rPr lang="en-US" dirty="0">
                <a:effectLst/>
                <a:latin typeface="Arial" panose="020B0604020202020204" pitchFamily="34" charset="0"/>
              </a:rPr>
              <a:t>competitiveness, reduce environmental impact, and re-integrate an</a:t>
            </a:r>
            <a:br>
              <a:rPr lang="en-US" dirty="0"/>
            </a:br>
            <a:r>
              <a:rPr lang="en-US" dirty="0">
                <a:effectLst/>
                <a:latin typeface="Arial" panose="020B0604020202020204" pitchFamily="34" charset="0"/>
              </a:rPr>
              <a:t>even greater percentage of the constituent components to the</a:t>
            </a:r>
            <a:br>
              <a:rPr lang="en-US" dirty="0"/>
            </a:br>
            <a:r>
              <a:rPr lang="en-US" dirty="0">
                <a:effectLst/>
                <a:latin typeface="Arial" panose="020B0604020202020204" pitchFamily="34" charset="0"/>
              </a:rPr>
              <a:t>domestic battery manufacturing market. ABTC will work in partnership with</a:t>
            </a:r>
            <a:br>
              <a:rPr lang="en-US" dirty="0"/>
            </a:br>
            <a:r>
              <a:rPr lang="en-US" dirty="0" err="1">
                <a:effectLst/>
                <a:latin typeface="Arial" panose="020B0604020202020204" pitchFamily="34" charset="0"/>
              </a:rPr>
              <a:t>Novonix</a:t>
            </a:r>
            <a:r>
              <a:rPr lang="en-US" dirty="0">
                <a:effectLst/>
                <a:latin typeface="Arial" panose="020B0604020202020204" pitchFamily="34" charset="0"/>
              </a:rPr>
              <a:t> Group, University of Nevada, Reno (UNR), University of Utah (U of U), North Carolina State University</a:t>
            </a:r>
            <a:br>
              <a:rPr lang="en-US" dirty="0"/>
            </a:br>
            <a:r>
              <a:rPr lang="en-US" dirty="0">
                <a:effectLst/>
                <a:latin typeface="Arial" panose="020B0604020202020204" pitchFamily="34" charset="0"/>
              </a:rPr>
              <a:t>(NCSU), National Renewable Energy Laboratory (NREL), Argonne National Laboratory (ANL), and Idaho National</a:t>
            </a:r>
            <a:br>
              <a:rPr lang="en-US" dirty="0"/>
            </a:br>
            <a:r>
              <a:rPr lang="en-US" dirty="0">
                <a:effectLst/>
                <a:latin typeface="Arial" panose="020B0604020202020204" pitchFamily="34" charset="0"/>
              </a:rPr>
              <a:t>Laboratory (INL), and with downstream material validation and offtake by </a:t>
            </a:r>
            <a:r>
              <a:rPr lang="en-US" dirty="0" err="1">
                <a:effectLst/>
                <a:latin typeface="Arial" panose="020B0604020202020204" pitchFamily="34" charset="0"/>
              </a:rPr>
              <a:t>Dainen</a:t>
            </a:r>
            <a:r>
              <a:rPr lang="en-US" dirty="0">
                <a:effectLst/>
                <a:latin typeface="Arial" panose="020B0604020202020204" pitchFamily="34" charset="0"/>
              </a:rPr>
              <a:t> Material, </a:t>
            </a:r>
            <a:r>
              <a:rPr lang="en-US" dirty="0" err="1">
                <a:effectLst/>
                <a:latin typeface="Arial" panose="020B0604020202020204" pitchFamily="34" charset="0"/>
              </a:rPr>
              <a:t>Novonix</a:t>
            </a:r>
            <a:r>
              <a:rPr lang="en-US" dirty="0">
                <a:effectLst/>
                <a:latin typeface="Arial" panose="020B0604020202020204" pitchFamily="34" charset="0"/>
              </a:rPr>
              <a:t> Group, and</a:t>
            </a:r>
            <a:br>
              <a:rPr lang="en-US" dirty="0"/>
            </a:br>
            <a:r>
              <a:rPr lang="en-US" dirty="0">
                <a:effectLst/>
                <a:latin typeface="Arial" panose="020B0604020202020204" pitchFamily="34" charset="0"/>
              </a:rPr>
              <a:t>iM3NY. Through this proposed project, ABTC and its</a:t>
            </a:r>
            <a:br>
              <a:rPr lang="en-US" dirty="0"/>
            </a:br>
            <a:r>
              <a:rPr lang="en-US" dirty="0">
                <a:effectLst/>
                <a:latin typeface="Arial" panose="020B0604020202020204" pitchFamily="34" charset="0"/>
              </a:rPr>
              <a:t>partners will validate and optimize each of these advanced technologies at the bench scale, then manufacture</a:t>
            </a:r>
            <a:br>
              <a:rPr lang="en-US" dirty="0"/>
            </a:br>
            <a:r>
              <a:rPr lang="en-US" dirty="0">
                <a:effectLst/>
                <a:latin typeface="Arial" panose="020B0604020202020204" pitchFamily="34" charset="0"/>
              </a:rPr>
              <a:t>qualification batches of these products for evaluation and testing by downstream partners, followed by the</a:t>
            </a:r>
            <a:br>
              <a:rPr lang="en-US" dirty="0"/>
            </a:br>
            <a:r>
              <a:rPr lang="en-US" dirty="0">
                <a:effectLst/>
                <a:latin typeface="Arial" panose="020B0604020202020204" pitchFamily="34" charset="0"/>
              </a:rPr>
              <a:t>scale-up of these advanced systems for integration into ABTC’s existing pre-commercial scale lithium-ion battery</a:t>
            </a:r>
            <a:br>
              <a:rPr lang="en-US" dirty="0"/>
            </a:br>
            <a:r>
              <a:rPr lang="en-US" dirty="0">
                <a:effectLst/>
                <a:latin typeface="Arial" panose="020B0604020202020204" pitchFamily="34" charset="0"/>
              </a:rPr>
              <a:t>recycling facility</a:t>
            </a:r>
          </a:p>
          <a:p>
            <a:r>
              <a:rPr lang="en-US" dirty="0">
                <a:effectLst/>
                <a:latin typeface="Arial" panose="020B0604020202020204" pitchFamily="34" charset="0"/>
              </a:rPr>
              <a:t>The initial plant capacity will be able to process 20,000 metric tons per year of end-of-life batteries and</a:t>
            </a:r>
            <a:br>
              <a:rPr lang="en-US" dirty="0"/>
            </a:br>
            <a:r>
              <a:rPr lang="en-US" dirty="0">
                <a:effectLst/>
                <a:latin typeface="Arial" panose="020B0604020202020204" pitchFamily="34" charset="0"/>
              </a:rPr>
              <a:t>battery manufacturing waste, scaling up to 100,000 metric tons per year. </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2. </a:t>
            </a:r>
          </a:p>
          <a:p>
            <a:r>
              <a:rPr lang="en-US" dirty="0" err="1">
                <a:effectLst/>
                <a:latin typeface="Arial" panose="020B0604020202020204" pitchFamily="34" charset="0"/>
              </a:rPr>
              <a:t>Cirba</a:t>
            </a:r>
            <a:r>
              <a:rPr lang="en-US" dirty="0">
                <a:effectLst/>
                <a:latin typeface="Arial" panose="020B0604020202020204" pitchFamily="34" charset="0"/>
              </a:rPr>
              <a:t> Solutions (formerly known as </a:t>
            </a:r>
            <a:r>
              <a:rPr lang="en-US" dirty="0" err="1">
                <a:effectLst/>
                <a:latin typeface="Arial" panose="020B0604020202020204" pitchFamily="34" charset="0"/>
              </a:rPr>
              <a:t>Retriev</a:t>
            </a:r>
            <a:r>
              <a:rPr lang="en-US" dirty="0">
                <a:effectLst/>
                <a:latin typeface="Arial" panose="020B0604020202020204" pitchFamily="34" charset="0"/>
              </a:rPr>
              <a:t>), will develop a process for</a:t>
            </a:r>
            <a:br>
              <a:rPr lang="en-US" dirty="0"/>
            </a:br>
            <a:r>
              <a:rPr lang="en-US" dirty="0">
                <a:effectLst/>
                <a:latin typeface="Arial" panose="020B0604020202020204" pitchFamily="34" charset="0"/>
              </a:rPr>
              <a:t>recycling critical materials from end of life (EOL) EV batteries for use</a:t>
            </a:r>
            <a:br>
              <a:rPr lang="en-US" dirty="0"/>
            </a:br>
            <a:r>
              <a:rPr lang="en-US" dirty="0">
                <a:effectLst/>
                <a:latin typeface="Arial" panose="020B0604020202020204" pitchFamily="34" charset="0"/>
              </a:rPr>
              <a:t>in the manufacture of new EV cells at its lithium-ion battery (LIB)</a:t>
            </a:r>
            <a:br>
              <a:rPr lang="en-US" dirty="0"/>
            </a:br>
            <a:r>
              <a:rPr lang="en-US" dirty="0">
                <a:effectLst/>
                <a:latin typeface="Arial" panose="020B0604020202020204" pitchFamily="34" charset="0"/>
              </a:rPr>
              <a:t>recycling facility in Lancaster, Ohio</a:t>
            </a:r>
          </a:p>
          <a:p>
            <a:endParaRPr lang="en-US" dirty="0">
              <a:effectLst/>
              <a:latin typeface="Arial" panose="020B0604020202020204" pitchFamily="34" charset="0"/>
            </a:endParaRPr>
          </a:p>
          <a:p>
            <a:r>
              <a:rPr lang="en-US" dirty="0" err="1">
                <a:effectLst/>
                <a:latin typeface="Arial" panose="020B0604020202020204" pitchFamily="34" charset="0"/>
              </a:rPr>
              <a:t>irba</a:t>
            </a:r>
            <a:r>
              <a:rPr lang="en-US" dirty="0">
                <a:effectLst/>
                <a:latin typeface="Arial" panose="020B0604020202020204" pitchFamily="34" charset="0"/>
              </a:rPr>
              <a:t> plans to modify its current commercial hydrometallurgical line</a:t>
            </a:r>
            <a:br>
              <a:rPr lang="en-US" dirty="0"/>
            </a:br>
            <a:r>
              <a:rPr lang="en-US" dirty="0">
                <a:effectLst/>
                <a:latin typeface="Arial" panose="020B0604020202020204" pitchFamily="34" charset="0"/>
              </a:rPr>
              <a:t>at its Lancaster facility to convert black mass from EOL LIBs to an intermediate mixed-metal sulfate solution and</a:t>
            </a:r>
            <a:br>
              <a:rPr lang="en-US" dirty="0"/>
            </a:br>
            <a:r>
              <a:rPr lang="en-US" dirty="0">
                <a:effectLst/>
                <a:latin typeface="Arial" panose="020B0604020202020204" pitchFamily="34" charset="0"/>
              </a:rPr>
              <a:t>then to purified mixed-metal hydroxides. This conversion utilizes a new patented process for recovering purified</a:t>
            </a:r>
            <a:br>
              <a:rPr lang="en-US" dirty="0"/>
            </a:br>
            <a:r>
              <a:rPr lang="en-US" dirty="0">
                <a:effectLst/>
                <a:latin typeface="Arial" panose="020B0604020202020204" pitchFamily="34" charset="0"/>
              </a:rPr>
              <a:t>mixed nickel, cobalt, and manganese hydroxides. </a:t>
            </a:r>
            <a:r>
              <a:rPr lang="en-US" dirty="0" err="1">
                <a:effectLst/>
                <a:latin typeface="Arial" panose="020B0604020202020204" pitchFamily="34" charset="0"/>
              </a:rPr>
              <a:t>Cirba</a:t>
            </a:r>
            <a:r>
              <a:rPr lang="en-US" dirty="0">
                <a:effectLst/>
                <a:latin typeface="Arial" panose="020B0604020202020204" pitchFamily="34" charset="0"/>
              </a:rPr>
              <a:t> has partnered with Momentum Technologies, the</a:t>
            </a:r>
            <a:br>
              <a:rPr lang="en-US" dirty="0"/>
            </a:br>
            <a:r>
              <a:rPr lang="en-US" dirty="0">
                <a:effectLst/>
                <a:latin typeface="Arial" panose="020B0604020202020204" pitchFamily="34" charset="0"/>
              </a:rPr>
              <a:t>licensee of a scalable, energy-efficient, low-cost, and closed-loop Membrane Solvent Extraction (MSX) process</a:t>
            </a:r>
            <a:br>
              <a:rPr lang="en-US" dirty="0"/>
            </a:br>
            <a:r>
              <a:rPr lang="en-US" dirty="0">
                <a:effectLst/>
                <a:latin typeface="Arial" panose="020B0604020202020204" pitchFamily="34" charset="0"/>
              </a:rPr>
              <a:t>developed by scientists at Oak Ridge National Laboratory (ORNL), to separate the intermediate mixed-metal</a:t>
            </a:r>
            <a:br>
              <a:rPr lang="en-US" dirty="0"/>
            </a:br>
            <a:r>
              <a:rPr lang="en-US" dirty="0">
                <a:effectLst/>
                <a:latin typeface="Arial" panose="020B0604020202020204" pitchFamily="34" charset="0"/>
              </a:rPr>
              <a:t>sulfate solution into pure, battery-grade nitrate salts. </a:t>
            </a:r>
            <a:r>
              <a:rPr lang="en-US" dirty="0" err="1">
                <a:effectLst/>
                <a:latin typeface="Arial" panose="020B0604020202020204" pitchFamily="34" charset="0"/>
              </a:rPr>
              <a:t>Cirba</a:t>
            </a:r>
            <a:r>
              <a:rPr lang="en-US" dirty="0">
                <a:effectLst/>
                <a:latin typeface="Arial" panose="020B0604020202020204" pitchFamily="34" charset="0"/>
              </a:rPr>
              <a:t> is also partnering with 6K Inc., a leader in</a:t>
            </a:r>
            <a:br>
              <a:rPr lang="en-US" dirty="0"/>
            </a:br>
            <a:r>
              <a:rPr lang="en-US" dirty="0">
                <a:effectLst/>
                <a:latin typeface="Arial" panose="020B0604020202020204" pitchFamily="34" charset="0"/>
              </a:rPr>
              <a:t>transforming engineered materials into products that advance industries across additive manufacturing, to</a:t>
            </a:r>
            <a:br>
              <a:rPr lang="en-US" dirty="0"/>
            </a:br>
            <a:r>
              <a:rPr lang="en-US" dirty="0">
                <a:effectLst/>
                <a:latin typeface="Arial" panose="020B0604020202020204" pitchFamily="34" charset="0"/>
              </a:rPr>
              <a:t>produce virgin cathode active material (CAM) for LIBs. Lastly, </a:t>
            </a:r>
            <a:r>
              <a:rPr lang="en-US" dirty="0" err="1">
                <a:effectLst/>
                <a:latin typeface="Arial" panose="020B0604020202020204" pitchFamily="34" charset="0"/>
              </a:rPr>
              <a:t>Cirba</a:t>
            </a:r>
            <a:r>
              <a:rPr lang="en-US" dirty="0">
                <a:effectLst/>
                <a:latin typeface="Arial" panose="020B0604020202020204" pitchFamily="34" charset="0"/>
              </a:rPr>
              <a:t> will partner with a DOE National Laboratory</a:t>
            </a:r>
            <a:br>
              <a:rPr lang="en-US" dirty="0"/>
            </a:br>
            <a:r>
              <a:rPr lang="en-US" dirty="0">
                <a:effectLst/>
                <a:latin typeface="Arial" panose="020B0604020202020204" pitchFamily="34" charset="0"/>
              </a:rPr>
              <a:t>such as ORNL to use these CAMs to manufacture and validate functional LIBs as efficient as those made from</a:t>
            </a:r>
            <a:br>
              <a:rPr lang="en-US" dirty="0"/>
            </a:br>
            <a:r>
              <a:rPr lang="en-US" dirty="0">
                <a:effectLst/>
                <a:latin typeface="Arial" panose="020B0604020202020204" pitchFamily="34" charset="0"/>
              </a:rPr>
              <a:t>virgin materials.</a:t>
            </a:r>
            <a:br>
              <a:rPr lang="en-US" dirty="0"/>
            </a:br>
            <a:r>
              <a:rPr lang="en-US" dirty="0">
                <a:effectLst/>
                <a:latin typeface="Arial" panose="020B0604020202020204" pitchFamily="34" charset="0"/>
              </a:rPr>
              <a:t>The unique combination of these new, individually demonstrated technologies has the potential to reduce</a:t>
            </a:r>
            <a:br>
              <a:rPr lang="en-US" dirty="0"/>
            </a:br>
            <a:r>
              <a:rPr lang="en-US" dirty="0">
                <a:effectLst/>
                <a:latin typeface="Arial" panose="020B0604020202020204" pitchFamily="34" charset="0"/>
              </a:rPr>
              <a:t>overall purification costs and eliminate complexity of EOL LIB recycling. A successful demonstration of this</a:t>
            </a:r>
            <a:br>
              <a:rPr lang="en-US" dirty="0"/>
            </a:br>
            <a:r>
              <a:rPr lang="en-US" dirty="0">
                <a:effectLst/>
                <a:latin typeface="Arial" panose="020B0604020202020204" pitchFamily="34" charset="0"/>
              </a:rPr>
              <a:t>energy-efficient, cost-effective process will enable the recovery of high-purity products acceptable to OEMs.</a:t>
            </a:r>
            <a:br>
              <a:rPr lang="en-US" dirty="0"/>
            </a:br>
            <a:r>
              <a:rPr lang="en-US" dirty="0">
                <a:effectLst/>
                <a:latin typeface="Arial" panose="020B0604020202020204" pitchFamily="34" charset="0"/>
              </a:rPr>
              <a:t>OEM acceptance of LIBs produced through the project will close the loop for maintaining critical battery</a:t>
            </a:r>
            <a:br>
              <a:rPr lang="en-US" dirty="0"/>
            </a:br>
            <a:r>
              <a:rPr lang="en-US" dirty="0">
                <a:effectLst/>
                <a:latin typeface="Arial" panose="020B0604020202020204" pitchFamily="34" charset="0"/>
              </a:rPr>
              <a:t>materials within the U.S. LIB industry and retain these critical materials for expected LIB growth domestically. By</a:t>
            </a:r>
            <a:br>
              <a:rPr lang="en-US" dirty="0"/>
            </a:br>
            <a:r>
              <a:rPr lang="en-US" dirty="0">
                <a:effectLst/>
                <a:latin typeface="Arial" panose="020B0604020202020204" pitchFamily="34" charset="0"/>
              </a:rPr>
              <a:t>weaving MSX technology into a closed-loop battery recycling and manufacturing process, </a:t>
            </a:r>
            <a:r>
              <a:rPr lang="en-US" dirty="0" err="1">
                <a:effectLst/>
                <a:latin typeface="Arial" panose="020B0604020202020204" pitchFamily="34" charset="0"/>
              </a:rPr>
              <a:t>Cirba</a:t>
            </a:r>
            <a:r>
              <a:rPr lang="en-US" dirty="0">
                <a:effectLst/>
                <a:latin typeface="Arial" panose="020B0604020202020204" pitchFamily="34" charset="0"/>
              </a:rPr>
              <a:t> is catalyzing a</a:t>
            </a:r>
            <a:br>
              <a:rPr lang="en-US" dirty="0"/>
            </a:br>
            <a:r>
              <a:rPr lang="en-US" dirty="0">
                <a:effectLst/>
                <a:latin typeface="Arial" panose="020B0604020202020204" pitchFamily="34" charset="0"/>
              </a:rPr>
              <a:t>domestic supply chain for recycled critical materials that will help meet the expected increase in demand for</a:t>
            </a:r>
            <a:br>
              <a:rPr lang="en-US" dirty="0"/>
            </a:br>
            <a:r>
              <a:rPr lang="en-US" dirty="0">
                <a:effectLst/>
                <a:latin typeface="Arial" panose="020B0604020202020204" pitchFamily="34" charset="0"/>
              </a:rPr>
              <a:t>LIBs and the elements critical to LIB manufacturing.</a:t>
            </a: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3</a:t>
            </a:r>
          </a:p>
          <a:p>
            <a:r>
              <a:rPr lang="en-US" dirty="0">
                <a:effectLst/>
                <a:latin typeface="Arial" panose="020B0604020202020204" pitchFamily="34" charset="0"/>
              </a:rPr>
              <a:t>This one isn’t really recycling. Element’s unique hardware and software approach to battery management can help overcome the challenges in</a:t>
            </a:r>
            <a:br>
              <a:rPr lang="en-US" dirty="0"/>
            </a:br>
            <a:r>
              <a:rPr lang="en-US" dirty="0">
                <a:effectLst/>
                <a:latin typeface="Arial" panose="020B0604020202020204" pitchFamily="34" charset="0"/>
              </a:rPr>
              <a:t>scaling the second-life battery market. Proprietary technology replaces a traditional power conversion system</a:t>
            </a:r>
            <a:br>
              <a:rPr lang="en-US" dirty="0"/>
            </a:br>
            <a:r>
              <a:rPr lang="en-US" dirty="0">
                <a:effectLst/>
                <a:latin typeface="Arial" panose="020B0604020202020204" pitchFamily="34" charset="0"/>
              </a:rPr>
              <a:t>with a distributed power conversion approach for a more granular level of control. Instead of controlling a</a:t>
            </a:r>
            <a:br>
              <a:rPr lang="en-US" dirty="0"/>
            </a:br>
            <a:r>
              <a:rPr lang="en-US" dirty="0">
                <a:effectLst/>
                <a:latin typeface="Arial" panose="020B0604020202020204" pitchFamily="34" charset="0"/>
              </a:rPr>
              <a:t>Megawatt hour- (MWh) scale battery as a single element with thousands of cells all subjected to the same use</a:t>
            </a:r>
            <a:br>
              <a:rPr lang="en-US" dirty="0"/>
            </a:br>
            <a:r>
              <a:rPr lang="en-US" dirty="0">
                <a:effectLst/>
                <a:latin typeface="Arial" panose="020B0604020202020204" pitchFamily="34" charset="0"/>
              </a:rPr>
              <a:t>profile, Element’s technology independently controls the power flowing in and out of each module (tens of</a:t>
            </a:r>
            <a:br>
              <a:rPr lang="en-US" dirty="0"/>
            </a:br>
            <a:r>
              <a:rPr lang="en-US" dirty="0">
                <a:effectLst/>
                <a:latin typeface="Arial" panose="020B0604020202020204" pitchFamily="34" charset="0"/>
              </a:rPr>
              <a:t>cells).</a:t>
            </a:r>
            <a:br>
              <a:rPr lang="en-US" dirty="0"/>
            </a:br>
            <a:r>
              <a:rPr lang="en-US" dirty="0">
                <a:effectLst/>
                <a:latin typeface="Arial" panose="020B0604020202020204" pitchFamily="34" charset="0"/>
              </a:rPr>
              <a:t>Element Energy and NextEra Energy Resources (NEER) are jointly pursuing a commercial scale pilot facility at one</a:t>
            </a:r>
            <a:br>
              <a:rPr lang="en-US" dirty="0"/>
            </a:br>
            <a:r>
              <a:rPr lang="en-US" dirty="0">
                <a:effectLst/>
                <a:latin typeface="Arial" panose="020B0604020202020204" pitchFamily="34" charset="0"/>
              </a:rPr>
              <a:t>of NEER’s wind generating facilities in West Texas. This provides an opportunity for Element’s technology to be</a:t>
            </a:r>
            <a:br>
              <a:rPr lang="en-US" dirty="0"/>
            </a:br>
            <a:r>
              <a:rPr lang="en-US" dirty="0">
                <a:effectLst/>
                <a:latin typeface="Arial" panose="020B0604020202020204" pitchFamily="34" charset="0"/>
              </a:rPr>
              <a:t>deployed in a real-world application on the grid, which is key to validating the viability and value proposition</a:t>
            </a:r>
            <a:br>
              <a:rPr lang="en-US" dirty="0"/>
            </a:br>
            <a:r>
              <a:rPr lang="en-US" dirty="0">
                <a:effectLst/>
                <a:latin typeface="Arial" panose="020B0604020202020204" pitchFamily="34" charset="0"/>
              </a:rPr>
              <a:t>provided by Element’s unique technology.</a:t>
            </a:r>
          </a:p>
          <a:p>
            <a:r>
              <a:rPr lang="en-US" dirty="0"/>
              <a:t>~~~~~~~~~~~~~~~~~~~~~~~~~~~~~~~~~~~~~~~~~~~~~~~~~~~~~~~~~~~~</a:t>
            </a:r>
          </a:p>
          <a:p>
            <a:r>
              <a:rPr lang="en-US" dirty="0"/>
              <a:t>4</a:t>
            </a:r>
          </a:p>
          <a:p>
            <a:r>
              <a:rPr lang="en-US" dirty="0">
                <a:effectLst/>
                <a:latin typeface="Arial" panose="020B0604020202020204" pitchFamily="34" charset="0"/>
              </a:rPr>
              <a:t>PROJECT NAME: Supplying Refined Battery Materials</a:t>
            </a:r>
            <a:br>
              <a:rPr lang="en-US" dirty="0"/>
            </a:br>
            <a:r>
              <a:rPr lang="en-US" dirty="0">
                <a:effectLst/>
                <a:latin typeface="Arial" panose="020B0604020202020204" pitchFamily="34" charset="0"/>
              </a:rPr>
              <a:t>into the United States Electric Vehicle Battery Supply</a:t>
            </a:r>
            <a:br>
              <a:rPr lang="en-US" dirty="0"/>
            </a:br>
            <a:r>
              <a:rPr lang="en-US" dirty="0">
                <a:effectLst/>
                <a:latin typeface="Arial" panose="020B0604020202020204" pitchFamily="34" charset="0"/>
              </a:rPr>
              <a:t>Chain by Synergizing Lithium-ion Battery Recycling</a:t>
            </a:r>
            <a:br>
              <a:rPr lang="en-US" dirty="0"/>
            </a:br>
            <a:r>
              <a:rPr lang="en-US" dirty="0">
                <a:effectLst/>
                <a:latin typeface="Arial" panose="020B0604020202020204" pitchFamily="34" charset="0"/>
              </a:rPr>
              <a:t>with Mine Waste Reclamation</a:t>
            </a:r>
          </a:p>
          <a:p>
            <a:r>
              <a:rPr lang="en-US" dirty="0">
                <a:effectLst/>
                <a:latin typeface="Arial" panose="020B0604020202020204" pitchFamily="34" charset="0"/>
              </a:rPr>
              <a:t>This project addresses several economic and technical challenges in</a:t>
            </a:r>
            <a:br>
              <a:rPr lang="en-US" dirty="0"/>
            </a:br>
            <a:r>
              <a:rPr lang="en-US" dirty="0">
                <a:effectLst/>
                <a:latin typeface="Arial" panose="020B0604020202020204" pitchFamily="34" charset="0"/>
              </a:rPr>
              <a:t>the lithium-ion battery recycling industry, including, 1) low payable</a:t>
            </a:r>
            <a:br>
              <a:rPr lang="en-US" dirty="0"/>
            </a:br>
            <a:r>
              <a:rPr lang="en-US" dirty="0">
                <a:effectLst/>
                <a:latin typeface="Arial" panose="020B0604020202020204" pitchFamily="34" charset="0"/>
              </a:rPr>
              <a:t>metals, 2) difficulty in achieving specifications for battery-grade</a:t>
            </a:r>
            <a:br>
              <a:rPr lang="en-US" dirty="0"/>
            </a:br>
            <a:r>
              <a:rPr lang="en-US" dirty="0">
                <a:effectLst/>
                <a:latin typeface="Arial" panose="020B0604020202020204" pitchFamily="34" charset="0"/>
              </a:rPr>
              <a:t>lithium from mixed secondary feedstock, 3) high operational costs and</a:t>
            </a:r>
            <a:br>
              <a:rPr lang="en-US" dirty="0"/>
            </a:br>
            <a:r>
              <a:rPr lang="en-US" dirty="0">
                <a:effectLst/>
                <a:latin typeface="Arial" panose="020B0604020202020204" pitchFamily="34" charset="0"/>
              </a:rPr>
              <a:t>environmental impact of the state-of-the-art recycling practices. The</a:t>
            </a:r>
            <a:br>
              <a:rPr lang="en-US" dirty="0"/>
            </a:br>
            <a:r>
              <a:rPr lang="en-US" dirty="0">
                <a:effectLst/>
                <a:latin typeface="Arial" panose="020B0604020202020204" pitchFamily="34" charset="0"/>
              </a:rPr>
              <a:t>project will develop and demonstrate an innovative synergized battery recycling and metal refining technology</a:t>
            </a:r>
            <a:br>
              <a:rPr lang="en-US" dirty="0"/>
            </a:br>
            <a:r>
              <a:rPr lang="en-US" dirty="0">
                <a:effectLst/>
                <a:latin typeface="Arial" panose="020B0604020202020204" pitchFamily="34" charset="0"/>
              </a:rPr>
              <a:t>and accelerate its commercialization to achieve product demonstration and process validation. The pilot-scale</a:t>
            </a:r>
            <a:br>
              <a:rPr lang="en-US" dirty="0"/>
            </a:br>
            <a:r>
              <a:rPr lang="en-US" dirty="0">
                <a:effectLst/>
                <a:latin typeface="Arial" panose="020B0604020202020204" pitchFamily="34" charset="0"/>
              </a:rPr>
              <a:t>facility (Q3 2023 start) aims to process 5-20 kilowatt hour (kWh) of battery cells and modules per day, producing</a:t>
            </a:r>
            <a:br>
              <a:rPr lang="en-US" dirty="0"/>
            </a:br>
            <a:r>
              <a:rPr lang="en-US" dirty="0">
                <a:effectLst/>
                <a:latin typeface="Arial" panose="020B0604020202020204" pitchFamily="34" charset="0"/>
              </a:rPr>
              <a:t>both intermediate lithium and nickel products as well as battery-grade lithium carbonate (Li2CO3) and nickel</a:t>
            </a:r>
            <a:br>
              <a:rPr lang="en-US" dirty="0"/>
            </a:br>
            <a:r>
              <a:rPr lang="en-US" dirty="0">
                <a:effectLst/>
                <a:latin typeface="Arial" panose="020B0604020202020204" pitchFamily="34" charset="0"/>
              </a:rPr>
              <a:t>sulfate (NiSO4)</a:t>
            </a:r>
          </a:p>
          <a:p>
            <a:r>
              <a:rPr lang="en-US" dirty="0">
                <a:effectLst/>
                <a:latin typeface="Arial" panose="020B0604020202020204" pitchFamily="34" charset="0"/>
              </a:rPr>
              <a:t>Potential project impacts include:</a:t>
            </a:r>
            <a:br>
              <a:rPr lang="en-US" dirty="0"/>
            </a:br>
            <a:r>
              <a:rPr lang="en-US" dirty="0">
                <a:effectLst/>
                <a:latin typeface="Arial" panose="020B0604020202020204" pitchFamily="34" charset="0"/>
              </a:rPr>
              <a:t>• Reducing total energy use and total greenhouse gas (GHG) emission by at least 25% per nickel unit</a:t>
            </a:r>
            <a:br>
              <a:rPr lang="en-US" dirty="0"/>
            </a:br>
            <a:r>
              <a:rPr lang="en-US" dirty="0">
                <a:effectLst/>
                <a:latin typeface="Arial" panose="020B0604020202020204" pitchFamily="34" charset="0"/>
              </a:rPr>
              <a:t>produced compared to the state-of-the-art recycling practice.</a:t>
            </a:r>
            <a:br>
              <a:rPr lang="en-US" dirty="0"/>
            </a:br>
            <a:r>
              <a:rPr lang="en-US" dirty="0">
                <a:effectLst/>
                <a:latin typeface="Arial" panose="020B0604020202020204" pitchFamily="34" charset="0"/>
              </a:rPr>
              <a:t>• Establishing a profitable U.S. battery recycling business regardless of the types of cathode chemistry.</a:t>
            </a:r>
            <a:br>
              <a:rPr lang="en-US" dirty="0"/>
            </a:br>
            <a:r>
              <a:rPr lang="en-US" dirty="0">
                <a:effectLst/>
                <a:latin typeface="Arial" panose="020B0604020202020204" pitchFamily="34" charset="0"/>
              </a:rPr>
              <a:t>• Supplying additional nickel and cobalt minerals from unconventional resources. If further successful, an</a:t>
            </a:r>
            <a:br>
              <a:rPr lang="en-US" dirty="0"/>
            </a:br>
            <a:r>
              <a:rPr lang="en-US" dirty="0">
                <a:effectLst/>
                <a:latin typeface="Arial" panose="020B0604020202020204" pitchFamily="34" charset="0"/>
              </a:rPr>
              <a:t>additional 56 million lbs. of nickel and 2 million lbs. of cobalt from Eagle’s Humboldt Tailing Disposal</a:t>
            </a:r>
            <a:br>
              <a:rPr lang="en-US" dirty="0"/>
            </a:br>
            <a:r>
              <a:rPr lang="en-US" dirty="0">
                <a:effectLst/>
                <a:latin typeface="Arial" panose="020B0604020202020204" pitchFamily="34" charset="0"/>
              </a:rPr>
              <a:t>Facility (HTDF) will be recoverable</a:t>
            </a:r>
          </a:p>
          <a:p>
            <a:r>
              <a:rPr lang="en-US" dirty="0"/>
              <a:t>~~~~~~~~~~~~~~~~~~~~~~~~~~~~~~~~~~~~~~~~~~~~~~~~~~~~~~~~~~~~~~~~~</a:t>
            </a:r>
          </a:p>
          <a:p>
            <a:r>
              <a:rPr lang="en-US" dirty="0"/>
              <a:t>5</a:t>
            </a:r>
          </a:p>
          <a:p>
            <a:r>
              <a:rPr lang="en-US" dirty="0">
                <a:effectLst/>
                <a:latin typeface="Arial" panose="020B0604020202020204" pitchFamily="34" charset="0"/>
              </a:rPr>
              <a:t>PROJECT NAME: An Environmentally Sustainable</a:t>
            </a:r>
            <a:br>
              <a:rPr lang="en-US" dirty="0"/>
            </a:br>
            <a:r>
              <a:rPr lang="en-US" dirty="0">
                <a:effectLst/>
                <a:latin typeface="Arial" panose="020B0604020202020204" pitchFamily="34" charset="0"/>
              </a:rPr>
              <a:t>Solution to Completely Recycle and Upcycle</a:t>
            </a:r>
            <a:br>
              <a:rPr lang="en-US" dirty="0"/>
            </a:br>
            <a:r>
              <a:rPr lang="en-US" dirty="0">
                <a:effectLst/>
                <a:latin typeface="Arial" panose="020B0604020202020204" pitchFamily="34" charset="0"/>
              </a:rPr>
              <a:t>Lithium-Ion Battery Components</a:t>
            </a:r>
          </a:p>
          <a:p>
            <a:r>
              <a:rPr lang="en-US" dirty="0">
                <a:effectLst/>
                <a:latin typeface="Arial" panose="020B0604020202020204" pitchFamily="34" charset="0"/>
              </a:rPr>
              <a:t>The LIB recycling methods currently used are hydrometallurgical</a:t>
            </a:r>
            <a:br>
              <a:rPr lang="en-US" dirty="0"/>
            </a:br>
            <a:r>
              <a:rPr lang="en-US" dirty="0">
                <a:effectLst/>
                <a:latin typeface="Arial" panose="020B0604020202020204" pitchFamily="34" charset="0"/>
              </a:rPr>
              <a:t>and pyrometallurgical processes. Though effective, these processes only enable the recovery of specific metals</a:t>
            </a:r>
            <a:br>
              <a:rPr lang="en-US" dirty="0"/>
            </a:br>
            <a:r>
              <a:rPr lang="en-US" dirty="0">
                <a:effectLst/>
                <a:latin typeface="Arial" panose="020B0604020202020204" pitchFamily="34" charset="0"/>
              </a:rPr>
              <a:t>and in material forms that are of low value to LIB manufacturers. To make LIB recycling profitable and to</a:t>
            </a:r>
            <a:br>
              <a:rPr lang="en-US" dirty="0"/>
            </a:br>
            <a:r>
              <a:rPr lang="en-US" dirty="0">
                <a:effectLst/>
                <a:latin typeface="Arial" panose="020B0604020202020204" pitchFamily="34" charset="0"/>
              </a:rPr>
              <a:t>encourage industry growth without charging disposal fees to consumers, new recycling methods such as direct</a:t>
            </a:r>
            <a:br>
              <a:rPr lang="en-US" dirty="0"/>
            </a:br>
            <a:r>
              <a:rPr lang="en-US" dirty="0">
                <a:effectLst/>
                <a:latin typeface="Arial" panose="020B0604020202020204" pitchFamily="34" charset="0"/>
              </a:rPr>
              <a:t>recycling need to be developed. Direct recycling is the recovery, regeneration, and reuse of LIB components</a:t>
            </a:r>
            <a:br>
              <a:rPr lang="en-US" dirty="0"/>
            </a:br>
            <a:r>
              <a:rPr lang="en-US" dirty="0">
                <a:effectLst/>
                <a:latin typeface="Arial" panose="020B0604020202020204" pitchFamily="34" charset="0"/>
              </a:rPr>
              <a:t>directly without breaking down the chemical structure.</a:t>
            </a:r>
          </a:p>
          <a:p>
            <a:endParaRPr lang="en-US" dirty="0"/>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27</a:t>
            </a:fld>
            <a:endParaRPr lang="en-US"/>
          </a:p>
        </p:txBody>
      </p:sp>
    </p:spTree>
    <p:extLst>
      <p:ext uri="{BB962C8B-B14F-4D97-AF65-F5344CB8AC3E}">
        <p14:creationId xmlns:p14="http://schemas.microsoft.com/office/powerpoint/2010/main" val="3439382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PROJECT NAME: Second Life Battery Microgrid</a:t>
            </a:r>
            <a:br>
              <a:rPr lang="en-US" dirty="0"/>
            </a:br>
            <a:r>
              <a:rPr lang="en-US" dirty="0">
                <a:effectLst/>
                <a:latin typeface="Arial" panose="020B0604020202020204" pitchFamily="34" charset="0"/>
              </a:rPr>
              <a:t>Demonstration Enabled by Advanced State of Health</a:t>
            </a:r>
            <a:br>
              <a:rPr lang="en-US" dirty="0"/>
            </a:br>
            <a:r>
              <a:rPr lang="en-US" dirty="0">
                <a:effectLst/>
                <a:latin typeface="Arial" panose="020B0604020202020204" pitchFamily="34" charset="0"/>
              </a:rPr>
              <a:t>Tracking</a:t>
            </a:r>
          </a:p>
          <a:p>
            <a:r>
              <a:rPr lang="en-US" dirty="0">
                <a:effectLst/>
                <a:latin typeface="Arial" panose="020B0604020202020204" pitchFamily="34" charset="0"/>
              </a:rPr>
              <a:t>This project involves the development, third-party validation, and high-impact demonstration of technology to</a:t>
            </a:r>
            <a:br>
              <a:rPr lang="en-US" dirty="0"/>
            </a:br>
            <a:r>
              <a:rPr lang="en-US" dirty="0">
                <a:effectLst/>
                <a:latin typeface="Arial" panose="020B0604020202020204" pitchFamily="34" charset="0"/>
              </a:rPr>
              <a:t>cost-effectively estimate and monitor the </a:t>
            </a:r>
            <a:r>
              <a:rPr lang="en-US" dirty="0" err="1">
                <a:effectLst/>
                <a:latin typeface="Arial" panose="020B0604020202020204" pitchFamily="34" charset="0"/>
              </a:rPr>
              <a:t>SoH</a:t>
            </a:r>
            <a:r>
              <a:rPr lang="en-US" dirty="0">
                <a:effectLst/>
                <a:latin typeface="Arial" panose="020B0604020202020204" pitchFamily="34" charset="0"/>
              </a:rPr>
              <a:t> of used EV batteries. Using this technology. the initial </a:t>
            </a:r>
            <a:r>
              <a:rPr lang="en-US" dirty="0" err="1">
                <a:effectLst/>
                <a:latin typeface="Arial" panose="020B0604020202020204" pitchFamily="34" charset="0"/>
              </a:rPr>
              <a:t>SoH</a:t>
            </a:r>
            <a:r>
              <a:rPr lang="en-US" dirty="0">
                <a:effectLst/>
                <a:latin typeface="Arial" panose="020B0604020202020204" pitchFamily="34" charset="0"/>
              </a:rPr>
              <a:t> of used</a:t>
            </a:r>
            <a:br>
              <a:rPr lang="en-US" dirty="0"/>
            </a:br>
            <a:r>
              <a:rPr lang="en-US" dirty="0">
                <a:effectLst/>
                <a:latin typeface="Arial" panose="020B0604020202020204" pitchFamily="34" charset="0"/>
              </a:rPr>
              <a:t>EV batteries will be estimated in less than two minutes using electrical pulse testing and artificial intelligence.</a:t>
            </a:r>
            <a:br>
              <a:rPr lang="en-US" dirty="0"/>
            </a:br>
            <a:r>
              <a:rPr lang="en-US" dirty="0">
                <a:effectLst/>
                <a:latin typeface="Arial" panose="020B0604020202020204" pitchFamily="34" charset="0"/>
              </a:rPr>
              <a:t>This initial </a:t>
            </a:r>
            <a:r>
              <a:rPr lang="en-US" dirty="0" err="1">
                <a:effectLst/>
                <a:latin typeface="Arial" panose="020B0604020202020204" pitchFamily="34" charset="0"/>
              </a:rPr>
              <a:t>SoH</a:t>
            </a:r>
            <a:r>
              <a:rPr lang="en-US" dirty="0">
                <a:effectLst/>
                <a:latin typeface="Arial" panose="020B0604020202020204" pitchFamily="34" charset="0"/>
              </a:rPr>
              <a:t> information will be used to optimize reassembly of the batteries and as an input to an equivalent</a:t>
            </a:r>
            <a:br>
              <a:rPr lang="en-US" dirty="0"/>
            </a:br>
            <a:r>
              <a:rPr lang="en-US" dirty="0">
                <a:effectLst/>
                <a:latin typeface="Arial" panose="020B0604020202020204" pitchFamily="34" charset="0"/>
              </a:rPr>
              <a:t>circuit model embedded in a battery management system to track battery </a:t>
            </a:r>
            <a:r>
              <a:rPr lang="en-US" dirty="0" err="1">
                <a:effectLst/>
                <a:latin typeface="Arial" panose="020B0604020202020204" pitchFamily="34" charset="0"/>
              </a:rPr>
              <a:t>SoH</a:t>
            </a:r>
            <a:r>
              <a:rPr lang="en-US" dirty="0">
                <a:effectLst/>
                <a:latin typeface="Arial" panose="020B0604020202020204" pitchFamily="34" charset="0"/>
              </a:rPr>
              <a:t> throughout second life.</a:t>
            </a:r>
          </a:p>
          <a:p>
            <a:r>
              <a:rPr lang="en-US" dirty="0">
                <a:effectLst/>
                <a:latin typeface="Arial" panose="020B0604020202020204" pitchFamily="34" charset="0"/>
              </a:rPr>
              <a:t>~~~~~~~~~~~~~~~~~~~~~~~~~~~~~~~~~~~~~~~~~~~~~~~~~~~~~~~~~~~~~~~~~~~~~~</a:t>
            </a:r>
          </a:p>
          <a:p>
            <a:r>
              <a:rPr lang="en-US" dirty="0">
                <a:effectLst/>
                <a:latin typeface="Arial" panose="020B0604020202020204" pitchFamily="34" charset="0"/>
              </a:rPr>
              <a:t>2. </a:t>
            </a:r>
          </a:p>
          <a:p>
            <a:r>
              <a:rPr lang="en-US" dirty="0">
                <a:effectLst/>
                <a:latin typeface="Arial" panose="020B0604020202020204" pitchFamily="34" charset="0"/>
              </a:rPr>
              <a:t>PROJECT NAME: Low-Cost and Scalable Second Use</a:t>
            </a:r>
            <a:br>
              <a:rPr lang="en-US" dirty="0"/>
            </a:br>
            <a:r>
              <a:rPr lang="en-US" dirty="0">
                <a:effectLst/>
                <a:latin typeface="Arial" panose="020B0604020202020204" pitchFamily="34" charset="0"/>
              </a:rPr>
              <a:t>Battery Demonstration in Central California for</a:t>
            </a:r>
            <a:br>
              <a:rPr lang="en-US" dirty="0"/>
            </a:br>
            <a:r>
              <a:rPr lang="en-US" dirty="0">
                <a:effectLst/>
                <a:latin typeface="Arial" panose="020B0604020202020204" pitchFamily="34" charset="0"/>
              </a:rPr>
              <a:t>Equitable Domestic Manufacturing and Job Growth</a:t>
            </a:r>
          </a:p>
          <a:p>
            <a:r>
              <a:rPr lang="en-US" dirty="0" err="1">
                <a:effectLst/>
                <a:latin typeface="Arial" panose="020B0604020202020204" pitchFamily="34" charset="0"/>
              </a:rPr>
              <a:t>Smartville’s</a:t>
            </a:r>
            <a:r>
              <a:rPr lang="en-US" dirty="0">
                <a:effectLst/>
                <a:latin typeface="Arial" panose="020B0604020202020204" pitchFamily="34" charset="0"/>
              </a:rPr>
              <a:t> scaled solution will help capture a growing percentage of the estimated 100 GWh/year of used EV</a:t>
            </a:r>
            <a:br>
              <a:rPr lang="en-US" dirty="0"/>
            </a:br>
            <a:r>
              <a:rPr lang="en-US" dirty="0">
                <a:effectLst/>
                <a:latin typeface="Arial" panose="020B0604020202020204" pitchFamily="34" charset="0"/>
              </a:rPr>
              <a:t>batteries by 2030 by maximizing their remaining useful life while lowering the overall greenhouse gas emissions</a:t>
            </a:r>
            <a:br>
              <a:rPr lang="en-US" dirty="0"/>
            </a:br>
            <a:r>
              <a:rPr lang="en-US" dirty="0">
                <a:effectLst/>
                <a:latin typeface="Arial" panose="020B0604020202020204" pitchFamily="34" charset="0"/>
              </a:rPr>
              <a:t>associated with both energy storage deployment and end-of-life battery recycling. </a:t>
            </a:r>
            <a:r>
              <a:rPr lang="en-US" dirty="0" err="1">
                <a:effectLst/>
                <a:latin typeface="Arial" panose="020B0604020202020204" pitchFamily="34" charset="0"/>
              </a:rPr>
              <a:t>Smartville’s</a:t>
            </a:r>
            <a:r>
              <a:rPr lang="en-US" dirty="0">
                <a:effectLst/>
                <a:latin typeface="Arial" panose="020B0604020202020204" pitchFamily="34" charset="0"/>
              </a:rPr>
              <a:t> battery</a:t>
            </a:r>
            <a:br>
              <a:rPr lang="en-US" dirty="0"/>
            </a:br>
            <a:r>
              <a:rPr lang="en-US" dirty="0">
                <a:effectLst/>
                <a:latin typeface="Arial" panose="020B0604020202020204" pitchFamily="34" charset="0"/>
              </a:rPr>
              <a:t>repurposing facilities will improve efficiencies and generate much needed added-value to the lithium-ion battery</a:t>
            </a:r>
            <a:br>
              <a:rPr lang="en-US" dirty="0"/>
            </a:br>
            <a:r>
              <a:rPr lang="en-US" dirty="0">
                <a:effectLst/>
                <a:latin typeface="Arial" panose="020B0604020202020204" pitchFamily="34" charset="0"/>
              </a:rPr>
              <a:t>industry, support U.S. strategic interests and battery material supply chain security, and spur job creation in the</a:t>
            </a:r>
            <a:br>
              <a:rPr lang="en-US" dirty="0"/>
            </a:br>
            <a:r>
              <a:rPr lang="en-US" dirty="0">
                <a:effectLst/>
                <a:latin typeface="Arial" panose="020B0604020202020204" pitchFamily="34" charset="0"/>
              </a:rPr>
              <a:t>power and manufacturing sectors</a:t>
            </a:r>
          </a:p>
          <a:p>
            <a:r>
              <a:rPr lang="en-US" dirty="0">
                <a:effectLst/>
                <a:latin typeface="Arial" panose="020B0604020202020204" pitchFamily="34" charset="0"/>
              </a:rPr>
              <a:t>~~~~~~~~~~~~~~~~~~~~~~~~~~~~~~~~~~</a:t>
            </a:r>
          </a:p>
          <a:p>
            <a:r>
              <a:rPr lang="en-US" dirty="0">
                <a:effectLst/>
                <a:latin typeface="Arial" panose="020B0604020202020204" pitchFamily="34" charset="0"/>
              </a:rPr>
              <a:t>3</a:t>
            </a:r>
          </a:p>
          <a:p>
            <a:r>
              <a:rPr lang="en-US" dirty="0">
                <a:effectLst/>
                <a:latin typeface="Arial" panose="020B0604020202020204" pitchFamily="34" charset="0"/>
              </a:rPr>
              <a:t>PROJECT NAME: Second-life Battery in Mobile EV</a:t>
            </a:r>
            <a:br>
              <a:rPr lang="en-US" dirty="0"/>
            </a:br>
            <a:r>
              <a:rPr lang="en-US" dirty="0">
                <a:effectLst/>
                <a:latin typeface="Arial" panose="020B0604020202020204" pitchFamily="34" charset="0"/>
              </a:rPr>
              <a:t>Charging Application for Rural Transportation (SMART</a:t>
            </a:r>
          </a:p>
          <a:p>
            <a:r>
              <a:rPr lang="en-US" dirty="0">
                <a:effectLst/>
                <a:latin typeface="Arial" panose="020B0604020202020204" pitchFamily="34" charset="0"/>
              </a:rPr>
              <a:t>Mobile charging stations (MCSs) play a critical role in removing the</a:t>
            </a:r>
            <a:br>
              <a:rPr lang="en-US" dirty="0"/>
            </a:br>
            <a:r>
              <a:rPr lang="en-US" dirty="0">
                <a:effectLst/>
                <a:latin typeface="Arial" panose="020B0604020202020204" pitchFamily="34" charset="0"/>
              </a:rPr>
              <a:t>charging deserts in rural areas and alleviating range anxiety, as they</a:t>
            </a:r>
            <a:br>
              <a:rPr lang="en-US" dirty="0"/>
            </a:br>
            <a:r>
              <a:rPr lang="en-US" dirty="0">
                <a:effectLst/>
                <a:latin typeface="Arial" panose="020B0604020202020204" pitchFamily="34" charset="0"/>
              </a:rPr>
              <a:t>can be transported to desired locations for EV charging with fewer</a:t>
            </a:r>
            <a:br>
              <a:rPr lang="en-US" dirty="0"/>
            </a:br>
            <a:r>
              <a:rPr lang="en-US" dirty="0">
                <a:effectLst/>
                <a:latin typeface="Arial" panose="020B0604020202020204" pitchFamily="34" charset="0"/>
              </a:rPr>
              <a:t>concerns about power infrastructure and locational constraints. While</a:t>
            </a:r>
            <a:br>
              <a:rPr lang="en-US" dirty="0"/>
            </a:br>
            <a:r>
              <a:rPr lang="en-US" dirty="0">
                <a:effectLst/>
                <a:latin typeface="Arial" panose="020B0604020202020204" pitchFamily="34" charset="0"/>
              </a:rPr>
              <a:t>rural America will potentially need many MCSs to eliminate charging</a:t>
            </a:r>
            <a:br>
              <a:rPr lang="en-US" dirty="0"/>
            </a:br>
            <a:r>
              <a:rPr lang="en-US" dirty="0">
                <a:effectLst/>
                <a:latin typeface="Arial" panose="020B0604020202020204" pitchFamily="34" charset="0"/>
              </a:rPr>
              <a:t>deserts, the high investment cost due to large and new battery energy</a:t>
            </a:r>
            <a:br>
              <a:rPr lang="en-US" dirty="0"/>
            </a:br>
            <a:r>
              <a:rPr lang="en-US" dirty="0">
                <a:effectLst/>
                <a:latin typeface="Arial" panose="020B0604020202020204" pitchFamily="34" charset="0"/>
              </a:rPr>
              <a:t>storage systems (BESS) and low utilization rate are barriers to</a:t>
            </a:r>
            <a:br>
              <a:rPr lang="en-US" dirty="0"/>
            </a:br>
            <a:r>
              <a:rPr lang="en-US" dirty="0">
                <a:effectLst/>
                <a:latin typeface="Arial" panose="020B0604020202020204" pitchFamily="34" charset="0"/>
              </a:rPr>
              <a:t>adoption at a large scale. The requirement of large and new BESS in</a:t>
            </a:r>
            <a:br>
              <a:rPr lang="en-US" dirty="0"/>
            </a:br>
            <a:r>
              <a:rPr lang="en-US" dirty="0">
                <a:effectLst/>
                <a:latin typeface="Arial" panose="020B0604020202020204" pitchFamily="34" charset="0"/>
              </a:rPr>
              <a:t>MCSs also</a:t>
            </a:r>
            <a:br>
              <a:rPr lang="en-US" dirty="0"/>
            </a:br>
            <a:r>
              <a:rPr lang="en-US" dirty="0">
                <a:effectLst/>
                <a:latin typeface="Arial" panose="020B0604020202020204" pitchFamily="34" charset="0"/>
              </a:rPr>
              <a:t>burdens the U.S. battery supply chain.</a:t>
            </a:r>
            <a:br>
              <a:rPr lang="en-US" dirty="0"/>
            </a:br>
            <a:r>
              <a:rPr lang="en-US" dirty="0">
                <a:effectLst/>
                <a:latin typeface="Arial" panose="020B0604020202020204" pitchFamily="34" charset="0"/>
              </a:rPr>
              <a:t>This project aims to address the urgent need to develop affordable MCSs that can be deployed in rural America</a:t>
            </a:r>
            <a:br>
              <a:rPr lang="en-US" dirty="0"/>
            </a:br>
            <a:r>
              <a:rPr lang="en-US" dirty="0">
                <a:effectLst/>
                <a:latin typeface="Arial" panose="020B0604020202020204" pitchFamily="34" charset="0"/>
              </a:rPr>
              <a:t>on a large scale by utilizing second-life batteries retired from EVs. The project objectives are to 1) design,</a:t>
            </a:r>
            <a:br>
              <a:rPr lang="en-US" dirty="0"/>
            </a:br>
            <a:r>
              <a:rPr lang="en-US" dirty="0">
                <a:effectLst/>
                <a:latin typeface="Arial" panose="020B0604020202020204" pitchFamily="34" charset="0"/>
              </a:rPr>
              <a:t>develop, demonstrate, and validate four types of cost-effective MCSs to reduce upfront investment costs; 2)</a:t>
            </a:r>
            <a:br>
              <a:rPr lang="en-US" dirty="0"/>
            </a:br>
            <a:r>
              <a:rPr lang="en-US" dirty="0">
                <a:effectLst/>
                <a:latin typeface="Arial" panose="020B0604020202020204" pitchFamily="34" charset="0"/>
              </a:rPr>
              <a:t>create and demonstrate first-of-the-kind affordable, resilient, and sustainable rural EV infrastructure in a multi-</a:t>
            </a:r>
            <a:br>
              <a:rPr lang="en-US" dirty="0"/>
            </a:br>
            <a:r>
              <a:rPr lang="en-US" dirty="0">
                <a:effectLst/>
                <a:latin typeface="Arial" panose="020B0604020202020204" pitchFamily="34" charset="0"/>
              </a:rPr>
              <a:t>state region (TN, OH, VA, KY, WV, KS, and TX) by seamlessly integrating affordable MCSs into the existing</a:t>
            </a:r>
            <a:br>
              <a:rPr lang="en-US" dirty="0"/>
            </a:br>
            <a:r>
              <a:rPr lang="en-US" dirty="0">
                <a:effectLst/>
                <a:latin typeface="Arial" panose="020B0604020202020204" pitchFamily="34" charset="0"/>
              </a:rPr>
              <a:t>charging network to support electrification in underserved rural communities; 3) collect and analyze the first-</a:t>
            </a:r>
            <a:br>
              <a:rPr lang="en-US" dirty="0"/>
            </a:br>
            <a:r>
              <a:rPr lang="en-US" dirty="0">
                <a:effectLst/>
                <a:latin typeface="Arial" panose="020B0604020202020204" pitchFamily="34" charset="0"/>
              </a:rPr>
              <a:t>hand data of second-life-battery-integrated MCSs to assess the potential market and benefits; 4) create</a:t>
            </a:r>
            <a:br>
              <a:rPr lang="en-US" dirty="0"/>
            </a:br>
            <a:r>
              <a:rPr lang="en-US" dirty="0">
                <a:effectLst/>
                <a:latin typeface="Arial" panose="020B0604020202020204" pitchFamily="34" charset="0"/>
              </a:rPr>
              <a:t>outreach, training, and education opportunities to help a broad range of EV stakeholders make informed</a:t>
            </a:r>
            <a:br>
              <a:rPr lang="en-US" dirty="0"/>
            </a:br>
            <a:r>
              <a:rPr lang="en-US" dirty="0">
                <a:effectLst/>
                <a:latin typeface="Arial" panose="020B0604020202020204" pitchFamily="34" charset="0"/>
              </a:rPr>
              <a:t>decisions in adopting second-life-battery-powered MCSs and develop economically viable charging stations.</a:t>
            </a:r>
            <a:br>
              <a:rPr lang="en-US" dirty="0"/>
            </a:br>
            <a:r>
              <a:rPr lang="en-US" dirty="0">
                <a:effectLst/>
                <a:latin typeface="Arial" panose="020B0604020202020204" pitchFamily="34" charset="0"/>
              </a:rPr>
              <a:t>The project team consists of one major EV original equipment manufacturer (Nissan North America), two MCS</a:t>
            </a:r>
            <a:br>
              <a:rPr lang="en-US" dirty="0"/>
            </a:br>
            <a:r>
              <a:rPr lang="en-US" dirty="0">
                <a:effectLst/>
                <a:latin typeface="Arial" panose="020B0604020202020204" pitchFamily="34" charset="0"/>
              </a:rPr>
              <a:t>suppliers (</a:t>
            </a:r>
            <a:r>
              <a:rPr lang="en-US" dirty="0" err="1">
                <a:effectLst/>
                <a:latin typeface="Arial" panose="020B0604020202020204" pitchFamily="34" charset="0"/>
              </a:rPr>
              <a:t>BoxPower</a:t>
            </a:r>
            <a:r>
              <a:rPr lang="en-US" dirty="0">
                <a:effectLst/>
                <a:latin typeface="Arial" panose="020B0604020202020204" pitchFamily="34" charset="0"/>
              </a:rPr>
              <a:t> and </a:t>
            </a:r>
            <a:r>
              <a:rPr lang="en-US" dirty="0" err="1">
                <a:effectLst/>
                <a:latin typeface="Arial" panose="020B0604020202020204" pitchFamily="34" charset="0"/>
              </a:rPr>
              <a:t>FreeWire</a:t>
            </a:r>
            <a:r>
              <a:rPr lang="en-US" dirty="0">
                <a:effectLst/>
                <a:latin typeface="Arial" panose="020B0604020202020204" pitchFamily="34" charset="0"/>
              </a:rPr>
              <a:t>), one second-life BESS diagnostic company (</a:t>
            </a:r>
            <a:r>
              <a:rPr lang="en-US" dirty="0" err="1">
                <a:effectLst/>
                <a:latin typeface="Arial" panose="020B0604020202020204" pitchFamily="34" charset="0"/>
              </a:rPr>
              <a:t>ReJoule</a:t>
            </a:r>
            <a:r>
              <a:rPr lang="en-US" dirty="0">
                <a:effectLst/>
                <a:latin typeface="Arial" panose="020B0604020202020204" pitchFamily="34" charset="0"/>
              </a:rPr>
              <a:t>), one battery material</a:t>
            </a:r>
            <a:br>
              <a:rPr lang="en-US" dirty="0"/>
            </a:br>
            <a:r>
              <a:rPr lang="en-US" dirty="0">
                <a:effectLst/>
                <a:latin typeface="Arial" panose="020B0604020202020204" pitchFamily="34" charset="0"/>
              </a:rPr>
              <a:t>recycling company (Princeton </a:t>
            </a:r>
            <a:r>
              <a:rPr lang="en-US" dirty="0" err="1">
                <a:effectLst/>
                <a:latin typeface="Arial" panose="020B0604020202020204" pitchFamily="34" charset="0"/>
              </a:rPr>
              <a:t>NuEnergy</a:t>
            </a:r>
            <a:r>
              <a:rPr lang="en-US" dirty="0">
                <a:effectLst/>
                <a:latin typeface="Arial" panose="020B0604020202020204" pitchFamily="34" charset="0"/>
              </a:rPr>
              <a:t>), four academic institutions (Tennessee Technological University,</a:t>
            </a:r>
            <a:br>
              <a:rPr lang="en-US" dirty="0"/>
            </a:br>
            <a:r>
              <a:rPr lang="en-US" dirty="0">
                <a:effectLst/>
                <a:latin typeface="Arial" panose="020B0604020202020204" pitchFamily="34" charset="0"/>
              </a:rPr>
              <a:t>University of Texas-Austin, University of Kansas, and University of Memphis), Pacific Northwest National</a:t>
            </a:r>
            <a:br>
              <a:rPr lang="en-US" dirty="0"/>
            </a:br>
            <a:r>
              <a:rPr lang="en-US" dirty="0">
                <a:effectLst/>
                <a:latin typeface="Arial" panose="020B0604020202020204" pitchFamily="34" charset="0"/>
              </a:rPr>
              <a:t>Laboratory, and two DOE Clean Cities coalitions (East Tennessee Clean Fuels Coalition and Virginia Clean Cities),</a:t>
            </a:r>
            <a:br>
              <a:rPr lang="en-US" dirty="0"/>
            </a:br>
            <a:r>
              <a:rPr lang="en-US" dirty="0">
                <a:effectLst/>
                <a:latin typeface="Arial" panose="020B0604020202020204" pitchFamily="34" charset="0"/>
              </a:rPr>
              <a:t>three State Energy Offices (Tennessee Department of Environment and Conservation, Kentucky Office of Energy</a:t>
            </a:r>
            <a:br>
              <a:rPr lang="en-US" dirty="0"/>
            </a:br>
            <a:r>
              <a:rPr lang="en-US" dirty="0">
                <a:effectLst/>
                <a:latin typeface="Arial" panose="020B0604020202020204" pitchFamily="34" charset="0"/>
              </a:rPr>
              <a:t>Policy, Texas State Energy Conservation Office), a top-ranked engineering, procurement, construction provider</a:t>
            </a:r>
            <a:br>
              <a:rPr lang="en-US" dirty="0"/>
            </a:br>
            <a:r>
              <a:rPr lang="en-US" dirty="0">
                <a:effectLst/>
                <a:latin typeface="Arial" panose="020B0604020202020204" pitchFamily="34" charset="0"/>
              </a:rPr>
              <a:t>(Black &amp; Veatch), and </a:t>
            </a:r>
            <a:r>
              <a:rPr lang="en-US" dirty="0" err="1">
                <a:effectLst/>
                <a:latin typeface="Arial" panose="020B0604020202020204" pitchFamily="34" charset="0"/>
              </a:rPr>
              <a:t>Twinify</a:t>
            </a:r>
            <a:r>
              <a:rPr lang="en-US" dirty="0">
                <a:effectLst/>
                <a:latin typeface="Arial" panose="020B0604020202020204" pitchFamily="34" charset="0"/>
              </a:rPr>
              <a:t> Technologies.</a:t>
            </a:r>
          </a:p>
          <a:p>
            <a:r>
              <a:rPr lang="en-US" dirty="0">
                <a:effectLst/>
                <a:latin typeface="Arial" panose="020B0604020202020204" pitchFamily="34" charset="0"/>
              </a:rPr>
              <a:t>~~~~~~~~~~~~~~~~~~~~~~~~~~~~~~~~~~~~~~~~~~~~~~~~~~~~~</a:t>
            </a:r>
          </a:p>
          <a:p>
            <a:r>
              <a:rPr lang="en-US" dirty="0">
                <a:effectLst/>
                <a:latin typeface="Arial" panose="020B0604020202020204" pitchFamily="34" charset="0"/>
              </a:rPr>
              <a:t>4</a:t>
            </a:r>
          </a:p>
          <a:p>
            <a:r>
              <a:rPr lang="en-US" dirty="0">
                <a:effectLst/>
                <a:latin typeface="Arial" panose="020B0604020202020204" pitchFamily="34" charset="0"/>
              </a:rPr>
              <a:t>PROJECT NAME: Development and Scaling Up of the</a:t>
            </a:r>
            <a:br>
              <a:rPr lang="en-US" dirty="0"/>
            </a:br>
            <a:r>
              <a:rPr lang="en-US" dirty="0">
                <a:effectLst/>
                <a:latin typeface="Arial" panose="020B0604020202020204" pitchFamily="34" charset="0"/>
              </a:rPr>
              <a:t>Purification and Regeneration Integrated Materials</a:t>
            </a:r>
            <a:br>
              <a:rPr lang="en-US" dirty="0"/>
            </a:br>
            <a:r>
              <a:rPr lang="en-US" dirty="0">
                <a:effectLst/>
                <a:latin typeface="Arial" panose="020B0604020202020204" pitchFamily="34" charset="0"/>
              </a:rPr>
              <a:t>Engineering ("PRIME") Process for Cathodes Direct</a:t>
            </a:r>
            <a:br>
              <a:rPr lang="en-US" dirty="0"/>
            </a:br>
            <a:r>
              <a:rPr lang="en-US" dirty="0">
                <a:effectLst/>
                <a:latin typeface="Arial" panose="020B0604020202020204" pitchFamily="34" charset="0"/>
              </a:rPr>
              <a:t>Recycling and Upcycling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Lithium-ion batteries (LIBs) prosper with the rapid emergence of</a:t>
            </a:r>
            <a:br>
              <a:rPr lang="en-US" dirty="0"/>
            </a:br>
            <a:r>
              <a:rPr lang="en-US" dirty="0">
                <a:effectLst/>
                <a:latin typeface="Arial" panose="020B0604020202020204" pitchFamily="34" charset="0"/>
              </a:rPr>
              <a:t>electrification of the whole world. The increased adoption of Electric</a:t>
            </a:r>
            <a:br>
              <a:rPr lang="en-US" dirty="0"/>
            </a:br>
            <a:r>
              <a:rPr lang="en-US" dirty="0">
                <a:effectLst/>
                <a:latin typeface="Arial" panose="020B0604020202020204" pitchFamily="34" charset="0"/>
              </a:rPr>
              <a:t>vehicles (EV), energy storage stations (ESS), and Internet of Things</a:t>
            </a:r>
            <a:br>
              <a:rPr lang="en-US" dirty="0"/>
            </a:br>
            <a:r>
              <a:rPr lang="en-US" dirty="0">
                <a:effectLst/>
                <a:latin typeface="Arial" panose="020B0604020202020204" pitchFamily="34" charset="0"/>
              </a:rPr>
              <a:t>(IoT) devices will require a vast quantity of LIBs with disparate metrics</a:t>
            </a:r>
            <a:br>
              <a:rPr lang="en-US" dirty="0"/>
            </a:br>
            <a:r>
              <a:rPr lang="en-US" dirty="0">
                <a:effectLst/>
                <a:latin typeface="Arial" panose="020B0604020202020204" pitchFamily="34" charset="0"/>
              </a:rPr>
              <a:t>within ten years. Ensuring a domestic supply of lithium batteries and</a:t>
            </a:r>
            <a:br>
              <a:rPr lang="en-US" dirty="0"/>
            </a:br>
            <a:r>
              <a:rPr lang="en-US" dirty="0">
                <a:effectLst/>
                <a:latin typeface="Arial" panose="020B0604020202020204" pitchFamily="34" charset="0"/>
              </a:rPr>
              <a:t>accelerating the development of a robust and secure domestic</a:t>
            </a:r>
            <a:br>
              <a:rPr lang="en-US" dirty="0"/>
            </a:br>
            <a:r>
              <a:rPr lang="en-US" dirty="0">
                <a:effectLst/>
                <a:latin typeface="Arial" panose="020B0604020202020204" pitchFamily="34" charset="0"/>
              </a:rPr>
              <a:t>industrial base become a critical need for the U.S. EV and energy</a:t>
            </a:r>
            <a:br>
              <a:rPr lang="en-US" dirty="0"/>
            </a:br>
            <a:r>
              <a:rPr lang="en-US" dirty="0">
                <a:effectLst/>
                <a:latin typeface="Arial" panose="020B0604020202020204" pitchFamily="34" charset="0"/>
              </a:rPr>
              <a:t>industry (U.S. National Blueprint Lithium Batteries 2021).</a:t>
            </a:r>
            <a:br>
              <a:rPr lang="en-US" dirty="0"/>
            </a:br>
            <a:r>
              <a:rPr lang="en-US" dirty="0">
                <a:effectLst/>
                <a:latin typeface="Arial" panose="020B0604020202020204" pitchFamily="34" charset="0"/>
              </a:rPr>
              <a:t>Recycling LIBs not only reduces constraints imposed by materials scarcity and enhances</a:t>
            </a:r>
            <a:br>
              <a:rPr lang="en-US" dirty="0"/>
            </a:br>
            <a:r>
              <a:rPr lang="en-US" dirty="0">
                <a:effectLst/>
                <a:latin typeface="Arial" panose="020B0604020202020204" pitchFamily="34" charset="0"/>
              </a:rPr>
              <a:t>environmental sustainability, but also supports a more secure and resilient domestic supply chain that is circular</a:t>
            </a:r>
            <a:br>
              <a:rPr lang="en-US" dirty="0"/>
            </a:br>
            <a:r>
              <a:rPr lang="en-US" dirty="0">
                <a:effectLst/>
                <a:latin typeface="Arial" panose="020B0604020202020204" pitchFamily="34" charset="0"/>
              </a:rPr>
              <a:t>in nature. Currently, pyrometallurgy and hydrometallurgy methods dominate the industrial level battery</a:t>
            </a:r>
            <a:br>
              <a:rPr lang="en-US" dirty="0"/>
            </a:br>
            <a:r>
              <a:rPr lang="en-US" dirty="0">
                <a:effectLst/>
                <a:latin typeface="Arial" panose="020B0604020202020204" pitchFamily="34" charset="0"/>
              </a:rPr>
              <a:t>recycling, mainly focused on cobalt (Co) and nickel (Ni) recovery, which suffer low yield, low profit, high</a:t>
            </a:r>
            <a:br>
              <a:rPr lang="en-US" dirty="0"/>
            </a:br>
            <a:r>
              <a:rPr lang="en-US" dirty="0">
                <a:effectLst/>
                <a:latin typeface="Arial" panose="020B0604020202020204" pitchFamily="34" charset="0"/>
              </a:rPr>
              <a:t>environmental impact, and high energy consumption.</a:t>
            </a:r>
            <a:br>
              <a:rPr lang="en-US" dirty="0"/>
            </a:br>
            <a:r>
              <a:rPr lang="en-US" dirty="0">
                <a:effectLst/>
                <a:latin typeface="Arial" panose="020B0604020202020204" pitchFamily="34" charset="0"/>
              </a:rPr>
              <a:t>In this project, the team will develop and scale up a novel technology for recycling lithium-based batteries by</a:t>
            </a:r>
            <a:br>
              <a:rPr lang="en-US" dirty="0"/>
            </a:br>
            <a:r>
              <a:rPr lang="en-US" dirty="0">
                <a:effectLst/>
                <a:latin typeface="Arial" panose="020B0604020202020204" pitchFamily="34" charset="0"/>
              </a:rPr>
              <a:t>implementing a Purification-Regeneration Integrated Materials Engineering (“PRIME”) process for recycling and</a:t>
            </a:r>
            <a:br>
              <a:rPr lang="en-US" dirty="0"/>
            </a:br>
            <a:r>
              <a:rPr lang="en-US" dirty="0">
                <a:effectLst/>
                <a:latin typeface="Arial" panose="020B0604020202020204" pitchFamily="34" charset="0"/>
              </a:rPr>
              <a:t>upcycling, which can more effectively regenerate critical cathode materials from both manufacturing scraps and</a:t>
            </a:r>
            <a:br>
              <a:rPr lang="en-US" dirty="0"/>
            </a:br>
            <a:r>
              <a:rPr lang="en-US" dirty="0">
                <a:effectLst/>
                <a:latin typeface="Arial" panose="020B0604020202020204" pitchFamily="34" charset="0"/>
              </a:rPr>
              <a:t>spent batteries.</a:t>
            </a:r>
            <a:br>
              <a:rPr lang="en-US" dirty="0"/>
            </a:br>
            <a:r>
              <a:rPr lang="en-US" dirty="0">
                <a:effectLst/>
                <a:latin typeface="Arial" panose="020B0604020202020204" pitchFamily="34" charset="0"/>
              </a:rPr>
              <a:t>The energy consumption and the cost of the whole process are expected to be only 20% of traditional recycling</a:t>
            </a:r>
            <a:br>
              <a:rPr lang="en-US" dirty="0"/>
            </a:br>
            <a:r>
              <a:rPr lang="en-US" dirty="0">
                <a:effectLst/>
                <a:latin typeface="Arial" panose="020B0604020202020204" pitchFamily="34" charset="0"/>
              </a:rPr>
              <a:t>methods due to successful integration of several key processing steps. The PRIME process merges the</a:t>
            </a:r>
            <a:br>
              <a:rPr lang="en-US" dirty="0"/>
            </a:br>
            <a:r>
              <a:rPr lang="en-US" dirty="0">
                <a:effectLst/>
                <a:latin typeface="Arial" panose="020B0604020202020204" pitchFamily="34" charset="0"/>
              </a:rPr>
              <a:t>advantages of direct cathode recycling techniques with the novel purification strategy to improve the quality of</a:t>
            </a:r>
            <a:br>
              <a:rPr lang="en-US" dirty="0"/>
            </a:br>
            <a:r>
              <a:rPr lang="en-US" dirty="0">
                <a:effectLst/>
                <a:latin typeface="Arial" panose="020B0604020202020204" pitchFamily="34" charset="0"/>
              </a:rPr>
              <a:t>recovered cathode materials with significantly reduced unit operation steps, which can be scaled up to an</a:t>
            </a:r>
            <a:br>
              <a:rPr lang="en-US" dirty="0"/>
            </a:br>
            <a:r>
              <a:rPr lang="en-US" dirty="0">
                <a:effectLst/>
                <a:latin typeface="Arial" panose="020B0604020202020204" pitchFamily="34" charset="0"/>
              </a:rPr>
              <a:t>industrial level and solve the issue of limited domestic cathode supply. In this project, the team will fully develop</a:t>
            </a:r>
            <a:br>
              <a:rPr lang="en-US" dirty="0"/>
            </a:br>
            <a:r>
              <a:rPr lang="en-US" dirty="0">
                <a:effectLst/>
                <a:latin typeface="Arial" panose="020B0604020202020204" pitchFamily="34" charset="0"/>
              </a:rPr>
              <a:t>this technology and build a working pilot to demonstrate a ton-level high-quality cathode production.</a:t>
            </a:r>
            <a:endParaRPr lang="en-US" dirty="0">
              <a:effectLst/>
            </a:endParaRPr>
          </a:p>
          <a:p>
            <a:endParaRPr lang="en-US" dirty="0">
              <a:effectLst/>
              <a:latin typeface="Arial" panose="020B0604020202020204" pitchFamily="34" charset="0"/>
            </a:endParaRPr>
          </a:p>
          <a:p>
            <a:r>
              <a:rPr lang="en-US" dirty="0">
                <a:effectLst/>
                <a:latin typeface="Arial" panose="020B0604020202020204" pitchFamily="34" charset="0"/>
              </a:rPr>
              <a:t>~~~~~~~~~~~~~~~~~~~~~~~~~~~~~~~~~~~~~~~~~~~~~~~~~~~~~~~~~~~~~~~~~~~~</a:t>
            </a:r>
          </a:p>
          <a:p>
            <a:r>
              <a:rPr lang="en-US" dirty="0">
                <a:effectLst/>
                <a:latin typeface="Arial" panose="020B0604020202020204" pitchFamily="34" charset="0"/>
              </a:rPr>
              <a:t>5</a:t>
            </a:r>
          </a:p>
          <a:p>
            <a:r>
              <a:rPr lang="en-US" dirty="0">
                <a:effectLst/>
                <a:latin typeface="Arial" panose="020B0604020202020204" pitchFamily="34" charset="0"/>
              </a:rPr>
              <a:t>Adaptive Second-Use Battery</a:t>
            </a:r>
            <a:br>
              <a:rPr lang="en-US" dirty="0"/>
            </a:br>
            <a:r>
              <a:rPr lang="en-US" dirty="0">
                <a:effectLst/>
                <a:latin typeface="Arial" panose="020B0604020202020204" pitchFamily="34" charset="0"/>
              </a:rPr>
              <a:t>Utilization with Different Degradation Levels for</a:t>
            </a:r>
            <a:br>
              <a:rPr lang="en-US" dirty="0"/>
            </a:br>
            <a:r>
              <a:rPr lang="en-US" dirty="0">
                <a:effectLst/>
                <a:latin typeface="Arial" panose="020B0604020202020204" pitchFamily="34" charset="0"/>
              </a:rPr>
              <a:t>EV Charging Stations and Power Grid Support</a:t>
            </a:r>
            <a:br>
              <a:rPr lang="en-US" dirty="0"/>
            </a:br>
            <a:r>
              <a:rPr lang="en-US" dirty="0">
                <a:effectLst/>
                <a:latin typeface="Arial" panose="020B0604020202020204" pitchFamily="34" charset="0"/>
              </a:rPr>
              <a:t>and Resiliency</a:t>
            </a:r>
          </a:p>
          <a:p>
            <a:r>
              <a:rPr lang="en-US" dirty="0">
                <a:effectLst/>
                <a:latin typeface="Arial" panose="020B0604020202020204" pitchFamily="34" charset="0"/>
              </a:rPr>
              <a:t>The objective of this project is to develop and demonstrate an</a:t>
            </a:r>
            <a:br>
              <a:rPr lang="en-US" dirty="0"/>
            </a:br>
            <a:r>
              <a:rPr lang="en-US" dirty="0">
                <a:effectLst/>
                <a:latin typeface="Arial" panose="020B0604020202020204" pitchFamily="34" charset="0"/>
              </a:rPr>
              <a:t>economically viable end-of-life advanced lithium-ion battery (LIB)</a:t>
            </a:r>
            <a:br>
              <a:rPr lang="en-US" dirty="0"/>
            </a:br>
            <a:r>
              <a:rPr lang="en-US" dirty="0">
                <a:effectLst/>
                <a:latin typeface="Arial" panose="020B0604020202020204" pitchFamily="34" charset="0"/>
              </a:rPr>
              <a:t>system to enable second uses for batteries in stationary electric</a:t>
            </a:r>
            <a:br>
              <a:rPr lang="en-US" dirty="0"/>
            </a:br>
            <a:r>
              <a:rPr lang="en-US" dirty="0">
                <a:effectLst/>
                <a:latin typeface="Arial" panose="020B0604020202020204" pitchFamily="34" charset="0"/>
              </a:rPr>
              <a:t>vehicle (EV) charging stations, which reduces power grid demands,</a:t>
            </a:r>
            <a:br>
              <a:rPr lang="en-US" dirty="0"/>
            </a:br>
            <a:r>
              <a:rPr lang="en-US" dirty="0">
                <a:effectLst/>
                <a:latin typeface="Arial" panose="020B0604020202020204" pitchFamily="34" charset="0"/>
              </a:rPr>
              <a:t>provides environmental benefits, and serves as a backup power</a:t>
            </a:r>
            <a:br>
              <a:rPr lang="en-US" dirty="0"/>
            </a:br>
            <a:r>
              <a:rPr lang="en-US" dirty="0">
                <a:effectLst/>
                <a:latin typeface="Arial" panose="020B0604020202020204" pitchFamily="34" charset="0"/>
              </a:rPr>
              <a:t>source for EV charging when grid power is not available. Such as system also provides potential for energy</a:t>
            </a:r>
            <a:br>
              <a:rPr lang="en-US" dirty="0"/>
            </a:br>
            <a:r>
              <a:rPr lang="en-US" dirty="0">
                <a:effectLst/>
                <a:latin typeface="Arial" panose="020B0604020202020204" pitchFamily="34" charset="0"/>
              </a:rPr>
              <a:t>reduction and cost savings in the lifecycle of EV batteries. Additionally, the utilization of the second-use</a:t>
            </a:r>
            <a:br>
              <a:rPr lang="en-US" dirty="0"/>
            </a:br>
            <a:r>
              <a:rPr lang="en-US" dirty="0">
                <a:effectLst/>
                <a:latin typeface="Arial" panose="020B0604020202020204" pitchFamily="34" charset="0"/>
              </a:rPr>
              <a:t>batteries in EV charger applications makes EV chargers ready for the integration of renewable energy sources in</a:t>
            </a:r>
            <a:br>
              <a:rPr lang="en-US" dirty="0"/>
            </a:br>
            <a:r>
              <a:rPr lang="en-US" dirty="0">
                <a:effectLst/>
                <a:latin typeface="Arial" panose="020B0604020202020204" pitchFamily="34" charset="0"/>
              </a:rPr>
              <a:t>EV charging stations. Second-use batteries that are retired from use in EVs can continue to serve EVs in</a:t>
            </a:r>
            <a:br>
              <a:rPr lang="en-US" dirty="0"/>
            </a:br>
            <a:r>
              <a:rPr lang="en-US" dirty="0">
                <a:effectLst/>
                <a:latin typeface="Arial" panose="020B0604020202020204" pitchFamily="34" charset="0"/>
              </a:rPr>
              <a:t>stationary applications.</a:t>
            </a:r>
            <a:br>
              <a:rPr lang="en-US" dirty="0"/>
            </a:br>
            <a:r>
              <a:rPr lang="en-US" dirty="0">
                <a:effectLst/>
                <a:latin typeface="Arial" panose="020B0604020202020204" pitchFamily="34" charset="0"/>
              </a:rPr>
              <a:t>The proposed technology development and demonstration project, which involves both a multi-state utility</a:t>
            </a:r>
            <a:br>
              <a:rPr lang="en-US" dirty="0"/>
            </a:br>
            <a:r>
              <a:rPr lang="en-US" dirty="0">
                <a:effectLst/>
                <a:latin typeface="Arial" panose="020B0604020202020204" pitchFamily="34" charset="0"/>
              </a:rPr>
              <a:t>power company (Southern Company Services) and EV manufacturer (Mercedes Benz US International Inc.,) in</a:t>
            </a:r>
            <a:br>
              <a:rPr lang="en-US" dirty="0"/>
            </a:br>
            <a:r>
              <a:rPr lang="en-US" dirty="0">
                <a:effectLst/>
                <a:latin typeface="Arial" panose="020B0604020202020204" pitchFamily="34" charset="0"/>
              </a:rPr>
              <a:t>addition to the academic institution (UA), will demonstrate a module-level adaptive system architecture and</a:t>
            </a:r>
            <a:br>
              <a:rPr lang="en-US" dirty="0"/>
            </a:br>
            <a:r>
              <a:rPr lang="en-US" dirty="0">
                <a:effectLst/>
                <a:latin typeface="Arial" panose="020B0604020202020204" pitchFamily="34" charset="0"/>
              </a:rPr>
              <a:t>health-aware control technology in which retired EV batteries support EV chargers at adaptive rates/magnitudes</a:t>
            </a:r>
            <a:br>
              <a:rPr lang="en-US" dirty="0"/>
            </a:br>
            <a:r>
              <a:rPr lang="en-US" dirty="0">
                <a:effectLst/>
                <a:latin typeface="Arial" panose="020B0604020202020204" pitchFamily="34" charset="0"/>
              </a:rPr>
              <a:t>that are a function of their varying state-of-health values (during both charging and discharging), temperature</a:t>
            </a:r>
            <a:br>
              <a:rPr lang="en-US" dirty="0"/>
            </a:br>
            <a:r>
              <a:rPr lang="en-US" dirty="0">
                <a:effectLst/>
                <a:latin typeface="Arial" panose="020B0604020202020204" pitchFamily="34" charset="0"/>
              </a:rPr>
              <a:t>values, and capacity values. The system is scalable, adaptable, and will be able to operate with battery modules</a:t>
            </a:r>
            <a:br>
              <a:rPr lang="en-US" dirty="0"/>
            </a:br>
            <a:r>
              <a:rPr lang="en-US" dirty="0">
                <a:effectLst/>
                <a:latin typeface="Arial" panose="020B0604020202020204" pitchFamily="34" charset="0"/>
              </a:rPr>
              <a:t>with different chemistries, capacities, and voltage ranges.</a:t>
            </a:r>
            <a:br>
              <a:rPr lang="en-US" dirty="0"/>
            </a:br>
            <a:r>
              <a:rPr lang="en-US" dirty="0">
                <a:effectLst/>
                <a:latin typeface="Arial" panose="020B0604020202020204" pitchFamily="34" charset="0"/>
              </a:rPr>
              <a:t>The number of chargers and their use in the U.S. and around the world continues to increase. The power</a:t>
            </a:r>
            <a:br>
              <a:rPr lang="en-US" dirty="0"/>
            </a:br>
            <a:r>
              <a:rPr lang="en-US" dirty="0">
                <a:effectLst/>
                <a:latin typeface="Arial" panose="020B0604020202020204" pitchFamily="34" charset="0"/>
              </a:rPr>
              <a:t>availability from these chargers is expected to become increasingly critical for EV customers with increased load</a:t>
            </a:r>
            <a:br>
              <a:rPr lang="en-US" dirty="0"/>
            </a:br>
            <a:r>
              <a:rPr lang="en-US" dirty="0">
                <a:effectLst/>
                <a:latin typeface="Arial" panose="020B0604020202020204" pitchFamily="34" charset="0"/>
              </a:rPr>
              <a:t>impact on the power grid, especially during peak power demand hours. It is estimated that there will be more</a:t>
            </a:r>
            <a:br>
              <a:rPr lang="en-US" dirty="0"/>
            </a:br>
            <a:r>
              <a:rPr lang="en-US" dirty="0">
                <a:effectLst/>
                <a:latin typeface="Arial" panose="020B0604020202020204" pitchFamily="34" charset="0"/>
              </a:rPr>
              <a:t>than 460,000 public EV charging stations in the U.S. by 2027. This rapid growth will undoubtedly bring the</a:t>
            </a:r>
            <a:br>
              <a:rPr lang="en-US" dirty="0"/>
            </a:br>
            <a:r>
              <a:rPr lang="en-US" dirty="0">
                <a:effectLst/>
                <a:latin typeface="Arial" panose="020B0604020202020204" pitchFamily="34" charset="0"/>
              </a:rPr>
              <a:t>proposed technology to scale, which will further enhance the potential positive environmental impacts and</a:t>
            </a:r>
            <a:br>
              <a:rPr lang="en-US" dirty="0"/>
            </a:br>
            <a:r>
              <a:rPr lang="en-US" dirty="0">
                <a:effectLst/>
                <a:latin typeface="Arial" panose="020B0604020202020204" pitchFamily="34" charset="0"/>
              </a:rPr>
              <a:t>improve quality of life</a:t>
            </a:r>
          </a:p>
          <a:p>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28</a:t>
            </a:fld>
            <a:endParaRPr lang="en-US"/>
          </a:p>
        </p:txBody>
      </p:sp>
    </p:spTree>
    <p:extLst>
      <p:ext uri="{BB962C8B-B14F-4D97-AF65-F5344CB8AC3E}">
        <p14:creationId xmlns:p14="http://schemas.microsoft.com/office/powerpoint/2010/main" val="954846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29</a:t>
            </a:fld>
            <a:endParaRPr lang="en-US"/>
          </a:p>
        </p:txBody>
      </p:sp>
    </p:spTree>
    <p:extLst>
      <p:ext uri="{BB962C8B-B14F-4D97-AF65-F5344CB8AC3E}">
        <p14:creationId xmlns:p14="http://schemas.microsoft.com/office/powerpoint/2010/main" val="157818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consumer electronics segment held the largest revenue share of over 40.0% in 2021. Portable batteries are incorporated in portable devices and consumer electronic products. The applications of portable batteries include mobile phones, laptops, computers, tablets, torches or flashlights, LED lighting, vacuum cleaners, digital cameras, wristwatches, calculators, </a:t>
            </a:r>
            <a:r>
              <a:rPr lang="en-US" dirty="0">
                <a:solidFill>
                  <a:srgbClr val="0000FF"/>
                </a:solidFill>
                <a:effectLst/>
                <a:hlinkClick r:id="rId3"/>
              </a:rPr>
              <a:t>hearing aids</a:t>
            </a:r>
            <a:r>
              <a:rPr lang="en-US" dirty="0"/>
              <a:t>, and other wearable devices. The electric and hybrid electric vehicle market is projected to witness lucrative growth over the forecast period. Growing awareness regarding the benefits of battery-operated vehicles and increasing fossil fuel prices, particularly in Asia Pacific, Europe, and North America, are projected to favor the growth.</a:t>
            </a:r>
          </a:p>
          <a:p>
            <a:r>
              <a:rPr lang="en-US" dirty="0"/>
              <a:t>Lithium-ion batteries are also utilized for providing backup power supply for commercial buildings, data centers, and institutions. In addition, lithium-ion battery is preferred for energy storage in residential solar PV systems. These factors will boost the growth of the energy storage systems application segment in the forecast period. Lithium-ion batteries are used in numerous industrial applications such as power tools, cordless tools, marine equipment and machinery, agricultural machinery, industrial automation systems, aviation, military and defense, electronics, civil infrastructure, and oil and gas</a:t>
            </a:r>
          </a:p>
        </p:txBody>
      </p:sp>
      <p:sp>
        <p:nvSpPr>
          <p:cNvPr id="4" name="Slide Number Placeholder 3"/>
          <p:cNvSpPr>
            <a:spLocks noGrp="1"/>
          </p:cNvSpPr>
          <p:nvPr>
            <p:ph type="sldNum" sz="quarter" idx="5"/>
          </p:nvPr>
        </p:nvSpPr>
        <p:spPr/>
        <p:txBody>
          <a:bodyPr/>
          <a:lstStyle/>
          <a:p>
            <a:fld id="{90A9BEED-2A44-48B1-AC2D-7E7D6010FCFD}" type="slidenum">
              <a:rPr lang="en-US" smtClean="0"/>
              <a:t>3</a:t>
            </a:fld>
            <a:endParaRPr lang="en-US"/>
          </a:p>
        </p:txBody>
      </p:sp>
    </p:spTree>
    <p:extLst>
      <p:ext uri="{BB962C8B-B14F-4D97-AF65-F5344CB8AC3E}">
        <p14:creationId xmlns:p14="http://schemas.microsoft.com/office/powerpoint/2010/main" val="4129431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63636"/>
                </a:solidFill>
                <a:effectLst/>
                <a:latin typeface="itcfranklingothicstd-book"/>
              </a:rPr>
              <a:t>CAGR: compound annual growth rate</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4</a:t>
            </a:fld>
            <a:endParaRPr lang="en-US"/>
          </a:p>
        </p:txBody>
      </p:sp>
    </p:spTree>
    <p:extLst>
      <p:ext uri="{BB962C8B-B14F-4D97-AF65-F5344CB8AC3E}">
        <p14:creationId xmlns:p14="http://schemas.microsoft.com/office/powerpoint/2010/main" val="143391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Li-ion batteries are made of materials such as cobalt, graphite and lithium which are considered critical minerals. Critical minerals are raw materials that are economically and strategically important to the U.S., have a high risk of their supply being disrupted and for which there are no easy substitutes. When these batteries are disposed of in the trash, we lose these critical resources outright.</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5</a:t>
            </a:fld>
            <a:endParaRPr lang="en-US"/>
          </a:p>
        </p:txBody>
      </p:sp>
    </p:spTree>
    <p:extLst>
      <p:ext uri="{BB962C8B-B14F-4D97-AF65-F5344CB8AC3E}">
        <p14:creationId xmlns:p14="http://schemas.microsoft.com/office/powerpoint/2010/main" val="32906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problem takes place in end-of-life old lithium-ion batteries which end up in the trash or recycling bins. During collecting and recycling processes, these batteries can go undetected in piles of garbage. They can get crushed after getting compressed in a truck, accidentally run over by a loader, or jostled around on conveyor belts in waste facilities.</a:t>
            </a:r>
          </a:p>
          <a:p>
            <a:r>
              <a:rPr lang="en-US" dirty="0"/>
              <a:t>When the barrier between the cathode and the anode of a lithium-ion battery ruptures, it causes a breakaway thermal reaction from the lithium molecules. These molecules can then reach extremely high temperatures within a short time and ignite or explode. </a:t>
            </a:r>
          </a:p>
          <a:p>
            <a:endParaRPr lang="en-US" dirty="0"/>
          </a:p>
          <a:p>
            <a:r>
              <a:rPr lang="en-US" dirty="0"/>
              <a:t>Other reasons for recycling:</a:t>
            </a:r>
          </a:p>
          <a:p>
            <a:pPr lvl="1"/>
            <a:r>
              <a:rPr lang="en-US" dirty="0"/>
              <a:t>Recovered materials can be used to make new batteries</a:t>
            </a:r>
          </a:p>
          <a:p>
            <a:pPr lvl="1"/>
            <a:r>
              <a:rPr lang="en-US" dirty="0"/>
              <a:t>Possibly lowering manufacturing costs (active materials are half the battery cost in 2019)</a:t>
            </a:r>
          </a:p>
          <a:p>
            <a:pPr lvl="1"/>
            <a:r>
              <a:rPr lang="en-US" dirty="0"/>
              <a:t>Allows for less dependence on a few countries</a:t>
            </a:r>
          </a:p>
          <a:p>
            <a:pPr lvl="1"/>
            <a:r>
              <a:rPr lang="en-US" dirty="0"/>
              <a:t>Less energy-intensive mining if can reuse materials</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6</a:t>
            </a:fld>
            <a:endParaRPr lang="en-US"/>
          </a:p>
        </p:txBody>
      </p:sp>
    </p:spTree>
    <p:extLst>
      <p:ext uri="{BB962C8B-B14F-4D97-AF65-F5344CB8AC3E}">
        <p14:creationId xmlns:p14="http://schemas.microsoft.com/office/powerpoint/2010/main" val="425324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30000" dirty="0"/>
              <a:t>nd</a:t>
            </a:r>
            <a:r>
              <a:rPr lang="en-US" dirty="0"/>
              <a:t> life batteries, article from Intercalation Station in July or June: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A1A1A"/>
                </a:solidFill>
                <a:effectLst/>
                <a:latin typeface="Inter"/>
                <a:ea typeface="Times New Roman" panose="02020603050405020304" pitchFamily="18" charset="0"/>
                <a:cs typeface="Times New Roman" panose="02020603050405020304" pitchFamily="18" charset="0"/>
              </a:rPr>
              <a:t>Based on research from </a:t>
            </a:r>
            <a:r>
              <a:rPr lang="en-US" sz="1200" dirty="0" err="1">
                <a:solidFill>
                  <a:srgbClr val="1A1A1A"/>
                </a:solidFill>
                <a:effectLst/>
                <a:latin typeface="Inter"/>
                <a:ea typeface="Times New Roman" panose="02020603050405020304" pitchFamily="18" charset="0"/>
                <a:cs typeface="Times New Roman" panose="02020603050405020304" pitchFamily="18" charset="0"/>
              </a:rPr>
              <a:t>ReJoule</a:t>
            </a:r>
            <a:r>
              <a:rPr lang="en-US" sz="1200" dirty="0">
                <a:solidFill>
                  <a:srgbClr val="1A1A1A"/>
                </a:solidFill>
                <a:effectLst/>
                <a:latin typeface="Inter"/>
                <a:ea typeface="Times New Roman" panose="02020603050405020304" pitchFamily="18" charset="0"/>
                <a:cs typeface="Times New Roman" panose="02020603050405020304" pitchFamily="18" charset="0"/>
              </a:rPr>
              <a:t>, the cost of refurbishing EV batteries is around $160/kWh, while the cost of repurposing is approximately 25% cheaper at about $120/kWh. </a:t>
            </a:r>
          </a:p>
          <a:p>
            <a:endParaRPr lang="en-US" dirty="0"/>
          </a:p>
        </p:txBody>
      </p:sp>
      <p:sp>
        <p:nvSpPr>
          <p:cNvPr id="4" name="Slide Number Placeholder 3"/>
          <p:cNvSpPr>
            <a:spLocks noGrp="1"/>
          </p:cNvSpPr>
          <p:nvPr>
            <p:ph type="sldNum" sz="quarter" idx="5"/>
          </p:nvPr>
        </p:nvSpPr>
        <p:spPr/>
        <p:txBody>
          <a:bodyPr/>
          <a:lstStyle/>
          <a:p>
            <a:fld id="{90A9BEED-2A44-48B1-AC2D-7E7D6010FCFD}" type="slidenum">
              <a:rPr lang="en-US" smtClean="0"/>
              <a:t>7</a:t>
            </a:fld>
            <a:endParaRPr lang="en-US"/>
          </a:p>
        </p:txBody>
      </p:sp>
    </p:spTree>
    <p:extLst>
      <p:ext uri="{BB962C8B-B14F-4D97-AF65-F5344CB8AC3E}">
        <p14:creationId xmlns:p14="http://schemas.microsoft.com/office/powerpoint/2010/main" val="137617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Pyrometallurgy (at 1500 C) to recover cobalt, nickel, and copper but not lithium, Al, or organic compounds</a:t>
            </a:r>
          </a:p>
          <a:p>
            <a:r>
              <a:rPr lang="en-US" dirty="0"/>
              <a:t>Hydrometallurgy (chemical leaching): Less energy-intensive and lower capital costs; run below 100 C and can also recover Li and Cu	</a:t>
            </a:r>
          </a:p>
          <a:p>
            <a:pPr lvl="1"/>
            <a:r>
              <a:rPr lang="en-US" dirty="0"/>
              <a:t>However, requires caustic reagents like strong acids </a:t>
            </a:r>
          </a:p>
        </p:txBody>
      </p:sp>
      <p:sp>
        <p:nvSpPr>
          <p:cNvPr id="4" name="Slide Number Placeholder 3"/>
          <p:cNvSpPr>
            <a:spLocks noGrp="1"/>
          </p:cNvSpPr>
          <p:nvPr>
            <p:ph type="sldNum" sz="quarter" idx="5"/>
          </p:nvPr>
        </p:nvSpPr>
        <p:spPr/>
        <p:txBody>
          <a:bodyPr/>
          <a:lstStyle/>
          <a:p>
            <a:fld id="{90A9BEED-2A44-48B1-AC2D-7E7D6010FCFD}" type="slidenum">
              <a:rPr lang="en-US" smtClean="0"/>
              <a:t>8</a:t>
            </a:fld>
            <a:endParaRPr lang="en-US"/>
          </a:p>
        </p:txBody>
      </p:sp>
    </p:spTree>
    <p:extLst>
      <p:ext uri="{BB962C8B-B14F-4D97-AF65-F5344CB8AC3E}">
        <p14:creationId xmlns:p14="http://schemas.microsoft.com/office/powerpoint/2010/main" val="254993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Pyrometallurgy: process using elevated temperature to extract metals or other compounds from spent lithium ion batteries</a:t>
            </a:r>
          </a:p>
          <a:p>
            <a:r>
              <a:rPr lang="en-US" dirty="0"/>
              <a:t>Few requirements for raw materials and produces little liquid waste (gas?). It’s already used in several companies. </a:t>
            </a:r>
          </a:p>
        </p:txBody>
      </p:sp>
      <p:sp>
        <p:nvSpPr>
          <p:cNvPr id="4" name="Slide Number Placeholder 3"/>
          <p:cNvSpPr>
            <a:spLocks noGrp="1"/>
          </p:cNvSpPr>
          <p:nvPr>
            <p:ph type="sldNum" sz="quarter" idx="5"/>
          </p:nvPr>
        </p:nvSpPr>
        <p:spPr/>
        <p:txBody>
          <a:bodyPr/>
          <a:lstStyle/>
          <a:p>
            <a:fld id="{90A9BEED-2A44-48B1-AC2D-7E7D6010FCFD}" type="slidenum">
              <a:rPr lang="en-US" smtClean="0"/>
              <a:t>9</a:t>
            </a:fld>
            <a:endParaRPr lang="en-US"/>
          </a:p>
        </p:txBody>
      </p:sp>
    </p:spTree>
    <p:extLst>
      <p:ext uri="{BB962C8B-B14F-4D97-AF65-F5344CB8AC3E}">
        <p14:creationId xmlns:p14="http://schemas.microsoft.com/office/powerpoint/2010/main" val="2931477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1469B-A117-B691-1E1F-0D46F4F96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F65A10-9A5C-F0C2-D5C8-A4D739FCE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F705B2-6F9A-9AF9-3F04-4B4445378E3E}"/>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5" name="Footer Placeholder 4">
            <a:extLst>
              <a:ext uri="{FF2B5EF4-FFF2-40B4-BE49-F238E27FC236}">
                <a16:creationId xmlns:a16="http://schemas.microsoft.com/office/drawing/2014/main" id="{E9FD250B-A17B-677D-9776-E0A1F150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8760D-8E2D-A094-0401-06D37839EBD2}"/>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121992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B4F2-8825-77D0-48F7-4FB59841D8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10D153-CAB5-9C44-39DB-76EEF0CE04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68928-C66A-C2C1-71A8-502D040839E9}"/>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5" name="Footer Placeholder 4">
            <a:extLst>
              <a:ext uri="{FF2B5EF4-FFF2-40B4-BE49-F238E27FC236}">
                <a16:creationId xmlns:a16="http://schemas.microsoft.com/office/drawing/2014/main" id="{96847587-45C6-F13D-993F-3A31B65CC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48E4C-BB2D-97CC-6F84-A73DBF849E79}"/>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101481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19B38-4410-0914-C5A5-42B2BF20D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81CCD-D103-225F-686F-56B5A526FE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5F6D70-BCD6-1BA1-5E85-BB9B529070C3}"/>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5" name="Footer Placeholder 4">
            <a:extLst>
              <a:ext uri="{FF2B5EF4-FFF2-40B4-BE49-F238E27FC236}">
                <a16:creationId xmlns:a16="http://schemas.microsoft.com/office/drawing/2014/main" id="{C6821554-6218-EA2C-C995-C9969D5AE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C2827-A6D4-E793-9536-4DCB01FDFA5E}"/>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323528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D6CE-3191-B306-5A91-E2AC1E95A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57CAEF-61C0-992F-ECDA-19DC1CAAC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44C07-E0B8-0DCA-E32C-4508C553F2D3}"/>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5" name="Footer Placeholder 4">
            <a:extLst>
              <a:ext uri="{FF2B5EF4-FFF2-40B4-BE49-F238E27FC236}">
                <a16:creationId xmlns:a16="http://schemas.microsoft.com/office/drawing/2014/main" id="{2FE3F044-7EF1-6505-D08E-9A0A7FB5F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C398E-EB96-59EE-DA03-8B67812BAFF8}"/>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208768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E5FD-DFFF-021D-32B5-564702C3FB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D79DD1-C56A-93EC-DDC1-6E299CF3C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656105-A55E-DBAC-63AD-2838E1DC3355}"/>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5" name="Footer Placeholder 4">
            <a:extLst>
              <a:ext uri="{FF2B5EF4-FFF2-40B4-BE49-F238E27FC236}">
                <a16:creationId xmlns:a16="http://schemas.microsoft.com/office/drawing/2014/main" id="{C85E608A-553F-8FC3-44BB-6A0D780FB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A4220-7268-1810-4F00-C194D2B9D416}"/>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146943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5EAD-BA00-3A37-841D-2606379D7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EB6C7-95AC-CF1B-EAF6-0B94729041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14D6DB-EAF2-9DA7-C917-2499A94264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308B82-A8FF-35CA-DF3C-DE9479318D80}"/>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6" name="Footer Placeholder 5">
            <a:extLst>
              <a:ext uri="{FF2B5EF4-FFF2-40B4-BE49-F238E27FC236}">
                <a16:creationId xmlns:a16="http://schemas.microsoft.com/office/drawing/2014/main" id="{B5F697C3-2E1F-CC0A-438C-BE60F063C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06635-DF15-D20E-097C-52DD3B5A6D5A}"/>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361802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40B3-01C8-2DD9-D38A-27FC4C4F8C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7A068E-590A-8CCC-0D6D-D1D5D9074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082E2-5998-DE8A-73D8-AFC892DCBE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5CAE9-381A-F1DB-6FE4-9927B68BD0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792380-53D3-E2EF-EA2C-72DFA8C085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C1BBEC-FF2E-7C4E-DADF-B11222D92A5D}"/>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8" name="Footer Placeholder 7">
            <a:extLst>
              <a:ext uri="{FF2B5EF4-FFF2-40B4-BE49-F238E27FC236}">
                <a16:creationId xmlns:a16="http://schemas.microsoft.com/office/drawing/2014/main" id="{F2382528-FD1E-C135-B01F-E97F0C0437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61B93B-21A9-10EB-D320-FF1F4C9BDF1D}"/>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342267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45EC-EE5C-21AE-7E96-3B8344992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CBAFDF-14D8-072F-25AC-13A65C41858A}"/>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4" name="Footer Placeholder 3">
            <a:extLst>
              <a:ext uri="{FF2B5EF4-FFF2-40B4-BE49-F238E27FC236}">
                <a16:creationId xmlns:a16="http://schemas.microsoft.com/office/drawing/2014/main" id="{75BE967C-0082-23E0-AB23-52436E3615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05089D-49B3-0556-47F9-0780318A1659}"/>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325061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A34E8-8874-3AF8-D033-23CAC3BC0922}"/>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3" name="Footer Placeholder 2">
            <a:extLst>
              <a:ext uri="{FF2B5EF4-FFF2-40B4-BE49-F238E27FC236}">
                <a16:creationId xmlns:a16="http://schemas.microsoft.com/office/drawing/2014/main" id="{7C5761E5-20F5-4D14-0C23-A5446D702A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C3BFBC-66BF-5792-E9AE-8372BDAB9ED7}"/>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109548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9F1C4-0DF1-95C5-C902-EE44A189D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BCDFEF-B838-7239-617D-1F35A93F1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9D77C7-40F3-A0EC-C2C0-49784913B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12A96-B839-B4A2-08C6-01834E7105DA}"/>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6" name="Footer Placeholder 5">
            <a:extLst>
              <a:ext uri="{FF2B5EF4-FFF2-40B4-BE49-F238E27FC236}">
                <a16:creationId xmlns:a16="http://schemas.microsoft.com/office/drawing/2014/main" id="{C7E0A784-F862-8D3C-5FE9-9032F23DA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4EAD0-59F0-F69C-4DD8-952E5614C504}"/>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339531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4DBA-28DA-3656-8250-665073FEB4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0F11CC-6B08-77D5-336A-453BAF76F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C03312-9E7C-3621-057C-915A8491A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CDC87-2903-4779-E51A-C3AFEF9CFA49}"/>
              </a:ext>
            </a:extLst>
          </p:cNvPr>
          <p:cNvSpPr>
            <a:spLocks noGrp="1"/>
          </p:cNvSpPr>
          <p:nvPr>
            <p:ph type="dt" sz="half" idx="10"/>
          </p:nvPr>
        </p:nvSpPr>
        <p:spPr/>
        <p:txBody>
          <a:bodyPr/>
          <a:lstStyle/>
          <a:p>
            <a:fld id="{34340D4B-EEAB-4ACC-95B7-FE5E82743045}" type="datetimeFigureOut">
              <a:rPr lang="en-US" smtClean="0"/>
              <a:t>11/17/2022</a:t>
            </a:fld>
            <a:endParaRPr lang="en-US"/>
          </a:p>
        </p:txBody>
      </p:sp>
      <p:sp>
        <p:nvSpPr>
          <p:cNvPr id="6" name="Footer Placeholder 5">
            <a:extLst>
              <a:ext uri="{FF2B5EF4-FFF2-40B4-BE49-F238E27FC236}">
                <a16:creationId xmlns:a16="http://schemas.microsoft.com/office/drawing/2014/main" id="{E5DE0F88-71FD-6316-2687-D3864B1A4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137BC-B298-2662-B83F-A8AC2C486871}"/>
              </a:ext>
            </a:extLst>
          </p:cNvPr>
          <p:cNvSpPr>
            <a:spLocks noGrp="1"/>
          </p:cNvSpPr>
          <p:nvPr>
            <p:ph type="sldNum" sz="quarter" idx="12"/>
          </p:nvPr>
        </p:nvSpPr>
        <p:spPr/>
        <p:txBody>
          <a:bodyPr/>
          <a:lstStyle/>
          <a:p>
            <a:fld id="{6362AEBD-D86A-49F8-ACDA-043151EF9C8D}" type="slidenum">
              <a:rPr lang="en-US" smtClean="0"/>
              <a:t>‹#›</a:t>
            </a:fld>
            <a:endParaRPr lang="en-US"/>
          </a:p>
        </p:txBody>
      </p:sp>
    </p:spTree>
    <p:extLst>
      <p:ext uri="{BB962C8B-B14F-4D97-AF65-F5344CB8AC3E}">
        <p14:creationId xmlns:p14="http://schemas.microsoft.com/office/powerpoint/2010/main" val="158345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EBDAEB-6247-D334-61E9-4CF863F3B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A4392-AC87-511E-78AF-84A9C4FD9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5C990-A125-7A32-523B-7B14506C1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40D4B-EEAB-4ACC-95B7-FE5E82743045}" type="datetimeFigureOut">
              <a:rPr lang="en-US" smtClean="0"/>
              <a:t>11/17/2022</a:t>
            </a:fld>
            <a:endParaRPr lang="en-US"/>
          </a:p>
        </p:txBody>
      </p:sp>
      <p:sp>
        <p:nvSpPr>
          <p:cNvPr id="5" name="Footer Placeholder 4">
            <a:extLst>
              <a:ext uri="{FF2B5EF4-FFF2-40B4-BE49-F238E27FC236}">
                <a16:creationId xmlns:a16="http://schemas.microsoft.com/office/drawing/2014/main" id="{B6674BBB-5DE9-9629-4031-DC1D166311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CD021-F3B3-B9B7-FE6C-2A9DBAA0F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2AEBD-D86A-49F8-ACDA-043151EF9C8D}" type="slidenum">
              <a:rPr lang="en-US" smtClean="0"/>
              <a:t>‹#›</a:t>
            </a:fld>
            <a:endParaRPr lang="en-US"/>
          </a:p>
        </p:txBody>
      </p:sp>
    </p:spTree>
    <p:extLst>
      <p:ext uri="{BB962C8B-B14F-4D97-AF65-F5344CB8AC3E}">
        <p14:creationId xmlns:p14="http://schemas.microsoft.com/office/powerpoint/2010/main" val="419044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cedirect.com/book/9780323858526/herbal-biomolecules-in-healthcare-application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iki.aalto.fi/display/SSC/Electrochemical+deposi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en.acs.org/materials/energy-storage/time-serious-recycling-lithium/97/i2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www.epa.gov/recycle/used-lithium-ion-batteri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pglobal.com/marketintelligence/en/news-insights/latest-news-headlines/us-lithium-ion-battery-imports-surge-as-auto-energy-sectors-race-to-meet-demand-69048550"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epa.gov/recycle/used-lithium-ion-batteri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enchmarkminerals.com/membership/benchmark-launches-lithium-esg-report/" TargetMode="External"/><Relationship Id="rId7"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aste360.com/business/li-ion-battery-fires-unfairly-cost-waste-recycling-and-scrap-operators-over-12-billion" TargetMode="External"/><Relationship Id="rId5" Type="http://schemas.openxmlformats.org/officeDocument/2006/relationships/hyperlink" Target="https://www.popsci.com/energy/lithium-ion-batteries-recycling-fire/"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0" name="Rectangle 4102">
            <a:extLst>
              <a:ext uri="{FF2B5EF4-FFF2-40B4-BE49-F238E27FC236}">
                <a16:creationId xmlns:a16="http://schemas.microsoft.com/office/drawing/2014/main" id="{840C6A03-A965-473C-ADDE-B0F1C5C5C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04">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A996D4E-162E-3315-1376-36FFBAA1CDC0}"/>
              </a:ext>
            </a:extLst>
          </p:cNvPr>
          <p:cNvSpPr>
            <a:spLocks noGrp="1"/>
          </p:cNvSpPr>
          <p:nvPr>
            <p:ph type="ctrTitle"/>
          </p:nvPr>
        </p:nvSpPr>
        <p:spPr>
          <a:xfrm>
            <a:off x="457200" y="1496646"/>
            <a:ext cx="4678635" cy="3975240"/>
          </a:xfrm>
        </p:spPr>
        <p:txBody>
          <a:bodyPr anchor="t">
            <a:normAutofit/>
          </a:bodyPr>
          <a:lstStyle/>
          <a:p>
            <a:pPr algn="r"/>
            <a:r>
              <a:rPr lang="en-US" sz="6200" dirty="0">
                <a:solidFill>
                  <a:srgbClr val="FFFFFF"/>
                </a:solidFill>
              </a:rPr>
              <a:t>Enlightening Battery Recycling</a:t>
            </a:r>
            <a:br>
              <a:rPr lang="en-US" sz="6200" dirty="0">
                <a:solidFill>
                  <a:srgbClr val="FFFFFF"/>
                </a:solidFill>
              </a:rPr>
            </a:br>
            <a:r>
              <a:rPr lang="en-US" sz="3600" dirty="0">
                <a:solidFill>
                  <a:srgbClr val="FFFFFF"/>
                </a:solidFill>
              </a:rPr>
              <a:t>The truth of post-use can be frightening</a:t>
            </a:r>
            <a:endParaRPr lang="en-US" sz="6200" dirty="0">
              <a:solidFill>
                <a:srgbClr val="FFFFFF"/>
              </a:solidFill>
            </a:endParaRPr>
          </a:p>
        </p:txBody>
      </p:sp>
      <p:sp>
        <p:nvSpPr>
          <p:cNvPr id="3" name="Subtitle 2">
            <a:extLst>
              <a:ext uri="{FF2B5EF4-FFF2-40B4-BE49-F238E27FC236}">
                <a16:creationId xmlns:a16="http://schemas.microsoft.com/office/drawing/2014/main" id="{E67DB568-E323-6461-4FD4-84485AFDB825}"/>
              </a:ext>
            </a:extLst>
          </p:cNvPr>
          <p:cNvSpPr>
            <a:spLocks noGrp="1"/>
          </p:cNvSpPr>
          <p:nvPr>
            <p:ph type="subTitle" idx="1"/>
          </p:nvPr>
        </p:nvSpPr>
        <p:spPr>
          <a:xfrm>
            <a:off x="457200" y="5350213"/>
            <a:ext cx="4412417" cy="1031537"/>
          </a:xfrm>
        </p:spPr>
        <p:txBody>
          <a:bodyPr>
            <a:normAutofit/>
          </a:bodyPr>
          <a:lstStyle/>
          <a:p>
            <a:pPr algn="r"/>
            <a:r>
              <a:rPr lang="en-US" sz="1500">
                <a:solidFill>
                  <a:srgbClr val="FFFFFF"/>
                </a:solidFill>
              </a:rPr>
              <a:t>Jordan D. Sosa</a:t>
            </a:r>
          </a:p>
          <a:p>
            <a:pPr algn="r"/>
            <a:r>
              <a:rPr lang="en-US" sz="1500">
                <a:solidFill>
                  <a:srgbClr val="FFFFFF"/>
                </a:solidFill>
              </a:rPr>
              <a:t>Harvard Energy Journal Club</a:t>
            </a:r>
          </a:p>
          <a:p>
            <a:pPr algn="r"/>
            <a:r>
              <a:rPr lang="en-US" sz="1500">
                <a:solidFill>
                  <a:srgbClr val="FFFFFF"/>
                </a:solidFill>
              </a:rPr>
              <a:t>November 18</a:t>
            </a:r>
            <a:r>
              <a:rPr lang="en-US" sz="1500" baseline="30000">
                <a:solidFill>
                  <a:srgbClr val="FFFFFF"/>
                </a:solidFill>
              </a:rPr>
              <a:t>th</a:t>
            </a:r>
            <a:r>
              <a:rPr lang="en-US" sz="1500">
                <a:solidFill>
                  <a:srgbClr val="FFFFFF"/>
                </a:solidFill>
              </a:rPr>
              <a:t>, 2022</a:t>
            </a:r>
          </a:p>
        </p:txBody>
      </p:sp>
      <p:sp>
        <p:nvSpPr>
          <p:cNvPr id="4113" name="!!plus graphic">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cxnSp>
        <p:nvCxnSpPr>
          <p:cNvPr id="4109" name="!!Straight Connector">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9824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111" name="!!circle graphic">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pic>
        <p:nvPicPr>
          <p:cNvPr id="4" name="Content Placeholder 4" descr="A picture containing text, tool&#10;&#10;Description automatically generated">
            <a:extLst>
              <a:ext uri="{FF2B5EF4-FFF2-40B4-BE49-F238E27FC236}">
                <a16:creationId xmlns:a16="http://schemas.microsoft.com/office/drawing/2014/main" id="{81DC2E81-F90F-5DFF-64B7-27995D1FE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97804" y="862607"/>
            <a:ext cx="6843715" cy="5132785"/>
          </a:xfrm>
          <a:prstGeom prst="rect">
            <a:avLst/>
          </a:prstGeom>
        </p:spPr>
      </p:pic>
    </p:spTree>
    <p:extLst>
      <p:ext uri="{BB962C8B-B14F-4D97-AF65-F5344CB8AC3E}">
        <p14:creationId xmlns:p14="http://schemas.microsoft.com/office/powerpoint/2010/main" val="241917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9892-DE71-8B7A-E255-EE6B93203156}"/>
              </a:ext>
            </a:extLst>
          </p:cNvPr>
          <p:cNvSpPr>
            <a:spLocks noGrp="1"/>
          </p:cNvSpPr>
          <p:nvPr>
            <p:ph type="title"/>
          </p:nvPr>
        </p:nvSpPr>
        <p:spPr/>
        <p:txBody>
          <a:bodyPr/>
          <a:lstStyle/>
          <a:p>
            <a:r>
              <a:rPr lang="en-US"/>
              <a:t>Pyrometallurgy</a:t>
            </a:r>
            <a:endParaRPr lang="en-US" dirty="0"/>
          </a:p>
        </p:txBody>
      </p:sp>
      <p:pic>
        <p:nvPicPr>
          <p:cNvPr id="5" name="Content Placeholder 4">
            <a:extLst>
              <a:ext uri="{FF2B5EF4-FFF2-40B4-BE49-F238E27FC236}">
                <a16:creationId xmlns:a16="http://schemas.microsoft.com/office/drawing/2014/main" id="{BF70BCAA-CF65-E63D-78FD-D5AE777D0BE5}"/>
              </a:ext>
            </a:extLst>
          </p:cNvPr>
          <p:cNvPicPr>
            <a:picLocks noGrp="1" noChangeAspect="1"/>
          </p:cNvPicPr>
          <p:nvPr>
            <p:ph idx="1"/>
          </p:nvPr>
        </p:nvPicPr>
        <p:blipFill>
          <a:blip r:embed="rId3"/>
          <a:stretch>
            <a:fillRect/>
          </a:stretch>
        </p:blipFill>
        <p:spPr>
          <a:xfrm>
            <a:off x="493486" y="1579942"/>
            <a:ext cx="11018172" cy="5285427"/>
          </a:xfrm>
        </p:spPr>
      </p:pic>
      <p:sp>
        <p:nvSpPr>
          <p:cNvPr id="3" name="TextBox 2">
            <a:extLst>
              <a:ext uri="{FF2B5EF4-FFF2-40B4-BE49-F238E27FC236}">
                <a16:creationId xmlns:a16="http://schemas.microsoft.com/office/drawing/2014/main" id="{A217A33C-DDDC-FD78-84DC-67F45387D0C2}"/>
              </a:ext>
            </a:extLst>
          </p:cNvPr>
          <p:cNvSpPr txBox="1"/>
          <p:nvPr/>
        </p:nvSpPr>
        <p:spPr>
          <a:xfrm>
            <a:off x="1380671" y="6581001"/>
            <a:ext cx="6096000" cy="276999"/>
          </a:xfrm>
          <a:prstGeom prst="rect">
            <a:avLst/>
          </a:prstGeom>
          <a:noFill/>
        </p:spPr>
        <p:txBody>
          <a:bodyPr wrap="square">
            <a:spAutoFit/>
          </a:bodyPr>
          <a:lstStyle/>
          <a:p>
            <a:r>
              <a:rPr lang="fr-FR" sz="1200" dirty="0">
                <a:effectLst/>
                <a:latin typeface="Arial" panose="020B0604020202020204" pitchFamily="34" charset="0"/>
              </a:rPr>
              <a:t>ACS EST </a:t>
            </a:r>
            <a:r>
              <a:rPr lang="fr-FR" sz="1200" dirty="0" err="1">
                <a:effectLst/>
                <a:latin typeface="Arial" panose="020B0604020202020204" pitchFamily="34" charset="0"/>
              </a:rPr>
              <a:t>Engg</a:t>
            </a:r>
            <a:r>
              <a:rPr lang="fr-FR" sz="1200" dirty="0">
                <a:effectLst/>
                <a:latin typeface="Arial" panose="020B0604020202020204" pitchFamily="34" charset="0"/>
              </a:rPr>
              <a:t>. 2021, 1, 1369</a:t>
            </a:r>
            <a:r>
              <a:rPr lang="fr-FR" sz="1200" dirty="0">
                <a:effectLst/>
                <a:latin typeface="Courier New" panose="02070309020205020404" pitchFamily="49" charset="0"/>
              </a:rPr>
              <a:t>−</a:t>
            </a:r>
            <a:r>
              <a:rPr lang="fr-FR" sz="1200" dirty="0">
                <a:effectLst/>
                <a:latin typeface="Arial" panose="020B0604020202020204" pitchFamily="34" charset="0"/>
              </a:rPr>
              <a:t>1382</a:t>
            </a:r>
            <a:endParaRPr lang="en-US" sz="1200" dirty="0"/>
          </a:p>
        </p:txBody>
      </p:sp>
    </p:spTree>
    <p:extLst>
      <p:ext uri="{BB962C8B-B14F-4D97-AF65-F5344CB8AC3E}">
        <p14:creationId xmlns:p14="http://schemas.microsoft.com/office/powerpoint/2010/main" val="112456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7A33C-DDDC-FD78-84DC-67F45387D0C2}"/>
              </a:ext>
            </a:extLst>
          </p:cNvPr>
          <p:cNvSpPr txBox="1"/>
          <p:nvPr/>
        </p:nvSpPr>
        <p:spPr>
          <a:xfrm>
            <a:off x="7939314" y="230974"/>
            <a:ext cx="4114340" cy="276999"/>
          </a:xfrm>
          <a:prstGeom prst="rect">
            <a:avLst/>
          </a:prstGeom>
          <a:noFill/>
        </p:spPr>
        <p:txBody>
          <a:bodyPr wrap="square">
            <a:spAutoFit/>
          </a:bodyPr>
          <a:lstStyle/>
          <a:p>
            <a:r>
              <a:rPr lang="fr-FR" sz="1200" dirty="0">
                <a:effectLst/>
                <a:latin typeface="Arial" panose="020B0604020202020204" pitchFamily="34" charset="0"/>
              </a:rPr>
              <a:t>ACS EST </a:t>
            </a:r>
            <a:r>
              <a:rPr lang="fr-FR" sz="1200" dirty="0" err="1">
                <a:effectLst/>
                <a:latin typeface="Arial" panose="020B0604020202020204" pitchFamily="34" charset="0"/>
              </a:rPr>
              <a:t>Engg</a:t>
            </a:r>
            <a:r>
              <a:rPr lang="fr-FR" sz="1200" dirty="0">
                <a:effectLst/>
                <a:latin typeface="Arial" panose="020B0604020202020204" pitchFamily="34" charset="0"/>
              </a:rPr>
              <a:t>. 2021, 1, 1369</a:t>
            </a:r>
            <a:r>
              <a:rPr lang="fr-FR" sz="1200" dirty="0">
                <a:effectLst/>
                <a:latin typeface="Courier New" panose="02070309020205020404" pitchFamily="49" charset="0"/>
              </a:rPr>
              <a:t>−</a:t>
            </a:r>
            <a:r>
              <a:rPr lang="fr-FR" sz="1200" dirty="0">
                <a:effectLst/>
                <a:latin typeface="Arial" panose="020B0604020202020204" pitchFamily="34" charset="0"/>
              </a:rPr>
              <a:t>1382</a:t>
            </a:r>
            <a:endParaRPr lang="en-US" sz="1200" dirty="0"/>
          </a:p>
        </p:txBody>
      </p:sp>
      <p:pic>
        <p:nvPicPr>
          <p:cNvPr id="6" name="Picture 5">
            <a:extLst>
              <a:ext uri="{FF2B5EF4-FFF2-40B4-BE49-F238E27FC236}">
                <a16:creationId xmlns:a16="http://schemas.microsoft.com/office/drawing/2014/main" id="{00D0378D-FF82-4AC6-287E-AE6288BCE99B}"/>
              </a:ext>
            </a:extLst>
          </p:cNvPr>
          <p:cNvPicPr>
            <a:picLocks noChangeAspect="1"/>
          </p:cNvPicPr>
          <p:nvPr/>
        </p:nvPicPr>
        <p:blipFill>
          <a:blip r:embed="rId3"/>
          <a:stretch>
            <a:fillRect/>
          </a:stretch>
        </p:blipFill>
        <p:spPr>
          <a:xfrm>
            <a:off x="7166538" y="3018971"/>
            <a:ext cx="4450487" cy="3839029"/>
          </a:xfrm>
          <a:prstGeom prst="rect">
            <a:avLst/>
          </a:prstGeom>
        </p:spPr>
      </p:pic>
      <p:sp>
        <p:nvSpPr>
          <p:cNvPr id="8" name="TextBox 7">
            <a:extLst>
              <a:ext uri="{FF2B5EF4-FFF2-40B4-BE49-F238E27FC236}">
                <a16:creationId xmlns:a16="http://schemas.microsoft.com/office/drawing/2014/main" id="{FFEC085E-5CFB-8FED-6715-C5889DCE187A}"/>
              </a:ext>
            </a:extLst>
          </p:cNvPr>
          <p:cNvSpPr txBox="1"/>
          <p:nvPr/>
        </p:nvSpPr>
        <p:spPr>
          <a:xfrm>
            <a:off x="7939314" y="2111829"/>
            <a:ext cx="2280881" cy="369332"/>
          </a:xfrm>
          <a:prstGeom prst="rect">
            <a:avLst/>
          </a:prstGeom>
          <a:noFill/>
        </p:spPr>
        <p:txBody>
          <a:bodyPr wrap="none" rtlCol="0">
            <a:spAutoFit/>
          </a:bodyPr>
          <a:lstStyle/>
          <a:p>
            <a:r>
              <a:rPr lang="en-US" dirty="0"/>
              <a:t>Cathode Regeneration</a:t>
            </a:r>
          </a:p>
        </p:txBody>
      </p:sp>
      <p:pic>
        <p:nvPicPr>
          <p:cNvPr id="12" name="Picture 11">
            <a:extLst>
              <a:ext uri="{FF2B5EF4-FFF2-40B4-BE49-F238E27FC236}">
                <a16:creationId xmlns:a16="http://schemas.microsoft.com/office/drawing/2014/main" id="{F5BA178E-2332-6C95-366E-7A1CC3B3650A}"/>
              </a:ext>
            </a:extLst>
          </p:cNvPr>
          <p:cNvPicPr>
            <a:picLocks noChangeAspect="1"/>
          </p:cNvPicPr>
          <p:nvPr/>
        </p:nvPicPr>
        <p:blipFill>
          <a:blip r:embed="rId4"/>
          <a:stretch>
            <a:fillRect/>
          </a:stretch>
        </p:blipFill>
        <p:spPr>
          <a:xfrm>
            <a:off x="0" y="4316361"/>
            <a:ext cx="6521450" cy="2393439"/>
          </a:xfrm>
          <a:prstGeom prst="rect">
            <a:avLst/>
          </a:prstGeom>
        </p:spPr>
      </p:pic>
      <p:pic>
        <p:nvPicPr>
          <p:cNvPr id="14" name="Picture 13">
            <a:extLst>
              <a:ext uri="{FF2B5EF4-FFF2-40B4-BE49-F238E27FC236}">
                <a16:creationId xmlns:a16="http://schemas.microsoft.com/office/drawing/2014/main" id="{8A6D543E-9187-1268-A35F-E39115857A85}"/>
              </a:ext>
            </a:extLst>
          </p:cNvPr>
          <p:cNvPicPr>
            <a:picLocks noChangeAspect="1"/>
          </p:cNvPicPr>
          <p:nvPr/>
        </p:nvPicPr>
        <p:blipFill>
          <a:blip r:embed="rId5"/>
          <a:stretch>
            <a:fillRect/>
          </a:stretch>
        </p:blipFill>
        <p:spPr>
          <a:xfrm>
            <a:off x="138346" y="507973"/>
            <a:ext cx="6302075" cy="3360111"/>
          </a:xfrm>
          <a:prstGeom prst="rect">
            <a:avLst/>
          </a:prstGeom>
        </p:spPr>
      </p:pic>
      <p:sp>
        <p:nvSpPr>
          <p:cNvPr id="17" name="TextBox 16">
            <a:extLst>
              <a:ext uri="{FF2B5EF4-FFF2-40B4-BE49-F238E27FC236}">
                <a16:creationId xmlns:a16="http://schemas.microsoft.com/office/drawing/2014/main" id="{4AA66016-C7EE-F715-756F-6ED5E81D92B7}"/>
              </a:ext>
            </a:extLst>
          </p:cNvPr>
          <p:cNvSpPr txBox="1"/>
          <p:nvPr/>
        </p:nvSpPr>
        <p:spPr>
          <a:xfrm>
            <a:off x="1849664" y="85467"/>
            <a:ext cx="2958502" cy="369332"/>
          </a:xfrm>
          <a:prstGeom prst="rect">
            <a:avLst/>
          </a:prstGeom>
          <a:noFill/>
        </p:spPr>
        <p:txBody>
          <a:bodyPr wrap="none" rtlCol="0">
            <a:spAutoFit/>
          </a:bodyPr>
          <a:lstStyle/>
          <a:p>
            <a:r>
              <a:rPr lang="en-US" dirty="0"/>
              <a:t>Atmosphere-assisted roasting</a:t>
            </a:r>
          </a:p>
        </p:txBody>
      </p:sp>
      <p:sp>
        <p:nvSpPr>
          <p:cNvPr id="18" name="TextBox 17">
            <a:extLst>
              <a:ext uri="{FF2B5EF4-FFF2-40B4-BE49-F238E27FC236}">
                <a16:creationId xmlns:a16="http://schemas.microsoft.com/office/drawing/2014/main" id="{FE49DF42-26EC-5187-5596-A15EE663FB0B}"/>
              </a:ext>
            </a:extLst>
          </p:cNvPr>
          <p:cNvSpPr txBox="1"/>
          <p:nvPr/>
        </p:nvSpPr>
        <p:spPr>
          <a:xfrm>
            <a:off x="1997587" y="3921258"/>
            <a:ext cx="2583592" cy="369332"/>
          </a:xfrm>
          <a:prstGeom prst="rect">
            <a:avLst/>
          </a:prstGeom>
          <a:noFill/>
        </p:spPr>
        <p:txBody>
          <a:bodyPr wrap="none" rtlCol="0">
            <a:spAutoFit/>
          </a:bodyPr>
          <a:lstStyle/>
          <a:p>
            <a:r>
              <a:rPr lang="en-US" dirty="0"/>
              <a:t>Additive-assisted roasting</a:t>
            </a:r>
          </a:p>
        </p:txBody>
      </p:sp>
    </p:spTree>
    <p:extLst>
      <p:ext uri="{BB962C8B-B14F-4D97-AF65-F5344CB8AC3E}">
        <p14:creationId xmlns:p14="http://schemas.microsoft.com/office/powerpoint/2010/main" val="345986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F5061D5-50B9-2092-527E-FCB67A032D9B}"/>
              </a:ext>
            </a:extLst>
          </p:cNvPr>
          <p:cNvPicPr>
            <a:picLocks noGrp="1" noChangeAspect="1"/>
          </p:cNvPicPr>
          <p:nvPr>
            <p:ph idx="1"/>
          </p:nvPr>
        </p:nvPicPr>
        <p:blipFill>
          <a:blip r:embed="rId3"/>
          <a:stretch>
            <a:fillRect/>
          </a:stretch>
        </p:blipFill>
        <p:spPr>
          <a:xfrm>
            <a:off x="3846286" y="55843"/>
            <a:ext cx="8406619" cy="6746313"/>
          </a:xfrm>
          <a:prstGeom prst="rect">
            <a:avLst/>
          </a:prstGeom>
        </p:spPr>
      </p:pic>
      <p:sp>
        <p:nvSpPr>
          <p:cNvPr id="6" name="Title 1">
            <a:extLst>
              <a:ext uri="{FF2B5EF4-FFF2-40B4-BE49-F238E27FC236}">
                <a16:creationId xmlns:a16="http://schemas.microsoft.com/office/drawing/2014/main" id="{F176F2C4-7502-26DE-9BC9-611B0A291B21}"/>
              </a:ext>
            </a:extLst>
          </p:cNvPr>
          <p:cNvSpPr>
            <a:spLocks noGrp="1"/>
          </p:cNvSpPr>
          <p:nvPr>
            <p:ph type="title"/>
          </p:nvPr>
        </p:nvSpPr>
        <p:spPr>
          <a:xfrm>
            <a:off x="395514" y="2476954"/>
            <a:ext cx="3450772" cy="1325563"/>
          </a:xfrm>
        </p:spPr>
        <p:txBody>
          <a:bodyPr>
            <a:normAutofit fontScale="90000"/>
          </a:bodyPr>
          <a:lstStyle/>
          <a:p>
            <a:r>
              <a:rPr lang="en-US" sz="4000" dirty="0"/>
              <a:t>Pyrometallurgy:</a:t>
            </a:r>
            <a:br>
              <a:rPr lang="en-US" sz="4000" dirty="0"/>
            </a:br>
            <a:r>
              <a:rPr lang="en-US" sz="4000" dirty="0"/>
              <a:t>Binders and electrolytes</a:t>
            </a:r>
          </a:p>
        </p:txBody>
      </p:sp>
      <p:sp>
        <p:nvSpPr>
          <p:cNvPr id="7" name="TextBox 6">
            <a:extLst>
              <a:ext uri="{FF2B5EF4-FFF2-40B4-BE49-F238E27FC236}">
                <a16:creationId xmlns:a16="http://schemas.microsoft.com/office/drawing/2014/main" id="{CD949653-DB8F-C0A0-89F2-C4EF3CB780D7}"/>
              </a:ext>
            </a:extLst>
          </p:cNvPr>
          <p:cNvSpPr txBox="1"/>
          <p:nvPr/>
        </p:nvSpPr>
        <p:spPr>
          <a:xfrm>
            <a:off x="189108" y="6525157"/>
            <a:ext cx="4114340" cy="276999"/>
          </a:xfrm>
          <a:prstGeom prst="rect">
            <a:avLst/>
          </a:prstGeom>
          <a:noFill/>
        </p:spPr>
        <p:txBody>
          <a:bodyPr wrap="square">
            <a:spAutoFit/>
          </a:bodyPr>
          <a:lstStyle/>
          <a:p>
            <a:r>
              <a:rPr lang="fr-FR" sz="1200" dirty="0">
                <a:effectLst/>
                <a:latin typeface="Arial" panose="020B0604020202020204" pitchFamily="34" charset="0"/>
              </a:rPr>
              <a:t>ACS EST </a:t>
            </a:r>
            <a:r>
              <a:rPr lang="fr-FR" sz="1200" dirty="0" err="1">
                <a:effectLst/>
                <a:latin typeface="Arial" panose="020B0604020202020204" pitchFamily="34" charset="0"/>
              </a:rPr>
              <a:t>Engg</a:t>
            </a:r>
            <a:r>
              <a:rPr lang="fr-FR" sz="1200" dirty="0">
                <a:effectLst/>
                <a:latin typeface="Arial" panose="020B0604020202020204" pitchFamily="34" charset="0"/>
              </a:rPr>
              <a:t>. 2021, 1, 1369</a:t>
            </a:r>
            <a:r>
              <a:rPr lang="fr-FR" sz="1200" dirty="0">
                <a:effectLst/>
                <a:latin typeface="Courier New" panose="02070309020205020404" pitchFamily="49" charset="0"/>
              </a:rPr>
              <a:t>−</a:t>
            </a:r>
            <a:r>
              <a:rPr lang="fr-FR" sz="1200" dirty="0">
                <a:effectLst/>
                <a:latin typeface="Arial" panose="020B0604020202020204" pitchFamily="34" charset="0"/>
              </a:rPr>
              <a:t>1382</a:t>
            </a:r>
            <a:endParaRPr lang="en-US" sz="1200" dirty="0"/>
          </a:p>
        </p:txBody>
      </p:sp>
    </p:spTree>
    <p:extLst>
      <p:ext uri="{BB962C8B-B14F-4D97-AF65-F5344CB8AC3E}">
        <p14:creationId xmlns:p14="http://schemas.microsoft.com/office/powerpoint/2010/main" val="98159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176F2C4-7502-26DE-9BC9-611B0A291B21}"/>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a:solidFill>
                  <a:schemeClr val="tx1"/>
                </a:solidFill>
                <a:latin typeface="+mj-lt"/>
                <a:ea typeface="+mj-ea"/>
                <a:cs typeface="+mj-cs"/>
              </a:rPr>
              <a:t>Pyrometallurgy: Anodes</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842E501-8772-0F40-5434-2E8B869A1767}"/>
              </a:ext>
            </a:extLst>
          </p:cNvPr>
          <p:cNvPicPr>
            <a:picLocks noChangeAspect="1"/>
          </p:cNvPicPr>
          <p:nvPr/>
        </p:nvPicPr>
        <p:blipFill>
          <a:blip r:embed="rId3"/>
          <a:stretch>
            <a:fillRect/>
          </a:stretch>
        </p:blipFill>
        <p:spPr>
          <a:xfrm>
            <a:off x="2153429" y="2633472"/>
            <a:ext cx="7882094" cy="3586353"/>
          </a:xfrm>
          <a:prstGeom prst="rect">
            <a:avLst/>
          </a:prstGeom>
        </p:spPr>
      </p:pic>
      <p:sp>
        <p:nvSpPr>
          <p:cNvPr id="8" name="TextBox 7">
            <a:extLst>
              <a:ext uri="{FF2B5EF4-FFF2-40B4-BE49-F238E27FC236}">
                <a16:creationId xmlns:a16="http://schemas.microsoft.com/office/drawing/2014/main" id="{CCBA3BCE-5989-D7B5-348D-EBA2ADFF95A7}"/>
              </a:ext>
            </a:extLst>
          </p:cNvPr>
          <p:cNvSpPr txBox="1"/>
          <p:nvPr/>
        </p:nvSpPr>
        <p:spPr>
          <a:xfrm>
            <a:off x="4352736" y="6581001"/>
            <a:ext cx="4114340" cy="276999"/>
          </a:xfrm>
          <a:prstGeom prst="rect">
            <a:avLst/>
          </a:prstGeom>
          <a:noFill/>
        </p:spPr>
        <p:txBody>
          <a:bodyPr wrap="square">
            <a:spAutoFit/>
          </a:bodyPr>
          <a:lstStyle/>
          <a:p>
            <a:r>
              <a:rPr lang="fr-FR" sz="1200" dirty="0">
                <a:effectLst/>
                <a:latin typeface="Arial" panose="020B0604020202020204" pitchFamily="34" charset="0"/>
              </a:rPr>
              <a:t>ACS EST </a:t>
            </a:r>
            <a:r>
              <a:rPr lang="fr-FR" sz="1200" dirty="0" err="1">
                <a:effectLst/>
                <a:latin typeface="Arial" panose="020B0604020202020204" pitchFamily="34" charset="0"/>
              </a:rPr>
              <a:t>Engg</a:t>
            </a:r>
            <a:r>
              <a:rPr lang="fr-FR" sz="1200" dirty="0">
                <a:effectLst/>
                <a:latin typeface="Arial" panose="020B0604020202020204" pitchFamily="34" charset="0"/>
              </a:rPr>
              <a:t>. 2021, 1, 1369</a:t>
            </a:r>
            <a:r>
              <a:rPr lang="fr-FR" sz="1200" dirty="0">
                <a:effectLst/>
                <a:latin typeface="Courier New" panose="02070309020205020404" pitchFamily="49" charset="0"/>
              </a:rPr>
              <a:t>−</a:t>
            </a:r>
            <a:r>
              <a:rPr lang="fr-FR" sz="1200" dirty="0">
                <a:effectLst/>
                <a:latin typeface="Arial" panose="020B0604020202020204" pitchFamily="34" charset="0"/>
              </a:rPr>
              <a:t>1382</a:t>
            </a:r>
            <a:endParaRPr lang="en-US" sz="1200" dirty="0"/>
          </a:p>
        </p:txBody>
      </p:sp>
    </p:spTree>
    <p:extLst>
      <p:ext uri="{BB962C8B-B14F-4D97-AF65-F5344CB8AC3E}">
        <p14:creationId xmlns:p14="http://schemas.microsoft.com/office/powerpoint/2010/main" val="6184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21E3-7D8E-E175-955D-DAD2F0D8BB7F}"/>
              </a:ext>
            </a:extLst>
          </p:cNvPr>
          <p:cNvSpPr>
            <a:spLocks noGrp="1"/>
          </p:cNvSpPr>
          <p:nvPr>
            <p:ph type="title"/>
          </p:nvPr>
        </p:nvSpPr>
        <p:spPr/>
        <p:txBody>
          <a:bodyPr/>
          <a:lstStyle/>
          <a:p>
            <a:r>
              <a:rPr lang="en-US" dirty="0"/>
              <a:t>Pyrometallurgy: Pathway</a:t>
            </a:r>
          </a:p>
        </p:txBody>
      </p:sp>
      <p:pic>
        <p:nvPicPr>
          <p:cNvPr id="5" name="Content Placeholder 4">
            <a:extLst>
              <a:ext uri="{FF2B5EF4-FFF2-40B4-BE49-F238E27FC236}">
                <a16:creationId xmlns:a16="http://schemas.microsoft.com/office/drawing/2014/main" id="{A9429EF8-4046-609F-C92D-FCA6D4EBFE07}"/>
              </a:ext>
            </a:extLst>
          </p:cNvPr>
          <p:cNvPicPr>
            <a:picLocks noGrp="1" noChangeAspect="1"/>
          </p:cNvPicPr>
          <p:nvPr>
            <p:ph idx="1"/>
          </p:nvPr>
        </p:nvPicPr>
        <p:blipFill>
          <a:blip r:embed="rId3"/>
          <a:stretch>
            <a:fillRect/>
          </a:stretch>
        </p:blipFill>
        <p:spPr>
          <a:xfrm>
            <a:off x="184150" y="1571766"/>
            <a:ext cx="7200900" cy="5220347"/>
          </a:xfrm>
        </p:spPr>
      </p:pic>
      <p:sp>
        <p:nvSpPr>
          <p:cNvPr id="6" name="TextBox 5">
            <a:extLst>
              <a:ext uri="{FF2B5EF4-FFF2-40B4-BE49-F238E27FC236}">
                <a16:creationId xmlns:a16="http://schemas.microsoft.com/office/drawing/2014/main" id="{E9E20329-0174-B0D3-DD6E-D14385984399}"/>
              </a:ext>
            </a:extLst>
          </p:cNvPr>
          <p:cNvSpPr txBox="1"/>
          <p:nvPr/>
        </p:nvSpPr>
        <p:spPr>
          <a:xfrm>
            <a:off x="7835900" y="2546350"/>
            <a:ext cx="4171950" cy="2123658"/>
          </a:xfrm>
          <a:prstGeom prst="rect">
            <a:avLst/>
          </a:prstGeom>
          <a:noFill/>
        </p:spPr>
        <p:txBody>
          <a:bodyPr wrap="square" rtlCol="0">
            <a:spAutoFit/>
          </a:bodyPr>
          <a:lstStyle/>
          <a:p>
            <a:r>
              <a:rPr lang="en-US" sz="3600" b="1" dirty="0"/>
              <a:t>Challenges</a:t>
            </a:r>
          </a:p>
          <a:p>
            <a:pPr marL="285750" indent="-285750">
              <a:buFont typeface="Arial" panose="020B0604020202020204" pitchFamily="34" charset="0"/>
              <a:buChar char="•"/>
            </a:pPr>
            <a:r>
              <a:rPr lang="en-US" sz="2400" dirty="0"/>
              <a:t>Noise and waste gas pollution</a:t>
            </a:r>
          </a:p>
          <a:p>
            <a:pPr marL="285750" indent="-285750">
              <a:buFont typeface="Arial" panose="020B0604020202020204" pitchFamily="34" charset="0"/>
              <a:buChar char="•"/>
            </a:pPr>
            <a:r>
              <a:rPr lang="en-US" sz="2400" dirty="0"/>
              <a:t>Cathode materials still at Pyro 1.0</a:t>
            </a:r>
          </a:p>
          <a:p>
            <a:pPr marL="285750" indent="-285750">
              <a:buFont typeface="Arial" panose="020B0604020202020204" pitchFamily="34" charset="0"/>
              <a:buChar char="•"/>
            </a:pPr>
            <a:r>
              <a:rPr lang="en-US" sz="2400" dirty="0"/>
              <a:t>High energy inputs</a:t>
            </a:r>
          </a:p>
        </p:txBody>
      </p:sp>
      <p:sp>
        <p:nvSpPr>
          <p:cNvPr id="7" name="TextBox 6">
            <a:extLst>
              <a:ext uri="{FF2B5EF4-FFF2-40B4-BE49-F238E27FC236}">
                <a16:creationId xmlns:a16="http://schemas.microsoft.com/office/drawing/2014/main" id="{AACC4B56-C61D-DEE7-E284-AD45634637EA}"/>
              </a:ext>
            </a:extLst>
          </p:cNvPr>
          <p:cNvSpPr txBox="1"/>
          <p:nvPr/>
        </p:nvSpPr>
        <p:spPr>
          <a:xfrm>
            <a:off x="8305800" y="6546076"/>
            <a:ext cx="3947160" cy="276999"/>
          </a:xfrm>
          <a:prstGeom prst="rect">
            <a:avLst/>
          </a:prstGeom>
          <a:noFill/>
        </p:spPr>
        <p:txBody>
          <a:bodyPr wrap="square">
            <a:spAutoFit/>
          </a:bodyPr>
          <a:lstStyle/>
          <a:p>
            <a:r>
              <a:rPr lang="fr-FR" sz="1200" dirty="0">
                <a:effectLst/>
                <a:latin typeface="Arial" panose="020B0604020202020204" pitchFamily="34" charset="0"/>
              </a:rPr>
              <a:t>ACS EST </a:t>
            </a:r>
            <a:r>
              <a:rPr lang="fr-FR" sz="1200" dirty="0" err="1">
                <a:effectLst/>
                <a:latin typeface="Arial" panose="020B0604020202020204" pitchFamily="34" charset="0"/>
              </a:rPr>
              <a:t>Engg</a:t>
            </a:r>
            <a:r>
              <a:rPr lang="fr-FR" sz="1200" dirty="0">
                <a:effectLst/>
                <a:latin typeface="Arial" panose="020B0604020202020204" pitchFamily="34" charset="0"/>
              </a:rPr>
              <a:t>. 2021, 1, 1369</a:t>
            </a:r>
            <a:r>
              <a:rPr lang="fr-FR" sz="1200" dirty="0">
                <a:effectLst/>
                <a:latin typeface="Courier New" panose="02070309020205020404" pitchFamily="49" charset="0"/>
              </a:rPr>
              <a:t>−</a:t>
            </a:r>
            <a:r>
              <a:rPr lang="fr-FR" sz="1200" dirty="0">
                <a:effectLst/>
                <a:latin typeface="Arial" panose="020B0604020202020204" pitchFamily="34" charset="0"/>
              </a:rPr>
              <a:t>1382</a:t>
            </a:r>
            <a:endParaRPr lang="en-US" sz="1200" dirty="0"/>
          </a:p>
        </p:txBody>
      </p:sp>
    </p:spTree>
    <p:extLst>
      <p:ext uri="{BB962C8B-B14F-4D97-AF65-F5344CB8AC3E}">
        <p14:creationId xmlns:p14="http://schemas.microsoft.com/office/powerpoint/2010/main" val="1710033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A0ACA1-29C5-60E1-512A-611EDDE4E810}"/>
              </a:ext>
            </a:extLst>
          </p:cNvPr>
          <p:cNvSpPr txBox="1"/>
          <p:nvPr/>
        </p:nvSpPr>
        <p:spPr>
          <a:xfrm>
            <a:off x="3640365" y="6546309"/>
            <a:ext cx="6096000" cy="276999"/>
          </a:xfrm>
          <a:prstGeom prst="rect">
            <a:avLst/>
          </a:prstGeom>
          <a:noFill/>
        </p:spPr>
        <p:txBody>
          <a:bodyPr wrap="square">
            <a:spAutoFit/>
          </a:bodyPr>
          <a:lstStyle/>
          <a:p>
            <a:r>
              <a:rPr lang="en-US" sz="1200" dirty="0">
                <a:effectLst/>
                <a:latin typeface="Arial" panose="020B0604020202020204" pitchFamily="34" charset="0"/>
              </a:rPr>
              <a:t>ACS Sustainable Chem. Eng. 2018, 6, 13611</a:t>
            </a:r>
            <a:r>
              <a:rPr lang="en-US" sz="1200" dirty="0">
                <a:effectLst/>
                <a:latin typeface="Courier New" panose="02070309020205020404" pitchFamily="49" charset="0"/>
              </a:rPr>
              <a:t>−</a:t>
            </a:r>
            <a:r>
              <a:rPr lang="en-US" sz="1200" dirty="0">
                <a:effectLst/>
                <a:latin typeface="Arial" panose="020B0604020202020204" pitchFamily="34" charset="0"/>
              </a:rPr>
              <a:t>13627</a:t>
            </a:r>
            <a:endParaRPr lang="en-US" sz="1200" dirty="0"/>
          </a:p>
        </p:txBody>
      </p:sp>
      <p:pic>
        <p:nvPicPr>
          <p:cNvPr id="7" name="Picture 6">
            <a:extLst>
              <a:ext uri="{FF2B5EF4-FFF2-40B4-BE49-F238E27FC236}">
                <a16:creationId xmlns:a16="http://schemas.microsoft.com/office/drawing/2014/main" id="{DBAC72B0-5913-9AC1-DA86-26780C9F4FDA}"/>
              </a:ext>
            </a:extLst>
          </p:cNvPr>
          <p:cNvPicPr>
            <a:picLocks noChangeAspect="1"/>
          </p:cNvPicPr>
          <p:nvPr/>
        </p:nvPicPr>
        <p:blipFill>
          <a:blip r:embed="rId3"/>
          <a:stretch>
            <a:fillRect/>
          </a:stretch>
        </p:blipFill>
        <p:spPr>
          <a:xfrm>
            <a:off x="6584950" y="311691"/>
            <a:ext cx="4895850" cy="5860982"/>
          </a:xfrm>
          <a:prstGeom prst="rect">
            <a:avLst/>
          </a:prstGeom>
        </p:spPr>
      </p:pic>
      <p:sp>
        <p:nvSpPr>
          <p:cNvPr id="8" name="Title 1">
            <a:extLst>
              <a:ext uri="{FF2B5EF4-FFF2-40B4-BE49-F238E27FC236}">
                <a16:creationId xmlns:a16="http://schemas.microsoft.com/office/drawing/2014/main" id="{6829960D-C44E-D804-E276-BC90850D14B2}"/>
              </a:ext>
            </a:extLst>
          </p:cNvPr>
          <p:cNvSpPr>
            <a:spLocks noGrp="1"/>
          </p:cNvSpPr>
          <p:nvPr>
            <p:ph type="title"/>
          </p:nvPr>
        </p:nvSpPr>
        <p:spPr>
          <a:xfrm>
            <a:off x="838200" y="234951"/>
            <a:ext cx="5403850" cy="1455738"/>
          </a:xfrm>
        </p:spPr>
        <p:txBody>
          <a:bodyPr>
            <a:normAutofit/>
          </a:bodyPr>
          <a:lstStyle/>
          <a:p>
            <a:r>
              <a:rPr lang="en-US" dirty="0"/>
              <a:t>Hydrometallurgy:</a:t>
            </a:r>
            <a:br>
              <a:rPr lang="en-US" dirty="0"/>
            </a:br>
            <a:r>
              <a:rPr lang="en-US" sz="4000" dirty="0"/>
              <a:t>Pretreatment</a:t>
            </a:r>
            <a:endParaRPr lang="en-US" dirty="0"/>
          </a:p>
        </p:txBody>
      </p:sp>
      <p:pic>
        <p:nvPicPr>
          <p:cNvPr id="11" name="Picture 10">
            <a:extLst>
              <a:ext uri="{FF2B5EF4-FFF2-40B4-BE49-F238E27FC236}">
                <a16:creationId xmlns:a16="http://schemas.microsoft.com/office/drawing/2014/main" id="{98D1C668-F239-7634-821E-5BF8B8A60A4F}"/>
              </a:ext>
            </a:extLst>
          </p:cNvPr>
          <p:cNvPicPr>
            <a:picLocks noChangeAspect="1"/>
          </p:cNvPicPr>
          <p:nvPr/>
        </p:nvPicPr>
        <p:blipFill>
          <a:blip r:embed="rId4"/>
          <a:stretch>
            <a:fillRect/>
          </a:stretch>
        </p:blipFill>
        <p:spPr>
          <a:xfrm>
            <a:off x="258449" y="1940978"/>
            <a:ext cx="6054008" cy="3367622"/>
          </a:xfrm>
          <a:prstGeom prst="rect">
            <a:avLst/>
          </a:prstGeom>
        </p:spPr>
      </p:pic>
      <p:sp>
        <p:nvSpPr>
          <p:cNvPr id="12" name="TextBox 11">
            <a:extLst>
              <a:ext uri="{FF2B5EF4-FFF2-40B4-BE49-F238E27FC236}">
                <a16:creationId xmlns:a16="http://schemas.microsoft.com/office/drawing/2014/main" id="{8B159621-EAFC-8680-9BB3-75A51ED34FF0}"/>
              </a:ext>
            </a:extLst>
          </p:cNvPr>
          <p:cNvSpPr txBox="1"/>
          <p:nvPr/>
        </p:nvSpPr>
        <p:spPr>
          <a:xfrm>
            <a:off x="352704" y="5404116"/>
            <a:ext cx="6096000" cy="923330"/>
          </a:xfrm>
          <a:prstGeom prst="rect">
            <a:avLst/>
          </a:prstGeom>
          <a:noFill/>
        </p:spPr>
        <p:txBody>
          <a:bodyPr wrap="square" rtlCol="0">
            <a:spAutoFit/>
          </a:bodyPr>
          <a:lstStyle/>
          <a:p>
            <a:r>
              <a:rPr lang="en-US" dirty="0"/>
              <a:t>Benefits:</a:t>
            </a:r>
          </a:p>
          <a:p>
            <a:pPr lvl="1"/>
            <a:r>
              <a:rPr lang="en-US" dirty="0"/>
              <a:t>High recovery rates, high product purity, low energy, minimal emissions</a:t>
            </a:r>
          </a:p>
        </p:txBody>
      </p:sp>
    </p:spTree>
    <p:extLst>
      <p:ext uri="{BB962C8B-B14F-4D97-AF65-F5344CB8AC3E}">
        <p14:creationId xmlns:p14="http://schemas.microsoft.com/office/powerpoint/2010/main" val="8862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D1A8A1-5E7F-2172-E21A-6EC305C0D186}"/>
              </a:ext>
            </a:extLst>
          </p:cNvPr>
          <p:cNvPicPr>
            <a:picLocks noGrp="1" noChangeAspect="1"/>
          </p:cNvPicPr>
          <p:nvPr>
            <p:ph idx="1"/>
          </p:nvPr>
        </p:nvPicPr>
        <p:blipFill>
          <a:blip r:embed="rId3"/>
          <a:stretch>
            <a:fillRect/>
          </a:stretch>
        </p:blipFill>
        <p:spPr>
          <a:xfrm>
            <a:off x="3949018" y="29680"/>
            <a:ext cx="8141381" cy="3466448"/>
          </a:xfrm>
        </p:spPr>
      </p:pic>
      <p:sp>
        <p:nvSpPr>
          <p:cNvPr id="6" name="TextBox 5">
            <a:extLst>
              <a:ext uri="{FF2B5EF4-FFF2-40B4-BE49-F238E27FC236}">
                <a16:creationId xmlns:a16="http://schemas.microsoft.com/office/drawing/2014/main" id="{3BDFD22C-E239-5D17-6477-89AE85755E7B}"/>
              </a:ext>
            </a:extLst>
          </p:cNvPr>
          <p:cNvSpPr txBox="1"/>
          <p:nvPr/>
        </p:nvSpPr>
        <p:spPr>
          <a:xfrm>
            <a:off x="207463" y="6232796"/>
            <a:ext cx="2442935" cy="461665"/>
          </a:xfrm>
          <a:prstGeom prst="rect">
            <a:avLst/>
          </a:prstGeom>
          <a:noFill/>
        </p:spPr>
        <p:txBody>
          <a:bodyPr wrap="square">
            <a:spAutoFit/>
          </a:bodyPr>
          <a:lstStyle/>
          <a:p>
            <a:r>
              <a:rPr lang="en-US" sz="1200" dirty="0">
                <a:effectLst/>
                <a:latin typeface="Arial" panose="020B0604020202020204" pitchFamily="34" charset="0"/>
              </a:rPr>
              <a:t>ACS Sustainable Chem. Eng. 2018, 6, 13611</a:t>
            </a:r>
            <a:r>
              <a:rPr lang="en-US" sz="1200" dirty="0">
                <a:effectLst/>
                <a:latin typeface="Courier New" panose="02070309020205020404" pitchFamily="49" charset="0"/>
              </a:rPr>
              <a:t>−</a:t>
            </a:r>
            <a:r>
              <a:rPr lang="en-US" sz="1200" dirty="0">
                <a:effectLst/>
                <a:latin typeface="Arial" panose="020B0604020202020204" pitchFamily="34" charset="0"/>
              </a:rPr>
              <a:t>13627</a:t>
            </a:r>
            <a:endParaRPr lang="en-US" sz="1200" dirty="0"/>
          </a:p>
        </p:txBody>
      </p:sp>
      <p:pic>
        <p:nvPicPr>
          <p:cNvPr id="8" name="Picture 7">
            <a:extLst>
              <a:ext uri="{FF2B5EF4-FFF2-40B4-BE49-F238E27FC236}">
                <a16:creationId xmlns:a16="http://schemas.microsoft.com/office/drawing/2014/main" id="{57005DEF-C5F5-B803-179B-9C984776253A}"/>
              </a:ext>
            </a:extLst>
          </p:cNvPr>
          <p:cNvPicPr>
            <a:picLocks noChangeAspect="1"/>
          </p:cNvPicPr>
          <p:nvPr/>
        </p:nvPicPr>
        <p:blipFill>
          <a:blip r:embed="rId4"/>
          <a:stretch>
            <a:fillRect/>
          </a:stretch>
        </p:blipFill>
        <p:spPr>
          <a:xfrm>
            <a:off x="4050619" y="3922173"/>
            <a:ext cx="8141381" cy="2884375"/>
          </a:xfrm>
          <a:prstGeom prst="rect">
            <a:avLst/>
          </a:prstGeom>
        </p:spPr>
      </p:pic>
      <p:sp>
        <p:nvSpPr>
          <p:cNvPr id="12" name="Title 1">
            <a:extLst>
              <a:ext uri="{FF2B5EF4-FFF2-40B4-BE49-F238E27FC236}">
                <a16:creationId xmlns:a16="http://schemas.microsoft.com/office/drawing/2014/main" id="{43A6561F-9AB9-9169-D400-3DB454FED79F}"/>
              </a:ext>
            </a:extLst>
          </p:cNvPr>
          <p:cNvSpPr>
            <a:spLocks noGrp="1"/>
          </p:cNvSpPr>
          <p:nvPr>
            <p:ph type="title"/>
          </p:nvPr>
        </p:nvSpPr>
        <p:spPr>
          <a:xfrm>
            <a:off x="122010" y="394371"/>
            <a:ext cx="4641850" cy="1325563"/>
          </a:xfrm>
        </p:spPr>
        <p:txBody>
          <a:bodyPr/>
          <a:lstStyle/>
          <a:p>
            <a:r>
              <a:rPr lang="en-US" dirty="0"/>
              <a:t>Hydrometallurgy: </a:t>
            </a:r>
            <a:br>
              <a:rPr lang="en-US" dirty="0"/>
            </a:br>
            <a:r>
              <a:rPr lang="en-US" dirty="0"/>
              <a:t>Leaching</a:t>
            </a:r>
          </a:p>
        </p:txBody>
      </p:sp>
      <p:sp>
        <p:nvSpPr>
          <p:cNvPr id="13" name="Content Placeholder 2">
            <a:extLst>
              <a:ext uri="{FF2B5EF4-FFF2-40B4-BE49-F238E27FC236}">
                <a16:creationId xmlns:a16="http://schemas.microsoft.com/office/drawing/2014/main" id="{AA293805-3550-EDFC-6193-E18E8C9352C1}"/>
              </a:ext>
            </a:extLst>
          </p:cNvPr>
          <p:cNvSpPr txBox="1">
            <a:spLocks/>
          </p:cNvSpPr>
          <p:nvPr/>
        </p:nvSpPr>
        <p:spPr>
          <a:xfrm>
            <a:off x="274977" y="2516220"/>
            <a:ext cx="3418134" cy="360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Convert metals in cathode active materials from pretreatment to ions in a solution</a:t>
            </a:r>
          </a:p>
          <a:p>
            <a:pPr marL="0" indent="0">
              <a:buNone/>
            </a:pPr>
            <a:endParaRPr lang="en-US" sz="1800" dirty="0"/>
          </a:p>
          <a:p>
            <a:pPr marL="0" indent="0">
              <a:buNone/>
            </a:pPr>
            <a:r>
              <a:rPr lang="en-US" sz="1800" dirty="0"/>
              <a:t>Common types:</a:t>
            </a:r>
          </a:p>
          <a:p>
            <a:r>
              <a:rPr lang="en-US" sz="1800" dirty="0"/>
              <a:t>Inorganic acid leaching</a:t>
            </a:r>
          </a:p>
          <a:p>
            <a:r>
              <a:rPr lang="en-US" sz="1800" dirty="0"/>
              <a:t>Organic acid leaching</a:t>
            </a:r>
          </a:p>
          <a:p>
            <a:r>
              <a:rPr lang="en-US" sz="1800" dirty="0"/>
              <a:t>Bioleaching</a:t>
            </a:r>
          </a:p>
        </p:txBody>
      </p:sp>
    </p:spTree>
    <p:extLst>
      <p:ext uri="{BB962C8B-B14F-4D97-AF65-F5344CB8AC3E}">
        <p14:creationId xmlns:p14="http://schemas.microsoft.com/office/powerpoint/2010/main" val="41704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DFD22C-E239-5D17-6477-89AE85755E7B}"/>
              </a:ext>
            </a:extLst>
          </p:cNvPr>
          <p:cNvSpPr txBox="1"/>
          <p:nvPr/>
        </p:nvSpPr>
        <p:spPr>
          <a:xfrm>
            <a:off x="9598378" y="190185"/>
            <a:ext cx="2442935" cy="830997"/>
          </a:xfrm>
          <a:prstGeom prst="rect">
            <a:avLst/>
          </a:prstGeom>
          <a:noFill/>
        </p:spPr>
        <p:txBody>
          <a:bodyPr wrap="square">
            <a:spAutoFit/>
          </a:bodyPr>
          <a:lstStyle/>
          <a:p>
            <a:r>
              <a:rPr lang="en-US" sz="1200" i="1" dirty="0" err="1"/>
              <a:t>Kasevem</a:t>
            </a:r>
            <a:r>
              <a:rPr lang="en-US" sz="1200" i="1" dirty="0"/>
              <a:t> </a:t>
            </a:r>
            <a:r>
              <a:rPr lang="en-US" sz="1200" i="1" dirty="0" err="1"/>
              <a:t>Santhiya</a:t>
            </a:r>
            <a:r>
              <a:rPr lang="en-US" sz="1200" i="1" dirty="0"/>
              <a:t>-Nair, ... Sreenivasan </a:t>
            </a:r>
            <a:r>
              <a:rPr lang="en-US" sz="1200" i="1" dirty="0" err="1"/>
              <a:t>Sasidharan</a:t>
            </a:r>
            <a:r>
              <a:rPr lang="en-US" sz="1200" i="1" dirty="0"/>
              <a:t>, in </a:t>
            </a:r>
            <a:r>
              <a:rPr lang="en-US" sz="1200" i="1" dirty="0">
                <a:hlinkClick r:id="rId3"/>
              </a:rPr>
              <a:t>Herbal Biomolecules in Healthcare Applications</a:t>
            </a:r>
            <a:r>
              <a:rPr lang="en-US" sz="1200" i="1" dirty="0"/>
              <a:t>, 2022</a:t>
            </a:r>
            <a:endParaRPr lang="en-US" sz="1200" dirty="0"/>
          </a:p>
        </p:txBody>
      </p:sp>
      <p:sp>
        <p:nvSpPr>
          <p:cNvPr id="12" name="Title 1">
            <a:extLst>
              <a:ext uri="{FF2B5EF4-FFF2-40B4-BE49-F238E27FC236}">
                <a16:creationId xmlns:a16="http://schemas.microsoft.com/office/drawing/2014/main" id="{43A6561F-9AB9-9169-D400-3DB454FED79F}"/>
              </a:ext>
            </a:extLst>
          </p:cNvPr>
          <p:cNvSpPr>
            <a:spLocks noGrp="1"/>
          </p:cNvSpPr>
          <p:nvPr>
            <p:ph type="title"/>
          </p:nvPr>
        </p:nvSpPr>
        <p:spPr>
          <a:xfrm>
            <a:off x="255174" y="190185"/>
            <a:ext cx="8986480" cy="1325563"/>
          </a:xfrm>
        </p:spPr>
        <p:txBody>
          <a:bodyPr/>
          <a:lstStyle/>
          <a:p>
            <a:r>
              <a:rPr lang="en-US"/>
              <a:t>Hydrometallurgy: </a:t>
            </a:r>
            <a:br>
              <a:rPr lang="en-US"/>
            </a:br>
            <a:r>
              <a:rPr lang="en-US"/>
              <a:t>Materials Recovery: Solvent extraction</a:t>
            </a:r>
            <a:endParaRPr lang="en-US" dirty="0"/>
          </a:p>
        </p:txBody>
      </p:sp>
      <p:pic>
        <p:nvPicPr>
          <p:cNvPr id="8" name="Content Placeholder 7" descr="Chart, funnel chart&#10;&#10;Description automatically generated">
            <a:extLst>
              <a:ext uri="{FF2B5EF4-FFF2-40B4-BE49-F238E27FC236}">
                <a16:creationId xmlns:a16="http://schemas.microsoft.com/office/drawing/2014/main" id="{6907971F-95B1-FC75-0D3B-C2B26F4FD58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93289" y="1500343"/>
            <a:ext cx="9026557" cy="5246686"/>
          </a:xfrm>
        </p:spPr>
      </p:pic>
    </p:spTree>
    <p:extLst>
      <p:ext uri="{BB962C8B-B14F-4D97-AF65-F5344CB8AC3E}">
        <p14:creationId xmlns:p14="http://schemas.microsoft.com/office/powerpoint/2010/main" val="30069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DFD22C-E239-5D17-6477-89AE85755E7B}"/>
              </a:ext>
            </a:extLst>
          </p:cNvPr>
          <p:cNvSpPr txBox="1"/>
          <p:nvPr/>
        </p:nvSpPr>
        <p:spPr>
          <a:xfrm>
            <a:off x="9677207" y="261206"/>
            <a:ext cx="2442935" cy="461665"/>
          </a:xfrm>
          <a:prstGeom prst="rect">
            <a:avLst/>
          </a:prstGeom>
          <a:noFill/>
        </p:spPr>
        <p:txBody>
          <a:bodyPr wrap="square">
            <a:spAutoFit/>
          </a:bodyPr>
          <a:lstStyle/>
          <a:p>
            <a:r>
              <a:rPr lang="en-US" sz="1200" dirty="0">
                <a:effectLst/>
                <a:latin typeface="Arial" panose="020B0604020202020204" pitchFamily="34" charset="0"/>
              </a:rPr>
              <a:t>ACS Sustainable Chem. Eng. 2018, 6, 13611</a:t>
            </a:r>
            <a:r>
              <a:rPr lang="en-US" sz="1200" dirty="0">
                <a:effectLst/>
                <a:latin typeface="Courier New" panose="02070309020205020404" pitchFamily="49" charset="0"/>
              </a:rPr>
              <a:t>−</a:t>
            </a:r>
            <a:r>
              <a:rPr lang="en-US" sz="1200" dirty="0">
                <a:effectLst/>
                <a:latin typeface="Arial" panose="020B0604020202020204" pitchFamily="34" charset="0"/>
              </a:rPr>
              <a:t>13627</a:t>
            </a:r>
            <a:endParaRPr lang="en-US" sz="1200" dirty="0"/>
          </a:p>
        </p:txBody>
      </p:sp>
      <p:sp>
        <p:nvSpPr>
          <p:cNvPr id="12" name="Title 1">
            <a:extLst>
              <a:ext uri="{FF2B5EF4-FFF2-40B4-BE49-F238E27FC236}">
                <a16:creationId xmlns:a16="http://schemas.microsoft.com/office/drawing/2014/main" id="{43A6561F-9AB9-9169-D400-3DB454FED79F}"/>
              </a:ext>
            </a:extLst>
          </p:cNvPr>
          <p:cNvSpPr>
            <a:spLocks noGrp="1"/>
          </p:cNvSpPr>
          <p:nvPr>
            <p:ph type="title"/>
          </p:nvPr>
        </p:nvSpPr>
        <p:spPr>
          <a:xfrm>
            <a:off x="255173" y="190185"/>
            <a:ext cx="9422034" cy="1325563"/>
          </a:xfrm>
        </p:spPr>
        <p:txBody>
          <a:bodyPr>
            <a:normAutofit fontScale="90000"/>
          </a:bodyPr>
          <a:lstStyle/>
          <a:p>
            <a:r>
              <a:rPr lang="en-US" dirty="0"/>
              <a:t>Hydrometallurgy: </a:t>
            </a:r>
            <a:br>
              <a:rPr lang="en-US" dirty="0"/>
            </a:br>
            <a:r>
              <a:rPr lang="en-US" dirty="0"/>
              <a:t>Materials Recovery: Chemical precipitation</a:t>
            </a:r>
          </a:p>
        </p:txBody>
      </p:sp>
      <p:pic>
        <p:nvPicPr>
          <p:cNvPr id="7" name="Content Placeholder 6">
            <a:extLst>
              <a:ext uri="{FF2B5EF4-FFF2-40B4-BE49-F238E27FC236}">
                <a16:creationId xmlns:a16="http://schemas.microsoft.com/office/drawing/2014/main" id="{DE93A9CF-1C1C-7F0D-9A4D-FFC24BB8AE9D}"/>
              </a:ext>
            </a:extLst>
          </p:cNvPr>
          <p:cNvPicPr>
            <a:picLocks noGrp="1" noChangeAspect="1"/>
          </p:cNvPicPr>
          <p:nvPr>
            <p:ph idx="1"/>
          </p:nvPr>
        </p:nvPicPr>
        <p:blipFill>
          <a:blip r:embed="rId3"/>
          <a:stretch>
            <a:fillRect/>
          </a:stretch>
        </p:blipFill>
        <p:spPr>
          <a:xfrm>
            <a:off x="698520" y="1515748"/>
            <a:ext cx="9605351" cy="5273328"/>
          </a:xfrm>
        </p:spPr>
      </p:pic>
    </p:spTree>
    <p:extLst>
      <p:ext uri="{BB962C8B-B14F-4D97-AF65-F5344CB8AC3E}">
        <p14:creationId xmlns:p14="http://schemas.microsoft.com/office/powerpoint/2010/main" val="296493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3A6561F-9AB9-9169-D400-3DB454FED79F}"/>
              </a:ext>
            </a:extLst>
          </p:cNvPr>
          <p:cNvSpPr>
            <a:spLocks noGrp="1"/>
          </p:cNvSpPr>
          <p:nvPr>
            <p:ph type="title"/>
          </p:nvPr>
        </p:nvSpPr>
        <p:spPr>
          <a:xfrm>
            <a:off x="255173" y="190185"/>
            <a:ext cx="9422034" cy="1325563"/>
          </a:xfrm>
        </p:spPr>
        <p:txBody>
          <a:bodyPr>
            <a:normAutofit/>
          </a:bodyPr>
          <a:lstStyle/>
          <a:p>
            <a:r>
              <a:rPr lang="en-US" dirty="0"/>
              <a:t>Hydrometallurgy: </a:t>
            </a:r>
            <a:br>
              <a:rPr lang="en-US" dirty="0"/>
            </a:br>
            <a:r>
              <a:rPr lang="en-US" dirty="0"/>
              <a:t>Materials Recovery: Electrodeposition</a:t>
            </a:r>
          </a:p>
        </p:txBody>
      </p:sp>
      <p:sp>
        <p:nvSpPr>
          <p:cNvPr id="9" name="TextBox 8">
            <a:extLst>
              <a:ext uri="{FF2B5EF4-FFF2-40B4-BE49-F238E27FC236}">
                <a16:creationId xmlns:a16="http://schemas.microsoft.com/office/drawing/2014/main" id="{247A9157-3E3D-B933-0B2B-68AE219ED67F}"/>
              </a:ext>
            </a:extLst>
          </p:cNvPr>
          <p:cNvSpPr txBox="1"/>
          <p:nvPr/>
        </p:nvSpPr>
        <p:spPr>
          <a:xfrm>
            <a:off x="255173" y="6488628"/>
            <a:ext cx="11711926" cy="276999"/>
          </a:xfrm>
          <a:prstGeom prst="rect">
            <a:avLst/>
          </a:prstGeom>
          <a:noFill/>
        </p:spPr>
        <p:txBody>
          <a:bodyPr wrap="square">
            <a:spAutoFit/>
          </a:bodyPr>
          <a:lstStyle/>
          <a:p>
            <a:r>
              <a:rPr lang="en-US" sz="1200" dirty="0">
                <a:hlinkClick r:id="rId3"/>
              </a:rPr>
              <a:t>https://wiki.aalto.fi/display/SSC/Electrochemical+deposition</a:t>
            </a:r>
            <a:r>
              <a:rPr lang="en-US" sz="1200" dirty="0"/>
              <a:t> Accessed Nov 17, 2022</a:t>
            </a:r>
          </a:p>
        </p:txBody>
      </p:sp>
      <p:pic>
        <p:nvPicPr>
          <p:cNvPr id="14" name="Content Placeholder 13" descr="Diagram&#10;&#10;Description automatically generated">
            <a:extLst>
              <a:ext uri="{FF2B5EF4-FFF2-40B4-BE49-F238E27FC236}">
                <a16:creationId xmlns:a16="http://schemas.microsoft.com/office/drawing/2014/main" id="{FFF56C2D-E0DF-D8A7-A646-CB4FC4FAD55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65647" y="1662774"/>
            <a:ext cx="7420816" cy="4915579"/>
          </a:xfrm>
        </p:spPr>
      </p:pic>
      <p:sp>
        <p:nvSpPr>
          <p:cNvPr id="15" name="Oval 14">
            <a:extLst>
              <a:ext uri="{FF2B5EF4-FFF2-40B4-BE49-F238E27FC236}">
                <a16:creationId xmlns:a16="http://schemas.microsoft.com/office/drawing/2014/main" id="{DAFEFB01-2F94-5114-A3AA-C8ADD236C4C6}"/>
              </a:ext>
            </a:extLst>
          </p:cNvPr>
          <p:cNvSpPr/>
          <p:nvPr/>
        </p:nvSpPr>
        <p:spPr>
          <a:xfrm>
            <a:off x="2205537" y="4142317"/>
            <a:ext cx="506027" cy="506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16" name="TextBox 15">
            <a:extLst>
              <a:ext uri="{FF2B5EF4-FFF2-40B4-BE49-F238E27FC236}">
                <a16:creationId xmlns:a16="http://schemas.microsoft.com/office/drawing/2014/main" id="{C7705E6C-0728-CE0E-1EA0-20C06C580E45}"/>
              </a:ext>
            </a:extLst>
          </p:cNvPr>
          <p:cNvSpPr txBox="1"/>
          <p:nvPr/>
        </p:nvSpPr>
        <p:spPr>
          <a:xfrm>
            <a:off x="255173" y="4210665"/>
            <a:ext cx="1900905" cy="369332"/>
          </a:xfrm>
          <a:prstGeom prst="rect">
            <a:avLst/>
          </a:prstGeom>
          <a:noFill/>
        </p:spPr>
        <p:txBody>
          <a:bodyPr wrap="none" rtlCol="0">
            <a:spAutoFit/>
          </a:bodyPr>
          <a:lstStyle/>
          <a:p>
            <a:r>
              <a:rPr lang="en-US" dirty="0"/>
              <a:t>Species of interest</a:t>
            </a:r>
          </a:p>
        </p:txBody>
      </p:sp>
    </p:spTree>
    <p:extLst>
      <p:ext uri="{BB962C8B-B14F-4D97-AF65-F5344CB8AC3E}">
        <p14:creationId xmlns:p14="http://schemas.microsoft.com/office/powerpoint/2010/main" val="246282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E6078-EC2A-EE18-5222-C0837F074BFC}"/>
              </a:ext>
            </a:extLst>
          </p:cNvPr>
          <p:cNvSpPr>
            <a:spLocks noGrp="1"/>
          </p:cNvSpPr>
          <p:nvPr>
            <p:ph type="title"/>
          </p:nvPr>
        </p:nvSpPr>
        <p:spPr/>
        <p:txBody>
          <a:bodyPr/>
          <a:lstStyle/>
          <a:p>
            <a:r>
              <a:rPr lang="en-US" dirty="0"/>
              <a:t>What goes into a Lithium ion battery?</a:t>
            </a:r>
          </a:p>
        </p:txBody>
      </p:sp>
      <p:pic>
        <p:nvPicPr>
          <p:cNvPr id="5" name="Content Placeholder 4" descr="Diagram, timeline&#10;&#10;Description automatically generated">
            <a:extLst>
              <a:ext uri="{FF2B5EF4-FFF2-40B4-BE49-F238E27FC236}">
                <a16:creationId xmlns:a16="http://schemas.microsoft.com/office/drawing/2014/main" id="{50494FD7-C5DB-EAF1-2143-4599730F2B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5580" y="1854654"/>
            <a:ext cx="7133340" cy="4351338"/>
          </a:xfrm>
        </p:spPr>
      </p:pic>
      <p:sp>
        <p:nvSpPr>
          <p:cNvPr id="7" name="TextBox 6">
            <a:extLst>
              <a:ext uri="{FF2B5EF4-FFF2-40B4-BE49-F238E27FC236}">
                <a16:creationId xmlns:a16="http://schemas.microsoft.com/office/drawing/2014/main" id="{BF3CEA08-24CC-6E58-948B-DE29B8564E85}"/>
              </a:ext>
            </a:extLst>
          </p:cNvPr>
          <p:cNvSpPr txBox="1"/>
          <p:nvPr/>
        </p:nvSpPr>
        <p:spPr>
          <a:xfrm>
            <a:off x="2802163" y="6581001"/>
            <a:ext cx="8186057" cy="276999"/>
          </a:xfrm>
          <a:prstGeom prst="rect">
            <a:avLst/>
          </a:prstGeom>
          <a:noFill/>
        </p:spPr>
        <p:txBody>
          <a:bodyPr wrap="square">
            <a:spAutoFit/>
          </a:bodyPr>
          <a:lstStyle/>
          <a:p>
            <a:r>
              <a:rPr lang="en-US" sz="1200" dirty="0"/>
              <a:t>https://cen.acs.org/materials/energy-storage/time-serious-recycling-lithium/97/i28</a:t>
            </a:r>
          </a:p>
        </p:txBody>
      </p:sp>
    </p:spTree>
    <p:extLst>
      <p:ext uri="{BB962C8B-B14F-4D97-AF65-F5344CB8AC3E}">
        <p14:creationId xmlns:p14="http://schemas.microsoft.com/office/powerpoint/2010/main" val="266841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E6E2-C54E-2A54-2BAA-24CAC77599B7}"/>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64AD5368-7A08-E683-8461-1FA77DFF663A}"/>
              </a:ext>
            </a:extLst>
          </p:cNvPr>
          <p:cNvSpPr>
            <a:spLocks noGrp="1"/>
          </p:cNvSpPr>
          <p:nvPr>
            <p:ph idx="1"/>
          </p:nvPr>
        </p:nvSpPr>
        <p:spPr>
          <a:xfrm>
            <a:off x="838199" y="1825625"/>
            <a:ext cx="6587613" cy="4351338"/>
          </a:xfrm>
        </p:spPr>
        <p:txBody>
          <a:bodyPr/>
          <a:lstStyle/>
          <a:p>
            <a:r>
              <a:rPr lang="en-US" dirty="0"/>
              <a:t>Pyrometallurgy: High temperature treatments for recovering materials in cathode, anode, binder and electrolyte </a:t>
            </a:r>
          </a:p>
          <a:p>
            <a:pPr lvl="1"/>
            <a:r>
              <a:rPr lang="en-US" dirty="0"/>
              <a:t>Different processes for each part of the battery</a:t>
            </a:r>
          </a:p>
          <a:p>
            <a:r>
              <a:rPr lang="en-US" dirty="0"/>
              <a:t>Hydrometallurgy: Less toxic, less energy-intensive way to recover materials, usually for cathode materials</a:t>
            </a:r>
          </a:p>
          <a:p>
            <a:pPr lvl="1"/>
            <a:r>
              <a:rPr lang="en-US" dirty="0"/>
              <a:t>Consists of discharging, separating cell components, leaching, and materials recovery</a:t>
            </a:r>
          </a:p>
          <a:p>
            <a:pPr marL="0" indent="0">
              <a:buNone/>
            </a:pPr>
            <a:endParaRPr lang="en-US" dirty="0"/>
          </a:p>
        </p:txBody>
      </p:sp>
      <p:pic>
        <p:nvPicPr>
          <p:cNvPr id="5" name="Picture 4" descr="A picture containing text&#10;&#10;Description automatically generated">
            <a:extLst>
              <a:ext uri="{FF2B5EF4-FFF2-40B4-BE49-F238E27FC236}">
                <a16:creationId xmlns:a16="http://schemas.microsoft.com/office/drawing/2014/main" id="{7BDA7E74-D5DE-3027-DF25-C48E71658B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106" y="2210875"/>
            <a:ext cx="4490062" cy="2987932"/>
          </a:xfrm>
          <a:prstGeom prst="rect">
            <a:avLst/>
          </a:prstGeom>
        </p:spPr>
      </p:pic>
    </p:spTree>
    <p:extLst>
      <p:ext uri="{BB962C8B-B14F-4D97-AF65-F5344CB8AC3E}">
        <p14:creationId xmlns:p14="http://schemas.microsoft.com/office/powerpoint/2010/main" val="414967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0F86-2CD3-5D19-158C-BFC3F120EA55}"/>
              </a:ext>
            </a:extLst>
          </p:cNvPr>
          <p:cNvSpPr>
            <a:spLocks noGrp="1"/>
          </p:cNvSpPr>
          <p:nvPr>
            <p:ph type="title"/>
          </p:nvPr>
        </p:nvSpPr>
        <p:spPr/>
        <p:txBody>
          <a:bodyPr/>
          <a:lstStyle/>
          <a:p>
            <a:r>
              <a:rPr lang="en-US" dirty="0"/>
              <a:t>What does Harvard do?</a:t>
            </a:r>
          </a:p>
        </p:txBody>
      </p:sp>
      <p:sp>
        <p:nvSpPr>
          <p:cNvPr id="3" name="Content Placeholder 2">
            <a:extLst>
              <a:ext uri="{FF2B5EF4-FFF2-40B4-BE49-F238E27FC236}">
                <a16:creationId xmlns:a16="http://schemas.microsoft.com/office/drawing/2014/main" id="{CBFE5D2C-51EA-3FA8-FBE0-BE8BC1933078}"/>
              </a:ext>
            </a:extLst>
          </p:cNvPr>
          <p:cNvSpPr>
            <a:spLocks noGrp="1"/>
          </p:cNvSpPr>
          <p:nvPr>
            <p:ph idx="1"/>
          </p:nvPr>
        </p:nvSpPr>
        <p:spPr>
          <a:xfrm>
            <a:off x="838200" y="3189968"/>
            <a:ext cx="5100532" cy="1904546"/>
          </a:xfrm>
        </p:spPr>
        <p:txBody>
          <a:bodyPr/>
          <a:lstStyle/>
          <a:p>
            <a:r>
              <a:rPr lang="en-US" dirty="0"/>
              <a:t>Complete Battery Solutions</a:t>
            </a:r>
          </a:p>
          <a:p>
            <a:r>
              <a:rPr lang="en-US" dirty="0"/>
              <a:t>Shipped to Georgia</a:t>
            </a:r>
          </a:p>
          <a:p>
            <a:r>
              <a:rPr lang="en-US" dirty="0"/>
              <a:t>60-70% materials recovery</a:t>
            </a:r>
          </a:p>
        </p:txBody>
      </p:sp>
      <p:pic>
        <p:nvPicPr>
          <p:cNvPr id="4" name="Content Placeholder 4" descr="A picture containing text, tool&#10;&#10;Description automatically generated">
            <a:extLst>
              <a:ext uri="{FF2B5EF4-FFF2-40B4-BE49-F238E27FC236}">
                <a16:creationId xmlns:a16="http://schemas.microsoft.com/office/drawing/2014/main" id="{3384B9B6-7350-AECA-7A68-26D392CD8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97804" y="862607"/>
            <a:ext cx="6843715" cy="5132785"/>
          </a:xfrm>
          <a:prstGeom prst="rect">
            <a:avLst/>
          </a:prstGeom>
        </p:spPr>
      </p:pic>
    </p:spTree>
    <p:extLst>
      <p:ext uri="{BB962C8B-B14F-4D97-AF65-F5344CB8AC3E}">
        <p14:creationId xmlns:p14="http://schemas.microsoft.com/office/powerpoint/2010/main" val="3551885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E73C96-6EE0-909F-A416-6CC945573D08}"/>
              </a:ext>
            </a:extLst>
          </p:cNvPr>
          <p:cNvPicPr>
            <a:picLocks noChangeAspect="1"/>
          </p:cNvPicPr>
          <p:nvPr/>
        </p:nvPicPr>
        <p:blipFill>
          <a:blip r:embed="rId3"/>
          <a:stretch>
            <a:fillRect/>
          </a:stretch>
        </p:blipFill>
        <p:spPr>
          <a:xfrm>
            <a:off x="269078" y="139250"/>
            <a:ext cx="11412543" cy="6439799"/>
          </a:xfrm>
          <a:prstGeom prst="rect">
            <a:avLst/>
          </a:prstGeom>
        </p:spPr>
      </p:pic>
    </p:spTree>
    <p:extLst>
      <p:ext uri="{BB962C8B-B14F-4D97-AF65-F5344CB8AC3E}">
        <p14:creationId xmlns:p14="http://schemas.microsoft.com/office/powerpoint/2010/main" val="229999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F1DD-FC9F-EA0E-6EE2-3DCF5DB3EDC3}"/>
              </a:ext>
            </a:extLst>
          </p:cNvPr>
          <p:cNvSpPr>
            <a:spLocks noGrp="1"/>
          </p:cNvSpPr>
          <p:nvPr>
            <p:ph type="title"/>
          </p:nvPr>
        </p:nvSpPr>
        <p:spPr/>
        <p:txBody>
          <a:bodyPr/>
          <a:lstStyle/>
          <a:p>
            <a:r>
              <a:rPr lang="en-US" dirty="0"/>
              <a:t>Challenges in scaling recycling</a:t>
            </a:r>
          </a:p>
        </p:txBody>
      </p:sp>
      <p:sp>
        <p:nvSpPr>
          <p:cNvPr id="3" name="Content Placeholder 2">
            <a:extLst>
              <a:ext uri="{FF2B5EF4-FFF2-40B4-BE49-F238E27FC236}">
                <a16:creationId xmlns:a16="http://schemas.microsoft.com/office/drawing/2014/main" id="{7816CD08-B852-65A7-4A52-67C6040B24FC}"/>
              </a:ext>
            </a:extLst>
          </p:cNvPr>
          <p:cNvSpPr>
            <a:spLocks noGrp="1"/>
          </p:cNvSpPr>
          <p:nvPr>
            <p:ph idx="1"/>
          </p:nvPr>
        </p:nvSpPr>
        <p:spPr/>
        <p:txBody>
          <a:bodyPr/>
          <a:lstStyle/>
          <a:p>
            <a:r>
              <a:rPr lang="en-US" dirty="0"/>
              <a:t>Current hydrometallurgy and pyrometallurgy recover specific metals and in forms that are low value to manufacturers</a:t>
            </a:r>
          </a:p>
          <a:p>
            <a:r>
              <a:rPr lang="en-US" dirty="0"/>
              <a:t>Large fluctuations in prices of materials cast uncertainty on economics of recycling</a:t>
            </a:r>
          </a:p>
          <a:p>
            <a:r>
              <a:rPr lang="en-US" dirty="0"/>
              <a:t>If new energy storage type emerges (like Li air battery or fuel cells), recycling might quickly become obsolete</a:t>
            </a:r>
          </a:p>
          <a:p>
            <a:r>
              <a:rPr lang="en-US" dirty="0"/>
              <a:t>With different types of batteries already in market, different types of recycling processes are needed, increasing complications and raising costs</a:t>
            </a:r>
          </a:p>
        </p:txBody>
      </p:sp>
      <p:sp>
        <p:nvSpPr>
          <p:cNvPr id="4" name="TextBox 3">
            <a:extLst>
              <a:ext uri="{FF2B5EF4-FFF2-40B4-BE49-F238E27FC236}">
                <a16:creationId xmlns:a16="http://schemas.microsoft.com/office/drawing/2014/main" id="{E1F12F54-67B9-7563-E9A1-21FAACA75ED7}"/>
              </a:ext>
            </a:extLst>
          </p:cNvPr>
          <p:cNvSpPr txBox="1"/>
          <p:nvPr/>
        </p:nvSpPr>
        <p:spPr>
          <a:xfrm>
            <a:off x="130629" y="6176963"/>
            <a:ext cx="11820071" cy="646331"/>
          </a:xfrm>
          <a:prstGeom prst="rect">
            <a:avLst/>
          </a:prstGeom>
          <a:noFill/>
        </p:spPr>
        <p:txBody>
          <a:bodyPr wrap="square">
            <a:spAutoFit/>
          </a:bodyPr>
          <a:lstStyle/>
          <a:p>
            <a:r>
              <a:rPr lang="en-US" sz="1200" dirty="0">
                <a:hlinkClick r:id="rId3"/>
              </a:rPr>
              <a:t>https://cen.acs.org/materials/energy-storage/time-serious-recycling-lithium/97/i28</a:t>
            </a:r>
            <a:endParaRPr lang="en-US" sz="1200" dirty="0"/>
          </a:p>
          <a:p>
            <a:r>
              <a:rPr lang="en-US" sz="1200" dirty="0"/>
              <a:t>https://recellcenter.org/</a:t>
            </a:r>
          </a:p>
          <a:p>
            <a:endParaRPr lang="en-US" sz="1200" dirty="0"/>
          </a:p>
        </p:txBody>
      </p:sp>
    </p:spTree>
    <p:extLst>
      <p:ext uri="{BB962C8B-B14F-4D97-AF65-F5344CB8AC3E}">
        <p14:creationId xmlns:p14="http://schemas.microsoft.com/office/powerpoint/2010/main" val="189954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94333D-469A-0748-E7B3-6B27DD85C65E}"/>
              </a:ext>
            </a:extLst>
          </p:cNvPr>
          <p:cNvSpPr>
            <a:spLocks noGrp="1"/>
          </p:cNvSpPr>
          <p:nvPr>
            <p:ph type="title"/>
          </p:nvPr>
        </p:nvSpPr>
        <p:spPr>
          <a:xfrm>
            <a:off x="838200" y="673770"/>
            <a:ext cx="3220329" cy="2027227"/>
          </a:xfrm>
        </p:spPr>
        <p:txBody>
          <a:bodyPr anchor="t">
            <a:normAutofit fontScale="90000"/>
          </a:bodyPr>
          <a:lstStyle/>
          <a:p>
            <a:r>
              <a:rPr lang="en-US" sz="3600" dirty="0">
                <a:solidFill>
                  <a:srgbClr val="FFFFFF"/>
                </a:solidFill>
              </a:rPr>
              <a:t>New organizations for advanced recycling</a:t>
            </a:r>
          </a:p>
        </p:txBody>
      </p:sp>
      <p:graphicFrame>
        <p:nvGraphicFramePr>
          <p:cNvPr id="5" name="Content Placeholder 2">
            <a:extLst>
              <a:ext uri="{FF2B5EF4-FFF2-40B4-BE49-F238E27FC236}">
                <a16:creationId xmlns:a16="http://schemas.microsoft.com/office/drawing/2014/main" id="{17697FB3-E6FA-1679-5C2E-E67D50893054}"/>
              </a:ext>
            </a:extLst>
          </p:cNvPr>
          <p:cNvGraphicFramePr>
            <a:graphicFrameLocks noGrp="1"/>
          </p:cNvGraphicFramePr>
          <p:nvPr>
            <p:ph idx="1"/>
            <p:extLst>
              <p:ext uri="{D42A27DB-BD31-4B8C-83A1-F6EECF244321}">
                <p14:modId xmlns:p14="http://schemas.microsoft.com/office/powerpoint/2010/main" val="372928124"/>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86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A9D0-FDD4-0BB5-1D2C-73304BC7A028}"/>
              </a:ext>
            </a:extLst>
          </p:cNvPr>
          <p:cNvSpPr>
            <a:spLocks noGrp="1"/>
          </p:cNvSpPr>
          <p:nvPr>
            <p:ph type="title"/>
          </p:nvPr>
        </p:nvSpPr>
        <p:spPr>
          <a:xfrm>
            <a:off x="990600" y="1139372"/>
            <a:ext cx="10515600" cy="4296228"/>
          </a:xfrm>
        </p:spPr>
        <p:txBody>
          <a:bodyPr>
            <a:noAutofit/>
          </a:bodyPr>
          <a:lstStyle/>
          <a:p>
            <a:pPr algn="ctr"/>
            <a:r>
              <a:rPr lang="en-US" sz="12400" dirty="0">
                <a:solidFill>
                  <a:schemeClr val="bg1"/>
                </a:solidFill>
              </a:rPr>
              <a:t>Pt 2: Trains &amp; Trams, what’s the plan?</a:t>
            </a:r>
          </a:p>
        </p:txBody>
      </p:sp>
      <p:sp>
        <p:nvSpPr>
          <p:cNvPr id="6" name="TextBox 5">
            <a:extLst>
              <a:ext uri="{FF2B5EF4-FFF2-40B4-BE49-F238E27FC236}">
                <a16:creationId xmlns:a16="http://schemas.microsoft.com/office/drawing/2014/main" id="{44C45D78-217E-7767-7E1B-CA1C1AFD24E7}"/>
              </a:ext>
            </a:extLst>
          </p:cNvPr>
          <p:cNvSpPr txBox="1"/>
          <p:nvPr/>
        </p:nvSpPr>
        <p:spPr>
          <a:xfrm>
            <a:off x="10755085" y="6429829"/>
            <a:ext cx="925253" cy="276999"/>
          </a:xfrm>
          <a:prstGeom prst="rect">
            <a:avLst/>
          </a:prstGeom>
          <a:noFill/>
        </p:spPr>
        <p:txBody>
          <a:bodyPr wrap="none" rtlCol="0">
            <a:spAutoFit/>
          </a:bodyPr>
          <a:lstStyle/>
          <a:p>
            <a:r>
              <a:rPr lang="en-US" sz="1200" dirty="0">
                <a:solidFill>
                  <a:schemeClr val="bg1"/>
                </a:solidFill>
              </a:rPr>
              <a:t>Spring 2023</a:t>
            </a:r>
          </a:p>
        </p:txBody>
      </p:sp>
    </p:spTree>
    <p:extLst>
      <p:ext uri="{BB962C8B-B14F-4D97-AF65-F5344CB8AC3E}">
        <p14:creationId xmlns:p14="http://schemas.microsoft.com/office/powerpoint/2010/main" val="197655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A9D0-FDD4-0BB5-1D2C-73304BC7A028}"/>
              </a:ext>
            </a:extLst>
          </p:cNvPr>
          <p:cNvSpPr>
            <a:spLocks noGrp="1"/>
          </p:cNvSpPr>
          <p:nvPr>
            <p:ph type="title"/>
          </p:nvPr>
        </p:nvSpPr>
        <p:spPr>
          <a:xfrm>
            <a:off x="990600" y="1139372"/>
            <a:ext cx="10515600" cy="4296228"/>
          </a:xfrm>
        </p:spPr>
        <p:txBody>
          <a:bodyPr>
            <a:noAutofit/>
          </a:bodyPr>
          <a:lstStyle/>
          <a:p>
            <a:pPr algn="ctr"/>
            <a:r>
              <a:rPr lang="en-US" sz="12400" dirty="0">
                <a:solidFill>
                  <a:schemeClr val="bg1"/>
                </a:solidFill>
              </a:rPr>
              <a:t>Pt 2, really: </a:t>
            </a:r>
            <a:br>
              <a:rPr lang="en-US" sz="12400" dirty="0">
                <a:solidFill>
                  <a:schemeClr val="bg1"/>
                </a:solidFill>
              </a:rPr>
            </a:br>
            <a:r>
              <a:rPr lang="en-US" sz="10300" dirty="0">
                <a:solidFill>
                  <a:schemeClr val="bg1"/>
                </a:solidFill>
              </a:rPr>
              <a:t>What’s the plan?</a:t>
            </a:r>
            <a:endParaRPr lang="en-US" sz="12400" dirty="0">
              <a:solidFill>
                <a:schemeClr val="bg1"/>
              </a:solidFill>
            </a:endParaRPr>
          </a:p>
        </p:txBody>
      </p:sp>
    </p:spTree>
    <p:extLst>
      <p:ext uri="{BB962C8B-B14F-4D97-AF65-F5344CB8AC3E}">
        <p14:creationId xmlns:p14="http://schemas.microsoft.com/office/powerpoint/2010/main" val="1392027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74B540-14BF-CFDC-2E5E-39FFD47D78C6}"/>
              </a:ext>
            </a:extLst>
          </p:cNvPr>
          <p:cNvPicPr>
            <a:picLocks noGrp="1" noChangeAspect="1"/>
          </p:cNvPicPr>
          <p:nvPr>
            <p:ph idx="1"/>
          </p:nvPr>
        </p:nvPicPr>
        <p:blipFill>
          <a:blip r:embed="rId3"/>
          <a:stretch>
            <a:fillRect/>
          </a:stretch>
        </p:blipFill>
        <p:spPr>
          <a:xfrm>
            <a:off x="304836" y="0"/>
            <a:ext cx="11410928" cy="3273724"/>
          </a:xfrm>
        </p:spPr>
      </p:pic>
      <p:sp>
        <p:nvSpPr>
          <p:cNvPr id="2" name="Content Placeholder 2">
            <a:extLst>
              <a:ext uri="{FF2B5EF4-FFF2-40B4-BE49-F238E27FC236}">
                <a16:creationId xmlns:a16="http://schemas.microsoft.com/office/drawing/2014/main" id="{5F16C1B2-102F-3E90-D43F-E7A0045C222E}"/>
              </a:ext>
            </a:extLst>
          </p:cNvPr>
          <p:cNvSpPr txBox="1">
            <a:spLocks/>
          </p:cNvSpPr>
          <p:nvPr/>
        </p:nvSpPr>
        <p:spPr>
          <a:xfrm>
            <a:off x="388257" y="3429000"/>
            <a:ext cx="10515600" cy="2747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Battery materials cost expected to rise 4,000 %</a:t>
            </a:r>
          </a:p>
          <a:p>
            <a:r>
              <a:rPr lang="en-US" dirty="0"/>
              <a:t>Goal: EVs = ½ of all vehicles sales in America by 2030. </a:t>
            </a:r>
          </a:p>
        </p:txBody>
      </p:sp>
      <p:pic>
        <p:nvPicPr>
          <p:cNvPr id="4" name="Picture 3">
            <a:extLst>
              <a:ext uri="{FF2B5EF4-FFF2-40B4-BE49-F238E27FC236}">
                <a16:creationId xmlns:a16="http://schemas.microsoft.com/office/drawing/2014/main" id="{EA2592F8-C298-A063-7D03-8399CC1EFAD8}"/>
              </a:ext>
            </a:extLst>
          </p:cNvPr>
          <p:cNvPicPr>
            <a:picLocks noChangeAspect="1"/>
          </p:cNvPicPr>
          <p:nvPr/>
        </p:nvPicPr>
        <p:blipFill>
          <a:blip r:embed="rId4"/>
          <a:stretch>
            <a:fillRect/>
          </a:stretch>
        </p:blipFill>
        <p:spPr>
          <a:xfrm>
            <a:off x="304836" y="5016288"/>
            <a:ext cx="1352729" cy="1238907"/>
          </a:xfrm>
          <a:prstGeom prst="rect">
            <a:avLst/>
          </a:prstGeom>
        </p:spPr>
      </p:pic>
      <p:pic>
        <p:nvPicPr>
          <p:cNvPr id="7" name="Picture 6">
            <a:extLst>
              <a:ext uri="{FF2B5EF4-FFF2-40B4-BE49-F238E27FC236}">
                <a16:creationId xmlns:a16="http://schemas.microsoft.com/office/drawing/2014/main" id="{26C98CA7-D472-DFFF-4582-CA601A728BB8}"/>
              </a:ext>
            </a:extLst>
          </p:cNvPr>
          <p:cNvPicPr>
            <a:picLocks noChangeAspect="1"/>
          </p:cNvPicPr>
          <p:nvPr/>
        </p:nvPicPr>
        <p:blipFill>
          <a:blip r:embed="rId5"/>
          <a:stretch>
            <a:fillRect/>
          </a:stretch>
        </p:blipFill>
        <p:spPr>
          <a:xfrm>
            <a:off x="2186096" y="5016288"/>
            <a:ext cx="2372598" cy="1068973"/>
          </a:xfrm>
          <a:prstGeom prst="rect">
            <a:avLst/>
          </a:prstGeom>
        </p:spPr>
      </p:pic>
      <p:pic>
        <p:nvPicPr>
          <p:cNvPr id="9" name="Picture 8">
            <a:extLst>
              <a:ext uri="{FF2B5EF4-FFF2-40B4-BE49-F238E27FC236}">
                <a16:creationId xmlns:a16="http://schemas.microsoft.com/office/drawing/2014/main" id="{51559179-438C-F4E9-F0D0-710A2596703F}"/>
              </a:ext>
            </a:extLst>
          </p:cNvPr>
          <p:cNvPicPr>
            <a:picLocks noChangeAspect="1"/>
          </p:cNvPicPr>
          <p:nvPr/>
        </p:nvPicPr>
        <p:blipFill>
          <a:blip r:embed="rId6"/>
          <a:stretch>
            <a:fillRect/>
          </a:stretch>
        </p:blipFill>
        <p:spPr>
          <a:xfrm>
            <a:off x="5087225" y="5016288"/>
            <a:ext cx="1844183" cy="1160675"/>
          </a:xfrm>
          <a:prstGeom prst="rect">
            <a:avLst/>
          </a:prstGeom>
        </p:spPr>
      </p:pic>
      <p:pic>
        <p:nvPicPr>
          <p:cNvPr id="11" name="Picture 10">
            <a:extLst>
              <a:ext uri="{FF2B5EF4-FFF2-40B4-BE49-F238E27FC236}">
                <a16:creationId xmlns:a16="http://schemas.microsoft.com/office/drawing/2014/main" id="{DFB1E02D-49A7-DEE7-D2AB-0CA8324E3C63}"/>
              </a:ext>
            </a:extLst>
          </p:cNvPr>
          <p:cNvPicPr>
            <a:picLocks noChangeAspect="1"/>
          </p:cNvPicPr>
          <p:nvPr/>
        </p:nvPicPr>
        <p:blipFill>
          <a:blip r:embed="rId7"/>
          <a:stretch>
            <a:fillRect/>
          </a:stretch>
        </p:blipFill>
        <p:spPr>
          <a:xfrm>
            <a:off x="7263875" y="5035416"/>
            <a:ext cx="1951739" cy="1296823"/>
          </a:xfrm>
          <a:prstGeom prst="rect">
            <a:avLst/>
          </a:prstGeom>
        </p:spPr>
      </p:pic>
      <p:pic>
        <p:nvPicPr>
          <p:cNvPr id="13" name="Picture 12">
            <a:extLst>
              <a:ext uri="{FF2B5EF4-FFF2-40B4-BE49-F238E27FC236}">
                <a16:creationId xmlns:a16="http://schemas.microsoft.com/office/drawing/2014/main" id="{3015C88A-30A9-402B-CF37-F7E49D10AD8E}"/>
              </a:ext>
            </a:extLst>
          </p:cNvPr>
          <p:cNvPicPr>
            <a:picLocks noChangeAspect="1"/>
          </p:cNvPicPr>
          <p:nvPr/>
        </p:nvPicPr>
        <p:blipFill>
          <a:blip r:embed="rId8"/>
          <a:stretch>
            <a:fillRect/>
          </a:stretch>
        </p:blipFill>
        <p:spPr>
          <a:xfrm>
            <a:off x="9548081" y="4972342"/>
            <a:ext cx="1951740" cy="1326798"/>
          </a:xfrm>
          <a:prstGeom prst="rect">
            <a:avLst/>
          </a:prstGeom>
        </p:spPr>
      </p:pic>
    </p:spTree>
    <p:extLst>
      <p:ext uri="{BB962C8B-B14F-4D97-AF65-F5344CB8AC3E}">
        <p14:creationId xmlns:p14="http://schemas.microsoft.com/office/powerpoint/2010/main" val="11963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D2A4-1336-4E2C-1147-9E9525164F18}"/>
              </a:ext>
            </a:extLst>
          </p:cNvPr>
          <p:cNvSpPr>
            <a:spLocks noGrp="1"/>
          </p:cNvSpPr>
          <p:nvPr>
            <p:ph type="title"/>
          </p:nvPr>
        </p:nvSpPr>
        <p:spPr/>
        <p:txBody>
          <a:bodyPr/>
          <a:lstStyle/>
          <a:p>
            <a:endParaRPr lang="en-US"/>
          </a:p>
        </p:txBody>
      </p:sp>
      <p:pic>
        <p:nvPicPr>
          <p:cNvPr id="4" name="Content Placeholder 4">
            <a:extLst>
              <a:ext uri="{FF2B5EF4-FFF2-40B4-BE49-F238E27FC236}">
                <a16:creationId xmlns:a16="http://schemas.microsoft.com/office/drawing/2014/main" id="{5F61DEC9-2AFB-EF0D-C5D9-A56563CD487A}"/>
              </a:ext>
            </a:extLst>
          </p:cNvPr>
          <p:cNvPicPr>
            <a:picLocks noChangeAspect="1"/>
          </p:cNvPicPr>
          <p:nvPr/>
        </p:nvPicPr>
        <p:blipFill>
          <a:blip r:embed="rId3"/>
          <a:stretch>
            <a:fillRect/>
          </a:stretch>
        </p:blipFill>
        <p:spPr>
          <a:xfrm>
            <a:off x="304836" y="0"/>
            <a:ext cx="11410928" cy="3273724"/>
          </a:xfrm>
          <a:prstGeom prst="rect">
            <a:avLst/>
          </a:prstGeom>
        </p:spPr>
      </p:pic>
      <p:pic>
        <p:nvPicPr>
          <p:cNvPr id="6" name="Picture 5">
            <a:extLst>
              <a:ext uri="{FF2B5EF4-FFF2-40B4-BE49-F238E27FC236}">
                <a16:creationId xmlns:a16="http://schemas.microsoft.com/office/drawing/2014/main" id="{DC153657-FCBF-BAA4-8C50-59BB336C4533}"/>
              </a:ext>
            </a:extLst>
          </p:cNvPr>
          <p:cNvPicPr>
            <a:picLocks noChangeAspect="1"/>
          </p:cNvPicPr>
          <p:nvPr/>
        </p:nvPicPr>
        <p:blipFill>
          <a:blip r:embed="rId4"/>
          <a:stretch>
            <a:fillRect/>
          </a:stretch>
        </p:blipFill>
        <p:spPr>
          <a:xfrm>
            <a:off x="0" y="4927400"/>
            <a:ext cx="3072051" cy="1930600"/>
          </a:xfrm>
          <a:prstGeom prst="rect">
            <a:avLst/>
          </a:prstGeom>
        </p:spPr>
      </p:pic>
      <p:pic>
        <p:nvPicPr>
          <p:cNvPr id="8" name="Picture 7">
            <a:extLst>
              <a:ext uri="{FF2B5EF4-FFF2-40B4-BE49-F238E27FC236}">
                <a16:creationId xmlns:a16="http://schemas.microsoft.com/office/drawing/2014/main" id="{9721428F-BE74-8EF9-4CF8-29818745DE1F}"/>
              </a:ext>
            </a:extLst>
          </p:cNvPr>
          <p:cNvPicPr>
            <a:picLocks noChangeAspect="1"/>
          </p:cNvPicPr>
          <p:nvPr/>
        </p:nvPicPr>
        <p:blipFill>
          <a:blip r:embed="rId5"/>
          <a:stretch>
            <a:fillRect/>
          </a:stretch>
        </p:blipFill>
        <p:spPr>
          <a:xfrm>
            <a:off x="2993205" y="4986107"/>
            <a:ext cx="3043867" cy="1585347"/>
          </a:xfrm>
          <a:prstGeom prst="rect">
            <a:avLst/>
          </a:prstGeom>
        </p:spPr>
      </p:pic>
      <p:pic>
        <p:nvPicPr>
          <p:cNvPr id="10" name="Picture 9">
            <a:extLst>
              <a:ext uri="{FF2B5EF4-FFF2-40B4-BE49-F238E27FC236}">
                <a16:creationId xmlns:a16="http://schemas.microsoft.com/office/drawing/2014/main" id="{D8D2781F-63A9-2CD2-14B5-5BE4DC0DD3FA}"/>
              </a:ext>
            </a:extLst>
          </p:cNvPr>
          <p:cNvPicPr>
            <a:picLocks noChangeAspect="1"/>
          </p:cNvPicPr>
          <p:nvPr/>
        </p:nvPicPr>
        <p:blipFill>
          <a:blip r:embed="rId6"/>
          <a:stretch>
            <a:fillRect/>
          </a:stretch>
        </p:blipFill>
        <p:spPr>
          <a:xfrm>
            <a:off x="9142097" y="4927400"/>
            <a:ext cx="2950969" cy="1932092"/>
          </a:xfrm>
          <a:prstGeom prst="rect">
            <a:avLst/>
          </a:prstGeom>
        </p:spPr>
      </p:pic>
      <p:pic>
        <p:nvPicPr>
          <p:cNvPr id="12" name="Picture 11">
            <a:extLst>
              <a:ext uri="{FF2B5EF4-FFF2-40B4-BE49-F238E27FC236}">
                <a16:creationId xmlns:a16="http://schemas.microsoft.com/office/drawing/2014/main" id="{D1642033-2655-B42F-DAD7-D287B6A956A6}"/>
              </a:ext>
            </a:extLst>
          </p:cNvPr>
          <p:cNvPicPr>
            <a:picLocks noChangeAspect="1"/>
          </p:cNvPicPr>
          <p:nvPr/>
        </p:nvPicPr>
        <p:blipFill>
          <a:blip r:embed="rId7"/>
          <a:stretch>
            <a:fillRect/>
          </a:stretch>
        </p:blipFill>
        <p:spPr>
          <a:xfrm>
            <a:off x="6331566" y="4892151"/>
            <a:ext cx="2516037" cy="2001097"/>
          </a:xfrm>
          <a:prstGeom prst="rect">
            <a:avLst/>
          </a:prstGeom>
        </p:spPr>
      </p:pic>
      <p:pic>
        <p:nvPicPr>
          <p:cNvPr id="14" name="Picture 13">
            <a:extLst>
              <a:ext uri="{FF2B5EF4-FFF2-40B4-BE49-F238E27FC236}">
                <a16:creationId xmlns:a16="http://schemas.microsoft.com/office/drawing/2014/main" id="{A4B320AF-A207-B229-EA7F-FDDD13D13A84}"/>
              </a:ext>
            </a:extLst>
          </p:cNvPr>
          <p:cNvPicPr>
            <a:picLocks noChangeAspect="1"/>
          </p:cNvPicPr>
          <p:nvPr/>
        </p:nvPicPr>
        <p:blipFill>
          <a:blip r:embed="rId8"/>
          <a:stretch>
            <a:fillRect/>
          </a:stretch>
        </p:blipFill>
        <p:spPr>
          <a:xfrm>
            <a:off x="3529197" y="3460708"/>
            <a:ext cx="4127090" cy="1470275"/>
          </a:xfrm>
          <a:prstGeom prst="rect">
            <a:avLst/>
          </a:prstGeom>
        </p:spPr>
      </p:pic>
    </p:spTree>
    <p:extLst>
      <p:ext uri="{BB962C8B-B14F-4D97-AF65-F5344CB8AC3E}">
        <p14:creationId xmlns:p14="http://schemas.microsoft.com/office/powerpoint/2010/main" val="912622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A139-AFC0-1F3D-AD73-AC11347BC476}"/>
              </a:ext>
            </a:extLst>
          </p:cNvPr>
          <p:cNvSpPr>
            <a:spLocks noGrp="1"/>
          </p:cNvSpPr>
          <p:nvPr>
            <p:ph type="title"/>
          </p:nvPr>
        </p:nvSpPr>
        <p:spPr>
          <a:xfrm>
            <a:off x="762000" y="2981325"/>
            <a:ext cx="3905250" cy="2143125"/>
          </a:xfrm>
        </p:spPr>
        <p:txBody>
          <a:bodyPr>
            <a:normAutofit fontScale="90000"/>
          </a:bodyPr>
          <a:lstStyle/>
          <a:p>
            <a:r>
              <a:rPr lang="en-US" dirty="0">
                <a:solidFill>
                  <a:schemeClr val="bg1"/>
                </a:solidFill>
              </a:rPr>
              <a:t>Thank you!!!</a:t>
            </a:r>
            <a:br>
              <a:rPr lang="en-US" dirty="0">
                <a:solidFill>
                  <a:schemeClr val="bg1"/>
                </a:solidFill>
              </a:rPr>
            </a:br>
            <a:br>
              <a:rPr lang="en-US" dirty="0">
                <a:solidFill>
                  <a:schemeClr val="bg1"/>
                </a:solidFill>
              </a:rPr>
            </a:br>
            <a:r>
              <a:rPr lang="en-US" sz="3100" dirty="0">
                <a:solidFill>
                  <a:schemeClr val="bg1"/>
                </a:solidFill>
              </a:rPr>
              <a:t>Contact me at</a:t>
            </a:r>
            <a:br>
              <a:rPr lang="en-US" sz="3100" dirty="0">
                <a:solidFill>
                  <a:schemeClr val="bg1"/>
                </a:solidFill>
              </a:rPr>
            </a:br>
            <a:r>
              <a:rPr lang="en-US" sz="3100" dirty="0">
                <a:solidFill>
                  <a:schemeClr val="bg1"/>
                </a:solidFill>
              </a:rPr>
              <a:t>Jsosa@g.Harvard.edu</a:t>
            </a:r>
            <a:endParaRPr lang="en-US" dirty="0">
              <a:solidFill>
                <a:schemeClr val="bg1"/>
              </a:solidFill>
            </a:endParaRPr>
          </a:p>
        </p:txBody>
      </p:sp>
      <p:sp>
        <p:nvSpPr>
          <p:cNvPr id="4" name="Title 1">
            <a:extLst>
              <a:ext uri="{FF2B5EF4-FFF2-40B4-BE49-F238E27FC236}">
                <a16:creationId xmlns:a16="http://schemas.microsoft.com/office/drawing/2014/main" id="{7749CAB8-ADC6-6798-E160-494B7DE2AC06}"/>
              </a:ext>
            </a:extLst>
          </p:cNvPr>
          <p:cNvSpPr txBox="1">
            <a:spLocks/>
          </p:cNvSpPr>
          <p:nvPr/>
        </p:nvSpPr>
        <p:spPr>
          <a:xfrm>
            <a:off x="6445250" y="2873374"/>
            <a:ext cx="3905250" cy="3203576"/>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Find out where to recycle your batteries here:</a:t>
            </a:r>
          </a:p>
          <a:p>
            <a:r>
              <a:rPr lang="en-US" dirty="0">
                <a:hlinkClick r:id="rId3"/>
              </a:rPr>
              <a:t>Used Lithium-Ion Batteries | US EPA</a:t>
            </a:r>
            <a:endParaRPr lang="en-US" dirty="0"/>
          </a:p>
          <a:p>
            <a:endParaRPr lang="en-US" dirty="0">
              <a:solidFill>
                <a:schemeClr val="bg1"/>
              </a:solidFill>
            </a:endParaRPr>
          </a:p>
          <a:p>
            <a:r>
              <a:rPr lang="en-US" dirty="0">
                <a:solidFill>
                  <a:schemeClr val="bg1"/>
                </a:solidFill>
              </a:rPr>
              <a:t>Or at https://www.epa.gov/recycle/used-lithium-ion-batteries</a:t>
            </a:r>
          </a:p>
        </p:txBody>
      </p:sp>
    </p:spTree>
    <p:extLst>
      <p:ext uri="{BB962C8B-B14F-4D97-AF65-F5344CB8AC3E}">
        <p14:creationId xmlns:p14="http://schemas.microsoft.com/office/powerpoint/2010/main" val="415366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56B13-4491-CD87-CC68-B4B77FF0E34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Battery Market: Lithium Ion</a:t>
            </a:r>
          </a:p>
        </p:txBody>
      </p:sp>
      <p:sp>
        <p:nvSpPr>
          <p:cNvPr id="206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Global lithium-ion battery market share, by application, 2021 (%)">
            <a:extLst>
              <a:ext uri="{FF2B5EF4-FFF2-40B4-BE49-F238E27FC236}">
                <a16:creationId xmlns:a16="http://schemas.microsoft.com/office/drawing/2014/main" id="{02491FD6-A6C6-510C-7228-18A663A9CD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48136" y="2062433"/>
            <a:ext cx="8089827" cy="42269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60E5DDF-3A5B-30EB-C3B0-D37FF4C9BFC4}"/>
              </a:ext>
            </a:extLst>
          </p:cNvPr>
          <p:cNvSpPr>
            <a:spLocks noGrp="1"/>
          </p:cNvSpPr>
          <p:nvPr>
            <p:ph idx="1"/>
          </p:nvPr>
        </p:nvSpPr>
        <p:spPr>
          <a:xfrm>
            <a:off x="-71398" y="6060307"/>
            <a:ext cx="11619919" cy="810127"/>
          </a:xfrm>
        </p:spPr>
        <p:txBody>
          <a:bodyPr anchor="ctr">
            <a:normAutofit/>
          </a:bodyPr>
          <a:lstStyle/>
          <a:p>
            <a:r>
              <a:rPr lang="en-US" sz="1200" dirty="0"/>
              <a:t>https://www.grandviewresearch.com/industry-analysis/lithium-ion-battery-market</a:t>
            </a:r>
          </a:p>
        </p:txBody>
      </p:sp>
    </p:spTree>
    <p:extLst>
      <p:ext uri="{BB962C8B-B14F-4D97-AF65-F5344CB8AC3E}">
        <p14:creationId xmlns:p14="http://schemas.microsoft.com/office/powerpoint/2010/main" val="4067199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EB41-7288-1D3A-D005-BB3F7ED847C9}"/>
              </a:ext>
            </a:extLst>
          </p:cNvPr>
          <p:cNvSpPr>
            <a:spLocks noGrp="1"/>
          </p:cNvSpPr>
          <p:nvPr>
            <p:ph type="title"/>
          </p:nvPr>
        </p:nvSpPr>
        <p:spPr/>
        <p:txBody>
          <a:bodyPr/>
          <a:lstStyle/>
          <a:p>
            <a:r>
              <a:rPr lang="en-US" dirty="0"/>
              <a:t>Supplemental for mass calculation of imported battery materials</a:t>
            </a:r>
          </a:p>
        </p:txBody>
      </p:sp>
      <p:sp>
        <p:nvSpPr>
          <p:cNvPr id="3" name="Content Placeholder 2">
            <a:extLst>
              <a:ext uri="{FF2B5EF4-FFF2-40B4-BE49-F238E27FC236}">
                <a16:creationId xmlns:a16="http://schemas.microsoft.com/office/drawing/2014/main" id="{93D15BA6-F826-BDFC-E62D-BA993983A9E0}"/>
              </a:ext>
            </a:extLst>
          </p:cNvPr>
          <p:cNvSpPr>
            <a:spLocks noGrp="1"/>
          </p:cNvSpPr>
          <p:nvPr>
            <p:ph idx="1"/>
          </p:nvPr>
        </p:nvSpPr>
        <p:spPr/>
        <p:txBody>
          <a:bodyPr/>
          <a:lstStyle/>
          <a:p>
            <a:endParaRPr lang="en-US" dirty="0"/>
          </a:p>
        </p:txBody>
      </p:sp>
      <p:pic>
        <p:nvPicPr>
          <p:cNvPr id="1026" name="Picture 2" descr="SNL Image">
            <a:extLst>
              <a:ext uri="{FF2B5EF4-FFF2-40B4-BE49-F238E27FC236}">
                <a16:creationId xmlns:a16="http://schemas.microsoft.com/office/drawing/2014/main" id="{89B14E8B-3630-5E16-E83B-B3BF2E684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709024"/>
            <a:ext cx="6546850" cy="47911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7547401-15B7-A97A-6D22-25CD83FBE46E}"/>
              </a:ext>
            </a:extLst>
          </p:cNvPr>
          <p:cNvSpPr txBox="1"/>
          <p:nvPr/>
        </p:nvSpPr>
        <p:spPr>
          <a:xfrm>
            <a:off x="142875" y="6385896"/>
            <a:ext cx="11906250" cy="461665"/>
          </a:xfrm>
          <a:prstGeom prst="rect">
            <a:avLst/>
          </a:prstGeom>
          <a:noFill/>
        </p:spPr>
        <p:txBody>
          <a:bodyPr wrap="square">
            <a:spAutoFit/>
          </a:bodyPr>
          <a:lstStyle/>
          <a:p>
            <a:r>
              <a:rPr lang="en-US" sz="1200" dirty="0">
                <a:hlinkClick r:id="rId3"/>
              </a:rPr>
              <a:t>https://www.spglobal.com/marketintelligence/en/news-insights/latest-news-headlines/us-lithium-ion-battery-imports-surge-as-auto-energy-sectors-race-to-meet-demand-69048550</a:t>
            </a:r>
            <a:r>
              <a:rPr lang="en-US" sz="1200" dirty="0"/>
              <a:t> Accessed Nov 17th, 2022</a:t>
            </a:r>
          </a:p>
        </p:txBody>
      </p:sp>
    </p:spTree>
    <p:extLst>
      <p:ext uri="{BB962C8B-B14F-4D97-AF65-F5344CB8AC3E}">
        <p14:creationId xmlns:p14="http://schemas.microsoft.com/office/powerpoint/2010/main" val="1501481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56B13-4491-CD87-CC68-B4B77FF0E346}"/>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Battery Market: Lithium Ion</a:t>
            </a:r>
          </a:p>
        </p:txBody>
      </p:sp>
      <p:sp>
        <p:nvSpPr>
          <p:cNvPr id="6" name="Content Placeholder 2">
            <a:extLst>
              <a:ext uri="{FF2B5EF4-FFF2-40B4-BE49-F238E27FC236}">
                <a16:creationId xmlns:a16="http://schemas.microsoft.com/office/drawing/2014/main" id="{660E5DDF-3A5B-30EB-C3B0-D37FF4C9BFC4}"/>
              </a:ext>
            </a:extLst>
          </p:cNvPr>
          <p:cNvSpPr>
            <a:spLocks noGrp="1"/>
          </p:cNvSpPr>
          <p:nvPr>
            <p:ph idx="1"/>
          </p:nvPr>
        </p:nvSpPr>
        <p:spPr>
          <a:xfrm>
            <a:off x="629323" y="6145979"/>
            <a:ext cx="10909643" cy="687406"/>
          </a:xfrm>
        </p:spPr>
        <p:txBody>
          <a:bodyPr vert="horz" lIns="91440" tIns="45720" rIns="91440" bIns="45720" rtlCol="0" anchor="ctr">
            <a:normAutofit/>
          </a:bodyPr>
          <a:lstStyle/>
          <a:p>
            <a:pPr marL="0" indent="0" algn="ctr">
              <a:buNone/>
            </a:pPr>
            <a:r>
              <a:rPr lang="en-US" sz="1200" kern="1200">
                <a:solidFill>
                  <a:schemeClr val="tx1"/>
                </a:solidFill>
                <a:latin typeface="+mn-lt"/>
                <a:ea typeface="+mn-ea"/>
                <a:cs typeface="+mn-cs"/>
              </a:rPr>
              <a:t>https://www.grandviewresearch.com/industry-analysis/lithium-ion-battery-market</a:t>
            </a:r>
          </a:p>
        </p:txBody>
      </p:sp>
      <p:sp>
        <p:nvSpPr>
          <p:cNvPr id="2057"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U.S. lithium-ion battery market size, by product, 2020 - 2030 (USD Billion)">
            <a:extLst>
              <a:ext uri="{FF2B5EF4-FFF2-40B4-BE49-F238E27FC236}">
                <a16:creationId xmlns:a16="http://schemas.microsoft.com/office/drawing/2014/main" id="{671AFBB6-F42F-CD8E-1F42-BFB27E9175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0571" y="1854770"/>
            <a:ext cx="8354171" cy="436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D4D1-8F94-63C5-3D62-C35CC740926B}"/>
              </a:ext>
            </a:extLst>
          </p:cNvPr>
          <p:cNvSpPr>
            <a:spLocks noGrp="1"/>
          </p:cNvSpPr>
          <p:nvPr>
            <p:ph type="title"/>
          </p:nvPr>
        </p:nvSpPr>
        <p:spPr/>
        <p:txBody>
          <a:bodyPr/>
          <a:lstStyle/>
          <a:p>
            <a:r>
              <a:rPr lang="en-US" dirty="0"/>
              <a:t>Life Cycle of Batteries</a:t>
            </a:r>
          </a:p>
        </p:txBody>
      </p:sp>
      <p:sp>
        <p:nvSpPr>
          <p:cNvPr id="3" name="Content Placeholder 2">
            <a:extLst>
              <a:ext uri="{FF2B5EF4-FFF2-40B4-BE49-F238E27FC236}">
                <a16:creationId xmlns:a16="http://schemas.microsoft.com/office/drawing/2014/main" id="{D2983D9B-B1EB-B48E-D4B6-D3298B1B46E7}"/>
              </a:ext>
            </a:extLst>
          </p:cNvPr>
          <p:cNvSpPr>
            <a:spLocks noGrp="1"/>
          </p:cNvSpPr>
          <p:nvPr>
            <p:ph idx="1"/>
          </p:nvPr>
        </p:nvSpPr>
        <p:spPr/>
        <p:txBody>
          <a:bodyPr/>
          <a:lstStyle/>
          <a:p>
            <a:endParaRPr lang="en-US" dirty="0"/>
          </a:p>
        </p:txBody>
      </p:sp>
      <p:pic>
        <p:nvPicPr>
          <p:cNvPr id="1026" name="Picture 2" descr="This is a graphic of the lifecycle of a battery starting with raw materials to supply then manufacturing, then sale, then use, then collection. From collection one arrow points to landfill and the other to reuse/refurbish.">
            <a:extLst>
              <a:ext uri="{FF2B5EF4-FFF2-40B4-BE49-F238E27FC236}">
                <a16:creationId xmlns:a16="http://schemas.microsoft.com/office/drawing/2014/main" id="{8E81957B-B88D-6233-B6E1-02F84573A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090" y="1587500"/>
            <a:ext cx="6096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8A82BA-9243-8BF4-81E5-F19423CA0436}"/>
              </a:ext>
            </a:extLst>
          </p:cNvPr>
          <p:cNvSpPr txBox="1"/>
          <p:nvPr/>
        </p:nvSpPr>
        <p:spPr>
          <a:xfrm>
            <a:off x="1481680" y="6581001"/>
            <a:ext cx="8614820" cy="276999"/>
          </a:xfrm>
          <a:prstGeom prst="rect">
            <a:avLst/>
          </a:prstGeom>
          <a:noFill/>
        </p:spPr>
        <p:txBody>
          <a:bodyPr wrap="square">
            <a:spAutoFit/>
          </a:bodyPr>
          <a:lstStyle/>
          <a:p>
            <a:pPr algn="ctr"/>
            <a:r>
              <a:rPr lang="en-US" sz="1200" dirty="0">
                <a:hlinkClick r:id="rId4"/>
              </a:rPr>
              <a:t>https://www.epa.gov/recycle/used-lithium-ion-batteries</a:t>
            </a:r>
            <a:r>
              <a:rPr lang="en-US" sz="1200" dirty="0"/>
              <a:t> Accessed Nov 16</a:t>
            </a:r>
            <a:r>
              <a:rPr lang="en-US" sz="1200" baseline="30000" dirty="0"/>
              <a:t>th</a:t>
            </a:r>
            <a:r>
              <a:rPr lang="en-US" sz="1200" dirty="0"/>
              <a:t>, 2022</a:t>
            </a:r>
          </a:p>
        </p:txBody>
      </p:sp>
    </p:spTree>
    <p:extLst>
      <p:ext uri="{BB962C8B-B14F-4D97-AF65-F5344CB8AC3E}">
        <p14:creationId xmlns:p14="http://schemas.microsoft.com/office/powerpoint/2010/main" val="22490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088D8-876E-5552-D70B-748C6B14BEE8}"/>
              </a:ext>
            </a:extLst>
          </p:cNvPr>
          <p:cNvSpPr>
            <a:spLocks noGrp="1"/>
          </p:cNvSpPr>
          <p:nvPr>
            <p:ph type="title"/>
          </p:nvPr>
        </p:nvSpPr>
        <p:spPr/>
        <p:txBody>
          <a:bodyPr/>
          <a:lstStyle/>
          <a:p>
            <a:r>
              <a:rPr lang="en-US" dirty="0"/>
              <a:t>Issue: Improper handling of materials</a:t>
            </a:r>
          </a:p>
        </p:txBody>
      </p:sp>
      <p:sp>
        <p:nvSpPr>
          <p:cNvPr id="3" name="Content Placeholder 2">
            <a:extLst>
              <a:ext uri="{FF2B5EF4-FFF2-40B4-BE49-F238E27FC236}">
                <a16:creationId xmlns:a16="http://schemas.microsoft.com/office/drawing/2014/main" id="{861524FA-3C4C-DDBD-67FC-042C50CC48EC}"/>
              </a:ext>
            </a:extLst>
          </p:cNvPr>
          <p:cNvSpPr>
            <a:spLocks noGrp="1"/>
          </p:cNvSpPr>
          <p:nvPr>
            <p:ph idx="1"/>
          </p:nvPr>
        </p:nvSpPr>
        <p:spPr>
          <a:xfrm>
            <a:off x="6604000" y="1801989"/>
            <a:ext cx="5822950" cy="4351338"/>
          </a:xfrm>
        </p:spPr>
        <p:txBody>
          <a:bodyPr/>
          <a:lstStyle/>
          <a:p>
            <a:r>
              <a:rPr lang="en-US" dirty="0"/>
              <a:t>By 2030, </a:t>
            </a:r>
            <a:r>
              <a:rPr lang="en-US" dirty="0">
                <a:hlinkClick r:id="rId3"/>
              </a:rPr>
              <a:t>estimated</a:t>
            </a:r>
            <a:r>
              <a:rPr lang="en-US" dirty="0"/>
              <a:t> at least 2,619,000 metric tons of lithium-ion batteries will need to be recycled</a:t>
            </a:r>
          </a:p>
          <a:p>
            <a:r>
              <a:rPr lang="en-US" dirty="0"/>
              <a:t>Examples of recycling in 2019</a:t>
            </a:r>
          </a:p>
          <a:p>
            <a:pPr lvl="1"/>
            <a:r>
              <a:rPr lang="en-US" dirty="0"/>
              <a:t>Australia: 2-3% of Li+ batteries collected and recycled</a:t>
            </a:r>
          </a:p>
          <a:p>
            <a:pPr lvl="1"/>
            <a:r>
              <a:rPr lang="en-US" dirty="0"/>
              <a:t>EU and US: Less than 5% (~4k tons for US)</a:t>
            </a:r>
          </a:p>
          <a:p>
            <a:endParaRPr lang="en-US" dirty="0"/>
          </a:p>
          <a:p>
            <a:endParaRPr lang="en-US" dirty="0"/>
          </a:p>
        </p:txBody>
      </p:sp>
      <p:pic>
        <p:nvPicPr>
          <p:cNvPr id="4" name="Picture 3">
            <a:extLst>
              <a:ext uri="{FF2B5EF4-FFF2-40B4-BE49-F238E27FC236}">
                <a16:creationId xmlns:a16="http://schemas.microsoft.com/office/drawing/2014/main" id="{4A16BFF4-8B4C-ED67-982A-436DB5CD9D08}"/>
              </a:ext>
            </a:extLst>
          </p:cNvPr>
          <p:cNvPicPr>
            <a:picLocks noChangeAspect="1"/>
          </p:cNvPicPr>
          <p:nvPr/>
        </p:nvPicPr>
        <p:blipFill>
          <a:blip r:embed="rId4"/>
          <a:stretch>
            <a:fillRect/>
          </a:stretch>
        </p:blipFill>
        <p:spPr>
          <a:xfrm>
            <a:off x="172357" y="1874838"/>
            <a:ext cx="6014315" cy="4205639"/>
          </a:xfrm>
          <a:prstGeom prst="rect">
            <a:avLst/>
          </a:prstGeom>
        </p:spPr>
      </p:pic>
      <p:sp>
        <p:nvSpPr>
          <p:cNvPr id="5" name="TextBox 4">
            <a:extLst>
              <a:ext uri="{FF2B5EF4-FFF2-40B4-BE49-F238E27FC236}">
                <a16:creationId xmlns:a16="http://schemas.microsoft.com/office/drawing/2014/main" id="{6F6E3433-4BB2-46F7-B314-7BB363ACF9D5}"/>
              </a:ext>
            </a:extLst>
          </p:cNvPr>
          <p:cNvSpPr txBox="1"/>
          <p:nvPr/>
        </p:nvSpPr>
        <p:spPr>
          <a:xfrm>
            <a:off x="121557" y="6080477"/>
            <a:ext cx="11531600" cy="830997"/>
          </a:xfrm>
          <a:prstGeom prst="rect">
            <a:avLst/>
          </a:prstGeom>
          <a:noFill/>
        </p:spPr>
        <p:txBody>
          <a:bodyPr wrap="square">
            <a:spAutoFit/>
          </a:bodyPr>
          <a:lstStyle/>
          <a:p>
            <a:r>
              <a:rPr lang="en-US" sz="1200" dirty="0"/>
              <a:t>EPA Lithium-Ion Battery Disposal and Recycling Stakeholder Workshop Summary Report | October 5 &amp; 19, 2021</a:t>
            </a:r>
          </a:p>
          <a:p>
            <a:r>
              <a:rPr lang="en-US" sz="1200" dirty="0">
                <a:hlinkClick r:id="rId5"/>
              </a:rPr>
              <a:t>https://www.popsci.com/energy/lithium-ion-batteries-recycling-fire/</a:t>
            </a:r>
            <a:r>
              <a:rPr lang="en-US" sz="1200" dirty="0"/>
              <a:t> accessed Nov 17, 2022 </a:t>
            </a:r>
          </a:p>
          <a:p>
            <a:r>
              <a:rPr lang="en-US" sz="1200" dirty="0"/>
              <a:t>https://cen.acs.org/materials/energy-storage/time-serious-recycling-lithium/97/i28</a:t>
            </a:r>
          </a:p>
          <a:p>
            <a:endParaRPr lang="en-US" sz="1200" dirty="0"/>
          </a:p>
        </p:txBody>
      </p:sp>
      <p:sp>
        <p:nvSpPr>
          <p:cNvPr id="7" name="TextBox 6">
            <a:extLst>
              <a:ext uri="{FF2B5EF4-FFF2-40B4-BE49-F238E27FC236}">
                <a16:creationId xmlns:a16="http://schemas.microsoft.com/office/drawing/2014/main" id="{3D554E22-4E4E-AFB9-27B7-25979AE55BCC}"/>
              </a:ext>
            </a:extLst>
          </p:cNvPr>
          <p:cNvSpPr txBox="1"/>
          <p:nvPr/>
        </p:nvSpPr>
        <p:spPr>
          <a:xfrm>
            <a:off x="270782" y="5063180"/>
            <a:ext cx="5616575" cy="923330"/>
          </a:xfrm>
          <a:prstGeom prst="rect">
            <a:avLst/>
          </a:prstGeom>
          <a:noFill/>
        </p:spPr>
        <p:txBody>
          <a:bodyPr wrap="square">
            <a:spAutoFit/>
          </a:bodyPr>
          <a:lstStyle/>
          <a:p>
            <a:r>
              <a:rPr lang="en-US" dirty="0">
                <a:solidFill>
                  <a:schemeClr val="bg1"/>
                </a:solidFill>
              </a:rPr>
              <a:t>It is estimated that the US and Canada have </a:t>
            </a:r>
            <a:r>
              <a:rPr lang="en-US" dirty="0">
                <a:solidFill>
                  <a:schemeClr val="bg1"/>
                </a:solidFill>
                <a:hlinkClick r:id="rId6">
                  <a:extLst>
                    <a:ext uri="{A12FA001-AC4F-418D-AE19-62706E023703}">
                      <ahyp:hlinkClr xmlns:ahyp="http://schemas.microsoft.com/office/drawing/2018/hyperlinkcolor" val="tx"/>
                    </a:ext>
                  </a:extLst>
                </a:hlinkClick>
              </a:rPr>
              <a:t>incurred losses worth more than $1.2 billion</a:t>
            </a:r>
            <a:r>
              <a:rPr lang="en-US" dirty="0">
                <a:solidFill>
                  <a:schemeClr val="bg1"/>
                </a:solidFill>
              </a:rPr>
              <a:t> because of lithium-ion battery fires. </a:t>
            </a:r>
          </a:p>
        </p:txBody>
      </p:sp>
      <p:pic>
        <p:nvPicPr>
          <p:cNvPr id="2050" name="Picture 2" descr="YARN | We've got a long way to go. | Mulan (1998) Animation ...">
            <a:extLst>
              <a:ext uri="{FF2B5EF4-FFF2-40B4-BE49-F238E27FC236}">
                <a16:creationId xmlns:a16="http://schemas.microsoft.com/office/drawing/2014/main" id="{B695C81D-9298-070C-1997-70BD0CE838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7600" y="4853749"/>
            <a:ext cx="3215557" cy="195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12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9E17CE-C9D6-73CC-90CB-AB66D76633C6}"/>
              </a:ext>
            </a:extLst>
          </p:cNvPr>
          <p:cNvPicPr>
            <a:picLocks noChangeAspect="1"/>
          </p:cNvPicPr>
          <p:nvPr/>
        </p:nvPicPr>
        <p:blipFill>
          <a:blip r:embed="rId3"/>
          <a:stretch>
            <a:fillRect/>
          </a:stretch>
        </p:blipFill>
        <p:spPr>
          <a:xfrm>
            <a:off x="8161" y="50800"/>
            <a:ext cx="7335093" cy="6648450"/>
          </a:xfrm>
          <a:prstGeom prst="rect">
            <a:avLst/>
          </a:prstGeom>
        </p:spPr>
      </p:pic>
      <p:sp>
        <p:nvSpPr>
          <p:cNvPr id="5" name="Title 4">
            <a:extLst>
              <a:ext uri="{FF2B5EF4-FFF2-40B4-BE49-F238E27FC236}">
                <a16:creationId xmlns:a16="http://schemas.microsoft.com/office/drawing/2014/main" id="{8EC6D84E-A107-8767-C818-9FCBFBA42B83}"/>
              </a:ext>
            </a:extLst>
          </p:cNvPr>
          <p:cNvSpPr>
            <a:spLocks noGrp="1"/>
          </p:cNvSpPr>
          <p:nvPr>
            <p:ph type="title"/>
          </p:nvPr>
        </p:nvSpPr>
        <p:spPr>
          <a:xfrm>
            <a:off x="7766050" y="2600325"/>
            <a:ext cx="3460750" cy="1325563"/>
          </a:xfrm>
        </p:spPr>
        <p:txBody>
          <a:bodyPr>
            <a:normAutofit fontScale="90000"/>
          </a:bodyPr>
          <a:lstStyle/>
          <a:p>
            <a:r>
              <a:rPr lang="en-US" dirty="0"/>
              <a:t>Sankey diagram of recycling</a:t>
            </a:r>
          </a:p>
        </p:txBody>
      </p:sp>
    </p:spTree>
    <p:extLst>
      <p:ext uri="{BB962C8B-B14F-4D97-AF65-F5344CB8AC3E}">
        <p14:creationId xmlns:p14="http://schemas.microsoft.com/office/powerpoint/2010/main" val="266810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4">
            <a:extLst>
              <a:ext uri="{FF2B5EF4-FFF2-40B4-BE49-F238E27FC236}">
                <a16:creationId xmlns:a16="http://schemas.microsoft.com/office/drawing/2014/main" id="{6C29C2BE-872A-F58B-CD76-0690B4CF24A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chemeClr val="tx1"/>
                </a:solidFill>
                <a:latin typeface="+mj-lt"/>
                <a:ea typeface="+mj-ea"/>
                <a:cs typeface="+mj-cs"/>
              </a:rPr>
              <a:t>Opportunities for recycling</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316C90D-9395-6175-EA46-75E00C1AD71B}"/>
              </a:ext>
            </a:extLst>
          </p:cNvPr>
          <p:cNvPicPr>
            <a:picLocks noChangeAspect="1"/>
          </p:cNvPicPr>
          <p:nvPr/>
        </p:nvPicPr>
        <p:blipFill>
          <a:blip r:embed="rId3"/>
          <a:stretch>
            <a:fillRect/>
          </a:stretch>
        </p:blipFill>
        <p:spPr>
          <a:xfrm>
            <a:off x="5415239" y="203928"/>
            <a:ext cx="6580817" cy="6416296"/>
          </a:xfrm>
          <a:prstGeom prst="rect">
            <a:avLst/>
          </a:prstGeom>
        </p:spPr>
      </p:pic>
    </p:spTree>
    <p:extLst>
      <p:ext uri="{BB962C8B-B14F-4D97-AF65-F5344CB8AC3E}">
        <p14:creationId xmlns:p14="http://schemas.microsoft.com/office/powerpoint/2010/main" val="135417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BBCE4-D9E6-8ADF-E2DB-0EF5E0D5BB7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Pyrometallurgy</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43F8A4-8921-5727-1CA0-738429381C1F}"/>
              </a:ext>
            </a:extLst>
          </p:cNvPr>
          <p:cNvPicPr>
            <a:picLocks noChangeAspect="1"/>
          </p:cNvPicPr>
          <p:nvPr/>
        </p:nvPicPr>
        <p:blipFill>
          <a:blip r:embed="rId3"/>
          <a:stretch>
            <a:fillRect/>
          </a:stretch>
        </p:blipFill>
        <p:spPr>
          <a:xfrm>
            <a:off x="5006232" y="367769"/>
            <a:ext cx="7184874" cy="6125105"/>
          </a:xfrm>
          <a:prstGeom prst="rect">
            <a:avLst/>
          </a:prstGeom>
        </p:spPr>
      </p:pic>
      <p:sp>
        <p:nvSpPr>
          <p:cNvPr id="3" name="TextBox 2">
            <a:extLst>
              <a:ext uri="{FF2B5EF4-FFF2-40B4-BE49-F238E27FC236}">
                <a16:creationId xmlns:a16="http://schemas.microsoft.com/office/drawing/2014/main" id="{ED4F5223-51BF-C332-0933-46A18A1C292E}"/>
              </a:ext>
            </a:extLst>
          </p:cNvPr>
          <p:cNvSpPr txBox="1"/>
          <p:nvPr/>
        </p:nvSpPr>
        <p:spPr>
          <a:xfrm>
            <a:off x="1123950" y="6492875"/>
            <a:ext cx="6096000" cy="276999"/>
          </a:xfrm>
          <a:prstGeom prst="rect">
            <a:avLst/>
          </a:prstGeom>
          <a:noFill/>
        </p:spPr>
        <p:txBody>
          <a:bodyPr wrap="square">
            <a:spAutoFit/>
          </a:bodyPr>
          <a:lstStyle/>
          <a:p>
            <a:r>
              <a:rPr lang="fr-FR" sz="1200" dirty="0">
                <a:effectLst/>
                <a:latin typeface="Arial" panose="020B0604020202020204" pitchFamily="34" charset="0"/>
              </a:rPr>
              <a:t>ACS EST </a:t>
            </a:r>
            <a:r>
              <a:rPr lang="fr-FR" sz="1200" dirty="0" err="1">
                <a:effectLst/>
                <a:latin typeface="Arial" panose="020B0604020202020204" pitchFamily="34" charset="0"/>
              </a:rPr>
              <a:t>Engg</a:t>
            </a:r>
            <a:r>
              <a:rPr lang="fr-FR" sz="1200" dirty="0">
                <a:effectLst/>
                <a:latin typeface="Arial" panose="020B0604020202020204" pitchFamily="34" charset="0"/>
              </a:rPr>
              <a:t>. 2021, 1, 1369</a:t>
            </a:r>
            <a:r>
              <a:rPr lang="fr-FR" sz="1200" dirty="0">
                <a:effectLst/>
                <a:latin typeface="Courier New" panose="02070309020205020404" pitchFamily="49" charset="0"/>
              </a:rPr>
              <a:t>−</a:t>
            </a:r>
            <a:r>
              <a:rPr lang="fr-FR" sz="1200" dirty="0">
                <a:effectLst/>
                <a:latin typeface="Arial" panose="020B0604020202020204" pitchFamily="34" charset="0"/>
              </a:rPr>
              <a:t>1382</a:t>
            </a:r>
            <a:endParaRPr lang="en-US" sz="1200" dirty="0"/>
          </a:p>
        </p:txBody>
      </p:sp>
    </p:spTree>
    <p:extLst>
      <p:ext uri="{BB962C8B-B14F-4D97-AF65-F5344CB8AC3E}">
        <p14:creationId xmlns:p14="http://schemas.microsoft.com/office/powerpoint/2010/main" val="1053993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3782</TotalTime>
  <Words>6594</Words>
  <Application>Microsoft Office PowerPoint</Application>
  <PresentationFormat>Widescreen</PresentationFormat>
  <Paragraphs>267</Paragraphs>
  <Slides>30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Courier New</vt:lpstr>
      <vt:lpstr>Inter</vt:lpstr>
      <vt:lpstr>itcfranklingothicstd-book</vt:lpstr>
      <vt:lpstr>Source Sans Pro Web</vt:lpstr>
      <vt:lpstr>Times New Roman</vt:lpstr>
      <vt:lpstr>Office Theme</vt:lpstr>
      <vt:lpstr>Enlightening Battery Recycling The truth of post-use can be frightening</vt:lpstr>
      <vt:lpstr>What goes into a Lithium ion battery?</vt:lpstr>
      <vt:lpstr>Battery Market: Lithium Ion</vt:lpstr>
      <vt:lpstr>Battery Market: Lithium Ion</vt:lpstr>
      <vt:lpstr>Life Cycle of Batteries</vt:lpstr>
      <vt:lpstr>Issue: Improper handling of materials</vt:lpstr>
      <vt:lpstr>Sankey diagram of recycling</vt:lpstr>
      <vt:lpstr>Opportunities for recycling</vt:lpstr>
      <vt:lpstr>Pyrometallurgy</vt:lpstr>
      <vt:lpstr>Pyrometallurgy</vt:lpstr>
      <vt:lpstr>PowerPoint Presentation</vt:lpstr>
      <vt:lpstr>Pyrometallurgy: Binders and electrolytes</vt:lpstr>
      <vt:lpstr>Pyrometallurgy: Anodes</vt:lpstr>
      <vt:lpstr>Pyrometallurgy: Pathway</vt:lpstr>
      <vt:lpstr>Hydrometallurgy: Pretreatment</vt:lpstr>
      <vt:lpstr>Hydrometallurgy:  Leaching</vt:lpstr>
      <vt:lpstr>Hydrometallurgy:  Materials Recovery: Solvent extraction</vt:lpstr>
      <vt:lpstr>Hydrometallurgy:  Materials Recovery: Chemical precipitation</vt:lpstr>
      <vt:lpstr>Hydrometallurgy:  Materials Recovery: Electrodeposition</vt:lpstr>
      <vt:lpstr>Recap:</vt:lpstr>
      <vt:lpstr>What does Harvard do?</vt:lpstr>
      <vt:lpstr>PowerPoint Presentation</vt:lpstr>
      <vt:lpstr>Challenges in scaling recycling</vt:lpstr>
      <vt:lpstr>New organizations for advanced recycling</vt:lpstr>
      <vt:lpstr>Pt 2: Trains &amp; Trams, what’s the plan?</vt:lpstr>
      <vt:lpstr>Pt 2, really:  What’s the plan?</vt:lpstr>
      <vt:lpstr>PowerPoint Presentation</vt:lpstr>
      <vt:lpstr>PowerPoint Presentation</vt:lpstr>
      <vt:lpstr>Thank you!!!  Contact me at Jsosa@g.Harvard.edu</vt:lpstr>
      <vt:lpstr>Supplemental for mass calculation of imported battery materials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Enlightening Battery Recycling</dc:title>
  <dc:creator>Sosa, Jordan</dc:creator>
  <cp:lastModifiedBy>Sosa, Jordan</cp:lastModifiedBy>
  <cp:revision>12</cp:revision>
  <dcterms:created xsi:type="dcterms:W3CDTF">2022-11-16T00:55:43Z</dcterms:created>
  <dcterms:modified xsi:type="dcterms:W3CDTF">2022-11-18T16:31:01Z</dcterms:modified>
</cp:coreProperties>
</file>