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sldIdLst>
    <p:sldId id="256" r:id="rId2"/>
    <p:sldId id="276" r:id="rId3"/>
    <p:sldId id="281" r:id="rId4"/>
    <p:sldId id="258" r:id="rId5"/>
    <p:sldId id="287" r:id="rId6"/>
    <p:sldId id="303" r:id="rId7"/>
    <p:sldId id="304" r:id="rId8"/>
    <p:sldId id="305" r:id="rId9"/>
    <p:sldId id="306" r:id="rId10"/>
    <p:sldId id="307" r:id="rId11"/>
    <p:sldId id="308" r:id="rId12"/>
    <p:sldId id="283" r:id="rId13"/>
    <p:sldId id="309" r:id="rId14"/>
    <p:sldId id="312" r:id="rId15"/>
    <p:sldId id="311" r:id="rId16"/>
    <p:sldId id="310" r:id="rId17"/>
    <p:sldId id="295" r:id="rId18"/>
    <p:sldId id="297" r:id="rId19"/>
    <p:sldId id="298" r:id="rId20"/>
    <p:sldId id="299" r:id="rId21"/>
    <p:sldId id="290" r:id="rId22"/>
    <p:sldId id="300" r:id="rId23"/>
    <p:sldId id="315" r:id="rId24"/>
    <p:sldId id="264" r:id="rId25"/>
    <p:sldId id="265" r:id="rId26"/>
    <p:sldId id="317" r:id="rId27"/>
    <p:sldId id="266" r:id="rId28"/>
    <p:sldId id="316" r:id="rId29"/>
    <p:sldId id="302" r:id="rId30"/>
    <p:sldId id="267" r:id="rId31"/>
    <p:sldId id="318" r:id="rId32"/>
    <p:sldId id="292" r:id="rId33"/>
    <p:sldId id="271" r:id="rId34"/>
    <p:sldId id="272" r:id="rId35"/>
    <p:sldId id="273" r:id="rId36"/>
    <p:sldId id="274" r:id="rId37"/>
    <p:sldId id="275" r:id="rId38"/>
    <p:sldId id="268" r:id="rId39"/>
    <p:sldId id="31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6"/>
    <p:restoredTop sz="87592"/>
  </p:normalViewPr>
  <p:slideViewPr>
    <p:cSldViewPr snapToGrid="0" snapToObjects="1">
      <p:cViewPr varScale="1">
        <p:scale>
          <a:sx n="102" d="100"/>
          <a:sy n="102" d="100"/>
        </p:scale>
        <p:origin x="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2AFED-1120-B14C-9F7C-54D44F7F2964}" type="datetimeFigureOut">
              <a:rPr lang="en-US" smtClean="0"/>
              <a:t>2/28/22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6626A-0171-F841-92F2-F16BEE41BF48}" type="slidenum">
              <a:rPr lang="en-US" smtClean="0"/>
              <a:t>‹#›</a:t>
            </a:fld>
            <a:endParaRPr lang="en-US"/>
          </a:p>
        </p:txBody>
      </p:sp>
    </p:spTree>
    <p:extLst>
      <p:ext uri="{BB962C8B-B14F-4D97-AF65-F5344CB8AC3E}">
        <p14:creationId xmlns:p14="http://schemas.microsoft.com/office/powerpoint/2010/main" val="643016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Blurb: “</a:t>
            </a:r>
            <a:r>
              <a:rPr lang="en-US" sz="1200" b="0" i="0" kern="1200" dirty="0">
                <a:solidFill>
                  <a:schemeClr val="tx1"/>
                </a:solidFill>
                <a:effectLst/>
                <a:latin typeface="+mn-lt"/>
                <a:ea typeface="+mn-ea"/>
                <a:cs typeface="+mn-cs"/>
              </a:rPr>
              <a:t>The cement industry is responsible for at least 5% of global greenhouse gas emissions, accounting for nearly a third of industry-related emissions. By volume, cement is the most-used manufactured substance globally, with about 4.3 Gt produced in 2020 and demand increasing every year. Over 60% of cement-related carbon dioxide emissions come directly from chemical reactions necessary to the production of cement. The remainder come from energy use, with the majority of thermal energy supplied by fossil fuels. This talk will provide an overview of the current state of the cement industry and explore pathways and challenges to achieving net zero emissions by 2050.</a:t>
            </a:r>
            <a:r>
              <a:rPr lang="en-US" dirty="0"/>
              <a:t>”</a:t>
            </a:r>
          </a:p>
          <a:p>
            <a:endParaRPr lang="en-US" dirty="0"/>
          </a:p>
          <a:p>
            <a:r>
              <a:rPr lang="en-US" dirty="0"/>
              <a:t>Cover photo source: https://</a:t>
            </a:r>
            <a:r>
              <a:rPr lang="en-US" dirty="0" err="1"/>
              <a:t>www.heidelbergcement.com</a:t>
            </a:r>
            <a:r>
              <a:rPr lang="en-US" dirty="0"/>
              <a:t>/</a:t>
            </a:r>
            <a:r>
              <a:rPr lang="en-US" dirty="0" err="1"/>
              <a:t>en</a:t>
            </a:r>
            <a:r>
              <a:rPr lang="en-US" dirty="0"/>
              <a:t>/cement</a:t>
            </a:r>
          </a:p>
        </p:txBody>
      </p:sp>
      <p:sp>
        <p:nvSpPr>
          <p:cNvPr id="4" name="Slide Number Placeholder 3"/>
          <p:cNvSpPr>
            <a:spLocks noGrp="1"/>
          </p:cNvSpPr>
          <p:nvPr>
            <p:ph type="sldNum" sz="quarter" idx="5"/>
          </p:nvPr>
        </p:nvSpPr>
        <p:spPr/>
        <p:txBody>
          <a:bodyPr/>
          <a:lstStyle/>
          <a:p>
            <a:fld id="{53E6626A-0171-F841-92F2-F16BEE41BF48}" type="slidenum">
              <a:rPr lang="en-US" smtClean="0"/>
              <a:t>1</a:t>
            </a:fld>
            <a:endParaRPr lang="en-US"/>
          </a:p>
        </p:txBody>
      </p:sp>
    </p:spTree>
    <p:extLst>
      <p:ext uri="{BB962C8B-B14F-4D97-AF65-F5344CB8AC3E}">
        <p14:creationId xmlns:p14="http://schemas.microsoft.com/office/powerpoint/2010/main" val="131649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6626A-0171-F841-92F2-F16BEE41BF48}" type="slidenum">
              <a:rPr lang="en-US" smtClean="0"/>
              <a:t>39</a:t>
            </a:fld>
            <a:endParaRPr lang="en-US"/>
          </a:p>
        </p:txBody>
      </p:sp>
    </p:spTree>
    <p:extLst>
      <p:ext uri="{BB962C8B-B14F-4D97-AF65-F5344CB8AC3E}">
        <p14:creationId xmlns:p14="http://schemas.microsoft.com/office/powerpoint/2010/main" val="263240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6626A-0171-F841-92F2-F16BEE41BF48}" type="slidenum">
              <a:rPr lang="en-US" smtClean="0"/>
              <a:t>12</a:t>
            </a:fld>
            <a:endParaRPr lang="en-US"/>
          </a:p>
        </p:txBody>
      </p:sp>
    </p:spTree>
    <p:extLst>
      <p:ext uri="{BB962C8B-B14F-4D97-AF65-F5344CB8AC3E}">
        <p14:creationId xmlns:p14="http://schemas.microsoft.com/office/powerpoint/2010/main" val="162296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6626A-0171-F841-92F2-F16BEE41BF48}" type="slidenum">
              <a:rPr lang="en-US" smtClean="0"/>
              <a:t>14</a:t>
            </a:fld>
            <a:endParaRPr lang="en-US"/>
          </a:p>
        </p:txBody>
      </p:sp>
    </p:spTree>
    <p:extLst>
      <p:ext uri="{BB962C8B-B14F-4D97-AF65-F5344CB8AC3E}">
        <p14:creationId xmlns:p14="http://schemas.microsoft.com/office/powerpoint/2010/main" val="310847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will China have 45% decline in cement demand? Have not seen this elsewhere.</a:t>
            </a:r>
          </a:p>
        </p:txBody>
      </p:sp>
      <p:sp>
        <p:nvSpPr>
          <p:cNvPr id="4" name="Slide Number Placeholder 3"/>
          <p:cNvSpPr>
            <a:spLocks noGrp="1"/>
          </p:cNvSpPr>
          <p:nvPr>
            <p:ph type="sldNum" sz="quarter" idx="5"/>
          </p:nvPr>
        </p:nvSpPr>
        <p:spPr/>
        <p:txBody>
          <a:bodyPr/>
          <a:lstStyle/>
          <a:p>
            <a:fld id="{53E6626A-0171-F841-92F2-F16BEE41BF48}" type="slidenum">
              <a:rPr lang="en-US" smtClean="0"/>
              <a:t>20</a:t>
            </a:fld>
            <a:endParaRPr lang="en-US"/>
          </a:p>
        </p:txBody>
      </p:sp>
    </p:spTree>
    <p:extLst>
      <p:ext uri="{BB962C8B-B14F-4D97-AF65-F5344CB8AC3E}">
        <p14:creationId xmlns:p14="http://schemas.microsoft.com/office/powerpoint/2010/main" val="1801006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6626A-0171-F841-92F2-F16BEE41BF48}" type="slidenum">
              <a:rPr lang="en-US" smtClean="0"/>
              <a:t>22</a:t>
            </a:fld>
            <a:endParaRPr lang="en-US"/>
          </a:p>
        </p:txBody>
      </p:sp>
    </p:spTree>
    <p:extLst>
      <p:ext uri="{BB962C8B-B14F-4D97-AF65-F5344CB8AC3E}">
        <p14:creationId xmlns:p14="http://schemas.microsoft.com/office/powerpoint/2010/main" val="247798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6626A-0171-F841-92F2-F16BEE41BF48}" type="slidenum">
              <a:rPr lang="en-US" smtClean="0"/>
              <a:t>23</a:t>
            </a:fld>
            <a:endParaRPr lang="en-US"/>
          </a:p>
        </p:txBody>
      </p:sp>
    </p:spTree>
    <p:extLst>
      <p:ext uri="{BB962C8B-B14F-4D97-AF65-F5344CB8AC3E}">
        <p14:creationId xmlns:p14="http://schemas.microsoft.com/office/powerpoint/2010/main" val="361137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dirty="0">
                <a:latin typeface="Arial" panose="020B0604020202020204" pitchFamily="34" charset="0"/>
                <a:cs typeface="Arial" panose="020B0604020202020204" pitchFamily="34" charset="0"/>
              </a:rPr>
              <a:t>application is limited to precast products</a:t>
            </a:r>
            <a:r>
              <a:rPr lang="en-US" dirty="0"/>
              <a:t>” – not sure what this means</a:t>
            </a:r>
          </a:p>
        </p:txBody>
      </p:sp>
      <p:sp>
        <p:nvSpPr>
          <p:cNvPr id="4" name="Slide Number Placeholder 3"/>
          <p:cNvSpPr>
            <a:spLocks noGrp="1"/>
          </p:cNvSpPr>
          <p:nvPr>
            <p:ph type="sldNum" sz="quarter" idx="5"/>
          </p:nvPr>
        </p:nvSpPr>
        <p:spPr/>
        <p:txBody>
          <a:bodyPr/>
          <a:lstStyle/>
          <a:p>
            <a:fld id="{53E6626A-0171-F841-92F2-F16BEE41BF48}" type="slidenum">
              <a:rPr lang="en-US" smtClean="0"/>
              <a:t>27</a:t>
            </a:fld>
            <a:endParaRPr lang="en-US"/>
          </a:p>
        </p:txBody>
      </p:sp>
    </p:spTree>
    <p:extLst>
      <p:ext uri="{BB962C8B-B14F-4D97-AF65-F5344CB8AC3E}">
        <p14:creationId xmlns:p14="http://schemas.microsoft.com/office/powerpoint/2010/main" val="484216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dirty="0">
                <a:latin typeface="Arial" panose="020B0604020202020204" pitchFamily="34" charset="0"/>
                <a:cs typeface="Arial" panose="020B0604020202020204" pitchFamily="34" charset="0"/>
              </a:rPr>
              <a:t>application is limited to precast products</a:t>
            </a:r>
            <a:r>
              <a:rPr lang="en-US" dirty="0"/>
              <a:t>” – not sure what this means</a:t>
            </a:r>
          </a:p>
        </p:txBody>
      </p:sp>
      <p:sp>
        <p:nvSpPr>
          <p:cNvPr id="4" name="Slide Number Placeholder 3"/>
          <p:cNvSpPr>
            <a:spLocks noGrp="1"/>
          </p:cNvSpPr>
          <p:nvPr>
            <p:ph type="sldNum" sz="quarter" idx="5"/>
          </p:nvPr>
        </p:nvSpPr>
        <p:spPr/>
        <p:txBody>
          <a:bodyPr/>
          <a:lstStyle/>
          <a:p>
            <a:fld id="{53E6626A-0171-F841-92F2-F16BEE41BF48}" type="slidenum">
              <a:rPr lang="en-US" smtClean="0"/>
              <a:t>28</a:t>
            </a:fld>
            <a:endParaRPr lang="en-US"/>
          </a:p>
        </p:txBody>
      </p:sp>
    </p:spTree>
    <p:extLst>
      <p:ext uri="{BB962C8B-B14F-4D97-AF65-F5344CB8AC3E}">
        <p14:creationId xmlns:p14="http://schemas.microsoft.com/office/powerpoint/2010/main" val="110255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6626A-0171-F841-92F2-F16BEE41BF48}" type="slidenum">
              <a:rPr lang="en-US" smtClean="0"/>
              <a:t>29</a:t>
            </a:fld>
            <a:endParaRPr lang="en-US"/>
          </a:p>
        </p:txBody>
      </p:sp>
    </p:spTree>
    <p:extLst>
      <p:ext uri="{BB962C8B-B14F-4D97-AF65-F5344CB8AC3E}">
        <p14:creationId xmlns:p14="http://schemas.microsoft.com/office/powerpoint/2010/main" val="296581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F730-A6EC-4647-BAD8-A2D1631FA4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1F59E-4F8A-B747-941C-4F953A42F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94260D-1D92-524C-985C-00064CBCF5B5}"/>
              </a:ext>
            </a:extLst>
          </p:cNvPr>
          <p:cNvSpPr>
            <a:spLocks noGrp="1"/>
          </p:cNvSpPr>
          <p:nvPr>
            <p:ph type="dt" sz="half" idx="10"/>
          </p:nvPr>
        </p:nvSpPr>
        <p:spPr/>
        <p:txBody>
          <a:bodyPr/>
          <a:lstStyle/>
          <a:p>
            <a:fld id="{90CF34C3-7251-8C40-A175-E6ADAB296CB0}" type="datetime1">
              <a:rPr lang="en-US" smtClean="0"/>
              <a:t>2/28/22</a:t>
            </a:fld>
            <a:endParaRPr lang="en-US"/>
          </a:p>
        </p:txBody>
      </p:sp>
      <p:sp>
        <p:nvSpPr>
          <p:cNvPr id="5" name="Footer Placeholder 4">
            <a:extLst>
              <a:ext uri="{FF2B5EF4-FFF2-40B4-BE49-F238E27FC236}">
                <a16:creationId xmlns:a16="http://schemas.microsoft.com/office/drawing/2014/main" id="{EE8ADAD9-C068-EC4B-87E2-0FCCC9BE3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635F14-8C99-E540-9424-0BAD44694819}"/>
              </a:ext>
            </a:extLst>
          </p:cNvPr>
          <p:cNvSpPr>
            <a:spLocks noGrp="1"/>
          </p:cNvSpPr>
          <p:nvPr>
            <p:ph type="sldNum" sz="quarter" idx="12"/>
          </p:nvPr>
        </p:nvSpPr>
        <p:spPr/>
        <p:txBody>
          <a:bodyPr/>
          <a:lstStyle/>
          <a:p>
            <a:fld id="{B3E0DD72-970F-E24C-B1FE-79C34EE00539}" type="slidenum">
              <a:rPr lang="en-US" smtClean="0"/>
              <a:t>‹#›</a:t>
            </a:fld>
            <a:endParaRPr lang="en-US"/>
          </a:p>
        </p:txBody>
      </p:sp>
    </p:spTree>
    <p:extLst>
      <p:ext uri="{BB962C8B-B14F-4D97-AF65-F5344CB8AC3E}">
        <p14:creationId xmlns:p14="http://schemas.microsoft.com/office/powerpoint/2010/main" val="1180397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33CE-D87B-4941-B108-36C8E15749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CBD5A5-C8E1-0340-AAF9-3A9920EA3F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A4123-CC9C-E049-90DB-D7CE00A369BB}"/>
              </a:ext>
            </a:extLst>
          </p:cNvPr>
          <p:cNvSpPr>
            <a:spLocks noGrp="1"/>
          </p:cNvSpPr>
          <p:nvPr>
            <p:ph type="dt" sz="half" idx="10"/>
          </p:nvPr>
        </p:nvSpPr>
        <p:spPr/>
        <p:txBody>
          <a:bodyPr/>
          <a:lstStyle/>
          <a:p>
            <a:fld id="{F8DD47C9-436C-994D-8E51-1267595D42DB}" type="datetime1">
              <a:rPr lang="en-US" smtClean="0"/>
              <a:t>2/28/22</a:t>
            </a:fld>
            <a:endParaRPr lang="en-US"/>
          </a:p>
        </p:txBody>
      </p:sp>
      <p:sp>
        <p:nvSpPr>
          <p:cNvPr id="5" name="Footer Placeholder 4">
            <a:extLst>
              <a:ext uri="{FF2B5EF4-FFF2-40B4-BE49-F238E27FC236}">
                <a16:creationId xmlns:a16="http://schemas.microsoft.com/office/drawing/2014/main" id="{D6A94D06-60EE-DE49-8234-2A0D18042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53F8E-3CA1-A246-91CD-A7A8C47DECC7}"/>
              </a:ext>
            </a:extLst>
          </p:cNvPr>
          <p:cNvSpPr>
            <a:spLocks noGrp="1"/>
          </p:cNvSpPr>
          <p:nvPr>
            <p:ph type="sldNum" sz="quarter" idx="12"/>
          </p:nvPr>
        </p:nvSpPr>
        <p:spPr/>
        <p:txBody>
          <a:bodyPr/>
          <a:lstStyle/>
          <a:p>
            <a:fld id="{B3E0DD72-970F-E24C-B1FE-79C34EE00539}" type="slidenum">
              <a:rPr lang="en-US" smtClean="0"/>
              <a:t>‹#›</a:t>
            </a:fld>
            <a:endParaRPr lang="en-US"/>
          </a:p>
        </p:txBody>
      </p:sp>
    </p:spTree>
    <p:extLst>
      <p:ext uri="{BB962C8B-B14F-4D97-AF65-F5344CB8AC3E}">
        <p14:creationId xmlns:p14="http://schemas.microsoft.com/office/powerpoint/2010/main" val="193891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F542E3-1146-AE40-95BB-39F2412149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DF4AB8-EF92-F345-A532-F5D139237B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087EF-0DD6-2942-BCBC-FA953202F835}"/>
              </a:ext>
            </a:extLst>
          </p:cNvPr>
          <p:cNvSpPr>
            <a:spLocks noGrp="1"/>
          </p:cNvSpPr>
          <p:nvPr>
            <p:ph type="dt" sz="half" idx="10"/>
          </p:nvPr>
        </p:nvSpPr>
        <p:spPr/>
        <p:txBody>
          <a:bodyPr/>
          <a:lstStyle/>
          <a:p>
            <a:fld id="{A9EA784F-5F5F-7444-9773-5043959BDE3C}" type="datetime1">
              <a:rPr lang="en-US" smtClean="0"/>
              <a:t>2/28/22</a:t>
            </a:fld>
            <a:endParaRPr lang="en-US"/>
          </a:p>
        </p:txBody>
      </p:sp>
      <p:sp>
        <p:nvSpPr>
          <p:cNvPr id="5" name="Footer Placeholder 4">
            <a:extLst>
              <a:ext uri="{FF2B5EF4-FFF2-40B4-BE49-F238E27FC236}">
                <a16:creationId xmlns:a16="http://schemas.microsoft.com/office/drawing/2014/main" id="{4A5DD8AB-A41C-7244-BEFD-A427EB9AB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F5A49-597A-CB43-98C6-0663DD5B6BB3}"/>
              </a:ext>
            </a:extLst>
          </p:cNvPr>
          <p:cNvSpPr>
            <a:spLocks noGrp="1"/>
          </p:cNvSpPr>
          <p:nvPr>
            <p:ph type="sldNum" sz="quarter" idx="12"/>
          </p:nvPr>
        </p:nvSpPr>
        <p:spPr/>
        <p:txBody>
          <a:bodyPr/>
          <a:lstStyle/>
          <a:p>
            <a:fld id="{B3E0DD72-970F-E24C-B1FE-79C34EE00539}" type="slidenum">
              <a:rPr lang="en-US" smtClean="0"/>
              <a:t>‹#›</a:t>
            </a:fld>
            <a:endParaRPr lang="en-US"/>
          </a:p>
        </p:txBody>
      </p:sp>
    </p:spTree>
    <p:extLst>
      <p:ext uri="{BB962C8B-B14F-4D97-AF65-F5344CB8AC3E}">
        <p14:creationId xmlns:p14="http://schemas.microsoft.com/office/powerpoint/2010/main" val="289428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2B12-B2E3-8E49-9B1E-E20DC225A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83FE5-F04E-4949-82A5-8D79934EF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63616-7633-EE4E-9422-DD39A3961DE4}"/>
              </a:ext>
            </a:extLst>
          </p:cNvPr>
          <p:cNvSpPr>
            <a:spLocks noGrp="1"/>
          </p:cNvSpPr>
          <p:nvPr>
            <p:ph type="dt" sz="half" idx="10"/>
          </p:nvPr>
        </p:nvSpPr>
        <p:spPr/>
        <p:txBody>
          <a:bodyPr/>
          <a:lstStyle/>
          <a:p>
            <a:fld id="{8C694BD1-C470-CA45-8408-BAC1DD04150F}" type="datetime1">
              <a:rPr lang="en-US" smtClean="0"/>
              <a:t>2/28/22</a:t>
            </a:fld>
            <a:endParaRPr lang="en-US"/>
          </a:p>
        </p:txBody>
      </p:sp>
      <p:sp>
        <p:nvSpPr>
          <p:cNvPr id="5" name="Footer Placeholder 4">
            <a:extLst>
              <a:ext uri="{FF2B5EF4-FFF2-40B4-BE49-F238E27FC236}">
                <a16:creationId xmlns:a16="http://schemas.microsoft.com/office/drawing/2014/main" id="{DCFD285A-710A-694D-A5B0-C1A708036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07321-2F60-644E-A090-B96F54B9B787}"/>
              </a:ext>
            </a:extLst>
          </p:cNvPr>
          <p:cNvSpPr>
            <a:spLocks noGrp="1"/>
          </p:cNvSpPr>
          <p:nvPr>
            <p:ph type="sldNum" sz="quarter" idx="12"/>
          </p:nvPr>
        </p:nvSpPr>
        <p:spPr/>
        <p:txBody>
          <a:bodyPr/>
          <a:lstStyle/>
          <a:p>
            <a:fld id="{B3E0DD72-970F-E24C-B1FE-79C34EE00539}" type="slidenum">
              <a:rPr lang="en-US" smtClean="0"/>
              <a:t>‹#›</a:t>
            </a:fld>
            <a:endParaRPr lang="en-US"/>
          </a:p>
        </p:txBody>
      </p:sp>
    </p:spTree>
    <p:extLst>
      <p:ext uri="{BB962C8B-B14F-4D97-AF65-F5344CB8AC3E}">
        <p14:creationId xmlns:p14="http://schemas.microsoft.com/office/powerpoint/2010/main" val="86314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05FF-3D71-D645-A506-1D416CB917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C4D4A9-08F7-2444-955B-BEEAC84B54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99DA82-2B99-0940-9B89-9C8091F66094}"/>
              </a:ext>
            </a:extLst>
          </p:cNvPr>
          <p:cNvSpPr>
            <a:spLocks noGrp="1"/>
          </p:cNvSpPr>
          <p:nvPr>
            <p:ph type="dt" sz="half" idx="10"/>
          </p:nvPr>
        </p:nvSpPr>
        <p:spPr/>
        <p:txBody>
          <a:bodyPr/>
          <a:lstStyle/>
          <a:p>
            <a:fld id="{92505E04-935C-6941-B589-D47E51D84F31}" type="datetime1">
              <a:rPr lang="en-US" smtClean="0"/>
              <a:t>2/28/22</a:t>
            </a:fld>
            <a:endParaRPr lang="en-US"/>
          </a:p>
        </p:txBody>
      </p:sp>
      <p:sp>
        <p:nvSpPr>
          <p:cNvPr id="5" name="Footer Placeholder 4">
            <a:extLst>
              <a:ext uri="{FF2B5EF4-FFF2-40B4-BE49-F238E27FC236}">
                <a16:creationId xmlns:a16="http://schemas.microsoft.com/office/drawing/2014/main" id="{ADE1EB35-D340-8341-B76D-CAC3DFBEB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C9D6A-F820-104C-A3F3-BB6DAE0DE99F}"/>
              </a:ext>
            </a:extLst>
          </p:cNvPr>
          <p:cNvSpPr>
            <a:spLocks noGrp="1"/>
          </p:cNvSpPr>
          <p:nvPr>
            <p:ph type="sldNum" sz="quarter" idx="12"/>
          </p:nvPr>
        </p:nvSpPr>
        <p:spPr/>
        <p:txBody>
          <a:bodyPr/>
          <a:lstStyle/>
          <a:p>
            <a:fld id="{B3E0DD72-970F-E24C-B1FE-79C34EE00539}" type="slidenum">
              <a:rPr lang="en-US" smtClean="0"/>
              <a:t>‹#›</a:t>
            </a:fld>
            <a:endParaRPr lang="en-US"/>
          </a:p>
        </p:txBody>
      </p:sp>
    </p:spTree>
    <p:extLst>
      <p:ext uri="{BB962C8B-B14F-4D97-AF65-F5344CB8AC3E}">
        <p14:creationId xmlns:p14="http://schemas.microsoft.com/office/powerpoint/2010/main" val="204009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6AC81-C551-124B-93D0-B49B2EC977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75507-273D-6B4F-8E1E-5D50E88883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6560E6-C38F-2645-A1DD-EDE9DA1735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A7AF1D-0860-DE4E-8682-49B70B2CE66E}"/>
              </a:ext>
            </a:extLst>
          </p:cNvPr>
          <p:cNvSpPr>
            <a:spLocks noGrp="1"/>
          </p:cNvSpPr>
          <p:nvPr>
            <p:ph type="dt" sz="half" idx="10"/>
          </p:nvPr>
        </p:nvSpPr>
        <p:spPr/>
        <p:txBody>
          <a:bodyPr/>
          <a:lstStyle/>
          <a:p>
            <a:fld id="{B8475786-C3B9-1F47-9824-35FF0B8E0A67}" type="datetime1">
              <a:rPr lang="en-US" smtClean="0"/>
              <a:t>2/28/22</a:t>
            </a:fld>
            <a:endParaRPr lang="en-US"/>
          </a:p>
        </p:txBody>
      </p:sp>
      <p:sp>
        <p:nvSpPr>
          <p:cNvPr id="6" name="Footer Placeholder 5">
            <a:extLst>
              <a:ext uri="{FF2B5EF4-FFF2-40B4-BE49-F238E27FC236}">
                <a16:creationId xmlns:a16="http://schemas.microsoft.com/office/drawing/2014/main" id="{4DC4CFF1-76CD-AA45-A8AA-B6985EDA1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C2ED3-097B-824A-B690-314BB0390D8F}"/>
              </a:ext>
            </a:extLst>
          </p:cNvPr>
          <p:cNvSpPr>
            <a:spLocks noGrp="1"/>
          </p:cNvSpPr>
          <p:nvPr>
            <p:ph type="sldNum" sz="quarter" idx="12"/>
          </p:nvPr>
        </p:nvSpPr>
        <p:spPr/>
        <p:txBody>
          <a:bodyPr/>
          <a:lstStyle/>
          <a:p>
            <a:fld id="{B3E0DD72-970F-E24C-B1FE-79C34EE00539}" type="slidenum">
              <a:rPr lang="en-US" smtClean="0"/>
              <a:t>‹#›</a:t>
            </a:fld>
            <a:endParaRPr lang="en-US"/>
          </a:p>
        </p:txBody>
      </p:sp>
    </p:spTree>
    <p:extLst>
      <p:ext uri="{BB962C8B-B14F-4D97-AF65-F5344CB8AC3E}">
        <p14:creationId xmlns:p14="http://schemas.microsoft.com/office/powerpoint/2010/main" val="8543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CC3D-62BE-8949-AC4A-8749E736EB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1D704D-0D51-9744-B05D-C5F7A950A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67472C-E480-B644-BDCF-3131FFC590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DABC71-41BF-FD41-AE1E-21B01781E7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4F432-BD9A-0A4F-A4A9-A9664C9F0C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F70E0-D74E-7E4E-9179-E2DA0BAA57BB}"/>
              </a:ext>
            </a:extLst>
          </p:cNvPr>
          <p:cNvSpPr>
            <a:spLocks noGrp="1"/>
          </p:cNvSpPr>
          <p:nvPr>
            <p:ph type="dt" sz="half" idx="10"/>
          </p:nvPr>
        </p:nvSpPr>
        <p:spPr/>
        <p:txBody>
          <a:bodyPr/>
          <a:lstStyle/>
          <a:p>
            <a:fld id="{D6452904-B554-1045-8FBD-FEE6275596C5}" type="datetime1">
              <a:rPr lang="en-US" smtClean="0"/>
              <a:t>2/28/22</a:t>
            </a:fld>
            <a:endParaRPr lang="en-US"/>
          </a:p>
        </p:txBody>
      </p:sp>
      <p:sp>
        <p:nvSpPr>
          <p:cNvPr id="8" name="Footer Placeholder 7">
            <a:extLst>
              <a:ext uri="{FF2B5EF4-FFF2-40B4-BE49-F238E27FC236}">
                <a16:creationId xmlns:a16="http://schemas.microsoft.com/office/drawing/2014/main" id="{BD8FD486-9438-B84D-BD2C-EDD0E07CB1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05D4AC-48F6-ED4C-A802-BF19251BA559}"/>
              </a:ext>
            </a:extLst>
          </p:cNvPr>
          <p:cNvSpPr>
            <a:spLocks noGrp="1"/>
          </p:cNvSpPr>
          <p:nvPr>
            <p:ph type="sldNum" sz="quarter" idx="12"/>
          </p:nvPr>
        </p:nvSpPr>
        <p:spPr/>
        <p:txBody>
          <a:bodyPr/>
          <a:lstStyle/>
          <a:p>
            <a:fld id="{B3E0DD72-970F-E24C-B1FE-79C34EE00539}" type="slidenum">
              <a:rPr lang="en-US" smtClean="0"/>
              <a:t>‹#›</a:t>
            </a:fld>
            <a:endParaRPr lang="en-US"/>
          </a:p>
        </p:txBody>
      </p:sp>
    </p:spTree>
    <p:extLst>
      <p:ext uri="{BB962C8B-B14F-4D97-AF65-F5344CB8AC3E}">
        <p14:creationId xmlns:p14="http://schemas.microsoft.com/office/powerpoint/2010/main" val="292733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5E5A-D167-0744-9926-BD191F629B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C1B542-1993-2448-883F-F0AB36966D81}"/>
              </a:ext>
            </a:extLst>
          </p:cNvPr>
          <p:cNvSpPr>
            <a:spLocks noGrp="1"/>
          </p:cNvSpPr>
          <p:nvPr>
            <p:ph type="dt" sz="half" idx="10"/>
          </p:nvPr>
        </p:nvSpPr>
        <p:spPr/>
        <p:txBody>
          <a:bodyPr/>
          <a:lstStyle/>
          <a:p>
            <a:fld id="{9939F8C5-4BA3-BB4A-8AAD-C8EDA5CDA6EC}" type="datetime1">
              <a:rPr lang="en-US" smtClean="0"/>
              <a:t>2/28/22</a:t>
            </a:fld>
            <a:endParaRPr lang="en-US"/>
          </a:p>
        </p:txBody>
      </p:sp>
      <p:sp>
        <p:nvSpPr>
          <p:cNvPr id="4" name="Footer Placeholder 3">
            <a:extLst>
              <a:ext uri="{FF2B5EF4-FFF2-40B4-BE49-F238E27FC236}">
                <a16:creationId xmlns:a16="http://schemas.microsoft.com/office/drawing/2014/main" id="{D948016A-8D31-ED4E-ACC4-5E69DDACAB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8810C7-27DB-8443-B699-B839CC215942}"/>
              </a:ext>
            </a:extLst>
          </p:cNvPr>
          <p:cNvSpPr>
            <a:spLocks noGrp="1"/>
          </p:cNvSpPr>
          <p:nvPr>
            <p:ph type="sldNum" sz="quarter" idx="12"/>
          </p:nvPr>
        </p:nvSpPr>
        <p:spPr/>
        <p:txBody>
          <a:bodyPr/>
          <a:lstStyle/>
          <a:p>
            <a:fld id="{B3E0DD72-970F-E24C-B1FE-79C34EE00539}" type="slidenum">
              <a:rPr lang="en-US" smtClean="0"/>
              <a:t>‹#›</a:t>
            </a:fld>
            <a:endParaRPr lang="en-US"/>
          </a:p>
        </p:txBody>
      </p:sp>
    </p:spTree>
    <p:extLst>
      <p:ext uri="{BB962C8B-B14F-4D97-AF65-F5344CB8AC3E}">
        <p14:creationId xmlns:p14="http://schemas.microsoft.com/office/powerpoint/2010/main" val="270801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68576E-221A-504B-BCCF-B1C4683D56D1}"/>
              </a:ext>
            </a:extLst>
          </p:cNvPr>
          <p:cNvSpPr>
            <a:spLocks noGrp="1"/>
          </p:cNvSpPr>
          <p:nvPr>
            <p:ph type="dt" sz="half" idx="10"/>
          </p:nvPr>
        </p:nvSpPr>
        <p:spPr/>
        <p:txBody>
          <a:bodyPr/>
          <a:lstStyle/>
          <a:p>
            <a:fld id="{F4E4CEF3-370D-4048-A125-B35C3E2A0588}" type="datetime1">
              <a:rPr lang="en-US" smtClean="0"/>
              <a:t>2/28/22</a:t>
            </a:fld>
            <a:endParaRPr lang="en-US"/>
          </a:p>
        </p:txBody>
      </p:sp>
      <p:sp>
        <p:nvSpPr>
          <p:cNvPr id="3" name="Footer Placeholder 2">
            <a:extLst>
              <a:ext uri="{FF2B5EF4-FFF2-40B4-BE49-F238E27FC236}">
                <a16:creationId xmlns:a16="http://schemas.microsoft.com/office/drawing/2014/main" id="{34872F5E-CCC8-7246-8AA6-90058D1FF6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84F3C8-950A-5943-9D8A-32585C33BFB2}"/>
              </a:ext>
            </a:extLst>
          </p:cNvPr>
          <p:cNvSpPr>
            <a:spLocks noGrp="1"/>
          </p:cNvSpPr>
          <p:nvPr>
            <p:ph type="sldNum" sz="quarter" idx="12"/>
          </p:nvPr>
        </p:nvSpPr>
        <p:spPr/>
        <p:txBody>
          <a:bodyPr/>
          <a:lstStyle/>
          <a:p>
            <a:fld id="{B3E0DD72-970F-E24C-B1FE-79C34EE00539}" type="slidenum">
              <a:rPr lang="en-US" smtClean="0"/>
              <a:t>‹#›</a:t>
            </a:fld>
            <a:endParaRPr lang="en-US"/>
          </a:p>
        </p:txBody>
      </p:sp>
    </p:spTree>
    <p:extLst>
      <p:ext uri="{BB962C8B-B14F-4D97-AF65-F5344CB8AC3E}">
        <p14:creationId xmlns:p14="http://schemas.microsoft.com/office/powerpoint/2010/main" val="195470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744E-3ACE-8A44-B8DE-B2BD8229E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B4CF14-97B8-3640-BE85-1E6742833E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03DE67-1EC4-EA4E-925A-AF6DB7373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01639-588A-894B-BBC1-88B8F1D9A81E}"/>
              </a:ext>
            </a:extLst>
          </p:cNvPr>
          <p:cNvSpPr>
            <a:spLocks noGrp="1"/>
          </p:cNvSpPr>
          <p:nvPr>
            <p:ph type="dt" sz="half" idx="10"/>
          </p:nvPr>
        </p:nvSpPr>
        <p:spPr/>
        <p:txBody>
          <a:bodyPr/>
          <a:lstStyle/>
          <a:p>
            <a:fld id="{AD9E1855-49B0-6042-9F7A-D80979957DA9}" type="datetime1">
              <a:rPr lang="en-US" smtClean="0"/>
              <a:t>2/28/22</a:t>
            </a:fld>
            <a:endParaRPr lang="en-US"/>
          </a:p>
        </p:txBody>
      </p:sp>
      <p:sp>
        <p:nvSpPr>
          <p:cNvPr id="6" name="Footer Placeholder 5">
            <a:extLst>
              <a:ext uri="{FF2B5EF4-FFF2-40B4-BE49-F238E27FC236}">
                <a16:creationId xmlns:a16="http://schemas.microsoft.com/office/drawing/2014/main" id="{A42B4013-2FEE-6E4D-92C8-F8A7089D9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8C07E-A511-0C4F-9B7B-96AAA1E4DE84}"/>
              </a:ext>
            </a:extLst>
          </p:cNvPr>
          <p:cNvSpPr>
            <a:spLocks noGrp="1"/>
          </p:cNvSpPr>
          <p:nvPr>
            <p:ph type="sldNum" sz="quarter" idx="12"/>
          </p:nvPr>
        </p:nvSpPr>
        <p:spPr/>
        <p:txBody>
          <a:bodyPr/>
          <a:lstStyle/>
          <a:p>
            <a:fld id="{B3E0DD72-970F-E24C-B1FE-79C34EE00539}" type="slidenum">
              <a:rPr lang="en-US" smtClean="0"/>
              <a:t>‹#›</a:t>
            </a:fld>
            <a:endParaRPr lang="en-US"/>
          </a:p>
        </p:txBody>
      </p:sp>
    </p:spTree>
    <p:extLst>
      <p:ext uri="{BB962C8B-B14F-4D97-AF65-F5344CB8AC3E}">
        <p14:creationId xmlns:p14="http://schemas.microsoft.com/office/powerpoint/2010/main" val="415458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5B4F1-5306-6542-A0A2-F0CAEE9923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FAA2D3-E9C6-5C4B-84FA-B671E3CE2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C94A8D-A456-BC46-AF7E-1A7A91EDB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257A6B-2F94-1D4F-BE90-A1E9B0C9B8C2}"/>
              </a:ext>
            </a:extLst>
          </p:cNvPr>
          <p:cNvSpPr>
            <a:spLocks noGrp="1"/>
          </p:cNvSpPr>
          <p:nvPr>
            <p:ph type="dt" sz="half" idx="10"/>
          </p:nvPr>
        </p:nvSpPr>
        <p:spPr/>
        <p:txBody>
          <a:bodyPr/>
          <a:lstStyle/>
          <a:p>
            <a:fld id="{EE678264-D9E1-0B4C-95B5-EA7EB3681BA2}" type="datetime1">
              <a:rPr lang="en-US" smtClean="0"/>
              <a:t>2/28/22</a:t>
            </a:fld>
            <a:endParaRPr lang="en-US"/>
          </a:p>
        </p:txBody>
      </p:sp>
      <p:sp>
        <p:nvSpPr>
          <p:cNvPr id="6" name="Footer Placeholder 5">
            <a:extLst>
              <a:ext uri="{FF2B5EF4-FFF2-40B4-BE49-F238E27FC236}">
                <a16:creationId xmlns:a16="http://schemas.microsoft.com/office/drawing/2014/main" id="{E60C1FD8-9921-554C-B96B-4D2C87A0A3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C720D3-D27A-8E4B-B034-5FDEB8A7891F}"/>
              </a:ext>
            </a:extLst>
          </p:cNvPr>
          <p:cNvSpPr>
            <a:spLocks noGrp="1"/>
          </p:cNvSpPr>
          <p:nvPr>
            <p:ph type="sldNum" sz="quarter" idx="12"/>
          </p:nvPr>
        </p:nvSpPr>
        <p:spPr/>
        <p:txBody>
          <a:bodyPr/>
          <a:lstStyle/>
          <a:p>
            <a:fld id="{B3E0DD72-970F-E24C-B1FE-79C34EE00539}" type="slidenum">
              <a:rPr lang="en-US" smtClean="0"/>
              <a:t>‹#›</a:t>
            </a:fld>
            <a:endParaRPr lang="en-US"/>
          </a:p>
        </p:txBody>
      </p:sp>
    </p:spTree>
    <p:extLst>
      <p:ext uri="{BB962C8B-B14F-4D97-AF65-F5344CB8AC3E}">
        <p14:creationId xmlns:p14="http://schemas.microsoft.com/office/powerpoint/2010/main" val="407496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A0DFB-B1DD-5047-AF29-6B25E1357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BDF7F8-107E-A043-BAFD-15AF7A67FE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F1C1A-FBBA-EC41-9E8B-2D4E9E4EFF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8529A-2205-484C-B882-DE7E3D6740C5}" type="datetime1">
              <a:rPr lang="en-US" smtClean="0"/>
              <a:t>2/28/22</a:t>
            </a:fld>
            <a:endParaRPr lang="en-US"/>
          </a:p>
        </p:txBody>
      </p:sp>
      <p:sp>
        <p:nvSpPr>
          <p:cNvPr id="5" name="Footer Placeholder 4">
            <a:extLst>
              <a:ext uri="{FF2B5EF4-FFF2-40B4-BE49-F238E27FC236}">
                <a16:creationId xmlns:a16="http://schemas.microsoft.com/office/drawing/2014/main" id="{48AE1F04-5DC3-FD48-9FB0-A8E045D8F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884021-8005-AE4F-9332-CEB0C0EA82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0DD72-970F-E24C-B1FE-79C34EE00539}" type="slidenum">
              <a:rPr lang="en-US" smtClean="0"/>
              <a:t>‹#›</a:t>
            </a:fld>
            <a:endParaRPr lang="en-US"/>
          </a:p>
        </p:txBody>
      </p:sp>
    </p:spTree>
    <p:extLst>
      <p:ext uri="{BB962C8B-B14F-4D97-AF65-F5344CB8AC3E}">
        <p14:creationId xmlns:p14="http://schemas.microsoft.com/office/powerpoint/2010/main" val="508111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a.org/reports/technology-roadmap-low-carbon-transition-in-the-cement-industry"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mckinsey.com/industries/chemicals/our-insights/laying-the-foundation-for-zero-carbon-ce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mckinsey.com/industries/chemicals/our-insights/laying-the-foundation-for-zero-carbon-cement" TargetMode="External"/><Relationship Id="rId4" Type="http://schemas.openxmlformats.org/officeDocument/2006/relationships/hyperlink" Target="https://www.iea.org/reports/technology-roadmap-low-carbon-transition-in-the-cement-indust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Cement_clink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en.wikipedia.org/wiki/Gypsu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mckinsey.com/industries/chemicals/our-insights/laying-the-foundation-for-zero-carbon-cem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mckinsey.com/industries/chemicals/our-insights/laying-the-foundation-for-zero-carbon-ceme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mckinsey.com/industries/chemicals/our-insights/laying-the-foundation-for-zero-carbon-ceme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mckinsey.com/industries/chemicals/our-insights/laying-the-foundation-for-zero-carbon-cement"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mckinsey.com/industries/chemicals/our-insights/laying-the-foundation-for-zero-carbon-cemen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s://netl.doe.gov/node/7477" TargetMode="External"/><Relationship Id="rId4" Type="http://schemas.openxmlformats.org/officeDocument/2006/relationships/hyperlink" Target="https://www.mckinsey.com/industries/chemicals/our-insights/laying-the-foundation-for-zero-carbon-cemen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sublime-systems.com/" TargetMode="External"/><Relationship Id="rId7"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engine.xyz/founders/sublime-systems/" TargetMode="External"/><Relationship Id="rId9" Type="http://schemas.openxmlformats.org/officeDocument/2006/relationships/image" Target="../media/image28.jpe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31.png"/><Relationship Id="rId4" Type="http://schemas.openxmlformats.org/officeDocument/2006/relationships/hyperlink" Target="https://www.solidiatech.com/" TargetMode="External"/><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2.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33.png"/><Relationship Id="rId4" Type="http://schemas.openxmlformats.org/officeDocument/2006/relationships/hyperlink" Target="https://www.solidiatech.com/" TargetMode="External"/><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www.mckinsey.com/industries/chemicals/our-insights/laying-the-foundation-for-zero-carbon-ceme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ea.org/reports/tracking-industry-202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iea.org/reports/cement"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iea.org/reports/cement"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iea.org/reports/cement"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iea.org/reports/cement"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iea.org/reports/cement"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iea.org/reports/cement"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iea.org/reports/cement"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hyperlink" Target="https://www.iea.org/reports/cement"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Cement_clink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hyperlink" Target="https://www.iea.org/reports/cement"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mckinsey.com/industries/chemicals/our-insights/laying-the-foundation-for-zero-carbon-cement" TargetMode="External"/><Relationship Id="rId4" Type="http://schemas.openxmlformats.org/officeDocument/2006/relationships/hyperlink" Target="https://www.iea.org/reports/technology-roadmap-low-carbon-transition-in-the-cement-industr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iea.org/reports/technology-roadmap-low-carbon-transition-in-the-cement-industry"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mckinsey.com/industries/chemicals/our-insights/laying-the-foundation-for-zero-carbon-ceme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iea.org/reports/technology-roadmap-low-carbon-transition-in-the-cement-industry"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mckinsey.com/industries/chemicals/our-insights/laying-the-foundation-for-zero-carbon-cemen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iea.org/reports/technology-roadmap-low-carbon-transition-in-the-cement-industry"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mckinsey.com/industries/chemicals/our-insights/laying-the-foundation-for-zero-carbon-c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ocolate, dessert, close, rock&#10;&#10;Description automatically generated">
            <a:extLst>
              <a:ext uri="{FF2B5EF4-FFF2-40B4-BE49-F238E27FC236}">
                <a16:creationId xmlns:a16="http://schemas.microsoft.com/office/drawing/2014/main" id="{3A84CF1C-6764-3C42-AE19-D8F627363148}"/>
              </a:ext>
            </a:extLst>
          </p:cNvPr>
          <p:cNvPicPr>
            <a:picLocks noChangeAspect="1"/>
          </p:cNvPicPr>
          <p:nvPr/>
        </p:nvPicPr>
        <p:blipFill rotWithShape="1">
          <a:blip r:embed="rId3"/>
          <a:srcRect t="15625"/>
          <a:stretch/>
        </p:blipFill>
        <p:spPr>
          <a:xfrm>
            <a:off x="0" y="-1"/>
            <a:ext cx="12192000" cy="6858000"/>
          </a:xfrm>
          <a:prstGeom prst="rect">
            <a:avLst/>
          </a:prstGeom>
        </p:spPr>
      </p:pic>
      <p:sp>
        <p:nvSpPr>
          <p:cNvPr id="2" name="Title 1">
            <a:extLst>
              <a:ext uri="{FF2B5EF4-FFF2-40B4-BE49-F238E27FC236}">
                <a16:creationId xmlns:a16="http://schemas.microsoft.com/office/drawing/2014/main" id="{3EC130E3-235A-EF49-8299-463C12C17E57}"/>
              </a:ext>
            </a:extLst>
          </p:cNvPr>
          <p:cNvSpPr>
            <a:spLocks noGrp="1"/>
          </p:cNvSpPr>
          <p:nvPr>
            <p:ph type="ctrTitle"/>
          </p:nvPr>
        </p:nvSpPr>
        <p:spPr>
          <a:xfrm>
            <a:off x="1219200" y="2162906"/>
            <a:ext cx="9753600" cy="2532185"/>
          </a:xfrm>
          <a:solidFill>
            <a:schemeClr val="tx1">
              <a:alpha val="19000"/>
            </a:schemeClr>
          </a:solidFill>
        </p:spPr>
        <p:txBody>
          <a:bodyPr anchor="ctr">
            <a:normAutofit/>
          </a:bodyPr>
          <a:lstStyle/>
          <a:p>
            <a:r>
              <a:rPr lang="en-US" sz="4400" b="1" dirty="0">
                <a:solidFill>
                  <a:schemeClr val="bg1"/>
                </a:solidFill>
                <a:latin typeface="Arial" panose="020B0604020202020204" pitchFamily="34" charset="0"/>
                <a:cs typeface="Arial" panose="020B0604020202020204" pitchFamily="34" charset="0"/>
              </a:rPr>
              <a:t>Cement Industry Decarbonization:</a:t>
            </a:r>
            <a:br>
              <a:rPr lang="en-US" sz="5300" b="1" dirty="0">
                <a:solidFill>
                  <a:schemeClr val="bg1"/>
                </a:solidFill>
                <a:latin typeface="Arial" panose="020B0604020202020204" pitchFamily="34" charset="0"/>
                <a:cs typeface="Arial" panose="020B0604020202020204" pitchFamily="34" charset="0"/>
              </a:rPr>
            </a:br>
            <a:br>
              <a:rPr lang="en-US" sz="5300" b="1" dirty="0">
                <a:solidFill>
                  <a:schemeClr val="bg1"/>
                </a:solidFill>
                <a:latin typeface="Arial" panose="020B0604020202020204" pitchFamily="34" charset="0"/>
                <a:cs typeface="Arial" panose="020B0604020202020204" pitchFamily="34" charset="0"/>
              </a:rPr>
            </a:br>
            <a:r>
              <a:rPr lang="en-US" sz="3200" b="1" i="1" dirty="0">
                <a:solidFill>
                  <a:schemeClr val="bg1"/>
                </a:solidFill>
                <a:latin typeface="Arial" panose="020B0604020202020204" pitchFamily="34" charset="0"/>
                <a:cs typeface="Arial" panose="020B0604020202020204" pitchFamily="34" charset="0"/>
              </a:rPr>
              <a:t>The Path to …Concrete… Change</a:t>
            </a:r>
            <a:endParaRPr lang="en-US" b="1" i="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2629182-69C0-1842-92C7-6AD9CA8C70CA}"/>
              </a:ext>
            </a:extLst>
          </p:cNvPr>
          <p:cNvSpPr>
            <a:spLocks noGrp="1"/>
          </p:cNvSpPr>
          <p:nvPr>
            <p:ph type="subTitle" idx="1"/>
          </p:nvPr>
        </p:nvSpPr>
        <p:spPr>
          <a:xfrm>
            <a:off x="222739" y="5363980"/>
            <a:ext cx="1898161" cy="1251316"/>
          </a:xfrm>
        </p:spPr>
        <p:txBody>
          <a:bodyPr>
            <a:normAutofit/>
          </a:bodyPr>
          <a:lstStyle/>
          <a:p>
            <a:pPr algn="l"/>
            <a:r>
              <a:rPr lang="en-US" sz="2000" dirty="0">
                <a:solidFill>
                  <a:schemeClr val="bg1"/>
                </a:solidFill>
                <a:latin typeface="Arial" panose="020B0604020202020204" pitchFamily="34" charset="0"/>
                <a:cs typeface="Arial" panose="020B0604020202020204" pitchFamily="34" charset="0"/>
              </a:rPr>
              <a:t>Eliza Spear</a:t>
            </a:r>
          </a:p>
          <a:p>
            <a:pPr algn="l"/>
            <a:r>
              <a:rPr lang="en-US" sz="2000" dirty="0">
                <a:solidFill>
                  <a:schemeClr val="bg1"/>
                </a:solidFill>
                <a:latin typeface="Arial" panose="020B0604020202020204" pitchFamily="34" charset="0"/>
                <a:cs typeface="Arial" panose="020B0604020202020204" pitchFamily="34" charset="0"/>
              </a:rPr>
              <a:t>HEJC</a:t>
            </a:r>
          </a:p>
          <a:p>
            <a:pPr algn="l"/>
            <a:r>
              <a:rPr lang="en-US" sz="2000" dirty="0">
                <a:solidFill>
                  <a:schemeClr val="bg1"/>
                </a:solidFill>
                <a:latin typeface="Arial" panose="020B0604020202020204" pitchFamily="34" charset="0"/>
                <a:cs typeface="Arial" panose="020B0604020202020204" pitchFamily="34" charset="0"/>
              </a:rPr>
              <a:t>Feb. 25, 2022</a:t>
            </a:r>
          </a:p>
        </p:txBody>
      </p:sp>
    </p:spTree>
    <p:extLst>
      <p:ext uri="{BB962C8B-B14F-4D97-AF65-F5344CB8AC3E}">
        <p14:creationId xmlns:p14="http://schemas.microsoft.com/office/powerpoint/2010/main" val="165858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with medium confidence">
            <a:extLst>
              <a:ext uri="{FF2B5EF4-FFF2-40B4-BE49-F238E27FC236}">
                <a16:creationId xmlns:a16="http://schemas.microsoft.com/office/drawing/2014/main" id="{6425497B-FF40-4D4C-8D96-26E42DB7135C}"/>
              </a:ext>
            </a:extLst>
          </p:cNvPr>
          <p:cNvPicPr>
            <a:picLocks noChangeAspect="1"/>
          </p:cNvPicPr>
          <p:nvPr/>
        </p:nvPicPr>
        <p:blipFill rotWithShape="1">
          <a:blip r:embed="rId2"/>
          <a:srcRect b="26250"/>
          <a:stretch/>
        </p:blipFill>
        <p:spPr>
          <a:xfrm>
            <a:off x="0" y="0"/>
            <a:ext cx="9444099" cy="5398993"/>
          </a:xfrm>
          <a:prstGeom prst="rect">
            <a:avLst/>
          </a:prstGeom>
        </p:spPr>
      </p:pic>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177800" y="1079501"/>
            <a:ext cx="6131560" cy="4206970"/>
          </a:xfrm>
          <a:solidFill>
            <a:schemeClr val="accent5">
              <a:lumMod val="20000"/>
              <a:lumOff val="80000"/>
              <a:alpha val="90000"/>
            </a:schemeClr>
          </a:solidFill>
        </p:spPr>
        <p:txBody>
          <a:bodyPr anchor="ctr">
            <a:normAutofit/>
          </a:bodyPr>
          <a:lstStyle/>
          <a:p>
            <a:pPr marL="0" indent="0">
              <a:buNone/>
            </a:pPr>
            <a:r>
              <a:rPr lang="en-US" sz="1800" b="1" dirty="0">
                <a:latin typeface="Arial" panose="020B0604020202020204" pitchFamily="34" charset="0"/>
                <a:cs typeface="Arial" panose="020B0604020202020204" pitchFamily="34" charset="0"/>
              </a:rPr>
              <a:t>Clinker grinding with other components to produce cement</a:t>
            </a:r>
          </a:p>
          <a:p>
            <a:pPr>
              <a:buFontTx/>
              <a:buChar char="-"/>
            </a:pPr>
            <a:r>
              <a:rPr lang="en-US" sz="1800" dirty="0">
                <a:latin typeface="Arial" panose="020B0604020202020204" pitchFamily="34" charset="0"/>
                <a:cs typeface="Arial" panose="020B0604020202020204" pitchFamily="34" charset="0"/>
              </a:rPr>
              <a:t>Clinker is inter-ground with gypsum (CaSO</a:t>
            </a:r>
            <a:r>
              <a:rPr lang="en-US" sz="1800" baseline="-25000" dirty="0">
                <a:latin typeface="Arial" panose="020B0604020202020204" pitchFamily="34" charset="0"/>
                <a:cs typeface="Arial" panose="020B0604020202020204" pitchFamily="34" charset="0"/>
              </a:rPr>
              <a:t>4</a:t>
            </a:r>
            <a:r>
              <a:rPr lang="en-US" sz="1800" dirty="0">
                <a:latin typeface="Arial" panose="020B0604020202020204" pitchFamily="34" charset="0"/>
                <a:cs typeface="Arial" panose="020B0604020202020204" pitchFamily="34" charset="0"/>
              </a:rPr>
              <a:t>·2H</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O) to produce cement</a:t>
            </a:r>
          </a:p>
          <a:p>
            <a:pPr>
              <a:buFontTx/>
              <a:buChar char="-"/>
            </a:pPr>
            <a:r>
              <a:rPr lang="en-US" sz="1800" dirty="0">
                <a:latin typeface="Arial" panose="020B0604020202020204" pitchFamily="34" charset="0"/>
                <a:cs typeface="Arial" panose="020B0604020202020204" pitchFamily="34" charset="0"/>
              </a:rPr>
              <a:t>Depending on the required properties of the cement, other components may be added (e.g. fly ash, ground granulated blast furnace slag, fine limestone)</a:t>
            </a:r>
          </a:p>
          <a:p>
            <a:pPr>
              <a:buFontTx/>
              <a:buChar char="-"/>
            </a:pPr>
            <a:r>
              <a:rPr lang="en-US" sz="1800" dirty="0">
                <a:latin typeface="Arial" panose="020B0604020202020204" pitchFamily="34" charset="0"/>
                <a:cs typeface="Arial" panose="020B0604020202020204" pitchFamily="34" charset="0"/>
              </a:rPr>
              <a:t>This step may occur at the kiln site, or at separate griding or blending plants</a:t>
            </a:r>
          </a:p>
          <a:p>
            <a:pPr>
              <a:buFontTx/>
              <a:buChar char="-"/>
            </a:pPr>
            <a:r>
              <a:rPr lang="en-US" sz="1800" dirty="0">
                <a:latin typeface="Arial" panose="020B0604020202020204" pitchFamily="34" charset="0"/>
                <a:cs typeface="Arial" panose="020B0604020202020204" pitchFamily="34" charset="0"/>
              </a:rPr>
              <a:t>Cement may then be used to make concrete</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(~12% cement by volume)</a:t>
            </a:r>
          </a:p>
        </p:txBody>
      </p:sp>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10</a:t>
            </a:fld>
            <a:endParaRPr lang="en-US"/>
          </a:p>
        </p:txBody>
      </p:sp>
      <p:sp>
        <p:nvSpPr>
          <p:cNvPr id="11" name="TextBox 10">
            <a:extLst>
              <a:ext uri="{FF2B5EF4-FFF2-40B4-BE49-F238E27FC236}">
                <a16:creationId xmlns:a16="http://schemas.microsoft.com/office/drawing/2014/main" id="{19AEAFAF-846E-774D-BE3E-55BC3FAD51D3}"/>
              </a:ext>
            </a:extLst>
          </p:cNvPr>
          <p:cNvSpPr txBox="1"/>
          <p:nvPr/>
        </p:nvSpPr>
        <p:spPr>
          <a:xfrm>
            <a:off x="0" y="6201238"/>
            <a:ext cx="11111696" cy="646331"/>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IEA (2018), Technology Roadmap - Low-Carbon  Transition in the Cement Industry, IEA, Paris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hlinkClick r:id="rId3"/>
              </a:rPr>
              <a:t>https://www.iea.org/reports/technology-roadmap-low-carbon-transition-in-the-cement-industry</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hlinkClick r:id="rId4"/>
              </a:rPr>
              <a:t>https://www.mckinsey.com/industries/chemicals/our-insights/laying-the-foundation-for-zero-carbon-cement</a:t>
            </a:r>
            <a:r>
              <a:rPr lang="en-US" sz="1200" dirty="0">
                <a:latin typeface="Arial" panose="020B0604020202020204" pitchFamily="34" charset="0"/>
                <a:cs typeface="Arial" panose="020B0604020202020204" pitchFamily="34" charset="0"/>
              </a:rPr>
              <a:t> (May 14, 2020)</a:t>
            </a:r>
          </a:p>
        </p:txBody>
      </p:sp>
    </p:spTree>
    <p:extLst>
      <p:ext uri="{BB962C8B-B14F-4D97-AF65-F5344CB8AC3E}">
        <p14:creationId xmlns:p14="http://schemas.microsoft.com/office/powerpoint/2010/main" val="93923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with medium confidence">
            <a:extLst>
              <a:ext uri="{FF2B5EF4-FFF2-40B4-BE49-F238E27FC236}">
                <a16:creationId xmlns:a16="http://schemas.microsoft.com/office/drawing/2014/main" id="{6425497B-FF40-4D4C-8D96-26E42DB7135C}"/>
              </a:ext>
            </a:extLst>
          </p:cNvPr>
          <p:cNvPicPr>
            <a:picLocks noChangeAspect="1"/>
          </p:cNvPicPr>
          <p:nvPr/>
        </p:nvPicPr>
        <p:blipFill rotWithShape="1">
          <a:blip r:embed="rId2"/>
          <a:srcRect b="15047"/>
          <a:stretch/>
        </p:blipFill>
        <p:spPr>
          <a:xfrm>
            <a:off x="24066" y="11142"/>
            <a:ext cx="9444099" cy="6219114"/>
          </a:xfrm>
          <a:prstGeom prst="rect">
            <a:avLst/>
          </a:prstGeom>
        </p:spPr>
      </p:pic>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9232490" y="3134984"/>
            <a:ext cx="2959510" cy="2487227"/>
          </a:xfrm>
        </p:spPr>
        <p:txBody>
          <a:bodyPr>
            <a:normAutofit/>
          </a:bodyPr>
          <a:lstStyle/>
          <a:p>
            <a:pPr marL="0" indent="0">
              <a:buNone/>
            </a:pPr>
            <a:r>
              <a:rPr lang="en-US" sz="1800" b="1" dirty="0">
                <a:solidFill>
                  <a:srgbClr val="C00000"/>
                </a:solidFill>
                <a:latin typeface="Arial" panose="020B0604020202020204" pitchFamily="34" charset="0"/>
                <a:cs typeface="Arial" panose="020B0604020202020204" pitchFamily="34" charset="0"/>
              </a:rPr>
              <a:t>Kiln and calcination:</a:t>
            </a:r>
          </a:p>
          <a:p>
            <a:pPr marL="0" indent="0">
              <a:buNone/>
            </a:pPr>
            <a:endParaRPr lang="en-US" sz="1800" dirty="0">
              <a:solidFill>
                <a:srgbClr val="C00000"/>
              </a:solidFill>
              <a:latin typeface="Arial" panose="020B0604020202020204" pitchFamily="34" charset="0"/>
              <a:cs typeface="Arial" panose="020B0604020202020204" pitchFamily="34" charset="0"/>
            </a:endParaRPr>
          </a:p>
          <a:p>
            <a:pPr marL="0" indent="0">
              <a:buNone/>
            </a:pPr>
            <a:r>
              <a:rPr lang="en-US" sz="1800" dirty="0">
                <a:solidFill>
                  <a:srgbClr val="C00000"/>
                </a:solidFill>
                <a:latin typeface="Arial" panose="020B0604020202020204" pitchFamily="34" charset="0"/>
                <a:cs typeface="Arial" panose="020B0604020202020204" pitchFamily="34" charset="0"/>
              </a:rPr>
              <a:t>81% of energy</a:t>
            </a:r>
          </a:p>
          <a:p>
            <a:pPr marL="0" indent="0">
              <a:buNone/>
            </a:pPr>
            <a:endParaRPr lang="en-US" sz="1800" dirty="0">
              <a:solidFill>
                <a:srgbClr val="C00000"/>
              </a:solidFill>
              <a:latin typeface="Arial" panose="020B0604020202020204" pitchFamily="34" charset="0"/>
              <a:cs typeface="Arial" panose="020B0604020202020204" pitchFamily="34" charset="0"/>
            </a:endParaRPr>
          </a:p>
          <a:p>
            <a:pPr marL="0" indent="0">
              <a:buNone/>
            </a:pPr>
            <a:r>
              <a:rPr lang="en-US" sz="1800" dirty="0">
                <a:solidFill>
                  <a:srgbClr val="C00000"/>
                </a:solidFill>
                <a:latin typeface="Arial" panose="020B0604020202020204" pitchFamily="34" charset="0"/>
                <a:cs typeface="Arial" panose="020B0604020202020204" pitchFamily="34" charset="0"/>
              </a:rPr>
              <a:t>86% of CO</a:t>
            </a:r>
            <a:r>
              <a:rPr lang="en-US" sz="1800" baseline="-25000" dirty="0">
                <a:solidFill>
                  <a:srgbClr val="C00000"/>
                </a:solidFill>
                <a:latin typeface="Arial" panose="020B0604020202020204" pitchFamily="34" charset="0"/>
                <a:cs typeface="Arial" panose="020B0604020202020204" pitchFamily="34" charset="0"/>
              </a:rPr>
              <a:t>2</a:t>
            </a:r>
            <a:endParaRPr lang="en-US" sz="1800" dirty="0">
              <a:solidFill>
                <a:srgbClr val="C00000"/>
              </a:solidFill>
              <a:latin typeface="Arial" panose="020B0604020202020204" pitchFamily="34" charset="0"/>
              <a:cs typeface="Arial" panose="020B0604020202020204" pitchFamily="34" charset="0"/>
            </a:endParaRPr>
          </a:p>
          <a:p>
            <a:pPr marL="0" indent="0">
              <a:buNone/>
            </a:pPr>
            <a:r>
              <a:rPr lang="en-US" sz="1500" dirty="0">
                <a:solidFill>
                  <a:srgbClr val="C00000"/>
                </a:solidFill>
                <a:latin typeface="Arial" panose="020B0604020202020204" pitchFamily="34" charset="0"/>
                <a:cs typeface="Arial" panose="020B0604020202020204" pitchFamily="34" charset="0"/>
              </a:rPr>
              <a:t>52% calcination, 34% fossil fuels</a:t>
            </a:r>
            <a:endParaRPr lang="en-US" sz="1500" baseline="-25000" dirty="0">
              <a:solidFill>
                <a:srgbClr val="C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11</a:t>
            </a:fld>
            <a:endParaRPr lang="en-US"/>
          </a:p>
        </p:txBody>
      </p:sp>
      <p:pic>
        <p:nvPicPr>
          <p:cNvPr id="9" name="Picture 8" descr="Logo&#10;&#10;Description automatically generated with low confidence">
            <a:extLst>
              <a:ext uri="{FF2B5EF4-FFF2-40B4-BE49-F238E27FC236}">
                <a16:creationId xmlns:a16="http://schemas.microsoft.com/office/drawing/2014/main" id="{ABBAF59A-BC4B-4143-9164-CC36E1602C0D}"/>
              </a:ext>
            </a:extLst>
          </p:cNvPr>
          <p:cNvPicPr>
            <a:picLocks noChangeAspect="1"/>
          </p:cNvPicPr>
          <p:nvPr/>
        </p:nvPicPr>
        <p:blipFill>
          <a:blip r:embed="rId3"/>
          <a:stretch>
            <a:fillRect/>
          </a:stretch>
        </p:blipFill>
        <p:spPr>
          <a:xfrm>
            <a:off x="7944165" y="5584904"/>
            <a:ext cx="1473200" cy="567796"/>
          </a:xfrm>
          <a:prstGeom prst="rect">
            <a:avLst/>
          </a:prstGeom>
        </p:spPr>
      </p:pic>
      <p:sp>
        <p:nvSpPr>
          <p:cNvPr id="11" name="TextBox 10">
            <a:extLst>
              <a:ext uri="{FF2B5EF4-FFF2-40B4-BE49-F238E27FC236}">
                <a16:creationId xmlns:a16="http://schemas.microsoft.com/office/drawing/2014/main" id="{19AEAFAF-846E-774D-BE3E-55BC3FAD51D3}"/>
              </a:ext>
            </a:extLst>
          </p:cNvPr>
          <p:cNvSpPr txBox="1"/>
          <p:nvPr/>
        </p:nvSpPr>
        <p:spPr>
          <a:xfrm>
            <a:off x="0" y="6201238"/>
            <a:ext cx="11111696" cy="646331"/>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IEA (2018), Technology Roadmap - Low-Carbon  Transition in the Cement Industry, IEA, Paris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hlinkClick r:id="rId4"/>
              </a:rPr>
              <a:t>https://www.iea.org/reports/technology-roadmap-low-carbon-transition-in-the-cement-industry</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hlinkClick r:id="rId5"/>
              </a:rPr>
              <a:t>https://www.mckinsey.com/industries/chemicals/our-insights/laying-the-foundation-for-zero-carbon-cement</a:t>
            </a:r>
            <a:r>
              <a:rPr lang="en-US" sz="1200" dirty="0">
                <a:latin typeface="Arial" panose="020B0604020202020204" pitchFamily="34" charset="0"/>
                <a:cs typeface="Arial" panose="020B0604020202020204" pitchFamily="34" charset="0"/>
              </a:rPr>
              <a:t> (May 14, 2020)</a:t>
            </a:r>
          </a:p>
        </p:txBody>
      </p:sp>
      <p:sp>
        <p:nvSpPr>
          <p:cNvPr id="2" name="Rectangle 1">
            <a:extLst>
              <a:ext uri="{FF2B5EF4-FFF2-40B4-BE49-F238E27FC236}">
                <a16:creationId xmlns:a16="http://schemas.microsoft.com/office/drawing/2014/main" id="{F6AFA67F-4BEC-B04F-ACBD-9F12B2460250}"/>
              </a:ext>
            </a:extLst>
          </p:cNvPr>
          <p:cNvSpPr/>
          <p:nvPr/>
        </p:nvSpPr>
        <p:spPr>
          <a:xfrm>
            <a:off x="4148468" y="1066895"/>
            <a:ext cx="1601695" cy="42313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503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12</a:t>
            </a:fld>
            <a:endParaRPr lang="en-US"/>
          </a:p>
        </p:txBody>
      </p:sp>
      <p:pic>
        <p:nvPicPr>
          <p:cNvPr id="6" name="Picture 5" descr="Chart&#10;&#10;Description automatically generated">
            <a:extLst>
              <a:ext uri="{FF2B5EF4-FFF2-40B4-BE49-F238E27FC236}">
                <a16:creationId xmlns:a16="http://schemas.microsoft.com/office/drawing/2014/main" id="{21A30DC8-DA67-C746-83CF-CD5F71264464}"/>
              </a:ext>
            </a:extLst>
          </p:cNvPr>
          <p:cNvPicPr>
            <a:picLocks noChangeAspect="1"/>
          </p:cNvPicPr>
          <p:nvPr/>
        </p:nvPicPr>
        <p:blipFill>
          <a:blip r:embed="rId3"/>
          <a:stretch>
            <a:fillRect/>
          </a:stretch>
        </p:blipFill>
        <p:spPr>
          <a:xfrm>
            <a:off x="0" y="313508"/>
            <a:ext cx="12197198" cy="5747657"/>
          </a:xfrm>
          <a:prstGeom prst="rect">
            <a:avLst/>
          </a:prstGeom>
        </p:spPr>
      </p:pic>
      <p:sp>
        <p:nvSpPr>
          <p:cNvPr id="9" name="TextBox 8">
            <a:extLst>
              <a:ext uri="{FF2B5EF4-FFF2-40B4-BE49-F238E27FC236}">
                <a16:creationId xmlns:a16="http://schemas.microsoft.com/office/drawing/2014/main" id="{52FC0A99-A856-AC4B-BC8B-61DE347ABD36}"/>
              </a:ext>
            </a:extLst>
          </p:cNvPr>
          <p:cNvSpPr txBox="1"/>
          <p:nvPr/>
        </p:nvSpPr>
        <p:spPr>
          <a:xfrm>
            <a:off x="0" y="6409758"/>
            <a:ext cx="703580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IEA (2018), Technology Roadmap - Low-Carbon  Transition in the Cement Industry, IEA, Paris https://</a:t>
            </a:r>
            <a:r>
              <a:rPr lang="en-US" sz="1200" dirty="0" err="1">
                <a:latin typeface="Arial" panose="020B0604020202020204" pitchFamily="34" charset="0"/>
                <a:cs typeface="Arial" panose="020B0604020202020204" pitchFamily="34" charset="0"/>
              </a:rPr>
              <a:t>www.iea.org</a:t>
            </a:r>
            <a:r>
              <a:rPr lang="en-US" sz="1200" dirty="0">
                <a:latin typeface="Arial" panose="020B0604020202020204" pitchFamily="34" charset="0"/>
                <a:cs typeface="Arial" panose="020B0604020202020204" pitchFamily="34" charset="0"/>
              </a:rPr>
              <a:t>/reports/technology-roadmap-low-carbon-transition-in-the-cement-industry</a:t>
            </a:r>
          </a:p>
        </p:txBody>
      </p:sp>
    </p:spTree>
    <p:extLst>
      <p:ext uri="{BB962C8B-B14F-4D97-AF65-F5344CB8AC3E}">
        <p14:creationId xmlns:p14="http://schemas.microsoft.com/office/powerpoint/2010/main" val="227568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13</a:t>
            </a:fld>
            <a:endParaRPr lang="en-US"/>
          </a:p>
        </p:txBody>
      </p:sp>
      <p:sp>
        <p:nvSpPr>
          <p:cNvPr id="5" name="TextBox 4">
            <a:extLst>
              <a:ext uri="{FF2B5EF4-FFF2-40B4-BE49-F238E27FC236}">
                <a16:creationId xmlns:a16="http://schemas.microsoft.com/office/drawing/2014/main" id="{3EF4F235-9D35-B943-A70D-855C467310BF}"/>
              </a:ext>
            </a:extLst>
          </p:cNvPr>
          <p:cNvSpPr txBox="1"/>
          <p:nvPr/>
        </p:nvSpPr>
        <p:spPr>
          <a:xfrm>
            <a:off x="0" y="6215746"/>
            <a:ext cx="11111696" cy="646331"/>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International Energy Agency, &amp; </a:t>
            </a:r>
            <a:r>
              <a:rPr lang="en-US" sz="1200" dirty="0" err="1">
                <a:latin typeface="Arial" panose="020B0604020202020204" pitchFamily="34" charset="0"/>
                <a:cs typeface="Arial" panose="020B0604020202020204" pitchFamily="34" charset="0"/>
              </a:rPr>
              <a:t>Organisation</a:t>
            </a:r>
            <a:r>
              <a:rPr lang="en-US" sz="1200" dirty="0">
                <a:latin typeface="Arial" panose="020B0604020202020204" pitchFamily="34" charset="0"/>
                <a:cs typeface="Arial" panose="020B0604020202020204" pitchFamily="34" charset="0"/>
              </a:rPr>
              <a:t> for Economic Co-operation Development. (2009). Energy Technology Transitions for Industry :Strategies for the Next Industrial Revolution. OECD Publishing.</a:t>
            </a:r>
          </a:p>
          <a:p>
            <a:pPr marL="228600" indent="-228600">
              <a:buAutoNum type="arabicPeriod"/>
            </a:pPr>
            <a:r>
              <a:rPr lang="en-US" sz="1200" dirty="0">
                <a:latin typeface="Arial" panose="020B0604020202020204" pitchFamily="34" charset="0"/>
                <a:cs typeface="Arial" panose="020B0604020202020204" pitchFamily="34" charset="0"/>
              </a:rPr>
              <a:t>images: https://</a:t>
            </a:r>
            <a:r>
              <a:rPr lang="en-US" sz="1200" dirty="0" err="1">
                <a:latin typeface="Arial" panose="020B0604020202020204" pitchFamily="34" charset="0"/>
                <a:cs typeface="Arial" panose="020B0604020202020204" pitchFamily="34" charset="0"/>
              </a:rPr>
              <a:t>en.wikipedia.org</a:t>
            </a:r>
            <a:r>
              <a:rPr lang="en-US" sz="1200" dirty="0">
                <a:latin typeface="Arial" panose="020B0604020202020204" pitchFamily="34" charset="0"/>
                <a:cs typeface="Arial" panose="020B0604020202020204" pitchFamily="34" charset="0"/>
              </a:rPr>
              <a:t>/wiki/</a:t>
            </a:r>
            <a:r>
              <a:rPr lang="en-US" sz="1200" dirty="0" err="1">
                <a:latin typeface="Arial" panose="020B0604020202020204" pitchFamily="34" charset="0"/>
                <a:cs typeface="Arial" panose="020B0604020202020204" pitchFamily="34" charset="0"/>
              </a:rPr>
              <a:t>Cement_kiln</a:t>
            </a:r>
            <a:endParaRPr lang="en-US" sz="1200" dirty="0">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82CE1159-26CD-FD4A-83AC-126AF0BEA4D1}"/>
              </a:ext>
            </a:extLst>
          </p:cNvPr>
          <p:cNvSpPr>
            <a:spLocks noGrp="1"/>
          </p:cNvSpPr>
          <p:nvPr>
            <p:ph idx="1"/>
          </p:nvPr>
        </p:nvSpPr>
        <p:spPr>
          <a:xfrm>
            <a:off x="241481" y="686146"/>
            <a:ext cx="11709037" cy="2551712"/>
          </a:xfrm>
        </p:spPr>
        <p:txBody>
          <a:bodyPr>
            <a:normAutofit lnSpcReduction="10000"/>
          </a:bodyPr>
          <a:lstStyle/>
          <a:p>
            <a:pPr marL="0" indent="0">
              <a:buNone/>
            </a:pPr>
            <a:r>
              <a:rPr lang="en-US" sz="1800" b="1" dirty="0">
                <a:latin typeface="Arial" panose="020B0604020202020204" pitchFamily="34" charset="0"/>
                <a:cs typeface="Arial" panose="020B0604020202020204" pitchFamily="34" charset="0"/>
              </a:rPr>
              <a:t>Feedstock</a:t>
            </a:r>
            <a:r>
              <a:rPr lang="en-US" sz="1800" dirty="0">
                <a:latin typeface="Arial" panose="020B0604020202020204" pitchFamily="34" charset="0"/>
                <a:cs typeface="Arial" panose="020B0604020202020204" pitchFamily="34" charset="0"/>
              </a:rPr>
              <a:t>:  limestone, clay, sand</a:t>
            </a:r>
          </a:p>
          <a:p>
            <a:pPr marL="0" indent="0">
              <a:buNone/>
            </a:pPr>
            <a:r>
              <a:rPr lang="en-US" sz="1800" b="1" dirty="0">
                <a:latin typeface="Arial" panose="020B0604020202020204" pitchFamily="34" charset="0"/>
                <a:cs typeface="Arial" panose="020B0604020202020204" pitchFamily="34" charset="0"/>
              </a:rPr>
              <a:t>Key ingredients</a:t>
            </a:r>
            <a:r>
              <a:rPr lang="en-US" sz="1800" dirty="0">
                <a:latin typeface="Arial" panose="020B0604020202020204" pitchFamily="34" charset="0"/>
                <a:cs typeface="Arial" panose="020B0604020202020204" pitchFamily="34" charset="0"/>
              </a:rPr>
              <a:t>:  lime, silica, alumina, iron</a:t>
            </a:r>
          </a:p>
          <a:p>
            <a:pPr>
              <a:buFontTx/>
              <a:buChar char="-"/>
            </a:pPr>
            <a:r>
              <a:rPr lang="en-US" sz="1800" dirty="0">
                <a:latin typeface="Arial" panose="020B0604020202020204" pitchFamily="34" charset="0"/>
                <a:cs typeface="Arial" panose="020B0604020202020204" pitchFamily="34" charset="0"/>
              </a:rPr>
              <a:t>The kiln is a horizontally sloped steel cylinder lined with firebrick that turns at 1-3 rpm</a:t>
            </a:r>
          </a:p>
          <a:p>
            <a:pPr lvl="1">
              <a:buFontTx/>
              <a:buChar char="-"/>
            </a:pPr>
            <a:r>
              <a:rPr lang="en-US" sz="1400" dirty="0">
                <a:latin typeface="Arial" panose="020B0604020202020204" pitchFamily="34" charset="0"/>
                <a:cs typeface="Arial" panose="020B0604020202020204" pitchFamily="34" charset="0"/>
              </a:rPr>
              <a:t>Kilns can be &gt;100 m long, 6 m diameter</a:t>
            </a:r>
          </a:p>
          <a:p>
            <a:pPr>
              <a:buFontTx/>
              <a:buChar char="-"/>
            </a:pPr>
            <a:r>
              <a:rPr lang="en-US" sz="1800" dirty="0">
                <a:latin typeface="Arial" panose="020B0604020202020204" pitchFamily="34" charset="0"/>
                <a:cs typeface="Arial" panose="020B0604020202020204" pitchFamily="34" charset="0"/>
              </a:rPr>
              <a:t>Fuels (e.g. coal, natural gas, fuel oils, petroleum) are burned so that the flame reaches 2000 ˚C, heating the materials to 1500 ˚C so that they are partially molten</a:t>
            </a:r>
          </a:p>
          <a:p>
            <a:pPr>
              <a:buFontTx/>
              <a:buChar char="-"/>
            </a:pPr>
            <a:r>
              <a:rPr lang="en-US" sz="1800" dirty="0">
                <a:latin typeface="Arial" panose="020B0604020202020204" pitchFamily="34" charset="0"/>
                <a:cs typeface="Arial" panose="020B0604020202020204" pitchFamily="34" charset="0"/>
              </a:rPr>
              <a:t>The kiln converts calcium and silicon oxides into </a:t>
            </a:r>
            <a:r>
              <a:rPr lang="en-US" sz="1800" b="1" dirty="0">
                <a:latin typeface="Arial" panose="020B0604020202020204" pitchFamily="34" charset="0"/>
                <a:cs typeface="Arial" panose="020B0604020202020204" pitchFamily="34" charset="0"/>
              </a:rPr>
              <a:t>calcium silicates</a:t>
            </a:r>
            <a:r>
              <a:rPr lang="en-US" sz="1800" dirty="0">
                <a:latin typeface="Arial" panose="020B0604020202020204" pitchFamily="34" charset="0"/>
                <a:cs typeface="Arial" panose="020B0604020202020204" pitchFamily="34" charset="0"/>
              </a:rPr>
              <a:t>, the main component of cement</a:t>
            </a:r>
          </a:p>
          <a:p>
            <a:pPr lvl="1">
              <a:buFontTx/>
              <a:buChar char="-"/>
            </a:pPr>
            <a:r>
              <a:rPr lang="en-US" sz="1600" dirty="0">
                <a:latin typeface="Arial" panose="020B0604020202020204" pitchFamily="34" charset="0"/>
                <a:cs typeface="Arial" panose="020B0604020202020204" pitchFamily="34" charset="0"/>
              </a:rPr>
              <a:t>At 900 ˚C, limestone undergoes calcination:  CaCO</a:t>
            </a:r>
            <a:r>
              <a:rPr lang="en-US" sz="1600" baseline="-25000"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CaO</a:t>
            </a:r>
            <a:r>
              <a:rPr lang="en-US" sz="1600" dirty="0">
                <a:latin typeface="Arial" panose="020B0604020202020204" pitchFamily="34" charset="0"/>
                <a:cs typeface="Arial" panose="020B0604020202020204" pitchFamily="34" charset="0"/>
              </a:rPr>
              <a:t> + CO</a:t>
            </a:r>
            <a:r>
              <a:rPr lang="en-US" sz="1600" baseline="-25000" dirty="0">
                <a:latin typeface="Arial" panose="020B0604020202020204" pitchFamily="34" charset="0"/>
                <a:cs typeface="Arial" panose="020B0604020202020204" pitchFamily="34" charset="0"/>
              </a:rPr>
              <a:t>2</a:t>
            </a:r>
            <a:endParaRPr lang="en-US" sz="1600" dirty="0">
              <a:latin typeface="Arial" panose="020B0604020202020204" pitchFamily="34" charset="0"/>
              <a:cs typeface="Arial" panose="020B0604020202020204" pitchFamily="34" charset="0"/>
            </a:endParaRPr>
          </a:p>
          <a:p>
            <a:pPr>
              <a:buFontTx/>
              <a:buChar char="-"/>
            </a:pPr>
            <a:endParaRPr lang="en-US" sz="18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D41C4A7-F1E7-D045-BC8D-821FCD27B9B6}"/>
              </a:ext>
            </a:extLst>
          </p:cNvPr>
          <p:cNvSpPr>
            <a:spLocks noGrp="1"/>
          </p:cNvSpPr>
          <p:nvPr>
            <p:ph type="title"/>
          </p:nvPr>
        </p:nvSpPr>
        <p:spPr>
          <a:xfrm>
            <a:off x="11899" y="22570"/>
            <a:ext cx="10515600" cy="663575"/>
          </a:xfrm>
        </p:spPr>
        <p:txBody>
          <a:bodyPr>
            <a:noAutofit/>
          </a:bodyPr>
          <a:lstStyle/>
          <a:p>
            <a:r>
              <a:rPr lang="en-US" sz="2800" dirty="0">
                <a:latin typeface="Arial" panose="020B0604020202020204" pitchFamily="34" charset="0"/>
                <a:cs typeface="Arial" panose="020B0604020202020204" pitchFamily="34" charset="0"/>
              </a:rPr>
              <a:t>Cement production: the kiln</a:t>
            </a:r>
          </a:p>
        </p:txBody>
      </p:sp>
      <p:pic>
        <p:nvPicPr>
          <p:cNvPr id="27650" name="Picture 2">
            <a:extLst>
              <a:ext uri="{FF2B5EF4-FFF2-40B4-BE49-F238E27FC236}">
                <a16:creationId xmlns:a16="http://schemas.microsoft.com/office/drawing/2014/main" id="{25372D1C-2D15-3449-841C-D6F39B317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81" y="3289207"/>
            <a:ext cx="4595413" cy="2767627"/>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a:extLst>
              <a:ext uri="{FF2B5EF4-FFF2-40B4-BE49-F238E27FC236}">
                <a16:creationId xmlns:a16="http://schemas.microsoft.com/office/drawing/2014/main" id="{7FE092AD-C883-914D-9FDB-4595D108D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746" y="3620143"/>
            <a:ext cx="6843919" cy="210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79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14</a:t>
            </a:fld>
            <a:endParaRPr lang="en-US"/>
          </a:p>
        </p:txBody>
      </p:sp>
      <p:sp>
        <p:nvSpPr>
          <p:cNvPr id="5" name="TextBox 4">
            <a:extLst>
              <a:ext uri="{FF2B5EF4-FFF2-40B4-BE49-F238E27FC236}">
                <a16:creationId xmlns:a16="http://schemas.microsoft.com/office/drawing/2014/main" id="{3EF4F235-9D35-B943-A70D-855C467310BF}"/>
              </a:ext>
            </a:extLst>
          </p:cNvPr>
          <p:cNvSpPr txBox="1"/>
          <p:nvPr/>
        </p:nvSpPr>
        <p:spPr>
          <a:xfrm>
            <a:off x="0" y="6211669"/>
            <a:ext cx="11111696" cy="646331"/>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hlinkClick r:id="rId3"/>
              </a:rPr>
              <a:t>https://en.wikipedia.org/wiki/Cement</a:t>
            </a:r>
          </a:p>
          <a:p>
            <a:pPr marL="228600" indent="-228600">
              <a:buAutoNum type="arabicPeriod"/>
            </a:pPr>
            <a:r>
              <a:rPr lang="en-US" sz="1200" dirty="0">
                <a:latin typeface="Arial" panose="020B0604020202020204" pitchFamily="34" charset="0"/>
                <a:cs typeface="Arial" panose="020B0604020202020204" pitchFamily="34" charset="0"/>
                <a:hlinkClick r:id="rId3"/>
              </a:rPr>
              <a:t>https://en.wikipedia.org/wiki/Cement_clinker</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hlinkClick r:id="rId4"/>
              </a:rPr>
              <a:t>https://en.wikipedia.org/wiki/Gypsum</a:t>
            </a:r>
            <a:endParaRPr lang="en-US" sz="1200" dirty="0">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82CE1159-26CD-FD4A-83AC-126AF0BEA4D1}"/>
              </a:ext>
            </a:extLst>
          </p:cNvPr>
          <p:cNvSpPr>
            <a:spLocks noGrp="1"/>
          </p:cNvSpPr>
          <p:nvPr>
            <p:ph idx="1"/>
          </p:nvPr>
        </p:nvSpPr>
        <p:spPr>
          <a:xfrm>
            <a:off x="112629" y="560605"/>
            <a:ext cx="11966741" cy="5782682"/>
          </a:xfrm>
        </p:spPr>
        <p:txBody>
          <a:bodyPr anchor="t">
            <a:normAutofit/>
          </a:bodyPr>
          <a:lstStyle/>
          <a:p>
            <a:pPr marL="0" indent="0">
              <a:buNone/>
            </a:pPr>
            <a:r>
              <a:rPr lang="en-US" sz="1800" b="1" dirty="0">
                <a:latin typeface="Arial" panose="020B0604020202020204" pitchFamily="34" charset="0"/>
                <a:cs typeface="Arial" panose="020B0604020202020204" pitchFamily="34" charset="0"/>
              </a:rPr>
              <a:t>Feedstock</a:t>
            </a:r>
            <a:r>
              <a:rPr lang="en-US" sz="1800" dirty="0">
                <a:latin typeface="Arial" panose="020B0604020202020204" pitchFamily="34" charset="0"/>
                <a:cs typeface="Arial" panose="020B0604020202020204" pitchFamily="34" charset="0"/>
              </a:rPr>
              <a:t>:  limestone, clay, sand</a:t>
            </a:r>
          </a:p>
          <a:p>
            <a:pPr marL="0" indent="0">
              <a:buNone/>
            </a:pPr>
            <a:r>
              <a:rPr lang="en-US" sz="1800" b="1" dirty="0">
                <a:latin typeface="Arial" panose="020B0604020202020204" pitchFamily="34" charset="0"/>
                <a:cs typeface="Arial" panose="020B0604020202020204" pitchFamily="34" charset="0"/>
              </a:rPr>
              <a:t>Key ingredients</a:t>
            </a:r>
            <a:r>
              <a:rPr lang="en-US" sz="1800" dirty="0">
                <a:latin typeface="Arial" panose="020B0604020202020204" pitchFamily="34" charset="0"/>
                <a:cs typeface="Arial" panose="020B0604020202020204" pitchFamily="34" charset="0"/>
              </a:rPr>
              <a:t>:  lime, silica, alumina, iron</a:t>
            </a: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Main minerals</a:t>
            </a:r>
            <a:r>
              <a:rPr lang="en-US" sz="1800" dirty="0">
                <a:latin typeface="Arial" panose="020B0604020202020204" pitchFamily="34" charset="0"/>
                <a:cs typeface="Arial" panose="020B0604020202020204" pitchFamily="34" charset="0"/>
              </a:rPr>
              <a:t>: </a:t>
            </a:r>
          </a:p>
          <a:p>
            <a:pPr lvl="1">
              <a:buFontTx/>
              <a:buChar char="-"/>
            </a:pPr>
            <a:r>
              <a:rPr lang="en-US" sz="1800" dirty="0">
                <a:latin typeface="Arial" panose="020B0604020202020204" pitchFamily="34" charset="0"/>
                <a:cs typeface="Arial" panose="020B0604020202020204" pitchFamily="34" charset="0"/>
              </a:rPr>
              <a:t>C</a:t>
            </a:r>
            <a:r>
              <a:rPr lang="en-US" sz="1800" baseline="-25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S:  alite (3CaO·SiO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a:t>
            </a:r>
          </a:p>
          <a:p>
            <a:pPr lvl="1">
              <a:buFontTx/>
              <a:buChar char="-"/>
            </a:pPr>
            <a:r>
              <a:rPr lang="en-US" sz="1800" dirty="0">
                <a:latin typeface="Arial" panose="020B0604020202020204" pitchFamily="34" charset="0"/>
                <a:cs typeface="Arial" panose="020B0604020202020204" pitchFamily="34" charset="0"/>
              </a:rPr>
              <a:t>C</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S:  belite (2CaO·SiO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a:t>
            </a:r>
          </a:p>
          <a:p>
            <a:pPr lvl="1">
              <a:buFontTx/>
              <a:buChar char="-"/>
            </a:pPr>
            <a:r>
              <a:rPr lang="en-US" sz="1800" dirty="0">
                <a:latin typeface="Arial" panose="020B0604020202020204" pitchFamily="34" charset="0"/>
                <a:cs typeface="Arial" panose="020B0604020202020204" pitchFamily="34" charset="0"/>
              </a:rPr>
              <a:t>C</a:t>
            </a:r>
            <a:r>
              <a:rPr lang="en-US" sz="1800" baseline="-25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A:  tricalcium aluminate (3CaO·Al</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O</a:t>
            </a:r>
            <a:r>
              <a:rPr lang="en-US" sz="1800" baseline="-25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 – </a:t>
            </a:r>
            <a:r>
              <a:rPr lang="en-US" sz="1800" i="1" dirty="0">
                <a:latin typeface="Arial" panose="020B0604020202020204" pitchFamily="34" charset="0"/>
                <a:cs typeface="Arial" panose="020B0604020202020204" pitchFamily="34" charset="0"/>
              </a:rPr>
              <a:t>also called celite</a:t>
            </a:r>
            <a:endParaRPr lang="en-US" sz="1800" dirty="0">
              <a:latin typeface="Arial" panose="020B0604020202020204" pitchFamily="34" charset="0"/>
              <a:cs typeface="Arial" panose="020B0604020202020204" pitchFamily="34" charset="0"/>
            </a:endParaRPr>
          </a:p>
          <a:p>
            <a:pPr lvl="1">
              <a:buFontTx/>
              <a:buChar char="-"/>
            </a:pPr>
            <a:r>
              <a:rPr lang="en-US" sz="1800" dirty="0">
                <a:latin typeface="Arial" panose="020B0604020202020204" pitchFamily="34" charset="0"/>
                <a:cs typeface="Arial" panose="020B0604020202020204" pitchFamily="34" charset="0"/>
              </a:rPr>
              <a:t>C</a:t>
            </a:r>
            <a:r>
              <a:rPr lang="en-US" sz="1800" baseline="-25000" dirty="0">
                <a:latin typeface="Arial" panose="020B0604020202020204" pitchFamily="34" charset="0"/>
                <a:cs typeface="Arial" panose="020B0604020202020204" pitchFamily="34" charset="0"/>
              </a:rPr>
              <a:t>4</a:t>
            </a:r>
            <a:r>
              <a:rPr lang="en-US" sz="1800" dirty="0">
                <a:latin typeface="Arial" panose="020B0604020202020204" pitchFamily="34" charset="0"/>
                <a:cs typeface="Arial" panose="020B0604020202020204" pitchFamily="34" charset="0"/>
              </a:rPr>
              <a:t>AF:  brownmillerite (4CaO·Al</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O</a:t>
            </a:r>
            <a:r>
              <a:rPr lang="en-US" sz="1800" baseline="-25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·Fe</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O</a:t>
            </a:r>
            <a:r>
              <a:rPr lang="en-US" sz="1800" baseline="-25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a:t>
            </a:r>
          </a:p>
          <a:p>
            <a:pPr lvl="1">
              <a:buFontTx/>
              <a:buChar char="-"/>
            </a:pPr>
            <a:endParaRPr lang="en-US" sz="1800" dirty="0">
              <a:latin typeface="Arial" panose="020B0604020202020204" pitchFamily="34" charset="0"/>
              <a:cs typeface="Arial" panose="020B0604020202020204" pitchFamily="34" charset="0"/>
            </a:endParaRPr>
          </a:p>
          <a:p>
            <a:pPr>
              <a:buFontTx/>
              <a:buChar char="-"/>
            </a:pPr>
            <a:r>
              <a:rPr lang="en-US" sz="1800" dirty="0">
                <a:latin typeface="Arial" panose="020B0604020202020204" pitchFamily="34" charset="0"/>
                <a:cs typeface="Arial" panose="020B0604020202020204" pitchFamily="34" charset="0"/>
              </a:rPr>
              <a:t>These materials are produced by heating the raw materials up to their </a:t>
            </a:r>
            <a:r>
              <a:rPr lang="en-US" sz="1800" b="1" dirty="0">
                <a:latin typeface="Arial" panose="020B0604020202020204" pitchFamily="34" charset="0"/>
                <a:cs typeface="Arial" panose="020B0604020202020204" pitchFamily="34" charset="0"/>
              </a:rPr>
              <a:t>sintering temperature of ~1450 ˚C</a:t>
            </a:r>
          </a:p>
          <a:p>
            <a:pPr>
              <a:buFontTx/>
              <a:buChar char="-"/>
            </a:pPr>
            <a:r>
              <a:rPr lang="en-US" sz="1800" dirty="0">
                <a:latin typeface="Arial" panose="020B0604020202020204" pitchFamily="34" charset="0"/>
                <a:cs typeface="Arial" panose="020B0604020202020204" pitchFamily="34" charset="0"/>
              </a:rPr>
              <a:t>The </a:t>
            </a:r>
            <a:r>
              <a:rPr lang="en-US" sz="1800" b="1" dirty="0">
                <a:latin typeface="Arial" panose="020B0604020202020204" pitchFamily="34" charset="0"/>
                <a:cs typeface="Arial" panose="020B0604020202020204" pitchFamily="34" charset="0"/>
              </a:rPr>
              <a:t>silicates</a:t>
            </a:r>
            <a:r>
              <a:rPr lang="en-US" sz="1800" dirty="0">
                <a:latin typeface="Arial" panose="020B0604020202020204" pitchFamily="34" charset="0"/>
                <a:cs typeface="Arial" panose="020B0604020202020204" pitchFamily="34" charset="0"/>
              </a:rPr>
              <a:t> provide cement’s desirable mechanical properties</a:t>
            </a:r>
          </a:p>
          <a:p>
            <a:pPr>
              <a:buFontTx/>
              <a:buChar char="-"/>
            </a:pPr>
            <a:r>
              <a:rPr lang="en-US" sz="1800" dirty="0">
                <a:latin typeface="Arial" panose="020B0604020202020204" pitchFamily="34" charset="0"/>
                <a:cs typeface="Arial" panose="020B0604020202020204" pitchFamily="34" charset="0"/>
              </a:rPr>
              <a:t>Aluminum and iron oxides act as </a:t>
            </a:r>
            <a:r>
              <a:rPr lang="en-US" sz="1800" b="1" dirty="0">
                <a:latin typeface="Arial" panose="020B0604020202020204" pitchFamily="34" charset="0"/>
                <a:cs typeface="Arial" panose="020B0604020202020204" pitchFamily="34" charset="0"/>
              </a:rPr>
              <a:t>flux</a:t>
            </a:r>
            <a:r>
              <a:rPr lang="en-US" sz="1800" dirty="0">
                <a:latin typeface="Arial" panose="020B0604020202020204" pitchFamily="34" charset="0"/>
                <a:cs typeface="Arial" panose="020B0604020202020204" pitchFamily="34" charset="0"/>
              </a:rPr>
              <a:t> to reduce the sintering temperature</a:t>
            </a:r>
          </a:p>
          <a:p>
            <a:pPr>
              <a:buFontTx/>
              <a:buChar char="-"/>
            </a:pPr>
            <a:r>
              <a:rPr lang="en-US" sz="1800" dirty="0">
                <a:latin typeface="Arial" panose="020B0604020202020204" pitchFamily="34" charset="0"/>
                <a:cs typeface="Arial" panose="020B0604020202020204" pitchFamily="34" charset="0"/>
              </a:rPr>
              <a:t>Tricalcium aluminate is the most reactive mineral in the clinker; it can undergo an exothermic hydration reaction resulting in </a:t>
            </a:r>
            <a:r>
              <a:rPr lang="en-US" sz="1800" b="1" dirty="0">
                <a:latin typeface="Arial" panose="020B0604020202020204" pitchFamily="34" charset="0"/>
                <a:cs typeface="Arial" panose="020B0604020202020204" pitchFamily="34" charset="0"/>
              </a:rPr>
              <a:t>flash setting </a:t>
            </a:r>
            <a:r>
              <a:rPr lang="en-US" sz="1800" dirty="0">
                <a:latin typeface="Arial" panose="020B0604020202020204" pitchFamily="34" charset="0"/>
                <a:cs typeface="Arial" panose="020B0604020202020204" pitchFamily="34" charset="0"/>
              </a:rPr>
              <a:t>of the cement (hydrated form Ca</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AlO</a:t>
            </a:r>
            <a:r>
              <a:rPr lang="en-US" sz="1800" baseline="-25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(OH)·</a:t>
            </a:r>
            <a:r>
              <a:rPr lang="en-US" sz="1800" i="1" dirty="0">
                <a:latin typeface="Arial" panose="020B0604020202020204" pitchFamily="34" charset="0"/>
                <a:cs typeface="Arial" panose="020B0604020202020204" pitchFamily="34" charset="0"/>
              </a:rPr>
              <a:t>n</a:t>
            </a:r>
            <a:r>
              <a:rPr lang="en-US" sz="1800" dirty="0">
                <a:latin typeface="Arial" panose="020B0604020202020204" pitchFamily="34" charset="0"/>
                <a:cs typeface="Arial" panose="020B0604020202020204" pitchFamily="34" charset="0"/>
              </a:rPr>
              <a:t>H</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O)</a:t>
            </a:r>
          </a:p>
          <a:p>
            <a:pPr>
              <a:buFontTx/>
              <a:buChar char="-"/>
            </a:pPr>
            <a:r>
              <a:rPr lang="en-US" sz="1800" b="1" dirty="0">
                <a:latin typeface="Arial" panose="020B0604020202020204" pitchFamily="34" charset="0"/>
                <a:cs typeface="Arial" panose="020B0604020202020204" pitchFamily="34" charset="0"/>
              </a:rPr>
              <a:t>Gypsum</a:t>
            </a:r>
            <a:r>
              <a:rPr lang="en-US" sz="1800" dirty="0">
                <a:latin typeface="Arial" panose="020B0604020202020204" pitchFamily="34" charset="0"/>
                <a:cs typeface="Arial" panose="020B0604020202020204" pitchFamily="34" charset="0"/>
              </a:rPr>
              <a:t> (CaSO</a:t>
            </a:r>
            <a:r>
              <a:rPr lang="en-US" sz="1800" baseline="-25000" dirty="0">
                <a:latin typeface="Arial" panose="020B0604020202020204" pitchFamily="34" charset="0"/>
                <a:cs typeface="Arial" panose="020B0604020202020204" pitchFamily="34" charset="0"/>
              </a:rPr>
              <a:t>4</a:t>
            </a:r>
            <a:r>
              <a:rPr lang="en-US" sz="1800" dirty="0">
                <a:latin typeface="Arial" panose="020B0604020202020204" pitchFamily="34" charset="0"/>
                <a:cs typeface="Arial" panose="020B0604020202020204" pitchFamily="34" charset="0"/>
              </a:rPr>
              <a:t>·2H</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O, &lt;5 </a:t>
            </a:r>
            <a:r>
              <a:rPr lang="en-US" sz="1800" dirty="0" err="1">
                <a:latin typeface="Arial" panose="020B0604020202020204" pitchFamily="34" charset="0"/>
                <a:cs typeface="Arial" panose="020B0604020202020204" pitchFamily="34" charset="0"/>
              </a:rPr>
              <a:t>wt</a:t>
            </a:r>
            <a:r>
              <a:rPr lang="en-US" sz="1800" dirty="0">
                <a:latin typeface="Arial" panose="020B0604020202020204" pitchFamily="34" charset="0"/>
                <a:cs typeface="Arial" panose="020B0604020202020204" pitchFamily="34" charset="0"/>
              </a:rPr>
              <a:t>%) is added to prevent flash setting of the C</a:t>
            </a:r>
            <a:r>
              <a:rPr lang="en-US" sz="1800" baseline="-25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A (better control of cement setting)</a:t>
            </a:r>
          </a:p>
          <a:p>
            <a:pPr lvl="1">
              <a:buFontTx/>
              <a:buChar char="-"/>
            </a:pPr>
            <a:r>
              <a:rPr lang="en-US" sz="1600" i="1" dirty="0">
                <a:latin typeface="Arial" panose="020B0604020202020204" pitchFamily="34" charset="0"/>
                <a:cs typeface="Arial" panose="020B0604020202020204" pitchFamily="34" charset="0"/>
              </a:rPr>
              <a:t>Sulfate ions passivate the tricalcium aluminate by forming an insoluble layer of ettringite (3CaO·Al</a:t>
            </a:r>
            <a:r>
              <a:rPr lang="en-US" sz="1600" i="1" baseline="-25000" dirty="0">
                <a:latin typeface="Arial" panose="020B0604020202020204" pitchFamily="34" charset="0"/>
                <a:cs typeface="Arial" panose="020B0604020202020204" pitchFamily="34" charset="0"/>
              </a:rPr>
              <a:t>2</a:t>
            </a:r>
            <a:r>
              <a:rPr lang="en-US" sz="1600" i="1" dirty="0">
                <a:latin typeface="Arial" panose="020B0604020202020204" pitchFamily="34" charset="0"/>
                <a:cs typeface="Arial" panose="020B0604020202020204" pitchFamily="34" charset="0"/>
              </a:rPr>
              <a:t>O</a:t>
            </a:r>
            <a:r>
              <a:rPr lang="en-US" sz="1600" i="1" baseline="-25000" dirty="0">
                <a:latin typeface="Arial" panose="020B0604020202020204" pitchFamily="34" charset="0"/>
                <a:cs typeface="Arial" panose="020B0604020202020204" pitchFamily="34" charset="0"/>
              </a:rPr>
              <a:t>3</a:t>
            </a:r>
            <a:r>
              <a:rPr lang="en-US" sz="1600" i="1" dirty="0">
                <a:latin typeface="Arial" panose="020B0604020202020204" pitchFamily="34" charset="0"/>
                <a:cs typeface="Arial" panose="020B0604020202020204" pitchFamily="34" charset="0"/>
              </a:rPr>
              <a:t>·3CaSO</a:t>
            </a:r>
            <a:r>
              <a:rPr lang="en-US" sz="1600" i="1" baseline="-25000" dirty="0">
                <a:latin typeface="Arial" panose="020B0604020202020204" pitchFamily="34" charset="0"/>
                <a:cs typeface="Arial" panose="020B0604020202020204" pitchFamily="34" charset="0"/>
              </a:rPr>
              <a:t>4</a:t>
            </a:r>
            <a:r>
              <a:rPr lang="en-US" sz="1600" i="1" dirty="0">
                <a:latin typeface="Arial" panose="020B0604020202020204" pitchFamily="34" charset="0"/>
                <a:cs typeface="Arial" panose="020B0604020202020204" pitchFamily="34" charset="0"/>
              </a:rPr>
              <a:t>·32H</a:t>
            </a:r>
            <a:r>
              <a:rPr lang="en-US" sz="1600" i="1" baseline="-25000" dirty="0">
                <a:latin typeface="Arial" panose="020B0604020202020204" pitchFamily="34" charset="0"/>
                <a:cs typeface="Arial" panose="020B0604020202020204" pitchFamily="34" charset="0"/>
              </a:rPr>
              <a:t>2</a:t>
            </a:r>
            <a:r>
              <a:rPr lang="en-US" sz="1600" i="1" dirty="0">
                <a:latin typeface="Arial" panose="020B0604020202020204" pitchFamily="34" charset="0"/>
                <a:cs typeface="Arial" panose="020B0604020202020204" pitchFamily="34" charset="0"/>
              </a:rPr>
              <a:t>O) over the surface of the calcium aluminate crystals</a:t>
            </a:r>
          </a:p>
          <a:p>
            <a:pPr>
              <a:buFontTx/>
              <a:buChar char="-"/>
            </a:pPr>
            <a:r>
              <a:rPr lang="en-US" sz="2000" dirty="0">
                <a:latin typeface="Arial" panose="020B0604020202020204" pitchFamily="34" charset="0"/>
                <a:cs typeface="Arial" panose="020B0604020202020204" pitchFamily="34" charset="0"/>
              </a:rPr>
              <a:t>Portland cement is a </a:t>
            </a:r>
            <a:r>
              <a:rPr lang="en-US" sz="2000" b="1" dirty="0">
                <a:latin typeface="Arial" panose="020B0604020202020204" pitchFamily="34" charset="0"/>
                <a:cs typeface="Arial" panose="020B0604020202020204" pitchFamily="34" charset="0"/>
              </a:rPr>
              <a:t>hydraulic cement</a:t>
            </a:r>
            <a:r>
              <a:rPr lang="en-US" sz="2000" dirty="0">
                <a:latin typeface="Arial" panose="020B0604020202020204" pitchFamily="34" charset="0"/>
                <a:cs typeface="Arial" panose="020B0604020202020204" pitchFamily="34" charset="0"/>
              </a:rPr>
              <a:t>: it sets when the components undergo hydration reactions</a:t>
            </a:r>
          </a:p>
        </p:txBody>
      </p:sp>
      <p:sp>
        <p:nvSpPr>
          <p:cNvPr id="6" name="Title 1">
            <a:extLst>
              <a:ext uri="{FF2B5EF4-FFF2-40B4-BE49-F238E27FC236}">
                <a16:creationId xmlns:a16="http://schemas.microsoft.com/office/drawing/2014/main" id="{CD41C4A7-F1E7-D045-BC8D-821FCD27B9B6}"/>
              </a:ext>
            </a:extLst>
          </p:cNvPr>
          <p:cNvSpPr>
            <a:spLocks noGrp="1"/>
          </p:cNvSpPr>
          <p:nvPr>
            <p:ph type="title"/>
          </p:nvPr>
        </p:nvSpPr>
        <p:spPr>
          <a:xfrm>
            <a:off x="11899" y="22570"/>
            <a:ext cx="10515600" cy="663575"/>
          </a:xfrm>
        </p:spPr>
        <p:txBody>
          <a:bodyPr>
            <a:noAutofit/>
          </a:bodyPr>
          <a:lstStyle/>
          <a:p>
            <a:r>
              <a:rPr lang="en-US" sz="2800" dirty="0">
                <a:latin typeface="Arial" panose="020B0604020202020204" pitchFamily="34" charset="0"/>
                <a:cs typeface="Arial" panose="020B0604020202020204" pitchFamily="34" charset="0"/>
              </a:rPr>
              <a:t>Clinker and cement</a:t>
            </a:r>
          </a:p>
        </p:txBody>
      </p:sp>
      <p:pic>
        <p:nvPicPr>
          <p:cNvPr id="14" name="Picture 2">
            <a:extLst>
              <a:ext uri="{FF2B5EF4-FFF2-40B4-BE49-F238E27FC236}">
                <a16:creationId xmlns:a16="http://schemas.microsoft.com/office/drawing/2014/main" id="{3F432173-D95D-9747-A76A-B58043FC62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0123" y="174267"/>
            <a:ext cx="2775479" cy="20816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7CE90D9-2529-AC4C-A404-AAD379CB6BA5}"/>
              </a:ext>
            </a:extLst>
          </p:cNvPr>
          <p:cNvSpPr txBox="1"/>
          <p:nvPr/>
        </p:nvSpPr>
        <p:spPr>
          <a:xfrm>
            <a:off x="7674508" y="2255876"/>
            <a:ext cx="846707" cy="338554"/>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clinker</a:t>
            </a:r>
          </a:p>
        </p:txBody>
      </p:sp>
      <p:pic>
        <p:nvPicPr>
          <p:cNvPr id="16" name="Picture 2">
            <a:extLst>
              <a:ext uri="{FF2B5EF4-FFF2-40B4-BE49-F238E27FC236}">
                <a16:creationId xmlns:a16="http://schemas.microsoft.com/office/drawing/2014/main" id="{4C5AF46B-F780-FC4A-B4A5-FF6E89D665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5121" y="157216"/>
            <a:ext cx="2319645" cy="20816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67A3E5D-42A2-DC44-A250-199D289EE1D4}"/>
              </a:ext>
            </a:extLst>
          </p:cNvPr>
          <p:cNvSpPr txBox="1"/>
          <p:nvPr/>
        </p:nvSpPr>
        <p:spPr>
          <a:xfrm>
            <a:off x="10084158" y="2238825"/>
            <a:ext cx="1521570"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gypsum</a:t>
            </a:r>
          </a:p>
          <a:p>
            <a:pPr algn="ctr"/>
            <a:r>
              <a:rPr lang="en-US" sz="1600" b="1" dirty="0">
                <a:latin typeface="Arial" panose="020B0604020202020204" pitchFamily="34" charset="0"/>
                <a:cs typeface="Arial" panose="020B0604020202020204" pitchFamily="34" charset="0"/>
              </a:rPr>
              <a:t>(CaSO</a:t>
            </a:r>
            <a:r>
              <a:rPr lang="en-US" sz="1600" b="1" baseline="-25000" dirty="0">
                <a:latin typeface="Arial" panose="020B0604020202020204" pitchFamily="34" charset="0"/>
                <a:cs typeface="Arial" panose="020B0604020202020204" pitchFamily="34" charset="0"/>
              </a:rPr>
              <a:t>4</a:t>
            </a:r>
            <a:r>
              <a:rPr lang="en-US" sz="1600" b="1" dirty="0">
                <a:latin typeface="Arial" panose="020B0604020202020204" pitchFamily="34" charset="0"/>
                <a:cs typeface="Arial" panose="020B0604020202020204" pitchFamily="34" charset="0"/>
              </a:rPr>
              <a:t>·2H</a:t>
            </a:r>
            <a:r>
              <a:rPr lang="en-US" sz="1600" b="1" baseline="-25000" dirty="0">
                <a:latin typeface="Arial" panose="020B0604020202020204" pitchFamily="34" charset="0"/>
                <a:cs typeface="Arial" panose="020B0604020202020204" pitchFamily="34" charset="0"/>
              </a:rPr>
              <a:t>2</a:t>
            </a:r>
            <a:r>
              <a:rPr lang="en-US" sz="1600" b="1" dirty="0">
                <a:latin typeface="Arial" panose="020B0604020202020204" pitchFamily="34" charset="0"/>
                <a:cs typeface="Arial" panose="020B0604020202020204" pitchFamily="34" charset="0"/>
              </a:rPr>
              <a:t>O)</a:t>
            </a:r>
          </a:p>
        </p:txBody>
      </p:sp>
    </p:spTree>
    <p:extLst>
      <p:ext uri="{BB962C8B-B14F-4D97-AF65-F5344CB8AC3E}">
        <p14:creationId xmlns:p14="http://schemas.microsoft.com/office/powerpoint/2010/main" val="2001817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15</a:t>
            </a:fld>
            <a:endParaRPr lang="en-US"/>
          </a:p>
        </p:txBody>
      </p:sp>
      <p:sp>
        <p:nvSpPr>
          <p:cNvPr id="5" name="TextBox 4">
            <a:extLst>
              <a:ext uri="{FF2B5EF4-FFF2-40B4-BE49-F238E27FC236}">
                <a16:creationId xmlns:a16="http://schemas.microsoft.com/office/drawing/2014/main" id="{3EF4F235-9D35-B943-A70D-855C467310BF}"/>
              </a:ext>
            </a:extLst>
          </p:cNvPr>
          <p:cNvSpPr txBox="1"/>
          <p:nvPr/>
        </p:nvSpPr>
        <p:spPr>
          <a:xfrm>
            <a:off x="0" y="6215746"/>
            <a:ext cx="11111696" cy="646331"/>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International Energy Agency, &amp; </a:t>
            </a:r>
            <a:r>
              <a:rPr lang="en-US" sz="1200" dirty="0" err="1">
                <a:latin typeface="Arial" panose="020B0604020202020204" pitchFamily="34" charset="0"/>
                <a:cs typeface="Arial" panose="020B0604020202020204" pitchFamily="34" charset="0"/>
              </a:rPr>
              <a:t>Organisation</a:t>
            </a:r>
            <a:r>
              <a:rPr lang="en-US" sz="1200" dirty="0">
                <a:latin typeface="Arial" panose="020B0604020202020204" pitchFamily="34" charset="0"/>
                <a:cs typeface="Arial" panose="020B0604020202020204" pitchFamily="34" charset="0"/>
              </a:rPr>
              <a:t> for Economic Co-operation Development. (2009). Energy Technology Transitions for Industry :Strategies for the Next Industrial Revolution. OECD Publishing.</a:t>
            </a:r>
          </a:p>
          <a:p>
            <a:pPr marL="228600" indent="-228600">
              <a:buAutoNum type="arabicPeriod"/>
            </a:pPr>
            <a:r>
              <a:rPr lang="en-US" sz="1200" dirty="0">
                <a:latin typeface="Arial" panose="020B0604020202020204" pitchFamily="34" charset="0"/>
                <a:cs typeface="Arial" panose="020B0604020202020204" pitchFamily="34" charset="0"/>
              </a:rPr>
              <a:t>Image: https://</a:t>
            </a:r>
            <a:r>
              <a:rPr lang="en-US" sz="1200" dirty="0" err="1">
                <a:latin typeface="Arial" panose="020B0604020202020204" pitchFamily="34" charset="0"/>
                <a:cs typeface="Arial" panose="020B0604020202020204" pitchFamily="34" charset="0"/>
              </a:rPr>
              <a:t>en.wikipedia.org</a:t>
            </a:r>
            <a:r>
              <a:rPr lang="en-US" sz="1200" dirty="0">
                <a:latin typeface="Arial" panose="020B0604020202020204" pitchFamily="34" charset="0"/>
                <a:cs typeface="Arial" panose="020B0604020202020204" pitchFamily="34" charset="0"/>
              </a:rPr>
              <a:t>/wiki/</a:t>
            </a:r>
            <a:r>
              <a:rPr lang="en-US" sz="1200" dirty="0" err="1">
                <a:latin typeface="Arial" panose="020B0604020202020204" pitchFamily="34" charset="0"/>
                <a:cs typeface="Arial" panose="020B0604020202020204" pitchFamily="34" charset="0"/>
              </a:rPr>
              <a:t>Cement_clinker</a:t>
            </a:r>
            <a:endParaRPr lang="en-US" sz="1200" dirty="0">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82CE1159-26CD-FD4A-83AC-126AF0BEA4D1}"/>
              </a:ext>
            </a:extLst>
          </p:cNvPr>
          <p:cNvSpPr>
            <a:spLocks noGrp="1"/>
          </p:cNvSpPr>
          <p:nvPr>
            <p:ph idx="1"/>
          </p:nvPr>
        </p:nvSpPr>
        <p:spPr>
          <a:xfrm>
            <a:off x="11899" y="5115651"/>
            <a:ext cx="9728200" cy="944751"/>
          </a:xfrm>
        </p:spPr>
        <p:txBody>
          <a:bodyPr anchor="ctr">
            <a:normAutofit/>
          </a:bodyPr>
          <a:lstStyle/>
          <a:p>
            <a:pPr marL="0" indent="0">
              <a:buNone/>
            </a:pPr>
            <a:r>
              <a:rPr lang="en-US" sz="1800" dirty="0">
                <a:latin typeface="Arial" panose="020B0604020202020204" pitchFamily="34" charset="0"/>
                <a:cs typeface="Arial" panose="020B0604020202020204" pitchFamily="34" charset="0"/>
              </a:rPr>
              <a:t>The most widely-used type of cement is </a:t>
            </a:r>
            <a:r>
              <a:rPr lang="en-US" sz="1800" b="1" dirty="0">
                <a:latin typeface="Arial" panose="020B0604020202020204" pitchFamily="34" charset="0"/>
                <a:cs typeface="Arial" panose="020B0604020202020204" pitchFamily="34" charset="0"/>
              </a:rPr>
              <a:t>Portland</a:t>
            </a:r>
            <a:r>
              <a:rPr lang="en-US" sz="1800" dirty="0">
                <a:latin typeface="Arial" panose="020B0604020202020204" pitchFamily="34" charset="0"/>
                <a:cs typeface="Arial" panose="020B0604020202020204" pitchFamily="34" charset="0"/>
              </a:rPr>
              <a:t> (95% clinker)</a:t>
            </a:r>
          </a:p>
          <a:p>
            <a:pPr marL="0" indent="0">
              <a:buNone/>
            </a:pPr>
            <a:r>
              <a:rPr lang="en-US" sz="1800" dirty="0">
                <a:latin typeface="Arial" panose="020B0604020202020204" pitchFamily="34" charset="0"/>
                <a:cs typeface="Arial" panose="020B0604020202020204" pitchFamily="34" charset="0"/>
              </a:rPr>
              <a:t>Mixing clinker substitutes into Portland cement is one strategy to reduce emissions and cost</a:t>
            </a:r>
          </a:p>
        </p:txBody>
      </p:sp>
      <p:sp>
        <p:nvSpPr>
          <p:cNvPr id="6" name="Title 1">
            <a:extLst>
              <a:ext uri="{FF2B5EF4-FFF2-40B4-BE49-F238E27FC236}">
                <a16:creationId xmlns:a16="http://schemas.microsoft.com/office/drawing/2014/main" id="{CD41C4A7-F1E7-D045-BC8D-821FCD27B9B6}"/>
              </a:ext>
            </a:extLst>
          </p:cNvPr>
          <p:cNvSpPr>
            <a:spLocks noGrp="1"/>
          </p:cNvSpPr>
          <p:nvPr>
            <p:ph type="title"/>
          </p:nvPr>
        </p:nvSpPr>
        <p:spPr>
          <a:xfrm>
            <a:off x="11899" y="22570"/>
            <a:ext cx="10515600" cy="663575"/>
          </a:xfrm>
        </p:spPr>
        <p:txBody>
          <a:bodyPr>
            <a:noAutofit/>
          </a:bodyPr>
          <a:lstStyle/>
          <a:p>
            <a:r>
              <a:rPr lang="en-US" sz="2800" dirty="0">
                <a:latin typeface="Arial" panose="020B0604020202020204" pitchFamily="34" charset="0"/>
                <a:cs typeface="Arial" panose="020B0604020202020204" pitchFamily="34" charset="0"/>
              </a:rPr>
              <a:t>Clinker substitutes</a:t>
            </a:r>
          </a:p>
        </p:txBody>
      </p:sp>
      <p:pic>
        <p:nvPicPr>
          <p:cNvPr id="7" name="Picture 6" descr="Table&#10;&#10;Description automatically generated">
            <a:extLst>
              <a:ext uri="{FF2B5EF4-FFF2-40B4-BE49-F238E27FC236}">
                <a16:creationId xmlns:a16="http://schemas.microsoft.com/office/drawing/2014/main" id="{8CAE2985-56D3-D440-BB5A-1F1C2D93F216}"/>
              </a:ext>
            </a:extLst>
          </p:cNvPr>
          <p:cNvPicPr>
            <a:picLocks noChangeAspect="1"/>
          </p:cNvPicPr>
          <p:nvPr/>
        </p:nvPicPr>
        <p:blipFill>
          <a:blip r:embed="rId2"/>
          <a:stretch>
            <a:fillRect/>
          </a:stretch>
        </p:blipFill>
        <p:spPr>
          <a:xfrm>
            <a:off x="0" y="616907"/>
            <a:ext cx="9728200" cy="4343400"/>
          </a:xfrm>
          <a:prstGeom prst="rect">
            <a:avLst/>
          </a:prstGeom>
        </p:spPr>
      </p:pic>
      <p:pic>
        <p:nvPicPr>
          <p:cNvPr id="29698" name="Picture 2">
            <a:extLst>
              <a:ext uri="{FF2B5EF4-FFF2-40B4-BE49-F238E27FC236}">
                <a16:creationId xmlns:a16="http://schemas.microsoft.com/office/drawing/2014/main" id="{8E9BD469-29F5-AD48-AF7C-68E00FDD3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8200" y="1910924"/>
            <a:ext cx="2340487" cy="17553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D1FFE9-90FF-E949-AD74-40D44B3209EB}"/>
              </a:ext>
            </a:extLst>
          </p:cNvPr>
          <p:cNvSpPr txBox="1"/>
          <p:nvPr/>
        </p:nvSpPr>
        <p:spPr>
          <a:xfrm>
            <a:off x="10470295" y="3666289"/>
            <a:ext cx="846707"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clinker</a:t>
            </a:r>
          </a:p>
        </p:txBody>
      </p:sp>
    </p:spTree>
    <p:extLst>
      <p:ext uri="{BB962C8B-B14F-4D97-AF65-F5344CB8AC3E}">
        <p14:creationId xmlns:p14="http://schemas.microsoft.com/office/powerpoint/2010/main" val="167165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16</a:t>
            </a:fld>
            <a:endParaRPr lang="en-US"/>
          </a:p>
        </p:txBody>
      </p:sp>
      <p:sp>
        <p:nvSpPr>
          <p:cNvPr id="5" name="TextBox 4">
            <a:extLst>
              <a:ext uri="{FF2B5EF4-FFF2-40B4-BE49-F238E27FC236}">
                <a16:creationId xmlns:a16="http://schemas.microsoft.com/office/drawing/2014/main" id="{3EF4F235-9D35-B943-A70D-855C467310BF}"/>
              </a:ext>
            </a:extLst>
          </p:cNvPr>
          <p:cNvSpPr txBox="1"/>
          <p:nvPr/>
        </p:nvSpPr>
        <p:spPr>
          <a:xfrm>
            <a:off x="0" y="6215746"/>
            <a:ext cx="11111696" cy="646331"/>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International Energy Agency, &amp; </a:t>
            </a:r>
            <a:r>
              <a:rPr lang="en-US" sz="1200" dirty="0" err="1">
                <a:latin typeface="Arial" panose="020B0604020202020204" pitchFamily="34" charset="0"/>
                <a:cs typeface="Arial" panose="020B0604020202020204" pitchFamily="34" charset="0"/>
              </a:rPr>
              <a:t>Organisation</a:t>
            </a:r>
            <a:r>
              <a:rPr lang="en-US" sz="1200" dirty="0">
                <a:latin typeface="Arial" panose="020B0604020202020204" pitchFamily="34" charset="0"/>
                <a:cs typeface="Arial" panose="020B0604020202020204" pitchFamily="34" charset="0"/>
              </a:rPr>
              <a:t> for Economic Co-operation Development. (2009). Energy Technology Transitions for Industry :Strategies for the Next Industrial Revolution. OECD Publishing.</a:t>
            </a:r>
          </a:p>
          <a:p>
            <a:pPr marL="228600" indent="-228600">
              <a:buAutoNum type="arabicPeriod"/>
            </a:pPr>
            <a:r>
              <a:rPr lang="en-US" sz="1200" dirty="0">
                <a:latin typeface="Arial" panose="020B0604020202020204" pitchFamily="34" charset="0"/>
                <a:cs typeface="Arial" panose="020B0604020202020204" pitchFamily="34" charset="0"/>
              </a:rPr>
              <a:t>https://</a:t>
            </a:r>
            <a:r>
              <a:rPr lang="en-US" sz="1200" dirty="0" err="1">
                <a:latin typeface="Arial" panose="020B0604020202020204" pitchFamily="34" charset="0"/>
                <a:cs typeface="Arial" panose="020B0604020202020204" pitchFamily="34" charset="0"/>
              </a:rPr>
              <a:t>en.wikipedia.org</a:t>
            </a:r>
            <a:r>
              <a:rPr lang="en-US" sz="1200" dirty="0">
                <a:latin typeface="Arial" panose="020B0604020202020204" pitchFamily="34" charset="0"/>
                <a:cs typeface="Arial" panose="020B0604020202020204" pitchFamily="34" charset="0"/>
              </a:rPr>
              <a:t>/wiki/</a:t>
            </a:r>
            <a:r>
              <a:rPr lang="en-US" sz="1200" dirty="0" err="1">
                <a:latin typeface="Arial" panose="020B0604020202020204" pitchFamily="34" charset="0"/>
                <a:cs typeface="Arial" panose="020B0604020202020204" pitchFamily="34" charset="0"/>
              </a:rPr>
              <a:t>Cement_kiln</a:t>
            </a:r>
            <a:endParaRPr lang="en-US" sz="1200" dirty="0">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82CE1159-26CD-FD4A-83AC-126AF0BEA4D1}"/>
              </a:ext>
            </a:extLst>
          </p:cNvPr>
          <p:cNvSpPr>
            <a:spLocks noGrp="1"/>
          </p:cNvSpPr>
          <p:nvPr>
            <p:ph idx="1"/>
          </p:nvPr>
        </p:nvSpPr>
        <p:spPr>
          <a:xfrm>
            <a:off x="8751610" y="890877"/>
            <a:ext cx="3198908" cy="5076245"/>
          </a:xfrm>
        </p:spPr>
        <p:txBody>
          <a:bodyPr anchor="ctr">
            <a:normAutofit/>
          </a:bodyPr>
          <a:lstStyle/>
          <a:p>
            <a:pPr marL="0" indent="0">
              <a:buNone/>
            </a:pPr>
            <a:r>
              <a:rPr lang="en-US" sz="1800" b="1" dirty="0">
                <a:latin typeface="Arial" panose="020B0604020202020204" pitchFamily="34" charset="0"/>
                <a:cs typeface="Arial" panose="020B0604020202020204" pitchFamily="34" charset="0"/>
              </a:rPr>
              <a:t>Wet process</a:t>
            </a:r>
            <a:endParaRPr lang="en-US" sz="1800" dirty="0">
              <a:latin typeface="Arial" panose="020B0604020202020204" pitchFamily="34" charset="0"/>
              <a:cs typeface="Arial" panose="020B0604020202020204" pitchFamily="34" charset="0"/>
            </a:endParaRPr>
          </a:p>
          <a:p>
            <a:pPr marL="0" indent="0">
              <a:buNone/>
            </a:pPr>
            <a:r>
              <a:rPr lang="en-US" sz="1800" i="1" dirty="0">
                <a:latin typeface="Arial" panose="020B0604020202020204" pitchFamily="34" charset="0"/>
                <a:cs typeface="Arial" panose="020B0604020202020204" pitchFamily="34" charset="0"/>
              </a:rPr>
              <a:t>Pre-ground with water to create a slurry</a:t>
            </a:r>
          </a:p>
          <a:p>
            <a:pPr>
              <a:buFontTx/>
              <a:buChar char="-"/>
            </a:pPr>
            <a:r>
              <a:rPr lang="en-US" sz="1800" dirty="0">
                <a:latin typeface="Arial" panose="020B0604020202020204" pitchFamily="34" charset="0"/>
                <a:cs typeface="Arial" panose="020B0604020202020204" pitchFamily="34" charset="0"/>
              </a:rPr>
              <a:t>higher water content in starting material (40-45%)</a:t>
            </a:r>
          </a:p>
          <a:p>
            <a:pPr>
              <a:buFontTx/>
              <a:buChar char="-"/>
            </a:pPr>
            <a:r>
              <a:rPr lang="en-US" sz="1800" dirty="0">
                <a:latin typeface="Arial" panose="020B0604020202020204" pitchFamily="34" charset="0"/>
                <a:cs typeface="Arial" panose="020B0604020202020204" pitchFamily="34" charset="0"/>
              </a:rPr>
              <a:t>easier control of chemistry</a:t>
            </a:r>
          </a:p>
          <a:p>
            <a:pPr>
              <a:buFontTx/>
              <a:buChar char="-"/>
            </a:pPr>
            <a:r>
              <a:rPr lang="en-US" sz="1800" dirty="0">
                <a:latin typeface="Arial" panose="020B0604020202020204" pitchFamily="34" charset="0"/>
                <a:cs typeface="Arial" panose="020B0604020202020204" pitchFamily="34" charset="0"/>
              </a:rPr>
              <a:t>consumes more energy to evaporate the water before calcination</a:t>
            </a:r>
          </a:p>
          <a:p>
            <a:pPr>
              <a:buFontTx/>
              <a:buChar char="-"/>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Dry process</a:t>
            </a:r>
            <a:endParaRPr lang="en-US" sz="1800" dirty="0">
              <a:latin typeface="Arial" panose="020B0604020202020204" pitchFamily="34" charset="0"/>
              <a:cs typeface="Arial" panose="020B0604020202020204" pitchFamily="34" charset="0"/>
            </a:endParaRPr>
          </a:p>
          <a:p>
            <a:pPr marL="0" indent="0">
              <a:buNone/>
            </a:pPr>
            <a:r>
              <a:rPr lang="en-US" sz="1800" i="1" dirty="0">
                <a:latin typeface="Arial" panose="020B0604020202020204" pitchFamily="34" charset="0"/>
                <a:cs typeface="Arial" panose="020B0604020202020204" pitchFamily="34" charset="0"/>
              </a:rPr>
              <a:t>Dry-ground powder</a:t>
            </a:r>
          </a:p>
          <a:p>
            <a:pPr>
              <a:buFontTx/>
              <a:buChar char="-"/>
            </a:pPr>
            <a:r>
              <a:rPr lang="en-US" sz="1800" dirty="0">
                <a:latin typeface="Arial" panose="020B0604020202020204" pitchFamily="34" charset="0"/>
                <a:cs typeface="Arial" panose="020B0604020202020204" pitchFamily="34" charset="0"/>
              </a:rPr>
              <a:t>more efficient (avoids water evaporation)</a:t>
            </a:r>
          </a:p>
        </p:txBody>
      </p:sp>
      <p:sp>
        <p:nvSpPr>
          <p:cNvPr id="6" name="Title 1">
            <a:extLst>
              <a:ext uri="{FF2B5EF4-FFF2-40B4-BE49-F238E27FC236}">
                <a16:creationId xmlns:a16="http://schemas.microsoft.com/office/drawing/2014/main" id="{CD41C4A7-F1E7-D045-BC8D-821FCD27B9B6}"/>
              </a:ext>
            </a:extLst>
          </p:cNvPr>
          <p:cNvSpPr>
            <a:spLocks noGrp="1"/>
          </p:cNvSpPr>
          <p:nvPr>
            <p:ph type="title"/>
          </p:nvPr>
        </p:nvSpPr>
        <p:spPr>
          <a:xfrm>
            <a:off x="11899" y="22570"/>
            <a:ext cx="10515600" cy="663575"/>
          </a:xfrm>
        </p:spPr>
        <p:txBody>
          <a:bodyPr>
            <a:noAutofit/>
          </a:bodyPr>
          <a:lstStyle/>
          <a:p>
            <a:r>
              <a:rPr lang="en-US" sz="2800" dirty="0">
                <a:latin typeface="Arial" panose="020B0604020202020204" pitchFamily="34" charset="0"/>
                <a:cs typeface="Arial" panose="020B0604020202020204" pitchFamily="34" charset="0"/>
              </a:rPr>
              <a:t>Wet vs dry process</a:t>
            </a:r>
          </a:p>
        </p:txBody>
      </p:sp>
      <p:pic>
        <p:nvPicPr>
          <p:cNvPr id="3" name="Picture 2" descr="Table&#10;&#10;Description automatically generated">
            <a:extLst>
              <a:ext uri="{FF2B5EF4-FFF2-40B4-BE49-F238E27FC236}">
                <a16:creationId xmlns:a16="http://schemas.microsoft.com/office/drawing/2014/main" id="{78438AAB-8BC1-FD46-AD52-9D827CAA3DF6}"/>
              </a:ext>
            </a:extLst>
          </p:cNvPr>
          <p:cNvPicPr>
            <a:picLocks noChangeAspect="1"/>
          </p:cNvPicPr>
          <p:nvPr/>
        </p:nvPicPr>
        <p:blipFill>
          <a:blip r:embed="rId2"/>
          <a:stretch>
            <a:fillRect/>
          </a:stretch>
        </p:blipFill>
        <p:spPr>
          <a:xfrm>
            <a:off x="0" y="1065385"/>
            <a:ext cx="8751610" cy="4727230"/>
          </a:xfrm>
          <a:prstGeom prst="rect">
            <a:avLst/>
          </a:prstGeom>
        </p:spPr>
      </p:pic>
    </p:spTree>
    <p:extLst>
      <p:ext uri="{BB962C8B-B14F-4D97-AF65-F5344CB8AC3E}">
        <p14:creationId xmlns:p14="http://schemas.microsoft.com/office/powerpoint/2010/main" val="2092802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68CF-0790-9149-9258-B62A9325C491}"/>
              </a:ext>
            </a:extLst>
          </p:cNvPr>
          <p:cNvSpPr>
            <a:spLocks noGrp="1"/>
          </p:cNvSpPr>
          <p:nvPr>
            <p:ph type="title"/>
          </p:nvPr>
        </p:nvSpPr>
        <p:spPr>
          <a:xfrm>
            <a:off x="8310465" y="0"/>
            <a:ext cx="3881535" cy="1498600"/>
          </a:xfrm>
        </p:spPr>
        <p:txBody>
          <a:bodyPr>
            <a:noAutofit/>
          </a:bodyPr>
          <a:lstStyle/>
          <a:p>
            <a:r>
              <a:rPr lang="en-US" sz="2400" dirty="0">
                <a:latin typeface="Arial" panose="020B0604020202020204" pitchFamily="34" charset="0"/>
                <a:cs typeface="Arial" panose="020B0604020202020204" pitchFamily="34" charset="0"/>
              </a:rPr>
              <a:t>Plans for decarbonization of the cement industry rely heavily on new tech</a:t>
            </a:r>
          </a:p>
        </p:txBody>
      </p:sp>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8465395" y="1498599"/>
            <a:ext cx="3485305" cy="5084375"/>
          </a:xfrm>
        </p:spPr>
        <p:txBody>
          <a:bodyPr>
            <a:normAutofit/>
          </a:bodyPr>
          <a:lstStyle/>
          <a:p>
            <a:pPr marL="0" indent="0">
              <a:buNone/>
            </a:pPr>
            <a:r>
              <a:rPr lang="en-US" sz="1800" dirty="0">
                <a:latin typeface="Arial" panose="020B0604020202020204" pitchFamily="34" charset="0"/>
                <a:cs typeface="Arial" panose="020B0604020202020204" pitchFamily="34" charset="0"/>
              </a:rPr>
              <a:t>Only ~20% of emissions reduction is expected to be achieved through operational advances (light blue)</a:t>
            </a:r>
          </a:p>
          <a:p>
            <a:pPr>
              <a:buFontTx/>
              <a:buChar char="-"/>
            </a:pPr>
            <a:r>
              <a:rPr lang="en-US" sz="1800" dirty="0">
                <a:latin typeface="Arial" panose="020B0604020202020204" pitchFamily="34" charset="0"/>
                <a:cs typeface="Arial" panose="020B0604020202020204" pitchFamily="34" charset="0"/>
              </a:rPr>
              <a:t>Energy efficiency updates mostly already implemented</a:t>
            </a:r>
          </a:p>
          <a:p>
            <a:pPr>
              <a:buFontTx/>
              <a:buChar char="-"/>
            </a:pPr>
            <a:r>
              <a:rPr lang="en-US" sz="1800" dirty="0">
                <a:latin typeface="Arial" panose="020B0604020202020204" pitchFamily="34" charset="0"/>
                <a:cs typeface="Arial" panose="020B0604020202020204" pitchFamily="34" charset="0"/>
              </a:rPr>
              <a:t>Alternative fuels and clinker substitutes are limited by input material availability</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New tech and alternative building materials are critical in further reducing the carbon footprint of cement</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New tech options are still in very early stages</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17</a:t>
            </a:fld>
            <a:endParaRPr lang="en-US"/>
          </a:p>
        </p:txBody>
      </p:sp>
      <p:pic>
        <p:nvPicPr>
          <p:cNvPr id="7" name="Picture 6" descr="Timeline&#10;&#10;Description automatically generated">
            <a:extLst>
              <a:ext uri="{FF2B5EF4-FFF2-40B4-BE49-F238E27FC236}">
                <a16:creationId xmlns:a16="http://schemas.microsoft.com/office/drawing/2014/main" id="{51DC4284-3366-1B4C-BA1C-868A0D228E08}"/>
              </a:ext>
            </a:extLst>
          </p:cNvPr>
          <p:cNvPicPr>
            <a:picLocks noChangeAspect="1"/>
          </p:cNvPicPr>
          <p:nvPr/>
        </p:nvPicPr>
        <p:blipFill>
          <a:blip r:embed="rId2"/>
          <a:stretch>
            <a:fillRect/>
          </a:stretch>
        </p:blipFill>
        <p:spPr>
          <a:xfrm>
            <a:off x="0" y="29121"/>
            <a:ext cx="8310465" cy="6553854"/>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2B35D2D0-96D7-3B42-8F16-BAFDEC46F2FA}"/>
              </a:ext>
            </a:extLst>
          </p:cNvPr>
          <p:cNvPicPr>
            <a:picLocks noChangeAspect="1"/>
          </p:cNvPicPr>
          <p:nvPr/>
        </p:nvPicPr>
        <p:blipFill>
          <a:blip r:embed="rId3"/>
          <a:stretch>
            <a:fillRect/>
          </a:stretch>
        </p:blipFill>
        <p:spPr>
          <a:xfrm>
            <a:off x="6426200" y="4924954"/>
            <a:ext cx="1473200" cy="567796"/>
          </a:xfrm>
          <a:prstGeom prst="rect">
            <a:avLst/>
          </a:prstGeom>
        </p:spPr>
      </p:pic>
      <p:sp>
        <p:nvSpPr>
          <p:cNvPr id="10" name="TextBox 9">
            <a:extLst>
              <a:ext uri="{FF2B5EF4-FFF2-40B4-BE49-F238E27FC236}">
                <a16:creationId xmlns:a16="http://schemas.microsoft.com/office/drawing/2014/main" id="{8774D8E6-4C8D-2748-A4DA-EE1BB8E009A2}"/>
              </a:ext>
            </a:extLst>
          </p:cNvPr>
          <p:cNvSpPr txBox="1"/>
          <p:nvPr/>
        </p:nvSpPr>
        <p:spPr>
          <a:xfrm>
            <a:off x="0" y="6582975"/>
            <a:ext cx="1111169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4"/>
              </a:rPr>
              <a:t>https://www.mckinsey.com/industries/chemicals/our-insights/laying-the-foundation-for-zero-carbon-cement</a:t>
            </a:r>
            <a:r>
              <a:rPr lang="en-US" sz="1200" dirty="0">
                <a:latin typeface="Arial" panose="020B0604020202020204" pitchFamily="34" charset="0"/>
                <a:cs typeface="Arial" panose="020B0604020202020204" pitchFamily="34" charset="0"/>
              </a:rPr>
              <a:t> (May 14, 2020)</a:t>
            </a:r>
          </a:p>
        </p:txBody>
      </p:sp>
    </p:spTree>
    <p:extLst>
      <p:ext uri="{BB962C8B-B14F-4D97-AF65-F5344CB8AC3E}">
        <p14:creationId xmlns:p14="http://schemas.microsoft.com/office/powerpoint/2010/main" val="1811136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68CF-0790-9149-9258-B62A9325C491}"/>
              </a:ext>
            </a:extLst>
          </p:cNvPr>
          <p:cNvSpPr>
            <a:spLocks noGrp="1"/>
          </p:cNvSpPr>
          <p:nvPr>
            <p:ph type="title"/>
          </p:nvPr>
        </p:nvSpPr>
        <p:spPr>
          <a:xfrm>
            <a:off x="8089900" y="123462"/>
            <a:ext cx="4102100" cy="876300"/>
          </a:xfrm>
        </p:spPr>
        <p:txBody>
          <a:bodyPr>
            <a:noAutofit/>
          </a:bodyPr>
          <a:lstStyle/>
          <a:p>
            <a:r>
              <a:rPr lang="en-US" sz="2400" dirty="0">
                <a:latin typeface="Arial" panose="020B0604020202020204" pitchFamily="34" charset="0"/>
                <a:cs typeface="Arial" panose="020B0604020202020204" pitchFamily="34" charset="0"/>
              </a:rPr>
              <a:t>Estimated abatement costs in $/tCO</a:t>
            </a:r>
            <a:r>
              <a:rPr lang="en-US" sz="2400" baseline="-250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8054280" y="1606730"/>
            <a:ext cx="4102100" cy="4551781"/>
          </a:xfrm>
        </p:spPr>
        <p:txBody>
          <a:bodyPr>
            <a:normAutofit/>
          </a:bodyPr>
          <a:lstStyle/>
          <a:p>
            <a:pPr marL="0" indent="0">
              <a:buNone/>
            </a:pPr>
            <a:r>
              <a:rPr lang="en-US" sz="1800" dirty="0">
                <a:latin typeface="Arial" panose="020B0604020202020204" pitchFamily="34" charset="0"/>
                <a:cs typeface="Arial" panose="020B0604020202020204" pitchFamily="34" charset="0"/>
              </a:rPr>
              <a:t>A negative abatement cost indicates that the lever benefits the manufacturer</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u="sng" dirty="0">
                <a:latin typeface="Arial" panose="020B0604020202020204" pitchFamily="34" charset="0"/>
                <a:cs typeface="Arial" panose="020B0604020202020204" pitchFamily="34" charset="0"/>
              </a:rPr>
              <a:t>Abatement costs are shown as ranges </a:t>
            </a:r>
            <a:r>
              <a:rPr lang="en-US" sz="1800" dirty="0">
                <a:latin typeface="Arial" panose="020B0604020202020204" pitchFamily="34" charset="0"/>
                <a:cs typeface="Arial" panose="020B0604020202020204" pitchFamily="34" charset="0"/>
              </a:rPr>
              <a:t>with depend upon future availability of various materials, e.g.:</a:t>
            </a:r>
          </a:p>
          <a:p>
            <a:pPr>
              <a:buFontTx/>
              <a:buChar char="-"/>
            </a:pPr>
            <a:r>
              <a:rPr lang="en-US" sz="1800" dirty="0">
                <a:latin typeface="Arial" panose="020B0604020202020204" pitchFamily="34" charset="0"/>
                <a:cs typeface="Arial" panose="020B0604020202020204" pitchFamily="34" charset="0"/>
              </a:rPr>
              <a:t>the availability of fly ash and slag will decrease as the steel and energy sectors work on decarbonization</a:t>
            </a:r>
          </a:p>
          <a:p>
            <a:pPr>
              <a:buFontTx/>
              <a:buChar char="-"/>
            </a:pPr>
            <a:r>
              <a:rPr lang="en-US" sz="1800" dirty="0">
                <a:latin typeface="Arial" panose="020B0604020202020204" pitchFamily="34" charset="0"/>
                <a:cs typeface="Arial" panose="020B0604020202020204" pitchFamily="34" charset="0"/>
              </a:rPr>
              <a:t>demand for biomass will increase across various industries</a:t>
            </a:r>
          </a:p>
          <a:p>
            <a:pPr marL="0" indent="0">
              <a:buNone/>
            </a:pPr>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18</a:t>
            </a:fld>
            <a:endParaRPr lang="en-US"/>
          </a:p>
        </p:txBody>
      </p:sp>
      <p:pic>
        <p:nvPicPr>
          <p:cNvPr id="6" name="Picture 5" descr="Chart&#10;&#10;Description automatically generated">
            <a:extLst>
              <a:ext uri="{FF2B5EF4-FFF2-40B4-BE49-F238E27FC236}">
                <a16:creationId xmlns:a16="http://schemas.microsoft.com/office/drawing/2014/main" id="{6D2648ED-809B-484B-B24A-3CE0CF68A98C}"/>
              </a:ext>
            </a:extLst>
          </p:cNvPr>
          <p:cNvPicPr>
            <a:picLocks noChangeAspect="1"/>
          </p:cNvPicPr>
          <p:nvPr/>
        </p:nvPicPr>
        <p:blipFill>
          <a:blip r:embed="rId2"/>
          <a:stretch>
            <a:fillRect/>
          </a:stretch>
        </p:blipFill>
        <p:spPr>
          <a:xfrm>
            <a:off x="35620" y="0"/>
            <a:ext cx="7691831" cy="6579297"/>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817CB037-FFD1-DE42-A89A-EF77F7ECEEED}"/>
              </a:ext>
            </a:extLst>
          </p:cNvPr>
          <p:cNvPicPr>
            <a:picLocks noChangeAspect="1"/>
          </p:cNvPicPr>
          <p:nvPr/>
        </p:nvPicPr>
        <p:blipFill>
          <a:blip r:embed="rId3"/>
          <a:stretch>
            <a:fillRect/>
          </a:stretch>
        </p:blipFill>
        <p:spPr>
          <a:xfrm>
            <a:off x="5016500" y="5788554"/>
            <a:ext cx="1473200" cy="567796"/>
          </a:xfrm>
          <a:prstGeom prst="rect">
            <a:avLst/>
          </a:prstGeom>
        </p:spPr>
      </p:pic>
      <p:sp>
        <p:nvSpPr>
          <p:cNvPr id="11" name="TextBox 10">
            <a:extLst>
              <a:ext uri="{FF2B5EF4-FFF2-40B4-BE49-F238E27FC236}">
                <a16:creationId xmlns:a16="http://schemas.microsoft.com/office/drawing/2014/main" id="{5E6E9989-C4DE-EC48-B7EB-16D11D301442}"/>
              </a:ext>
            </a:extLst>
          </p:cNvPr>
          <p:cNvSpPr txBox="1"/>
          <p:nvPr/>
        </p:nvSpPr>
        <p:spPr>
          <a:xfrm>
            <a:off x="0" y="6582975"/>
            <a:ext cx="1111169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4"/>
              </a:rPr>
              <a:t>https://www.mckinsey.com/industries/chemicals/our-insights/laying-the-foundation-for-zero-carbon-cement</a:t>
            </a:r>
            <a:r>
              <a:rPr lang="en-US" sz="1200" dirty="0">
                <a:latin typeface="Arial" panose="020B0604020202020204" pitchFamily="34" charset="0"/>
                <a:cs typeface="Arial" panose="020B0604020202020204" pitchFamily="34" charset="0"/>
              </a:rPr>
              <a:t> (May 14, 2020)</a:t>
            </a:r>
          </a:p>
        </p:txBody>
      </p:sp>
    </p:spTree>
    <p:extLst>
      <p:ext uri="{BB962C8B-B14F-4D97-AF65-F5344CB8AC3E}">
        <p14:creationId xmlns:p14="http://schemas.microsoft.com/office/powerpoint/2010/main" val="131675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68CF-0790-9149-9258-B62A9325C491}"/>
              </a:ext>
            </a:extLst>
          </p:cNvPr>
          <p:cNvSpPr>
            <a:spLocks noGrp="1"/>
          </p:cNvSpPr>
          <p:nvPr>
            <p:ph type="title"/>
          </p:nvPr>
        </p:nvSpPr>
        <p:spPr>
          <a:xfrm>
            <a:off x="8089901" y="0"/>
            <a:ext cx="4102100" cy="876300"/>
          </a:xfrm>
        </p:spPr>
        <p:txBody>
          <a:bodyPr>
            <a:noAutofit/>
          </a:bodyPr>
          <a:lstStyle/>
          <a:p>
            <a:r>
              <a:rPr lang="en-US" sz="2400" dirty="0">
                <a:latin typeface="Arial" panose="020B0604020202020204" pitchFamily="34" charset="0"/>
                <a:cs typeface="Arial" panose="020B0604020202020204" pitchFamily="34" charset="0"/>
              </a:rPr>
              <a:t>Manufacturer dilemma</a:t>
            </a:r>
          </a:p>
        </p:txBody>
      </p:sp>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8054280" y="1435100"/>
            <a:ext cx="4102100" cy="4723412"/>
          </a:xfrm>
        </p:spPr>
        <p:txBody>
          <a:bodyPr>
            <a:normAutofit/>
          </a:bodyPr>
          <a:lstStyle/>
          <a:p>
            <a:pPr marL="0" indent="0">
              <a:buNone/>
            </a:pPr>
            <a:r>
              <a:rPr lang="en-US" sz="1800" dirty="0">
                <a:latin typeface="Arial" panose="020B0604020202020204" pitchFamily="34" charset="0"/>
                <a:cs typeface="Arial" panose="020B0604020202020204" pitchFamily="34" charset="0"/>
              </a:rPr>
              <a:t>If the abatement cost of a lever is higher than the price of 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“There is pressure from the public and financial investors to abate quickly, even though there is no economic rationale to do so.”</a:t>
            </a:r>
          </a:p>
          <a:p>
            <a:pPr marL="0" indent="0">
              <a:buNone/>
            </a:pPr>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19</a:t>
            </a:fld>
            <a:endParaRPr lang="en-US"/>
          </a:p>
        </p:txBody>
      </p:sp>
      <p:pic>
        <p:nvPicPr>
          <p:cNvPr id="6" name="Picture 5" descr="Chart&#10;&#10;Description automatically generated">
            <a:extLst>
              <a:ext uri="{FF2B5EF4-FFF2-40B4-BE49-F238E27FC236}">
                <a16:creationId xmlns:a16="http://schemas.microsoft.com/office/drawing/2014/main" id="{6D2648ED-809B-484B-B24A-3CE0CF68A98C}"/>
              </a:ext>
            </a:extLst>
          </p:cNvPr>
          <p:cNvPicPr>
            <a:picLocks noChangeAspect="1"/>
          </p:cNvPicPr>
          <p:nvPr/>
        </p:nvPicPr>
        <p:blipFill>
          <a:blip r:embed="rId2"/>
          <a:stretch>
            <a:fillRect/>
          </a:stretch>
        </p:blipFill>
        <p:spPr>
          <a:xfrm>
            <a:off x="35620" y="0"/>
            <a:ext cx="7691831" cy="6579297"/>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817CB037-FFD1-DE42-A89A-EF77F7ECEEED}"/>
              </a:ext>
            </a:extLst>
          </p:cNvPr>
          <p:cNvPicPr>
            <a:picLocks noChangeAspect="1"/>
          </p:cNvPicPr>
          <p:nvPr/>
        </p:nvPicPr>
        <p:blipFill>
          <a:blip r:embed="rId3"/>
          <a:stretch>
            <a:fillRect/>
          </a:stretch>
        </p:blipFill>
        <p:spPr>
          <a:xfrm>
            <a:off x="5016500" y="5788554"/>
            <a:ext cx="1473200" cy="567796"/>
          </a:xfrm>
          <a:prstGeom prst="rect">
            <a:avLst/>
          </a:prstGeom>
        </p:spPr>
      </p:pic>
      <p:sp>
        <p:nvSpPr>
          <p:cNvPr id="9" name="TextBox 8">
            <a:extLst>
              <a:ext uri="{FF2B5EF4-FFF2-40B4-BE49-F238E27FC236}">
                <a16:creationId xmlns:a16="http://schemas.microsoft.com/office/drawing/2014/main" id="{32DFC134-3490-3C4E-8E04-BE1FDF011DEA}"/>
              </a:ext>
            </a:extLst>
          </p:cNvPr>
          <p:cNvSpPr txBox="1"/>
          <p:nvPr/>
        </p:nvSpPr>
        <p:spPr>
          <a:xfrm>
            <a:off x="0" y="6582975"/>
            <a:ext cx="1111169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4"/>
              </a:rPr>
              <a:t>https://www.mckinsey.com/industries/chemicals/our-insights/laying-the-foundation-for-zero-carbon-cement</a:t>
            </a:r>
            <a:r>
              <a:rPr lang="en-US" sz="1200" dirty="0">
                <a:latin typeface="Arial" panose="020B0604020202020204" pitchFamily="34" charset="0"/>
                <a:cs typeface="Arial" panose="020B0604020202020204" pitchFamily="34" charset="0"/>
              </a:rPr>
              <a:t> (May 14, 2020)</a:t>
            </a:r>
          </a:p>
        </p:txBody>
      </p:sp>
    </p:spTree>
    <p:extLst>
      <p:ext uri="{BB962C8B-B14F-4D97-AF65-F5344CB8AC3E}">
        <p14:creationId xmlns:p14="http://schemas.microsoft.com/office/powerpoint/2010/main" val="139883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68CF-0790-9149-9258-B62A9325C491}"/>
              </a:ext>
            </a:extLst>
          </p:cNvPr>
          <p:cNvSpPr>
            <a:spLocks noGrp="1"/>
          </p:cNvSpPr>
          <p:nvPr>
            <p:ph type="title"/>
          </p:nvPr>
        </p:nvSpPr>
        <p:spPr>
          <a:xfrm>
            <a:off x="7241779" y="151813"/>
            <a:ext cx="4848621" cy="1753042"/>
          </a:xfrm>
        </p:spPr>
        <p:txBody>
          <a:bodyPr>
            <a:noAutofit/>
          </a:bodyPr>
          <a:lstStyle/>
          <a:p>
            <a:r>
              <a:rPr lang="en-US" sz="2800" dirty="0">
                <a:latin typeface="Arial" panose="020B0604020202020204" pitchFamily="34" charset="0"/>
                <a:cs typeface="Arial" panose="020B0604020202020204" pitchFamily="34" charset="0"/>
              </a:rPr>
              <a:t>Cement accounted at least 5% of global GHG emissions in 2016</a:t>
            </a:r>
          </a:p>
        </p:txBody>
      </p:sp>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7241779" y="1965445"/>
            <a:ext cx="4707267" cy="4330315"/>
          </a:xfrm>
        </p:spPr>
        <p:txBody>
          <a:bodyPr>
            <a:normAutofit/>
          </a:bodyPr>
          <a:lstStyle/>
          <a:p>
            <a:pPr marL="0" indent="0">
              <a:buNone/>
            </a:pPr>
            <a:r>
              <a:rPr lang="en-US" sz="1800" dirty="0">
                <a:latin typeface="Arial" panose="020B0604020202020204" pitchFamily="34" charset="0"/>
                <a:cs typeface="Arial" panose="020B0604020202020204" pitchFamily="34" charset="0"/>
              </a:rPr>
              <a:t>Total emissions: 49.4 billion </a:t>
            </a:r>
            <a:r>
              <a:rPr lang="en-US" sz="1800" dirty="0" err="1">
                <a:latin typeface="Arial" panose="020B0604020202020204" pitchFamily="34" charset="0"/>
                <a:cs typeface="Arial" panose="020B0604020202020204" pitchFamily="34" charset="0"/>
              </a:rPr>
              <a:t>tonnes</a:t>
            </a:r>
            <a:r>
              <a:rPr lang="en-US" sz="1800" dirty="0">
                <a:latin typeface="Arial" panose="020B0604020202020204" pitchFamily="34" charset="0"/>
                <a:cs typeface="Arial" panose="020B0604020202020204" pitchFamily="34" charset="0"/>
              </a:rPr>
              <a:t> 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eq</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u="sng" dirty="0">
                <a:latin typeface="Arial" panose="020B0604020202020204" pitchFamily="34" charset="0"/>
                <a:cs typeface="Arial" panose="020B0604020202020204" pitchFamily="34" charset="0"/>
              </a:rPr>
              <a:t>60-70% of cement emissions</a:t>
            </a:r>
          </a:p>
          <a:p>
            <a:pPr marL="0" indent="0">
              <a:buNone/>
            </a:pPr>
            <a:r>
              <a:rPr lang="en-US" sz="1800" dirty="0">
                <a:latin typeface="Arial" panose="020B0604020202020204" pitchFamily="34" charset="0"/>
                <a:cs typeface="Arial" panose="020B0604020202020204" pitchFamily="34" charset="0"/>
              </a:rPr>
              <a:t>3% (~1.5 billion tCO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eq) directly emitted from conversion of limestone to lime: 	CaCO</a:t>
            </a:r>
            <a:r>
              <a:rPr lang="en-US" sz="1800" baseline="-25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CaO</a:t>
            </a:r>
            <a:r>
              <a:rPr lang="en-US" sz="1800" dirty="0">
                <a:latin typeface="Arial" panose="020B0604020202020204" pitchFamily="34" charset="0"/>
                <a:cs typeface="Arial" panose="020B0604020202020204" pitchFamily="34" charset="0"/>
              </a:rPr>
              <a:t> + CO</a:t>
            </a:r>
            <a:r>
              <a:rPr lang="en-US" sz="1800" baseline="-25000" dirty="0">
                <a:latin typeface="Arial" panose="020B060402020202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p>
            <a:pPr marL="0" indent="0">
              <a:buNone/>
            </a:pPr>
            <a:r>
              <a:rPr lang="en-US" sz="1800" i="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indent="0">
              <a:buNone/>
            </a:pPr>
            <a:r>
              <a:rPr lang="en-US" sz="1800" u="sng" dirty="0">
                <a:latin typeface="Arial" panose="020B0604020202020204" pitchFamily="34" charset="0"/>
                <a:cs typeface="Arial" panose="020B0604020202020204" pitchFamily="34" charset="0"/>
              </a:rPr>
              <a:t>remaining 30-40% of cement emissions</a:t>
            </a:r>
          </a:p>
          <a:p>
            <a:pPr marL="0" indent="0">
              <a:buNone/>
            </a:pPr>
            <a:r>
              <a:rPr lang="en-US" sz="1800" dirty="0">
                <a:latin typeface="Arial" panose="020B0604020202020204" pitchFamily="34" charset="0"/>
                <a:cs typeface="Arial" panose="020B0604020202020204" pitchFamily="34" charset="0"/>
              </a:rPr>
              <a:t>~1.3-2% total global emissions come from </a:t>
            </a:r>
            <a:r>
              <a:rPr lang="en-US" sz="1800" b="1" dirty="0">
                <a:latin typeface="Arial" panose="020B0604020202020204" pitchFamily="34" charset="0"/>
                <a:cs typeface="Arial" panose="020B0604020202020204" pitchFamily="34" charset="0"/>
              </a:rPr>
              <a:t>energy use</a:t>
            </a:r>
            <a:r>
              <a:rPr lang="en-US" sz="1800" dirty="0">
                <a:latin typeface="Arial" panose="020B0604020202020204" pitchFamily="34" charset="0"/>
                <a:cs typeface="Arial" panose="020B0604020202020204" pitchFamily="34" charset="0"/>
              </a:rPr>
              <a:t> in cement production</a:t>
            </a:r>
          </a:p>
          <a:p>
            <a:pPr marL="0" indent="0">
              <a:buNone/>
            </a:pPr>
            <a:endParaRPr lang="en-US" sz="1800" i="1" dirty="0">
              <a:latin typeface="Arial" panose="020B0604020202020204" pitchFamily="34" charset="0"/>
              <a:cs typeface="Arial" panose="020B0604020202020204" pitchFamily="34" charset="0"/>
            </a:endParaRPr>
          </a:p>
          <a:p>
            <a:pPr marL="0" indent="0">
              <a:buNone/>
            </a:pPr>
            <a:r>
              <a:rPr lang="en-US" sz="1800" i="1" dirty="0">
                <a:latin typeface="Arial" panose="020B0604020202020204" pitchFamily="34" charset="0"/>
                <a:cs typeface="Arial" panose="020B0604020202020204" pitchFamily="34" charset="0"/>
              </a:rPr>
              <a:t>And some sources estimate that cement is responsible for up to 8% of GHG emissions!</a:t>
            </a:r>
          </a:p>
        </p:txBody>
      </p:sp>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2</a:t>
            </a:fld>
            <a:endParaRPr lang="en-US" dirty="0"/>
          </a:p>
        </p:txBody>
      </p:sp>
      <p:pic>
        <p:nvPicPr>
          <p:cNvPr id="9" name="Picture 8" descr="Chart, diagram&#10;&#10;Description automatically generated">
            <a:extLst>
              <a:ext uri="{FF2B5EF4-FFF2-40B4-BE49-F238E27FC236}">
                <a16:creationId xmlns:a16="http://schemas.microsoft.com/office/drawing/2014/main" id="{56D701E8-E0D0-AE4E-A360-B457807B1000}"/>
              </a:ext>
            </a:extLst>
          </p:cNvPr>
          <p:cNvPicPr>
            <a:picLocks noChangeAspect="1"/>
          </p:cNvPicPr>
          <p:nvPr/>
        </p:nvPicPr>
        <p:blipFill>
          <a:blip r:embed="rId2"/>
          <a:stretch>
            <a:fillRect/>
          </a:stretch>
        </p:blipFill>
        <p:spPr>
          <a:xfrm>
            <a:off x="0" y="0"/>
            <a:ext cx="7241781" cy="6858000"/>
          </a:xfrm>
          <a:prstGeom prst="rect">
            <a:avLst/>
          </a:prstGeom>
        </p:spPr>
      </p:pic>
    </p:spTree>
    <p:extLst>
      <p:ext uri="{BB962C8B-B14F-4D97-AF65-F5344CB8AC3E}">
        <p14:creationId xmlns:p14="http://schemas.microsoft.com/office/powerpoint/2010/main" val="3126070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E8CAE833-708F-374A-B619-B822C9A0B14C}"/>
              </a:ext>
            </a:extLst>
          </p:cNvPr>
          <p:cNvPicPr>
            <a:picLocks noChangeAspect="1"/>
          </p:cNvPicPr>
          <p:nvPr/>
        </p:nvPicPr>
        <p:blipFill>
          <a:blip r:embed="rId3"/>
          <a:stretch>
            <a:fillRect/>
          </a:stretch>
        </p:blipFill>
        <p:spPr>
          <a:xfrm>
            <a:off x="0" y="0"/>
            <a:ext cx="7543800" cy="6569097"/>
          </a:xfrm>
          <a:prstGeom prst="rect">
            <a:avLst/>
          </a:prstGeom>
        </p:spPr>
      </p:pic>
      <p:sp>
        <p:nvSpPr>
          <p:cNvPr id="2" name="Title 1">
            <a:extLst>
              <a:ext uri="{FF2B5EF4-FFF2-40B4-BE49-F238E27FC236}">
                <a16:creationId xmlns:a16="http://schemas.microsoft.com/office/drawing/2014/main" id="{7F3D68CF-0790-9149-9258-B62A9325C491}"/>
              </a:ext>
            </a:extLst>
          </p:cNvPr>
          <p:cNvSpPr>
            <a:spLocks noGrp="1"/>
          </p:cNvSpPr>
          <p:nvPr>
            <p:ph type="title"/>
          </p:nvPr>
        </p:nvSpPr>
        <p:spPr>
          <a:xfrm>
            <a:off x="7693722" y="0"/>
            <a:ext cx="4498279" cy="1201783"/>
          </a:xfrm>
        </p:spPr>
        <p:txBody>
          <a:bodyPr>
            <a:noAutofit/>
          </a:bodyPr>
          <a:lstStyle/>
          <a:p>
            <a:r>
              <a:rPr lang="en-US" sz="2400" dirty="0">
                <a:latin typeface="Arial" panose="020B0604020202020204" pitchFamily="34" charset="0"/>
                <a:cs typeface="Arial" panose="020B0604020202020204" pitchFamily="34" charset="0"/>
              </a:rPr>
              <a:t>Varying regulatory approaches in different countries will yield differing levels of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reduction</a:t>
            </a:r>
          </a:p>
        </p:txBody>
      </p:sp>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20</a:t>
            </a:fld>
            <a:endParaRPr lang="en-US"/>
          </a:p>
        </p:txBody>
      </p:sp>
      <p:pic>
        <p:nvPicPr>
          <p:cNvPr id="10" name="Picture 9" descr="Logo&#10;&#10;Description automatically generated with low confidence">
            <a:extLst>
              <a:ext uri="{FF2B5EF4-FFF2-40B4-BE49-F238E27FC236}">
                <a16:creationId xmlns:a16="http://schemas.microsoft.com/office/drawing/2014/main" id="{817CB037-FFD1-DE42-A89A-EF77F7ECEEED}"/>
              </a:ext>
            </a:extLst>
          </p:cNvPr>
          <p:cNvPicPr>
            <a:picLocks noChangeAspect="1"/>
          </p:cNvPicPr>
          <p:nvPr/>
        </p:nvPicPr>
        <p:blipFill>
          <a:blip r:embed="rId4"/>
          <a:stretch>
            <a:fillRect/>
          </a:stretch>
        </p:blipFill>
        <p:spPr>
          <a:xfrm>
            <a:off x="5854700" y="5385947"/>
            <a:ext cx="1473200" cy="567796"/>
          </a:xfrm>
          <a:prstGeom prst="rect">
            <a:avLst/>
          </a:prstGeom>
        </p:spPr>
      </p:pic>
      <p:sp>
        <p:nvSpPr>
          <p:cNvPr id="11" name="Content Placeholder 2">
            <a:extLst>
              <a:ext uri="{FF2B5EF4-FFF2-40B4-BE49-F238E27FC236}">
                <a16:creationId xmlns:a16="http://schemas.microsoft.com/office/drawing/2014/main" id="{BDAF96B8-AFA0-484A-A278-E9B4E92E9E77}"/>
              </a:ext>
            </a:extLst>
          </p:cNvPr>
          <p:cNvSpPr>
            <a:spLocks noGrp="1"/>
          </p:cNvSpPr>
          <p:nvPr>
            <p:ph idx="1"/>
          </p:nvPr>
        </p:nvSpPr>
        <p:spPr>
          <a:xfrm>
            <a:off x="7693722" y="1325391"/>
            <a:ext cx="4498278" cy="5133975"/>
          </a:xfrm>
        </p:spPr>
        <p:txBody>
          <a:bodyPr>
            <a:normAutofit/>
          </a:bodyPr>
          <a:lstStyle/>
          <a:p>
            <a:pPr marL="0" indent="0">
              <a:buNone/>
            </a:pPr>
            <a:r>
              <a:rPr lang="en-US" sz="1800" b="1" dirty="0">
                <a:latin typeface="Arial" panose="020B0604020202020204" pitchFamily="34" charset="0"/>
                <a:cs typeface="Arial" panose="020B0604020202020204" pitchFamily="34" charset="0"/>
              </a:rPr>
              <a:t>China</a:t>
            </a:r>
            <a:r>
              <a:rPr lang="en-US" sz="1800" dirty="0">
                <a:latin typeface="Arial" panose="020B0604020202020204" pitchFamily="34" charset="0"/>
                <a:cs typeface="Arial" panose="020B0604020202020204" pitchFamily="34" charset="0"/>
              </a:rPr>
              <a:t>:</a:t>
            </a:r>
          </a:p>
          <a:p>
            <a:pPr>
              <a:buFontTx/>
              <a:buChar char="-"/>
            </a:pPr>
            <a:r>
              <a:rPr lang="en-US" sz="1800" dirty="0">
                <a:latin typeface="Arial" panose="020B0604020202020204" pitchFamily="34" charset="0"/>
                <a:cs typeface="Arial" panose="020B0604020202020204" pitchFamily="34" charset="0"/>
              </a:rPr>
              <a:t>expect ~45% decline in demand</a:t>
            </a:r>
          </a:p>
          <a:p>
            <a:pPr>
              <a:buFontTx/>
              <a:buChar char="-"/>
            </a:pPr>
            <a:r>
              <a:rPr lang="en-US" sz="1800" dirty="0">
                <a:latin typeface="Arial" panose="020B0604020202020204" pitchFamily="34" charset="0"/>
                <a:cs typeface="Arial" panose="020B0604020202020204" pitchFamily="34" charset="0"/>
              </a:rPr>
              <a:t>will deploy operational advances and tech innovation</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Southeast Asia and India</a:t>
            </a:r>
            <a:r>
              <a:rPr lang="en-US" sz="1800" dirty="0">
                <a:latin typeface="Arial" panose="020B0604020202020204" pitchFamily="34" charset="0"/>
                <a:cs typeface="Arial" panose="020B0604020202020204" pitchFamily="34" charset="0"/>
              </a:rPr>
              <a:t>:</a:t>
            </a:r>
          </a:p>
          <a:p>
            <a:pPr>
              <a:buFontTx/>
              <a:buChar char="-"/>
            </a:pPr>
            <a:r>
              <a:rPr lang="en-US" sz="1800" dirty="0">
                <a:latin typeface="Arial" panose="020B0604020202020204" pitchFamily="34" charset="0"/>
                <a:cs typeface="Arial" panose="020B0604020202020204" pitchFamily="34" charset="0"/>
              </a:rPr>
              <a:t>have started developing policies to promote decarbonization efforts</a:t>
            </a:r>
          </a:p>
          <a:p>
            <a:pPr>
              <a:buFontTx/>
              <a:buChar char="-"/>
            </a:pPr>
            <a:r>
              <a:rPr lang="en-US" sz="1800" dirty="0">
                <a:latin typeface="Arial" panose="020B0604020202020204" pitchFamily="34" charset="0"/>
                <a:cs typeface="Arial" panose="020B0604020202020204" pitchFamily="34" charset="0"/>
              </a:rPr>
              <a:t>however, urbanization and economic development will lead to increased demand</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Europe and North America</a:t>
            </a:r>
            <a:r>
              <a:rPr lang="en-US" sz="1800" dirty="0">
                <a:latin typeface="Arial" panose="020B0604020202020204" pitchFamily="34" charset="0"/>
                <a:cs typeface="Arial" panose="020B0604020202020204" pitchFamily="34" charset="0"/>
              </a:rPr>
              <a:t>:</a:t>
            </a:r>
          </a:p>
          <a:p>
            <a:pPr>
              <a:buFontTx/>
              <a:buChar char="-"/>
            </a:pPr>
            <a:r>
              <a:rPr lang="en-US" sz="1800" dirty="0">
                <a:latin typeface="Arial" panose="020B0604020202020204" pitchFamily="34" charset="0"/>
                <a:cs typeface="Arial" panose="020B0604020202020204" pitchFamily="34" charset="0"/>
              </a:rPr>
              <a:t>high investor scrutiny and regulatory pressure to decarbonize</a:t>
            </a:r>
          </a:p>
        </p:txBody>
      </p:sp>
      <p:sp>
        <p:nvSpPr>
          <p:cNvPr id="12" name="TextBox 11">
            <a:extLst>
              <a:ext uri="{FF2B5EF4-FFF2-40B4-BE49-F238E27FC236}">
                <a16:creationId xmlns:a16="http://schemas.microsoft.com/office/drawing/2014/main" id="{AB2546BE-CBDC-024A-9B4A-10EC70F60761}"/>
              </a:ext>
            </a:extLst>
          </p:cNvPr>
          <p:cNvSpPr txBox="1"/>
          <p:nvPr/>
        </p:nvSpPr>
        <p:spPr>
          <a:xfrm>
            <a:off x="0" y="6582975"/>
            <a:ext cx="1111169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5"/>
              </a:rPr>
              <a:t>https://www.mckinsey.com/industries/chemicals/our-insights/laying-the-foundation-for-zero-carbon-cement</a:t>
            </a:r>
            <a:r>
              <a:rPr lang="en-US" sz="1200" dirty="0">
                <a:latin typeface="Arial" panose="020B0604020202020204" pitchFamily="34" charset="0"/>
                <a:cs typeface="Arial" panose="020B0604020202020204" pitchFamily="34" charset="0"/>
              </a:rPr>
              <a:t> (May 14, 2020)</a:t>
            </a:r>
          </a:p>
        </p:txBody>
      </p:sp>
    </p:spTree>
    <p:extLst>
      <p:ext uri="{BB962C8B-B14F-4D97-AF65-F5344CB8AC3E}">
        <p14:creationId xmlns:p14="http://schemas.microsoft.com/office/powerpoint/2010/main" val="1277836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21</a:t>
            </a:fld>
            <a:endParaRPr lang="en-US"/>
          </a:p>
        </p:txBody>
      </p:sp>
      <p:sp>
        <p:nvSpPr>
          <p:cNvPr id="8" name="TextBox 7">
            <a:extLst>
              <a:ext uri="{FF2B5EF4-FFF2-40B4-BE49-F238E27FC236}">
                <a16:creationId xmlns:a16="http://schemas.microsoft.com/office/drawing/2014/main" id="{5EE3D782-F4FF-7844-8539-DD91ADAA9D22}"/>
              </a:ext>
            </a:extLst>
          </p:cNvPr>
          <p:cNvSpPr txBox="1"/>
          <p:nvPr/>
        </p:nvSpPr>
        <p:spPr>
          <a:xfrm>
            <a:off x="0" y="6574651"/>
            <a:ext cx="1111169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IEA (2021), Net Zero by 2050, IEA, Paris https://</a:t>
            </a:r>
            <a:r>
              <a:rPr lang="en-US" sz="1200" dirty="0" err="1">
                <a:latin typeface="Arial" panose="020B0604020202020204" pitchFamily="34" charset="0"/>
                <a:cs typeface="Arial" panose="020B0604020202020204" pitchFamily="34" charset="0"/>
              </a:rPr>
              <a:t>www.iea.org</a:t>
            </a:r>
            <a:r>
              <a:rPr lang="en-US" sz="1200" dirty="0">
                <a:latin typeface="Arial" panose="020B0604020202020204" pitchFamily="34" charset="0"/>
                <a:cs typeface="Arial" panose="020B0604020202020204" pitchFamily="34" charset="0"/>
              </a:rPr>
              <a:t>/reports/net-zero-by-2050</a:t>
            </a:r>
          </a:p>
        </p:txBody>
      </p:sp>
      <p:pic>
        <p:nvPicPr>
          <p:cNvPr id="6" name="Picture 5" descr="Chart, bar chart&#10;&#10;Description automatically generated">
            <a:extLst>
              <a:ext uri="{FF2B5EF4-FFF2-40B4-BE49-F238E27FC236}">
                <a16:creationId xmlns:a16="http://schemas.microsoft.com/office/drawing/2014/main" id="{65368699-C7F1-C846-81F8-F6A0469C0085}"/>
              </a:ext>
            </a:extLst>
          </p:cNvPr>
          <p:cNvPicPr>
            <a:picLocks noChangeAspect="1"/>
          </p:cNvPicPr>
          <p:nvPr/>
        </p:nvPicPr>
        <p:blipFill>
          <a:blip r:embed="rId2"/>
          <a:stretch>
            <a:fillRect/>
          </a:stretch>
        </p:blipFill>
        <p:spPr>
          <a:xfrm>
            <a:off x="2289266" y="606830"/>
            <a:ext cx="7613468" cy="5932082"/>
          </a:xfrm>
          <a:prstGeom prst="rect">
            <a:avLst/>
          </a:prstGeom>
        </p:spPr>
      </p:pic>
      <p:sp>
        <p:nvSpPr>
          <p:cNvPr id="13" name="Title 1">
            <a:extLst>
              <a:ext uri="{FF2B5EF4-FFF2-40B4-BE49-F238E27FC236}">
                <a16:creationId xmlns:a16="http://schemas.microsoft.com/office/drawing/2014/main" id="{03BF78ED-E291-5249-843B-433686C6FC9C}"/>
              </a:ext>
            </a:extLst>
          </p:cNvPr>
          <p:cNvSpPr>
            <a:spLocks noGrp="1"/>
          </p:cNvSpPr>
          <p:nvPr>
            <p:ph type="title"/>
          </p:nvPr>
        </p:nvSpPr>
        <p:spPr>
          <a:xfrm>
            <a:off x="11898" y="22570"/>
            <a:ext cx="11849175" cy="663575"/>
          </a:xfrm>
        </p:spPr>
        <p:txBody>
          <a:bodyPr>
            <a:noAutofit/>
          </a:bodyPr>
          <a:lstStyle/>
          <a:p>
            <a:r>
              <a:rPr lang="en-US" sz="2800" dirty="0">
                <a:latin typeface="Arial" panose="020B0604020202020204" pitchFamily="34" charset="0"/>
                <a:cs typeface="Arial" panose="020B0604020202020204" pitchFamily="34" charset="0"/>
              </a:rPr>
              <a:t>What is decarbonization going to look like for the cement industry?</a:t>
            </a:r>
          </a:p>
        </p:txBody>
      </p:sp>
    </p:spTree>
    <p:extLst>
      <p:ext uri="{BB962C8B-B14F-4D97-AF65-F5344CB8AC3E}">
        <p14:creationId xmlns:p14="http://schemas.microsoft.com/office/powerpoint/2010/main" val="649232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22</a:t>
            </a:fld>
            <a:endParaRPr lang="en-US"/>
          </a:p>
        </p:txBody>
      </p:sp>
      <p:pic>
        <p:nvPicPr>
          <p:cNvPr id="10" name="Picture 9" descr="Logo&#10;&#10;Description automatically generated with low confidence">
            <a:extLst>
              <a:ext uri="{FF2B5EF4-FFF2-40B4-BE49-F238E27FC236}">
                <a16:creationId xmlns:a16="http://schemas.microsoft.com/office/drawing/2014/main" id="{817CB037-FFD1-DE42-A89A-EF77F7ECEEED}"/>
              </a:ext>
            </a:extLst>
          </p:cNvPr>
          <p:cNvPicPr>
            <a:picLocks noChangeAspect="1"/>
          </p:cNvPicPr>
          <p:nvPr/>
        </p:nvPicPr>
        <p:blipFill>
          <a:blip r:embed="rId3"/>
          <a:stretch>
            <a:fillRect/>
          </a:stretch>
        </p:blipFill>
        <p:spPr>
          <a:xfrm>
            <a:off x="8509000" y="6267634"/>
            <a:ext cx="1473200" cy="567796"/>
          </a:xfrm>
          <a:prstGeom prst="rect">
            <a:avLst/>
          </a:prstGeom>
        </p:spPr>
      </p:pic>
      <p:sp>
        <p:nvSpPr>
          <p:cNvPr id="11" name="Content Placeholder 2">
            <a:extLst>
              <a:ext uri="{FF2B5EF4-FFF2-40B4-BE49-F238E27FC236}">
                <a16:creationId xmlns:a16="http://schemas.microsoft.com/office/drawing/2014/main" id="{BDAF96B8-AFA0-484A-A278-E9B4E92E9E77}"/>
              </a:ext>
            </a:extLst>
          </p:cNvPr>
          <p:cNvSpPr>
            <a:spLocks noGrp="1"/>
          </p:cNvSpPr>
          <p:nvPr>
            <p:ph idx="1"/>
          </p:nvPr>
        </p:nvSpPr>
        <p:spPr>
          <a:xfrm>
            <a:off x="151160" y="863577"/>
            <a:ext cx="11889680" cy="5492773"/>
          </a:xfrm>
        </p:spPr>
        <p:txBody>
          <a:bodyPr>
            <a:normAutofit lnSpcReduction="10000"/>
          </a:bodyPr>
          <a:lstStyle/>
          <a:p>
            <a:pPr>
              <a:buFontTx/>
              <a:buChar char="-"/>
            </a:pPr>
            <a:r>
              <a:rPr lang="en-US" sz="1800" dirty="0">
                <a:latin typeface="Arial" panose="020B0604020202020204" pitchFamily="34" charset="0"/>
                <a:cs typeface="Arial" panose="020B0604020202020204" pitchFamily="34" charset="0"/>
              </a:rPr>
              <a:t>Clinker substitutes</a:t>
            </a:r>
          </a:p>
          <a:p>
            <a:pPr lvl="1">
              <a:buFontTx/>
              <a:buChar char="-"/>
            </a:pPr>
            <a:r>
              <a:rPr lang="en-US" sz="1600" b="1" dirty="0">
                <a:latin typeface="Arial" panose="020B0604020202020204" pitchFamily="34" charset="0"/>
                <a:cs typeface="Arial" panose="020B0604020202020204" pitchFamily="34" charset="0"/>
              </a:rPr>
              <a:t>Fly ash </a:t>
            </a:r>
            <a:r>
              <a:rPr lang="en-US" sz="1600" dirty="0">
                <a:latin typeface="Arial" panose="020B0604020202020204" pitchFamily="34" charset="0"/>
                <a:cs typeface="Arial" panose="020B0604020202020204" pitchFamily="34" charset="0"/>
              </a:rPr>
              <a:t>(from coal-fired powerplants) and </a:t>
            </a:r>
            <a:r>
              <a:rPr lang="en-US" sz="1600" b="1" dirty="0">
                <a:latin typeface="Arial" panose="020B0604020202020204" pitchFamily="34" charset="0"/>
                <a:cs typeface="Arial" panose="020B0604020202020204" pitchFamily="34" charset="0"/>
              </a:rPr>
              <a:t>slag</a:t>
            </a:r>
            <a:r>
              <a:rPr lang="en-US" sz="1600" dirty="0">
                <a:latin typeface="Arial" panose="020B0604020202020204" pitchFamily="34" charset="0"/>
                <a:cs typeface="Arial" panose="020B0604020202020204" pitchFamily="34" charset="0"/>
              </a:rPr>
              <a:t> (from steel blast furnaces) will have declining availability</a:t>
            </a:r>
          </a:p>
          <a:p>
            <a:pPr lvl="1">
              <a:buFontTx/>
              <a:buChar char="-"/>
            </a:pPr>
            <a:r>
              <a:rPr lang="en-US" sz="1600" dirty="0">
                <a:latin typeface="Arial" panose="020B0604020202020204" pitchFamily="34" charset="0"/>
                <a:cs typeface="Arial" panose="020B0604020202020204" pitchFamily="34" charset="0"/>
              </a:rPr>
              <a:t>Natural </a:t>
            </a:r>
            <a:r>
              <a:rPr lang="en-US" sz="1600" b="1" dirty="0">
                <a:latin typeface="Arial" panose="020B0604020202020204" pitchFamily="34" charset="0"/>
                <a:cs typeface="Arial" panose="020B0604020202020204" pitchFamily="34" charset="0"/>
              </a:rPr>
              <a:t>pozzolans</a:t>
            </a:r>
            <a:r>
              <a:rPr lang="en-US" sz="1600" dirty="0">
                <a:latin typeface="Arial" panose="020B0604020202020204" pitchFamily="34" charset="0"/>
                <a:cs typeface="Arial" panose="020B0604020202020204" pitchFamily="34" charset="0"/>
              </a:rPr>
              <a:t> (e.g. volcanic rock and ash) haven’t been assessed at large scale</a:t>
            </a:r>
          </a:p>
          <a:p>
            <a:pPr>
              <a:buFontTx/>
              <a:buChar char="-"/>
            </a:pPr>
            <a:endParaRPr lang="en-US" sz="1800" dirty="0">
              <a:latin typeface="Arial" panose="020B0604020202020204" pitchFamily="34" charset="0"/>
              <a:cs typeface="Arial" panose="020B0604020202020204" pitchFamily="34" charset="0"/>
            </a:endParaRPr>
          </a:p>
          <a:p>
            <a:pPr>
              <a:buFontTx/>
              <a:buChar char="-"/>
            </a:pPr>
            <a:r>
              <a:rPr lang="en-US" sz="1800" dirty="0">
                <a:latin typeface="Arial" panose="020B0604020202020204" pitchFamily="34" charset="0"/>
                <a:cs typeface="Arial" panose="020B0604020202020204" pitchFamily="34" charset="0"/>
              </a:rPr>
              <a:t>Reduce energy intensity through better plant utilization</a:t>
            </a:r>
          </a:p>
          <a:p>
            <a:pPr>
              <a:buFontTx/>
              <a:buChar char="-"/>
            </a:pPr>
            <a:endParaRPr lang="en-US" sz="1800" dirty="0">
              <a:latin typeface="Arial" panose="020B0604020202020204" pitchFamily="34" charset="0"/>
              <a:cs typeface="Arial" panose="020B0604020202020204" pitchFamily="34" charset="0"/>
            </a:endParaRPr>
          </a:p>
          <a:p>
            <a:pPr>
              <a:buFontTx/>
              <a:buChar char="-"/>
            </a:pPr>
            <a:r>
              <a:rPr lang="en-US" sz="1800" dirty="0">
                <a:latin typeface="Arial" panose="020B0604020202020204" pitchFamily="34" charset="0"/>
                <a:cs typeface="Arial" panose="020B0604020202020204" pitchFamily="34" charset="0"/>
              </a:rPr>
              <a:t>Increasing equipment effectiveness</a:t>
            </a:r>
          </a:p>
          <a:p>
            <a:pPr>
              <a:buFontTx/>
              <a:buChar char="-"/>
            </a:pPr>
            <a:endParaRPr lang="en-US" sz="1800" dirty="0">
              <a:latin typeface="Arial" panose="020B0604020202020204" pitchFamily="34" charset="0"/>
              <a:cs typeface="Arial" panose="020B0604020202020204" pitchFamily="34" charset="0"/>
            </a:endParaRPr>
          </a:p>
          <a:p>
            <a:pPr>
              <a:buFontTx/>
              <a:buChar char="-"/>
            </a:pPr>
            <a:r>
              <a:rPr lang="en-US" sz="1800" dirty="0">
                <a:latin typeface="Arial" panose="020B0604020202020204" pitchFamily="34" charset="0"/>
                <a:cs typeface="Arial" panose="020B0604020202020204" pitchFamily="34" charset="0"/>
              </a:rPr>
              <a:t>Recovering waste heat to provide carbon-free energy</a:t>
            </a:r>
          </a:p>
          <a:p>
            <a:pPr>
              <a:buFontTx/>
              <a:buChar char="-"/>
            </a:pPr>
            <a:endParaRPr lang="en-US" sz="1800" dirty="0">
              <a:latin typeface="Arial" panose="020B0604020202020204" pitchFamily="34" charset="0"/>
              <a:cs typeface="Arial" panose="020B0604020202020204" pitchFamily="34" charset="0"/>
            </a:endParaRPr>
          </a:p>
          <a:p>
            <a:pPr>
              <a:buFontTx/>
              <a:buChar char="-"/>
            </a:pPr>
            <a:r>
              <a:rPr lang="en-US" sz="1800" dirty="0">
                <a:latin typeface="Arial" panose="020B0604020202020204" pitchFamily="34" charset="0"/>
                <a:cs typeface="Arial" panose="020B0604020202020204" pitchFamily="34" charset="0"/>
              </a:rPr>
              <a:t>Alternative fuels (waste, biomass)</a:t>
            </a:r>
          </a:p>
          <a:p>
            <a:pPr lvl="1">
              <a:buFontTx/>
              <a:buChar char="-"/>
            </a:pPr>
            <a:r>
              <a:rPr lang="en-US" sz="1600" dirty="0">
                <a:latin typeface="Arial" panose="020B0604020202020204" pitchFamily="34" charset="0"/>
                <a:cs typeface="Arial" panose="020B0604020202020204" pitchFamily="34" charset="0"/>
              </a:rPr>
              <a:t>Availability varies regionally; expect increasing demand</a:t>
            </a:r>
          </a:p>
          <a:p>
            <a:pPr lvl="1">
              <a:buFontTx/>
              <a:buChar char="-"/>
            </a:pPr>
            <a:r>
              <a:rPr lang="en-US" sz="1600" dirty="0">
                <a:latin typeface="Arial" panose="020B0604020202020204" pitchFamily="34" charset="0"/>
                <a:cs typeface="Arial" panose="020B0604020202020204" pitchFamily="34" charset="0"/>
              </a:rPr>
              <a:t>However, could reduce emissions by ~10% by 2050</a:t>
            </a:r>
          </a:p>
          <a:p>
            <a:pPr marL="457200" lvl="1" indent="0">
              <a:buNone/>
            </a:pPr>
            <a:endParaRPr lang="en-US" sz="2000" dirty="0">
              <a:latin typeface="Arial" panose="020B0604020202020204" pitchFamily="34" charset="0"/>
              <a:cs typeface="Arial" panose="020B0604020202020204" pitchFamily="34" charset="0"/>
            </a:endParaRPr>
          </a:p>
          <a:p>
            <a:pPr>
              <a:buFontTx/>
              <a:buChar char="-"/>
            </a:pPr>
            <a:r>
              <a:rPr lang="en-US" sz="1800" dirty="0">
                <a:latin typeface="Arial" panose="020B0604020202020204" pitchFamily="34" charset="0"/>
                <a:cs typeface="Arial" panose="020B0604020202020204" pitchFamily="34" charset="0"/>
              </a:rPr>
              <a:t>Advanced analytics</a:t>
            </a:r>
          </a:p>
          <a:p>
            <a:pPr lvl="1">
              <a:buFontTx/>
              <a:buChar char="-"/>
            </a:pPr>
            <a:r>
              <a:rPr lang="en-US" sz="1600" dirty="0">
                <a:latin typeface="Arial" panose="020B0604020202020204" pitchFamily="34" charset="0"/>
                <a:cs typeface="Arial" panose="020B0604020202020204" pitchFamily="34" charset="0"/>
              </a:rPr>
              <a:t>a European cement producer created self-learning models of a kiln’s heat profile and optimized the shape and intensity of the kiln flame; yielded 6% fuel savings</a:t>
            </a:r>
          </a:p>
          <a:p>
            <a:pPr marL="0" indent="0">
              <a:buNone/>
            </a:pPr>
            <a:endParaRPr lang="en-US" sz="1800" b="1"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801E5A3A-67A8-4240-BC4F-88948399129D}"/>
              </a:ext>
            </a:extLst>
          </p:cNvPr>
          <p:cNvSpPr>
            <a:spLocks noGrp="1"/>
          </p:cNvSpPr>
          <p:nvPr>
            <p:ph type="title"/>
          </p:nvPr>
        </p:nvSpPr>
        <p:spPr>
          <a:xfrm>
            <a:off x="11899" y="22570"/>
            <a:ext cx="10515600" cy="663575"/>
          </a:xfrm>
        </p:spPr>
        <p:txBody>
          <a:bodyPr>
            <a:noAutofit/>
          </a:bodyPr>
          <a:lstStyle/>
          <a:p>
            <a:r>
              <a:rPr lang="en-US" sz="2800" dirty="0">
                <a:latin typeface="Arial" panose="020B0604020202020204" pitchFamily="34" charset="0"/>
                <a:cs typeface="Arial" panose="020B0604020202020204" pitchFamily="34" charset="0"/>
              </a:rPr>
              <a:t>Operational advances</a:t>
            </a:r>
          </a:p>
        </p:txBody>
      </p:sp>
      <p:sp>
        <p:nvSpPr>
          <p:cNvPr id="13" name="TextBox 12">
            <a:extLst>
              <a:ext uri="{FF2B5EF4-FFF2-40B4-BE49-F238E27FC236}">
                <a16:creationId xmlns:a16="http://schemas.microsoft.com/office/drawing/2014/main" id="{3BFD3317-A10E-2A48-9CAA-1F4AA4A8E0FD}"/>
              </a:ext>
            </a:extLst>
          </p:cNvPr>
          <p:cNvSpPr txBox="1"/>
          <p:nvPr/>
        </p:nvSpPr>
        <p:spPr>
          <a:xfrm>
            <a:off x="0" y="6582975"/>
            <a:ext cx="1111169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4"/>
              </a:rPr>
              <a:t>https://www.mckinsey.com/industries/chemicals/our-insights/laying-the-foundation-for-zero-carbon-cement</a:t>
            </a:r>
            <a:r>
              <a:rPr lang="en-US" sz="1200" dirty="0">
                <a:latin typeface="Arial" panose="020B0604020202020204" pitchFamily="34" charset="0"/>
                <a:cs typeface="Arial" panose="020B0604020202020204" pitchFamily="34" charset="0"/>
              </a:rPr>
              <a:t> (May 14, 2020)</a:t>
            </a:r>
          </a:p>
        </p:txBody>
      </p:sp>
    </p:spTree>
    <p:extLst>
      <p:ext uri="{BB962C8B-B14F-4D97-AF65-F5344CB8AC3E}">
        <p14:creationId xmlns:p14="http://schemas.microsoft.com/office/powerpoint/2010/main" val="3851224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23</a:t>
            </a:fld>
            <a:endParaRPr lang="en-US"/>
          </a:p>
        </p:txBody>
      </p:sp>
      <p:pic>
        <p:nvPicPr>
          <p:cNvPr id="10" name="Picture 9" descr="Logo&#10;&#10;Description automatically generated with low confidence">
            <a:extLst>
              <a:ext uri="{FF2B5EF4-FFF2-40B4-BE49-F238E27FC236}">
                <a16:creationId xmlns:a16="http://schemas.microsoft.com/office/drawing/2014/main" id="{817CB037-FFD1-DE42-A89A-EF77F7ECEEED}"/>
              </a:ext>
            </a:extLst>
          </p:cNvPr>
          <p:cNvPicPr>
            <a:picLocks noChangeAspect="1"/>
          </p:cNvPicPr>
          <p:nvPr/>
        </p:nvPicPr>
        <p:blipFill>
          <a:blip r:embed="rId3"/>
          <a:stretch>
            <a:fillRect/>
          </a:stretch>
        </p:blipFill>
        <p:spPr>
          <a:xfrm>
            <a:off x="8509000" y="6267634"/>
            <a:ext cx="1473200" cy="567796"/>
          </a:xfrm>
          <a:prstGeom prst="rect">
            <a:avLst/>
          </a:prstGeom>
        </p:spPr>
      </p:pic>
      <p:sp>
        <p:nvSpPr>
          <p:cNvPr id="11" name="Content Placeholder 2">
            <a:extLst>
              <a:ext uri="{FF2B5EF4-FFF2-40B4-BE49-F238E27FC236}">
                <a16:creationId xmlns:a16="http://schemas.microsoft.com/office/drawing/2014/main" id="{BDAF96B8-AFA0-484A-A278-E9B4E92E9E77}"/>
              </a:ext>
            </a:extLst>
          </p:cNvPr>
          <p:cNvSpPr>
            <a:spLocks noGrp="1"/>
          </p:cNvSpPr>
          <p:nvPr>
            <p:ph idx="1"/>
          </p:nvPr>
        </p:nvSpPr>
        <p:spPr>
          <a:xfrm>
            <a:off x="151160" y="709335"/>
            <a:ext cx="11889680" cy="1634506"/>
          </a:xfrm>
        </p:spPr>
        <p:txBody>
          <a:bodyPr>
            <a:normAutofit/>
          </a:bodyPr>
          <a:lstStyle/>
          <a:p>
            <a:pPr marL="0" indent="0">
              <a:buNone/>
            </a:pPr>
            <a:r>
              <a:rPr lang="en-US" sz="1800" b="1" dirty="0">
                <a:latin typeface="Arial" panose="020B0604020202020204" pitchFamily="34" charset="0"/>
                <a:cs typeface="Arial" panose="020B0604020202020204" pitchFamily="34" charset="0"/>
              </a:rPr>
              <a:t>Carbon capture, utilization, and storage (CCUS)</a:t>
            </a:r>
          </a:p>
          <a:p>
            <a:pPr lvl="1">
              <a:buFontTx/>
              <a:buChar char="-"/>
            </a:pPr>
            <a:r>
              <a:rPr lang="en-US" sz="1800" dirty="0">
                <a:latin typeface="Arial" panose="020B0604020202020204" pitchFamily="34" charset="0"/>
                <a:cs typeface="Arial" panose="020B0604020202020204" pitchFamily="34" charset="0"/>
              </a:rPr>
              <a:t>Current status: CCUS is costly, better suited for higher-value products e.g. steel</a:t>
            </a:r>
          </a:p>
          <a:p>
            <a:pPr lvl="1">
              <a:buFontTx/>
              <a:buChar char="-"/>
            </a:pPr>
            <a:r>
              <a:rPr lang="en-US" sz="1800" dirty="0">
                <a:latin typeface="Arial" panose="020B0604020202020204" pitchFamily="34" charset="0"/>
                <a:cs typeface="Arial" panose="020B0604020202020204" pitchFamily="34" charset="0"/>
              </a:rPr>
              <a:t>By 2050: may be able to cut cement emissions in half</a:t>
            </a:r>
          </a:p>
          <a:p>
            <a:pPr lvl="1">
              <a:buFontTx/>
              <a:buChar char="-"/>
            </a:pPr>
            <a:r>
              <a:rPr lang="en-US" sz="1800" dirty="0">
                <a:latin typeface="Arial" panose="020B0604020202020204" pitchFamily="34" charset="0"/>
                <a:cs typeface="Arial" panose="020B0604020202020204" pitchFamily="34" charset="0"/>
              </a:rPr>
              <a:t>Options include post-combustion carbon capture, and oxyfuel combustion (promising but expensive) which yields high concentrations of 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in flue gas, enabling capture of nearly all CO</a:t>
            </a:r>
            <a:r>
              <a:rPr lang="en-US" sz="1800" baseline="-25000" dirty="0">
                <a:latin typeface="Arial" panose="020B060402020202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p>
            <a:pPr>
              <a:buFontTx/>
              <a:buChar char="-"/>
            </a:pPr>
            <a:endParaRPr lang="en-US" sz="1800" dirty="0">
              <a:latin typeface="Arial" panose="020B0604020202020204" pitchFamily="34" charset="0"/>
              <a:cs typeface="Arial" panose="020B0604020202020204" pitchFamily="34" charset="0"/>
            </a:endParaRPr>
          </a:p>
          <a:p>
            <a:pPr>
              <a:buFontTx/>
              <a:buChar char="-"/>
            </a:pPr>
            <a:endParaRPr lang="en-US" sz="1800"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801E5A3A-67A8-4240-BC4F-88948399129D}"/>
              </a:ext>
            </a:extLst>
          </p:cNvPr>
          <p:cNvSpPr>
            <a:spLocks noGrp="1"/>
          </p:cNvSpPr>
          <p:nvPr>
            <p:ph type="title"/>
          </p:nvPr>
        </p:nvSpPr>
        <p:spPr>
          <a:xfrm>
            <a:off x="11899" y="22570"/>
            <a:ext cx="10515600" cy="663575"/>
          </a:xfrm>
        </p:spPr>
        <p:txBody>
          <a:bodyPr>
            <a:noAutofit/>
          </a:bodyPr>
          <a:lstStyle/>
          <a:p>
            <a:r>
              <a:rPr lang="en-US" sz="2800" dirty="0">
                <a:latin typeface="Arial" panose="020B0604020202020204" pitchFamily="34" charset="0"/>
                <a:cs typeface="Arial" panose="020B0604020202020204" pitchFamily="34" charset="0"/>
              </a:rPr>
              <a:t>Technological innovation: CCUS</a:t>
            </a:r>
          </a:p>
        </p:txBody>
      </p:sp>
      <p:sp>
        <p:nvSpPr>
          <p:cNvPr id="7" name="TextBox 6">
            <a:extLst>
              <a:ext uri="{FF2B5EF4-FFF2-40B4-BE49-F238E27FC236}">
                <a16:creationId xmlns:a16="http://schemas.microsoft.com/office/drawing/2014/main" id="{553EF024-0A59-114F-A1C9-A7A6174E6590}"/>
              </a:ext>
            </a:extLst>
          </p:cNvPr>
          <p:cNvSpPr txBox="1"/>
          <p:nvPr/>
        </p:nvSpPr>
        <p:spPr>
          <a:xfrm>
            <a:off x="0" y="6398688"/>
            <a:ext cx="11111696" cy="461665"/>
          </a:xfrm>
          <a:prstGeom prst="rect">
            <a:avLst/>
          </a:prstGeom>
          <a:noFill/>
        </p:spPr>
        <p:txBody>
          <a:bodyPr wrap="square" rtlCol="0">
            <a:spAutoFit/>
          </a:bodyPr>
          <a:lstStyle/>
          <a:p>
            <a:pPr marL="228600" indent="-228600">
              <a:buFont typeface="+mj-lt"/>
              <a:buAutoNum type="arabicPeriod"/>
            </a:pPr>
            <a:r>
              <a:rPr lang="en-US" sz="1200" dirty="0">
                <a:latin typeface="Arial" panose="020B0604020202020204" pitchFamily="34" charset="0"/>
                <a:cs typeface="Arial" panose="020B0604020202020204" pitchFamily="34" charset="0"/>
                <a:hlinkClick r:id="rId4"/>
              </a:rPr>
              <a:t>https://www.mckinsey.com/industries/chemicals/our-insights/laying-the-foundation-for-zero-carbon-cement</a:t>
            </a:r>
            <a:r>
              <a:rPr lang="en-US" sz="1200" dirty="0">
                <a:latin typeface="Arial" panose="020B0604020202020204" pitchFamily="34" charset="0"/>
                <a:cs typeface="Arial" panose="020B0604020202020204" pitchFamily="34" charset="0"/>
              </a:rPr>
              <a:t> (May 14, 2020)</a:t>
            </a:r>
          </a:p>
          <a:p>
            <a:pPr marL="228600" indent="-228600">
              <a:buFont typeface="+mj-lt"/>
              <a:buAutoNum type="arabicPeriod"/>
            </a:pPr>
            <a:r>
              <a:rPr lang="en-US" sz="1200" dirty="0">
                <a:latin typeface="Arial" panose="020B0604020202020204" pitchFamily="34" charset="0"/>
                <a:cs typeface="Arial" panose="020B0604020202020204" pitchFamily="34" charset="0"/>
              </a:rPr>
              <a:t>Image: </a:t>
            </a:r>
            <a:r>
              <a:rPr lang="en-US" sz="1200" dirty="0">
                <a:latin typeface="Arial" panose="020B0604020202020204" pitchFamily="34" charset="0"/>
                <a:cs typeface="Arial" panose="020B0604020202020204" pitchFamily="34" charset="0"/>
                <a:hlinkClick r:id="rId5"/>
              </a:rPr>
              <a:t>https://netl.doe.gov/node/7477</a:t>
            </a:r>
            <a:endParaRPr lang="en-US" sz="1200" dirty="0">
              <a:latin typeface="Arial" panose="020B0604020202020204" pitchFamily="34" charset="0"/>
              <a:cs typeface="Arial" panose="020B0604020202020204" pitchFamily="34" charset="0"/>
            </a:endParaRPr>
          </a:p>
        </p:txBody>
      </p:sp>
      <p:pic>
        <p:nvPicPr>
          <p:cNvPr id="35842" name="Picture 2" descr="oxy combustion system">
            <a:extLst>
              <a:ext uri="{FF2B5EF4-FFF2-40B4-BE49-F238E27FC236}">
                <a16:creationId xmlns:a16="http://schemas.microsoft.com/office/drawing/2014/main" id="{9C024B7F-C876-3A48-A64C-CC7E552B4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8700" y="2367031"/>
            <a:ext cx="7594600" cy="37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81075D-00BE-BC44-AD4C-DE4EFE75FE59}"/>
              </a:ext>
            </a:extLst>
          </p:cNvPr>
          <p:cNvSpPr txBox="1"/>
          <p:nvPr/>
        </p:nvSpPr>
        <p:spPr>
          <a:xfrm>
            <a:off x="345692" y="4197734"/>
            <a:ext cx="2226892"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Oxyfuel combustion</a:t>
            </a:r>
          </a:p>
        </p:txBody>
      </p:sp>
    </p:spTree>
    <p:extLst>
      <p:ext uri="{BB962C8B-B14F-4D97-AF65-F5344CB8AC3E}">
        <p14:creationId xmlns:p14="http://schemas.microsoft.com/office/powerpoint/2010/main" val="3135493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292099" y="848415"/>
            <a:ext cx="11794267" cy="5552385"/>
          </a:xfrm>
        </p:spPr>
        <p:txBody>
          <a:bodyPr>
            <a:normAutofit/>
          </a:bodyPr>
          <a:lstStyle/>
          <a:p>
            <a:pPr marL="0" indent="0">
              <a:buNone/>
            </a:pPr>
            <a:r>
              <a:rPr lang="en-US" sz="1800" dirty="0">
                <a:latin typeface="Arial" panose="020B0604020202020204" pitchFamily="34" charset="0"/>
                <a:cs typeface="Arial" panose="020B0604020202020204" pitchFamily="34" charset="0"/>
              </a:rPr>
              <a:t>CCUS is especially necessary for reducing emissions released during limestone calcination</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To reach 2050 targets, capture technologies in cement production need to be </a:t>
            </a:r>
            <a:r>
              <a:rPr lang="en-US" sz="1800" b="1" dirty="0">
                <a:latin typeface="Arial" panose="020B0604020202020204" pitchFamily="34" charset="0"/>
                <a:cs typeface="Arial" panose="020B0604020202020204" pitchFamily="34" charset="0"/>
              </a:rPr>
              <a:t>commercialized by 2030</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Some current efforts:</a:t>
            </a:r>
          </a:p>
          <a:p>
            <a:pPr>
              <a:buFontTx/>
              <a:buChar char="-"/>
            </a:pPr>
            <a:r>
              <a:rPr lang="en-US" sz="1800" dirty="0">
                <a:latin typeface="Arial" panose="020B0604020202020204" pitchFamily="34" charset="0"/>
                <a:cs typeface="Arial" panose="020B0604020202020204" pitchFamily="34" charset="0"/>
              </a:rPr>
              <a:t>Commercial-scale CCS facilities</a:t>
            </a:r>
          </a:p>
          <a:p>
            <a:pPr lvl="1">
              <a:buFontTx/>
              <a:buChar char="-"/>
            </a:pPr>
            <a:r>
              <a:rPr lang="en-US" sz="1600" dirty="0">
                <a:latin typeface="Arial" panose="020B0604020202020204" pitchFamily="34" charset="0"/>
                <a:cs typeface="Arial" panose="020B0604020202020204" pitchFamily="34" charset="0"/>
              </a:rPr>
              <a:t>In Texas, a facility began operating in 2014; captures 15% of emissions using chemical absorption</a:t>
            </a:r>
          </a:p>
          <a:p>
            <a:pPr lvl="1">
              <a:buFontTx/>
              <a:buChar char="-"/>
            </a:pPr>
            <a:r>
              <a:rPr lang="en-US" sz="1600" dirty="0">
                <a:latin typeface="Arial" panose="020B0604020202020204" pitchFamily="34" charset="0"/>
                <a:cs typeface="Arial" panose="020B0604020202020204" pitchFamily="34" charset="0"/>
              </a:rPr>
              <a:t>A pilot project at an Anhui Conch plant in China; began operating in 2018; captures 50 ktCO</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/year (</a:t>
            </a:r>
            <a:r>
              <a:rPr lang="en-US" sz="1600" i="1" dirty="0">
                <a:latin typeface="Arial" panose="020B0604020202020204" pitchFamily="34" charset="0"/>
                <a:cs typeface="Arial" panose="020B0604020202020204" pitchFamily="34" charset="0"/>
              </a:rPr>
              <a:t>“closer to full capture rates” than Texas’ 15% -- what’s the rate though?</a:t>
            </a:r>
            <a:r>
              <a:rPr lang="en-US" sz="1600" dirty="0">
                <a:latin typeface="Arial" panose="020B0604020202020204" pitchFamily="34" charset="0"/>
                <a:cs typeface="Arial" panose="020B0604020202020204" pitchFamily="34" charset="0"/>
              </a:rPr>
              <a:t>)</a:t>
            </a:r>
          </a:p>
          <a:p>
            <a:pPr lvl="1">
              <a:buFontTx/>
              <a:buChar char="-"/>
            </a:pPr>
            <a:r>
              <a:rPr lang="en-US" sz="1600" dirty="0">
                <a:latin typeface="Arial" panose="020B0604020202020204" pitchFamily="34" charset="0"/>
                <a:cs typeface="Arial" panose="020B0604020202020204" pitchFamily="34" charset="0"/>
              </a:rPr>
              <a:t>Other plants are in the works in Norway, Canada, and India</a:t>
            </a:r>
          </a:p>
          <a:p>
            <a:pPr>
              <a:buFontTx/>
              <a:buChar char="-"/>
            </a:pPr>
            <a:r>
              <a:rPr lang="en-US" sz="1800" dirty="0">
                <a:latin typeface="Arial" panose="020B0604020202020204" pitchFamily="34" charset="0"/>
                <a:cs typeface="Arial" panose="020B0604020202020204" pitchFamily="34" charset="0"/>
              </a:rPr>
              <a:t>CLEANKER project, using calcium looping carbon capture (Italy)</a:t>
            </a:r>
          </a:p>
          <a:p>
            <a:pPr>
              <a:buFontTx/>
              <a:buChar char="-"/>
            </a:pPr>
            <a:r>
              <a:rPr lang="en-US" sz="1800" dirty="0">
                <a:latin typeface="Arial" panose="020B0604020202020204" pitchFamily="34" charset="0"/>
                <a:cs typeface="Arial" panose="020B0604020202020204" pitchFamily="34" charset="0"/>
              </a:rPr>
              <a:t>Semi-industrial oxyfuel test facility (Germany)</a:t>
            </a:r>
          </a:p>
          <a:p>
            <a:pPr>
              <a:buFontTx/>
              <a:buChar char="-"/>
            </a:pPr>
            <a:r>
              <a:rPr lang="en-US" sz="1800" dirty="0">
                <a:latin typeface="Arial" panose="020B0604020202020204" pitchFamily="34" charset="0"/>
                <a:cs typeface="Arial" panose="020B0604020202020204" pitchFamily="34" charset="0"/>
              </a:rPr>
              <a:t>CO2ment project, completed 2</a:t>
            </a:r>
            <a:r>
              <a:rPr lang="en-US" sz="1800" baseline="30000" dirty="0">
                <a:latin typeface="Arial" panose="020B0604020202020204" pitchFamily="34" charset="0"/>
                <a:cs typeface="Arial" panose="020B0604020202020204" pitchFamily="34" charset="0"/>
              </a:rPr>
              <a:t>nd</a:t>
            </a:r>
            <a:r>
              <a:rPr lang="en-US" sz="1800" dirty="0">
                <a:latin typeface="Arial" panose="020B0604020202020204" pitchFamily="34" charset="0"/>
                <a:cs typeface="Arial" panose="020B0604020202020204" pitchFamily="34" charset="0"/>
              </a:rPr>
              <a:t> phase trials in early 2021 (Canada), capturing 1 </a:t>
            </a:r>
            <a:r>
              <a:rPr lang="en-US" sz="1800" dirty="0" err="1">
                <a:latin typeface="Arial" panose="020B0604020202020204" pitchFamily="34" charset="0"/>
                <a:cs typeface="Arial" panose="020B0604020202020204" pitchFamily="34" charset="0"/>
              </a:rPr>
              <a:t>tonne</a:t>
            </a:r>
            <a:r>
              <a:rPr lang="en-US" sz="1800" dirty="0">
                <a:latin typeface="Arial" panose="020B0604020202020204" pitchFamily="34" charset="0"/>
                <a:cs typeface="Arial" panose="020B0604020202020204" pitchFamily="34" charset="0"/>
              </a:rPr>
              <a:t> 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per day using novel physical adsorption technology</a:t>
            </a:r>
          </a:p>
          <a:p>
            <a:pPr>
              <a:buFontTx/>
              <a:buChar char="-"/>
            </a:pPr>
            <a:r>
              <a:rPr lang="en-US" sz="1800" dirty="0">
                <a:latin typeface="Arial" panose="020B0604020202020204" pitchFamily="34" charset="0"/>
                <a:cs typeface="Arial" panose="020B0604020202020204" pitchFamily="34" charset="0"/>
              </a:rPr>
              <a:t>Direct separation (captures 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emissions by applying indirect heating in the calciner); successfully piloted by the LEILAC project (Belgium, 2019); large-scale demo plant design underway for 2025 (Germany)</a:t>
            </a:r>
          </a:p>
          <a:p>
            <a:pPr>
              <a:buFontTx/>
              <a:buChar char="-"/>
            </a:pPr>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59C75BB-FBF1-A14B-8559-709C8C34B69A}"/>
              </a:ext>
            </a:extLst>
          </p:cNvPr>
          <p:cNvSpPr>
            <a:spLocks noGrp="1"/>
          </p:cNvSpPr>
          <p:nvPr>
            <p:ph type="sldNum" sz="quarter" idx="12"/>
          </p:nvPr>
        </p:nvSpPr>
        <p:spPr/>
        <p:txBody>
          <a:bodyPr/>
          <a:lstStyle/>
          <a:p>
            <a:fld id="{B3E0DD72-970F-E24C-B1FE-79C34EE00539}" type="slidenum">
              <a:rPr lang="en-US" smtClean="0"/>
              <a:t>24</a:t>
            </a:fld>
            <a:endParaRPr lang="en-US"/>
          </a:p>
        </p:txBody>
      </p:sp>
      <p:sp>
        <p:nvSpPr>
          <p:cNvPr id="18" name="TextBox 17">
            <a:extLst>
              <a:ext uri="{FF2B5EF4-FFF2-40B4-BE49-F238E27FC236}">
                <a16:creationId xmlns:a16="http://schemas.microsoft.com/office/drawing/2014/main" id="{F4068DD7-2D22-BE4B-A7D2-F44584C3ABD5}"/>
              </a:ext>
            </a:extLst>
          </p:cNvPr>
          <p:cNvSpPr txBox="1"/>
          <p:nvPr/>
        </p:nvSpPr>
        <p:spPr>
          <a:xfrm>
            <a:off x="0" y="6581001"/>
            <a:ext cx="4713855"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IEA (2021), Cement, IEA, Paris https://</a:t>
            </a:r>
            <a:r>
              <a:rPr lang="en-US" sz="1200" dirty="0" err="1">
                <a:latin typeface="Arial" panose="020B0604020202020204" pitchFamily="34" charset="0"/>
                <a:cs typeface="Arial" panose="020B0604020202020204" pitchFamily="34" charset="0"/>
              </a:rPr>
              <a:t>www.iea.org</a:t>
            </a:r>
            <a:r>
              <a:rPr lang="en-US" sz="1200" dirty="0">
                <a:latin typeface="Arial" panose="020B0604020202020204" pitchFamily="34" charset="0"/>
                <a:cs typeface="Arial" panose="020B0604020202020204" pitchFamily="34" charset="0"/>
              </a:rPr>
              <a:t>/reports/cement</a:t>
            </a:r>
          </a:p>
        </p:txBody>
      </p:sp>
      <p:pic>
        <p:nvPicPr>
          <p:cNvPr id="4122" name="Picture 26" descr="page4image4553728">
            <a:extLst>
              <a:ext uri="{FF2B5EF4-FFF2-40B4-BE49-F238E27FC236}">
                <a16:creationId xmlns:a16="http://schemas.microsoft.com/office/drawing/2014/main" id="{46F33066-3721-4E4E-B06C-E07FF2253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254" y="-152400"/>
            <a:ext cx="5524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page6image4370816">
            <a:extLst>
              <a:ext uri="{FF2B5EF4-FFF2-40B4-BE49-F238E27FC236}">
                <a16:creationId xmlns:a16="http://schemas.microsoft.com/office/drawing/2014/main" id="{459B394E-DE19-9746-904C-7FFB9DFF6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98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page6image4368512">
            <a:extLst>
              <a:ext uri="{FF2B5EF4-FFF2-40B4-BE49-F238E27FC236}">
                <a16:creationId xmlns:a16="http://schemas.microsoft.com/office/drawing/2014/main" id="{3C975365-CF12-B649-B4B8-0DA490377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53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page6image4362752">
            <a:extLst>
              <a:ext uri="{FF2B5EF4-FFF2-40B4-BE49-F238E27FC236}">
                <a16:creationId xmlns:a16="http://schemas.microsoft.com/office/drawing/2014/main" id="{0192F766-B7BD-0547-992A-FE23720B2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0850" y="-84138"/>
            <a:ext cx="5918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BA68CC00-B416-B346-826C-68AD71C74B3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22" r="13011"/>
          <a:stretch/>
        </p:blipFill>
        <p:spPr bwMode="auto">
          <a:xfrm>
            <a:off x="10674532" y="100962"/>
            <a:ext cx="1411835" cy="106326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41BFD8D8-5727-6E44-A4D6-A304F46A3CB2}"/>
              </a:ext>
            </a:extLst>
          </p:cNvPr>
          <p:cNvSpPr txBox="1">
            <a:spLocks/>
          </p:cNvSpPr>
          <p:nvPr/>
        </p:nvSpPr>
        <p:spPr>
          <a:xfrm>
            <a:off x="11899" y="22570"/>
            <a:ext cx="10515600" cy="663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Arial" panose="020B0604020202020204" pitchFamily="34" charset="0"/>
                <a:cs typeface="Arial" panose="020B0604020202020204" pitchFamily="34" charset="0"/>
              </a:rPr>
              <a:t>Low-carbon innovation for CCUS</a:t>
            </a:r>
          </a:p>
        </p:txBody>
      </p:sp>
    </p:spTree>
    <p:extLst>
      <p:ext uri="{BB962C8B-B14F-4D97-AF65-F5344CB8AC3E}">
        <p14:creationId xmlns:p14="http://schemas.microsoft.com/office/powerpoint/2010/main" val="1900992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336550" y="911701"/>
            <a:ext cx="11518900" cy="5413217"/>
          </a:xfrm>
        </p:spPr>
        <p:txBody>
          <a:bodyPr>
            <a:normAutofit/>
          </a:bodyPr>
          <a:lstStyle/>
          <a:p>
            <a:pPr marL="0" indent="0">
              <a:buNone/>
            </a:pPr>
            <a:r>
              <a:rPr lang="en-US" sz="2000" i="1" dirty="0">
                <a:latin typeface="Arial" panose="020B0604020202020204" pitchFamily="34" charset="0"/>
                <a:cs typeface="Arial" panose="020B0604020202020204" pitchFamily="34" charset="0"/>
              </a:rPr>
              <a:t>Electrification is at an earlier stage of development than CCUS</a:t>
            </a:r>
          </a:p>
          <a:p>
            <a:pPr marL="0" indent="0">
              <a:buNone/>
            </a:pPr>
            <a:endParaRPr lang="en-US" sz="2000" i="1"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2000" b="1" dirty="0" err="1">
                <a:latin typeface="Arial" panose="020B0604020202020204" pitchFamily="34" charset="0"/>
                <a:cs typeface="Arial" panose="020B0604020202020204" pitchFamily="34" charset="0"/>
              </a:rPr>
              <a:t>CemZero</a:t>
            </a:r>
            <a:r>
              <a:rPr lang="en-US" sz="2000" b="1" dirty="0">
                <a:latin typeface="Arial" panose="020B0604020202020204" pitchFamily="34" charset="0"/>
                <a:cs typeface="Arial" panose="020B0604020202020204" pitchFamily="34" charset="0"/>
              </a:rPr>
              <a:t> project</a:t>
            </a:r>
            <a:r>
              <a:rPr lang="en-US" sz="2000" dirty="0">
                <a:latin typeface="Arial" panose="020B0604020202020204" pitchFamily="34" charset="0"/>
                <a:cs typeface="Arial" panose="020B0604020202020204" pitchFamily="34" charset="0"/>
              </a:rPr>
              <a:t> (Sweden)</a:t>
            </a:r>
          </a:p>
          <a:p>
            <a:pPr lvl="1">
              <a:buFontTx/>
              <a:buChar char="-"/>
            </a:pPr>
            <a:r>
              <a:rPr lang="en-US" sz="1600" dirty="0">
                <a:latin typeface="Arial" panose="020B0604020202020204" pitchFamily="34" charset="0"/>
                <a:cs typeface="Arial" panose="020B0604020202020204" pitchFamily="34" charset="0"/>
              </a:rPr>
              <a:t>Collaboration between cement producer </a:t>
            </a:r>
            <a:r>
              <a:rPr lang="en-US" sz="1600" dirty="0" err="1">
                <a:latin typeface="Arial" panose="020B0604020202020204" pitchFamily="34" charset="0"/>
                <a:cs typeface="Arial" panose="020B0604020202020204" pitchFamily="34" charset="0"/>
              </a:rPr>
              <a:t>Cementa</a:t>
            </a:r>
            <a:r>
              <a:rPr lang="en-US" sz="1600" dirty="0">
                <a:latin typeface="Arial" panose="020B0604020202020204" pitchFamily="34" charset="0"/>
                <a:cs typeface="Arial" panose="020B0604020202020204" pitchFamily="34" charset="0"/>
              </a:rPr>
              <a:t> and energy producer Vattenfall, working to electrify cement production</a:t>
            </a:r>
          </a:p>
          <a:p>
            <a:pPr lvl="1">
              <a:buFontTx/>
              <a:buChar char="-"/>
            </a:pPr>
            <a:r>
              <a:rPr lang="en-US" sz="1600" dirty="0">
                <a:latin typeface="Arial" panose="020B0604020202020204" pitchFamily="34" charset="0"/>
                <a:cs typeface="Arial" panose="020B0604020202020204" pitchFamily="34" charset="0"/>
              </a:rPr>
              <a:t>Feasibility study was completed in early 2019; indicated that electrified cement production is </a:t>
            </a:r>
            <a:r>
              <a:rPr lang="en-US" sz="1600" b="1" dirty="0">
                <a:latin typeface="Arial" panose="020B0604020202020204" pitchFamily="34" charset="0"/>
                <a:cs typeface="Arial" panose="020B0604020202020204" pitchFamily="34" charset="0"/>
              </a:rPr>
              <a:t>technically possible </a:t>
            </a:r>
            <a:r>
              <a:rPr lang="en-US" sz="1600" dirty="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rPr>
              <a:t>“likely” cost-competitive </a:t>
            </a:r>
            <a:r>
              <a:rPr lang="en-US" sz="1600" dirty="0">
                <a:latin typeface="Arial" panose="020B0604020202020204" pitchFamily="34" charset="0"/>
                <a:cs typeface="Arial" panose="020B0604020202020204" pitchFamily="34" charset="0"/>
              </a:rPr>
              <a:t>with other options to substantially reduce emissions (in experimental study, only 2x cost)</a:t>
            </a:r>
          </a:p>
          <a:p>
            <a:pPr lvl="1">
              <a:buFontTx/>
              <a:buChar char="-"/>
            </a:pPr>
            <a:r>
              <a:rPr lang="en-US" sz="1600" dirty="0">
                <a:latin typeface="Arial" panose="020B0604020202020204" pitchFamily="34" charset="0"/>
                <a:cs typeface="Arial" panose="020B0604020202020204" pitchFamily="34" charset="0"/>
              </a:rPr>
              <a:t>Current status: investigating how a pilot plant can be built</a:t>
            </a:r>
          </a:p>
          <a:p>
            <a:pPr lvl="1">
              <a:buFontTx/>
              <a:buChar char="-"/>
            </a:pPr>
            <a:endParaRPr lang="en-US" sz="16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ELSE project </a:t>
            </a:r>
            <a:r>
              <a:rPr lang="en-US" sz="2000" dirty="0">
                <a:latin typeface="Arial" panose="020B0604020202020204" pitchFamily="34" charset="0"/>
                <a:cs typeface="Arial" panose="020B0604020202020204" pitchFamily="34" charset="0"/>
              </a:rPr>
              <a:t>(Norway):</a:t>
            </a:r>
          </a:p>
          <a:p>
            <a:pPr lvl="1">
              <a:buFontTx/>
              <a:buChar char="-"/>
            </a:pPr>
            <a:r>
              <a:rPr lang="en-US" sz="1600" dirty="0">
                <a:latin typeface="Arial" panose="020B0604020202020204" pitchFamily="34" charset="0"/>
                <a:cs typeface="Arial" panose="020B0604020202020204" pitchFamily="34" charset="0"/>
              </a:rPr>
              <a:t>Investigating kiln electrification</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Mineral Products Association </a:t>
            </a:r>
            <a:r>
              <a:rPr lang="en-US" sz="2000" dirty="0">
                <a:latin typeface="Arial" panose="020B0604020202020204" pitchFamily="34" charset="0"/>
                <a:cs typeface="Arial" panose="020B0604020202020204" pitchFamily="34" charset="0"/>
              </a:rPr>
              <a:t>(UK):</a:t>
            </a:r>
          </a:p>
          <a:p>
            <a:pPr lvl="1">
              <a:buFontTx/>
              <a:buChar char="-"/>
            </a:pPr>
            <a:r>
              <a:rPr lang="en-US" sz="1600" dirty="0">
                <a:latin typeface="Arial" panose="020B0604020202020204" pitchFamily="34" charset="0"/>
                <a:cs typeface="Arial" panose="020B0604020202020204" pitchFamily="34" charset="0"/>
              </a:rPr>
              <a:t>Trialing fueling kilns with a blend of biomass, hydrogen, and electrical plasma</a:t>
            </a:r>
          </a:p>
          <a:p>
            <a:pPr>
              <a:buFontTx/>
              <a:buChar char="-"/>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59C75BB-FBF1-A14B-8559-709C8C34B69A}"/>
              </a:ext>
            </a:extLst>
          </p:cNvPr>
          <p:cNvSpPr>
            <a:spLocks noGrp="1"/>
          </p:cNvSpPr>
          <p:nvPr>
            <p:ph type="sldNum" sz="quarter" idx="12"/>
          </p:nvPr>
        </p:nvSpPr>
        <p:spPr/>
        <p:txBody>
          <a:bodyPr/>
          <a:lstStyle/>
          <a:p>
            <a:fld id="{B3E0DD72-970F-E24C-B1FE-79C34EE00539}" type="slidenum">
              <a:rPr lang="en-US" smtClean="0"/>
              <a:t>25</a:t>
            </a:fld>
            <a:endParaRPr lang="en-US"/>
          </a:p>
        </p:txBody>
      </p:sp>
      <p:sp>
        <p:nvSpPr>
          <p:cNvPr id="18" name="TextBox 17">
            <a:extLst>
              <a:ext uri="{FF2B5EF4-FFF2-40B4-BE49-F238E27FC236}">
                <a16:creationId xmlns:a16="http://schemas.microsoft.com/office/drawing/2014/main" id="{F4068DD7-2D22-BE4B-A7D2-F44584C3ABD5}"/>
              </a:ext>
            </a:extLst>
          </p:cNvPr>
          <p:cNvSpPr txBox="1"/>
          <p:nvPr/>
        </p:nvSpPr>
        <p:spPr>
          <a:xfrm>
            <a:off x="0" y="6581001"/>
            <a:ext cx="4713855"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IEA (2021), Cement, IEA, Paris https://</a:t>
            </a:r>
            <a:r>
              <a:rPr lang="en-US" sz="1200" dirty="0" err="1">
                <a:latin typeface="Arial" panose="020B0604020202020204" pitchFamily="34" charset="0"/>
                <a:cs typeface="Arial" panose="020B0604020202020204" pitchFamily="34" charset="0"/>
              </a:rPr>
              <a:t>www.iea.org</a:t>
            </a:r>
            <a:r>
              <a:rPr lang="en-US" sz="1200" dirty="0">
                <a:latin typeface="Arial" panose="020B0604020202020204" pitchFamily="34" charset="0"/>
                <a:cs typeface="Arial" panose="020B0604020202020204" pitchFamily="34" charset="0"/>
              </a:rPr>
              <a:t>/reports/cement</a:t>
            </a:r>
          </a:p>
        </p:txBody>
      </p:sp>
      <p:pic>
        <p:nvPicPr>
          <p:cNvPr id="4122" name="Picture 26" descr="page4image4553728">
            <a:extLst>
              <a:ext uri="{FF2B5EF4-FFF2-40B4-BE49-F238E27FC236}">
                <a16:creationId xmlns:a16="http://schemas.microsoft.com/office/drawing/2014/main" id="{46F33066-3721-4E4E-B06C-E07FF2253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254" y="-152400"/>
            <a:ext cx="5524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page6image4370816">
            <a:extLst>
              <a:ext uri="{FF2B5EF4-FFF2-40B4-BE49-F238E27FC236}">
                <a16:creationId xmlns:a16="http://schemas.microsoft.com/office/drawing/2014/main" id="{459B394E-DE19-9746-904C-7FFB9DFF6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98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page6image4368512">
            <a:extLst>
              <a:ext uri="{FF2B5EF4-FFF2-40B4-BE49-F238E27FC236}">
                <a16:creationId xmlns:a16="http://schemas.microsoft.com/office/drawing/2014/main" id="{3C975365-CF12-B649-B4B8-0DA490377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53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page6image4362752">
            <a:extLst>
              <a:ext uri="{FF2B5EF4-FFF2-40B4-BE49-F238E27FC236}">
                <a16:creationId xmlns:a16="http://schemas.microsoft.com/office/drawing/2014/main" id="{0192F766-B7BD-0547-992A-FE23720B2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0850" y="-84138"/>
            <a:ext cx="5918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9F6EBE90-3742-5544-9D8D-BEDADBD733B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22" r="13011"/>
          <a:stretch/>
        </p:blipFill>
        <p:spPr bwMode="auto">
          <a:xfrm>
            <a:off x="10674532" y="100962"/>
            <a:ext cx="1411835" cy="106326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DF1AE7D9-2698-294B-BC52-F846D0788FAA}"/>
              </a:ext>
            </a:extLst>
          </p:cNvPr>
          <p:cNvSpPr txBox="1">
            <a:spLocks/>
          </p:cNvSpPr>
          <p:nvPr/>
        </p:nvSpPr>
        <p:spPr>
          <a:xfrm>
            <a:off x="11899" y="22570"/>
            <a:ext cx="10515600" cy="663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Arial" panose="020B0604020202020204" pitchFamily="34" charset="0"/>
                <a:cs typeface="Arial" panose="020B0604020202020204" pitchFamily="34" charset="0"/>
              </a:rPr>
              <a:t>Electrification of cement production</a:t>
            </a:r>
          </a:p>
        </p:txBody>
      </p:sp>
      <p:pic>
        <p:nvPicPr>
          <p:cNvPr id="8" name="Picture 7" descr="Text&#10;&#10;Description automatically generated">
            <a:extLst>
              <a:ext uri="{FF2B5EF4-FFF2-40B4-BE49-F238E27FC236}">
                <a16:creationId xmlns:a16="http://schemas.microsoft.com/office/drawing/2014/main" id="{91C4F5CC-B5AD-4B41-A6A9-965929C7D6BC}"/>
              </a:ext>
            </a:extLst>
          </p:cNvPr>
          <p:cNvPicPr>
            <a:picLocks noChangeAspect="1"/>
          </p:cNvPicPr>
          <p:nvPr/>
        </p:nvPicPr>
        <p:blipFill>
          <a:blip r:embed="rId7"/>
          <a:stretch>
            <a:fillRect/>
          </a:stretch>
        </p:blipFill>
        <p:spPr>
          <a:xfrm>
            <a:off x="8206315" y="1847966"/>
            <a:ext cx="1435503" cy="496672"/>
          </a:xfrm>
          <a:prstGeom prst="rect">
            <a:avLst/>
          </a:prstGeom>
        </p:spPr>
      </p:pic>
      <p:pic>
        <p:nvPicPr>
          <p:cNvPr id="14" name="Picture 13" descr="Logo, company name&#10;&#10;Description automatically generated">
            <a:extLst>
              <a:ext uri="{FF2B5EF4-FFF2-40B4-BE49-F238E27FC236}">
                <a16:creationId xmlns:a16="http://schemas.microsoft.com/office/drawing/2014/main" id="{2ECB9444-87C1-5D4F-9627-D1339780C722}"/>
              </a:ext>
            </a:extLst>
          </p:cNvPr>
          <p:cNvPicPr>
            <a:picLocks noChangeAspect="1"/>
          </p:cNvPicPr>
          <p:nvPr/>
        </p:nvPicPr>
        <p:blipFill>
          <a:blip r:embed="rId8"/>
          <a:stretch>
            <a:fillRect/>
          </a:stretch>
        </p:blipFill>
        <p:spPr>
          <a:xfrm>
            <a:off x="9749567" y="1882855"/>
            <a:ext cx="2209800" cy="426893"/>
          </a:xfrm>
          <a:prstGeom prst="rect">
            <a:avLst/>
          </a:prstGeom>
        </p:spPr>
      </p:pic>
    </p:spTree>
    <p:extLst>
      <p:ext uri="{BB962C8B-B14F-4D97-AF65-F5344CB8AC3E}">
        <p14:creationId xmlns:p14="http://schemas.microsoft.com/office/powerpoint/2010/main" val="3404657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995DE4ED-B69B-E344-B7F2-1E62D9396510}"/>
              </a:ext>
            </a:extLst>
          </p:cNvPr>
          <p:cNvPicPr>
            <a:picLocks noChangeAspect="1"/>
          </p:cNvPicPr>
          <p:nvPr/>
        </p:nvPicPr>
        <p:blipFill>
          <a:blip r:embed="rId2"/>
          <a:stretch>
            <a:fillRect/>
          </a:stretch>
        </p:blipFill>
        <p:spPr>
          <a:xfrm>
            <a:off x="5506014" y="1625658"/>
            <a:ext cx="6685986" cy="4232615"/>
          </a:xfrm>
          <a:prstGeom prst="rect">
            <a:avLst/>
          </a:prstGeom>
        </p:spPr>
      </p:pic>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184150" y="693493"/>
            <a:ext cx="5645150" cy="5514656"/>
          </a:xfrm>
        </p:spPr>
        <p:txBody>
          <a:bodyPr>
            <a:normAutofit/>
          </a:bodyPr>
          <a:lstStyle/>
          <a:p>
            <a:pPr marL="0" indent="0">
              <a:buNone/>
            </a:pPr>
            <a:r>
              <a:rPr lang="en-US" sz="1800" dirty="0">
                <a:latin typeface="Arial" panose="020B0604020202020204" pitchFamily="34" charset="0"/>
                <a:cs typeface="Arial" panose="020B0604020202020204" pitchFamily="34" charset="0"/>
              </a:rPr>
              <a:t>Founded by Dr. Leah Ellis and Yet-Ming Chiang (MIT)</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Producing “electrochemical cement”</a:t>
            </a:r>
          </a:p>
          <a:p>
            <a:pPr>
              <a:buFontTx/>
              <a:buChar char="-"/>
            </a:pPr>
            <a:r>
              <a:rPr lang="en-US" sz="1800" dirty="0">
                <a:latin typeface="Arial" panose="020B0604020202020204" pitchFamily="34" charset="0"/>
                <a:cs typeface="Arial" panose="020B0604020202020204" pitchFamily="34" charset="0"/>
              </a:rPr>
              <a:t>Convert limestone to lime at room temperature</a:t>
            </a:r>
          </a:p>
          <a:p>
            <a:pPr>
              <a:buFontTx/>
              <a:buChar char="-"/>
            </a:pPr>
            <a:endParaRPr lang="en-US" sz="1800" dirty="0">
              <a:latin typeface="Arial" panose="020B0604020202020204" pitchFamily="34" charset="0"/>
              <a:cs typeface="Arial" panose="020B0604020202020204" pitchFamily="34" charset="0"/>
            </a:endParaRPr>
          </a:p>
          <a:p>
            <a:pPr>
              <a:buFontTx/>
              <a:buChar char="-"/>
            </a:pPr>
            <a:r>
              <a:rPr lang="en-US" sz="1800" dirty="0">
                <a:latin typeface="Arial" panose="020B0604020202020204" pitchFamily="34" charset="0"/>
                <a:cs typeface="Arial" panose="020B0604020202020204" pitchFamily="34" charset="0"/>
              </a:rPr>
              <a:t>Makes the 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produced easier to capture</a:t>
            </a:r>
          </a:p>
          <a:p>
            <a:pPr>
              <a:buFontTx/>
              <a:buChar char="-"/>
            </a:pPr>
            <a:r>
              <a:rPr lang="en-US" sz="1800" dirty="0">
                <a:latin typeface="Arial" panose="020B0604020202020204" pitchFamily="34" charset="0"/>
                <a:cs typeface="Arial" panose="020B0604020202020204" pitchFamily="34" charset="0"/>
              </a:rPr>
              <a:t>Reduces overall energy consumption</a:t>
            </a:r>
          </a:p>
          <a:p>
            <a:pPr>
              <a:buFontTx/>
              <a:buChar char="-"/>
            </a:pPr>
            <a:endParaRPr lang="en-US" sz="1800" dirty="0">
              <a:latin typeface="Arial" panose="020B0604020202020204" pitchFamily="34" charset="0"/>
              <a:cs typeface="Arial" panose="020B0604020202020204" pitchFamily="34" charset="0"/>
            </a:endParaRPr>
          </a:p>
          <a:p>
            <a:pPr>
              <a:buFontTx/>
              <a:buChar char="-"/>
            </a:pPr>
            <a:r>
              <a:rPr lang="en-US" sz="1800" dirty="0">
                <a:latin typeface="Arial" panose="020B0604020202020204" pitchFamily="34" charset="0"/>
                <a:cs typeface="Arial" panose="020B0604020202020204" pitchFamily="34" charset="0"/>
              </a:rPr>
              <a:t>Currently producing at a rate of kg/h, and working on scaling to tons/h</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i="1" dirty="0">
                <a:latin typeface="Arial" panose="020B0604020202020204" pitchFamily="34" charset="0"/>
                <a:cs typeface="Arial" panose="020B0604020202020204" pitchFamily="34" charset="0"/>
              </a:rPr>
              <a:t>Sublime Systems is at the Engine, and they’re hiring in Somerville now!</a:t>
            </a:r>
          </a:p>
        </p:txBody>
      </p:sp>
      <p:sp>
        <p:nvSpPr>
          <p:cNvPr id="4" name="Slide Number Placeholder 3">
            <a:extLst>
              <a:ext uri="{FF2B5EF4-FFF2-40B4-BE49-F238E27FC236}">
                <a16:creationId xmlns:a16="http://schemas.microsoft.com/office/drawing/2014/main" id="{559C75BB-FBF1-A14B-8559-709C8C34B69A}"/>
              </a:ext>
            </a:extLst>
          </p:cNvPr>
          <p:cNvSpPr>
            <a:spLocks noGrp="1"/>
          </p:cNvSpPr>
          <p:nvPr>
            <p:ph type="sldNum" sz="quarter" idx="12"/>
          </p:nvPr>
        </p:nvSpPr>
        <p:spPr/>
        <p:txBody>
          <a:bodyPr/>
          <a:lstStyle/>
          <a:p>
            <a:fld id="{B3E0DD72-970F-E24C-B1FE-79C34EE00539}" type="slidenum">
              <a:rPr lang="en-US" smtClean="0"/>
              <a:t>26</a:t>
            </a:fld>
            <a:endParaRPr lang="en-US"/>
          </a:p>
        </p:txBody>
      </p:sp>
      <p:sp>
        <p:nvSpPr>
          <p:cNvPr id="18" name="TextBox 17">
            <a:extLst>
              <a:ext uri="{FF2B5EF4-FFF2-40B4-BE49-F238E27FC236}">
                <a16:creationId xmlns:a16="http://schemas.microsoft.com/office/drawing/2014/main" id="{F4068DD7-2D22-BE4B-A7D2-F44584C3ABD5}"/>
              </a:ext>
            </a:extLst>
          </p:cNvPr>
          <p:cNvSpPr txBox="1"/>
          <p:nvPr/>
        </p:nvSpPr>
        <p:spPr>
          <a:xfrm>
            <a:off x="0" y="6208149"/>
            <a:ext cx="11201400" cy="646331"/>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hlinkClick r:id="rId3"/>
              </a:rPr>
              <a:t>https://sublime-systems.com/</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hlinkClick r:id="rId4"/>
              </a:rPr>
              <a:t>https://www.engine.xyz/founders/sublime-systems/</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Ellis, L. D.; </a:t>
            </a:r>
            <a:r>
              <a:rPr lang="en-US" sz="1200" dirty="0" err="1">
                <a:latin typeface="Arial" panose="020B0604020202020204" pitchFamily="34" charset="0"/>
                <a:cs typeface="Arial" panose="020B0604020202020204" pitchFamily="34" charset="0"/>
              </a:rPr>
              <a:t>Badel</a:t>
            </a:r>
            <a:r>
              <a:rPr lang="en-US" sz="1200" dirty="0">
                <a:latin typeface="Arial" panose="020B0604020202020204" pitchFamily="34" charset="0"/>
                <a:cs typeface="Arial" panose="020B0604020202020204" pitchFamily="34" charset="0"/>
              </a:rPr>
              <a:t>, A. F.; Chiang, M. L.; Park, R. J.-Y.; Chiang, Y.-M. </a:t>
            </a:r>
            <a:r>
              <a:rPr lang="en-US" sz="1200" i="1" dirty="0">
                <a:latin typeface="Arial" panose="020B0604020202020204" pitchFamily="34" charset="0"/>
                <a:cs typeface="Arial" panose="020B0604020202020204" pitchFamily="34" charset="0"/>
              </a:rPr>
              <a:t>PNAS</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2020</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117</a:t>
            </a:r>
            <a:r>
              <a:rPr lang="en-US" sz="1200" dirty="0">
                <a:latin typeface="Arial" panose="020B0604020202020204" pitchFamily="34" charset="0"/>
                <a:cs typeface="Arial" panose="020B0604020202020204" pitchFamily="34" charset="0"/>
              </a:rPr>
              <a:t> (23), 12584. DOI: ﻿10.1073/pnas.1821673116 </a:t>
            </a:r>
          </a:p>
        </p:txBody>
      </p:sp>
      <p:pic>
        <p:nvPicPr>
          <p:cNvPr id="4122" name="Picture 26" descr="page4image4553728">
            <a:extLst>
              <a:ext uri="{FF2B5EF4-FFF2-40B4-BE49-F238E27FC236}">
                <a16:creationId xmlns:a16="http://schemas.microsoft.com/office/drawing/2014/main" id="{46F33066-3721-4E4E-B06C-E07FF2253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7254" y="-152400"/>
            <a:ext cx="5524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page6image4370816">
            <a:extLst>
              <a:ext uri="{FF2B5EF4-FFF2-40B4-BE49-F238E27FC236}">
                <a16:creationId xmlns:a16="http://schemas.microsoft.com/office/drawing/2014/main" id="{459B394E-DE19-9746-904C-7FFB9DFF6A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698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page6image4368512">
            <a:extLst>
              <a:ext uri="{FF2B5EF4-FFF2-40B4-BE49-F238E27FC236}">
                <a16:creationId xmlns:a16="http://schemas.microsoft.com/office/drawing/2014/main" id="{3C975365-CF12-B649-B4B8-0DA4903779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753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page6image4362752">
            <a:extLst>
              <a:ext uri="{FF2B5EF4-FFF2-40B4-BE49-F238E27FC236}">
                <a16:creationId xmlns:a16="http://schemas.microsoft.com/office/drawing/2014/main" id="{0192F766-B7BD-0547-992A-FE23720B2A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80850" y="-84138"/>
            <a:ext cx="5918200" cy="127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DF1AE7D9-2698-294B-BC52-F846D0788FAA}"/>
              </a:ext>
            </a:extLst>
          </p:cNvPr>
          <p:cNvSpPr txBox="1">
            <a:spLocks/>
          </p:cNvSpPr>
          <p:nvPr/>
        </p:nvSpPr>
        <p:spPr>
          <a:xfrm>
            <a:off x="11899" y="22570"/>
            <a:ext cx="10515600" cy="663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Arial" panose="020B0604020202020204" pitchFamily="34" charset="0"/>
                <a:cs typeface="Arial" panose="020B0604020202020204" pitchFamily="34" charset="0"/>
              </a:rPr>
              <a:t>Electrification of cement production: </a:t>
            </a:r>
            <a:r>
              <a:rPr lang="en-US" sz="2800" b="1" dirty="0">
                <a:latin typeface="Arial" panose="020B0604020202020204" pitchFamily="34" charset="0"/>
                <a:cs typeface="Arial" panose="020B0604020202020204" pitchFamily="34" charset="0"/>
              </a:rPr>
              <a:t>Sublime Systems</a:t>
            </a:r>
          </a:p>
        </p:txBody>
      </p:sp>
      <p:pic>
        <p:nvPicPr>
          <p:cNvPr id="45058" name="Picture 2" descr="Sublime Systems">
            <a:extLst>
              <a:ext uri="{FF2B5EF4-FFF2-40B4-BE49-F238E27FC236}">
                <a16:creationId xmlns:a16="http://schemas.microsoft.com/office/drawing/2014/main" id="{9D8315CF-0F64-4849-B087-D7586E12CD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2099" y="0"/>
            <a:ext cx="2959901" cy="112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870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10;&#10;Description automatically generated">
            <a:extLst>
              <a:ext uri="{FF2B5EF4-FFF2-40B4-BE49-F238E27FC236}">
                <a16:creationId xmlns:a16="http://schemas.microsoft.com/office/drawing/2014/main" id="{BE99A1FA-ADF8-4840-8DFE-6259D277F245}"/>
              </a:ext>
            </a:extLst>
          </p:cNvPr>
          <p:cNvPicPr>
            <a:picLocks noChangeAspect="1"/>
          </p:cNvPicPr>
          <p:nvPr/>
        </p:nvPicPr>
        <p:blipFill>
          <a:blip r:embed="rId3"/>
          <a:stretch>
            <a:fillRect/>
          </a:stretch>
        </p:blipFill>
        <p:spPr>
          <a:xfrm>
            <a:off x="6531429" y="2141475"/>
            <a:ext cx="5325291" cy="4034557"/>
          </a:xfrm>
          <a:prstGeom prst="rect">
            <a:avLst/>
          </a:prstGeom>
        </p:spPr>
      </p:pic>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335280" y="891604"/>
            <a:ext cx="11521440" cy="5064125"/>
          </a:xfrm>
        </p:spPr>
        <p:txBody>
          <a:bodyPr>
            <a:normAutofit/>
          </a:bodyPr>
          <a:lstStyle/>
          <a:p>
            <a:pPr>
              <a:buFontTx/>
              <a:buChar char="-"/>
            </a:pPr>
            <a:r>
              <a:rPr lang="en-US" sz="2000" i="1" dirty="0">
                <a:latin typeface="Arial" panose="020B0604020202020204" pitchFamily="34" charset="0"/>
                <a:cs typeface="Arial" panose="020B0604020202020204" pitchFamily="34" charset="0"/>
              </a:rPr>
              <a:t>Niche but commercially available</a:t>
            </a:r>
          </a:p>
          <a:p>
            <a:pPr>
              <a:buFontTx/>
              <a:buChar char="-"/>
            </a:pPr>
            <a:r>
              <a:rPr lang="en-US" sz="2000" i="1" dirty="0">
                <a:latin typeface="Arial" panose="020B0604020202020204" pitchFamily="34" charset="0"/>
                <a:cs typeface="Arial" panose="020B0604020202020204" pitchFamily="34" charset="0"/>
              </a:rPr>
              <a:t>Carbonation of calcium silicates; launched a commercial venture in 2019</a:t>
            </a:r>
          </a:p>
          <a:p>
            <a:pPr>
              <a:buFontTx/>
              <a:buChar char="-"/>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59C75BB-FBF1-A14B-8559-709C8C34B69A}"/>
              </a:ext>
            </a:extLst>
          </p:cNvPr>
          <p:cNvSpPr>
            <a:spLocks noGrp="1"/>
          </p:cNvSpPr>
          <p:nvPr>
            <p:ph type="sldNum" sz="quarter" idx="12"/>
          </p:nvPr>
        </p:nvSpPr>
        <p:spPr/>
        <p:txBody>
          <a:bodyPr/>
          <a:lstStyle/>
          <a:p>
            <a:fld id="{B3E0DD72-970F-E24C-B1FE-79C34EE00539}" type="slidenum">
              <a:rPr lang="en-US" smtClean="0"/>
              <a:t>27</a:t>
            </a:fld>
            <a:endParaRPr lang="en-US"/>
          </a:p>
        </p:txBody>
      </p:sp>
      <p:sp>
        <p:nvSpPr>
          <p:cNvPr id="18" name="TextBox 17">
            <a:extLst>
              <a:ext uri="{FF2B5EF4-FFF2-40B4-BE49-F238E27FC236}">
                <a16:creationId xmlns:a16="http://schemas.microsoft.com/office/drawing/2014/main" id="{F4068DD7-2D22-BE4B-A7D2-F44584C3ABD5}"/>
              </a:ext>
            </a:extLst>
          </p:cNvPr>
          <p:cNvSpPr txBox="1"/>
          <p:nvPr/>
        </p:nvSpPr>
        <p:spPr>
          <a:xfrm>
            <a:off x="0" y="6396335"/>
            <a:ext cx="4987969" cy="461665"/>
          </a:xfrm>
          <a:prstGeom prst="rect">
            <a:avLst/>
          </a:prstGeom>
          <a:noFill/>
        </p:spPr>
        <p:txBody>
          <a:bodyPr wrap="non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IEA (2021), Cement, IEA, Paris https://</a:t>
            </a:r>
            <a:r>
              <a:rPr lang="en-US" sz="1200" dirty="0" err="1">
                <a:latin typeface="Arial" panose="020B0604020202020204" pitchFamily="34" charset="0"/>
                <a:cs typeface="Arial" panose="020B0604020202020204" pitchFamily="34" charset="0"/>
              </a:rPr>
              <a:t>www.iea.org</a:t>
            </a:r>
            <a:r>
              <a:rPr lang="en-US" sz="1200" dirty="0">
                <a:latin typeface="Arial" panose="020B0604020202020204" pitchFamily="34" charset="0"/>
                <a:cs typeface="Arial" panose="020B0604020202020204" pitchFamily="34" charset="0"/>
              </a:rPr>
              <a:t>/reports/cement </a:t>
            </a:r>
          </a:p>
          <a:p>
            <a:pPr marL="228600" indent="-228600">
              <a:buAutoNum type="arabicPeriod"/>
            </a:pPr>
            <a:r>
              <a:rPr lang="en-US" sz="1200" dirty="0">
                <a:latin typeface="Arial" panose="020B0604020202020204" pitchFamily="34" charset="0"/>
                <a:cs typeface="Arial" panose="020B0604020202020204" pitchFamily="34" charset="0"/>
                <a:hlinkClick r:id="rId4"/>
              </a:rPr>
              <a:t>https://www.solidiatech.com/</a:t>
            </a:r>
            <a:endParaRPr lang="en-US" sz="1200" dirty="0">
              <a:latin typeface="Arial" panose="020B0604020202020204" pitchFamily="34" charset="0"/>
              <a:cs typeface="Arial" panose="020B0604020202020204" pitchFamily="34" charset="0"/>
            </a:endParaRPr>
          </a:p>
        </p:txBody>
      </p:sp>
      <p:pic>
        <p:nvPicPr>
          <p:cNvPr id="4122" name="Picture 26" descr="page4image4553728">
            <a:extLst>
              <a:ext uri="{FF2B5EF4-FFF2-40B4-BE49-F238E27FC236}">
                <a16:creationId xmlns:a16="http://schemas.microsoft.com/office/drawing/2014/main" id="{46F33066-3721-4E4E-B06C-E07FF2253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7254" y="-152400"/>
            <a:ext cx="5524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page6image4370816">
            <a:extLst>
              <a:ext uri="{FF2B5EF4-FFF2-40B4-BE49-F238E27FC236}">
                <a16:creationId xmlns:a16="http://schemas.microsoft.com/office/drawing/2014/main" id="{459B394E-DE19-9746-904C-7FFB9DFF6A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698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page6image4368512">
            <a:extLst>
              <a:ext uri="{FF2B5EF4-FFF2-40B4-BE49-F238E27FC236}">
                <a16:creationId xmlns:a16="http://schemas.microsoft.com/office/drawing/2014/main" id="{3C975365-CF12-B649-B4B8-0DA4903779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753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page6image4362752">
            <a:extLst>
              <a:ext uri="{FF2B5EF4-FFF2-40B4-BE49-F238E27FC236}">
                <a16:creationId xmlns:a16="http://schemas.microsoft.com/office/drawing/2014/main" id="{0192F766-B7BD-0547-992A-FE23720B2A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80850" y="-84138"/>
            <a:ext cx="5918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38609B01-8A01-0541-9FA5-82A41105B211}"/>
              </a:ext>
            </a:extLst>
          </p:cNvPr>
          <p:cNvPicPr>
            <a:picLocks noChangeAspect="1"/>
          </p:cNvPicPr>
          <p:nvPr/>
        </p:nvPicPr>
        <p:blipFill>
          <a:blip r:embed="rId9"/>
          <a:stretch>
            <a:fillRect/>
          </a:stretch>
        </p:blipFill>
        <p:spPr>
          <a:xfrm>
            <a:off x="9575800" y="-2804"/>
            <a:ext cx="2616200" cy="800100"/>
          </a:xfrm>
          <a:prstGeom prst="rect">
            <a:avLst/>
          </a:prstGeom>
        </p:spPr>
      </p:pic>
      <p:pic>
        <p:nvPicPr>
          <p:cNvPr id="10" name="Picture 9" descr="A screenshot of a computer&#10;&#10;Description automatically generated with medium confidence">
            <a:extLst>
              <a:ext uri="{FF2B5EF4-FFF2-40B4-BE49-F238E27FC236}">
                <a16:creationId xmlns:a16="http://schemas.microsoft.com/office/drawing/2014/main" id="{65E58B57-4EEB-7248-A193-EB725853ABAD}"/>
              </a:ext>
            </a:extLst>
          </p:cNvPr>
          <p:cNvPicPr>
            <a:picLocks noChangeAspect="1"/>
          </p:cNvPicPr>
          <p:nvPr/>
        </p:nvPicPr>
        <p:blipFill>
          <a:blip r:embed="rId10"/>
          <a:stretch>
            <a:fillRect/>
          </a:stretch>
        </p:blipFill>
        <p:spPr>
          <a:xfrm>
            <a:off x="242389" y="2583504"/>
            <a:ext cx="6040846" cy="2636006"/>
          </a:xfrm>
          <a:prstGeom prst="rect">
            <a:avLst/>
          </a:prstGeom>
        </p:spPr>
      </p:pic>
      <p:sp>
        <p:nvSpPr>
          <p:cNvPr id="15" name="Title 1">
            <a:extLst>
              <a:ext uri="{FF2B5EF4-FFF2-40B4-BE49-F238E27FC236}">
                <a16:creationId xmlns:a16="http://schemas.microsoft.com/office/drawing/2014/main" id="{B5EC0252-9B06-1842-8715-29C370D8C8B1}"/>
              </a:ext>
            </a:extLst>
          </p:cNvPr>
          <p:cNvSpPr txBox="1">
            <a:spLocks/>
          </p:cNvSpPr>
          <p:nvPr/>
        </p:nvSpPr>
        <p:spPr>
          <a:xfrm>
            <a:off x="11899" y="22570"/>
            <a:ext cx="10515600" cy="663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Arial" panose="020B0604020202020204" pitchFamily="34" charset="0"/>
                <a:cs typeface="Arial" panose="020B0604020202020204" pitchFamily="34" charset="0"/>
              </a:rPr>
              <a:t>Alternative binding materials: </a:t>
            </a:r>
            <a:r>
              <a:rPr lang="en-US" sz="2800" b="1" dirty="0" err="1">
                <a:latin typeface="Arial" panose="020B0604020202020204" pitchFamily="34" charset="0"/>
                <a:cs typeface="Arial" panose="020B0604020202020204" pitchFamily="34" charset="0"/>
              </a:rPr>
              <a:t>Solidia</a:t>
            </a:r>
            <a:r>
              <a:rPr lang="en-US" sz="2800" b="1" dirty="0">
                <a:latin typeface="Arial" panose="020B0604020202020204" pitchFamily="34" charset="0"/>
                <a:cs typeface="Arial" panose="020B0604020202020204" pitchFamily="34" charset="0"/>
              </a:rPr>
              <a:t> Technologies</a:t>
            </a:r>
          </a:p>
        </p:txBody>
      </p:sp>
    </p:spTree>
    <p:extLst>
      <p:ext uri="{BB962C8B-B14F-4D97-AF65-F5344CB8AC3E}">
        <p14:creationId xmlns:p14="http://schemas.microsoft.com/office/powerpoint/2010/main" val="1902222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iagram&#10;&#10;Description automatically generated">
            <a:extLst>
              <a:ext uri="{FF2B5EF4-FFF2-40B4-BE49-F238E27FC236}">
                <a16:creationId xmlns:a16="http://schemas.microsoft.com/office/drawing/2014/main" id="{DB7ABE38-E6AC-5949-BD07-183A342585DC}"/>
              </a:ext>
            </a:extLst>
          </p:cNvPr>
          <p:cNvPicPr>
            <a:picLocks noChangeAspect="1"/>
          </p:cNvPicPr>
          <p:nvPr/>
        </p:nvPicPr>
        <p:blipFill rotWithShape="1">
          <a:blip r:embed="rId3"/>
          <a:srcRect l="3069" r="2044"/>
          <a:stretch/>
        </p:blipFill>
        <p:spPr>
          <a:xfrm>
            <a:off x="7492253" y="-5334"/>
            <a:ext cx="4699001" cy="6858000"/>
          </a:xfrm>
          <a:prstGeom prst="rect">
            <a:avLst/>
          </a:prstGeom>
        </p:spPr>
      </p:pic>
      <p:sp>
        <p:nvSpPr>
          <p:cNvPr id="4" name="Slide Number Placeholder 3">
            <a:extLst>
              <a:ext uri="{FF2B5EF4-FFF2-40B4-BE49-F238E27FC236}">
                <a16:creationId xmlns:a16="http://schemas.microsoft.com/office/drawing/2014/main" id="{559C75BB-FBF1-A14B-8559-709C8C34B69A}"/>
              </a:ext>
            </a:extLst>
          </p:cNvPr>
          <p:cNvSpPr>
            <a:spLocks noGrp="1"/>
          </p:cNvSpPr>
          <p:nvPr>
            <p:ph type="sldNum" sz="quarter" idx="12"/>
          </p:nvPr>
        </p:nvSpPr>
        <p:spPr>
          <a:xfrm>
            <a:off x="9448054" y="6546576"/>
            <a:ext cx="2743200" cy="365125"/>
          </a:xfrm>
        </p:spPr>
        <p:txBody>
          <a:bodyPr/>
          <a:lstStyle/>
          <a:p>
            <a:fld id="{B3E0DD72-970F-E24C-B1FE-79C34EE00539}" type="slidenum">
              <a:rPr lang="en-US" smtClean="0"/>
              <a:t>28</a:t>
            </a:fld>
            <a:endParaRPr lang="en-US" dirty="0"/>
          </a:p>
        </p:txBody>
      </p:sp>
      <p:sp>
        <p:nvSpPr>
          <p:cNvPr id="18" name="TextBox 17">
            <a:extLst>
              <a:ext uri="{FF2B5EF4-FFF2-40B4-BE49-F238E27FC236}">
                <a16:creationId xmlns:a16="http://schemas.microsoft.com/office/drawing/2014/main" id="{F4068DD7-2D22-BE4B-A7D2-F44584C3ABD5}"/>
              </a:ext>
            </a:extLst>
          </p:cNvPr>
          <p:cNvSpPr txBox="1"/>
          <p:nvPr/>
        </p:nvSpPr>
        <p:spPr>
          <a:xfrm>
            <a:off x="0" y="6396335"/>
            <a:ext cx="4987969" cy="461665"/>
          </a:xfrm>
          <a:prstGeom prst="rect">
            <a:avLst/>
          </a:prstGeom>
          <a:noFill/>
        </p:spPr>
        <p:txBody>
          <a:bodyPr wrap="non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IEA (2021), Cement, IEA, Paris https://</a:t>
            </a:r>
            <a:r>
              <a:rPr lang="en-US" sz="1200" dirty="0" err="1">
                <a:latin typeface="Arial" panose="020B0604020202020204" pitchFamily="34" charset="0"/>
                <a:cs typeface="Arial" panose="020B0604020202020204" pitchFamily="34" charset="0"/>
              </a:rPr>
              <a:t>www.iea.org</a:t>
            </a:r>
            <a:r>
              <a:rPr lang="en-US" sz="1200" dirty="0">
                <a:latin typeface="Arial" panose="020B0604020202020204" pitchFamily="34" charset="0"/>
                <a:cs typeface="Arial" panose="020B0604020202020204" pitchFamily="34" charset="0"/>
              </a:rPr>
              <a:t>/reports/cement </a:t>
            </a:r>
          </a:p>
          <a:p>
            <a:pPr marL="228600" indent="-228600">
              <a:buAutoNum type="arabicPeriod"/>
            </a:pPr>
            <a:r>
              <a:rPr lang="en-US" sz="1200" dirty="0">
                <a:latin typeface="Arial" panose="020B0604020202020204" pitchFamily="34" charset="0"/>
                <a:cs typeface="Arial" panose="020B0604020202020204" pitchFamily="34" charset="0"/>
                <a:hlinkClick r:id="rId4"/>
              </a:rPr>
              <a:t>https://www.solidiatech.com/</a:t>
            </a:r>
            <a:endParaRPr lang="en-US" sz="1200" dirty="0">
              <a:latin typeface="Arial" panose="020B0604020202020204" pitchFamily="34" charset="0"/>
              <a:cs typeface="Arial" panose="020B0604020202020204" pitchFamily="34" charset="0"/>
            </a:endParaRPr>
          </a:p>
        </p:txBody>
      </p:sp>
      <p:pic>
        <p:nvPicPr>
          <p:cNvPr id="4122" name="Picture 26" descr="page4image4553728">
            <a:extLst>
              <a:ext uri="{FF2B5EF4-FFF2-40B4-BE49-F238E27FC236}">
                <a16:creationId xmlns:a16="http://schemas.microsoft.com/office/drawing/2014/main" id="{46F33066-3721-4E4E-B06C-E07FF2253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7254" y="-152400"/>
            <a:ext cx="5524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page6image4370816">
            <a:extLst>
              <a:ext uri="{FF2B5EF4-FFF2-40B4-BE49-F238E27FC236}">
                <a16:creationId xmlns:a16="http://schemas.microsoft.com/office/drawing/2014/main" id="{459B394E-DE19-9746-904C-7FFB9DFF6A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698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page6image4368512">
            <a:extLst>
              <a:ext uri="{FF2B5EF4-FFF2-40B4-BE49-F238E27FC236}">
                <a16:creationId xmlns:a16="http://schemas.microsoft.com/office/drawing/2014/main" id="{3C975365-CF12-B649-B4B8-0DA4903779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753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page6image4362752">
            <a:extLst>
              <a:ext uri="{FF2B5EF4-FFF2-40B4-BE49-F238E27FC236}">
                <a16:creationId xmlns:a16="http://schemas.microsoft.com/office/drawing/2014/main" id="{0192F766-B7BD-0547-992A-FE23720B2A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80850" y="-84138"/>
            <a:ext cx="5918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38609B01-8A01-0541-9FA5-82A41105B211}"/>
              </a:ext>
            </a:extLst>
          </p:cNvPr>
          <p:cNvPicPr>
            <a:picLocks noChangeAspect="1"/>
          </p:cNvPicPr>
          <p:nvPr/>
        </p:nvPicPr>
        <p:blipFill>
          <a:blip r:embed="rId9"/>
          <a:stretch>
            <a:fillRect/>
          </a:stretch>
        </p:blipFill>
        <p:spPr>
          <a:xfrm>
            <a:off x="746" y="0"/>
            <a:ext cx="2616200" cy="800100"/>
          </a:xfrm>
          <a:prstGeom prst="rect">
            <a:avLst/>
          </a:prstGeom>
        </p:spPr>
      </p:pic>
      <p:pic>
        <p:nvPicPr>
          <p:cNvPr id="6" name="Picture 5" descr="Diagram&#10;&#10;Description automatically generated">
            <a:extLst>
              <a:ext uri="{FF2B5EF4-FFF2-40B4-BE49-F238E27FC236}">
                <a16:creationId xmlns:a16="http://schemas.microsoft.com/office/drawing/2014/main" id="{7541535C-35C9-A749-8294-35112BC64579}"/>
              </a:ext>
            </a:extLst>
          </p:cNvPr>
          <p:cNvPicPr>
            <a:picLocks noChangeAspect="1"/>
          </p:cNvPicPr>
          <p:nvPr/>
        </p:nvPicPr>
        <p:blipFill>
          <a:blip r:embed="rId10"/>
          <a:stretch>
            <a:fillRect/>
          </a:stretch>
        </p:blipFill>
        <p:spPr>
          <a:xfrm>
            <a:off x="0" y="1752643"/>
            <a:ext cx="7161528" cy="3342046"/>
          </a:xfrm>
          <a:prstGeom prst="rect">
            <a:avLst/>
          </a:prstGeom>
        </p:spPr>
      </p:pic>
    </p:spTree>
    <p:extLst>
      <p:ext uri="{BB962C8B-B14F-4D97-AF65-F5344CB8AC3E}">
        <p14:creationId xmlns:p14="http://schemas.microsoft.com/office/powerpoint/2010/main" val="3119077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29</a:t>
            </a:fld>
            <a:endParaRPr lang="en-US"/>
          </a:p>
        </p:txBody>
      </p:sp>
      <p:sp>
        <p:nvSpPr>
          <p:cNvPr id="8" name="TextBox 7">
            <a:extLst>
              <a:ext uri="{FF2B5EF4-FFF2-40B4-BE49-F238E27FC236}">
                <a16:creationId xmlns:a16="http://schemas.microsoft.com/office/drawing/2014/main" id="{5EE3D782-F4FF-7844-8539-DD91ADAA9D22}"/>
              </a:ext>
            </a:extLst>
          </p:cNvPr>
          <p:cNvSpPr txBox="1"/>
          <p:nvPr/>
        </p:nvSpPr>
        <p:spPr>
          <a:xfrm>
            <a:off x="0" y="6409398"/>
            <a:ext cx="11111696" cy="461665"/>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hlinkClick r:id="rId3"/>
              </a:rPr>
              <a:t>https://www.mckinsey.com/industries/chemicals/our-insights/laying-the-foundation-for-zero-carbon-cement</a:t>
            </a:r>
            <a:r>
              <a:rPr lang="en-US" sz="1200" dirty="0">
                <a:latin typeface="Arial" panose="020B0604020202020204" pitchFamily="34" charset="0"/>
                <a:cs typeface="Arial" panose="020B0604020202020204" pitchFamily="34" charset="0"/>
              </a:rPr>
              <a:t> (May 14, 2020)</a:t>
            </a:r>
          </a:p>
          <a:p>
            <a:pPr marL="228600" indent="-228600">
              <a:buAutoNum type="arabicPeriod"/>
            </a:pPr>
            <a:r>
              <a:rPr lang="en-US" sz="1200" dirty="0">
                <a:latin typeface="Arial" panose="020B0604020202020204" pitchFamily="34" charset="0"/>
                <a:cs typeface="Arial" panose="020B0604020202020204" pitchFamily="34" charset="0"/>
              </a:rPr>
              <a:t>https://</a:t>
            </a:r>
            <a:r>
              <a:rPr lang="en-US" sz="1200" dirty="0" err="1">
                <a:latin typeface="Arial" panose="020B0604020202020204" pitchFamily="34" charset="0"/>
                <a:cs typeface="Arial" panose="020B0604020202020204" pitchFamily="34" charset="0"/>
              </a:rPr>
              <a:t>en.wikipedia.org</a:t>
            </a:r>
            <a:r>
              <a:rPr lang="en-US" sz="1200" dirty="0">
                <a:latin typeface="Arial" panose="020B0604020202020204" pitchFamily="34" charset="0"/>
                <a:cs typeface="Arial" panose="020B0604020202020204" pitchFamily="34" charset="0"/>
              </a:rPr>
              <a:t>/wiki/</a:t>
            </a:r>
            <a:r>
              <a:rPr lang="en-US" sz="1200" dirty="0" err="1">
                <a:latin typeface="Arial" panose="020B0604020202020204" pitchFamily="34" charset="0"/>
                <a:cs typeface="Arial" panose="020B0604020202020204" pitchFamily="34" charset="0"/>
              </a:rPr>
              <a:t>Energetically_modified_cement</a:t>
            </a:r>
            <a:endParaRPr lang="en-US" sz="1200" dirty="0">
              <a:latin typeface="Arial" panose="020B0604020202020204" pitchFamily="34" charset="0"/>
              <a:cs typeface="Arial" panose="020B0604020202020204" pitchFamily="34" charset="0"/>
            </a:endParaRPr>
          </a:p>
        </p:txBody>
      </p:sp>
      <p:pic>
        <p:nvPicPr>
          <p:cNvPr id="10" name="Picture 9" descr="Logo&#10;&#10;Description automatically generated with low confidence">
            <a:extLst>
              <a:ext uri="{FF2B5EF4-FFF2-40B4-BE49-F238E27FC236}">
                <a16:creationId xmlns:a16="http://schemas.microsoft.com/office/drawing/2014/main" id="{817CB037-FFD1-DE42-A89A-EF77F7ECEEED}"/>
              </a:ext>
            </a:extLst>
          </p:cNvPr>
          <p:cNvPicPr>
            <a:picLocks noChangeAspect="1"/>
          </p:cNvPicPr>
          <p:nvPr/>
        </p:nvPicPr>
        <p:blipFill>
          <a:blip r:embed="rId4"/>
          <a:stretch>
            <a:fillRect/>
          </a:stretch>
        </p:blipFill>
        <p:spPr>
          <a:xfrm>
            <a:off x="8509000" y="6267634"/>
            <a:ext cx="1473200" cy="567796"/>
          </a:xfrm>
          <a:prstGeom prst="rect">
            <a:avLst/>
          </a:prstGeom>
        </p:spPr>
      </p:pic>
      <p:sp>
        <p:nvSpPr>
          <p:cNvPr id="11" name="Content Placeholder 2">
            <a:extLst>
              <a:ext uri="{FF2B5EF4-FFF2-40B4-BE49-F238E27FC236}">
                <a16:creationId xmlns:a16="http://schemas.microsoft.com/office/drawing/2014/main" id="{BDAF96B8-AFA0-484A-A278-E9B4E92E9E77}"/>
              </a:ext>
            </a:extLst>
          </p:cNvPr>
          <p:cNvSpPr>
            <a:spLocks noGrp="1"/>
          </p:cNvSpPr>
          <p:nvPr>
            <p:ph idx="1"/>
          </p:nvPr>
        </p:nvSpPr>
        <p:spPr>
          <a:xfrm>
            <a:off x="151160" y="863577"/>
            <a:ext cx="11889680" cy="5492773"/>
          </a:xfrm>
        </p:spPr>
        <p:txBody>
          <a:bodyPr>
            <a:normAutofit/>
          </a:bodyPr>
          <a:lstStyle/>
          <a:p>
            <a:pPr marL="0" indent="0">
              <a:buNone/>
            </a:pPr>
            <a:r>
              <a:rPr lang="en-US" sz="1800" dirty="0">
                <a:latin typeface="Arial" panose="020B0604020202020204" pitchFamily="34" charset="0"/>
                <a:cs typeface="Arial" panose="020B0604020202020204" pitchFamily="34" charset="0"/>
              </a:rPr>
              <a:t>In general, this means new business models, partnerships, and construction approaches</a:t>
            </a:r>
          </a:p>
          <a:p>
            <a:pPr>
              <a:buFontTx/>
              <a:buChar char="-"/>
            </a:pPr>
            <a:endParaRPr lang="en-US" sz="1800" dirty="0">
              <a:latin typeface="Arial" panose="020B0604020202020204" pitchFamily="34" charset="0"/>
              <a:cs typeface="Arial" panose="020B0604020202020204" pitchFamily="34" charset="0"/>
            </a:endParaRPr>
          </a:p>
          <a:p>
            <a:pPr>
              <a:buFontTx/>
              <a:buChar char="-"/>
            </a:pPr>
            <a:endParaRPr lang="en-US" sz="1800" dirty="0">
              <a:latin typeface="Arial" panose="020B0604020202020204" pitchFamily="34" charset="0"/>
              <a:cs typeface="Arial" panose="020B0604020202020204" pitchFamily="34" charset="0"/>
            </a:endParaRPr>
          </a:p>
          <a:p>
            <a:pPr>
              <a:buFontTx/>
              <a:buChar char="-"/>
            </a:pPr>
            <a:r>
              <a:rPr lang="en-US" sz="1800" b="1" dirty="0">
                <a:latin typeface="Arial" panose="020B0604020202020204" pitchFamily="34" charset="0"/>
                <a:cs typeface="Arial" panose="020B0604020202020204" pitchFamily="34" charset="0"/>
              </a:rPr>
              <a:t>Recycling</a:t>
            </a:r>
            <a:r>
              <a:rPr lang="en-US" sz="1800" dirty="0">
                <a:latin typeface="Arial" panose="020B0604020202020204" pitchFamily="34" charset="0"/>
                <a:cs typeface="Arial" panose="020B0604020202020204" pitchFamily="34" charset="0"/>
              </a:rPr>
              <a:t>: in the UK, increasingly using recycled materials from construction and demolition to replace the aggregates in concrete</a:t>
            </a:r>
          </a:p>
          <a:p>
            <a:pPr>
              <a:buFontTx/>
              <a:buChar char="-"/>
            </a:pPr>
            <a:endParaRPr lang="en-US" sz="1800" b="1" dirty="0">
              <a:latin typeface="Arial" panose="020B0604020202020204" pitchFamily="34" charset="0"/>
              <a:cs typeface="Arial" panose="020B0604020202020204" pitchFamily="34" charset="0"/>
            </a:endParaRPr>
          </a:p>
          <a:p>
            <a:pPr>
              <a:buFontTx/>
              <a:buChar char="-"/>
            </a:pPr>
            <a:r>
              <a:rPr lang="en-US" sz="1800" b="1" dirty="0">
                <a:latin typeface="Arial" panose="020B0604020202020204" pitchFamily="34" charset="0"/>
                <a:cs typeface="Arial" panose="020B0604020202020204" pitchFamily="34" charset="0"/>
              </a:rPr>
              <a:t>Alternate cement production techniques</a:t>
            </a:r>
            <a:r>
              <a:rPr lang="en-US" sz="1800" dirty="0">
                <a:latin typeface="Arial" panose="020B0604020202020204" pitchFamily="34" charset="0"/>
                <a:cs typeface="Arial" panose="020B0604020202020204" pitchFamily="34" charset="0"/>
              </a:rPr>
              <a:t>: Energetically Modified Cement (EMC), which releases less 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and requires less energy to produce; some EMC is being used in Texas</a:t>
            </a:r>
          </a:p>
          <a:p>
            <a:pPr lvl="1">
              <a:buFontTx/>
              <a:buChar char="-"/>
            </a:pPr>
            <a:r>
              <a:rPr lang="en-US" sz="1600" i="1" dirty="0">
                <a:latin typeface="Arial" panose="020B0604020202020204" pitchFamily="34" charset="0"/>
                <a:cs typeface="Arial" panose="020B0604020202020204" pitchFamily="34" charset="0"/>
              </a:rPr>
              <a:t>Instead of thermal, uses mechanochemical process: high energy ball milling</a:t>
            </a:r>
          </a:p>
          <a:p>
            <a:pPr>
              <a:buFontTx/>
              <a:buChar char="-"/>
            </a:pPr>
            <a:endParaRPr lang="en-US" sz="1800" b="1" dirty="0">
              <a:latin typeface="Arial" panose="020B0604020202020204" pitchFamily="34" charset="0"/>
              <a:cs typeface="Arial" panose="020B0604020202020204" pitchFamily="34" charset="0"/>
            </a:endParaRPr>
          </a:p>
          <a:p>
            <a:pPr>
              <a:buFontTx/>
              <a:buChar char="-"/>
            </a:pPr>
            <a:r>
              <a:rPr lang="en-US" sz="1800" b="1" dirty="0">
                <a:latin typeface="Arial" panose="020B0604020202020204" pitchFamily="34" charset="0"/>
                <a:cs typeface="Arial" panose="020B0604020202020204" pitchFamily="34" charset="0"/>
              </a:rPr>
              <a:t>Alternate building materials</a:t>
            </a:r>
            <a:r>
              <a:rPr lang="en-US" sz="1800" dirty="0">
                <a:latin typeface="Arial" panose="020B0604020202020204" pitchFamily="34" charset="0"/>
                <a:cs typeface="Arial" panose="020B0604020202020204" pitchFamily="34" charset="0"/>
              </a:rPr>
              <a:t>:  cross-laminated timber (CLT) is a possible replacement for cement/concrete; replacing 10% of cement with CLT could eliminate 2% of global emissions</a:t>
            </a:r>
          </a:p>
          <a:p>
            <a:pPr>
              <a:buFontTx/>
              <a:buChar char="-"/>
            </a:pPr>
            <a:endParaRPr lang="en-US" sz="1800" dirty="0">
              <a:latin typeface="Arial" panose="020B0604020202020204" pitchFamily="34" charset="0"/>
              <a:cs typeface="Arial" panose="020B0604020202020204" pitchFamily="34" charset="0"/>
            </a:endParaRPr>
          </a:p>
          <a:p>
            <a:pPr>
              <a:buFontTx/>
              <a:buChar char="-"/>
            </a:pPr>
            <a:endParaRPr lang="en-US" sz="1800"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801E5A3A-67A8-4240-BC4F-88948399129D}"/>
              </a:ext>
            </a:extLst>
          </p:cNvPr>
          <p:cNvSpPr>
            <a:spLocks noGrp="1"/>
          </p:cNvSpPr>
          <p:nvPr>
            <p:ph type="title"/>
          </p:nvPr>
        </p:nvSpPr>
        <p:spPr>
          <a:xfrm>
            <a:off x="11899" y="22570"/>
            <a:ext cx="10515600" cy="663575"/>
          </a:xfrm>
        </p:spPr>
        <p:txBody>
          <a:bodyPr>
            <a:noAutofit/>
          </a:bodyPr>
          <a:lstStyle/>
          <a:p>
            <a:r>
              <a:rPr lang="en-US" sz="2800" dirty="0">
                <a:latin typeface="Arial" panose="020B0604020202020204" pitchFamily="34" charset="0"/>
                <a:cs typeface="Arial" panose="020B0604020202020204" pitchFamily="34" charset="0"/>
              </a:rPr>
              <a:t>New growth horizons</a:t>
            </a:r>
          </a:p>
        </p:txBody>
      </p:sp>
    </p:spTree>
    <p:extLst>
      <p:ext uri="{BB962C8B-B14F-4D97-AF65-F5344CB8AC3E}">
        <p14:creationId xmlns:p14="http://schemas.microsoft.com/office/powerpoint/2010/main" val="1762197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3</a:t>
            </a:fld>
            <a:endParaRPr lang="en-US" dirty="0"/>
          </a:p>
        </p:txBody>
      </p:sp>
      <p:sp>
        <p:nvSpPr>
          <p:cNvPr id="8" name="TextBox 7">
            <a:extLst>
              <a:ext uri="{FF2B5EF4-FFF2-40B4-BE49-F238E27FC236}">
                <a16:creationId xmlns:a16="http://schemas.microsoft.com/office/drawing/2014/main" id="{5EE3D782-F4FF-7844-8539-DD91ADAA9D22}"/>
              </a:ext>
            </a:extLst>
          </p:cNvPr>
          <p:cNvSpPr txBox="1"/>
          <p:nvPr/>
        </p:nvSpPr>
        <p:spPr>
          <a:xfrm>
            <a:off x="0" y="6027003"/>
            <a:ext cx="12192000" cy="830997"/>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NZE = Net Zero Emissions Scenario. APS = Announced Pledges Scenario. Direct CO</a:t>
            </a:r>
            <a:r>
              <a:rPr lang="en-US" sz="1200" i="1" baseline="-25000" dirty="0">
                <a:latin typeface="Arial" panose="020B0604020202020204" pitchFamily="34" charset="0"/>
                <a:cs typeface="Arial" panose="020B0604020202020204" pitchFamily="34" charset="0"/>
              </a:rPr>
              <a:t>2</a:t>
            </a:r>
            <a:r>
              <a:rPr lang="en-US" sz="1200" i="1" dirty="0">
                <a:latin typeface="Arial" panose="020B0604020202020204" pitchFamily="34" charset="0"/>
                <a:cs typeface="Arial" panose="020B0604020202020204" pitchFamily="34" charset="0"/>
              </a:rPr>
              <a:t> emissions encompass energy and process emissions. “Other industry” includes non-energy-intensive industries such as food and beverages, mining, and textiles. Values for 2020 are estimates.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IEA (2021), Tracking Industry 2021, IEA, Paris </a:t>
            </a:r>
            <a:r>
              <a:rPr lang="en-US" sz="1200" dirty="0">
                <a:latin typeface="Arial" panose="020B0604020202020204" pitchFamily="34" charset="0"/>
                <a:cs typeface="Arial" panose="020B0604020202020204" pitchFamily="34" charset="0"/>
                <a:hlinkClick r:id="rId2"/>
              </a:rPr>
              <a:t>https://www.iea.org/reports/tracking-industry-2021</a:t>
            </a:r>
            <a:endParaRPr lang="en-US" sz="1200" dirty="0">
              <a:latin typeface="Arial" panose="020B0604020202020204" pitchFamily="34" charset="0"/>
              <a:cs typeface="Arial" panose="020B0604020202020204" pitchFamily="34" charset="0"/>
            </a:endParaRPr>
          </a:p>
        </p:txBody>
      </p:sp>
      <p:pic>
        <p:nvPicPr>
          <p:cNvPr id="6" name="Picture 5" descr="Chart, bar chart&#10;&#10;Description automatically generated">
            <a:extLst>
              <a:ext uri="{FF2B5EF4-FFF2-40B4-BE49-F238E27FC236}">
                <a16:creationId xmlns:a16="http://schemas.microsoft.com/office/drawing/2014/main" id="{056FB51A-F13F-F943-B180-D401CC195D9C}"/>
              </a:ext>
            </a:extLst>
          </p:cNvPr>
          <p:cNvPicPr>
            <a:picLocks noChangeAspect="1"/>
          </p:cNvPicPr>
          <p:nvPr/>
        </p:nvPicPr>
        <p:blipFill rotWithShape="1">
          <a:blip r:embed="rId3"/>
          <a:srcRect l="5270" t="10143" r="41139" b="19733"/>
          <a:stretch/>
        </p:blipFill>
        <p:spPr>
          <a:xfrm>
            <a:off x="215530" y="1113645"/>
            <a:ext cx="6972670" cy="4930346"/>
          </a:xfrm>
          <a:prstGeom prst="rect">
            <a:avLst/>
          </a:prstGeom>
        </p:spPr>
      </p:pic>
      <p:pic>
        <p:nvPicPr>
          <p:cNvPr id="13" name="Picture 12" descr="Chart, bar chart&#10;&#10;Description automatically generated">
            <a:extLst>
              <a:ext uri="{FF2B5EF4-FFF2-40B4-BE49-F238E27FC236}">
                <a16:creationId xmlns:a16="http://schemas.microsoft.com/office/drawing/2014/main" id="{E0431B92-018B-3C4B-A725-1244C81FA1BF}"/>
              </a:ext>
            </a:extLst>
          </p:cNvPr>
          <p:cNvPicPr>
            <a:picLocks noChangeAspect="1"/>
          </p:cNvPicPr>
          <p:nvPr/>
        </p:nvPicPr>
        <p:blipFill rotWithShape="1">
          <a:blip r:embed="rId3"/>
          <a:srcRect l="1174" t="92766" r="44217" b="1895"/>
          <a:stretch/>
        </p:blipFill>
        <p:spPr>
          <a:xfrm>
            <a:off x="0" y="394809"/>
            <a:ext cx="11021396" cy="582311"/>
          </a:xfrm>
          <a:prstGeom prst="rect">
            <a:avLst/>
          </a:prstGeom>
        </p:spPr>
      </p:pic>
      <p:sp>
        <p:nvSpPr>
          <p:cNvPr id="14" name="Content Placeholder 2">
            <a:extLst>
              <a:ext uri="{FF2B5EF4-FFF2-40B4-BE49-F238E27FC236}">
                <a16:creationId xmlns:a16="http://schemas.microsoft.com/office/drawing/2014/main" id="{1BD014BD-9AF9-E942-AA3B-72EBBC7EA3BE}"/>
              </a:ext>
            </a:extLst>
          </p:cNvPr>
          <p:cNvSpPr>
            <a:spLocks noGrp="1"/>
          </p:cNvSpPr>
          <p:nvPr>
            <p:ph idx="1"/>
          </p:nvPr>
        </p:nvSpPr>
        <p:spPr>
          <a:xfrm>
            <a:off x="7315201" y="1248411"/>
            <a:ext cx="4876800" cy="4795579"/>
          </a:xfrm>
        </p:spPr>
        <p:txBody>
          <a:bodyPr>
            <a:normAutofit/>
          </a:bodyPr>
          <a:lstStyle/>
          <a:p>
            <a:pPr marL="0" indent="0">
              <a:buNone/>
            </a:pPr>
            <a:r>
              <a:rPr lang="en-US" sz="1800" dirty="0">
                <a:latin typeface="Arial" panose="020B0604020202020204" pitchFamily="34" charset="0"/>
                <a:cs typeface="Arial" panose="020B0604020202020204" pitchFamily="34" charset="0"/>
              </a:rPr>
              <a:t>Direct 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emissions from cement: </a:t>
            </a:r>
          </a:p>
          <a:p>
            <a:pPr marL="0" indent="0">
              <a:buNone/>
            </a:pPr>
            <a:r>
              <a:rPr lang="en-US" sz="1800" dirty="0">
                <a:latin typeface="Arial" panose="020B0604020202020204" pitchFamily="34" charset="0"/>
                <a:cs typeface="Arial" panose="020B0604020202020204" pitchFamily="34" charset="0"/>
              </a:rPr>
              <a:t>	~2.5 GtCO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in 2020</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Cement accounted for </a:t>
            </a:r>
            <a:r>
              <a:rPr lang="en-US" sz="1800" b="1" dirty="0">
                <a:latin typeface="Arial" panose="020B0604020202020204" pitchFamily="34" charset="0"/>
                <a:cs typeface="Arial" panose="020B0604020202020204" pitchFamily="34" charset="0"/>
              </a:rPr>
              <a:t>29%</a:t>
            </a:r>
            <a:r>
              <a:rPr lang="en-US" sz="1800" dirty="0">
                <a:latin typeface="Arial" panose="020B0604020202020204" pitchFamily="34" charset="0"/>
                <a:cs typeface="Arial" panose="020B0604020202020204" pitchFamily="34" charset="0"/>
              </a:rPr>
              <a:t> of direct 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emissions from industry in 2020</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Direct industrial 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emissions, including process emissions, </a:t>
            </a:r>
            <a:r>
              <a:rPr lang="en-US" sz="1800" b="1" dirty="0">
                <a:latin typeface="Arial" panose="020B0604020202020204" pitchFamily="34" charset="0"/>
                <a:cs typeface="Arial" panose="020B0604020202020204" pitchFamily="34" charset="0"/>
              </a:rPr>
              <a:t>declined 1.6% in 2020 </a:t>
            </a:r>
            <a:r>
              <a:rPr lang="en-US" sz="1800" dirty="0">
                <a:latin typeface="Arial" panose="020B0604020202020204" pitchFamily="34" charset="0"/>
                <a:cs typeface="Arial" panose="020B0604020202020204" pitchFamily="34" charset="0"/>
              </a:rPr>
              <a:t>largely because of slowdown in industrial activity due to COVID-19</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IEA’s net zero by 2050 scenario requires a </a:t>
            </a:r>
            <a:r>
              <a:rPr lang="en-US" sz="1800" b="1" dirty="0">
                <a:latin typeface="Arial" panose="020B0604020202020204" pitchFamily="34" charset="0"/>
                <a:cs typeface="Arial" panose="020B0604020202020204" pitchFamily="34" charset="0"/>
              </a:rPr>
              <a:t>2.3% decline annually </a:t>
            </a:r>
            <a:r>
              <a:rPr lang="en-US" sz="1800" dirty="0">
                <a:latin typeface="Arial" panose="020B0604020202020204" pitchFamily="34" charset="0"/>
                <a:cs typeface="Arial" panose="020B0604020202020204" pitchFamily="34" charset="0"/>
              </a:rPr>
              <a:t>to 6.9 GtCO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total direct industrial emissions by 2030, despite expected industrial production growth</a:t>
            </a:r>
          </a:p>
        </p:txBody>
      </p:sp>
      <p:sp>
        <p:nvSpPr>
          <p:cNvPr id="15" name="TextBox 14">
            <a:extLst>
              <a:ext uri="{FF2B5EF4-FFF2-40B4-BE49-F238E27FC236}">
                <a16:creationId xmlns:a16="http://schemas.microsoft.com/office/drawing/2014/main" id="{E4DDFB90-1A35-2D4D-9FF8-FD831C72835D}"/>
              </a:ext>
            </a:extLst>
          </p:cNvPr>
          <p:cNvSpPr txBox="1"/>
          <p:nvPr/>
        </p:nvSpPr>
        <p:spPr>
          <a:xfrm>
            <a:off x="0" y="0"/>
            <a:ext cx="1027659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Industry direct CO</a:t>
            </a:r>
            <a:r>
              <a:rPr lang="en-US" b="1" baseline="-25000" dirty="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 emissions in the Net Zero and Announced Pledges scenarios, 2000-2030</a:t>
            </a:r>
          </a:p>
        </p:txBody>
      </p:sp>
    </p:spTree>
    <p:extLst>
      <p:ext uri="{BB962C8B-B14F-4D97-AF65-F5344CB8AC3E}">
        <p14:creationId xmlns:p14="http://schemas.microsoft.com/office/powerpoint/2010/main" val="5461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68CF-0790-9149-9258-B62A9325C491}"/>
              </a:ext>
            </a:extLst>
          </p:cNvPr>
          <p:cNvSpPr>
            <a:spLocks noGrp="1"/>
          </p:cNvSpPr>
          <p:nvPr>
            <p:ph type="title"/>
          </p:nvPr>
        </p:nvSpPr>
        <p:spPr>
          <a:xfrm>
            <a:off x="0" y="3944"/>
            <a:ext cx="12192000" cy="885056"/>
          </a:xfrm>
        </p:spPr>
        <p:txBody>
          <a:bodyPr>
            <a:noAutofit/>
          </a:bodyPr>
          <a:lstStyle/>
          <a:p>
            <a:r>
              <a:rPr lang="en-US" sz="2400" dirty="0">
                <a:latin typeface="Arial" panose="020B0604020202020204" pitchFamily="34" charset="0"/>
                <a:cs typeface="Arial" panose="020B0604020202020204" pitchFamily="34" charset="0"/>
              </a:rPr>
              <a:t>“The Global Cement and Concrete Association aims for carbon neutrality by 2050, but greater policy ambition is needed to make this vision a reality”</a:t>
            </a:r>
          </a:p>
        </p:txBody>
      </p:sp>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317500" y="3789988"/>
            <a:ext cx="11252200" cy="2617931"/>
          </a:xfrm>
        </p:spPr>
        <p:txBody>
          <a:bodyPr>
            <a:normAutofit/>
          </a:bodyPr>
          <a:lstStyle/>
          <a:p>
            <a:pPr marL="0" indent="0">
              <a:buNone/>
            </a:pPr>
            <a:r>
              <a:rPr lang="en-US" sz="1800" dirty="0">
                <a:latin typeface="Arial" panose="020B0604020202020204" pitchFamily="34" charset="0"/>
                <a:cs typeface="Arial" panose="020B0604020202020204" pitchFamily="34" charset="0"/>
              </a:rPr>
              <a:t>In September 2020, the </a:t>
            </a:r>
            <a:r>
              <a:rPr lang="en-US" sz="1800" b="1" dirty="0">
                <a:latin typeface="Arial" panose="020B0604020202020204" pitchFamily="34" charset="0"/>
                <a:cs typeface="Arial" panose="020B0604020202020204" pitchFamily="34" charset="0"/>
              </a:rPr>
              <a:t>Global Cement and Concrete Association </a:t>
            </a:r>
            <a:r>
              <a:rPr lang="en-US" sz="1800" dirty="0">
                <a:latin typeface="Arial" panose="020B0604020202020204" pitchFamily="34" charset="0"/>
                <a:cs typeface="Arial" panose="020B0604020202020204" pitchFamily="34" charset="0"/>
              </a:rPr>
              <a:t>(40 member companies representing ~40% of global cement production) announced its commitment to deliver carbon-neutral concrete production by 2050</a:t>
            </a:r>
          </a:p>
          <a:p>
            <a:pPr lvl="1">
              <a:buFontTx/>
              <a:buChar char="-"/>
            </a:pPr>
            <a:r>
              <a:rPr lang="en-US" sz="1800" dirty="0">
                <a:latin typeface="Arial" panose="020B0604020202020204" pitchFamily="34" charset="0"/>
                <a:cs typeface="Arial" panose="020B0604020202020204" pitchFamily="34" charset="0"/>
              </a:rPr>
              <a:t>Cement is the first industry subsector to have a </a:t>
            </a:r>
            <a:r>
              <a:rPr lang="en-US" sz="1800" b="1" dirty="0">
                <a:latin typeface="Arial" panose="020B0604020202020204" pitchFamily="34" charset="0"/>
                <a:cs typeface="Arial" panose="020B0604020202020204" pitchFamily="34" charset="0"/>
              </a:rPr>
              <a:t>global association set a net zero commitment</a:t>
            </a:r>
          </a:p>
          <a:p>
            <a:pPr lvl="1">
              <a:buFontTx/>
              <a:buChar char="-"/>
            </a:pPr>
            <a:r>
              <a:rPr lang="en-US" sz="1800" dirty="0">
                <a:latin typeface="Arial" panose="020B0604020202020204" pitchFamily="34" charset="0"/>
                <a:cs typeface="Arial" panose="020B0604020202020204" pitchFamily="34" charset="0"/>
              </a:rPr>
              <a:t>The association launched a 2050 Net Zero Roadmap in October 2021</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The IEA report states that “</a:t>
            </a:r>
            <a:r>
              <a:rPr lang="en-US" sz="1800" i="1" dirty="0">
                <a:latin typeface="Arial" panose="020B0604020202020204" pitchFamily="34" charset="0"/>
                <a:cs typeface="Arial" panose="020B0604020202020204" pitchFamily="34" charset="0"/>
              </a:rPr>
              <a:t>governments need to create a policy environment that helps cement producers pursue ambitious CO</a:t>
            </a:r>
            <a:r>
              <a:rPr lang="en-US" sz="1800" i="1" baseline="-25000" dirty="0">
                <a:latin typeface="Arial" panose="020B0604020202020204" pitchFamily="34" charset="0"/>
                <a:cs typeface="Arial" panose="020B0604020202020204" pitchFamily="34" charset="0"/>
              </a:rPr>
              <a:t>2</a:t>
            </a:r>
            <a:r>
              <a:rPr lang="en-US" sz="1800" i="1" dirty="0">
                <a:latin typeface="Arial" panose="020B0604020202020204" pitchFamily="34" charset="0"/>
                <a:cs typeface="Arial" panose="020B0604020202020204" pitchFamily="34" charset="0"/>
              </a:rPr>
              <a:t> emissions reductions</a:t>
            </a:r>
            <a:r>
              <a:rPr lang="en-US" sz="1800" dirty="0">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559C75BB-FBF1-A14B-8559-709C8C34B69A}"/>
              </a:ext>
            </a:extLst>
          </p:cNvPr>
          <p:cNvSpPr>
            <a:spLocks noGrp="1"/>
          </p:cNvSpPr>
          <p:nvPr>
            <p:ph type="sldNum" sz="quarter" idx="12"/>
          </p:nvPr>
        </p:nvSpPr>
        <p:spPr/>
        <p:txBody>
          <a:bodyPr/>
          <a:lstStyle/>
          <a:p>
            <a:fld id="{B3E0DD72-970F-E24C-B1FE-79C34EE00539}" type="slidenum">
              <a:rPr lang="en-US" smtClean="0"/>
              <a:t>30</a:t>
            </a:fld>
            <a:endParaRPr lang="en-US"/>
          </a:p>
        </p:txBody>
      </p:sp>
      <p:pic>
        <p:nvPicPr>
          <p:cNvPr id="4122" name="Picture 26" descr="page4image4553728">
            <a:extLst>
              <a:ext uri="{FF2B5EF4-FFF2-40B4-BE49-F238E27FC236}">
                <a16:creationId xmlns:a16="http://schemas.microsoft.com/office/drawing/2014/main" id="{46F33066-3721-4E4E-B06C-E07FF2253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254" y="-152400"/>
            <a:ext cx="5524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page6image4370816">
            <a:extLst>
              <a:ext uri="{FF2B5EF4-FFF2-40B4-BE49-F238E27FC236}">
                <a16:creationId xmlns:a16="http://schemas.microsoft.com/office/drawing/2014/main" id="{459B394E-DE19-9746-904C-7FFB9DFF6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98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page6image4368512">
            <a:extLst>
              <a:ext uri="{FF2B5EF4-FFF2-40B4-BE49-F238E27FC236}">
                <a16:creationId xmlns:a16="http://schemas.microsoft.com/office/drawing/2014/main" id="{3C975365-CF12-B649-B4B8-0DA490377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53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page6image4362752">
            <a:extLst>
              <a:ext uri="{FF2B5EF4-FFF2-40B4-BE49-F238E27FC236}">
                <a16:creationId xmlns:a16="http://schemas.microsoft.com/office/drawing/2014/main" id="{0192F766-B7BD-0547-992A-FE23720B2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0850" y="-84138"/>
            <a:ext cx="5918200" cy="127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EB2CFE5-D6B6-CF4F-81AF-EE00675B42D8}"/>
              </a:ext>
            </a:extLst>
          </p:cNvPr>
          <p:cNvSpPr txBox="1"/>
          <p:nvPr/>
        </p:nvSpPr>
        <p:spPr>
          <a:xfrm>
            <a:off x="0" y="6398736"/>
            <a:ext cx="4944687" cy="461665"/>
          </a:xfrm>
          <a:prstGeom prst="rect">
            <a:avLst/>
          </a:prstGeom>
          <a:noFill/>
        </p:spPr>
        <p:txBody>
          <a:bodyPr wrap="non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IEA (2021), Cement, IEA, Paris </a:t>
            </a:r>
            <a:r>
              <a:rPr lang="en-US" sz="1200" dirty="0">
                <a:latin typeface="Arial" panose="020B0604020202020204" pitchFamily="34" charset="0"/>
                <a:cs typeface="Arial" panose="020B0604020202020204" pitchFamily="34" charset="0"/>
                <a:hlinkClick r:id="rId6"/>
              </a:rPr>
              <a:t>https://www.iea.org/reports/cement</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https://</a:t>
            </a:r>
            <a:r>
              <a:rPr lang="en-US" sz="1200" dirty="0" err="1">
                <a:latin typeface="Arial" panose="020B0604020202020204" pitchFamily="34" charset="0"/>
                <a:cs typeface="Arial" panose="020B0604020202020204" pitchFamily="34" charset="0"/>
              </a:rPr>
              <a:t>gccassociation.org</a:t>
            </a:r>
            <a:r>
              <a:rPr lang="en-US" sz="1200" dirty="0">
                <a:latin typeface="Arial" panose="020B0604020202020204" pitchFamily="34" charset="0"/>
                <a:cs typeface="Arial" panose="020B0604020202020204" pitchFamily="34" charset="0"/>
              </a:rPr>
              <a:t>/</a:t>
            </a:r>
          </a:p>
        </p:txBody>
      </p:sp>
      <p:pic>
        <p:nvPicPr>
          <p:cNvPr id="6" name="Picture 5" descr="A picture containing text&#10;&#10;Description automatically generated">
            <a:extLst>
              <a:ext uri="{FF2B5EF4-FFF2-40B4-BE49-F238E27FC236}">
                <a16:creationId xmlns:a16="http://schemas.microsoft.com/office/drawing/2014/main" id="{09F65B8F-2688-8041-8EB6-B46606081F10}"/>
              </a:ext>
            </a:extLst>
          </p:cNvPr>
          <p:cNvPicPr>
            <a:picLocks noChangeAspect="1"/>
          </p:cNvPicPr>
          <p:nvPr/>
        </p:nvPicPr>
        <p:blipFill>
          <a:blip r:embed="rId7"/>
          <a:stretch>
            <a:fillRect/>
          </a:stretch>
        </p:blipFill>
        <p:spPr>
          <a:xfrm>
            <a:off x="2271151" y="811069"/>
            <a:ext cx="7649698" cy="2805837"/>
          </a:xfrm>
          <a:prstGeom prst="rect">
            <a:avLst/>
          </a:prstGeom>
        </p:spPr>
      </p:pic>
    </p:spTree>
    <p:extLst>
      <p:ext uri="{BB962C8B-B14F-4D97-AF65-F5344CB8AC3E}">
        <p14:creationId xmlns:p14="http://schemas.microsoft.com/office/powerpoint/2010/main" val="2251934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68CF-0790-9149-9258-B62A9325C491}"/>
              </a:ext>
            </a:extLst>
          </p:cNvPr>
          <p:cNvSpPr>
            <a:spLocks noGrp="1"/>
          </p:cNvSpPr>
          <p:nvPr>
            <p:ph type="title"/>
          </p:nvPr>
        </p:nvSpPr>
        <p:spPr>
          <a:xfrm>
            <a:off x="0" y="8505"/>
            <a:ext cx="10515600" cy="663575"/>
          </a:xfrm>
        </p:spPr>
        <p:txBody>
          <a:bodyPr>
            <a:noAutofit/>
          </a:bodyPr>
          <a:lstStyle/>
          <a:p>
            <a:r>
              <a:rPr lang="en-US" sz="2400" dirty="0">
                <a:latin typeface="Arial" panose="020B0604020202020204" pitchFamily="34" charset="0"/>
                <a:cs typeface="Arial" panose="020B0604020202020204" pitchFamily="34" charset="0"/>
              </a:rPr>
              <a:t>What’s the plan?</a:t>
            </a:r>
          </a:p>
        </p:txBody>
      </p:sp>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336550" y="707434"/>
            <a:ext cx="10337982" cy="5648916"/>
          </a:xfrm>
        </p:spPr>
        <p:txBody>
          <a:bodyPr>
            <a:noAutofit/>
          </a:bodyPr>
          <a:lstStyle/>
          <a:p>
            <a:pPr marL="0" indent="0">
              <a:buNone/>
            </a:pPr>
            <a:r>
              <a:rPr lang="en-US" sz="1800" i="1" dirty="0">
                <a:solidFill>
                  <a:schemeClr val="bg1">
                    <a:lumMod val="50000"/>
                  </a:schemeClr>
                </a:solidFill>
                <a:latin typeface="Arial" panose="020B0604020202020204" pitchFamily="34" charset="0"/>
                <a:cs typeface="Arial" panose="020B0604020202020204" pitchFamily="34" charset="0"/>
              </a:rPr>
              <a:t>“Decarbonization of the cement subsector is challenging because relatively few technology options are currently market ready for deep emission reductions and economic incentives to reduce emissions are limited in the absence of strong carbon pricing policies”</a:t>
            </a:r>
            <a:endParaRPr lang="en-US" sz="1800" dirty="0">
              <a:solidFill>
                <a:schemeClr val="bg1">
                  <a:lumMod val="50000"/>
                </a:schemeClr>
              </a:solidFill>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solidFill>
                  <a:schemeClr val="accent1"/>
                </a:solidFill>
                <a:latin typeface="Arial" panose="020B0604020202020204" pitchFamily="34" charset="0"/>
                <a:cs typeface="Arial" panose="020B0604020202020204" pitchFamily="34" charset="0"/>
              </a:rPr>
              <a:t>Key strategies to cut carbon emissions in cement production</a:t>
            </a:r>
          </a:p>
          <a:p>
            <a:pPr marL="914400" lvl="1" indent="-457200">
              <a:buFont typeface="+mj-lt"/>
              <a:buAutoNum type="arabicPeriod"/>
            </a:pPr>
            <a:r>
              <a:rPr lang="en-US" sz="1600" dirty="0">
                <a:latin typeface="Arial" panose="020B0604020202020204" pitchFamily="34" charset="0"/>
                <a:cs typeface="Arial" panose="020B0604020202020204" pitchFamily="34" charset="0"/>
              </a:rPr>
              <a:t>Improving energy efficiency</a:t>
            </a:r>
          </a:p>
          <a:p>
            <a:pPr marL="914400" lvl="1" indent="-457200">
              <a:buFont typeface="+mj-lt"/>
              <a:buAutoNum type="arabicPeriod"/>
            </a:pPr>
            <a:r>
              <a:rPr lang="en-US" sz="1600" dirty="0">
                <a:latin typeface="Arial" panose="020B0604020202020204" pitchFamily="34" charset="0"/>
                <a:cs typeface="Arial" panose="020B0604020202020204" pitchFamily="34" charset="0"/>
              </a:rPr>
              <a:t>Switching to lower-carbon fuels</a:t>
            </a:r>
          </a:p>
          <a:p>
            <a:pPr marL="914400" lvl="1" indent="-457200">
              <a:buFont typeface="+mj-lt"/>
              <a:buAutoNum type="arabicPeriod"/>
            </a:pPr>
            <a:r>
              <a:rPr lang="en-US" sz="1600" dirty="0">
                <a:latin typeface="Arial" panose="020B0604020202020204" pitchFamily="34" charset="0"/>
                <a:cs typeface="Arial" panose="020B0604020202020204" pitchFamily="34" charset="0"/>
              </a:rPr>
              <a:t>*Promoting material efficiency (to reduce the clinker-to-cement ratio and total demand)</a:t>
            </a:r>
          </a:p>
          <a:p>
            <a:pPr marL="914400" lvl="1" indent="-457200">
              <a:buFont typeface="+mj-lt"/>
              <a:buAutoNum type="arabicPeriod"/>
            </a:pPr>
            <a:r>
              <a:rPr lang="en-US" sz="1600" dirty="0">
                <a:latin typeface="Arial" panose="020B0604020202020204" pitchFamily="34" charset="0"/>
                <a:cs typeface="Arial" panose="020B0604020202020204" pitchFamily="34" charset="0"/>
              </a:rPr>
              <a:t>*Advancing process and technology innovations such as CCUS</a:t>
            </a:r>
          </a:p>
          <a:p>
            <a:pPr marL="0" indent="0" algn="ctr">
              <a:buNone/>
            </a:pPr>
            <a:r>
              <a:rPr lang="en-US" sz="1600" i="1" dirty="0">
                <a:latin typeface="Arial" panose="020B0604020202020204" pitchFamily="34" charset="0"/>
                <a:cs typeface="Arial" panose="020B0604020202020204" pitchFamily="34" charset="0"/>
              </a:rPr>
              <a:t>* #3 and #4 contribute the most to direct emissions reductions in the Net Zero Emissions by 2050 Scenario</a:t>
            </a:r>
          </a:p>
          <a:p>
            <a:pPr marL="0" indent="0">
              <a:buNone/>
            </a:pPr>
            <a:endParaRPr lang="en-US" sz="1800" i="1" dirty="0">
              <a:latin typeface="Arial" panose="020B0604020202020204" pitchFamily="34" charset="0"/>
              <a:cs typeface="Arial" panose="020B0604020202020204" pitchFamily="34" charset="0"/>
            </a:endParaRPr>
          </a:p>
          <a:p>
            <a:pPr marL="0" indent="0">
              <a:buNone/>
            </a:pPr>
            <a:r>
              <a:rPr lang="en-US" sz="1800" dirty="0">
                <a:solidFill>
                  <a:schemeClr val="accent1"/>
                </a:solidFill>
                <a:latin typeface="Arial" panose="020B0604020202020204" pitchFamily="34" charset="0"/>
                <a:cs typeface="Arial" panose="020B0604020202020204" pitchFamily="34" charset="0"/>
              </a:rPr>
              <a:t>IEA Report: Recommended Actions</a:t>
            </a:r>
          </a:p>
          <a:p>
            <a:pPr marL="914400" lvl="1" indent="-457200">
              <a:buAutoNum type="arabicPeriod"/>
            </a:pPr>
            <a:r>
              <a:rPr lang="en-US" sz="1600" b="1" dirty="0">
                <a:latin typeface="Arial" panose="020B0604020202020204" pitchFamily="34" charset="0"/>
                <a:cs typeface="Arial" panose="020B0604020202020204" pitchFamily="34" charset="0"/>
              </a:rPr>
              <a:t>Accelerate energy and material efficiency</a:t>
            </a:r>
          </a:p>
          <a:p>
            <a:pPr marL="914400" lvl="1" indent="-457200">
              <a:buAutoNum type="arabicPeriod"/>
            </a:pPr>
            <a:r>
              <a:rPr lang="en-US" sz="1600" b="1" dirty="0">
                <a:latin typeface="Arial" panose="020B0604020202020204" pitchFamily="34" charset="0"/>
                <a:cs typeface="Arial" panose="020B0604020202020204" pitchFamily="34" charset="0"/>
              </a:rPr>
              <a:t>Increase uptake of alternative fuels</a:t>
            </a:r>
          </a:p>
          <a:p>
            <a:pPr marL="914400" lvl="1" indent="-457200">
              <a:buAutoNum type="arabicPeriod"/>
            </a:pPr>
            <a:r>
              <a:rPr lang="en-US" sz="1600" b="1" dirty="0">
                <a:latin typeface="Arial" panose="020B0604020202020204" pitchFamily="34" charset="0"/>
                <a:cs typeface="Arial" panose="020B0604020202020204" pitchFamily="34" charset="0"/>
              </a:rPr>
              <a:t>Accelerate innovation and deployment of low-carbon technologies</a:t>
            </a:r>
          </a:p>
          <a:p>
            <a:pPr marL="914400" lvl="1" indent="-457200">
              <a:buAutoNum type="arabicPeriod"/>
            </a:pPr>
            <a:r>
              <a:rPr lang="en-US" sz="1600" b="1" dirty="0">
                <a:latin typeface="Arial" panose="020B0604020202020204" pitchFamily="34" charset="0"/>
                <a:cs typeface="Arial" panose="020B0604020202020204" pitchFamily="34" charset="0"/>
              </a:rPr>
              <a:t>Adopt mandatory CO</a:t>
            </a:r>
            <a:r>
              <a:rPr lang="en-US" sz="1600" b="1" baseline="-25000" dirty="0">
                <a:latin typeface="Arial" panose="020B0604020202020204" pitchFamily="34" charset="0"/>
                <a:cs typeface="Arial" panose="020B0604020202020204" pitchFamily="34" charset="0"/>
              </a:rPr>
              <a:t>2</a:t>
            </a:r>
            <a:r>
              <a:rPr lang="en-US" sz="1600" b="1" dirty="0">
                <a:latin typeface="Arial" panose="020B0604020202020204" pitchFamily="34" charset="0"/>
                <a:cs typeface="Arial" panose="020B0604020202020204" pitchFamily="34" charset="0"/>
              </a:rPr>
              <a:t> emissions policies</a:t>
            </a:r>
          </a:p>
          <a:p>
            <a:pPr marL="914400" lvl="1" indent="-457200">
              <a:buAutoNum type="arabicPeriod"/>
            </a:pPr>
            <a:r>
              <a:rPr lang="en-US" sz="1600" b="1" dirty="0">
                <a:latin typeface="Arial" panose="020B0604020202020204" pitchFamily="34" charset="0"/>
                <a:cs typeface="Arial" panose="020B0604020202020204" pitchFamily="34" charset="0"/>
              </a:rPr>
              <a:t>Improve data collection</a:t>
            </a:r>
          </a:p>
          <a:p>
            <a:pPr marL="0" indent="0">
              <a:buNone/>
            </a:pPr>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59C75BB-FBF1-A14B-8559-709C8C34B69A}"/>
              </a:ext>
            </a:extLst>
          </p:cNvPr>
          <p:cNvSpPr>
            <a:spLocks noGrp="1"/>
          </p:cNvSpPr>
          <p:nvPr>
            <p:ph type="sldNum" sz="quarter" idx="12"/>
          </p:nvPr>
        </p:nvSpPr>
        <p:spPr/>
        <p:txBody>
          <a:bodyPr/>
          <a:lstStyle/>
          <a:p>
            <a:fld id="{B3E0DD72-970F-E24C-B1FE-79C34EE00539}" type="slidenum">
              <a:rPr lang="en-US" smtClean="0"/>
              <a:t>31</a:t>
            </a:fld>
            <a:endParaRPr lang="en-US"/>
          </a:p>
        </p:txBody>
      </p:sp>
      <p:pic>
        <p:nvPicPr>
          <p:cNvPr id="4122" name="Picture 26" descr="page4image4553728">
            <a:extLst>
              <a:ext uri="{FF2B5EF4-FFF2-40B4-BE49-F238E27FC236}">
                <a16:creationId xmlns:a16="http://schemas.microsoft.com/office/drawing/2014/main" id="{46F33066-3721-4E4E-B06C-E07FF2253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254" y="-152400"/>
            <a:ext cx="5524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page6image4370816">
            <a:extLst>
              <a:ext uri="{FF2B5EF4-FFF2-40B4-BE49-F238E27FC236}">
                <a16:creationId xmlns:a16="http://schemas.microsoft.com/office/drawing/2014/main" id="{459B394E-DE19-9746-904C-7FFB9DFF6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98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page6image4368512">
            <a:extLst>
              <a:ext uri="{FF2B5EF4-FFF2-40B4-BE49-F238E27FC236}">
                <a16:creationId xmlns:a16="http://schemas.microsoft.com/office/drawing/2014/main" id="{3C975365-CF12-B649-B4B8-0DA490377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53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page6image4362752">
            <a:extLst>
              <a:ext uri="{FF2B5EF4-FFF2-40B4-BE49-F238E27FC236}">
                <a16:creationId xmlns:a16="http://schemas.microsoft.com/office/drawing/2014/main" id="{0192F766-B7BD-0547-992A-FE23720B2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0850" y="-84138"/>
            <a:ext cx="5918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070E718E-74D9-E24D-B8F6-6B04D31BF74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22" r="13011"/>
          <a:stretch/>
        </p:blipFill>
        <p:spPr bwMode="auto">
          <a:xfrm>
            <a:off x="10674532" y="100962"/>
            <a:ext cx="1411835" cy="10632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1961C23-CB15-ED4D-BA65-8E710C5C20D7}"/>
              </a:ext>
            </a:extLst>
          </p:cNvPr>
          <p:cNvSpPr txBox="1"/>
          <p:nvPr/>
        </p:nvSpPr>
        <p:spPr>
          <a:xfrm>
            <a:off x="0" y="6581001"/>
            <a:ext cx="4713855"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IEA (2021), Cement, IEA, Paris </a:t>
            </a:r>
            <a:r>
              <a:rPr lang="en-US" sz="1200" dirty="0">
                <a:latin typeface="Arial" panose="020B0604020202020204" pitchFamily="34" charset="0"/>
                <a:cs typeface="Arial" panose="020B0604020202020204" pitchFamily="34" charset="0"/>
                <a:hlinkClick r:id="rId7"/>
              </a:rPr>
              <a:t>https://www.iea.org/reports/cement</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02293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9C75BB-FBF1-A14B-8559-709C8C34B69A}"/>
              </a:ext>
            </a:extLst>
          </p:cNvPr>
          <p:cNvSpPr>
            <a:spLocks noGrp="1"/>
          </p:cNvSpPr>
          <p:nvPr>
            <p:ph type="sldNum" sz="quarter" idx="12"/>
          </p:nvPr>
        </p:nvSpPr>
        <p:spPr/>
        <p:txBody>
          <a:bodyPr/>
          <a:lstStyle/>
          <a:p>
            <a:fld id="{B3E0DD72-970F-E24C-B1FE-79C34EE00539}" type="slidenum">
              <a:rPr lang="en-US" smtClean="0"/>
              <a:t>32</a:t>
            </a:fld>
            <a:endParaRPr lang="en-US"/>
          </a:p>
        </p:txBody>
      </p:sp>
      <p:pic>
        <p:nvPicPr>
          <p:cNvPr id="4122" name="Picture 26" descr="page4image4553728">
            <a:extLst>
              <a:ext uri="{FF2B5EF4-FFF2-40B4-BE49-F238E27FC236}">
                <a16:creationId xmlns:a16="http://schemas.microsoft.com/office/drawing/2014/main" id="{46F33066-3721-4E4E-B06C-E07FF2253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254" y="-152400"/>
            <a:ext cx="5524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page6image4370816">
            <a:extLst>
              <a:ext uri="{FF2B5EF4-FFF2-40B4-BE49-F238E27FC236}">
                <a16:creationId xmlns:a16="http://schemas.microsoft.com/office/drawing/2014/main" id="{459B394E-DE19-9746-904C-7FFB9DFF6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98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page6image4368512">
            <a:extLst>
              <a:ext uri="{FF2B5EF4-FFF2-40B4-BE49-F238E27FC236}">
                <a16:creationId xmlns:a16="http://schemas.microsoft.com/office/drawing/2014/main" id="{3C975365-CF12-B649-B4B8-0DA490377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53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page6image4362752">
            <a:extLst>
              <a:ext uri="{FF2B5EF4-FFF2-40B4-BE49-F238E27FC236}">
                <a16:creationId xmlns:a16="http://schemas.microsoft.com/office/drawing/2014/main" id="{0192F766-B7BD-0547-992A-FE23720B2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0850" y="-84138"/>
            <a:ext cx="5918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chocolate, dessert, close, rock&#10;&#10;Description automatically generated">
            <a:extLst>
              <a:ext uri="{FF2B5EF4-FFF2-40B4-BE49-F238E27FC236}">
                <a16:creationId xmlns:a16="http://schemas.microsoft.com/office/drawing/2014/main" id="{9D3BB0B4-B629-C847-B8EE-E3E89EF133B8}"/>
              </a:ext>
            </a:extLst>
          </p:cNvPr>
          <p:cNvPicPr>
            <a:picLocks noChangeAspect="1"/>
          </p:cNvPicPr>
          <p:nvPr/>
        </p:nvPicPr>
        <p:blipFill rotWithShape="1">
          <a:blip r:embed="rId6"/>
          <a:srcRect t="15625"/>
          <a:stretch/>
        </p:blipFill>
        <p:spPr>
          <a:xfrm>
            <a:off x="0" y="-1"/>
            <a:ext cx="12192000" cy="6858000"/>
          </a:xfrm>
          <a:prstGeom prst="rect">
            <a:avLst/>
          </a:prstGeom>
        </p:spPr>
      </p:pic>
      <p:sp>
        <p:nvSpPr>
          <p:cNvPr id="15" name="Title 1">
            <a:extLst>
              <a:ext uri="{FF2B5EF4-FFF2-40B4-BE49-F238E27FC236}">
                <a16:creationId xmlns:a16="http://schemas.microsoft.com/office/drawing/2014/main" id="{373BEEA9-31A0-CA4E-A3AD-B474ED86B7BE}"/>
              </a:ext>
            </a:extLst>
          </p:cNvPr>
          <p:cNvSpPr txBox="1">
            <a:spLocks/>
          </p:cNvSpPr>
          <p:nvPr/>
        </p:nvSpPr>
        <p:spPr>
          <a:xfrm>
            <a:off x="4368800" y="2616200"/>
            <a:ext cx="3454400" cy="923191"/>
          </a:xfrm>
          <a:prstGeom prst="rect">
            <a:avLst/>
          </a:prstGeom>
          <a:solidFill>
            <a:schemeClr val="tx1">
              <a:alpha val="19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811860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68CF-0790-9149-9258-B62A9325C491}"/>
              </a:ext>
            </a:extLst>
          </p:cNvPr>
          <p:cNvSpPr>
            <a:spLocks noGrp="1"/>
          </p:cNvSpPr>
          <p:nvPr>
            <p:ph type="title"/>
          </p:nvPr>
        </p:nvSpPr>
        <p:spPr>
          <a:xfrm>
            <a:off x="838200" y="365125"/>
            <a:ext cx="10515600" cy="663575"/>
          </a:xfrm>
        </p:spPr>
        <p:txBody>
          <a:bodyPr>
            <a:noAutofit/>
          </a:bodyPr>
          <a:lstStyle/>
          <a:p>
            <a:r>
              <a:rPr lang="en-US" sz="2400" b="1" dirty="0">
                <a:latin typeface="Arial" panose="020B0604020202020204" pitchFamily="34" charset="0"/>
                <a:cs typeface="Arial" panose="020B0604020202020204" pitchFamily="34" charset="0"/>
              </a:rPr>
              <a:t>1.  Accelerate energy and material efficiency</a:t>
            </a:r>
          </a:p>
        </p:txBody>
      </p:sp>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838200" y="1325880"/>
            <a:ext cx="10515600" cy="4851083"/>
          </a:xfrm>
        </p:spPr>
        <p:txBody>
          <a:bodyPr>
            <a:normAutofit/>
          </a:bodyPr>
          <a:lstStyle/>
          <a:p>
            <a:pPr marL="0" indent="0">
              <a:buNone/>
            </a:pPr>
            <a:r>
              <a:rPr lang="en-US" sz="2000" dirty="0">
                <a:latin typeface="Arial" panose="020B0604020202020204" pitchFamily="34" charset="0"/>
                <a:cs typeface="Arial" panose="020B0604020202020204" pitchFamily="34" charset="0"/>
              </a:rPr>
              <a:t>Recommend collaborative efforts among industry, public sector, and research partners to</a:t>
            </a:r>
          </a:p>
          <a:p>
            <a:pPr lvl="1">
              <a:buFontTx/>
              <a:buChar char="-"/>
            </a:pPr>
            <a:r>
              <a:rPr lang="en-US" sz="1600" dirty="0">
                <a:latin typeface="Arial" panose="020B0604020202020204" pitchFamily="34" charset="0"/>
                <a:cs typeface="Arial" panose="020B0604020202020204" pitchFamily="34" charset="0"/>
              </a:rPr>
              <a:t>share best practices on state-of-the-art technologies, and</a:t>
            </a:r>
          </a:p>
          <a:p>
            <a:pPr lvl="1">
              <a:buFontTx/>
              <a:buChar char="-"/>
            </a:pPr>
            <a:r>
              <a:rPr lang="en-US" sz="1600" dirty="0">
                <a:latin typeface="Arial" panose="020B0604020202020204" pitchFamily="34" charset="0"/>
                <a:cs typeface="Arial" panose="020B0604020202020204" pitchFamily="34" charset="0"/>
              </a:rPr>
              <a:t>develop plant-level action plans that would increase the speed and scale of technology deployment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To guarantee optimal energy performance:</a:t>
            </a:r>
          </a:p>
          <a:p>
            <a:pPr lvl="1">
              <a:buFontTx/>
              <a:buChar char="-"/>
            </a:pPr>
            <a:r>
              <a:rPr lang="en-US" sz="1600" dirty="0">
                <a:latin typeface="Arial" panose="020B0604020202020204" pitchFamily="34" charset="0"/>
                <a:cs typeface="Arial" panose="020B0604020202020204" pitchFamily="34" charset="0"/>
              </a:rPr>
              <a:t>ensure efficient equipment operations and maintenance</a:t>
            </a:r>
          </a:p>
          <a:p>
            <a:pPr lvl="1">
              <a:buFontTx/>
              <a:buChar char="-"/>
            </a:pPr>
            <a:r>
              <a:rPr lang="en-US" sz="1600" dirty="0">
                <a:latin typeface="Arial" panose="020B0604020202020204" pitchFamily="34" charset="0"/>
                <a:cs typeface="Arial" panose="020B0604020202020204" pitchFamily="34" charset="0"/>
              </a:rPr>
              <a:t>use energy management systems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Opportunities for industrial symbiosis</a:t>
            </a:r>
          </a:p>
          <a:p>
            <a:pPr lvl="1">
              <a:buFontTx/>
              <a:buChar char="-"/>
            </a:pPr>
            <a:r>
              <a:rPr lang="en-US" sz="1600" dirty="0">
                <a:latin typeface="Arial" panose="020B0604020202020204" pitchFamily="34" charset="0"/>
                <a:cs typeface="Arial" panose="020B0604020202020204" pitchFamily="34" charset="0"/>
              </a:rPr>
              <a:t>use waste or by-products from one process to produce another product of value</a:t>
            </a:r>
          </a:p>
          <a:p>
            <a:pPr lvl="1">
              <a:buFontTx/>
              <a:buChar char="-"/>
            </a:pPr>
            <a:r>
              <a:rPr lang="en-US" sz="1600" i="1" dirty="0">
                <a:latin typeface="Arial" panose="020B0604020202020204" pitchFamily="34" charset="0"/>
                <a:cs typeface="Arial" panose="020B0604020202020204" pitchFamily="34" charset="0"/>
              </a:rPr>
              <a:t>e.g. use steel blast-furnace slag in cement production, use waste from other industries as alternative fuels for cement production</a:t>
            </a:r>
          </a:p>
        </p:txBody>
      </p:sp>
      <p:sp>
        <p:nvSpPr>
          <p:cNvPr id="4" name="Slide Number Placeholder 3">
            <a:extLst>
              <a:ext uri="{FF2B5EF4-FFF2-40B4-BE49-F238E27FC236}">
                <a16:creationId xmlns:a16="http://schemas.microsoft.com/office/drawing/2014/main" id="{559C75BB-FBF1-A14B-8559-709C8C34B69A}"/>
              </a:ext>
            </a:extLst>
          </p:cNvPr>
          <p:cNvSpPr>
            <a:spLocks noGrp="1"/>
          </p:cNvSpPr>
          <p:nvPr>
            <p:ph type="sldNum" sz="quarter" idx="12"/>
          </p:nvPr>
        </p:nvSpPr>
        <p:spPr/>
        <p:txBody>
          <a:bodyPr/>
          <a:lstStyle/>
          <a:p>
            <a:fld id="{B3E0DD72-970F-E24C-B1FE-79C34EE00539}" type="slidenum">
              <a:rPr lang="en-US" smtClean="0"/>
              <a:t>33</a:t>
            </a:fld>
            <a:endParaRPr lang="en-US"/>
          </a:p>
        </p:txBody>
      </p:sp>
      <p:pic>
        <p:nvPicPr>
          <p:cNvPr id="4122" name="Picture 26" descr="page4image4553728">
            <a:extLst>
              <a:ext uri="{FF2B5EF4-FFF2-40B4-BE49-F238E27FC236}">
                <a16:creationId xmlns:a16="http://schemas.microsoft.com/office/drawing/2014/main" id="{46F33066-3721-4E4E-B06C-E07FF2253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254" y="-152400"/>
            <a:ext cx="5524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page6image4370816">
            <a:extLst>
              <a:ext uri="{FF2B5EF4-FFF2-40B4-BE49-F238E27FC236}">
                <a16:creationId xmlns:a16="http://schemas.microsoft.com/office/drawing/2014/main" id="{459B394E-DE19-9746-904C-7FFB9DFF6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98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page6image4368512">
            <a:extLst>
              <a:ext uri="{FF2B5EF4-FFF2-40B4-BE49-F238E27FC236}">
                <a16:creationId xmlns:a16="http://schemas.microsoft.com/office/drawing/2014/main" id="{3C975365-CF12-B649-B4B8-0DA490377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53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page6image4362752">
            <a:extLst>
              <a:ext uri="{FF2B5EF4-FFF2-40B4-BE49-F238E27FC236}">
                <a16:creationId xmlns:a16="http://schemas.microsoft.com/office/drawing/2014/main" id="{0192F766-B7BD-0547-992A-FE23720B2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0850" y="-84138"/>
            <a:ext cx="5918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3BAF0DF-A09E-0647-96DE-5F3A877ACE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22" r="13011"/>
          <a:stretch/>
        </p:blipFill>
        <p:spPr bwMode="auto">
          <a:xfrm>
            <a:off x="10674532" y="100962"/>
            <a:ext cx="1411835" cy="10632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A41D81A-15D5-1441-A86B-9EDA98A6ED4D}"/>
              </a:ext>
            </a:extLst>
          </p:cNvPr>
          <p:cNvSpPr txBox="1"/>
          <p:nvPr/>
        </p:nvSpPr>
        <p:spPr>
          <a:xfrm>
            <a:off x="0" y="6581001"/>
            <a:ext cx="4713855"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IEA (2021), Cement, IEA, Paris </a:t>
            </a:r>
            <a:r>
              <a:rPr lang="en-US" sz="1200" dirty="0">
                <a:latin typeface="Arial" panose="020B0604020202020204" pitchFamily="34" charset="0"/>
                <a:cs typeface="Arial" panose="020B0604020202020204" pitchFamily="34" charset="0"/>
                <a:hlinkClick r:id="rId7"/>
              </a:rPr>
              <a:t>https://www.iea.org/reports/cement</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15859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68CF-0790-9149-9258-B62A9325C491}"/>
              </a:ext>
            </a:extLst>
          </p:cNvPr>
          <p:cNvSpPr>
            <a:spLocks noGrp="1"/>
          </p:cNvSpPr>
          <p:nvPr>
            <p:ph type="title"/>
          </p:nvPr>
        </p:nvSpPr>
        <p:spPr>
          <a:xfrm>
            <a:off x="838200" y="365125"/>
            <a:ext cx="10515600" cy="663575"/>
          </a:xfrm>
        </p:spPr>
        <p:txBody>
          <a:bodyPr>
            <a:noAutofit/>
          </a:bodyPr>
          <a:lstStyle/>
          <a:p>
            <a:r>
              <a:rPr lang="en-US" sz="2400" b="1" dirty="0">
                <a:latin typeface="Arial" panose="020B0604020202020204" pitchFamily="34" charset="0"/>
                <a:cs typeface="Arial" panose="020B0604020202020204" pitchFamily="34" charset="0"/>
              </a:rPr>
              <a:t>2.  Increase uptake of alternative fuels</a:t>
            </a:r>
          </a:p>
        </p:txBody>
      </p:sp>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838200" y="1325880"/>
            <a:ext cx="10515600" cy="4851083"/>
          </a:xfrm>
        </p:spPr>
        <p:txBody>
          <a:bodyPr>
            <a:normAutofit/>
          </a:bodyPr>
          <a:lstStyle/>
          <a:p>
            <a:pPr marL="0" indent="0">
              <a:buNone/>
            </a:pPr>
            <a:r>
              <a:rPr lang="en-US" sz="2000" dirty="0">
                <a:latin typeface="Arial" panose="020B0604020202020204" pitchFamily="34" charset="0"/>
                <a:cs typeface="Arial" panose="020B0604020202020204" pitchFamily="34" charset="0"/>
              </a:rPr>
              <a:t>Facilitate uptake of alternative fuels by</a:t>
            </a:r>
          </a:p>
          <a:p>
            <a:pPr lvl="1">
              <a:buFontTx/>
              <a:buChar char="-"/>
            </a:pPr>
            <a:r>
              <a:rPr lang="en-US" sz="1600" dirty="0">
                <a:latin typeface="Arial" panose="020B0604020202020204" pitchFamily="34" charset="0"/>
                <a:cs typeface="Arial" panose="020B0604020202020204" pitchFamily="34" charset="0"/>
              </a:rPr>
              <a:t>redirecting waste from landfills to the cement industry</a:t>
            </a:r>
          </a:p>
          <a:p>
            <a:pPr lvl="1">
              <a:buFontTx/>
              <a:buChar char="-"/>
            </a:pPr>
            <a:r>
              <a:rPr lang="en-US" sz="1600" dirty="0">
                <a:latin typeface="Arial" panose="020B0604020202020204" pitchFamily="34" charset="0"/>
                <a:cs typeface="Arial" panose="020B0604020202020204" pitchFamily="34" charset="0"/>
              </a:rPr>
              <a:t>coordinating the supply of sustainably sourced biomass across sectors to enable cost-competitive access for cement production</a:t>
            </a:r>
          </a:p>
        </p:txBody>
      </p:sp>
      <p:sp>
        <p:nvSpPr>
          <p:cNvPr id="4" name="Slide Number Placeholder 3">
            <a:extLst>
              <a:ext uri="{FF2B5EF4-FFF2-40B4-BE49-F238E27FC236}">
                <a16:creationId xmlns:a16="http://schemas.microsoft.com/office/drawing/2014/main" id="{559C75BB-FBF1-A14B-8559-709C8C34B69A}"/>
              </a:ext>
            </a:extLst>
          </p:cNvPr>
          <p:cNvSpPr>
            <a:spLocks noGrp="1"/>
          </p:cNvSpPr>
          <p:nvPr>
            <p:ph type="sldNum" sz="quarter" idx="12"/>
          </p:nvPr>
        </p:nvSpPr>
        <p:spPr/>
        <p:txBody>
          <a:bodyPr/>
          <a:lstStyle/>
          <a:p>
            <a:fld id="{B3E0DD72-970F-E24C-B1FE-79C34EE00539}" type="slidenum">
              <a:rPr lang="en-US" smtClean="0"/>
              <a:t>34</a:t>
            </a:fld>
            <a:endParaRPr lang="en-US"/>
          </a:p>
        </p:txBody>
      </p:sp>
      <p:pic>
        <p:nvPicPr>
          <p:cNvPr id="4122" name="Picture 26" descr="page4image4553728">
            <a:extLst>
              <a:ext uri="{FF2B5EF4-FFF2-40B4-BE49-F238E27FC236}">
                <a16:creationId xmlns:a16="http://schemas.microsoft.com/office/drawing/2014/main" id="{46F33066-3721-4E4E-B06C-E07FF2253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254" y="-152400"/>
            <a:ext cx="5524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page6image4370816">
            <a:extLst>
              <a:ext uri="{FF2B5EF4-FFF2-40B4-BE49-F238E27FC236}">
                <a16:creationId xmlns:a16="http://schemas.microsoft.com/office/drawing/2014/main" id="{459B394E-DE19-9746-904C-7FFB9DFF6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98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page6image4368512">
            <a:extLst>
              <a:ext uri="{FF2B5EF4-FFF2-40B4-BE49-F238E27FC236}">
                <a16:creationId xmlns:a16="http://schemas.microsoft.com/office/drawing/2014/main" id="{3C975365-CF12-B649-B4B8-0DA490377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53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page6image4362752">
            <a:extLst>
              <a:ext uri="{FF2B5EF4-FFF2-40B4-BE49-F238E27FC236}">
                <a16:creationId xmlns:a16="http://schemas.microsoft.com/office/drawing/2014/main" id="{0192F766-B7BD-0547-992A-FE23720B2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0850" y="-84138"/>
            <a:ext cx="5918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a:extLst>
              <a:ext uri="{FF2B5EF4-FFF2-40B4-BE49-F238E27FC236}">
                <a16:creationId xmlns:a16="http://schemas.microsoft.com/office/drawing/2014/main" id="{1E73CD43-30BF-784C-B0A7-5C4B8A58A70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22" r="13011"/>
          <a:stretch/>
        </p:blipFill>
        <p:spPr bwMode="auto">
          <a:xfrm>
            <a:off x="10674532" y="100962"/>
            <a:ext cx="1411835" cy="10632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4A9E55D-F80D-394F-AB42-CA53F3E6A6B1}"/>
              </a:ext>
            </a:extLst>
          </p:cNvPr>
          <p:cNvSpPr txBox="1"/>
          <p:nvPr/>
        </p:nvSpPr>
        <p:spPr>
          <a:xfrm>
            <a:off x="0" y="6581001"/>
            <a:ext cx="4713855"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IEA (2021), Cement, IEA, Paris </a:t>
            </a:r>
            <a:r>
              <a:rPr lang="en-US" sz="1200" dirty="0">
                <a:latin typeface="Arial" panose="020B0604020202020204" pitchFamily="34" charset="0"/>
                <a:cs typeface="Arial" panose="020B0604020202020204" pitchFamily="34" charset="0"/>
                <a:hlinkClick r:id="rId7"/>
              </a:rPr>
              <a:t>https://www.iea.org/reports/cement</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98518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68CF-0790-9149-9258-B62A9325C491}"/>
              </a:ext>
            </a:extLst>
          </p:cNvPr>
          <p:cNvSpPr>
            <a:spLocks noGrp="1"/>
          </p:cNvSpPr>
          <p:nvPr>
            <p:ph type="title"/>
          </p:nvPr>
        </p:nvSpPr>
        <p:spPr>
          <a:xfrm>
            <a:off x="838200" y="365125"/>
            <a:ext cx="9836332" cy="663575"/>
          </a:xfrm>
        </p:spPr>
        <p:txBody>
          <a:bodyPr>
            <a:noAutofit/>
          </a:bodyPr>
          <a:lstStyle/>
          <a:p>
            <a:r>
              <a:rPr lang="en-US" sz="2400" b="1" dirty="0">
                <a:latin typeface="Arial" panose="020B0604020202020204" pitchFamily="34" charset="0"/>
                <a:cs typeface="Arial" panose="020B0604020202020204" pitchFamily="34" charset="0"/>
              </a:rPr>
              <a:t>3.  Accelerate innovation and deployment of low-carbon technologies</a:t>
            </a:r>
          </a:p>
        </p:txBody>
      </p:sp>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838200" y="1325880"/>
            <a:ext cx="10515600" cy="4851083"/>
          </a:xfrm>
        </p:spPr>
        <p:txBody>
          <a:bodyPr>
            <a:normAutofit/>
          </a:bodyPr>
          <a:lstStyle/>
          <a:p>
            <a:pPr marL="0" indent="0">
              <a:buNone/>
            </a:pPr>
            <a:r>
              <a:rPr lang="en-US" sz="2000" i="1" dirty="0">
                <a:latin typeface="Arial" panose="020B0604020202020204" pitchFamily="34" charset="0"/>
                <a:cs typeface="Arial" panose="020B0604020202020204" pitchFamily="34" charset="0"/>
              </a:rPr>
              <a:t>Focus on CCUS and alternative binding materials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Governments and financial investors need to increase support for RD&amp;D, particularly to advance the large-scale demonstration and deployment of technologies that have already shown promise</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Governments may need to develop or modify regulations to facilitate technology uptake</a:t>
            </a:r>
          </a:p>
          <a:p>
            <a:pPr lvl="1">
              <a:buFontTx/>
              <a:buChar char="-"/>
            </a:pPr>
            <a:r>
              <a:rPr lang="en-US" sz="1600" i="1" dirty="0">
                <a:latin typeface="Arial" panose="020B0604020202020204" pitchFamily="34" charset="0"/>
                <a:cs typeface="Arial" panose="020B0604020202020204" pitchFamily="34" charset="0"/>
              </a:rPr>
              <a:t>e.g. shifting from prescriptive to performance-based design standards would stimulate uptake of lower-carbon blended cements and cements that include alternative binding materials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Begin planning and developing infrastructure for the eventual deployment of innovative processes (e.g. CCUS pipeline networks to transport CO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for use or storage)</a:t>
            </a:r>
          </a:p>
          <a:p>
            <a:pPr lvl="1">
              <a:buFontTx/>
              <a:buChar char="-"/>
            </a:pPr>
            <a:r>
              <a:rPr lang="en-US" sz="1600" i="1" dirty="0">
                <a:latin typeface="Arial" panose="020B0604020202020204" pitchFamily="34" charset="0"/>
                <a:cs typeface="Arial" panose="020B0604020202020204" pitchFamily="34" charset="0"/>
              </a:rPr>
              <a:t>Gaining social acceptance for building this infrastructure, particularly CO</a:t>
            </a:r>
            <a:r>
              <a:rPr lang="en-US" sz="1600" i="1" baseline="-25000" dirty="0">
                <a:latin typeface="Arial" panose="020B0604020202020204" pitchFamily="34" charset="0"/>
                <a:cs typeface="Arial" panose="020B0604020202020204" pitchFamily="34" charset="0"/>
              </a:rPr>
              <a:t>2</a:t>
            </a:r>
            <a:r>
              <a:rPr lang="en-US" sz="1600" i="1" dirty="0">
                <a:latin typeface="Arial" panose="020B0604020202020204" pitchFamily="34" charset="0"/>
                <a:cs typeface="Arial" panose="020B0604020202020204" pitchFamily="34" charset="0"/>
              </a:rPr>
              <a:t> transport and storage facilities, will also be necessary</a:t>
            </a:r>
          </a:p>
        </p:txBody>
      </p:sp>
      <p:sp>
        <p:nvSpPr>
          <p:cNvPr id="4" name="Slide Number Placeholder 3">
            <a:extLst>
              <a:ext uri="{FF2B5EF4-FFF2-40B4-BE49-F238E27FC236}">
                <a16:creationId xmlns:a16="http://schemas.microsoft.com/office/drawing/2014/main" id="{559C75BB-FBF1-A14B-8559-709C8C34B69A}"/>
              </a:ext>
            </a:extLst>
          </p:cNvPr>
          <p:cNvSpPr>
            <a:spLocks noGrp="1"/>
          </p:cNvSpPr>
          <p:nvPr>
            <p:ph type="sldNum" sz="quarter" idx="12"/>
          </p:nvPr>
        </p:nvSpPr>
        <p:spPr/>
        <p:txBody>
          <a:bodyPr/>
          <a:lstStyle/>
          <a:p>
            <a:fld id="{B3E0DD72-970F-E24C-B1FE-79C34EE00539}" type="slidenum">
              <a:rPr lang="en-US" smtClean="0"/>
              <a:t>35</a:t>
            </a:fld>
            <a:endParaRPr lang="en-US"/>
          </a:p>
        </p:txBody>
      </p:sp>
      <p:pic>
        <p:nvPicPr>
          <p:cNvPr id="4122" name="Picture 26" descr="page4image4553728">
            <a:extLst>
              <a:ext uri="{FF2B5EF4-FFF2-40B4-BE49-F238E27FC236}">
                <a16:creationId xmlns:a16="http://schemas.microsoft.com/office/drawing/2014/main" id="{46F33066-3721-4E4E-B06C-E07FF2253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254" y="-152400"/>
            <a:ext cx="5524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page6image4370816">
            <a:extLst>
              <a:ext uri="{FF2B5EF4-FFF2-40B4-BE49-F238E27FC236}">
                <a16:creationId xmlns:a16="http://schemas.microsoft.com/office/drawing/2014/main" id="{459B394E-DE19-9746-904C-7FFB9DFF6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98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page6image4368512">
            <a:extLst>
              <a:ext uri="{FF2B5EF4-FFF2-40B4-BE49-F238E27FC236}">
                <a16:creationId xmlns:a16="http://schemas.microsoft.com/office/drawing/2014/main" id="{3C975365-CF12-B649-B4B8-0DA490377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53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page6image4362752">
            <a:extLst>
              <a:ext uri="{FF2B5EF4-FFF2-40B4-BE49-F238E27FC236}">
                <a16:creationId xmlns:a16="http://schemas.microsoft.com/office/drawing/2014/main" id="{0192F766-B7BD-0547-992A-FE23720B2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0850" y="-84138"/>
            <a:ext cx="5918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CA0C7516-FC22-2442-AC8B-434C76EA6B9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22" r="13011"/>
          <a:stretch/>
        </p:blipFill>
        <p:spPr bwMode="auto">
          <a:xfrm>
            <a:off x="10674532" y="100962"/>
            <a:ext cx="1411835" cy="10632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3554F0A-54F6-EE44-BABD-61F0B723CA2F}"/>
              </a:ext>
            </a:extLst>
          </p:cNvPr>
          <p:cNvSpPr txBox="1"/>
          <p:nvPr/>
        </p:nvSpPr>
        <p:spPr>
          <a:xfrm>
            <a:off x="0" y="6581001"/>
            <a:ext cx="4713855"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IEA (2021), Cement, IEA, Paris </a:t>
            </a:r>
            <a:r>
              <a:rPr lang="en-US" sz="1200" dirty="0">
                <a:latin typeface="Arial" panose="020B0604020202020204" pitchFamily="34" charset="0"/>
                <a:cs typeface="Arial" panose="020B0604020202020204" pitchFamily="34" charset="0"/>
                <a:hlinkClick r:id="rId7"/>
              </a:rPr>
              <a:t>https://www.iea.org/reports/cement</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7202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68CF-0790-9149-9258-B62A9325C491}"/>
              </a:ext>
            </a:extLst>
          </p:cNvPr>
          <p:cNvSpPr>
            <a:spLocks noGrp="1"/>
          </p:cNvSpPr>
          <p:nvPr>
            <p:ph type="title"/>
          </p:nvPr>
        </p:nvSpPr>
        <p:spPr>
          <a:xfrm>
            <a:off x="838200" y="365125"/>
            <a:ext cx="10515600" cy="663575"/>
          </a:xfrm>
        </p:spPr>
        <p:txBody>
          <a:bodyPr>
            <a:noAutofit/>
          </a:bodyPr>
          <a:lstStyle/>
          <a:p>
            <a:r>
              <a:rPr lang="en-US" sz="2400" b="1" dirty="0">
                <a:latin typeface="Arial" panose="020B0604020202020204" pitchFamily="34" charset="0"/>
                <a:cs typeface="Arial" panose="020B0604020202020204" pitchFamily="34" charset="0"/>
              </a:rPr>
              <a:t>4.  Adopt mandatory CO</a:t>
            </a:r>
            <a:r>
              <a:rPr lang="en-US" sz="2400" b="1" baseline="-25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emissions policies</a:t>
            </a:r>
          </a:p>
        </p:txBody>
      </p:sp>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838200" y="1325880"/>
            <a:ext cx="10515600" cy="4851083"/>
          </a:xfrm>
        </p:spPr>
        <p:txBody>
          <a:bodyPr>
            <a:normAutofit lnSpcReduction="10000"/>
          </a:bodyPr>
          <a:lstStyle/>
          <a:p>
            <a:pPr marL="0" indent="0">
              <a:buNone/>
            </a:pPr>
            <a:r>
              <a:rPr lang="en-US" sz="2000" dirty="0">
                <a:latin typeface="Arial" panose="020B0604020202020204" pitchFamily="34" charset="0"/>
                <a:cs typeface="Arial" panose="020B0604020202020204" pitchFamily="34" charset="0"/>
              </a:rPr>
              <a:t>Policymakers can promote CO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emissions reduction efforts by adopting mandatory reduction policies, e.g.</a:t>
            </a:r>
          </a:p>
          <a:p>
            <a:pPr lvl="1">
              <a:buFontTx/>
              <a:buChar char="-"/>
            </a:pPr>
            <a:r>
              <a:rPr lang="en-US" sz="1600" dirty="0">
                <a:latin typeface="Arial" panose="020B0604020202020204" pitchFamily="34" charset="0"/>
                <a:cs typeface="Arial" panose="020B0604020202020204" pitchFamily="34" charset="0"/>
              </a:rPr>
              <a:t>a gradually rising carbon price</a:t>
            </a:r>
          </a:p>
          <a:p>
            <a:pPr lvl="1">
              <a:buFontTx/>
              <a:buChar char="-"/>
            </a:pPr>
            <a:r>
              <a:rPr lang="en-US" sz="1600" dirty="0">
                <a:latin typeface="Arial" panose="020B0604020202020204" pitchFamily="34" charset="0"/>
                <a:cs typeface="Arial" panose="020B0604020202020204" pitchFamily="34" charset="0"/>
              </a:rPr>
              <a:t>tradeable industry performance standards that require average CO</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intensity for production of each key material to decline across the economy and permit regulated entities to trade compliance credits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Adopting such policies at lower stringencies in the short term (next 3-5 years) will</a:t>
            </a:r>
          </a:p>
          <a:p>
            <a:pPr lvl="1">
              <a:buFontTx/>
              <a:buChar char="-"/>
            </a:pPr>
            <a:r>
              <a:rPr lang="en-US" sz="1600" dirty="0">
                <a:latin typeface="Arial" panose="020B0604020202020204" pitchFamily="34" charset="0"/>
                <a:cs typeface="Arial" panose="020B0604020202020204" pitchFamily="34" charset="0"/>
              </a:rPr>
              <a:t>provide an early market signal, enabling industries to prepare and adapt as stringency increases over time</a:t>
            </a:r>
          </a:p>
          <a:p>
            <a:pPr lvl="1">
              <a:buFontTx/>
              <a:buChar char="-"/>
            </a:pPr>
            <a:r>
              <a:rPr lang="en-US" sz="1600" dirty="0">
                <a:latin typeface="Arial" panose="020B0604020202020204" pitchFamily="34" charset="0"/>
                <a:cs typeface="Arial" panose="020B0604020202020204" pitchFamily="34" charset="0"/>
              </a:rPr>
              <a:t>reduce the costs of low-carbon production methods, softening the impact on cement prices in the long term</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Complementary measures: differential market requirements (e.g. a government-mandated minimum proportion of low-emission cement in targeted products)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 considerable proportion of cement production is not exposed to cross-border competition”, but coordinated efforts may be needed to ”ensure a level global playing field”</a:t>
            </a:r>
          </a:p>
          <a:p>
            <a:pPr marL="0" indent="0">
              <a:buNone/>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59C75BB-FBF1-A14B-8559-709C8C34B69A}"/>
              </a:ext>
            </a:extLst>
          </p:cNvPr>
          <p:cNvSpPr>
            <a:spLocks noGrp="1"/>
          </p:cNvSpPr>
          <p:nvPr>
            <p:ph type="sldNum" sz="quarter" idx="12"/>
          </p:nvPr>
        </p:nvSpPr>
        <p:spPr/>
        <p:txBody>
          <a:bodyPr/>
          <a:lstStyle/>
          <a:p>
            <a:fld id="{B3E0DD72-970F-E24C-B1FE-79C34EE00539}" type="slidenum">
              <a:rPr lang="en-US" smtClean="0"/>
              <a:t>36</a:t>
            </a:fld>
            <a:endParaRPr lang="en-US"/>
          </a:p>
        </p:txBody>
      </p:sp>
      <p:pic>
        <p:nvPicPr>
          <p:cNvPr id="4122" name="Picture 26" descr="page4image4553728">
            <a:extLst>
              <a:ext uri="{FF2B5EF4-FFF2-40B4-BE49-F238E27FC236}">
                <a16:creationId xmlns:a16="http://schemas.microsoft.com/office/drawing/2014/main" id="{46F33066-3721-4E4E-B06C-E07FF2253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254" y="-152400"/>
            <a:ext cx="5524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page6image4370816">
            <a:extLst>
              <a:ext uri="{FF2B5EF4-FFF2-40B4-BE49-F238E27FC236}">
                <a16:creationId xmlns:a16="http://schemas.microsoft.com/office/drawing/2014/main" id="{459B394E-DE19-9746-904C-7FFB9DFF6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98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page6image4368512">
            <a:extLst>
              <a:ext uri="{FF2B5EF4-FFF2-40B4-BE49-F238E27FC236}">
                <a16:creationId xmlns:a16="http://schemas.microsoft.com/office/drawing/2014/main" id="{3C975365-CF12-B649-B4B8-0DA490377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53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page6image4362752">
            <a:extLst>
              <a:ext uri="{FF2B5EF4-FFF2-40B4-BE49-F238E27FC236}">
                <a16:creationId xmlns:a16="http://schemas.microsoft.com/office/drawing/2014/main" id="{0192F766-B7BD-0547-992A-FE23720B2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0850" y="-84138"/>
            <a:ext cx="5918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050A16A6-2F24-8A4B-BDF2-E30EE792350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22" r="13011"/>
          <a:stretch/>
        </p:blipFill>
        <p:spPr bwMode="auto">
          <a:xfrm>
            <a:off x="10674532" y="100962"/>
            <a:ext cx="1411835" cy="10632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2C9D809-E079-DC4A-AB0B-E2399450C1A5}"/>
              </a:ext>
            </a:extLst>
          </p:cNvPr>
          <p:cNvSpPr txBox="1"/>
          <p:nvPr/>
        </p:nvSpPr>
        <p:spPr>
          <a:xfrm>
            <a:off x="0" y="6581001"/>
            <a:ext cx="4713855"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IEA (2021), Cement, IEA, Paris </a:t>
            </a:r>
            <a:r>
              <a:rPr lang="en-US" sz="1200" dirty="0">
                <a:latin typeface="Arial" panose="020B0604020202020204" pitchFamily="34" charset="0"/>
                <a:cs typeface="Arial" panose="020B0604020202020204" pitchFamily="34" charset="0"/>
                <a:hlinkClick r:id="rId7"/>
              </a:rPr>
              <a:t>https://www.iea.org/reports/cement</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8781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68CF-0790-9149-9258-B62A9325C491}"/>
              </a:ext>
            </a:extLst>
          </p:cNvPr>
          <p:cNvSpPr>
            <a:spLocks noGrp="1"/>
          </p:cNvSpPr>
          <p:nvPr>
            <p:ph type="title"/>
          </p:nvPr>
        </p:nvSpPr>
        <p:spPr>
          <a:xfrm>
            <a:off x="838200" y="365125"/>
            <a:ext cx="10515600" cy="663575"/>
          </a:xfrm>
        </p:spPr>
        <p:txBody>
          <a:bodyPr>
            <a:noAutofit/>
          </a:bodyPr>
          <a:lstStyle/>
          <a:p>
            <a:r>
              <a:rPr lang="en-US" sz="2400" b="1" dirty="0">
                <a:latin typeface="Arial" panose="020B0604020202020204" pitchFamily="34" charset="0"/>
                <a:cs typeface="Arial" panose="020B0604020202020204" pitchFamily="34" charset="0"/>
              </a:rPr>
              <a:t>5.  Improve data collection</a:t>
            </a:r>
          </a:p>
        </p:txBody>
      </p:sp>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838200" y="1325880"/>
            <a:ext cx="10515600" cy="4851083"/>
          </a:xfrm>
        </p:spPr>
        <p:txBody>
          <a:bodyPr>
            <a:normAutofit/>
          </a:bodyPr>
          <a:lstStyle/>
          <a:p>
            <a:pPr marL="0" indent="0">
              <a:buNone/>
            </a:pPr>
            <a:r>
              <a:rPr lang="en-US" sz="2000" dirty="0">
                <a:latin typeface="Arial" panose="020B0604020202020204" pitchFamily="34" charset="0"/>
                <a:cs typeface="Arial" panose="020B0604020202020204" pitchFamily="34" charset="0"/>
              </a:rPr>
              <a:t>Collection, transparency, and accessibility of cement subsector energy performance and CO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emissions statistics to facilitate research, regulatory and monitoring efforts (e.g. multi-country performance benchmarking assessments).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Consistently reported data covering a larger share of global production is especially needed, as reporting for some key regions is currently limited.</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Industry participation and government coordination are both important to improve data collection and reporting.</a:t>
            </a:r>
          </a:p>
        </p:txBody>
      </p:sp>
      <p:sp>
        <p:nvSpPr>
          <p:cNvPr id="4" name="Slide Number Placeholder 3">
            <a:extLst>
              <a:ext uri="{FF2B5EF4-FFF2-40B4-BE49-F238E27FC236}">
                <a16:creationId xmlns:a16="http://schemas.microsoft.com/office/drawing/2014/main" id="{559C75BB-FBF1-A14B-8559-709C8C34B69A}"/>
              </a:ext>
            </a:extLst>
          </p:cNvPr>
          <p:cNvSpPr>
            <a:spLocks noGrp="1"/>
          </p:cNvSpPr>
          <p:nvPr>
            <p:ph type="sldNum" sz="quarter" idx="12"/>
          </p:nvPr>
        </p:nvSpPr>
        <p:spPr/>
        <p:txBody>
          <a:bodyPr/>
          <a:lstStyle/>
          <a:p>
            <a:fld id="{B3E0DD72-970F-E24C-B1FE-79C34EE00539}" type="slidenum">
              <a:rPr lang="en-US" smtClean="0"/>
              <a:t>37</a:t>
            </a:fld>
            <a:endParaRPr lang="en-US"/>
          </a:p>
        </p:txBody>
      </p:sp>
      <p:pic>
        <p:nvPicPr>
          <p:cNvPr id="4122" name="Picture 26" descr="page4image4553728">
            <a:extLst>
              <a:ext uri="{FF2B5EF4-FFF2-40B4-BE49-F238E27FC236}">
                <a16:creationId xmlns:a16="http://schemas.microsoft.com/office/drawing/2014/main" id="{46F33066-3721-4E4E-B06C-E07FF2253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254" y="-152400"/>
            <a:ext cx="5524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page6image4370816">
            <a:extLst>
              <a:ext uri="{FF2B5EF4-FFF2-40B4-BE49-F238E27FC236}">
                <a16:creationId xmlns:a16="http://schemas.microsoft.com/office/drawing/2014/main" id="{459B394E-DE19-9746-904C-7FFB9DFF6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98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page6image4368512">
            <a:extLst>
              <a:ext uri="{FF2B5EF4-FFF2-40B4-BE49-F238E27FC236}">
                <a16:creationId xmlns:a16="http://schemas.microsoft.com/office/drawing/2014/main" id="{3C975365-CF12-B649-B4B8-0DA490377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53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page6image4362752">
            <a:extLst>
              <a:ext uri="{FF2B5EF4-FFF2-40B4-BE49-F238E27FC236}">
                <a16:creationId xmlns:a16="http://schemas.microsoft.com/office/drawing/2014/main" id="{0192F766-B7BD-0547-992A-FE23720B2A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0850" y="-84138"/>
            <a:ext cx="5918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98C34D91-7FC5-9447-92EB-351ECECEA6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22" r="13011"/>
          <a:stretch/>
        </p:blipFill>
        <p:spPr bwMode="auto">
          <a:xfrm>
            <a:off x="10674532" y="100962"/>
            <a:ext cx="1411835" cy="10632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619529B-EE2D-DC44-826B-2CA8EA209625}"/>
              </a:ext>
            </a:extLst>
          </p:cNvPr>
          <p:cNvSpPr txBox="1"/>
          <p:nvPr/>
        </p:nvSpPr>
        <p:spPr>
          <a:xfrm>
            <a:off x="0" y="6581001"/>
            <a:ext cx="4713855"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IEA (2021), Cement, IEA, Paris </a:t>
            </a:r>
            <a:r>
              <a:rPr lang="en-US" sz="1200" dirty="0">
                <a:latin typeface="Arial" panose="020B0604020202020204" pitchFamily="34" charset="0"/>
                <a:cs typeface="Arial" panose="020B0604020202020204" pitchFamily="34" charset="0"/>
                <a:hlinkClick r:id="rId7"/>
              </a:rPr>
              <a:t>https://www.iea.org/reports/cement</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16226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68CF-0790-9149-9258-B62A9325C491}"/>
              </a:ext>
            </a:extLst>
          </p:cNvPr>
          <p:cNvSpPr>
            <a:spLocks noGrp="1"/>
          </p:cNvSpPr>
          <p:nvPr>
            <p:ph type="title"/>
          </p:nvPr>
        </p:nvSpPr>
        <p:spPr>
          <a:xfrm>
            <a:off x="0" y="17462"/>
            <a:ext cx="10515600" cy="663575"/>
          </a:xfrm>
        </p:spPr>
        <p:txBody>
          <a:bodyPr>
            <a:noAutofit/>
          </a:bodyPr>
          <a:lstStyle/>
          <a:p>
            <a:r>
              <a:rPr lang="en-US" sz="2400" dirty="0">
                <a:latin typeface="Arial" panose="020B0604020202020204" pitchFamily="34" charset="0"/>
                <a:cs typeface="Arial" panose="020B0604020202020204" pitchFamily="34" charset="0"/>
              </a:rPr>
              <a:t>Carbon pricing systems that cover / may cover the cement subsector</a:t>
            </a:r>
          </a:p>
        </p:txBody>
      </p:sp>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292100" y="723877"/>
            <a:ext cx="11595100" cy="5619773"/>
          </a:xfrm>
        </p:spPr>
        <p:txBody>
          <a:bodyPr>
            <a:normAutofit fontScale="85000" lnSpcReduction="20000"/>
          </a:bodyPr>
          <a:lstStyle/>
          <a:p>
            <a:pPr marL="0" indent="0">
              <a:buNone/>
            </a:pPr>
            <a:r>
              <a:rPr lang="en-US" sz="2000" b="1" dirty="0">
                <a:latin typeface="Arial" panose="020B0604020202020204" pitchFamily="34" charset="0"/>
                <a:cs typeface="Arial" panose="020B0604020202020204" pitchFamily="34" charset="0"/>
              </a:rPr>
              <a:t>EU</a:t>
            </a:r>
          </a:p>
          <a:p>
            <a:pPr>
              <a:buFontTx/>
              <a:buChar char="-"/>
            </a:pPr>
            <a:r>
              <a:rPr lang="en-US" sz="2000" dirty="0">
                <a:latin typeface="Arial" panose="020B0604020202020204" pitchFamily="34" charset="0"/>
                <a:cs typeface="Arial" panose="020B0604020202020204" pitchFamily="34" charset="0"/>
              </a:rPr>
              <a:t>Cement production is covered by the EU emissions trading system</a:t>
            </a:r>
          </a:p>
          <a:p>
            <a:pPr>
              <a:buFontTx/>
              <a:buChar char="-"/>
            </a:pPr>
            <a:r>
              <a:rPr lang="en-US" sz="2000" dirty="0">
                <a:latin typeface="Arial" panose="020B0604020202020204" pitchFamily="34" charset="0"/>
                <a:cs typeface="Arial" panose="020B0604020202020204" pitchFamily="34" charset="0"/>
              </a:rPr>
              <a:t>Prices were &gt;60 Euro (70 USD) in late 2021</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Korea</a:t>
            </a:r>
          </a:p>
          <a:p>
            <a:pPr>
              <a:buFontTx/>
              <a:buChar char="-"/>
            </a:pPr>
            <a:r>
              <a:rPr lang="en-US" sz="2000" dirty="0">
                <a:latin typeface="Arial" panose="020B0604020202020204" pitchFamily="34" charset="0"/>
                <a:cs typeface="Arial" panose="020B0604020202020204" pitchFamily="34" charset="0"/>
              </a:rPr>
              <a:t>ETS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Canada</a:t>
            </a:r>
          </a:p>
          <a:p>
            <a:pPr>
              <a:buFontTx/>
              <a:buChar char="-"/>
            </a:pPr>
            <a:r>
              <a:rPr lang="en-US" sz="2000" dirty="0">
                <a:latin typeface="Arial" panose="020B0604020202020204" pitchFamily="34" charset="0"/>
                <a:cs typeface="Arial" panose="020B0604020202020204" pitchFamily="34" charset="0"/>
              </a:rPr>
              <a:t>Output-based carbon pricing system</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China</a:t>
            </a:r>
          </a:p>
          <a:p>
            <a:pPr>
              <a:buFontTx/>
              <a:buChar char="-"/>
            </a:pPr>
            <a:r>
              <a:rPr lang="en-US" sz="2000" dirty="0">
                <a:latin typeface="Arial" panose="020B0604020202020204" pitchFamily="34" charset="0"/>
                <a:cs typeface="Arial" panose="020B0604020202020204" pitchFamily="34" charset="0"/>
              </a:rPr>
              <a:t>Emissions trading system put in place in February 2021 covers the power sector; plan to include several industry subsectors; cement may be included in 2022 (uncertain)</a:t>
            </a:r>
          </a:p>
          <a:p>
            <a:pPr marL="0" indent="0">
              <a:buNone/>
            </a:pPr>
            <a:r>
              <a:rPr lang="en-US" sz="2000" b="1" dirty="0">
                <a:latin typeface="Arial" panose="020B0604020202020204" pitchFamily="34" charset="0"/>
                <a:cs typeface="Arial" panose="020B0604020202020204" pitchFamily="34" charset="0"/>
              </a:rPr>
              <a:t>India</a:t>
            </a:r>
          </a:p>
          <a:p>
            <a:pPr>
              <a:buFontTx/>
              <a:buChar char="-"/>
            </a:pPr>
            <a:r>
              <a:rPr lang="en-US" sz="2000" dirty="0">
                <a:latin typeface="Arial" panose="020B0604020202020204" pitchFamily="34" charset="0"/>
                <a:cs typeface="Arial" panose="020B0604020202020204" pitchFamily="34" charset="0"/>
              </a:rPr>
              <a:t>PAT (Perform, Achieve, Trade) scheme includes cement</a:t>
            </a:r>
          </a:p>
          <a:p>
            <a:pPr>
              <a:buFontTx/>
              <a:buChar char="-"/>
            </a:pPr>
            <a:r>
              <a:rPr lang="en-US" sz="2000" dirty="0">
                <a:latin typeface="Arial" panose="020B0604020202020204" pitchFamily="34" charset="0"/>
                <a:cs typeface="Arial" panose="020B0604020202020204" pitchFamily="34" charset="0"/>
              </a:rPr>
              <a:t>Market-based mechanism to improve energy efficiency, since 2012; first 3 cycles are complete: included ~200 cement companies, and saved ~13 Mt CO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emissions</a:t>
            </a:r>
          </a:p>
          <a:p>
            <a:pPr>
              <a:buFontTx/>
              <a:buChar char="-"/>
            </a:pPr>
            <a:r>
              <a:rPr lang="en-US" sz="2000" i="1" dirty="0">
                <a:latin typeface="Arial" panose="020B0604020202020204" pitchFamily="34" charset="0"/>
                <a:cs typeface="Arial" panose="020B0604020202020204" pitchFamily="34" charset="0"/>
              </a:rPr>
              <a:t>13 Mt CO</a:t>
            </a:r>
            <a:r>
              <a:rPr lang="en-US" sz="2000" i="1" baseline="-25000" dirty="0">
                <a:latin typeface="Arial" panose="020B0604020202020204" pitchFamily="34" charset="0"/>
                <a:cs typeface="Arial" panose="020B0604020202020204" pitchFamily="34" charset="0"/>
              </a:rPr>
              <a:t>2</a:t>
            </a:r>
            <a:r>
              <a:rPr lang="en-US" sz="2000" i="1" dirty="0">
                <a:latin typeface="Arial" panose="020B0604020202020204" pitchFamily="34" charset="0"/>
                <a:cs typeface="Arial" panose="020B0604020202020204" pitchFamily="34" charset="0"/>
              </a:rPr>
              <a:t> emissions = nearly 20% of one year’s cement sector fuel combustion emissions in India</a:t>
            </a: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59C75BB-FBF1-A14B-8559-709C8C34B69A}"/>
              </a:ext>
            </a:extLst>
          </p:cNvPr>
          <p:cNvSpPr>
            <a:spLocks noGrp="1"/>
          </p:cNvSpPr>
          <p:nvPr>
            <p:ph type="sldNum" sz="quarter" idx="12"/>
          </p:nvPr>
        </p:nvSpPr>
        <p:spPr/>
        <p:txBody>
          <a:bodyPr/>
          <a:lstStyle/>
          <a:p>
            <a:fld id="{B3E0DD72-970F-E24C-B1FE-79C34EE00539}" type="slidenum">
              <a:rPr lang="en-US" smtClean="0"/>
              <a:t>38</a:t>
            </a:fld>
            <a:endParaRPr lang="en-US"/>
          </a:p>
        </p:txBody>
      </p:sp>
      <p:sp>
        <p:nvSpPr>
          <p:cNvPr id="18" name="TextBox 17">
            <a:extLst>
              <a:ext uri="{FF2B5EF4-FFF2-40B4-BE49-F238E27FC236}">
                <a16:creationId xmlns:a16="http://schemas.microsoft.com/office/drawing/2014/main" id="{F4068DD7-2D22-BE4B-A7D2-F44584C3ABD5}"/>
              </a:ext>
            </a:extLst>
          </p:cNvPr>
          <p:cNvSpPr txBox="1"/>
          <p:nvPr/>
        </p:nvSpPr>
        <p:spPr>
          <a:xfrm>
            <a:off x="0" y="6581001"/>
            <a:ext cx="475713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IEA (2021), Cement, IEA, Paris </a:t>
            </a:r>
            <a:r>
              <a:rPr lang="en-US" sz="1200" dirty="0">
                <a:latin typeface="Arial" panose="020B0604020202020204" pitchFamily="34" charset="0"/>
                <a:cs typeface="Arial" panose="020B0604020202020204" pitchFamily="34" charset="0"/>
                <a:hlinkClick r:id="rId2"/>
              </a:rPr>
              <a:t>https://www.iea.org/reports/cement</a:t>
            </a:r>
            <a:r>
              <a:rPr lang="en-US" sz="1200" dirty="0">
                <a:latin typeface="Arial" panose="020B0604020202020204" pitchFamily="34" charset="0"/>
                <a:cs typeface="Arial" panose="020B0604020202020204" pitchFamily="34" charset="0"/>
              </a:rPr>
              <a:t> </a:t>
            </a:r>
          </a:p>
        </p:txBody>
      </p:sp>
      <p:pic>
        <p:nvPicPr>
          <p:cNvPr id="4122" name="Picture 26" descr="page4image4553728">
            <a:extLst>
              <a:ext uri="{FF2B5EF4-FFF2-40B4-BE49-F238E27FC236}">
                <a16:creationId xmlns:a16="http://schemas.microsoft.com/office/drawing/2014/main" id="{46F33066-3721-4E4E-B06C-E07FF2253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7254" y="-152400"/>
            <a:ext cx="5524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page6image4370816">
            <a:extLst>
              <a:ext uri="{FF2B5EF4-FFF2-40B4-BE49-F238E27FC236}">
                <a16:creationId xmlns:a16="http://schemas.microsoft.com/office/drawing/2014/main" id="{459B394E-DE19-9746-904C-7FFB9DFF6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98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page6image4368512">
            <a:extLst>
              <a:ext uri="{FF2B5EF4-FFF2-40B4-BE49-F238E27FC236}">
                <a16:creationId xmlns:a16="http://schemas.microsoft.com/office/drawing/2014/main" id="{3C975365-CF12-B649-B4B8-0DA4903779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75350" y="-841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page6image4362752">
            <a:extLst>
              <a:ext uri="{FF2B5EF4-FFF2-40B4-BE49-F238E27FC236}">
                <a16:creationId xmlns:a16="http://schemas.microsoft.com/office/drawing/2014/main" id="{0192F766-B7BD-0547-992A-FE23720B2A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80850" y="-84138"/>
            <a:ext cx="5918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CE1F0DFF-EC32-0442-A711-AAD643FED32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222" r="13011"/>
          <a:stretch/>
        </p:blipFill>
        <p:spPr bwMode="auto">
          <a:xfrm>
            <a:off x="10674532" y="100962"/>
            <a:ext cx="1411835" cy="106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20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39</a:t>
            </a:fld>
            <a:endParaRPr lang="en-US"/>
          </a:p>
        </p:txBody>
      </p:sp>
      <p:sp>
        <p:nvSpPr>
          <p:cNvPr id="5" name="TextBox 4">
            <a:extLst>
              <a:ext uri="{FF2B5EF4-FFF2-40B4-BE49-F238E27FC236}">
                <a16:creationId xmlns:a16="http://schemas.microsoft.com/office/drawing/2014/main" id="{3EF4F235-9D35-B943-A70D-855C467310BF}"/>
              </a:ext>
            </a:extLst>
          </p:cNvPr>
          <p:cNvSpPr txBox="1"/>
          <p:nvPr/>
        </p:nvSpPr>
        <p:spPr>
          <a:xfrm>
            <a:off x="0" y="6582975"/>
            <a:ext cx="1111169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3"/>
              </a:rPr>
              <a:t>https://en.wikipedia.org/wiki/Cement</a:t>
            </a:r>
          </a:p>
        </p:txBody>
      </p:sp>
      <p:sp>
        <p:nvSpPr>
          <p:cNvPr id="6" name="Title 1">
            <a:extLst>
              <a:ext uri="{FF2B5EF4-FFF2-40B4-BE49-F238E27FC236}">
                <a16:creationId xmlns:a16="http://schemas.microsoft.com/office/drawing/2014/main" id="{CD41C4A7-F1E7-D045-BC8D-821FCD27B9B6}"/>
              </a:ext>
            </a:extLst>
          </p:cNvPr>
          <p:cNvSpPr>
            <a:spLocks noGrp="1"/>
          </p:cNvSpPr>
          <p:nvPr>
            <p:ph type="title"/>
          </p:nvPr>
        </p:nvSpPr>
        <p:spPr>
          <a:xfrm>
            <a:off x="11899" y="22570"/>
            <a:ext cx="10515600" cy="663575"/>
          </a:xfrm>
        </p:spPr>
        <p:txBody>
          <a:bodyPr>
            <a:noAutofit/>
          </a:bodyPr>
          <a:lstStyle/>
          <a:p>
            <a:r>
              <a:rPr lang="en-US" sz="2800" dirty="0">
                <a:latin typeface="Arial" panose="020B0604020202020204" pitchFamily="34" charset="0"/>
                <a:cs typeface="Arial" panose="020B0604020202020204" pitchFamily="34" charset="0"/>
              </a:rPr>
              <a:t>Details about various types of cement</a:t>
            </a:r>
          </a:p>
        </p:txBody>
      </p:sp>
      <p:pic>
        <p:nvPicPr>
          <p:cNvPr id="8" name="Picture 7" descr="Text, letter&#10;&#10;Description automatically generated">
            <a:extLst>
              <a:ext uri="{FF2B5EF4-FFF2-40B4-BE49-F238E27FC236}">
                <a16:creationId xmlns:a16="http://schemas.microsoft.com/office/drawing/2014/main" id="{4FFE31D2-86CE-3946-87AA-B2263718AD8B}"/>
              </a:ext>
            </a:extLst>
          </p:cNvPr>
          <p:cNvPicPr>
            <a:picLocks noChangeAspect="1"/>
          </p:cNvPicPr>
          <p:nvPr/>
        </p:nvPicPr>
        <p:blipFill>
          <a:blip r:embed="rId4"/>
          <a:stretch>
            <a:fillRect/>
          </a:stretch>
        </p:blipFill>
        <p:spPr>
          <a:xfrm>
            <a:off x="540151" y="604570"/>
            <a:ext cx="11111697" cy="6059981"/>
          </a:xfrm>
          <a:prstGeom prst="rect">
            <a:avLst/>
          </a:prstGeom>
        </p:spPr>
      </p:pic>
    </p:spTree>
    <p:extLst>
      <p:ext uri="{BB962C8B-B14F-4D97-AF65-F5344CB8AC3E}">
        <p14:creationId xmlns:p14="http://schemas.microsoft.com/office/powerpoint/2010/main" val="291851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285750" y="1115837"/>
            <a:ext cx="5095659" cy="5035471"/>
          </a:xfrm>
        </p:spPr>
        <p:txBody>
          <a:bodyPr>
            <a:normAutofit/>
          </a:bodyPr>
          <a:lstStyle/>
          <a:p>
            <a:pPr marL="0" indent="0">
              <a:buNone/>
            </a:pPr>
            <a:r>
              <a:rPr lang="en-US" sz="1800" b="1" dirty="0">
                <a:latin typeface="Arial" panose="020B0604020202020204" pitchFamily="34" charset="0"/>
                <a:cs typeface="Arial" panose="020B0604020202020204" pitchFamily="34" charset="0"/>
              </a:rPr>
              <a:t>Demand for cement in the construction industry drives production</a:t>
            </a:r>
          </a:p>
          <a:p>
            <a:pPr>
              <a:buFontTx/>
              <a:buChar char="-"/>
            </a:pPr>
            <a:r>
              <a:rPr lang="en-US" sz="1800" dirty="0">
                <a:latin typeface="Arial" panose="020B0604020202020204" pitchFamily="34" charset="0"/>
                <a:cs typeface="Arial" panose="020B0604020202020204" pitchFamily="34" charset="0"/>
              </a:rPr>
              <a:t>An estimated </a:t>
            </a:r>
            <a:r>
              <a:rPr lang="en-US" sz="1800" b="1" dirty="0">
                <a:latin typeface="Arial" panose="020B0604020202020204" pitchFamily="34" charset="0"/>
                <a:cs typeface="Arial" panose="020B0604020202020204" pitchFamily="34" charset="0"/>
              </a:rPr>
              <a:t>4.3 Gt</a:t>
            </a:r>
            <a:r>
              <a:rPr lang="en-US" sz="1800" dirty="0">
                <a:latin typeface="Arial" panose="020B0604020202020204" pitchFamily="34" charset="0"/>
                <a:cs typeface="Arial" panose="020B0604020202020204" pitchFamily="34" charset="0"/>
              </a:rPr>
              <a:t> of cement were produced globally in 2020, vs 4.2 Gt in 2019</a:t>
            </a:r>
          </a:p>
          <a:p>
            <a:pPr>
              <a:buFontTx/>
              <a:buChar char="-"/>
            </a:pPr>
            <a:r>
              <a:rPr lang="en-US" sz="1800" dirty="0">
                <a:latin typeface="Arial" panose="020B0604020202020204" pitchFamily="34" charset="0"/>
                <a:cs typeface="Arial" panose="020B0604020202020204" pitchFamily="34" charset="0"/>
              </a:rPr>
              <a:t>China is the largest cement producer (~55% global production), followed by India (~8%)</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Strategies to reduce demand for cement</a:t>
            </a:r>
          </a:p>
          <a:p>
            <a:pPr>
              <a:buFontTx/>
              <a:buChar char="-"/>
            </a:pPr>
            <a:r>
              <a:rPr lang="en-US" sz="1800" dirty="0">
                <a:latin typeface="Arial" panose="020B0604020202020204" pitchFamily="34" charset="0"/>
                <a:cs typeface="Arial" panose="020B0604020202020204" pitchFamily="34" charset="0"/>
              </a:rPr>
              <a:t>Optimize the use of cement in concrete mixes</a:t>
            </a:r>
          </a:p>
          <a:p>
            <a:pPr>
              <a:buFontTx/>
              <a:buChar char="-"/>
            </a:pPr>
            <a:r>
              <a:rPr lang="en-US" sz="1800" dirty="0">
                <a:latin typeface="Arial" panose="020B0604020202020204" pitchFamily="34" charset="0"/>
                <a:cs typeface="Arial" panose="020B0604020202020204" pitchFamily="34" charset="0"/>
              </a:rPr>
              <a:t>Use concrete more efficiently</a:t>
            </a:r>
          </a:p>
          <a:p>
            <a:pPr>
              <a:buFontTx/>
              <a:buChar char="-"/>
            </a:pPr>
            <a:r>
              <a:rPr lang="en-US" sz="1800" dirty="0">
                <a:latin typeface="Arial" panose="020B0604020202020204" pitchFamily="34" charset="0"/>
                <a:cs typeface="Arial" panose="020B0604020202020204" pitchFamily="34" charset="0"/>
              </a:rPr>
              <a:t>Minimize waste in construction</a:t>
            </a:r>
          </a:p>
          <a:p>
            <a:pPr>
              <a:buFontTx/>
              <a:buChar char="-"/>
            </a:pPr>
            <a:r>
              <a:rPr lang="en-US" sz="1800" dirty="0">
                <a:latin typeface="Arial" panose="020B0604020202020204" pitchFamily="34" charset="0"/>
                <a:cs typeface="Arial" panose="020B0604020202020204" pitchFamily="34" charset="0"/>
              </a:rPr>
              <a:t>Maximize the design life of buildings and infrastructure</a:t>
            </a:r>
          </a:p>
        </p:txBody>
      </p:sp>
      <p:sp>
        <p:nvSpPr>
          <p:cNvPr id="4" name="Slide Number Placeholder 3">
            <a:extLst>
              <a:ext uri="{FF2B5EF4-FFF2-40B4-BE49-F238E27FC236}">
                <a16:creationId xmlns:a16="http://schemas.microsoft.com/office/drawing/2014/main" id="{559C75BB-FBF1-A14B-8559-709C8C34B69A}"/>
              </a:ext>
            </a:extLst>
          </p:cNvPr>
          <p:cNvSpPr>
            <a:spLocks noGrp="1"/>
          </p:cNvSpPr>
          <p:nvPr>
            <p:ph type="sldNum" sz="quarter" idx="12"/>
          </p:nvPr>
        </p:nvSpPr>
        <p:spPr/>
        <p:txBody>
          <a:bodyPr/>
          <a:lstStyle/>
          <a:p>
            <a:fld id="{B3E0DD72-970F-E24C-B1FE-79C34EE00539}" type="slidenum">
              <a:rPr lang="en-US" smtClean="0"/>
              <a:t>4</a:t>
            </a:fld>
            <a:endParaRPr lang="en-US"/>
          </a:p>
        </p:txBody>
      </p:sp>
      <p:sp>
        <p:nvSpPr>
          <p:cNvPr id="21" name="Title 1">
            <a:extLst>
              <a:ext uri="{FF2B5EF4-FFF2-40B4-BE49-F238E27FC236}">
                <a16:creationId xmlns:a16="http://schemas.microsoft.com/office/drawing/2014/main" id="{3794003A-D9C2-C642-8971-50A6B0E8D926}"/>
              </a:ext>
            </a:extLst>
          </p:cNvPr>
          <p:cNvSpPr txBox="1">
            <a:spLocks/>
          </p:cNvSpPr>
          <p:nvPr/>
        </p:nvSpPr>
        <p:spPr>
          <a:xfrm>
            <a:off x="11899" y="22570"/>
            <a:ext cx="10515600" cy="663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Arial" panose="020B0604020202020204" pitchFamily="34" charset="0"/>
                <a:cs typeface="Arial" panose="020B0604020202020204" pitchFamily="34" charset="0"/>
              </a:rPr>
              <a:t>How much cement do we use, and what do we use it for?</a:t>
            </a:r>
          </a:p>
        </p:txBody>
      </p:sp>
      <p:pic>
        <p:nvPicPr>
          <p:cNvPr id="24" name="Picture 2">
            <a:extLst>
              <a:ext uri="{FF2B5EF4-FFF2-40B4-BE49-F238E27FC236}">
                <a16:creationId xmlns:a16="http://schemas.microsoft.com/office/drawing/2014/main" id="{FD3ED3CC-451E-5C43-A53F-13D8297564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22" r="13011"/>
          <a:stretch/>
        </p:blipFill>
        <p:spPr bwMode="auto">
          <a:xfrm>
            <a:off x="10674532" y="100962"/>
            <a:ext cx="1411835" cy="106326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C7C5FE4F-3532-104B-9340-DD15E7D83900}"/>
              </a:ext>
            </a:extLst>
          </p:cNvPr>
          <p:cNvSpPr txBox="1"/>
          <p:nvPr/>
        </p:nvSpPr>
        <p:spPr>
          <a:xfrm>
            <a:off x="11899" y="6189099"/>
            <a:ext cx="12192000" cy="646331"/>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IEA (2021), Cement, IEA, Paris </a:t>
            </a:r>
            <a:r>
              <a:rPr lang="en-US" sz="1200" dirty="0">
                <a:latin typeface="Arial" panose="020B0604020202020204" pitchFamily="34" charset="0"/>
                <a:cs typeface="Arial" panose="020B0604020202020204" pitchFamily="34" charset="0"/>
                <a:hlinkClick r:id="rId3"/>
              </a:rPr>
              <a:t>https://www.iea.org/reports/cement</a:t>
            </a:r>
            <a:endParaRPr lang="en-US" sz="1200" dirty="0">
              <a:latin typeface="Arial" panose="020B0604020202020204" pitchFamily="34" charset="0"/>
              <a:cs typeface="Arial" panose="020B0604020202020204" pitchFamily="34" charset="0"/>
            </a:endParaRPr>
          </a:p>
          <a:p>
            <a:pPr marL="228600" indent="-228600">
              <a:buFontTx/>
              <a:buAutoNum type="arabicPeriod"/>
            </a:pPr>
            <a:r>
              <a:rPr lang="en-US" sz="1200" dirty="0">
                <a:latin typeface="Arial" panose="020B0604020202020204" pitchFamily="34" charset="0"/>
                <a:cs typeface="Arial" panose="020B0604020202020204" pitchFamily="34" charset="0"/>
              </a:rPr>
              <a:t>International Energy Agency, &amp; </a:t>
            </a:r>
            <a:r>
              <a:rPr lang="en-US" sz="1200" dirty="0" err="1">
                <a:latin typeface="Arial" panose="020B0604020202020204" pitchFamily="34" charset="0"/>
                <a:cs typeface="Arial" panose="020B0604020202020204" pitchFamily="34" charset="0"/>
              </a:rPr>
              <a:t>Organisation</a:t>
            </a:r>
            <a:r>
              <a:rPr lang="en-US" sz="1200" dirty="0">
                <a:latin typeface="Arial" panose="020B0604020202020204" pitchFamily="34" charset="0"/>
                <a:cs typeface="Arial" panose="020B0604020202020204" pitchFamily="34" charset="0"/>
              </a:rPr>
              <a:t> for Economic Co-operation Development. (2009).</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Energy Technology Transitions for Industry :Strategies for the Next Industrial Revolution. OECD Publishing.</a:t>
            </a:r>
          </a:p>
        </p:txBody>
      </p:sp>
      <p:pic>
        <p:nvPicPr>
          <p:cNvPr id="7" name="Picture 6" descr="Chart, pie chart&#10;&#10;Description automatically generated">
            <a:extLst>
              <a:ext uri="{FF2B5EF4-FFF2-40B4-BE49-F238E27FC236}">
                <a16:creationId xmlns:a16="http://schemas.microsoft.com/office/drawing/2014/main" id="{C947C40B-7114-5C48-B89C-262ACB35C600}"/>
              </a:ext>
            </a:extLst>
          </p:cNvPr>
          <p:cNvPicPr>
            <a:picLocks noChangeAspect="1"/>
          </p:cNvPicPr>
          <p:nvPr/>
        </p:nvPicPr>
        <p:blipFill rotWithShape="1">
          <a:blip r:embed="rId4"/>
          <a:srcRect l="2031" t="4255" r="1083" b="894"/>
          <a:stretch/>
        </p:blipFill>
        <p:spPr>
          <a:xfrm>
            <a:off x="5381409" y="1320972"/>
            <a:ext cx="6524841" cy="4400551"/>
          </a:xfrm>
          <a:prstGeom prst="rect">
            <a:avLst/>
          </a:prstGeom>
        </p:spPr>
      </p:pic>
    </p:spTree>
    <p:extLst>
      <p:ext uri="{BB962C8B-B14F-4D97-AF65-F5344CB8AC3E}">
        <p14:creationId xmlns:p14="http://schemas.microsoft.com/office/powerpoint/2010/main" val="292521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C584B8B3-B4F1-EB4B-8313-F66B4A7057D4}"/>
              </a:ext>
            </a:extLst>
          </p:cNvPr>
          <p:cNvPicPr>
            <a:picLocks noChangeAspect="1"/>
          </p:cNvPicPr>
          <p:nvPr/>
        </p:nvPicPr>
        <p:blipFill>
          <a:blip r:embed="rId2"/>
          <a:stretch>
            <a:fillRect/>
          </a:stretch>
        </p:blipFill>
        <p:spPr>
          <a:xfrm>
            <a:off x="3326600" y="-1293"/>
            <a:ext cx="8853501" cy="6423751"/>
          </a:xfrm>
          <a:prstGeom prst="rect">
            <a:avLst/>
          </a:prstGeom>
        </p:spPr>
      </p:pic>
      <p:sp>
        <p:nvSpPr>
          <p:cNvPr id="2" name="Title 1">
            <a:extLst>
              <a:ext uri="{FF2B5EF4-FFF2-40B4-BE49-F238E27FC236}">
                <a16:creationId xmlns:a16="http://schemas.microsoft.com/office/drawing/2014/main" id="{7F3D68CF-0790-9149-9258-B62A9325C491}"/>
              </a:ext>
            </a:extLst>
          </p:cNvPr>
          <p:cNvSpPr>
            <a:spLocks noGrp="1"/>
          </p:cNvSpPr>
          <p:nvPr>
            <p:ph type="title"/>
          </p:nvPr>
        </p:nvSpPr>
        <p:spPr>
          <a:xfrm>
            <a:off x="11899" y="22570"/>
            <a:ext cx="10515600" cy="663575"/>
          </a:xfrm>
        </p:spPr>
        <p:txBody>
          <a:bodyPr>
            <a:noAutofit/>
          </a:bodyPr>
          <a:lstStyle/>
          <a:p>
            <a:r>
              <a:rPr lang="en-US" sz="2800" dirty="0">
                <a:latin typeface="Arial" panose="020B0604020202020204" pitchFamily="34" charset="0"/>
                <a:cs typeface="Arial" panose="020B0604020202020204" pitchFamily="34" charset="0"/>
              </a:rPr>
              <a:t>Cement manufacturing</a:t>
            </a:r>
          </a:p>
        </p:txBody>
      </p:sp>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11899" y="710008"/>
            <a:ext cx="3810000" cy="4851083"/>
          </a:xfrm>
        </p:spPr>
        <p:txBody>
          <a:bodyPr>
            <a:normAutofit/>
          </a:bodyPr>
          <a:lstStyle/>
          <a:p>
            <a:pPr marL="0" indent="0">
              <a:buNone/>
            </a:pPr>
            <a:r>
              <a:rPr lang="en-US" sz="1800" b="1" dirty="0">
                <a:latin typeface="Arial" panose="020B0604020202020204" pitchFamily="34" charset="0"/>
                <a:cs typeface="Arial" panose="020B0604020202020204" pitchFamily="34" charset="0"/>
              </a:rPr>
              <a:t>Three-stage process:</a:t>
            </a:r>
          </a:p>
          <a:p>
            <a:pPr marL="342900" indent="-342900">
              <a:buAutoNum type="arabicParenBoth"/>
            </a:pPr>
            <a:r>
              <a:rPr lang="en-US" sz="1800" dirty="0">
                <a:latin typeface="Arial" panose="020B0604020202020204" pitchFamily="34" charset="0"/>
                <a:cs typeface="Arial" panose="020B0604020202020204" pitchFamily="34" charset="0"/>
              </a:rPr>
              <a:t>Raw materials preparation</a:t>
            </a:r>
          </a:p>
          <a:p>
            <a:pPr marL="342900" indent="-342900">
              <a:buAutoNum type="arabicParenBoth"/>
            </a:pPr>
            <a:r>
              <a:rPr lang="en-US" sz="1800" dirty="0">
                <a:latin typeface="Arial" panose="020B0604020202020204" pitchFamily="34" charset="0"/>
                <a:cs typeface="Arial" panose="020B0604020202020204" pitchFamily="34" charset="0"/>
              </a:rPr>
              <a:t>Clinker production</a:t>
            </a:r>
          </a:p>
          <a:p>
            <a:pPr marL="342900" indent="-342900">
              <a:buAutoNum type="arabicParenBoth"/>
            </a:pPr>
            <a:r>
              <a:rPr lang="en-US" sz="1800" dirty="0">
                <a:latin typeface="Arial" panose="020B0604020202020204" pitchFamily="34" charset="0"/>
                <a:cs typeface="Arial" panose="020B0604020202020204" pitchFamily="34" charset="0"/>
              </a:rPr>
              <a:t>Clinker grinding with other components to produce cement</a:t>
            </a:r>
          </a:p>
        </p:txBody>
      </p:sp>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5</a:t>
            </a:fld>
            <a:endParaRPr lang="en-US"/>
          </a:p>
        </p:txBody>
      </p:sp>
      <p:sp>
        <p:nvSpPr>
          <p:cNvPr id="8" name="TextBox 7">
            <a:extLst>
              <a:ext uri="{FF2B5EF4-FFF2-40B4-BE49-F238E27FC236}">
                <a16:creationId xmlns:a16="http://schemas.microsoft.com/office/drawing/2014/main" id="{5EE3D782-F4FF-7844-8539-DD91ADAA9D22}"/>
              </a:ext>
            </a:extLst>
          </p:cNvPr>
          <p:cNvSpPr txBox="1"/>
          <p:nvPr/>
        </p:nvSpPr>
        <p:spPr>
          <a:xfrm>
            <a:off x="0" y="6409758"/>
            <a:ext cx="703580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IEA (2018), Technology Roadmap - Low-Carbon  Transition in the Cement Industry, IEA, Paris https://</a:t>
            </a:r>
            <a:r>
              <a:rPr lang="en-US" sz="1200" dirty="0" err="1">
                <a:latin typeface="Arial" panose="020B0604020202020204" pitchFamily="34" charset="0"/>
                <a:cs typeface="Arial" panose="020B0604020202020204" pitchFamily="34" charset="0"/>
              </a:rPr>
              <a:t>www.iea.org</a:t>
            </a:r>
            <a:r>
              <a:rPr lang="en-US" sz="1200" dirty="0">
                <a:latin typeface="Arial" panose="020B0604020202020204" pitchFamily="34" charset="0"/>
                <a:cs typeface="Arial" panose="020B0604020202020204" pitchFamily="34" charset="0"/>
              </a:rPr>
              <a:t>/reports/technology-roadmap-low-carbon-transition-in-the-cement-industry</a:t>
            </a:r>
          </a:p>
        </p:txBody>
      </p:sp>
    </p:spTree>
    <p:extLst>
      <p:ext uri="{BB962C8B-B14F-4D97-AF65-F5344CB8AC3E}">
        <p14:creationId xmlns:p14="http://schemas.microsoft.com/office/powerpoint/2010/main" val="206817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with medium confidence">
            <a:extLst>
              <a:ext uri="{FF2B5EF4-FFF2-40B4-BE49-F238E27FC236}">
                <a16:creationId xmlns:a16="http://schemas.microsoft.com/office/drawing/2014/main" id="{6425497B-FF40-4D4C-8D96-26E42DB7135C}"/>
              </a:ext>
            </a:extLst>
          </p:cNvPr>
          <p:cNvPicPr>
            <a:picLocks noChangeAspect="1"/>
          </p:cNvPicPr>
          <p:nvPr/>
        </p:nvPicPr>
        <p:blipFill rotWithShape="1">
          <a:blip r:embed="rId2"/>
          <a:srcRect b="15047"/>
          <a:stretch/>
        </p:blipFill>
        <p:spPr>
          <a:xfrm>
            <a:off x="1373950" y="20012"/>
            <a:ext cx="9444099" cy="6219114"/>
          </a:xfrm>
          <a:prstGeom prst="rect">
            <a:avLst/>
          </a:prstGeom>
        </p:spPr>
      </p:pic>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6</a:t>
            </a:fld>
            <a:endParaRPr lang="en-US"/>
          </a:p>
        </p:txBody>
      </p:sp>
      <p:pic>
        <p:nvPicPr>
          <p:cNvPr id="9" name="Picture 8" descr="Logo&#10;&#10;Description automatically generated with low confidence">
            <a:extLst>
              <a:ext uri="{FF2B5EF4-FFF2-40B4-BE49-F238E27FC236}">
                <a16:creationId xmlns:a16="http://schemas.microsoft.com/office/drawing/2014/main" id="{ABBAF59A-BC4B-4143-9164-CC36E1602C0D}"/>
              </a:ext>
            </a:extLst>
          </p:cNvPr>
          <p:cNvPicPr>
            <a:picLocks noChangeAspect="1"/>
          </p:cNvPicPr>
          <p:nvPr/>
        </p:nvPicPr>
        <p:blipFill>
          <a:blip r:embed="rId3"/>
          <a:stretch>
            <a:fillRect/>
          </a:stretch>
        </p:blipFill>
        <p:spPr>
          <a:xfrm>
            <a:off x="9294049" y="5593774"/>
            <a:ext cx="1473200" cy="567796"/>
          </a:xfrm>
          <a:prstGeom prst="rect">
            <a:avLst/>
          </a:prstGeom>
        </p:spPr>
      </p:pic>
      <p:sp>
        <p:nvSpPr>
          <p:cNvPr id="11" name="TextBox 10">
            <a:extLst>
              <a:ext uri="{FF2B5EF4-FFF2-40B4-BE49-F238E27FC236}">
                <a16:creationId xmlns:a16="http://schemas.microsoft.com/office/drawing/2014/main" id="{19AEAFAF-846E-774D-BE3E-55BC3FAD51D3}"/>
              </a:ext>
            </a:extLst>
          </p:cNvPr>
          <p:cNvSpPr txBox="1"/>
          <p:nvPr/>
        </p:nvSpPr>
        <p:spPr>
          <a:xfrm>
            <a:off x="0" y="6201238"/>
            <a:ext cx="11111696" cy="646331"/>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IEA (2018), Technology Roadmap - Low-Carbon  Transition in the Cement Industry, IEA, Paris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hlinkClick r:id="rId4"/>
              </a:rPr>
              <a:t>https://www.iea.org/reports/technology-roadmap-low-carbon-transition-in-the-cement-industry</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hlinkClick r:id="rId5"/>
              </a:rPr>
              <a:t>https://www.mckinsey.com/industries/chemicals/our-insights/laying-the-foundation-for-zero-carbon-cement</a:t>
            </a:r>
            <a:r>
              <a:rPr lang="en-US" sz="1200" dirty="0">
                <a:latin typeface="Arial" panose="020B0604020202020204" pitchFamily="34" charset="0"/>
                <a:cs typeface="Arial" panose="020B0604020202020204" pitchFamily="34" charset="0"/>
              </a:rPr>
              <a:t> (May 14, 2020)</a:t>
            </a:r>
          </a:p>
        </p:txBody>
      </p:sp>
    </p:spTree>
    <p:extLst>
      <p:ext uri="{BB962C8B-B14F-4D97-AF65-F5344CB8AC3E}">
        <p14:creationId xmlns:p14="http://schemas.microsoft.com/office/powerpoint/2010/main" val="334448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with medium confidence">
            <a:extLst>
              <a:ext uri="{FF2B5EF4-FFF2-40B4-BE49-F238E27FC236}">
                <a16:creationId xmlns:a16="http://schemas.microsoft.com/office/drawing/2014/main" id="{6425497B-FF40-4D4C-8D96-26E42DB7135C}"/>
              </a:ext>
            </a:extLst>
          </p:cNvPr>
          <p:cNvPicPr>
            <a:picLocks noChangeAspect="1"/>
          </p:cNvPicPr>
          <p:nvPr/>
        </p:nvPicPr>
        <p:blipFill rotWithShape="1">
          <a:blip r:embed="rId2"/>
          <a:srcRect b="26250"/>
          <a:stretch/>
        </p:blipFill>
        <p:spPr>
          <a:xfrm>
            <a:off x="0" y="0"/>
            <a:ext cx="9444099" cy="5398993"/>
          </a:xfrm>
          <a:prstGeom prst="rect">
            <a:avLst/>
          </a:prstGeom>
        </p:spPr>
      </p:pic>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3429000" y="1079501"/>
            <a:ext cx="6921500" cy="4206970"/>
          </a:xfrm>
          <a:solidFill>
            <a:schemeClr val="accent5">
              <a:lumMod val="20000"/>
              <a:lumOff val="80000"/>
              <a:alpha val="90000"/>
            </a:schemeClr>
          </a:solidFill>
        </p:spPr>
        <p:txBody>
          <a:bodyPr anchor="ctr">
            <a:normAutofit/>
          </a:bodyPr>
          <a:lstStyle/>
          <a:p>
            <a:pPr marL="0" indent="0">
              <a:buNone/>
            </a:pPr>
            <a:r>
              <a:rPr lang="en-US" sz="1800" b="1" dirty="0">
                <a:latin typeface="Arial" panose="020B0604020202020204" pitchFamily="34" charset="0"/>
                <a:cs typeface="Arial" panose="020B0604020202020204" pitchFamily="34" charset="0"/>
              </a:rPr>
              <a:t>Quarrying raw materials</a:t>
            </a:r>
          </a:p>
          <a:p>
            <a:pPr>
              <a:buFontTx/>
              <a:buChar char="-"/>
            </a:pPr>
            <a:r>
              <a:rPr lang="en-US" sz="1800" dirty="0">
                <a:latin typeface="Arial" panose="020B0604020202020204" pitchFamily="34" charset="0"/>
                <a:cs typeface="Arial" panose="020B0604020202020204" pitchFamily="34" charset="0"/>
              </a:rPr>
              <a:t>Naturally occurring calcareous deposits (limestone, marl, chalk) provide calcium carbonate (CaCO</a:t>
            </a:r>
            <a:r>
              <a:rPr lang="en-US" sz="1800" baseline="-25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a:t>
            </a:r>
          </a:p>
          <a:p>
            <a:pPr>
              <a:buFontTx/>
              <a:buChar char="-"/>
            </a:pPr>
            <a:r>
              <a:rPr lang="en-US" sz="1800" dirty="0">
                <a:latin typeface="Arial" panose="020B0604020202020204" pitchFamily="34" charset="0"/>
                <a:cs typeface="Arial" panose="020B0604020202020204" pitchFamily="34" charset="0"/>
              </a:rPr>
              <a:t>These materials are extracted from quarries that are often near the cement plant</a:t>
            </a:r>
          </a:p>
          <a:p>
            <a:pPr>
              <a:buFontTx/>
              <a:buChar char="-"/>
            </a:pPr>
            <a:r>
              <a:rPr lang="en-US" sz="1800" dirty="0">
                <a:latin typeface="Arial" panose="020B0604020202020204" pitchFamily="34" charset="0"/>
                <a:cs typeface="Arial" panose="020B0604020202020204" pitchFamily="34" charset="0"/>
              </a:rPr>
              <a:t>Small amounts of other materials (iron ore, bauxite, shale, clay, sand) provide extra iron oxide, alumina, and silica needed to meet process and product performance requirements</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Crushing</a:t>
            </a:r>
          </a:p>
          <a:p>
            <a:pPr>
              <a:buFontTx/>
              <a:buChar char="-"/>
            </a:pPr>
            <a:r>
              <a:rPr lang="en-US" sz="1800" dirty="0">
                <a:latin typeface="Arial" panose="020B0604020202020204" pitchFamily="34" charset="0"/>
                <a:cs typeface="Arial" panose="020B0604020202020204" pitchFamily="34" charset="0"/>
              </a:rPr>
              <a:t>Quarried materials are crushed to &lt;10 cm in size and transported to the cement plant</a:t>
            </a:r>
          </a:p>
        </p:txBody>
      </p:sp>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7</a:t>
            </a:fld>
            <a:endParaRPr lang="en-US"/>
          </a:p>
        </p:txBody>
      </p:sp>
      <p:sp>
        <p:nvSpPr>
          <p:cNvPr id="11" name="TextBox 10">
            <a:extLst>
              <a:ext uri="{FF2B5EF4-FFF2-40B4-BE49-F238E27FC236}">
                <a16:creationId xmlns:a16="http://schemas.microsoft.com/office/drawing/2014/main" id="{19AEAFAF-846E-774D-BE3E-55BC3FAD51D3}"/>
              </a:ext>
            </a:extLst>
          </p:cNvPr>
          <p:cNvSpPr txBox="1"/>
          <p:nvPr/>
        </p:nvSpPr>
        <p:spPr>
          <a:xfrm>
            <a:off x="0" y="6201238"/>
            <a:ext cx="11111696" cy="646331"/>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IEA (2018), Technology Roadmap - Low-Carbon  Transition in the Cement Industry, IEA, Paris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hlinkClick r:id="rId3"/>
              </a:rPr>
              <a:t>https://www.iea.org/reports/technology-roadmap-low-carbon-transition-in-the-cement-industry</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hlinkClick r:id="rId4"/>
              </a:rPr>
              <a:t>https://www.mckinsey.com/industries/chemicals/our-insights/laying-the-foundation-for-zero-carbon-cement</a:t>
            </a:r>
            <a:r>
              <a:rPr lang="en-US" sz="1200" dirty="0">
                <a:latin typeface="Arial" panose="020B0604020202020204" pitchFamily="34" charset="0"/>
                <a:cs typeface="Arial" panose="020B0604020202020204" pitchFamily="34" charset="0"/>
              </a:rPr>
              <a:t> (May 14, 2020)</a:t>
            </a:r>
          </a:p>
        </p:txBody>
      </p:sp>
    </p:spTree>
    <p:extLst>
      <p:ext uri="{BB962C8B-B14F-4D97-AF65-F5344CB8AC3E}">
        <p14:creationId xmlns:p14="http://schemas.microsoft.com/office/powerpoint/2010/main" val="343573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with medium confidence">
            <a:extLst>
              <a:ext uri="{FF2B5EF4-FFF2-40B4-BE49-F238E27FC236}">
                <a16:creationId xmlns:a16="http://schemas.microsoft.com/office/drawing/2014/main" id="{6425497B-FF40-4D4C-8D96-26E42DB7135C}"/>
              </a:ext>
            </a:extLst>
          </p:cNvPr>
          <p:cNvPicPr>
            <a:picLocks noChangeAspect="1"/>
          </p:cNvPicPr>
          <p:nvPr/>
        </p:nvPicPr>
        <p:blipFill rotWithShape="1">
          <a:blip r:embed="rId2"/>
          <a:srcRect b="26250"/>
          <a:stretch/>
        </p:blipFill>
        <p:spPr>
          <a:xfrm>
            <a:off x="0" y="0"/>
            <a:ext cx="9444099" cy="5398993"/>
          </a:xfrm>
          <a:prstGeom prst="rect">
            <a:avLst/>
          </a:prstGeom>
        </p:spPr>
      </p:pic>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4127500" y="1079501"/>
            <a:ext cx="6223000" cy="4206970"/>
          </a:xfrm>
          <a:solidFill>
            <a:schemeClr val="accent5">
              <a:lumMod val="20000"/>
              <a:lumOff val="80000"/>
              <a:alpha val="90000"/>
            </a:schemeClr>
          </a:solidFill>
        </p:spPr>
        <p:txBody>
          <a:bodyPr anchor="ctr">
            <a:normAutofit/>
          </a:bodyPr>
          <a:lstStyle/>
          <a:p>
            <a:pPr marL="0" indent="0">
              <a:buNone/>
            </a:pPr>
            <a:r>
              <a:rPr lang="en-US" sz="1800" b="1" dirty="0">
                <a:latin typeface="Arial" panose="020B0604020202020204" pitchFamily="34" charset="0"/>
                <a:cs typeface="Arial" panose="020B0604020202020204" pitchFamily="34" charset="0"/>
              </a:rPr>
              <a:t>Preparing raw material</a:t>
            </a:r>
          </a:p>
          <a:p>
            <a:pPr>
              <a:buFontTx/>
              <a:buChar char="-"/>
            </a:pPr>
            <a:r>
              <a:rPr lang="en-US" sz="1800" dirty="0">
                <a:latin typeface="Arial" panose="020B0604020202020204" pitchFamily="34" charset="0"/>
                <a:cs typeface="Arial" panose="020B0604020202020204" pitchFamily="34" charset="0"/>
              </a:rPr>
              <a:t>In </a:t>
            </a:r>
            <a:r>
              <a:rPr lang="en-US" sz="1800" dirty="0" err="1">
                <a:latin typeface="Arial" panose="020B0604020202020204" pitchFamily="34" charset="0"/>
                <a:cs typeface="Arial" panose="020B0604020202020204" pitchFamily="34" charset="0"/>
              </a:rPr>
              <a:t>prehomogenisation</a:t>
            </a:r>
            <a:r>
              <a:rPr lang="en-US" sz="1800" dirty="0">
                <a:latin typeface="Arial" panose="020B0604020202020204" pitchFamily="34" charset="0"/>
                <a:cs typeface="Arial" panose="020B0604020202020204" pitchFamily="34" charset="0"/>
              </a:rPr>
              <a:t>, raw materials are mixed to achieve the desired chemical composition</a:t>
            </a:r>
          </a:p>
          <a:p>
            <a:pPr>
              <a:buFontTx/>
              <a:buChar char="-"/>
            </a:pPr>
            <a:r>
              <a:rPr lang="en-US" sz="1800" dirty="0">
                <a:latin typeface="Arial" panose="020B0604020202020204" pitchFamily="34" charset="0"/>
                <a:cs typeface="Arial" panose="020B0604020202020204" pitchFamily="34" charset="0"/>
              </a:rPr>
              <a:t>Crushed material is milled to produce a fine powder called “raw meal”</a:t>
            </a:r>
          </a:p>
          <a:p>
            <a:pPr>
              <a:buFontTx/>
              <a:buChar char="-"/>
            </a:pPr>
            <a:r>
              <a:rPr lang="en-US" sz="1800" dirty="0">
                <a:latin typeface="Arial" panose="020B0604020202020204" pitchFamily="34" charset="0"/>
                <a:cs typeface="Arial" panose="020B0604020202020204" pitchFamily="34" charset="0"/>
              </a:rPr>
              <a:t>Chemistry of the raw meal is monitored and controlled to ensure consistent and high-quality cement</a:t>
            </a:r>
          </a:p>
        </p:txBody>
      </p:sp>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8</a:t>
            </a:fld>
            <a:endParaRPr lang="en-US"/>
          </a:p>
        </p:txBody>
      </p:sp>
      <p:sp>
        <p:nvSpPr>
          <p:cNvPr id="11" name="TextBox 10">
            <a:extLst>
              <a:ext uri="{FF2B5EF4-FFF2-40B4-BE49-F238E27FC236}">
                <a16:creationId xmlns:a16="http://schemas.microsoft.com/office/drawing/2014/main" id="{19AEAFAF-846E-774D-BE3E-55BC3FAD51D3}"/>
              </a:ext>
            </a:extLst>
          </p:cNvPr>
          <p:cNvSpPr txBox="1"/>
          <p:nvPr/>
        </p:nvSpPr>
        <p:spPr>
          <a:xfrm>
            <a:off x="0" y="6201238"/>
            <a:ext cx="11111696" cy="646331"/>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IEA (2018), Technology Roadmap - Low-Carbon  Transition in the Cement Industry, IEA, Paris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hlinkClick r:id="rId3"/>
              </a:rPr>
              <a:t>https://www.iea.org/reports/technology-roadmap-low-carbon-transition-in-the-cement-industry</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hlinkClick r:id="rId4"/>
              </a:rPr>
              <a:t>https://www.mckinsey.com/industries/chemicals/our-insights/laying-the-foundation-for-zero-carbon-cement</a:t>
            </a:r>
            <a:r>
              <a:rPr lang="en-US" sz="1200" dirty="0">
                <a:latin typeface="Arial" panose="020B0604020202020204" pitchFamily="34" charset="0"/>
                <a:cs typeface="Arial" panose="020B0604020202020204" pitchFamily="34" charset="0"/>
              </a:rPr>
              <a:t> (May 14, 2020)</a:t>
            </a:r>
          </a:p>
        </p:txBody>
      </p:sp>
    </p:spTree>
    <p:extLst>
      <p:ext uri="{BB962C8B-B14F-4D97-AF65-F5344CB8AC3E}">
        <p14:creationId xmlns:p14="http://schemas.microsoft.com/office/powerpoint/2010/main" val="1078822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with medium confidence">
            <a:extLst>
              <a:ext uri="{FF2B5EF4-FFF2-40B4-BE49-F238E27FC236}">
                <a16:creationId xmlns:a16="http://schemas.microsoft.com/office/drawing/2014/main" id="{6425497B-FF40-4D4C-8D96-26E42DB7135C}"/>
              </a:ext>
            </a:extLst>
          </p:cNvPr>
          <p:cNvPicPr>
            <a:picLocks noChangeAspect="1"/>
          </p:cNvPicPr>
          <p:nvPr/>
        </p:nvPicPr>
        <p:blipFill rotWithShape="1">
          <a:blip r:embed="rId2"/>
          <a:srcRect b="26250"/>
          <a:stretch/>
        </p:blipFill>
        <p:spPr>
          <a:xfrm>
            <a:off x="0" y="0"/>
            <a:ext cx="9444099" cy="5398993"/>
          </a:xfrm>
          <a:prstGeom prst="rect">
            <a:avLst/>
          </a:prstGeom>
        </p:spPr>
      </p:pic>
      <p:sp>
        <p:nvSpPr>
          <p:cNvPr id="3" name="Content Placeholder 2">
            <a:extLst>
              <a:ext uri="{FF2B5EF4-FFF2-40B4-BE49-F238E27FC236}">
                <a16:creationId xmlns:a16="http://schemas.microsoft.com/office/drawing/2014/main" id="{597DA0E6-5C49-B24F-B039-F7B2883BC1BB}"/>
              </a:ext>
            </a:extLst>
          </p:cNvPr>
          <p:cNvSpPr>
            <a:spLocks noGrp="1"/>
          </p:cNvSpPr>
          <p:nvPr>
            <p:ph idx="1"/>
          </p:nvPr>
        </p:nvSpPr>
        <p:spPr>
          <a:xfrm>
            <a:off x="5740400" y="1079501"/>
            <a:ext cx="6223000" cy="4206970"/>
          </a:xfrm>
          <a:solidFill>
            <a:schemeClr val="accent5">
              <a:lumMod val="20000"/>
              <a:lumOff val="80000"/>
              <a:alpha val="90000"/>
            </a:schemeClr>
          </a:solidFill>
        </p:spPr>
        <p:txBody>
          <a:bodyPr anchor="ctr">
            <a:normAutofit/>
          </a:bodyPr>
          <a:lstStyle/>
          <a:p>
            <a:pPr marL="0" indent="0">
              <a:buNone/>
            </a:pPr>
            <a:r>
              <a:rPr lang="en-US" sz="1800" b="1" dirty="0">
                <a:latin typeface="Arial" panose="020B0604020202020204" pitchFamily="34" charset="0"/>
                <a:cs typeface="Arial" panose="020B0604020202020204" pitchFamily="34" charset="0"/>
              </a:rPr>
              <a:t>Clinker production</a:t>
            </a:r>
          </a:p>
          <a:p>
            <a:pPr>
              <a:buFontTx/>
              <a:buChar char="-"/>
            </a:pPr>
            <a:r>
              <a:rPr lang="en-US" sz="1800" dirty="0">
                <a:latin typeface="Arial" panose="020B0604020202020204" pitchFamily="34" charset="0"/>
                <a:cs typeface="Arial" panose="020B0604020202020204" pitchFamily="34" charset="0"/>
              </a:rPr>
              <a:t>Homogenized raw materials are converted to clinker in high-temperature kilns</a:t>
            </a:r>
          </a:p>
          <a:p>
            <a:pPr>
              <a:buFontTx/>
              <a:buChar char="-"/>
            </a:pPr>
            <a:r>
              <a:rPr lang="en-US" sz="1800" dirty="0">
                <a:latin typeface="Arial" panose="020B0604020202020204" pitchFamily="34" charset="0"/>
                <a:cs typeface="Arial" panose="020B0604020202020204" pitchFamily="34" charset="0"/>
              </a:rPr>
              <a:t>This step is the source of direct 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emissions</a:t>
            </a:r>
          </a:p>
          <a:p>
            <a:pPr>
              <a:buFontTx/>
              <a:buChar char="-"/>
            </a:pPr>
            <a:r>
              <a:rPr lang="en-US" sz="1800" dirty="0">
                <a:latin typeface="Arial" panose="020B0604020202020204" pitchFamily="34" charset="0"/>
                <a:cs typeface="Arial" panose="020B0604020202020204" pitchFamily="34" charset="0"/>
              </a:rPr>
              <a:t>1/3 of direct emissions come from combustion of fuels</a:t>
            </a:r>
          </a:p>
          <a:p>
            <a:pPr>
              <a:buFontTx/>
              <a:buChar char="-"/>
            </a:pPr>
            <a:r>
              <a:rPr lang="en-US" sz="1800" dirty="0">
                <a:latin typeface="Arial" panose="020B0604020202020204" pitchFamily="34" charset="0"/>
                <a:cs typeface="Arial" panose="020B0604020202020204" pitchFamily="34" charset="0"/>
              </a:rPr>
              <a:t>Remaining 2/3 come from chemical reactions involved in converting limestone to calcium oxide, which is a precursor to formation of the calcium silicates that give cement its strength</a:t>
            </a:r>
          </a:p>
          <a:p>
            <a:pPr>
              <a:buFontTx/>
              <a:buChar char="-"/>
            </a:pPr>
            <a:r>
              <a:rPr lang="en-US" sz="1800" dirty="0">
                <a:latin typeface="Arial" panose="020B0604020202020204" pitchFamily="34" charset="0"/>
                <a:cs typeface="Arial" panose="020B0604020202020204" pitchFamily="34" charset="0"/>
              </a:rPr>
              <a:t>Two basic types of clinker production: “wet” and “dry”, depending on the moisture content of the raw materials and different kiln designs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(wet consumes more energy than dry)</a:t>
            </a:r>
          </a:p>
        </p:txBody>
      </p:sp>
      <p:sp>
        <p:nvSpPr>
          <p:cNvPr id="4" name="Slide Number Placeholder 3">
            <a:extLst>
              <a:ext uri="{FF2B5EF4-FFF2-40B4-BE49-F238E27FC236}">
                <a16:creationId xmlns:a16="http://schemas.microsoft.com/office/drawing/2014/main" id="{BC716997-D822-E74C-B17A-78A842EEEE26}"/>
              </a:ext>
            </a:extLst>
          </p:cNvPr>
          <p:cNvSpPr>
            <a:spLocks noGrp="1"/>
          </p:cNvSpPr>
          <p:nvPr>
            <p:ph type="sldNum" sz="quarter" idx="12"/>
          </p:nvPr>
        </p:nvSpPr>
        <p:spPr/>
        <p:txBody>
          <a:bodyPr/>
          <a:lstStyle/>
          <a:p>
            <a:fld id="{B3E0DD72-970F-E24C-B1FE-79C34EE00539}" type="slidenum">
              <a:rPr lang="en-US" smtClean="0"/>
              <a:t>9</a:t>
            </a:fld>
            <a:endParaRPr lang="en-US"/>
          </a:p>
        </p:txBody>
      </p:sp>
      <p:sp>
        <p:nvSpPr>
          <p:cNvPr id="11" name="TextBox 10">
            <a:extLst>
              <a:ext uri="{FF2B5EF4-FFF2-40B4-BE49-F238E27FC236}">
                <a16:creationId xmlns:a16="http://schemas.microsoft.com/office/drawing/2014/main" id="{19AEAFAF-846E-774D-BE3E-55BC3FAD51D3}"/>
              </a:ext>
            </a:extLst>
          </p:cNvPr>
          <p:cNvSpPr txBox="1"/>
          <p:nvPr/>
        </p:nvSpPr>
        <p:spPr>
          <a:xfrm>
            <a:off x="0" y="6201238"/>
            <a:ext cx="11111696" cy="646331"/>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IEA (2018), Technology Roadmap - Low-Carbon  Transition in the Cement Industry, IEA, Paris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hlinkClick r:id="rId3"/>
              </a:rPr>
              <a:t>https://www.iea.org/reports/technology-roadmap-low-carbon-transition-in-the-cement-industry</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hlinkClick r:id="rId4"/>
              </a:rPr>
              <a:t>https://www.mckinsey.com/industries/chemicals/our-insights/laying-the-foundation-for-zero-carbon-cement</a:t>
            </a:r>
            <a:r>
              <a:rPr lang="en-US" sz="1200" dirty="0">
                <a:latin typeface="Arial" panose="020B0604020202020204" pitchFamily="34" charset="0"/>
                <a:cs typeface="Arial" panose="020B0604020202020204" pitchFamily="34" charset="0"/>
              </a:rPr>
              <a:t> (May 14, 2020)</a:t>
            </a:r>
          </a:p>
        </p:txBody>
      </p:sp>
    </p:spTree>
    <p:extLst>
      <p:ext uri="{BB962C8B-B14F-4D97-AF65-F5344CB8AC3E}">
        <p14:creationId xmlns:p14="http://schemas.microsoft.com/office/powerpoint/2010/main" val="4274699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11789</TotalTime>
  <Words>4254</Words>
  <Application>Microsoft Macintosh PowerPoint</Application>
  <PresentationFormat>Widescreen</PresentationFormat>
  <Paragraphs>412</Paragraphs>
  <Slides>39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Cement Industry Decarbonization:  The Path to …Concrete… Change</vt:lpstr>
      <vt:lpstr>Cement accounted at least 5% of global GHG emissions in 2016</vt:lpstr>
      <vt:lpstr>PowerPoint Presentation</vt:lpstr>
      <vt:lpstr>PowerPoint Presentation</vt:lpstr>
      <vt:lpstr>Cement manufacturing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Cement production: the kiln</vt:lpstr>
      <vt:lpstr>Clinker and cement</vt:lpstr>
      <vt:lpstr>Clinker substitutes</vt:lpstr>
      <vt:lpstr>Wet vs dry process</vt:lpstr>
      <vt:lpstr>Plans for decarbonization of the cement industry rely heavily on new tech</vt:lpstr>
      <vt:lpstr>Estimated abatement costs in $/tCO2</vt:lpstr>
      <vt:lpstr>Manufacturer dilemma</vt:lpstr>
      <vt:lpstr>Varying regulatory approaches in different countries will yield differing levels of CO2 reduction</vt:lpstr>
      <vt:lpstr>What is decarbonization going to look like for the cement industry?</vt:lpstr>
      <vt:lpstr>Operational advances</vt:lpstr>
      <vt:lpstr>Technological innovation: CCUS</vt:lpstr>
      <vt:lpstr>PowerPoint Presentation</vt:lpstr>
      <vt:lpstr>PowerPoint Presentation</vt:lpstr>
      <vt:lpstr>PowerPoint Presentation</vt:lpstr>
      <vt:lpstr>PowerPoint Presentation</vt:lpstr>
      <vt:lpstr>PowerPoint Presentation</vt:lpstr>
      <vt:lpstr>New growth horizons</vt:lpstr>
      <vt:lpstr>“The Global Cement and Concrete Association aims for carbon neutrality by 2050, but greater policy ambition is needed to make this vision a reality”</vt:lpstr>
      <vt:lpstr>What’s the plan?</vt:lpstr>
      <vt:lpstr>PowerPoint Presentation</vt:lpstr>
      <vt:lpstr>1.  Accelerate energy and material efficiency</vt:lpstr>
      <vt:lpstr>2.  Increase uptake of alternative fuels</vt:lpstr>
      <vt:lpstr>3.  Accelerate innovation and deployment of low-carbon technologies</vt:lpstr>
      <vt:lpstr>4.  Adopt mandatory CO2 emissions policies</vt:lpstr>
      <vt:lpstr>5.  Improve data collection</vt:lpstr>
      <vt:lpstr>Carbon pricing systems that cover / may cover the cement subsector</vt:lpstr>
      <vt:lpstr>Details about various types of cement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Cement Industry</dc:title>
  <dc:creator>Spear, Eliza</dc:creator>
  <cp:lastModifiedBy>Spear, Eliza</cp:lastModifiedBy>
  <cp:revision>234</cp:revision>
  <dcterms:created xsi:type="dcterms:W3CDTF">2022-02-16T17:57:13Z</dcterms:created>
  <dcterms:modified xsi:type="dcterms:W3CDTF">2022-02-28T16:54:29Z</dcterms:modified>
</cp:coreProperties>
</file>