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5b24a2e3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5b24a2e3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56f9172f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56f9172f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516ec5832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1516ec5832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1516ec5832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1516ec5832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to compare oil refineries to renewables- outputs serve totally different purposes. Ex. one of outputs of Motiva is jet fuel.</a:t>
            </a:r>
            <a:endParaRPr/>
          </a:p>
          <a:p>
            <a:pPr indent="0" lvl="0" marL="0" rtl="0" algn="l">
              <a:spcBef>
                <a:spcPts val="0"/>
              </a:spcBef>
              <a:spcAft>
                <a:spcPts val="0"/>
              </a:spcAft>
              <a:buNone/>
            </a:pPr>
            <a:r>
              <a:rPr lang="en"/>
              <a:t>Energy density comparisons mostly meaningless.</a:t>
            </a:r>
            <a:endParaRPr/>
          </a:p>
          <a:p>
            <a:pPr indent="0" lvl="0" marL="0" rtl="0" algn="l">
              <a:spcBef>
                <a:spcPts val="0"/>
              </a:spcBef>
              <a:spcAft>
                <a:spcPts val="0"/>
              </a:spcAft>
              <a:buNone/>
            </a:pPr>
            <a:r>
              <a:rPr lang="en"/>
              <a:t>Wikipedia: Harvard Cambridge campus ~200 acres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56f9172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56f9172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56f9172f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56f9172f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56f9172f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56f9172f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56f9172f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56f9172f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56f9172f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56f9172f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15b24a2e3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15b24a2e3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516ec5832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516ec583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to compare oil refineries to renewables- outputs serve totally different purposes. Ex. one of outputs of Motiva is jet fuel.</a:t>
            </a:r>
            <a:endParaRPr/>
          </a:p>
          <a:p>
            <a:pPr indent="0" lvl="0" marL="0" rtl="0" algn="l">
              <a:spcBef>
                <a:spcPts val="0"/>
              </a:spcBef>
              <a:spcAft>
                <a:spcPts val="0"/>
              </a:spcAft>
              <a:buNone/>
            </a:pPr>
            <a:r>
              <a:rPr lang="en"/>
              <a:t>Energy density comparisons mostly meaningless.</a:t>
            </a:r>
            <a:endParaRPr/>
          </a:p>
          <a:p>
            <a:pPr indent="0" lvl="0" marL="0" rtl="0" algn="l">
              <a:spcBef>
                <a:spcPts val="0"/>
              </a:spcBef>
              <a:spcAft>
                <a:spcPts val="0"/>
              </a:spcAft>
              <a:buNone/>
            </a:pPr>
            <a:r>
              <a:rPr lang="en"/>
              <a:t>Wikipedia: Harvard Cambridge campus ~200 acres</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5b24a2e3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5b24a2e3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5b24a2e3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15b24a2e3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5b24a2e3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5b24a2e3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Gravity storage for wind intermittency, except speeds where wind turbines can generate are unsafe for crane operation so fundamental flaws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5b24a2e3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5b24a2e3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1516ec5832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1516ec5832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Sioux Tribe members protested Dakota Access Pipeline, planned for construction near Standing Rock Reservation in North Dakota. Planned to carry shale oil from North Dakota to an oil terminal in Illinois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5b24a2e3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5b24a2e3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15b24a2e32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15b24a2e3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15b24a2e3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5b24a2e3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to compare oil refineries to renewables- outputs serve totally different purposes. Ex. one of outputs of Motiva is jet fuel.</a:t>
            </a:r>
            <a:endParaRPr/>
          </a:p>
          <a:p>
            <a:pPr indent="0" lvl="0" marL="0" rtl="0" algn="l">
              <a:spcBef>
                <a:spcPts val="0"/>
              </a:spcBef>
              <a:spcAft>
                <a:spcPts val="0"/>
              </a:spcAft>
              <a:buNone/>
            </a:pPr>
            <a:r>
              <a:rPr lang="en"/>
              <a:t>Energy density comparisons mostly meaningless.</a:t>
            </a:r>
            <a:endParaRPr/>
          </a:p>
          <a:p>
            <a:pPr indent="0" lvl="0" marL="0" rtl="0" algn="l">
              <a:spcBef>
                <a:spcPts val="0"/>
              </a:spcBef>
              <a:spcAft>
                <a:spcPts val="0"/>
              </a:spcAft>
              <a:buNone/>
            </a:pPr>
            <a:r>
              <a:rPr lang="en"/>
              <a:t>Wikipedia: Harvard Cambridge campus ~200 acres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56f9172f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56f9172f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56f9172f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56f9172f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5b24a2e3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5b24a2e3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blmsolar.anl.gov/sez/identification/" TargetMode="External"/><Relationship Id="rId4" Type="http://schemas.openxmlformats.org/officeDocument/2006/relationships/hyperlink" Target="https://blmsolar.anl.gov/sez/" TargetMode="External"/><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s://www.sbsun.com/2014/03/23/silurian-valley-solarwind-project-up-for-public-discussion-in-barstow/" TargetMode="External"/><Relationship Id="rId4" Type="http://schemas.openxmlformats.org/officeDocument/2006/relationships/hyperlink" Target="https://www.basinandrangewatch.org/Silurian-Wind.html" TargetMode="External"/><Relationship Id="rId5" Type="http://schemas.openxmlformats.org/officeDocument/2006/relationships/image" Target="../media/image10.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www.wsj.com/articles/solar-powers-land-grab-hits-a-snag-environmentalists-11622816381" TargetMode="External"/><Relationship Id="rId4" Type="http://schemas.openxmlformats.org/officeDocument/2006/relationships/hyperlink" Target="https://www.wsj.com/articles/solar-powers-land-grab-hits-a-snag-environmentalists-11622816381" TargetMode="External"/><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www.constellationenergy.com/our-company/locations/location-sites/mystic-generating-station.html" TargetMode="External"/><Relationship Id="rId4" Type="http://schemas.openxmlformats.org/officeDocument/2006/relationships/hyperlink" Target="https://www.constellationenergy.com/our-company/locations/location-sites/mystic-generating-station.html" TargetMode="External"/><Relationship Id="rId5" Type="http://schemas.openxmlformats.org/officeDocument/2006/relationships/image" Target="../media/image15.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www.usgs.gov/centers/southwest-biological-science-center/science/gemini-solar-project" TargetMode="External"/><Relationship Id="rId4" Type="http://schemas.openxmlformats.org/officeDocument/2006/relationships/hyperlink" Target="https://www.wsj.com/articles/solar-powers-land-grab-hits-a-snag-environmentalists-11622816381" TargetMode="External"/><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theconversation.com/us-approves-its-first-big-offshore-wind-farm-near-marthas-vineyard-its-a-breakthrough-for-the-industry-160747" TargetMode="External"/><Relationship Id="rId4" Type="http://schemas.openxmlformats.org/officeDocument/2006/relationships/hyperlink" Target="https://theconversation.com/us-approves-its-first-big-offshore-wind-farm-near-marthas-vineyard-its-a-breakthrough-for-the-industry-160747" TargetMode="External"/><Relationship Id="rId5" Type="http://schemas.openxmlformats.org/officeDocument/2006/relationships/image" Target="../media/image13.png"/><Relationship Id="rId6"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masslive.com/news/2017/12/cape_wind_opposed_by_bill_koch.html" TargetMode="External"/><Relationship Id="rId4" Type="http://schemas.openxmlformats.org/officeDocument/2006/relationships/hyperlink" Target="https://www.boem.gov/sites/default/files/uploadedFiles/BOEM/Renewable_Energy_Program/Studies/Lease%20Area.pdf" TargetMode="External"/><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usatoday.com/story/money/markets/2016/03/19/largest-us-refinery-now-belongs-saudi-arabia/81974062/" TargetMode="External"/><Relationship Id="rId4" Type="http://schemas.openxmlformats.org/officeDocument/2006/relationships/hyperlink" Target="https://www.valero.com/about/locations/port-arthur-refinery" TargetMode="External"/><Relationship Id="rId5" Type="http://schemas.openxmlformats.org/officeDocument/2006/relationships/hyperlink" Target="https://s.hdnux.com/photos/57/55/33/12506817/5/1200x0.jpg" TargetMode="External"/><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s://www.iberdrola.com/documents/20125/1259808/Infographic_Agrovoltaics.pdf/4d70451f-06e0-ca4c-f6b5-eae842b28545?t=1639484268118" TargetMode="Externa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www.youtube.com/watch?v=u_hRm-WFM1M" TargetMode="Externa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docs.wind-watch.org/US-footprints-Strata-2017.pdf" TargetMode="External"/><Relationship Id="rId4" Type="http://schemas.openxmlformats.org/officeDocument/2006/relationships/hyperlink" Target="https://docs.wind-watch.org/US-footprints-Strata-2017.pdf" TargetMode="External"/><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blm.gov/blms-national-renewable-energy-strategy-0" TargetMode="External"/><Relationship Id="rId4" Type="http://schemas.openxmlformats.org/officeDocument/2006/relationships/hyperlink" Target="https://www.whitehouse.gov/briefing-room/presidential-actions/2021/01/27/executive-order-on-tackling-the-climate-crisis-at-home-and-abroad/" TargetMode="External"/><Relationship Id="rId5" Type="http://schemas.openxmlformats.org/officeDocument/2006/relationships/hyperlink" Target="https://blmsolar.anl.gov/sez/" TargetMode="External"/><Relationship Id="rId6" Type="http://schemas.openxmlformats.org/officeDocument/2006/relationships/hyperlink" Target="https://blmsolar.anl.gov/sez/" TargetMode="External"/><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blm.gov/blms-national-renewable-energy-strategy-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blmsolar.anl.gov/sez/identification/" TargetMode="External"/><Relationship Id="rId4" Type="http://schemas.openxmlformats.org/officeDocument/2006/relationships/hyperlink" Target="https://blmsolar.anl.gov/sez/" TargetMode="External"/><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ctrTitle"/>
          </p:nvPr>
        </p:nvSpPr>
        <p:spPr>
          <a:xfrm>
            <a:off x="598100" y="1775222"/>
            <a:ext cx="8222100" cy="83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Renewable Energy:</a:t>
            </a:r>
            <a:endParaRPr/>
          </a:p>
          <a:p>
            <a:pPr indent="0" lvl="0" marL="0" rtl="0" algn="l">
              <a:spcBef>
                <a:spcPts val="0"/>
              </a:spcBef>
              <a:spcAft>
                <a:spcPts val="0"/>
              </a:spcAft>
              <a:buNone/>
            </a:pPr>
            <a:r>
              <a:rPr lang="en"/>
              <a:t>Land Use and Social Issues</a:t>
            </a:r>
            <a:endParaRPr/>
          </a:p>
        </p:txBody>
      </p:sp>
      <p:sp>
        <p:nvSpPr>
          <p:cNvPr id="86" name="Google Shape;86;p13"/>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Harvard Energy Journal Club - Feb. 18,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281375"/>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Environmental/Cultural Screening Criteria</a:t>
            </a:r>
            <a:endParaRPr baseline="30000"/>
          </a:p>
        </p:txBody>
      </p:sp>
      <p:sp>
        <p:nvSpPr>
          <p:cNvPr id="155" name="Google Shape;155;p22"/>
          <p:cNvSpPr txBox="1"/>
          <p:nvPr>
            <p:ph idx="1" type="body"/>
          </p:nvPr>
        </p:nvSpPr>
        <p:spPr>
          <a:xfrm>
            <a:off x="311700" y="1126650"/>
            <a:ext cx="4175700" cy="3103200"/>
          </a:xfrm>
          <a:prstGeom prst="rect">
            <a:avLst/>
          </a:prstGeom>
        </p:spPr>
        <p:txBody>
          <a:bodyPr anchorCtr="0" anchor="ctr" bIns="91425" lIns="91425" spcFirstLastPara="1" rIns="91425" wrap="square" tIns="91425">
            <a:normAutofit/>
          </a:bodyPr>
          <a:lstStyle/>
          <a:p>
            <a:pPr indent="-336550" lvl="0" marL="457200" rtl="0" algn="l">
              <a:spcBef>
                <a:spcPts val="0"/>
              </a:spcBef>
              <a:spcAft>
                <a:spcPts val="0"/>
              </a:spcAft>
              <a:buSzPts val="1700"/>
              <a:buChar char="-"/>
            </a:pPr>
            <a:r>
              <a:rPr lang="en" sz="1700"/>
              <a:t>Mechanically altered</a:t>
            </a:r>
            <a:endParaRPr sz="1700"/>
          </a:p>
          <a:p>
            <a:pPr indent="-336550" lvl="0" marL="457200" rtl="0" algn="l">
              <a:spcBef>
                <a:spcPts val="0"/>
              </a:spcBef>
              <a:spcAft>
                <a:spcPts val="0"/>
              </a:spcAft>
              <a:buSzPts val="1700"/>
              <a:buChar char="-"/>
            </a:pPr>
            <a:r>
              <a:rPr lang="en" sz="1700"/>
              <a:t>Idle </a:t>
            </a:r>
            <a:r>
              <a:rPr lang="en" sz="1700"/>
              <a:t>industrial</a:t>
            </a:r>
            <a:r>
              <a:rPr lang="en" sz="1700"/>
              <a:t> sites</a:t>
            </a:r>
            <a:endParaRPr sz="1700"/>
          </a:p>
          <a:p>
            <a:pPr indent="-336550" lvl="0" marL="457200" rtl="0" algn="l">
              <a:spcBef>
                <a:spcPts val="0"/>
              </a:spcBef>
              <a:spcAft>
                <a:spcPts val="0"/>
              </a:spcAft>
              <a:buSzPts val="1700"/>
              <a:buChar char="-"/>
            </a:pPr>
            <a:r>
              <a:rPr lang="en" sz="1700"/>
              <a:t>Areas invaded by nonnative grasses</a:t>
            </a:r>
            <a:endParaRPr sz="1700"/>
          </a:p>
          <a:p>
            <a:pPr indent="-336550" lvl="0" marL="457200" rtl="0" algn="l">
              <a:spcBef>
                <a:spcPts val="0"/>
              </a:spcBef>
              <a:spcAft>
                <a:spcPts val="0"/>
              </a:spcAft>
              <a:buSzPts val="1700"/>
              <a:buChar char="-"/>
            </a:pPr>
            <a:r>
              <a:rPr lang="en" sz="1700"/>
              <a:t>Colocation with other energy dev.</a:t>
            </a:r>
            <a:endParaRPr sz="1700"/>
          </a:p>
          <a:p>
            <a:pPr indent="0" lvl="0" marL="457200" rtl="0" algn="l">
              <a:spcBef>
                <a:spcPts val="1200"/>
              </a:spcBef>
              <a:spcAft>
                <a:spcPts val="1200"/>
              </a:spcAft>
              <a:buNone/>
            </a:pPr>
            <a:r>
              <a:t/>
            </a:r>
            <a:endParaRPr sz="1700"/>
          </a:p>
        </p:txBody>
      </p:sp>
      <p:sp>
        <p:nvSpPr>
          <p:cNvPr id="156" name="Google Shape;156;p22"/>
          <p:cNvSpPr txBox="1"/>
          <p:nvPr/>
        </p:nvSpPr>
        <p:spPr>
          <a:xfrm>
            <a:off x="6885725" y="4561600"/>
            <a:ext cx="625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https://blmsolar.anl.gov/sez/identification/</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a:t>
            </a:r>
            <a:r>
              <a:rPr lang="en" sz="600" u="sng">
                <a:solidFill>
                  <a:schemeClr val="hlink"/>
                </a:solidFill>
                <a:latin typeface="Roboto"/>
                <a:ea typeface="Roboto"/>
                <a:cs typeface="Roboto"/>
                <a:sym typeface="Roboto"/>
                <a:hlinkClick r:id="rId4"/>
              </a:rPr>
              <a:t> https://blmsolar.anl.gov/sez/</a:t>
            </a:r>
            <a:endParaRPr sz="600">
              <a:latin typeface="Roboto"/>
              <a:ea typeface="Roboto"/>
              <a:cs typeface="Roboto"/>
              <a:sym typeface="Roboto"/>
            </a:endParaRPr>
          </a:p>
        </p:txBody>
      </p:sp>
      <p:sp>
        <p:nvSpPr>
          <p:cNvPr id="157" name="Google Shape;157;p22"/>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Map of Bureau of Land Management “Solar Energy Zones”</a:t>
            </a:r>
            <a:endParaRPr sz="900">
              <a:latin typeface="Roboto"/>
              <a:ea typeface="Roboto"/>
              <a:cs typeface="Roboto"/>
              <a:sym typeface="Roboto"/>
            </a:endParaRPr>
          </a:p>
        </p:txBody>
      </p:sp>
      <p:pic>
        <p:nvPicPr>
          <p:cNvPr id="158" name="Google Shape;158;p22"/>
          <p:cNvPicPr preferRelativeResize="0"/>
          <p:nvPr/>
        </p:nvPicPr>
        <p:blipFill>
          <a:blip r:embed="rId5">
            <a:alphaModFix/>
          </a:blip>
          <a:stretch>
            <a:fillRect/>
          </a:stretch>
        </p:blipFill>
        <p:spPr>
          <a:xfrm>
            <a:off x="4517975" y="1126638"/>
            <a:ext cx="4332230" cy="2890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Silurian</a:t>
            </a:r>
            <a:r>
              <a:rPr lang="en"/>
              <a:t> Wind and Solar </a:t>
            </a:r>
            <a:r>
              <a:rPr baseline="30000" lang="en"/>
              <a:t>1</a:t>
            </a:r>
            <a:endParaRPr baseline="30000"/>
          </a:p>
        </p:txBody>
      </p:sp>
      <p:sp>
        <p:nvSpPr>
          <p:cNvPr id="164" name="Google Shape;164;p23"/>
          <p:cNvSpPr txBox="1"/>
          <p:nvPr>
            <p:ph idx="1" type="body"/>
          </p:nvPr>
        </p:nvSpPr>
        <p:spPr>
          <a:xfrm>
            <a:off x="311700" y="1291200"/>
            <a:ext cx="47649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Status: </a:t>
            </a:r>
            <a:r>
              <a:rPr lang="en" sz="1700">
                <a:solidFill>
                  <a:srgbClr val="FF0000"/>
                </a:solidFill>
              </a:rPr>
              <a:t>Rejected by BLM in 2014</a:t>
            </a:r>
            <a:endParaRPr sz="1700">
              <a:solidFill>
                <a:srgbClr val="000000"/>
              </a:solidFill>
            </a:endParaRPr>
          </a:p>
          <a:p>
            <a:pPr indent="-336550" lvl="0" marL="457200" rtl="0" algn="l">
              <a:spcBef>
                <a:spcPts val="0"/>
              </a:spcBef>
              <a:spcAft>
                <a:spcPts val="0"/>
              </a:spcAft>
              <a:buSzPts val="1700"/>
              <a:buChar char="-"/>
            </a:pPr>
            <a:r>
              <a:rPr lang="en" sz="1700"/>
              <a:t>Combined solar (200MW) and wind project</a:t>
            </a:r>
            <a:endParaRPr sz="1700"/>
          </a:p>
          <a:p>
            <a:pPr indent="-336550" lvl="0" marL="457200" rtl="0" algn="l">
              <a:spcBef>
                <a:spcPts val="0"/>
              </a:spcBef>
              <a:spcAft>
                <a:spcPts val="0"/>
              </a:spcAft>
              <a:buSzPts val="1700"/>
              <a:buChar char="-"/>
            </a:pPr>
            <a:r>
              <a:rPr lang="en" sz="1700"/>
              <a:t>9,000 acres of solar</a:t>
            </a:r>
            <a:endParaRPr sz="1700"/>
          </a:p>
          <a:p>
            <a:pPr indent="-336550" lvl="0" marL="457200" rtl="0" algn="l">
              <a:spcBef>
                <a:spcPts val="0"/>
              </a:spcBef>
              <a:spcAft>
                <a:spcPts val="0"/>
              </a:spcAft>
              <a:buSzPts val="1700"/>
              <a:buChar char="-"/>
            </a:pPr>
            <a:r>
              <a:rPr lang="en" sz="1700"/>
              <a:t>15,000 acres of wind</a:t>
            </a:r>
            <a:endParaRPr sz="1700"/>
          </a:p>
        </p:txBody>
      </p:sp>
      <p:sp>
        <p:nvSpPr>
          <p:cNvPr id="165" name="Google Shape;165;p23"/>
          <p:cNvSpPr txBox="1"/>
          <p:nvPr/>
        </p:nvSpPr>
        <p:spPr>
          <a:xfrm>
            <a:off x="4572000" y="4706050"/>
            <a:ext cx="45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hlinkClick r:id="rId3"/>
              </a:rPr>
              <a:t>https://www.sbsun.com/2014/03/23/silurian-valley-solarwind-project-up-for-public-discussion-in-barstow/</a:t>
            </a:r>
            <a:r>
              <a:rPr lang="en" sz="600">
                <a:latin typeface="Roboto"/>
                <a:ea typeface="Roboto"/>
                <a:cs typeface="Roboto"/>
                <a:sym typeface="Roboto"/>
              </a:rPr>
              <a:t>	</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Images: </a:t>
            </a:r>
            <a:r>
              <a:rPr lang="en" sz="600" u="sng">
                <a:solidFill>
                  <a:schemeClr val="accent5"/>
                </a:solidFill>
                <a:hlinkClick r:id="rId4">
                  <a:extLst>
                    <a:ext uri="{A12FA001-AC4F-418D-AE19-62706E023703}">
                      <ahyp:hlinkClr val="tx"/>
                    </a:ext>
                  </a:extLst>
                </a:hlinkClick>
              </a:rPr>
              <a:t>https://www.basinandrangewatch.org/Silurian-Wind.html</a:t>
            </a:r>
            <a:endParaRPr sz="600">
              <a:latin typeface="Roboto"/>
              <a:ea typeface="Roboto"/>
              <a:cs typeface="Roboto"/>
              <a:sym typeface="Roboto"/>
            </a:endParaRPr>
          </a:p>
        </p:txBody>
      </p:sp>
      <p:sp>
        <p:nvSpPr>
          <p:cNvPr id="166" name="Google Shape;166;p23"/>
          <p:cNvSpPr txBox="1"/>
          <p:nvPr/>
        </p:nvSpPr>
        <p:spPr>
          <a:xfrm>
            <a:off x="5134825" y="4455800"/>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Proposed area of Silurian Solar Project in San Bernardino County, CA</a:t>
            </a:r>
            <a:endParaRPr sz="900">
              <a:latin typeface="Roboto"/>
              <a:ea typeface="Roboto"/>
              <a:cs typeface="Roboto"/>
              <a:sym typeface="Roboto"/>
            </a:endParaRPr>
          </a:p>
        </p:txBody>
      </p:sp>
      <p:pic>
        <p:nvPicPr>
          <p:cNvPr id="167" name="Google Shape;167;p23"/>
          <p:cNvPicPr preferRelativeResize="0"/>
          <p:nvPr/>
        </p:nvPicPr>
        <p:blipFill>
          <a:blip r:embed="rId5">
            <a:alphaModFix/>
          </a:blip>
          <a:stretch>
            <a:fillRect/>
          </a:stretch>
        </p:blipFill>
        <p:spPr>
          <a:xfrm>
            <a:off x="5628975" y="133775"/>
            <a:ext cx="3286150" cy="4322024"/>
          </a:xfrm>
          <a:prstGeom prst="rect">
            <a:avLst/>
          </a:prstGeom>
          <a:noFill/>
          <a:ln>
            <a:noFill/>
          </a:ln>
        </p:spPr>
      </p:pic>
      <p:pic>
        <p:nvPicPr>
          <p:cNvPr id="168" name="Google Shape;168;p23"/>
          <p:cNvPicPr preferRelativeResize="0"/>
          <p:nvPr/>
        </p:nvPicPr>
        <p:blipFill>
          <a:blip r:embed="rId6">
            <a:alphaModFix/>
          </a:blip>
          <a:stretch>
            <a:fillRect/>
          </a:stretch>
        </p:blipFill>
        <p:spPr>
          <a:xfrm>
            <a:off x="818813" y="2645325"/>
            <a:ext cx="3161475" cy="237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Battle Born Solar Project </a:t>
            </a:r>
            <a:r>
              <a:rPr baseline="30000" lang="en"/>
              <a:t>1</a:t>
            </a:r>
            <a:endParaRPr baseline="30000"/>
          </a:p>
        </p:txBody>
      </p:sp>
      <p:sp>
        <p:nvSpPr>
          <p:cNvPr id="174" name="Google Shape;174;p24"/>
          <p:cNvSpPr txBox="1"/>
          <p:nvPr>
            <p:ph idx="1" type="body"/>
          </p:nvPr>
        </p:nvSpPr>
        <p:spPr>
          <a:xfrm>
            <a:off x="159325" y="1465800"/>
            <a:ext cx="4175700" cy="3103200"/>
          </a:xfrm>
          <a:prstGeom prst="rect">
            <a:avLst/>
          </a:prstGeom>
        </p:spPr>
        <p:txBody>
          <a:bodyPr anchorCtr="0" anchor="t" bIns="91425" lIns="91425" spcFirstLastPara="1" rIns="91425" wrap="square" tIns="91425">
            <a:normAutofit lnSpcReduction="10000"/>
          </a:bodyPr>
          <a:lstStyle/>
          <a:p>
            <a:pPr indent="-336550" lvl="0" marL="457200" rtl="0" algn="l">
              <a:spcBef>
                <a:spcPts val="0"/>
              </a:spcBef>
              <a:spcAft>
                <a:spcPts val="0"/>
              </a:spcAft>
              <a:buSzPts val="1700"/>
              <a:buChar char="-"/>
            </a:pPr>
            <a:r>
              <a:rPr lang="en" sz="1700"/>
              <a:t>Status: </a:t>
            </a:r>
            <a:r>
              <a:rPr lang="en" sz="1700">
                <a:solidFill>
                  <a:srgbClr val="FF0000"/>
                </a:solidFill>
              </a:rPr>
              <a:t>Cancelled in 2021</a:t>
            </a:r>
            <a:endParaRPr sz="1700">
              <a:solidFill>
                <a:srgbClr val="FF0000"/>
              </a:solidFill>
            </a:endParaRPr>
          </a:p>
          <a:p>
            <a:pPr indent="-336550" lvl="0" marL="457200" rtl="0" algn="l">
              <a:spcBef>
                <a:spcPts val="0"/>
              </a:spcBef>
              <a:spcAft>
                <a:spcPts val="0"/>
              </a:spcAft>
              <a:buSzPts val="1700"/>
              <a:buChar char="-"/>
            </a:pPr>
            <a:r>
              <a:rPr lang="en" sz="1700"/>
              <a:t>Would-be l</a:t>
            </a:r>
            <a:r>
              <a:rPr lang="en" sz="1700"/>
              <a:t>argest solar project in US</a:t>
            </a:r>
            <a:endParaRPr sz="1700"/>
          </a:p>
          <a:p>
            <a:pPr indent="-336550" lvl="0" marL="457200" rtl="0" algn="l">
              <a:spcBef>
                <a:spcPts val="0"/>
              </a:spcBef>
              <a:spcAft>
                <a:spcPts val="0"/>
              </a:spcAft>
              <a:buSzPts val="1700"/>
              <a:buChar char="-"/>
            </a:pPr>
            <a:r>
              <a:rPr lang="en" sz="1700"/>
              <a:t>14 sq. miles near Las Vegas, NV</a:t>
            </a:r>
            <a:endParaRPr sz="1700"/>
          </a:p>
          <a:p>
            <a:pPr indent="-336550" lvl="0" marL="457200" rtl="0" algn="l">
              <a:spcBef>
                <a:spcPts val="0"/>
              </a:spcBef>
              <a:spcAft>
                <a:spcPts val="0"/>
              </a:spcAft>
              <a:buSzPts val="1700"/>
              <a:buChar char="-"/>
            </a:pPr>
            <a:r>
              <a:rPr lang="en" sz="1700"/>
              <a:t>850 MW capacity</a:t>
            </a:r>
            <a:endParaRPr sz="1700"/>
          </a:p>
          <a:p>
            <a:pPr indent="-336550" lvl="0" marL="457200" rtl="0" algn="l">
              <a:spcBef>
                <a:spcPts val="0"/>
              </a:spcBef>
              <a:spcAft>
                <a:spcPts val="0"/>
              </a:spcAft>
              <a:buSzPts val="1700"/>
              <a:buChar char="-"/>
            </a:pPr>
            <a:r>
              <a:rPr lang="en" sz="1700"/>
              <a:t>Faced opposition from community:</a:t>
            </a:r>
            <a:endParaRPr sz="1700"/>
          </a:p>
          <a:p>
            <a:pPr indent="-336550" lvl="1" marL="914400" rtl="0" algn="l">
              <a:spcBef>
                <a:spcPts val="0"/>
              </a:spcBef>
              <a:spcAft>
                <a:spcPts val="0"/>
              </a:spcAft>
              <a:buSzPts val="1700"/>
              <a:buChar char="-"/>
            </a:pPr>
            <a:r>
              <a:rPr lang="en" sz="1700"/>
              <a:t>Dust</a:t>
            </a:r>
            <a:endParaRPr sz="1700"/>
          </a:p>
          <a:p>
            <a:pPr indent="-336550" lvl="1" marL="914400" rtl="0" algn="l">
              <a:spcBef>
                <a:spcPts val="0"/>
              </a:spcBef>
              <a:spcAft>
                <a:spcPts val="0"/>
              </a:spcAft>
              <a:buSzPts val="1700"/>
              <a:buChar char="-"/>
            </a:pPr>
            <a:r>
              <a:rPr lang="en" sz="1700"/>
              <a:t>“Keep the land unspoiled”</a:t>
            </a:r>
            <a:endParaRPr sz="1700"/>
          </a:p>
          <a:p>
            <a:pPr indent="-336550" lvl="1" marL="914400" rtl="0" algn="l">
              <a:spcBef>
                <a:spcPts val="0"/>
              </a:spcBef>
              <a:spcAft>
                <a:spcPts val="0"/>
              </a:spcAft>
              <a:buSzPts val="1700"/>
              <a:buChar char="-"/>
            </a:pPr>
            <a:r>
              <a:rPr lang="en" sz="1700"/>
              <a:t>Endangered species (tortoise)</a:t>
            </a:r>
            <a:endParaRPr sz="1700"/>
          </a:p>
          <a:p>
            <a:pPr indent="-336550" lvl="1" marL="914400" rtl="0" algn="l">
              <a:spcBef>
                <a:spcPts val="0"/>
              </a:spcBef>
              <a:spcAft>
                <a:spcPts val="0"/>
              </a:spcAft>
              <a:buSzPts val="1700"/>
              <a:buChar char="-"/>
            </a:pPr>
            <a:r>
              <a:rPr lang="en" sz="1700"/>
              <a:t>“Views would not be as beautiful”</a:t>
            </a:r>
            <a:endParaRPr sz="1700"/>
          </a:p>
        </p:txBody>
      </p:sp>
      <p:sp>
        <p:nvSpPr>
          <p:cNvPr id="175" name="Google Shape;175;p24"/>
          <p:cNvSpPr txBox="1"/>
          <p:nvPr/>
        </p:nvSpPr>
        <p:spPr>
          <a:xfrm>
            <a:off x="4572000" y="4706050"/>
            <a:ext cx="45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 https://www.wsj.com/articles/solar-powers-land-grab-hits-a-snag-environmentalists-11622816381</a:t>
            </a:r>
            <a:r>
              <a:rPr lang="en" sz="600">
                <a:latin typeface="Roboto"/>
                <a:ea typeface="Roboto"/>
                <a:cs typeface="Roboto"/>
                <a:sym typeface="Roboto"/>
              </a:rPr>
              <a:t>	</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latin typeface="Roboto"/>
                <a:ea typeface="Roboto"/>
                <a:cs typeface="Roboto"/>
                <a:sym typeface="Roboto"/>
                <a:hlinkClick r:id="rId4"/>
              </a:rPr>
              <a:t>https://www.wsj.com/articles/solar-powers-land-grab-hits-a-snag-environmentalists-11622816381</a:t>
            </a:r>
            <a:endParaRPr sz="600">
              <a:latin typeface="Roboto"/>
              <a:ea typeface="Roboto"/>
              <a:cs typeface="Roboto"/>
              <a:sym typeface="Roboto"/>
            </a:endParaRPr>
          </a:p>
        </p:txBody>
      </p:sp>
      <p:sp>
        <p:nvSpPr>
          <p:cNvPr id="176" name="Google Shape;176;p24"/>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Mormon Mesa, NV, the planned site for the Battle Born Solar Project</a:t>
            </a:r>
            <a:endParaRPr sz="900">
              <a:latin typeface="Roboto"/>
              <a:ea typeface="Roboto"/>
              <a:cs typeface="Roboto"/>
              <a:sym typeface="Roboto"/>
            </a:endParaRPr>
          </a:p>
        </p:txBody>
      </p:sp>
      <p:pic>
        <p:nvPicPr>
          <p:cNvPr id="177" name="Google Shape;177;p24"/>
          <p:cNvPicPr preferRelativeResize="0"/>
          <p:nvPr/>
        </p:nvPicPr>
        <p:blipFill>
          <a:blip r:embed="rId5">
            <a:alphaModFix/>
          </a:blip>
          <a:stretch>
            <a:fillRect/>
          </a:stretch>
        </p:blipFill>
        <p:spPr>
          <a:xfrm>
            <a:off x="4335025" y="920100"/>
            <a:ext cx="4588851" cy="305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5"/>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Mystic Generating Station</a:t>
            </a:r>
            <a:endParaRPr/>
          </a:p>
        </p:txBody>
      </p:sp>
      <p:sp>
        <p:nvSpPr>
          <p:cNvPr id="183" name="Google Shape;183;p25"/>
          <p:cNvSpPr txBox="1"/>
          <p:nvPr>
            <p:ph idx="1" type="body"/>
          </p:nvPr>
        </p:nvSpPr>
        <p:spPr>
          <a:xfrm>
            <a:off x="128225" y="2275925"/>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North of Boston in Everett, MA</a:t>
            </a:r>
            <a:endParaRPr sz="1700"/>
          </a:p>
          <a:p>
            <a:pPr indent="-336550" lvl="0" marL="457200" rtl="0" algn="l">
              <a:spcBef>
                <a:spcPts val="0"/>
              </a:spcBef>
              <a:spcAft>
                <a:spcPts val="0"/>
              </a:spcAft>
              <a:buSzPts val="1700"/>
              <a:buChar char="-"/>
            </a:pPr>
            <a:r>
              <a:rPr lang="en" sz="1700"/>
              <a:t>Two 700+ MW natural gas turbines </a:t>
            </a:r>
            <a:r>
              <a:rPr baseline="30000" lang="en" sz="1700"/>
              <a:t>1</a:t>
            </a:r>
            <a:endParaRPr baseline="30000" sz="1700"/>
          </a:p>
          <a:p>
            <a:pPr indent="-336550" lvl="0" marL="457200" rtl="0" algn="l">
              <a:spcBef>
                <a:spcPts val="0"/>
              </a:spcBef>
              <a:spcAft>
                <a:spcPts val="0"/>
              </a:spcAft>
              <a:buSzPts val="1700"/>
              <a:buChar char="-"/>
            </a:pPr>
            <a:r>
              <a:rPr lang="en" sz="1700"/>
              <a:t>Similar land area to Harvard Yard</a:t>
            </a:r>
            <a:endParaRPr sz="1700"/>
          </a:p>
        </p:txBody>
      </p:sp>
      <p:sp>
        <p:nvSpPr>
          <p:cNvPr id="184" name="Google Shape;184;p25"/>
          <p:cNvSpPr txBox="1"/>
          <p:nvPr/>
        </p:nvSpPr>
        <p:spPr>
          <a:xfrm>
            <a:off x="4572000" y="4706050"/>
            <a:ext cx="45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1.</a:t>
            </a:r>
            <a:r>
              <a:rPr lang="en" sz="600" u="sng">
                <a:solidFill>
                  <a:schemeClr val="hlink"/>
                </a:solidFill>
                <a:latin typeface="Roboto"/>
                <a:ea typeface="Roboto"/>
                <a:cs typeface="Roboto"/>
                <a:sym typeface="Roboto"/>
                <a:hlinkClick r:id="rId3"/>
              </a:rPr>
              <a:t> </a:t>
            </a:r>
            <a:r>
              <a:rPr lang="en" sz="600" u="sng">
                <a:solidFill>
                  <a:schemeClr val="hlink"/>
                </a:solidFill>
                <a:latin typeface="Roboto"/>
                <a:ea typeface="Roboto"/>
                <a:cs typeface="Roboto"/>
                <a:sym typeface="Roboto"/>
                <a:hlinkClick r:id="rId4"/>
              </a:rPr>
              <a:t>https://www.constellationenergy.com/our-company/locations/location-sites/mystic-generating-station.html</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Google Maps</a:t>
            </a:r>
            <a:endParaRPr sz="600">
              <a:latin typeface="Roboto"/>
              <a:ea typeface="Roboto"/>
              <a:cs typeface="Roboto"/>
              <a:sym typeface="Roboto"/>
            </a:endParaRPr>
          </a:p>
        </p:txBody>
      </p:sp>
      <p:sp>
        <p:nvSpPr>
          <p:cNvPr id="185" name="Google Shape;185;p25"/>
          <p:cNvSpPr txBox="1"/>
          <p:nvPr/>
        </p:nvSpPr>
        <p:spPr>
          <a:xfrm>
            <a:off x="5716525" y="3640650"/>
            <a:ext cx="33006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Harvard Yard and Mystic Generating Station</a:t>
            </a:r>
            <a:endParaRPr sz="900">
              <a:latin typeface="Roboto"/>
              <a:ea typeface="Roboto"/>
              <a:cs typeface="Roboto"/>
              <a:sym typeface="Roboto"/>
            </a:endParaRPr>
          </a:p>
          <a:p>
            <a:pPr indent="0" lvl="0" marL="0" rtl="0" algn="r">
              <a:spcBef>
                <a:spcPts val="0"/>
              </a:spcBef>
              <a:spcAft>
                <a:spcPts val="0"/>
              </a:spcAft>
              <a:buNone/>
            </a:pPr>
            <a:r>
              <a:rPr lang="en" sz="900">
                <a:latin typeface="Roboto"/>
                <a:ea typeface="Roboto"/>
                <a:cs typeface="Roboto"/>
                <a:sym typeface="Roboto"/>
              </a:rPr>
              <a:t>(same scale)</a:t>
            </a:r>
            <a:endParaRPr sz="900">
              <a:latin typeface="Roboto"/>
              <a:ea typeface="Roboto"/>
              <a:cs typeface="Roboto"/>
              <a:sym typeface="Roboto"/>
            </a:endParaRPr>
          </a:p>
        </p:txBody>
      </p:sp>
      <p:pic>
        <p:nvPicPr>
          <p:cNvPr id="186" name="Google Shape;186;p25"/>
          <p:cNvPicPr preferRelativeResize="0"/>
          <p:nvPr/>
        </p:nvPicPr>
        <p:blipFill rotWithShape="1">
          <a:blip r:embed="rId5">
            <a:alphaModFix/>
          </a:blip>
          <a:srcRect b="12482" l="18686" r="26784" t="19304"/>
          <a:stretch/>
        </p:blipFill>
        <p:spPr>
          <a:xfrm>
            <a:off x="6434725" y="223975"/>
            <a:ext cx="2582401" cy="3508400"/>
          </a:xfrm>
          <a:prstGeom prst="rect">
            <a:avLst/>
          </a:prstGeom>
          <a:noFill/>
          <a:ln>
            <a:noFill/>
          </a:ln>
        </p:spPr>
      </p:pic>
      <p:pic>
        <p:nvPicPr>
          <p:cNvPr id="187" name="Google Shape;187;p25"/>
          <p:cNvPicPr preferRelativeResize="0"/>
          <p:nvPr/>
        </p:nvPicPr>
        <p:blipFill rotWithShape="1">
          <a:blip r:embed="rId6">
            <a:alphaModFix/>
          </a:blip>
          <a:srcRect b="29164" l="22056" r="33996" t="25843"/>
          <a:stretch/>
        </p:blipFill>
        <p:spPr>
          <a:xfrm>
            <a:off x="4303925" y="2163050"/>
            <a:ext cx="2130800" cy="2314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Gemini</a:t>
            </a:r>
            <a:r>
              <a:rPr lang="en"/>
              <a:t> Solar Project </a:t>
            </a:r>
            <a:r>
              <a:rPr baseline="30000" lang="en"/>
              <a:t>1</a:t>
            </a:r>
            <a:endParaRPr baseline="30000"/>
          </a:p>
        </p:txBody>
      </p:sp>
      <p:sp>
        <p:nvSpPr>
          <p:cNvPr id="193" name="Google Shape;193;p26"/>
          <p:cNvSpPr txBox="1"/>
          <p:nvPr>
            <p:ph idx="1" type="body"/>
          </p:nvPr>
        </p:nvSpPr>
        <p:spPr>
          <a:xfrm>
            <a:off x="311700" y="1465800"/>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Status: </a:t>
            </a:r>
            <a:r>
              <a:rPr lang="en" sz="1700">
                <a:solidFill>
                  <a:srgbClr val="FF9900"/>
                </a:solidFill>
              </a:rPr>
              <a:t>In construction (2023)</a:t>
            </a:r>
            <a:endParaRPr sz="1700">
              <a:solidFill>
                <a:srgbClr val="FF9900"/>
              </a:solidFill>
            </a:endParaRPr>
          </a:p>
          <a:p>
            <a:pPr indent="-336550" lvl="0" marL="457200" rtl="0" algn="l">
              <a:spcBef>
                <a:spcPts val="0"/>
              </a:spcBef>
              <a:spcAft>
                <a:spcPts val="0"/>
              </a:spcAft>
              <a:buSzPts val="1700"/>
              <a:buChar char="-"/>
            </a:pPr>
            <a:r>
              <a:rPr lang="en" sz="1700"/>
              <a:t>690 MW capacity</a:t>
            </a:r>
            <a:endParaRPr sz="1700"/>
          </a:p>
          <a:p>
            <a:pPr indent="-336550" lvl="0" marL="457200" rtl="0" algn="l">
              <a:spcBef>
                <a:spcPts val="0"/>
              </a:spcBef>
              <a:spcAft>
                <a:spcPts val="0"/>
              </a:spcAft>
              <a:buSzPts val="1700"/>
              <a:buChar char="-"/>
            </a:pPr>
            <a:r>
              <a:rPr lang="en" sz="1700"/>
              <a:t>Built on public lands near Las Vegas</a:t>
            </a:r>
            <a:endParaRPr sz="1700"/>
          </a:p>
          <a:p>
            <a:pPr indent="-336550" lvl="0" marL="457200" rtl="0" algn="l">
              <a:spcBef>
                <a:spcPts val="0"/>
              </a:spcBef>
              <a:spcAft>
                <a:spcPts val="0"/>
              </a:spcAft>
              <a:buSzPts val="1700"/>
              <a:buChar char="-"/>
            </a:pPr>
            <a:r>
              <a:rPr lang="en" sz="1700"/>
              <a:t>Threatens habitat for 1,000 endangered desert tortoises</a:t>
            </a:r>
            <a:endParaRPr sz="1700"/>
          </a:p>
          <a:p>
            <a:pPr indent="-336550" lvl="0" marL="457200" rtl="0" algn="l">
              <a:spcBef>
                <a:spcPts val="0"/>
              </a:spcBef>
              <a:spcAft>
                <a:spcPts val="0"/>
              </a:spcAft>
              <a:buSzPts val="1700"/>
              <a:buChar char="-"/>
            </a:pPr>
            <a:r>
              <a:rPr lang="en" sz="1700"/>
              <a:t>Tortoises moved before construction, will be returned after completion</a:t>
            </a:r>
            <a:endParaRPr sz="1700"/>
          </a:p>
        </p:txBody>
      </p:sp>
      <p:sp>
        <p:nvSpPr>
          <p:cNvPr id="194" name="Google Shape;194;p26"/>
          <p:cNvSpPr txBox="1"/>
          <p:nvPr/>
        </p:nvSpPr>
        <p:spPr>
          <a:xfrm>
            <a:off x="4572000" y="4706050"/>
            <a:ext cx="45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https://www.usgs.gov/centers/southwest-biological-science-center/science/gemini-solar-project</a:t>
            </a:r>
            <a:r>
              <a:rPr lang="en" sz="600">
                <a:latin typeface="Roboto"/>
                <a:ea typeface="Roboto"/>
                <a:cs typeface="Roboto"/>
                <a:sym typeface="Roboto"/>
              </a:rPr>
              <a:t>	</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latin typeface="Roboto"/>
                <a:ea typeface="Roboto"/>
                <a:cs typeface="Roboto"/>
                <a:sym typeface="Roboto"/>
                <a:hlinkClick r:id="rId4"/>
              </a:rPr>
              <a:t>https://www.wsj.com/articles/solar-powers-land-grab-hits-a-snag-environmentalists-11622816381</a:t>
            </a:r>
            <a:endParaRPr sz="600">
              <a:latin typeface="Roboto"/>
              <a:ea typeface="Roboto"/>
              <a:cs typeface="Roboto"/>
              <a:sym typeface="Roboto"/>
            </a:endParaRPr>
          </a:p>
        </p:txBody>
      </p:sp>
      <p:sp>
        <p:nvSpPr>
          <p:cNvPr id="195" name="Google Shape;195;p26"/>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Tortoise fence near the Gemini Solar Project site in Nevada</a:t>
            </a:r>
            <a:endParaRPr sz="900">
              <a:latin typeface="Roboto"/>
              <a:ea typeface="Roboto"/>
              <a:cs typeface="Roboto"/>
              <a:sym typeface="Roboto"/>
            </a:endParaRPr>
          </a:p>
        </p:txBody>
      </p:sp>
      <p:pic>
        <p:nvPicPr>
          <p:cNvPr id="196" name="Google Shape;196;p26"/>
          <p:cNvPicPr preferRelativeResize="0"/>
          <p:nvPr/>
        </p:nvPicPr>
        <p:blipFill>
          <a:blip r:embed="rId5">
            <a:alphaModFix/>
          </a:blip>
          <a:stretch>
            <a:fillRect/>
          </a:stretch>
        </p:blipFill>
        <p:spPr>
          <a:xfrm>
            <a:off x="4517975" y="1043250"/>
            <a:ext cx="4405824" cy="293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7"/>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Vineyard Wind</a:t>
            </a:r>
            <a:r>
              <a:rPr lang="en"/>
              <a:t> </a:t>
            </a:r>
            <a:r>
              <a:rPr baseline="30000" lang="en"/>
              <a:t>1</a:t>
            </a:r>
            <a:endParaRPr baseline="30000"/>
          </a:p>
        </p:txBody>
      </p:sp>
      <p:sp>
        <p:nvSpPr>
          <p:cNvPr id="202" name="Google Shape;202;p27"/>
          <p:cNvSpPr txBox="1"/>
          <p:nvPr>
            <p:ph idx="1" type="body"/>
          </p:nvPr>
        </p:nvSpPr>
        <p:spPr>
          <a:xfrm>
            <a:off x="311700" y="1465800"/>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Status: </a:t>
            </a:r>
            <a:r>
              <a:rPr lang="en" sz="1700">
                <a:solidFill>
                  <a:srgbClr val="FF9900"/>
                </a:solidFill>
              </a:rPr>
              <a:t>In construction (2023)</a:t>
            </a:r>
            <a:endParaRPr sz="1700">
              <a:solidFill>
                <a:srgbClr val="FF9900"/>
              </a:solidFill>
            </a:endParaRPr>
          </a:p>
          <a:p>
            <a:pPr indent="-336550" lvl="0" marL="457200" rtl="0" algn="l">
              <a:spcBef>
                <a:spcPts val="0"/>
              </a:spcBef>
              <a:spcAft>
                <a:spcPts val="0"/>
              </a:spcAft>
              <a:buSzPts val="1700"/>
              <a:buChar char="-"/>
            </a:pPr>
            <a:r>
              <a:rPr lang="en" sz="1700"/>
              <a:t>800</a:t>
            </a:r>
            <a:r>
              <a:rPr lang="en" sz="1700"/>
              <a:t> MW capacity</a:t>
            </a:r>
            <a:endParaRPr sz="1700"/>
          </a:p>
          <a:p>
            <a:pPr indent="-336550" lvl="0" marL="457200" rtl="0" algn="l">
              <a:spcBef>
                <a:spcPts val="0"/>
              </a:spcBef>
              <a:spcAft>
                <a:spcPts val="0"/>
              </a:spcAft>
              <a:buSzPts val="1700"/>
              <a:buChar char="-"/>
            </a:pPr>
            <a:r>
              <a:rPr lang="en" sz="1700"/>
              <a:t>62 260m tall turbines</a:t>
            </a:r>
            <a:endParaRPr sz="1700"/>
          </a:p>
          <a:p>
            <a:pPr indent="-336550" lvl="0" marL="457200" rtl="0" algn="l">
              <a:spcBef>
                <a:spcPts val="0"/>
              </a:spcBef>
              <a:spcAft>
                <a:spcPts val="0"/>
              </a:spcAft>
              <a:buSzPts val="1700"/>
              <a:buChar char="-"/>
            </a:pPr>
            <a:r>
              <a:rPr lang="en" sz="1700"/>
              <a:t>14 mi. </a:t>
            </a:r>
            <a:r>
              <a:rPr lang="en" sz="1700"/>
              <a:t>f</a:t>
            </a:r>
            <a:r>
              <a:rPr lang="en" sz="1700"/>
              <a:t>rom Martha’s Vineyard</a:t>
            </a:r>
            <a:endParaRPr sz="1700"/>
          </a:p>
        </p:txBody>
      </p:sp>
      <p:sp>
        <p:nvSpPr>
          <p:cNvPr id="203" name="Google Shape;203;p27"/>
          <p:cNvSpPr txBox="1"/>
          <p:nvPr/>
        </p:nvSpPr>
        <p:spPr>
          <a:xfrm>
            <a:off x="4648550" y="4681800"/>
            <a:ext cx="5283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a:t>
            </a:r>
            <a:r>
              <a:rPr lang="en" sz="600" u="sng">
                <a:solidFill>
                  <a:schemeClr val="hlink"/>
                </a:solidFill>
                <a:hlinkClick r:id="rId3"/>
              </a:rPr>
              <a:t>https://theconversation.com/us-approves-its-first-big-offshore-wind-farm-near-marthas-vineyard-its-a-breakthrough-for-the-industry-160747</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accent5"/>
                </a:solidFill>
                <a:hlinkClick r:id="rId4">
                  <a:extLst>
                    <a:ext uri="{A12FA001-AC4F-418D-AE19-62706E023703}">
                      <ahyp:hlinkClr val="tx"/>
                    </a:ext>
                  </a:extLst>
                </a:hlinkClick>
              </a:rPr>
              <a:t>https://theconversation.com/us-approves-its-first-big-offshore-wind-farm-near-marthas-vineyard-its-a-breakthrough-for-the-industry-160747</a:t>
            </a:r>
            <a:endParaRPr sz="600">
              <a:latin typeface="Roboto"/>
              <a:ea typeface="Roboto"/>
              <a:cs typeface="Roboto"/>
              <a:sym typeface="Roboto"/>
            </a:endParaRPr>
          </a:p>
        </p:txBody>
      </p:sp>
      <p:sp>
        <p:nvSpPr>
          <p:cNvPr id="204" name="Google Shape;204;p27"/>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Existing Bureau of Ocean Energy Management wind leases</a:t>
            </a:r>
            <a:endParaRPr sz="900">
              <a:latin typeface="Roboto"/>
              <a:ea typeface="Roboto"/>
              <a:cs typeface="Roboto"/>
              <a:sym typeface="Roboto"/>
            </a:endParaRPr>
          </a:p>
        </p:txBody>
      </p:sp>
      <p:pic>
        <p:nvPicPr>
          <p:cNvPr id="205" name="Google Shape;205;p27"/>
          <p:cNvPicPr preferRelativeResize="0"/>
          <p:nvPr/>
        </p:nvPicPr>
        <p:blipFill>
          <a:blip r:embed="rId5">
            <a:alphaModFix/>
          </a:blip>
          <a:stretch>
            <a:fillRect/>
          </a:stretch>
        </p:blipFill>
        <p:spPr>
          <a:xfrm>
            <a:off x="4827075" y="206300"/>
            <a:ext cx="4035274" cy="3773024"/>
          </a:xfrm>
          <a:prstGeom prst="rect">
            <a:avLst/>
          </a:prstGeom>
          <a:noFill/>
          <a:ln>
            <a:noFill/>
          </a:ln>
        </p:spPr>
      </p:pic>
      <p:pic>
        <p:nvPicPr>
          <p:cNvPr id="206" name="Google Shape;206;p27"/>
          <p:cNvPicPr preferRelativeResize="0"/>
          <p:nvPr/>
        </p:nvPicPr>
        <p:blipFill>
          <a:blip r:embed="rId6">
            <a:alphaModFix/>
          </a:blip>
          <a:stretch>
            <a:fillRect/>
          </a:stretch>
        </p:blipFill>
        <p:spPr>
          <a:xfrm>
            <a:off x="869688" y="2864550"/>
            <a:ext cx="3059724" cy="2073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Cape Wind</a:t>
            </a:r>
            <a:r>
              <a:rPr lang="en"/>
              <a:t> </a:t>
            </a:r>
            <a:r>
              <a:rPr baseline="30000" lang="en"/>
              <a:t>1</a:t>
            </a:r>
            <a:endParaRPr baseline="30000"/>
          </a:p>
        </p:txBody>
      </p:sp>
      <p:sp>
        <p:nvSpPr>
          <p:cNvPr id="212" name="Google Shape;212;p28"/>
          <p:cNvSpPr txBox="1"/>
          <p:nvPr>
            <p:ph idx="1" type="body"/>
          </p:nvPr>
        </p:nvSpPr>
        <p:spPr>
          <a:xfrm>
            <a:off x="311700" y="1465800"/>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Status: </a:t>
            </a:r>
            <a:r>
              <a:rPr lang="en" sz="1700">
                <a:solidFill>
                  <a:srgbClr val="FF0000"/>
                </a:solidFill>
              </a:rPr>
              <a:t>Cancelled</a:t>
            </a:r>
            <a:r>
              <a:rPr lang="en" sz="1700">
                <a:solidFill>
                  <a:srgbClr val="FF0000"/>
                </a:solidFill>
              </a:rPr>
              <a:t> (2019)</a:t>
            </a:r>
            <a:endParaRPr sz="1700">
              <a:solidFill>
                <a:srgbClr val="FF0000"/>
              </a:solidFill>
            </a:endParaRPr>
          </a:p>
          <a:p>
            <a:pPr indent="-336550" lvl="0" marL="457200" rtl="0" algn="l">
              <a:spcBef>
                <a:spcPts val="0"/>
              </a:spcBef>
              <a:spcAft>
                <a:spcPts val="0"/>
              </a:spcAft>
              <a:buClr>
                <a:srgbClr val="434343"/>
              </a:buClr>
              <a:buSzPts val="1700"/>
              <a:buChar char="-"/>
            </a:pPr>
            <a:r>
              <a:rPr lang="en" sz="1700">
                <a:solidFill>
                  <a:srgbClr val="434343"/>
                </a:solidFill>
              </a:rPr>
              <a:t>&lt;5 mi. from land (visible)</a:t>
            </a:r>
            <a:endParaRPr sz="1700">
              <a:solidFill>
                <a:srgbClr val="434343"/>
              </a:solidFill>
            </a:endParaRPr>
          </a:p>
          <a:p>
            <a:pPr indent="-336550" lvl="0" marL="457200" rtl="0" algn="l">
              <a:spcBef>
                <a:spcPts val="0"/>
              </a:spcBef>
              <a:spcAft>
                <a:spcPts val="0"/>
              </a:spcAft>
              <a:buSzPts val="1700"/>
              <a:buChar char="-"/>
            </a:pPr>
            <a:r>
              <a:rPr lang="en" sz="1700"/>
              <a:t>Opposed for 16 years by </a:t>
            </a:r>
            <a:r>
              <a:rPr lang="en"/>
              <a:t>“a coalition of business and political leaders, Cape Cod and Island communities, Native Americans and fishermen, pilots and environmental advocates”</a:t>
            </a:r>
            <a:endParaRPr sz="3400"/>
          </a:p>
        </p:txBody>
      </p:sp>
      <p:sp>
        <p:nvSpPr>
          <p:cNvPr id="213" name="Google Shape;213;p28"/>
          <p:cNvSpPr txBox="1"/>
          <p:nvPr/>
        </p:nvSpPr>
        <p:spPr>
          <a:xfrm>
            <a:off x="5170225" y="4621600"/>
            <a:ext cx="5283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hlinkClick r:id="rId3"/>
              </a:rPr>
              <a:t>https://www.masslive.com/news/2017/12/cape_wind_opposed_by_bill_koch.html</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hlinkClick r:id="rId4"/>
              </a:rPr>
              <a:t>https://www.boem.gov/sites/default/files/uploadedFiles/BOEM/Renewable_Energy_Program/Studies/Lease%20Area.pdf</a:t>
            </a:r>
            <a:endParaRPr sz="600">
              <a:latin typeface="Roboto"/>
              <a:ea typeface="Roboto"/>
              <a:cs typeface="Roboto"/>
              <a:sym typeface="Roboto"/>
            </a:endParaRPr>
          </a:p>
        </p:txBody>
      </p:sp>
      <p:sp>
        <p:nvSpPr>
          <p:cNvPr id="214" name="Google Shape;214;p28"/>
          <p:cNvSpPr txBox="1"/>
          <p:nvPr/>
        </p:nvSpPr>
        <p:spPr>
          <a:xfrm>
            <a:off x="5000075" y="422787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Planned Cape Wind Lease Area</a:t>
            </a:r>
            <a:endParaRPr sz="900">
              <a:latin typeface="Roboto"/>
              <a:ea typeface="Roboto"/>
              <a:cs typeface="Roboto"/>
              <a:sym typeface="Roboto"/>
            </a:endParaRPr>
          </a:p>
        </p:txBody>
      </p:sp>
      <p:pic>
        <p:nvPicPr>
          <p:cNvPr id="215" name="Google Shape;215;p28"/>
          <p:cNvPicPr preferRelativeResize="0"/>
          <p:nvPr/>
        </p:nvPicPr>
        <p:blipFill>
          <a:blip r:embed="rId5">
            <a:alphaModFix/>
          </a:blip>
          <a:stretch>
            <a:fillRect/>
          </a:stretch>
        </p:blipFill>
        <p:spPr>
          <a:xfrm>
            <a:off x="5060275" y="125925"/>
            <a:ext cx="3780300" cy="4101940"/>
          </a:xfrm>
          <a:prstGeom prst="rect">
            <a:avLst/>
          </a:prstGeom>
          <a:noFill/>
          <a:ln>
            <a:noFill/>
          </a:ln>
        </p:spPr>
      </p:pic>
      <p:sp>
        <p:nvSpPr>
          <p:cNvPr id="216" name="Google Shape;216;p28"/>
          <p:cNvSpPr txBox="1"/>
          <p:nvPr/>
        </p:nvSpPr>
        <p:spPr>
          <a:xfrm>
            <a:off x="311700" y="3096775"/>
            <a:ext cx="4568400" cy="708000"/>
          </a:xfrm>
          <a:prstGeom prst="rect">
            <a:avLst/>
          </a:prstGeom>
          <a:noFill/>
          <a:ln>
            <a:noFill/>
          </a:ln>
        </p:spPr>
        <p:txBody>
          <a:bodyPr anchorCtr="0" anchor="t" bIns="91425" lIns="91425" spcFirstLastPara="1" rIns="91425" wrap="square" tIns="91425">
            <a:spAutoFit/>
          </a:bodyPr>
          <a:lstStyle/>
          <a:p>
            <a:pPr indent="-444500" lvl="0" marL="457200" rtl="0" algn="l">
              <a:lnSpc>
                <a:spcPct val="115000"/>
              </a:lnSpc>
              <a:spcBef>
                <a:spcPts val="0"/>
              </a:spcBef>
              <a:spcAft>
                <a:spcPts val="0"/>
              </a:spcAft>
              <a:buClr>
                <a:schemeClr val="dk2"/>
              </a:buClr>
              <a:buSzPts val="3400"/>
              <a:buFont typeface="Roboto"/>
              <a:buChar char="-"/>
            </a:pPr>
            <a:r>
              <a:rPr lang="en" sz="3400">
                <a:solidFill>
                  <a:schemeClr val="dk2"/>
                </a:solidFill>
                <a:latin typeface="Roboto"/>
                <a:ea typeface="Roboto"/>
                <a:cs typeface="Roboto"/>
                <a:sym typeface="Roboto"/>
              </a:rPr>
              <a:t>and also Bill Koch</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3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nvSpPr>
        <p:spPr>
          <a:xfrm>
            <a:off x="783163" y="4706050"/>
            <a:ext cx="4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Dakota Access Pipeline protests, North Dakota ca. 2016</a:t>
            </a:r>
            <a:endParaRPr b="1">
              <a:solidFill>
                <a:schemeClr val="lt1"/>
              </a:solidFill>
              <a:latin typeface="Roboto"/>
              <a:ea typeface="Roboto"/>
              <a:cs typeface="Roboto"/>
              <a:sym typeface="Roboto"/>
            </a:endParaRPr>
          </a:p>
        </p:txBody>
      </p:sp>
      <p:pic>
        <p:nvPicPr>
          <p:cNvPr id="222" name="Google Shape;222;p29"/>
          <p:cNvPicPr preferRelativeResize="0"/>
          <p:nvPr/>
        </p:nvPicPr>
        <p:blipFill rotWithShape="1">
          <a:blip r:embed="rId3">
            <a:alphaModFix/>
          </a:blip>
          <a:srcRect b="0" l="0" r="0" t="1903"/>
          <a:stretch/>
        </p:blipFill>
        <p:spPr>
          <a:xfrm>
            <a:off x="1363650" y="454825"/>
            <a:ext cx="6416701" cy="43175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nvSpPr>
        <p:spPr>
          <a:xfrm>
            <a:off x="783163" y="4706050"/>
            <a:ext cx="4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Dakota Access Pipeline protests, North Dakota ca. 2016</a:t>
            </a:r>
            <a:endParaRPr b="1">
              <a:solidFill>
                <a:schemeClr val="lt1"/>
              </a:solidFill>
              <a:latin typeface="Roboto"/>
              <a:ea typeface="Roboto"/>
              <a:cs typeface="Roboto"/>
              <a:sym typeface="Roboto"/>
            </a:endParaRPr>
          </a:p>
        </p:txBody>
      </p:sp>
      <p:sp>
        <p:nvSpPr>
          <p:cNvPr id="228" name="Google Shape;228;p30"/>
          <p:cNvSpPr txBox="1"/>
          <p:nvPr/>
        </p:nvSpPr>
        <p:spPr>
          <a:xfrm>
            <a:off x="1368150" y="2240850"/>
            <a:ext cx="6407700" cy="66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latin typeface="Roboto"/>
                <a:ea typeface="Roboto"/>
                <a:cs typeface="Roboto"/>
                <a:sym typeface="Roboto"/>
              </a:rPr>
              <a:t>Compromise?</a:t>
            </a:r>
            <a:endParaRPr sz="31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txBox="1"/>
          <p:nvPr/>
        </p:nvSpPr>
        <p:spPr>
          <a:xfrm>
            <a:off x="783163" y="4706050"/>
            <a:ext cx="4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Dakota Access Pipeline protests, North Dakota ca. 2016</a:t>
            </a:r>
            <a:endParaRPr b="1">
              <a:solidFill>
                <a:schemeClr val="lt1"/>
              </a:solidFill>
              <a:latin typeface="Roboto"/>
              <a:ea typeface="Roboto"/>
              <a:cs typeface="Roboto"/>
              <a:sym typeface="Roboto"/>
            </a:endParaRPr>
          </a:p>
        </p:txBody>
      </p:sp>
      <p:pic>
        <p:nvPicPr>
          <p:cNvPr id="234" name="Google Shape;234;p31"/>
          <p:cNvPicPr preferRelativeResize="0"/>
          <p:nvPr/>
        </p:nvPicPr>
        <p:blipFill>
          <a:blip r:embed="rId3">
            <a:alphaModFix/>
          </a:blip>
          <a:stretch>
            <a:fillRect/>
          </a:stretch>
        </p:blipFill>
        <p:spPr>
          <a:xfrm>
            <a:off x="165775" y="132325"/>
            <a:ext cx="4406224" cy="4792541"/>
          </a:xfrm>
          <a:prstGeom prst="rect">
            <a:avLst/>
          </a:prstGeom>
          <a:noFill/>
          <a:ln>
            <a:noFill/>
          </a:ln>
        </p:spPr>
      </p:pic>
      <p:sp>
        <p:nvSpPr>
          <p:cNvPr id="235" name="Google Shape;235;p31"/>
          <p:cNvSpPr/>
          <p:nvPr/>
        </p:nvSpPr>
        <p:spPr>
          <a:xfrm>
            <a:off x="165850" y="1687575"/>
            <a:ext cx="4302000" cy="3237300"/>
          </a:xfrm>
          <a:prstGeom prst="rect">
            <a:avLst/>
          </a:prstGeom>
          <a:solidFill>
            <a:srgbClr val="000000">
              <a:alpha val="950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236" name="Google Shape;236;p31"/>
          <p:cNvPicPr preferRelativeResize="0"/>
          <p:nvPr/>
        </p:nvPicPr>
        <p:blipFill>
          <a:blip r:embed="rId4">
            <a:alphaModFix/>
          </a:blip>
          <a:stretch>
            <a:fillRect/>
          </a:stretch>
        </p:blipFill>
        <p:spPr>
          <a:xfrm>
            <a:off x="4645566" y="1363628"/>
            <a:ext cx="4301999" cy="24162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Benchmark: Motiva Refinery</a:t>
            </a:r>
            <a:endParaRPr/>
          </a:p>
        </p:txBody>
      </p:sp>
      <p:sp>
        <p:nvSpPr>
          <p:cNvPr id="92" name="Google Shape;92;p14"/>
          <p:cNvSpPr txBox="1"/>
          <p:nvPr>
            <p:ph idx="1" type="body"/>
          </p:nvPr>
        </p:nvSpPr>
        <p:spPr>
          <a:xfrm>
            <a:off x="311700" y="1465800"/>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Largest oil refinery in North America</a:t>
            </a:r>
            <a:endParaRPr sz="1700"/>
          </a:p>
          <a:p>
            <a:pPr indent="-336550" lvl="0" marL="457200" rtl="0" algn="l">
              <a:spcBef>
                <a:spcPts val="0"/>
              </a:spcBef>
              <a:spcAft>
                <a:spcPts val="0"/>
              </a:spcAft>
              <a:buSzPts val="1700"/>
              <a:buChar char="-"/>
            </a:pPr>
            <a:r>
              <a:rPr lang="en" sz="1700"/>
              <a:t>4,000 acre site in Port Arthur, TX</a:t>
            </a:r>
            <a:endParaRPr sz="1700"/>
          </a:p>
          <a:p>
            <a:pPr indent="-336550" lvl="0" marL="457200" rtl="0" algn="l">
              <a:spcBef>
                <a:spcPts val="0"/>
              </a:spcBef>
              <a:spcAft>
                <a:spcPts val="0"/>
              </a:spcAft>
              <a:buSzPts val="1700"/>
              <a:buChar char="-"/>
            </a:pPr>
            <a:r>
              <a:rPr lang="en" sz="1700"/>
              <a:t>Owned by Saudi Aramco</a:t>
            </a:r>
            <a:endParaRPr sz="1700"/>
          </a:p>
          <a:p>
            <a:pPr indent="-336550" lvl="0" marL="457200" rtl="0" algn="l">
              <a:spcBef>
                <a:spcPts val="0"/>
              </a:spcBef>
              <a:spcAft>
                <a:spcPts val="0"/>
              </a:spcAft>
              <a:buSzPts val="1700"/>
              <a:buChar char="-"/>
            </a:pPr>
            <a:r>
              <a:rPr lang="en" sz="1700"/>
              <a:t>603,000 barrels/day capacity </a:t>
            </a:r>
            <a:r>
              <a:rPr baseline="30000" lang="en" sz="1700"/>
              <a:t>1</a:t>
            </a:r>
            <a:endParaRPr baseline="30000" sz="1700"/>
          </a:p>
          <a:p>
            <a:pPr indent="-336550" lvl="0" marL="457200" rtl="0" algn="l">
              <a:spcBef>
                <a:spcPts val="0"/>
              </a:spcBef>
              <a:spcAft>
                <a:spcPts val="0"/>
              </a:spcAft>
              <a:buSzPts val="1700"/>
              <a:buChar char="-"/>
            </a:pPr>
            <a:r>
              <a:rPr lang="en" sz="1700"/>
              <a:t>770 employees </a:t>
            </a:r>
            <a:r>
              <a:rPr baseline="30000" lang="en" sz="1700"/>
              <a:t>2</a:t>
            </a:r>
            <a:endParaRPr baseline="30000" sz="1700"/>
          </a:p>
          <a:p>
            <a:pPr indent="-336550" lvl="0" marL="457200" rtl="0" algn="l">
              <a:spcBef>
                <a:spcPts val="0"/>
              </a:spcBef>
              <a:spcAft>
                <a:spcPts val="0"/>
              </a:spcAft>
              <a:buSzPts val="1700"/>
              <a:buChar char="-"/>
            </a:pPr>
            <a:r>
              <a:rPr lang="en" sz="1700"/>
              <a:t>“Processes heavy sour crude oil and other feedstocks…”</a:t>
            </a:r>
            <a:endParaRPr sz="1700"/>
          </a:p>
          <a:p>
            <a:pPr indent="-336550" lvl="0" marL="457200" rtl="0" algn="l">
              <a:spcBef>
                <a:spcPts val="0"/>
              </a:spcBef>
              <a:spcAft>
                <a:spcPts val="0"/>
              </a:spcAft>
              <a:buSzPts val="1700"/>
              <a:buChar char="-"/>
            </a:pPr>
            <a:r>
              <a:rPr lang="en" sz="1700"/>
              <a:t>Numerous environmental justice issues</a:t>
            </a:r>
            <a:endParaRPr sz="1700"/>
          </a:p>
        </p:txBody>
      </p:sp>
      <p:sp>
        <p:nvSpPr>
          <p:cNvPr id="93" name="Google Shape;93;p14"/>
          <p:cNvSpPr txBox="1"/>
          <p:nvPr/>
        </p:nvSpPr>
        <p:spPr>
          <a:xfrm>
            <a:off x="4572000" y="4706050"/>
            <a:ext cx="452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1. </a:t>
            </a:r>
            <a:r>
              <a:rPr lang="en" sz="600" u="sng">
                <a:solidFill>
                  <a:schemeClr val="hlink"/>
                </a:solidFill>
                <a:latin typeface="Roboto"/>
                <a:ea typeface="Roboto"/>
                <a:cs typeface="Roboto"/>
                <a:sym typeface="Roboto"/>
                <a:hlinkClick r:id="rId3"/>
              </a:rPr>
              <a:t>https://www.usatoday.com/story/money/markets/2016/03/19/largest-us-refinery-now-belongs-saudi-arabia/81974062/</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2. </a:t>
            </a:r>
            <a:r>
              <a:rPr lang="en" sz="600" u="sng">
                <a:solidFill>
                  <a:schemeClr val="hlink"/>
                </a:solidFill>
                <a:latin typeface="Roboto"/>
                <a:ea typeface="Roboto"/>
                <a:cs typeface="Roboto"/>
                <a:sym typeface="Roboto"/>
                <a:hlinkClick r:id="rId4"/>
              </a:rPr>
              <a:t>https://www.valero.com/about/locations/port-arthur-refinery</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latin typeface="Roboto"/>
                <a:ea typeface="Roboto"/>
                <a:cs typeface="Roboto"/>
                <a:sym typeface="Roboto"/>
                <a:hlinkClick r:id="rId5"/>
              </a:rPr>
              <a:t>https://s.hdnux.com/photos/57/55/33/12506817/5/1200x0.jpg</a:t>
            </a:r>
            <a:endParaRPr sz="600">
              <a:latin typeface="Roboto"/>
              <a:ea typeface="Roboto"/>
              <a:cs typeface="Roboto"/>
              <a:sym typeface="Roboto"/>
            </a:endParaRPr>
          </a:p>
        </p:txBody>
      </p:sp>
      <p:pic>
        <p:nvPicPr>
          <p:cNvPr id="94" name="Google Shape;94;p14"/>
          <p:cNvPicPr preferRelativeResize="0"/>
          <p:nvPr/>
        </p:nvPicPr>
        <p:blipFill>
          <a:blip r:embed="rId6">
            <a:alphaModFix/>
          </a:blip>
          <a:stretch>
            <a:fillRect/>
          </a:stretch>
        </p:blipFill>
        <p:spPr>
          <a:xfrm>
            <a:off x="4572000" y="1193675"/>
            <a:ext cx="4351800" cy="2756140"/>
          </a:xfrm>
          <a:prstGeom prst="rect">
            <a:avLst/>
          </a:prstGeom>
          <a:noFill/>
          <a:ln>
            <a:noFill/>
          </a:ln>
        </p:spPr>
      </p:pic>
      <p:sp>
        <p:nvSpPr>
          <p:cNvPr id="95" name="Google Shape;95;p14"/>
          <p:cNvSpPr txBox="1"/>
          <p:nvPr/>
        </p:nvSpPr>
        <p:spPr>
          <a:xfrm>
            <a:off x="7147275" y="3979325"/>
            <a:ext cx="17766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Motiva Refinery</a:t>
            </a:r>
            <a:endParaRPr sz="9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2"/>
          <p:cNvSpPr txBox="1"/>
          <p:nvPr>
            <p:ph type="title"/>
          </p:nvPr>
        </p:nvSpPr>
        <p:spPr>
          <a:xfrm>
            <a:off x="278275" y="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Sus Math</a:t>
            </a:r>
            <a:endParaRPr/>
          </a:p>
        </p:txBody>
      </p:sp>
      <p:sp>
        <p:nvSpPr>
          <p:cNvPr id="242" name="Google Shape;242;p32"/>
          <p:cNvSpPr txBox="1"/>
          <p:nvPr/>
        </p:nvSpPr>
        <p:spPr>
          <a:xfrm>
            <a:off x="4956225" y="4735325"/>
            <a:ext cx="5350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hlinkClick r:id="rId3"/>
              </a:rPr>
              <a:t>https://www.iberdrola.com/documents/20125/1259808/Infographic_Agrovoltaics.pdf/4d70451f-06e0-ca4c-f6b5-eae842b28545?t=1639484268118</a:t>
            </a:r>
            <a:endParaRPr sz="600">
              <a:latin typeface="Roboto"/>
              <a:ea typeface="Roboto"/>
              <a:cs typeface="Roboto"/>
              <a:sym typeface="Roboto"/>
            </a:endParaRPr>
          </a:p>
        </p:txBody>
      </p:sp>
      <p:pic>
        <p:nvPicPr>
          <p:cNvPr id="243" name="Google Shape;243;p32"/>
          <p:cNvPicPr preferRelativeResize="0"/>
          <p:nvPr/>
        </p:nvPicPr>
        <p:blipFill>
          <a:blip r:embed="rId4">
            <a:alphaModFix/>
          </a:blip>
          <a:stretch>
            <a:fillRect/>
          </a:stretch>
        </p:blipFill>
        <p:spPr>
          <a:xfrm>
            <a:off x="1764163" y="735600"/>
            <a:ext cx="5615675" cy="3969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These solar panels are breathing new life into farms struggling amid trade wars, high commodity prices, and the climate crisis.&#10;» Subscribe to NowThis: http://go.nowth.is/News_Subscribe&#10;» Sign up for our newsletter KnowThis to get the biggest stories of the day delivered straight to your inbox: https://go.nowth.is/KnowThis&#10;&#10;This video was created in partnership with Emerson Collective https://www.emersoncollective.com.&#10;&#10;For more climate crisis news, stories on environmental issues, and world news, subscribe to NowThis News.&#10;&#10;#SolarPanels #Farming #ClimateChange #News #NowThis #NowThisNews&#10;&#10;Connect with NowThis&#10;» Like us on Facebook: http://go.nowth.is/News_Facebook&#10;» Tweet us on Twitter: http://go.nowth.is/News_Twitter&#10;» Follow us on Instagram: http://go.nowth.is/News_Instagram&#10;» Find us on Snapchat Discover: http://go.nowth.is/News_Snapchat&#10;&#10;NowThis is your premier news outlet providing you with all the videos you need to stay up to date on all the latest in trending news. From entertainment to politics, to viral videos and breaking news stories, we’re delivering all you need to know straight to your social feeds. We live where you live.&#10;&#10;http://www.youtube.com/nowthisnews&#10;@nowthisnews" id="248" name="Google Shape;248;p33" title="Agrivoltaics: Solar Panels Bring Life to Struggling Farms | NowThis">
            <a:hlinkClick r:id="rId3"/>
          </p:cNvPr>
          <p:cNvPicPr preferRelativeResize="0"/>
          <p:nvPr/>
        </p:nvPicPr>
        <p:blipFill>
          <a:blip r:embed="rId4">
            <a:alphaModFix/>
          </a:blip>
          <a:stretch>
            <a:fillRect/>
          </a:stretch>
        </p:blipFill>
        <p:spPr>
          <a:xfrm>
            <a:off x="1385725" y="182038"/>
            <a:ext cx="6372559" cy="4779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4"/>
          <p:cNvPicPr preferRelativeResize="0"/>
          <p:nvPr/>
        </p:nvPicPr>
        <p:blipFill>
          <a:blip r:embed="rId3">
            <a:alphaModFix/>
          </a:blip>
          <a:stretch>
            <a:fillRect/>
          </a:stretch>
        </p:blipFill>
        <p:spPr>
          <a:xfrm>
            <a:off x="366838" y="185563"/>
            <a:ext cx="8410324" cy="4772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 summary</a:t>
            </a:r>
            <a:endParaRPr baseline="30000"/>
          </a:p>
        </p:txBody>
      </p:sp>
      <p:sp>
        <p:nvSpPr>
          <p:cNvPr id="259" name="Google Shape;259;p35"/>
          <p:cNvSpPr txBox="1"/>
          <p:nvPr>
            <p:ph idx="1" type="body"/>
          </p:nvPr>
        </p:nvSpPr>
        <p:spPr>
          <a:xfrm>
            <a:off x="311700" y="1465800"/>
            <a:ext cx="71532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No one-size-fits-all approach will work</a:t>
            </a:r>
            <a:endParaRPr sz="1700"/>
          </a:p>
          <a:p>
            <a:pPr indent="-336550" lvl="0" marL="457200" rtl="0" algn="l">
              <a:spcBef>
                <a:spcPts val="0"/>
              </a:spcBef>
              <a:spcAft>
                <a:spcPts val="0"/>
              </a:spcAft>
              <a:buSzPts val="1700"/>
              <a:buChar char="-"/>
            </a:pPr>
            <a:r>
              <a:rPr lang="en" sz="1700"/>
              <a:t>Tension </a:t>
            </a:r>
            <a:r>
              <a:rPr lang="en" sz="1700"/>
              <a:t>between</a:t>
            </a:r>
            <a:r>
              <a:rPr lang="en" sz="1700"/>
              <a:t> conservation / energy / aesthetics will continue</a:t>
            </a:r>
            <a:endParaRPr sz="1700"/>
          </a:p>
          <a:p>
            <a:pPr indent="-336550" lvl="0" marL="457200" rtl="0" algn="l">
              <a:spcBef>
                <a:spcPts val="0"/>
              </a:spcBef>
              <a:spcAft>
                <a:spcPts val="0"/>
              </a:spcAft>
              <a:buSzPts val="1700"/>
              <a:buChar char="-"/>
            </a:pPr>
            <a:r>
              <a:rPr lang="en" sz="1700"/>
              <a:t>Local ecology vs. global climate</a:t>
            </a:r>
            <a:endParaRPr sz="1700"/>
          </a:p>
          <a:p>
            <a:pPr indent="-336550" lvl="0" marL="457200" rtl="0" algn="l">
              <a:spcBef>
                <a:spcPts val="0"/>
              </a:spcBef>
              <a:spcAft>
                <a:spcPts val="0"/>
              </a:spcAft>
              <a:buSzPts val="1700"/>
              <a:buChar char="-"/>
            </a:pPr>
            <a:r>
              <a:rPr lang="en" sz="1700"/>
              <a:t>No great examples of compromise</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5"/>
          <p:cNvPicPr preferRelativeResize="0"/>
          <p:nvPr/>
        </p:nvPicPr>
        <p:blipFill>
          <a:blip r:embed="rId3">
            <a:alphaModFix/>
          </a:blip>
          <a:stretch>
            <a:fillRect/>
          </a:stretch>
        </p:blipFill>
        <p:spPr>
          <a:xfrm>
            <a:off x="704902" y="0"/>
            <a:ext cx="7734180" cy="5143501"/>
          </a:xfrm>
          <a:prstGeom prst="rect">
            <a:avLst/>
          </a:prstGeom>
          <a:noFill/>
          <a:ln>
            <a:noFill/>
          </a:ln>
        </p:spPr>
      </p:pic>
      <p:sp>
        <p:nvSpPr>
          <p:cNvPr id="101" name="Google Shape;101;p15"/>
          <p:cNvSpPr txBox="1"/>
          <p:nvPr/>
        </p:nvSpPr>
        <p:spPr>
          <a:xfrm>
            <a:off x="783163" y="4706050"/>
            <a:ext cx="4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Dakota Access Pipeline protests, North Dakota ca. 2016</a:t>
            </a:r>
            <a:endParaRPr b="1">
              <a:solidFill>
                <a:schemeClr val="lt1"/>
              </a:solidFill>
              <a:latin typeface="Roboto"/>
              <a:ea typeface="Roboto"/>
              <a:cs typeface="Roboto"/>
              <a:sym typeface="Roboto"/>
            </a:endParaRPr>
          </a:p>
        </p:txBody>
      </p:sp>
      <p:pic>
        <p:nvPicPr>
          <p:cNvPr id="102" name="Google Shape;102;p15"/>
          <p:cNvPicPr preferRelativeResize="0"/>
          <p:nvPr/>
        </p:nvPicPr>
        <p:blipFill>
          <a:blip r:embed="rId4">
            <a:alphaModFix/>
          </a:blip>
          <a:stretch>
            <a:fillRect/>
          </a:stretch>
        </p:blipFill>
        <p:spPr>
          <a:xfrm>
            <a:off x="31750" y="1"/>
            <a:ext cx="1781525" cy="1660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311700" y="281375"/>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Challenges of a renewable energy transition</a:t>
            </a:r>
            <a:endParaRPr baseline="30000"/>
          </a:p>
        </p:txBody>
      </p:sp>
      <p:sp>
        <p:nvSpPr>
          <p:cNvPr id="108" name="Google Shape;108;p16"/>
          <p:cNvSpPr txBox="1"/>
          <p:nvPr>
            <p:ph idx="1" type="body"/>
          </p:nvPr>
        </p:nvSpPr>
        <p:spPr>
          <a:xfrm>
            <a:off x="311700" y="1126650"/>
            <a:ext cx="4175700" cy="3103200"/>
          </a:xfrm>
          <a:prstGeom prst="rect">
            <a:avLst/>
          </a:prstGeom>
        </p:spPr>
        <p:txBody>
          <a:bodyPr anchorCtr="0" anchor="ctr" bIns="91425" lIns="91425" spcFirstLastPara="1" rIns="91425" wrap="square" tIns="91425">
            <a:normAutofit/>
          </a:bodyPr>
          <a:lstStyle/>
          <a:p>
            <a:pPr indent="-336550" lvl="0" marL="457200" rtl="0" algn="l">
              <a:spcBef>
                <a:spcPts val="0"/>
              </a:spcBef>
              <a:spcAft>
                <a:spcPts val="0"/>
              </a:spcAft>
              <a:buSzPts val="1700"/>
              <a:buChar char="-"/>
            </a:pPr>
            <a:r>
              <a:rPr lang="en" sz="1700"/>
              <a:t>Land Use (competition for resources, energy density)</a:t>
            </a:r>
            <a:endParaRPr sz="1700"/>
          </a:p>
          <a:p>
            <a:pPr indent="-336550" lvl="0" marL="457200" rtl="0" algn="l">
              <a:spcBef>
                <a:spcPts val="0"/>
              </a:spcBef>
              <a:spcAft>
                <a:spcPts val="0"/>
              </a:spcAft>
              <a:buSzPts val="1700"/>
              <a:buChar char="-"/>
            </a:pPr>
            <a:r>
              <a:rPr lang="en" sz="1700"/>
              <a:t>Intermittency/storage</a:t>
            </a:r>
            <a:endParaRPr sz="1700"/>
          </a:p>
          <a:p>
            <a:pPr indent="-336550" lvl="0" marL="457200" rtl="0" algn="l">
              <a:spcBef>
                <a:spcPts val="0"/>
              </a:spcBef>
              <a:spcAft>
                <a:spcPts val="0"/>
              </a:spcAft>
              <a:buSzPts val="1700"/>
              <a:buChar char="-"/>
            </a:pPr>
            <a:r>
              <a:rPr lang="en" sz="1700"/>
              <a:t>Resource use (batteries, rare metals, etc.)</a:t>
            </a:r>
            <a:endParaRPr sz="1700"/>
          </a:p>
          <a:p>
            <a:pPr indent="-336550" lvl="0" marL="457200" rtl="0" algn="l">
              <a:spcBef>
                <a:spcPts val="0"/>
              </a:spcBef>
              <a:spcAft>
                <a:spcPts val="0"/>
              </a:spcAft>
              <a:buSzPts val="1700"/>
              <a:buChar char="-"/>
            </a:pPr>
            <a:r>
              <a:rPr lang="en" sz="1700"/>
              <a:t>Transmission</a:t>
            </a:r>
            <a:endParaRPr sz="1700"/>
          </a:p>
          <a:p>
            <a:pPr indent="-336550" lvl="0" marL="457200" rtl="0" algn="l">
              <a:spcBef>
                <a:spcPts val="0"/>
              </a:spcBef>
              <a:spcAft>
                <a:spcPts val="0"/>
              </a:spcAft>
              <a:buSzPts val="1700"/>
              <a:buChar char="-"/>
            </a:pPr>
            <a:r>
              <a:rPr lang="en" sz="1700"/>
              <a:t>Lifecycle (recycling of used materials)</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311700" y="281375"/>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Challenges of a renewable energy transition</a:t>
            </a:r>
            <a:endParaRPr baseline="30000"/>
          </a:p>
        </p:txBody>
      </p:sp>
      <p:sp>
        <p:nvSpPr>
          <p:cNvPr id="114" name="Google Shape;114;p17"/>
          <p:cNvSpPr txBox="1"/>
          <p:nvPr>
            <p:ph idx="1" type="body"/>
          </p:nvPr>
        </p:nvSpPr>
        <p:spPr>
          <a:xfrm>
            <a:off x="311700" y="1126650"/>
            <a:ext cx="4175700" cy="3103200"/>
          </a:xfrm>
          <a:prstGeom prst="rect">
            <a:avLst/>
          </a:prstGeom>
        </p:spPr>
        <p:txBody>
          <a:bodyPr anchorCtr="0" anchor="ctr" bIns="91425" lIns="91425" spcFirstLastPara="1" rIns="91425" wrap="square" tIns="91425">
            <a:normAutofit/>
          </a:bodyPr>
          <a:lstStyle/>
          <a:p>
            <a:pPr indent="-336550" lvl="0" marL="457200" rtl="0" algn="l">
              <a:spcBef>
                <a:spcPts val="0"/>
              </a:spcBef>
              <a:spcAft>
                <a:spcPts val="0"/>
              </a:spcAft>
              <a:buSzPts val="1700"/>
              <a:buChar char="-"/>
            </a:pPr>
            <a:r>
              <a:rPr lang="en" sz="1700"/>
              <a:t>Land Use (competition for resources, energy density)</a:t>
            </a:r>
            <a:endParaRPr sz="1700"/>
          </a:p>
          <a:p>
            <a:pPr indent="-336550" lvl="0" marL="457200" rtl="0" algn="l">
              <a:spcBef>
                <a:spcPts val="0"/>
              </a:spcBef>
              <a:spcAft>
                <a:spcPts val="0"/>
              </a:spcAft>
              <a:buClr>
                <a:srgbClr val="CCCCCC"/>
              </a:buClr>
              <a:buSzPts val="1700"/>
              <a:buChar char="-"/>
            </a:pPr>
            <a:r>
              <a:rPr lang="en" sz="1700">
                <a:solidFill>
                  <a:srgbClr val="CCCCCC"/>
                </a:solidFill>
              </a:rPr>
              <a:t>Intermittency/storage</a:t>
            </a:r>
            <a:endParaRPr sz="1700">
              <a:solidFill>
                <a:srgbClr val="CCCCCC"/>
              </a:solidFill>
            </a:endParaRPr>
          </a:p>
          <a:p>
            <a:pPr indent="-336550" lvl="0" marL="457200" rtl="0" algn="l">
              <a:spcBef>
                <a:spcPts val="0"/>
              </a:spcBef>
              <a:spcAft>
                <a:spcPts val="0"/>
              </a:spcAft>
              <a:buClr>
                <a:srgbClr val="CCCCCC"/>
              </a:buClr>
              <a:buSzPts val="1700"/>
              <a:buChar char="-"/>
            </a:pPr>
            <a:r>
              <a:rPr lang="en" sz="1700">
                <a:solidFill>
                  <a:srgbClr val="CCCCCC"/>
                </a:solidFill>
              </a:rPr>
              <a:t>Resource use (batteries, rare metals, etc.)</a:t>
            </a:r>
            <a:endParaRPr sz="1700">
              <a:solidFill>
                <a:srgbClr val="CCCCCC"/>
              </a:solidFill>
            </a:endParaRPr>
          </a:p>
          <a:p>
            <a:pPr indent="-336550" lvl="0" marL="457200" rtl="0" algn="l">
              <a:spcBef>
                <a:spcPts val="0"/>
              </a:spcBef>
              <a:spcAft>
                <a:spcPts val="0"/>
              </a:spcAft>
              <a:buClr>
                <a:srgbClr val="CCCCCC"/>
              </a:buClr>
              <a:buSzPts val="1700"/>
              <a:buChar char="-"/>
            </a:pPr>
            <a:r>
              <a:rPr lang="en" sz="1700">
                <a:solidFill>
                  <a:srgbClr val="CCCCCC"/>
                </a:solidFill>
              </a:rPr>
              <a:t>Transmission</a:t>
            </a:r>
            <a:endParaRPr sz="1700">
              <a:solidFill>
                <a:srgbClr val="CCCCCC"/>
              </a:solidFill>
            </a:endParaRPr>
          </a:p>
          <a:p>
            <a:pPr indent="-336550" lvl="0" marL="457200" rtl="0" algn="l">
              <a:spcBef>
                <a:spcPts val="0"/>
              </a:spcBef>
              <a:spcAft>
                <a:spcPts val="0"/>
              </a:spcAft>
              <a:buClr>
                <a:srgbClr val="CCCCCC"/>
              </a:buClr>
              <a:buSzPts val="1700"/>
              <a:buChar char="-"/>
            </a:pPr>
            <a:r>
              <a:rPr lang="en" sz="1700">
                <a:solidFill>
                  <a:srgbClr val="CCCCCC"/>
                </a:solidFill>
              </a:rPr>
              <a:t>Lifecycle (recycling of used materials)</a:t>
            </a:r>
            <a:endParaRPr sz="1700">
              <a:solidFill>
                <a:srgbClr val="CCCC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Land Use Efficiency by Energy Source</a:t>
            </a:r>
            <a:endParaRPr/>
          </a:p>
        </p:txBody>
      </p:sp>
      <p:sp>
        <p:nvSpPr>
          <p:cNvPr id="120" name="Google Shape;120;p18"/>
          <p:cNvSpPr txBox="1"/>
          <p:nvPr>
            <p:ph idx="1" type="body"/>
          </p:nvPr>
        </p:nvSpPr>
        <p:spPr>
          <a:xfrm>
            <a:off x="311700" y="1465800"/>
            <a:ext cx="44931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Hydro is least efficient in terms of land use by clear margin</a:t>
            </a:r>
            <a:endParaRPr sz="1700"/>
          </a:p>
          <a:p>
            <a:pPr indent="-336550" lvl="0" marL="457200" rtl="0" algn="l">
              <a:spcBef>
                <a:spcPts val="0"/>
              </a:spcBef>
              <a:spcAft>
                <a:spcPts val="0"/>
              </a:spcAft>
              <a:buSzPts val="1700"/>
              <a:buChar char="-"/>
            </a:pPr>
            <a:r>
              <a:rPr lang="en" sz="1700"/>
              <a:t>Nuclear on par with fossil fuels, plus &gt;92% capacity factor</a:t>
            </a:r>
            <a:endParaRPr sz="1700"/>
          </a:p>
          <a:p>
            <a:pPr indent="-336550" lvl="0" marL="457200" rtl="0" algn="l">
              <a:spcBef>
                <a:spcPts val="0"/>
              </a:spcBef>
              <a:spcAft>
                <a:spcPts val="0"/>
              </a:spcAft>
              <a:buSzPts val="1700"/>
              <a:buChar char="-"/>
            </a:pPr>
            <a:r>
              <a:rPr lang="en" sz="1700"/>
              <a:t>Wind: ~32% capacity factor</a:t>
            </a:r>
            <a:endParaRPr sz="1700"/>
          </a:p>
          <a:p>
            <a:pPr indent="-336550" lvl="0" marL="457200" rtl="0" algn="l">
              <a:spcBef>
                <a:spcPts val="0"/>
              </a:spcBef>
              <a:spcAft>
                <a:spcPts val="0"/>
              </a:spcAft>
              <a:buSzPts val="1700"/>
              <a:buChar char="-"/>
            </a:pPr>
            <a:r>
              <a:rPr lang="en" sz="1700"/>
              <a:t>Solar PV: ~26% capacity factor</a:t>
            </a:r>
            <a:endParaRPr sz="1700"/>
          </a:p>
          <a:p>
            <a:pPr indent="-336550" lvl="0" marL="457200" rtl="0" algn="l">
              <a:spcBef>
                <a:spcPts val="0"/>
              </a:spcBef>
              <a:spcAft>
                <a:spcPts val="0"/>
              </a:spcAft>
              <a:buSzPts val="1700"/>
              <a:buChar char="-"/>
            </a:pPr>
            <a:r>
              <a:rPr lang="en" sz="1700"/>
              <a:t>Solar for all of US would cover MD + DE (or WV + RI)</a:t>
            </a:r>
            <a:endParaRPr sz="1700"/>
          </a:p>
        </p:txBody>
      </p:sp>
      <p:sp>
        <p:nvSpPr>
          <p:cNvPr id="121" name="Google Shape;121;p18"/>
          <p:cNvSpPr txBox="1"/>
          <p:nvPr/>
        </p:nvSpPr>
        <p:spPr>
          <a:xfrm>
            <a:off x="6448775" y="4734275"/>
            <a:ext cx="45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Roboto"/>
                <a:ea typeface="Roboto"/>
                <a:cs typeface="Roboto"/>
                <a:sym typeface="Roboto"/>
              </a:rPr>
              <a:t>1. </a:t>
            </a:r>
            <a:r>
              <a:rPr lang="en" sz="600" u="sng">
                <a:solidFill>
                  <a:schemeClr val="accent5"/>
                </a:solidFill>
                <a:latin typeface="Roboto"/>
                <a:ea typeface="Roboto"/>
                <a:cs typeface="Roboto"/>
                <a:sym typeface="Roboto"/>
                <a:hlinkClick r:id="rId3">
                  <a:extLst>
                    <a:ext uri="{A12FA001-AC4F-418D-AE19-62706E023703}">
                      <ahyp:hlinkClr val="tx"/>
                    </a:ext>
                  </a:extLst>
                </a:hlinkClick>
              </a:rPr>
              <a:t>https://docs.wind-watch.org/US-footprints-Strata-2017.pdf</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 </a:t>
            </a:r>
            <a:r>
              <a:rPr lang="en" sz="600" u="sng">
                <a:solidFill>
                  <a:schemeClr val="hlink"/>
                </a:solidFill>
                <a:latin typeface="Roboto"/>
                <a:ea typeface="Roboto"/>
                <a:cs typeface="Roboto"/>
                <a:sym typeface="Roboto"/>
                <a:hlinkClick r:id="rId4"/>
              </a:rPr>
              <a:t>https://docs.wind-watch.org/US-footprints-Strata-2017.pdf</a:t>
            </a:r>
            <a:endParaRPr sz="600">
              <a:latin typeface="Roboto"/>
              <a:ea typeface="Roboto"/>
              <a:cs typeface="Roboto"/>
              <a:sym typeface="Roboto"/>
            </a:endParaRPr>
          </a:p>
        </p:txBody>
      </p:sp>
      <p:sp>
        <p:nvSpPr>
          <p:cNvPr id="122" name="Google Shape;122;p18"/>
          <p:cNvSpPr txBox="1"/>
          <p:nvPr/>
        </p:nvSpPr>
        <p:spPr>
          <a:xfrm>
            <a:off x="7069800" y="3414875"/>
            <a:ext cx="17766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Land use by energy source from Stata Policy</a:t>
            </a:r>
            <a:endParaRPr sz="900">
              <a:latin typeface="Roboto"/>
              <a:ea typeface="Roboto"/>
              <a:cs typeface="Roboto"/>
              <a:sym typeface="Roboto"/>
            </a:endParaRPr>
          </a:p>
        </p:txBody>
      </p:sp>
      <p:pic>
        <p:nvPicPr>
          <p:cNvPr id="123" name="Google Shape;123;p18"/>
          <p:cNvPicPr preferRelativeResize="0"/>
          <p:nvPr/>
        </p:nvPicPr>
        <p:blipFill>
          <a:blip r:embed="rId5">
            <a:alphaModFix/>
          </a:blip>
          <a:stretch>
            <a:fillRect/>
          </a:stretch>
        </p:blipFill>
        <p:spPr>
          <a:xfrm>
            <a:off x="4804800" y="1685100"/>
            <a:ext cx="4119000" cy="1678437"/>
          </a:xfrm>
          <a:prstGeom prst="rect">
            <a:avLst/>
          </a:prstGeom>
          <a:noFill/>
          <a:ln>
            <a:noFill/>
          </a:ln>
        </p:spPr>
      </p:pic>
      <p:sp>
        <p:nvSpPr>
          <p:cNvPr id="124" name="Google Shape;124;p18"/>
          <p:cNvSpPr txBox="1"/>
          <p:nvPr/>
        </p:nvSpPr>
        <p:spPr>
          <a:xfrm>
            <a:off x="705600" y="3989450"/>
            <a:ext cx="77328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dk2"/>
                </a:solidFill>
                <a:latin typeface="Roboto"/>
                <a:ea typeface="Roboto"/>
                <a:cs typeface="Roboto"/>
                <a:sym typeface="Roboto"/>
              </a:rPr>
              <a:t>“If hydroelectric produced at 100 percent capacity, and if both existing and potential hydropower sources were producing in the US, hydropower would generate 178,000 megawatts. If the US produced 178,000 megawatts, hydropower alone would account for over 47 percent of all US electricity demand.”</a:t>
            </a:r>
            <a:endParaRPr sz="10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311700" y="555600"/>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Recent Policy Changes</a:t>
            </a:r>
            <a:endParaRPr baseline="30000"/>
          </a:p>
        </p:txBody>
      </p:sp>
      <p:sp>
        <p:nvSpPr>
          <p:cNvPr id="130" name="Google Shape;130;p19"/>
          <p:cNvSpPr txBox="1"/>
          <p:nvPr>
            <p:ph idx="1" type="body"/>
          </p:nvPr>
        </p:nvSpPr>
        <p:spPr>
          <a:xfrm>
            <a:off x="311700" y="1465800"/>
            <a:ext cx="4175700" cy="31032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Nevada: 50% renewable by 2030</a:t>
            </a:r>
            <a:endParaRPr sz="1700"/>
          </a:p>
          <a:p>
            <a:pPr indent="-336550" lvl="0" marL="457200" rtl="0" algn="l">
              <a:spcBef>
                <a:spcPts val="0"/>
              </a:spcBef>
              <a:spcAft>
                <a:spcPts val="0"/>
              </a:spcAft>
              <a:buSzPts val="1700"/>
              <a:buChar char="-"/>
            </a:pPr>
            <a:r>
              <a:rPr lang="en" sz="1700"/>
              <a:t>Hawaii: 100% by 2045</a:t>
            </a:r>
            <a:endParaRPr sz="1700"/>
          </a:p>
          <a:p>
            <a:pPr indent="-336550" lvl="0" marL="457200" rtl="0" algn="l">
              <a:spcBef>
                <a:spcPts val="0"/>
              </a:spcBef>
              <a:spcAft>
                <a:spcPts val="0"/>
              </a:spcAft>
              <a:buSzPts val="1700"/>
              <a:buChar char="-"/>
            </a:pPr>
            <a:r>
              <a:rPr lang="en" sz="1700"/>
              <a:t>Energy Act of 2020: 25,000 MW of solar capacity by 2025 </a:t>
            </a:r>
            <a:r>
              <a:rPr b="1" lang="en" sz="1700"/>
              <a:t>on public lands </a:t>
            </a:r>
            <a:r>
              <a:rPr baseline="30000" lang="en" sz="1700"/>
              <a:t>1</a:t>
            </a:r>
            <a:endParaRPr baseline="30000" sz="1700"/>
          </a:p>
          <a:p>
            <a:pPr indent="-336550" lvl="0" marL="457200" rtl="0" algn="l">
              <a:spcBef>
                <a:spcPts val="0"/>
              </a:spcBef>
              <a:spcAft>
                <a:spcPts val="0"/>
              </a:spcAft>
              <a:buSzPts val="1700"/>
              <a:buChar char="-"/>
            </a:pPr>
            <a:r>
              <a:rPr lang="en" sz="1700"/>
              <a:t>Biden exec. order: double offshore wind by 2030 </a:t>
            </a:r>
            <a:r>
              <a:rPr baseline="30000" lang="en" sz="1700"/>
              <a:t>2</a:t>
            </a:r>
            <a:endParaRPr baseline="30000" sz="1700"/>
          </a:p>
        </p:txBody>
      </p:sp>
      <p:sp>
        <p:nvSpPr>
          <p:cNvPr id="131" name="Google Shape;131;p19"/>
          <p:cNvSpPr txBox="1"/>
          <p:nvPr/>
        </p:nvSpPr>
        <p:spPr>
          <a:xfrm>
            <a:off x="4517975" y="4641850"/>
            <a:ext cx="625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https://www.blm.gov/blms-national-renewable-energy-strategy-0</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2. </a:t>
            </a:r>
            <a:r>
              <a:rPr lang="en" sz="600" u="sng">
                <a:solidFill>
                  <a:schemeClr val="hlink"/>
                </a:solidFill>
                <a:latin typeface="Roboto"/>
                <a:ea typeface="Roboto"/>
                <a:cs typeface="Roboto"/>
                <a:sym typeface="Roboto"/>
                <a:hlinkClick r:id="rId4"/>
              </a:rPr>
              <a:t>https://www.whitehouse.gov/briefing-room/presidential-actions/2021/01/27/executive-order-on-tackling-the-climate-crisis-at-home-and-abroad/</a:t>
            </a:r>
            <a:r>
              <a:rPr lang="en" sz="600">
                <a:latin typeface="Roboto"/>
                <a:ea typeface="Roboto"/>
                <a:cs typeface="Roboto"/>
                <a:sym typeface="Roboto"/>
              </a:rPr>
              <a:t>	</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a:t>
            </a:r>
            <a:r>
              <a:rPr lang="en" sz="600" u="sng">
                <a:solidFill>
                  <a:schemeClr val="hlink"/>
                </a:solidFill>
                <a:latin typeface="Roboto"/>
                <a:ea typeface="Roboto"/>
                <a:cs typeface="Roboto"/>
                <a:sym typeface="Roboto"/>
                <a:hlinkClick r:id="rId5"/>
              </a:rPr>
              <a:t> </a:t>
            </a:r>
            <a:r>
              <a:rPr lang="en" sz="600" u="sng">
                <a:solidFill>
                  <a:schemeClr val="hlink"/>
                </a:solidFill>
                <a:latin typeface="Roboto"/>
                <a:ea typeface="Roboto"/>
                <a:cs typeface="Roboto"/>
                <a:sym typeface="Roboto"/>
                <a:hlinkClick r:id="rId6"/>
              </a:rPr>
              <a:t>https://blmsolar.anl.gov/sez/</a:t>
            </a:r>
            <a:endParaRPr sz="600">
              <a:latin typeface="Roboto"/>
              <a:ea typeface="Roboto"/>
              <a:cs typeface="Roboto"/>
              <a:sym typeface="Roboto"/>
            </a:endParaRPr>
          </a:p>
        </p:txBody>
      </p:sp>
      <p:sp>
        <p:nvSpPr>
          <p:cNvPr id="132" name="Google Shape;132;p19"/>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Map of Bureau of Land Management “Solar Energy Zones”</a:t>
            </a:r>
            <a:endParaRPr sz="900">
              <a:latin typeface="Roboto"/>
              <a:ea typeface="Roboto"/>
              <a:cs typeface="Roboto"/>
              <a:sym typeface="Roboto"/>
            </a:endParaRPr>
          </a:p>
        </p:txBody>
      </p:sp>
      <p:pic>
        <p:nvPicPr>
          <p:cNvPr id="133" name="Google Shape;133;p19"/>
          <p:cNvPicPr preferRelativeResize="0"/>
          <p:nvPr/>
        </p:nvPicPr>
        <p:blipFill>
          <a:blip r:embed="rId7">
            <a:alphaModFix/>
          </a:blip>
          <a:stretch>
            <a:fillRect/>
          </a:stretch>
        </p:blipFill>
        <p:spPr>
          <a:xfrm>
            <a:off x="4517975" y="1126638"/>
            <a:ext cx="4332230" cy="2890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nvSpPr>
        <p:spPr>
          <a:xfrm>
            <a:off x="247625" y="1036375"/>
            <a:ext cx="401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From the Bureau of Land Management website:</a:t>
            </a:r>
            <a:endParaRPr>
              <a:latin typeface="Roboto"/>
              <a:ea typeface="Roboto"/>
              <a:cs typeface="Roboto"/>
              <a:sym typeface="Roboto"/>
            </a:endParaRPr>
          </a:p>
        </p:txBody>
      </p:sp>
      <p:sp>
        <p:nvSpPr>
          <p:cNvPr id="139" name="Google Shape;139;p20"/>
          <p:cNvSpPr txBox="1"/>
          <p:nvPr/>
        </p:nvSpPr>
        <p:spPr>
          <a:xfrm>
            <a:off x="431100" y="1567350"/>
            <a:ext cx="8281800" cy="2008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1200"/>
              </a:spcAft>
              <a:buNone/>
            </a:pPr>
            <a:r>
              <a:rPr b="1" lang="en" sz="1500">
                <a:solidFill>
                  <a:srgbClr val="212529"/>
                </a:solidFill>
                <a:latin typeface="Roboto"/>
                <a:ea typeface="Roboto"/>
                <a:cs typeface="Roboto"/>
                <a:sym typeface="Roboto"/>
              </a:rPr>
              <a:t>BLM manages roughly 245 million acres of public lands which have substantial solar, wind, and geothermal energy potential… To remove unnecessary barriers, ineffective planning or procedures, and other impediments to timely permitting of renewable energy projects, the BLM is considering revisions to its regulations related to wind and solar energy permitting and linear rights-of-way on public lands. As part of this process, the agency has been soliciting preliminary input from the public on relevant areas, with an aim to publish a proposed rule in the Federal Register by early 2022.</a:t>
            </a:r>
            <a:endParaRPr b="1" sz="1700">
              <a:latin typeface="Roboto"/>
              <a:ea typeface="Roboto"/>
              <a:cs typeface="Roboto"/>
              <a:sym typeface="Roboto"/>
            </a:endParaRPr>
          </a:p>
        </p:txBody>
      </p:sp>
      <p:sp>
        <p:nvSpPr>
          <p:cNvPr id="140" name="Google Shape;140;p20"/>
          <p:cNvSpPr txBox="1"/>
          <p:nvPr/>
        </p:nvSpPr>
        <p:spPr>
          <a:xfrm>
            <a:off x="6508150" y="4770250"/>
            <a:ext cx="253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https://www.blm.gov/blms-national-renewable-energy-strategy-0</a:t>
            </a:r>
            <a:endParaRPr sz="6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311700" y="281375"/>
            <a:ext cx="6758100" cy="735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Solar Energy Zone Assessment Process</a:t>
            </a:r>
            <a:endParaRPr baseline="30000"/>
          </a:p>
        </p:txBody>
      </p:sp>
      <p:sp>
        <p:nvSpPr>
          <p:cNvPr id="146" name="Google Shape;146;p21"/>
          <p:cNvSpPr txBox="1"/>
          <p:nvPr>
            <p:ph idx="1" type="body"/>
          </p:nvPr>
        </p:nvSpPr>
        <p:spPr>
          <a:xfrm>
            <a:off x="311700" y="1126650"/>
            <a:ext cx="4175700" cy="3103200"/>
          </a:xfrm>
          <a:prstGeom prst="rect">
            <a:avLst/>
          </a:prstGeom>
        </p:spPr>
        <p:txBody>
          <a:bodyPr anchorCtr="0" anchor="ctr" bIns="91425" lIns="91425" spcFirstLastPara="1" rIns="91425" wrap="square" tIns="91425">
            <a:normAutofit/>
          </a:bodyPr>
          <a:lstStyle/>
          <a:p>
            <a:pPr indent="-336550" lvl="0" marL="457200" rtl="0" algn="l">
              <a:spcBef>
                <a:spcPts val="0"/>
              </a:spcBef>
              <a:spcAft>
                <a:spcPts val="0"/>
              </a:spcAft>
              <a:buSzPts val="1700"/>
              <a:buChar char="-"/>
            </a:pPr>
            <a:r>
              <a:rPr lang="en" sz="1700"/>
              <a:t>Relatively</a:t>
            </a:r>
            <a:r>
              <a:rPr lang="en" sz="1700"/>
              <a:t> large</a:t>
            </a:r>
            <a:endParaRPr sz="1700"/>
          </a:p>
          <a:p>
            <a:pPr indent="-336550" lvl="0" marL="457200" rtl="0" algn="l">
              <a:spcBef>
                <a:spcPts val="0"/>
              </a:spcBef>
              <a:spcAft>
                <a:spcPts val="0"/>
              </a:spcAft>
              <a:buSzPts val="1700"/>
              <a:buChar char="-"/>
            </a:pPr>
            <a:r>
              <a:rPr lang="en" sz="1700"/>
              <a:t>Economically and technically feasible</a:t>
            </a:r>
            <a:endParaRPr sz="1700"/>
          </a:p>
          <a:p>
            <a:pPr indent="-336550" lvl="0" marL="457200" rtl="0" algn="l">
              <a:spcBef>
                <a:spcPts val="0"/>
              </a:spcBef>
              <a:spcAft>
                <a:spcPts val="0"/>
              </a:spcAft>
              <a:buSzPts val="1700"/>
              <a:buChar char="-"/>
            </a:pPr>
            <a:r>
              <a:rPr lang="en" sz="1700"/>
              <a:t>Potential connections to transmission</a:t>
            </a:r>
            <a:endParaRPr sz="1700"/>
          </a:p>
          <a:p>
            <a:pPr indent="-336550" lvl="0" marL="457200" rtl="0" algn="l">
              <a:spcBef>
                <a:spcPts val="0"/>
              </a:spcBef>
              <a:spcAft>
                <a:spcPts val="0"/>
              </a:spcAft>
              <a:buSzPts val="1700"/>
              <a:buChar char="-"/>
            </a:pPr>
            <a:r>
              <a:rPr lang="en" sz="1700"/>
              <a:t>“Generally low resource conflict”</a:t>
            </a:r>
            <a:endParaRPr sz="1700"/>
          </a:p>
        </p:txBody>
      </p:sp>
      <p:sp>
        <p:nvSpPr>
          <p:cNvPr id="147" name="Google Shape;147;p21"/>
          <p:cNvSpPr txBox="1"/>
          <p:nvPr/>
        </p:nvSpPr>
        <p:spPr>
          <a:xfrm>
            <a:off x="6885725" y="4561600"/>
            <a:ext cx="625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1. </a:t>
            </a:r>
            <a:r>
              <a:rPr lang="en" sz="600" u="sng">
                <a:solidFill>
                  <a:schemeClr val="hlink"/>
                </a:solidFill>
                <a:latin typeface="Roboto"/>
                <a:ea typeface="Roboto"/>
                <a:cs typeface="Roboto"/>
                <a:sym typeface="Roboto"/>
                <a:hlinkClick r:id="rId3"/>
              </a:rPr>
              <a:t>https://blmsolar.anl.gov/sez/identification/</a:t>
            </a:r>
            <a:endParaRPr sz="600">
              <a:latin typeface="Roboto"/>
              <a:ea typeface="Roboto"/>
              <a:cs typeface="Roboto"/>
              <a:sym typeface="Roboto"/>
            </a:endParaRPr>
          </a:p>
          <a:p>
            <a:pPr indent="0" lvl="0" marL="0" rtl="0" algn="l">
              <a:spcBef>
                <a:spcPts val="0"/>
              </a:spcBef>
              <a:spcAft>
                <a:spcPts val="0"/>
              </a:spcAft>
              <a:buNone/>
            </a:pPr>
            <a:r>
              <a:rPr lang="en" sz="600">
                <a:latin typeface="Roboto"/>
                <a:ea typeface="Roboto"/>
                <a:cs typeface="Roboto"/>
                <a:sym typeface="Roboto"/>
              </a:rPr>
              <a:t>Image:</a:t>
            </a:r>
            <a:r>
              <a:rPr lang="en" sz="600" u="sng">
                <a:solidFill>
                  <a:schemeClr val="hlink"/>
                </a:solidFill>
                <a:latin typeface="Roboto"/>
                <a:ea typeface="Roboto"/>
                <a:cs typeface="Roboto"/>
                <a:sym typeface="Roboto"/>
                <a:hlinkClick r:id="rId4"/>
              </a:rPr>
              <a:t> https://blmsolar.anl.gov/sez/</a:t>
            </a:r>
            <a:endParaRPr sz="600">
              <a:latin typeface="Roboto"/>
              <a:ea typeface="Roboto"/>
              <a:cs typeface="Roboto"/>
              <a:sym typeface="Roboto"/>
            </a:endParaRPr>
          </a:p>
        </p:txBody>
      </p:sp>
      <p:sp>
        <p:nvSpPr>
          <p:cNvPr id="148" name="Google Shape;148;p21"/>
          <p:cNvSpPr txBox="1"/>
          <p:nvPr/>
        </p:nvSpPr>
        <p:spPr>
          <a:xfrm>
            <a:off x="5143500" y="3979325"/>
            <a:ext cx="37803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latin typeface="Roboto"/>
                <a:ea typeface="Roboto"/>
                <a:cs typeface="Roboto"/>
                <a:sym typeface="Roboto"/>
              </a:rPr>
              <a:t>Map of Bureau of Land Management “Solar Energy Zones”</a:t>
            </a:r>
            <a:endParaRPr sz="900">
              <a:latin typeface="Roboto"/>
              <a:ea typeface="Roboto"/>
              <a:cs typeface="Roboto"/>
              <a:sym typeface="Roboto"/>
            </a:endParaRPr>
          </a:p>
        </p:txBody>
      </p:sp>
      <p:pic>
        <p:nvPicPr>
          <p:cNvPr id="149" name="Google Shape;149;p21"/>
          <p:cNvPicPr preferRelativeResize="0"/>
          <p:nvPr/>
        </p:nvPicPr>
        <p:blipFill>
          <a:blip r:embed="rId5">
            <a:alphaModFix/>
          </a:blip>
          <a:stretch>
            <a:fillRect/>
          </a:stretch>
        </p:blipFill>
        <p:spPr>
          <a:xfrm>
            <a:off x="4517975" y="1126638"/>
            <a:ext cx="4332230" cy="2890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