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6" r:id="rId10"/>
    <p:sldId id="264" r:id="rId11"/>
    <p:sldId id="265" r:id="rId12"/>
    <p:sldId id="267" r:id="rId13"/>
    <p:sldId id="268" r:id="rId14"/>
    <p:sldId id="269" r:id="rId15"/>
    <p:sldId id="270" r:id="rId16"/>
    <p:sldId id="271" r:id="rId17"/>
    <p:sldId id="290" r:id="rId18"/>
    <p:sldId id="272" r:id="rId19"/>
    <p:sldId id="273" r:id="rId20"/>
    <p:sldId id="274" r:id="rId21"/>
    <p:sldId id="275" r:id="rId22"/>
    <p:sldId id="276" r:id="rId23"/>
    <p:sldId id="277" r:id="rId24"/>
    <p:sldId id="278" r:id="rId25"/>
    <p:sldId id="279" r:id="rId26"/>
    <p:sldId id="291" r:id="rId27"/>
    <p:sldId id="280" r:id="rId28"/>
    <p:sldId id="281" r:id="rId29"/>
    <p:sldId id="284" r:id="rId30"/>
    <p:sldId id="282" r:id="rId31"/>
    <p:sldId id="285" r:id="rId32"/>
    <p:sldId id="286" r:id="rId33"/>
    <p:sldId id="283" r:id="rId34"/>
    <p:sldId id="287" r:id="rId35"/>
    <p:sldId id="288" r:id="rId36"/>
    <p:sldId id="28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D5E"/>
    <a:srgbClr val="D54E3A"/>
    <a:srgbClr val="FFA894"/>
    <a:srgbClr val="E49284"/>
    <a:srgbClr val="D75931"/>
    <a:srgbClr val="CC0000"/>
    <a:srgbClr val="66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951" autoAdjust="0"/>
  </p:normalViewPr>
  <p:slideViewPr>
    <p:cSldViewPr snapToGrid="0">
      <p:cViewPr varScale="1">
        <p:scale>
          <a:sx n="72" d="100"/>
          <a:sy n="72" d="100"/>
        </p:scale>
        <p:origin x="1027"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005A57-8C1F-470F-A93C-74E6C36ED7B5}" type="datetimeFigureOut">
              <a:rPr lang="en-US" smtClean="0"/>
              <a:t>12/10/2021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CA0CEB-054F-4B23-8988-4E87C62BECBB}" type="slidenum">
              <a:rPr lang="en-US" smtClean="0"/>
              <a:t>‹#›</a:t>
            </a:fld>
            <a:endParaRPr lang="en-US"/>
          </a:p>
        </p:txBody>
      </p:sp>
    </p:spTree>
    <p:extLst>
      <p:ext uri="{BB962C8B-B14F-4D97-AF65-F5344CB8AC3E}">
        <p14:creationId xmlns:p14="http://schemas.microsoft.com/office/powerpoint/2010/main" val="3820975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Tissue specific requires optimization of cell culture to have more proliferative capacity (finite potential to renew)</a:t>
            </a:r>
          </a:p>
          <a:p>
            <a:endParaRPr lang="en-US" dirty="0"/>
          </a:p>
          <a:p>
            <a:r>
              <a:rPr lang="en-US" dirty="0"/>
              <a:t>ESC and </a:t>
            </a:r>
            <a:r>
              <a:rPr lang="en-US" dirty="0" err="1"/>
              <a:t>iPS</a:t>
            </a:r>
            <a:r>
              <a:rPr lang="en-US" dirty="0"/>
              <a:t> still at early stages for relevant animals. ESCs face regulatory hurdles. </a:t>
            </a:r>
          </a:p>
        </p:txBody>
      </p:sp>
      <p:sp>
        <p:nvSpPr>
          <p:cNvPr id="4" name="Slide Number Placeholder 3"/>
          <p:cNvSpPr>
            <a:spLocks noGrp="1"/>
          </p:cNvSpPr>
          <p:nvPr>
            <p:ph type="sldNum" sz="quarter" idx="5"/>
          </p:nvPr>
        </p:nvSpPr>
        <p:spPr/>
        <p:txBody>
          <a:bodyPr/>
          <a:lstStyle/>
          <a:p>
            <a:fld id="{E1CA0CEB-054F-4B23-8988-4E87C62BECBB}" type="slidenum">
              <a:rPr lang="en-US" smtClean="0"/>
              <a:t>29</a:t>
            </a:fld>
            <a:endParaRPr lang="en-US"/>
          </a:p>
        </p:txBody>
      </p:sp>
    </p:spTree>
    <p:extLst>
      <p:ext uri="{BB962C8B-B14F-4D97-AF65-F5344CB8AC3E}">
        <p14:creationId xmlns:p14="http://schemas.microsoft.com/office/powerpoint/2010/main" val="2652491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Times New Roman" panose="02020603050405020304" pitchFamily="18" charset="0"/>
              </a:rPr>
              <a:t>This is based on hydrolysis of a raw mate-rial such as starch, which is naturally produced by plants through photosynthesis and therefore requires the use of land and water.</a:t>
            </a:r>
            <a:endParaRPr lang="en-US" dirty="0"/>
          </a:p>
        </p:txBody>
      </p:sp>
      <p:sp>
        <p:nvSpPr>
          <p:cNvPr id="4" name="Slide Number Placeholder 3"/>
          <p:cNvSpPr>
            <a:spLocks noGrp="1"/>
          </p:cNvSpPr>
          <p:nvPr>
            <p:ph type="sldNum" sz="quarter" idx="5"/>
          </p:nvPr>
        </p:nvSpPr>
        <p:spPr/>
        <p:txBody>
          <a:bodyPr/>
          <a:lstStyle/>
          <a:p>
            <a:fld id="{E1CA0CEB-054F-4B23-8988-4E87C62BECBB}" type="slidenum">
              <a:rPr lang="en-US" smtClean="0"/>
              <a:t>30</a:t>
            </a:fld>
            <a:endParaRPr lang="en-US"/>
          </a:p>
        </p:txBody>
      </p:sp>
    </p:spTree>
    <p:extLst>
      <p:ext uri="{BB962C8B-B14F-4D97-AF65-F5344CB8AC3E}">
        <p14:creationId xmlns:p14="http://schemas.microsoft.com/office/powerpoint/2010/main" val="3588647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Times New Roman" panose="02020603050405020304" pitchFamily="18" charset="0"/>
              </a:rPr>
              <a:t>This is based on hydrolysis of a raw mate-rial such as starch, which is naturally produced by plants through photosynthesis and therefore requires the use of land and water.</a:t>
            </a:r>
          </a:p>
          <a:p>
            <a:endParaRPr lang="en-US" b="0" i="0" dirty="0">
              <a:effectLst/>
              <a:latin typeface="Times New Roman" panose="02020603050405020304" pitchFamily="18" charset="0"/>
            </a:endParaRPr>
          </a:p>
          <a:p>
            <a:r>
              <a:rPr lang="en-US" b="0" i="0" dirty="0">
                <a:effectLst/>
                <a:latin typeface="Times New Roman" panose="02020603050405020304" pitchFamily="18" charset="0"/>
              </a:rPr>
              <a:t>In general scale up helps with cost and reactors help w process </a:t>
            </a:r>
            <a:r>
              <a:rPr lang="en-US" b="0" i="0" dirty="0" err="1">
                <a:effectLst/>
                <a:latin typeface="Times New Roman" panose="02020603050405020304" pitchFamily="18" charset="0"/>
              </a:rPr>
              <a:t>controll</a:t>
            </a:r>
            <a:endParaRPr lang="en-US" dirty="0"/>
          </a:p>
        </p:txBody>
      </p:sp>
      <p:sp>
        <p:nvSpPr>
          <p:cNvPr id="4" name="Slide Number Placeholder 3"/>
          <p:cNvSpPr>
            <a:spLocks noGrp="1"/>
          </p:cNvSpPr>
          <p:nvPr>
            <p:ph type="sldNum" sz="quarter" idx="5"/>
          </p:nvPr>
        </p:nvSpPr>
        <p:spPr/>
        <p:txBody>
          <a:bodyPr/>
          <a:lstStyle/>
          <a:p>
            <a:fld id="{E1CA0CEB-054F-4B23-8988-4E87C62BECBB}" type="slidenum">
              <a:rPr lang="en-US" smtClean="0"/>
              <a:t>31</a:t>
            </a:fld>
            <a:endParaRPr lang="en-US"/>
          </a:p>
        </p:txBody>
      </p:sp>
    </p:spTree>
    <p:extLst>
      <p:ext uri="{BB962C8B-B14F-4D97-AF65-F5344CB8AC3E}">
        <p14:creationId xmlns:p14="http://schemas.microsoft.com/office/powerpoint/2010/main" val="2886110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Times New Roman" panose="02020603050405020304" pitchFamily="18" charset="0"/>
              </a:rPr>
              <a:t>This is based on hydrolysis of a raw mate-rial such as starch, which is naturally produced by plants through photosynthesis and therefore requires the use of land and water.</a:t>
            </a:r>
          </a:p>
          <a:p>
            <a:endParaRPr lang="en-US" b="0" i="0" dirty="0">
              <a:effectLst/>
              <a:latin typeface="Times New Roman" panose="02020603050405020304" pitchFamily="18" charset="0"/>
            </a:endParaRPr>
          </a:p>
          <a:p>
            <a:r>
              <a:rPr lang="en-US" b="0" i="0" dirty="0">
                <a:effectLst/>
                <a:latin typeface="Times New Roman" panose="02020603050405020304" pitchFamily="18" charset="0"/>
              </a:rPr>
              <a:t>In general scale up helps with cost and reactors help w process </a:t>
            </a:r>
            <a:r>
              <a:rPr lang="en-US" b="0" i="0" dirty="0" err="1">
                <a:effectLst/>
                <a:latin typeface="Times New Roman" panose="02020603050405020304" pitchFamily="18" charset="0"/>
              </a:rPr>
              <a:t>controll</a:t>
            </a:r>
            <a:endParaRPr lang="en-US" dirty="0"/>
          </a:p>
        </p:txBody>
      </p:sp>
      <p:sp>
        <p:nvSpPr>
          <p:cNvPr id="4" name="Slide Number Placeholder 3"/>
          <p:cNvSpPr>
            <a:spLocks noGrp="1"/>
          </p:cNvSpPr>
          <p:nvPr>
            <p:ph type="sldNum" sz="quarter" idx="5"/>
          </p:nvPr>
        </p:nvSpPr>
        <p:spPr/>
        <p:txBody>
          <a:bodyPr/>
          <a:lstStyle/>
          <a:p>
            <a:fld id="{E1CA0CEB-054F-4B23-8988-4E87C62BECBB}" type="slidenum">
              <a:rPr lang="en-US" smtClean="0"/>
              <a:t>32</a:t>
            </a:fld>
            <a:endParaRPr lang="en-US"/>
          </a:p>
        </p:txBody>
      </p:sp>
    </p:spTree>
    <p:extLst>
      <p:ext uri="{BB962C8B-B14F-4D97-AF65-F5344CB8AC3E}">
        <p14:creationId xmlns:p14="http://schemas.microsoft.com/office/powerpoint/2010/main" val="2246200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cm beyond oxygen diffusion but that’s how thick we’d want meat</a:t>
            </a:r>
          </a:p>
          <a:p>
            <a:endParaRPr lang="en-US" dirty="0"/>
          </a:p>
          <a:p>
            <a:r>
              <a:rPr lang="en-US" dirty="0"/>
              <a:t>Perfusion system</a:t>
            </a:r>
          </a:p>
          <a:p>
            <a:endParaRPr lang="en-US" dirty="0"/>
          </a:p>
          <a:p>
            <a:r>
              <a:rPr lang="en-US" dirty="0"/>
              <a:t>Or printed blood vessels</a:t>
            </a:r>
          </a:p>
        </p:txBody>
      </p:sp>
      <p:sp>
        <p:nvSpPr>
          <p:cNvPr id="4" name="Slide Number Placeholder 3"/>
          <p:cNvSpPr>
            <a:spLocks noGrp="1"/>
          </p:cNvSpPr>
          <p:nvPr>
            <p:ph type="sldNum" sz="quarter" idx="5"/>
          </p:nvPr>
        </p:nvSpPr>
        <p:spPr/>
        <p:txBody>
          <a:bodyPr/>
          <a:lstStyle/>
          <a:p>
            <a:fld id="{E1CA0CEB-054F-4B23-8988-4E87C62BECBB}" type="slidenum">
              <a:rPr lang="en-US" smtClean="0"/>
              <a:t>33</a:t>
            </a:fld>
            <a:endParaRPr lang="en-US"/>
          </a:p>
        </p:txBody>
      </p:sp>
    </p:spTree>
    <p:extLst>
      <p:ext uri="{BB962C8B-B14F-4D97-AF65-F5344CB8AC3E}">
        <p14:creationId xmlns:p14="http://schemas.microsoft.com/office/powerpoint/2010/main" val="420304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cm beyond oxygen diffusion but that’s how thick we’d want meat</a:t>
            </a:r>
          </a:p>
          <a:p>
            <a:endParaRPr lang="en-US" dirty="0"/>
          </a:p>
          <a:p>
            <a:r>
              <a:rPr lang="en-US" dirty="0"/>
              <a:t>Perfusion system</a:t>
            </a:r>
          </a:p>
          <a:p>
            <a:endParaRPr lang="en-US" dirty="0"/>
          </a:p>
          <a:p>
            <a:r>
              <a:rPr lang="en-US" dirty="0"/>
              <a:t>Or printed blood vessels</a:t>
            </a:r>
          </a:p>
        </p:txBody>
      </p:sp>
      <p:sp>
        <p:nvSpPr>
          <p:cNvPr id="4" name="Slide Number Placeholder 3"/>
          <p:cNvSpPr>
            <a:spLocks noGrp="1"/>
          </p:cNvSpPr>
          <p:nvPr>
            <p:ph type="sldNum" sz="quarter" idx="5"/>
          </p:nvPr>
        </p:nvSpPr>
        <p:spPr/>
        <p:txBody>
          <a:bodyPr/>
          <a:lstStyle/>
          <a:p>
            <a:fld id="{E1CA0CEB-054F-4B23-8988-4E87C62BECBB}" type="slidenum">
              <a:rPr lang="en-US" smtClean="0"/>
              <a:t>34</a:t>
            </a:fld>
            <a:endParaRPr lang="en-US"/>
          </a:p>
        </p:txBody>
      </p:sp>
    </p:spTree>
    <p:extLst>
      <p:ext uri="{BB962C8B-B14F-4D97-AF65-F5344CB8AC3E}">
        <p14:creationId xmlns:p14="http://schemas.microsoft.com/office/powerpoint/2010/main" val="1729489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cm beyond oxygen diffusion but that’s how thick we’d want meat</a:t>
            </a:r>
          </a:p>
          <a:p>
            <a:endParaRPr lang="en-US" dirty="0"/>
          </a:p>
          <a:p>
            <a:r>
              <a:rPr lang="en-US" dirty="0"/>
              <a:t>Perfusion system</a:t>
            </a:r>
          </a:p>
          <a:p>
            <a:endParaRPr lang="en-US" dirty="0"/>
          </a:p>
          <a:p>
            <a:r>
              <a:rPr lang="en-US" dirty="0"/>
              <a:t>Or printed blood vessels</a:t>
            </a:r>
          </a:p>
        </p:txBody>
      </p:sp>
      <p:sp>
        <p:nvSpPr>
          <p:cNvPr id="4" name="Slide Number Placeholder 3"/>
          <p:cNvSpPr>
            <a:spLocks noGrp="1"/>
          </p:cNvSpPr>
          <p:nvPr>
            <p:ph type="sldNum" sz="quarter" idx="5"/>
          </p:nvPr>
        </p:nvSpPr>
        <p:spPr/>
        <p:txBody>
          <a:bodyPr/>
          <a:lstStyle/>
          <a:p>
            <a:fld id="{E1CA0CEB-054F-4B23-8988-4E87C62BECBB}" type="slidenum">
              <a:rPr lang="en-US" smtClean="0"/>
              <a:t>35</a:t>
            </a:fld>
            <a:endParaRPr lang="en-US"/>
          </a:p>
        </p:txBody>
      </p:sp>
    </p:spTree>
    <p:extLst>
      <p:ext uri="{BB962C8B-B14F-4D97-AF65-F5344CB8AC3E}">
        <p14:creationId xmlns:p14="http://schemas.microsoft.com/office/powerpoint/2010/main" val="3467391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Took 2 </a:t>
            </a:r>
            <a:r>
              <a:rPr lang="en-US" dirty="0" err="1"/>
              <a:t>yrs</a:t>
            </a:r>
            <a:r>
              <a:rPr lang="en-US" dirty="0"/>
              <a:t> for approval in Singapore</a:t>
            </a:r>
          </a:p>
          <a:p>
            <a:endParaRPr lang="en-US" dirty="0"/>
          </a:p>
          <a:p>
            <a:r>
              <a:rPr lang="en-US" dirty="0"/>
              <a:t>Sold at $23 a plate but not at a profit</a:t>
            </a:r>
          </a:p>
          <a:p>
            <a:endParaRPr lang="en-US" dirty="0"/>
          </a:p>
          <a:p>
            <a:r>
              <a:rPr lang="en-US" dirty="0"/>
              <a:t>Dec 2020</a:t>
            </a:r>
          </a:p>
        </p:txBody>
      </p:sp>
      <p:sp>
        <p:nvSpPr>
          <p:cNvPr id="4" name="Slide Number Placeholder 3"/>
          <p:cNvSpPr>
            <a:spLocks noGrp="1"/>
          </p:cNvSpPr>
          <p:nvPr>
            <p:ph type="sldNum" sz="quarter" idx="5"/>
          </p:nvPr>
        </p:nvSpPr>
        <p:spPr/>
        <p:txBody>
          <a:bodyPr/>
          <a:lstStyle/>
          <a:p>
            <a:fld id="{E1CA0CEB-054F-4B23-8988-4E87C62BECBB}" type="slidenum">
              <a:rPr lang="en-US" smtClean="0"/>
              <a:t>36</a:t>
            </a:fld>
            <a:endParaRPr lang="en-US"/>
          </a:p>
        </p:txBody>
      </p:sp>
    </p:spTree>
    <p:extLst>
      <p:ext uri="{BB962C8B-B14F-4D97-AF65-F5344CB8AC3E}">
        <p14:creationId xmlns:p14="http://schemas.microsoft.com/office/powerpoint/2010/main" val="940654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51D68-4179-4CF6-95F7-095C29A738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55E1D6-B2EC-4865-A518-25D6A356FA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441CC1B-6E11-4253-814E-F9A057EEADB5}"/>
              </a:ext>
            </a:extLst>
          </p:cNvPr>
          <p:cNvSpPr>
            <a:spLocks noGrp="1"/>
          </p:cNvSpPr>
          <p:nvPr>
            <p:ph type="dt" sz="half" idx="10"/>
          </p:nvPr>
        </p:nvSpPr>
        <p:spPr/>
        <p:txBody>
          <a:bodyPr/>
          <a:lstStyle/>
          <a:p>
            <a:fld id="{2E1079ED-09D7-49A6-9B87-6FEE110269E0}" type="datetimeFigureOut">
              <a:rPr lang="en-US" smtClean="0"/>
              <a:t>12/10/2021</a:t>
            </a:fld>
            <a:endParaRPr lang="en-US"/>
          </a:p>
        </p:txBody>
      </p:sp>
      <p:sp>
        <p:nvSpPr>
          <p:cNvPr id="5" name="Footer Placeholder 4">
            <a:extLst>
              <a:ext uri="{FF2B5EF4-FFF2-40B4-BE49-F238E27FC236}">
                <a16:creationId xmlns:a16="http://schemas.microsoft.com/office/drawing/2014/main" id="{2E713E38-80DA-423C-B0CF-C9EEAD05BD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0CC9C3-8DCA-4DDD-8174-87D775B1C553}"/>
              </a:ext>
            </a:extLst>
          </p:cNvPr>
          <p:cNvSpPr>
            <a:spLocks noGrp="1"/>
          </p:cNvSpPr>
          <p:nvPr>
            <p:ph type="sldNum" sz="quarter" idx="12"/>
          </p:nvPr>
        </p:nvSpPr>
        <p:spPr/>
        <p:txBody>
          <a:bodyPr/>
          <a:lstStyle/>
          <a:p>
            <a:fld id="{AAE4E996-7FB2-4377-8574-FBD63508A0E3}" type="slidenum">
              <a:rPr lang="en-US" smtClean="0"/>
              <a:t>‹#›</a:t>
            </a:fld>
            <a:endParaRPr lang="en-US"/>
          </a:p>
        </p:txBody>
      </p:sp>
    </p:spTree>
    <p:extLst>
      <p:ext uri="{BB962C8B-B14F-4D97-AF65-F5344CB8AC3E}">
        <p14:creationId xmlns:p14="http://schemas.microsoft.com/office/powerpoint/2010/main" val="2633313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22FCC-A2B4-458B-ACF4-955EFB076A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4E9675-4A7F-41E5-9C97-7F21F3FE65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2F5948-DC76-4319-BA2E-FF5746A8AA27}"/>
              </a:ext>
            </a:extLst>
          </p:cNvPr>
          <p:cNvSpPr>
            <a:spLocks noGrp="1"/>
          </p:cNvSpPr>
          <p:nvPr>
            <p:ph type="dt" sz="half" idx="10"/>
          </p:nvPr>
        </p:nvSpPr>
        <p:spPr/>
        <p:txBody>
          <a:bodyPr/>
          <a:lstStyle/>
          <a:p>
            <a:fld id="{2E1079ED-09D7-49A6-9B87-6FEE110269E0}" type="datetimeFigureOut">
              <a:rPr lang="en-US" smtClean="0"/>
              <a:t>12/10/2021</a:t>
            </a:fld>
            <a:endParaRPr lang="en-US"/>
          </a:p>
        </p:txBody>
      </p:sp>
      <p:sp>
        <p:nvSpPr>
          <p:cNvPr id="5" name="Footer Placeholder 4">
            <a:extLst>
              <a:ext uri="{FF2B5EF4-FFF2-40B4-BE49-F238E27FC236}">
                <a16:creationId xmlns:a16="http://schemas.microsoft.com/office/drawing/2014/main" id="{CEA0D2D7-7F3A-4C77-B980-69168198C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8D4224-FC9F-4C24-A352-26DBA07F3F96}"/>
              </a:ext>
            </a:extLst>
          </p:cNvPr>
          <p:cNvSpPr>
            <a:spLocks noGrp="1"/>
          </p:cNvSpPr>
          <p:nvPr>
            <p:ph type="sldNum" sz="quarter" idx="12"/>
          </p:nvPr>
        </p:nvSpPr>
        <p:spPr/>
        <p:txBody>
          <a:bodyPr/>
          <a:lstStyle/>
          <a:p>
            <a:fld id="{AAE4E996-7FB2-4377-8574-FBD63508A0E3}" type="slidenum">
              <a:rPr lang="en-US" smtClean="0"/>
              <a:t>‹#›</a:t>
            </a:fld>
            <a:endParaRPr lang="en-US"/>
          </a:p>
        </p:txBody>
      </p:sp>
    </p:spTree>
    <p:extLst>
      <p:ext uri="{BB962C8B-B14F-4D97-AF65-F5344CB8AC3E}">
        <p14:creationId xmlns:p14="http://schemas.microsoft.com/office/powerpoint/2010/main" val="1623786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8B0ACE-1BC7-48C7-871A-D5BA7C51F1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16F225-4945-41F8-BEFD-CA80F2FD0F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642DDE-CC1E-4FC6-AEC9-DC6365E4C967}"/>
              </a:ext>
            </a:extLst>
          </p:cNvPr>
          <p:cNvSpPr>
            <a:spLocks noGrp="1"/>
          </p:cNvSpPr>
          <p:nvPr>
            <p:ph type="dt" sz="half" idx="10"/>
          </p:nvPr>
        </p:nvSpPr>
        <p:spPr/>
        <p:txBody>
          <a:bodyPr/>
          <a:lstStyle/>
          <a:p>
            <a:fld id="{2E1079ED-09D7-49A6-9B87-6FEE110269E0}" type="datetimeFigureOut">
              <a:rPr lang="en-US" smtClean="0"/>
              <a:t>12/10/2021</a:t>
            </a:fld>
            <a:endParaRPr lang="en-US"/>
          </a:p>
        </p:txBody>
      </p:sp>
      <p:sp>
        <p:nvSpPr>
          <p:cNvPr id="5" name="Footer Placeholder 4">
            <a:extLst>
              <a:ext uri="{FF2B5EF4-FFF2-40B4-BE49-F238E27FC236}">
                <a16:creationId xmlns:a16="http://schemas.microsoft.com/office/drawing/2014/main" id="{3E82D09E-2303-4F5C-83B9-0081CC4DE8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1DC17-56D1-4A0F-8E91-8E2A1D91CD5C}"/>
              </a:ext>
            </a:extLst>
          </p:cNvPr>
          <p:cNvSpPr>
            <a:spLocks noGrp="1"/>
          </p:cNvSpPr>
          <p:nvPr>
            <p:ph type="sldNum" sz="quarter" idx="12"/>
          </p:nvPr>
        </p:nvSpPr>
        <p:spPr/>
        <p:txBody>
          <a:bodyPr/>
          <a:lstStyle/>
          <a:p>
            <a:fld id="{AAE4E996-7FB2-4377-8574-FBD63508A0E3}" type="slidenum">
              <a:rPr lang="en-US" smtClean="0"/>
              <a:t>‹#›</a:t>
            </a:fld>
            <a:endParaRPr lang="en-US"/>
          </a:p>
        </p:txBody>
      </p:sp>
    </p:spTree>
    <p:extLst>
      <p:ext uri="{BB962C8B-B14F-4D97-AF65-F5344CB8AC3E}">
        <p14:creationId xmlns:p14="http://schemas.microsoft.com/office/powerpoint/2010/main" val="3019623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EE412-B6BE-42AE-A854-FF67D243BD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8AE61C-EEB5-49B3-A2B9-9C22EFDFA6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FA81B-4852-4E2A-A7BE-B071ED9DAB49}"/>
              </a:ext>
            </a:extLst>
          </p:cNvPr>
          <p:cNvSpPr>
            <a:spLocks noGrp="1"/>
          </p:cNvSpPr>
          <p:nvPr>
            <p:ph type="dt" sz="half" idx="10"/>
          </p:nvPr>
        </p:nvSpPr>
        <p:spPr/>
        <p:txBody>
          <a:bodyPr/>
          <a:lstStyle/>
          <a:p>
            <a:fld id="{2E1079ED-09D7-49A6-9B87-6FEE110269E0}" type="datetimeFigureOut">
              <a:rPr lang="en-US" smtClean="0"/>
              <a:t>12/10/2021</a:t>
            </a:fld>
            <a:endParaRPr lang="en-US"/>
          </a:p>
        </p:txBody>
      </p:sp>
      <p:sp>
        <p:nvSpPr>
          <p:cNvPr id="5" name="Footer Placeholder 4">
            <a:extLst>
              <a:ext uri="{FF2B5EF4-FFF2-40B4-BE49-F238E27FC236}">
                <a16:creationId xmlns:a16="http://schemas.microsoft.com/office/drawing/2014/main" id="{C5840144-5FCF-4887-BB05-5F82196EA8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6AF4AA-2222-4584-8BC5-2E0445823DF6}"/>
              </a:ext>
            </a:extLst>
          </p:cNvPr>
          <p:cNvSpPr>
            <a:spLocks noGrp="1"/>
          </p:cNvSpPr>
          <p:nvPr>
            <p:ph type="sldNum" sz="quarter" idx="12"/>
          </p:nvPr>
        </p:nvSpPr>
        <p:spPr/>
        <p:txBody>
          <a:bodyPr/>
          <a:lstStyle/>
          <a:p>
            <a:fld id="{AAE4E996-7FB2-4377-8574-FBD63508A0E3}" type="slidenum">
              <a:rPr lang="en-US" smtClean="0"/>
              <a:t>‹#›</a:t>
            </a:fld>
            <a:endParaRPr lang="en-US"/>
          </a:p>
        </p:txBody>
      </p:sp>
    </p:spTree>
    <p:extLst>
      <p:ext uri="{BB962C8B-B14F-4D97-AF65-F5344CB8AC3E}">
        <p14:creationId xmlns:p14="http://schemas.microsoft.com/office/powerpoint/2010/main" val="3881315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CCBED-22E3-4625-B8C5-5577285395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EA008A-D08C-4F30-947C-0EF05B9A32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EF535C-3B28-4178-81BF-83720358F8CF}"/>
              </a:ext>
            </a:extLst>
          </p:cNvPr>
          <p:cNvSpPr>
            <a:spLocks noGrp="1"/>
          </p:cNvSpPr>
          <p:nvPr>
            <p:ph type="dt" sz="half" idx="10"/>
          </p:nvPr>
        </p:nvSpPr>
        <p:spPr/>
        <p:txBody>
          <a:bodyPr/>
          <a:lstStyle/>
          <a:p>
            <a:fld id="{2E1079ED-09D7-49A6-9B87-6FEE110269E0}" type="datetimeFigureOut">
              <a:rPr lang="en-US" smtClean="0"/>
              <a:t>12/10/2021</a:t>
            </a:fld>
            <a:endParaRPr lang="en-US"/>
          </a:p>
        </p:txBody>
      </p:sp>
      <p:sp>
        <p:nvSpPr>
          <p:cNvPr id="5" name="Footer Placeholder 4">
            <a:extLst>
              <a:ext uri="{FF2B5EF4-FFF2-40B4-BE49-F238E27FC236}">
                <a16:creationId xmlns:a16="http://schemas.microsoft.com/office/drawing/2014/main" id="{F686A8F2-5652-405F-AEB1-2C926A911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A16F10-32C5-4BE3-9BA6-3962F79C76A4}"/>
              </a:ext>
            </a:extLst>
          </p:cNvPr>
          <p:cNvSpPr>
            <a:spLocks noGrp="1"/>
          </p:cNvSpPr>
          <p:nvPr>
            <p:ph type="sldNum" sz="quarter" idx="12"/>
          </p:nvPr>
        </p:nvSpPr>
        <p:spPr/>
        <p:txBody>
          <a:bodyPr/>
          <a:lstStyle/>
          <a:p>
            <a:fld id="{AAE4E996-7FB2-4377-8574-FBD63508A0E3}" type="slidenum">
              <a:rPr lang="en-US" smtClean="0"/>
              <a:t>‹#›</a:t>
            </a:fld>
            <a:endParaRPr lang="en-US"/>
          </a:p>
        </p:txBody>
      </p:sp>
    </p:spTree>
    <p:extLst>
      <p:ext uri="{BB962C8B-B14F-4D97-AF65-F5344CB8AC3E}">
        <p14:creationId xmlns:p14="http://schemas.microsoft.com/office/powerpoint/2010/main" val="4032519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0A311-C96D-438C-B908-9D0C6FE07D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BE74DC-39C4-4DE5-9510-A1A02547BA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C52055-28C9-4195-8B5F-9C2C1874E2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DA9D82-9DFA-4E6E-918F-6D555041751B}"/>
              </a:ext>
            </a:extLst>
          </p:cNvPr>
          <p:cNvSpPr>
            <a:spLocks noGrp="1"/>
          </p:cNvSpPr>
          <p:nvPr>
            <p:ph type="dt" sz="half" idx="10"/>
          </p:nvPr>
        </p:nvSpPr>
        <p:spPr/>
        <p:txBody>
          <a:bodyPr/>
          <a:lstStyle/>
          <a:p>
            <a:fld id="{2E1079ED-09D7-49A6-9B87-6FEE110269E0}" type="datetimeFigureOut">
              <a:rPr lang="en-US" smtClean="0"/>
              <a:t>12/10/2021</a:t>
            </a:fld>
            <a:endParaRPr lang="en-US"/>
          </a:p>
        </p:txBody>
      </p:sp>
      <p:sp>
        <p:nvSpPr>
          <p:cNvPr id="6" name="Footer Placeholder 5">
            <a:extLst>
              <a:ext uri="{FF2B5EF4-FFF2-40B4-BE49-F238E27FC236}">
                <a16:creationId xmlns:a16="http://schemas.microsoft.com/office/drawing/2014/main" id="{FB1EE2E1-4997-49B2-B1D7-90DF9B3D38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E32B2F-96B0-4CF2-B1D2-CBB029562B4A}"/>
              </a:ext>
            </a:extLst>
          </p:cNvPr>
          <p:cNvSpPr>
            <a:spLocks noGrp="1"/>
          </p:cNvSpPr>
          <p:nvPr>
            <p:ph type="sldNum" sz="quarter" idx="12"/>
          </p:nvPr>
        </p:nvSpPr>
        <p:spPr/>
        <p:txBody>
          <a:bodyPr/>
          <a:lstStyle/>
          <a:p>
            <a:fld id="{AAE4E996-7FB2-4377-8574-FBD63508A0E3}" type="slidenum">
              <a:rPr lang="en-US" smtClean="0"/>
              <a:t>‹#›</a:t>
            </a:fld>
            <a:endParaRPr lang="en-US"/>
          </a:p>
        </p:txBody>
      </p:sp>
    </p:spTree>
    <p:extLst>
      <p:ext uri="{BB962C8B-B14F-4D97-AF65-F5344CB8AC3E}">
        <p14:creationId xmlns:p14="http://schemas.microsoft.com/office/powerpoint/2010/main" val="1892032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1BDFD-4A55-46DA-A2D4-6CAE6BA17E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530D84-38B6-4532-82C2-E5B781DF62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8BC505-D8DD-4C5C-BBAE-826F17737F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ED95B9-5536-4E96-B3EF-5EDF36551B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0A6675-F736-449C-91BE-13966777AF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EB50C9-8AB5-424D-9D0D-817B76547714}"/>
              </a:ext>
            </a:extLst>
          </p:cNvPr>
          <p:cNvSpPr>
            <a:spLocks noGrp="1"/>
          </p:cNvSpPr>
          <p:nvPr>
            <p:ph type="dt" sz="half" idx="10"/>
          </p:nvPr>
        </p:nvSpPr>
        <p:spPr/>
        <p:txBody>
          <a:bodyPr/>
          <a:lstStyle/>
          <a:p>
            <a:fld id="{2E1079ED-09D7-49A6-9B87-6FEE110269E0}" type="datetimeFigureOut">
              <a:rPr lang="en-US" smtClean="0"/>
              <a:t>12/10/2021</a:t>
            </a:fld>
            <a:endParaRPr lang="en-US"/>
          </a:p>
        </p:txBody>
      </p:sp>
      <p:sp>
        <p:nvSpPr>
          <p:cNvPr id="8" name="Footer Placeholder 7">
            <a:extLst>
              <a:ext uri="{FF2B5EF4-FFF2-40B4-BE49-F238E27FC236}">
                <a16:creationId xmlns:a16="http://schemas.microsoft.com/office/drawing/2014/main" id="{D5D611AC-CDC2-4102-81E5-BE42ED3488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349295-BD20-413B-B05C-DB48049ADD27}"/>
              </a:ext>
            </a:extLst>
          </p:cNvPr>
          <p:cNvSpPr>
            <a:spLocks noGrp="1"/>
          </p:cNvSpPr>
          <p:nvPr>
            <p:ph type="sldNum" sz="quarter" idx="12"/>
          </p:nvPr>
        </p:nvSpPr>
        <p:spPr/>
        <p:txBody>
          <a:bodyPr/>
          <a:lstStyle/>
          <a:p>
            <a:fld id="{AAE4E996-7FB2-4377-8574-FBD63508A0E3}" type="slidenum">
              <a:rPr lang="en-US" smtClean="0"/>
              <a:t>‹#›</a:t>
            </a:fld>
            <a:endParaRPr lang="en-US"/>
          </a:p>
        </p:txBody>
      </p:sp>
    </p:spTree>
    <p:extLst>
      <p:ext uri="{BB962C8B-B14F-4D97-AF65-F5344CB8AC3E}">
        <p14:creationId xmlns:p14="http://schemas.microsoft.com/office/powerpoint/2010/main" val="1563020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BAD0C-3204-4E99-93A1-45320E0047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21967B-BDEC-47CC-A61B-9560A241C5C7}"/>
              </a:ext>
            </a:extLst>
          </p:cNvPr>
          <p:cNvSpPr>
            <a:spLocks noGrp="1"/>
          </p:cNvSpPr>
          <p:nvPr>
            <p:ph type="dt" sz="half" idx="10"/>
          </p:nvPr>
        </p:nvSpPr>
        <p:spPr/>
        <p:txBody>
          <a:bodyPr/>
          <a:lstStyle/>
          <a:p>
            <a:fld id="{2E1079ED-09D7-49A6-9B87-6FEE110269E0}" type="datetimeFigureOut">
              <a:rPr lang="en-US" smtClean="0"/>
              <a:t>12/10/2021</a:t>
            </a:fld>
            <a:endParaRPr lang="en-US"/>
          </a:p>
        </p:txBody>
      </p:sp>
      <p:sp>
        <p:nvSpPr>
          <p:cNvPr id="4" name="Footer Placeholder 3">
            <a:extLst>
              <a:ext uri="{FF2B5EF4-FFF2-40B4-BE49-F238E27FC236}">
                <a16:creationId xmlns:a16="http://schemas.microsoft.com/office/drawing/2014/main" id="{F3BC9E78-9AF3-426B-A40A-FD12998ED3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2FCA68-CBC9-4D5B-89FC-7146C81DB5FD}"/>
              </a:ext>
            </a:extLst>
          </p:cNvPr>
          <p:cNvSpPr>
            <a:spLocks noGrp="1"/>
          </p:cNvSpPr>
          <p:nvPr>
            <p:ph type="sldNum" sz="quarter" idx="12"/>
          </p:nvPr>
        </p:nvSpPr>
        <p:spPr/>
        <p:txBody>
          <a:bodyPr/>
          <a:lstStyle/>
          <a:p>
            <a:fld id="{AAE4E996-7FB2-4377-8574-FBD63508A0E3}" type="slidenum">
              <a:rPr lang="en-US" smtClean="0"/>
              <a:t>‹#›</a:t>
            </a:fld>
            <a:endParaRPr lang="en-US"/>
          </a:p>
        </p:txBody>
      </p:sp>
    </p:spTree>
    <p:extLst>
      <p:ext uri="{BB962C8B-B14F-4D97-AF65-F5344CB8AC3E}">
        <p14:creationId xmlns:p14="http://schemas.microsoft.com/office/powerpoint/2010/main" val="54593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F1065D-19D6-46C9-9A28-0A028853635B}"/>
              </a:ext>
            </a:extLst>
          </p:cNvPr>
          <p:cNvSpPr>
            <a:spLocks noGrp="1"/>
          </p:cNvSpPr>
          <p:nvPr>
            <p:ph type="dt" sz="half" idx="10"/>
          </p:nvPr>
        </p:nvSpPr>
        <p:spPr/>
        <p:txBody>
          <a:bodyPr/>
          <a:lstStyle/>
          <a:p>
            <a:fld id="{2E1079ED-09D7-49A6-9B87-6FEE110269E0}" type="datetimeFigureOut">
              <a:rPr lang="en-US" smtClean="0"/>
              <a:t>12/10/2021</a:t>
            </a:fld>
            <a:endParaRPr lang="en-US"/>
          </a:p>
        </p:txBody>
      </p:sp>
      <p:sp>
        <p:nvSpPr>
          <p:cNvPr id="3" name="Footer Placeholder 2">
            <a:extLst>
              <a:ext uri="{FF2B5EF4-FFF2-40B4-BE49-F238E27FC236}">
                <a16:creationId xmlns:a16="http://schemas.microsoft.com/office/drawing/2014/main" id="{84E8E232-6C29-4F3A-A00B-D694EA6E63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0D6AFA-CA46-4BAA-826C-8C98D5BEC467}"/>
              </a:ext>
            </a:extLst>
          </p:cNvPr>
          <p:cNvSpPr>
            <a:spLocks noGrp="1"/>
          </p:cNvSpPr>
          <p:nvPr>
            <p:ph type="sldNum" sz="quarter" idx="12"/>
          </p:nvPr>
        </p:nvSpPr>
        <p:spPr/>
        <p:txBody>
          <a:bodyPr/>
          <a:lstStyle/>
          <a:p>
            <a:fld id="{AAE4E996-7FB2-4377-8574-FBD63508A0E3}" type="slidenum">
              <a:rPr lang="en-US" smtClean="0"/>
              <a:t>‹#›</a:t>
            </a:fld>
            <a:endParaRPr lang="en-US"/>
          </a:p>
        </p:txBody>
      </p:sp>
    </p:spTree>
    <p:extLst>
      <p:ext uri="{BB962C8B-B14F-4D97-AF65-F5344CB8AC3E}">
        <p14:creationId xmlns:p14="http://schemas.microsoft.com/office/powerpoint/2010/main" val="1896296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81BB6-9E38-45FD-A8DA-B5F05A531F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51F62B-1D60-4449-AA5E-F22A31C5D6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F3F379-8500-4982-B861-5206142731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797BE5-9680-4E72-A2DB-C4DE1E1D0F37}"/>
              </a:ext>
            </a:extLst>
          </p:cNvPr>
          <p:cNvSpPr>
            <a:spLocks noGrp="1"/>
          </p:cNvSpPr>
          <p:nvPr>
            <p:ph type="dt" sz="half" idx="10"/>
          </p:nvPr>
        </p:nvSpPr>
        <p:spPr/>
        <p:txBody>
          <a:bodyPr/>
          <a:lstStyle/>
          <a:p>
            <a:fld id="{2E1079ED-09D7-49A6-9B87-6FEE110269E0}" type="datetimeFigureOut">
              <a:rPr lang="en-US" smtClean="0"/>
              <a:t>12/10/2021</a:t>
            </a:fld>
            <a:endParaRPr lang="en-US"/>
          </a:p>
        </p:txBody>
      </p:sp>
      <p:sp>
        <p:nvSpPr>
          <p:cNvPr id="6" name="Footer Placeholder 5">
            <a:extLst>
              <a:ext uri="{FF2B5EF4-FFF2-40B4-BE49-F238E27FC236}">
                <a16:creationId xmlns:a16="http://schemas.microsoft.com/office/drawing/2014/main" id="{934AAFFD-0E03-4A17-BDEC-AD44D0BF2F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526F2C-882D-4905-89EC-B139F60B8DFE}"/>
              </a:ext>
            </a:extLst>
          </p:cNvPr>
          <p:cNvSpPr>
            <a:spLocks noGrp="1"/>
          </p:cNvSpPr>
          <p:nvPr>
            <p:ph type="sldNum" sz="quarter" idx="12"/>
          </p:nvPr>
        </p:nvSpPr>
        <p:spPr/>
        <p:txBody>
          <a:bodyPr/>
          <a:lstStyle/>
          <a:p>
            <a:fld id="{AAE4E996-7FB2-4377-8574-FBD63508A0E3}" type="slidenum">
              <a:rPr lang="en-US" smtClean="0"/>
              <a:t>‹#›</a:t>
            </a:fld>
            <a:endParaRPr lang="en-US"/>
          </a:p>
        </p:txBody>
      </p:sp>
    </p:spTree>
    <p:extLst>
      <p:ext uri="{BB962C8B-B14F-4D97-AF65-F5344CB8AC3E}">
        <p14:creationId xmlns:p14="http://schemas.microsoft.com/office/powerpoint/2010/main" val="676942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FB404-2108-41C8-9C59-3D279D8FA9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6A526E-648D-4279-90B0-B11BB782AE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CF868B-96F9-4A4F-9868-C98815BFA3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916F05-C78F-4AED-97D7-CF9D462F408E}"/>
              </a:ext>
            </a:extLst>
          </p:cNvPr>
          <p:cNvSpPr>
            <a:spLocks noGrp="1"/>
          </p:cNvSpPr>
          <p:nvPr>
            <p:ph type="dt" sz="half" idx="10"/>
          </p:nvPr>
        </p:nvSpPr>
        <p:spPr/>
        <p:txBody>
          <a:bodyPr/>
          <a:lstStyle/>
          <a:p>
            <a:fld id="{2E1079ED-09D7-49A6-9B87-6FEE110269E0}" type="datetimeFigureOut">
              <a:rPr lang="en-US" smtClean="0"/>
              <a:t>12/10/2021</a:t>
            </a:fld>
            <a:endParaRPr lang="en-US"/>
          </a:p>
        </p:txBody>
      </p:sp>
      <p:sp>
        <p:nvSpPr>
          <p:cNvPr id="6" name="Footer Placeholder 5">
            <a:extLst>
              <a:ext uri="{FF2B5EF4-FFF2-40B4-BE49-F238E27FC236}">
                <a16:creationId xmlns:a16="http://schemas.microsoft.com/office/drawing/2014/main" id="{58D7884E-B921-4075-B1DE-331BBCF84F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D4A77C-2365-4C20-9772-1B388718063E}"/>
              </a:ext>
            </a:extLst>
          </p:cNvPr>
          <p:cNvSpPr>
            <a:spLocks noGrp="1"/>
          </p:cNvSpPr>
          <p:nvPr>
            <p:ph type="sldNum" sz="quarter" idx="12"/>
          </p:nvPr>
        </p:nvSpPr>
        <p:spPr/>
        <p:txBody>
          <a:bodyPr/>
          <a:lstStyle/>
          <a:p>
            <a:fld id="{AAE4E996-7FB2-4377-8574-FBD63508A0E3}" type="slidenum">
              <a:rPr lang="en-US" smtClean="0"/>
              <a:t>‹#›</a:t>
            </a:fld>
            <a:endParaRPr lang="en-US"/>
          </a:p>
        </p:txBody>
      </p:sp>
    </p:spTree>
    <p:extLst>
      <p:ext uri="{BB962C8B-B14F-4D97-AF65-F5344CB8AC3E}">
        <p14:creationId xmlns:p14="http://schemas.microsoft.com/office/powerpoint/2010/main" val="354023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1FB895-0E89-4759-8635-39F15ADABC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9F7C16-D67B-462D-99A1-94CE96D38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A2D813-E411-4C6F-B20D-A47E700E24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1079ED-09D7-49A6-9B87-6FEE110269E0}" type="datetimeFigureOut">
              <a:rPr lang="en-US" smtClean="0"/>
              <a:t>12/10/2021</a:t>
            </a:fld>
            <a:endParaRPr lang="en-US"/>
          </a:p>
        </p:txBody>
      </p:sp>
      <p:sp>
        <p:nvSpPr>
          <p:cNvPr id="5" name="Footer Placeholder 4">
            <a:extLst>
              <a:ext uri="{FF2B5EF4-FFF2-40B4-BE49-F238E27FC236}">
                <a16:creationId xmlns:a16="http://schemas.microsoft.com/office/drawing/2014/main" id="{5259B13F-AF7B-4515-915F-3EEBCB4E95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239ABB-D05A-49A4-AC99-37523BCB0F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E4E996-7FB2-4377-8574-FBD63508A0E3}" type="slidenum">
              <a:rPr lang="en-US" smtClean="0"/>
              <a:t>‹#›</a:t>
            </a:fld>
            <a:endParaRPr lang="en-US"/>
          </a:p>
        </p:txBody>
      </p:sp>
    </p:spTree>
    <p:extLst>
      <p:ext uri="{BB962C8B-B14F-4D97-AF65-F5344CB8AC3E}">
        <p14:creationId xmlns:p14="http://schemas.microsoft.com/office/powerpoint/2010/main" val="22894853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F1F3C6-BA37-4165-BFF9-F9903536611A}"/>
              </a:ext>
            </a:extLst>
          </p:cNvPr>
          <p:cNvSpPr txBox="1"/>
          <p:nvPr/>
        </p:nvSpPr>
        <p:spPr>
          <a:xfrm>
            <a:off x="4677473" y="586547"/>
            <a:ext cx="2946640" cy="1107996"/>
          </a:xfrm>
          <a:prstGeom prst="rect">
            <a:avLst/>
          </a:prstGeom>
          <a:noFill/>
        </p:spPr>
        <p:txBody>
          <a:bodyPr wrap="none" rtlCol="0">
            <a:spAutoFit/>
          </a:bodyPr>
          <a:lstStyle/>
          <a:p>
            <a:pPr algn="ctr"/>
            <a:r>
              <a:rPr lang="en-US" sz="6600" b="1" dirty="0">
                <a:solidFill>
                  <a:srgbClr val="FFC000"/>
                </a:solidFill>
                <a:latin typeface="Castellar" panose="020A0402060406010301" pitchFamily="18" charset="0"/>
              </a:rPr>
              <a:t>(Real)</a:t>
            </a:r>
          </a:p>
        </p:txBody>
      </p:sp>
      <p:sp>
        <p:nvSpPr>
          <p:cNvPr id="5" name="TextBox 4">
            <a:extLst>
              <a:ext uri="{FF2B5EF4-FFF2-40B4-BE49-F238E27FC236}">
                <a16:creationId xmlns:a16="http://schemas.microsoft.com/office/drawing/2014/main" id="{AB9080F7-21FA-48DC-975A-CBE21D91E07F}"/>
              </a:ext>
            </a:extLst>
          </p:cNvPr>
          <p:cNvSpPr txBox="1"/>
          <p:nvPr/>
        </p:nvSpPr>
        <p:spPr>
          <a:xfrm>
            <a:off x="5368143" y="1491982"/>
            <a:ext cx="1565300" cy="1107996"/>
          </a:xfrm>
          <a:prstGeom prst="rect">
            <a:avLst/>
          </a:prstGeom>
          <a:noFill/>
        </p:spPr>
        <p:txBody>
          <a:bodyPr wrap="none" rtlCol="0">
            <a:spAutoFit/>
          </a:bodyPr>
          <a:lstStyle/>
          <a:p>
            <a:pPr algn="ctr"/>
            <a:r>
              <a:rPr lang="en-US" sz="6600" b="1" dirty="0">
                <a:solidFill>
                  <a:srgbClr val="6600FF"/>
                </a:solidFill>
                <a:latin typeface="Curlz MT" panose="04040404050702020202" pitchFamily="82" charset="0"/>
              </a:rPr>
              <a:t>Fake</a:t>
            </a:r>
          </a:p>
        </p:txBody>
      </p:sp>
      <p:sp>
        <p:nvSpPr>
          <p:cNvPr id="6" name="TextBox 5">
            <a:extLst>
              <a:ext uri="{FF2B5EF4-FFF2-40B4-BE49-F238E27FC236}">
                <a16:creationId xmlns:a16="http://schemas.microsoft.com/office/drawing/2014/main" id="{1C25E016-57FC-4583-B7E0-196B11ADFD14}"/>
              </a:ext>
            </a:extLst>
          </p:cNvPr>
          <p:cNvSpPr txBox="1"/>
          <p:nvPr/>
        </p:nvSpPr>
        <p:spPr>
          <a:xfrm>
            <a:off x="3562585" y="2612570"/>
            <a:ext cx="5176417" cy="1107996"/>
          </a:xfrm>
          <a:prstGeom prst="rect">
            <a:avLst/>
          </a:prstGeom>
          <a:noFill/>
        </p:spPr>
        <p:txBody>
          <a:bodyPr wrap="none" rtlCol="0">
            <a:spAutoFit/>
          </a:bodyPr>
          <a:lstStyle/>
          <a:p>
            <a:pPr algn="ctr"/>
            <a:r>
              <a:rPr lang="en-US" sz="6600" b="1" dirty="0">
                <a:solidFill>
                  <a:srgbClr val="CC0000"/>
                </a:solidFill>
                <a:latin typeface="Goudy Stout" panose="0202090407030B020401" pitchFamily="18" charset="0"/>
              </a:rPr>
              <a:t>Meat:</a:t>
            </a:r>
          </a:p>
        </p:txBody>
      </p:sp>
      <p:sp>
        <p:nvSpPr>
          <p:cNvPr id="8" name="TextBox 7">
            <a:extLst>
              <a:ext uri="{FF2B5EF4-FFF2-40B4-BE49-F238E27FC236}">
                <a16:creationId xmlns:a16="http://schemas.microsoft.com/office/drawing/2014/main" id="{EC02AB5B-88E9-48EA-B1C8-F5A37AA32DEE}"/>
              </a:ext>
            </a:extLst>
          </p:cNvPr>
          <p:cNvSpPr txBox="1"/>
          <p:nvPr/>
        </p:nvSpPr>
        <p:spPr>
          <a:xfrm>
            <a:off x="2070189" y="3835845"/>
            <a:ext cx="8161209" cy="1200329"/>
          </a:xfrm>
          <a:prstGeom prst="rect">
            <a:avLst/>
          </a:prstGeom>
          <a:noFill/>
        </p:spPr>
        <p:txBody>
          <a:bodyPr wrap="none" rtlCol="0">
            <a:spAutoFit/>
          </a:bodyPr>
          <a:lstStyle/>
          <a:p>
            <a:pPr algn="ctr"/>
            <a:r>
              <a:rPr lang="en-US" sz="3600" b="1" i="0" dirty="0">
                <a:effectLst/>
                <a:latin typeface="Arial" panose="020B0604020202020204" pitchFamily="34" charset="0"/>
              </a:rPr>
              <a:t>Environmental Impacts of Food and </a:t>
            </a:r>
          </a:p>
          <a:p>
            <a:pPr algn="ctr"/>
            <a:r>
              <a:rPr lang="en-US" sz="3600" b="1" i="0" dirty="0">
                <a:effectLst/>
                <a:latin typeface="Arial" panose="020B0604020202020204" pitchFamily="34" charset="0"/>
              </a:rPr>
              <a:t>the Outlook for Meat Substitutes</a:t>
            </a:r>
            <a:endParaRPr lang="en-US" sz="3600" b="1" dirty="0"/>
          </a:p>
        </p:txBody>
      </p:sp>
      <p:sp>
        <p:nvSpPr>
          <p:cNvPr id="9" name="TextBox 8">
            <a:extLst>
              <a:ext uri="{FF2B5EF4-FFF2-40B4-BE49-F238E27FC236}">
                <a16:creationId xmlns:a16="http://schemas.microsoft.com/office/drawing/2014/main" id="{289929D3-70E8-4111-9BFC-65F302AF6B30}"/>
              </a:ext>
            </a:extLst>
          </p:cNvPr>
          <p:cNvSpPr txBox="1"/>
          <p:nvPr/>
        </p:nvSpPr>
        <p:spPr>
          <a:xfrm>
            <a:off x="4842582" y="5442857"/>
            <a:ext cx="2616422" cy="830997"/>
          </a:xfrm>
          <a:prstGeom prst="rect">
            <a:avLst/>
          </a:prstGeom>
          <a:noFill/>
        </p:spPr>
        <p:txBody>
          <a:bodyPr wrap="none" rtlCol="0">
            <a:spAutoFit/>
          </a:bodyPr>
          <a:lstStyle/>
          <a:p>
            <a:pPr algn="ctr"/>
            <a:r>
              <a:rPr lang="en-US" sz="2400" dirty="0">
                <a:latin typeface="Arial" panose="020B0604020202020204" pitchFamily="34" charset="0"/>
                <a:cs typeface="Arial" panose="020B0604020202020204" pitchFamily="34" charset="0"/>
              </a:rPr>
              <a:t>HEJC 12/10/2021</a:t>
            </a:r>
          </a:p>
          <a:p>
            <a:pPr algn="ctr"/>
            <a:r>
              <a:rPr lang="en-US" sz="2400" dirty="0">
                <a:latin typeface="Arial" panose="020B0604020202020204" pitchFamily="34" charset="0"/>
                <a:cs typeface="Arial" panose="020B0604020202020204" pitchFamily="34" charset="0"/>
              </a:rPr>
              <a:t>Tommy George</a:t>
            </a:r>
          </a:p>
        </p:txBody>
      </p:sp>
    </p:spTree>
    <p:extLst>
      <p:ext uri="{BB962C8B-B14F-4D97-AF65-F5344CB8AC3E}">
        <p14:creationId xmlns:p14="http://schemas.microsoft.com/office/powerpoint/2010/main" val="2031687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655CAE-F5A2-49E6-9F15-9D1BB300BD39}"/>
              </a:ext>
            </a:extLst>
          </p:cNvPr>
          <p:cNvSpPr txBox="1"/>
          <p:nvPr/>
        </p:nvSpPr>
        <p:spPr>
          <a:xfrm>
            <a:off x="0" y="6488668"/>
            <a:ext cx="31290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9</a:t>
            </a:r>
          </a:p>
        </p:txBody>
      </p:sp>
      <p:sp>
        <p:nvSpPr>
          <p:cNvPr id="3" name="TextBox 2">
            <a:extLst>
              <a:ext uri="{FF2B5EF4-FFF2-40B4-BE49-F238E27FC236}">
                <a16:creationId xmlns:a16="http://schemas.microsoft.com/office/drawing/2014/main" id="{7A253F7D-289D-46E0-A1A0-1D485486908B}"/>
              </a:ext>
            </a:extLst>
          </p:cNvPr>
          <p:cNvSpPr txBox="1"/>
          <p:nvPr/>
        </p:nvSpPr>
        <p:spPr>
          <a:xfrm>
            <a:off x="250371" y="261257"/>
            <a:ext cx="4980851" cy="646331"/>
          </a:xfrm>
          <a:prstGeom prst="rect">
            <a:avLst/>
          </a:prstGeom>
          <a:noFill/>
        </p:spPr>
        <p:txBody>
          <a:bodyPr wrap="none" rtlCol="0">
            <a:spAutoFit/>
          </a:bodyPr>
          <a:lstStyle/>
          <a:p>
            <a:r>
              <a:rPr lang="en-US" sz="3600" b="1" dirty="0">
                <a:latin typeface="Arial" panose="020B0604020202020204" pitchFamily="34" charset="0"/>
                <a:cs typeface="Arial" panose="020B0604020202020204" pitchFamily="34" charset="0"/>
              </a:rPr>
              <a:t>Feed conversion ratio</a:t>
            </a:r>
          </a:p>
        </p:txBody>
      </p:sp>
      <p:pic>
        <p:nvPicPr>
          <p:cNvPr id="5" name="Picture 4" descr="A picture containing chart&#10;&#10;Description automatically generated">
            <a:extLst>
              <a:ext uri="{FF2B5EF4-FFF2-40B4-BE49-F238E27FC236}">
                <a16:creationId xmlns:a16="http://schemas.microsoft.com/office/drawing/2014/main" id="{C55B2B6C-9F12-4FDE-9FCC-3D5E29CD73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450" y="862532"/>
            <a:ext cx="8493579" cy="5995468"/>
          </a:xfrm>
          <a:prstGeom prst="rect">
            <a:avLst/>
          </a:prstGeom>
        </p:spPr>
      </p:pic>
      <p:pic>
        <p:nvPicPr>
          <p:cNvPr id="7" name="Graphic 6" descr="Cow with solid fill">
            <a:extLst>
              <a:ext uri="{FF2B5EF4-FFF2-40B4-BE49-F238E27FC236}">
                <a16:creationId xmlns:a16="http://schemas.microsoft.com/office/drawing/2014/main" id="{3EC30E6B-8966-4272-A1F7-7EBC32EA3D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62458" y="2830286"/>
            <a:ext cx="1404257" cy="1404257"/>
          </a:xfrm>
          <a:prstGeom prst="rect">
            <a:avLst/>
          </a:prstGeom>
        </p:spPr>
      </p:pic>
      <p:pic>
        <p:nvPicPr>
          <p:cNvPr id="9" name="Graphic 8" descr="Crops with solid fill">
            <a:extLst>
              <a:ext uri="{FF2B5EF4-FFF2-40B4-BE49-F238E27FC236}">
                <a16:creationId xmlns:a16="http://schemas.microsoft.com/office/drawing/2014/main" id="{6BBCFCBE-F4F1-4614-BFED-C296424629B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93085" y="1251858"/>
            <a:ext cx="914400" cy="914400"/>
          </a:xfrm>
          <a:prstGeom prst="rect">
            <a:avLst/>
          </a:prstGeom>
        </p:spPr>
      </p:pic>
      <p:pic>
        <p:nvPicPr>
          <p:cNvPr id="13" name="Graphic 12" descr="Covered plate with solid fill">
            <a:extLst>
              <a:ext uri="{FF2B5EF4-FFF2-40B4-BE49-F238E27FC236}">
                <a16:creationId xmlns:a16="http://schemas.microsoft.com/office/drawing/2014/main" id="{E2FBAEBA-037C-462B-ABE4-20FA3142552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80171" y="4865914"/>
            <a:ext cx="914400" cy="914400"/>
          </a:xfrm>
          <a:prstGeom prst="rect">
            <a:avLst/>
          </a:prstGeom>
        </p:spPr>
      </p:pic>
      <p:sp>
        <p:nvSpPr>
          <p:cNvPr id="14" name="Arrow: Right 13">
            <a:extLst>
              <a:ext uri="{FF2B5EF4-FFF2-40B4-BE49-F238E27FC236}">
                <a16:creationId xmlns:a16="http://schemas.microsoft.com/office/drawing/2014/main" id="{D6DE0E49-AE12-47B6-88B7-B9AC36411C20}"/>
              </a:ext>
            </a:extLst>
          </p:cNvPr>
          <p:cNvSpPr/>
          <p:nvPr/>
        </p:nvSpPr>
        <p:spPr>
          <a:xfrm rot="5400000">
            <a:off x="10009416" y="2171703"/>
            <a:ext cx="892625" cy="99060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CD3A1324-694F-4286-A28D-93E04040E809}"/>
              </a:ext>
            </a:extLst>
          </p:cNvPr>
          <p:cNvSpPr/>
          <p:nvPr/>
        </p:nvSpPr>
        <p:spPr>
          <a:xfrm rot="5400000">
            <a:off x="10159856" y="4477517"/>
            <a:ext cx="892625" cy="3657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Bent 15">
            <a:extLst>
              <a:ext uri="{FF2B5EF4-FFF2-40B4-BE49-F238E27FC236}">
                <a16:creationId xmlns:a16="http://schemas.microsoft.com/office/drawing/2014/main" id="{C021EE75-498C-4A7E-A759-F6C8866B7BA8}"/>
              </a:ext>
            </a:extLst>
          </p:cNvPr>
          <p:cNvSpPr/>
          <p:nvPr/>
        </p:nvSpPr>
        <p:spPr>
          <a:xfrm rot="10800000">
            <a:off x="9700916" y="4051230"/>
            <a:ext cx="892625" cy="932688"/>
          </a:xfrm>
          <a:prstGeom prst="bentArrow">
            <a:avLst>
              <a:gd name="adj1" fmla="val 50000"/>
              <a:gd name="adj2" fmla="val 25000"/>
              <a:gd name="adj3" fmla="val 25000"/>
              <a:gd name="adj4" fmla="val 4375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3921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655CAE-F5A2-49E6-9F15-9D1BB300BD39}"/>
              </a:ext>
            </a:extLst>
          </p:cNvPr>
          <p:cNvSpPr txBox="1"/>
          <p:nvPr/>
        </p:nvSpPr>
        <p:spPr>
          <a:xfrm>
            <a:off x="0" y="6488668"/>
            <a:ext cx="44114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10</a:t>
            </a:r>
          </a:p>
        </p:txBody>
      </p:sp>
      <p:sp>
        <p:nvSpPr>
          <p:cNvPr id="3" name="TextBox 2">
            <a:extLst>
              <a:ext uri="{FF2B5EF4-FFF2-40B4-BE49-F238E27FC236}">
                <a16:creationId xmlns:a16="http://schemas.microsoft.com/office/drawing/2014/main" id="{7A253F7D-289D-46E0-A1A0-1D485486908B}"/>
              </a:ext>
            </a:extLst>
          </p:cNvPr>
          <p:cNvSpPr txBox="1"/>
          <p:nvPr/>
        </p:nvSpPr>
        <p:spPr>
          <a:xfrm>
            <a:off x="250371" y="261257"/>
            <a:ext cx="7314823" cy="646331"/>
          </a:xfrm>
          <a:prstGeom prst="rect">
            <a:avLst/>
          </a:prstGeom>
          <a:noFill/>
        </p:spPr>
        <p:txBody>
          <a:bodyPr wrap="none" rtlCol="0">
            <a:spAutoFit/>
          </a:bodyPr>
          <a:lstStyle/>
          <a:p>
            <a:r>
              <a:rPr lang="en-US" sz="3600" b="1" dirty="0">
                <a:latin typeface="Arial" panose="020B0604020202020204" pitchFamily="34" charset="0"/>
                <a:cs typeface="Arial" panose="020B0604020202020204" pitchFamily="34" charset="0"/>
              </a:rPr>
              <a:t>Energy efficiency (food calories)</a:t>
            </a:r>
          </a:p>
        </p:txBody>
      </p:sp>
      <p:pic>
        <p:nvPicPr>
          <p:cNvPr id="5" name="Picture 4">
            <a:extLst>
              <a:ext uri="{FF2B5EF4-FFF2-40B4-BE49-F238E27FC236}">
                <a16:creationId xmlns:a16="http://schemas.microsoft.com/office/drawing/2014/main" id="{C55B2B6C-9F12-4FDE-9FCC-3D5E29CD73D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52450" y="863003"/>
            <a:ext cx="8493579" cy="5994526"/>
          </a:xfrm>
          <a:prstGeom prst="rect">
            <a:avLst/>
          </a:prstGeom>
        </p:spPr>
      </p:pic>
      <p:pic>
        <p:nvPicPr>
          <p:cNvPr id="6" name="Graphic 5" descr="Cow with solid fill">
            <a:extLst>
              <a:ext uri="{FF2B5EF4-FFF2-40B4-BE49-F238E27FC236}">
                <a16:creationId xmlns:a16="http://schemas.microsoft.com/office/drawing/2014/main" id="{3C6105A1-88C0-4DDB-967D-FBF011CEAB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62458" y="2830286"/>
            <a:ext cx="1404257" cy="1404257"/>
          </a:xfrm>
          <a:prstGeom prst="rect">
            <a:avLst/>
          </a:prstGeom>
        </p:spPr>
      </p:pic>
      <p:pic>
        <p:nvPicPr>
          <p:cNvPr id="7" name="Graphic 6" descr="Crops with solid fill">
            <a:extLst>
              <a:ext uri="{FF2B5EF4-FFF2-40B4-BE49-F238E27FC236}">
                <a16:creationId xmlns:a16="http://schemas.microsoft.com/office/drawing/2014/main" id="{3C62F3AE-F347-4497-8D0C-11A72BF7786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93085" y="1251858"/>
            <a:ext cx="914400" cy="914400"/>
          </a:xfrm>
          <a:prstGeom prst="rect">
            <a:avLst/>
          </a:prstGeom>
        </p:spPr>
      </p:pic>
      <p:pic>
        <p:nvPicPr>
          <p:cNvPr id="8" name="Graphic 7" descr="Covered plate with solid fill">
            <a:extLst>
              <a:ext uri="{FF2B5EF4-FFF2-40B4-BE49-F238E27FC236}">
                <a16:creationId xmlns:a16="http://schemas.microsoft.com/office/drawing/2014/main" id="{69A24556-1845-4CF3-90B5-D7450E4002A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80171" y="4865914"/>
            <a:ext cx="914400" cy="914400"/>
          </a:xfrm>
          <a:prstGeom prst="rect">
            <a:avLst/>
          </a:prstGeom>
        </p:spPr>
      </p:pic>
      <p:sp>
        <p:nvSpPr>
          <p:cNvPr id="9" name="Arrow: Right 8">
            <a:extLst>
              <a:ext uri="{FF2B5EF4-FFF2-40B4-BE49-F238E27FC236}">
                <a16:creationId xmlns:a16="http://schemas.microsoft.com/office/drawing/2014/main" id="{8A2E828E-72D3-497B-97AF-324443952B5C}"/>
              </a:ext>
            </a:extLst>
          </p:cNvPr>
          <p:cNvSpPr/>
          <p:nvPr/>
        </p:nvSpPr>
        <p:spPr>
          <a:xfrm rot="5400000">
            <a:off x="10009416" y="2171703"/>
            <a:ext cx="892625" cy="99060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48CA6FFB-100C-4699-AB49-85111BA748E5}"/>
              </a:ext>
            </a:extLst>
          </p:cNvPr>
          <p:cNvSpPr/>
          <p:nvPr/>
        </p:nvSpPr>
        <p:spPr>
          <a:xfrm rot="5400000">
            <a:off x="10159856" y="4477517"/>
            <a:ext cx="892625" cy="3657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Bent 10">
            <a:extLst>
              <a:ext uri="{FF2B5EF4-FFF2-40B4-BE49-F238E27FC236}">
                <a16:creationId xmlns:a16="http://schemas.microsoft.com/office/drawing/2014/main" id="{DEBB63C4-0E19-4EF8-AA79-D01D0BE4452B}"/>
              </a:ext>
            </a:extLst>
          </p:cNvPr>
          <p:cNvSpPr/>
          <p:nvPr/>
        </p:nvSpPr>
        <p:spPr>
          <a:xfrm rot="10800000">
            <a:off x="9700916" y="4051230"/>
            <a:ext cx="892625" cy="932688"/>
          </a:xfrm>
          <a:prstGeom prst="bentArrow">
            <a:avLst>
              <a:gd name="adj1" fmla="val 50000"/>
              <a:gd name="adj2" fmla="val 25000"/>
              <a:gd name="adj3" fmla="val 25000"/>
              <a:gd name="adj4" fmla="val 4375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3436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94561C-1A47-4120-B74D-9FA6DC80E9D7}"/>
              </a:ext>
            </a:extLst>
          </p:cNvPr>
          <p:cNvSpPr txBox="1"/>
          <p:nvPr/>
        </p:nvSpPr>
        <p:spPr>
          <a:xfrm>
            <a:off x="0" y="6488668"/>
            <a:ext cx="428387"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11</a:t>
            </a:r>
          </a:p>
        </p:txBody>
      </p:sp>
      <p:sp>
        <p:nvSpPr>
          <p:cNvPr id="4" name="TextBox 3">
            <a:extLst>
              <a:ext uri="{FF2B5EF4-FFF2-40B4-BE49-F238E27FC236}">
                <a16:creationId xmlns:a16="http://schemas.microsoft.com/office/drawing/2014/main" id="{053C8AFA-50B7-4D55-BE0B-8D6732DD02A8}"/>
              </a:ext>
            </a:extLst>
          </p:cNvPr>
          <p:cNvSpPr txBox="1"/>
          <p:nvPr/>
        </p:nvSpPr>
        <p:spPr>
          <a:xfrm>
            <a:off x="250371" y="261257"/>
            <a:ext cx="8109912" cy="646331"/>
          </a:xfrm>
          <a:prstGeom prst="rect">
            <a:avLst/>
          </a:prstGeom>
          <a:noFill/>
        </p:spPr>
        <p:txBody>
          <a:bodyPr wrap="none" rtlCol="0">
            <a:spAutoFit/>
          </a:bodyPr>
          <a:lstStyle/>
          <a:p>
            <a:r>
              <a:rPr lang="en-US" sz="3600" b="1" dirty="0">
                <a:latin typeface="Arial" panose="020B0604020202020204" pitchFamily="34" charset="0"/>
                <a:cs typeface="Arial" panose="020B0604020202020204" pitchFamily="34" charset="0"/>
              </a:rPr>
              <a:t>Land use per 1000 kcal by food type</a:t>
            </a:r>
          </a:p>
        </p:txBody>
      </p:sp>
      <p:pic>
        <p:nvPicPr>
          <p:cNvPr id="5" name="Picture 4" descr="Chart&#10;&#10;Description automatically generated with medium confidence">
            <a:extLst>
              <a:ext uri="{FF2B5EF4-FFF2-40B4-BE49-F238E27FC236}">
                <a16:creationId xmlns:a16="http://schemas.microsoft.com/office/drawing/2014/main" id="{FE02F727-4A98-42FD-BA4A-B8E6EDD5F1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736" y="827315"/>
            <a:ext cx="8543472" cy="6030686"/>
          </a:xfrm>
          <a:prstGeom prst="rect">
            <a:avLst/>
          </a:prstGeom>
        </p:spPr>
      </p:pic>
    </p:spTree>
    <p:extLst>
      <p:ext uri="{BB962C8B-B14F-4D97-AF65-F5344CB8AC3E}">
        <p14:creationId xmlns:p14="http://schemas.microsoft.com/office/powerpoint/2010/main" val="350927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94561C-1A47-4120-B74D-9FA6DC80E9D7}"/>
              </a:ext>
            </a:extLst>
          </p:cNvPr>
          <p:cNvSpPr txBox="1"/>
          <p:nvPr/>
        </p:nvSpPr>
        <p:spPr>
          <a:xfrm>
            <a:off x="0" y="6488668"/>
            <a:ext cx="44114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12</a:t>
            </a:r>
          </a:p>
        </p:txBody>
      </p:sp>
      <p:sp>
        <p:nvSpPr>
          <p:cNvPr id="4" name="TextBox 3">
            <a:extLst>
              <a:ext uri="{FF2B5EF4-FFF2-40B4-BE49-F238E27FC236}">
                <a16:creationId xmlns:a16="http://schemas.microsoft.com/office/drawing/2014/main" id="{053C8AFA-50B7-4D55-BE0B-8D6732DD02A8}"/>
              </a:ext>
            </a:extLst>
          </p:cNvPr>
          <p:cNvSpPr txBox="1"/>
          <p:nvPr/>
        </p:nvSpPr>
        <p:spPr>
          <a:xfrm>
            <a:off x="250371" y="261257"/>
            <a:ext cx="6186309" cy="646331"/>
          </a:xfrm>
          <a:prstGeom prst="rect">
            <a:avLst/>
          </a:prstGeom>
          <a:noFill/>
        </p:spPr>
        <p:txBody>
          <a:bodyPr wrap="none" rtlCol="0">
            <a:spAutoFit/>
          </a:bodyPr>
          <a:lstStyle/>
          <a:p>
            <a:r>
              <a:rPr lang="en-US" sz="3600" b="1" dirty="0">
                <a:latin typeface="Arial" panose="020B0604020202020204" pitchFamily="34" charset="0"/>
                <a:cs typeface="Arial" panose="020B0604020202020204" pitchFamily="34" charset="0"/>
              </a:rPr>
              <a:t>Greenhouse gas emissions</a:t>
            </a:r>
          </a:p>
        </p:txBody>
      </p:sp>
      <p:pic>
        <p:nvPicPr>
          <p:cNvPr id="7" name="Picture 6" descr="A picture containing bar chart&#10;&#10;Description automatically generated">
            <a:extLst>
              <a:ext uri="{FF2B5EF4-FFF2-40B4-BE49-F238E27FC236}">
                <a16:creationId xmlns:a16="http://schemas.microsoft.com/office/drawing/2014/main" id="{A406EF36-5563-441A-A0A6-B7082ED385DA}"/>
              </a:ext>
            </a:extLst>
          </p:cNvPr>
          <p:cNvPicPr>
            <a:picLocks noChangeAspect="1"/>
          </p:cNvPicPr>
          <p:nvPr/>
        </p:nvPicPr>
        <p:blipFill rotWithShape="1">
          <a:blip r:embed="rId2">
            <a:extLst>
              <a:ext uri="{28A0092B-C50C-407E-A947-70E740481C1C}">
                <a14:useLocalDpi xmlns:a14="http://schemas.microsoft.com/office/drawing/2010/main" val="0"/>
              </a:ext>
            </a:extLst>
          </a:blip>
          <a:srcRect t="9114"/>
          <a:stretch/>
        </p:blipFill>
        <p:spPr>
          <a:xfrm>
            <a:off x="621373" y="891252"/>
            <a:ext cx="6359719" cy="5966748"/>
          </a:xfrm>
          <a:prstGeom prst="rect">
            <a:avLst/>
          </a:prstGeom>
        </p:spPr>
      </p:pic>
    </p:spTree>
    <p:extLst>
      <p:ext uri="{BB962C8B-B14F-4D97-AF65-F5344CB8AC3E}">
        <p14:creationId xmlns:p14="http://schemas.microsoft.com/office/powerpoint/2010/main" val="129730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7F0E46-9C42-492F-A48C-BB782D893C8E}"/>
              </a:ext>
            </a:extLst>
          </p:cNvPr>
          <p:cNvSpPr txBox="1"/>
          <p:nvPr/>
        </p:nvSpPr>
        <p:spPr>
          <a:xfrm>
            <a:off x="0" y="6488668"/>
            <a:ext cx="44114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13</a:t>
            </a:r>
          </a:p>
        </p:txBody>
      </p:sp>
      <p:sp>
        <p:nvSpPr>
          <p:cNvPr id="4" name="TextBox 3">
            <a:extLst>
              <a:ext uri="{FF2B5EF4-FFF2-40B4-BE49-F238E27FC236}">
                <a16:creationId xmlns:a16="http://schemas.microsoft.com/office/drawing/2014/main" id="{39B4CF9A-BEE0-47F3-AA7A-5CAC9460EB8D}"/>
              </a:ext>
            </a:extLst>
          </p:cNvPr>
          <p:cNvSpPr txBox="1"/>
          <p:nvPr/>
        </p:nvSpPr>
        <p:spPr>
          <a:xfrm>
            <a:off x="250371" y="261257"/>
            <a:ext cx="7981672" cy="646331"/>
          </a:xfrm>
          <a:prstGeom prst="rect">
            <a:avLst/>
          </a:prstGeom>
          <a:noFill/>
        </p:spPr>
        <p:txBody>
          <a:bodyPr wrap="none" rtlCol="0">
            <a:spAutoFit/>
          </a:bodyPr>
          <a:lstStyle/>
          <a:p>
            <a:r>
              <a:rPr lang="en-US" sz="3600" b="1" dirty="0">
                <a:latin typeface="Arial" panose="020B0604020202020204" pitchFamily="34" charset="0"/>
                <a:cs typeface="Arial" panose="020B0604020202020204" pitchFamily="34" charset="0"/>
              </a:rPr>
              <a:t>Greenhouse gas emissions by food</a:t>
            </a:r>
          </a:p>
        </p:txBody>
      </p:sp>
      <p:pic>
        <p:nvPicPr>
          <p:cNvPr id="7" name="Picture 6" descr="Chart, timeline, bar chart&#10;&#10;Description automatically generated">
            <a:extLst>
              <a:ext uri="{FF2B5EF4-FFF2-40B4-BE49-F238E27FC236}">
                <a16:creationId xmlns:a16="http://schemas.microsoft.com/office/drawing/2014/main" id="{A2A22A1E-BF0F-408A-A6E6-3780FE05F958}"/>
              </a:ext>
            </a:extLst>
          </p:cNvPr>
          <p:cNvPicPr>
            <a:picLocks noChangeAspect="1"/>
          </p:cNvPicPr>
          <p:nvPr/>
        </p:nvPicPr>
        <p:blipFill rotWithShape="1">
          <a:blip r:embed="rId2">
            <a:extLst>
              <a:ext uri="{28A0092B-C50C-407E-A947-70E740481C1C}">
                <a14:useLocalDpi xmlns:a14="http://schemas.microsoft.com/office/drawing/2010/main" val="0"/>
              </a:ext>
            </a:extLst>
          </a:blip>
          <a:srcRect t="14498"/>
          <a:stretch/>
        </p:blipFill>
        <p:spPr>
          <a:xfrm>
            <a:off x="601642" y="994299"/>
            <a:ext cx="9715500" cy="5863701"/>
          </a:xfrm>
          <a:prstGeom prst="rect">
            <a:avLst/>
          </a:prstGeom>
        </p:spPr>
      </p:pic>
    </p:spTree>
    <p:extLst>
      <p:ext uri="{BB962C8B-B14F-4D97-AF65-F5344CB8AC3E}">
        <p14:creationId xmlns:p14="http://schemas.microsoft.com/office/powerpoint/2010/main" val="4146082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D7CA01-EC9A-45FD-ABE4-69C35BDA81E3}"/>
              </a:ext>
            </a:extLst>
          </p:cNvPr>
          <p:cNvSpPr txBox="1"/>
          <p:nvPr/>
        </p:nvSpPr>
        <p:spPr>
          <a:xfrm>
            <a:off x="0" y="6488668"/>
            <a:ext cx="44114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14</a:t>
            </a:r>
          </a:p>
        </p:txBody>
      </p:sp>
      <p:sp>
        <p:nvSpPr>
          <p:cNvPr id="3" name="TextBox 2">
            <a:extLst>
              <a:ext uri="{FF2B5EF4-FFF2-40B4-BE49-F238E27FC236}">
                <a16:creationId xmlns:a16="http://schemas.microsoft.com/office/drawing/2014/main" id="{3F4A0305-75F1-49A5-A513-BFCD330FB9B2}"/>
              </a:ext>
            </a:extLst>
          </p:cNvPr>
          <p:cNvSpPr txBox="1"/>
          <p:nvPr/>
        </p:nvSpPr>
        <p:spPr>
          <a:xfrm>
            <a:off x="250371" y="261257"/>
            <a:ext cx="6571030" cy="646331"/>
          </a:xfrm>
          <a:prstGeom prst="rect">
            <a:avLst/>
          </a:prstGeom>
          <a:noFill/>
        </p:spPr>
        <p:txBody>
          <a:bodyPr wrap="none" rtlCol="0">
            <a:spAutoFit/>
          </a:bodyPr>
          <a:lstStyle/>
          <a:p>
            <a:r>
              <a:rPr lang="en-US" sz="3600" b="1" dirty="0">
                <a:latin typeface="Arial" panose="020B0604020202020204" pitchFamily="34" charset="0"/>
                <a:cs typeface="Arial" panose="020B0604020202020204" pitchFamily="34" charset="0"/>
              </a:rPr>
              <a:t>Other environmental impacts</a:t>
            </a:r>
          </a:p>
        </p:txBody>
      </p:sp>
      <p:pic>
        <p:nvPicPr>
          <p:cNvPr id="5" name="Picture 4" descr="Chart, bar chart&#10;&#10;Description automatically generated">
            <a:extLst>
              <a:ext uri="{FF2B5EF4-FFF2-40B4-BE49-F238E27FC236}">
                <a16:creationId xmlns:a16="http://schemas.microsoft.com/office/drawing/2014/main" id="{F2D8A8A5-933F-475D-B93B-6B6AA518E7DF}"/>
              </a:ext>
            </a:extLst>
          </p:cNvPr>
          <p:cNvPicPr>
            <a:picLocks noChangeAspect="1"/>
          </p:cNvPicPr>
          <p:nvPr/>
        </p:nvPicPr>
        <p:blipFill rotWithShape="1">
          <a:blip r:embed="rId2">
            <a:extLst>
              <a:ext uri="{28A0092B-C50C-407E-A947-70E740481C1C}">
                <a14:useLocalDpi xmlns:a14="http://schemas.microsoft.com/office/drawing/2010/main" val="0"/>
              </a:ext>
            </a:extLst>
          </a:blip>
          <a:srcRect t="8101"/>
          <a:stretch/>
        </p:blipFill>
        <p:spPr>
          <a:xfrm>
            <a:off x="797670" y="886098"/>
            <a:ext cx="9943636" cy="5914026"/>
          </a:xfrm>
          <a:prstGeom prst="rect">
            <a:avLst/>
          </a:prstGeom>
        </p:spPr>
      </p:pic>
    </p:spTree>
    <p:extLst>
      <p:ext uri="{BB962C8B-B14F-4D97-AF65-F5344CB8AC3E}">
        <p14:creationId xmlns:p14="http://schemas.microsoft.com/office/powerpoint/2010/main" val="2531691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D7CA01-EC9A-45FD-ABE4-69C35BDA81E3}"/>
              </a:ext>
            </a:extLst>
          </p:cNvPr>
          <p:cNvSpPr txBox="1"/>
          <p:nvPr/>
        </p:nvSpPr>
        <p:spPr>
          <a:xfrm>
            <a:off x="0" y="6488668"/>
            <a:ext cx="44114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15</a:t>
            </a:r>
          </a:p>
        </p:txBody>
      </p:sp>
      <p:sp>
        <p:nvSpPr>
          <p:cNvPr id="3" name="TextBox 2">
            <a:extLst>
              <a:ext uri="{FF2B5EF4-FFF2-40B4-BE49-F238E27FC236}">
                <a16:creationId xmlns:a16="http://schemas.microsoft.com/office/drawing/2014/main" id="{3F4A0305-75F1-49A5-A513-BFCD330FB9B2}"/>
              </a:ext>
            </a:extLst>
          </p:cNvPr>
          <p:cNvSpPr txBox="1"/>
          <p:nvPr/>
        </p:nvSpPr>
        <p:spPr>
          <a:xfrm>
            <a:off x="250371" y="261257"/>
            <a:ext cx="6891630" cy="646331"/>
          </a:xfrm>
          <a:prstGeom prst="rect">
            <a:avLst/>
          </a:prstGeom>
          <a:noFill/>
        </p:spPr>
        <p:txBody>
          <a:bodyPr wrap="none" rtlCol="0">
            <a:spAutoFit/>
          </a:bodyPr>
          <a:lstStyle/>
          <a:p>
            <a:r>
              <a:rPr lang="en-US" sz="3600" b="1" dirty="0">
                <a:latin typeface="Arial" panose="020B0604020202020204" pitchFamily="34" charset="0"/>
                <a:cs typeface="Arial" panose="020B0604020202020204" pitchFamily="34" charset="0"/>
              </a:rPr>
              <a:t>Less meat = climate mitigation</a:t>
            </a:r>
          </a:p>
        </p:txBody>
      </p:sp>
      <p:pic>
        <p:nvPicPr>
          <p:cNvPr id="6" name="Picture 5">
            <a:extLst>
              <a:ext uri="{FF2B5EF4-FFF2-40B4-BE49-F238E27FC236}">
                <a16:creationId xmlns:a16="http://schemas.microsoft.com/office/drawing/2014/main" id="{AEA24ADF-3C05-474F-A220-AA3CC5D2BDED}"/>
              </a:ext>
            </a:extLst>
          </p:cNvPr>
          <p:cNvPicPr>
            <a:picLocks noChangeAspect="1"/>
          </p:cNvPicPr>
          <p:nvPr/>
        </p:nvPicPr>
        <p:blipFill>
          <a:blip r:embed="rId2"/>
          <a:stretch>
            <a:fillRect/>
          </a:stretch>
        </p:blipFill>
        <p:spPr>
          <a:xfrm>
            <a:off x="6013169" y="2399028"/>
            <a:ext cx="6178831" cy="4366374"/>
          </a:xfrm>
          <a:prstGeom prst="rect">
            <a:avLst/>
          </a:prstGeom>
        </p:spPr>
      </p:pic>
      <p:pic>
        <p:nvPicPr>
          <p:cNvPr id="7" name="Picture 6">
            <a:extLst>
              <a:ext uri="{FF2B5EF4-FFF2-40B4-BE49-F238E27FC236}">
                <a16:creationId xmlns:a16="http://schemas.microsoft.com/office/drawing/2014/main" id="{BEF0CE47-9DAF-4644-B325-88494ECC244C}"/>
              </a:ext>
            </a:extLst>
          </p:cNvPr>
          <p:cNvPicPr>
            <a:picLocks noChangeAspect="1"/>
          </p:cNvPicPr>
          <p:nvPr/>
        </p:nvPicPr>
        <p:blipFill>
          <a:blip r:embed="rId3"/>
          <a:stretch>
            <a:fillRect/>
          </a:stretch>
        </p:blipFill>
        <p:spPr>
          <a:xfrm>
            <a:off x="591750" y="1064871"/>
            <a:ext cx="5438705" cy="5642657"/>
          </a:xfrm>
          <a:prstGeom prst="rect">
            <a:avLst/>
          </a:prstGeom>
        </p:spPr>
      </p:pic>
      <p:sp>
        <p:nvSpPr>
          <p:cNvPr id="8" name="Thought Bubble: Cloud 7">
            <a:extLst>
              <a:ext uri="{FF2B5EF4-FFF2-40B4-BE49-F238E27FC236}">
                <a16:creationId xmlns:a16="http://schemas.microsoft.com/office/drawing/2014/main" id="{241BC080-2BBE-420A-93C9-EF985C82328C}"/>
              </a:ext>
            </a:extLst>
          </p:cNvPr>
          <p:cNvSpPr/>
          <p:nvPr/>
        </p:nvSpPr>
        <p:spPr>
          <a:xfrm>
            <a:off x="8032830" y="983847"/>
            <a:ext cx="3819645" cy="1342663"/>
          </a:xfrm>
          <a:prstGeom prst="cloudCallout">
            <a:avLst>
              <a:gd name="adj1" fmla="val -20236"/>
              <a:gd name="adj2" fmla="val 152155"/>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8FC4388-AFC7-492C-8D1E-5B14BF3316D3}"/>
              </a:ext>
            </a:extLst>
          </p:cNvPr>
          <p:cNvSpPr txBox="1"/>
          <p:nvPr/>
        </p:nvSpPr>
        <p:spPr>
          <a:xfrm>
            <a:off x="8680258" y="1284790"/>
            <a:ext cx="2531463" cy="707886"/>
          </a:xfrm>
          <a:prstGeom prst="rect">
            <a:avLst/>
          </a:prstGeom>
          <a:noFill/>
        </p:spPr>
        <p:txBody>
          <a:bodyPr wrap="none" rtlCol="0">
            <a:spAutoFit/>
          </a:bodyPr>
          <a:lstStyle/>
          <a:p>
            <a:pPr algn="ctr"/>
            <a:r>
              <a:rPr lang="en-US" sz="2000" b="1" dirty="0">
                <a:latin typeface="Arial" panose="020B0604020202020204" pitchFamily="34" charset="0"/>
                <a:cs typeface="Arial" panose="020B0604020202020204" pitchFamily="34" charset="0"/>
              </a:rPr>
              <a:t>This is nice and all </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but I miss burgers</a:t>
            </a:r>
          </a:p>
        </p:txBody>
      </p:sp>
    </p:spTree>
    <p:extLst>
      <p:ext uri="{BB962C8B-B14F-4D97-AF65-F5344CB8AC3E}">
        <p14:creationId xmlns:p14="http://schemas.microsoft.com/office/powerpoint/2010/main" val="85523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D7CA01-EC9A-45FD-ABE4-69C35BDA81E3}"/>
              </a:ext>
            </a:extLst>
          </p:cNvPr>
          <p:cNvSpPr txBox="1"/>
          <p:nvPr/>
        </p:nvSpPr>
        <p:spPr>
          <a:xfrm>
            <a:off x="0" y="6488668"/>
            <a:ext cx="44114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15</a:t>
            </a:r>
          </a:p>
        </p:txBody>
      </p:sp>
      <p:sp>
        <p:nvSpPr>
          <p:cNvPr id="3" name="TextBox 2">
            <a:extLst>
              <a:ext uri="{FF2B5EF4-FFF2-40B4-BE49-F238E27FC236}">
                <a16:creationId xmlns:a16="http://schemas.microsoft.com/office/drawing/2014/main" id="{3F4A0305-75F1-49A5-A513-BFCD330FB9B2}"/>
              </a:ext>
            </a:extLst>
          </p:cNvPr>
          <p:cNvSpPr txBox="1"/>
          <p:nvPr/>
        </p:nvSpPr>
        <p:spPr>
          <a:xfrm>
            <a:off x="250371" y="261257"/>
            <a:ext cx="6891630" cy="646331"/>
          </a:xfrm>
          <a:prstGeom prst="rect">
            <a:avLst/>
          </a:prstGeom>
          <a:noFill/>
        </p:spPr>
        <p:txBody>
          <a:bodyPr wrap="none" rtlCol="0">
            <a:spAutoFit/>
          </a:bodyPr>
          <a:lstStyle/>
          <a:p>
            <a:r>
              <a:rPr lang="en-US" sz="3600" b="1" dirty="0">
                <a:latin typeface="Arial" panose="020B0604020202020204" pitchFamily="34" charset="0"/>
                <a:cs typeface="Arial" panose="020B0604020202020204" pitchFamily="34" charset="0"/>
              </a:rPr>
              <a:t>Less meat = climate mitigation</a:t>
            </a:r>
          </a:p>
        </p:txBody>
      </p:sp>
      <p:pic>
        <p:nvPicPr>
          <p:cNvPr id="6" name="Picture 5">
            <a:extLst>
              <a:ext uri="{FF2B5EF4-FFF2-40B4-BE49-F238E27FC236}">
                <a16:creationId xmlns:a16="http://schemas.microsoft.com/office/drawing/2014/main" id="{AEA24ADF-3C05-474F-A220-AA3CC5D2BDED}"/>
              </a:ext>
            </a:extLst>
          </p:cNvPr>
          <p:cNvPicPr>
            <a:picLocks noChangeAspect="1"/>
          </p:cNvPicPr>
          <p:nvPr/>
        </p:nvPicPr>
        <p:blipFill>
          <a:blip r:embed="rId2"/>
          <a:stretch>
            <a:fillRect/>
          </a:stretch>
        </p:blipFill>
        <p:spPr>
          <a:xfrm>
            <a:off x="6013169" y="2399028"/>
            <a:ext cx="6178831" cy="4366374"/>
          </a:xfrm>
          <a:prstGeom prst="rect">
            <a:avLst/>
          </a:prstGeom>
        </p:spPr>
      </p:pic>
      <p:pic>
        <p:nvPicPr>
          <p:cNvPr id="7" name="Picture 6">
            <a:extLst>
              <a:ext uri="{FF2B5EF4-FFF2-40B4-BE49-F238E27FC236}">
                <a16:creationId xmlns:a16="http://schemas.microsoft.com/office/drawing/2014/main" id="{BEF0CE47-9DAF-4644-B325-88494ECC244C}"/>
              </a:ext>
            </a:extLst>
          </p:cNvPr>
          <p:cNvPicPr>
            <a:picLocks noChangeAspect="1"/>
          </p:cNvPicPr>
          <p:nvPr/>
        </p:nvPicPr>
        <p:blipFill>
          <a:blip r:embed="rId3"/>
          <a:stretch>
            <a:fillRect/>
          </a:stretch>
        </p:blipFill>
        <p:spPr>
          <a:xfrm>
            <a:off x="591750" y="1064871"/>
            <a:ext cx="5438705" cy="5642657"/>
          </a:xfrm>
          <a:prstGeom prst="rect">
            <a:avLst/>
          </a:prstGeom>
        </p:spPr>
      </p:pic>
      <p:sp>
        <p:nvSpPr>
          <p:cNvPr id="8" name="Thought Bubble: Cloud 7">
            <a:extLst>
              <a:ext uri="{FF2B5EF4-FFF2-40B4-BE49-F238E27FC236}">
                <a16:creationId xmlns:a16="http://schemas.microsoft.com/office/drawing/2014/main" id="{241BC080-2BBE-420A-93C9-EF985C82328C}"/>
              </a:ext>
            </a:extLst>
          </p:cNvPr>
          <p:cNvSpPr/>
          <p:nvPr/>
        </p:nvSpPr>
        <p:spPr>
          <a:xfrm>
            <a:off x="8032830" y="983847"/>
            <a:ext cx="3819645" cy="1342663"/>
          </a:xfrm>
          <a:prstGeom prst="cloudCallout">
            <a:avLst>
              <a:gd name="adj1" fmla="val -20236"/>
              <a:gd name="adj2" fmla="val 152155"/>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8FC4388-AFC7-492C-8D1E-5B14BF3316D3}"/>
              </a:ext>
            </a:extLst>
          </p:cNvPr>
          <p:cNvSpPr txBox="1"/>
          <p:nvPr/>
        </p:nvSpPr>
        <p:spPr>
          <a:xfrm>
            <a:off x="8680258" y="1284790"/>
            <a:ext cx="2531463" cy="707886"/>
          </a:xfrm>
          <a:prstGeom prst="rect">
            <a:avLst/>
          </a:prstGeom>
          <a:noFill/>
        </p:spPr>
        <p:txBody>
          <a:bodyPr wrap="none" rtlCol="0">
            <a:spAutoFit/>
          </a:bodyPr>
          <a:lstStyle/>
          <a:p>
            <a:pPr algn="ctr"/>
            <a:r>
              <a:rPr lang="en-US" sz="2000" b="1" dirty="0">
                <a:latin typeface="Arial" panose="020B0604020202020204" pitchFamily="34" charset="0"/>
                <a:cs typeface="Arial" panose="020B0604020202020204" pitchFamily="34" charset="0"/>
              </a:rPr>
              <a:t>This is nice and all </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but I miss burgers</a:t>
            </a:r>
          </a:p>
        </p:txBody>
      </p:sp>
      <p:sp>
        <p:nvSpPr>
          <p:cNvPr id="10" name="Multiplication Sign 9">
            <a:extLst>
              <a:ext uri="{FF2B5EF4-FFF2-40B4-BE49-F238E27FC236}">
                <a16:creationId xmlns:a16="http://schemas.microsoft.com/office/drawing/2014/main" id="{12C0371C-803C-4E4E-AE36-2C76B9761797}"/>
              </a:ext>
            </a:extLst>
          </p:cNvPr>
          <p:cNvSpPr/>
          <p:nvPr/>
        </p:nvSpPr>
        <p:spPr>
          <a:xfrm>
            <a:off x="8137002" y="-393540"/>
            <a:ext cx="3831221" cy="4109013"/>
          </a:xfrm>
          <a:prstGeom prst="mathMultiply">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EC0C1F2-3940-46E8-BC0D-D15B1F10B673}"/>
              </a:ext>
            </a:extLst>
          </p:cNvPr>
          <p:cNvSpPr txBox="1"/>
          <p:nvPr/>
        </p:nvSpPr>
        <p:spPr>
          <a:xfrm>
            <a:off x="6480180" y="6099859"/>
            <a:ext cx="5711820" cy="646331"/>
          </a:xfrm>
          <a:prstGeom prst="rect">
            <a:avLst/>
          </a:prstGeom>
          <a:noFill/>
        </p:spPr>
        <p:txBody>
          <a:bodyPr wrap="none" rtlCol="0">
            <a:spAutoFit/>
          </a:bodyPr>
          <a:lstStyle/>
          <a:p>
            <a:r>
              <a:rPr lang="en-US" b="1" dirty="0">
                <a:solidFill>
                  <a:srgbClr val="FF0000"/>
                </a:solidFill>
                <a:latin typeface="Arial" panose="020B0604020202020204" pitchFamily="34" charset="0"/>
                <a:cs typeface="Arial" panose="020B0604020202020204" pitchFamily="34" charset="0"/>
              </a:rPr>
              <a:t>Can we substitute meat with a close imitation?</a:t>
            </a:r>
            <a:br>
              <a:rPr lang="en-US" b="1" dirty="0">
                <a:solidFill>
                  <a:srgbClr val="FF0000"/>
                </a:solidFill>
                <a:latin typeface="Arial" panose="020B0604020202020204" pitchFamily="34" charset="0"/>
                <a:cs typeface="Arial" panose="020B0604020202020204" pitchFamily="34" charset="0"/>
              </a:rPr>
            </a:br>
            <a:r>
              <a:rPr lang="en-US" b="1" dirty="0">
                <a:solidFill>
                  <a:srgbClr val="FF0000"/>
                </a:solidFill>
                <a:latin typeface="Arial" panose="020B0604020202020204" pitchFamily="34" charset="0"/>
                <a:cs typeface="Arial" panose="020B0604020202020204" pitchFamily="34" charset="0"/>
              </a:rPr>
              <a:t>Or… can we just make (real) meat with SCIENCE?!</a:t>
            </a:r>
          </a:p>
        </p:txBody>
      </p:sp>
    </p:spTree>
    <p:extLst>
      <p:ext uri="{BB962C8B-B14F-4D97-AF65-F5344CB8AC3E}">
        <p14:creationId xmlns:p14="http://schemas.microsoft.com/office/powerpoint/2010/main" val="402555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4DC98C-A3EC-4F29-B279-CF5D908EEBC0}"/>
              </a:ext>
            </a:extLst>
          </p:cNvPr>
          <p:cNvSpPr txBox="1"/>
          <p:nvPr/>
        </p:nvSpPr>
        <p:spPr>
          <a:xfrm>
            <a:off x="0" y="6488668"/>
            <a:ext cx="44114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16</a:t>
            </a:r>
          </a:p>
        </p:txBody>
      </p:sp>
      <p:sp>
        <p:nvSpPr>
          <p:cNvPr id="3" name="TextBox 2">
            <a:extLst>
              <a:ext uri="{FF2B5EF4-FFF2-40B4-BE49-F238E27FC236}">
                <a16:creationId xmlns:a16="http://schemas.microsoft.com/office/drawing/2014/main" id="{39465DEC-7B42-4DED-83DD-CDFCE7924916}"/>
              </a:ext>
            </a:extLst>
          </p:cNvPr>
          <p:cNvSpPr txBox="1"/>
          <p:nvPr/>
        </p:nvSpPr>
        <p:spPr>
          <a:xfrm>
            <a:off x="250371" y="261257"/>
            <a:ext cx="8997976" cy="646331"/>
          </a:xfrm>
          <a:prstGeom prst="rect">
            <a:avLst/>
          </a:prstGeom>
          <a:noFill/>
        </p:spPr>
        <p:txBody>
          <a:bodyPr wrap="none" rtlCol="0">
            <a:spAutoFit/>
          </a:bodyPr>
          <a:lstStyle/>
          <a:p>
            <a:r>
              <a:rPr lang="en-US" sz="3600" b="1" dirty="0">
                <a:latin typeface="Arial" panose="020B0604020202020204" pitchFamily="34" charset="0"/>
                <a:cs typeface="Arial" panose="020B0604020202020204" pitchFamily="34" charset="0"/>
              </a:rPr>
              <a:t>Plant based substitutes: </a:t>
            </a:r>
            <a:r>
              <a:rPr lang="en-US" sz="3600" b="1" dirty="0">
                <a:latin typeface="Curlz MT" panose="04040404050702020202" pitchFamily="82" charset="0"/>
                <a:cs typeface="Arial" panose="020B0604020202020204" pitchFamily="34" charset="0"/>
              </a:rPr>
              <a:t>fake</a:t>
            </a:r>
            <a:r>
              <a:rPr lang="en-US" sz="3600" b="1" dirty="0">
                <a:latin typeface="Arial" panose="020B0604020202020204" pitchFamily="34" charset="0"/>
                <a:cs typeface="Arial" panose="020B0604020202020204" pitchFamily="34" charset="0"/>
              </a:rPr>
              <a:t> </a:t>
            </a:r>
            <a:r>
              <a:rPr lang="en-US" sz="3600" b="1" dirty="0">
                <a:latin typeface="Goudy Stout" panose="0202090407030B020401" pitchFamily="18" charset="0"/>
                <a:cs typeface="Arial" panose="020B0604020202020204" pitchFamily="34" charset="0"/>
              </a:rPr>
              <a:t>meat</a:t>
            </a:r>
          </a:p>
        </p:txBody>
      </p:sp>
      <p:pic>
        <p:nvPicPr>
          <p:cNvPr id="4" name="Picture 3">
            <a:extLst>
              <a:ext uri="{FF2B5EF4-FFF2-40B4-BE49-F238E27FC236}">
                <a16:creationId xmlns:a16="http://schemas.microsoft.com/office/drawing/2014/main" id="{1B04A779-1AB3-466C-B70E-1A8A45A12681}"/>
              </a:ext>
            </a:extLst>
          </p:cNvPr>
          <p:cNvPicPr>
            <a:picLocks noChangeAspect="1"/>
          </p:cNvPicPr>
          <p:nvPr/>
        </p:nvPicPr>
        <p:blipFill>
          <a:blip r:embed="rId2"/>
          <a:stretch>
            <a:fillRect/>
          </a:stretch>
        </p:blipFill>
        <p:spPr>
          <a:xfrm>
            <a:off x="257054" y="1016159"/>
            <a:ext cx="2745611" cy="2745611"/>
          </a:xfrm>
          <a:prstGeom prst="rect">
            <a:avLst/>
          </a:prstGeom>
        </p:spPr>
      </p:pic>
      <p:pic>
        <p:nvPicPr>
          <p:cNvPr id="6" name="Picture 5">
            <a:extLst>
              <a:ext uri="{FF2B5EF4-FFF2-40B4-BE49-F238E27FC236}">
                <a16:creationId xmlns:a16="http://schemas.microsoft.com/office/drawing/2014/main" id="{0CAF7B88-03B3-4539-B55C-7340B1BE7532}"/>
              </a:ext>
            </a:extLst>
          </p:cNvPr>
          <p:cNvPicPr>
            <a:picLocks noChangeAspect="1"/>
          </p:cNvPicPr>
          <p:nvPr/>
        </p:nvPicPr>
        <p:blipFill>
          <a:blip r:embed="rId3"/>
          <a:stretch>
            <a:fillRect/>
          </a:stretch>
        </p:blipFill>
        <p:spPr>
          <a:xfrm>
            <a:off x="6388562" y="665844"/>
            <a:ext cx="3095625" cy="3095625"/>
          </a:xfrm>
          <a:prstGeom prst="rect">
            <a:avLst/>
          </a:prstGeom>
        </p:spPr>
      </p:pic>
      <p:pic>
        <p:nvPicPr>
          <p:cNvPr id="8" name="Picture 7">
            <a:extLst>
              <a:ext uri="{FF2B5EF4-FFF2-40B4-BE49-F238E27FC236}">
                <a16:creationId xmlns:a16="http://schemas.microsoft.com/office/drawing/2014/main" id="{E45CDE40-7906-47A7-A5C4-35EA03D6D17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0957" y="3518703"/>
            <a:ext cx="3096228" cy="3096228"/>
          </a:xfrm>
          <a:prstGeom prst="rect">
            <a:avLst/>
          </a:prstGeom>
        </p:spPr>
      </p:pic>
      <p:pic>
        <p:nvPicPr>
          <p:cNvPr id="9" name="Picture 8">
            <a:extLst>
              <a:ext uri="{FF2B5EF4-FFF2-40B4-BE49-F238E27FC236}">
                <a16:creationId xmlns:a16="http://schemas.microsoft.com/office/drawing/2014/main" id="{0F19EFA4-7CE6-4C53-8E8C-DAFB33098174}"/>
              </a:ext>
            </a:extLst>
          </p:cNvPr>
          <p:cNvPicPr>
            <a:picLocks noChangeAspect="1"/>
          </p:cNvPicPr>
          <p:nvPr/>
        </p:nvPicPr>
        <p:blipFill>
          <a:blip r:embed="rId5"/>
          <a:stretch>
            <a:fillRect/>
          </a:stretch>
        </p:blipFill>
        <p:spPr>
          <a:xfrm>
            <a:off x="3882342" y="3842791"/>
            <a:ext cx="2714263" cy="2714263"/>
          </a:xfrm>
          <a:prstGeom prst="rect">
            <a:avLst/>
          </a:prstGeom>
        </p:spPr>
      </p:pic>
      <p:pic>
        <p:nvPicPr>
          <p:cNvPr id="10" name="Picture 9">
            <a:extLst>
              <a:ext uri="{FF2B5EF4-FFF2-40B4-BE49-F238E27FC236}">
                <a16:creationId xmlns:a16="http://schemas.microsoft.com/office/drawing/2014/main" id="{603CD3A8-7371-41BD-9E17-8D41E617D3B2}"/>
              </a:ext>
            </a:extLst>
          </p:cNvPr>
          <p:cNvPicPr>
            <a:picLocks noChangeAspect="1"/>
          </p:cNvPicPr>
          <p:nvPr/>
        </p:nvPicPr>
        <p:blipFill>
          <a:blip r:embed="rId6"/>
          <a:stretch>
            <a:fillRect/>
          </a:stretch>
        </p:blipFill>
        <p:spPr>
          <a:xfrm>
            <a:off x="6660265" y="3737656"/>
            <a:ext cx="2946722" cy="2946722"/>
          </a:xfrm>
          <a:prstGeom prst="rect">
            <a:avLst/>
          </a:prstGeom>
        </p:spPr>
      </p:pic>
      <p:pic>
        <p:nvPicPr>
          <p:cNvPr id="11" name="Picture 10">
            <a:extLst>
              <a:ext uri="{FF2B5EF4-FFF2-40B4-BE49-F238E27FC236}">
                <a16:creationId xmlns:a16="http://schemas.microsoft.com/office/drawing/2014/main" id="{8E5637DC-116A-48C1-A5AA-05E6D5F50BEA}"/>
              </a:ext>
            </a:extLst>
          </p:cNvPr>
          <p:cNvPicPr>
            <a:picLocks noChangeAspect="1"/>
          </p:cNvPicPr>
          <p:nvPr/>
        </p:nvPicPr>
        <p:blipFill>
          <a:blip r:embed="rId7"/>
          <a:stretch>
            <a:fillRect/>
          </a:stretch>
        </p:blipFill>
        <p:spPr>
          <a:xfrm>
            <a:off x="3824466" y="1139140"/>
            <a:ext cx="2472159" cy="2472159"/>
          </a:xfrm>
          <a:prstGeom prst="rect">
            <a:avLst/>
          </a:prstGeom>
        </p:spPr>
      </p:pic>
      <p:pic>
        <p:nvPicPr>
          <p:cNvPr id="12" name="Picture 11">
            <a:extLst>
              <a:ext uri="{FF2B5EF4-FFF2-40B4-BE49-F238E27FC236}">
                <a16:creationId xmlns:a16="http://schemas.microsoft.com/office/drawing/2014/main" id="{EA75FED8-EF43-4B21-B474-5B51295BBD10}"/>
              </a:ext>
            </a:extLst>
          </p:cNvPr>
          <p:cNvPicPr>
            <a:picLocks noChangeAspect="1"/>
          </p:cNvPicPr>
          <p:nvPr/>
        </p:nvPicPr>
        <p:blipFill rotWithShape="1">
          <a:blip r:embed="rId8"/>
          <a:srcRect l="7273" r="7273"/>
          <a:stretch/>
        </p:blipFill>
        <p:spPr>
          <a:xfrm>
            <a:off x="9352344" y="717630"/>
            <a:ext cx="2527139" cy="2957330"/>
          </a:xfrm>
          <a:prstGeom prst="rect">
            <a:avLst/>
          </a:prstGeom>
        </p:spPr>
      </p:pic>
      <p:pic>
        <p:nvPicPr>
          <p:cNvPr id="13" name="Picture 12">
            <a:extLst>
              <a:ext uri="{FF2B5EF4-FFF2-40B4-BE49-F238E27FC236}">
                <a16:creationId xmlns:a16="http://schemas.microsoft.com/office/drawing/2014/main" id="{4D4710A0-11A4-46A6-B47A-7D48AD3EC441}"/>
              </a:ext>
            </a:extLst>
          </p:cNvPr>
          <p:cNvPicPr>
            <a:picLocks noChangeAspect="1"/>
          </p:cNvPicPr>
          <p:nvPr/>
        </p:nvPicPr>
        <p:blipFill rotWithShape="1">
          <a:blip r:embed="rId9"/>
          <a:srcRect l="17820" t="9790" r="11970" b="6329"/>
          <a:stretch/>
        </p:blipFill>
        <p:spPr>
          <a:xfrm>
            <a:off x="9558933" y="3640235"/>
            <a:ext cx="2586767" cy="3090440"/>
          </a:xfrm>
          <a:prstGeom prst="rect">
            <a:avLst/>
          </a:prstGeom>
        </p:spPr>
      </p:pic>
    </p:spTree>
    <p:extLst>
      <p:ext uri="{BB962C8B-B14F-4D97-AF65-F5344CB8AC3E}">
        <p14:creationId xmlns:p14="http://schemas.microsoft.com/office/powerpoint/2010/main" val="2031412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B69C8C-15DC-4C4D-9FCC-909FCD80F486}"/>
              </a:ext>
            </a:extLst>
          </p:cNvPr>
          <p:cNvSpPr txBox="1"/>
          <p:nvPr/>
        </p:nvSpPr>
        <p:spPr>
          <a:xfrm>
            <a:off x="0" y="6488668"/>
            <a:ext cx="44114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17</a:t>
            </a:r>
          </a:p>
        </p:txBody>
      </p:sp>
      <p:sp>
        <p:nvSpPr>
          <p:cNvPr id="3" name="TextBox 2">
            <a:extLst>
              <a:ext uri="{FF2B5EF4-FFF2-40B4-BE49-F238E27FC236}">
                <a16:creationId xmlns:a16="http://schemas.microsoft.com/office/drawing/2014/main" id="{985600D7-38BF-4658-AC25-D7C949FAD69C}"/>
              </a:ext>
            </a:extLst>
          </p:cNvPr>
          <p:cNvSpPr txBox="1"/>
          <p:nvPr/>
        </p:nvSpPr>
        <p:spPr>
          <a:xfrm>
            <a:off x="250371" y="261257"/>
            <a:ext cx="11469807" cy="646331"/>
          </a:xfrm>
          <a:prstGeom prst="rect">
            <a:avLst/>
          </a:prstGeom>
          <a:noFill/>
        </p:spPr>
        <p:txBody>
          <a:bodyPr wrap="none" rtlCol="0">
            <a:spAutoFit/>
          </a:bodyPr>
          <a:lstStyle/>
          <a:p>
            <a:r>
              <a:rPr lang="en-US" sz="3600" b="1" dirty="0">
                <a:latin typeface="Arial" panose="020B0604020202020204" pitchFamily="34" charset="0"/>
                <a:cs typeface="Arial" panose="020B0604020202020204" pitchFamily="34" charset="0"/>
              </a:rPr>
              <a:t>Plant based substitutes are a growing market (U.S.)</a:t>
            </a:r>
            <a:endParaRPr lang="en-US" sz="3600" b="1" dirty="0">
              <a:latin typeface="Goudy Stout" panose="0202090407030B020401" pitchFamily="18" charset="0"/>
              <a:cs typeface="Arial" panose="020B0604020202020204" pitchFamily="34" charset="0"/>
            </a:endParaRPr>
          </a:p>
        </p:txBody>
      </p:sp>
      <p:pic>
        <p:nvPicPr>
          <p:cNvPr id="3074" name="Picture 2" descr="Total plant-based foods key data table">
            <a:extLst>
              <a:ext uri="{FF2B5EF4-FFF2-40B4-BE49-F238E27FC236}">
                <a16:creationId xmlns:a16="http://schemas.microsoft.com/office/drawing/2014/main" id="{86731CCD-A776-453A-9060-9B0A7DB45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9956" y="4201309"/>
            <a:ext cx="8353425" cy="23907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A5BD4D7-F13D-4FE1-A6F1-019C6CEF2640}"/>
              </a:ext>
            </a:extLst>
          </p:cNvPr>
          <p:cNvPicPr>
            <a:picLocks noChangeAspect="1"/>
          </p:cNvPicPr>
          <p:nvPr/>
        </p:nvPicPr>
        <p:blipFill>
          <a:blip r:embed="rId3"/>
          <a:stretch>
            <a:fillRect/>
          </a:stretch>
        </p:blipFill>
        <p:spPr>
          <a:xfrm>
            <a:off x="1490843" y="1006032"/>
            <a:ext cx="9391650" cy="2438400"/>
          </a:xfrm>
          <a:prstGeom prst="rect">
            <a:avLst/>
          </a:prstGeom>
        </p:spPr>
      </p:pic>
      <p:sp>
        <p:nvSpPr>
          <p:cNvPr id="7" name="TextBox 6">
            <a:extLst>
              <a:ext uri="{FF2B5EF4-FFF2-40B4-BE49-F238E27FC236}">
                <a16:creationId xmlns:a16="http://schemas.microsoft.com/office/drawing/2014/main" id="{77ECB1A0-2B12-47AC-A231-7FE59DABE14B}"/>
              </a:ext>
            </a:extLst>
          </p:cNvPr>
          <p:cNvSpPr txBox="1"/>
          <p:nvPr/>
        </p:nvSpPr>
        <p:spPr>
          <a:xfrm>
            <a:off x="0" y="3479119"/>
            <a:ext cx="12373337" cy="461665"/>
          </a:xfrm>
          <a:prstGeom prst="rect">
            <a:avLst/>
          </a:prstGeom>
          <a:noFill/>
        </p:spPr>
        <p:txBody>
          <a:bodyPr wrap="square">
            <a:spAutoFit/>
          </a:bodyPr>
          <a:lstStyle/>
          <a:p>
            <a:r>
              <a:rPr lang="en-US" sz="2400" b="1" dirty="0"/>
              <a:t>“In the U.S., 98 percent of people who buy plant-based meat also purchase conventional meat.”</a:t>
            </a:r>
          </a:p>
        </p:txBody>
      </p:sp>
      <p:sp>
        <p:nvSpPr>
          <p:cNvPr id="9" name="TextBox 8">
            <a:extLst>
              <a:ext uri="{FF2B5EF4-FFF2-40B4-BE49-F238E27FC236}">
                <a16:creationId xmlns:a16="http://schemas.microsoft.com/office/drawing/2014/main" id="{0C28E58F-1335-4F91-8E89-BC702B4E047B}"/>
              </a:ext>
            </a:extLst>
          </p:cNvPr>
          <p:cNvSpPr txBox="1"/>
          <p:nvPr/>
        </p:nvSpPr>
        <p:spPr>
          <a:xfrm>
            <a:off x="10139423" y="6596390"/>
            <a:ext cx="6759614" cy="261610"/>
          </a:xfrm>
          <a:prstGeom prst="rect">
            <a:avLst/>
          </a:prstGeom>
          <a:noFill/>
        </p:spPr>
        <p:txBody>
          <a:bodyPr wrap="square">
            <a:spAutoFit/>
          </a:bodyPr>
          <a:lstStyle/>
          <a:p>
            <a:r>
              <a:rPr lang="en-US" sz="1050" dirty="0">
                <a:latin typeface="Arial" panose="020B0604020202020204" pitchFamily="34" charset="0"/>
                <a:cs typeface="Arial" panose="020B0604020202020204" pitchFamily="34" charset="0"/>
              </a:rPr>
              <a:t>https://gfi.org/marketresearch/</a:t>
            </a:r>
          </a:p>
        </p:txBody>
      </p:sp>
    </p:spTree>
    <p:extLst>
      <p:ext uri="{BB962C8B-B14F-4D97-AF65-F5344CB8AC3E}">
        <p14:creationId xmlns:p14="http://schemas.microsoft.com/office/powerpoint/2010/main" val="336989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6072A2-BB5F-40EC-B925-C05ABD54A427}"/>
              </a:ext>
            </a:extLst>
          </p:cNvPr>
          <p:cNvSpPr txBox="1"/>
          <p:nvPr/>
        </p:nvSpPr>
        <p:spPr>
          <a:xfrm>
            <a:off x="0" y="6488668"/>
            <a:ext cx="31290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1</a:t>
            </a:r>
          </a:p>
        </p:txBody>
      </p:sp>
      <p:sp>
        <p:nvSpPr>
          <p:cNvPr id="3" name="TextBox 2">
            <a:extLst>
              <a:ext uri="{FF2B5EF4-FFF2-40B4-BE49-F238E27FC236}">
                <a16:creationId xmlns:a16="http://schemas.microsoft.com/office/drawing/2014/main" id="{05963DD1-7C94-48F4-A5F1-8ACD5A7A5B9A}"/>
              </a:ext>
            </a:extLst>
          </p:cNvPr>
          <p:cNvSpPr txBox="1"/>
          <p:nvPr/>
        </p:nvSpPr>
        <p:spPr>
          <a:xfrm>
            <a:off x="250371" y="261257"/>
            <a:ext cx="1774845" cy="646331"/>
          </a:xfrm>
          <a:prstGeom prst="rect">
            <a:avLst/>
          </a:prstGeom>
          <a:noFill/>
        </p:spPr>
        <p:txBody>
          <a:bodyPr wrap="none" rtlCol="0">
            <a:spAutoFit/>
          </a:bodyPr>
          <a:lstStyle/>
          <a:p>
            <a:r>
              <a:rPr lang="en-US" sz="3600" b="1" dirty="0">
                <a:latin typeface="Arial" panose="020B0604020202020204" pitchFamily="34" charset="0"/>
                <a:cs typeface="Arial" panose="020B0604020202020204" pitchFamily="34" charset="0"/>
              </a:rPr>
              <a:t>Outline</a:t>
            </a:r>
          </a:p>
        </p:txBody>
      </p:sp>
      <p:sp>
        <p:nvSpPr>
          <p:cNvPr id="4" name="TextBox 3">
            <a:extLst>
              <a:ext uri="{FF2B5EF4-FFF2-40B4-BE49-F238E27FC236}">
                <a16:creationId xmlns:a16="http://schemas.microsoft.com/office/drawing/2014/main" id="{A24EE58A-272E-41B4-8DA8-1D09242F8E07}"/>
              </a:ext>
            </a:extLst>
          </p:cNvPr>
          <p:cNvSpPr txBox="1"/>
          <p:nvPr/>
        </p:nvSpPr>
        <p:spPr>
          <a:xfrm>
            <a:off x="391886" y="1175657"/>
            <a:ext cx="6784230" cy="461665"/>
          </a:xfrm>
          <a:prstGeom prst="rect">
            <a:avLst/>
          </a:prstGeom>
          <a:noFill/>
        </p:spPr>
        <p:txBody>
          <a:bodyPr wrap="none" rtlCol="0">
            <a:spAutoFit/>
          </a:bodyPr>
          <a:lstStyle/>
          <a:p>
            <a:pPr marL="342900" indent="-342900">
              <a:buFont typeface="+mj-lt"/>
              <a:buAutoNum type="arabicPeriod"/>
            </a:pPr>
            <a:r>
              <a:rPr lang="en-US" sz="2400" b="1" dirty="0">
                <a:latin typeface="Arial" panose="020B0604020202020204" pitchFamily="34" charset="0"/>
                <a:cs typeface="Arial" panose="020B0604020202020204" pitchFamily="34" charset="0"/>
              </a:rPr>
              <a:t>Food, CO</a:t>
            </a:r>
            <a:r>
              <a:rPr lang="en-US" sz="2400" b="1" baseline="-25000" dirty="0">
                <a:latin typeface="Arial" panose="020B0604020202020204" pitchFamily="34" charset="0"/>
                <a:cs typeface="Arial" panose="020B0604020202020204" pitchFamily="34" charset="0"/>
              </a:rPr>
              <a:t>2 </a:t>
            </a:r>
            <a:r>
              <a:rPr lang="en-US" sz="2400" b="1" dirty="0">
                <a:latin typeface="Arial" panose="020B0604020202020204" pitchFamily="34" charset="0"/>
                <a:cs typeface="Arial" panose="020B0604020202020204" pitchFamily="34" charset="0"/>
              </a:rPr>
              <a:t>emissions, and the environment</a:t>
            </a:r>
          </a:p>
        </p:txBody>
      </p:sp>
      <p:sp>
        <p:nvSpPr>
          <p:cNvPr id="5" name="TextBox 4">
            <a:extLst>
              <a:ext uri="{FF2B5EF4-FFF2-40B4-BE49-F238E27FC236}">
                <a16:creationId xmlns:a16="http://schemas.microsoft.com/office/drawing/2014/main" id="{7C0E6B1B-7744-49B1-B8EA-E7A84A69A66A}"/>
              </a:ext>
            </a:extLst>
          </p:cNvPr>
          <p:cNvSpPr txBox="1"/>
          <p:nvPr/>
        </p:nvSpPr>
        <p:spPr>
          <a:xfrm>
            <a:off x="391886" y="2003754"/>
            <a:ext cx="7143302" cy="1200329"/>
          </a:xfrm>
          <a:prstGeom prst="rect">
            <a:avLst/>
          </a:prstGeom>
          <a:noFill/>
        </p:spPr>
        <p:txBody>
          <a:bodyPr wrap="none" rtlCol="0">
            <a:spAutoFit/>
          </a:bodyPr>
          <a:lstStyle/>
          <a:p>
            <a:pPr marL="457200" indent="-457200">
              <a:buFont typeface="+mj-lt"/>
              <a:buAutoNum type="arabicPeriod" startAt="2"/>
            </a:pPr>
            <a:r>
              <a:rPr lang="en-US" sz="2400" b="1" dirty="0">
                <a:latin typeface="Arial" panose="020B0604020202020204" pitchFamily="34" charset="0"/>
                <a:cs typeface="Arial" panose="020B0604020202020204" pitchFamily="34" charset="0"/>
              </a:rPr>
              <a:t> </a:t>
            </a:r>
            <a:r>
              <a:rPr lang="en-US" sz="2400" b="1" dirty="0">
                <a:latin typeface="Curlz MT" panose="04040404050702020202" pitchFamily="82" charset="0"/>
                <a:cs typeface="Arial" panose="020B0604020202020204" pitchFamily="34" charset="0"/>
              </a:rPr>
              <a:t>Fake</a:t>
            </a:r>
            <a:r>
              <a:rPr lang="en-US" sz="2400" b="1" dirty="0">
                <a:latin typeface="Arial" panose="020B0604020202020204" pitchFamily="34" charset="0"/>
                <a:cs typeface="Arial" panose="020B0604020202020204" pitchFamily="34" charset="0"/>
              </a:rPr>
              <a:t> </a:t>
            </a:r>
            <a:r>
              <a:rPr lang="en-US" sz="2400" b="1" dirty="0">
                <a:latin typeface="Goudy Stout" panose="0202090407030B020401" pitchFamily="18" charset="0"/>
                <a:cs typeface="Arial" panose="020B0604020202020204" pitchFamily="34" charset="0"/>
              </a:rPr>
              <a:t>meat</a:t>
            </a:r>
          </a:p>
          <a:p>
            <a:pPr marL="914400" lvl="1" indent="-457200">
              <a:buFont typeface="Wingdings" panose="05000000000000000000" pitchFamily="2" charset="2"/>
              <a:buChar char="§"/>
            </a:pPr>
            <a:r>
              <a:rPr lang="en-US" sz="2400" b="1" dirty="0">
                <a:latin typeface="Arial" panose="020B0604020202020204" pitchFamily="34" charset="0"/>
                <a:cs typeface="Arial" panose="020B0604020202020204" pitchFamily="34" charset="0"/>
              </a:rPr>
              <a:t>What is plant-based meat?</a:t>
            </a:r>
          </a:p>
          <a:p>
            <a:pPr marL="914400" lvl="1" indent="-457200">
              <a:buFont typeface="Wingdings" panose="05000000000000000000" pitchFamily="2" charset="2"/>
              <a:buChar char="§"/>
            </a:pPr>
            <a:r>
              <a:rPr lang="en-US" sz="2400" b="1" dirty="0">
                <a:latin typeface="Arial" panose="020B0604020202020204" pitchFamily="34" charset="0"/>
                <a:cs typeface="Arial" panose="020B0604020202020204" pitchFamily="34" charset="0"/>
              </a:rPr>
              <a:t>Case study: life cycle of a Beyond burger</a:t>
            </a:r>
          </a:p>
        </p:txBody>
      </p:sp>
      <p:sp>
        <p:nvSpPr>
          <p:cNvPr id="6" name="TextBox 5">
            <a:extLst>
              <a:ext uri="{FF2B5EF4-FFF2-40B4-BE49-F238E27FC236}">
                <a16:creationId xmlns:a16="http://schemas.microsoft.com/office/drawing/2014/main" id="{3267815C-63EB-48A5-A9FB-B81101FAA38C}"/>
              </a:ext>
            </a:extLst>
          </p:cNvPr>
          <p:cNvSpPr txBox="1"/>
          <p:nvPr/>
        </p:nvSpPr>
        <p:spPr>
          <a:xfrm>
            <a:off x="381001" y="3570514"/>
            <a:ext cx="6088526" cy="1938992"/>
          </a:xfrm>
          <a:prstGeom prst="rect">
            <a:avLst/>
          </a:prstGeom>
          <a:noFill/>
        </p:spPr>
        <p:txBody>
          <a:bodyPr wrap="none" rtlCol="0">
            <a:spAutoFit/>
          </a:bodyPr>
          <a:lstStyle/>
          <a:p>
            <a:pPr marL="457200" indent="-457200">
              <a:buFont typeface="+mj-lt"/>
              <a:buAutoNum type="arabicPeriod" startAt="3"/>
            </a:pPr>
            <a:r>
              <a:rPr lang="en-US" sz="2400" b="1" dirty="0">
                <a:latin typeface="Arial" panose="020B0604020202020204" pitchFamily="34" charset="0"/>
                <a:cs typeface="Arial" panose="020B0604020202020204" pitchFamily="34" charset="0"/>
              </a:rPr>
              <a:t> </a:t>
            </a:r>
            <a:r>
              <a:rPr lang="en-US" sz="2400" b="1" dirty="0">
                <a:latin typeface="Castellar" panose="020A0402060406010301" pitchFamily="18" charset="0"/>
                <a:cs typeface="Arial" panose="020B0604020202020204" pitchFamily="34" charset="0"/>
              </a:rPr>
              <a:t>(Real)</a:t>
            </a:r>
            <a:r>
              <a:rPr lang="en-US" sz="2400" b="1" dirty="0">
                <a:latin typeface="Arial" panose="020B0604020202020204" pitchFamily="34" charset="0"/>
                <a:cs typeface="Arial" panose="020B0604020202020204" pitchFamily="34" charset="0"/>
              </a:rPr>
              <a:t> </a:t>
            </a:r>
            <a:r>
              <a:rPr lang="en-US" sz="2400" b="1" dirty="0">
                <a:latin typeface="Curlz MT" panose="04040404050702020202" pitchFamily="82" charset="0"/>
                <a:cs typeface="Arial" panose="020B0604020202020204" pitchFamily="34" charset="0"/>
              </a:rPr>
              <a:t>Fake</a:t>
            </a:r>
            <a:r>
              <a:rPr lang="en-US" sz="2400" b="1" dirty="0">
                <a:latin typeface="Arial" panose="020B0604020202020204" pitchFamily="34" charset="0"/>
                <a:cs typeface="Arial" panose="020B0604020202020204" pitchFamily="34" charset="0"/>
              </a:rPr>
              <a:t> </a:t>
            </a:r>
            <a:r>
              <a:rPr lang="en-US" sz="2400" b="1" dirty="0">
                <a:latin typeface="Goudy Stout" panose="0202090407030B020401" pitchFamily="18" charset="0"/>
                <a:cs typeface="Arial" panose="020B0604020202020204" pitchFamily="34" charset="0"/>
              </a:rPr>
              <a:t>meat</a:t>
            </a:r>
          </a:p>
          <a:p>
            <a:pPr marL="914400" lvl="1" indent="-457200">
              <a:buFont typeface="Wingdings" panose="05000000000000000000" pitchFamily="2" charset="2"/>
              <a:buChar char="§"/>
            </a:pPr>
            <a:r>
              <a:rPr lang="en-US" sz="2400" b="1" dirty="0">
                <a:latin typeface="Arial" panose="020B0604020202020204" pitchFamily="34" charset="0"/>
                <a:cs typeface="Arial" panose="020B0604020202020204" pitchFamily="34" charset="0"/>
              </a:rPr>
              <a:t>“Fake meat” </a:t>
            </a:r>
            <a:r>
              <a:rPr lang="en-US" sz="2400" b="1" i="1" dirty="0">
                <a:latin typeface="Arial" panose="020B0604020202020204" pitchFamily="34" charset="0"/>
                <a:cs typeface="Arial" panose="020B0604020202020204" pitchFamily="34" charset="0"/>
              </a:rPr>
              <a:t>vs.</a:t>
            </a:r>
            <a:r>
              <a:rPr lang="en-US" sz="2400" b="1" dirty="0">
                <a:latin typeface="Arial" panose="020B0604020202020204" pitchFamily="34" charset="0"/>
                <a:cs typeface="Arial" panose="020B0604020202020204" pitchFamily="34" charset="0"/>
              </a:rPr>
              <a:t> “(real) fake meat”</a:t>
            </a:r>
          </a:p>
          <a:p>
            <a:pPr marL="914400" lvl="1" indent="-457200">
              <a:buFont typeface="Wingdings" panose="05000000000000000000" pitchFamily="2" charset="2"/>
              <a:buChar char="§"/>
            </a:pPr>
            <a:r>
              <a:rPr lang="en-US" sz="2400" b="1" dirty="0">
                <a:latin typeface="Arial" panose="020B0604020202020204" pitchFamily="34" charset="0"/>
                <a:cs typeface="Arial" panose="020B0604020202020204" pitchFamily="34" charset="0"/>
              </a:rPr>
              <a:t>The science of “cultured meat”</a:t>
            </a:r>
          </a:p>
          <a:p>
            <a:pPr marL="914400" lvl="1" indent="-457200">
              <a:buFont typeface="Wingdings" panose="05000000000000000000" pitchFamily="2" charset="2"/>
              <a:buChar char="§"/>
            </a:pPr>
            <a:r>
              <a:rPr lang="en-US" sz="2400" b="1" dirty="0">
                <a:latin typeface="Arial" panose="020B0604020202020204" pitchFamily="34" charset="0"/>
                <a:cs typeface="Arial" panose="020B0604020202020204" pitchFamily="34" charset="0"/>
              </a:rPr>
              <a:t>Challenges ahead</a:t>
            </a:r>
          </a:p>
          <a:p>
            <a:pPr marL="914400" lvl="1" indent="-457200">
              <a:buFont typeface="Wingdings" panose="05000000000000000000" pitchFamily="2" charset="2"/>
              <a:buChar char="§"/>
            </a:pPr>
            <a:endParaRPr lang="en-US" sz="2400" b="1"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C72F0CC9-09C2-4629-8EBB-AFE83292FCEA}"/>
              </a:ext>
            </a:extLst>
          </p:cNvPr>
          <p:cNvPicPr>
            <a:picLocks noChangeAspect="1"/>
          </p:cNvPicPr>
          <p:nvPr/>
        </p:nvPicPr>
        <p:blipFill rotWithShape="1">
          <a:blip r:embed="rId2"/>
          <a:srcRect t="8889" r="52010" b="10158"/>
          <a:stretch/>
        </p:blipFill>
        <p:spPr>
          <a:xfrm>
            <a:off x="8668947" y="489859"/>
            <a:ext cx="2662753" cy="2993571"/>
          </a:xfrm>
          <a:prstGeom prst="rect">
            <a:avLst/>
          </a:prstGeom>
        </p:spPr>
      </p:pic>
      <p:pic>
        <p:nvPicPr>
          <p:cNvPr id="18" name="Picture 17">
            <a:extLst>
              <a:ext uri="{FF2B5EF4-FFF2-40B4-BE49-F238E27FC236}">
                <a16:creationId xmlns:a16="http://schemas.microsoft.com/office/drawing/2014/main" id="{9F9D451A-030A-451E-8ABF-ECC3C16FA04D}"/>
              </a:ext>
            </a:extLst>
          </p:cNvPr>
          <p:cNvPicPr>
            <a:picLocks noChangeAspect="1"/>
          </p:cNvPicPr>
          <p:nvPr/>
        </p:nvPicPr>
        <p:blipFill rotWithShape="1">
          <a:blip r:embed="rId2"/>
          <a:srcRect l="47884" t="2699" b="11587"/>
          <a:stretch/>
        </p:blipFill>
        <p:spPr>
          <a:xfrm>
            <a:off x="8632371" y="3548744"/>
            <a:ext cx="2727846" cy="2990088"/>
          </a:xfrm>
          <a:prstGeom prst="rect">
            <a:avLst/>
          </a:prstGeom>
        </p:spPr>
      </p:pic>
      <p:sp>
        <p:nvSpPr>
          <p:cNvPr id="20" name="TextBox 19">
            <a:extLst>
              <a:ext uri="{FF2B5EF4-FFF2-40B4-BE49-F238E27FC236}">
                <a16:creationId xmlns:a16="http://schemas.microsoft.com/office/drawing/2014/main" id="{85FFF15F-B672-4954-9242-030BA7E89A50}"/>
              </a:ext>
            </a:extLst>
          </p:cNvPr>
          <p:cNvSpPr txBox="1"/>
          <p:nvPr/>
        </p:nvSpPr>
        <p:spPr>
          <a:xfrm>
            <a:off x="6838950" y="6611779"/>
            <a:ext cx="6123214"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https://cdn.apartmenttherapy.info/image/upload/v1579208930/k/Design/2020-01/alt-meat.jpg</a:t>
            </a:r>
          </a:p>
        </p:txBody>
      </p:sp>
    </p:spTree>
    <p:extLst>
      <p:ext uri="{BB962C8B-B14F-4D97-AF65-F5344CB8AC3E}">
        <p14:creationId xmlns:p14="http://schemas.microsoft.com/office/powerpoint/2010/main" val="11293279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2D5E"/>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B69C8C-15DC-4C4D-9FCC-909FCD80F486}"/>
              </a:ext>
            </a:extLst>
          </p:cNvPr>
          <p:cNvSpPr txBox="1"/>
          <p:nvPr/>
        </p:nvSpPr>
        <p:spPr>
          <a:xfrm>
            <a:off x="0" y="6488668"/>
            <a:ext cx="441146" cy="369332"/>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18</a:t>
            </a:r>
          </a:p>
        </p:txBody>
      </p:sp>
      <p:pic>
        <p:nvPicPr>
          <p:cNvPr id="6" name="Picture 5">
            <a:extLst>
              <a:ext uri="{FF2B5EF4-FFF2-40B4-BE49-F238E27FC236}">
                <a16:creationId xmlns:a16="http://schemas.microsoft.com/office/drawing/2014/main" id="{4394521A-DB01-48EB-AEA3-B8B3661A6B02}"/>
              </a:ext>
            </a:extLst>
          </p:cNvPr>
          <p:cNvPicPr>
            <a:picLocks noChangeAspect="1"/>
          </p:cNvPicPr>
          <p:nvPr/>
        </p:nvPicPr>
        <p:blipFill>
          <a:blip r:embed="rId2"/>
          <a:stretch>
            <a:fillRect/>
          </a:stretch>
        </p:blipFill>
        <p:spPr>
          <a:xfrm>
            <a:off x="528840" y="258963"/>
            <a:ext cx="9008700" cy="3910064"/>
          </a:xfrm>
          <a:prstGeom prst="rect">
            <a:avLst/>
          </a:prstGeom>
        </p:spPr>
      </p:pic>
      <p:pic>
        <p:nvPicPr>
          <p:cNvPr id="10" name="Picture 9">
            <a:extLst>
              <a:ext uri="{FF2B5EF4-FFF2-40B4-BE49-F238E27FC236}">
                <a16:creationId xmlns:a16="http://schemas.microsoft.com/office/drawing/2014/main" id="{3AA7A55C-00C3-4D65-824B-1B6AD10D64F7}"/>
              </a:ext>
            </a:extLst>
          </p:cNvPr>
          <p:cNvPicPr>
            <a:picLocks noChangeAspect="1"/>
          </p:cNvPicPr>
          <p:nvPr/>
        </p:nvPicPr>
        <p:blipFill>
          <a:blip r:embed="rId3"/>
          <a:stretch>
            <a:fillRect/>
          </a:stretch>
        </p:blipFill>
        <p:spPr>
          <a:xfrm>
            <a:off x="8139613" y="5463251"/>
            <a:ext cx="4052388" cy="1309613"/>
          </a:xfrm>
          <a:prstGeom prst="rect">
            <a:avLst/>
          </a:prstGeom>
        </p:spPr>
      </p:pic>
    </p:spTree>
    <p:extLst>
      <p:ext uri="{BB962C8B-B14F-4D97-AF65-F5344CB8AC3E}">
        <p14:creationId xmlns:p14="http://schemas.microsoft.com/office/powerpoint/2010/main" val="1329518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EEAE95-C39C-4EB7-A123-E47AE527BC8A}"/>
              </a:ext>
            </a:extLst>
          </p:cNvPr>
          <p:cNvPicPr>
            <a:picLocks noChangeAspect="1"/>
          </p:cNvPicPr>
          <p:nvPr/>
        </p:nvPicPr>
        <p:blipFill rotWithShape="1">
          <a:blip r:embed="rId2"/>
          <a:srcRect t="5176" r="18739" b="15665"/>
          <a:stretch/>
        </p:blipFill>
        <p:spPr>
          <a:xfrm>
            <a:off x="7288499" y="1354237"/>
            <a:ext cx="4448229" cy="2777925"/>
          </a:xfrm>
          <a:prstGeom prst="rect">
            <a:avLst/>
          </a:prstGeom>
        </p:spPr>
      </p:pic>
      <p:sp>
        <p:nvSpPr>
          <p:cNvPr id="4" name="TextBox 3">
            <a:extLst>
              <a:ext uri="{FF2B5EF4-FFF2-40B4-BE49-F238E27FC236}">
                <a16:creationId xmlns:a16="http://schemas.microsoft.com/office/drawing/2014/main" id="{5120540D-1724-4A1F-867C-4B619F795A64}"/>
              </a:ext>
            </a:extLst>
          </p:cNvPr>
          <p:cNvSpPr txBox="1"/>
          <p:nvPr/>
        </p:nvSpPr>
        <p:spPr>
          <a:xfrm>
            <a:off x="0" y="6488668"/>
            <a:ext cx="44114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19</a:t>
            </a:r>
          </a:p>
        </p:txBody>
      </p:sp>
      <p:sp>
        <p:nvSpPr>
          <p:cNvPr id="5" name="TextBox 4">
            <a:extLst>
              <a:ext uri="{FF2B5EF4-FFF2-40B4-BE49-F238E27FC236}">
                <a16:creationId xmlns:a16="http://schemas.microsoft.com/office/drawing/2014/main" id="{CA781DB5-D8F5-4563-8334-1E21B4AEF5F2}"/>
              </a:ext>
            </a:extLst>
          </p:cNvPr>
          <p:cNvSpPr txBox="1"/>
          <p:nvPr/>
        </p:nvSpPr>
        <p:spPr>
          <a:xfrm>
            <a:off x="250371" y="261257"/>
            <a:ext cx="6135013" cy="646331"/>
          </a:xfrm>
          <a:prstGeom prst="rect">
            <a:avLst/>
          </a:prstGeom>
          <a:noFill/>
        </p:spPr>
        <p:txBody>
          <a:bodyPr wrap="none" rtlCol="0">
            <a:spAutoFit/>
          </a:bodyPr>
          <a:lstStyle/>
          <a:p>
            <a:r>
              <a:rPr lang="en-US" sz="3600" b="1" dirty="0">
                <a:latin typeface="Arial" panose="020B0604020202020204" pitchFamily="34" charset="0"/>
                <a:cs typeface="Arial" panose="020B0604020202020204" pitchFamily="34" charset="0"/>
              </a:rPr>
              <a:t>Beyond Burger ingredients</a:t>
            </a:r>
            <a:endParaRPr lang="en-US" sz="3600" b="1" dirty="0">
              <a:latin typeface="Goudy Stout" panose="0202090407030B020401" pitchFamily="18" charset="0"/>
              <a:cs typeface="Arial" panose="020B0604020202020204" pitchFamily="34" charset="0"/>
            </a:endParaRPr>
          </a:p>
        </p:txBody>
      </p:sp>
      <p:pic>
        <p:nvPicPr>
          <p:cNvPr id="7" name="Picture 6">
            <a:extLst>
              <a:ext uri="{FF2B5EF4-FFF2-40B4-BE49-F238E27FC236}">
                <a16:creationId xmlns:a16="http://schemas.microsoft.com/office/drawing/2014/main" id="{CDEB900F-7807-4A21-A123-559A04842A43}"/>
              </a:ext>
            </a:extLst>
          </p:cNvPr>
          <p:cNvPicPr>
            <a:picLocks noChangeAspect="1"/>
          </p:cNvPicPr>
          <p:nvPr/>
        </p:nvPicPr>
        <p:blipFill>
          <a:blip r:embed="rId3"/>
          <a:stretch>
            <a:fillRect/>
          </a:stretch>
        </p:blipFill>
        <p:spPr>
          <a:xfrm>
            <a:off x="635240" y="915476"/>
            <a:ext cx="6610512" cy="5844816"/>
          </a:xfrm>
          <a:prstGeom prst="rect">
            <a:avLst/>
          </a:prstGeom>
        </p:spPr>
      </p:pic>
      <p:pic>
        <p:nvPicPr>
          <p:cNvPr id="9" name="Picture 8">
            <a:extLst>
              <a:ext uri="{FF2B5EF4-FFF2-40B4-BE49-F238E27FC236}">
                <a16:creationId xmlns:a16="http://schemas.microsoft.com/office/drawing/2014/main" id="{0A41894C-DC45-4E09-B62C-6166F56AD8C8}"/>
              </a:ext>
            </a:extLst>
          </p:cNvPr>
          <p:cNvPicPr>
            <a:picLocks noChangeAspect="1"/>
          </p:cNvPicPr>
          <p:nvPr/>
        </p:nvPicPr>
        <p:blipFill>
          <a:blip r:embed="rId4"/>
          <a:stretch>
            <a:fillRect/>
          </a:stretch>
        </p:blipFill>
        <p:spPr>
          <a:xfrm>
            <a:off x="6680391" y="4325061"/>
            <a:ext cx="5430585" cy="1441256"/>
          </a:xfrm>
          <a:prstGeom prst="rect">
            <a:avLst/>
          </a:prstGeom>
        </p:spPr>
      </p:pic>
    </p:spTree>
    <p:extLst>
      <p:ext uri="{BB962C8B-B14F-4D97-AF65-F5344CB8AC3E}">
        <p14:creationId xmlns:p14="http://schemas.microsoft.com/office/powerpoint/2010/main" val="572425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20540D-1724-4A1F-867C-4B619F795A64}"/>
              </a:ext>
            </a:extLst>
          </p:cNvPr>
          <p:cNvSpPr txBox="1"/>
          <p:nvPr/>
        </p:nvSpPr>
        <p:spPr>
          <a:xfrm>
            <a:off x="0" y="6488668"/>
            <a:ext cx="44114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20</a:t>
            </a:r>
          </a:p>
        </p:txBody>
      </p:sp>
      <p:sp>
        <p:nvSpPr>
          <p:cNvPr id="5" name="TextBox 4">
            <a:extLst>
              <a:ext uri="{FF2B5EF4-FFF2-40B4-BE49-F238E27FC236}">
                <a16:creationId xmlns:a16="http://schemas.microsoft.com/office/drawing/2014/main" id="{CA781DB5-D8F5-4563-8334-1E21B4AEF5F2}"/>
              </a:ext>
            </a:extLst>
          </p:cNvPr>
          <p:cNvSpPr txBox="1"/>
          <p:nvPr/>
        </p:nvSpPr>
        <p:spPr>
          <a:xfrm>
            <a:off x="250371" y="261257"/>
            <a:ext cx="10366941" cy="646331"/>
          </a:xfrm>
          <a:prstGeom prst="rect">
            <a:avLst/>
          </a:prstGeom>
          <a:noFill/>
        </p:spPr>
        <p:txBody>
          <a:bodyPr wrap="none" rtlCol="0">
            <a:spAutoFit/>
          </a:bodyPr>
          <a:lstStyle/>
          <a:p>
            <a:r>
              <a:rPr lang="en-US" sz="3600" b="1" dirty="0">
                <a:latin typeface="Arial" panose="020B0604020202020204" pitchFamily="34" charset="0"/>
                <a:cs typeface="Arial" panose="020B0604020202020204" pitchFamily="34" charset="0"/>
              </a:rPr>
              <a:t>Beyond Burger cradle-to-distribution life cycle</a:t>
            </a:r>
            <a:endParaRPr lang="en-US" sz="3600" b="1" dirty="0">
              <a:latin typeface="Goudy Stout" panose="0202090407030B020401" pitchFamily="18" charset="0"/>
              <a:cs typeface="Arial" panose="020B0604020202020204" pitchFamily="34" charset="0"/>
            </a:endParaRPr>
          </a:p>
        </p:txBody>
      </p:sp>
      <p:pic>
        <p:nvPicPr>
          <p:cNvPr id="6" name="Picture 5">
            <a:extLst>
              <a:ext uri="{FF2B5EF4-FFF2-40B4-BE49-F238E27FC236}">
                <a16:creationId xmlns:a16="http://schemas.microsoft.com/office/drawing/2014/main" id="{BCE63385-9D05-49A9-8425-222EC2DF5AF6}"/>
              </a:ext>
            </a:extLst>
          </p:cNvPr>
          <p:cNvPicPr>
            <a:picLocks noChangeAspect="1"/>
          </p:cNvPicPr>
          <p:nvPr/>
        </p:nvPicPr>
        <p:blipFill>
          <a:blip r:embed="rId2"/>
          <a:stretch>
            <a:fillRect/>
          </a:stretch>
        </p:blipFill>
        <p:spPr>
          <a:xfrm>
            <a:off x="583622" y="911382"/>
            <a:ext cx="9278007" cy="5845032"/>
          </a:xfrm>
          <a:prstGeom prst="rect">
            <a:avLst/>
          </a:prstGeom>
        </p:spPr>
      </p:pic>
    </p:spTree>
    <p:extLst>
      <p:ext uri="{BB962C8B-B14F-4D97-AF65-F5344CB8AC3E}">
        <p14:creationId xmlns:p14="http://schemas.microsoft.com/office/powerpoint/2010/main" val="5281824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20540D-1724-4A1F-867C-4B619F795A64}"/>
              </a:ext>
            </a:extLst>
          </p:cNvPr>
          <p:cNvSpPr txBox="1"/>
          <p:nvPr/>
        </p:nvSpPr>
        <p:spPr>
          <a:xfrm>
            <a:off x="0" y="6488668"/>
            <a:ext cx="44114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21</a:t>
            </a:r>
          </a:p>
        </p:txBody>
      </p:sp>
      <p:sp>
        <p:nvSpPr>
          <p:cNvPr id="5" name="TextBox 4">
            <a:extLst>
              <a:ext uri="{FF2B5EF4-FFF2-40B4-BE49-F238E27FC236}">
                <a16:creationId xmlns:a16="http://schemas.microsoft.com/office/drawing/2014/main" id="{CA781DB5-D8F5-4563-8334-1E21B4AEF5F2}"/>
              </a:ext>
            </a:extLst>
          </p:cNvPr>
          <p:cNvSpPr txBox="1"/>
          <p:nvPr/>
        </p:nvSpPr>
        <p:spPr>
          <a:xfrm>
            <a:off x="250372" y="261257"/>
            <a:ext cx="3465102" cy="2308324"/>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Beef burger cradle-to-distribution life cycle</a:t>
            </a:r>
            <a:endParaRPr lang="en-US" sz="3600" b="1" dirty="0">
              <a:latin typeface="Goudy Stout" panose="0202090407030B020401" pitchFamily="18" charset="0"/>
              <a:cs typeface="Arial" panose="020B0604020202020204" pitchFamily="34" charset="0"/>
            </a:endParaRPr>
          </a:p>
        </p:txBody>
      </p:sp>
      <p:pic>
        <p:nvPicPr>
          <p:cNvPr id="3" name="Picture 2">
            <a:extLst>
              <a:ext uri="{FF2B5EF4-FFF2-40B4-BE49-F238E27FC236}">
                <a16:creationId xmlns:a16="http://schemas.microsoft.com/office/drawing/2014/main" id="{2BF2BC0A-8B49-46FE-A0F5-830BE6E04FDB}"/>
              </a:ext>
            </a:extLst>
          </p:cNvPr>
          <p:cNvPicPr>
            <a:picLocks noChangeAspect="1"/>
          </p:cNvPicPr>
          <p:nvPr/>
        </p:nvPicPr>
        <p:blipFill>
          <a:blip r:embed="rId2"/>
          <a:stretch>
            <a:fillRect/>
          </a:stretch>
        </p:blipFill>
        <p:spPr>
          <a:xfrm>
            <a:off x="3211643" y="0"/>
            <a:ext cx="8802878" cy="6804624"/>
          </a:xfrm>
          <a:prstGeom prst="rect">
            <a:avLst/>
          </a:prstGeom>
        </p:spPr>
      </p:pic>
    </p:spTree>
    <p:extLst>
      <p:ext uri="{BB962C8B-B14F-4D97-AF65-F5344CB8AC3E}">
        <p14:creationId xmlns:p14="http://schemas.microsoft.com/office/powerpoint/2010/main" val="17144459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20540D-1724-4A1F-867C-4B619F795A64}"/>
              </a:ext>
            </a:extLst>
          </p:cNvPr>
          <p:cNvSpPr txBox="1"/>
          <p:nvPr/>
        </p:nvSpPr>
        <p:spPr>
          <a:xfrm>
            <a:off x="0" y="6488668"/>
            <a:ext cx="44114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22</a:t>
            </a:r>
          </a:p>
        </p:txBody>
      </p:sp>
      <p:sp>
        <p:nvSpPr>
          <p:cNvPr id="5" name="TextBox 4">
            <a:extLst>
              <a:ext uri="{FF2B5EF4-FFF2-40B4-BE49-F238E27FC236}">
                <a16:creationId xmlns:a16="http://schemas.microsoft.com/office/drawing/2014/main" id="{CA781DB5-D8F5-4563-8334-1E21B4AEF5F2}"/>
              </a:ext>
            </a:extLst>
          </p:cNvPr>
          <p:cNvSpPr txBox="1"/>
          <p:nvPr/>
        </p:nvSpPr>
        <p:spPr>
          <a:xfrm>
            <a:off x="250372" y="261257"/>
            <a:ext cx="13326732"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Battle of the burgers</a:t>
            </a:r>
            <a:endParaRPr lang="en-US" sz="3600" b="1" dirty="0">
              <a:latin typeface="Goudy Stout" panose="0202090407030B020401" pitchFamily="18" charset="0"/>
              <a:cs typeface="Arial" panose="020B0604020202020204" pitchFamily="34" charset="0"/>
            </a:endParaRPr>
          </a:p>
        </p:txBody>
      </p:sp>
      <p:pic>
        <p:nvPicPr>
          <p:cNvPr id="6" name="Picture 5">
            <a:extLst>
              <a:ext uri="{FF2B5EF4-FFF2-40B4-BE49-F238E27FC236}">
                <a16:creationId xmlns:a16="http://schemas.microsoft.com/office/drawing/2014/main" id="{B26E2003-BDA8-4D67-AF18-88B38DB18C03}"/>
              </a:ext>
            </a:extLst>
          </p:cNvPr>
          <p:cNvPicPr>
            <a:picLocks noChangeAspect="1"/>
          </p:cNvPicPr>
          <p:nvPr/>
        </p:nvPicPr>
        <p:blipFill>
          <a:blip r:embed="rId2"/>
          <a:stretch>
            <a:fillRect/>
          </a:stretch>
        </p:blipFill>
        <p:spPr>
          <a:xfrm>
            <a:off x="582897" y="901543"/>
            <a:ext cx="8074966" cy="1950274"/>
          </a:xfrm>
          <a:prstGeom prst="rect">
            <a:avLst/>
          </a:prstGeom>
        </p:spPr>
      </p:pic>
      <p:pic>
        <p:nvPicPr>
          <p:cNvPr id="8" name="Picture 7">
            <a:extLst>
              <a:ext uri="{FF2B5EF4-FFF2-40B4-BE49-F238E27FC236}">
                <a16:creationId xmlns:a16="http://schemas.microsoft.com/office/drawing/2014/main" id="{336E31CC-3B7C-49E3-A70B-709670C1002C}"/>
              </a:ext>
            </a:extLst>
          </p:cNvPr>
          <p:cNvPicPr>
            <a:picLocks noChangeAspect="1"/>
          </p:cNvPicPr>
          <p:nvPr/>
        </p:nvPicPr>
        <p:blipFill>
          <a:blip r:embed="rId3"/>
          <a:stretch>
            <a:fillRect/>
          </a:stretch>
        </p:blipFill>
        <p:spPr>
          <a:xfrm>
            <a:off x="884271" y="2787418"/>
            <a:ext cx="7483488" cy="3977985"/>
          </a:xfrm>
          <a:prstGeom prst="rect">
            <a:avLst/>
          </a:prstGeom>
        </p:spPr>
      </p:pic>
      <p:pic>
        <p:nvPicPr>
          <p:cNvPr id="10" name="Picture 9">
            <a:extLst>
              <a:ext uri="{FF2B5EF4-FFF2-40B4-BE49-F238E27FC236}">
                <a16:creationId xmlns:a16="http://schemas.microsoft.com/office/drawing/2014/main" id="{8FAFD660-2F92-441E-B877-2385A27CE636}"/>
              </a:ext>
            </a:extLst>
          </p:cNvPr>
          <p:cNvPicPr>
            <a:picLocks noChangeAspect="1"/>
          </p:cNvPicPr>
          <p:nvPr/>
        </p:nvPicPr>
        <p:blipFill rotWithShape="1">
          <a:blip r:embed="rId4"/>
          <a:srcRect t="666" r="3940"/>
          <a:stretch/>
        </p:blipFill>
        <p:spPr>
          <a:xfrm>
            <a:off x="8258648" y="3993266"/>
            <a:ext cx="3643471" cy="2199189"/>
          </a:xfrm>
          <a:prstGeom prst="rect">
            <a:avLst/>
          </a:prstGeom>
        </p:spPr>
      </p:pic>
      <p:sp>
        <p:nvSpPr>
          <p:cNvPr id="11" name="TextBox 10">
            <a:extLst>
              <a:ext uri="{FF2B5EF4-FFF2-40B4-BE49-F238E27FC236}">
                <a16:creationId xmlns:a16="http://schemas.microsoft.com/office/drawing/2014/main" id="{03A8ECDD-C968-47E6-AE54-B85CA29965CE}"/>
              </a:ext>
            </a:extLst>
          </p:cNvPr>
          <p:cNvSpPr txBox="1"/>
          <p:nvPr/>
        </p:nvSpPr>
        <p:spPr>
          <a:xfrm>
            <a:off x="8368496" y="3646025"/>
            <a:ext cx="3570208"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Contributions to BB emissions</a:t>
            </a:r>
          </a:p>
        </p:txBody>
      </p:sp>
    </p:spTree>
    <p:extLst>
      <p:ext uri="{BB962C8B-B14F-4D97-AF65-F5344CB8AC3E}">
        <p14:creationId xmlns:p14="http://schemas.microsoft.com/office/powerpoint/2010/main" val="380628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20540D-1724-4A1F-867C-4B619F795A64}"/>
              </a:ext>
            </a:extLst>
          </p:cNvPr>
          <p:cNvSpPr txBox="1"/>
          <p:nvPr/>
        </p:nvSpPr>
        <p:spPr>
          <a:xfrm>
            <a:off x="0" y="6488668"/>
            <a:ext cx="44114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23</a:t>
            </a:r>
          </a:p>
        </p:txBody>
      </p:sp>
      <p:sp>
        <p:nvSpPr>
          <p:cNvPr id="5" name="TextBox 4">
            <a:extLst>
              <a:ext uri="{FF2B5EF4-FFF2-40B4-BE49-F238E27FC236}">
                <a16:creationId xmlns:a16="http://schemas.microsoft.com/office/drawing/2014/main" id="{CA781DB5-D8F5-4563-8334-1E21B4AEF5F2}"/>
              </a:ext>
            </a:extLst>
          </p:cNvPr>
          <p:cNvSpPr txBox="1"/>
          <p:nvPr/>
        </p:nvSpPr>
        <p:spPr>
          <a:xfrm>
            <a:off x="250372" y="261257"/>
            <a:ext cx="13326732"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Another option: </a:t>
            </a:r>
            <a:r>
              <a:rPr lang="en-US" sz="3600" b="1" dirty="0">
                <a:latin typeface="Castellar" panose="020A0402060406010301" pitchFamily="18" charset="0"/>
                <a:cs typeface="Arial" panose="020B0604020202020204" pitchFamily="34" charset="0"/>
              </a:rPr>
              <a:t>(real) </a:t>
            </a:r>
            <a:r>
              <a:rPr lang="en-US" sz="3600" b="1" dirty="0">
                <a:latin typeface="Curlz MT" panose="04040404050702020202" pitchFamily="82" charset="0"/>
                <a:cs typeface="Arial" panose="020B0604020202020204" pitchFamily="34" charset="0"/>
              </a:rPr>
              <a:t>fake</a:t>
            </a:r>
            <a:r>
              <a:rPr lang="en-US" sz="3600" b="1" dirty="0">
                <a:latin typeface="Arial" panose="020B0604020202020204" pitchFamily="34" charset="0"/>
                <a:cs typeface="Arial" panose="020B0604020202020204" pitchFamily="34" charset="0"/>
              </a:rPr>
              <a:t> </a:t>
            </a:r>
            <a:r>
              <a:rPr lang="en-US" sz="3600" b="1" dirty="0">
                <a:latin typeface="Goudy Stout" panose="0202090407030B020401" pitchFamily="18" charset="0"/>
                <a:cs typeface="Arial" panose="020B0604020202020204" pitchFamily="34" charset="0"/>
              </a:rPr>
              <a:t>meat</a:t>
            </a:r>
          </a:p>
        </p:txBody>
      </p:sp>
      <p:pic>
        <p:nvPicPr>
          <p:cNvPr id="9" name="Picture 8">
            <a:extLst>
              <a:ext uri="{FF2B5EF4-FFF2-40B4-BE49-F238E27FC236}">
                <a16:creationId xmlns:a16="http://schemas.microsoft.com/office/drawing/2014/main" id="{EC3EE2D4-8A59-4DD5-BD95-30AA4C1B7CA7}"/>
              </a:ext>
            </a:extLst>
          </p:cNvPr>
          <p:cNvPicPr>
            <a:picLocks noChangeAspect="1"/>
          </p:cNvPicPr>
          <p:nvPr/>
        </p:nvPicPr>
        <p:blipFill>
          <a:blip r:embed="rId2"/>
          <a:stretch>
            <a:fillRect/>
          </a:stretch>
        </p:blipFill>
        <p:spPr>
          <a:xfrm>
            <a:off x="885585" y="2491626"/>
            <a:ext cx="6178831" cy="4366374"/>
          </a:xfrm>
          <a:prstGeom prst="rect">
            <a:avLst/>
          </a:prstGeom>
        </p:spPr>
      </p:pic>
      <p:sp>
        <p:nvSpPr>
          <p:cNvPr id="12" name="Thought Bubble: Cloud 11">
            <a:extLst>
              <a:ext uri="{FF2B5EF4-FFF2-40B4-BE49-F238E27FC236}">
                <a16:creationId xmlns:a16="http://schemas.microsoft.com/office/drawing/2014/main" id="{6F889B53-3EED-4BD3-9A97-986935867C3E}"/>
              </a:ext>
            </a:extLst>
          </p:cNvPr>
          <p:cNvSpPr/>
          <p:nvPr/>
        </p:nvSpPr>
        <p:spPr>
          <a:xfrm>
            <a:off x="2905246" y="1076445"/>
            <a:ext cx="3819645" cy="1342663"/>
          </a:xfrm>
          <a:prstGeom prst="cloudCallout">
            <a:avLst>
              <a:gd name="adj1" fmla="val -20236"/>
              <a:gd name="adj2" fmla="val 152155"/>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E569FA7-81E1-4781-AEFE-2ED48C04C894}"/>
              </a:ext>
            </a:extLst>
          </p:cNvPr>
          <p:cNvSpPr txBox="1"/>
          <p:nvPr/>
        </p:nvSpPr>
        <p:spPr>
          <a:xfrm>
            <a:off x="3636034" y="1377388"/>
            <a:ext cx="2364750" cy="707886"/>
          </a:xfrm>
          <a:prstGeom prst="rect">
            <a:avLst/>
          </a:prstGeom>
          <a:noFill/>
        </p:spPr>
        <p:txBody>
          <a:bodyPr wrap="none" rtlCol="0">
            <a:spAutoFit/>
          </a:bodyPr>
          <a:lstStyle/>
          <a:p>
            <a:pPr algn="ctr"/>
            <a:r>
              <a:rPr lang="en-US" sz="2000" b="1" dirty="0">
                <a:latin typeface="Arial" panose="020B0604020202020204" pitchFamily="34" charset="0"/>
                <a:cs typeface="Arial" panose="020B0604020202020204" pitchFamily="34" charset="0"/>
              </a:rPr>
              <a:t>Wah, my burger</a:t>
            </a:r>
          </a:p>
          <a:p>
            <a:pPr algn="ctr"/>
            <a:r>
              <a:rPr lang="en-US" sz="2000" b="1" dirty="0">
                <a:latin typeface="Arial" panose="020B0604020202020204" pitchFamily="34" charset="0"/>
                <a:cs typeface="Arial" panose="020B0604020202020204" pitchFamily="34" charset="0"/>
              </a:rPr>
              <a:t>tastes like peas </a:t>
            </a:r>
            <a:r>
              <a:rPr lang="en-US" sz="2000" b="1" dirty="0">
                <a:latin typeface="Arial" panose="020B0604020202020204" pitchFamily="34" charset="0"/>
                <a:cs typeface="Arial" panose="020B0604020202020204" pitchFamily="34" charset="0"/>
                <a:sym typeface="Wingdings" panose="05000000000000000000" pitchFamily="2" charset="2"/>
              </a:rPr>
              <a:t></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62740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20540D-1724-4A1F-867C-4B619F795A64}"/>
              </a:ext>
            </a:extLst>
          </p:cNvPr>
          <p:cNvSpPr txBox="1"/>
          <p:nvPr/>
        </p:nvSpPr>
        <p:spPr>
          <a:xfrm>
            <a:off x="0" y="6488668"/>
            <a:ext cx="44114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23</a:t>
            </a:r>
          </a:p>
        </p:txBody>
      </p:sp>
      <p:sp>
        <p:nvSpPr>
          <p:cNvPr id="5" name="TextBox 4">
            <a:extLst>
              <a:ext uri="{FF2B5EF4-FFF2-40B4-BE49-F238E27FC236}">
                <a16:creationId xmlns:a16="http://schemas.microsoft.com/office/drawing/2014/main" id="{CA781DB5-D8F5-4563-8334-1E21B4AEF5F2}"/>
              </a:ext>
            </a:extLst>
          </p:cNvPr>
          <p:cNvSpPr txBox="1"/>
          <p:nvPr/>
        </p:nvSpPr>
        <p:spPr>
          <a:xfrm>
            <a:off x="250372" y="261257"/>
            <a:ext cx="13326732"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Another option: </a:t>
            </a:r>
            <a:r>
              <a:rPr lang="en-US" sz="3600" b="1" dirty="0">
                <a:latin typeface="Castellar" panose="020A0402060406010301" pitchFamily="18" charset="0"/>
                <a:cs typeface="Arial" panose="020B0604020202020204" pitchFamily="34" charset="0"/>
              </a:rPr>
              <a:t>(real) </a:t>
            </a:r>
            <a:r>
              <a:rPr lang="en-US" sz="3600" b="1" dirty="0">
                <a:latin typeface="Curlz MT" panose="04040404050702020202" pitchFamily="82" charset="0"/>
                <a:cs typeface="Arial" panose="020B0604020202020204" pitchFamily="34" charset="0"/>
              </a:rPr>
              <a:t>fake</a:t>
            </a:r>
            <a:r>
              <a:rPr lang="en-US" sz="3600" b="1" dirty="0">
                <a:latin typeface="Arial" panose="020B0604020202020204" pitchFamily="34" charset="0"/>
                <a:cs typeface="Arial" panose="020B0604020202020204" pitchFamily="34" charset="0"/>
              </a:rPr>
              <a:t> </a:t>
            </a:r>
            <a:r>
              <a:rPr lang="en-US" sz="3600" b="1" dirty="0">
                <a:latin typeface="Goudy Stout" panose="0202090407030B020401" pitchFamily="18" charset="0"/>
                <a:cs typeface="Arial" panose="020B0604020202020204" pitchFamily="34" charset="0"/>
              </a:rPr>
              <a:t>meat</a:t>
            </a:r>
          </a:p>
        </p:txBody>
      </p:sp>
      <p:pic>
        <p:nvPicPr>
          <p:cNvPr id="9" name="Picture 8">
            <a:extLst>
              <a:ext uri="{FF2B5EF4-FFF2-40B4-BE49-F238E27FC236}">
                <a16:creationId xmlns:a16="http://schemas.microsoft.com/office/drawing/2014/main" id="{EC3EE2D4-8A59-4DD5-BD95-30AA4C1B7CA7}"/>
              </a:ext>
            </a:extLst>
          </p:cNvPr>
          <p:cNvPicPr>
            <a:picLocks noChangeAspect="1"/>
          </p:cNvPicPr>
          <p:nvPr/>
        </p:nvPicPr>
        <p:blipFill>
          <a:blip r:embed="rId2"/>
          <a:stretch>
            <a:fillRect/>
          </a:stretch>
        </p:blipFill>
        <p:spPr>
          <a:xfrm>
            <a:off x="885585" y="2491626"/>
            <a:ext cx="6178831" cy="4366374"/>
          </a:xfrm>
          <a:prstGeom prst="rect">
            <a:avLst/>
          </a:prstGeom>
        </p:spPr>
      </p:pic>
      <p:sp>
        <p:nvSpPr>
          <p:cNvPr id="12" name="Thought Bubble: Cloud 11">
            <a:extLst>
              <a:ext uri="{FF2B5EF4-FFF2-40B4-BE49-F238E27FC236}">
                <a16:creationId xmlns:a16="http://schemas.microsoft.com/office/drawing/2014/main" id="{6F889B53-3EED-4BD3-9A97-986935867C3E}"/>
              </a:ext>
            </a:extLst>
          </p:cNvPr>
          <p:cNvSpPr/>
          <p:nvPr/>
        </p:nvSpPr>
        <p:spPr>
          <a:xfrm>
            <a:off x="2905246" y="1076445"/>
            <a:ext cx="3819645" cy="1342663"/>
          </a:xfrm>
          <a:prstGeom prst="cloudCallout">
            <a:avLst>
              <a:gd name="adj1" fmla="val -20236"/>
              <a:gd name="adj2" fmla="val 152155"/>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E569FA7-81E1-4781-AEFE-2ED48C04C894}"/>
              </a:ext>
            </a:extLst>
          </p:cNvPr>
          <p:cNvSpPr txBox="1"/>
          <p:nvPr/>
        </p:nvSpPr>
        <p:spPr>
          <a:xfrm>
            <a:off x="3636034" y="1377388"/>
            <a:ext cx="2364750" cy="707886"/>
          </a:xfrm>
          <a:prstGeom prst="rect">
            <a:avLst/>
          </a:prstGeom>
          <a:noFill/>
        </p:spPr>
        <p:txBody>
          <a:bodyPr wrap="none" rtlCol="0">
            <a:spAutoFit/>
          </a:bodyPr>
          <a:lstStyle/>
          <a:p>
            <a:pPr algn="ctr"/>
            <a:r>
              <a:rPr lang="en-US" sz="2000" b="1" dirty="0">
                <a:latin typeface="Arial" panose="020B0604020202020204" pitchFamily="34" charset="0"/>
                <a:cs typeface="Arial" panose="020B0604020202020204" pitchFamily="34" charset="0"/>
              </a:rPr>
              <a:t>Wah, my burger</a:t>
            </a:r>
          </a:p>
          <a:p>
            <a:pPr algn="ctr"/>
            <a:r>
              <a:rPr lang="en-US" sz="2000" b="1" dirty="0">
                <a:latin typeface="Arial" panose="020B0604020202020204" pitchFamily="34" charset="0"/>
                <a:cs typeface="Arial" panose="020B0604020202020204" pitchFamily="34" charset="0"/>
              </a:rPr>
              <a:t>tastes like peas </a:t>
            </a:r>
            <a:r>
              <a:rPr lang="en-US" sz="2000" b="1" dirty="0">
                <a:latin typeface="Arial" panose="020B0604020202020204" pitchFamily="34" charset="0"/>
                <a:cs typeface="Arial" panose="020B0604020202020204" pitchFamily="34" charset="0"/>
                <a:sym typeface="Wingdings" panose="05000000000000000000" pitchFamily="2" charset="2"/>
              </a:rPr>
              <a:t></a:t>
            </a:r>
            <a:endParaRPr lang="en-US" sz="2000" b="1" dirty="0">
              <a:latin typeface="Arial" panose="020B0604020202020204" pitchFamily="34" charset="0"/>
              <a:cs typeface="Arial" panose="020B0604020202020204" pitchFamily="34" charset="0"/>
            </a:endParaRPr>
          </a:p>
        </p:txBody>
      </p:sp>
      <p:sp>
        <p:nvSpPr>
          <p:cNvPr id="14" name="Multiplication Sign 13">
            <a:extLst>
              <a:ext uri="{FF2B5EF4-FFF2-40B4-BE49-F238E27FC236}">
                <a16:creationId xmlns:a16="http://schemas.microsoft.com/office/drawing/2014/main" id="{8AE7B7D4-D45C-4604-B94C-19F450B32659}"/>
              </a:ext>
            </a:extLst>
          </p:cNvPr>
          <p:cNvSpPr/>
          <p:nvPr/>
        </p:nvSpPr>
        <p:spPr>
          <a:xfrm>
            <a:off x="2835797" y="-335666"/>
            <a:ext cx="3831221" cy="4109013"/>
          </a:xfrm>
          <a:prstGeom prst="mathMultiply">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C89D999-52C0-4F33-9486-92882AD5E0CC}"/>
              </a:ext>
            </a:extLst>
          </p:cNvPr>
          <p:cNvSpPr txBox="1"/>
          <p:nvPr/>
        </p:nvSpPr>
        <p:spPr>
          <a:xfrm rot="18822704">
            <a:off x="3313967" y="1473931"/>
            <a:ext cx="2871299" cy="523220"/>
          </a:xfrm>
          <a:prstGeom prst="rect">
            <a:avLst/>
          </a:prstGeom>
          <a:noFill/>
        </p:spPr>
        <p:txBody>
          <a:bodyPr wrap="none" rtlCol="0">
            <a:spAutoFit/>
          </a:bodyPr>
          <a:lstStyle/>
          <a:p>
            <a:r>
              <a:rPr lang="en-US" sz="2800" b="1" dirty="0">
                <a:solidFill>
                  <a:schemeClr val="bg1"/>
                </a:solidFill>
                <a:latin typeface="Goudy Stout" panose="0202090407030B020401" pitchFamily="18" charset="0"/>
              </a:rPr>
              <a:t>SCIENCE</a:t>
            </a:r>
          </a:p>
        </p:txBody>
      </p:sp>
    </p:spTree>
    <p:extLst>
      <p:ext uri="{BB962C8B-B14F-4D97-AF65-F5344CB8AC3E}">
        <p14:creationId xmlns:p14="http://schemas.microsoft.com/office/powerpoint/2010/main" val="118172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20540D-1724-4A1F-867C-4B619F795A64}"/>
              </a:ext>
            </a:extLst>
          </p:cNvPr>
          <p:cNvSpPr txBox="1"/>
          <p:nvPr/>
        </p:nvSpPr>
        <p:spPr>
          <a:xfrm>
            <a:off x="0" y="6488668"/>
            <a:ext cx="44114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24</a:t>
            </a:r>
          </a:p>
        </p:txBody>
      </p:sp>
      <p:sp>
        <p:nvSpPr>
          <p:cNvPr id="5" name="TextBox 4">
            <a:extLst>
              <a:ext uri="{FF2B5EF4-FFF2-40B4-BE49-F238E27FC236}">
                <a16:creationId xmlns:a16="http://schemas.microsoft.com/office/drawing/2014/main" id="{CA781DB5-D8F5-4563-8334-1E21B4AEF5F2}"/>
              </a:ext>
            </a:extLst>
          </p:cNvPr>
          <p:cNvSpPr txBox="1"/>
          <p:nvPr/>
        </p:nvSpPr>
        <p:spPr>
          <a:xfrm>
            <a:off x="250372" y="261257"/>
            <a:ext cx="13326732"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Meat, meet science</a:t>
            </a:r>
            <a:endParaRPr lang="en-US" sz="3600" b="1" dirty="0">
              <a:latin typeface="Goudy Stout" panose="0202090407030B020401" pitchFamily="18" charset="0"/>
              <a:cs typeface="Arial" panose="020B0604020202020204" pitchFamily="34" charset="0"/>
            </a:endParaRPr>
          </a:p>
        </p:txBody>
      </p:sp>
      <p:pic>
        <p:nvPicPr>
          <p:cNvPr id="6" name="Picture 5">
            <a:extLst>
              <a:ext uri="{FF2B5EF4-FFF2-40B4-BE49-F238E27FC236}">
                <a16:creationId xmlns:a16="http://schemas.microsoft.com/office/drawing/2014/main" id="{CFF84DBD-F079-4D4B-AEC1-1B66876CB500}"/>
              </a:ext>
            </a:extLst>
          </p:cNvPr>
          <p:cNvPicPr>
            <a:picLocks noChangeAspect="1"/>
          </p:cNvPicPr>
          <p:nvPr/>
        </p:nvPicPr>
        <p:blipFill>
          <a:blip r:embed="rId2"/>
          <a:stretch>
            <a:fillRect/>
          </a:stretch>
        </p:blipFill>
        <p:spPr>
          <a:xfrm>
            <a:off x="216314" y="909733"/>
            <a:ext cx="8634208" cy="3093988"/>
          </a:xfrm>
          <a:prstGeom prst="rect">
            <a:avLst/>
          </a:prstGeom>
        </p:spPr>
      </p:pic>
    </p:spTree>
    <p:extLst>
      <p:ext uri="{BB962C8B-B14F-4D97-AF65-F5344CB8AC3E}">
        <p14:creationId xmlns:p14="http://schemas.microsoft.com/office/powerpoint/2010/main" val="4130270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20540D-1724-4A1F-867C-4B619F795A64}"/>
              </a:ext>
            </a:extLst>
          </p:cNvPr>
          <p:cNvSpPr txBox="1"/>
          <p:nvPr/>
        </p:nvSpPr>
        <p:spPr>
          <a:xfrm>
            <a:off x="0" y="6488668"/>
            <a:ext cx="44114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25</a:t>
            </a:r>
          </a:p>
        </p:txBody>
      </p:sp>
      <p:sp>
        <p:nvSpPr>
          <p:cNvPr id="5" name="TextBox 4">
            <a:extLst>
              <a:ext uri="{FF2B5EF4-FFF2-40B4-BE49-F238E27FC236}">
                <a16:creationId xmlns:a16="http://schemas.microsoft.com/office/drawing/2014/main" id="{CA781DB5-D8F5-4563-8334-1E21B4AEF5F2}"/>
              </a:ext>
            </a:extLst>
          </p:cNvPr>
          <p:cNvSpPr txBox="1"/>
          <p:nvPr/>
        </p:nvSpPr>
        <p:spPr>
          <a:xfrm>
            <a:off x="250372" y="261257"/>
            <a:ext cx="13326732"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The concept of cultured meat</a:t>
            </a:r>
            <a:endParaRPr lang="en-US" sz="3600" b="1" dirty="0">
              <a:latin typeface="Goudy Stout" panose="0202090407030B020401" pitchFamily="18" charset="0"/>
              <a:cs typeface="Arial" panose="020B0604020202020204" pitchFamily="34" charset="0"/>
            </a:endParaRPr>
          </a:p>
        </p:txBody>
      </p:sp>
      <p:pic>
        <p:nvPicPr>
          <p:cNvPr id="3" name="Picture 2">
            <a:extLst>
              <a:ext uri="{FF2B5EF4-FFF2-40B4-BE49-F238E27FC236}">
                <a16:creationId xmlns:a16="http://schemas.microsoft.com/office/drawing/2014/main" id="{854E0A4A-ADCC-4DDD-A68E-901CA61BB152}"/>
              </a:ext>
            </a:extLst>
          </p:cNvPr>
          <p:cNvPicPr>
            <a:picLocks noChangeAspect="1"/>
          </p:cNvPicPr>
          <p:nvPr/>
        </p:nvPicPr>
        <p:blipFill rotWithShape="1">
          <a:blip r:embed="rId2"/>
          <a:srcRect r="63082" b="27004"/>
          <a:stretch/>
        </p:blipFill>
        <p:spPr>
          <a:xfrm>
            <a:off x="161963" y="920860"/>
            <a:ext cx="4398462" cy="3375275"/>
          </a:xfrm>
          <a:prstGeom prst="rect">
            <a:avLst/>
          </a:prstGeom>
        </p:spPr>
      </p:pic>
      <p:pic>
        <p:nvPicPr>
          <p:cNvPr id="7" name="Picture 6">
            <a:extLst>
              <a:ext uri="{FF2B5EF4-FFF2-40B4-BE49-F238E27FC236}">
                <a16:creationId xmlns:a16="http://schemas.microsoft.com/office/drawing/2014/main" id="{907A68F6-7C81-4258-B9C4-52E7004535C5}"/>
              </a:ext>
            </a:extLst>
          </p:cNvPr>
          <p:cNvPicPr>
            <a:picLocks noChangeAspect="1"/>
          </p:cNvPicPr>
          <p:nvPr/>
        </p:nvPicPr>
        <p:blipFill rotWithShape="1">
          <a:blip r:embed="rId2"/>
          <a:srcRect t="72954"/>
          <a:stretch/>
        </p:blipFill>
        <p:spPr>
          <a:xfrm>
            <a:off x="92515" y="4953964"/>
            <a:ext cx="11914290" cy="1250584"/>
          </a:xfrm>
          <a:prstGeom prst="rect">
            <a:avLst/>
          </a:prstGeom>
        </p:spPr>
      </p:pic>
      <p:sp>
        <p:nvSpPr>
          <p:cNvPr id="8" name="TextBox 7">
            <a:extLst>
              <a:ext uri="{FF2B5EF4-FFF2-40B4-BE49-F238E27FC236}">
                <a16:creationId xmlns:a16="http://schemas.microsoft.com/office/drawing/2014/main" id="{6631C406-E648-4071-BDE3-B7638C6245FB}"/>
              </a:ext>
            </a:extLst>
          </p:cNvPr>
          <p:cNvSpPr txBox="1"/>
          <p:nvPr/>
        </p:nvSpPr>
        <p:spPr>
          <a:xfrm>
            <a:off x="555585" y="4157240"/>
            <a:ext cx="2300630"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biopsy from animal</a:t>
            </a:r>
          </a:p>
        </p:txBody>
      </p:sp>
      <p:pic>
        <p:nvPicPr>
          <p:cNvPr id="9" name="Picture 8">
            <a:extLst>
              <a:ext uri="{FF2B5EF4-FFF2-40B4-BE49-F238E27FC236}">
                <a16:creationId xmlns:a16="http://schemas.microsoft.com/office/drawing/2014/main" id="{B033E53E-FB2E-4001-84FC-5D4E2480B20B}"/>
              </a:ext>
            </a:extLst>
          </p:cNvPr>
          <p:cNvPicPr>
            <a:picLocks noChangeAspect="1"/>
          </p:cNvPicPr>
          <p:nvPr/>
        </p:nvPicPr>
        <p:blipFill rotWithShape="1">
          <a:blip r:embed="rId2"/>
          <a:srcRect l="35056" r="44737" b="27004"/>
          <a:stretch/>
        </p:blipFill>
        <p:spPr>
          <a:xfrm>
            <a:off x="4490977" y="920860"/>
            <a:ext cx="2407534" cy="3375275"/>
          </a:xfrm>
          <a:prstGeom prst="rect">
            <a:avLst/>
          </a:prstGeom>
        </p:spPr>
      </p:pic>
      <p:pic>
        <p:nvPicPr>
          <p:cNvPr id="10" name="Picture 9">
            <a:extLst>
              <a:ext uri="{FF2B5EF4-FFF2-40B4-BE49-F238E27FC236}">
                <a16:creationId xmlns:a16="http://schemas.microsoft.com/office/drawing/2014/main" id="{1C423D42-C088-4954-ABCA-94CCE3319CCC}"/>
              </a:ext>
            </a:extLst>
          </p:cNvPr>
          <p:cNvPicPr>
            <a:picLocks noChangeAspect="1"/>
          </p:cNvPicPr>
          <p:nvPr/>
        </p:nvPicPr>
        <p:blipFill rotWithShape="1">
          <a:blip r:embed="rId2"/>
          <a:srcRect l="54179" r="32706" b="27004"/>
          <a:stretch/>
        </p:blipFill>
        <p:spPr>
          <a:xfrm>
            <a:off x="6829064" y="920860"/>
            <a:ext cx="1562582" cy="3375275"/>
          </a:xfrm>
          <a:prstGeom prst="rect">
            <a:avLst/>
          </a:prstGeom>
        </p:spPr>
      </p:pic>
      <p:sp>
        <p:nvSpPr>
          <p:cNvPr id="11" name="TextBox 10">
            <a:extLst>
              <a:ext uri="{FF2B5EF4-FFF2-40B4-BE49-F238E27FC236}">
                <a16:creationId xmlns:a16="http://schemas.microsoft.com/office/drawing/2014/main" id="{111247C4-4338-4E32-B56A-E2928C0B2919}"/>
              </a:ext>
            </a:extLst>
          </p:cNvPr>
          <p:cNvSpPr txBox="1"/>
          <p:nvPr/>
        </p:nvSpPr>
        <p:spPr>
          <a:xfrm>
            <a:off x="5071641" y="4157240"/>
            <a:ext cx="1313180"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proliferate</a:t>
            </a:r>
          </a:p>
        </p:txBody>
      </p:sp>
      <p:sp>
        <p:nvSpPr>
          <p:cNvPr id="12" name="TextBox 11">
            <a:extLst>
              <a:ext uri="{FF2B5EF4-FFF2-40B4-BE49-F238E27FC236}">
                <a16:creationId xmlns:a16="http://schemas.microsoft.com/office/drawing/2014/main" id="{B7800652-058F-433D-A109-529FA360CFBF}"/>
              </a:ext>
            </a:extLst>
          </p:cNvPr>
          <p:cNvSpPr txBox="1"/>
          <p:nvPr/>
        </p:nvSpPr>
        <p:spPr>
          <a:xfrm>
            <a:off x="7018117" y="4157240"/>
            <a:ext cx="1544012"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add scaffold</a:t>
            </a:r>
          </a:p>
        </p:txBody>
      </p:sp>
      <p:pic>
        <p:nvPicPr>
          <p:cNvPr id="13" name="Picture 12">
            <a:extLst>
              <a:ext uri="{FF2B5EF4-FFF2-40B4-BE49-F238E27FC236}">
                <a16:creationId xmlns:a16="http://schemas.microsoft.com/office/drawing/2014/main" id="{03E767E0-082E-47D4-B54C-4A366C6737E3}"/>
              </a:ext>
            </a:extLst>
          </p:cNvPr>
          <p:cNvPicPr>
            <a:picLocks noChangeAspect="1"/>
          </p:cNvPicPr>
          <p:nvPr/>
        </p:nvPicPr>
        <p:blipFill rotWithShape="1">
          <a:blip r:embed="rId2"/>
          <a:srcRect l="66791" r="2089" b="27004"/>
          <a:stretch/>
        </p:blipFill>
        <p:spPr>
          <a:xfrm>
            <a:off x="8484242" y="920860"/>
            <a:ext cx="3707757" cy="3375275"/>
          </a:xfrm>
          <a:prstGeom prst="rect">
            <a:avLst/>
          </a:prstGeom>
        </p:spPr>
      </p:pic>
      <p:sp>
        <p:nvSpPr>
          <p:cNvPr id="14" name="TextBox 13">
            <a:extLst>
              <a:ext uri="{FF2B5EF4-FFF2-40B4-BE49-F238E27FC236}">
                <a16:creationId xmlns:a16="http://schemas.microsoft.com/office/drawing/2014/main" id="{8E02D164-F59F-41C7-8F21-D62ADABE4A9E}"/>
              </a:ext>
            </a:extLst>
          </p:cNvPr>
          <p:cNvSpPr txBox="1"/>
          <p:nvPr/>
        </p:nvSpPr>
        <p:spPr>
          <a:xfrm>
            <a:off x="9844269" y="4157240"/>
            <a:ext cx="954107"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mature</a:t>
            </a:r>
          </a:p>
        </p:txBody>
      </p:sp>
      <p:sp>
        <p:nvSpPr>
          <p:cNvPr id="15" name="TextBox 14">
            <a:extLst>
              <a:ext uri="{FF2B5EF4-FFF2-40B4-BE49-F238E27FC236}">
                <a16:creationId xmlns:a16="http://schemas.microsoft.com/office/drawing/2014/main" id="{B26D86C7-CDD7-4E3F-B30F-81EE696D25AF}"/>
              </a:ext>
            </a:extLst>
          </p:cNvPr>
          <p:cNvSpPr txBox="1"/>
          <p:nvPr/>
        </p:nvSpPr>
        <p:spPr>
          <a:xfrm>
            <a:off x="8385859" y="4541134"/>
            <a:ext cx="1544012"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add medium</a:t>
            </a:r>
          </a:p>
        </p:txBody>
      </p:sp>
    </p:spTree>
    <p:extLst>
      <p:ext uri="{BB962C8B-B14F-4D97-AF65-F5344CB8AC3E}">
        <p14:creationId xmlns:p14="http://schemas.microsoft.com/office/powerpoint/2010/main" val="26337996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189405-2670-4DBC-84EC-BD0B900D4436}"/>
              </a:ext>
            </a:extLst>
          </p:cNvPr>
          <p:cNvSpPr txBox="1"/>
          <p:nvPr/>
        </p:nvSpPr>
        <p:spPr>
          <a:xfrm>
            <a:off x="0" y="6488668"/>
            <a:ext cx="44114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26</a:t>
            </a:r>
          </a:p>
        </p:txBody>
      </p:sp>
      <p:sp>
        <p:nvSpPr>
          <p:cNvPr id="3" name="TextBox 2">
            <a:extLst>
              <a:ext uri="{FF2B5EF4-FFF2-40B4-BE49-F238E27FC236}">
                <a16:creationId xmlns:a16="http://schemas.microsoft.com/office/drawing/2014/main" id="{0A38A16A-ED6A-4B78-B01A-2365FE199171}"/>
              </a:ext>
            </a:extLst>
          </p:cNvPr>
          <p:cNvSpPr txBox="1"/>
          <p:nvPr/>
        </p:nvSpPr>
        <p:spPr>
          <a:xfrm>
            <a:off x="250372" y="261257"/>
            <a:ext cx="13326732"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Stem cells make cultured meat possible</a:t>
            </a:r>
            <a:endParaRPr lang="en-US" sz="3600" b="1" dirty="0">
              <a:latin typeface="Goudy Stout" panose="0202090407030B020401" pitchFamily="18" charset="0"/>
              <a:cs typeface="Arial" panose="020B0604020202020204" pitchFamily="34" charset="0"/>
            </a:endParaRPr>
          </a:p>
        </p:txBody>
      </p:sp>
      <p:sp>
        <p:nvSpPr>
          <p:cNvPr id="4" name="TextBox 3">
            <a:extLst>
              <a:ext uri="{FF2B5EF4-FFF2-40B4-BE49-F238E27FC236}">
                <a16:creationId xmlns:a16="http://schemas.microsoft.com/office/drawing/2014/main" id="{6CFF0A62-212B-4ED9-9F35-3FCE99D4116F}"/>
              </a:ext>
            </a:extLst>
          </p:cNvPr>
          <p:cNvSpPr txBox="1"/>
          <p:nvPr/>
        </p:nvSpPr>
        <p:spPr>
          <a:xfrm>
            <a:off x="421341" y="1048871"/>
            <a:ext cx="11456623" cy="830997"/>
          </a:xfrm>
          <a:prstGeom prst="rect">
            <a:avLst/>
          </a:prstGeom>
          <a:noFill/>
        </p:spPr>
        <p:txBody>
          <a:bodyPr wrap="square" rtlCol="0">
            <a:spAutoFit/>
          </a:bodyPr>
          <a:lstStyle/>
          <a:p>
            <a:r>
              <a:rPr lang="en-US" sz="2400" b="1" dirty="0"/>
              <a:t>Stem cells</a:t>
            </a:r>
            <a:r>
              <a:rPr lang="en-US" sz="2400" dirty="0"/>
              <a:t> are unspecified cells that can self-renew and can also differentiate into cells with specified functions</a:t>
            </a:r>
            <a:endParaRPr lang="en-US" sz="2400" b="1" dirty="0"/>
          </a:p>
        </p:txBody>
      </p:sp>
      <p:pic>
        <p:nvPicPr>
          <p:cNvPr id="7" name="Picture 6">
            <a:extLst>
              <a:ext uri="{FF2B5EF4-FFF2-40B4-BE49-F238E27FC236}">
                <a16:creationId xmlns:a16="http://schemas.microsoft.com/office/drawing/2014/main" id="{863A1219-B283-4E63-ACB8-D0952798C6B9}"/>
              </a:ext>
            </a:extLst>
          </p:cNvPr>
          <p:cNvPicPr>
            <a:picLocks noChangeAspect="1"/>
          </p:cNvPicPr>
          <p:nvPr/>
        </p:nvPicPr>
        <p:blipFill>
          <a:blip r:embed="rId3"/>
          <a:stretch>
            <a:fillRect/>
          </a:stretch>
        </p:blipFill>
        <p:spPr>
          <a:xfrm>
            <a:off x="171281" y="1868081"/>
            <a:ext cx="5432419" cy="2723584"/>
          </a:xfrm>
          <a:prstGeom prst="rect">
            <a:avLst/>
          </a:prstGeom>
        </p:spPr>
      </p:pic>
      <p:sp>
        <p:nvSpPr>
          <p:cNvPr id="8" name="TextBox 7">
            <a:extLst>
              <a:ext uri="{FF2B5EF4-FFF2-40B4-BE49-F238E27FC236}">
                <a16:creationId xmlns:a16="http://schemas.microsoft.com/office/drawing/2014/main" id="{724547FD-0BFB-4D26-BCD0-0BE2C494DF25}"/>
              </a:ext>
            </a:extLst>
          </p:cNvPr>
          <p:cNvSpPr txBox="1"/>
          <p:nvPr/>
        </p:nvSpPr>
        <p:spPr>
          <a:xfrm>
            <a:off x="7934633" y="1799302"/>
            <a:ext cx="2377382" cy="461665"/>
          </a:xfrm>
          <a:prstGeom prst="rect">
            <a:avLst/>
          </a:prstGeom>
          <a:noFill/>
        </p:spPr>
        <p:txBody>
          <a:bodyPr wrap="none" rtlCol="0">
            <a:spAutoFit/>
          </a:bodyPr>
          <a:lstStyle/>
          <a:p>
            <a:r>
              <a:rPr lang="en-US" sz="2400" b="1" dirty="0"/>
              <a:t>Stem cell options</a:t>
            </a:r>
          </a:p>
        </p:txBody>
      </p:sp>
      <p:sp>
        <p:nvSpPr>
          <p:cNvPr id="10" name="TextBox 9">
            <a:extLst>
              <a:ext uri="{FF2B5EF4-FFF2-40B4-BE49-F238E27FC236}">
                <a16:creationId xmlns:a16="http://schemas.microsoft.com/office/drawing/2014/main" id="{359D2705-87C5-434D-B3FF-81A6BD399663}"/>
              </a:ext>
            </a:extLst>
          </p:cNvPr>
          <p:cNvSpPr txBox="1"/>
          <p:nvPr/>
        </p:nvSpPr>
        <p:spPr>
          <a:xfrm>
            <a:off x="6253316" y="2301798"/>
            <a:ext cx="5768355" cy="1477328"/>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Adult (tissue-specific) stem cell:  </a:t>
            </a:r>
            <a:r>
              <a:rPr lang="en-US" dirty="0">
                <a:latin typeface="Arial" panose="020B0604020202020204" pitchFamily="34" charset="0"/>
                <a:cs typeface="Arial" panose="020B0604020202020204" pitchFamily="34" charset="0"/>
              </a:rPr>
              <a:t>A cell found in a tissue that can renew itself but can only yield specialized cell types from the tissue from which it originated.  For example, a skin stem cell can not give rise to brain tissue. (</a:t>
            </a:r>
            <a:r>
              <a:rPr lang="en-US" i="1" dirty="0">
                <a:latin typeface="Arial" panose="020B0604020202020204" pitchFamily="34" charset="0"/>
                <a:cs typeface="Arial" panose="020B0604020202020204" pitchFamily="34" charset="0"/>
              </a:rPr>
              <a:t>shown here)</a:t>
            </a:r>
            <a:endParaRPr lang="en-US"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5BEED861-14FE-44EC-82B2-395436469A9D}"/>
              </a:ext>
            </a:extLst>
          </p:cNvPr>
          <p:cNvSpPr txBox="1"/>
          <p:nvPr/>
        </p:nvSpPr>
        <p:spPr>
          <a:xfrm>
            <a:off x="6253316" y="3954813"/>
            <a:ext cx="5636559" cy="1754326"/>
          </a:xfrm>
          <a:prstGeom prst="rect">
            <a:avLst/>
          </a:prstGeom>
          <a:noFill/>
        </p:spPr>
        <p:txBody>
          <a:bodyPr wrap="square">
            <a:spAutoFit/>
          </a:bodyPr>
          <a:lstStyle/>
          <a:p>
            <a:pPr algn="just" rtl="0">
              <a:spcBef>
                <a:spcPts val="0"/>
              </a:spcBef>
              <a:spcAft>
                <a:spcPts val="0"/>
              </a:spcAft>
            </a:pPr>
            <a:r>
              <a:rPr lang="en-US" sz="1800" b="1" u="none" strike="noStrike" dirty="0">
                <a:solidFill>
                  <a:srgbClr val="000000"/>
                </a:solidFill>
                <a:effectLst/>
                <a:latin typeface="Arial" panose="020B0604020202020204" pitchFamily="34" charset="0"/>
              </a:rPr>
              <a:t>Pluripotent stem cell:</a:t>
            </a:r>
            <a:r>
              <a:rPr lang="en-US" sz="1800" b="0" i="0" u="none" strike="noStrike" dirty="0">
                <a:solidFill>
                  <a:srgbClr val="000000"/>
                </a:solidFill>
                <a:effectLst/>
                <a:latin typeface="Arial" panose="020B0604020202020204" pitchFamily="34" charset="0"/>
              </a:rPr>
              <a:t>  A stem cell that can give rise to nearly all tissue types that are associated with different organs.   Embryonic stem cells from the inner cell mass cells of the blastocyst, are pluripotent.</a:t>
            </a:r>
            <a:endParaRPr lang="en-US" b="0" dirty="0">
              <a:effectLst/>
            </a:endParaRPr>
          </a:p>
          <a:p>
            <a:br>
              <a:rPr lang="en-US" b="0" dirty="0">
                <a:effectLst/>
              </a:rPr>
            </a:br>
            <a:endParaRPr lang="en-US" dirty="0"/>
          </a:p>
        </p:txBody>
      </p:sp>
      <p:sp>
        <p:nvSpPr>
          <p:cNvPr id="14" name="TextBox 13">
            <a:extLst>
              <a:ext uri="{FF2B5EF4-FFF2-40B4-BE49-F238E27FC236}">
                <a16:creationId xmlns:a16="http://schemas.microsoft.com/office/drawing/2014/main" id="{C521E2AD-CA6C-4716-BDC2-01D7A53AF3A4}"/>
              </a:ext>
            </a:extLst>
          </p:cNvPr>
          <p:cNvSpPr txBox="1"/>
          <p:nvPr/>
        </p:nvSpPr>
        <p:spPr>
          <a:xfrm>
            <a:off x="6253316" y="5379295"/>
            <a:ext cx="5528982" cy="1200329"/>
          </a:xfrm>
          <a:prstGeom prst="rect">
            <a:avLst/>
          </a:prstGeom>
          <a:noFill/>
        </p:spPr>
        <p:txBody>
          <a:bodyPr wrap="square">
            <a:spAutoFit/>
          </a:bodyPr>
          <a:lstStyle/>
          <a:p>
            <a:r>
              <a:rPr lang="en-US" sz="1800" b="1" u="none" strike="noStrike" dirty="0">
                <a:solidFill>
                  <a:srgbClr val="000000"/>
                </a:solidFill>
                <a:effectLst/>
                <a:latin typeface="Arial" panose="020B0604020202020204" pitchFamily="34" charset="0"/>
              </a:rPr>
              <a:t>Induced pluripotent stem cells (</a:t>
            </a:r>
            <a:r>
              <a:rPr lang="en-US" sz="1800" b="1" u="none" strike="noStrike" dirty="0" err="1">
                <a:solidFill>
                  <a:srgbClr val="000000"/>
                </a:solidFill>
                <a:effectLst/>
                <a:latin typeface="Arial" panose="020B0604020202020204" pitchFamily="34" charset="0"/>
              </a:rPr>
              <a:t>iPS</a:t>
            </a:r>
            <a:r>
              <a:rPr lang="en-US" sz="1800" b="1" u="none" strike="noStrike" dirty="0">
                <a:solidFill>
                  <a:srgbClr val="000000"/>
                </a:solidFill>
                <a:effectLst/>
                <a:latin typeface="Arial" panose="020B0604020202020204" pitchFamily="34" charset="0"/>
              </a:rPr>
              <a:t>):</a:t>
            </a:r>
            <a:r>
              <a:rPr lang="en-US" sz="1800" b="0" u="none" strike="noStrike" dirty="0">
                <a:solidFill>
                  <a:srgbClr val="000000"/>
                </a:solidFill>
                <a:effectLst/>
                <a:latin typeface="Arial" panose="020B0604020202020204" pitchFamily="34" charset="0"/>
              </a:rPr>
              <a:t>  </a:t>
            </a:r>
            <a:r>
              <a:rPr lang="en-US" sz="1800" b="0" i="0" u="none" strike="noStrike" dirty="0">
                <a:solidFill>
                  <a:srgbClr val="000000"/>
                </a:solidFill>
                <a:effectLst/>
                <a:latin typeface="Arial" panose="020B0604020202020204" pitchFamily="34" charset="0"/>
              </a:rPr>
              <a:t>Pluripotent stem cells derived from adult tissues by pushing them back in their development (“reprogramming”) to acquire properties of human embryonic stem cells</a:t>
            </a:r>
            <a:endParaRPr lang="en-US" dirty="0"/>
          </a:p>
        </p:txBody>
      </p:sp>
      <p:sp>
        <p:nvSpPr>
          <p:cNvPr id="15" name="TextBox 14">
            <a:extLst>
              <a:ext uri="{FF2B5EF4-FFF2-40B4-BE49-F238E27FC236}">
                <a16:creationId xmlns:a16="http://schemas.microsoft.com/office/drawing/2014/main" id="{F735566B-50E0-4438-AECA-2DF284CA7160}"/>
              </a:ext>
            </a:extLst>
          </p:cNvPr>
          <p:cNvSpPr txBox="1"/>
          <p:nvPr/>
        </p:nvSpPr>
        <p:spPr>
          <a:xfrm>
            <a:off x="1095153" y="6211669"/>
            <a:ext cx="4033155" cy="646331"/>
          </a:xfrm>
          <a:prstGeom prst="rect">
            <a:avLst/>
          </a:prstGeom>
          <a:noFill/>
        </p:spPr>
        <p:txBody>
          <a:bodyPr wrap="none" rtlCol="0">
            <a:spAutoFit/>
          </a:bodyPr>
          <a:lstStyle/>
          <a:p>
            <a:pPr algn="ctr"/>
            <a:r>
              <a:rPr lang="en-US" i="1" dirty="0"/>
              <a:t>Stem cell info courtesy of Shannon Geary,</a:t>
            </a:r>
          </a:p>
          <a:p>
            <a:pPr algn="ctr"/>
            <a:r>
              <a:rPr lang="en-US" i="1" dirty="0"/>
              <a:t>science communicator extraordinaire</a:t>
            </a:r>
          </a:p>
        </p:txBody>
      </p:sp>
    </p:spTree>
    <p:extLst>
      <p:ext uri="{BB962C8B-B14F-4D97-AF65-F5344CB8AC3E}">
        <p14:creationId xmlns:p14="http://schemas.microsoft.com/office/powerpoint/2010/main" val="420566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BFD673-9B82-4D92-B959-D8741EC2F728}"/>
              </a:ext>
            </a:extLst>
          </p:cNvPr>
          <p:cNvSpPr txBox="1"/>
          <p:nvPr/>
        </p:nvSpPr>
        <p:spPr>
          <a:xfrm>
            <a:off x="0" y="6488668"/>
            <a:ext cx="31290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2</a:t>
            </a:r>
          </a:p>
        </p:txBody>
      </p:sp>
      <p:sp>
        <p:nvSpPr>
          <p:cNvPr id="3" name="TextBox 2">
            <a:extLst>
              <a:ext uri="{FF2B5EF4-FFF2-40B4-BE49-F238E27FC236}">
                <a16:creationId xmlns:a16="http://schemas.microsoft.com/office/drawing/2014/main" id="{3A4E0030-1042-4EA2-B459-291E09ECF527}"/>
              </a:ext>
            </a:extLst>
          </p:cNvPr>
          <p:cNvSpPr txBox="1"/>
          <p:nvPr/>
        </p:nvSpPr>
        <p:spPr>
          <a:xfrm>
            <a:off x="250371" y="261257"/>
            <a:ext cx="6750566" cy="646331"/>
          </a:xfrm>
          <a:prstGeom prst="rect">
            <a:avLst/>
          </a:prstGeom>
          <a:noFill/>
        </p:spPr>
        <p:txBody>
          <a:bodyPr wrap="none" rtlCol="0">
            <a:spAutoFit/>
          </a:bodyPr>
          <a:lstStyle/>
          <a:p>
            <a:r>
              <a:rPr lang="en-US" sz="3600" b="1" dirty="0">
                <a:latin typeface="Arial" panose="020B0604020202020204" pitchFamily="34" charset="0"/>
                <a:cs typeface="Arial" panose="020B0604020202020204" pitchFamily="34" charset="0"/>
              </a:rPr>
              <a:t>Meat production is on the rise</a:t>
            </a:r>
          </a:p>
        </p:txBody>
      </p:sp>
      <p:pic>
        <p:nvPicPr>
          <p:cNvPr id="5" name="Picture 4" descr="Chart, line chart&#10;&#10;Description automatically generated">
            <a:extLst>
              <a:ext uri="{FF2B5EF4-FFF2-40B4-BE49-F238E27FC236}">
                <a16:creationId xmlns:a16="http://schemas.microsoft.com/office/drawing/2014/main" id="{B5B32C70-AFF7-415A-A508-39CAC74EB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587" y="994441"/>
            <a:ext cx="7905750" cy="5580529"/>
          </a:xfrm>
          <a:prstGeom prst="rect">
            <a:avLst/>
          </a:prstGeom>
        </p:spPr>
      </p:pic>
      <p:sp>
        <p:nvSpPr>
          <p:cNvPr id="6" name="TextBox 5">
            <a:extLst>
              <a:ext uri="{FF2B5EF4-FFF2-40B4-BE49-F238E27FC236}">
                <a16:creationId xmlns:a16="http://schemas.microsoft.com/office/drawing/2014/main" id="{0A8C7669-4D2F-4957-B419-9E127D9D4326}"/>
              </a:ext>
            </a:extLst>
          </p:cNvPr>
          <p:cNvSpPr txBox="1"/>
          <p:nvPr/>
        </p:nvSpPr>
        <p:spPr>
          <a:xfrm>
            <a:off x="8439050" y="1654629"/>
            <a:ext cx="3752950" cy="3046988"/>
          </a:xfrm>
          <a:prstGeom prst="rect">
            <a:avLst/>
          </a:prstGeom>
          <a:noFill/>
        </p:spPr>
        <p:txBody>
          <a:bodyPr wrap="none" rtlCol="0">
            <a:spAutoFit/>
          </a:bodyPr>
          <a:lstStyle/>
          <a:p>
            <a:r>
              <a:rPr lang="en-US" sz="3200" b="1" u="sng" dirty="0">
                <a:latin typeface="Bradley Hand ITC" panose="03070402050302030203" pitchFamily="66" charset="0"/>
              </a:rPr>
              <a:t>Quick math:</a:t>
            </a:r>
          </a:p>
          <a:p>
            <a:endParaRPr lang="en-US" sz="3200" b="1" dirty="0">
              <a:latin typeface="Bradley Hand ITC" panose="03070402050302030203" pitchFamily="66" charset="0"/>
            </a:endParaRPr>
          </a:p>
          <a:p>
            <a:r>
              <a:rPr lang="en-US" sz="3200" b="1" dirty="0">
                <a:latin typeface="Bradley Hand ITC" panose="03070402050302030203" pitchFamily="66" charset="0"/>
              </a:rPr>
              <a:t>There are approx.</a:t>
            </a:r>
          </a:p>
          <a:p>
            <a:r>
              <a:rPr lang="en-US" sz="3200" b="1" dirty="0">
                <a:latin typeface="Bradley Hand ITC" panose="03070402050302030203" pitchFamily="66" charset="0"/>
              </a:rPr>
              <a:t>1 trillion pounds</a:t>
            </a:r>
          </a:p>
          <a:p>
            <a:r>
              <a:rPr lang="en-US" sz="3200" b="1" dirty="0">
                <a:latin typeface="Bradley Hand ITC" panose="03070402050302030203" pitchFamily="66" charset="0"/>
              </a:rPr>
              <a:t>of humans on Earth,</a:t>
            </a:r>
          </a:p>
          <a:p>
            <a:r>
              <a:rPr lang="en-US" sz="3200" b="1" dirty="0">
                <a:latin typeface="Bradley Hand ITC" panose="03070402050302030203" pitchFamily="66" charset="0"/>
              </a:rPr>
              <a:t>or </a:t>
            </a:r>
            <a:r>
              <a:rPr lang="en-US" sz="3200" b="1" dirty="0">
                <a:solidFill>
                  <a:srgbClr val="FF0000"/>
                </a:solidFill>
                <a:latin typeface="Bradley Hand ITC" panose="03070402050302030203" pitchFamily="66" charset="0"/>
              </a:rPr>
              <a:t>~450 million t</a:t>
            </a:r>
          </a:p>
        </p:txBody>
      </p:sp>
    </p:spTree>
    <p:extLst>
      <p:ext uri="{BB962C8B-B14F-4D97-AF65-F5344CB8AC3E}">
        <p14:creationId xmlns:p14="http://schemas.microsoft.com/office/powerpoint/2010/main" val="169420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20540D-1724-4A1F-867C-4B619F795A64}"/>
              </a:ext>
            </a:extLst>
          </p:cNvPr>
          <p:cNvSpPr txBox="1"/>
          <p:nvPr/>
        </p:nvSpPr>
        <p:spPr>
          <a:xfrm>
            <a:off x="0" y="6488668"/>
            <a:ext cx="44114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27</a:t>
            </a:r>
          </a:p>
        </p:txBody>
      </p:sp>
      <p:sp>
        <p:nvSpPr>
          <p:cNvPr id="5" name="TextBox 4">
            <a:extLst>
              <a:ext uri="{FF2B5EF4-FFF2-40B4-BE49-F238E27FC236}">
                <a16:creationId xmlns:a16="http://schemas.microsoft.com/office/drawing/2014/main" id="{CA781DB5-D8F5-4563-8334-1E21B4AEF5F2}"/>
              </a:ext>
            </a:extLst>
          </p:cNvPr>
          <p:cNvSpPr txBox="1"/>
          <p:nvPr/>
        </p:nvSpPr>
        <p:spPr>
          <a:xfrm>
            <a:off x="250372" y="261257"/>
            <a:ext cx="13326732"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Cell culture details</a:t>
            </a:r>
            <a:endParaRPr lang="en-US" sz="3600" b="1" dirty="0">
              <a:latin typeface="Goudy Stout" panose="0202090407030B020401" pitchFamily="18" charset="0"/>
              <a:cs typeface="Arial" panose="020B0604020202020204" pitchFamily="34" charset="0"/>
            </a:endParaRPr>
          </a:p>
        </p:txBody>
      </p:sp>
      <p:sp>
        <p:nvSpPr>
          <p:cNvPr id="3" name="TextBox 2">
            <a:extLst>
              <a:ext uri="{FF2B5EF4-FFF2-40B4-BE49-F238E27FC236}">
                <a16:creationId xmlns:a16="http://schemas.microsoft.com/office/drawing/2014/main" id="{E48CCCA5-7B0E-4D66-AE11-00C322D208EC}"/>
              </a:ext>
            </a:extLst>
          </p:cNvPr>
          <p:cNvSpPr txBox="1"/>
          <p:nvPr/>
        </p:nvSpPr>
        <p:spPr>
          <a:xfrm>
            <a:off x="404037" y="988828"/>
            <a:ext cx="11264622" cy="1384995"/>
          </a:xfrm>
          <a:prstGeom prst="rect">
            <a:avLst/>
          </a:prstGeom>
          <a:noFill/>
        </p:spPr>
        <p:txBody>
          <a:bodyPr wrap="none" rtlCol="0">
            <a:spAutoFit/>
          </a:bodyPr>
          <a:lstStyle/>
          <a:p>
            <a:r>
              <a:rPr lang="en-US" sz="2400" b="1" dirty="0"/>
              <a:t>Medium matters</a:t>
            </a:r>
          </a:p>
          <a:p>
            <a:pPr marL="342900" indent="-342900">
              <a:buFont typeface="Wingdings" panose="05000000000000000000" pitchFamily="2" charset="2"/>
              <a:buChar char="§"/>
            </a:pPr>
            <a:r>
              <a:rPr lang="en-US" sz="2000" dirty="0">
                <a:latin typeface="Arial" panose="020B0604020202020204" pitchFamily="34" charset="0"/>
                <a:cs typeface="Arial" panose="020B0604020202020204" pitchFamily="34" charset="0"/>
              </a:rPr>
              <a:t>Different media needed for proliferation and differentiation</a:t>
            </a:r>
          </a:p>
          <a:p>
            <a:pPr marL="342900" indent="-342900">
              <a:buFont typeface="Wingdings" panose="05000000000000000000" pitchFamily="2" charset="2"/>
              <a:buChar char="§"/>
            </a:pPr>
            <a:r>
              <a:rPr lang="en-US" sz="2000" dirty="0">
                <a:latin typeface="Arial" panose="020B0604020202020204" pitchFamily="34" charset="0"/>
                <a:cs typeface="Arial" panose="020B0604020202020204" pitchFamily="34" charset="0"/>
              </a:rPr>
              <a:t>Fetal bovine serum (FBS) = animal consumption, also relatively scarce and costly; will need to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innovate on commercially viable, sustainable growth factors to replace FBS. </a:t>
            </a:r>
          </a:p>
        </p:txBody>
      </p:sp>
      <p:sp>
        <p:nvSpPr>
          <p:cNvPr id="7" name="TextBox 6">
            <a:extLst>
              <a:ext uri="{FF2B5EF4-FFF2-40B4-BE49-F238E27FC236}">
                <a16:creationId xmlns:a16="http://schemas.microsoft.com/office/drawing/2014/main" id="{D0FAAC9E-7159-40CA-AD82-517E3C4C9C08}"/>
              </a:ext>
            </a:extLst>
          </p:cNvPr>
          <p:cNvSpPr txBox="1"/>
          <p:nvPr/>
        </p:nvSpPr>
        <p:spPr>
          <a:xfrm>
            <a:off x="393405" y="2328530"/>
            <a:ext cx="11981165" cy="1323439"/>
          </a:xfrm>
          <a:prstGeom prst="rect">
            <a:avLst/>
          </a:prstGeom>
          <a:noFill/>
        </p:spPr>
        <p:txBody>
          <a:bodyPr wrap="none" rtlCol="0">
            <a:spAutoFit/>
          </a:bodyPr>
          <a:lstStyle/>
          <a:p>
            <a:pPr marL="342900" indent="-342900">
              <a:buFont typeface="Wingdings" panose="05000000000000000000" pitchFamily="2" charset="2"/>
              <a:buChar char="§"/>
            </a:pPr>
            <a:r>
              <a:rPr lang="en-US" sz="2000" dirty="0">
                <a:latin typeface="Arial" panose="020B0604020202020204" pitchFamily="34" charset="0"/>
                <a:cs typeface="Arial" panose="020B0604020202020204" pitchFamily="34" charset="0"/>
              </a:rPr>
              <a:t>Environmental footprint depends on major components: amino acids, glucose. Biomass from bacteria</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and/or algae could be more sustainable</a:t>
            </a:r>
          </a:p>
          <a:p>
            <a:pPr marL="342900" indent="-342900">
              <a:buFont typeface="Wingdings" panose="05000000000000000000" pitchFamily="2" charset="2"/>
              <a:buChar char="§"/>
            </a:pPr>
            <a:r>
              <a:rPr lang="en-US" sz="2000" dirty="0">
                <a:latin typeface="Arial" panose="020B0604020202020204" pitchFamily="34" charset="0"/>
                <a:cs typeface="Arial" panose="020B0604020202020204" pitchFamily="34" charset="0"/>
              </a:rPr>
              <a:t>Recycling may be possible</a:t>
            </a:r>
          </a:p>
          <a:p>
            <a:pPr marL="342900" indent="-342900">
              <a:buFont typeface="Wingdings" panose="05000000000000000000" pitchFamily="2" charset="2"/>
              <a:buChar char="§"/>
            </a:pPr>
            <a:r>
              <a:rPr lang="en-US" sz="2000" i="1" dirty="0">
                <a:latin typeface="Arial" panose="020B0604020202020204" pitchFamily="34" charset="0"/>
                <a:cs typeface="Arial" panose="020B0604020202020204" pitchFamily="34" charset="0"/>
              </a:rPr>
              <a:t>Metabolic engineering </a:t>
            </a:r>
            <a:r>
              <a:rPr lang="en-US" sz="2000" dirty="0">
                <a:latin typeface="Arial" panose="020B0604020202020204" pitchFamily="34" charset="0"/>
                <a:cs typeface="Arial" panose="020B0604020202020204" pitchFamily="34" charset="0"/>
              </a:rPr>
              <a:t>can help</a:t>
            </a:r>
            <a:endParaRPr lang="en-US" sz="2000" i="1"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C948085C-9DA8-461F-8402-FE411690FADD}"/>
              </a:ext>
            </a:extLst>
          </p:cNvPr>
          <p:cNvPicPr>
            <a:picLocks noChangeAspect="1"/>
          </p:cNvPicPr>
          <p:nvPr/>
        </p:nvPicPr>
        <p:blipFill>
          <a:blip r:embed="rId3"/>
          <a:stretch>
            <a:fillRect/>
          </a:stretch>
        </p:blipFill>
        <p:spPr>
          <a:xfrm>
            <a:off x="6262577" y="3400957"/>
            <a:ext cx="5443869" cy="3266321"/>
          </a:xfrm>
          <a:prstGeom prst="rect">
            <a:avLst/>
          </a:prstGeom>
        </p:spPr>
      </p:pic>
      <p:sp>
        <p:nvSpPr>
          <p:cNvPr id="11" name="TextBox 10">
            <a:extLst>
              <a:ext uri="{FF2B5EF4-FFF2-40B4-BE49-F238E27FC236}">
                <a16:creationId xmlns:a16="http://schemas.microsoft.com/office/drawing/2014/main" id="{8814E67A-2153-46BE-85BE-EF1130202105}"/>
              </a:ext>
            </a:extLst>
          </p:cNvPr>
          <p:cNvSpPr txBox="1"/>
          <p:nvPr/>
        </p:nvSpPr>
        <p:spPr>
          <a:xfrm>
            <a:off x="5991446" y="6611779"/>
            <a:ext cx="6815470"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https://www.drugtargetreview.com/article/93060/making-cell-culture-models-more-physiologically-relevant/</a:t>
            </a:r>
          </a:p>
        </p:txBody>
      </p:sp>
    </p:spTree>
    <p:extLst>
      <p:ext uri="{BB962C8B-B14F-4D97-AF65-F5344CB8AC3E}">
        <p14:creationId xmlns:p14="http://schemas.microsoft.com/office/powerpoint/2010/main" val="74211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20540D-1724-4A1F-867C-4B619F795A64}"/>
              </a:ext>
            </a:extLst>
          </p:cNvPr>
          <p:cNvSpPr txBox="1"/>
          <p:nvPr/>
        </p:nvSpPr>
        <p:spPr>
          <a:xfrm>
            <a:off x="0" y="6488668"/>
            <a:ext cx="44114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28</a:t>
            </a:r>
          </a:p>
        </p:txBody>
      </p:sp>
      <p:sp>
        <p:nvSpPr>
          <p:cNvPr id="5" name="TextBox 4">
            <a:extLst>
              <a:ext uri="{FF2B5EF4-FFF2-40B4-BE49-F238E27FC236}">
                <a16:creationId xmlns:a16="http://schemas.microsoft.com/office/drawing/2014/main" id="{CA781DB5-D8F5-4563-8334-1E21B4AEF5F2}"/>
              </a:ext>
            </a:extLst>
          </p:cNvPr>
          <p:cNvSpPr txBox="1"/>
          <p:nvPr/>
        </p:nvSpPr>
        <p:spPr>
          <a:xfrm>
            <a:off x="250372" y="261257"/>
            <a:ext cx="13326732"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Scale it up: bioreactors</a:t>
            </a:r>
            <a:endParaRPr lang="en-US" sz="3600" b="1" dirty="0">
              <a:latin typeface="Goudy Stout" panose="0202090407030B020401" pitchFamily="18" charset="0"/>
              <a:cs typeface="Arial" panose="020B0604020202020204" pitchFamily="34" charset="0"/>
            </a:endParaRPr>
          </a:p>
        </p:txBody>
      </p:sp>
      <p:pic>
        <p:nvPicPr>
          <p:cNvPr id="6" name="Picture 5">
            <a:extLst>
              <a:ext uri="{FF2B5EF4-FFF2-40B4-BE49-F238E27FC236}">
                <a16:creationId xmlns:a16="http://schemas.microsoft.com/office/drawing/2014/main" id="{46CD50F4-2D6F-4012-937B-851F2B6EA724}"/>
              </a:ext>
            </a:extLst>
          </p:cNvPr>
          <p:cNvPicPr>
            <a:picLocks noChangeAspect="1"/>
          </p:cNvPicPr>
          <p:nvPr/>
        </p:nvPicPr>
        <p:blipFill>
          <a:blip r:embed="rId3"/>
          <a:stretch>
            <a:fillRect/>
          </a:stretch>
        </p:blipFill>
        <p:spPr>
          <a:xfrm>
            <a:off x="1177004" y="837386"/>
            <a:ext cx="9565229" cy="3066781"/>
          </a:xfrm>
          <a:prstGeom prst="rect">
            <a:avLst/>
          </a:prstGeom>
        </p:spPr>
      </p:pic>
      <p:sp>
        <p:nvSpPr>
          <p:cNvPr id="2" name="TextBox 1">
            <a:extLst>
              <a:ext uri="{FF2B5EF4-FFF2-40B4-BE49-F238E27FC236}">
                <a16:creationId xmlns:a16="http://schemas.microsoft.com/office/drawing/2014/main" id="{C588C33F-4439-4609-BC2C-2437C76EE24A}"/>
              </a:ext>
            </a:extLst>
          </p:cNvPr>
          <p:cNvSpPr txBox="1"/>
          <p:nvPr/>
        </p:nvSpPr>
        <p:spPr>
          <a:xfrm>
            <a:off x="340242" y="4114800"/>
            <a:ext cx="6125395" cy="400110"/>
          </a:xfrm>
          <a:prstGeom prst="rect">
            <a:avLst/>
          </a:prstGeom>
          <a:noFill/>
        </p:spPr>
        <p:txBody>
          <a:bodyPr wrap="none" rtlCol="0">
            <a:spAutoFit/>
          </a:bodyPr>
          <a:lstStyle/>
          <a:p>
            <a:pPr marL="342900" indent="-342900">
              <a:buFont typeface="Wingdings" panose="05000000000000000000" pitchFamily="2" charset="2"/>
              <a:buChar char="§"/>
            </a:pPr>
            <a:r>
              <a:rPr lang="en-US" sz="2000" dirty="0">
                <a:latin typeface="Arial" panose="020B0604020202020204" pitchFamily="34" charset="0"/>
                <a:cs typeface="Arial" panose="020B0604020202020204" pitchFamily="34" charset="0"/>
              </a:rPr>
              <a:t>Stirred tank and rocking bioreactor most common</a:t>
            </a:r>
          </a:p>
        </p:txBody>
      </p:sp>
      <p:sp>
        <p:nvSpPr>
          <p:cNvPr id="10" name="TextBox 9">
            <a:extLst>
              <a:ext uri="{FF2B5EF4-FFF2-40B4-BE49-F238E27FC236}">
                <a16:creationId xmlns:a16="http://schemas.microsoft.com/office/drawing/2014/main" id="{FE0D5E75-EEC3-4A90-8DE1-503F47E4F089}"/>
              </a:ext>
            </a:extLst>
          </p:cNvPr>
          <p:cNvSpPr txBox="1"/>
          <p:nvPr/>
        </p:nvSpPr>
        <p:spPr>
          <a:xfrm>
            <a:off x="333154" y="4447954"/>
            <a:ext cx="9577109" cy="400110"/>
          </a:xfrm>
          <a:prstGeom prst="rect">
            <a:avLst/>
          </a:prstGeom>
          <a:noFill/>
        </p:spPr>
        <p:txBody>
          <a:bodyPr wrap="none" rtlCol="0">
            <a:spAutoFit/>
          </a:bodyPr>
          <a:lstStyle/>
          <a:p>
            <a:pPr marL="342900" indent="-342900">
              <a:buFont typeface="Wingdings" panose="05000000000000000000" pitchFamily="2" charset="2"/>
              <a:buChar char="§"/>
            </a:pPr>
            <a:r>
              <a:rPr lang="en-US" sz="2000" dirty="0">
                <a:latin typeface="Arial" panose="020B0604020202020204" pitchFamily="34" charset="0"/>
                <a:cs typeface="Arial" panose="020B0604020202020204" pitchFamily="34" charset="0"/>
              </a:rPr>
              <a:t>Too much agitation can shear the cells; hollow </a:t>
            </a:r>
            <a:r>
              <a:rPr lang="en-US" sz="2000" dirty="0" err="1">
                <a:latin typeface="Arial" panose="020B0604020202020204" pitchFamily="34" charset="0"/>
                <a:cs typeface="Arial" panose="020B0604020202020204" pitchFamily="34" charset="0"/>
              </a:rPr>
              <a:t>fibre</a:t>
            </a:r>
            <a:r>
              <a:rPr lang="en-US" sz="2000" dirty="0">
                <a:latin typeface="Arial" panose="020B0604020202020204" pitchFamily="34" charset="0"/>
                <a:cs typeface="Arial" panose="020B0604020202020204" pitchFamily="34" charset="0"/>
              </a:rPr>
              <a:t> helps but is more expensive</a:t>
            </a:r>
          </a:p>
        </p:txBody>
      </p:sp>
      <p:sp>
        <p:nvSpPr>
          <p:cNvPr id="11" name="TextBox 10">
            <a:extLst>
              <a:ext uri="{FF2B5EF4-FFF2-40B4-BE49-F238E27FC236}">
                <a16:creationId xmlns:a16="http://schemas.microsoft.com/office/drawing/2014/main" id="{19BB3854-D5B3-42B9-9870-2449AAAE127B}"/>
              </a:ext>
            </a:extLst>
          </p:cNvPr>
          <p:cNvSpPr txBox="1"/>
          <p:nvPr/>
        </p:nvSpPr>
        <p:spPr>
          <a:xfrm>
            <a:off x="326065" y="4781107"/>
            <a:ext cx="6155852" cy="400110"/>
          </a:xfrm>
          <a:prstGeom prst="rect">
            <a:avLst/>
          </a:prstGeom>
          <a:noFill/>
        </p:spPr>
        <p:txBody>
          <a:bodyPr wrap="none" rtlCol="0">
            <a:spAutoFit/>
          </a:bodyPr>
          <a:lstStyle/>
          <a:p>
            <a:pPr marL="342900" indent="-342900">
              <a:buFont typeface="Wingdings" panose="05000000000000000000" pitchFamily="2" charset="2"/>
              <a:buChar char="§"/>
            </a:pPr>
            <a:r>
              <a:rPr lang="en-US" sz="2000" dirty="0">
                <a:latin typeface="Arial" panose="020B0604020202020204" pitchFamily="34" charset="0"/>
                <a:cs typeface="Arial" panose="020B0604020202020204" pitchFamily="34" charset="0"/>
              </a:rPr>
              <a:t>Packed/fixed bed faces mass transport limitations</a:t>
            </a:r>
          </a:p>
        </p:txBody>
      </p:sp>
    </p:spTree>
    <p:extLst>
      <p:ext uri="{BB962C8B-B14F-4D97-AF65-F5344CB8AC3E}">
        <p14:creationId xmlns:p14="http://schemas.microsoft.com/office/powerpoint/2010/main" val="6610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20540D-1724-4A1F-867C-4B619F795A64}"/>
              </a:ext>
            </a:extLst>
          </p:cNvPr>
          <p:cNvSpPr txBox="1"/>
          <p:nvPr/>
        </p:nvSpPr>
        <p:spPr>
          <a:xfrm>
            <a:off x="0" y="6488668"/>
            <a:ext cx="44114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29</a:t>
            </a:r>
          </a:p>
        </p:txBody>
      </p:sp>
      <p:sp>
        <p:nvSpPr>
          <p:cNvPr id="5" name="TextBox 4">
            <a:extLst>
              <a:ext uri="{FF2B5EF4-FFF2-40B4-BE49-F238E27FC236}">
                <a16:creationId xmlns:a16="http://schemas.microsoft.com/office/drawing/2014/main" id="{CA781DB5-D8F5-4563-8334-1E21B4AEF5F2}"/>
              </a:ext>
            </a:extLst>
          </p:cNvPr>
          <p:cNvSpPr txBox="1"/>
          <p:nvPr/>
        </p:nvSpPr>
        <p:spPr>
          <a:xfrm>
            <a:off x="250372" y="261257"/>
            <a:ext cx="13326732"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Scaffolds: cheap, edible, palatable, and sustainable </a:t>
            </a:r>
            <a:endParaRPr lang="en-US" sz="3600" b="1" dirty="0">
              <a:latin typeface="Goudy Stout" panose="0202090407030B020401" pitchFamily="18" charset="0"/>
              <a:cs typeface="Arial" panose="020B0604020202020204" pitchFamily="34" charset="0"/>
            </a:endParaRPr>
          </a:p>
        </p:txBody>
      </p:sp>
      <p:pic>
        <p:nvPicPr>
          <p:cNvPr id="7" name="Picture 6">
            <a:extLst>
              <a:ext uri="{FF2B5EF4-FFF2-40B4-BE49-F238E27FC236}">
                <a16:creationId xmlns:a16="http://schemas.microsoft.com/office/drawing/2014/main" id="{736B6E7E-10EB-4551-B2FE-DBE3ACEECACF}"/>
              </a:ext>
            </a:extLst>
          </p:cNvPr>
          <p:cNvPicPr>
            <a:picLocks noChangeAspect="1"/>
          </p:cNvPicPr>
          <p:nvPr/>
        </p:nvPicPr>
        <p:blipFill rotWithShape="1">
          <a:blip r:embed="rId3"/>
          <a:srcRect b="46351"/>
          <a:stretch/>
        </p:blipFill>
        <p:spPr>
          <a:xfrm>
            <a:off x="144398" y="860046"/>
            <a:ext cx="5632709" cy="3738128"/>
          </a:xfrm>
          <a:prstGeom prst="rect">
            <a:avLst/>
          </a:prstGeom>
        </p:spPr>
      </p:pic>
      <p:pic>
        <p:nvPicPr>
          <p:cNvPr id="8" name="Picture 7">
            <a:extLst>
              <a:ext uri="{FF2B5EF4-FFF2-40B4-BE49-F238E27FC236}">
                <a16:creationId xmlns:a16="http://schemas.microsoft.com/office/drawing/2014/main" id="{339166CB-9E26-4DAC-9054-50BE498160D4}"/>
              </a:ext>
            </a:extLst>
          </p:cNvPr>
          <p:cNvPicPr>
            <a:picLocks noChangeAspect="1"/>
          </p:cNvPicPr>
          <p:nvPr/>
        </p:nvPicPr>
        <p:blipFill>
          <a:blip r:embed="rId4"/>
          <a:stretch>
            <a:fillRect/>
          </a:stretch>
        </p:blipFill>
        <p:spPr>
          <a:xfrm>
            <a:off x="5911152" y="860046"/>
            <a:ext cx="6185155" cy="3743852"/>
          </a:xfrm>
          <a:prstGeom prst="rect">
            <a:avLst/>
          </a:prstGeom>
        </p:spPr>
      </p:pic>
      <p:pic>
        <p:nvPicPr>
          <p:cNvPr id="14" name="Picture 13">
            <a:extLst>
              <a:ext uri="{FF2B5EF4-FFF2-40B4-BE49-F238E27FC236}">
                <a16:creationId xmlns:a16="http://schemas.microsoft.com/office/drawing/2014/main" id="{B4D120B7-98BD-4027-9C60-6FC6B984CC95}"/>
              </a:ext>
            </a:extLst>
          </p:cNvPr>
          <p:cNvPicPr>
            <a:picLocks noChangeAspect="1"/>
          </p:cNvPicPr>
          <p:nvPr/>
        </p:nvPicPr>
        <p:blipFill rotWithShape="1">
          <a:blip r:embed="rId5"/>
          <a:srcRect l="56831" t="28374" r="32706" b="36676"/>
          <a:stretch/>
        </p:blipFill>
        <p:spPr>
          <a:xfrm>
            <a:off x="4082901" y="4613951"/>
            <a:ext cx="1616150" cy="2095194"/>
          </a:xfrm>
          <a:prstGeom prst="rect">
            <a:avLst/>
          </a:prstGeom>
        </p:spPr>
      </p:pic>
      <p:pic>
        <p:nvPicPr>
          <p:cNvPr id="15" name="Picture 14">
            <a:extLst>
              <a:ext uri="{FF2B5EF4-FFF2-40B4-BE49-F238E27FC236}">
                <a16:creationId xmlns:a16="http://schemas.microsoft.com/office/drawing/2014/main" id="{BB93DCC4-1D05-4D8D-87D5-88625AB257B3}"/>
              </a:ext>
            </a:extLst>
          </p:cNvPr>
          <p:cNvPicPr>
            <a:picLocks noChangeAspect="1"/>
          </p:cNvPicPr>
          <p:nvPr/>
        </p:nvPicPr>
        <p:blipFill rotWithShape="1">
          <a:blip r:embed="rId5"/>
          <a:srcRect l="56980" r="32706" b="71933"/>
          <a:stretch/>
        </p:blipFill>
        <p:spPr>
          <a:xfrm>
            <a:off x="6198780" y="4645799"/>
            <a:ext cx="1913861" cy="2021255"/>
          </a:xfrm>
          <a:prstGeom prst="rect">
            <a:avLst/>
          </a:prstGeom>
        </p:spPr>
      </p:pic>
    </p:spTree>
    <p:extLst>
      <p:ext uri="{BB962C8B-B14F-4D97-AF65-F5344CB8AC3E}">
        <p14:creationId xmlns:p14="http://schemas.microsoft.com/office/powerpoint/2010/main" val="21455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20540D-1724-4A1F-867C-4B619F795A64}"/>
              </a:ext>
            </a:extLst>
          </p:cNvPr>
          <p:cNvSpPr txBox="1"/>
          <p:nvPr/>
        </p:nvSpPr>
        <p:spPr>
          <a:xfrm>
            <a:off x="0" y="6488668"/>
            <a:ext cx="44114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30</a:t>
            </a:r>
          </a:p>
        </p:txBody>
      </p:sp>
      <p:sp>
        <p:nvSpPr>
          <p:cNvPr id="5" name="TextBox 4">
            <a:extLst>
              <a:ext uri="{FF2B5EF4-FFF2-40B4-BE49-F238E27FC236}">
                <a16:creationId xmlns:a16="http://schemas.microsoft.com/office/drawing/2014/main" id="{CA781DB5-D8F5-4563-8334-1E21B4AEF5F2}"/>
              </a:ext>
            </a:extLst>
          </p:cNvPr>
          <p:cNvSpPr txBox="1"/>
          <p:nvPr/>
        </p:nvSpPr>
        <p:spPr>
          <a:xfrm>
            <a:off x="250372" y="261257"/>
            <a:ext cx="13326732"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Meat is complicated</a:t>
            </a:r>
            <a:endParaRPr lang="en-US" sz="3600" b="1" dirty="0">
              <a:latin typeface="Goudy Stout" panose="0202090407030B020401" pitchFamily="18" charset="0"/>
              <a:cs typeface="Arial" panose="020B0604020202020204" pitchFamily="34" charset="0"/>
            </a:endParaRPr>
          </a:p>
        </p:txBody>
      </p:sp>
      <p:pic>
        <p:nvPicPr>
          <p:cNvPr id="3" name="Picture 2">
            <a:extLst>
              <a:ext uri="{FF2B5EF4-FFF2-40B4-BE49-F238E27FC236}">
                <a16:creationId xmlns:a16="http://schemas.microsoft.com/office/drawing/2014/main" id="{DE549009-C5C8-4C31-B0AF-7DEEA284AFD1}"/>
              </a:ext>
            </a:extLst>
          </p:cNvPr>
          <p:cNvPicPr>
            <a:picLocks noChangeAspect="1"/>
          </p:cNvPicPr>
          <p:nvPr/>
        </p:nvPicPr>
        <p:blipFill>
          <a:blip r:embed="rId3"/>
          <a:stretch>
            <a:fillRect/>
          </a:stretch>
        </p:blipFill>
        <p:spPr>
          <a:xfrm>
            <a:off x="504819" y="1002613"/>
            <a:ext cx="10988842" cy="5647180"/>
          </a:xfrm>
          <a:prstGeom prst="rect">
            <a:avLst/>
          </a:prstGeom>
        </p:spPr>
      </p:pic>
    </p:spTree>
    <p:extLst>
      <p:ext uri="{BB962C8B-B14F-4D97-AF65-F5344CB8AC3E}">
        <p14:creationId xmlns:p14="http://schemas.microsoft.com/office/powerpoint/2010/main" val="34877763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20540D-1724-4A1F-867C-4B619F795A64}"/>
              </a:ext>
            </a:extLst>
          </p:cNvPr>
          <p:cNvSpPr txBox="1"/>
          <p:nvPr/>
        </p:nvSpPr>
        <p:spPr>
          <a:xfrm>
            <a:off x="0" y="6488668"/>
            <a:ext cx="44114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31</a:t>
            </a:r>
          </a:p>
        </p:txBody>
      </p:sp>
      <p:sp>
        <p:nvSpPr>
          <p:cNvPr id="5" name="TextBox 4">
            <a:extLst>
              <a:ext uri="{FF2B5EF4-FFF2-40B4-BE49-F238E27FC236}">
                <a16:creationId xmlns:a16="http://schemas.microsoft.com/office/drawing/2014/main" id="{CA781DB5-D8F5-4563-8334-1E21B4AEF5F2}"/>
              </a:ext>
            </a:extLst>
          </p:cNvPr>
          <p:cNvSpPr txBox="1"/>
          <p:nvPr/>
        </p:nvSpPr>
        <p:spPr>
          <a:xfrm>
            <a:off x="250372" y="261257"/>
            <a:ext cx="3226475"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Regulation is complicated</a:t>
            </a:r>
            <a:endParaRPr lang="en-US" sz="3600" b="1" dirty="0">
              <a:latin typeface="Goudy Stout" panose="0202090407030B020401" pitchFamily="18" charset="0"/>
              <a:cs typeface="Arial" panose="020B0604020202020204" pitchFamily="34" charset="0"/>
            </a:endParaRPr>
          </a:p>
        </p:txBody>
      </p:sp>
      <p:pic>
        <p:nvPicPr>
          <p:cNvPr id="6" name="Picture 5">
            <a:extLst>
              <a:ext uri="{FF2B5EF4-FFF2-40B4-BE49-F238E27FC236}">
                <a16:creationId xmlns:a16="http://schemas.microsoft.com/office/drawing/2014/main" id="{24E3E4A2-A38E-493E-8DEF-E5E515285D89}"/>
              </a:ext>
            </a:extLst>
          </p:cNvPr>
          <p:cNvPicPr>
            <a:picLocks noChangeAspect="1"/>
          </p:cNvPicPr>
          <p:nvPr/>
        </p:nvPicPr>
        <p:blipFill>
          <a:blip r:embed="rId3"/>
          <a:stretch>
            <a:fillRect/>
          </a:stretch>
        </p:blipFill>
        <p:spPr>
          <a:xfrm>
            <a:off x="4089988" y="11733"/>
            <a:ext cx="7446338" cy="6846267"/>
          </a:xfrm>
          <a:prstGeom prst="rect">
            <a:avLst/>
          </a:prstGeom>
        </p:spPr>
      </p:pic>
    </p:spTree>
    <p:extLst>
      <p:ext uri="{BB962C8B-B14F-4D97-AF65-F5344CB8AC3E}">
        <p14:creationId xmlns:p14="http://schemas.microsoft.com/office/powerpoint/2010/main" val="19131984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20540D-1724-4A1F-867C-4B619F795A64}"/>
              </a:ext>
            </a:extLst>
          </p:cNvPr>
          <p:cNvSpPr txBox="1"/>
          <p:nvPr/>
        </p:nvSpPr>
        <p:spPr>
          <a:xfrm>
            <a:off x="0" y="6488668"/>
            <a:ext cx="44114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32</a:t>
            </a:r>
          </a:p>
        </p:txBody>
      </p:sp>
      <p:sp>
        <p:nvSpPr>
          <p:cNvPr id="7" name="TextBox 6">
            <a:extLst>
              <a:ext uri="{FF2B5EF4-FFF2-40B4-BE49-F238E27FC236}">
                <a16:creationId xmlns:a16="http://schemas.microsoft.com/office/drawing/2014/main" id="{FE6B0485-9363-422B-9DEA-D559BFD4928B}"/>
              </a:ext>
            </a:extLst>
          </p:cNvPr>
          <p:cNvSpPr txBox="1"/>
          <p:nvPr/>
        </p:nvSpPr>
        <p:spPr>
          <a:xfrm>
            <a:off x="250372" y="261257"/>
            <a:ext cx="13326732"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Would people try cultured meat?</a:t>
            </a:r>
            <a:endParaRPr lang="en-US" sz="3600" b="1" dirty="0">
              <a:latin typeface="Goudy Stout" panose="0202090407030B020401" pitchFamily="18" charset="0"/>
              <a:cs typeface="Arial" panose="020B0604020202020204" pitchFamily="34" charset="0"/>
            </a:endParaRPr>
          </a:p>
        </p:txBody>
      </p:sp>
      <p:pic>
        <p:nvPicPr>
          <p:cNvPr id="3" name="Picture 2">
            <a:extLst>
              <a:ext uri="{FF2B5EF4-FFF2-40B4-BE49-F238E27FC236}">
                <a16:creationId xmlns:a16="http://schemas.microsoft.com/office/drawing/2014/main" id="{0EFC0F87-BB92-4CE8-A981-8DFFBBB9C5AB}"/>
              </a:ext>
            </a:extLst>
          </p:cNvPr>
          <p:cNvPicPr>
            <a:picLocks noChangeAspect="1"/>
          </p:cNvPicPr>
          <p:nvPr/>
        </p:nvPicPr>
        <p:blipFill>
          <a:blip r:embed="rId3"/>
          <a:stretch>
            <a:fillRect/>
          </a:stretch>
        </p:blipFill>
        <p:spPr>
          <a:xfrm>
            <a:off x="239183" y="1061488"/>
            <a:ext cx="11767342" cy="4339851"/>
          </a:xfrm>
          <a:prstGeom prst="rect">
            <a:avLst/>
          </a:prstGeom>
        </p:spPr>
      </p:pic>
    </p:spTree>
    <p:extLst>
      <p:ext uri="{BB962C8B-B14F-4D97-AF65-F5344CB8AC3E}">
        <p14:creationId xmlns:p14="http://schemas.microsoft.com/office/powerpoint/2010/main" val="174122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20540D-1724-4A1F-867C-4B619F795A64}"/>
              </a:ext>
            </a:extLst>
          </p:cNvPr>
          <p:cNvSpPr txBox="1"/>
          <p:nvPr/>
        </p:nvSpPr>
        <p:spPr>
          <a:xfrm>
            <a:off x="0" y="6488668"/>
            <a:ext cx="44114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33</a:t>
            </a:r>
          </a:p>
        </p:txBody>
      </p:sp>
      <p:sp>
        <p:nvSpPr>
          <p:cNvPr id="7" name="TextBox 6">
            <a:extLst>
              <a:ext uri="{FF2B5EF4-FFF2-40B4-BE49-F238E27FC236}">
                <a16:creationId xmlns:a16="http://schemas.microsoft.com/office/drawing/2014/main" id="{FE6B0485-9363-422B-9DEA-D559BFD4928B}"/>
              </a:ext>
            </a:extLst>
          </p:cNvPr>
          <p:cNvSpPr txBox="1"/>
          <p:nvPr/>
        </p:nvSpPr>
        <p:spPr>
          <a:xfrm>
            <a:off x="250372" y="261257"/>
            <a:ext cx="13326732"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First lab grown chicken sold!</a:t>
            </a:r>
            <a:endParaRPr lang="en-US" sz="3600" b="1" dirty="0">
              <a:latin typeface="Goudy Stout" panose="0202090407030B020401" pitchFamily="18" charset="0"/>
              <a:cs typeface="Arial" panose="020B0604020202020204" pitchFamily="34" charset="0"/>
            </a:endParaRPr>
          </a:p>
        </p:txBody>
      </p:sp>
      <p:pic>
        <p:nvPicPr>
          <p:cNvPr id="2" name="Picture 1">
            <a:extLst>
              <a:ext uri="{FF2B5EF4-FFF2-40B4-BE49-F238E27FC236}">
                <a16:creationId xmlns:a16="http://schemas.microsoft.com/office/drawing/2014/main" id="{1C8888C5-8833-40E3-B546-0F7DAA442B3B}"/>
              </a:ext>
            </a:extLst>
          </p:cNvPr>
          <p:cNvPicPr>
            <a:picLocks noChangeAspect="1"/>
          </p:cNvPicPr>
          <p:nvPr/>
        </p:nvPicPr>
        <p:blipFill rotWithShape="1">
          <a:blip r:embed="rId3"/>
          <a:srcRect l="8466" r="20786"/>
          <a:stretch/>
        </p:blipFill>
        <p:spPr>
          <a:xfrm>
            <a:off x="2892056" y="3223438"/>
            <a:ext cx="4061637" cy="3227370"/>
          </a:xfrm>
          <a:prstGeom prst="rect">
            <a:avLst/>
          </a:prstGeom>
        </p:spPr>
      </p:pic>
      <p:pic>
        <p:nvPicPr>
          <p:cNvPr id="5" name="Picture 4">
            <a:extLst>
              <a:ext uri="{FF2B5EF4-FFF2-40B4-BE49-F238E27FC236}">
                <a16:creationId xmlns:a16="http://schemas.microsoft.com/office/drawing/2014/main" id="{0C419C58-9EC6-4DE6-9CF3-E36AAADB12DF}"/>
              </a:ext>
            </a:extLst>
          </p:cNvPr>
          <p:cNvPicPr>
            <a:picLocks noChangeAspect="1"/>
          </p:cNvPicPr>
          <p:nvPr/>
        </p:nvPicPr>
        <p:blipFill rotWithShape="1">
          <a:blip r:embed="rId4"/>
          <a:srcRect l="25210"/>
          <a:stretch/>
        </p:blipFill>
        <p:spPr>
          <a:xfrm>
            <a:off x="7396293" y="3382927"/>
            <a:ext cx="4354437" cy="3273055"/>
          </a:xfrm>
          <a:prstGeom prst="rect">
            <a:avLst/>
          </a:prstGeom>
        </p:spPr>
      </p:pic>
      <p:pic>
        <p:nvPicPr>
          <p:cNvPr id="6" name="Picture 5">
            <a:extLst>
              <a:ext uri="{FF2B5EF4-FFF2-40B4-BE49-F238E27FC236}">
                <a16:creationId xmlns:a16="http://schemas.microsoft.com/office/drawing/2014/main" id="{9A8ED70D-D0D3-4052-ACE7-E69303DF3E47}"/>
              </a:ext>
            </a:extLst>
          </p:cNvPr>
          <p:cNvPicPr>
            <a:picLocks noChangeAspect="1"/>
          </p:cNvPicPr>
          <p:nvPr/>
        </p:nvPicPr>
        <p:blipFill>
          <a:blip r:embed="rId5"/>
          <a:stretch>
            <a:fillRect/>
          </a:stretch>
        </p:blipFill>
        <p:spPr>
          <a:xfrm>
            <a:off x="7176977" y="280862"/>
            <a:ext cx="4793068" cy="2694481"/>
          </a:xfrm>
          <a:prstGeom prst="rect">
            <a:avLst/>
          </a:prstGeom>
        </p:spPr>
      </p:pic>
      <p:sp>
        <p:nvSpPr>
          <p:cNvPr id="9" name="TextBox 8">
            <a:extLst>
              <a:ext uri="{FF2B5EF4-FFF2-40B4-BE49-F238E27FC236}">
                <a16:creationId xmlns:a16="http://schemas.microsoft.com/office/drawing/2014/main" id="{B1B7BD3B-6C10-41FB-98AF-BE0290375249}"/>
              </a:ext>
            </a:extLst>
          </p:cNvPr>
          <p:cNvSpPr txBox="1"/>
          <p:nvPr/>
        </p:nvSpPr>
        <p:spPr>
          <a:xfrm>
            <a:off x="792126" y="6611779"/>
            <a:ext cx="6815470"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https://www.cnbc.com/2020/12/18/singapore-restaurant-first-ever-to-serve-eat-just-lab-grown-chicken.html</a:t>
            </a:r>
          </a:p>
        </p:txBody>
      </p:sp>
      <p:sp>
        <p:nvSpPr>
          <p:cNvPr id="10" name="TextBox 9">
            <a:extLst>
              <a:ext uri="{FF2B5EF4-FFF2-40B4-BE49-F238E27FC236}">
                <a16:creationId xmlns:a16="http://schemas.microsoft.com/office/drawing/2014/main" id="{97D4B371-8385-45C4-86AD-9B056055A2E0}"/>
              </a:ext>
            </a:extLst>
          </p:cNvPr>
          <p:cNvSpPr txBox="1"/>
          <p:nvPr/>
        </p:nvSpPr>
        <p:spPr>
          <a:xfrm>
            <a:off x="489099" y="861237"/>
            <a:ext cx="6443330" cy="1938992"/>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Served at 1880 Restaurant in Singapore…</a:t>
            </a:r>
          </a:p>
          <a:p>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a:t>
            </a:r>
            <a:r>
              <a:rPr lang="en-US" sz="2000" i="1" dirty="0">
                <a:latin typeface="Arial" panose="020B0604020202020204" pitchFamily="34" charset="0"/>
                <a:cs typeface="Arial" panose="020B0604020202020204" pitchFamily="34" charset="0"/>
              </a:rPr>
              <a:t>bao bun with crispy sesame cultured chicken and spring onion; phyllo puff pastry with cultured chicken and black bean puree; and a crispy maple waffle with cultured chicken with spices and hot sauce</a:t>
            </a:r>
            <a:r>
              <a:rPr lang="en-US"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17121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81FD19-72D9-4E8E-827D-C185FE693AA3}"/>
              </a:ext>
            </a:extLst>
          </p:cNvPr>
          <p:cNvSpPr txBox="1"/>
          <p:nvPr/>
        </p:nvSpPr>
        <p:spPr>
          <a:xfrm>
            <a:off x="0" y="6488668"/>
            <a:ext cx="31290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3</a:t>
            </a:r>
          </a:p>
        </p:txBody>
      </p:sp>
      <p:sp>
        <p:nvSpPr>
          <p:cNvPr id="3" name="TextBox 2">
            <a:extLst>
              <a:ext uri="{FF2B5EF4-FFF2-40B4-BE49-F238E27FC236}">
                <a16:creationId xmlns:a16="http://schemas.microsoft.com/office/drawing/2014/main" id="{FF70E503-29B8-4CF2-838F-9728FB237C0D}"/>
              </a:ext>
            </a:extLst>
          </p:cNvPr>
          <p:cNvSpPr txBox="1"/>
          <p:nvPr/>
        </p:nvSpPr>
        <p:spPr>
          <a:xfrm>
            <a:off x="250371" y="261257"/>
            <a:ext cx="9383723" cy="646331"/>
          </a:xfrm>
          <a:prstGeom prst="rect">
            <a:avLst/>
          </a:prstGeom>
          <a:noFill/>
        </p:spPr>
        <p:txBody>
          <a:bodyPr wrap="none" rtlCol="0">
            <a:spAutoFit/>
          </a:bodyPr>
          <a:lstStyle/>
          <a:p>
            <a:r>
              <a:rPr lang="en-US" sz="3600" b="1" dirty="0">
                <a:latin typeface="Arial" panose="020B0604020202020204" pitchFamily="34" charset="0"/>
                <a:cs typeface="Arial" panose="020B0604020202020204" pitchFamily="34" charset="0"/>
              </a:rPr>
              <a:t>Meat production breakdown by meat type</a:t>
            </a:r>
          </a:p>
        </p:txBody>
      </p:sp>
      <p:pic>
        <p:nvPicPr>
          <p:cNvPr id="8" name="Picture 7">
            <a:extLst>
              <a:ext uri="{FF2B5EF4-FFF2-40B4-BE49-F238E27FC236}">
                <a16:creationId xmlns:a16="http://schemas.microsoft.com/office/drawing/2014/main" id="{44290B0D-1893-456F-B536-79BE97D6920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45447" y="994441"/>
            <a:ext cx="7902029" cy="5580529"/>
          </a:xfrm>
          <a:prstGeom prst="rect">
            <a:avLst/>
          </a:prstGeom>
        </p:spPr>
      </p:pic>
    </p:spTree>
    <p:extLst>
      <p:ext uri="{BB962C8B-B14F-4D97-AF65-F5344CB8AC3E}">
        <p14:creationId xmlns:p14="http://schemas.microsoft.com/office/powerpoint/2010/main" val="1411759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81FD19-72D9-4E8E-827D-C185FE693AA3}"/>
              </a:ext>
            </a:extLst>
          </p:cNvPr>
          <p:cNvSpPr txBox="1"/>
          <p:nvPr/>
        </p:nvSpPr>
        <p:spPr>
          <a:xfrm>
            <a:off x="0" y="6488668"/>
            <a:ext cx="31290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4</a:t>
            </a:r>
          </a:p>
        </p:txBody>
      </p:sp>
      <p:sp>
        <p:nvSpPr>
          <p:cNvPr id="3" name="TextBox 2">
            <a:extLst>
              <a:ext uri="{FF2B5EF4-FFF2-40B4-BE49-F238E27FC236}">
                <a16:creationId xmlns:a16="http://schemas.microsoft.com/office/drawing/2014/main" id="{FF70E503-29B8-4CF2-838F-9728FB237C0D}"/>
              </a:ext>
            </a:extLst>
          </p:cNvPr>
          <p:cNvSpPr txBox="1"/>
          <p:nvPr/>
        </p:nvSpPr>
        <p:spPr>
          <a:xfrm>
            <a:off x="250371" y="261257"/>
            <a:ext cx="6442789" cy="646331"/>
          </a:xfrm>
          <a:prstGeom prst="rect">
            <a:avLst/>
          </a:prstGeom>
          <a:noFill/>
        </p:spPr>
        <p:txBody>
          <a:bodyPr wrap="none" rtlCol="0">
            <a:spAutoFit/>
          </a:bodyPr>
          <a:lstStyle/>
          <a:p>
            <a:r>
              <a:rPr lang="en-US" sz="3600" b="1" dirty="0">
                <a:latin typeface="Arial" panose="020B0604020202020204" pitchFamily="34" charset="0"/>
                <a:cs typeface="Arial" panose="020B0604020202020204" pitchFamily="34" charset="0"/>
              </a:rPr>
              <a:t>Who is eating all that meat?!</a:t>
            </a:r>
          </a:p>
        </p:txBody>
      </p:sp>
      <p:pic>
        <p:nvPicPr>
          <p:cNvPr id="5" name="Picture 4" descr="Map&#10;&#10;Description automatically generated">
            <a:extLst>
              <a:ext uri="{FF2B5EF4-FFF2-40B4-BE49-F238E27FC236}">
                <a16:creationId xmlns:a16="http://schemas.microsoft.com/office/drawing/2014/main" id="{92D840F2-A09F-4C62-9828-C263595B23ED}"/>
              </a:ext>
            </a:extLst>
          </p:cNvPr>
          <p:cNvPicPr>
            <a:picLocks noChangeAspect="1"/>
          </p:cNvPicPr>
          <p:nvPr/>
        </p:nvPicPr>
        <p:blipFill rotWithShape="1">
          <a:blip r:embed="rId2">
            <a:extLst>
              <a:ext uri="{28A0092B-C50C-407E-A947-70E740481C1C}">
                <a14:useLocalDpi xmlns:a14="http://schemas.microsoft.com/office/drawing/2010/main" val="0"/>
              </a:ext>
            </a:extLst>
          </a:blip>
          <a:srcRect t="77143"/>
          <a:stretch/>
        </p:blipFill>
        <p:spPr>
          <a:xfrm>
            <a:off x="668230" y="5105401"/>
            <a:ext cx="10862462" cy="1752599"/>
          </a:xfrm>
          <a:prstGeom prst="rect">
            <a:avLst/>
          </a:prstGeom>
        </p:spPr>
      </p:pic>
      <p:pic>
        <p:nvPicPr>
          <p:cNvPr id="9" name="Picture 8" descr="Map&#10;&#10;Description automatically generated">
            <a:extLst>
              <a:ext uri="{FF2B5EF4-FFF2-40B4-BE49-F238E27FC236}">
                <a16:creationId xmlns:a16="http://schemas.microsoft.com/office/drawing/2014/main" id="{248AEFBB-5859-45BA-B6CE-8756F27405DB}"/>
              </a:ext>
            </a:extLst>
          </p:cNvPr>
          <p:cNvPicPr>
            <a:picLocks noChangeAspect="1"/>
          </p:cNvPicPr>
          <p:nvPr/>
        </p:nvPicPr>
        <p:blipFill rotWithShape="1">
          <a:blip r:embed="rId2">
            <a:extLst>
              <a:ext uri="{28A0092B-C50C-407E-A947-70E740481C1C}">
                <a14:useLocalDpi xmlns:a14="http://schemas.microsoft.com/office/drawing/2010/main" val="0"/>
              </a:ext>
            </a:extLst>
          </a:blip>
          <a:srcRect t="11112" b="26190"/>
          <a:stretch/>
        </p:blipFill>
        <p:spPr>
          <a:xfrm>
            <a:off x="0" y="1774704"/>
            <a:ext cx="6675120" cy="2954255"/>
          </a:xfrm>
          <a:prstGeom prst="rect">
            <a:avLst/>
          </a:prstGeom>
        </p:spPr>
      </p:pic>
      <p:pic>
        <p:nvPicPr>
          <p:cNvPr id="11" name="Picture 10" descr="Map&#10;&#10;Description automatically generated">
            <a:extLst>
              <a:ext uri="{FF2B5EF4-FFF2-40B4-BE49-F238E27FC236}">
                <a16:creationId xmlns:a16="http://schemas.microsoft.com/office/drawing/2014/main" id="{1DC7C9CF-BBCC-4B0D-8AC8-43BEFB89B707}"/>
              </a:ext>
            </a:extLst>
          </p:cNvPr>
          <p:cNvPicPr>
            <a:picLocks noChangeAspect="1"/>
          </p:cNvPicPr>
          <p:nvPr/>
        </p:nvPicPr>
        <p:blipFill rotWithShape="1">
          <a:blip r:embed="rId3">
            <a:extLst>
              <a:ext uri="{28A0092B-C50C-407E-A947-70E740481C1C}">
                <a14:useLocalDpi xmlns:a14="http://schemas.microsoft.com/office/drawing/2010/main" val="0"/>
              </a:ext>
            </a:extLst>
          </a:blip>
          <a:srcRect t="11587" r="6189" b="25238"/>
          <a:stretch/>
        </p:blipFill>
        <p:spPr>
          <a:xfrm>
            <a:off x="5919113" y="1763486"/>
            <a:ext cx="6262006" cy="2976690"/>
          </a:xfrm>
          <a:prstGeom prst="rect">
            <a:avLst/>
          </a:prstGeom>
        </p:spPr>
      </p:pic>
      <p:sp>
        <p:nvSpPr>
          <p:cNvPr id="12" name="TextBox 11">
            <a:extLst>
              <a:ext uri="{FF2B5EF4-FFF2-40B4-BE49-F238E27FC236}">
                <a16:creationId xmlns:a16="http://schemas.microsoft.com/office/drawing/2014/main" id="{739FA77F-3852-434D-87EF-74A212D48256}"/>
              </a:ext>
            </a:extLst>
          </p:cNvPr>
          <p:cNvSpPr txBox="1"/>
          <p:nvPr/>
        </p:nvSpPr>
        <p:spPr>
          <a:xfrm>
            <a:off x="2656114" y="1143000"/>
            <a:ext cx="1370888" cy="523220"/>
          </a:xfrm>
          <a:prstGeom prst="rect">
            <a:avLst/>
          </a:prstGeom>
          <a:noFill/>
        </p:spPr>
        <p:txBody>
          <a:bodyPr wrap="none" rtlCol="0">
            <a:spAutoFit/>
          </a:bodyPr>
          <a:lstStyle/>
          <a:p>
            <a:r>
              <a:rPr lang="en-US" sz="2800" b="1" dirty="0">
                <a:latin typeface="Goudy Stout" panose="0202090407030B020401" pitchFamily="18" charset="0"/>
              </a:rPr>
              <a:t>1961</a:t>
            </a:r>
          </a:p>
        </p:txBody>
      </p:sp>
      <p:sp>
        <p:nvSpPr>
          <p:cNvPr id="13" name="TextBox 12">
            <a:extLst>
              <a:ext uri="{FF2B5EF4-FFF2-40B4-BE49-F238E27FC236}">
                <a16:creationId xmlns:a16="http://schemas.microsoft.com/office/drawing/2014/main" id="{AC9B52E2-4E6C-4032-9D1D-1CAABF1F8F5D}"/>
              </a:ext>
            </a:extLst>
          </p:cNvPr>
          <p:cNvSpPr txBox="1"/>
          <p:nvPr/>
        </p:nvSpPr>
        <p:spPr>
          <a:xfrm>
            <a:off x="8371113" y="1121228"/>
            <a:ext cx="1370888" cy="523220"/>
          </a:xfrm>
          <a:prstGeom prst="rect">
            <a:avLst/>
          </a:prstGeom>
          <a:noFill/>
        </p:spPr>
        <p:txBody>
          <a:bodyPr wrap="none" rtlCol="0">
            <a:spAutoFit/>
          </a:bodyPr>
          <a:lstStyle/>
          <a:p>
            <a:r>
              <a:rPr lang="en-US" sz="2800" b="1" dirty="0">
                <a:latin typeface="Goudy Stout" panose="0202090407030B020401" pitchFamily="18" charset="0"/>
              </a:rPr>
              <a:t>2017</a:t>
            </a:r>
          </a:p>
        </p:txBody>
      </p:sp>
    </p:spTree>
    <p:extLst>
      <p:ext uri="{BB962C8B-B14F-4D97-AF65-F5344CB8AC3E}">
        <p14:creationId xmlns:p14="http://schemas.microsoft.com/office/powerpoint/2010/main" val="2227193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81FD19-72D9-4E8E-827D-C185FE693AA3}"/>
              </a:ext>
            </a:extLst>
          </p:cNvPr>
          <p:cNvSpPr txBox="1"/>
          <p:nvPr/>
        </p:nvSpPr>
        <p:spPr>
          <a:xfrm>
            <a:off x="0" y="6488668"/>
            <a:ext cx="31290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5</a:t>
            </a:r>
          </a:p>
        </p:txBody>
      </p:sp>
      <p:sp>
        <p:nvSpPr>
          <p:cNvPr id="3" name="TextBox 2">
            <a:extLst>
              <a:ext uri="{FF2B5EF4-FFF2-40B4-BE49-F238E27FC236}">
                <a16:creationId xmlns:a16="http://schemas.microsoft.com/office/drawing/2014/main" id="{FF70E503-29B8-4CF2-838F-9728FB237C0D}"/>
              </a:ext>
            </a:extLst>
          </p:cNvPr>
          <p:cNvSpPr txBox="1"/>
          <p:nvPr/>
        </p:nvSpPr>
        <p:spPr>
          <a:xfrm>
            <a:off x="250371" y="261257"/>
            <a:ext cx="5459571" cy="646331"/>
          </a:xfrm>
          <a:prstGeom prst="rect">
            <a:avLst/>
          </a:prstGeom>
          <a:noFill/>
        </p:spPr>
        <p:txBody>
          <a:bodyPr wrap="none" rtlCol="0">
            <a:spAutoFit/>
          </a:bodyPr>
          <a:lstStyle/>
          <a:p>
            <a:r>
              <a:rPr lang="en-US" sz="3600" b="1" dirty="0">
                <a:latin typeface="Arial" panose="020B0604020202020204" pitchFamily="34" charset="0"/>
                <a:cs typeface="Arial" panose="020B0604020202020204" pitchFamily="34" charset="0"/>
              </a:rPr>
              <a:t>More money, more meat</a:t>
            </a:r>
          </a:p>
        </p:txBody>
      </p:sp>
      <p:pic>
        <p:nvPicPr>
          <p:cNvPr id="6" name="Picture 5" descr="Chart, scatter chart&#10;&#10;Description automatically generated">
            <a:extLst>
              <a:ext uri="{FF2B5EF4-FFF2-40B4-BE49-F238E27FC236}">
                <a16:creationId xmlns:a16="http://schemas.microsoft.com/office/drawing/2014/main" id="{2D221D31-EB96-404B-BB6C-17B44FF1B6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279" y="794657"/>
            <a:ext cx="8589736" cy="6063343"/>
          </a:xfrm>
          <a:prstGeom prst="rect">
            <a:avLst/>
          </a:prstGeom>
        </p:spPr>
      </p:pic>
    </p:spTree>
    <p:extLst>
      <p:ext uri="{BB962C8B-B14F-4D97-AF65-F5344CB8AC3E}">
        <p14:creationId xmlns:p14="http://schemas.microsoft.com/office/powerpoint/2010/main" val="2540411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221D31-EB96-404B-BB6C-17B44FF1B68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8279" y="795133"/>
            <a:ext cx="8589736" cy="6062391"/>
          </a:xfrm>
          <a:prstGeom prst="rect">
            <a:avLst/>
          </a:prstGeom>
        </p:spPr>
      </p:pic>
      <p:sp>
        <p:nvSpPr>
          <p:cNvPr id="2" name="TextBox 1">
            <a:extLst>
              <a:ext uri="{FF2B5EF4-FFF2-40B4-BE49-F238E27FC236}">
                <a16:creationId xmlns:a16="http://schemas.microsoft.com/office/drawing/2014/main" id="{3881FD19-72D9-4E8E-827D-C185FE693AA3}"/>
              </a:ext>
            </a:extLst>
          </p:cNvPr>
          <p:cNvSpPr txBox="1"/>
          <p:nvPr/>
        </p:nvSpPr>
        <p:spPr>
          <a:xfrm>
            <a:off x="0" y="6488668"/>
            <a:ext cx="31290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6</a:t>
            </a:r>
          </a:p>
        </p:txBody>
      </p:sp>
      <p:sp>
        <p:nvSpPr>
          <p:cNvPr id="3" name="TextBox 2">
            <a:extLst>
              <a:ext uri="{FF2B5EF4-FFF2-40B4-BE49-F238E27FC236}">
                <a16:creationId xmlns:a16="http://schemas.microsoft.com/office/drawing/2014/main" id="{FF70E503-29B8-4CF2-838F-9728FB237C0D}"/>
              </a:ext>
            </a:extLst>
          </p:cNvPr>
          <p:cNvSpPr txBox="1"/>
          <p:nvPr/>
        </p:nvSpPr>
        <p:spPr>
          <a:xfrm>
            <a:off x="250371" y="261257"/>
            <a:ext cx="7870488" cy="646331"/>
          </a:xfrm>
          <a:prstGeom prst="rect">
            <a:avLst/>
          </a:prstGeom>
          <a:noFill/>
        </p:spPr>
        <p:txBody>
          <a:bodyPr wrap="none" rtlCol="0">
            <a:spAutoFit/>
          </a:bodyPr>
          <a:lstStyle/>
          <a:p>
            <a:r>
              <a:rPr lang="en-US" sz="3600" b="1" dirty="0">
                <a:latin typeface="Arial" panose="020B0604020202020204" pitchFamily="34" charset="0"/>
                <a:cs typeface="Arial" panose="020B0604020202020204" pitchFamily="34" charset="0"/>
              </a:rPr>
              <a:t>More money, more meat (log scale)</a:t>
            </a:r>
          </a:p>
        </p:txBody>
      </p:sp>
    </p:spTree>
    <p:extLst>
      <p:ext uri="{BB962C8B-B14F-4D97-AF65-F5344CB8AC3E}">
        <p14:creationId xmlns:p14="http://schemas.microsoft.com/office/powerpoint/2010/main" val="2567308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81FD19-72D9-4E8E-827D-C185FE693AA3}"/>
              </a:ext>
            </a:extLst>
          </p:cNvPr>
          <p:cNvSpPr txBox="1"/>
          <p:nvPr/>
        </p:nvSpPr>
        <p:spPr>
          <a:xfrm>
            <a:off x="0" y="6488668"/>
            <a:ext cx="31290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7</a:t>
            </a:r>
          </a:p>
        </p:txBody>
      </p:sp>
      <p:sp>
        <p:nvSpPr>
          <p:cNvPr id="3" name="TextBox 2">
            <a:extLst>
              <a:ext uri="{FF2B5EF4-FFF2-40B4-BE49-F238E27FC236}">
                <a16:creationId xmlns:a16="http://schemas.microsoft.com/office/drawing/2014/main" id="{FF70E503-29B8-4CF2-838F-9728FB237C0D}"/>
              </a:ext>
            </a:extLst>
          </p:cNvPr>
          <p:cNvSpPr txBox="1"/>
          <p:nvPr/>
        </p:nvSpPr>
        <p:spPr>
          <a:xfrm>
            <a:off x="250371" y="261257"/>
            <a:ext cx="4767331" cy="646331"/>
          </a:xfrm>
          <a:prstGeom prst="rect">
            <a:avLst/>
          </a:prstGeom>
          <a:noFill/>
        </p:spPr>
        <p:txBody>
          <a:bodyPr wrap="none" rtlCol="0">
            <a:spAutoFit/>
          </a:bodyPr>
          <a:lstStyle/>
          <a:p>
            <a:r>
              <a:rPr lang="en-US" sz="3600" b="1" dirty="0">
                <a:latin typeface="Arial" panose="020B0604020202020204" pitchFamily="34" charset="0"/>
                <a:cs typeface="Arial" panose="020B0604020202020204" pitchFamily="34" charset="0"/>
              </a:rPr>
              <a:t>We are outnumbered</a:t>
            </a:r>
          </a:p>
        </p:txBody>
      </p:sp>
      <p:pic>
        <p:nvPicPr>
          <p:cNvPr id="5" name="Picture 4">
            <a:extLst>
              <a:ext uri="{FF2B5EF4-FFF2-40B4-BE49-F238E27FC236}">
                <a16:creationId xmlns:a16="http://schemas.microsoft.com/office/drawing/2014/main" id="{8208A81E-3B4C-4761-BF85-598872D82551}"/>
              </a:ext>
            </a:extLst>
          </p:cNvPr>
          <p:cNvPicPr>
            <a:picLocks noChangeAspect="1"/>
          </p:cNvPicPr>
          <p:nvPr/>
        </p:nvPicPr>
        <p:blipFill>
          <a:blip r:embed="rId2"/>
          <a:stretch>
            <a:fillRect/>
          </a:stretch>
        </p:blipFill>
        <p:spPr>
          <a:xfrm>
            <a:off x="9145576" y="1083596"/>
            <a:ext cx="2496625" cy="3314233"/>
          </a:xfrm>
          <a:prstGeom prst="rect">
            <a:avLst/>
          </a:prstGeom>
        </p:spPr>
      </p:pic>
      <p:pic>
        <p:nvPicPr>
          <p:cNvPr id="8" name="Picture 7" descr="Chart, line chart&#10;&#10;Description automatically generated">
            <a:extLst>
              <a:ext uri="{FF2B5EF4-FFF2-40B4-BE49-F238E27FC236}">
                <a16:creationId xmlns:a16="http://schemas.microsoft.com/office/drawing/2014/main" id="{03A75A3E-B5F7-453B-9CBF-8C42967860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 y="979714"/>
            <a:ext cx="8327572" cy="5878286"/>
          </a:xfrm>
          <a:prstGeom prst="rect">
            <a:avLst/>
          </a:prstGeom>
        </p:spPr>
      </p:pic>
    </p:spTree>
    <p:extLst>
      <p:ext uri="{BB962C8B-B14F-4D97-AF65-F5344CB8AC3E}">
        <p14:creationId xmlns:p14="http://schemas.microsoft.com/office/powerpoint/2010/main" val="2329904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61D263-ED70-4C3A-A17A-A314D421CD94}"/>
              </a:ext>
            </a:extLst>
          </p:cNvPr>
          <p:cNvSpPr txBox="1"/>
          <p:nvPr/>
        </p:nvSpPr>
        <p:spPr>
          <a:xfrm>
            <a:off x="0" y="6488668"/>
            <a:ext cx="31290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8</a:t>
            </a:r>
          </a:p>
        </p:txBody>
      </p:sp>
      <p:sp>
        <p:nvSpPr>
          <p:cNvPr id="3" name="TextBox 2">
            <a:extLst>
              <a:ext uri="{FF2B5EF4-FFF2-40B4-BE49-F238E27FC236}">
                <a16:creationId xmlns:a16="http://schemas.microsoft.com/office/drawing/2014/main" id="{7BC79351-3377-446C-ADDE-6B502F92FEEF}"/>
              </a:ext>
            </a:extLst>
          </p:cNvPr>
          <p:cNvSpPr txBox="1"/>
          <p:nvPr/>
        </p:nvSpPr>
        <p:spPr>
          <a:xfrm>
            <a:off x="250371" y="261257"/>
            <a:ext cx="8032968" cy="646331"/>
          </a:xfrm>
          <a:prstGeom prst="rect">
            <a:avLst/>
          </a:prstGeom>
          <a:noFill/>
        </p:spPr>
        <p:txBody>
          <a:bodyPr wrap="none" rtlCol="0">
            <a:spAutoFit/>
          </a:bodyPr>
          <a:lstStyle/>
          <a:p>
            <a:r>
              <a:rPr lang="en-US" sz="3600" b="1" dirty="0">
                <a:latin typeface="Arial" panose="020B0604020202020204" pitchFamily="34" charset="0"/>
                <a:cs typeface="Arial" panose="020B0604020202020204" pitchFamily="34" charset="0"/>
              </a:rPr>
              <a:t>Global land use for food production</a:t>
            </a:r>
          </a:p>
        </p:txBody>
      </p:sp>
      <p:pic>
        <p:nvPicPr>
          <p:cNvPr id="4" name="Picture 3">
            <a:extLst>
              <a:ext uri="{FF2B5EF4-FFF2-40B4-BE49-F238E27FC236}">
                <a16:creationId xmlns:a16="http://schemas.microsoft.com/office/drawing/2014/main" id="{82605CF3-ECB9-4A80-BD4C-D5E3620EB42E}"/>
              </a:ext>
            </a:extLst>
          </p:cNvPr>
          <p:cNvPicPr>
            <a:picLocks noChangeAspect="1"/>
          </p:cNvPicPr>
          <p:nvPr/>
        </p:nvPicPr>
        <p:blipFill rotWithShape="1">
          <a:blip r:embed="rId2"/>
          <a:srcRect t="10022"/>
          <a:stretch/>
        </p:blipFill>
        <p:spPr>
          <a:xfrm>
            <a:off x="598714" y="936171"/>
            <a:ext cx="10167258" cy="5786260"/>
          </a:xfrm>
          <a:prstGeom prst="rect">
            <a:avLst/>
          </a:prstGeom>
        </p:spPr>
      </p:pic>
    </p:spTree>
    <p:extLst>
      <p:ext uri="{BB962C8B-B14F-4D97-AF65-F5344CB8AC3E}">
        <p14:creationId xmlns:p14="http://schemas.microsoft.com/office/powerpoint/2010/main" val="23622450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1535</TotalTime>
  <Words>1000</Words>
  <Application>Microsoft Office PowerPoint</Application>
  <PresentationFormat>Widescreen</PresentationFormat>
  <Paragraphs>168</Paragraphs>
  <Slides>36</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Bradley Hand ITC</vt:lpstr>
      <vt:lpstr>Calibri</vt:lpstr>
      <vt:lpstr>Calibri Light</vt:lpstr>
      <vt:lpstr>Castellar</vt:lpstr>
      <vt:lpstr>Curlz MT</vt:lpstr>
      <vt:lpstr>Goudy Stout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Tommy George</dc:creator>
  <cp:lastModifiedBy>Tommy George</cp:lastModifiedBy>
  <cp:revision>6</cp:revision>
  <dcterms:created xsi:type="dcterms:W3CDTF">2021-12-07T15:11:06Z</dcterms:created>
  <dcterms:modified xsi:type="dcterms:W3CDTF">2021-12-10T21:56:40Z</dcterms:modified>
</cp:coreProperties>
</file>