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261" r:id="rId5"/>
    <p:sldId id="262" r:id="rId6"/>
    <p:sldId id="266" r:id="rId7"/>
    <p:sldId id="264" r:id="rId8"/>
    <p:sldId id="265" r:id="rId9"/>
    <p:sldId id="267" r:id="rId10"/>
    <p:sldId id="280" r:id="rId11"/>
    <p:sldId id="268" r:id="rId12"/>
    <p:sldId id="269" r:id="rId13"/>
    <p:sldId id="270" r:id="rId14"/>
    <p:sldId id="271" r:id="rId15"/>
    <p:sldId id="277" r:id="rId16"/>
    <p:sldId id="272" r:id="rId17"/>
    <p:sldId id="273" r:id="rId18"/>
    <p:sldId id="275" r:id="rId19"/>
    <p:sldId id="276" r:id="rId20"/>
    <p:sldId id="274" r:id="rId21"/>
    <p:sldId id="278" r:id="rId22"/>
    <p:sldId id="284" r:id="rId23"/>
    <p:sldId id="283" r:id="rId24"/>
    <p:sldId id="282" r:id="rId25"/>
    <p:sldId id="286" r:id="rId26"/>
    <p:sldId id="281" r:id="rId27"/>
    <p:sldId id="279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D36"/>
    <a:srgbClr val="9D9B86"/>
    <a:srgbClr val="009399"/>
    <a:srgbClr val="5D5A4E"/>
    <a:srgbClr val="4E5519"/>
    <a:srgbClr val="B97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6"/>
    <p:restoredTop sz="93787"/>
  </p:normalViewPr>
  <p:slideViewPr>
    <p:cSldViewPr snapToGrid="0" snapToObjects="1">
      <p:cViewPr varScale="1">
        <p:scale>
          <a:sx n="110" d="100"/>
          <a:sy n="110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A2FEE-E257-E04E-BDDC-8CAFE3FEF983}" type="datetimeFigureOut">
              <a:rPr lang="en-US" smtClean="0"/>
              <a:t>12/3/21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371A8-2AAB-4746-BF60-CDB7A746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0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www.nytimes.com</a:t>
            </a:r>
            <a:r>
              <a:rPr lang="en-US" dirty="0"/>
              <a:t>/2020/02/26/science/metal-plants-</a:t>
            </a:r>
            <a:r>
              <a:rPr lang="en-US" dirty="0" err="1"/>
              <a:t>farm.html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71A8-2AAB-4746-BF60-CDB7A746C4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71A8-2AAB-4746-BF60-CDB7A746C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hectare =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2.471 acres or 10,000 square 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71A8-2AAB-4746-BF60-CDB7A746C4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hectare =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2.471 acres or 10,000 square 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71A8-2AAB-4746-BF60-CDB7A746C4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2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en.wikipedia.org</a:t>
            </a:r>
            <a:r>
              <a:rPr lang="en-US" dirty="0"/>
              <a:t>/wiki/Cobalt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71A8-2AAB-4746-BF60-CDB7A746C4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en.wikipedia.org</a:t>
            </a:r>
            <a:r>
              <a:rPr lang="en-US" dirty="0"/>
              <a:t>/wiki/Cobalt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71A8-2AAB-4746-BF60-CDB7A746C4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8C39-3D79-2842-8C48-E132C269D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D0DF-7BB4-A74F-9E20-09E2E73DE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0DBC3-8EAC-F347-89BB-3669E5B23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BAB0-2E80-4644-96A9-D571C5670E1A}" type="datetime1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8D0D-4E70-7F42-8D3E-EF5A12B2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A59EF-1665-CD49-9E5C-8D0BE048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2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7E8B-135C-CA44-8478-4F3300CC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17B31-9133-3D46-B723-9EC8E75A9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D03F-4ABD-564A-A72F-6617E0266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1299-B743-7C4E-AA06-4BDFBB82ACE9}" type="datetime1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0724A-65C8-A04D-B8B5-6375D980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51F0-2FC7-7F48-91F2-B12FBA56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EC425D-BAC9-BB4C-9A87-0B14EBBEB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DD8C8-402B-DD4D-93AF-4FB61E85F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F2C76-E34E-2E47-8FC2-D8D6F088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BE16-C5EB-FC44-9D17-07E47CD25601}" type="datetime1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67D0-A5DD-B745-9713-849CA90D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9A021-1205-DB4A-A1AA-8A952239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7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D003-AE37-914B-A38C-4B9FDA4B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30A2D-5409-4946-B700-A2A7CF368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FD081-B80C-0946-9389-AF9DFFC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F5-DB1D-8B49-800D-64602D0CA608}" type="datetime1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3F6FD-9F8A-154B-BBE7-5D239913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6A4EF-712C-5241-8612-184A1C9B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7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3EEC-07A7-FE4E-8306-B2E4ECC8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FA403-02F7-D04C-8F84-AF5B05BA8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2FC60-7E12-9D49-948E-7AB46D37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2349-500B-A74D-BEBE-936FDEEA3843}" type="datetime1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D662D-98BD-9F4B-AA26-9367378D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38A2A-CC7E-604C-9C44-64C611DB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2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08B2-E58D-094D-8A7B-75F4FF05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ECB1D-E79D-734F-B7A2-440C2E622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39CD6-17BF-834B-9D54-3DF1E3002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9F25-E608-8D40-A3B0-0FA87016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F27B-B512-284C-8725-394954754445}" type="datetime1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621A6-EBF2-CD4A-ABA1-ED1ADAD6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5ED53-8393-AD48-9004-7C091FA3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1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5469-D50C-C447-AD0E-DDC9A6E9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4761B-5C90-DB42-8F07-CB0A90BAE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D3FB7-28B4-0940-81D8-F190F6C7F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1BFE-163D-F24E-9116-D61F624DA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09F4C-7740-554C-8367-4BD9BD723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51B57E-DB16-924A-9605-03B4A76D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3C16-10BA-F547-B124-3C47D208721A}" type="datetime1">
              <a:rPr lang="en-US" smtClean="0"/>
              <a:t>12/3/21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8D8DF-18B9-5B41-BD76-45166BE9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1795D-EF5D-7645-B7AC-5F9AC687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A322-EBA9-5F4C-A23D-C4187B32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7DCDE-48AE-6549-94AF-263A10D8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8B3A-90C2-9F42-8A41-410C9A7CF796}" type="datetime1">
              <a:rPr lang="en-US" smtClean="0"/>
              <a:t>12/3/21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394B6B-DE7A-9F4B-8864-DD161AE4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2D777-17E9-8C4C-9CDF-93A644A1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0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83C9C-06B8-984C-9297-B6E03A05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40B7-2667-174F-9594-0BEA035AE619}" type="datetime1">
              <a:rPr lang="en-US" smtClean="0"/>
              <a:t>12/3/21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588A8-6484-4B40-8A7E-B98D05EA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86B74-8E16-CE4F-B0AB-58C9A183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4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2229-8A2A-E840-850F-BB51233D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5077-05E8-224F-92B7-C641F8553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DFB2B-5541-B34B-A17B-71B37698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5BC75-C1D0-C344-AA1C-2F2F0321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2D26D-9DDE-5B43-B643-379EF270AC79}" type="datetime1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D1EBA-2DEF-534C-AE2B-03CD3A6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71A88-25A2-5A4D-8745-D1DCFE5A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B54A-173D-F448-820F-5FBC4394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4CEF7-BD0B-4742-B01F-BBC2DA95F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51E33-1F75-244D-968F-86E35F449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F4A41-51CE-504D-8DBB-FF345820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5C91-11A0-5447-A84A-CB78B491F046}" type="datetime1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DCBC0-65E7-6D4E-ADB2-DAC1AE7F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1EB7B-BFC6-F043-AA4A-6B51EDE4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7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01F55-B081-304E-B408-8D28E0AB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BBB1A-FB17-8B47-9CC4-32F1407A2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697B5-7E27-6049-AC04-AC4248843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1B5C1-0758-264E-AC3B-63B546E8307C}" type="datetime1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B4796-47B4-454E-A9DD-5DB5AAD5B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30D9E-62AB-4F42-88EC-70FEE198F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2798-1D90-CB41-8F7F-1A9F1235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7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5EEF8-1523-BE4A-8164-A406A5F7E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448" y="2235200"/>
            <a:ext cx="3944588" cy="2387600"/>
          </a:xfrm>
          <a:solidFill>
            <a:schemeClr val="bg1">
              <a:alpha val="0"/>
            </a:schemeClr>
          </a:solidFill>
        </p:spPr>
        <p:txBody>
          <a:bodyPr anchor="ctr">
            <a:normAutofit fontScale="90000"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Phytomining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Eliza Spear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December 3, 2021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Harvard Energy Journal Club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8" descr="Nickel-rich sap being taken from a tree in Malaysia.">
            <a:extLst>
              <a:ext uri="{FF2B5EF4-FFF2-40B4-BE49-F238E27FC236}">
                <a16:creationId xmlns:a16="http://schemas.microsoft.com/office/drawing/2014/main" id="{FEA743E3-25EF-4A4D-AB6C-07543478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110" y="1290144"/>
            <a:ext cx="6416566" cy="427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27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Hyperaccumulator plants take up large quantities of metals from the soil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130626" y="1355139"/>
            <a:ext cx="64273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Possible uses of hyperaccumulators include:</a:t>
            </a:r>
          </a:p>
          <a:p>
            <a:pPr marL="800100" lvl="1" indent="-342900">
              <a:buAutoNum type="arabicParenBoth"/>
            </a:pPr>
            <a:r>
              <a:rPr lang="en-US" dirty="0"/>
              <a:t>Prospecting (locating ore-bodies)</a:t>
            </a:r>
          </a:p>
          <a:p>
            <a:pPr marL="800100" lvl="1" indent="-342900">
              <a:buAutoNum type="arabicParenBoth"/>
            </a:pPr>
            <a:r>
              <a:rPr lang="en-US" dirty="0"/>
              <a:t>Phytoextraction (soil clean up)</a:t>
            </a:r>
          </a:p>
          <a:p>
            <a:pPr marL="800100" lvl="1" indent="-342900">
              <a:buAutoNum type="arabicParenBoth"/>
            </a:pPr>
            <a:r>
              <a:rPr lang="en-US" dirty="0" err="1"/>
              <a:t>Phytomining</a:t>
            </a:r>
            <a:r>
              <a:rPr lang="en-US" dirty="0"/>
              <a:t> (commercially producing metals, metal products, or catalysts)</a:t>
            </a:r>
          </a:p>
          <a:p>
            <a:pPr marL="800100" lvl="1" indent="-342900">
              <a:buAutoNum type="arabicParenBoth"/>
            </a:pPr>
            <a:r>
              <a:rPr lang="en-US" dirty="0" err="1"/>
              <a:t>Agromining</a:t>
            </a:r>
            <a:r>
              <a:rPr lang="en-US" dirty="0"/>
              <a:t> (a variant of </a:t>
            </a:r>
            <a:r>
              <a:rPr lang="en-US" dirty="0" err="1"/>
              <a:t>phytomining</a:t>
            </a:r>
            <a:r>
              <a:rPr lang="en-US" dirty="0"/>
              <a:t> in which </a:t>
            </a:r>
            <a:r>
              <a:rPr lang="en-US" dirty="0" err="1"/>
              <a:t>phytomining</a:t>
            </a:r>
            <a:r>
              <a:rPr lang="en-US" dirty="0"/>
              <a:t> is conceived to be part of an integrated agricultural chain)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example, bio-ore can contain 10-25 </a:t>
            </a:r>
            <a:r>
              <a:rPr lang="en-US" dirty="0" err="1"/>
              <a:t>wt</a:t>
            </a:r>
            <a:r>
              <a:rPr lang="en-US" dirty="0"/>
              <a:t> % Ni, a higher percentage than in lateritic ores (&lt;1.5%) which are mined for Ni</a:t>
            </a:r>
          </a:p>
          <a:p>
            <a:endParaRPr lang="en-US" dirty="0"/>
          </a:p>
          <a:p>
            <a:r>
              <a:rPr lang="en-US" dirty="0"/>
              <a:t>Bio-ore lacks the Fe and Mg silicates found in the soil, which could make nickel extraction from bio-ore cheaper than from soil</a:t>
            </a:r>
          </a:p>
        </p:txBody>
      </p:sp>
      <p:pic>
        <p:nvPicPr>
          <p:cNvPr id="6" name="Picture 5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9A9CCAAD-5090-F641-8303-AF6AE2B1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411" y="3478798"/>
            <a:ext cx="5163139" cy="2965678"/>
          </a:xfrm>
          <a:prstGeom prst="rect">
            <a:avLst/>
          </a:prstGeom>
        </p:spPr>
      </p:pic>
      <p:pic>
        <p:nvPicPr>
          <p:cNvPr id="12" name="Picture 11" descr="A picture containing mountain, valley, nature, grass&#10;&#10;Description automatically generated">
            <a:extLst>
              <a:ext uri="{FF2B5EF4-FFF2-40B4-BE49-F238E27FC236}">
                <a16:creationId xmlns:a16="http://schemas.microsoft.com/office/drawing/2014/main" id="{CD968C30-0CDF-1945-BA14-4D7E31C52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411" y="750180"/>
            <a:ext cx="5163139" cy="2678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473CCE-0E94-B447-803B-A65A94AD5C72}"/>
              </a:ext>
            </a:extLst>
          </p:cNvPr>
          <p:cNvSpPr txBox="1"/>
          <p:nvPr/>
        </p:nvSpPr>
        <p:spPr>
          <a:xfrm>
            <a:off x="0" y="6567586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08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Nickel hyperaccumulator plants are particularly well-explored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5848518"/>
            <a:ext cx="11032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Chaney R.L., Baker A.J.M., Morel J.L. (2018) The Long Road to Developing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Agromining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Phytomining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In: Van der Ent A., Echevarria G., Baker A., Morel J. (eds)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Agromining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Farming for Metals. Mineral Resource Reviews. Springer, Cham. https://doi.org/10.1007/978-3-319-61899-9_1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Paul, A. L. D.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Plant and Soil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455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289. DOI: ﻿10.1007/s11104-020-04629-7</a:t>
            </a:r>
          </a:p>
          <a:p>
            <a:pPr marL="228600" indent="-228600">
              <a:buFontTx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Nkrumah, P.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J. of Geochem.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Explor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114. DOI: ﻿10.1016/j.gexplo.2018.12.003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248194" y="793288"/>
            <a:ext cx="84988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nickel hyperaccumulator was reported in 1948</a:t>
            </a:r>
          </a:p>
          <a:p>
            <a:endParaRPr lang="en-US" dirty="0"/>
          </a:p>
          <a:p>
            <a:r>
              <a:rPr lang="en-US" dirty="0"/>
              <a:t>More hyperaccumulators of nickel are known than of any other metal, largely because naturally-occurring Ni-enriched ultramafic soils cover &gt;3% of the Earth’s surface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of 2020, about 700 hyperaccumulators were known, with about 70% hyperaccumulating Ni including: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&gt;100 species in Cuba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&gt;50 species in New Caledonia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&gt;50 species in Turkey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Criteria for possible commercial relevance: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Must contain &gt;1% Ni in dried leaves (only ~10% of Ni hyperaccumulators)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Must have sufficient annual harvestable biomass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High-Ni tissue must make up a large proportion of the harvestable biomass</a:t>
            </a:r>
          </a:p>
        </p:txBody>
      </p:sp>
      <p:pic>
        <p:nvPicPr>
          <p:cNvPr id="6" name="Picture 5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F71D6D3F-3571-304B-A852-9B2BF845D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206" y="593361"/>
            <a:ext cx="3022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2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Proposed uses of </a:t>
            </a:r>
            <a:r>
              <a:rPr lang="en-US" sz="2800" dirty="0" err="1"/>
              <a:t>phytomining</a:t>
            </a:r>
            <a:r>
              <a:rPr lang="en-US" sz="2800" dirty="0"/>
              <a:t> / </a:t>
            </a:r>
            <a:r>
              <a:rPr lang="en-US" sz="2800" dirty="0" err="1"/>
              <a:t>agromining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1001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, screenshot, different&#10;&#10;Description automatically generated">
            <a:extLst>
              <a:ext uri="{FF2B5EF4-FFF2-40B4-BE49-F238E27FC236}">
                <a16:creationId xmlns:a16="http://schemas.microsoft.com/office/drawing/2014/main" id="{96290DE0-D9E4-A548-A8F2-CA9BB27F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6" y="615544"/>
            <a:ext cx="4430963" cy="5965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7BE70C-0017-3C48-B9AD-8C18929859A0}"/>
              </a:ext>
            </a:extLst>
          </p:cNvPr>
          <p:cNvSpPr txBox="1"/>
          <p:nvPr/>
        </p:nvSpPr>
        <p:spPr>
          <a:xfrm>
            <a:off x="4522200" y="654007"/>
            <a:ext cx="75693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Phytomining</a:t>
            </a:r>
            <a:r>
              <a:rPr lang="en-US" b="1" dirty="0"/>
              <a:t> on degraded or mined land (left):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Rehabilitation strategy for Ni laterite mines, smelter contaminated land, or beneficiation tailings, or otherwise degraded metal-rich land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Could act as a first stage in the development of lateritic mining projects, and continue as part of a rehabilitation plan (use </a:t>
            </a:r>
            <a:r>
              <a:rPr lang="en-US" dirty="0" err="1"/>
              <a:t>phytomining</a:t>
            </a:r>
            <a:r>
              <a:rPr lang="en-US" dirty="0"/>
              <a:t> to generate cash flow as project is developed, before underlying minerals are extracted)</a:t>
            </a:r>
          </a:p>
          <a:p>
            <a:endParaRPr lang="en-US" dirty="0"/>
          </a:p>
          <a:p>
            <a:r>
              <a:rPr lang="en-US" b="1" dirty="0" err="1"/>
              <a:t>Agromining</a:t>
            </a:r>
            <a:r>
              <a:rPr lang="en-US" b="1" dirty="0"/>
              <a:t> on low-productivity agricultural soils (right):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Target large, relatively flat ultramafic areas that have low food production productivity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err="1"/>
              <a:t>Agromining</a:t>
            </a:r>
            <a:r>
              <a:rPr lang="en-US" dirty="0"/>
              <a:t> should be used when it can generate better economic returns to farmers than would other agricultural activities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Co-cropping is possible (e.g. in Greece, olive plantations could be intercropped with a nickel hyperaccumulator </a:t>
            </a:r>
            <a:r>
              <a:rPr lang="en-US" i="1" dirty="0"/>
              <a:t>Alyssum</a:t>
            </a:r>
            <a:r>
              <a:rPr lang="en-US" dirty="0"/>
              <a:t>; in Malaysia, palm oil estates could be intercropped with </a:t>
            </a:r>
            <a:r>
              <a:rPr lang="en-US" i="1" dirty="0"/>
              <a:t>Phyllanthus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52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Economics of </a:t>
            </a:r>
            <a:r>
              <a:rPr lang="en-US" sz="2800" dirty="0" err="1"/>
              <a:t>agromining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396334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en.wikipedia.org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Prices_of_chemical_elements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BE70C-0017-3C48-B9AD-8C18929859A0}"/>
              </a:ext>
            </a:extLst>
          </p:cNvPr>
          <p:cNvSpPr txBox="1"/>
          <p:nvPr/>
        </p:nvSpPr>
        <p:spPr>
          <a:xfrm>
            <a:off x="278674" y="1055458"/>
            <a:ext cx="88766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Hyperaccumulators are known for As, Se, Cd, Co, La, Mn, Ni, Pb, Tl, and Zn</a:t>
            </a:r>
          </a:p>
          <a:p>
            <a:endParaRPr lang="en-US" dirty="0"/>
          </a:p>
          <a:p>
            <a:r>
              <a:rPr lang="en-US" dirty="0"/>
              <a:t>Cu, </a:t>
            </a:r>
            <a:r>
              <a:rPr lang="en-US" b="1" dirty="0"/>
              <a:t>Co</a:t>
            </a:r>
            <a:r>
              <a:rPr lang="en-US" dirty="0"/>
              <a:t>, La, and Pb have poor accumulation characteristics and, as of 2015, were not under consideration for commercial </a:t>
            </a:r>
            <a:r>
              <a:rPr lang="en-US" dirty="0" err="1"/>
              <a:t>agromining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Economic feasibility depends on element market price, annual yield per unit area, and availability of surface areas enriched in the desired element</a:t>
            </a:r>
          </a:p>
          <a:p>
            <a:r>
              <a:rPr lang="en-US" dirty="0"/>
              <a:t>(as of January 2020: Ni $13.90/kg, Co $32.8/kg)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Field trials with several Ni hyperaccumulators yielded 5-10 t of dry matter per hectare, containing 2% Ni, for a total of 100-200 kg Ni per hectare (</a:t>
            </a:r>
            <a:r>
              <a:rPr lang="en-US" i="1" dirty="0"/>
              <a:t>Alyssum </a:t>
            </a:r>
            <a:r>
              <a:rPr lang="en-US" i="1" dirty="0" err="1"/>
              <a:t>murale</a:t>
            </a:r>
            <a:r>
              <a:rPr lang="en-US" i="1" dirty="0"/>
              <a:t>, A. </a:t>
            </a:r>
            <a:r>
              <a:rPr lang="en-US" i="1" dirty="0" err="1"/>
              <a:t>corsicum</a:t>
            </a:r>
            <a:r>
              <a:rPr lang="en-US" dirty="0"/>
              <a:t>)</a:t>
            </a:r>
          </a:p>
          <a:p>
            <a:r>
              <a:rPr lang="en-US" dirty="0"/>
              <a:t>Other trials: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Albania, </a:t>
            </a:r>
            <a:r>
              <a:rPr lang="en-US" i="1" dirty="0"/>
              <a:t>A. </a:t>
            </a:r>
            <a:r>
              <a:rPr lang="en-US" i="1" dirty="0" err="1"/>
              <a:t>murale</a:t>
            </a:r>
            <a:r>
              <a:rPr lang="en-US" dirty="0"/>
              <a:t>, 105 kg Ni ha</a:t>
            </a:r>
            <a:r>
              <a:rPr lang="en-US" baseline="30000" dirty="0"/>
              <a:t>-1</a:t>
            </a:r>
            <a:r>
              <a:rPr lang="en-US" dirty="0"/>
              <a:t> (agricultural conditions)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California, </a:t>
            </a:r>
            <a:r>
              <a:rPr lang="en-US" i="1" dirty="0" err="1"/>
              <a:t>Streptanthus</a:t>
            </a:r>
            <a:r>
              <a:rPr lang="en-US" i="1" dirty="0"/>
              <a:t> </a:t>
            </a:r>
            <a:r>
              <a:rPr lang="en-US" i="1" dirty="0" err="1"/>
              <a:t>polygaloides</a:t>
            </a:r>
            <a:r>
              <a:rPr lang="en-US" dirty="0"/>
              <a:t>, 100 kg Ni ha</a:t>
            </a:r>
            <a:r>
              <a:rPr lang="en-US" baseline="30000" dirty="0"/>
              <a:t>-1</a:t>
            </a:r>
            <a:r>
              <a:rPr lang="en-US" dirty="0"/>
              <a:t> (smaller scale)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Italy, </a:t>
            </a:r>
            <a:r>
              <a:rPr lang="en-US" i="1" dirty="0"/>
              <a:t>A. </a:t>
            </a:r>
            <a:r>
              <a:rPr lang="en-US" i="1" dirty="0" err="1"/>
              <a:t>bertolonii</a:t>
            </a:r>
            <a:r>
              <a:rPr lang="en-US" dirty="0"/>
              <a:t>, 72 kg Ni ha</a:t>
            </a:r>
            <a:r>
              <a:rPr lang="en-US" baseline="30000" dirty="0"/>
              <a:t>-1</a:t>
            </a:r>
            <a:r>
              <a:rPr lang="en-US" dirty="0"/>
              <a:t> (smaller scale)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South Africa, </a:t>
            </a:r>
            <a:r>
              <a:rPr lang="en-US" i="1" dirty="0" err="1"/>
              <a:t>Berkheya</a:t>
            </a:r>
            <a:r>
              <a:rPr lang="en-US" i="1" dirty="0"/>
              <a:t> </a:t>
            </a:r>
            <a:r>
              <a:rPr lang="en-US" i="1" dirty="0" err="1"/>
              <a:t>coddii</a:t>
            </a:r>
            <a:r>
              <a:rPr lang="en-US" dirty="0"/>
              <a:t>, 100 kg Ni ha</a:t>
            </a:r>
            <a:r>
              <a:rPr lang="en-US" baseline="30000" dirty="0"/>
              <a:t>-1</a:t>
            </a:r>
            <a:r>
              <a:rPr lang="en-US" dirty="0"/>
              <a:t> (smaller scale)</a:t>
            </a:r>
          </a:p>
        </p:txBody>
      </p:sp>
      <p:pic>
        <p:nvPicPr>
          <p:cNvPr id="8" name="Picture 7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7F1E8C36-A8C6-EC4B-9B78-C961AE3E1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007" y="659606"/>
            <a:ext cx="2679332" cy="55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2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Economics of </a:t>
            </a:r>
            <a:r>
              <a:rPr lang="en-US" sz="2800" dirty="0" err="1"/>
              <a:t>agromining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2975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BE70C-0017-3C48-B9AD-8C18929859A0}"/>
              </a:ext>
            </a:extLst>
          </p:cNvPr>
          <p:cNvSpPr txBox="1"/>
          <p:nvPr/>
        </p:nvSpPr>
        <p:spPr>
          <a:xfrm>
            <a:off x="278674" y="882625"/>
            <a:ext cx="85815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</a:t>
            </a:r>
            <a:r>
              <a:rPr lang="en-US" b="1" dirty="0" err="1"/>
              <a:t>agromining</a:t>
            </a:r>
            <a:r>
              <a:rPr lang="en-US" b="1" dirty="0"/>
              <a:t> be economically feasible?</a:t>
            </a:r>
          </a:p>
          <a:p>
            <a:endParaRPr lang="en-US" dirty="0"/>
          </a:p>
          <a:p>
            <a:r>
              <a:rPr lang="en-US" dirty="0"/>
              <a:t>With yields &gt;100 kg Ni ha</a:t>
            </a:r>
            <a:r>
              <a:rPr lang="en-US" baseline="30000" dirty="0"/>
              <a:t>-1</a:t>
            </a:r>
            <a:r>
              <a:rPr lang="en-US" dirty="0"/>
              <a:t> and a market cost of around $15/kg (2015),  </a:t>
            </a:r>
            <a:r>
              <a:rPr lang="en-US" dirty="0" err="1"/>
              <a:t>agromining</a:t>
            </a:r>
            <a:r>
              <a:rPr lang="en-US" dirty="0"/>
              <a:t> could provide more income than most food crops</a:t>
            </a:r>
          </a:p>
          <a:p>
            <a:endParaRPr lang="en-US" dirty="0"/>
          </a:p>
          <a:p>
            <a:r>
              <a:rPr lang="en-US" dirty="0"/>
              <a:t>	Comparison:</a:t>
            </a:r>
          </a:p>
          <a:p>
            <a:pPr marL="1657350" lvl="3" indent="-285750">
              <a:buFontTx/>
              <a:buChar char="-"/>
            </a:pPr>
            <a:r>
              <a:rPr lang="en-US" dirty="0"/>
              <a:t>A premium rice crop on fertile “normal” soils yields $850 per hectare per year in Indonesia</a:t>
            </a:r>
          </a:p>
          <a:p>
            <a:pPr marL="1657350" lvl="3" indent="-285750">
              <a:buFontTx/>
              <a:buChar char="-"/>
            </a:pPr>
            <a:r>
              <a:rPr lang="en-US" dirty="0"/>
              <a:t>Ni </a:t>
            </a:r>
            <a:r>
              <a:rPr lang="en-US" dirty="0" err="1"/>
              <a:t>phytomining</a:t>
            </a:r>
            <a:r>
              <a:rPr lang="en-US" dirty="0"/>
              <a:t> on local ultramafic soils could yield up to $1000 per hectare per year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worth noting, Ni-rich ultramafic soils are inherently infertile and have low economic returns if used for food crops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High biomass yield is critical, and ideally uses perennial species that rapidly regenerate above-ground biomass after harvesting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61E03EB-0E4B-6249-B72E-C80A7CFCD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2" r="68705" b="12065"/>
          <a:stretch/>
        </p:blipFill>
        <p:spPr>
          <a:xfrm>
            <a:off x="9184083" y="673572"/>
            <a:ext cx="2865554" cy="53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Economics of </a:t>
            </a:r>
            <a:r>
              <a:rPr lang="en-US" sz="2800" dirty="0" err="1"/>
              <a:t>agromining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2975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BE70C-0017-3C48-B9AD-8C18929859A0}"/>
              </a:ext>
            </a:extLst>
          </p:cNvPr>
          <p:cNvSpPr txBox="1"/>
          <p:nvPr/>
        </p:nvSpPr>
        <p:spPr>
          <a:xfrm>
            <a:off x="139338" y="629602"/>
            <a:ext cx="87051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Long-term planning</a:t>
            </a:r>
          </a:p>
          <a:p>
            <a:endParaRPr lang="en-US" dirty="0"/>
          </a:p>
          <a:p>
            <a:r>
              <a:rPr lang="en-US" dirty="0"/>
              <a:t>Unlike the competition between food crops and biofuels for fertile soils, </a:t>
            </a:r>
            <a:r>
              <a:rPr lang="en-US" dirty="0" err="1"/>
              <a:t>agromining</a:t>
            </a:r>
            <a:r>
              <a:rPr lang="en-US" dirty="0"/>
              <a:t> does not </a:t>
            </a:r>
            <a:r>
              <a:rPr lang="en-US" b="1" dirty="0"/>
              <a:t>replace</a:t>
            </a:r>
            <a:r>
              <a:rPr lang="en-US" dirty="0"/>
              <a:t> food crop production; instead, it is a relatively </a:t>
            </a:r>
            <a:r>
              <a:rPr lang="en-US" b="1" dirty="0"/>
              <a:t>temporary</a:t>
            </a:r>
            <a:r>
              <a:rPr lang="en-US" dirty="0"/>
              <a:t> use of low-quality land that can improve soil quality, potentially enough to later enable food crop production after the metal resource has been extracted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How long can it last?</a:t>
            </a:r>
          </a:p>
          <a:p>
            <a:endParaRPr lang="en-US" dirty="0"/>
          </a:p>
          <a:p>
            <a:r>
              <a:rPr lang="en-US" dirty="0"/>
              <a:t>Back-of-the-envelope calculation by van der Ent: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For 1 ha with an average of 2000 mg kg</a:t>
            </a:r>
            <a:r>
              <a:rPr lang="en-US" baseline="30000" dirty="0"/>
              <a:t>-1</a:t>
            </a:r>
            <a:r>
              <a:rPr lang="en-US" dirty="0"/>
              <a:t> Ni to 1 m depth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Total Ni resource: 30 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Crops with 5 t ha</a:t>
            </a:r>
            <a:r>
              <a:rPr lang="en-US" baseline="30000" dirty="0"/>
              <a:t>-1</a:t>
            </a:r>
            <a:r>
              <a:rPr lang="en-US" dirty="0"/>
              <a:t> dry weight plant material, containing 2 </a:t>
            </a:r>
            <a:r>
              <a:rPr lang="en-US" dirty="0" err="1"/>
              <a:t>wt</a:t>
            </a:r>
            <a:r>
              <a:rPr lang="en-US" dirty="0"/>
              <a:t> % Ni, would yield 100 kg Ni ha</a:t>
            </a:r>
            <a:r>
              <a:rPr lang="en-US" baseline="30000" dirty="0"/>
              <a:t>-1</a:t>
            </a:r>
            <a:r>
              <a:rPr lang="en-US" dirty="0"/>
              <a:t> (1/300 of the total Ni resource)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Not all Ni is available to plants; van der Ent assumes 10-20% Ni is plant-available (3-6 t ha</a:t>
            </a:r>
            <a:r>
              <a:rPr lang="en-US" baseline="30000" dirty="0"/>
              <a:t>-1</a:t>
            </a:r>
            <a:r>
              <a:rPr lang="en-US" dirty="0"/>
              <a:t> Ni total)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If this available Ni pool is “buffered” by mineral phases, </a:t>
            </a:r>
            <a:r>
              <a:rPr lang="en-US" dirty="0" err="1"/>
              <a:t>agromining</a:t>
            </a:r>
            <a:r>
              <a:rPr lang="en-US" dirty="0"/>
              <a:t> could persist for 30-60 years</a:t>
            </a:r>
          </a:p>
          <a:p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9A7EE51-7E91-114C-88BF-42B4D3FCC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59" t="2320" r="53645" b="12065"/>
          <a:stretch/>
        </p:blipFill>
        <p:spPr>
          <a:xfrm>
            <a:off x="9207305" y="854437"/>
            <a:ext cx="2845357" cy="51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2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Summary of economic feasibility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2975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BE70C-0017-3C48-B9AD-8C18929859A0}"/>
              </a:ext>
            </a:extLst>
          </p:cNvPr>
          <p:cNvSpPr txBox="1"/>
          <p:nvPr/>
        </p:nvSpPr>
        <p:spPr>
          <a:xfrm>
            <a:off x="278674" y="1418557"/>
            <a:ext cx="90668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Total development and optimization costs through trial stages to full operation</a:t>
            </a:r>
          </a:p>
          <a:p>
            <a:pPr marL="342900" indent="-342900">
              <a:buAutoNum type="arabicParenBoth"/>
            </a:pPr>
            <a:endParaRPr lang="en-US" dirty="0"/>
          </a:p>
          <a:p>
            <a:pPr marL="342900" indent="-342900">
              <a:buAutoNum type="arabicParenBoth"/>
            </a:pPr>
            <a:r>
              <a:rPr lang="en-US" dirty="0"/>
              <a:t>Predicted annual costs, including labor, machinery, fertilization, irrigation, plant protection, and harvesting</a:t>
            </a:r>
          </a:p>
          <a:p>
            <a:pPr marL="342900" indent="-342900">
              <a:buAutoNum type="arabicParenBoth"/>
            </a:pPr>
            <a:endParaRPr lang="en-US" dirty="0"/>
          </a:p>
          <a:p>
            <a:pPr marL="342900" indent="-342900">
              <a:buAutoNum type="arabicParenBoth"/>
            </a:pPr>
            <a:r>
              <a:rPr lang="en-US" dirty="0"/>
              <a:t>Land costs</a:t>
            </a:r>
          </a:p>
          <a:p>
            <a:pPr marL="342900" indent="-342900">
              <a:buAutoNum type="arabicParenBoth"/>
            </a:pPr>
            <a:endParaRPr lang="en-US" dirty="0"/>
          </a:p>
          <a:p>
            <a:pPr marL="342900" indent="-342900">
              <a:buAutoNum type="arabicParenBoth"/>
            </a:pPr>
            <a:r>
              <a:rPr lang="en-US" dirty="0"/>
              <a:t>Current and predicted price of the metal or its compounds on world markets</a:t>
            </a:r>
          </a:p>
          <a:p>
            <a:pPr marL="342900" indent="-342900">
              <a:buAutoNum type="arabicParenBoth"/>
            </a:pPr>
            <a:endParaRPr lang="en-US" dirty="0"/>
          </a:p>
          <a:p>
            <a:pPr marL="342900" indent="-342900">
              <a:buAutoNum type="arabicParenBoth"/>
            </a:pPr>
            <a:r>
              <a:rPr lang="en-US" dirty="0"/>
              <a:t>The value of alternative land uses</a:t>
            </a:r>
          </a:p>
          <a:p>
            <a:pPr marL="342900" indent="-342900">
              <a:buAutoNum type="arabicParenBoth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minimize harm, native plant species are preferred.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42D3C92-91E9-D44A-838F-4518DBF4A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18" t="1431" r="52920" b="24728"/>
          <a:stretch/>
        </p:blipFill>
        <p:spPr>
          <a:xfrm>
            <a:off x="9422972" y="706479"/>
            <a:ext cx="2583346" cy="54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4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Proposed regions for practical implementation of Ni </a:t>
            </a:r>
            <a:r>
              <a:rPr lang="en-US" sz="2800" dirty="0" err="1"/>
              <a:t>phytomining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383937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Kramer, D.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Physics Today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24. DOI: ﻿10.1063/PT.3.4791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BE70C-0017-3C48-B9AD-8C18929859A0}"/>
              </a:ext>
            </a:extLst>
          </p:cNvPr>
          <p:cNvSpPr txBox="1"/>
          <p:nvPr/>
        </p:nvSpPr>
        <p:spPr>
          <a:xfrm>
            <a:off x="139190" y="843644"/>
            <a:ext cx="117741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Asia-Pacific region (Malaysia, Indonesia, the Philippines, Papua New Guinea, New Caledonia)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Large area of ultramafic laterite soils rich in Ni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Large-scale Ni strip-mining occurs in these regions, but much of the ultramafic soils contain &lt;1% Ni and are not suitable for strip-mining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Hyperaccumulators have been shown to accumulate significant Ni in soils with as little as 0.1% Ni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Hyperaccumulators will also deplete other elements that are already lacking in ultramafic soil (Ca, P, N, K) and may require fertilization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Other soil properties can be tuned to improve yield (e.g. </a:t>
            </a:r>
            <a:r>
              <a:rPr lang="en-US" i="1" dirty="0"/>
              <a:t>Alyssum</a:t>
            </a:r>
            <a:r>
              <a:rPr lang="en-US" dirty="0"/>
              <a:t> species accumulate more Ni in soils with low pH)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Following strip-mining, rehabilitation (soil stabilization) is accomplished by planting various native species; replacement of these plants with local hyperaccumulators would provide additional revenue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b="1" dirty="0"/>
              <a:t>Mediterranean and Eurasian regions (Turkey, Albania, Greece, Iran)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Also significant areas of ultramafic land, used for food crops but with poor productivity due to soil quality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Agromining</a:t>
            </a:r>
            <a:r>
              <a:rPr lang="en-US" dirty="0"/>
              <a:t> in this region with the end-goal of yielding more fertile land that can be used for more productive food crops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Propose use of </a:t>
            </a:r>
            <a:r>
              <a:rPr lang="en-US" dirty="0" err="1"/>
              <a:t>phytomining</a:t>
            </a:r>
            <a:r>
              <a:rPr lang="en-US" dirty="0"/>
              <a:t> to subsidize enhancement of soil fertility</a:t>
            </a:r>
          </a:p>
          <a:p>
            <a:endParaRPr lang="en-US" dirty="0"/>
          </a:p>
          <a:p>
            <a:r>
              <a:rPr lang="en-US" i="1" dirty="0"/>
              <a:t>Reports in 2021 indicate that </a:t>
            </a:r>
            <a:r>
              <a:rPr lang="en-US" i="1" dirty="0" err="1"/>
              <a:t>phytomining</a:t>
            </a:r>
            <a:r>
              <a:rPr lang="en-US" i="1" dirty="0"/>
              <a:t> of Ni is underway in Albania and Indonesia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9787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Global target regions for </a:t>
            </a:r>
            <a:r>
              <a:rPr lang="en-US" sz="2800" dirty="0" err="1"/>
              <a:t>phytomining</a:t>
            </a:r>
            <a:r>
              <a:rPr lang="en-US" sz="2800" dirty="0"/>
              <a:t>/</a:t>
            </a:r>
            <a:r>
              <a:rPr lang="en-US" sz="2800" dirty="0" err="1"/>
              <a:t>agromining</a:t>
            </a:r>
            <a:r>
              <a:rPr lang="en-US" sz="2800" dirty="0"/>
              <a:t> Ni (1/2)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1000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988B393-C05C-A841-A953-B550CE12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9" y="1301246"/>
            <a:ext cx="11434762" cy="370158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2A2B58-2106-1844-9287-C00E99D68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22"/>
          <a:stretch/>
        </p:blipFill>
        <p:spPr>
          <a:xfrm>
            <a:off x="278674" y="5254997"/>
            <a:ext cx="11634652" cy="8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0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Global target regions for </a:t>
            </a:r>
            <a:r>
              <a:rPr lang="en-US" sz="2800" dirty="0" err="1"/>
              <a:t>phytomining</a:t>
            </a:r>
            <a:r>
              <a:rPr lang="en-US" sz="2800" dirty="0"/>
              <a:t>/</a:t>
            </a:r>
            <a:r>
              <a:rPr lang="en-US" sz="2800" dirty="0" err="1"/>
              <a:t>agromining</a:t>
            </a:r>
            <a:r>
              <a:rPr lang="en-US" sz="2800" dirty="0"/>
              <a:t> Ni (2/2)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1000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2B81039-7F9D-974D-B6DD-206E92EE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" y="1146554"/>
            <a:ext cx="11634652" cy="50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68058524-6466-4348-ACF6-B0C3CAD87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93"/>
          <a:stretch/>
        </p:blipFill>
        <p:spPr>
          <a:xfrm>
            <a:off x="737016" y="1510053"/>
            <a:ext cx="10184567" cy="5057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B7F09-5E88-224F-AAF7-21B9733F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5975098"/>
            <a:ext cx="11658600" cy="52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93217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www.iea.org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/reports/global-ev-outlook-2021/trends-and-developments-in-electric-vehicle-markets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CCF9FF7-5423-E34C-BCBB-F3371F9C3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3"/>
            <a:ext cx="6096000" cy="1757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38381F-9F99-A14E-BF95-C068296C5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49" y="1893199"/>
            <a:ext cx="4076700" cy="254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D06F45-B4F0-0640-A4A4-925A6B835599}"/>
              </a:ext>
            </a:extLst>
          </p:cNvPr>
          <p:cNvSpPr txBox="1"/>
          <p:nvPr/>
        </p:nvSpPr>
        <p:spPr>
          <a:xfrm>
            <a:off x="6418614" y="548233"/>
            <a:ext cx="516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EVs account for about 1% of cars on the road globally</a:t>
            </a:r>
          </a:p>
        </p:txBody>
      </p:sp>
    </p:spTree>
    <p:extLst>
      <p:ext uri="{BB962C8B-B14F-4D97-AF65-F5344CB8AC3E}">
        <p14:creationId xmlns:p14="http://schemas.microsoft.com/office/powerpoint/2010/main" val="408207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Bio-ore processing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1000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7CE8D4E-ED26-0949-8DD1-5E67EA92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85" y="1156901"/>
            <a:ext cx="11431230" cy="5079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F748E-33B2-3449-9788-B5FB5ABAAB1D}"/>
              </a:ext>
            </a:extLst>
          </p:cNvPr>
          <p:cNvSpPr txBox="1"/>
          <p:nvPr/>
        </p:nvSpPr>
        <p:spPr>
          <a:xfrm>
            <a:off x="176963" y="615321"/>
            <a:ext cx="1163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Dried biomass can be </a:t>
            </a:r>
            <a:r>
              <a:rPr lang="en-US" dirty="0" err="1"/>
              <a:t>ashed</a:t>
            </a:r>
            <a:r>
              <a:rPr lang="en-US" dirty="0"/>
              <a:t> then smelted (pyrometallurgical), leached followed by Ni recovery (hydrometallurgical), or </a:t>
            </a:r>
            <a:r>
              <a:rPr lang="en-US" dirty="0" err="1"/>
              <a:t>ashed</a:t>
            </a:r>
            <a:r>
              <a:rPr lang="en-US" dirty="0"/>
              <a:t> then leached (pyro-hydro combination)</a:t>
            </a:r>
          </a:p>
        </p:txBody>
      </p:sp>
    </p:spTree>
    <p:extLst>
      <p:ext uri="{BB962C8B-B14F-4D97-AF65-F5344CB8AC3E}">
        <p14:creationId xmlns:p14="http://schemas.microsoft.com/office/powerpoint/2010/main" val="705196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Bio-ore processing option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1000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F748E-33B2-3449-9788-B5FB5ABAAB1D}"/>
              </a:ext>
            </a:extLst>
          </p:cNvPr>
          <p:cNvSpPr txBox="1"/>
          <p:nvPr/>
        </p:nvSpPr>
        <p:spPr>
          <a:xfrm>
            <a:off x="278674" y="636566"/>
            <a:ext cx="116346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Ashing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 err="1"/>
              <a:t>Ashed</a:t>
            </a:r>
            <a:r>
              <a:rPr lang="en-US" dirty="0"/>
              <a:t> biomass is typically about 20 </a:t>
            </a:r>
            <a:r>
              <a:rPr lang="en-US" dirty="0" err="1"/>
              <a:t>wt</a:t>
            </a:r>
            <a:r>
              <a:rPr lang="en-US" dirty="0"/>
              <a:t> % Ni, primarily as </a:t>
            </a:r>
            <a:r>
              <a:rPr lang="en-US" dirty="0" err="1"/>
              <a:t>NiO</a:t>
            </a:r>
            <a:r>
              <a:rPr lang="en-US" dirty="0"/>
              <a:t>; also contains K, Ca, Mg as carbonates and oxides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still be carbon neutral (CO</a:t>
            </a:r>
            <a:r>
              <a:rPr lang="en-US" baseline="-25000" dirty="0"/>
              <a:t>2</a:t>
            </a:r>
            <a:r>
              <a:rPr lang="en-US" dirty="0"/>
              <a:t> released will be recaptured as more plants grow)</a:t>
            </a:r>
          </a:p>
          <a:p>
            <a:endParaRPr lang="en-US" dirty="0"/>
          </a:p>
          <a:p>
            <a:r>
              <a:rPr lang="en-US" b="1" dirty="0"/>
              <a:t>Smelting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Thermo-chemical treatment of bio-ore</a:t>
            </a:r>
          </a:p>
          <a:p>
            <a:pPr marL="285750" indent="-285750">
              <a:buFontTx/>
              <a:buChar char="-"/>
            </a:pPr>
            <a:r>
              <a:rPr lang="en-US" dirty="0"/>
              <a:t>Requires heat input, a chemical reductant, and flux to control the slag properties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Ferro-nickel or nickel pig-iron from laterite ore is economically feasible for grades containing &gt;1.5 </a:t>
            </a:r>
            <a:r>
              <a:rPr lang="en-US" dirty="0" err="1"/>
              <a:t>wt</a:t>
            </a:r>
            <a:r>
              <a:rPr lang="en-US" dirty="0"/>
              <a:t> % Ni</a:t>
            </a:r>
          </a:p>
          <a:p>
            <a:pPr marL="285750" indent="-285750">
              <a:buFontTx/>
              <a:buChar char="-"/>
            </a:pPr>
            <a:r>
              <a:rPr lang="en-US" dirty="0"/>
              <a:t>Dried biomass could be integrated into the feed of existing Ni smelters, although one advantage of hyperaccumulators is that they separate Ni from Fe (</a:t>
            </a:r>
            <a:r>
              <a:rPr lang="en-US" dirty="0" err="1"/>
              <a:t>Ni:Fe</a:t>
            </a:r>
            <a:r>
              <a:rPr lang="en-US" dirty="0"/>
              <a:t> mass ratio of 1:100 in soil vs 40:1 in plant matter)</a:t>
            </a:r>
          </a:p>
          <a:p>
            <a:endParaRPr lang="en-US" dirty="0"/>
          </a:p>
          <a:p>
            <a:r>
              <a:rPr lang="en-US" b="1" dirty="0"/>
              <a:t>Leaching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Extraction of Ni with an aqueous leaching solution (for Ni, typically using sulfuric acid or ammonium hydroxide / carbonate / sulfate) </a:t>
            </a:r>
          </a:p>
          <a:p>
            <a:pPr marL="285750" indent="-285750">
              <a:buFontTx/>
              <a:buChar char="-"/>
            </a:pPr>
            <a:r>
              <a:rPr lang="en-US" dirty="0"/>
              <a:t>Often utilizes elevated pressure and temperature</a:t>
            </a:r>
          </a:p>
          <a:p>
            <a:endParaRPr lang="en-US" dirty="0"/>
          </a:p>
          <a:p>
            <a:r>
              <a:rPr lang="en-US" b="1" dirty="0"/>
              <a:t>Product recovery</a:t>
            </a:r>
          </a:p>
          <a:p>
            <a:pPr marL="285750" indent="-285750">
              <a:buFontTx/>
              <a:buChar char="-"/>
            </a:pPr>
            <a:r>
              <a:rPr lang="en-US" dirty="0"/>
              <a:t>From hydrometallurgical processing, Ni can be recovered in various forms (metallic via electrochemical reduction, or as a compound by chemical or evaporative precipitation)</a:t>
            </a:r>
          </a:p>
          <a:p>
            <a:pPr marL="285750" indent="-285750">
              <a:buFontTx/>
              <a:buChar char="-"/>
            </a:pPr>
            <a:r>
              <a:rPr lang="en-US" dirty="0"/>
              <a:t>Byproducts of hydrometallurgical processes (e.g. K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) can be recycled to the </a:t>
            </a:r>
            <a:r>
              <a:rPr lang="en-US" dirty="0" err="1"/>
              <a:t>phytomined</a:t>
            </a:r>
            <a:r>
              <a:rPr lang="en-US" dirty="0"/>
              <a:t> area to replenish necessary macronutrients</a:t>
            </a:r>
          </a:p>
        </p:txBody>
      </p:sp>
    </p:spTree>
    <p:extLst>
      <p:ext uri="{BB962C8B-B14F-4D97-AF65-F5344CB8AC3E}">
        <p14:creationId xmlns:p14="http://schemas.microsoft.com/office/powerpoint/2010/main" val="439657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Ni </a:t>
            </a:r>
            <a:r>
              <a:rPr lang="en-US" sz="2800" dirty="0" err="1"/>
              <a:t>phytomining</a:t>
            </a:r>
            <a:r>
              <a:rPr lang="en-US" sz="2800" dirty="0"/>
              <a:t> field-trial in Malaysia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372780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Nkrumah, P.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J. of Geochem.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Explor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114. DOI: ﻿10.1016/j.gexplo.2018.12.003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https://www.nytimes.com/2020/02/26/science/metal-plants-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farm.html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14867115" y="3061610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6630" name="Picture 6" descr="Sukaibin Sumail retrieved nickel sap from a hyperaccumulator tree in Malaysia.">
            <a:extLst>
              <a:ext uri="{FF2B5EF4-FFF2-40B4-BE49-F238E27FC236}">
                <a16:creationId xmlns:a16="http://schemas.microsoft.com/office/drawing/2014/main" id="{46AD5A1D-5BF5-484F-80A3-387C8E0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044" y="2907961"/>
            <a:ext cx="2770228" cy="41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DFF30-B002-DC4F-8E3C-D6361755DB7E}"/>
              </a:ext>
            </a:extLst>
          </p:cNvPr>
          <p:cNvSpPr/>
          <p:nvPr/>
        </p:nvSpPr>
        <p:spPr>
          <a:xfrm>
            <a:off x="13482001" y="7040658"/>
            <a:ext cx="2767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Sukaibin</a:t>
            </a:r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Sumail</a:t>
            </a:r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 retrieved nickel sap from a hyperaccumulator tree in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Malaysia.</a:t>
            </a:r>
            <a:r>
              <a:rPr lang="en-US" b="0" i="0" dirty="0" err="1">
                <a:solidFill>
                  <a:srgbClr val="888888"/>
                </a:solidFill>
                <a:effectLst/>
                <a:latin typeface="nyt-imperial"/>
              </a:rPr>
              <a:t>Credit</a:t>
            </a:r>
            <a:r>
              <a:rPr lang="en-US" b="0" i="0" dirty="0">
                <a:solidFill>
                  <a:srgbClr val="888888"/>
                </a:solidFill>
                <a:effectLst/>
                <a:latin typeface="nyt-imperial"/>
              </a:rPr>
              <a:t>...Antony van der Ent</a:t>
            </a:r>
            <a:endParaRPr lang="en-US" dirty="0"/>
          </a:p>
        </p:txBody>
      </p:sp>
      <p:pic>
        <p:nvPicPr>
          <p:cNvPr id="26632" name="Picture 8" descr="Nickel-rich sap being taken from a tree in Malaysia.">
            <a:extLst>
              <a:ext uri="{FF2B5EF4-FFF2-40B4-BE49-F238E27FC236}">
                <a16:creationId xmlns:a16="http://schemas.microsoft.com/office/drawing/2014/main" id="{508C066E-7DB1-A847-A0E4-E7580145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122" y="2806740"/>
            <a:ext cx="4601688" cy="30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2CB1-C832-1B4F-8BB9-73102ACADAEC}"/>
              </a:ext>
            </a:extLst>
          </p:cNvPr>
          <p:cNvSpPr/>
          <p:nvPr/>
        </p:nvSpPr>
        <p:spPr>
          <a:xfrm>
            <a:off x="16349836" y="6234281"/>
            <a:ext cx="2889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Nickel-rich sap being taken from a tree in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Malaysia.</a:t>
            </a:r>
            <a:r>
              <a:rPr lang="en-US" b="0" i="0" dirty="0" err="1">
                <a:solidFill>
                  <a:srgbClr val="888888"/>
                </a:solidFill>
                <a:effectLst/>
                <a:latin typeface="nyt-imperial"/>
              </a:rPr>
              <a:t>Credit</a:t>
            </a:r>
            <a:r>
              <a:rPr lang="en-US" b="0" i="0" dirty="0">
                <a:solidFill>
                  <a:srgbClr val="888888"/>
                </a:solidFill>
                <a:effectLst/>
                <a:latin typeface="nyt-imperial"/>
              </a:rPr>
              <a:t>...Antony van der Ent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BB37C-7D2C-A349-8892-638C1D5AC4F2}"/>
              </a:ext>
            </a:extLst>
          </p:cNvPr>
          <p:cNvSpPr txBox="1"/>
          <p:nvPr/>
        </p:nvSpPr>
        <p:spPr>
          <a:xfrm>
            <a:off x="334102" y="1399616"/>
            <a:ext cx="456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Study Details: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/>
              <a:t>&gt;90% of the soil on the 1 ha farm site contained &gt;2000 </a:t>
            </a:r>
            <a:r>
              <a:rPr lang="en-US" dirty="0" err="1"/>
              <a:t>μg</a:t>
            </a:r>
            <a:r>
              <a:rPr lang="en-US" dirty="0"/>
              <a:t> g</a:t>
            </a:r>
            <a:r>
              <a:rPr lang="en-US" baseline="30000" dirty="0"/>
              <a:t>-1</a:t>
            </a:r>
            <a:r>
              <a:rPr lang="en-US" dirty="0"/>
              <a:t> of Ni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High phytoavailable Ni concentrations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Average soil pH 6.4, ideal for maximum Ni uptake in the local candidate species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Low concentrations of Ca, K, and P in the soil, indicating the need for improved fertilization for sustainable </a:t>
            </a:r>
            <a:r>
              <a:rPr lang="en-US" dirty="0" err="1"/>
              <a:t>agromining</a:t>
            </a:r>
            <a:endParaRPr lang="en-US" dirty="0"/>
          </a:p>
          <a:p>
            <a:endParaRPr lang="en-US" i="1" dirty="0"/>
          </a:p>
        </p:txBody>
      </p:sp>
      <p:pic>
        <p:nvPicPr>
          <p:cNvPr id="12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8B4004D7-25E4-BB4A-AB14-F263ACA9B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030" y="889691"/>
            <a:ext cx="6960868" cy="488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9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Pilot-scale </a:t>
            </a:r>
            <a:r>
              <a:rPr lang="en-US" sz="2800" dirty="0" err="1"/>
              <a:t>phytomining</a:t>
            </a:r>
            <a:r>
              <a:rPr lang="en-US" sz="2800" dirty="0"/>
              <a:t> operation in Malaysia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23</a:t>
            </a:fld>
            <a:endParaRPr lang="en-US" dirty="0"/>
          </a:p>
        </p:txBody>
      </p:sp>
      <p:pic>
        <p:nvPicPr>
          <p:cNvPr id="26630" name="Picture 6" descr="Sukaibin Sumail retrieved nickel sap from a hyperaccumulator tree in Malaysia.">
            <a:extLst>
              <a:ext uri="{FF2B5EF4-FFF2-40B4-BE49-F238E27FC236}">
                <a16:creationId xmlns:a16="http://schemas.microsoft.com/office/drawing/2014/main" id="{46AD5A1D-5BF5-484F-80A3-387C8E0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71" y="887994"/>
            <a:ext cx="3137329" cy="47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DFF30-B002-DC4F-8E3C-D6361755DB7E}"/>
              </a:ext>
            </a:extLst>
          </p:cNvPr>
          <p:cNvSpPr/>
          <p:nvPr/>
        </p:nvSpPr>
        <p:spPr>
          <a:xfrm>
            <a:off x="8216471" y="5565674"/>
            <a:ext cx="3137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>
                <a:effectLst/>
                <a:latin typeface="nyt-imperial"/>
              </a:rPr>
              <a:t>Sukaibin</a:t>
            </a:r>
            <a:r>
              <a:rPr lang="en-US" b="0" i="0" dirty="0">
                <a:effectLst/>
                <a:latin typeface="nyt-imperial"/>
              </a:rPr>
              <a:t> </a:t>
            </a:r>
            <a:r>
              <a:rPr lang="en-US" b="0" i="0" dirty="0" err="1">
                <a:effectLst/>
                <a:latin typeface="nyt-imperial"/>
              </a:rPr>
              <a:t>Sumail</a:t>
            </a:r>
            <a:r>
              <a:rPr lang="en-US" b="0" i="0" dirty="0">
                <a:effectLst/>
                <a:latin typeface="nyt-imperial"/>
              </a:rPr>
              <a:t> retrieved nickel sap from a hyperaccumulator tree in Malaysia.</a:t>
            </a:r>
          </a:p>
        </p:txBody>
      </p:sp>
      <p:pic>
        <p:nvPicPr>
          <p:cNvPr id="26632" name="Picture 8" descr="Nickel-rich sap being taken from a tree in Malaysia.">
            <a:extLst>
              <a:ext uri="{FF2B5EF4-FFF2-40B4-BE49-F238E27FC236}">
                <a16:creationId xmlns:a16="http://schemas.microsoft.com/office/drawing/2014/main" id="{508C066E-7DB1-A847-A0E4-E7580145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13" y="1923224"/>
            <a:ext cx="5474445" cy="364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2CB1-C832-1B4F-8BB9-73102ACADAEC}"/>
              </a:ext>
            </a:extLst>
          </p:cNvPr>
          <p:cNvSpPr/>
          <p:nvPr/>
        </p:nvSpPr>
        <p:spPr>
          <a:xfrm>
            <a:off x="1209513" y="5572854"/>
            <a:ext cx="5474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nyt-imperial"/>
              </a:rPr>
              <a:t>Nickel-rich sap being taken from a tree in Malaysia.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07B19E-BE10-E446-9D82-BA46E52AEBC0}"/>
              </a:ext>
            </a:extLst>
          </p:cNvPr>
          <p:cNvSpPr txBox="1"/>
          <p:nvPr/>
        </p:nvSpPr>
        <p:spPr>
          <a:xfrm>
            <a:off x="0" y="6372780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Nkrumah, P.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J. of Geochem.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Explor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114. DOI: ﻿10.1016/j.gexplo.2018.12.003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https://www.nytimes.com/2020/02/26/science/metal-plants-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farm.html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23107F-4D6C-944A-8762-E37AF6CB5673}"/>
              </a:ext>
            </a:extLst>
          </p:cNvPr>
          <p:cNvSpPr/>
          <p:nvPr/>
        </p:nvSpPr>
        <p:spPr>
          <a:xfrm>
            <a:off x="621555" y="846299"/>
            <a:ext cx="6854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Phyllanthus </a:t>
            </a:r>
            <a:r>
              <a:rPr lang="en-US" i="1" dirty="0" err="1"/>
              <a:t>rufuscheneyi</a:t>
            </a:r>
            <a:r>
              <a:rPr lang="en-US" i="1" dirty="0"/>
              <a:t>:</a:t>
            </a:r>
            <a:r>
              <a:rPr lang="en-US" dirty="0"/>
              <a:t> up to 2.5 </a:t>
            </a:r>
            <a:r>
              <a:rPr lang="en-US" dirty="0" err="1"/>
              <a:t>wt</a:t>
            </a:r>
            <a:r>
              <a:rPr lang="en-US" dirty="0"/>
              <a:t> % Ni in shoots, and 1.23 </a:t>
            </a:r>
            <a:r>
              <a:rPr lang="en-US" dirty="0" err="1"/>
              <a:t>wt</a:t>
            </a:r>
            <a:r>
              <a:rPr lang="en-US" dirty="0"/>
              <a:t> % in leaves; mean 1.8 </a:t>
            </a:r>
            <a:r>
              <a:rPr lang="en-US" dirty="0" err="1"/>
              <a:t>wt</a:t>
            </a:r>
            <a:r>
              <a:rPr lang="en-US" dirty="0"/>
              <a:t> % in seeds and 8830 mg L</a:t>
            </a:r>
            <a:r>
              <a:rPr lang="en-US" baseline="30000" dirty="0"/>
              <a:t>-1</a:t>
            </a:r>
            <a:r>
              <a:rPr lang="en-US" dirty="0"/>
              <a:t> in phloem sap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64911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Pilot-scale </a:t>
            </a:r>
            <a:r>
              <a:rPr lang="en-US" sz="2800" dirty="0" err="1"/>
              <a:t>phytomining</a:t>
            </a:r>
            <a:r>
              <a:rPr lang="en-US" sz="2800" dirty="0"/>
              <a:t> operation in Malaysia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372780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Nkrumah, P.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J. of Geochem.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Explor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114. DOI: ﻿10.1016/j.gexplo.2018.12.003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https://www.nytimes.com/2020/02/26/science/metal-plants-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farm.html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14867115" y="3061610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6626" name="Picture 2" descr="Vegetation on a small plot of land in Sabah, Malaysia, can yield hundreds of pounds of nickel citrate every 6-12 months. The researchers are now testing a larger plot of land.">
            <a:extLst>
              <a:ext uri="{FF2B5EF4-FFF2-40B4-BE49-F238E27FC236}">
                <a16:creationId xmlns:a16="http://schemas.microsoft.com/office/drawing/2014/main" id="{D508A68E-9649-E04C-AD1B-3A0739D35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3" y="910467"/>
            <a:ext cx="6490597" cy="43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61724-E020-CC4F-852B-AD8CA77EA627}"/>
              </a:ext>
            </a:extLst>
          </p:cNvPr>
          <p:cNvSpPr txBox="1"/>
          <p:nvPr/>
        </p:nvSpPr>
        <p:spPr>
          <a:xfrm>
            <a:off x="579550" y="5252820"/>
            <a:ext cx="6550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Vegetation on a small plot of land in Sabah, Malaysia, can yield </a:t>
            </a:r>
            <a:r>
              <a:rPr lang="en-US" b="1" dirty="0"/>
              <a:t>hundreds of pounds of nickel citrate every 6-12 months</a:t>
            </a:r>
            <a:r>
              <a:rPr lang="en-US" dirty="0"/>
              <a:t>. The researchers are now testing a larger plot of land.</a:t>
            </a:r>
          </a:p>
        </p:txBody>
      </p:sp>
      <p:pic>
        <p:nvPicPr>
          <p:cNvPr id="26628" name="Picture 4" descr="A plant&amp;rsquo;s sap turned testing paper a reddish color, indicating high nickel content.">
            <a:extLst>
              <a:ext uri="{FF2B5EF4-FFF2-40B4-BE49-F238E27FC236}">
                <a16:creationId xmlns:a16="http://schemas.microsoft.com/office/drawing/2014/main" id="{09C9D2C6-8E71-E249-B89C-4FAAACD66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95" y="367083"/>
            <a:ext cx="3608561" cy="541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Sukaibin Sumail retrieved nickel sap from a hyperaccumulator tree in Malaysia.">
            <a:extLst>
              <a:ext uri="{FF2B5EF4-FFF2-40B4-BE49-F238E27FC236}">
                <a16:creationId xmlns:a16="http://schemas.microsoft.com/office/drawing/2014/main" id="{46AD5A1D-5BF5-484F-80A3-387C8E0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044" y="2907961"/>
            <a:ext cx="2770228" cy="41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03FC92-2954-3944-8AFC-A278A3C15E24}"/>
              </a:ext>
            </a:extLst>
          </p:cNvPr>
          <p:cNvSpPr/>
          <p:nvPr/>
        </p:nvSpPr>
        <p:spPr>
          <a:xfrm>
            <a:off x="7828595" y="5763345"/>
            <a:ext cx="3604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nyt-imperial"/>
              </a:rPr>
              <a:t>A plant’s sap turned testing paper a reddish color, indicating high nickel content.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DFF30-B002-DC4F-8E3C-D6361755DB7E}"/>
              </a:ext>
            </a:extLst>
          </p:cNvPr>
          <p:cNvSpPr/>
          <p:nvPr/>
        </p:nvSpPr>
        <p:spPr>
          <a:xfrm>
            <a:off x="13482001" y="7040658"/>
            <a:ext cx="2767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Sukaibin</a:t>
            </a:r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Sumail</a:t>
            </a:r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 retrieved nickel sap from a hyperaccumulator tree in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Malaysia.</a:t>
            </a:r>
            <a:r>
              <a:rPr lang="en-US" b="0" i="0" dirty="0" err="1">
                <a:solidFill>
                  <a:srgbClr val="888888"/>
                </a:solidFill>
                <a:effectLst/>
                <a:latin typeface="nyt-imperial"/>
              </a:rPr>
              <a:t>Credit</a:t>
            </a:r>
            <a:r>
              <a:rPr lang="en-US" b="0" i="0" dirty="0">
                <a:solidFill>
                  <a:srgbClr val="888888"/>
                </a:solidFill>
                <a:effectLst/>
                <a:latin typeface="nyt-imperial"/>
              </a:rPr>
              <a:t>...Antony van der Ent</a:t>
            </a:r>
            <a:endParaRPr lang="en-US" dirty="0"/>
          </a:p>
        </p:txBody>
      </p:sp>
      <p:pic>
        <p:nvPicPr>
          <p:cNvPr id="26632" name="Picture 8" descr="Nickel-rich sap being taken from a tree in Malaysia.">
            <a:extLst>
              <a:ext uri="{FF2B5EF4-FFF2-40B4-BE49-F238E27FC236}">
                <a16:creationId xmlns:a16="http://schemas.microsoft.com/office/drawing/2014/main" id="{508C066E-7DB1-A847-A0E4-E7580145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122" y="2806740"/>
            <a:ext cx="4601688" cy="30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2CB1-C832-1B4F-8BB9-73102ACADAEC}"/>
              </a:ext>
            </a:extLst>
          </p:cNvPr>
          <p:cNvSpPr/>
          <p:nvPr/>
        </p:nvSpPr>
        <p:spPr>
          <a:xfrm>
            <a:off x="16349836" y="6234281"/>
            <a:ext cx="2889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Nickel-rich sap being taken from a tree in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Malaysia.</a:t>
            </a:r>
            <a:r>
              <a:rPr lang="en-US" b="0" i="0" dirty="0" err="1">
                <a:solidFill>
                  <a:srgbClr val="888888"/>
                </a:solidFill>
                <a:effectLst/>
                <a:latin typeface="nyt-imperial"/>
              </a:rPr>
              <a:t>Credit</a:t>
            </a:r>
            <a:r>
              <a:rPr lang="en-US" b="0" i="0" dirty="0">
                <a:solidFill>
                  <a:srgbClr val="888888"/>
                </a:solidFill>
                <a:effectLst/>
                <a:latin typeface="nyt-imperial"/>
              </a:rPr>
              <a:t>...Antony van der 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44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Pilot-scale </a:t>
            </a:r>
            <a:r>
              <a:rPr lang="en-US" sz="2800" dirty="0" err="1"/>
              <a:t>phytomining</a:t>
            </a:r>
            <a:r>
              <a:rPr lang="en-US" sz="2800" dirty="0"/>
              <a:t> operation in Malaysia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82975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grist.org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/science/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phytomining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-nickel-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kinabalu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-park-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14867115" y="3061610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61724-E020-CC4F-852B-AD8CA77EA627}"/>
              </a:ext>
            </a:extLst>
          </p:cNvPr>
          <p:cNvSpPr txBox="1"/>
          <p:nvPr/>
        </p:nvSpPr>
        <p:spPr>
          <a:xfrm>
            <a:off x="176723" y="1443841"/>
            <a:ext cx="60320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of August 2021, the </a:t>
            </a:r>
            <a:r>
              <a:rPr lang="en-US" dirty="0" err="1"/>
              <a:t>phytomining</a:t>
            </a:r>
            <a:r>
              <a:rPr lang="en-US" dirty="0"/>
              <a:t> operation in Malaysia was yielding 150 - 250 kg (170 - 280 </a:t>
            </a:r>
            <a:r>
              <a:rPr lang="en-US" dirty="0" err="1"/>
              <a:t>lbs</a:t>
            </a:r>
            <a:r>
              <a:rPr lang="en-US" dirty="0"/>
              <a:t>) of Ni per hectare per year</a:t>
            </a:r>
          </a:p>
          <a:p>
            <a:endParaRPr lang="en-US" dirty="0"/>
          </a:p>
          <a:p>
            <a:r>
              <a:rPr lang="en-US" dirty="0"/>
              <a:t>Farmers net about $3800 per acre, which van der Ent says is “on par with some of the best-performing agricultural crops on fertile soils, while operating costs are similar” (compare to palm oil, $2710 per acre)</a:t>
            </a:r>
          </a:p>
          <a:p>
            <a:endParaRPr lang="en-US" dirty="0"/>
          </a:p>
          <a:p>
            <a:r>
              <a:rPr lang="en-US" dirty="0"/>
              <a:t>Van der Ent’s team has recently formed partnerships in the mining industry who plan to implement Ni </a:t>
            </a:r>
            <a:r>
              <a:rPr lang="en-US" dirty="0" err="1"/>
              <a:t>phytomining</a:t>
            </a:r>
            <a:r>
              <a:rPr lang="en-US" dirty="0"/>
              <a:t> trials in Indonesia (on hold due to COVID as of August 2021)</a:t>
            </a:r>
          </a:p>
          <a:p>
            <a:endParaRPr lang="en-US" dirty="0"/>
          </a:p>
          <a:p>
            <a:r>
              <a:rPr lang="en-US" dirty="0"/>
              <a:t>He has said ”It’s only uptake by industry that is holding up translation of </a:t>
            </a:r>
            <a:r>
              <a:rPr lang="en-US" dirty="0" err="1"/>
              <a:t>phytoming</a:t>
            </a:r>
            <a:r>
              <a:rPr lang="en-US" dirty="0"/>
              <a:t> to large-scale application”</a:t>
            </a:r>
          </a:p>
        </p:txBody>
      </p:sp>
      <p:pic>
        <p:nvPicPr>
          <p:cNvPr id="26630" name="Picture 6" descr="Sukaibin Sumail retrieved nickel sap from a hyperaccumulator tree in Malaysia.">
            <a:extLst>
              <a:ext uri="{FF2B5EF4-FFF2-40B4-BE49-F238E27FC236}">
                <a16:creationId xmlns:a16="http://schemas.microsoft.com/office/drawing/2014/main" id="{46AD5A1D-5BF5-484F-80A3-387C8E0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044" y="2907961"/>
            <a:ext cx="2770228" cy="41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DFF30-B002-DC4F-8E3C-D6361755DB7E}"/>
              </a:ext>
            </a:extLst>
          </p:cNvPr>
          <p:cNvSpPr/>
          <p:nvPr/>
        </p:nvSpPr>
        <p:spPr>
          <a:xfrm>
            <a:off x="13482001" y="7040658"/>
            <a:ext cx="2767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Sukaibin</a:t>
            </a:r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Sumail</a:t>
            </a:r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 retrieved nickel sap from a hyperaccumulator tree in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Malaysia.</a:t>
            </a:r>
            <a:r>
              <a:rPr lang="en-US" b="0" i="0" dirty="0" err="1">
                <a:solidFill>
                  <a:srgbClr val="888888"/>
                </a:solidFill>
                <a:effectLst/>
                <a:latin typeface="nyt-imperial"/>
              </a:rPr>
              <a:t>Credit</a:t>
            </a:r>
            <a:r>
              <a:rPr lang="en-US" b="0" i="0" dirty="0">
                <a:solidFill>
                  <a:srgbClr val="888888"/>
                </a:solidFill>
                <a:effectLst/>
                <a:latin typeface="nyt-imperial"/>
              </a:rPr>
              <a:t>...Antony van der Ent</a:t>
            </a:r>
            <a:endParaRPr lang="en-US" dirty="0"/>
          </a:p>
        </p:txBody>
      </p:sp>
      <p:pic>
        <p:nvPicPr>
          <p:cNvPr id="26632" name="Picture 8" descr="Nickel-rich sap being taken from a tree in Malaysia.">
            <a:extLst>
              <a:ext uri="{FF2B5EF4-FFF2-40B4-BE49-F238E27FC236}">
                <a16:creationId xmlns:a16="http://schemas.microsoft.com/office/drawing/2014/main" id="{508C066E-7DB1-A847-A0E4-E7580145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122" y="2806740"/>
            <a:ext cx="4601688" cy="30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2CB1-C832-1B4F-8BB9-73102ACADAEC}"/>
              </a:ext>
            </a:extLst>
          </p:cNvPr>
          <p:cNvSpPr/>
          <p:nvPr/>
        </p:nvSpPr>
        <p:spPr>
          <a:xfrm>
            <a:off x="16349836" y="6234281"/>
            <a:ext cx="2889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latin typeface="nyt-imperial"/>
              </a:rPr>
              <a:t>Nickel-rich sap being taken from a tree in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nyt-imperial"/>
              </a:rPr>
              <a:t>Malaysia.</a:t>
            </a:r>
            <a:r>
              <a:rPr lang="en-US" b="0" i="0" dirty="0" err="1">
                <a:solidFill>
                  <a:srgbClr val="888888"/>
                </a:solidFill>
                <a:effectLst/>
                <a:latin typeface="nyt-imperial"/>
              </a:rPr>
              <a:t>Credit</a:t>
            </a:r>
            <a:r>
              <a:rPr lang="en-US" b="0" i="0" dirty="0">
                <a:solidFill>
                  <a:srgbClr val="888888"/>
                </a:solidFill>
                <a:effectLst/>
                <a:latin typeface="nyt-imperial"/>
              </a:rPr>
              <a:t>...Antony van der Ent</a:t>
            </a:r>
            <a:endParaRPr lang="en-US" dirty="0"/>
          </a:p>
        </p:txBody>
      </p:sp>
      <p:pic>
        <p:nvPicPr>
          <p:cNvPr id="31746" name="Picture 2" descr="Antony van der Ent">
            <a:extLst>
              <a:ext uri="{FF2B5EF4-FFF2-40B4-BE49-F238E27FC236}">
                <a16:creationId xmlns:a16="http://schemas.microsoft.com/office/drawing/2014/main" id="{904052B7-CBB2-A642-A8DE-D480524B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58" y="940462"/>
            <a:ext cx="5540456" cy="41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AA4373-2657-D94A-8FF5-D75CDC5D1545}"/>
              </a:ext>
            </a:extLst>
          </p:cNvPr>
          <p:cNvSpPr/>
          <p:nvPr/>
        </p:nvSpPr>
        <p:spPr>
          <a:xfrm>
            <a:off x="6348858" y="5095804"/>
            <a:ext cx="5540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C3830"/>
                </a:solidFill>
                <a:effectLst/>
                <a:latin typeface="Basis Grotesque"/>
              </a:rPr>
              <a:t>Antony van der Ent, left, and his colleague </a:t>
            </a:r>
            <a:r>
              <a:rPr lang="en-US" b="0" i="0" dirty="0" err="1">
                <a:solidFill>
                  <a:srgbClr val="3C3830"/>
                </a:solidFill>
                <a:effectLst/>
                <a:latin typeface="Basis Grotesque"/>
              </a:rPr>
              <a:t>Sukaibin</a:t>
            </a:r>
            <a:r>
              <a:rPr lang="en-US" b="0" i="0" dirty="0">
                <a:solidFill>
                  <a:srgbClr val="3C3830"/>
                </a:solidFill>
                <a:effectLst/>
                <a:latin typeface="Basis Grotesque"/>
              </a:rPr>
              <a:t> </a:t>
            </a:r>
            <a:r>
              <a:rPr lang="en-US" b="0" i="0" dirty="0" err="1">
                <a:solidFill>
                  <a:srgbClr val="3C3830"/>
                </a:solidFill>
                <a:effectLst/>
                <a:latin typeface="Basis Grotesque"/>
              </a:rPr>
              <a:t>Sumail</a:t>
            </a:r>
            <a:r>
              <a:rPr lang="en-US" b="0" i="0" dirty="0">
                <a:solidFill>
                  <a:srgbClr val="3C3830"/>
                </a:solidFill>
                <a:effectLst/>
                <a:latin typeface="Basis Grotesque"/>
              </a:rPr>
              <a:t>, a local field researcher, examine a </a:t>
            </a:r>
            <a:r>
              <a:rPr lang="en-US" b="0" i="1" dirty="0">
                <a:solidFill>
                  <a:srgbClr val="3C3830"/>
                </a:solidFill>
                <a:effectLst/>
                <a:latin typeface="Basis Grotesque"/>
              </a:rPr>
              <a:t>P. </a:t>
            </a:r>
            <a:r>
              <a:rPr lang="en-US" b="0" i="1" dirty="0" err="1">
                <a:solidFill>
                  <a:srgbClr val="3C3830"/>
                </a:solidFill>
                <a:effectLst/>
                <a:latin typeface="Basis Grotesque"/>
              </a:rPr>
              <a:t>rufuschaneyi</a:t>
            </a:r>
            <a:r>
              <a:rPr lang="en-US" b="0" i="1" dirty="0">
                <a:solidFill>
                  <a:srgbClr val="3C3830"/>
                </a:solidFill>
                <a:effectLst/>
                <a:latin typeface="Basis Grotesque"/>
              </a:rPr>
              <a:t> </a:t>
            </a:r>
            <a:r>
              <a:rPr lang="en-US" b="0" i="0" dirty="0">
                <a:solidFill>
                  <a:srgbClr val="3C3830"/>
                </a:solidFill>
                <a:effectLst/>
                <a:latin typeface="Basis Grotesque"/>
              </a:rPr>
              <a:t>at the test plot in Kinabalu Park.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01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What about cobalt?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189138" y="630997"/>
            <a:ext cx="11813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 is not essential for plants and is not involved in any metabolic processes for higher plants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In contrast, Ni is essential for nitrogen assimilation (in the enzyme urease)</a:t>
            </a:r>
          </a:p>
          <a:p>
            <a:pPr marL="285750" indent="-285750">
              <a:buFontTx/>
              <a:buChar char="-"/>
            </a:pPr>
            <a:r>
              <a:rPr lang="en-US" dirty="0"/>
              <a:t>Excess Co disrupts photosynthesis, and induces Fe deficiency and production of reactive oxidative species leading to leaf yellowing (chlorosis) and stunted growth</a:t>
            </a:r>
          </a:p>
          <a:p>
            <a:pPr marL="285750" indent="-285750">
              <a:buFontTx/>
              <a:buChar char="-"/>
            </a:pPr>
            <a:r>
              <a:rPr lang="en-US" dirty="0"/>
              <a:t>Co hyperaccumulation is rare (~40 species known, 2020), and has mostly been found in Cu-Co outcrops of the Copperbelt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E96178-91A1-E149-8B8A-8AAEA9E69930}"/>
              </a:ext>
            </a:extLst>
          </p:cNvPr>
          <p:cNvSpPr txBox="1"/>
          <p:nvPr/>
        </p:nvSpPr>
        <p:spPr>
          <a:xfrm>
            <a:off x="0" y="6211669"/>
            <a:ext cx="1103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Paul, A. L. D.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Plant and Soil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455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289. DOI: ﻿10.1007/s11104-020-04629-7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Hitzman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M.W.,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Bookstrom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A.A., Slack, J.F.,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Zientek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M.L. - Cobalt—Styles of deposits and the search for primary deposits: U.S. Geological Survey Open-File Report 2017–1155, https://pubs.usgs.gov/of/2017/1155/ofr20171155.pdf (image)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3BF0CCC-D48B-5147-9DEE-ECA09338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53" y="2393668"/>
            <a:ext cx="7488493" cy="35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4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Feasibility of cobalt </a:t>
            </a:r>
            <a:r>
              <a:rPr lang="en-US" sz="2800" dirty="0" err="1"/>
              <a:t>phytomining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396334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Paul, A. L. D.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Plant and Soil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455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289. DOI: ﻿10.1007/s11104-020-04629-7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Kramer, D.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Physics Today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24. DOI: ﻿10.1063/PT.3.4791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F748E-33B2-3449-9788-B5FB5ABAAB1D}"/>
              </a:ext>
            </a:extLst>
          </p:cNvPr>
          <p:cNvSpPr txBox="1"/>
          <p:nvPr/>
        </p:nvSpPr>
        <p:spPr>
          <a:xfrm>
            <a:off x="258687" y="647938"/>
            <a:ext cx="942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Southeast Asian </a:t>
            </a:r>
            <a:r>
              <a:rPr lang="en-US" i="1" dirty="0" err="1"/>
              <a:t>Rinorea</a:t>
            </a:r>
            <a:r>
              <a:rPr lang="en-US" dirty="0"/>
              <a:t> species have been reported to accumulate up to 670 </a:t>
            </a:r>
            <a:r>
              <a:rPr lang="en-US" dirty="0" err="1"/>
              <a:t>μg</a:t>
            </a:r>
            <a:r>
              <a:rPr lang="en-US" dirty="0"/>
              <a:t> g</a:t>
            </a:r>
            <a:r>
              <a:rPr lang="en-US" baseline="30000" dirty="0"/>
              <a:t>-1</a:t>
            </a:r>
            <a:r>
              <a:rPr lang="en-US" dirty="0"/>
              <a:t> Co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This is only 0.067 </a:t>
            </a:r>
            <a:r>
              <a:rPr lang="en-US" dirty="0" err="1"/>
              <a:t>wt</a:t>
            </a:r>
            <a:r>
              <a:rPr lang="en-US" dirty="0"/>
              <a:t> % Co, whereas earlier economic viability calculations for nickel assumed 1-2 </a:t>
            </a:r>
            <a:r>
              <a:rPr lang="en-US" dirty="0" err="1"/>
              <a:t>wt</a:t>
            </a:r>
            <a:r>
              <a:rPr lang="en-US" dirty="0"/>
              <a:t> % Ni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 only costs about 2.3x as much as Ni; this doesn’t look so economically viable!</a:t>
            </a:r>
          </a:p>
        </p:txBody>
      </p:sp>
      <p:pic>
        <p:nvPicPr>
          <p:cNvPr id="22530" name="Picture 2" descr="cobalt chips">
            <a:extLst>
              <a:ext uri="{FF2B5EF4-FFF2-40B4-BE49-F238E27FC236}">
                <a16:creationId xmlns:a16="http://schemas.microsoft.com/office/drawing/2014/main" id="{2F8DB133-5FC7-9A49-8DD4-75D57EA9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97" y="136525"/>
            <a:ext cx="2745717" cy="18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19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836"/>
          </a:xfrm>
        </p:spPr>
        <p:txBody>
          <a:bodyPr>
            <a:noAutofit/>
          </a:bodyPr>
          <a:lstStyle/>
          <a:p>
            <a:r>
              <a:rPr lang="en-US" sz="2800" dirty="0"/>
              <a:t>Feasibility of cobalt </a:t>
            </a:r>
            <a:r>
              <a:rPr lang="en-US" sz="2800" dirty="0" err="1"/>
              <a:t>phytomining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396334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Paul, A. L. D.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Plant and Soil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455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289. DOI: ﻿10.1007/s11104-020-04629-7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Kramer, D.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Physics Today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24. DOI: ﻿10.1063/PT.3.4791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7981406" y="854438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F748E-33B2-3449-9788-B5FB5ABAAB1D}"/>
              </a:ext>
            </a:extLst>
          </p:cNvPr>
          <p:cNvSpPr txBox="1"/>
          <p:nvPr/>
        </p:nvSpPr>
        <p:spPr>
          <a:xfrm>
            <a:off x="258687" y="647938"/>
            <a:ext cx="942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Southeast Asian </a:t>
            </a:r>
            <a:r>
              <a:rPr lang="en-US" i="1" dirty="0" err="1"/>
              <a:t>Rinorea</a:t>
            </a:r>
            <a:r>
              <a:rPr lang="en-US" dirty="0"/>
              <a:t> species have been reported to accumulate up to 670 </a:t>
            </a:r>
            <a:r>
              <a:rPr lang="en-US" dirty="0" err="1"/>
              <a:t>μg</a:t>
            </a:r>
            <a:r>
              <a:rPr lang="en-US" dirty="0"/>
              <a:t> g</a:t>
            </a:r>
            <a:r>
              <a:rPr lang="en-US" baseline="30000" dirty="0"/>
              <a:t>-1</a:t>
            </a:r>
            <a:r>
              <a:rPr lang="en-US" dirty="0"/>
              <a:t> Co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This is only 0.067 </a:t>
            </a:r>
            <a:r>
              <a:rPr lang="en-US" dirty="0" err="1"/>
              <a:t>wt</a:t>
            </a:r>
            <a:r>
              <a:rPr lang="en-US" dirty="0"/>
              <a:t> % Co, whereas earlier economic viability calculations for nickel assumed 1-2 </a:t>
            </a:r>
            <a:r>
              <a:rPr lang="en-US" dirty="0" err="1"/>
              <a:t>wt</a:t>
            </a:r>
            <a:r>
              <a:rPr lang="en-US" dirty="0"/>
              <a:t> % Ni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 only costs about 2.3x as much as Ni; this doesn’t look so economically viable!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BEFD3-40AA-E446-8E30-A44A58B6117C}"/>
              </a:ext>
            </a:extLst>
          </p:cNvPr>
          <p:cNvSpPr txBox="1"/>
          <p:nvPr/>
        </p:nvSpPr>
        <p:spPr>
          <a:xfrm>
            <a:off x="3444241" y="2883605"/>
            <a:ext cx="85913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fellow at ARPA-E, </a:t>
            </a:r>
            <a:r>
              <a:rPr lang="en-US" b="1" dirty="0"/>
              <a:t>Dr. Elizabeth </a:t>
            </a:r>
            <a:r>
              <a:rPr lang="en-US" b="1" dirty="0" err="1"/>
              <a:t>Troein</a:t>
            </a:r>
            <a:r>
              <a:rPr lang="en-US" dirty="0"/>
              <a:t>, is exploring </a:t>
            </a:r>
            <a:r>
              <a:rPr lang="en-US" dirty="0" err="1"/>
              <a:t>phytomining</a:t>
            </a:r>
            <a:r>
              <a:rPr lang="en-US" dirty="0"/>
              <a:t> as a domestic source of metals to reduce the need for carbon-intensive hard-rock mining.</a:t>
            </a:r>
          </a:p>
          <a:p>
            <a:endParaRPr lang="en-US" dirty="0"/>
          </a:p>
          <a:p>
            <a:r>
              <a:rPr lang="en-US" b="1" dirty="0"/>
              <a:t>Dr. Antony van der Ent</a:t>
            </a:r>
            <a:r>
              <a:rPr lang="en-US" dirty="0"/>
              <a:t> (University of Queensland) says little R&amp;D has gone into cobalt </a:t>
            </a:r>
            <a:r>
              <a:rPr lang="en-US" dirty="0" err="1"/>
              <a:t>phytomining</a:t>
            </a:r>
            <a:r>
              <a:rPr lang="en-US" dirty="0"/>
              <a:t>, and that it should be centered in central Africa (Copperbelt) where cobalt-enriched soils and mine waste exist. He also says that any Ni hyperaccumulator will also accumulate </a:t>
            </a:r>
            <a:r>
              <a:rPr lang="en-US" i="1" dirty="0"/>
              <a:t>some</a:t>
            </a:r>
            <a:r>
              <a:rPr lang="en-US" dirty="0"/>
              <a:t> Co, but the metals will compete and Ni will typically be more abundant.</a:t>
            </a:r>
          </a:p>
          <a:p>
            <a:endParaRPr lang="en-US" b="1" dirty="0"/>
          </a:p>
          <a:p>
            <a:r>
              <a:rPr lang="en-US" b="1" dirty="0"/>
              <a:t>Dr. Rufus Chaney</a:t>
            </a:r>
            <a:r>
              <a:rPr lang="en-US" dirty="0"/>
              <a:t> (retired Dept. of Agriculture scientist) suggests using bioengineering to convert a Ni/Co hyperaccumulator into a Co-only hyperaccumulator that ignores Ni.</a:t>
            </a:r>
          </a:p>
          <a:p>
            <a:pPr marL="285750" indent="-285750">
              <a:buFontTx/>
              <a:buChar char="-"/>
            </a:pPr>
            <a:r>
              <a:rPr lang="en-US" dirty="0"/>
              <a:t>(Bio-engineer Co hyperaccumulators that accumulate &gt;1 </a:t>
            </a:r>
            <a:r>
              <a:rPr lang="en-US" dirty="0" err="1"/>
              <a:t>wt</a:t>
            </a:r>
            <a:r>
              <a:rPr lang="en-US" dirty="0"/>
              <a:t> % Co?)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C2871-8076-064E-8CF0-27EB3AE4D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17" y="1960642"/>
            <a:ext cx="10033383" cy="7869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09CE738-24E6-BD4A-98E2-45673F8AF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6"/>
          <a:stretch/>
        </p:blipFill>
        <p:spPr>
          <a:xfrm>
            <a:off x="156417" y="3580044"/>
            <a:ext cx="3287824" cy="1740520"/>
          </a:xfrm>
          <a:prstGeom prst="rect">
            <a:avLst/>
          </a:prstGeom>
        </p:spPr>
      </p:pic>
      <p:pic>
        <p:nvPicPr>
          <p:cNvPr id="22530" name="Picture 2" descr="cobalt chips">
            <a:extLst>
              <a:ext uri="{FF2B5EF4-FFF2-40B4-BE49-F238E27FC236}">
                <a16:creationId xmlns:a16="http://schemas.microsoft.com/office/drawing/2014/main" id="{2F8DB133-5FC7-9A49-8DD4-75D57EA9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97" y="136525"/>
            <a:ext cx="2745717" cy="18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72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OEM’s announced goals translate to estimated cumulative light duty electric vehicle sales of 55-72 million by 2025 globally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417126"/>
            <a:ext cx="11962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https://www.iea.org/reports/global-ev-outlook-2021/trends-and-developments-in-electric-vehicle-markets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https://www.whitehouse.gov/briefing-room/statements-releases/2021/08/02/updated-fact-sheet-bipartisan-infrastructure-investment-and-jobs-act/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6A494A-1988-7A4F-8553-806A76F9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200"/>
            <a:ext cx="8680187" cy="52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06742-4305-9A4C-A39B-6C8B0938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79" y="910582"/>
            <a:ext cx="7404100" cy="317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AF3FA4-A044-0647-B570-82DFD90BA8A3}"/>
              </a:ext>
            </a:extLst>
          </p:cNvPr>
          <p:cNvSpPr txBox="1"/>
          <p:nvPr/>
        </p:nvSpPr>
        <p:spPr>
          <a:xfrm>
            <a:off x="6428439" y="3012767"/>
            <a:ext cx="5658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OEM announcements in the first trimester of 2021:</a:t>
            </a:r>
          </a:p>
          <a:p>
            <a:pPr marL="285750" indent="-285750">
              <a:buFontTx/>
              <a:buChar char="-"/>
            </a:pPr>
            <a:r>
              <a:rPr lang="en-US" dirty="0"/>
              <a:t>Volvo will only sell electric cars from 2030</a:t>
            </a:r>
          </a:p>
          <a:p>
            <a:pPr marL="285750" indent="-285750">
              <a:buFontTx/>
              <a:buChar char="-"/>
            </a:pPr>
            <a:r>
              <a:rPr lang="en-US" dirty="0"/>
              <a:t>Ford will only sell electric cars in Europe from 2030</a:t>
            </a:r>
          </a:p>
          <a:p>
            <a:pPr marL="285750" indent="-285750">
              <a:buFontTx/>
              <a:buChar char="-"/>
            </a:pPr>
            <a:r>
              <a:rPr lang="en-US" dirty="0"/>
              <a:t>Volkswagen wants 70% electric car sales in Europe, and 50% in China and the U.S. by 2030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Stellantis</a:t>
            </a:r>
            <a:r>
              <a:rPr lang="en-US" dirty="0"/>
              <a:t> aims for 70% electric car sales in Europe and 35% in the U.S.</a:t>
            </a:r>
          </a:p>
          <a:p>
            <a:endParaRPr lang="en-US" dirty="0"/>
          </a:p>
          <a:p>
            <a:r>
              <a:rPr lang="en-US" dirty="0"/>
              <a:t>…and Biden’s </a:t>
            </a:r>
            <a:r>
              <a:rPr lang="en-US" b="1" dirty="0"/>
              <a:t>Infrastructure Investment and Jobs Act </a:t>
            </a:r>
            <a:r>
              <a:rPr lang="en-US" dirty="0"/>
              <a:t>includes a $7.5 billion investment ”to build out the first-ever national network of EV chargers in the United States” to accelerate EV adoption in the U.S.</a:t>
            </a:r>
          </a:p>
        </p:txBody>
      </p:sp>
    </p:spTree>
    <p:extLst>
      <p:ext uri="{BB962C8B-B14F-4D97-AF65-F5344CB8AC3E}">
        <p14:creationId xmlns:p14="http://schemas.microsoft.com/office/powerpoint/2010/main" val="252437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As EV production ramps up, sourcing the elements required for EV batteries is becoming increasingly difficult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211669"/>
            <a:ext cx="1103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Kramer, D.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Physics Today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20. DOI: ﻿10.1063/PT.3.4745</a:t>
            </a:r>
          </a:p>
          <a:p>
            <a:pPr marL="342900" indent="-342900">
              <a:buFontTx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https://en.wikipedia.org/wiki/Prices_of_chemical_elements</a:t>
            </a:r>
          </a:p>
          <a:p>
            <a:pPr marL="342900" indent="-3429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https://www.iea.org/reports/global-ev-outlook-2021/trends-and-developments-in-electric-vehicle-markets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F3FA4-A044-0647-B570-82DFD90BA8A3}"/>
              </a:ext>
            </a:extLst>
          </p:cNvPr>
          <p:cNvSpPr txBox="1"/>
          <p:nvPr/>
        </p:nvSpPr>
        <p:spPr>
          <a:xfrm>
            <a:off x="0" y="862346"/>
            <a:ext cx="11601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Most EVs use </a:t>
            </a:r>
            <a:r>
              <a:rPr lang="en-US" b="1" dirty="0"/>
              <a:t>NMC</a:t>
            </a:r>
            <a:r>
              <a:rPr lang="en-US" dirty="0"/>
              <a:t> batteries (LiNi</a:t>
            </a:r>
            <a:r>
              <a:rPr lang="en-US" baseline="-25000" dirty="0"/>
              <a:t>x</a:t>
            </a:r>
            <a:r>
              <a:rPr lang="en-US" dirty="0"/>
              <a:t>Mn</a:t>
            </a:r>
            <a:r>
              <a:rPr lang="en-US" baseline="-25000" dirty="0"/>
              <a:t>y</a:t>
            </a:r>
            <a:r>
              <a:rPr lang="en-US" dirty="0"/>
              <a:t>Co</a:t>
            </a:r>
            <a:r>
              <a:rPr lang="en-US" baseline="-25000" dirty="0"/>
              <a:t>z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cathode); Tesla uses </a:t>
            </a:r>
            <a:r>
              <a:rPr lang="en-US" b="1" dirty="0"/>
              <a:t>NCA</a:t>
            </a:r>
            <a:r>
              <a:rPr lang="en-US" dirty="0"/>
              <a:t> batteries (LiNi</a:t>
            </a:r>
            <a:r>
              <a:rPr lang="en-US" baseline="-25000" dirty="0"/>
              <a:t>x</a:t>
            </a:r>
            <a:r>
              <a:rPr lang="en-US" dirty="0"/>
              <a:t>Co</a:t>
            </a:r>
            <a:r>
              <a:rPr lang="en-US" baseline="-25000" dirty="0"/>
              <a:t>y</a:t>
            </a:r>
            <a:r>
              <a:rPr lang="en-US" dirty="0"/>
              <a:t>Al</a:t>
            </a:r>
            <a:r>
              <a:rPr lang="en-US" baseline="-25000" dirty="0"/>
              <a:t>z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cathode)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Both NMC and NCA batteries require </a:t>
            </a:r>
            <a:r>
              <a:rPr lang="en-US" b="1" dirty="0"/>
              <a:t>Ni</a:t>
            </a:r>
            <a:r>
              <a:rPr lang="en-US" dirty="0"/>
              <a:t> and </a:t>
            </a:r>
            <a:r>
              <a:rPr lang="en-US" b="1" dirty="0"/>
              <a:t>Co</a:t>
            </a:r>
            <a:r>
              <a:rPr lang="en-US" dirty="0"/>
              <a:t>, which are relatively expensive</a:t>
            </a:r>
            <a:endParaRPr lang="en-US" b="1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 October of this year, Tesla announced that it will be switching to </a:t>
            </a:r>
            <a:r>
              <a:rPr lang="en-US" b="1" dirty="0"/>
              <a:t>LFP batteries </a:t>
            </a:r>
            <a:r>
              <a:rPr lang="en-US" dirty="0"/>
              <a:t>(LiFePO</a:t>
            </a:r>
            <a:r>
              <a:rPr lang="en-US" baseline="-25000" dirty="0"/>
              <a:t>4</a:t>
            </a:r>
            <a:r>
              <a:rPr lang="en-US" dirty="0"/>
              <a:t> cathode) for all standard-range EVs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3DF652-3AB4-734C-B725-177E168A6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91" y="2291666"/>
            <a:ext cx="5553309" cy="43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C68C3F-9067-ED42-887E-40E67D000F53}"/>
              </a:ext>
            </a:extLst>
          </p:cNvPr>
          <p:cNvCxnSpPr/>
          <p:nvPr/>
        </p:nvCxnSpPr>
        <p:spPr>
          <a:xfrm flipV="1">
            <a:off x="7387602" y="4443648"/>
            <a:ext cx="314793" cy="4347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5A54B4-DDAE-6D42-8B8D-8FBDCD419B7F}"/>
              </a:ext>
            </a:extLst>
          </p:cNvPr>
          <p:cNvCxnSpPr>
            <a:cxnSpLocks/>
          </p:cNvCxnSpPr>
          <p:nvPr/>
        </p:nvCxnSpPr>
        <p:spPr>
          <a:xfrm flipH="1">
            <a:off x="7806028" y="3795086"/>
            <a:ext cx="52927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CF0FD62-1902-6343-8BC0-3DE0DC09C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81352"/>
              </p:ext>
            </p:extLst>
          </p:nvPr>
        </p:nvGraphicFramePr>
        <p:xfrm>
          <a:off x="690614" y="2988381"/>
          <a:ext cx="3163728" cy="270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4966">
                  <a:extLst>
                    <a:ext uri="{9D8B030D-6E8A-4147-A177-3AD203B41FA5}">
                      <a16:colId xmlns:a16="http://schemas.microsoft.com/office/drawing/2014/main" val="1891039070"/>
                    </a:ext>
                  </a:extLst>
                </a:gridCol>
                <a:gridCol w="1528762">
                  <a:extLst>
                    <a:ext uri="{9D8B030D-6E8A-4147-A177-3AD203B41FA5}">
                      <a16:colId xmlns:a16="http://schemas.microsoft.com/office/drawing/2014/main" val="2090159939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Element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Price (USD/kg)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4661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Lithium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81.4 - 85.6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23826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Aluminum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1.79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56605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Manganese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996287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Cobalt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32.81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84811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Nickel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13.9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867118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0.424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653865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Phosphorus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2.69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8354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E2CB3D-C210-7F4D-B269-222AC49F7E28}"/>
              </a:ext>
            </a:extLst>
          </p:cNvPr>
          <p:cNvSpPr txBox="1"/>
          <p:nvPr/>
        </p:nvSpPr>
        <p:spPr>
          <a:xfrm>
            <a:off x="3875058" y="334207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05FCE-FD95-5A40-8280-7350A939C278}"/>
              </a:ext>
            </a:extLst>
          </p:cNvPr>
          <p:cNvSpPr txBox="1"/>
          <p:nvPr/>
        </p:nvSpPr>
        <p:spPr>
          <a:xfrm>
            <a:off x="3825364" y="470722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58FB0F-5C5D-0A4A-BB19-C5BFCD7D9121}"/>
              </a:ext>
            </a:extLst>
          </p:cNvPr>
          <p:cNvSpPr txBox="1"/>
          <p:nvPr/>
        </p:nvSpPr>
        <p:spPr>
          <a:xfrm>
            <a:off x="3854342" y="434376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424942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8B9C69A-A6E5-554F-A2CC-009C30245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780" y="3600210"/>
            <a:ext cx="2743200" cy="3004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In NMC and NCA lithium ion batteries, more cobalt means higher stability:</a:t>
            </a:r>
            <a:r>
              <a:rPr lang="en-US" sz="2800" baseline="30000" dirty="0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411846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Li, M. and Lu, J. Cobalt in lithium-ion batteries.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367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6481. DOI: ﻿10.1126/science.aba9168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nickelinstitute.org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/blog/2020/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/battle-of-the-batteries-cost-versus-performance/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F3FA4-A044-0647-B570-82DFD90BA8A3}"/>
              </a:ext>
            </a:extLst>
          </p:cNvPr>
          <p:cNvSpPr txBox="1"/>
          <p:nvPr/>
        </p:nvSpPr>
        <p:spPr>
          <a:xfrm>
            <a:off x="167839" y="854438"/>
            <a:ext cx="118093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“in nickel-rich NMC compositions, thermal stability, which is crucial for avoiding catastrophic failures, as well as cycle stability drastically dropped in comparison to equal nickel-cobalt fractions”</a:t>
            </a:r>
          </a:p>
          <a:p>
            <a:endParaRPr lang="en-US" dirty="0"/>
          </a:p>
          <a:p>
            <a:r>
              <a:rPr lang="en-US" dirty="0"/>
              <a:t>“The NMC systems with progressively higher nickel content from NMC 111, 532, 622, 811 (where 111 represent 1 part nickel, 1 part manganese, and 1 part cobalt mass composition, respectively) follow a steady trend in decreasing cycle stability and safety”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LFP cathode material is </a:t>
            </a:r>
            <a:r>
              <a:rPr lang="en-US" b="1" dirty="0"/>
              <a:t>43% less expensive</a:t>
            </a:r>
            <a:r>
              <a:rPr lang="en-US" dirty="0"/>
              <a:t> per kWh than NMC811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LFP energy density is 65-70% of that of NMC811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An LFP-powered Tesla Model 3 would have only </a:t>
            </a:r>
            <a:r>
              <a:rPr lang="en-US" b="1" dirty="0"/>
              <a:t>66% of the range </a:t>
            </a:r>
            <a:r>
              <a:rPr lang="en-US" dirty="0"/>
              <a:t>of an NCA-powered Model 3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8B8E3D-2E7C-5A4A-86BE-5FBFEAEC8473}"/>
              </a:ext>
            </a:extLst>
          </p:cNvPr>
          <p:cNvSpPr txBox="1">
            <a:spLocks/>
          </p:cNvSpPr>
          <p:nvPr/>
        </p:nvSpPr>
        <p:spPr>
          <a:xfrm>
            <a:off x="0" y="3001780"/>
            <a:ext cx="12024161" cy="854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In switching from NCA to LFP batteries, Tesla is sacrificing energy density for cost:</a:t>
            </a:r>
            <a:r>
              <a:rPr lang="en-US" sz="28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8236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Demand for cobalt is expected to continue rising as the BEV market grows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67586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www.reuters.com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/business/energy/shortages-flagged-ev-materials-lithium-cobalt-2021-07-01/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304F888-6C22-4C4E-BAE3-729B6828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08" y="805309"/>
            <a:ext cx="9069983" cy="56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2F59306-3CBD-A042-8DA9-04864AD8C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760" y="659515"/>
            <a:ext cx="9557584" cy="58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1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The vast majority of Co is mined in the Democratic Republic of the Congo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396335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https://www.reuters.com/business/energy/shortages-flagged-ev-materials-lithium-cobalt-2021-07-01/ (chart)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https://www.nytimes.com/2021/11/29/world/congo-cobalt-albert-yuma-mulimbi.html?auth=linked-google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5D5D5DD0-BD7B-4F47-B31D-61007B16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00" y="894424"/>
            <a:ext cx="8038195" cy="45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F1ABF-34AD-FA40-9F61-AC942D0DECD3}"/>
              </a:ext>
            </a:extLst>
          </p:cNvPr>
          <p:cNvSpPr txBox="1"/>
          <p:nvPr/>
        </p:nvSpPr>
        <p:spPr>
          <a:xfrm>
            <a:off x="280986" y="5628472"/>
            <a:ext cx="11630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Mining conditions in the Democratic Republic of Congo are rife with human rights violations including child labor, causing some to dub cobalt ”the blood diamond of batteries”</a:t>
            </a:r>
          </a:p>
        </p:txBody>
      </p:sp>
    </p:spTree>
    <p:extLst>
      <p:ext uri="{BB962C8B-B14F-4D97-AF65-F5344CB8AC3E}">
        <p14:creationId xmlns:p14="http://schemas.microsoft.com/office/powerpoint/2010/main" val="273860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b="1" dirty="0" err="1"/>
              <a:t>Phytomining</a:t>
            </a:r>
            <a:r>
              <a:rPr lang="en-US" sz="2800" dirty="0"/>
              <a:t> could be an alternative source of Co and 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8378-2BEB-E748-91FC-2A559F575FAD}"/>
              </a:ext>
            </a:extLst>
          </p:cNvPr>
          <p:cNvSpPr txBox="1"/>
          <p:nvPr/>
        </p:nvSpPr>
        <p:spPr>
          <a:xfrm>
            <a:off x="0" y="6567586"/>
            <a:ext cx="1103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F87F4A-1AD8-F349-931C-5B8B297D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903" y="1632941"/>
            <a:ext cx="5582194" cy="4244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DCC6-9F2B-7E4C-B1AC-BFD897B6AE73}"/>
              </a:ext>
            </a:extLst>
          </p:cNvPr>
          <p:cNvSpPr txBox="1"/>
          <p:nvPr/>
        </p:nvSpPr>
        <p:spPr>
          <a:xfrm>
            <a:off x="391888" y="4456320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7741"/>
                </a:solidFill>
              </a:rPr>
              <a:t>(</a:t>
            </a:r>
            <a:r>
              <a:rPr lang="en-US" b="1" dirty="0">
                <a:solidFill>
                  <a:srgbClr val="B97741"/>
                </a:solidFill>
              </a:rPr>
              <a:t>1</a:t>
            </a:r>
            <a:r>
              <a:rPr lang="en-US" dirty="0">
                <a:solidFill>
                  <a:srgbClr val="B97741"/>
                </a:solidFill>
              </a:rPr>
              <a:t>) Ultramafic soils containing high concentrations of Ni, Co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A58C1-E3C2-F742-BC12-712339E6C3C7}"/>
              </a:ext>
            </a:extLst>
          </p:cNvPr>
          <p:cNvSpPr txBox="1"/>
          <p:nvPr/>
        </p:nvSpPr>
        <p:spPr>
          <a:xfrm>
            <a:off x="190600" y="2135990"/>
            <a:ext cx="3218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E5519"/>
                </a:solidFill>
              </a:rPr>
              <a:t>(</a:t>
            </a:r>
            <a:r>
              <a:rPr lang="en-US" b="1" dirty="0">
                <a:solidFill>
                  <a:srgbClr val="4E5519"/>
                </a:solidFill>
              </a:rPr>
              <a:t>2</a:t>
            </a:r>
            <a:r>
              <a:rPr lang="en-US" dirty="0">
                <a:solidFill>
                  <a:srgbClr val="4E5519"/>
                </a:solidFill>
              </a:rPr>
              <a:t>) Hyperaccumulator plants are grown on ultramafic soil.</a:t>
            </a:r>
          </a:p>
          <a:p>
            <a:pPr algn="ctr"/>
            <a:r>
              <a:rPr lang="en-US" dirty="0">
                <a:solidFill>
                  <a:srgbClr val="4E5519"/>
                </a:solidFill>
              </a:rPr>
              <a:t>These plants accumulate large quantities of metal.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DE129-D4EC-8448-A516-B8B990E3F7F8}"/>
              </a:ext>
            </a:extLst>
          </p:cNvPr>
          <p:cNvSpPr txBox="1"/>
          <p:nvPr/>
        </p:nvSpPr>
        <p:spPr>
          <a:xfrm>
            <a:off x="4486596" y="1065675"/>
            <a:ext cx="32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D5A4E"/>
                </a:solidFill>
              </a:rPr>
              <a:t>(</a:t>
            </a:r>
            <a:r>
              <a:rPr lang="en-US" b="1" dirty="0">
                <a:solidFill>
                  <a:srgbClr val="5D5A4E"/>
                </a:solidFill>
              </a:rPr>
              <a:t>3</a:t>
            </a:r>
            <a:r>
              <a:rPr lang="en-US" dirty="0">
                <a:solidFill>
                  <a:srgbClr val="5D5A4E"/>
                </a:solidFill>
              </a:rPr>
              <a:t>) The plants are harvested and incinerated to yield bio-ore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5C7B3-E0C7-C54F-927A-168BA64E5CC7}"/>
              </a:ext>
            </a:extLst>
          </p:cNvPr>
          <p:cNvSpPr txBox="1"/>
          <p:nvPr/>
        </p:nvSpPr>
        <p:spPr>
          <a:xfrm>
            <a:off x="8748849" y="2412988"/>
            <a:ext cx="32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399"/>
                </a:solidFill>
              </a:rPr>
              <a:t>(</a:t>
            </a:r>
            <a:r>
              <a:rPr lang="en-US" b="1" dirty="0">
                <a:solidFill>
                  <a:srgbClr val="009399"/>
                </a:solidFill>
              </a:rPr>
              <a:t>4</a:t>
            </a:r>
            <a:r>
              <a:rPr lang="en-US" dirty="0">
                <a:solidFill>
                  <a:srgbClr val="009399"/>
                </a:solidFill>
              </a:rPr>
              <a:t>) Pure nickel salt is extracted from the bio-ore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F5EA5-D136-4C49-953E-5F0F4B167FE0}"/>
              </a:ext>
            </a:extLst>
          </p:cNvPr>
          <p:cNvSpPr txBox="1"/>
          <p:nvPr/>
        </p:nvSpPr>
        <p:spPr>
          <a:xfrm>
            <a:off x="8782596" y="4456320"/>
            <a:ext cx="292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D9B86"/>
                </a:solidFill>
              </a:rPr>
              <a:t>(</a:t>
            </a:r>
            <a:r>
              <a:rPr lang="en-US" b="1" dirty="0">
                <a:solidFill>
                  <a:srgbClr val="9D9B86"/>
                </a:solidFill>
              </a:rPr>
              <a:t>5</a:t>
            </a:r>
            <a:r>
              <a:rPr lang="en-US" dirty="0">
                <a:solidFill>
                  <a:srgbClr val="9D9B86"/>
                </a:solidFill>
              </a:rPr>
              <a:t>) Nickel metal is produced from the nickel salt</a:t>
            </a:r>
          </a:p>
        </p:txBody>
      </p:sp>
    </p:spTree>
    <p:extLst>
      <p:ext uri="{BB962C8B-B14F-4D97-AF65-F5344CB8AC3E}">
        <p14:creationId xmlns:p14="http://schemas.microsoft.com/office/powerpoint/2010/main" val="2960624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4F72-4FF4-DC45-A3F1-48950A62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439"/>
          </a:xfrm>
        </p:spPr>
        <p:txBody>
          <a:bodyPr>
            <a:noAutofit/>
          </a:bodyPr>
          <a:lstStyle/>
          <a:p>
            <a:r>
              <a:rPr lang="en-US" sz="2800" dirty="0"/>
              <a:t>Hyperaccumulator plants take up large quantities of metals from the soil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1393-DB92-3541-8F0F-5416C50F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2798-1D90-CB41-8F7F-1A9F12358C3D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9EFB4-ECC8-774F-8911-2CED4779D7FF}"/>
              </a:ext>
            </a:extLst>
          </p:cNvPr>
          <p:cNvSpPr txBox="1"/>
          <p:nvPr/>
        </p:nvSpPr>
        <p:spPr>
          <a:xfrm>
            <a:off x="189138" y="788160"/>
            <a:ext cx="11813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hyperaccumulator contains a significant quantity of metal (</a:t>
            </a:r>
            <a:r>
              <a:rPr lang="en-US" dirty="0" err="1"/>
              <a:t>wt</a:t>
            </a:r>
            <a:r>
              <a:rPr lang="en-US" dirty="0"/>
              <a:t> % metal in the dried leaves; &gt;0.03 </a:t>
            </a:r>
            <a:r>
              <a:rPr lang="en-US" dirty="0" err="1"/>
              <a:t>wt</a:t>
            </a:r>
            <a:r>
              <a:rPr lang="en-US" dirty="0"/>
              <a:t> % Co, &gt;0.1 </a:t>
            </a:r>
            <a:r>
              <a:rPr lang="en-US" dirty="0" err="1"/>
              <a:t>wt</a:t>
            </a:r>
            <a:r>
              <a:rPr lang="en-US" dirty="0"/>
              <a:t> % Ni)</a:t>
            </a:r>
          </a:p>
          <a:p>
            <a:endParaRPr lang="en-US" dirty="0"/>
          </a:p>
          <a:p>
            <a:r>
              <a:rPr lang="en-US" dirty="0"/>
              <a:t>The most broadly accepted hypothesis for why hyperaccumulation evolved is “elemental defense” (herbivory protection functions)</a:t>
            </a:r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D9904E-64F0-8740-9ACB-B8740906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20" y="2125014"/>
            <a:ext cx="8918360" cy="42713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E96178-91A1-E149-8B8A-8AAEA9E69930}"/>
              </a:ext>
            </a:extLst>
          </p:cNvPr>
          <p:cNvSpPr txBox="1"/>
          <p:nvPr/>
        </p:nvSpPr>
        <p:spPr>
          <a:xfrm>
            <a:off x="0" y="6396335"/>
            <a:ext cx="110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der Ent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Environ. Sci. Technol.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4773. DOI: ﻿10.1021/es506031u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Paul, A. L. D.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Plant and Soil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455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289. DOI: ﻿10.1007/s11104-020-04629-7</a:t>
            </a:r>
          </a:p>
        </p:txBody>
      </p:sp>
    </p:spTree>
    <p:extLst>
      <p:ext uri="{BB962C8B-B14F-4D97-AF65-F5344CB8AC3E}">
        <p14:creationId xmlns:p14="http://schemas.microsoft.com/office/powerpoint/2010/main" val="2156536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</TotalTime>
  <Words>3867</Words>
  <Application>Microsoft Macintosh PowerPoint</Application>
  <PresentationFormat>Widescreen</PresentationFormat>
  <Paragraphs>335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Basis Grotesque</vt:lpstr>
      <vt:lpstr>Calibri</vt:lpstr>
      <vt:lpstr>Calibri Light</vt:lpstr>
      <vt:lpstr>nyt-imperial</vt:lpstr>
      <vt:lpstr>Office Theme</vt:lpstr>
      <vt:lpstr>Phytomining Eliza Spear December 3, 2021 Harvard Energy Journal Club</vt:lpstr>
      <vt:lpstr>PowerPoint Presentation</vt:lpstr>
      <vt:lpstr>OEM’s announced goals translate to estimated cumulative light duty electric vehicle sales of 55-72 million by 2025 globally</vt:lpstr>
      <vt:lpstr>As EV production ramps up, sourcing the elements required for EV batteries is becoming increasingly difficult</vt:lpstr>
      <vt:lpstr>In NMC and NCA lithium ion batteries, more cobalt means higher stability:1</vt:lpstr>
      <vt:lpstr>Demand for cobalt is expected to continue rising as the BEV market grows</vt:lpstr>
      <vt:lpstr>The vast majority of Co is mined in the Democratic Republic of the Congo</vt:lpstr>
      <vt:lpstr>Phytomining could be an alternative source of Co and Ni</vt:lpstr>
      <vt:lpstr>Hyperaccumulator plants take up large quantities of metals from the soil</vt:lpstr>
      <vt:lpstr>Hyperaccumulator plants take up large quantities of metals from the soil</vt:lpstr>
      <vt:lpstr>Nickel hyperaccumulator plants are particularly well-explored</vt:lpstr>
      <vt:lpstr>Proposed uses of phytomining / agromining</vt:lpstr>
      <vt:lpstr>Economics of agromining</vt:lpstr>
      <vt:lpstr>Economics of agromining</vt:lpstr>
      <vt:lpstr>Economics of agromining</vt:lpstr>
      <vt:lpstr>Summary of economic feasibility considerations</vt:lpstr>
      <vt:lpstr>Proposed regions for practical implementation of Ni phytomining</vt:lpstr>
      <vt:lpstr>Global target regions for phytomining/agromining Ni (1/2)</vt:lpstr>
      <vt:lpstr>Global target regions for phytomining/agromining Ni (2/2)</vt:lpstr>
      <vt:lpstr>Bio-ore processing options</vt:lpstr>
      <vt:lpstr>Bio-ore processing option details</vt:lpstr>
      <vt:lpstr>Ni phytomining field-trial in Malaysia</vt:lpstr>
      <vt:lpstr>Pilot-scale phytomining operation in Malaysia</vt:lpstr>
      <vt:lpstr>Pilot-scale phytomining operation in Malaysia</vt:lpstr>
      <vt:lpstr>Pilot-scale phytomining operation in Malaysia</vt:lpstr>
      <vt:lpstr>What about cobalt?</vt:lpstr>
      <vt:lpstr>Feasibility of cobalt phytomining?</vt:lpstr>
      <vt:lpstr>Feasibility of cobalt phytomining?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Phytomining</dc:title>
  <dc:creator>Spear, Eliza</dc:creator>
  <cp:lastModifiedBy>Spear, Eliza</cp:lastModifiedBy>
  <cp:revision>134</cp:revision>
  <dcterms:created xsi:type="dcterms:W3CDTF">2021-11-30T00:17:53Z</dcterms:created>
  <dcterms:modified xsi:type="dcterms:W3CDTF">2021-12-03T22:25:27Z</dcterms:modified>
</cp:coreProperties>
</file>