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1" r:id="rId4"/>
    <p:sldId id="258" r:id="rId5"/>
    <p:sldId id="263" r:id="rId6"/>
    <p:sldId id="262" r:id="rId7"/>
    <p:sldId id="264" r:id="rId8"/>
    <p:sldId id="268" r:id="rId9"/>
    <p:sldId id="270" r:id="rId10"/>
    <p:sldId id="259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60" r:id="rId19"/>
    <p:sldId id="274" r:id="rId20"/>
    <p:sldId id="277" r:id="rId21"/>
    <p:sldId id="279" r:id="rId22"/>
    <p:sldId id="275" r:id="rId23"/>
    <p:sldId id="276" r:id="rId24"/>
    <p:sldId id="278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>
        <p:scale>
          <a:sx n="93" d="100"/>
          <a:sy n="93" d="100"/>
        </p:scale>
        <p:origin x="6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4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5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1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0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2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5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4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9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8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7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56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ACA8C9E-2EAC-4A79-850E-E16F8EC6ECBA}" type="datetimeFigureOut">
              <a:rPr lang="en-US" smtClean="0"/>
              <a:t>10/10/2021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FD33E2-133C-4E30-960E-CF5945C7F03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45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ixhyPN0r3g?start=64&amp;feature=oemb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royalsocietypublishing.org/author/Zohm%2C+Hartmu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294E-FE93-4E69-AECC-4A2A1DB664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Recent Developments In Nuclear Fusion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7A9BD-E687-461B-B279-1E89B339C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Harvard Energy Journal Club – 10/8</a:t>
            </a:r>
          </a:p>
          <a:p>
            <a:r>
              <a:rPr lang="en-US" dirty="0"/>
              <a:t>Robert Newman</a:t>
            </a:r>
          </a:p>
        </p:txBody>
      </p:sp>
    </p:spTree>
    <p:extLst>
      <p:ext uri="{BB962C8B-B14F-4D97-AF65-F5344CB8AC3E}">
        <p14:creationId xmlns:p14="http://schemas.microsoft.com/office/powerpoint/2010/main" val="288162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BB3A-9E9B-43AA-8284-56C2FA57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Radius Vs Magnetic Field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D921DA-9D47-4AC5-B89D-26C6D2B64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08" t="19228" b="15180"/>
          <a:stretch/>
        </p:blipFill>
        <p:spPr>
          <a:xfrm>
            <a:off x="3342066" y="1737360"/>
            <a:ext cx="5507867" cy="4263399"/>
          </a:xfrm>
        </p:spPr>
      </p:pic>
    </p:spTree>
    <p:extLst>
      <p:ext uri="{BB962C8B-B14F-4D97-AF65-F5344CB8AC3E}">
        <p14:creationId xmlns:p14="http://schemas.microsoft.com/office/powerpoint/2010/main" val="1011091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D6D8C-07F2-4E97-B87B-D57F687A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8EAAC-FF84-443A-A86F-B45DE99CF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89" t="18977" r="9948" b="14363"/>
          <a:stretch/>
        </p:blipFill>
        <p:spPr>
          <a:xfrm>
            <a:off x="2157434" y="1083924"/>
            <a:ext cx="7525959" cy="4479533"/>
          </a:xfrm>
        </p:spPr>
      </p:pic>
    </p:spTree>
    <p:extLst>
      <p:ext uri="{BB962C8B-B14F-4D97-AF65-F5344CB8AC3E}">
        <p14:creationId xmlns:p14="http://schemas.microsoft.com/office/powerpoint/2010/main" val="26199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3491-A5E8-4312-A283-D45B192F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vs Type II Superconductors</a:t>
            </a:r>
          </a:p>
        </p:txBody>
      </p:sp>
      <p:pic>
        <p:nvPicPr>
          <p:cNvPr id="5122" name="Picture 2" descr="Type-II superconductor - Wikipedia">
            <a:extLst>
              <a:ext uri="{FF2B5EF4-FFF2-40B4-BE49-F238E27FC236}">
                <a16:creationId xmlns:a16="http://schemas.microsoft.com/office/drawing/2014/main" id="{68FD6C8B-029E-4602-8EC7-00B21CC51A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03" y="2000375"/>
            <a:ext cx="342628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ypes of Superconductors">
            <a:extLst>
              <a:ext uri="{FF2B5EF4-FFF2-40B4-BE49-F238E27FC236}">
                <a16:creationId xmlns:a16="http://schemas.microsoft.com/office/drawing/2014/main" id="{100E575D-5CBF-4874-A73F-25FA1591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50" y="2272640"/>
            <a:ext cx="3697248" cy="3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0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B8EC3-ECE2-4A41-A06C-C43EA26C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REBCO Super Conductors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A3E430-2882-4D66-8B10-83EAA5C06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311" t="20126" r="5440" b="16252"/>
          <a:stretch/>
        </p:blipFill>
        <p:spPr>
          <a:xfrm>
            <a:off x="3565132" y="1612718"/>
            <a:ext cx="4864814" cy="4771066"/>
          </a:xfrm>
        </p:spPr>
      </p:pic>
    </p:spTree>
    <p:extLst>
      <p:ext uri="{BB962C8B-B14F-4D97-AF65-F5344CB8AC3E}">
        <p14:creationId xmlns:p14="http://schemas.microsoft.com/office/powerpoint/2010/main" val="357936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485E-7CD4-4B34-9E2A-585CDADE2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</p:spPr>
        <p:txBody>
          <a:bodyPr/>
          <a:lstStyle/>
          <a:p>
            <a:r>
              <a:rPr lang="en-US" dirty="0"/>
              <a:t>Flux Pinning</a:t>
            </a:r>
          </a:p>
        </p:txBody>
      </p:sp>
      <p:pic>
        <p:nvPicPr>
          <p:cNvPr id="8194" name="Picture 2" descr="Flux pinning property of artificial pinning center introduced by  microfabrication - ScienceDirect">
            <a:extLst>
              <a:ext uri="{FF2B5EF4-FFF2-40B4-BE49-F238E27FC236}">
                <a16:creationId xmlns:a16="http://schemas.microsoft.com/office/drawing/2014/main" id="{99A0D6FC-9AFB-49A7-B41D-1C54181291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97" y="2291837"/>
            <a:ext cx="4903590" cy="35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76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94E4-A836-47FA-80AB-D173D506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CFS 20T Magnet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021D1-9EE4-42E4-9CD8-3897CBA1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0" t="16666" r="21696" b="10161"/>
          <a:stretch/>
        </p:blipFill>
        <p:spPr>
          <a:xfrm>
            <a:off x="3083103" y="2039898"/>
            <a:ext cx="6025794" cy="3955074"/>
          </a:xfrm>
        </p:spPr>
      </p:pic>
    </p:spTree>
    <p:extLst>
      <p:ext uri="{BB962C8B-B14F-4D97-AF65-F5344CB8AC3E}">
        <p14:creationId xmlns:p14="http://schemas.microsoft.com/office/powerpoint/2010/main" val="266783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EFF1-82A7-4C86-B03E-434F2EF7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and Ramifications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B30C-47E5-426B-A47D-AAC12EE6F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 feat of being able to build magnet</a:t>
            </a:r>
          </a:p>
          <a:p>
            <a:pPr lvl="1"/>
            <a:r>
              <a:rPr lang="en-US" dirty="0"/>
              <a:t>Removing impurities and defects during manufacturing</a:t>
            </a:r>
          </a:p>
          <a:p>
            <a:pPr lvl="1"/>
            <a:r>
              <a:rPr lang="en-US" dirty="0"/>
              <a:t>Testing and collecting data for refinement</a:t>
            </a:r>
          </a:p>
          <a:p>
            <a:pPr lvl="1"/>
            <a:r>
              <a:rPr lang="en-US" dirty="0"/>
              <a:t>Increasing manufacturing capacity for REBCO</a:t>
            </a:r>
          </a:p>
          <a:p>
            <a:endParaRPr lang="en-US" dirty="0"/>
          </a:p>
          <a:p>
            <a:r>
              <a:rPr lang="en-US" dirty="0"/>
              <a:t>Previous papers proved the efficacy of the SPARC reactor contingent on the high field magnets</a:t>
            </a:r>
          </a:p>
          <a:p>
            <a:r>
              <a:rPr lang="en-US" dirty="0"/>
              <a:t>Extremely compact and powerful magnets could be used in 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2469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8271-4B63-4FF4-A2E9-16FC65BA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Yet to be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E31D-65F0-4F8E-8DD9-1DC3FC7E8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Appropriate materials for plasma contact</a:t>
            </a:r>
          </a:p>
          <a:p>
            <a:endParaRPr lang="en-US" dirty="0"/>
          </a:p>
          <a:p>
            <a:r>
              <a:rPr lang="en-US" dirty="0"/>
              <a:t>Sufficient methods of plasma</a:t>
            </a:r>
          </a:p>
          <a:p>
            <a:endParaRPr lang="en-US" dirty="0"/>
          </a:p>
          <a:p>
            <a:r>
              <a:rPr lang="en-US" dirty="0"/>
              <a:t>Blanket design and tritium breeding</a:t>
            </a:r>
          </a:p>
          <a:p>
            <a:pPr lvl="1"/>
            <a:r>
              <a:rPr lang="en-US" dirty="0"/>
              <a:t>Lithium blankets are required to make tritium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3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DDB2-EF59-426C-9759-05C2E16A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12BD848-E78B-4604-9809-937E32A20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52" t="21913" r="19482" b="20621"/>
          <a:stretch/>
        </p:blipFill>
        <p:spPr>
          <a:xfrm>
            <a:off x="3308279" y="1596015"/>
            <a:ext cx="5368247" cy="4583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E2ADC-8A5B-47F5-99FB-0984F69D0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74" t="55805" r="20919" b="38577"/>
          <a:stretch/>
        </p:blipFill>
        <p:spPr>
          <a:xfrm>
            <a:off x="2625852" y="612101"/>
            <a:ext cx="6559245" cy="70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8BCF-4499-40AF-A112-A3DFFED1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Confinement Fusion</a:t>
            </a:r>
          </a:p>
        </p:txBody>
      </p:sp>
      <p:pic>
        <p:nvPicPr>
          <p:cNvPr id="9218" name="Picture 2" descr="Inertial Confinement - an overview | ScienceDirect Topics">
            <a:extLst>
              <a:ext uri="{FF2B5EF4-FFF2-40B4-BE49-F238E27FC236}">
                <a16:creationId xmlns:a16="http://schemas.microsoft.com/office/drawing/2014/main" id="{FE49146C-5B55-4FDB-AAD5-9735A67B5F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78" y="2373330"/>
            <a:ext cx="6487784" cy="24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5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6BCC-442B-4B8B-AD0F-11DA5AB4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4" name="Picture 10" descr="Nuclear Fusion">
            <a:extLst>
              <a:ext uri="{FF2B5EF4-FFF2-40B4-BE49-F238E27FC236}">
                <a16:creationId xmlns:a16="http://schemas.microsoft.com/office/drawing/2014/main" id="{C4A8F1AD-8845-4C88-809A-4EB1F9A9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1" y="1382900"/>
            <a:ext cx="5359888" cy="324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nding Energy | Physics II">
            <a:extLst>
              <a:ext uri="{FF2B5EF4-FFF2-40B4-BE49-F238E27FC236}">
                <a16:creationId xmlns:a16="http://schemas.microsoft.com/office/drawing/2014/main" id="{3308728D-7554-4DFA-9F5D-C0BF73A941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34" y="700050"/>
            <a:ext cx="6280276" cy="494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119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DC0E-BAD2-43BD-A7F5-1002D847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55B490-0EE3-400A-9414-3636BB4566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Heating from alpha particles is sufficient to continue the reaction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 &gt; 1 g/cm^2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55B490-0EE3-400A-9414-3636BB4566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F1330B5-CF7A-4E9A-B3B9-5F6F8FCC1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0" t="46742" r="64765" b="47265"/>
          <a:stretch/>
        </p:blipFill>
        <p:spPr>
          <a:xfrm>
            <a:off x="5482039" y="3429000"/>
            <a:ext cx="5264729" cy="105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4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7BE4-C953-4167-8C55-36498E80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vs Indirect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C8446-0F68-4847-8410-14A0DEC9B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202509" cy="4023360"/>
          </a:xfrm>
        </p:spPr>
        <p:txBody>
          <a:bodyPr/>
          <a:lstStyle/>
          <a:p>
            <a:r>
              <a:rPr lang="en-US" dirty="0"/>
              <a:t>Direct drive absorbs laser light, ablating spherical shell</a:t>
            </a:r>
          </a:p>
          <a:p>
            <a:endParaRPr lang="en-US" dirty="0"/>
          </a:p>
          <a:p>
            <a:r>
              <a:rPr lang="en-US" dirty="0"/>
              <a:t>Minor instabilities can cause leakages (Rayleigh-Taylor instabilities)</a:t>
            </a:r>
          </a:p>
          <a:p>
            <a:endParaRPr lang="en-US" dirty="0"/>
          </a:p>
          <a:p>
            <a:r>
              <a:rPr lang="en-US" dirty="0"/>
              <a:t>Indirect uses a </a:t>
            </a:r>
            <a:r>
              <a:rPr lang="en-US" dirty="0" err="1"/>
              <a:t>hohlraum</a:t>
            </a:r>
            <a:r>
              <a:rPr lang="en-US" dirty="0"/>
              <a:t> to produce an even distribution of x-rays to be absorbed by the fuel</a:t>
            </a:r>
          </a:p>
          <a:p>
            <a:pPr lvl="1"/>
            <a:r>
              <a:rPr lang="en-US" dirty="0"/>
              <a:t>More similar to thermonuclear warheads</a:t>
            </a:r>
          </a:p>
        </p:txBody>
      </p:sp>
      <p:pic>
        <p:nvPicPr>
          <p:cNvPr id="10242" name="Picture 2" descr="Rugby Hohlraum Kicks Up NIF&amp;#39;s Energy Efficiency">
            <a:extLst>
              <a:ext uri="{FF2B5EF4-FFF2-40B4-BE49-F238E27FC236}">
                <a16:creationId xmlns:a16="http://schemas.microsoft.com/office/drawing/2014/main" id="{3D909571-D4B2-4854-A34C-332FD141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328" y="924674"/>
            <a:ext cx="3646084" cy="51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09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CB83-9136-4F03-A326-FAAA130E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Ignition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7CE01-DC45-4780-8AB1-30AFB97CA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title="How NIF Works">
            <a:hlinkClick r:id="" action="ppaction://media"/>
            <a:extLst>
              <a:ext uri="{FF2B5EF4-FFF2-40B4-BE49-F238E27FC236}">
                <a16:creationId xmlns:a16="http://schemas.microsoft.com/office/drawing/2014/main" id="{07749504-DFE6-4CA3-927C-09E846EB7E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24200" y="1845734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1BAA-265C-4210-85E3-D586BFA1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AD1E7-B6B5-4DF4-A4C9-2AAA28D2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Aug 8, produced 70% of required energy to initiate nuclear reaction</a:t>
            </a:r>
          </a:p>
          <a:p>
            <a:endParaRPr lang="en-US" dirty="0"/>
          </a:p>
          <a:p>
            <a:r>
              <a:rPr lang="en-US" dirty="0"/>
              <a:t>Produced about 10 quadrillion Watts for 100 trillionths of a second</a:t>
            </a:r>
          </a:p>
          <a:p>
            <a:endParaRPr lang="en-US" dirty="0"/>
          </a:p>
          <a:p>
            <a:r>
              <a:rPr lang="en-US" dirty="0"/>
              <a:t>Highest Q in a fusion experiment ever</a:t>
            </a:r>
          </a:p>
          <a:p>
            <a:endParaRPr lang="en-US" dirty="0"/>
          </a:p>
          <a:p>
            <a:r>
              <a:rPr lang="en-US" dirty="0"/>
              <a:t>Parameters responsible for the jump unknown?</a:t>
            </a:r>
          </a:p>
        </p:txBody>
      </p:sp>
    </p:spTree>
    <p:extLst>
      <p:ext uri="{BB962C8B-B14F-4D97-AF65-F5344CB8AC3E}">
        <p14:creationId xmlns:p14="http://schemas.microsoft.com/office/powerpoint/2010/main" val="1681726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FDB3-CEF4-47FD-B795-8C3750EA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Confinement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4B193-CFAF-4C74-B283-5C7A1A1E2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energy efficiency in laser amplification (1 to 1.5%)</a:t>
            </a:r>
          </a:p>
          <a:p>
            <a:pPr lvl="1"/>
            <a:r>
              <a:rPr lang="en-US" dirty="0"/>
              <a:t>Requires Q=350 for electricity break even</a:t>
            </a:r>
          </a:p>
          <a:p>
            <a:endParaRPr lang="en-US" dirty="0"/>
          </a:p>
          <a:p>
            <a:r>
              <a:rPr lang="en-US" dirty="0"/>
              <a:t>Flash lamps to be replaced with laser diodes</a:t>
            </a:r>
          </a:p>
          <a:p>
            <a:endParaRPr lang="en-US" dirty="0"/>
          </a:p>
          <a:p>
            <a:r>
              <a:rPr lang="en-US" dirty="0"/>
              <a:t>Fast Ignition?</a:t>
            </a:r>
          </a:p>
          <a:p>
            <a:endParaRPr lang="en-US" dirty="0"/>
          </a:p>
          <a:p>
            <a:r>
              <a:rPr lang="en-US" dirty="0"/>
              <a:t>Fuel costs</a:t>
            </a:r>
          </a:p>
          <a:p>
            <a:pPr marL="20116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770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3F50B-CD05-482B-8077-038AC81B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60A5A-7B50-47CF-B5CF-5DA7405B1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R.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Betti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P. Y. Chang, B. K. Spears, K. S. Anderson, J. Edwards, M.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Fatenejad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J. D.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Lindl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R. L.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Mccrory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R. Nora, and D.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Shvarts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“Thermonuclear ignition in inertial confinement fusion and comparison with magnetic confinement,”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Physics of Plasmas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vol. 17, no. 5, p. 058102, 2010.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“Bootstrap current,”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Wikipedia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23-Feb-2021. [Online]. Available: https://en.wikipedia.org/wiki/Bootstrap_current.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David Chandler | MIT News Office, “MIT-designed project achieves major advance toward fusion energy,”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MIT News | Massachusetts Institute of Technology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. [Online]. Available: https://news.mit.edu/2021/MIT-CFS-major-advance-toward-fusion-energy-0908.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“Fusion ignition,”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Wikipedia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30-Aug-2021. [Online]. Available: https://en.wikipedia.org/wiki/Fusion_ignition.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“Fusion power,”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Wikipedia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10-Oct-2021. [Online]. Available: https://en.wikipedia.org/wiki/Fusion_power. [Accessed: 11-Oct-2021].</a:t>
            </a:r>
          </a:p>
          <a:p>
            <a:pPr algn="l"/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How NIF Works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. [Online]. Available: https://lasers.llnl.gov/about/how-nif-works.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“HTS Magnets,”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Commonwealth Fusion Systems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. [Online]. Available: https://cfs.energy/technology/hts-magnets.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“Inertial confinement fusion,”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Wikipedia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09-Oct-2021. [Online]. Available: https://en.wikipedia.org/wiki/Inertial_confinement_fusion.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“Lawson criterion,”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Wikipedia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22-Sep-2021. [Online]. Available: https://en.wikipedia.org/wiki/Lawson_criterion. [Accessed: 11-Oct-2021].</a:t>
            </a:r>
          </a:p>
          <a:p>
            <a:pPr algn="l"/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J. Menard, T. Brown, L. El-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Guebaly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M. Boyer, J.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Canik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B. Colling, R. Raman, Z. Wang, Y.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Zhai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P. Buxton, B.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Covele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C. D’Angelo, A. Davis, S. Gerhardt, M.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Gryaznevich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M.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Harb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T.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Hender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S. Kaye, D.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Kingham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M.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Kotschenreuther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S. Mahajan, R.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Maingi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E. Marriott, E. Meier, L.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Mynsberge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C.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Neumeyer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M. Ono, J.-K. Park, S. Sabbagh, V.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Soukhanovskii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P. </a:t>
            </a:r>
            <a:r>
              <a:rPr lang="en-US" sz="1800" b="0" i="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Valanju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and R. Woolley, “Fusion nuclear science facilities and pilot plants based on the spherical tokamak,” </a:t>
            </a:r>
            <a:r>
              <a:rPr lang="en-US" sz="18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Nuclear Fusion</a:t>
            </a:r>
            <a:r>
              <a:rPr lang="en-US" sz="18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</a:rPr>
              <a:t>, vol. 56, no. 10, p. 106023, 2016.</a:t>
            </a:r>
          </a:p>
        </p:txBody>
      </p:sp>
    </p:spTree>
    <p:extLst>
      <p:ext uri="{BB962C8B-B14F-4D97-AF65-F5344CB8AC3E}">
        <p14:creationId xmlns:p14="http://schemas.microsoft.com/office/powerpoint/2010/main" val="42666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3674-D918-4706-A2A5-409AB5F3F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F342-46B5-43BB-A189-61863B4A7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“National Ignition Facility experiment achieves record-breaking yield,” </a:t>
            </a:r>
            <a:r>
              <a:rPr lang="en-US" sz="56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[Online]. Available: https://www.ans.org/news/article-3169/national-ignition-facility-experiment-achieves-recordbreaking-yield/. [Accessed: 11-Oct-2021].</a:t>
            </a:r>
          </a:p>
          <a:p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“National Ignition Facility experiment puts researchers at threshold of fusion ignition,” </a:t>
            </a:r>
            <a:r>
              <a:rPr lang="en-US" sz="56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LLNL</a:t>
            </a:r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[Online]. Available: https://www.llnl.gov/news/national-ignition-facility-experiment-puts-researchers-threshold-fusion-ignition. [Accessed: 11-Oct-2021].</a:t>
            </a:r>
          </a:p>
          <a:p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“Nuclear fusion,” </a:t>
            </a:r>
            <a:r>
              <a:rPr lang="en-US" sz="56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Wikipedia</a:t>
            </a:r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29-Sep-2021. [Online]. Available: https://en.wikipedia.org/wiki/Nuclear_fusion. [Accessed: 11-Oct-2021].</a:t>
            </a:r>
          </a:p>
          <a:p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“SULI19Jun2020_BSorbom - Princeton University Media Central,” </a:t>
            </a:r>
            <a:r>
              <a:rPr lang="en-US" sz="56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Princeton University</a:t>
            </a:r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[Online]. Available: https://mediacentral.princeton.edu/media/SULI19Jun2020_BSorbom/1_82x9z7d7/13468191. [Accessed: 11-Oct-2021].</a:t>
            </a:r>
          </a:p>
          <a:p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“SULI_18Jun20_BBattaglia - Princeton University Media Central,” </a:t>
            </a:r>
            <a:r>
              <a:rPr lang="en-US" sz="56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Princeton University</a:t>
            </a:r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[Online]. Available: https://mediacentral.princeton.edu/media/SULI_18Jun20_BBattaglia/1_r5hr9brn/13468191. [Accessed: 11-Oct-2021].</a:t>
            </a:r>
          </a:p>
          <a:p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“Welcome to the 2020 Introduction to Fusion Energy and Plasma Physics Course,” </a:t>
            </a:r>
            <a:r>
              <a:rPr lang="en-US" sz="5600" b="0" i="1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 Intro Course</a:t>
            </a:r>
            <a:r>
              <a:rPr lang="en-US" sz="5600" b="0" i="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[Online]. Available: https://suli.pppl.gov/2020/course/. [Accessed: 11-Oct-2021].</a:t>
            </a:r>
            <a:endParaRPr lang="en-US" sz="5600" b="0" i="0" dirty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Menard JE. Compact steady-state tokamak performance dependence on magnet and core physics limits. </a:t>
            </a:r>
            <a:r>
              <a:rPr lang="en-US" sz="5600" b="0" i="1" dirty="0" err="1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Philos</a:t>
            </a:r>
            <a:r>
              <a:rPr lang="en-US" sz="5600" b="0" i="1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Trans A Math Phys </a:t>
            </a:r>
            <a:r>
              <a:rPr lang="en-US" sz="5600" b="0" i="1" dirty="0" err="1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5600" b="0" i="1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Sci</a:t>
            </a:r>
            <a:r>
              <a:rPr lang="en-US" sz="5600" b="0" i="0" dirty="0">
                <a:solidFill>
                  <a:srgbClr val="3030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2019;377(2141):20170440. doi:10.1098/rsta.2017.0440</a:t>
            </a:r>
            <a:endParaRPr lang="en-US" sz="5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S.-I. Itoh and K. Itoh 1989 </a:t>
            </a:r>
            <a:r>
              <a:rPr lang="en-US" sz="56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5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Fusion</a:t>
            </a:r>
            <a:r>
              <a:rPr lang="en-US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1031</a:t>
            </a:r>
          </a:p>
          <a:p>
            <a:pPr fontAlgn="base"/>
            <a:r>
              <a:rPr lang="it-IT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Y. Sarazin </a:t>
            </a:r>
            <a:r>
              <a:rPr lang="it-IT" sz="5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2020 </a:t>
            </a:r>
            <a:r>
              <a:rPr lang="it-IT" sz="56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Nucl. Fusion</a:t>
            </a:r>
            <a:r>
              <a:rPr lang="it-IT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5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it-IT" sz="5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016010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 b="0" i="0" u="none" strike="noStrike" dirty="0" err="1">
                <a:solidFill>
                  <a:srgbClr val="3331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Zohm Hartmut"/>
              </a:rPr>
              <a:t>Zohm</a:t>
            </a:r>
            <a:r>
              <a:rPr lang="en-US" sz="5600" b="0" i="0" u="none" strike="noStrike" dirty="0">
                <a:solidFill>
                  <a:srgbClr val="3331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Zohm Hartmut"/>
              </a:rPr>
              <a:t> Hartmut</a:t>
            </a:r>
            <a:r>
              <a:rPr lang="en-US" sz="5600" u="none" strike="noStrike" dirty="0">
                <a:solidFill>
                  <a:srgbClr val="333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>
                <a:solidFill>
                  <a:srgbClr val="333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600" b="0" i="0" dirty="0">
                <a:solidFill>
                  <a:srgbClr val="3331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019 On the size of tokamak fusion power plants </a:t>
            </a:r>
            <a:r>
              <a:rPr lang="en-US" sz="5600" b="0" i="1" dirty="0">
                <a:solidFill>
                  <a:srgbClr val="3331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Phil. Trans. R. Soc. A. </a:t>
            </a:r>
            <a:r>
              <a:rPr lang="en-US" sz="5600" b="1" i="0" dirty="0">
                <a:solidFill>
                  <a:srgbClr val="3331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377</a:t>
            </a:r>
            <a:r>
              <a:rPr lang="en-US" sz="5600" b="0" i="0" dirty="0">
                <a:solidFill>
                  <a:srgbClr val="3331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2017043720170437 https://doi.org/10.1098/rsta.2017.0437</a:t>
            </a:r>
            <a:br>
              <a:rPr lang="en-US" dirty="0"/>
            </a:br>
            <a:b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7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F561-1F9E-458B-96AA-FE9A8DF8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2736-2D59-4B36-955E-132E459C9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High energy density</a:t>
            </a:r>
          </a:p>
          <a:p>
            <a:r>
              <a:rPr lang="en-US" dirty="0"/>
              <a:t>Minimal radioactive waste</a:t>
            </a:r>
          </a:p>
          <a:p>
            <a:r>
              <a:rPr lang="en-US" dirty="0"/>
              <a:t>“Sustainable” fuel</a:t>
            </a:r>
          </a:p>
          <a:p>
            <a:r>
              <a:rPr lang="en-US" dirty="0"/>
              <a:t>Meltdowns are not self-sustaining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4264D-6CEB-4CA9-A361-3A6DA7F1A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3" t="44120" r="25064" b="46367"/>
          <a:stretch/>
        </p:blipFill>
        <p:spPr>
          <a:xfrm>
            <a:off x="1145569" y="1926404"/>
            <a:ext cx="6405937" cy="6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FCEA-C321-4848-A760-3EF256A3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Nuclear Reactions">
            <a:extLst>
              <a:ext uri="{FF2B5EF4-FFF2-40B4-BE49-F238E27FC236}">
                <a16:creationId xmlns:a16="http://schemas.microsoft.com/office/drawing/2014/main" id="{49CDB3C4-A7A4-42F9-AADF-2893ED6A9E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22" y="1067824"/>
            <a:ext cx="7104563" cy="40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20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562C9-6802-49D6-8D64-6737E76E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Is Easy</a:t>
            </a:r>
          </a:p>
        </p:txBody>
      </p:sp>
      <p:pic>
        <p:nvPicPr>
          <p:cNvPr id="4098" name="Picture 2" descr="Fusor - Wikipedia">
            <a:extLst>
              <a:ext uri="{FF2B5EF4-FFF2-40B4-BE49-F238E27FC236}">
                <a16:creationId xmlns:a16="http://schemas.microsoft.com/office/drawing/2014/main" id="{D08BCE7C-58D7-42E0-9FA4-63DEE3682E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18" y="1921441"/>
            <a:ext cx="5509975" cy="41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054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670A-7540-45CD-860E-7A8C9342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Triple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27E10-78EB-41D5-88D1-D39D4C393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693938" cy="446259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Method of measuring the efficacy of a fusion reactor</a:t>
                </a:r>
              </a:p>
              <a:p>
                <a:r>
                  <a:rPr lang="en-US" dirty="0"/>
                  <a:t>Product of the density, temperature, and confinement time --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𝑙𝑜𝑠𝑠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𝑛𝑇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For D-T reaction,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27E10-78EB-41D5-88D1-D39D4C393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693938" cy="4462599"/>
              </a:xfrm>
              <a:blipFill>
                <a:blip r:embed="rId2"/>
                <a:stretch>
                  <a:fillRect l="-2677" t="-1503" r="-3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74848C-3BAB-4F78-8281-B3C5A005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811" y="1788936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3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4601F-30CA-4E85-9604-A6628D19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Confinement Fusion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CE6A2-D518-4348-8EFF-164B7DADD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 descr="Stellar work | The Economist">
            <a:extLst>
              <a:ext uri="{FF2B5EF4-FFF2-40B4-BE49-F238E27FC236}">
                <a16:creationId xmlns:a16="http://schemas.microsoft.com/office/drawing/2014/main" id="{720B58CF-CED5-4ED7-B93B-D916B56C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65" y="2207821"/>
            <a:ext cx="8656630" cy="34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2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251D-3D48-4142-AE52-7F7DAC11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633"/>
            <a:ext cx="10058400" cy="1450757"/>
          </a:xfrm>
        </p:spPr>
        <p:txBody>
          <a:bodyPr/>
          <a:lstStyle/>
          <a:p>
            <a:r>
              <a:rPr lang="en-US" dirty="0"/>
              <a:t>Tokamak </a:t>
            </a:r>
          </a:p>
        </p:txBody>
      </p:sp>
      <p:pic>
        <p:nvPicPr>
          <p:cNvPr id="6146" name="Picture 2" descr="10 Facts About Fusion Energy via Magnetic Confinement - Andlinger Center  for Energy and the Environment">
            <a:extLst>
              <a:ext uri="{FF2B5EF4-FFF2-40B4-BE49-F238E27FC236}">
                <a16:creationId xmlns:a16="http://schemas.microsoft.com/office/drawing/2014/main" id="{DBF7844B-9083-4BCA-B63F-B923A4AE8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62" y="1714390"/>
            <a:ext cx="7151511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E8DE4-14E9-4E7C-AD09-CDFA902FA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0" t="31386" r="25214" b="62472"/>
          <a:stretch/>
        </p:blipFill>
        <p:spPr>
          <a:xfrm>
            <a:off x="453815" y="1967500"/>
            <a:ext cx="3363036" cy="708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1CEA1-41AA-4967-8A2C-DF2330B54F24}"/>
              </a:ext>
            </a:extLst>
          </p:cNvPr>
          <p:cNvSpPr txBox="1"/>
          <p:nvPr/>
        </p:nvSpPr>
        <p:spPr>
          <a:xfrm>
            <a:off x="806521" y="2887038"/>
            <a:ext cx="279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Induce current in the plasma: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central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Bootstrap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Neutral Beam Injection</a:t>
            </a:r>
          </a:p>
        </p:txBody>
      </p:sp>
    </p:spTree>
    <p:extLst>
      <p:ext uri="{BB962C8B-B14F-4D97-AF65-F5344CB8AC3E}">
        <p14:creationId xmlns:p14="http://schemas.microsoft.com/office/powerpoint/2010/main" val="160341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DFC1-3EE9-4697-95A1-1560031D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551A1-84DB-4F03-AC06-B145B483DB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0184" y="3301918"/>
                <a:ext cx="4080895" cy="2961507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𝑛𝑇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1.3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/>
                  <a:t> </a:t>
                </a:r>
              </a:p>
              <a:p>
                <a:pPr marL="0" indent="0" algn="ctr">
                  <a:buNone/>
                </a:pPr>
                <a:endParaRPr lang="en-US" sz="3200" dirty="0"/>
              </a:p>
              <a:p>
                <a:pPr marL="0" indent="0" algn="ctr">
                  <a:buNone/>
                </a:pPr>
                <a:endParaRPr lang="en-US" sz="32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𝑓𝑢𝑠𝑖𝑜𝑛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𝑤𝑎𝑙𝑙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551A1-84DB-4F03-AC06-B145B483D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0184" y="3301918"/>
                <a:ext cx="4080895" cy="2961507"/>
              </a:xfrm>
              <a:blipFill>
                <a:blip r:embed="rId2"/>
                <a:stretch>
                  <a:fillRect t="-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14350E8-C551-4395-B873-6FEECC353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" t="44569" r="53045" b="40225"/>
          <a:stretch/>
        </p:blipFill>
        <p:spPr>
          <a:xfrm>
            <a:off x="554804" y="1737360"/>
            <a:ext cx="6159358" cy="1430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47870-A057-4B1C-A248-9C782BA90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3" t="17978" r="32855" b="15880"/>
          <a:stretch/>
        </p:blipFill>
        <p:spPr>
          <a:xfrm>
            <a:off x="6800922" y="1597095"/>
            <a:ext cx="5309453" cy="378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841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2022</TotalTime>
  <Words>1216</Words>
  <Application>Microsoft Office PowerPoint</Application>
  <PresentationFormat>Widescreen</PresentationFormat>
  <Paragraphs>110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Cambria Math</vt:lpstr>
      <vt:lpstr>Times New Roman</vt:lpstr>
      <vt:lpstr>Retrospect</vt:lpstr>
      <vt:lpstr>Recent Developments In Nuclear Fusion</vt:lpstr>
      <vt:lpstr>PowerPoint Presentation</vt:lpstr>
      <vt:lpstr>Advantages of Fusion</vt:lpstr>
      <vt:lpstr>PowerPoint Presentation</vt:lpstr>
      <vt:lpstr>Fusion Is Easy</vt:lpstr>
      <vt:lpstr>Fusion Triple Product</vt:lpstr>
      <vt:lpstr>Magnetic Confinement Fusion</vt:lpstr>
      <vt:lpstr>Tokamak </vt:lpstr>
      <vt:lpstr>Magnetic Scaling</vt:lpstr>
      <vt:lpstr>Radius Vs Magnetic Field </vt:lpstr>
      <vt:lpstr>PowerPoint Presentation</vt:lpstr>
      <vt:lpstr>Type I vs Type II Superconductors</vt:lpstr>
      <vt:lpstr>REBCO Super Conductors</vt:lpstr>
      <vt:lpstr>Flux Pinning</vt:lpstr>
      <vt:lpstr>CFS 20T Magnet</vt:lpstr>
      <vt:lpstr>What Happened and Ramifications</vt:lpstr>
      <vt:lpstr>Problems Yet to be Solved</vt:lpstr>
      <vt:lpstr>PowerPoint Presentation</vt:lpstr>
      <vt:lpstr>Inertial Confinement Fusion</vt:lpstr>
      <vt:lpstr>Ignition</vt:lpstr>
      <vt:lpstr>Direct vs Indirect</vt:lpstr>
      <vt:lpstr>National Ignition Facility</vt:lpstr>
      <vt:lpstr>Achievement</vt:lpstr>
      <vt:lpstr>Inertial Confinement Problems</vt:lpstr>
      <vt:lpstr>Sources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Developments In Nuclear Fusion</dc:title>
  <dc:creator>Robert Newman</dc:creator>
  <cp:lastModifiedBy>Robert Newman</cp:lastModifiedBy>
  <cp:revision>5</cp:revision>
  <dcterms:created xsi:type="dcterms:W3CDTF">2021-10-08T04:22:00Z</dcterms:created>
  <dcterms:modified xsi:type="dcterms:W3CDTF">2021-10-11T03:50:14Z</dcterms:modified>
</cp:coreProperties>
</file>