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5"/>
  </p:notesMasterIdLst>
  <p:sldIdLst>
    <p:sldId id="277" r:id="rId2"/>
    <p:sldId id="328" r:id="rId3"/>
    <p:sldId id="342" r:id="rId4"/>
    <p:sldId id="304" r:id="rId5"/>
    <p:sldId id="283" r:id="rId6"/>
    <p:sldId id="313" r:id="rId7"/>
    <p:sldId id="325" r:id="rId8"/>
    <p:sldId id="330" r:id="rId9"/>
    <p:sldId id="329" r:id="rId10"/>
    <p:sldId id="331" r:id="rId11"/>
    <p:sldId id="332" r:id="rId12"/>
    <p:sldId id="334" r:id="rId13"/>
    <p:sldId id="343" r:id="rId14"/>
    <p:sldId id="335" r:id="rId15"/>
    <p:sldId id="333" r:id="rId16"/>
    <p:sldId id="337" r:id="rId17"/>
    <p:sldId id="344" r:id="rId18"/>
    <p:sldId id="336" r:id="rId19"/>
    <p:sldId id="319" r:id="rId20"/>
    <p:sldId id="339" r:id="rId21"/>
    <p:sldId id="340" r:id="rId22"/>
    <p:sldId id="341" r:id="rId23"/>
    <p:sldId id="29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 Fell" initials="EF" lastIdx="1" clrIdx="0">
    <p:extLst>
      <p:ext uri="{19B8F6BF-5375-455C-9EA6-DF929625EA0E}">
        <p15:presenceInfo xmlns:p15="http://schemas.microsoft.com/office/powerpoint/2012/main" userId="22a524dcace9b4a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9C443"/>
    <a:srgbClr val="D1282E"/>
    <a:srgbClr val="FFFFCB"/>
    <a:srgbClr val="038B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4660"/>
  </p:normalViewPr>
  <p:slideViewPr>
    <p:cSldViewPr snapToGrid="0">
      <p:cViewPr varScale="1">
        <p:scale>
          <a:sx n="64" d="100"/>
          <a:sy n="64" d="100"/>
        </p:scale>
        <p:origin x="136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4F6A3-3151-492B-80DB-0ACC3D7DE0CA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C3016B-1513-44DB-98FF-F6804BA1C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834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C3016B-1513-44DB-98FF-F6804BA1C3B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8121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C3016B-1513-44DB-98FF-F6804BA1C3B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4003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C3016B-1513-44DB-98FF-F6804BA1C3B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68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C3016B-1513-44DB-98FF-F6804BA1C3B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89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C3016B-1513-44DB-98FF-F6804BA1C3B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2583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C3016B-1513-44DB-98FF-F6804BA1C3B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1194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C3016B-1513-44DB-98FF-F6804BA1C3B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766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C3016B-1513-44DB-98FF-F6804BA1C3B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7168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C3016B-1513-44DB-98FF-F6804BA1C3B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73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C3016B-1513-44DB-98FF-F6804BA1C3B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258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C3016B-1513-44DB-98FF-F6804BA1C3B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725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C3016B-1513-44DB-98FF-F6804BA1C3B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50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C3016B-1513-44DB-98FF-F6804BA1C3B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414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C3016B-1513-44DB-98FF-F6804BA1C3B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912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C3016B-1513-44DB-98FF-F6804BA1C3B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9762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C3016B-1513-44DB-98FF-F6804BA1C3B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796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C3016B-1513-44DB-98FF-F6804BA1C3B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498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ong - Science as Art - MRS F201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228604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4950" spc="-45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none" spc="68" baseline="0">
                <a:solidFill>
                  <a:schemeClr val="tx2"/>
                </a:solidFill>
                <a:latin typeface="+mj-lt"/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08F17-EDD7-FD4C-9EA8-B6FE1D07C7D6}" type="datetime4">
              <a:rPr lang="en-US" smtClean="0">
                <a:solidFill>
                  <a:srgbClr val="000000"/>
                </a:solidFill>
              </a:rPr>
              <a:pPr/>
              <a:t>October 1, 2021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01125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01125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2" name="Picture 11" descr="SEASLogo_RGB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8559" y="0"/>
            <a:ext cx="2292566" cy="91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962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DA7AA-1571-D04A-B115-79D58767F0E5}" type="datetime4">
              <a:rPr lang="en-US" smtClean="0">
                <a:solidFill>
                  <a:srgbClr val="000000"/>
                </a:solidFill>
              </a:rPr>
              <a:pPr/>
              <a:t>October 1, 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400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D7027-B56C-6E48-AB04-EFEDD43B50DA}" type="datetime4">
              <a:rPr lang="en-US" smtClean="0">
                <a:solidFill>
                  <a:srgbClr val="000000"/>
                </a:solidFill>
              </a:rPr>
              <a:pPr/>
              <a:t>October 1, 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113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/>
            </a:lvl1pPr>
          </a:lstStyle>
          <a:p>
            <a:fld id="{7B507B1F-24E0-694A-9D18-04D299C13616}" type="datetime4">
              <a:rPr lang="en-US" smtClean="0">
                <a:solidFill>
                  <a:srgbClr val="000000"/>
                </a:solidFill>
              </a:rPr>
              <a:pPr/>
              <a:t>October 1, 2021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fld id="{F38DF745-7D3F-47F4-83A3-874385CFAA69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 dirty="0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250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4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950" b="0" cap="all" spc="-45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1125" b="0" cap="all" spc="68" baseline="0">
                <a:solidFill>
                  <a:schemeClr val="tx2"/>
                </a:solidFill>
                <a:latin typeface="+mj-lt"/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945C8-464D-B24D-B254-70FD143596E6}" type="datetime4">
              <a:rPr lang="en-US" smtClean="0">
                <a:solidFill>
                  <a:srgbClr val="000000"/>
                </a:solidFill>
              </a:rPr>
              <a:pPr/>
              <a:t>October 1, 2021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 dirty="0">
              <a:solidFill>
                <a:srgbClr val="D1282E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48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507E5-4BC8-6A47-A8D6-FBA967B9A421}" type="datetime4">
              <a:rPr lang="en-US" smtClean="0">
                <a:solidFill>
                  <a:srgbClr val="000000"/>
                </a:solidFill>
              </a:rPr>
              <a:pPr/>
              <a:t>October 1, 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295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013" b="0" cap="all" spc="56" baseline="0">
                <a:solidFill>
                  <a:schemeClr val="tx1"/>
                </a:solidFill>
                <a:latin typeface="+mj-lt"/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013" b="0" kern="1200" cap="all" spc="56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marL="0" lvl="0" indent="0" algn="l" defTabSz="51435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63AAC-049F-FA45-9943-42550D9443AF}" type="datetime4">
              <a:rPr lang="en-US" smtClean="0">
                <a:solidFill>
                  <a:srgbClr val="000000"/>
                </a:solidFill>
              </a:rPr>
              <a:pPr/>
              <a:t>October 1, 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39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9E073-E7B3-C748-B19E-0188E3E9525D}" type="datetime4">
              <a:rPr lang="en-US" smtClean="0">
                <a:solidFill>
                  <a:srgbClr val="000000"/>
                </a:solidFill>
              </a:rPr>
              <a:pPr/>
              <a:t>October 1, 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865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59D6E-6BCB-124B-BCA7-C744645D3F6A}" type="datetime4">
              <a:rPr lang="en-US" smtClean="0">
                <a:solidFill>
                  <a:srgbClr val="000000"/>
                </a:solidFill>
              </a:rPr>
              <a:pPr/>
              <a:t>October 1, 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10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9FBBA-50AF-9A4E-9B90-9E2F1288D430}" type="datetime4">
              <a:rPr lang="en-US" smtClean="0">
                <a:solidFill>
                  <a:srgbClr val="000000"/>
                </a:solidFill>
              </a:rPr>
              <a:pPr/>
              <a:t>October 1, 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>
              <a:solidFill>
                <a:srgbClr val="D1282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54459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5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4A6DB-0D03-BC44-9088-EBF26F29B263}" type="datetime4">
              <a:rPr lang="en-US" smtClean="0">
                <a:solidFill>
                  <a:srgbClr val="000000"/>
                </a:solidFill>
              </a:rPr>
              <a:pPr/>
              <a:t>October 1, 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5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06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6708558" cy="11811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2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563">
                <a:solidFill>
                  <a:schemeClr val="tx1"/>
                </a:solidFill>
              </a:defRPr>
            </a:lvl1pPr>
          </a:lstStyle>
          <a:p>
            <a:fld id="{57A1FF71-826D-784C-A7D1-B9587AFB69E3}" type="datetime4">
              <a:rPr lang="en-US" smtClean="0">
                <a:solidFill>
                  <a:srgbClr val="000000"/>
                </a:solidFill>
              </a:rPr>
              <a:pPr/>
              <a:t>October 1, 2021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9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563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85405" y="6477005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 b="1">
                <a:solidFill>
                  <a:schemeClr val="tx2"/>
                </a:solidFill>
              </a:defRPr>
            </a:lvl1pPr>
          </a:lstStyle>
          <a:p>
            <a:fld id="{F38DF745-7D3F-47F4-83A3-874385CFAA69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 dirty="0">
              <a:solidFill>
                <a:srgbClr val="D1282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01125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01125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pic>
        <p:nvPicPr>
          <p:cNvPr id="11" name="Picture 10" descr="SEASLogo_RGB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8559" y="0"/>
            <a:ext cx="2292566" cy="91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31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514350" rtl="0" eaLnBrk="1" latinLnBrk="0" hangingPunct="1">
        <a:spcBef>
          <a:spcPct val="0"/>
        </a:spcBef>
        <a:buNone/>
        <a:defRPr sz="2025" kern="1200" cap="none" spc="-34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14350" rtl="0" eaLnBrk="1" latinLnBrk="0" hangingPunct="1">
        <a:spcBef>
          <a:spcPct val="20000"/>
        </a:spcBef>
        <a:spcAft>
          <a:spcPts val="338"/>
        </a:spcAft>
        <a:buFont typeface="Arial" pitchFamily="34" charset="0"/>
        <a:buNone/>
        <a:defRPr sz="1125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indent="-102870" algn="l" defTabSz="51435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013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ia.gov/totalenergy/data/monthly/pdf/sec8_3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www.eia.gov/totalenergy/data/monthly/pdf/mer.pdf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ld-nuclear.org/" TargetMode="External"/><Relationship Id="rId2" Type="http://schemas.openxmlformats.org/officeDocument/2006/relationships/hyperlink" Target="https://www.nndc.bnl.gov/nudat2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ia.gov/nuclear/" TargetMode="External"/><Relationship Id="rId4" Type="http://schemas.openxmlformats.org/officeDocument/2006/relationships/hyperlink" Target="https://www.iea.org/fuels-and-technologies/nuclea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375" y="2234322"/>
            <a:ext cx="7900090" cy="916170"/>
          </a:xfrm>
        </p:spPr>
        <p:txBody>
          <a:bodyPr>
            <a:noAutofit/>
          </a:bodyPr>
          <a:lstStyle/>
          <a:p>
            <a:r>
              <a:rPr lang="en-CA" sz="3200" dirty="0"/>
              <a:t>Uranium Mining: From Rocks to Gigawatts</a:t>
            </a:r>
          </a:p>
        </p:txBody>
      </p:sp>
      <p:cxnSp>
        <p:nvCxnSpPr>
          <p:cNvPr id="7" name="直接连接符 4">
            <a:extLst>
              <a:ext uri="{FF2B5EF4-FFF2-40B4-BE49-F238E27FC236}">
                <a16:creationId xmlns:a16="http://schemas.microsoft.com/office/drawing/2014/main" id="{0049173A-1B17-45FE-A001-36B815390BA8}"/>
              </a:ext>
            </a:extLst>
          </p:cNvPr>
          <p:cNvCxnSpPr>
            <a:cxnSpLocks/>
          </p:cNvCxnSpPr>
          <p:nvPr/>
        </p:nvCxnSpPr>
        <p:spPr>
          <a:xfrm>
            <a:off x="0" y="5220222"/>
            <a:ext cx="9006840" cy="0"/>
          </a:xfrm>
          <a:prstGeom prst="line">
            <a:avLst/>
          </a:prstGeom>
          <a:ln w="76200">
            <a:solidFill>
              <a:srgbClr val="D12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838F353-532C-4F78-A00E-22B3AF51CCD6}"/>
              </a:ext>
            </a:extLst>
          </p:cNvPr>
          <p:cNvSpPr txBox="1">
            <a:spLocks/>
          </p:cNvSpPr>
          <p:nvPr/>
        </p:nvSpPr>
        <p:spPr>
          <a:xfrm>
            <a:off x="730101" y="5536695"/>
            <a:ext cx="7099449" cy="9161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514350" rtl="0" eaLnBrk="1" latinLnBrk="0" hangingPunct="1">
              <a:spcBef>
                <a:spcPct val="20000"/>
              </a:spcBef>
              <a:spcAft>
                <a:spcPts val="338"/>
              </a:spcAft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75" indent="-102870" algn="l" defTabSz="51435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sz="2200" b="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D01D70F-C8A8-4E70-8049-796754F94271}"/>
              </a:ext>
            </a:extLst>
          </p:cNvPr>
          <p:cNvSpPr/>
          <p:nvPr/>
        </p:nvSpPr>
        <p:spPr>
          <a:xfrm>
            <a:off x="6743700" y="9525"/>
            <a:ext cx="2190750" cy="916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40547A-ED51-46A9-BA31-47AED9B8EB9E}"/>
              </a:ext>
            </a:extLst>
          </p:cNvPr>
          <p:cNvSpPr txBox="1"/>
          <p:nvPr/>
        </p:nvSpPr>
        <p:spPr>
          <a:xfrm>
            <a:off x="996594" y="4046323"/>
            <a:ext cx="14663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HEJC </a:t>
            </a:r>
          </a:p>
          <a:p>
            <a:r>
              <a:rPr lang="en-US" sz="2000" b="1" dirty="0"/>
              <a:t>Oct 1, 2021</a:t>
            </a:r>
          </a:p>
          <a:p>
            <a:r>
              <a:rPr lang="en-US" sz="2000" b="1" dirty="0"/>
              <a:t>Eric Fell</a:t>
            </a:r>
          </a:p>
        </p:txBody>
      </p:sp>
    </p:spTree>
    <p:extLst>
      <p:ext uri="{BB962C8B-B14F-4D97-AF65-F5344CB8AC3E}">
        <p14:creationId xmlns:p14="http://schemas.microsoft.com/office/powerpoint/2010/main" val="169313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z="1800" smtClean="0">
                <a:solidFill>
                  <a:srgbClr val="D1282E"/>
                </a:solidFill>
              </a:rPr>
              <a:pPr/>
              <a:t>10</a:t>
            </a:fld>
            <a:endParaRPr lang="en-US" sz="1800" dirty="0">
              <a:solidFill>
                <a:srgbClr val="D1282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Open Pit and Underground Mining</a:t>
            </a:r>
          </a:p>
        </p:txBody>
      </p:sp>
      <p:cxnSp>
        <p:nvCxnSpPr>
          <p:cNvPr id="7" name="直接连接符 4">
            <a:extLst>
              <a:ext uri="{FF2B5EF4-FFF2-40B4-BE49-F238E27FC236}">
                <a16:creationId xmlns:a16="http://schemas.microsoft.com/office/drawing/2014/main" id="{AFD3CBF8-5F0B-40C9-AE9A-3B14AA4DFE09}"/>
              </a:ext>
            </a:extLst>
          </p:cNvPr>
          <p:cNvCxnSpPr>
            <a:cxnSpLocks/>
          </p:cNvCxnSpPr>
          <p:nvPr/>
        </p:nvCxnSpPr>
        <p:spPr>
          <a:xfrm>
            <a:off x="0" y="1116041"/>
            <a:ext cx="9006840" cy="0"/>
          </a:xfrm>
          <a:prstGeom prst="line">
            <a:avLst/>
          </a:prstGeom>
          <a:ln w="76200">
            <a:solidFill>
              <a:srgbClr val="D12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5DCD21B-C4CF-4965-8BB3-765E6C401627}"/>
              </a:ext>
            </a:extLst>
          </p:cNvPr>
          <p:cNvSpPr/>
          <p:nvPr/>
        </p:nvSpPr>
        <p:spPr>
          <a:xfrm>
            <a:off x="6743700" y="28575"/>
            <a:ext cx="2190750" cy="916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Nuclear facility - Cigar Lake Mine - Canadian Nuclear Safety Commission">
            <a:extLst>
              <a:ext uri="{FF2B5EF4-FFF2-40B4-BE49-F238E27FC236}">
                <a16:creationId xmlns:a16="http://schemas.microsoft.com/office/drawing/2014/main" id="{DDF4A0EB-DF25-4C8E-AC3E-4938D9869B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9" r="3205"/>
          <a:stretch/>
        </p:blipFill>
        <p:spPr bwMode="auto">
          <a:xfrm>
            <a:off x="59635" y="1291932"/>
            <a:ext cx="5617297" cy="228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B3F9F9-0919-446A-B077-9143C7A41674}"/>
              </a:ext>
            </a:extLst>
          </p:cNvPr>
          <p:cNvSpPr txBox="1"/>
          <p:nvPr/>
        </p:nvSpPr>
        <p:spPr>
          <a:xfrm>
            <a:off x="5729909" y="1657945"/>
            <a:ext cx="3240157" cy="148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Cigar Lake Mine, Saskatchewan. Opened in 2014, ore body averages 16% U</a:t>
            </a:r>
            <a:r>
              <a:rPr lang="en-US" baseline="-25000" dirty="0"/>
              <a:t>3</a:t>
            </a:r>
            <a:r>
              <a:rPr lang="en-US" dirty="0"/>
              <a:t>O</a:t>
            </a:r>
            <a:r>
              <a:rPr lang="en-US" baseline="-25000" dirty="0"/>
              <a:t>8</a:t>
            </a:r>
            <a:r>
              <a:rPr lang="en-US" dirty="0"/>
              <a:t> with proven reserves of 75,000 t </a:t>
            </a:r>
          </a:p>
          <a:p>
            <a:r>
              <a:rPr lang="en-US" dirty="0"/>
              <a:t>(500 m below surface)</a:t>
            </a:r>
          </a:p>
        </p:txBody>
      </p:sp>
      <p:pic>
        <p:nvPicPr>
          <p:cNvPr id="1028" name="Picture 4" descr="Uranium mining - Energy Education">
            <a:extLst>
              <a:ext uri="{FF2B5EF4-FFF2-40B4-BE49-F238E27FC236}">
                <a16:creationId xmlns:a16="http://schemas.microsoft.com/office/drawing/2014/main" id="{09DB7AA2-FE4C-448A-BCC3-A16D48971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420" y="4121347"/>
            <a:ext cx="4015408" cy="267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05F2B1-D63D-4780-9E0E-2D631ABF273F}"/>
              </a:ext>
            </a:extLst>
          </p:cNvPr>
          <p:cNvSpPr txBox="1"/>
          <p:nvPr/>
        </p:nvSpPr>
        <p:spPr>
          <a:xfrm>
            <a:off x="4744569" y="3777533"/>
            <a:ext cx="4015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Open pit uranium mine in Namibia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041674-3513-41CD-A135-0BF0606CC661}"/>
              </a:ext>
            </a:extLst>
          </p:cNvPr>
          <p:cNvSpPr txBox="1"/>
          <p:nvPr/>
        </p:nvSpPr>
        <p:spPr>
          <a:xfrm>
            <a:off x="255806" y="4365739"/>
            <a:ext cx="3904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Uranium mining is similar to other forms of mining unless very high ore grades exist, then special techniques used to limit radiation exposure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4D97FA1-D90C-4F05-A2A2-32107F22BC18}"/>
              </a:ext>
            </a:extLst>
          </p:cNvPr>
          <p:cNvSpPr/>
          <p:nvPr/>
        </p:nvSpPr>
        <p:spPr>
          <a:xfrm>
            <a:off x="139147" y="4319341"/>
            <a:ext cx="3904462" cy="1293124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639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z="1800" smtClean="0">
                <a:solidFill>
                  <a:srgbClr val="D1282E"/>
                </a:solidFill>
              </a:rPr>
              <a:pPr/>
              <a:t>11</a:t>
            </a:fld>
            <a:endParaRPr lang="en-US" sz="1800" dirty="0">
              <a:solidFill>
                <a:srgbClr val="D1282E"/>
              </a:solidFill>
            </a:endParaRPr>
          </a:p>
        </p:txBody>
      </p:sp>
      <p:cxnSp>
        <p:nvCxnSpPr>
          <p:cNvPr id="7" name="直接连接符 4">
            <a:extLst>
              <a:ext uri="{FF2B5EF4-FFF2-40B4-BE49-F238E27FC236}">
                <a16:creationId xmlns:a16="http://schemas.microsoft.com/office/drawing/2014/main" id="{AFD3CBF8-5F0B-40C9-AE9A-3B14AA4DFE09}"/>
              </a:ext>
            </a:extLst>
          </p:cNvPr>
          <p:cNvCxnSpPr>
            <a:cxnSpLocks/>
          </p:cNvCxnSpPr>
          <p:nvPr/>
        </p:nvCxnSpPr>
        <p:spPr>
          <a:xfrm>
            <a:off x="0" y="1116041"/>
            <a:ext cx="9006840" cy="0"/>
          </a:xfrm>
          <a:prstGeom prst="line">
            <a:avLst/>
          </a:prstGeom>
          <a:ln w="76200">
            <a:solidFill>
              <a:srgbClr val="D12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5DCD21B-C4CF-4965-8BB3-765E6C401627}"/>
              </a:ext>
            </a:extLst>
          </p:cNvPr>
          <p:cNvSpPr/>
          <p:nvPr/>
        </p:nvSpPr>
        <p:spPr>
          <a:xfrm>
            <a:off x="6743700" y="28575"/>
            <a:ext cx="2190750" cy="916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67422A-1966-4326-8BEF-117535AE88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27"/>
          <a:stretch/>
        </p:blipFill>
        <p:spPr>
          <a:xfrm>
            <a:off x="113058" y="1555471"/>
            <a:ext cx="4409275" cy="4343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A8A78D-B0A8-4A29-92EC-291E9533971C}"/>
              </a:ext>
            </a:extLst>
          </p:cNvPr>
          <p:cNvSpPr txBox="1"/>
          <p:nvPr/>
        </p:nvSpPr>
        <p:spPr>
          <a:xfrm>
            <a:off x="4572000" y="1657476"/>
            <a:ext cx="442912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~55% of global mined uranium is from ISL, heavily favored in USA and the ‘stans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Dissolving solutions injected into uranium deposit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More economical for deep, low uranium grade ores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Pumped solution usually contains a mix of oxidant (peroxide/oxygen), complexing agent (sulfuric acid/CO</a:t>
            </a:r>
            <a:r>
              <a:rPr lang="en-US" baseline="-25000" dirty="0"/>
              <a:t>2</a:t>
            </a:r>
            <a:r>
              <a:rPr lang="en-US" dirty="0"/>
              <a:t>), and possibly alkali leach based on local rock chemistry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The liquor is then pumped to a uranium recovery plant in the same way as open pit/underground mining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1" y="0"/>
            <a:ext cx="9001126" cy="1181100"/>
          </a:xfrm>
        </p:spPr>
        <p:txBody>
          <a:bodyPr>
            <a:normAutofit/>
          </a:bodyPr>
          <a:lstStyle/>
          <a:p>
            <a:r>
              <a:rPr lang="en-CA" sz="3200" i="1" dirty="0"/>
              <a:t>In Situ </a:t>
            </a:r>
            <a:r>
              <a:rPr lang="en-CA" sz="3200" dirty="0"/>
              <a:t>Leaching/Recovery mining (ISL/ISR)</a:t>
            </a:r>
          </a:p>
        </p:txBody>
      </p:sp>
    </p:spTree>
    <p:extLst>
      <p:ext uri="{BB962C8B-B14F-4D97-AF65-F5344CB8AC3E}">
        <p14:creationId xmlns:p14="http://schemas.microsoft.com/office/powerpoint/2010/main" val="1780380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z="1800" smtClean="0">
                <a:solidFill>
                  <a:srgbClr val="D1282E"/>
                </a:solidFill>
              </a:rPr>
              <a:pPr/>
              <a:t>12</a:t>
            </a:fld>
            <a:endParaRPr lang="en-US" sz="1800" dirty="0">
              <a:solidFill>
                <a:srgbClr val="D1282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From Ore to Yellowcake</a:t>
            </a:r>
          </a:p>
        </p:txBody>
      </p:sp>
      <p:cxnSp>
        <p:nvCxnSpPr>
          <p:cNvPr id="7" name="直接连接符 4">
            <a:extLst>
              <a:ext uri="{FF2B5EF4-FFF2-40B4-BE49-F238E27FC236}">
                <a16:creationId xmlns:a16="http://schemas.microsoft.com/office/drawing/2014/main" id="{AFD3CBF8-5F0B-40C9-AE9A-3B14AA4DFE09}"/>
              </a:ext>
            </a:extLst>
          </p:cNvPr>
          <p:cNvCxnSpPr>
            <a:cxnSpLocks/>
          </p:cNvCxnSpPr>
          <p:nvPr/>
        </p:nvCxnSpPr>
        <p:spPr>
          <a:xfrm>
            <a:off x="0" y="1116041"/>
            <a:ext cx="9006840" cy="0"/>
          </a:xfrm>
          <a:prstGeom prst="line">
            <a:avLst/>
          </a:prstGeom>
          <a:ln w="76200">
            <a:solidFill>
              <a:srgbClr val="D12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5DCD21B-C4CF-4965-8BB3-765E6C401627}"/>
              </a:ext>
            </a:extLst>
          </p:cNvPr>
          <p:cNvSpPr/>
          <p:nvPr/>
        </p:nvSpPr>
        <p:spPr>
          <a:xfrm>
            <a:off x="6743700" y="28575"/>
            <a:ext cx="2190750" cy="916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8B70B8-08EB-4CDD-A1BA-C8562A7019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81" r="2069"/>
          <a:stretch/>
        </p:blipFill>
        <p:spPr>
          <a:xfrm>
            <a:off x="2927791" y="1893858"/>
            <a:ext cx="6041382" cy="3619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1DE79C-2FEF-4DD9-A28C-3C9489AA9B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03" r="4512"/>
          <a:stretch/>
        </p:blipFill>
        <p:spPr>
          <a:xfrm>
            <a:off x="57466" y="1623166"/>
            <a:ext cx="2903009" cy="482749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54298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z="1800" smtClean="0">
                <a:solidFill>
                  <a:srgbClr val="D1282E"/>
                </a:solidFill>
              </a:rPr>
              <a:pPr/>
              <a:t>13</a:t>
            </a:fld>
            <a:endParaRPr lang="en-US" sz="1800" dirty="0">
              <a:solidFill>
                <a:srgbClr val="D1282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From Ore to Yellowcake</a:t>
            </a:r>
          </a:p>
        </p:txBody>
      </p:sp>
      <p:cxnSp>
        <p:nvCxnSpPr>
          <p:cNvPr id="7" name="直接连接符 4">
            <a:extLst>
              <a:ext uri="{FF2B5EF4-FFF2-40B4-BE49-F238E27FC236}">
                <a16:creationId xmlns:a16="http://schemas.microsoft.com/office/drawing/2014/main" id="{AFD3CBF8-5F0B-40C9-AE9A-3B14AA4DFE09}"/>
              </a:ext>
            </a:extLst>
          </p:cNvPr>
          <p:cNvCxnSpPr>
            <a:cxnSpLocks/>
          </p:cNvCxnSpPr>
          <p:nvPr/>
        </p:nvCxnSpPr>
        <p:spPr>
          <a:xfrm>
            <a:off x="0" y="1116041"/>
            <a:ext cx="9006840" cy="0"/>
          </a:xfrm>
          <a:prstGeom prst="line">
            <a:avLst/>
          </a:prstGeom>
          <a:ln w="76200">
            <a:solidFill>
              <a:srgbClr val="D12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5DCD21B-C4CF-4965-8BB3-765E6C401627}"/>
              </a:ext>
            </a:extLst>
          </p:cNvPr>
          <p:cNvSpPr/>
          <p:nvPr/>
        </p:nvSpPr>
        <p:spPr>
          <a:xfrm>
            <a:off x="6743700" y="28575"/>
            <a:ext cx="2190750" cy="916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1C5343-1612-40AB-9228-05FA92C1FA0B}"/>
              </a:ext>
            </a:extLst>
          </p:cNvPr>
          <p:cNvSpPr txBox="1"/>
          <p:nvPr/>
        </p:nvSpPr>
        <p:spPr>
          <a:xfrm>
            <a:off x="4684939" y="5553675"/>
            <a:ext cx="40472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Modern yellowcake is not always yellow. Typically, 70-90% U</a:t>
            </a:r>
            <a:r>
              <a:rPr lang="en-US" baseline="-25000" dirty="0"/>
              <a:t>3</a:t>
            </a:r>
            <a:r>
              <a:rPr lang="en-US" dirty="0"/>
              <a:t>O</a:t>
            </a:r>
            <a:r>
              <a:rPr lang="en-US" baseline="-25000" dirty="0"/>
              <a:t>8</a:t>
            </a:r>
            <a:r>
              <a:rPr lang="en-US" dirty="0"/>
              <a:t> by weight, with other uranium oxides mixed in</a:t>
            </a:r>
          </a:p>
        </p:txBody>
      </p:sp>
      <p:pic>
        <p:nvPicPr>
          <p:cNvPr id="1026" name="Picture 2" descr="Nuclear Energy Agency (NEA) - Uranium oxide yellowcake">
            <a:extLst>
              <a:ext uri="{FF2B5EF4-FFF2-40B4-BE49-F238E27FC236}">
                <a16:creationId xmlns:a16="http://schemas.microsoft.com/office/drawing/2014/main" id="{D8C4C560-980B-4818-A769-22EEAE5F0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891" y="2673301"/>
            <a:ext cx="4367583" cy="245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4E372D-BFDB-4E21-BAB7-36104EF35511}"/>
              </a:ext>
            </a:extLst>
          </p:cNvPr>
          <p:cNvSpPr txBox="1"/>
          <p:nvPr/>
        </p:nvSpPr>
        <p:spPr>
          <a:xfrm>
            <a:off x="182847" y="1224424"/>
            <a:ext cx="7985051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Once uranium-in-liquor is extracted from mining process, it is passed through ion-exchange resins/polymers to separate the U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U</a:t>
            </a:r>
            <a:r>
              <a:rPr lang="en-US" baseline="-25000" dirty="0"/>
              <a:t>3</a:t>
            </a:r>
            <a:r>
              <a:rPr lang="en-US" dirty="0"/>
              <a:t>O</a:t>
            </a:r>
            <a:r>
              <a:rPr lang="en-US" baseline="-25000" dirty="0"/>
              <a:t>8</a:t>
            </a:r>
            <a:r>
              <a:rPr lang="en-US" dirty="0"/>
              <a:t> is then precipitated with hydrogen peroxide, and dried</a:t>
            </a:r>
          </a:p>
        </p:txBody>
      </p: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9DA243B4-DAF2-4B40-9EBA-DEC3C95BAA61}"/>
              </a:ext>
            </a:extLst>
          </p:cNvPr>
          <p:cNvCxnSpPr>
            <a:cxnSpLocks/>
          </p:cNvCxnSpPr>
          <p:nvPr/>
        </p:nvCxnSpPr>
        <p:spPr>
          <a:xfrm>
            <a:off x="6378330" y="2051257"/>
            <a:ext cx="789689" cy="421285"/>
          </a:xfrm>
          <a:prstGeom prst="bentConnector3">
            <a:avLst>
              <a:gd name="adj1" fmla="val 99818"/>
            </a:avLst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0F4C987-4AC2-4DFD-AD5E-9A9724652EAE}"/>
              </a:ext>
            </a:extLst>
          </p:cNvPr>
          <p:cNvSpPr/>
          <p:nvPr/>
        </p:nvSpPr>
        <p:spPr>
          <a:xfrm>
            <a:off x="501846" y="2386211"/>
            <a:ext cx="3693904" cy="1000274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6C6A8C-9690-4211-B24F-F53A5BCFF50E}"/>
              </a:ext>
            </a:extLst>
          </p:cNvPr>
          <p:cNvSpPr txBox="1"/>
          <p:nvPr/>
        </p:nvSpPr>
        <p:spPr>
          <a:xfrm>
            <a:off x="626482" y="2409973"/>
            <a:ext cx="3569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 enrichment has occurred yet. </a:t>
            </a:r>
            <a:r>
              <a:rPr lang="en-US" dirty="0"/>
              <a:t>Still @ natural abundances: </a:t>
            </a:r>
          </a:p>
          <a:p>
            <a:r>
              <a:rPr lang="en-US" dirty="0"/>
              <a:t>99.3% U-238, ~0.7% U-235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1B9BC19-45B6-48A3-9425-4AB31ACFC5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578" y="3585122"/>
            <a:ext cx="3214688" cy="323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52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z="1800" smtClean="0">
                <a:solidFill>
                  <a:srgbClr val="D1282E"/>
                </a:solidFill>
              </a:rPr>
              <a:pPr/>
              <a:t>14</a:t>
            </a:fld>
            <a:endParaRPr lang="en-US" sz="1800" dirty="0">
              <a:solidFill>
                <a:srgbClr val="D1282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From Yellowcake to Nuclear ____?</a:t>
            </a:r>
          </a:p>
        </p:txBody>
      </p:sp>
      <p:cxnSp>
        <p:nvCxnSpPr>
          <p:cNvPr id="7" name="直接连接符 4">
            <a:extLst>
              <a:ext uri="{FF2B5EF4-FFF2-40B4-BE49-F238E27FC236}">
                <a16:creationId xmlns:a16="http://schemas.microsoft.com/office/drawing/2014/main" id="{AFD3CBF8-5F0B-40C9-AE9A-3B14AA4DFE09}"/>
              </a:ext>
            </a:extLst>
          </p:cNvPr>
          <p:cNvCxnSpPr>
            <a:cxnSpLocks/>
          </p:cNvCxnSpPr>
          <p:nvPr/>
        </p:nvCxnSpPr>
        <p:spPr>
          <a:xfrm>
            <a:off x="0" y="1116041"/>
            <a:ext cx="9006840" cy="0"/>
          </a:xfrm>
          <a:prstGeom prst="line">
            <a:avLst/>
          </a:prstGeom>
          <a:ln w="76200">
            <a:solidFill>
              <a:srgbClr val="D12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5DCD21B-C4CF-4965-8BB3-765E6C401627}"/>
              </a:ext>
            </a:extLst>
          </p:cNvPr>
          <p:cNvSpPr/>
          <p:nvPr/>
        </p:nvSpPr>
        <p:spPr>
          <a:xfrm>
            <a:off x="6743700" y="28575"/>
            <a:ext cx="2190750" cy="916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CAD212C-89BD-40C7-A637-D46CEAD19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05" y="1181100"/>
            <a:ext cx="1897944" cy="557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9951709-06B0-45B3-8D4E-6877091B9E23}"/>
              </a:ext>
            </a:extLst>
          </p:cNvPr>
          <p:cNvCxnSpPr>
            <a:cxnSpLocks/>
          </p:cNvCxnSpPr>
          <p:nvPr/>
        </p:nvCxnSpPr>
        <p:spPr>
          <a:xfrm>
            <a:off x="2392884" y="1828800"/>
            <a:ext cx="969419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33AB864-7D56-4F60-BE35-AF560EC711D2}"/>
              </a:ext>
            </a:extLst>
          </p:cNvPr>
          <p:cNvSpPr txBox="1"/>
          <p:nvPr/>
        </p:nvSpPr>
        <p:spPr>
          <a:xfrm>
            <a:off x="3599993" y="1644134"/>
            <a:ext cx="4022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Heavy water (CANDU) or RBMK reactors 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FF8D17A-65C6-48AD-993F-066EA418C1FA}"/>
              </a:ext>
            </a:extLst>
          </p:cNvPr>
          <p:cNvCxnSpPr>
            <a:cxnSpLocks/>
          </p:cNvCxnSpPr>
          <p:nvPr/>
        </p:nvCxnSpPr>
        <p:spPr>
          <a:xfrm>
            <a:off x="2392884" y="3443654"/>
            <a:ext cx="969419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AFEA67D-9516-4227-A111-C839E9FD6198}"/>
              </a:ext>
            </a:extLst>
          </p:cNvPr>
          <p:cNvSpPr txBox="1"/>
          <p:nvPr/>
        </p:nvSpPr>
        <p:spPr>
          <a:xfrm>
            <a:off x="3599992" y="3263104"/>
            <a:ext cx="3983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Majority of nuclear reactors (PWR, BWR)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36CF017-6BA7-460D-977C-1053E1E2EC85}"/>
              </a:ext>
            </a:extLst>
          </p:cNvPr>
          <p:cNvCxnSpPr>
            <a:cxnSpLocks/>
          </p:cNvCxnSpPr>
          <p:nvPr/>
        </p:nvCxnSpPr>
        <p:spPr>
          <a:xfrm>
            <a:off x="2392884" y="4799880"/>
            <a:ext cx="969419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6230B23-DFF4-455C-8F31-5260194B82C8}"/>
              </a:ext>
            </a:extLst>
          </p:cNvPr>
          <p:cNvSpPr txBox="1"/>
          <p:nvPr/>
        </p:nvSpPr>
        <p:spPr>
          <a:xfrm>
            <a:off x="3426138" y="4558908"/>
            <a:ext cx="5334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~20% enriched, fast neutron/research/naval reactors, medical isotope production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2D0909-DBC8-43BA-A5C2-78A2E9331CC7}"/>
              </a:ext>
            </a:extLst>
          </p:cNvPr>
          <p:cNvSpPr txBox="1"/>
          <p:nvPr/>
        </p:nvSpPr>
        <p:spPr>
          <a:xfrm>
            <a:off x="3599992" y="5586968"/>
            <a:ext cx="4568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&gt;80% enriched, nuclear weapons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584EA5FA-65B6-4D52-92C7-41FA0DCE0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92" y="1179707"/>
            <a:ext cx="1897944" cy="557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D8A38B5-19F5-41DC-A728-7AD902421FD4}"/>
              </a:ext>
            </a:extLst>
          </p:cNvPr>
          <p:cNvCxnSpPr>
            <a:cxnSpLocks/>
          </p:cNvCxnSpPr>
          <p:nvPr/>
        </p:nvCxnSpPr>
        <p:spPr>
          <a:xfrm>
            <a:off x="2392884" y="5771634"/>
            <a:ext cx="969419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9C9E395-C45F-4A8A-A0B0-FD9CC031B973}"/>
              </a:ext>
            </a:extLst>
          </p:cNvPr>
          <p:cNvCxnSpPr/>
          <p:nvPr/>
        </p:nvCxnSpPr>
        <p:spPr>
          <a:xfrm>
            <a:off x="2158409" y="2711294"/>
            <a:ext cx="6602187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B6FA839D-14CA-41DC-9575-0CB3C3AFDEE2}"/>
              </a:ext>
            </a:extLst>
          </p:cNvPr>
          <p:cNvSpPr txBox="1"/>
          <p:nvPr/>
        </p:nvSpPr>
        <p:spPr>
          <a:xfrm>
            <a:off x="4052640" y="2512043"/>
            <a:ext cx="230672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Enrichment required</a:t>
            </a:r>
          </a:p>
        </p:txBody>
      </p:sp>
    </p:spTree>
    <p:extLst>
      <p:ext uri="{BB962C8B-B14F-4D97-AF65-F5344CB8AC3E}">
        <p14:creationId xmlns:p14="http://schemas.microsoft.com/office/powerpoint/2010/main" val="851322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nversion of Yellow Cake to UF6">
            <a:extLst>
              <a:ext uri="{FF2B5EF4-FFF2-40B4-BE49-F238E27FC236}">
                <a16:creationId xmlns:a16="http://schemas.microsoft.com/office/drawing/2014/main" id="{CD1F137C-2725-4860-9A9F-C192705669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" r="2881" b="5499"/>
          <a:stretch/>
        </p:blipFill>
        <p:spPr bwMode="auto">
          <a:xfrm>
            <a:off x="4408064" y="1822803"/>
            <a:ext cx="4576909" cy="239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z="1800" smtClean="0">
                <a:solidFill>
                  <a:srgbClr val="D1282E"/>
                </a:solidFill>
              </a:rPr>
              <a:pPr/>
              <a:t>15</a:t>
            </a:fld>
            <a:endParaRPr lang="en-US" sz="1800" dirty="0">
              <a:solidFill>
                <a:srgbClr val="D1282E"/>
              </a:solidFill>
            </a:endParaRPr>
          </a:p>
        </p:txBody>
      </p:sp>
      <p:cxnSp>
        <p:nvCxnSpPr>
          <p:cNvPr id="7" name="直接连接符 4">
            <a:extLst>
              <a:ext uri="{FF2B5EF4-FFF2-40B4-BE49-F238E27FC236}">
                <a16:creationId xmlns:a16="http://schemas.microsoft.com/office/drawing/2014/main" id="{AFD3CBF8-5F0B-40C9-AE9A-3B14AA4DFE09}"/>
              </a:ext>
            </a:extLst>
          </p:cNvPr>
          <p:cNvCxnSpPr>
            <a:cxnSpLocks/>
          </p:cNvCxnSpPr>
          <p:nvPr/>
        </p:nvCxnSpPr>
        <p:spPr>
          <a:xfrm>
            <a:off x="0" y="1116041"/>
            <a:ext cx="9006840" cy="0"/>
          </a:xfrm>
          <a:prstGeom prst="line">
            <a:avLst/>
          </a:prstGeom>
          <a:ln w="76200">
            <a:solidFill>
              <a:srgbClr val="D12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5DCD21B-C4CF-4965-8BB3-765E6C401627}"/>
              </a:ext>
            </a:extLst>
          </p:cNvPr>
          <p:cNvSpPr/>
          <p:nvPr/>
        </p:nvSpPr>
        <p:spPr>
          <a:xfrm>
            <a:off x="6743700" y="28575"/>
            <a:ext cx="2190750" cy="916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C8B9F3-29C8-4C05-9459-17AA9B8AE42C}"/>
              </a:ext>
            </a:extLst>
          </p:cNvPr>
          <p:cNvSpPr txBox="1"/>
          <p:nvPr/>
        </p:nvSpPr>
        <p:spPr>
          <a:xfrm>
            <a:off x="153879" y="1673718"/>
            <a:ext cx="4576909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Increased concentration of fissile U-235 required for most nuclear power applications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Yellowcake is first converted to uranium hexafluoride (UF</a:t>
            </a:r>
            <a:r>
              <a:rPr lang="en-US" baseline="-25000" dirty="0"/>
              <a:t>6</a:t>
            </a:r>
            <a:r>
              <a:rPr lang="en-US" dirty="0"/>
              <a:t>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Fluorine has only one naturally-occurring isotope</a:t>
            </a:r>
            <a:r>
              <a:rPr lang="en-US" dirty="0">
                <a:sym typeface="Wingdings" panose="05000000000000000000" pitchFamily="2" charset="2"/>
              </a:rPr>
              <a:t> helps with separation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UF</a:t>
            </a:r>
            <a:r>
              <a:rPr lang="en-US" baseline="-25000" dirty="0"/>
              <a:t>6</a:t>
            </a:r>
            <a:r>
              <a:rPr lang="en-US" baseline="-25000" dirty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is a gas at 56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°C</a:t>
            </a:r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9807AE1-93DA-42D8-A318-636BE1898E06}"/>
              </a:ext>
            </a:extLst>
          </p:cNvPr>
          <p:cNvCxnSpPr>
            <a:cxnSpLocks/>
          </p:cNvCxnSpPr>
          <p:nvPr/>
        </p:nvCxnSpPr>
        <p:spPr>
          <a:xfrm>
            <a:off x="1063486" y="4265062"/>
            <a:ext cx="1026306" cy="63492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A0311CF-01E5-493A-B220-BD0C94A7B435}"/>
              </a:ext>
            </a:extLst>
          </p:cNvPr>
          <p:cNvSpPr/>
          <p:nvPr/>
        </p:nvSpPr>
        <p:spPr>
          <a:xfrm>
            <a:off x="2209061" y="5077380"/>
            <a:ext cx="1669774" cy="100921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795F47-EF6C-4169-875E-4F2883EC0749}"/>
              </a:ext>
            </a:extLst>
          </p:cNvPr>
          <p:cNvSpPr txBox="1"/>
          <p:nvPr/>
        </p:nvSpPr>
        <p:spPr>
          <a:xfrm>
            <a:off x="2328330" y="5077380"/>
            <a:ext cx="16697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Uranium is now ready for enrichment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C420364-6959-407D-B540-082467D7485E}"/>
              </a:ext>
            </a:extLst>
          </p:cNvPr>
          <p:cNvCxnSpPr>
            <a:cxnSpLocks/>
          </p:cNvCxnSpPr>
          <p:nvPr/>
        </p:nvCxnSpPr>
        <p:spPr>
          <a:xfrm flipV="1">
            <a:off x="4032713" y="5192070"/>
            <a:ext cx="1078574" cy="26052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2C63CF2-5FD7-49A5-AFA1-5B51995DB84B}"/>
              </a:ext>
            </a:extLst>
          </p:cNvPr>
          <p:cNvCxnSpPr>
            <a:cxnSpLocks/>
          </p:cNvCxnSpPr>
          <p:nvPr/>
        </p:nvCxnSpPr>
        <p:spPr>
          <a:xfrm>
            <a:off x="4032713" y="5539045"/>
            <a:ext cx="1078574" cy="33596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F9D47C5-45BD-4DBF-9B5A-EFABCBECEAFF}"/>
              </a:ext>
            </a:extLst>
          </p:cNvPr>
          <p:cNvSpPr txBox="1"/>
          <p:nvPr/>
        </p:nvSpPr>
        <p:spPr>
          <a:xfrm>
            <a:off x="5587906" y="4899991"/>
            <a:ext cx="12474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Diffusion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6565A7-4430-40BE-B56D-2E9C425638EC}"/>
              </a:ext>
            </a:extLst>
          </p:cNvPr>
          <p:cNvSpPr txBox="1"/>
          <p:nvPr/>
        </p:nvSpPr>
        <p:spPr>
          <a:xfrm>
            <a:off x="5545389" y="5679427"/>
            <a:ext cx="143032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Centrifuge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7245626" cy="1181100"/>
          </a:xfrm>
        </p:spPr>
        <p:txBody>
          <a:bodyPr>
            <a:normAutofit/>
          </a:bodyPr>
          <a:lstStyle/>
          <a:p>
            <a:r>
              <a:rPr lang="en-CA" sz="3200" dirty="0"/>
              <a:t>From Yellowcake to Uranium Hexafluoride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F4B7EDC-49AA-4443-BDB8-3600F999EBEB}"/>
              </a:ext>
            </a:extLst>
          </p:cNvPr>
          <p:cNvSpPr/>
          <p:nvPr/>
        </p:nvSpPr>
        <p:spPr>
          <a:xfrm>
            <a:off x="5376747" y="4813544"/>
            <a:ext cx="1669774" cy="639054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7CC80E2-99B4-45A8-B185-138422069695}"/>
              </a:ext>
            </a:extLst>
          </p:cNvPr>
          <p:cNvSpPr/>
          <p:nvPr/>
        </p:nvSpPr>
        <p:spPr>
          <a:xfrm>
            <a:off x="5376747" y="5599370"/>
            <a:ext cx="1669774" cy="639054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66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/>
      <p:bldP spid="16" grpId="0"/>
      <p:bldP spid="18" grpId="0"/>
      <p:bldP spid="17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z="1800" smtClean="0">
                <a:solidFill>
                  <a:srgbClr val="D1282E"/>
                </a:solidFill>
              </a:rPr>
              <a:pPr/>
              <a:t>16</a:t>
            </a:fld>
            <a:endParaRPr lang="en-US" sz="1800" dirty="0">
              <a:solidFill>
                <a:srgbClr val="D1282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So You Want to Enrich Uranium?</a:t>
            </a:r>
          </a:p>
        </p:txBody>
      </p:sp>
      <p:cxnSp>
        <p:nvCxnSpPr>
          <p:cNvPr id="7" name="直接连接符 4">
            <a:extLst>
              <a:ext uri="{FF2B5EF4-FFF2-40B4-BE49-F238E27FC236}">
                <a16:creationId xmlns:a16="http://schemas.microsoft.com/office/drawing/2014/main" id="{AFD3CBF8-5F0B-40C9-AE9A-3B14AA4DFE09}"/>
              </a:ext>
            </a:extLst>
          </p:cNvPr>
          <p:cNvCxnSpPr>
            <a:cxnSpLocks/>
          </p:cNvCxnSpPr>
          <p:nvPr/>
        </p:nvCxnSpPr>
        <p:spPr>
          <a:xfrm>
            <a:off x="0" y="1116041"/>
            <a:ext cx="9006840" cy="0"/>
          </a:xfrm>
          <a:prstGeom prst="line">
            <a:avLst/>
          </a:prstGeom>
          <a:ln w="76200">
            <a:solidFill>
              <a:srgbClr val="D12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5DCD21B-C4CF-4965-8BB3-765E6C401627}"/>
              </a:ext>
            </a:extLst>
          </p:cNvPr>
          <p:cNvSpPr/>
          <p:nvPr/>
        </p:nvSpPr>
        <p:spPr>
          <a:xfrm>
            <a:off x="6743700" y="28575"/>
            <a:ext cx="2190750" cy="916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A7EE3B-C247-4205-BE29-E57B0844BE29}"/>
              </a:ext>
            </a:extLst>
          </p:cNvPr>
          <p:cNvSpPr txBox="1"/>
          <p:nvPr/>
        </p:nvSpPr>
        <p:spPr>
          <a:xfrm>
            <a:off x="1353931" y="1435117"/>
            <a:ext cx="2222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Diffusion Enrichment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6E8F30-CDAB-4D4B-A4B6-A683B1D20DDC}"/>
              </a:ext>
            </a:extLst>
          </p:cNvPr>
          <p:cNvSpPr txBox="1"/>
          <p:nvPr/>
        </p:nvSpPr>
        <p:spPr>
          <a:xfrm>
            <a:off x="89589" y="1734911"/>
            <a:ext cx="475076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Forcing UF</a:t>
            </a:r>
            <a:r>
              <a:rPr lang="en-US" sz="1700" baseline="-25000" dirty="0"/>
              <a:t>6</a:t>
            </a:r>
            <a:r>
              <a:rPr lang="en-US" sz="1700" dirty="0"/>
              <a:t> gas under high pressure through series of porous membranes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U-235 molecules are slightly lighter, so they move faster through membrane pores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Cascade of many diffusion stages (~1400) leads to 3-4% U-235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Compressors, diffusers, heat exchangers</a:t>
            </a:r>
            <a:r>
              <a:rPr lang="en-US" sz="1700" dirty="0">
                <a:sym typeface="Wingdings" panose="05000000000000000000" pitchFamily="2" charset="2"/>
              </a:rPr>
              <a:t> VERY energy-intensive process</a:t>
            </a:r>
            <a:endParaRPr lang="en-US" sz="1700" dirty="0"/>
          </a:p>
        </p:txBody>
      </p:sp>
      <p:pic>
        <p:nvPicPr>
          <p:cNvPr id="2050" name="Picture 2" descr="Georges Besse 1">
            <a:extLst>
              <a:ext uri="{FF2B5EF4-FFF2-40B4-BE49-F238E27FC236}">
                <a16:creationId xmlns:a16="http://schemas.microsoft.com/office/drawing/2014/main" id="{3A2D7A07-4B6F-4E51-A865-4BC5A7DDF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518" y="1801504"/>
            <a:ext cx="3400011" cy="235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E44A024-8C6B-448D-953D-81EDB43FA3B5}"/>
              </a:ext>
            </a:extLst>
          </p:cNvPr>
          <p:cNvSpPr/>
          <p:nvPr/>
        </p:nvSpPr>
        <p:spPr>
          <a:xfrm>
            <a:off x="49833" y="1411357"/>
            <a:ext cx="4750768" cy="2508769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107B43-0BDE-4AC9-BD3B-DBFDACDBE17C}"/>
              </a:ext>
            </a:extLst>
          </p:cNvPr>
          <p:cNvSpPr txBox="1"/>
          <p:nvPr/>
        </p:nvSpPr>
        <p:spPr>
          <a:xfrm>
            <a:off x="4926832" y="4274761"/>
            <a:ext cx="2371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Centrifuge Enrichment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C981D3-67B1-449D-AD49-F4EE1446BF9C}"/>
              </a:ext>
            </a:extLst>
          </p:cNvPr>
          <p:cNvSpPr txBox="1"/>
          <p:nvPr/>
        </p:nvSpPr>
        <p:spPr>
          <a:xfrm>
            <a:off x="3145131" y="4587171"/>
            <a:ext cx="5789320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UF</a:t>
            </a:r>
            <a:r>
              <a:rPr lang="en-US" sz="1700" baseline="-25000" dirty="0"/>
              <a:t>6</a:t>
            </a:r>
            <a:r>
              <a:rPr lang="en-US" sz="1700" dirty="0"/>
              <a:t> fed into large vacuum tubes with rotors spinning at 50k-70k rpm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Heavier U-238 concentrates at cylinder outer edge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Induced countercurrent flow lets heavier/lighter molecules be siphoned off at cylinder ends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Cascade of 10-20 centrifuge stages, much more energy-efficient than diffusion process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62552B3-DF19-4425-AD5B-C725EA688225}"/>
              </a:ext>
            </a:extLst>
          </p:cNvPr>
          <p:cNvSpPr/>
          <p:nvPr/>
        </p:nvSpPr>
        <p:spPr>
          <a:xfrm>
            <a:off x="3184886" y="4254868"/>
            <a:ext cx="5749564" cy="226853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Gas centrifuge for uranium enrichment - Energy Education">
            <a:extLst>
              <a:ext uri="{FF2B5EF4-FFF2-40B4-BE49-F238E27FC236}">
                <a16:creationId xmlns:a16="http://schemas.microsoft.com/office/drawing/2014/main" id="{E83090B7-17A3-44DE-AEF2-92301BACD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36" y="4211933"/>
            <a:ext cx="3004209" cy="240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399AD6D-09B0-440C-8A5C-985F951ED2A5}"/>
              </a:ext>
            </a:extLst>
          </p:cNvPr>
          <p:cNvSpPr txBox="1"/>
          <p:nvPr/>
        </p:nvSpPr>
        <p:spPr>
          <a:xfrm>
            <a:off x="5026576" y="1236516"/>
            <a:ext cx="4067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Georges </a:t>
            </a:r>
            <a:r>
              <a:rPr lang="en-US" sz="1600" i="1" dirty="0" err="1"/>
              <a:t>Besse</a:t>
            </a:r>
            <a:r>
              <a:rPr lang="en-US" sz="1600" i="1" dirty="0"/>
              <a:t> I </a:t>
            </a:r>
            <a:r>
              <a:rPr lang="en-US" sz="1600" dirty="0"/>
              <a:t> plant (France), most of nuclear plant's 3.5 GW powered enrichment </a:t>
            </a:r>
          </a:p>
        </p:txBody>
      </p:sp>
    </p:spTree>
    <p:extLst>
      <p:ext uri="{BB962C8B-B14F-4D97-AF65-F5344CB8AC3E}">
        <p14:creationId xmlns:p14="http://schemas.microsoft.com/office/powerpoint/2010/main" val="195678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z="1800" smtClean="0">
                <a:solidFill>
                  <a:srgbClr val="D1282E"/>
                </a:solidFill>
              </a:rPr>
              <a:pPr/>
              <a:t>17</a:t>
            </a:fld>
            <a:endParaRPr lang="en-US" sz="1800" dirty="0">
              <a:solidFill>
                <a:srgbClr val="D1282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Fuel Rod Formation</a:t>
            </a:r>
          </a:p>
        </p:txBody>
      </p:sp>
      <p:cxnSp>
        <p:nvCxnSpPr>
          <p:cNvPr id="7" name="直接连接符 4">
            <a:extLst>
              <a:ext uri="{FF2B5EF4-FFF2-40B4-BE49-F238E27FC236}">
                <a16:creationId xmlns:a16="http://schemas.microsoft.com/office/drawing/2014/main" id="{AFD3CBF8-5F0B-40C9-AE9A-3B14AA4DFE09}"/>
              </a:ext>
            </a:extLst>
          </p:cNvPr>
          <p:cNvCxnSpPr>
            <a:cxnSpLocks/>
          </p:cNvCxnSpPr>
          <p:nvPr/>
        </p:nvCxnSpPr>
        <p:spPr>
          <a:xfrm>
            <a:off x="0" y="1116041"/>
            <a:ext cx="9006840" cy="0"/>
          </a:xfrm>
          <a:prstGeom prst="line">
            <a:avLst/>
          </a:prstGeom>
          <a:ln w="76200">
            <a:solidFill>
              <a:srgbClr val="D12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5DCD21B-C4CF-4965-8BB3-765E6C401627}"/>
              </a:ext>
            </a:extLst>
          </p:cNvPr>
          <p:cNvSpPr/>
          <p:nvPr/>
        </p:nvSpPr>
        <p:spPr>
          <a:xfrm>
            <a:off x="6743700" y="28575"/>
            <a:ext cx="2190750" cy="916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472D66-B5C7-4613-A3A4-B200D67018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2091" y="2863343"/>
            <a:ext cx="4212933" cy="29556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C7C6F7-D64F-414A-B343-73E43CC54A5F}"/>
              </a:ext>
            </a:extLst>
          </p:cNvPr>
          <p:cNvSpPr txBox="1"/>
          <p:nvPr/>
        </p:nvSpPr>
        <p:spPr>
          <a:xfrm>
            <a:off x="4135316" y="6107673"/>
            <a:ext cx="4799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 </a:t>
            </a:r>
            <a:r>
              <a:rPr lang="en-US" dirty="0" err="1"/>
              <a:t>GWth</a:t>
            </a:r>
            <a:r>
              <a:rPr lang="en-US" dirty="0"/>
              <a:t> reactor will consume ~100 tons per year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6EE725-D27D-4953-8A14-E623BBBCEC8A}"/>
              </a:ext>
            </a:extLst>
          </p:cNvPr>
          <p:cNvSpPr txBox="1"/>
          <p:nvPr/>
        </p:nvSpPr>
        <p:spPr>
          <a:xfrm>
            <a:off x="244753" y="1751730"/>
            <a:ext cx="8756373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(Un)enriched UF</a:t>
            </a:r>
            <a:r>
              <a:rPr lang="en-US" baseline="-25000" dirty="0"/>
              <a:t>6</a:t>
            </a:r>
            <a:r>
              <a:rPr lang="en-US" dirty="0"/>
              <a:t> is then chemically processed to UO</a:t>
            </a:r>
            <a:r>
              <a:rPr lang="en-US" baseline="-25000" dirty="0"/>
              <a:t>2</a:t>
            </a:r>
            <a:r>
              <a:rPr lang="en-US" dirty="0"/>
              <a:t> powder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Powder is compressed into pellets, which are then stacked and sealed into fuel rods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Rods are bundled into fuel assembly, 150-300 rods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Typical reactor has 100-200 fuel assemblies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C72EFB-63C9-4659-96B5-B095691B951D}"/>
              </a:ext>
            </a:extLst>
          </p:cNvPr>
          <p:cNvSpPr txBox="1"/>
          <p:nvPr/>
        </p:nvSpPr>
        <p:spPr>
          <a:xfrm>
            <a:off x="403663" y="3675785"/>
            <a:ext cx="3343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t natural uranium </a:t>
            </a:r>
          </a:p>
          <a:p>
            <a:r>
              <a:rPr lang="en-US" dirty="0"/>
              <a:t>= 120 kg U for reactor fuel </a:t>
            </a:r>
          </a:p>
          <a:p>
            <a:r>
              <a:rPr lang="en-US" dirty="0"/>
              <a:t>= 6 kg weapons grade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BCEA8AF-CCD7-41DE-A1CD-9BC458594A9C}"/>
              </a:ext>
            </a:extLst>
          </p:cNvPr>
          <p:cNvSpPr/>
          <p:nvPr/>
        </p:nvSpPr>
        <p:spPr>
          <a:xfrm>
            <a:off x="175179" y="5075375"/>
            <a:ext cx="3572309" cy="129942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005973-B9CD-4F46-BF23-CDEF840F23B9}"/>
              </a:ext>
            </a:extLst>
          </p:cNvPr>
          <p:cNvSpPr txBox="1"/>
          <p:nvPr/>
        </p:nvSpPr>
        <p:spPr>
          <a:xfrm>
            <a:off x="209550" y="5075375"/>
            <a:ext cx="3572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Overall, enrichment accounts for ~half of the cost of nuclear fuel and about 5% of the total cost of the electricity generated</a:t>
            </a:r>
          </a:p>
        </p:txBody>
      </p:sp>
    </p:spTree>
    <p:extLst>
      <p:ext uri="{BB962C8B-B14F-4D97-AF65-F5344CB8AC3E}">
        <p14:creationId xmlns:p14="http://schemas.microsoft.com/office/powerpoint/2010/main" val="205806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z="1800" smtClean="0">
                <a:solidFill>
                  <a:srgbClr val="D1282E"/>
                </a:solidFill>
              </a:rPr>
              <a:pPr/>
              <a:t>18</a:t>
            </a:fld>
            <a:endParaRPr lang="en-US" sz="1800" dirty="0">
              <a:solidFill>
                <a:srgbClr val="D1282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Global Enrichment Capacity</a:t>
            </a:r>
          </a:p>
        </p:txBody>
      </p:sp>
      <p:cxnSp>
        <p:nvCxnSpPr>
          <p:cNvPr id="7" name="直接连接符 4">
            <a:extLst>
              <a:ext uri="{FF2B5EF4-FFF2-40B4-BE49-F238E27FC236}">
                <a16:creationId xmlns:a16="http://schemas.microsoft.com/office/drawing/2014/main" id="{AFD3CBF8-5F0B-40C9-AE9A-3B14AA4DFE09}"/>
              </a:ext>
            </a:extLst>
          </p:cNvPr>
          <p:cNvCxnSpPr>
            <a:cxnSpLocks/>
          </p:cNvCxnSpPr>
          <p:nvPr/>
        </p:nvCxnSpPr>
        <p:spPr>
          <a:xfrm>
            <a:off x="0" y="1116041"/>
            <a:ext cx="9006840" cy="0"/>
          </a:xfrm>
          <a:prstGeom prst="line">
            <a:avLst/>
          </a:prstGeom>
          <a:ln w="76200">
            <a:solidFill>
              <a:srgbClr val="D12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5DCD21B-C4CF-4965-8BB3-765E6C401627}"/>
              </a:ext>
            </a:extLst>
          </p:cNvPr>
          <p:cNvSpPr/>
          <p:nvPr/>
        </p:nvSpPr>
        <p:spPr>
          <a:xfrm>
            <a:off x="6743700" y="28575"/>
            <a:ext cx="2190750" cy="916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BF758A-EA0E-49B2-A926-9F481318C650}"/>
              </a:ext>
            </a:extLst>
          </p:cNvPr>
          <p:cNvSpPr txBox="1"/>
          <p:nvPr/>
        </p:nvSpPr>
        <p:spPr>
          <a:xfrm>
            <a:off x="5580925" y="1542877"/>
            <a:ext cx="30519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SWU = separative work unit, amount of separation done by enrichment process 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8ED15D8-522B-4996-A707-C862E46D5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1" y="1352403"/>
            <a:ext cx="4981575" cy="32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1DE28A1-8F82-44FA-AA4E-729A07E8AC85}"/>
              </a:ext>
            </a:extLst>
          </p:cNvPr>
          <p:cNvGrpSpPr/>
          <p:nvPr/>
        </p:nvGrpSpPr>
        <p:grpSpPr>
          <a:xfrm>
            <a:off x="3615898" y="3235651"/>
            <a:ext cx="5318552" cy="3070050"/>
            <a:chOff x="-345818" y="1392159"/>
            <a:chExt cx="5804741" cy="330299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64E34A5-8885-40DD-8739-CC99431F49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25313"/>
            <a:stretch/>
          </p:blipFill>
          <p:spPr>
            <a:xfrm>
              <a:off x="-345818" y="1393915"/>
              <a:ext cx="5146418" cy="330124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7E504D1-381C-4731-B8C8-A0C3E1F1E0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90446"/>
            <a:stretch/>
          </p:blipFill>
          <p:spPr>
            <a:xfrm>
              <a:off x="4800601" y="1392159"/>
              <a:ext cx="658322" cy="3301240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4D2F499-592D-4460-8516-B8626AB8B90F}"/>
              </a:ext>
            </a:extLst>
          </p:cNvPr>
          <p:cNvSpPr txBox="1"/>
          <p:nvPr/>
        </p:nvSpPr>
        <p:spPr>
          <a:xfrm>
            <a:off x="330188" y="5061612"/>
            <a:ext cx="3379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 higher U-235%, less relative effort required for enrichment and so there are many international safeguards in place at enrichment facilities.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35522B2-A1B8-4C87-8FF8-D13CB76D4AD1}"/>
              </a:ext>
            </a:extLst>
          </p:cNvPr>
          <p:cNvCxnSpPr/>
          <p:nvPr/>
        </p:nvCxnSpPr>
        <p:spPr>
          <a:xfrm flipV="1">
            <a:off x="2236304" y="2995465"/>
            <a:ext cx="546653" cy="201385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6577EFC-3029-493F-B20B-193E9502CE4F}"/>
              </a:ext>
            </a:extLst>
          </p:cNvPr>
          <p:cNvSpPr/>
          <p:nvPr/>
        </p:nvSpPr>
        <p:spPr>
          <a:xfrm>
            <a:off x="244317" y="5039139"/>
            <a:ext cx="3331824" cy="150974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93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B5268B0-44CC-4176-8C1B-2A52265DA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98" y="3837501"/>
            <a:ext cx="4257510" cy="27432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z="1800" smtClean="0">
                <a:solidFill>
                  <a:srgbClr val="D1282E"/>
                </a:solidFill>
              </a:rPr>
              <a:pPr/>
              <a:t>19</a:t>
            </a:fld>
            <a:endParaRPr lang="en-US" sz="1800" dirty="0">
              <a:solidFill>
                <a:srgbClr val="D1282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Mixed Oxide (MOX) Fuel</a:t>
            </a:r>
          </a:p>
        </p:txBody>
      </p:sp>
      <p:cxnSp>
        <p:nvCxnSpPr>
          <p:cNvPr id="7" name="直接连接符 4">
            <a:extLst>
              <a:ext uri="{FF2B5EF4-FFF2-40B4-BE49-F238E27FC236}">
                <a16:creationId xmlns:a16="http://schemas.microsoft.com/office/drawing/2014/main" id="{AFD3CBF8-5F0B-40C9-AE9A-3B14AA4DFE09}"/>
              </a:ext>
            </a:extLst>
          </p:cNvPr>
          <p:cNvCxnSpPr>
            <a:cxnSpLocks/>
          </p:cNvCxnSpPr>
          <p:nvPr/>
        </p:nvCxnSpPr>
        <p:spPr>
          <a:xfrm>
            <a:off x="0" y="1116041"/>
            <a:ext cx="9006840" cy="0"/>
          </a:xfrm>
          <a:prstGeom prst="line">
            <a:avLst/>
          </a:prstGeom>
          <a:ln w="76200">
            <a:solidFill>
              <a:srgbClr val="D12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5DCD21B-C4CF-4965-8BB3-765E6C401627}"/>
              </a:ext>
            </a:extLst>
          </p:cNvPr>
          <p:cNvSpPr/>
          <p:nvPr/>
        </p:nvSpPr>
        <p:spPr>
          <a:xfrm>
            <a:off x="6743700" y="28575"/>
            <a:ext cx="2190750" cy="916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96FA11-B46C-47E3-8785-F3B0300D12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7115" y="1293419"/>
            <a:ext cx="4606157" cy="30175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F58218-E7BD-4CB7-8CAD-D20DB7E8D4CD}"/>
              </a:ext>
            </a:extLst>
          </p:cNvPr>
          <p:cNvSpPr txBox="1"/>
          <p:nvPr/>
        </p:nvSpPr>
        <p:spPr>
          <a:xfrm>
            <a:off x="1142645" y="6521067"/>
            <a:ext cx="73422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https://www.world-nuclear.org/information-library/nuclear-fuel-cycle/fuel-recycling/mixed-oxide-fuel-mox.aspx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0F04E3-B90B-45F4-84FA-177938DE41F8}"/>
              </a:ext>
            </a:extLst>
          </p:cNvPr>
          <p:cNvSpPr txBox="1"/>
          <p:nvPr/>
        </p:nvSpPr>
        <p:spPr>
          <a:xfrm>
            <a:off x="119269" y="1352402"/>
            <a:ext cx="3896140" cy="221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Pu can be recovered from used reactor fuel and mixed with depleted U, forming MOX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MOX fuel provides ~5% of new fuel used today (&gt;10% in France)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Weapons-grade Pu can also be burned up through MOX fuel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8B09DC-BDE7-49AB-85C0-94C0B4E05FE0}"/>
              </a:ext>
            </a:extLst>
          </p:cNvPr>
          <p:cNvSpPr txBox="1"/>
          <p:nvPr/>
        </p:nvSpPr>
        <p:spPr>
          <a:xfrm>
            <a:off x="5118652" y="4964416"/>
            <a:ext cx="35184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Each year about 70 t of plutonium (contained in used fuel) is removed from the world’s reactors</a:t>
            </a:r>
          </a:p>
        </p:txBody>
      </p:sp>
    </p:spTree>
    <p:extLst>
      <p:ext uri="{BB962C8B-B14F-4D97-AF65-F5344CB8AC3E}">
        <p14:creationId xmlns:p14="http://schemas.microsoft.com/office/powerpoint/2010/main" val="4081063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z="1800" smtClean="0">
                <a:solidFill>
                  <a:srgbClr val="D1282E"/>
                </a:solidFill>
              </a:rPr>
              <a:pPr/>
              <a:t>2</a:t>
            </a:fld>
            <a:endParaRPr lang="en-US" sz="1800" dirty="0">
              <a:solidFill>
                <a:srgbClr val="D1282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Nuclear Power in the U.S.</a:t>
            </a:r>
          </a:p>
        </p:txBody>
      </p:sp>
      <p:cxnSp>
        <p:nvCxnSpPr>
          <p:cNvPr id="7" name="直接连接符 4">
            <a:extLst>
              <a:ext uri="{FF2B5EF4-FFF2-40B4-BE49-F238E27FC236}">
                <a16:creationId xmlns:a16="http://schemas.microsoft.com/office/drawing/2014/main" id="{AFD3CBF8-5F0B-40C9-AE9A-3B14AA4DFE09}"/>
              </a:ext>
            </a:extLst>
          </p:cNvPr>
          <p:cNvCxnSpPr>
            <a:cxnSpLocks/>
          </p:cNvCxnSpPr>
          <p:nvPr/>
        </p:nvCxnSpPr>
        <p:spPr>
          <a:xfrm>
            <a:off x="0" y="1116041"/>
            <a:ext cx="9006840" cy="0"/>
          </a:xfrm>
          <a:prstGeom prst="line">
            <a:avLst/>
          </a:prstGeom>
          <a:ln w="76200">
            <a:solidFill>
              <a:srgbClr val="D12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5DCD21B-C4CF-4965-8BB3-765E6C401627}"/>
              </a:ext>
            </a:extLst>
          </p:cNvPr>
          <p:cNvSpPr/>
          <p:nvPr/>
        </p:nvSpPr>
        <p:spPr>
          <a:xfrm>
            <a:off x="6743700" y="28575"/>
            <a:ext cx="2190750" cy="916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6E1CE4-7E09-467F-8966-EC0DA9E06FB9}"/>
              </a:ext>
            </a:extLst>
          </p:cNvPr>
          <p:cNvSpPr txBox="1"/>
          <p:nvPr/>
        </p:nvSpPr>
        <p:spPr>
          <a:xfrm>
            <a:off x="45973" y="6380465"/>
            <a:ext cx="6272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(2021) US Energy Information Administration</a:t>
            </a:r>
            <a:endParaRPr lang="en-US" sz="1200" dirty="0">
              <a:solidFill>
                <a:srgbClr val="0070C0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12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https://www.eia.gov/totalenergy/data/monthly/pdf/mer.pdf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6C404D-91D0-48A4-91E9-8C61CC402E0F}"/>
              </a:ext>
            </a:extLst>
          </p:cNvPr>
          <p:cNvSpPr txBox="1"/>
          <p:nvPr/>
        </p:nvSpPr>
        <p:spPr>
          <a:xfrm>
            <a:off x="2849980" y="5924887"/>
            <a:ext cx="5680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Globally, ~441 nuclear power plants totaling 392 </a:t>
            </a:r>
            <a:r>
              <a:rPr lang="en-US" dirty="0" err="1"/>
              <a:t>GW</a:t>
            </a:r>
            <a:r>
              <a:rPr lang="en-US" baseline="-25000" dirty="0" err="1"/>
              <a:t>e</a:t>
            </a:r>
            <a:r>
              <a:rPr lang="en-US" dirty="0"/>
              <a:t>  </a:t>
            </a:r>
          </a:p>
          <a:p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7ADF791-1112-47A5-B280-4F2AECE2B519}"/>
              </a:ext>
            </a:extLst>
          </p:cNvPr>
          <p:cNvGrpSpPr/>
          <p:nvPr/>
        </p:nvGrpSpPr>
        <p:grpSpPr>
          <a:xfrm>
            <a:off x="142874" y="1850036"/>
            <a:ext cx="6729535" cy="3847062"/>
            <a:chOff x="45972" y="1571620"/>
            <a:chExt cx="6729535" cy="384706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AC40647-0D63-4FE8-84AC-16DA16C90259}"/>
                </a:ext>
              </a:extLst>
            </p:cNvPr>
            <p:cNvGrpSpPr/>
            <p:nvPr/>
          </p:nvGrpSpPr>
          <p:grpSpPr>
            <a:xfrm>
              <a:off x="45972" y="2232083"/>
              <a:ext cx="6729535" cy="3186599"/>
              <a:chOff x="45972" y="2232083"/>
              <a:chExt cx="6729535" cy="3186599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A54F06AD-D270-4845-9658-32C6CFA7599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503" t="21327" r="94457"/>
              <a:stretch/>
            </p:blipFill>
            <p:spPr>
              <a:xfrm>
                <a:off x="45972" y="2297141"/>
                <a:ext cx="460923" cy="3121541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E927E964-BCBC-4ECF-81E2-A84E6A560D2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31771" t="19687"/>
              <a:stretch/>
            </p:blipFill>
            <p:spPr>
              <a:xfrm>
                <a:off x="536721" y="2232083"/>
                <a:ext cx="6238786" cy="3186599"/>
              </a:xfrm>
              <a:prstGeom prst="rect">
                <a:avLst/>
              </a:prstGeom>
            </p:spPr>
          </p:pic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21E6537-F95D-46BE-97BD-5F5910103AE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5424" y="1571620"/>
              <a:ext cx="2587898" cy="768682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8FBF4EFB-7DFD-47B0-B6C9-85A9899E6957}"/>
              </a:ext>
            </a:extLst>
          </p:cNvPr>
          <p:cNvSpPr/>
          <p:nvPr/>
        </p:nvSpPr>
        <p:spPr>
          <a:xfrm>
            <a:off x="3084793" y="1496856"/>
            <a:ext cx="58268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93 nuclear reactors currently operating in USA (~97 GW)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20% of the nation’s total electric energy generation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Accounts for ~60% of U.S. emission-free energy generation</a:t>
            </a:r>
          </a:p>
        </p:txBody>
      </p:sp>
    </p:spTree>
    <p:extLst>
      <p:ext uri="{BB962C8B-B14F-4D97-AF65-F5344CB8AC3E}">
        <p14:creationId xmlns:p14="http://schemas.microsoft.com/office/powerpoint/2010/main" val="4329125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z="1800" smtClean="0">
                <a:solidFill>
                  <a:srgbClr val="D1282E"/>
                </a:solidFill>
              </a:rPr>
              <a:pPr/>
              <a:t>20</a:t>
            </a:fld>
            <a:endParaRPr lang="en-US" sz="1800" dirty="0">
              <a:solidFill>
                <a:srgbClr val="D1282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An Alternative Method: Uranium from Seawater</a:t>
            </a:r>
          </a:p>
        </p:txBody>
      </p:sp>
      <p:cxnSp>
        <p:nvCxnSpPr>
          <p:cNvPr id="7" name="直接连接符 4">
            <a:extLst>
              <a:ext uri="{FF2B5EF4-FFF2-40B4-BE49-F238E27FC236}">
                <a16:creationId xmlns:a16="http://schemas.microsoft.com/office/drawing/2014/main" id="{AFD3CBF8-5F0B-40C9-AE9A-3B14AA4DFE09}"/>
              </a:ext>
            </a:extLst>
          </p:cNvPr>
          <p:cNvCxnSpPr>
            <a:cxnSpLocks/>
          </p:cNvCxnSpPr>
          <p:nvPr/>
        </p:nvCxnSpPr>
        <p:spPr>
          <a:xfrm>
            <a:off x="0" y="1116041"/>
            <a:ext cx="9006840" cy="0"/>
          </a:xfrm>
          <a:prstGeom prst="line">
            <a:avLst/>
          </a:prstGeom>
          <a:ln w="76200">
            <a:solidFill>
              <a:srgbClr val="D12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5DCD21B-C4CF-4965-8BB3-765E6C401627}"/>
              </a:ext>
            </a:extLst>
          </p:cNvPr>
          <p:cNvSpPr/>
          <p:nvPr/>
        </p:nvSpPr>
        <p:spPr>
          <a:xfrm>
            <a:off x="6743700" y="28575"/>
            <a:ext cx="2190750" cy="916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DD7918-245A-4F6B-A6C7-66F9A5F9EDA3}"/>
              </a:ext>
            </a:extLst>
          </p:cNvPr>
          <p:cNvSpPr txBox="1"/>
          <p:nvPr/>
        </p:nvSpPr>
        <p:spPr>
          <a:xfrm>
            <a:off x="268355" y="2019440"/>
            <a:ext cx="4025349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Uranium concentration in seawater is 3.3 ppb (~1000x less than in Earth’s crust)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However total uranium in oceans is estimated at 4 billion tons (500x land ore-based U)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Concentration does not vary with ocean depth, season, or temperature, and is not taken up by marine organisms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Over 90% of dissolved uranium in seawater is in Ca</a:t>
            </a:r>
            <a:r>
              <a:rPr lang="en-US" baseline="-25000" dirty="0"/>
              <a:t>2</a:t>
            </a:r>
            <a:r>
              <a:rPr lang="en-US" dirty="0"/>
              <a:t>[UO</a:t>
            </a:r>
            <a:r>
              <a:rPr lang="en-US" baseline="-25000" dirty="0"/>
              <a:t>2</a:t>
            </a:r>
            <a:r>
              <a:rPr lang="en-US" dirty="0"/>
              <a:t>(CO</a:t>
            </a:r>
            <a:r>
              <a:rPr lang="en-US" baseline="-25000" dirty="0"/>
              <a:t>3</a:t>
            </a:r>
            <a:r>
              <a:rPr lang="en-US" dirty="0"/>
              <a:t>)</a:t>
            </a:r>
            <a:r>
              <a:rPr lang="en-US" baseline="-25000" dirty="0"/>
              <a:t>3</a:t>
            </a:r>
            <a:r>
              <a:rPr lang="en-US" dirty="0"/>
              <a:t>] and Mg[UO</a:t>
            </a:r>
            <a:r>
              <a:rPr lang="en-US" baseline="-25000" dirty="0"/>
              <a:t>2</a:t>
            </a:r>
            <a:r>
              <a:rPr lang="en-US" dirty="0"/>
              <a:t>(CO</a:t>
            </a:r>
            <a:r>
              <a:rPr lang="en-US" baseline="-25000" dirty="0"/>
              <a:t>3</a:t>
            </a:r>
            <a:r>
              <a:rPr lang="en-US" dirty="0"/>
              <a:t>)</a:t>
            </a:r>
            <a:r>
              <a:rPr lang="en-US" baseline="-25000" dirty="0"/>
              <a:t>3</a:t>
            </a:r>
            <a:r>
              <a:rPr lang="en-US" dirty="0"/>
              <a:t>]</a:t>
            </a:r>
            <a:r>
              <a:rPr lang="en-US" baseline="30000" dirty="0"/>
              <a:t>2− </a:t>
            </a:r>
            <a:r>
              <a:rPr lang="en-US" dirty="0"/>
              <a:t>complexes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ADA274-25CC-4D0F-A02B-410B46C542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30" r="14127"/>
          <a:stretch/>
        </p:blipFill>
        <p:spPr>
          <a:xfrm>
            <a:off x="4393092" y="2435368"/>
            <a:ext cx="4485546" cy="279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5366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z="1800" smtClean="0">
                <a:solidFill>
                  <a:srgbClr val="D1282E"/>
                </a:solidFill>
              </a:rPr>
              <a:pPr/>
              <a:t>21</a:t>
            </a:fld>
            <a:endParaRPr lang="en-US" sz="1800" dirty="0">
              <a:solidFill>
                <a:srgbClr val="D1282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1" y="0"/>
            <a:ext cx="7255565" cy="1181100"/>
          </a:xfrm>
        </p:spPr>
        <p:txBody>
          <a:bodyPr>
            <a:normAutofit/>
          </a:bodyPr>
          <a:lstStyle/>
          <a:p>
            <a:r>
              <a:rPr lang="en-CA" sz="3200" dirty="0"/>
              <a:t>Physicochemical Adsorption of Uranium</a:t>
            </a:r>
          </a:p>
        </p:txBody>
      </p:sp>
      <p:cxnSp>
        <p:nvCxnSpPr>
          <p:cNvPr id="7" name="直接连接符 4">
            <a:extLst>
              <a:ext uri="{FF2B5EF4-FFF2-40B4-BE49-F238E27FC236}">
                <a16:creationId xmlns:a16="http://schemas.microsoft.com/office/drawing/2014/main" id="{AFD3CBF8-5F0B-40C9-AE9A-3B14AA4DFE09}"/>
              </a:ext>
            </a:extLst>
          </p:cNvPr>
          <p:cNvCxnSpPr>
            <a:cxnSpLocks/>
          </p:cNvCxnSpPr>
          <p:nvPr/>
        </p:nvCxnSpPr>
        <p:spPr>
          <a:xfrm>
            <a:off x="0" y="1116041"/>
            <a:ext cx="9006840" cy="0"/>
          </a:xfrm>
          <a:prstGeom prst="line">
            <a:avLst/>
          </a:prstGeom>
          <a:ln w="76200">
            <a:solidFill>
              <a:srgbClr val="D12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5DCD21B-C4CF-4965-8BB3-765E6C401627}"/>
              </a:ext>
            </a:extLst>
          </p:cNvPr>
          <p:cNvSpPr/>
          <p:nvPr/>
        </p:nvSpPr>
        <p:spPr>
          <a:xfrm>
            <a:off x="6743700" y="28575"/>
            <a:ext cx="2190750" cy="916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D5BEEA-647E-44D3-B9AF-59AF604273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8812" y="1372367"/>
            <a:ext cx="1504950" cy="33051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641899-84CA-4D39-A7E4-773657AA20A3}"/>
              </a:ext>
            </a:extLst>
          </p:cNvPr>
          <p:cNvSpPr txBox="1"/>
          <p:nvPr/>
        </p:nvSpPr>
        <p:spPr>
          <a:xfrm flipH="1">
            <a:off x="316975" y="1399368"/>
            <a:ext cx="525183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Most technology for uranium seawater extraction is based on amine polymers sorbents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Many variations to the sorbent chemistry but extraction of the bound uranium is facilitated by changing temperature/pH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Active area of research in designing new ligands that can select U over other trace metal ions in seawater (vanadium, iron, copper etc.)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E62741-8B99-4605-B803-7261B38BF81B}"/>
              </a:ext>
            </a:extLst>
          </p:cNvPr>
          <p:cNvSpPr txBox="1"/>
          <p:nvPr/>
        </p:nvSpPr>
        <p:spPr>
          <a:xfrm>
            <a:off x="7073762" y="1973975"/>
            <a:ext cx="1600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imidedioximes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0804BA-E9EA-49FA-9AD4-1170EE9343E6}"/>
              </a:ext>
            </a:extLst>
          </p:cNvPr>
          <p:cNvSpPr txBox="1"/>
          <p:nvPr/>
        </p:nvSpPr>
        <p:spPr>
          <a:xfrm>
            <a:off x="7160844" y="3740742"/>
            <a:ext cx="13564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amidoximes</a:t>
            </a: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678952-D4AA-4E4D-B827-550B9EFAC109}"/>
              </a:ext>
            </a:extLst>
          </p:cNvPr>
          <p:cNvSpPr txBox="1"/>
          <p:nvPr/>
        </p:nvSpPr>
        <p:spPr>
          <a:xfrm>
            <a:off x="5630101" y="5199733"/>
            <a:ext cx="33043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Abney, C.W. et al, </a:t>
            </a:r>
            <a:r>
              <a:rPr lang="en-US" sz="1600" i="1" dirty="0"/>
              <a:t>Chemical Reviews</a:t>
            </a:r>
            <a:r>
              <a:rPr lang="en-US" sz="1600" dirty="0"/>
              <a:t>, 2017, 13935-14013</a:t>
            </a:r>
          </a:p>
        </p:txBody>
      </p:sp>
      <p:pic>
        <p:nvPicPr>
          <p:cNvPr id="1026" name="Picture 2" descr="An improved technique for extraction of uranium from seawater - Advances in  Engineering">
            <a:extLst>
              <a:ext uri="{FF2B5EF4-FFF2-40B4-BE49-F238E27FC236}">
                <a16:creationId xmlns:a16="http://schemas.microsoft.com/office/drawing/2014/main" id="{D3A92270-67A2-4606-A4D2-AACE13E57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45" y="4162497"/>
            <a:ext cx="4255025" cy="212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9990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z="1800" smtClean="0">
                <a:solidFill>
                  <a:srgbClr val="D1282E"/>
                </a:solidFill>
              </a:rPr>
              <a:pPr/>
              <a:t>22</a:t>
            </a:fld>
            <a:endParaRPr lang="en-US" sz="1800" dirty="0">
              <a:solidFill>
                <a:srgbClr val="D1282E"/>
              </a:solidFill>
            </a:endParaRPr>
          </a:p>
        </p:txBody>
      </p:sp>
      <p:cxnSp>
        <p:nvCxnSpPr>
          <p:cNvPr id="7" name="直接连接符 4">
            <a:extLst>
              <a:ext uri="{FF2B5EF4-FFF2-40B4-BE49-F238E27FC236}">
                <a16:creationId xmlns:a16="http://schemas.microsoft.com/office/drawing/2014/main" id="{AFD3CBF8-5F0B-40C9-AE9A-3B14AA4DFE09}"/>
              </a:ext>
            </a:extLst>
          </p:cNvPr>
          <p:cNvCxnSpPr>
            <a:cxnSpLocks/>
          </p:cNvCxnSpPr>
          <p:nvPr/>
        </p:nvCxnSpPr>
        <p:spPr>
          <a:xfrm>
            <a:off x="0" y="1116041"/>
            <a:ext cx="9006840" cy="0"/>
          </a:xfrm>
          <a:prstGeom prst="line">
            <a:avLst/>
          </a:prstGeom>
          <a:ln w="76200">
            <a:solidFill>
              <a:srgbClr val="D12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5DCD21B-C4CF-4965-8BB3-765E6C401627}"/>
              </a:ext>
            </a:extLst>
          </p:cNvPr>
          <p:cNvSpPr/>
          <p:nvPr/>
        </p:nvSpPr>
        <p:spPr>
          <a:xfrm>
            <a:off x="6743700" y="28575"/>
            <a:ext cx="2190750" cy="916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1" y="0"/>
            <a:ext cx="7235687" cy="1181100"/>
          </a:xfrm>
        </p:spPr>
        <p:txBody>
          <a:bodyPr>
            <a:normAutofit/>
          </a:bodyPr>
          <a:lstStyle/>
          <a:p>
            <a:r>
              <a:rPr lang="en-CA" sz="3200" dirty="0"/>
              <a:t>Uranium from Seawater Program @PNNL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3EF3E6-53E7-44AC-BE7C-A4161D4CA24C}"/>
              </a:ext>
            </a:extLst>
          </p:cNvPr>
          <p:cNvSpPr txBox="1"/>
          <p:nvPr/>
        </p:nvSpPr>
        <p:spPr>
          <a:xfrm>
            <a:off x="417582" y="1833203"/>
            <a:ext cx="3886061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Using amidoxime-based polymer sorbents, adsorption capacities of 5-6 g U/kg sorbent was achieved over 50 days in seawater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Spinout company formed in 2014 based in Idaho, pursuing heavy metals extraction from seawater (was in SBIR phase II as of last year)</a:t>
            </a:r>
          </a:p>
        </p:txBody>
      </p:sp>
      <p:pic>
        <p:nvPicPr>
          <p:cNvPr id="2050" name="Picture 2" descr="Cost-effective method of extracting uranium from seawater promises  limitless nuclear power">
            <a:extLst>
              <a:ext uri="{FF2B5EF4-FFF2-40B4-BE49-F238E27FC236}">
                <a16:creationId xmlns:a16="http://schemas.microsoft.com/office/drawing/2014/main" id="{C447AD4F-4E81-4B12-9CDD-48875991A8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13"/>
          <a:stretch/>
        </p:blipFill>
        <p:spPr bwMode="auto">
          <a:xfrm>
            <a:off x="4728695" y="2313818"/>
            <a:ext cx="3667539" cy="242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052D5CD-7C7D-4ED1-A346-F0EC098B6AFF}"/>
              </a:ext>
            </a:extLst>
          </p:cNvPr>
          <p:cNvSpPr txBox="1"/>
          <p:nvPr/>
        </p:nvSpPr>
        <p:spPr>
          <a:xfrm flipH="1">
            <a:off x="5045012" y="1876951"/>
            <a:ext cx="304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Amidoxime polymer ‘braids’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779ED0-463A-4AD9-B944-0420433E8E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4132" y="4975899"/>
            <a:ext cx="5088835" cy="117043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1E317B5-FAAF-4EED-AE71-A61190E31F72}"/>
              </a:ext>
            </a:extLst>
          </p:cNvPr>
          <p:cNvSpPr txBox="1"/>
          <p:nvPr/>
        </p:nvSpPr>
        <p:spPr>
          <a:xfrm>
            <a:off x="2195521" y="6321013"/>
            <a:ext cx="48921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/>
              <a:t>Gill, G.A. et al, </a:t>
            </a:r>
            <a:r>
              <a:rPr lang="da-DK" sz="1600" i="1" dirty="0"/>
              <a:t>Ind. Eng. Chem. Res</a:t>
            </a:r>
            <a:r>
              <a:rPr lang="da-DK" sz="1600" dirty="0"/>
              <a:t>. 2016, 55, 4264−4277</a:t>
            </a:r>
            <a:endParaRPr lang="en-US" sz="16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8A9278D-7C01-4F43-BBC9-39E16058D22F}"/>
              </a:ext>
            </a:extLst>
          </p:cNvPr>
          <p:cNvSpPr/>
          <p:nvPr/>
        </p:nvSpPr>
        <p:spPr>
          <a:xfrm>
            <a:off x="263504" y="4801217"/>
            <a:ext cx="3041374" cy="854479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3A9585-D2C0-4E67-BC79-963A2DE44E05}"/>
              </a:ext>
            </a:extLst>
          </p:cNvPr>
          <p:cNvSpPr txBox="1"/>
          <p:nvPr/>
        </p:nvSpPr>
        <p:spPr>
          <a:xfrm>
            <a:off x="375235" y="4880186"/>
            <a:ext cx="3187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Did the math: </a:t>
            </a:r>
            <a:r>
              <a:rPr lang="en-US" dirty="0"/>
              <a:t>1 t of sorbent should get you </a:t>
            </a:r>
            <a:r>
              <a:rPr lang="en-US" dirty="0">
                <a:solidFill>
                  <a:srgbClr val="FF0000"/>
                </a:solidFill>
              </a:rPr>
              <a:t>~40 kg U/year</a:t>
            </a:r>
          </a:p>
        </p:txBody>
      </p:sp>
    </p:spTree>
    <p:extLst>
      <p:ext uri="{BB962C8B-B14F-4D97-AF65-F5344CB8AC3E}">
        <p14:creationId xmlns:p14="http://schemas.microsoft.com/office/powerpoint/2010/main" val="373718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z="1800" smtClean="0">
                <a:solidFill>
                  <a:srgbClr val="D1282E"/>
                </a:solidFill>
              </a:rPr>
              <a:pPr/>
              <a:t>23</a:t>
            </a:fld>
            <a:endParaRPr lang="en-US" sz="1800" dirty="0">
              <a:solidFill>
                <a:srgbClr val="D1282E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74800"/>
            <a:ext cx="7981122" cy="4373563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1800" b="0" dirty="0" err="1"/>
              <a:t>Choppin</a:t>
            </a:r>
            <a:r>
              <a:rPr lang="en-CA" sz="1800" b="0" dirty="0"/>
              <a:t>, </a:t>
            </a:r>
            <a:r>
              <a:rPr lang="en-CA" sz="1800" b="0" dirty="0" err="1"/>
              <a:t>Liljenzin</a:t>
            </a:r>
            <a:r>
              <a:rPr lang="en-CA" sz="1800" b="0" dirty="0"/>
              <a:t>, Rydberg, Ekberg, </a:t>
            </a:r>
            <a:r>
              <a:rPr lang="en-CA" sz="1800" b="0" i="1" dirty="0"/>
              <a:t>Radiochemistry and Nuclear Chemistry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1800" b="0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Chart of Nuclides</a:t>
            </a:r>
            <a:endParaRPr lang="en-CA" sz="1800" b="0" dirty="0">
              <a:solidFill>
                <a:srgbClr val="0000FF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1800" b="0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World Nuclear Association</a:t>
            </a:r>
            <a:endParaRPr lang="en-CA" sz="1800" b="0" dirty="0">
              <a:solidFill>
                <a:srgbClr val="0000FF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1800" b="0" dirty="0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IEA nuclear</a:t>
            </a:r>
            <a:endParaRPr lang="en-CA" sz="1800" b="0" dirty="0">
              <a:solidFill>
                <a:srgbClr val="0000FF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1800" b="0" dirty="0">
                <a:solidFill>
                  <a:srgbClr val="0000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EIA nuclear</a:t>
            </a:r>
            <a:endParaRPr lang="en-CA" sz="1800" b="0" dirty="0">
              <a:solidFill>
                <a:srgbClr val="0000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More References</a:t>
            </a:r>
          </a:p>
        </p:txBody>
      </p:sp>
      <p:cxnSp>
        <p:nvCxnSpPr>
          <p:cNvPr id="7" name="直接连接符 4">
            <a:extLst>
              <a:ext uri="{FF2B5EF4-FFF2-40B4-BE49-F238E27FC236}">
                <a16:creationId xmlns:a16="http://schemas.microsoft.com/office/drawing/2014/main" id="{AFD3CBF8-5F0B-40C9-AE9A-3B14AA4DFE09}"/>
              </a:ext>
            </a:extLst>
          </p:cNvPr>
          <p:cNvCxnSpPr>
            <a:cxnSpLocks/>
          </p:cNvCxnSpPr>
          <p:nvPr/>
        </p:nvCxnSpPr>
        <p:spPr>
          <a:xfrm>
            <a:off x="0" y="1116041"/>
            <a:ext cx="9006840" cy="0"/>
          </a:xfrm>
          <a:prstGeom prst="line">
            <a:avLst/>
          </a:prstGeom>
          <a:ln w="76200">
            <a:solidFill>
              <a:srgbClr val="D12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5DCD21B-C4CF-4965-8BB3-765E6C401627}"/>
              </a:ext>
            </a:extLst>
          </p:cNvPr>
          <p:cNvSpPr/>
          <p:nvPr/>
        </p:nvSpPr>
        <p:spPr>
          <a:xfrm>
            <a:off x="6743700" y="28575"/>
            <a:ext cx="2190750" cy="916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755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z="1800" smtClean="0">
                <a:solidFill>
                  <a:srgbClr val="D1282E"/>
                </a:solidFill>
              </a:rPr>
              <a:pPr/>
              <a:t>3</a:t>
            </a:fld>
            <a:endParaRPr lang="en-US" sz="1800" dirty="0">
              <a:solidFill>
                <a:srgbClr val="D1282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Fundamentals of Nuclear Reactions</a:t>
            </a:r>
          </a:p>
        </p:txBody>
      </p:sp>
      <p:cxnSp>
        <p:nvCxnSpPr>
          <p:cNvPr id="7" name="直接连接符 4">
            <a:extLst>
              <a:ext uri="{FF2B5EF4-FFF2-40B4-BE49-F238E27FC236}">
                <a16:creationId xmlns:a16="http://schemas.microsoft.com/office/drawing/2014/main" id="{AFD3CBF8-5F0B-40C9-AE9A-3B14AA4DFE09}"/>
              </a:ext>
            </a:extLst>
          </p:cNvPr>
          <p:cNvCxnSpPr>
            <a:cxnSpLocks/>
          </p:cNvCxnSpPr>
          <p:nvPr/>
        </p:nvCxnSpPr>
        <p:spPr>
          <a:xfrm>
            <a:off x="0" y="1116041"/>
            <a:ext cx="9006840" cy="0"/>
          </a:xfrm>
          <a:prstGeom prst="line">
            <a:avLst/>
          </a:prstGeom>
          <a:ln w="76200">
            <a:solidFill>
              <a:srgbClr val="D12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5DCD21B-C4CF-4965-8BB3-765E6C401627}"/>
              </a:ext>
            </a:extLst>
          </p:cNvPr>
          <p:cNvSpPr/>
          <p:nvPr/>
        </p:nvSpPr>
        <p:spPr>
          <a:xfrm>
            <a:off x="6743700" y="28575"/>
            <a:ext cx="2190750" cy="916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C801FE0-F2D0-4906-BE25-57BA85620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691" y="2145095"/>
            <a:ext cx="5270984" cy="4160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47AF22F-9E43-4EED-AB3B-31AFB71753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3832" y="1266507"/>
            <a:ext cx="2162536" cy="1495754"/>
          </a:xfrm>
          <a:prstGeom prst="rect">
            <a:avLst/>
          </a:prstGeom>
        </p:spPr>
      </p:pic>
      <p:sp>
        <p:nvSpPr>
          <p:cNvPr id="11" name="Right Arrow 12">
            <a:extLst>
              <a:ext uri="{FF2B5EF4-FFF2-40B4-BE49-F238E27FC236}">
                <a16:creationId xmlns:a16="http://schemas.microsoft.com/office/drawing/2014/main" id="{7FBC9D87-5A0C-47BA-95BC-FFE8DA6D4523}"/>
              </a:ext>
            </a:extLst>
          </p:cNvPr>
          <p:cNvSpPr/>
          <p:nvPr/>
        </p:nvSpPr>
        <p:spPr>
          <a:xfrm rot="2218765">
            <a:off x="6059226" y="2867707"/>
            <a:ext cx="669701" cy="273063"/>
          </a:xfrm>
          <a:prstGeom prst="rightArrow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>
                <a:shade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45F0E3-1D82-4D89-84FF-11C65DC97BBD}"/>
              </a:ext>
            </a:extLst>
          </p:cNvPr>
          <p:cNvSpPr txBox="1"/>
          <p:nvPr/>
        </p:nvSpPr>
        <p:spPr>
          <a:xfrm>
            <a:off x="5440880" y="6353894"/>
            <a:ext cx="22445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00" dirty="0"/>
              <a:t>http://fys246.nuclear.lu.se/topics.asp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49330A4-F298-49D4-9E7A-807A39DAB546}"/>
              </a:ext>
            </a:extLst>
          </p:cNvPr>
          <p:cNvSpPr/>
          <p:nvPr/>
        </p:nvSpPr>
        <p:spPr>
          <a:xfrm>
            <a:off x="120503" y="2462472"/>
            <a:ext cx="3557646" cy="3091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CA" dirty="0">
                <a:solidFill>
                  <a:prstClr val="black"/>
                </a:solidFill>
              </a:rPr>
              <a:t>All elements have isotopes, </a:t>
            </a:r>
            <a:r>
              <a:rPr lang="en-CA" dirty="0">
                <a:solidFill>
                  <a:srgbClr val="FF0000"/>
                </a:solidFill>
              </a:rPr>
              <a:t>large range of stabilities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CA" dirty="0">
                <a:solidFill>
                  <a:prstClr val="black"/>
                </a:solidFill>
              </a:rPr>
              <a:t>Radioactive decay occurs in </a:t>
            </a:r>
            <a:r>
              <a:rPr lang="en-CA" dirty="0">
                <a:solidFill>
                  <a:srgbClr val="0000FF"/>
                </a:solidFill>
              </a:rPr>
              <a:t>unstable isotopes</a:t>
            </a:r>
            <a:r>
              <a:rPr lang="en-CA" dirty="0">
                <a:solidFill>
                  <a:prstClr val="black"/>
                </a:solidFill>
              </a:rPr>
              <a:t>, resulting in spontaneous emission of particles and/or electromagnetic radiation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CA" dirty="0">
                <a:solidFill>
                  <a:prstClr val="black"/>
                </a:solidFill>
              </a:rPr>
              <a:t>Repulsive force between protons must be balanced by a strong attractive force for nuclei stability 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0AE435C-D9FF-4FB1-B50D-CE425FF37173}"/>
              </a:ext>
            </a:extLst>
          </p:cNvPr>
          <p:cNvSpPr/>
          <p:nvPr/>
        </p:nvSpPr>
        <p:spPr>
          <a:xfrm>
            <a:off x="110229" y="2226171"/>
            <a:ext cx="3551796" cy="341925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36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z="1800" smtClean="0">
                <a:solidFill>
                  <a:srgbClr val="D1282E"/>
                </a:solidFill>
              </a:rPr>
              <a:pPr/>
              <a:t>4</a:t>
            </a:fld>
            <a:endParaRPr lang="en-US" sz="1800" dirty="0">
              <a:solidFill>
                <a:srgbClr val="D1282E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1602" y="3101611"/>
            <a:ext cx="3352161" cy="1955135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1800" b="0" dirty="0"/>
              <a:t>Energy of nuclear decay comes from mass conversion, on the energy scale of MeV (1.6⨯10</a:t>
            </a:r>
            <a:r>
              <a:rPr lang="en-US" sz="1800" b="0" baseline="30000" dirty="0"/>
              <a:t>-13</a:t>
            </a:r>
            <a:r>
              <a:rPr lang="en-US" sz="1800" b="0" dirty="0"/>
              <a:t> J) released for every nuclear reaction</a:t>
            </a:r>
            <a:endParaRPr lang="en-CA" sz="1800" b="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Mass-Energy Equivalence</a:t>
            </a:r>
          </a:p>
        </p:txBody>
      </p:sp>
      <p:cxnSp>
        <p:nvCxnSpPr>
          <p:cNvPr id="7" name="直接连接符 4">
            <a:extLst>
              <a:ext uri="{FF2B5EF4-FFF2-40B4-BE49-F238E27FC236}">
                <a16:creationId xmlns:a16="http://schemas.microsoft.com/office/drawing/2014/main" id="{AFD3CBF8-5F0B-40C9-AE9A-3B14AA4DFE09}"/>
              </a:ext>
            </a:extLst>
          </p:cNvPr>
          <p:cNvCxnSpPr>
            <a:cxnSpLocks/>
          </p:cNvCxnSpPr>
          <p:nvPr/>
        </p:nvCxnSpPr>
        <p:spPr>
          <a:xfrm>
            <a:off x="0" y="1116041"/>
            <a:ext cx="9006840" cy="0"/>
          </a:xfrm>
          <a:prstGeom prst="line">
            <a:avLst/>
          </a:prstGeom>
          <a:ln w="76200">
            <a:solidFill>
              <a:srgbClr val="D12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5DCD21B-C4CF-4965-8BB3-765E6C401627}"/>
              </a:ext>
            </a:extLst>
          </p:cNvPr>
          <p:cNvSpPr/>
          <p:nvPr/>
        </p:nvSpPr>
        <p:spPr>
          <a:xfrm>
            <a:off x="6743700" y="28575"/>
            <a:ext cx="2190750" cy="916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E1CF84-09B2-4151-BBE3-C712E132C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3763" y="1352403"/>
            <a:ext cx="5241851" cy="41274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8A14F76-A4C9-4F31-BDDC-DF5FCD618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585" y="5926177"/>
            <a:ext cx="7041490" cy="50601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4B09B04-6B6A-4AE2-8059-A253BE3774E5}"/>
              </a:ext>
            </a:extLst>
          </p:cNvPr>
          <p:cNvSpPr/>
          <p:nvPr/>
        </p:nvSpPr>
        <p:spPr>
          <a:xfrm>
            <a:off x="69133" y="3036552"/>
            <a:ext cx="3352161" cy="199778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1E3BAAC-3B6C-436D-A145-62690FD405B8}"/>
                  </a:ext>
                </a:extLst>
              </p:cNvPr>
              <p:cNvSpPr txBox="1"/>
              <p:nvPr/>
            </p:nvSpPr>
            <p:spPr>
              <a:xfrm>
                <a:off x="1124402" y="2232083"/>
                <a:ext cx="1241622" cy="346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22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1E3BAAC-3B6C-436D-A145-62690FD405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402" y="2232083"/>
                <a:ext cx="1241622" cy="346249"/>
              </a:xfrm>
              <a:prstGeom prst="rect">
                <a:avLst/>
              </a:prstGeom>
              <a:blipFill>
                <a:blip r:embed="rId4"/>
                <a:stretch>
                  <a:fillRect l="-4902" t="-1754" r="-1961" b="-14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2432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z="1800" smtClean="0">
                <a:solidFill>
                  <a:srgbClr val="D1282E"/>
                </a:solidFill>
              </a:rPr>
              <a:pPr/>
              <a:t>5</a:t>
            </a:fld>
            <a:endParaRPr lang="en-US" sz="1800" dirty="0">
              <a:solidFill>
                <a:srgbClr val="D1282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Fission Reactor TL;DR</a:t>
            </a:r>
          </a:p>
        </p:txBody>
      </p:sp>
      <p:cxnSp>
        <p:nvCxnSpPr>
          <p:cNvPr id="7" name="直接连接符 4">
            <a:extLst>
              <a:ext uri="{FF2B5EF4-FFF2-40B4-BE49-F238E27FC236}">
                <a16:creationId xmlns:a16="http://schemas.microsoft.com/office/drawing/2014/main" id="{AFD3CBF8-5F0B-40C9-AE9A-3B14AA4DFE09}"/>
              </a:ext>
            </a:extLst>
          </p:cNvPr>
          <p:cNvCxnSpPr>
            <a:cxnSpLocks/>
          </p:cNvCxnSpPr>
          <p:nvPr/>
        </p:nvCxnSpPr>
        <p:spPr>
          <a:xfrm>
            <a:off x="0" y="1116041"/>
            <a:ext cx="9006840" cy="0"/>
          </a:xfrm>
          <a:prstGeom prst="line">
            <a:avLst/>
          </a:prstGeom>
          <a:ln w="76200">
            <a:solidFill>
              <a:srgbClr val="D12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5DCD21B-C4CF-4965-8BB3-765E6C401627}"/>
              </a:ext>
            </a:extLst>
          </p:cNvPr>
          <p:cNvSpPr/>
          <p:nvPr/>
        </p:nvSpPr>
        <p:spPr>
          <a:xfrm>
            <a:off x="6743700" y="28575"/>
            <a:ext cx="2190750" cy="916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7E372B-47C1-42A4-BDA0-607CCAACEC56}"/>
              </a:ext>
            </a:extLst>
          </p:cNvPr>
          <p:cNvSpPr txBox="1"/>
          <p:nvPr/>
        </p:nvSpPr>
        <p:spPr>
          <a:xfrm flipH="1">
            <a:off x="4970975" y="1769597"/>
            <a:ext cx="2454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Thermal neutrons are captured by fissile fuel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103F1E-B56D-4217-B575-CACCE84DE643}"/>
              </a:ext>
            </a:extLst>
          </p:cNvPr>
          <p:cNvSpPr txBox="1"/>
          <p:nvPr/>
        </p:nvSpPr>
        <p:spPr>
          <a:xfrm flipH="1">
            <a:off x="4621056" y="5176277"/>
            <a:ext cx="2818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Fuel fissions, releasing fast neutrons and energy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7ED661-3792-4F3D-B5EE-E26CD073DF93}"/>
              </a:ext>
            </a:extLst>
          </p:cNvPr>
          <p:cNvSpPr txBox="1"/>
          <p:nvPr/>
        </p:nvSpPr>
        <p:spPr>
          <a:xfrm flipH="1">
            <a:off x="3701751" y="2811156"/>
            <a:ext cx="17220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Fast neutrons are slowed by the moderator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20ACC9C-0383-4D65-839B-987032E7BFCC}"/>
              </a:ext>
            </a:extLst>
          </p:cNvPr>
          <p:cNvGrpSpPr/>
          <p:nvPr/>
        </p:nvGrpSpPr>
        <p:grpSpPr>
          <a:xfrm>
            <a:off x="202434" y="1435386"/>
            <a:ext cx="3306313" cy="5326096"/>
            <a:chOff x="138636" y="1298667"/>
            <a:chExt cx="3450106" cy="5722005"/>
          </a:xfrm>
        </p:grpSpPr>
        <p:sp>
          <p:nvSpPr>
            <p:cNvPr id="20" name="Cylinder 19">
              <a:extLst>
                <a:ext uri="{FF2B5EF4-FFF2-40B4-BE49-F238E27FC236}">
                  <a16:creationId xmlns:a16="http://schemas.microsoft.com/office/drawing/2014/main" id="{9F376C0A-88E8-4345-8B12-4E6B7EE22FF6}"/>
                </a:ext>
              </a:extLst>
            </p:cNvPr>
            <p:cNvSpPr/>
            <p:nvPr/>
          </p:nvSpPr>
          <p:spPr>
            <a:xfrm>
              <a:off x="773557" y="1870898"/>
              <a:ext cx="2212848" cy="3430290"/>
            </a:xfrm>
            <a:prstGeom prst="can">
              <a:avLst/>
            </a:prstGeom>
            <a:solidFill>
              <a:srgbClr val="038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Cylinder 18">
              <a:extLst>
                <a:ext uri="{FF2B5EF4-FFF2-40B4-BE49-F238E27FC236}">
                  <a16:creationId xmlns:a16="http://schemas.microsoft.com/office/drawing/2014/main" id="{3C282FFE-0084-4476-A4AB-DD46F88383C3}"/>
                </a:ext>
              </a:extLst>
            </p:cNvPr>
            <p:cNvSpPr/>
            <p:nvPr/>
          </p:nvSpPr>
          <p:spPr>
            <a:xfrm>
              <a:off x="773557" y="1298667"/>
              <a:ext cx="2212848" cy="4002522"/>
            </a:xfrm>
            <a:prstGeom prst="ca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ylinder 14">
              <a:extLst>
                <a:ext uri="{FF2B5EF4-FFF2-40B4-BE49-F238E27FC236}">
                  <a16:creationId xmlns:a16="http://schemas.microsoft.com/office/drawing/2014/main" id="{D7623908-2D7B-4843-9D0B-7FA75C2CAFE5}"/>
                </a:ext>
              </a:extLst>
            </p:cNvPr>
            <p:cNvSpPr/>
            <p:nvPr/>
          </p:nvSpPr>
          <p:spPr>
            <a:xfrm>
              <a:off x="1794884" y="2463593"/>
              <a:ext cx="143838" cy="2619043"/>
            </a:xfrm>
            <a:prstGeom prst="can">
              <a:avLst/>
            </a:prstGeom>
            <a:solidFill>
              <a:schemeClr val="bg2">
                <a:lumMod val="60000"/>
                <a:lumOff val="4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ylinder 11">
              <a:extLst>
                <a:ext uri="{FF2B5EF4-FFF2-40B4-BE49-F238E27FC236}">
                  <a16:creationId xmlns:a16="http://schemas.microsoft.com/office/drawing/2014/main" id="{22467A58-C972-4201-BED8-9B1037D9781E}"/>
                </a:ext>
              </a:extLst>
            </p:cNvPr>
            <p:cNvSpPr/>
            <p:nvPr/>
          </p:nvSpPr>
          <p:spPr>
            <a:xfrm>
              <a:off x="1862187" y="2498060"/>
              <a:ext cx="143838" cy="2619043"/>
            </a:xfrm>
            <a:prstGeom prst="can">
              <a:avLst/>
            </a:prstGeom>
            <a:solidFill>
              <a:schemeClr val="bg2">
                <a:lumMod val="60000"/>
                <a:lumOff val="4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ylinder 10">
              <a:extLst>
                <a:ext uri="{FF2B5EF4-FFF2-40B4-BE49-F238E27FC236}">
                  <a16:creationId xmlns:a16="http://schemas.microsoft.com/office/drawing/2014/main" id="{0C5D1090-D827-41FF-8026-FA0B85D79726}"/>
                </a:ext>
              </a:extLst>
            </p:cNvPr>
            <p:cNvSpPr/>
            <p:nvPr/>
          </p:nvSpPr>
          <p:spPr>
            <a:xfrm>
              <a:off x="1701225" y="2498060"/>
              <a:ext cx="143838" cy="2619043"/>
            </a:xfrm>
            <a:prstGeom prst="can">
              <a:avLst/>
            </a:prstGeom>
            <a:solidFill>
              <a:schemeClr val="bg2">
                <a:lumMod val="60000"/>
                <a:lumOff val="4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Cylinder 1">
              <a:extLst>
                <a:ext uri="{FF2B5EF4-FFF2-40B4-BE49-F238E27FC236}">
                  <a16:creationId xmlns:a16="http://schemas.microsoft.com/office/drawing/2014/main" id="{D8E3252B-57B1-40E6-941E-47ABCC8424D9}"/>
                </a:ext>
              </a:extLst>
            </p:cNvPr>
            <p:cNvSpPr/>
            <p:nvPr/>
          </p:nvSpPr>
          <p:spPr>
            <a:xfrm>
              <a:off x="1781706" y="2559061"/>
              <a:ext cx="143838" cy="2619043"/>
            </a:xfrm>
            <a:prstGeom prst="can">
              <a:avLst/>
            </a:prstGeom>
            <a:solidFill>
              <a:schemeClr val="bg2">
                <a:lumMod val="60000"/>
                <a:lumOff val="4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ylinder 12">
              <a:extLst>
                <a:ext uri="{FF2B5EF4-FFF2-40B4-BE49-F238E27FC236}">
                  <a16:creationId xmlns:a16="http://schemas.microsoft.com/office/drawing/2014/main" id="{21C20219-BA6F-4DDF-BA43-60625B5D5448}"/>
                </a:ext>
              </a:extLst>
            </p:cNvPr>
            <p:cNvSpPr/>
            <p:nvPr/>
          </p:nvSpPr>
          <p:spPr>
            <a:xfrm>
              <a:off x="1920928" y="2559061"/>
              <a:ext cx="143838" cy="2619043"/>
            </a:xfrm>
            <a:prstGeom prst="can">
              <a:avLst/>
            </a:prstGeom>
            <a:solidFill>
              <a:schemeClr val="bg2">
                <a:lumMod val="60000"/>
                <a:lumOff val="4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ylinder 13">
              <a:extLst>
                <a:ext uri="{FF2B5EF4-FFF2-40B4-BE49-F238E27FC236}">
                  <a16:creationId xmlns:a16="http://schemas.microsoft.com/office/drawing/2014/main" id="{025BD7B6-8300-4A05-80F3-1E6480E3B68F}"/>
                </a:ext>
              </a:extLst>
            </p:cNvPr>
            <p:cNvSpPr/>
            <p:nvPr/>
          </p:nvSpPr>
          <p:spPr>
            <a:xfrm>
              <a:off x="1642484" y="2559061"/>
              <a:ext cx="143838" cy="2619043"/>
            </a:xfrm>
            <a:prstGeom prst="can">
              <a:avLst/>
            </a:prstGeom>
            <a:solidFill>
              <a:schemeClr val="bg2">
                <a:lumMod val="60000"/>
                <a:lumOff val="4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Cylinder 15">
              <a:extLst>
                <a:ext uri="{FF2B5EF4-FFF2-40B4-BE49-F238E27FC236}">
                  <a16:creationId xmlns:a16="http://schemas.microsoft.com/office/drawing/2014/main" id="{09892984-98D0-451E-80F8-39120626C3E0}"/>
                </a:ext>
              </a:extLst>
            </p:cNvPr>
            <p:cNvSpPr/>
            <p:nvPr/>
          </p:nvSpPr>
          <p:spPr>
            <a:xfrm>
              <a:off x="1720992" y="2614275"/>
              <a:ext cx="143838" cy="2619043"/>
            </a:xfrm>
            <a:prstGeom prst="can">
              <a:avLst/>
            </a:prstGeom>
            <a:solidFill>
              <a:schemeClr val="bg2">
                <a:lumMod val="60000"/>
                <a:lumOff val="4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Cylinder 16">
              <a:extLst>
                <a:ext uri="{FF2B5EF4-FFF2-40B4-BE49-F238E27FC236}">
                  <a16:creationId xmlns:a16="http://schemas.microsoft.com/office/drawing/2014/main" id="{8EEEEE46-BF0F-44BF-8447-558D2F1402EB}"/>
                </a:ext>
              </a:extLst>
            </p:cNvPr>
            <p:cNvSpPr/>
            <p:nvPr/>
          </p:nvSpPr>
          <p:spPr>
            <a:xfrm>
              <a:off x="1879981" y="2614275"/>
              <a:ext cx="143838" cy="2619043"/>
            </a:xfrm>
            <a:prstGeom prst="can">
              <a:avLst/>
            </a:prstGeom>
            <a:solidFill>
              <a:schemeClr val="bg2">
                <a:lumMod val="60000"/>
                <a:lumOff val="4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Cylinder 17">
              <a:extLst>
                <a:ext uri="{FF2B5EF4-FFF2-40B4-BE49-F238E27FC236}">
                  <a16:creationId xmlns:a16="http://schemas.microsoft.com/office/drawing/2014/main" id="{118AAB35-6D9A-4FCE-9B32-6AED543195C8}"/>
                </a:ext>
              </a:extLst>
            </p:cNvPr>
            <p:cNvSpPr/>
            <p:nvPr/>
          </p:nvSpPr>
          <p:spPr>
            <a:xfrm>
              <a:off x="1801473" y="2671476"/>
              <a:ext cx="143838" cy="2619043"/>
            </a:xfrm>
            <a:prstGeom prst="can">
              <a:avLst/>
            </a:prstGeom>
            <a:solidFill>
              <a:schemeClr val="bg2">
                <a:lumMod val="60000"/>
                <a:lumOff val="4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Arrow: Bent-Up 20">
              <a:extLst>
                <a:ext uri="{FF2B5EF4-FFF2-40B4-BE49-F238E27FC236}">
                  <a16:creationId xmlns:a16="http://schemas.microsoft.com/office/drawing/2014/main" id="{E5705A05-F219-494F-A6AB-4BDB2D86025F}"/>
                </a:ext>
              </a:extLst>
            </p:cNvPr>
            <p:cNvSpPr/>
            <p:nvPr/>
          </p:nvSpPr>
          <p:spPr>
            <a:xfrm>
              <a:off x="1461733" y="5021589"/>
              <a:ext cx="2127009" cy="872294"/>
            </a:xfrm>
            <a:prstGeom prst="bentUpArrow">
              <a:avLst>
                <a:gd name="adj1" fmla="val 25000"/>
                <a:gd name="adj2" fmla="val 12500"/>
                <a:gd name="adj3" fmla="val 25000"/>
              </a:avLst>
            </a:prstGeom>
            <a:solidFill>
              <a:srgbClr val="038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Arrow: Bent-Up 21">
              <a:extLst>
                <a:ext uri="{FF2B5EF4-FFF2-40B4-BE49-F238E27FC236}">
                  <a16:creationId xmlns:a16="http://schemas.microsoft.com/office/drawing/2014/main" id="{7EFA8CF1-0408-4B21-9EB5-5AD04E875C92}"/>
                </a:ext>
              </a:extLst>
            </p:cNvPr>
            <p:cNvSpPr/>
            <p:nvPr/>
          </p:nvSpPr>
          <p:spPr>
            <a:xfrm rot="16200000">
              <a:off x="2698411" y="4348774"/>
              <a:ext cx="902835" cy="877826"/>
            </a:xfrm>
            <a:prstGeom prst="bentUpArrow">
              <a:avLst/>
            </a:prstGeom>
            <a:solidFill>
              <a:srgbClr val="038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Arrow: Bent-Up 22">
              <a:extLst>
                <a:ext uri="{FF2B5EF4-FFF2-40B4-BE49-F238E27FC236}">
                  <a16:creationId xmlns:a16="http://schemas.microsoft.com/office/drawing/2014/main" id="{92EBD8F2-C3CA-406E-9C95-6FAD535D3330}"/>
                </a:ext>
              </a:extLst>
            </p:cNvPr>
            <p:cNvSpPr/>
            <p:nvPr/>
          </p:nvSpPr>
          <p:spPr>
            <a:xfrm rot="5400000">
              <a:off x="547012" y="4570856"/>
              <a:ext cx="877825" cy="1694578"/>
            </a:xfrm>
            <a:prstGeom prst="bentUpArrow">
              <a:avLst>
                <a:gd name="adj1" fmla="val 25000"/>
                <a:gd name="adj2" fmla="val 7957"/>
                <a:gd name="adj3" fmla="val 25000"/>
              </a:avLst>
            </a:prstGeom>
            <a:solidFill>
              <a:srgbClr val="038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Arrow: Bent-Up 23">
              <a:extLst>
                <a:ext uri="{FF2B5EF4-FFF2-40B4-BE49-F238E27FC236}">
                  <a16:creationId xmlns:a16="http://schemas.microsoft.com/office/drawing/2014/main" id="{9C4E972D-2FC0-45DE-99FF-EEFB29C87004}"/>
                </a:ext>
              </a:extLst>
            </p:cNvPr>
            <p:cNvSpPr/>
            <p:nvPr/>
          </p:nvSpPr>
          <p:spPr>
            <a:xfrm rot="10800000">
              <a:off x="164156" y="4471634"/>
              <a:ext cx="883857" cy="902836"/>
            </a:xfrm>
            <a:prstGeom prst="bentUpArrow">
              <a:avLst>
                <a:gd name="adj1" fmla="val 25000"/>
                <a:gd name="adj2" fmla="val 9808"/>
                <a:gd name="adj3" fmla="val 25000"/>
              </a:avLst>
            </a:prstGeom>
            <a:solidFill>
              <a:srgbClr val="038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ED0FBA2C-EA98-4B77-8E78-003A3E04B9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9745" b="8310"/>
            <a:stretch/>
          </p:blipFill>
          <p:spPr>
            <a:xfrm>
              <a:off x="439842" y="5904704"/>
              <a:ext cx="2845605" cy="1115968"/>
            </a:xfrm>
            <a:prstGeom prst="rect">
              <a:avLst/>
            </a:prstGeom>
          </p:spPr>
        </p:pic>
      </p:grpSp>
      <p:sp>
        <p:nvSpPr>
          <p:cNvPr id="29" name="Cylinder 28">
            <a:extLst>
              <a:ext uri="{FF2B5EF4-FFF2-40B4-BE49-F238E27FC236}">
                <a16:creationId xmlns:a16="http://schemas.microsoft.com/office/drawing/2014/main" id="{D2542DD5-3F02-4197-BED1-E1666657ECAB}"/>
              </a:ext>
            </a:extLst>
          </p:cNvPr>
          <p:cNvSpPr/>
          <p:nvPr/>
        </p:nvSpPr>
        <p:spPr>
          <a:xfrm>
            <a:off x="7811433" y="2607839"/>
            <a:ext cx="137843" cy="2437831"/>
          </a:xfrm>
          <a:prstGeom prst="can">
            <a:avLst/>
          </a:prstGeom>
          <a:solidFill>
            <a:schemeClr val="bg2">
              <a:lumMod val="60000"/>
              <a:lumOff val="4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76E11CA-EE57-48FB-B3D4-125308689410}"/>
              </a:ext>
            </a:extLst>
          </p:cNvPr>
          <p:cNvGrpSpPr/>
          <p:nvPr/>
        </p:nvGrpSpPr>
        <p:grpSpPr>
          <a:xfrm>
            <a:off x="1601886" y="2093560"/>
            <a:ext cx="2120621" cy="2757802"/>
            <a:chOff x="3678865" y="2084908"/>
            <a:chExt cx="2982965" cy="3184929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0B4EA91-D7D1-4B45-BBCE-8827DF8E33CB}"/>
                </a:ext>
              </a:extLst>
            </p:cNvPr>
            <p:cNvSpPr/>
            <p:nvPr/>
          </p:nvSpPr>
          <p:spPr>
            <a:xfrm>
              <a:off x="3678865" y="3349256"/>
              <a:ext cx="361507" cy="372139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FB0B07B-4D06-4D1D-B76F-943743B80D64}"/>
                </a:ext>
              </a:extLst>
            </p:cNvPr>
            <p:cNvCxnSpPr/>
            <p:nvPr/>
          </p:nvCxnSpPr>
          <p:spPr>
            <a:xfrm flipV="1">
              <a:off x="3859618" y="2084908"/>
              <a:ext cx="2802212" cy="1246264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50C6FAB-2BC9-4E5B-84AB-2CB1565571E1}"/>
                </a:ext>
              </a:extLst>
            </p:cNvPr>
            <p:cNvCxnSpPr>
              <a:cxnSpLocks/>
            </p:cNvCxnSpPr>
            <p:nvPr/>
          </p:nvCxnSpPr>
          <p:spPr>
            <a:xfrm>
              <a:off x="3825210" y="3721395"/>
              <a:ext cx="2724446" cy="1548442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20972C6-A7A9-435C-A50C-9B2B3ABE7513}"/>
              </a:ext>
            </a:extLst>
          </p:cNvPr>
          <p:cNvSpPr/>
          <p:nvPr/>
        </p:nvSpPr>
        <p:spPr>
          <a:xfrm>
            <a:off x="3689712" y="1748375"/>
            <a:ext cx="4622945" cy="4184591"/>
          </a:xfrm>
          <a:prstGeom prst="roundRect">
            <a:avLst/>
          </a:prstGeom>
          <a:noFill/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ylinder 37">
            <a:extLst>
              <a:ext uri="{FF2B5EF4-FFF2-40B4-BE49-F238E27FC236}">
                <a16:creationId xmlns:a16="http://schemas.microsoft.com/office/drawing/2014/main" id="{63E5E736-A63D-4A47-9AC0-606108599EB9}"/>
              </a:ext>
            </a:extLst>
          </p:cNvPr>
          <p:cNvSpPr/>
          <p:nvPr/>
        </p:nvSpPr>
        <p:spPr>
          <a:xfrm>
            <a:off x="5283955" y="2606153"/>
            <a:ext cx="137843" cy="2437831"/>
          </a:xfrm>
          <a:prstGeom prst="can">
            <a:avLst/>
          </a:prstGeom>
          <a:solidFill>
            <a:schemeClr val="bg2">
              <a:lumMod val="60000"/>
              <a:lumOff val="4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1F0387B1-34F6-4245-9EE3-0B5E92C540D5}"/>
              </a:ext>
            </a:extLst>
          </p:cNvPr>
          <p:cNvSpPr/>
          <p:nvPr/>
        </p:nvSpPr>
        <p:spPr>
          <a:xfrm>
            <a:off x="6809560" y="3216340"/>
            <a:ext cx="191386" cy="16595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47D5F4F-E7ED-445D-91F3-222154489030}"/>
              </a:ext>
            </a:extLst>
          </p:cNvPr>
          <p:cNvSpPr/>
          <p:nvPr/>
        </p:nvSpPr>
        <p:spPr>
          <a:xfrm>
            <a:off x="7178800" y="2607329"/>
            <a:ext cx="191386" cy="16595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F226127-0C9F-413D-B8BF-B0127329A06D}"/>
              </a:ext>
            </a:extLst>
          </p:cNvPr>
          <p:cNvCxnSpPr/>
          <p:nvPr/>
        </p:nvCxnSpPr>
        <p:spPr>
          <a:xfrm>
            <a:off x="7203797" y="2395170"/>
            <a:ext cx="444306" cy="275182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8758794E-3233-497E-9BD9-28A910468B1E}"/>
              </a:ext>
            </a:extLst>
          </p:cNvPr>
          <p:cNvCxnSpPr>
            <a:cxnSpLocks/>
          </p:cNvCxnSpPr>
          <p:nvPr/>
        </p:nvCxnSpPr>
        <p:spPr>
          <a:xfrm flipH="1" flipV="1">
            <a:off x="7203494" y="3372712"/>
            <a:ext cx="469490" cy="23867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8E75679C-A38A-431E-8C12-0FB7724966EF}"/>
              </a:ext>
            </a:extLst>
          </p:cNvPr>
          <p:cNvCxnSpPr>
            <a:cxnSpLocks/>
          </p:cNvCxnSpPr>
          <p:nvPr/>
        </p:nvCxnSpPr>
        <p:spPr>
          <a:xfrm flipH="1" flipV="1">
            <a:off x="7203494" y="4021126"/>
            <a:ext cx="502496" cy="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B61A246A-F806-4AA6-A21F-58F98816CF12}"/>
              </a:ext>
            </a:extLst>
          </p:cNvPr>
          <p:cNvCxnSpPr>
            <a:cxnSpLocks/>
          </p:cNvCxnSpPr>
          <p:nvPr/>
        </p:nvCxnSpPr>
        <p:spPr>
          <a:xfrm flipH="1">
            <a:off x="7254260" y="4430863"/>
            <a:ext cx="480312" cy="20095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3BCBF7D5-474E-4684-91D5-F6F559EC995D}"/>
              </a:ext>
            </a:extLst>
          </p:cNvPr>
          <p:cNvSpPr/>
          <p:nvPr/>
        </p:nvSpPr>
        <p:spPr>
          <a:xfrm>
            <a:off x="6800766" y="3932801"/>
            <a:ext cx="191386" cy="16595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19611C5F-5243-46CD-8DE8-08BBBF6F3F24}"/>
              </a:ext>
            </a:extLst>
          </p:cNvPr>
          <p:cNvSpPr/>
          <p:nvPr/>
        </p:nvSpPr>
        <p:spPr>
          <a:xfrm>
            <a:off x="6816386" y="4620988"/>
            <a:ext cx="191386" cy="16595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C3070C1-0388-41CA-961F-DDCA6C8BDE7B}"/>
              </a:ext>
            </a:extLst>
          </p:cNvPr>
          <p:cNvGrpSpPr/>
          <p:nvPr/>
        </p:nvGrpSpPr>
        <p:grpSpPr>
          <a:xfrm>
            <a:off x="5377525" y="2816279"/>
            <a:ext cx="803420" cy="2260580"/>
            <a:chOff x="6206897" y="2816279"/>
            <a:chExt cx="1136765" cy="2041664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70F605C0-8C99-4E69-80CE-C5D0F5F894A7}"/>
                </a:ext>
              </a:extLst>
            </p:cNvPr>
            <p:cNvSpPr/>
            <p:nvPr/>
          </p:nvSpPr>
          <p:spPr>
            <a:xfrm rot="604560">
              <a:off x="6357289" y="2827689"/>
              <a:ext cx="654181" cy="1992723"/>
            </a:xfrm>
            <a:custGeom>
              <a:avLst/>
              <a:gdLst>
                <a:gd name="connsiteX0" fmla="*/ 289694 w 654181"/>
                <a:gd name="connsiteY0" fmla="*/ 0 h 2970315"/>
                <a:gd name="connsiteX1" fmla="*/ 2615 w 654181"/>
                <a:gd name="connsiteY1" fmla="*/ 659219 h 2970315"/>
                <a:gd name="connsiteX2" fmla="*/ 438550 w 654181"/>
                <a:gd name="connsiteY2" fmla="*/ 1169582 h 2970315"/>
                <a:gd name="connsiteX3" fmla="*/ 257797 w 654181"/>
                <a:gd name="connsiteY3" fmla="*/ 1796903 h 2970315"/>
                <a:gd name="connsiteX4" fmla="*/ 651201 w 654181"/>
                <a:gd name="connsiteY4" fmla="*/ 2286000 h 2970315"/>
                <a:gd name="connsiteX5" fmla="*/ 438550 w 654181"/>
                <a:gd name="connsiteY5" fmla="*/ 2913321 h 2970315"/>
                <a:gd name="connsiteX6" fmla="*/ 438550 w 654181"/>
                <a:gd name="connsiteY6" fmla="*/ 2902689 h 2970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181" h="2970315">
                  <a:moveTo>
                    <a:pt x="289694" y="0"/>
                  </a:moveTo>
                  <a:cubicBezTo>
                    <a:pt x="133750" y="232144"/>
                    <a:pt x="-22194" y="464289"/>
                    <a:pt x="2615" y="659219"/>
                  </a:cubicBezTo>
                  <a:cubicBezTo>
                    <a:pt x="27424" y="854149"/>
                    <a:pt x="396020" y="979968"/>
                    <a:pt x="438550" y="1169582"/>
                  </a:cubicBezTo>
                  <a:cubicBezTo>
                    <a:pt x="481080" y="1359196"/>
                    <a:pt x="222355" y="1610833"/>
                    <a:pt x="257797" y="1796903"/>
                  </a:cubicBezTo>
                  <a:cubicBezTo>
                    <a:pt x="293239" y="1982973"/>
                    <a:pt x="621076" y="2099930"/>
                    <a:pt x="651201" y="2286000"/>
                  </a:cubicBezTo>
                  <a:cubicBezTo>
                    <a:pt x="681326" y="2472070"/>
                    <a:pt x="473992" y="2810540"/>
                    <a:pt x="438550" y="2913321"/>
                  </a:cubicBezTo>
                  <a:cubicBezTo>
                    <a:pt x="403108" y="3016102"/>
                    <a:pt x="420829" y="2959395"/>
                    <a:pt x="438550" y="2902689"/>
                  </a:cubicBezTo>
                </a:path>
              </a:pathLst>
            </a:custGeom>
            <a:noFill/>
            <a:ln>
              <a:solidFill>
                <a:srgbClr val="038B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756BA54-3078-4A86-AAF5-02F62E17FF73}"/>
                </a:ext>
              </a:extLst>
            </p:cNvPr>
            <p:cNvSpPr/>
            <p:nvPr/>
          </p:nvSpPr>
          <p:spPr>
            <a:xfrm rot="604560">
              <a:off x="6689481" y="2816279"/>
              <a:ext cx="654181" cy="1992723"/>
            </a:xfrm>
            <a:custGeom>
              <a:avLst/>
              <a:gdLst>
                <a:gd name="connsiteX0" fmla="*/ 289694 w 654181"/>
                <a:gd name="connsiteY0" fmla="*/ 0 h 2970315"/>
                <a:gd name="connsiteX1" fmla="*/ 2615 w 654181"/>
                <a:gd name="connsiteY1" fmla="*/ 659219 h 2970315"/>
                <a:gd name="connsiteX2" fmla="*/ 438550 w 654181"/>
                <a:gd name="connsiteY2" fmla="*/ 1169582 h 2970315"/>
                <a:gd name="connsiteX3" fmla="*/ 257797 w 654181"/>
                <a:gd name="connsiteY3" fmla="*/ 1796903 h 2970315"/>
                <a:gd name="connsiteX4" fmla="*/ 651201 w 654181"/>
                <a:gd name="connsiteY4" fmla="*/ 2286000 h 2970315"/>
                <a:gd name="connsiteX5" fmla="*/ 438550 w 654181"/>
                <a:gd name="connsiteY5" fmla="*/ 2913321 h 2970315"/>
                <a:gd name="connsiteX6" fmla="*/ 438550 w 654181"/>
                <a:gd name="connsiteY6" fmla="*/ 2902689 h 2970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181" h="2970315">
                  <a:moveTo>
                    <a:pt x="289694" y="0"/>
                  </a:moveTo>
                  <a:cubicBezTo>
                    <a:pt x="133750" y="232144"/>
                    <a:pt x="-22194" y="464289"/>
                    <a:pt x="2615" y="659219"/>
                  </a:cubicBezTo>
                  <a:cubicBezTo>
                    <a:pt x="27424" y="854149"/>
                    <a:pt x="396020" y="979968"/>
                    <a:pt x="438550" y="1169582"/>
                  </a:cubicBezTo>
                  <a:cubicBezTo>
                    <a:pt x="481080" y="1359196"/>
                    <a:pt x="222355" y="1610833"/>
                    <a:pt x="257797" y="1796903"/>
                  </a:cubicBezTo>
                  <a:cubicBezTo>
                    <a:pt x="293239" y="1982973"/>
                    <a:pt x="621076" y="2099930"/>
                    <a:pt x="651201" y="2286000"/>
                  </a:cubicBezTo>
                  <a:cubicBezTo>
                    <a:pt x="681326" y="2472070"/>
                    <a:pt x="473992" y="2810540"/>
                    <a:pt x="438550" y="2913321"/>
                  </a:cubicBezTo>
                  <a:cubicBezTo>
                    <a:pt x="403108" y="3016102"/>
                    <a:pt x="420829" y="2959395"/>
                    <a:pt x="438550" y="2902689"/>
                  </a:cubicBezTo>
                </a:path>
              </a:pathLst>
            </a:custGeom>
            <a:noFill/>
            <a:ln>
              <a:solidFill>
                <a:srgbClr val="038B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E18CEF9-DBCC-490C-A22B-7D97CE6DF2F8}"/>
                </a:ext>
              </a:extLst>
            </p:cNvPr>
            <p:cNvSpPr/>
            <p:nvPr/>
          </p:nvSpPr>
          <p:spPr>
            <a:xfrm rot="11453406">
              <a:off x="6206897" y="2817843"/>
              <a:ext cx="654181" cy="1992723"/>
            </a:xfrm>
            <a:custGeom>
              <a:avLst/>
              <a:gdLst>
                <a:gd name="connsiteX0" fmla="*/ 289694 w 654181"/>
                <a:gd name="connsiteY0" fmla="*/ 0 h 2970315"/>
                <a:gd name="connsiteX1" fmla="*/ 2615 w 654181"/>
                <a:gd name="connsiteY1" fmla="*/ 659219 h 2970315"/>
                <a:gd name="connsiteX2" fmla="*/ 438550 w 654181"/>
                <a:gd name="connsiteY2" fmla="*/ 1169582 h 2970315"/>
                <a:gd name="connsiteX3" fmla="*/ 257797 w 654181"/>
                <a:gd name="connsiteY3" fmla="*/ 1796903 h 2970315"/>
                <a:gd name="connsiteX4" fmla="*/ 651201 w 654181"/>
                <a:gd name="connsiteY4" fmla="*/ 2286000 h 2970315"/>
                <a:gd name="connsiteX5" fmla="*/ 438550 w 654181"/>
                <a:gd name="connsiteY5" fmla="*/ 2913321 h 2970315"/>
                <a:gd name="connsiteX6" fmla="*/ 438550 w 654181"/>
                <a:gd name="connsiteY6" fmla="*/ 2902689 h 2970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181" h="2970315">
                  <a:moveTo>
                    <a:pt x="289694" y="0"/>
                  </a:moveTo>
                  <a:cubicBezTo>
                    <a:pt x="133750" y="232144"/>
                    <a:pt x="-22194" y="464289"/>
                    <a:pt x="2615" y="659219"/>
                  </a:cubicBezTo>
                  <a:cubicBezTo>
                    <a:pt x="27424" y="854149"/>
                    <a:pt x="396020" y="979968"/>
                    <a:pt x="438550" y="1169582"/>
                  </a:cubicBezTo>
                  <a:cubicBezTo>
                    <a:pt x="481080" y="1359196"/>
                    <a:pt x="222355" y="1610833"/>
                    <a:pt x="257797" y="1796903"/>
                  </a:cubicBezTo>
                  <a:cubicBezTo>
                    <a:pt x="293239" y="1982973"/>
                    <a:pt x="621076" y="2099930"/>
                    <a:pt x="651201" y="2286000"/>
                  </a:cubicBezTo>
                  <a:cubicBezTo>
                    <a:pt x="681326" y="2472070"/>
                    <a:pt x="473992" y="2810540"/>
                    <a:pt x="438550" y="2913321"/>
                  </a:cubicBezTo>
                  <a:cubicBezTo>
                    <a:pt x="403108" y="3016102"/>
                    <a:pt x="420829" y="2959395"/>
                    <a:pt x="438550" y="2902689"/>
                  </a:cubicBezTo>
                </a:path>
              </a:pathLst>
            </a:custGeom>
            <a:noFill/>
            <a:ln>
              <a:solidFill>
                <a:srgbClr val="038B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C6BB9D08-0267-454B-8F3F-32482EF4E7E7}"/>
                </a:ext>
              </a:extLst>
            </p:cNvPr>
            <p:cNvSpPr/>
            <p:nvPr/>
          </p:nvSpPr>
          <p:spPr>
            <a:xfrm rot="11453406">
              <a:off x="6550634" y="2865220"/>
              <a:ext cx="654181" cy="1992723"/>
            </a:xfrm>
            <a:custGeom>
              <a:avLst/>
              <a:gdLst>
                <a:gd name="connsiteX0" fmla="*/ 289694 w 654181"/>
                <a:gd name="connsiteY0" fmla="*/ 0 h 2970315"/>
                <a:gd name="connsiteX1" fmla="*/ 2615 w 654181"/>
                <a:gd name="connsiteY1" fmla="*/ 659219 h 2970315"/>
                <a:gd name="connsiteX2" fmla="*/ 438550 w 654181"/>
                <a:gd name="connsiteY2" fmla="*/ 1169582 h 2970315"/>
                <a:gd name="connsiteX3" fmla="*/ 257797 w 654181"/>
                <a:gd name="connsiteY3" fmla="*/ 1796903 h 2970315"/>
                <a:gd name="connsiteX4" fmla="*/ 651201 w 654181"/>
                <a:gd name="connsiteY4" fmla="*/ 2286000 h 2970315"/>
                <a:gd name="connsiteX5" fmla="*/ 438550 w 654181"/>
                <a:gd name="connsiteY5" fmla="*/ 2913321 h 2970315"/>
                <a:gd name="connsiteX6" fmla="*/ 438550 w 654181"/>
                <a:gd name="connsiteY6" fmla="*/ 2902689 h 2970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181" h="2970315">
                  <a:moveTo>
                    <a:pt x="289694" y="0"/>
                  </a:moveTo>
                  <a:cubicBezTo>
                    <a:pt x="133750" y="232144"/>
                    <a:pt x="-22194" y="464289"/>
                    <a:pt x="2615" y="659219"/>
                  </a:cubicBezTo>
                  <a:cubicBezTo>
                    <a:pt x="27424" y="854149"/>
                    <a:pt x="396020" y="979968"/>
                    <a:pt x="438550" y="1169582"/>
                  </a:cubicBezTo>
                  <a:cubicBezTo>
                    <a:pt x="481080" y="1359196"/>
                    <a:pt x="222355" y="1610833"/>
                    <a:pt x="257797" y="1796903"/>
                  </a:cubicBezTo>
                  <a:cubicBezTo>
                    <a:pt x="293239" y="1982973"/>
                    <a:pt x="621076" y="2099930"/>
                    <a:pt x="651201" y="2286000"/>
                  </a:cubicBezTo>
                  <a:cubicBezTo>
                    <a:pt x="681326" y="2472070"/>
                    <a:pt x="473992" y="2810540"/>
                    <a:pt x="438550" y="2913321"/>
                  </a:cubicBezTo>
                  <a:cubicBezTo>
                    <a:pt x="403108" y="3016102"/>
                    <a:pt x="420829" y="2959395"/>
                    <a:pt x="438550" y="2902689"/>
                  </a:cubicBezTo>
                </a:path>
              </a:pathLst>
            </a:custGeom>
            <a:noFill/>
            <a:ln>
              <a:solidFill>
                <a:srgbClr val="038B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821736A7-5CFC-4BFC-A430-9AEA1C42E027}"/>
              </a:ext>
            </a:extLst>
          </p:cNvPr>
          <p:cNvGrpSpPr/>
          <p:nvPr/>
        </p:nvGrpSpPr>
        <p:grpSpPr>
          <a:xfrm>
            <a:off x="5867345" y="2784930"/>
            <a:ext cx="803420" cy="2312868"/>
            <a:chOff x="6206897" y="2816279"/>
            <a:chExt cx="1136765" cy="2041664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256DC83-1580-4C91-9399-88DFF58C978E}"/>
                </a:ext>
              </a:extLst>
            </p:cNvPr>
            <p:cNvSpPr/>
            <p:nvPr/>
          </p:nvSpPr>
          <p:spPr>
            <a:xfrm rot="604560">
              <a:off x="6357289" y="2827689"/>
              <a:ext cx="654181" cy="1992723"/>
            </a:xfrm>
            <a:custGeom>
              <a:avLst/>
              <a:gdLst>
                <a:gd name="connsiteX0" fmla="*/ 289694 w 654181"/>
                <a:gd name="connsiteY0" fmla="*/ 0 h 2970315"/>
                <a:gd name="connsiteX1" fmla="*/ 2615 w 654181"/>
                <a:gd name="connsiteY1" fmla="*/ 659219 h 2970315"/>
                <a:gd name="connsiteX2" fmla="*/ 438550 w 654181"/>
                <a:gd name="connsiteY2" fmla="*/ 1169582 h 2970315"/>
                <a:gd name="connsiteX3" fmla="*/ 257797 w 654181"/>
                <a:gd name="connsiteY3" fmla="*/ 1796903 h 2970315"/>
                <a:gd name="connsiteX4" fmla="*/ 651201 w 654181"/>
                <a:gd name="connsiteY4" fmla="*/ 2286000 h 2970315"/>
                <a:gd name="connsiteX5" fmla="*/ 438550 w 654181"/>
                <a:gd name="connsiteY5" fmla="*/ 2913321 h 2970315"/>
                <a:gd name="connsiteX6" fmla="*/ 438550 w 654181"/>
                <a:gd name="connsiteY6" fmla="*/ 2902689 h 2970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181" h="2970315">
                  <a:moveTo>
                    <a:pt x="289694" y="0"/>
                  </a:moveTo>
                  <a:cubicBezTo>
                    <a:pt x="133750" y="232144"/>
                    <a:pt x="-22194" y="464289"/>
                    <a:pt x="2615" y="659219"/>
                  </a:cubicBezTo>
                  <a:cubicBezTo>
                    <a:pt x="27424" y="854149"/>
                    <a:pt x="396020" y="979968"/>
                    <a:pt x="438550" y="1169582"/>
                  </a:cubicBezTo>
                  <a:cubicBezTo>
                    <a:pt x="481080" y="1359196"/>
                    <a:pt x="222355" y="1610833"/>
                    <a:pt x="257797" y="1796903"/>
                  </a:cubicBezTo>
                  <a:cubicBezTo>
                    <a:pt x="293239" y="1982973"/>
                    <a:pt x="621076" y="2099930"/>
                    <a:pt x="651201" y="2286000"/>
                  </a:cubicBezTo>
                  <a:cubicBezTo>
                    <a:pt x="681326" y="2472070"/>
                    <a:pt x="473992" y="2810540"/>
                    <a:pt x="438550" y="2913321"/>
                  </a:cubicBezTo>
                  <a:cubicBezTo>
                    <a:pt x="403108" y="3016102"/>
                    <a:pt x="420829" y="2959395"/>
                    <a:pt x="438550" y="2902689"/>
                  </a:cubicBezTo>
                </a:path>
              </a:pathLst>
            </a:custGeom>
            <a:noFill/>
            <a:ln>
              <a:solidFill>
                <a:srgbClr val="038B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91CD348B-252E-455A-9213-E94F8666B51B}"/>
                </a:ext>
              </a:extLst>
            </p:cNvPr>
            <p:cNvSpPr/>
            <p:nvPr/>
          </p:nvSpPr>
          <p:spPr>
            <a:xfrm rot="604560">
              <a:off x="6689481" y="2816279"/>
              <a:ext cx="654181" cy="1992723"/>
            </a:xfrm>
            <a:custGeom>
              <a:avLst/>
              <a:gdLst>
                <a:gd name="connsiteX0" fmla="*/ 289694 w 654181"/>
                <a:gd name="connsiteY0" fmla="*/ 0 h 2970315"/>
                <a:gd name="connsiteX1" fmla="*/ 2615 w 654181"/>
                <a:gd name="connsiteY1" fmla="*/ 659219 h 2970315"/>
                <a:gd name="connsiteX2" fmla="*/ 438550 w 654181"/>
                <a:gd name="connsiteY2" fmla="*/ 1169582 h 2970315"/>
                <a:gd name="connsiteX3" fmla="*/ 257797 w 654181"/>
                <a:gd name="connsiteY3" fmla="*/ 1796903 h 2970315"/>
                <a:gd name="connsiteX4" fmla="*/ 651201 w 654181"/>
                <a:gd name="connsiteY4" fmla="*/ 2286000 h 2970315"/>
                <a:gd name="connsiteX5" fmla="*/ 438550 w 654181"/>
                <a:gd name="connsiteY5" fmla="*/ 2913321 h 2970315"/>
                <a:gd name="connsiteX6" fmla="*/ 438550 w 654181"/>
                <a:gd name="connsiteY6" fmla="*/ 2902689 h 2970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181" h="2970315">
                  <a:moveTo>
                    <a:pt x="289694" y="0"/>
                  </a:moveTo>
                  <a:cubicBezTo>
                    <a:pt x="133750" y="232144"/>
                    <a:pt x="-22194" y="464289"/>
                    <a:pt x="2615" y="659219"/>
                  </a:cubicBezTo>
                  <a:cubicBezTo>
                    <a:pt x="27424" y="854149"/>
                    <a:pt x="396020" y="979968"/>
                    <a:pt x="438550" y="1169582"/>
                  </a:cubicBezTo>
                  <a:cubicBezTo>
                    <a:pt x="481080" y="1359196"/>
                    <a:pt x="222355" y="1610833"/>
                    <a:pt x="257797" y="1796903"/>
                  </a:cubicBezTo>
                  <a:cubicBezTo>
                    <a:pt x="293239" y="1982973"/>
                    <a:pt x="621076" y="2099930"/>
                    <a:pt x="651201" y="2286000"/>
                  </a:cubicBezTo>
                  <a:cubicBezTo>
                    <a:pt x="681326" y="2472070"/>
                    <a:pt x="473992" y="2810540"/>
                    <a:pt x="438550" y="2913321"/>
                  </a:cubicBezTo>
                  <a:cubicBezTo>
                    <a:pt x="403108" y="3016102"/>
                    <a:pt x="420829" y="2959395"/>
                    <a:pt x="438550" y="2902689"/>
                  </a:cubicBezTo>
                </a:path>
              </a:pathLst>
            </a:custGeom>
            <a:noFill/>
            <a:ln>
              <a:solidFill>
                <a:srgbClr val="038B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B831111-ADED-4616-B482-65D048281CCE}"/>
                </a:ext>
              </a:extLst>
            </p:cNvPr>
            <p:cNvSpPr/>
            <p:nvPr/>
          </p:nvSpPr>
          <p:spPr>
            <a:xfrm rot="11453406">
              <a:off x="6206897" y="2817843"/>
              <a:ext cx="654181" cy="1992723"/>
            </a:xfrm>
            <a:custGeom>
              <a:avLst/>
              <a:gdLst>
                <a:gd name="connsiteX0" fmla="*/ 289694 w 654181"/>
                <a:gd name="connsiteY0" fmla="*/ 0 h 2970315"/>
                <a:gd name="connsiteX1" fmla="*/ 2615 w 654181"/>
                <a:gd name="connsiteY1" fmla="*/ 659219 h 2970315"/>
                <a:gd name="connsiteX2" fmla="*/ 438550 w 654181"/>
                <a:gd name="connsiteY2" fmla="*/ 1169582 h 2970315"/>
                <a:gd name="connsiteX3" fmla="*/ 257797 w 654181"/>
                <a:gd name="connsiteY3" fmla="*/ 1796903 h 2970315"/>
                <a:gd name="connsiteX4" fmla="*/ 651201 w 654181"/>
                <a:gd name="connsiteY4" fmla="*/ 2286000 h 2970315"/>
                <a:gd name="connsiteX5" fmla="*/ 438550 w 654181"/>
                <a:gd name="connsiteY5" fmla="*/ 2913321 h 2970315"/>
                <a:gd name="connsiteX6" fmla="*/ 438550 w 654181"/>
                <a:gd name="connsiteY6" fmla="*/ 2902689 h 2970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181" h="2970315">
                  <a:moveTo>
                    <a:pt x="289694" y="0"/>
                  </a:moveTo>
                  <a:cubicBezTo>
                    <a:pt x="133750" y="232144"/>
                    <a:pt x="-22194" y="464289"/>
                    <a:pt x="2615" y="659219"/>
                  </a:cubicBezTo>
                  <a:cubicBezTo>
                    <a:pt x="27424" y="854149"/>
                    <a:pt x="396020" y="979968"/>
                    <a:pt x="438550" y="1169582"/>
                  </a:cubicBezTo>
                  <a:cubicBezTo>
                    <a:pt x="481080" y="1359196"/>
                    <a:pt x="222355" y="1610833"/>
                    <a:pt x="257797" y="1796903"/>
                  </a:cubicBezTo>
                  <a:cubicBezTo>
                    <a:pt x="293239" y="1982973"/>
                    <a:pt x="621076" y="2099930"/>
                    <a:pt x="651201" y="2286000"/>
                  </a:cubicBezTo>
                  <a:cubicBezTo>
                    <a:pt x="681326" y="2472070"/>
                    <a:pt x="473992" y="2810540"/>
                    <a:pt x="438550" y="2913321"/>
                  </a:cubicBezTo>
                  <a:cubicBezTo>
                    <a:pt x="403108" y="3016102"/>
                    <a:pt x="420829" y="2959395"/>
                    <a:pt x="438550" y="2902689"/>
                  </a:cubicBezTo>
                </a:path>
              </a:pathLst>
            </a:custGeom>
            <a:noFill/>
            <a:ln>
              <a:solidFill>
                <a:srgbClr val="038B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0544020E-E051-45C0-A581-E8BE5FAE50A3}"/>
                </a:ext>
              </a:extLst>
            </p:cNvPr>
            <p:cNvSpPr/>
            <p:nvPr/>
          </p:nvSpPr>
          <p:spPr>
            <a:xfrm rot="11453406">
              <a:off x="6550634" y="2865220"/>
              <a:ext cx="654181" cy="1992723"/>
            </a:xfrm>
            <a:custGeom>
              <a:avLst/>
              <a:gdLst>
                <a:gd name="connsiteX0" fmla="*/ 289694 w 654181"/>
                <a:gd name="connsiteY0" fmla="*/ 0 h 2970315"/>
                <a:gd name="connsiteX1" fmla="*/ 2615 w 654181"/>
                <a:gd name="connsiteY1" fmla="*/ 659219 h 2970315"/>
                <a:gd name="connsiteX2" fmla="*/ 438550 w 654181"/>
                <a:gd name="connsiteY2" fmla="*/ 1169582 h 2970315"/>
                <a:gd name="connsiteX3" fmla="*/ 257797 w 654181"/>
                <a:gd name="connsiteY3" fmla="*/ 1796903 h 2970315"/>
                <a:gd name="connsiteX4" fmla="*/ 651201 w 654181"/>
                <a:gd name="connsiteY4" fmla="*/ 2286000 h 2970315"/>
                <a:gd name="connsiteX5" fmla="*/ 438550 w 654181"/>
                <a:gd name="connsiteY5" fmla="*/ 2913321 h 2970315"/>
                <a:gd name="connsiteX6" fmla="*/ 438550 w 654181"/>
                <a:gd name="connsiteY6" fmla="*/ 2902689 h 2970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181" h="2970315">
                  <a:moveTo>
                    <a:pt x="289694" y="0"/>
                  </a:moveTo>
                  <a:cubicBezTo>
                    <a:pt x="133750" y="232144"/>
                    <a:pt x="-22194" y="464289"/>
                    <a:pt x="2615" y="659219"/>
                  </a:cubicBezTo>
                  <a:cubicBezTo>
                    <a:pt x="27424" y="854149"/>
                    <a:pt x="396020" y="979968"/>
                    <a:pt x="438550" y="1169582"/>
                  </a:cubicBezTo>
                  <a:cubicBezTo>
                    <a:pt x="481080" y="1359196"/>
                    <a:pt x="222355" y="1610833"/>
                    <a:pt x="257797" y="1796903"/>
                  </a:cubicBezTo>
                  <a:cubicBezTo>
                    <a:pt x="293239" y="1982973"/>
                    <a:pt x="621076" y="2099930"/>
                    <a:pt x="651201" y="2286000"/>
                  </a:cubicBezTo>
                  <a:cubicBezTo>
                    <a:pt x="681326" y="2472070"/>
                    <a:pt x="473992" y="2810540"/>
                    <a:pt x="438550" y="2913321"/>
                  </a:cubicBezTo>
                  <a:cubicBezTo>
                    <a:pt x="403108" y="3016102"/>
                    <a:pt x="420829" y="2959395"/>
                    <a:pt x="438550" y="2902689"/>
                  </a:cubicBezTo>
                </a:path>
              </a:pathLst>
            </a:custGeom>
            <a:noFill/>
            <a:ln>
              <a:solidFill>
                <a:srgbClr val="038B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3" name="Oval 82">
            <a:extLst>
              <a:ext uri="{FF2B5EF4-FFF2-40B4-BE49-F238E27FC236}">
                <a16:creationId xmlns:a16="http://schemas.microsoft.com/office/drawing/2014/main" id="{E640BDB0-1823-46E8-B81A-29157582737F}"/>
              </a:ext>
            </a:extLst>
          </p:cNvPr>
          <p:cNvSpPr/>
          <p:nvPr/>
        </p:nvSpPr>
        <p:spPr>
          <a:xfrm>
            <a:off x="5707306" y="2985952"/>
            <a:ext cx="191386" cy="16595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3123BF8E-48EE-4740-9ACA-3BF2A50B2ACA}"/>
              </a:ext>
            </a:extLst>
          </p:cNvPr>
          <p:cNvSpPr/>
          <p:nvPr/>
        </p:nvSpPr>
        <p:spPr>
          <a:xfrm>
            <a:off x="5741048" y="3915073"/>
            <a:ext cx="191386" cy="16595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FFC16592-D97B-4C27-B222-37AABA5FC52F}"/>
              </a:ext>
            </a:extLst>
          </p:cNvPr>
          <p:cNvSpPr/>
          <p:nvPr/>
        </p:nvSpPr>
        <p:spPr>
          <a:xfrm>
            <a:off x="5767293" y="4805288"/>
            <a:ext cx="191386" cy="16595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13AB1C63-5880-4AB7-AD1F-4C45895FBFCB}"/>
              </a:ext>
            </a:extLst>
          </p:cNvPr>
          <p:cNvCxnSpPr>
            <a:cxnSpLocks/>
          </p:cNvCxnSpPr>
          <p:nvPr/>
        </p:nvCxnSpPr>
        <p:spPr>
          <a:xfrm flipH="1">
            <a:off x="6131421" y="4013933"/>
            <a:ext cx="593168" cy="3689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4C1BF69B-BCD0-449C-B434-4037BD30F9A8}"/>
              </a:ext>
            </a:extLst>
          </p:cNvPr>
          <p:cNvCxnSpPr>
            <a:cxnSpLocks/>
          </p:cNvCxnSpPr>
          <p:nvPr/>
        </p:nvCxnSpPr>
        <p:spPr>
          <a:xfrm flipH="1" flipV="1">
            <a:off x="6047281" y="3098696"/>
            <a:ext cx="605352" cy="106422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0F0BF0E5-BF12-450C-BF0D-23485766DD57}"/>
              </a:ext>
            </a:extLst>
          </p:cNvPr>
          <p:cNvCxnSpPr>
            <a:cxnSpLocks/>
          </p:cNvCxnSpPr>
          <p:nvPr/>
        </p:nvCxnSpPr>
        <p:spPr>
          <a:xfrm flipH="1">
            <a:off x="6060658" y="4703965"/>
            <a:ext cx="639157" cy="152025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Arrow: Curved Down 94">
            <a:extLst>
              <a:ext uri="{FF2B5EF4-FFF2-40B4-BE49-F238E27FC236}">
                <a16:creationId xmlns:a16="http://schemas.microsoft.com/office/drawing/2014/main" id="{9A9B7331-5851-4F1D-B06A-947482BFA4B0}"/>
              </a:ext>
            </a:extLst>
          </p:cNvPr>
          <p:cNvSpPr/>
          <p:nvPr/>
        </p:nvSpPr>
        <p:spPr>
          <a:xfrm>
            <a:off x="4211356" y="1174351"/>
            <a:ext cx="4037503" cy="1040753"/>
          </a:xfrm>
          <a:prstGeom prst="curved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6" name="Arrow: Curved Down 95">
            <a:extLst>
              <a:ext uri="{FF2B5EF4-FFF2-40B4-BE49-F238E27FC236}">
                <a16:creationId xmlns:a16="http://schemas.microsoft.com/office/drawing/2014/main" id="{F1A9CA1F-903C-42E7-B937-3D0061A07630}"/>
              </a:ext>
            </a:extLst>
          </p:cNvPr>
          <p:cNvSpPr/>
          <p:nvPr/>
        </p:nvSpPr>
        <p:spPr>
          <a:xfrm rot="11008747">
            <a:off x="3970704" y="5383711"/>
            <a:ext cx="4005210" cy="1222268"/>
          </a:xfrm>
          <a:prstGeom prst="curved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04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29" grpId="0" animBg="1"/>
      <p:bldP spid="37" grpId="0" animBg="1"/>
      <p:bldP spid="38" grpId="0" animBg="1"/>
      <p:bldP spid="39" grpId="0" animBg="1"/>
      <p:bldP spid="39" grpId="1" animBg="1"/>
      <p:bldP spid="40" grpId="0" animBg="1"/>
      <p:bldP spid="40" grpId="1" animBg="1"/>
      <p:bldP spid="54" grpId="0" animBg="1"/>
      <p:bldP spid="54" grpId="1" animBg="1"/>
      <p:bldP spid="55" grpId="0" animBg="1"/>
      <p:bldP spid="55" grpId="1" animBg="1"/>
      <p:bldP spid="83" grpId="0" animBg="1"/>
      <p:bldP spid="84" grpId="0" animBg="1"/>
      <p:bldP spid="85" grpId="0" animBg="1"/>
      <p:bldP spid="95" grpId="0" animBg="1"/>
      <p:bldP spid="9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z="1800" smtClean="0">
                <a:solidFill>
                  <a:srgbClr val="D1282E"/>
                </a:solidFill>
              </a:rPr>
              <a:pPr/>
              <a:t>6</a:t>
            </a:fld>
            <a:endParaRPr lang="en-US" sz="1800" dirty="0">
              <a:solidFill>
                <a:srgbClr val="D1282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Fission Reactor Classes</a:t>
            </a:r>
          </a:p>
        </p:txBody>
      </p:sp>
      <p:cxnSp>
        <p:nvCxnSpPr>
          <p:cNvPr id="7" name="直接连接符 4">
            <a:extLst>
              <a:ext uri="{FF2B5EF4-FFF2-40B4-BE49-F238E27FC236}">
                <a16:creationId xmlns:a16="http://schemas.microsoft.com/office/drawing/2014/main" id="{AFD3CBF8-5F0B-40C9-AE9A-3B14AA4DFE09}"/>
              </a:ext>
            </a:extLst>
          </p:cNvPr>
          <p:cNvCxnSpPr>
            <a:cxnSpLocks/>
          </p:cNvCxnSpPr>
          <p:nvPr/>
        </p:nvCxnSpPr>
        <p:spPr>
          <a:xfrm>
            <a:off x="0" y="1116041"/>
            <a:ext cx="9006840" cy="0"/>
          </a:xfrm>
          <a:prstGeom prst="line">
            <a:avLst/>
          </a:prstGeom>
          <a:ln w="76200">
            <a:solidFill>
              <a:srgbClr val="D12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5DCD21B-C4CF-4965-8BB3-765E6C401627}"/>
              </a:ext>
            </a:extLst>
          </p:cNvPr>
          <p:cNvSpPr/>
          <p:nvPr/>
        </p:nvSpPr>
        <p:spPr>
          <a:xfrm>
            <a:off x="6743700" y="28575"/>
            <a:ext cx="2190750" cy="916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46B8EB-0813-4DA6-ADA8-85FFED1DB1ED}"/>
              </a:ext>
            </a:extLst>
          </p:cNvPr>
          <p:cNvSpPr txBox="1"/>
          <p:nvPr/>
        </p:nvSpPr>
        <p:spPr>
          <a:xfrm>
            <a:off x="0" y="2203051"/>
            <a:ext cx="33097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Light water reactors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Pressurized water (PWR)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Boiling water (BWR)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RBMK (LWGR)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Heavy Water reactors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Pressurized heavy water (PHWR or CANDU)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Gas cooled reactors (GCR)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Fast Neutron reactors (FNR)</a:t>
            </a:r>
          </a:p>
          <a:p>
            <a:pPr lvl="1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4813B8-C471-42E1-BCE5-D95FB1D68EF0}"/>
              </a:ext>
            </a:extLst>
          </p:cNvPr>
          <p:cNvSpPr txBox="1"/>
          <p:nvPr/>
        </p:nvSpPr>
        <p:spPr>
          <a:xfrm flipH="1">
            <a:off x="1512599" y="5659370"/>
            <a:ext cx="6468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More than two thirds of the reactors in the world are PWR designs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151DA4-BABC-41E8-BBF5-94C459B6BCC9}"/>
              </a:ext>
            </a:extLst>
          </p:cNvPr>
          <p:cNvSpPr txBox="1"/>
          <p:nvPr/>
        </p:nvSpPr>
        <p:spPr>
          <a:xfrm>
            <a:off x="468725" y="6552426"/>
            <a:ext cx="80693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https://www.world-nuclear.org/our-association/publications/global-trends-reports/world-nuclear-performance-report.aspx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46E39F-D357-43B7-ACB6-356E101FF9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2019" y="1845717"/>
            <a:ext cx="5576245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121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z="1800" smtClean="0">
                <a:solidFill>
                  <a:srgbClr val="D1282E"/>
                </a:solidFill>
              </a:rPr>
              <a:pPr/>
              <a:t>7</a:t>
            </a:fld>
            <a:endParaRPr lang="en-US" sz="1800" dirty="0">
              <a:solidFill>
                <a:srgbClr val="D1282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Fission Reactor Fuel: Uranium-235</a:t>
            </a:r>
          </a:p>
        </p:txBody>
      </p:sp>
      <p:cxnSp>
        <p:nvCxnSpPr>
          <p:cNvPr id="7" name="直接连接符 4">
            <a:extLst>
              <a:ext uri="{FF2B5EF4-FFF2-40B4-BE49-F238E27FC236}">
                <a16:creationId xmlns:a16="http://schemas.microsoft.com/office/drawing/2014/main" id="{AFD3CBF8-5F0B-40C9-AE9A-3B14AA4DFE09}"/>
              </a:ext>
            </a:extLst>
          </p:cNvPr>
          <p:cNvCxnSpPr>
            <a:cxnSpLocks/>
          </p:cNvCxnSpPr>
          <p:nvPr/>
        </p:nvCxnSpPr>
        <p:spPr>
          <a:xfrm>
            <a:off x="0" y="1116041"/>
            <a:ext cx="9006840" cy="0"/>
          </a:xfrm>
          <a:prstGeom prst="line">
            <a:avLst/>
          </a:prstGeom>
          <a:ln w="76200">
            <a:solidFill>
              <a:srgbClr val="D12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5DCD21B-C4CF-4965-8BB3-765E6C401627}"/>
              </a:ext>
            </a:extLst>
          </p:cNvPr>
          <p:cNvSpPr/>
          <p:nvPr/>
        </p:nvSpPr>
        <p:spPr>
          <a:xfrm>
            <a:off x="6743700" y="28575"/>
            <a:ext cx="2190750" cy="916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C53AB2-C5E3-4433-8B60-A5028F6E413F}"/>
              </a:ext>
            </a:extLst>
          </p:cNvPr>
          <p:cNvSpPr/>
          <p:nvPr/>
        </p:nvSpPr>
        <p:spPr>
          <a:xfrm>
            <a:off x="52291" y="1611030"/>
            <a:ext cx="5380324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600"/>
              </a:spcAft>
            </a:pPr>
            <a:r>
              <a:rPr lang="en-US" dirty="0"/>
              <a:t>• Naturally occurring but in low abundance (uranium is found &gt;99% as U-238)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• Can be used in heavy water reactors (unenriched uranium) or light water reactors (enriched uranium)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• Requires thermal (slow) neutrons for adequate fission, so a moderator is required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• World’s primary nuclear fissile fuel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16B25AC4-6AFB-4CB7-859D-9974E0369D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479113"/>
              </p:ext>
            </p:extLst>
          </p:nvPr>
        </p:nvGraphicFramePr>
        <p:xfrm>
          <a:off x="650424" y="4449017"/>
          <a:ext cx="2223055" cy="211167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11528">
                  <a:extLst>
                    <a:ext uri="{9D8B030D-6E8A-4147-A177-3AD203B41FA5}">
                      <a16:colId xmlns:a16="http://schemas.microsoft.com/office/drawing/2014/main" val="1970625420"/>
                    </a:ext>
                  </a:extLst>
                </a:gridCol>
                <a:gridCol w="1111527">
                  <a:extLst>
                    <a:ext uri="{9D8B030D-6E8A-4147-A177-3AD203B41FA5}">
                      <a16:colId xmlns:a16="http://schemas.microsoft.com/office/drawing/2014/main" val="1773593899"/>
                    </a:ext>
                  </a:extLst>
                </a:gridCol>
              </a:tblGrid>
              <a:tr h="465759"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% U-235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6542431"/>
                  </a:ext>
                </a:extLst>
              </a:tr>
              <a:tr h="465759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Naturally occurring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0.7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7628447"/>
                  </a:ext>
                </a:extLst>
              </a:tr>
              <a:tr h="465759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Reactor 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3-5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8161134"/>
                  </a:ext>
                </a:extLst>
              </a:tr>
              <a:tr h="465759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Weapons 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20-85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748317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936AC6C1-54CA-4400-9524-72C43679C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7594" y="1165736"/>
            <a:ext cx="2920139" cy="53949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10311C9-075A-4E83-BE8B-A9FD88E2F1FE}"/>
              </a:ext>
            </a:extLst>
          </p:cNvPr>
          <p:cNvSpPr txBox="1"/>
          <p:nvPr/>
        </p:nvSpPr>
        <p:spPr>
          <a:xfrm>
            <a:off x="5585792" y="6560696"/>
            <a:ext cx="290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https://en.wikipedia.org/wiki/Decay_chain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01D1D6-9F26-4DAC-B023-5C6CC6A51CB8}"/>
              </a:ext>
            </a:extLst>
          </p:cNvPr>
          <p:cNvSpPr txBox="1"/>
          <p:nvPr/>
        </p:nvSpPr>
        <p:spPr>
          <a:xfrm>
            <a:off x="6287552" y="1200978"/>
            <a:ext cx="23335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aseline="30000" dirty="0"/>
              <a:t>235</a:t>
            </a:r>
            <a:r>
              <a:rPr lang="en-US" sz="1600" dirty="0"/>
              <a:t>U</a:t>
            </a:r>
            <a:r>
              <a:rPr lang="en-US" sz="1600" b="1" dirty="0"/>
              <a:t> Natural</a:t>
            </a:r>
            <a:r>
              <a:rPr lang="en-US" sz="1600" dirty="0"/>
              <a:t> decay chain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5A45F0-2B1E-41F8-B926-EBAD021513F8}"/>
              </a:ext>
            </a:extLst>
          </p:cNvPr>
          <p:cNvSpPr txBox="1"/>
          <p:nvPr/>
        </p:nvSpPr>
        <p:spPr>
          <a:xfrm>
            <a:off x="3005281" y="4449017"/>
            <a:ext cx="1388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baseline="-25000" dirty="0"/>
              <a:t>1/2 </a:t>
            </a:r>
            <a:r>
              <a:rPr lang="en-US" dirty="0"/>
              <a:t>= 7x10</a:t>
            </a:r>
            <a:r>
              <a:rPr lang="en-US" baseline="30000" dirty="0"/>
              <a:t>8</a:t>
            </a:r>
            <a:r>
              <a:rPr lang="en-US" dirty="0"/>
              <a:t> 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BC2EDF-F8A4-451F-A52C-2FA0316FAEC7}"/>
              </a:ext>
            </a:extLst>
          </p:cNvPr>
          <p:cNvSpPr txBox="1"/>
          <p:nvPr/>
        </p:nvSpPr>
        <p:spPr>
          <a:xfrm>
            <a:off x="3082754" y="5505103"/>
            <a:ext cx="2582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Enrichment =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↑</a:t>
            </a:r>
            <a:r>
              <a:rPr lang="en-US" b="1" dirty="0"/>
              <a:t>% U-235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F31D6E6-74E2-43A4-9822-0CA3D21DC86B}"/>
              </a:ext>
            </a:extLst>
          </p:cNvPr>
          <p:cNvSpPr/>
          <p:nvPr/>
        </p:nvSpPr>
        <p:spPr>
          <a:xfrm>
            <a:off x="3110377" y="5465550"/>
            <a:ext cx="2484605" cy="42876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73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z="1800" smtClean="0">
                <a:solidFill>
                  <a:srgbClr val="D1282E"/>
                </a:solidFill>
              </a:rPr>
              <a:pPr/>
              <a:t>8</a:t>
            </a:fld>
            <a:endParaRPr lang="en-US" sz="1800" dirty="0">
              <a:solidFill>
                <a:srgbClr val="D1282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Mining Uranium</a:t>
            </a:r>
          </a:p>
        </p:txBody>
      </p:sp>
      <p:cxnSp>
        <p:nvCxnSpPr>
          <p:cNvPr id="7" name="直接连接符 4">
            <a:extLst>
              <a:ext uri="{FF2B5EF4-FFF2-40B4-BE49-F238E27FC236}">
                <a16:creationId xmlns:a16="http://schemas.microsoft.com/office/drawing/2014/main" id="{AFD3CBF8-5F0B-40C9-AE9A-3B14AA4DFE09}"/>
              </a:ext>
            </a:extLst>
          </p:cNvPr>
          <p:cNvCxnSpPr>
            <a:cxnSpLocks/>
          </p:cNvCxnSpPr>
          <p:nvPr/>
        </p:nvCxnSpPr>
        <p:spPr>
          <a:xfrm>
            <a:off x="0" y="1116041"/>
            <a:ext cx="9006840" cy="0"/>
          </a:xfrm>
          <a:prstGeom prst="line">
            <a:avLst/>
          </a:prstGeom>
          <a:ln w="76200">
            <a:solidFill>
              <a:srgbClr val="D12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5DCD21B-C4CF-4965-8BB3-765E6C401627}"/>
              </a:ext>
            </a:extLst>
          </p:cNvPr>
          <p:cNvSpPr/>
          <p:nvPr/>
        </p:nvSpPr>
        <p:spPr>
          <a:xfrm>
            <a:off x="6743700" y="28575"/>
            <a:ext cx="2190750" cy="916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FC2255-49A3-4F5A-A13F-EA301712E834}"/>
              </a:ext>
            </a:extLst>
          </p:cNvPr>
          <p:cNvSpPr txBox="1"/>
          <p:nvPr/>
        </p:nvSpPr>
        <p:spPr>
          <a:xfrm>
            <a:off x="168516" y="1428284"/>
            <a:ext cx="487062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Average uranium concentration in Earth’s crust is 2.8 ppm (500 times more common than gold)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Most successful mines have ore deposits of &gt;1000 ppm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Uranium can be easily solubilized in ground waters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The main challenge in extracting uranium is finding regions with high enough concentrations to be economically viable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Almost all radioactivity in a uranium ore is from </a:t>
            </a:r>
            <a:r>
              <a:rPr lang="en-US" dirty="0">
                <a:solidFill>
                  <a:srgbClr val="0000FF"/>
                </a:solidFill>
              </a:rPr>
              <a:t>U-238 decay chain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26" name="Picture 2" descr="Abandoned Uranium Mine Funding Sources">
            <a:extLst>
              <a:ext uri="{FF2B5EF4-FFF2-40B4-BE49-F238E27FC236}">
                <a16:creationId xmlns:a16="http://schemas.microsoft.com/office/drawing/2014/main" id="{4FB39358-8992-41AA-AF05-FC1E74B348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8"/>
          <a:stretch/>
        </p:blipFill>
        <p:spPr bwMode="auto">
          <a:xfrm>
            <a:off x="5039140" y="1667557"/>
            <a:ext cx="3735480" cy="307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C8C9648-830B-4759-89D9-5B0E9CDE2A50}"/>
              </a:ext>
            </a:extLst>
          </p:cNvPr>
          <p:cNvGrpSpPr/>
          <p:nvPr/>
        </p:nvGrpSpPr>
        <p:grpSpPr>
          <a:xfrm>
            <a:off x="3296050" y="5307941"/>
            <a:ext cx="4467639" cy="1391969"/>
            <a:chOff x="3296050" y="5307941"/>
            <a:chExt cx="4467639" cy="1391969"/>
          </a:xfrm>
        </p:grpSpPr>
        <p:pic>
          <p:nvPicPr>
            <p:cNvPr id="2050" name="Picture 2" descr="Are bananas really radioactive? - FindersFree.com">
              <a:extLst>
                <a:ext uri="{FF2B5EF4-FFF2-40B4-BE49-F238E27FC236}">
                  <a16:creationId xmlns:a16="http://schemas.microsoft.com/office/drawing/2014/main" id="{32716200-90EE-4626-8D80-C492617EDC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5499" y="5499964"/>
              <a:ext cx="1798983" cy="11999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E129092-A63E-40B2-AD8F-9DD7665157A6}"/>
                </a:ext>
              </a:extLst>
            </p:cNvPr>
            <p:cNvSpPr txBox="1"/>
            <p:nvPr/>
          </p:nvSpPr>
          <p:spPr>
            <a:xfrm>
              <a:off x="3383909" y="5411753"/>
              <a:ext cx="311628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 kg U = 600,000 kg bananas, in terms of Becquerels (decays/sec)</a:t>
              </a: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99731167-671A-4188-A926-E7BBF088730B}"/>
                </a:ext>
              </a:extLst>
            </p:cNvPr>
            <p:cNvSpPr/>
            <p:nvPr/>
          </p:nvSpPr>
          <p:spPr>
            <a:xfrm>
              <a:off x="3296050" y="5307941"/>
              <a:ext cx="4467639" cy="1293124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44351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z="1800" smtClean="0">
                <a:solidFill>
                  <a:srgbClr val="D1282E"/>
                </a:solidFill>
              </a:rPr>
              <a:pPr/>
              <a:t>9</a:t>
            </a:fld>
            <a:endParaRPr lang="en-US" sz="1800" dirty="0">
              <a:solidFill>
                <a:srgbClr val="D1282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Current Uranium Suppliers</a:t>
            </a:r>
          </a:p>
        </p:txBody>
      </p:sp>
      <p:cxnSp>
        <p:nvCxnSpPr>
          <p:cNvPr id="7" name="直接连接符 4">
            <a:extLst>
              <a:ext uri="{FF2B5EF4-FFF2-40B4-BE49-F238E27FC236}">
                <a16:creationId xmlns:a16="http://schemas.microsoft.com/office/drawing/2014/main" id="{AFD3CBF8-5F0B-40C9-AE9A-3B14AA4DFE09}"/>
              </a:ext>
            </a:extLst>
          </p:cNvPr>
          <p:cNvCxnSpPr>
            <a:cxnSpLocks/>
          </p:cNvCxnSpPr>
          <p:nvPr/>
        </p:nvCxnSpPr>
        <p:spPr>
          <a:xfrm>
            <a:off x="0" y="1116041"/>
            <a:ext cx="9006840" cy="0"/>
          </a:xfrm>
          <a:prstGeom prst="line">
            <a:avLst/>
          </a:prstGeom>
          <a:ln w="76200">
            <a:solidFill>
              <a:srgbClr val="D12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5DCD21B-C4CF-4965-8BB3-765E6C401627}"/>
              </a:ext>
            </a:extLst>
          </p:cNvPr>
          <p:cNvSpPr/>
          <p:nvPr/>
        </p:nvSpPr>
        <p:spPr>
          <a:xfrm>
            <a:off x="6743700" y="28575"/>
            <a:ext cx="2190750" cy="916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9C6F8F-3726-4F56-B683-195971A136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321" y="1613693"/>
            <a:ext cx="7090093" cy="38210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320277A-E129-4F92-A5F5-303BE891B9D8}"/>
              </a:ext>
            </a:extLst>
          </p:cNvPr>
          <p:cNvSpPr txBox="1"/>
          <p:nvPr/>
        </p:nvSpPr>
        <p:spPr>
          <a:xfrm>
            <a:off x="0" y="6564163"/>
            <a:ext cx="5580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https://world-nuclear.org/information-library/nuclear-fuel-cycle/mining-of-uranium/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2EDC69-0580-43AE-9270-2906BE96FA8F}"/>
              </a:ext>
            </a:extLst>
          </p:cNvPr>
          <p:cNvSpPr txBox="1"/>
          <p:nvPr/>
        </p:nvSpPr>
        <p:spPr>
          <a:xfrm>
            <a:off x="3628918" y="1326780"/>
            <a:ext cx="5152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 global demand for uranium is 67,000 t/year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07AD7D-F93A-4830-BFBC-41A9D0D9F046}"/>
              </a:ext>
            </a:extLst>
          </p:cNvPr>
          <p:cNvSpPr txBox="1"/>
          <p:nvPr/>
        </p:nvSpPr>
        <p:spPr>
          <a:xfrm>
            <a:off x="1919083" y="5638827"/>
            <a:ext cx="6424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Secondary sources (12,000 t/year) come from nuke decommissioning, stockpiles, fuel reprocessing</a:t>
            </a:r>
          </a:p>
        </p:txBody>
      </p:sp>
    </p:spTree>
    <p:extLst>
      <p:ext uri="{BB962C8B-B14F-4D97-AF65-F5344CB8AC3E}">
        <p14:creationId xmlns:p14="http://schemas.microsoft.com/office/powerpoint/2010/main" val="28727243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Custom 1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1F3DFFB-2290-49BF-B16F-706E290F85F0}" vid="{D8B5AF5A-C7A1-48F9-90A3-F8A04F2F07C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Harvard1</Template>
  <TotalTime>6648</TotalTime>
  <Words>1507</Words>
  <Application>Microsoft Office PowerPoint</Application>
  <PresentationFormat>On-screen Show (4:3)</PresentationFormat>
  <Paragraphs>187</Paragraphs>
  <Slides>23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Cambria Math</vt:lpstr>
      <vt:lpstr>Myriad Pro</vt:lpstr>
      <vt:lpstr>Times New Roman</vt:lpstr>
      <vt:lpstr>Essential</vt:lpstr>
      <vt:lpstr>PowerPoint Presentation</vt:lpstr>
      <vt:lpstr>Nuclear Power in the U.S.</vt:lpstr>
      <vt:lpstr>Fundamentals of Nuclear Reactions</vt:lpstr>
      <vt:lpstr>Mass-Energy Equivalence</vt:lpstr>
      <vt:lpstr>Fission Reactor TL;DR</vt:lpstr>
      <vt:lpstr>Fission Reactor Classes</vt:lpstr>
      <vt:lpstr>Fission Reactor Fuel: Uranium-235</vt:lpstr>
      <vt:lpstr>Mining Uranium</vt:lpstr>
      <vt:lpstr>Current Uranium Suppliers</vt:lpstr>
      <vt:lpstr>Open Pit and Underground Mining</vt:lpstr>
      <vt:lpstr>In Situ Leaching/Recovery mining (ISL/ISR)</vt:lpstr>
      <vt:lpstr>From Ore to Yellowcake</vt:lpstr>
      <vt:lpstr>From Ore to Yellowcake</vt:lpstr>
      <vt:lpstr>From Yellowcake to Nuclear ____?</vt:lpstr>
      <vt:lpstr>From Yellowcake to Uranium Hexafluoride</vt:lpstr>
      <vt:lpstr>So You Want to Enrich Uranium?</vt:lpstr>
      <vt:lpstr>Fuel Rod Formation</vt:lpstr>
      <vt:lpstr>Global Enrichment Capacity</vt:lpstr>
      <vt:lpstr>Mixed Oxide (MOX) Fuel</vt:lpstr>
      <vt:lpstr>An Alternative Method: Uranium from Seawater</vt:lpstr>
      <vt:lpstr>Physicochemical Adsorption of Uranium</vt:lpstr>
      <vt:lpstr>Uranium from Seawater Program @PNNL</vt:lpstr>
      <vt:lpstr>More 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Fell, Eric</dc:creator>
  <cp:lastModifiedBy>Fell, Eric</cp:lastModifiedBy>
  <cp:revision>293</cp:revision>
  <dcterms:created xsi:type="dcterms:W3CDTF">2020-02-02T19:11:58Z</dcterms:created>
  <dcterms:modified xsi:type="dcterms:W3CDTF">2021-10-01T15:31:41Z</dcterms:modified>
</cp:coreProperties>
</file>