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483" r:id="rId3"/>
    <p:sldId id="421" r:id="rId4"/>
    <p:sldId id="477" r:id="rId5"/>
    <p:sldId id="471" r:id="rId6"/>
    <p:sldId id="482" r:id="rId7"/>
    <p:sldId id="484" r:id="rId8"/>
    <p:sldId id="478" r:id="rId9"/>
    <p:sldId id="489" r:id="rId10"/>
    <p:sldId id="480" r:id="rId11"/>
    <p:sldId id="479" r:id="rId12"/>
    <p:sldId id="472" r:id="rId13"/>
    <p:sldId id="492" r:id="rId14"/>
    <p:sldId id="493" r:id="rId15"/>
    <p:sldId id="494" r:id="rId16"/>
    <p:sldId id="495" r:id="rId17"/>
    <p:sldId id="481" r:id="rId18"/>
    <p:sldId id="473" r:id="rId19"/>
    <p:sldId id="474" r:id="rId20"/>
    <p:sldId id="475" r:id="rId21"/>
    <p:sldId id="476" r:id="rId22"/>
    <p:sldId id="485" r:id="rId23"/>
    <p:sldId id="486" r:id="rId24"/>
    <p:sldId id="487" r:id="rId25"/>
    <p:sldId id="488" r:id="rId26"/>
    <p:sldId id="490" r:id="rId27"/>
    <p:sldId id="491" r:id="rId28"/>
    <p:sldId id="454" r:id="rId29"/>
    <p:sldId id="422" r:id="rId30"/>
    <p:sldId id="455" r:id="rId31"/>
    <p:sldId id="449" r:id="rId32"/>
    <p:sldId id="450" r:id="rId33"/>
    <p:sldId id="464" r:id="rId34"/>
    <p:sldId id="46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s, Kindle MIOT-TPA" initials="WKM" lastIdx="1" clrIdx="0">
    <p:extLst>
      <p:ext uri="{19B8F6BF-5375-455C-9EA6-DF929625EA0E}">
        <p15:presenceInfo xmlns:p15="http://schemas.microsoft.com/office/powerpoint/2012/main" userId="Williams, Kindle MIOT-TP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CCCCCC"/>
    <a:srgbClr val="C69C6D"/>
    <a:srgbClr val="29ABE2"/>
    <a:srgbClr val="BE0E0E"/>
    <a:srgbClr val="CC0099"/>
    <a:srgbClr val="EDB859"/>
    <a:srgbClr val="F47070"/>
    <a:srgbClr val="D6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6" autoAdjust="0"/>
    <p:restoredTop sz="84919" autoAdjust="0"/>
  </p:normalViewPr>
  <p:slideViewPr>
    <p:cSldViewPr snapToGrid="0">
      <p:cViewPr varScale="1">
        <p:scale>
          <a:sx n="71" d="100"/>
          <a:sy n="71" d="100"/>
        </p:scale>
        <p:origin x="1171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EB2EF-84B4-46D0-A049-99F3B0E30AA0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7897E-E41E-4A36-8475-9F3C86F02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3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4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Peak P – 2030? Much later?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Morocco/Western Sahara notable for having something like 90% of the world’s phosphate rock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3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Percentages of sewage treated by global region: https://wriorg.s3.amazonaws.com/s3fs-public/uploads/table_1.jpg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90% NA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66% </a:t>
            </a:r>
            <a:r>
              <a:rPr lang="en-US" baseline="0" dirty="0" err="1" smtClean="0"/>
              <a:t>Eur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35% Asia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14% SA/Carib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&lt;1% </a:t>
            </a:r>
            <a:r>
              <a:rPr lang="en-US" baseline="0" dirty="0" err="1" smtClean="0"/>
              <a:t>Afr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7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90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34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is sometimes also done in a clarifier</a:t>
            </a:r>
          </a:p>
          <a:p>
            <a:r>
              <a:rPr lang="en-US" baseline="0" dirty="0" smtClean="0"/>
              <a:t>Fixed-film/attached growth vs. suspended growth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74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65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17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Common in rural/suburban U.S. and rural Europe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5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Struvite</a:t>
            </a:r>
            <a:r>
              <a:rPr lang="en-US" baseline="0" dirty="0" smtClean="0"/>
              <a:t> from de-watering sold in Canada as “Crystal Green” fertilizer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87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1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High-temperature treatment required to remove pathogens from solids (e.g. Helminth eggs)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9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Natural zeolites w/ adsorbed N can be applied to soil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Removal and recovery efficiencies for this process can be upwards of 90%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2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46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2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17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68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47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41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09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almost half</a:t>
            </a:r>
            <a:r>
              <a:rPr lang="en-US" baseline="0" dirty="0"/>
              <a:t> of industrially produced H2 goes to ammonia synthesis.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502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45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1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Industrial wastewater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Pulp and paper: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S + base to pulp, so this becomes waste as well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Lots of chlorinated effluent from bleach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Much organic waste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Ag runoff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Around 20% of applied N runs off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Contains N, P, K, pesticides, metals…</a:t>
            </a:r>
          </a:p>
          <a:p>
            <a:pPr marL="628650" lvl="1" indent="-171450">
              <a:buFontTx/>
              <a:buChar char="-"/>
            </a:pP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“</a:t>
            </a:r>
            <a:r>
              <a:rPr lang="en-US" baseline="0" dirty="0" err="1" smtClean="0"/>
              <a:t>Ecosan</a:t>
            </a:r>
            <a:r>
              <a:rPr lang="en-US" baseline="0" dirty="0" smtClean="0"/>
              <a:t>” folks focus specifically on reuse to agriculture. This is not necessarily sustainable.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40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Enzyme urease catalyzes: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Urea + water -&gt; CO2 + 2 Ammonia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Historically, urine used: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 direct fertilizer w/ water dilution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Cleaning agent / teeth whitening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Urine -&gt; straw -&gt; age -&gt; wash -&gt; collect -&gt; dry -&gt; KNO3, a.k.a. saltpeter or gunpowder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4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01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the fact that it’s not 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closed loop. We’re losing N to pollution all the time.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Eutrophication: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Increased nutrients (P + nitrate) -&gt; increased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biomass -&gt; decreased biodiversity -&gt; hypoxia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Volatile NOx emissions from FF combustion have led to more N content in precipitation; this has begun to disrupt ecosystems (e.g. southern CA cacti don’t need much N -&gt; invasive species which do need N now entering)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56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also make a bit of NOx from fossil fuel combustion, which leads to an increase in N content in rain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897E-E41E-4A36-8475-9F3C86F02F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1pPr>
          </a:lstStyle>
          <a:p>
            <a:fld id="{D2E50F4C-BEFC-4AC2-AA2F-92B537E161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94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86BD-196D-4CEE-85E9-D260C1198047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14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CBA88-D8C3-4927-BCA1-70EA772D32D9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5421"/>
            <a:ext cx="10515600" cy="5191542"/>
          </a:xfrm>
        </p:spPr>
        <p:txBody>
          <a:bodyPr/>
          <a:lstStyle>
            <a:lvl1pPr>
              <a:defRPr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1pPr>
            <a:lvl2pPr>
              <a:defRPr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2pPr>
            <a:lvl3pPr>
              <a:defRPr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3pPr>
            <a:lvl4pPr>
              <a:defRPr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4pPr>
            <a:lvl5pPr>
              <a:defRPr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4080" y="6454513"/>
            <a:ext cx="2743200" cy="365125"/>
          </a:xfrm>
        </p:spPr>
        <p:txBody>
          <a:bodyPr/>
          <a:lstStyle>
            <a:lvl1pPr>
              <a:defRPr sz="1600"/>
            </a:lvl1pPr>
          </a:lstStyle>
          <a:p>
            <a:fld id="{D2E50F4C-BEFC-4AC2-AA2F-92B537E161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1"/>
            <a:ext cx="10056920" cy="632004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chemeClr val="tx1"/>
                </a:solidFill>
                <a:latin typeface="Lexend Deca" panose="00000608000000000000" pitchFamily="2" charset="-78"/>
                <a:ea typeface="Verdana" panose="020B0604030504040204" pitchFamily="34" charset="0"/>
                <a:cs typeface="Lexend Deca" panose="00000608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157" b="17398"/>
          <a:stretch/>
        </p:blipFill>
        <p:spPr>
          <a:xfrm>
            <a:off x="173820" y="6445130"/>
            <a:ext cx="386897" cy="3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4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B876-27C4-4FFD-937C-024AAA5C466F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3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8B58-CFB6-438A-9C58-301794B6CCBA}" type="datetime1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D065-A80A-4EE9-879E-279191E68CD2}" type="datetime1">
              <a:rPr lang="en-US" smtClean="0"/>
              <a:t>5/2/2021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9B3A-DF44-4469-AF00-4D836DFD78DE}" type="datetime1">
              <a:rPr lang="en-US" smtClean="0"/>
              <a:t>5/2/2021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67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1B70-B611-4988-8921-47F567BFBF90}" type="datetime1">
              <a:rPr lang="en-US" smtClean="0"/>
              <a:t>5/2/2021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1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EA0-14D7-430E-8ADF-7CC5D68E4D90}" type="datetime1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6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87332-A32A-4C1E-A9A5-53DC48FA9239}" type="datetime1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3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exend Deca" panose="00000608000000000000" pitchFamily="2" charset="-78"/>
                <a:cs typeface="Lexend Deca" panose="00000608000000000000" pitchFamily="2" charset="-78"/>
              </a:defRPr>
            </a:lvl1pPr>
          </a:lstStyle>
          <a:p>
            <a:fld id="{0C9020BB-71D8-4800-BE40-50505283DBA0}" type="datetime1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exend Deca" panose="00000608000000000000" pitchFamily="2" charset="-78"/>
                <a:cs typeface="Lexend Deca" panose="00000608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exend Deca" panose="00000608000000000000" pitchFamily="2" charset="-78"/>
                <a:cs typeface="Lexend Deca" panose="00000608000000000000" pitchFamily="2" charset="-78"/>
              </a:defRPr>
            </a:lvl1pPr>
          </a:lstStyle>
          <a:p>
            <a:fld id="{D2E50F4C-BEFC-4AC2-AA2F-92B537E161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1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exend Deca" panose="00000608000000000000" pitchFamily="2" charset="-78"/>
          <a:ea typeface="+mj-ea"/>
          <a:cs typeface="Lexend Deca" panose="00000608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exend Deca" panose="00000608000000000000" pitchFamily="2" charset="-78"/>
          <a:ea typeface="+mn-ea"/>
          <a:cs typeface="Lexend Deca" panose="00000608000000000000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exend Deca" panose="00000608000000000000" pitchFamily="2" charset="-78"/>
          <a:ea typeface="+mn-ea"/>
          <a:cs typeface="Lexend Deca" panose="00000608000000000000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exend Deca" panose="00000608000000000000" pitchFamily="2" charset="-78"/>
          <a:ea typeface="+mn-ea"/>
          <a:cs typeface="Lexend Deca" panose="00000608000000000000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exend Deca" panose="00000608000000000000" pitchFamily="2" charset="-78"/>
          <a:ea typeface="+mn-ea"/>
          <a:cs typeface="Lexend Deca" panose="00000608000000000000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exend Deca" panose="00000608000000000000" pitchFamily="2" charset="-78"/>
          <a:ea typeface="+mn-ea"/>
          <a:cs typeface="Lexend Deca" panose="00000608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kindlew@mit.ed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estengg.0c00253" TargetMode="External"/><Relationship Id="rId7" Type="http://schemas.openxmlformats.org/officeDocument/2006/relationships/hyperlink" Target="https://www.tarpehlab.com/publications" TargetMode="External"/><Relationship Id="rId2" Type="http://schemas.openxmlformats.org/officeDocument/2006/relationships/hyperlink" Target="https://doi.org/10.1146/annurev-environ-101718-03332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1/acs.est.6b05816" TargetMode="External"/><Relationship Id="rId5" Type="http://schemas.openxmlformats.org/officeDocument/2006/relationships/hyperlink" Target="https://doi.org/10.1021/acs.est.7b05488" TargetMode="External"/><Relationship Id="rId4" Type="http://schemas.openxmlformats.org/officeDocument/2006/relationships/hyperlink" Target="https://doi.org/10.1016/j.ese.2021.10007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todoc.com/ecologywhere-do-i-fit-in-o-study-of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ampusontario.pressbooks.pub/environmentalscience/chapter/chapter-5-flows-and-cycles-of-nutrien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3751"/>
            <a:ext cx="12192000" cy="1998503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Resource Recovery from Human Waste:</a:t>
            </a:r>
            <a:br>
              <a:rPr lang="en-US" sz="4000" b="1" dirty="0" smtClean="0">
                <a:ln/>
                <a:solidFill>
                  <a:schemeClr val="accent3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</a:br>
            <a:r>
              <a:rPr lang="en-US" sz="2400" b="1" dirty="0" smtClean="0">
                <a:ln/>
                <a:solidFill>
                  <a:schemeClr val="accent3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An overview of nutrient flows and some technologies to recover them</a:t>
            </a:r>
            <a:endParaRPr lang="en-US" sz="2400" b="1" dirty="0">
              <a:ln/>
              <a:solidFill>
                <a:schemeClr val="accent3"/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457" y="4636747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Kindle Williams</a:t>
            </a:r>
          </a:p>
          <a:p>
            <a:pPr algn="r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Manthiram Lab</a:t>
            </a:r>
          </a:p>
          <a:p>
            <a:pPr algn="r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Harvard Energy Journal Club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30 April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 2021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32004"/>
          </a:xfrm>
          <a:prstGeom prst="rect">
            <a:avLst/>
          </a:prstGeom>
          <a:solidFill>
            <a:srgbClr val="BE0E0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9386"/>
            <a:ext cx="883920" cy="466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3907970"/>
            <a:ext cx="2525486" cy="252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636747"/>
            <a:ext cx="402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“One person’s trash is another one’s treasure.”</a:t>
            </a:r>
            <a:endParaRPr lang="en-US" sz="2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68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Chemical cycles: Phosphorus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631292" y="6454513"/>
            <a:ext cx="4927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Mihelcic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Fry, Shaw,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Chemosphere </a:t>
            </a:r>
            <a:r>
              <a:rPr lang="en-US" sz="14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84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(6), 832-839, 2011.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Unlike many resources, P rarely volatilizes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It is, however, a finite resource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“Peak Phosphorus” debate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Human activity has increased P cycle fluxes 4x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Capture of human excrement could</a:t>
            </a:r>
            <a:b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</a:b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supply ~22% of global P demand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42147"/>
            <a:ext cx="6445658" cy="4325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8428450" y="5913320"/>
            <a:ext cx="368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Image: Wikipedia (“Phosphorus Cycle”)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959" y="3952468"/>
            <a:ext cx="4567814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Phosphorus is also a pollutant, but perhaps more urgently, it might be </a:t>
            </a:r>
            <a:r>
              <a:rPr lang="en-US" sz="20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running out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.</a:t>
            </a:r>
            <a:endParaRPr lang="en-US" sz="2000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44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What happens to human waste today?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2548472" y="6454513"/>
            <a:ext cx="7093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Hyun, … , Ray,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Annual Reviews of Environment and Resources </a:t>
            </a:r>
            <a:r>
              <a:rPr lang="en-US" sz="14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44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287-318, 2019.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764971"/>
            <a:ext cx="115279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2/3 of all human waste is unsafely disposed of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4+ BILLION people w/o safely managed sanitation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As of 2015, ~892 Million engage in open defecation (OD)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Fundamentally a public health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Large disparities between high-income countries (HICs) and low- and middle-income countries (LMICs)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Mid-1800s was time for heavy investment in centralized waste treatment infrastructure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Large capital investments = large inertia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Easier (and necessary) to innovate in LMICs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22" y="745884"/>
            <a:ext cx="8226877" cy="1807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7723723" y="2197472"/>
            <a:ext cx="2484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“Sanitation Service Chain”</a:t>
            </a:r>
            <a:endParaRPr lang="en-US" sz="1400" dirty="0">
              <a:solidFill>
                <a:schemeClr val="bg1"/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4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U.S. wastewater treatment: A journey through the sewers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Source: domestic + municipal wastewater, some industrial wastewater (usually pre-treated), sometimes urban runoff/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stormwater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Steps: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Pretreatment: 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bar screen to remove trash, tree limbs, grit, etc.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Coagulation &amp; flocculation reagents added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794" y="3063613"/>
            <a:ext cx="4505325" cy="339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10016981" y="6177514"/>
            <a:ext cx="1717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AmritaLearning.com</a:t>
            </a:r>
            <a:endParaRPr lang="en-US" sz="12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86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U.S. wastewater treatment: A journey through the sewers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Source: domestic + municipal wastewater, some industrial wastewater (usually pre-treated), sometimes urban runoff/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stormwater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Steps: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Pretreatment: bar screen to remove trash, tree limbs, grit, etc.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Coagulation &amp; flocculation reagents added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Primary treatment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: settling; solid/liquid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seps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Clarifiers skim fat off top, gather sludge on bottom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657" y="3617573"/>
            <a:ext cx="4528457" cy="2741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7271657" y="5928525"/>
            <a:ext cx="4528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https://www.tpomag.com/online_exclusives/2017/04/optimize_your_clarifier_for_biological_phosphorus_removal_002y7</a:t>
            </a:r>
          </a:p>
        </p:txBody>
      </p:sp>
    </p:spTree>
    <p:extLst>
      <p:ext uri="{BB962C8B-B14F-4D97-AF65-F5344CB8AC3E}">
        <p14:creationId xmlns:p14="http://schemas.microsoft.com/office/powerpoint/2010/main" val="35649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U.S. wastewater treatment: A journey through the sewers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Source: domestic + municipal wastewater, some industrial wastewater (usually pre-treated), sometimes urban runoff/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stormwater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Steps: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Pretreatment: bar screen to remove trash, tree limbs, grit, etc.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Coagulation &amp; flocculation reagents added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Primary treatment: settling; solid/liquid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seps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Clarifiers skim fat off top, gather sludge on bottom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Secondary treatment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: remove dissolved/suspended biological matter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Microbes do the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629" y="3833777"/>
            <a:ext cx="3820885" cy="2865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8321905" y="6391664"/>
            <a:ext cx="3249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Wikipedia (“Constructed Wetland”)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45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U.S. wastewater treatment: A journey through the sewers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Source: domestic + municipal wastewater, some industrial wastewater (usually pre-treated), sometimes urban runoff/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stormwater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Steps: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Pretreatment: bar screen to remove trash, tree limbs, grit, etc.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Coagulation &amp; flocculation reagents added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Primary treatment: settling; solid/liquid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seps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Clarifiers skim fat off top, gather sludge on bottom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Secondary treatment: remove dissolved/suspended biological matter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Microbes do the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Tertiary treatment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: chemical treatment/filtration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 removal: Nitrification + Denitrification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 removal: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bioorganisms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and/or chemical precipitation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Disinfection: Ozone, active chlorine, UV light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7358744" y="5521759"/>
            <a:ext cx="914399" cy="72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NH</a:t>
            </a:r>
            <a:r>
              <a:rPr lang="en-US" sz="16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16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+</a:t>
            </a:r>
            <a:endParaRPr lang="en-US" sz="1600" baseline="30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8969829" y="5521759"/>
            <a:ext cx="914399" cy="72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NO</a:t>
            </a:r>
            <a:r>
              <a:rPr lang="en-US" sz="16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3</a:t>
            </a:r>
            <a:r>
              <a:rPr lang="en-US" sz="16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-</a:t>
            </a:r>
            <a:endParaRPr lang="en-US" sz="1600" baseline="30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0580913" y="5521759"/>
            <a:ext cx="914399" cy="72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</a:t>
            </a:r>
            <a:r>
              <a:rPr lang="en-US" sz="16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</a:t>
            </a:r>
            <a:endParaRPr lang="en-US" sz="1600" baseline="-25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2" name="Can 1"/>
          <p:cNvSpPr/>
          <p:nvPr/>
        </p:nvSpPr>
        <p:spPr>
          <a:xfrm>
            <a:off x="8273143" y="5442857"/>
            <a:ext cx="696686" cy="881743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Nitrify</a:t>
            </a:r>
            <a:endParaRPr lang="en-US" sz="12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9" name="Can 8"/>
          <p:cNvSpPr/>
          <p:nvPr/>
        </p:nvSpPr>
        <p:spPr>
          <a:xfrm>
            <a:off x="9884228" y="5442857"/>
            <a:ext cx="696686" cy="881743"/>
          </a:xfrm>
          <a:prstGeom prst="ca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De-nitrify</a:t>
            </a:r>
            <a:endParaRPr lang="en-US" sz="12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06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U.S. wastewater treatment: A journey through the sewers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Source: domestic + municipal wastewater, some industrial wastewater (usually pre-treated), sometimes urban runoff/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stormwater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Steps: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Pretreatment: bar screen to remove trash, tree limbs, grit, etc.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Coagulation &amp; flocculation reagents added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Primary treatment: settling; solid/liquid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seps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Clarifiers skim fat off top, gather sludge on bottom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Secondary treatment: remove dissolved/suspended biological matter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Microbes do the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Tertiary treatment: chemical treatment/filtration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 removal: Nitrification + Denitrification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 removal: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bioorganisms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and/or chemical precipitation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Disinfection: Ozone, active chlorine, UV light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2000" b="1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th</a:t>
            </a:r>
            <a:r>
              <a:rPr lang="en-US" sz="20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stage 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(rare): removal of pharmaceuticals, household chemicals, pesticides, etc.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Activated carbon filtration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Enzyme treatment (microbial fuel cells)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74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U.S. wastewater treatment: What about folks who are “off-grid”?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4898462" y="6454513"/>
            <a:ext cx="2393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Wikipedia (“Septic tank”)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20% of households in the U.S. use a septic tank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Similar principle but just Primary Treatment &amp; distributed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67" y="1622286"/>
            <a:ext cx="7889612" cy="4571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209" y="2908666"/>
            <a:ext cx="3406943" cy="22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What we already recover well: solids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914400"/>
            <a:ext cx="115279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Steps in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biosolids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processing: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Thicken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De-water (centrifuge/filter press)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Liquids sometimes gathered for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struvite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Digest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Large scale: anaerobic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  <a:cs typeface="Lexend Deca" panose="00000608000000000000" pitchFamily="2" charset="-78"/>
              </a:rPr>
              <a:t>S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low but produces methane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Mid scale: aerobic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Lower capital cost, higher operating</a:t>
            </a:r>
            <a:b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</a:b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costs; produces CO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Small scale: compost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Mix with other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biosolids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Then add to agricultural soil, incinerate, or landfill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884" y="1001486"/>
            <a:ext cx="5072698" cy="3250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8348812" y="3907716"/>
            <a:ext cx="3656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Wikipedia (“Sewage sludge treatment”)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38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What we don’t recover well: liquids (N, P)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Nitrification/denitrification is very inefficient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Traverses thermodynamic landscape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Much waste treatment (e.g. septic) doesn’t even get this far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Dilution (energy intensity) is a major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154" y="2615706"/>
            <a:ext cx="5355703" cy="3743970"/>
          </a:xfrm>
          <a:prstGeom prst="rect">
            <a:avLst/>
          </a:prstGeom>
        </p:spPr>
      </p:pic>
      <p:sp>
        <p:nvSpPr>
          <p:cNvPr id="3" name="Curved Down Arrow 2"/>
          <p:cNvSpPr/>
          <p:nvPr/>
        </p:nvSpPr>
        <p:spPr>
          <a:xfrm>
            <a:off x="2286001" y="2854834"/>
            <a:ext cx="2819399" cy="1088571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>
            <a:off x="2144486" y="2846724"/>
            <a:ext cx="4942114" cy="1088571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5765447" y="5988149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chem.tamu.edu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4195649" y="2387464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Nitrification</a:t>
            </a:r>
            <a:endParaRPr lang="en-US" sz="1400" dirty="0">
              <a:solidFill>
                <a:schemeClr val="accent2"/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2841199" y="2387464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Denitrification</a:t>
            </a:r>
            <a:endParaRPr lang="en-US" sz="1400" dirty="0">
              <a:solidFill>
                <a:schemeClr val="accent6"/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4" name="Curved Up Arrow 3"/>
          <p:cNvSpPr/>
          <p:nvPr/>
        </p:nvSpPr>
        <p:spPr>
          <a:xfrm>
            <a:off x="4812966" y="5105401"/>
            <a:ext cx="2426034" cy="102325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5366187" y="6295926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Haber-Bosch</a:t>
            </a:r>
            <a:endParaRPr lang="en-US" sz="1400" dirty="0">
              <a:solidFill>
                <a:schemeClr val="accent1"/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4131" y="3684456"/>
            <a:ext cx="3362327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By the time we’re ready to re-apply N to soil, we’ve returned to where we started!</a:t>
            </a:r>
            <a:endParaRPr lang="en-US" sz="2000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582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/>
      <p:bldP spid="11" grpId="0"/>
      <p:bldP spid="12" grpId="0"/>
      <p:bldP spid="4" grpId="0" animBg="1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Inspiration for this talk: Prof. William </a:t>
            </a:r>
            <a:r>
              <a:rPr lang="en-US" sz="2400" dirty="0" err="1" smtClean="0"/>
              <a:t>Tarpeh</a:t>
            </a:r>
            <a:r>
              <a:rPr lang="en-US" sz="2400" dirty="0" smtClean="0"/>
              <a:t>, Stanford ChemE/</a:t>
            </a:r>
            <a:r>
              <a:rPr lang="en-US" sz="2400" dirty="0" err="1" smtClean="0"/>
              <a:t>EnvE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066" y="835009"/>
            <a:ext cx="4086905" cy="2708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19" y="718457"/>
            <a:ext cx="3072529" cy="285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492" y="718457"/>
            <a:ext cx="3079513" cy="2851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19" y="3773709"/>
            <a:ext cx="3069855" cy="2602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139" t="2822"/>
          <a:stretch/>
        </p:blipFill>
        <p:spPr>
          <a:xfrm>
            <a:off x="3834492" y="3678715"/>
            <a:ext cx="3132365" cy="2697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9139197" y="3592373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tarpehlab.com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47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Source-separation &amp; dry urine collection allows us to directly process urine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887455" y="3956870"/>
            <a:ext cx="2807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Lexend Deca" panose="00000608000000000000" pitchFamily="2" charset="-78"/>
                <a:cs typeface="Lexend Deca" panose="00000608000000000000" pitchFamily="2" charset="-78"/>
              </a:rPr>
              <a:t>http://www.bbs.bt/news/?p=93609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Other types of waste treatment more commonly used in LMICs…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1088493" y="1840818"/>
            <a:ext cx="1871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Pour-flush toilets</a:t>
            </a:r>
            <a:endParaRPr lang="en-US" sz="1600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6288303" y="4064592"/>
            <a:ext cx="2836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Dry toilets: Urine-diverting</a:t>
            </a:r>
            <a:endParaRPr lang="en-US" sz="1600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6602494" y="1514282"/>
            <a:ext cx="252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Dry toilets: Composting</a:t>
            </a:r>
            <a:endParaRPr lang="en-US" sz="1600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575018" y="6127120"/>
            <a:ext cx="2287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Dry toilets: Pit latrine</a:t>
            </a:r>
            <a:endParaRPr lang="en-US" sz="1600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7" y="2179372"/>
            <a:ext cx="3177537" cy="1768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408" y="2514600"/>
            <a:ext cx="1671028" cy="3603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739325" y="2179372"/>
            <a:ext cx="1959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Wikipedia (“Pit latrine”)</a:t>
            </a:r>
            <a:endParaRPr lang="en-US" sz="12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1" y="1390991"/>
            <a:ext cx="4293193" cy="22472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8710617" y="3623000"/>
            <a:ext cx="2560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Wikipedia (“Composting toilet”)</a:t>
            </a:r>
            <a:endParaRPr lang="en-US" sz="12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296" y="4415592"/>
            <a:ext cx="2932413" cy="21993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91527" y="5449752"/>
            <a:ext cx="2623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Lexend Deca" panose="00000608000000000000" pitchFamily="2" charset="-78"/>
                <a:cs typeface="Lexend Deca" panose="00000608000000000000" pitchFamily="2" charset="-78"/>
              </a:rPr>
              <a:t>By </a:t>
            </a:r>
            <a:r>
              <a:rPr lang="en-US" sz="12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SuSanA</a:t>
            </a:r>
            <a:r>
              <a:rPr lang="en-US" sz="1200" dirty="0">
                <a:latin typeface="Lexend Deca" panose="00000608000000000000" pitchFamily="2" charset="-78"/>
                <a:cs typeface="Lexend Deca" panose="00000608000000000000" pitchFamily="2" charset="-78"/>
              </a:rPr>
              <a:t> Secretariat - Cleaning a urine-diverting dry toilet (UDDT) in </a:t>
            </a:r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Johannesburg</a:t>
            </a:r>
            <a:b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</a:br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Uploaded </a:t>
            </a:r>
            <a:r>
              <a:rPr lang="en-US" sz="1200" dirty="0">
                <a:latin typeface="Lexend Deca" panose="00000608000000000000" pitchFamily="2" charset="-78"/>
                <a:cs typeface="Lexend Deca" panose="00000608000000000000" pitchFamily="2" charset="-78"/>
              </a:rPr>
              <a:t>by </a:t>
            </a:r>
            <a:r>
              <a:rPr lang="en-US" sz="12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Elitre</a:t>
            </a:r>
            <a:r>
              <a:rPr lang="en-US" sz="1200" dirty="0">
                <a:latin typeface="Lexend Deca" panose="00000608000000000000" pitchFamily="2" charset="-78"/>
                <a:cs typeface="Lexend Deca" panose="00000608000000000000" pitchFamily="2" charset="-78"/>
              </a:rPr>
              <a:t>, CC BY 2.0, https://commons.wikimedia.org/w/index.php?curid=22164302</a:t>
            </a:r>
          </a:p>
        </p:txBody>
      </p:sp>
    </p:spTree>
    <p:extLst>
      <p:ext uri="{BB962C8B-B14F-4D97-AF65-F5344CB8AC3E}">
        <p14:creationId xmlns:p14="http://schemas.microsoft.com/office/powerpoint/2010/main" val="4050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Technologies for N recovery from urine: adsorption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6796847" y="6162087"/>
            <a:ext cx="4828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Seeker: “How your pee could help billions of people.” </a:t>
            </a:r>
            <a:b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</a:b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https</a:t>
            </a:r>
            <a:r>
              <a:rPr lang="en-US" sz="1400" dirty="0">
                <a:latin typeface="Lexend Deca" panose="00000608000000000000" pitchFamily="2" charset="-78"/>
                <a:cs typeface="Lexend Deca" panose="00000608000000000000" pitchFamily="2" charset="-78"/>
              </a:rPr>
              <a:t>://www.youtube.com/watch?v=eQV2bOYXbKc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An established method for separation of ionic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Adsorb NH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3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to acid sites of ion exchange resin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Recover with acid flush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In some cases, can apply the adsorbent directly to agricultural soil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29" y="3070048"/>
            <a:ext cx="5855984" cy="309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901858" y="3324062"/>
            <a:ext cx="8044277" cy="2385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Technologies for N recovery from urine: electrochemical stripping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104082" y="6549442"/>
            <a:ext cx="5961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Adapted &amp; taken from </a:t>
            </a:r>
            <a:r>
              <a:rPr lang="en-US" sz="12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et al., </a:t>
            </a:r>
            <a:r>
              <a:rPr lang="en-US" sz="12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Environ. Sci. Technol.</a:t>
            </a:r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2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52</a:t>
            </a:r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1453-1460, 2018.</a:t>
            </a:r>
            <a:endParaRPr lang="en-US" sz="12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8251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Beginning to overtake static-adsorptive processes in promise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Benefits from conductivity of source-separated urine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Play with pH</a:t>
            </a:r>
          </a:p>
        </p:txBody>
      </p:sp>
      <p:sp>
        <p:nvSpPr>
          <p:cNvPr id="2" name="Rectangle 1"/>
          <p:cNvSpPr/>
          <p:nvPr/>
        </p:nvSpPr>
        <p:spPr>
          <a:xfrm>
            <a:off x="904476" y="2585401"/>
            <a:ext cx="2491867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96343" y="2585401"/>
            <a:ext cx="283029" cy="312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79372" y="2585401"/>
            <a:ext cx="2491867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1239" y="2585400"/>
            <a:ext cx="283029" cy="312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54268" y="2585400"/>
            <a:ext cx="2491867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133119" y="5709519"/>
            <a:ext cx="0" cy="6313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1480375" y="6033113"/>
            <a:ext cx="65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Urine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97690" y="3447288"/>
            <a:ext cx="435429" cy="14003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915406" y="2000568"/>
            <a:ext cx="0" cy="1446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15405" y="2011750"/>
            <a:ext cx="330158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216986" y="2000568"/>
            <a:ext cx="0" cy="1446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2396571" y="2585397"/>
            <a:ext cx="1008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Anode chamber (low pH)</a:t>
            </a:r>
            <a:endParaRPr lang="en-US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697284" y="2585397"/>
            <a:ext cx="1045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Cathode chamber (high pH)</a:t>
            </a:r>
            <a:endParaRPr lang="en-US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6993918" y="2668136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Trap chamber</a:t>
            </a:r>
          </a:p>
          <a:p>
            <a:pPr algn="ctr"/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(low pH)</a:t>
            </a:r>
            <a:endParaRPr lang="en-US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99271" y="3447288"/>
            <a:ext cx="435429" cy="14003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D194125-A081-4054-8D24-884F6D3F1699}"/>
                  </a:ext>
                </a:extLst>
              </p:cNvPr>
              <p:cNvSpPr txBox="1"/>
              <p:nvPr/>
            </p:nvSpPr>
            <p:spPr>
              <a:xfrm>
                <a:off x="1069263" y="4909534"/>
                <a:ext cx="21786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Lexend Deca" panose="00000608000000000000" pitchFamily="2" charset="-78"/>
                    <a:cs typeface="Lexend Deca" panose="00000608000000000000" pitchFamily="2" charset="-78"/>
                  </a:rPr>
                  <a:t>OER: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Lexend Deca" panose="00000608000000000000" pitchFamily="2" charset="-78"/>
                        </a:rPr>
                        <m:t>2</m:t>
                      </m:r>
                      <m:sSub>
                        <m:sSubPr>
                          <m:ctrlP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Lexend Deca" panose="00000608000000000000" pitchFamily="2" charset="-78"/>
                        </a:rPr>
                        <m:t>𝑂</m:t>
                      </m:r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exend Deca" panose="00000608000000000000" pitchFamily="2" charset="-78"/>
                        </a:rPr>
                        <m:t>⇌</m:t>
                      </m:r>
                      <m:sSub>
                        <m:sSubPr>
                          <m:ctrlP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𝑂</m:t>
                          </m:r>
                        </m:e>
                        <m:sub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exend Deca" panose="00000608000000000000" pitchFamily="2" charset="-78"/>
                        </a:rPr>
                        <m:t>+4</m:t>
                      </m:r>
                      <m:sSup>
                        <m:sSupPr>
                          <m:ctrlP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𝐻</m:t>
                          </m:r>
                        </m:e>
                        <m:sup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+</m:t>
                          </m:r>
                        </m:sup>
                      </m:sSup>
                      <m:r>
                        <a:rPr lang="en-US" sz="1400" i="1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Lexend Deca" panose="00000608000000000000" pitchFamily="2" charset="-78"/>
                        </a:rPr>
                        <m:t>+4</m:t>
                      </m:r>
                      <m:sSup>
                        <m:sSupPr>
                          <m:ctrlPr>
                            <a:rPr lang="en-US" sz="1400" i="1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Lexend Deca" panose="00000608000000000000" pitchFamily="2" charset="-78"/>
                  <a:cs typeface="Lexend Deca" panose="00000608000000000000" pitchFamily="2" charset="-78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D194125-A081-4054-8D24-884F6D3F1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263" y="4909534"/>
                <a:ext cx="2178610" cy="523220"/>
              </a:xfrm>
              <a:prstGeom prst="rect">
                <a:avLst/>
              </a:prstGeom>
              <a:blipFill>
                <a:blip r:embed="rId3"/>
                <a:stretch>
                  <a:fillRect t="-8140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3254738" y="1758005"/>
            <a:ext cx="507613" cy="5076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V</a:t>
            </a:r>
            <a:endParaRPr lang="en-US" dirty="0">
              <a:solidFill>
                <a:schemeClr val="tx1"/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194125-A081-4054-8D24-884F6D3F1699}"/>
                  </a:ext>
                </a:extLst>
              </p:cNvPr>
              <p:cNvSpPr txBox="1"/>
              <p:nvPr/>
            </p:nvSpPr>
            <p:spPr>
              <a:xfrm>
                <a:off x="3845558" y="4909534"/>
                <a:ext cx="23074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Lexend Deca" panose="00000608000000000000" pitchFamily="2" charset="-78"/>
                    <a:cs typeface="Lexend Deca" panose="00000608000000000000" pitchFamily="2" charset="-78"/>
                  </a:rPr>
                  <a:t>HER: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Lexend Deca" panose="00000608000000000000" pitchFamily="2" charset="-78"/>
                        </a:rPr>
                        <m:t>2</m:t>
                      </m:r>
                      <m:sSub>
                        <m:sSubPr>
                          <m:ctrlP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Lexend Deca" panose="00000608000000000000" pitchFamily="2" charset="-78"/>
                        </a:rPr>
                        <m:t>𝑂</m:t>
                      </m:r>
                      <m:r>
                        <a:rPr lang="en-US" sz="1400" i="1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Lexend Deca" panose="00000608000000000000" pitchFamily="2" charset="-78"/>
                        </a:rPr>
                        <m:t>+</m:t>
                      </m:r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Lexend Deca" panose="00000608000000000000" pitchFamily="2" charset="-78"/>
                        </a:rPr>
                        <m:t>2</m:t>
                      </m:r>
                      <m:sSup>
                        <m:sSupPr>
                          <m:ctrlPr>
                            <a:rPr lang="en-US" sz="1400" i="1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Lexend Deca" panose="00000608000000000000" pitchFamily="2" charset="-78"/>
                            </a:rPr>
                            <m:t>−</m:t>
                          </m:r>
                        </m:sup>
                      </m:sSup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exend Deca" panose="00000608000000000000" pitchFamily="2" charset="-78"/>
                        </a:rPr>
                        <m:t>⇌</m:t>
                      </m:r>
                      <m:sSub>
                        <m:sSubPr>
                          <m:ctrlP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exend Deca" panose="00000608000000000000" pitchFamily="2" charset="-78"/>
                        </a:rPr>
                        <m:t>+2</m:t>
                      </m:r>
                      <m:sSup>
                        <m:sSupPr>
                          <m:ctrlP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𝑂𝐻</m:t>
                          </m:r>
                        </m:e>
                        <m:sup>
                          <m:r>
                            <a:rPr lang="en-US" sz="1400" b="0" i="1" smtClean="0"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exend Deca" panose="00000608000000000000" pitchFamily="2" charset="-78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Lexend Deca" panose="00000608000000000000" pitchFamily="2" charset="-78"/>
                  <a:cs typeface="Lexend Deca" panose="00000608000000000000" pitchFamily="2" charset="-78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194125-A081-4054-8D24-884F6D3F1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558" y="4909534"/>
                <a:ext cx="2307427" cy="523220"/>
              </a:xfrm>
              <a:prstGeom prst="rect">
                <a:avLst/>
              </a:prstGeom>
              <a:blipFill>
                <a:blip r:embed="rId4"/>
                <a:stretch>
                  <a:fillRect t="-8140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 flipV="1">
            <a:off x="3537857" y="5354705"/>
            <a:ext cx="0" cy="5290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225541" y="5715849"/>
            <a:ext cx="1384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Cation exchange membrane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6316266" y="5354705"/>
            <a:ext cx="0" cy="5290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6014836" y="5709517"/>
            <a:ext cx="1278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Gas permeable membrane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2308961" y="4062722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NH</a:t>
            </a:r>
            <a:r>
              <a:rPr lang="en-US" sz="14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14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+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(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aq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)</a:t>
            </a:r>
            <a:endParaRPr lang="en-US" sz="1400" baseline="30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255952" y="4216610"/>
            <a:ext cx="6204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194125-A081-4054-8D24-884F6D3F1699}"/>
                  </a:ext>
                </a:extLst>
              </p:cNvPr>
              <p:cNvSpPr txBox="1"/>
              <p:nvPr/>
            </p:nvSpPr>
            <p:spPr>
              <a:xfrm>
                <a:off x="3899641" y="3955000"/>
                <a:ext cx="197417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OH</a:t>
                </a:r>
                <a:r>
                  <a:rPr lang="en-US" sz="1400" baseline="30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-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 (</a:t>
                </a:r>
                <a:r>
                  <a:rPr lang="en-US" sz="1400" dirty="0" err="1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aq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) + NH</a:t>
                </a:r>
                <a:r>
                  <a:rPr lang="en-US" sz="1400" baseline="-25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4</a:t>
                </a:r>
                <a:r>
                  <a:rPr lang="en-US" sz="1400" baseline="30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+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 (</a:t>
                </a:r>
                <a:r>
                  <a:rPr lang="en-US" sz="1400" dirty="0" err="1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aq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Lexend Deca" panose="00000608000000000000" pitchFamily="2" charset="-78"/>
                      </a:rPr>
                      <m:t>⇌</m:t>
                    </m:r>
                  </m:oMath>
                </a14:m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 NH</a:t>
                </a:r>
                <a:r>
                  <a:rPr lang="en-US" sz="1400" baseline="-25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3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(</a:t>
                </a:r>
                <a:r>
                  <a:rPr lang="en-US" sz="1400" dirty="0" err="1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aq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) </a:t>
                </a:r>
                <a:b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</a:b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+ H</a:t>
                </a:r>
                <a:r>
                  <a:rPr lang="en-US" sz="1400" baseline="-25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2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O</a:t>
                </a:r>
                <a:endParaRPr lang="en-US" sz="1400" dirty="0">
                  <a:latin typeface="Lexend Deca" panose="00000608000000000000" pitchFamily="2" charset="-78"/>
                  <a:cs typeface="Lexend Deca" panose="00000608000000000000" pitchFamily="2" charset="-78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194125-A081-4054-8D24-884F6D3F1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41" y="3955000"/>
                <a:ext cx="1974170" cy="738664"/>
              </a:xfrm>
              <a:prstGeom prst="rect">
                <a:avLst/>
              </a:prstGeom>
              <a:blipFill>
                <a:blip r:embed="rId5"/>
                <a:stretch>
                  <a:fillRect t="-1653" r="-2469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>
            <a:off x="6002510" y="3050193"/>
            <a:ext cx="7357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86988" y="4324332"/>
            <a:ext cx="62784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998507" y="3040953"/>
            <a:ext cx="0" cy="12833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738257" y="3040953"/>
            <a:ext cx="0" cy="12833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738257" y="4324332"/>
            <a:ext cx="3592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466590" y="2715033"/>
            <a:ext cx="776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NH</a:t>
            </a:r>
            <a:r>
              <a:rPr lang="en-US" sz="14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3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(g)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6923321" y="4170444"/>
                <a:ext cx="219583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NH</a:t>
                </a:r>
                <a:r>
                  <a:rPr lang="en-US" sz="1400" baseline="-25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3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(</a:t>
                </a:r>
                <a:r>
                  <a:rPr lang="en-US" sz="1400" dirty="0" err="1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aq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) + H</a:t>
                </a:r>
                <a:r>
                  <a:rPr lang="en-US" sz="1400" baseline="30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+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(</a:t>
                </a:r>
                <a:r>
                  <a:rPr lang="en-US" sz="1400" dirty="0" err="1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aq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exend Deca" panose="00000608000000000000" pitchFamily="2" charset="-78"/>
                      </a:rPr>
                      <m:t>⇌</m:t>
                    </m:r>
                  </m:oMath>
                </a14:m>
                <a:r>
                  <a:rPr lang="en-US" sz="1400" dirty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 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NH</a:t>
                </a:r>
                <a:r>
                  <a:rPr lang="en-US" sz="1400" baseline="-25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4</a:t>
                </a:r>
                <a:r>
                  <a:rPr lang="en-US" sz="1400" baseline="300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+</a:t>
                </a:r>
                <a:r>
                  <a:rPr lang="en-US" sz="1400" dirty="0" smtClean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(aq</a:t>
                </a:r>
                <a:r>
                  <a:rPr lang="en-US" sz="1400" dirty="0">
                    <a:latin typeface="Lexend Deca" panose="00000608000000000000" pitchFamily="2" charset="-78"/>
                    <a:cs typeface="Lexend Deca" panose="00000608000000000000" pitchFamily="2" charset="-78"/>
                  </a:rPr>
                  <a:t>)</a:t>
                </a:r>
                <a:endParaRPr lang="en-US" sz="14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321" y="4170444"/>
                <a:ext cx="2195838" cy="523220"/>
              </a:xfrm>
              <a:prstGeom prst="rect">
                <a:avLst/>
              </a:prstGeom>
              <a:blipFill>
                <a:blip r:embed="rId6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785" y="2632483"/>
            <a:ext cx="2261270" cy="30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10" grpId="0" animBg="1"/>
      <p:bldP spid="13" grpId="0" animBg="1"/>
      <p:bldP spid="14" grpId="0" animBg="1"/>
      <p:bldP spid="15" grpId="0" animBg="1"/>
      <p:bldP spid="18" grpId="0"/>
      <p:bldP spid="19" grpId="0" animBg="1"/>
      <p:bldP spid="9" grpId="0"/>
      <p:bldP spid="12" grpId="0"/>
      <p:bldP spid="16" grpId="0"/>
      <p:bldP spid="25" grpId="0" animBg="1"/>
      <p:bldP spid="26" grpId="0"/>
      <p:bldP spid="27" grpId="0" animBg="1"/>
      <p:bldP spid="30" grpId="0"/>
      <p:bldP spid="34" grpId="0"/>
      <p:bldP spid="36" grpId="0"/>
      <p:bldP spid="37" grpId="0"/>
      <p:bldP spid="42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Technologies for N/P recovery from urine: others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691407" y="6454513"/>
            <a:ext cx="4807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Kogler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… ,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ACS EST </a:t>
            </a:r>
            <a:r>
              <a:rPr lang="en-US" sz="1400" i="1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Engg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. </a:t>
            </a:r>
            <a:r>
              <a:rPr lang="en-US" sz="14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1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(4),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662-684, 2021.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Combined adsorption +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EChem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regeneration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Biological vs. Physicochemical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" y="2470853"/>
            <a:ext cx="6858001" cy="2993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718" y="487953"/>
            <a:ext cx="4454282" cy="5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Zooming back out: the engineering/environmental perspective of sanitation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Resource efficiency &amp; pollution just some of many things to think about within sanitation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2548472" y="6454513"/>
            <a:ext cx="7093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Hyun, … , Ray,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Annual Reviews of Environment and Resources </a:t>
            </a:r>
            <a:r>
              <a:rPr lang="en-US" sz="14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44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287-318, 2019.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164" y="1622286"/>
            <a:ext cx="6866224" cy="449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The place of waste treatment innovation in the global economy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High-income nations = slow to change (large investments)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Low/middle-income nations = rapidly improving sanitation, can quickly adopt tech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What works in one place doesn’t necessarily work in 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2548472" y="6454513"/>
            <a:ext cx="7093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Hyun, … , Ray,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Annual Reviews of Environment and Resources </a:t>
            </a:r>
            <a:r>
              <a:rPr lang="en-US" sz="14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44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287-318, 2019.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68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774372"/>
            <a:ext cx="12192000" cy="632004"/>
          </a:xfrm>
        </p:spPr>
        <p:txBody>
          <a:bodyPr/>
          <a:lstStyle/>
          <a:p>
            <a:r>
              <a:rPr lang="en-US" sz="3600" dirty="0" smtClean="0"/>
              <a:t>What should we chat about?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204296" y="2949574"/>
            <a:ext cx="37834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latin typeface="Lexend Deca" panose="00000608000000000000" pitchFamily="2" charset="-78"/>
                <a:cs typeface="Lexend Deca" panose="00000608000000000000" pitchFamily="2" charset="-78"/>
              </a:rPr>
              <a:t>Contact me:</a:t>
            </a:r>
          </a:p>
          <a:p>
            <a:pPr algn="ctr"/>
            <a:endParaRPr lang="en-US" sz="2800" b="1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algn="ctr"/>
            <a:r>
              <a:rPr lang="en-US" sz="2800" dirty="0">
                <a:latin typeface="Lexend Deca" panose="00000608000000000000" pitchFamily="2" charset="-78"/>
                <a:cs typeface="Lexend Deca" panose="00000608000000000000" pitchFamily="2" charset="-78"/>
              </a:rPr>
              <a:t>Kindle Williams</a:t>
            </a:r>
          </a:p>
          <a:p>
            <a:pPr algn="ctr"/>
            <a:r>
              <a:rPr lang="en-US" sz="2800" dirty="0">
                <a:latin typeface="Lexend Deca" panose="00000608000000000000" pitchFamily="2" charset="-78"/>
                <a:cs typeface="Lexend Deca" panose="00000608000000000000" pitchFamily="2" charset="-78"/>
                <a:hlinkClick r:id="rId2"/>
              </a:rPr>
              <a:t>kindlew@mit.edu</a:t>
            </a:r>
            <a:endParaRPr lang="en-US" sz="28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algn="ctr"/>
            <a:endParaRPr lang="en-US" sz="28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algn="ctr"/>
            <a:r>
              <a:rPr lang="en-US" sz="2800" dirty="0">
                <a:latin typeface="Lexend Deca" panose="00000608000000000000" pitchFamily="2" charset="-78"/>
                <a:cs typeface="Lexend Deca" panose="00000608000000000000" pitchFamily="2" charset="-78"/>
              </a:rPr>
              <a:t>Thanks for listening! </a:t>
            </a:r>
          </a:p>
        </p:txBody>
      </p:sp>
    </p:spTree>
    <p:extLst>
      <p:ext uri="{BB962C8B-B14F-4D97-AF65-F5344CB8AC3E}">
        <p14:creationId xmlns:p14="http://schemas.microsoft.com/office/powerpoint/2010/main" val="369958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Composition of human waste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973561" y="6295702"/>
            <a:ext cx="102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von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M</a:t>
            </a:r>
            <a:r>
              <a:rPr lang="en-US" sz="14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ü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nch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Winker,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Technology review of urine diversion components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. Deutsche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Gesellschaft</a:t>
            </a:r>
            <a:r>
              <a:rPr lang="en-US" sz="1400" dirty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für</a:t>
            </a:r>
            <a:r>
              <a:rPr lang="en-US" sz="1400" dirty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Internationale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Zusammenarbeit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(GIZ)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GmBH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2011.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Liquids (urine):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652462"/>
            <a:ext cx="40957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/>
              <a:t>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510" y="632005"/>
            <a:ext cx="111829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Broader societal picture of sanitation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: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Hyun,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Z.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Burt,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Y.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Crider,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K.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L. Nelson, C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. S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.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Prasad,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D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. G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Rayasam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A.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and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I.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Ray.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“Sanitation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for Low-Income Regions: A Cross-Disciplinary Review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,” </a:t>
            </a:r>
            <a:r>
              <a:rPr lang="en-US" sz="1600" i="1" dirty="0">
                <a:latin typeface="Lexend Deca" panose="00000608000000000000" pitchFamily="2" charset="-78"/>
                <a:cs typeface="Lexend Deca" panose="00000608000000000000" pitchFamily="2" charset="-78"/>
              </a:rPr>
              <a:t>Annual Review of Environment and Resources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 (2019).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  <a:hlinkClick r:id="rId2"/>
              </a:rPr>
              <a:t>https://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2"/>
              </a:rPr>
              <a:t>doi.org/10.1146/annurev-environ-101718-033327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endParaRPr lang="en-US" sz="16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Tech </a:t>
            </a:r>
            <a:r>
              <a:rPr lang="en-US" sz="1600" u="sng" dirty="0">
                <a:latin typeface="Lexend Deca" panose="00000608000000000000" pitchFamily="2" charset="-78"/>
                <a:cs typeface="Lexend Deca" panose="00000608000000000000" pitchFamily="2" charset="-78"/>
              </a:rPr>
              <a:t>review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: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Kogler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Farmer,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J.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Simon,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Tilmans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G.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Wells,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A.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.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“A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systematic evaluation of emerging wastewater nutrient removal and recovery technologies to inform practice and advance resource efficiency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,” </a:t>
            </a:r>
            <a:r>
              <a:rPr lang="en-US" sz="1600" i="1" dirty="0">
                <a:latin typeface="Lexend Deca" panose="00000608000000000000" pitchFamily="2" charset="-78"/>
                <a:cs typeface="Lexend Deca" panose="00000608000000000000" pitchFamily="2" charset="-78"/>
              </a:rPr>
              <a:t>ACS ES&amp;T Engineering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(Accepted Feb 2021).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3"/>
              </a:rPr>
              <a:t>https://doi.org/10.1021/acsestengg.0c00253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 </a:t>
            </a:r>
          </a:p>
          <a:p>
            <a:endParaRPr lang="en-US" sz="16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Deeper into techs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: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A.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X.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Chen.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“Making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wastewater obsolete: Selective separations to enable circular water treatment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,” </a:t>
            </a:r>
            <a:r>
              <a:rPr lang="en-US" sz="1600" i="1" dirty="0">
                <a:latin typeface="Lexend Deca" panose="00000608000000000000" pitchFamily="2" charset="-78"/>
                <a:cs typeface="Lexend Deca" panose="00000608000000000000" pitchFamily="2" charset="-78"/>
              </a:rPr>
              <a:t>Environmental Science and </a:t>
            </a:r>
            <a:r>
              <a:rPr lang="en-US" sz="1600" i="1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Ecotechnology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 (2021).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  <a:hlinkClick r:id="rId4"/>
              </a:rPr>
              <a:t>https://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4"/>
              </a:rPr>
              <a:t>doi.org/10.1016/j.ese.2021.100078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Electrochemical </a:t>
            </a:r>
            <a:r>
              <a:rPr lang="en-US" sz="1600" u="sng" dirty="0">
                <a:latin typeface="Lexend Deca" panose="00000608000000000000" pitchFamily="2" charset="-78"/>
                <a:cs typeface="Lexend Deca" panose="00000608000000000000" pitchFamily="2" charset="-78"/>
              </a:rPr>
              <a:t>stripping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: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A.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J.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M.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Barazesh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Y. Cath,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K.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L. Nelson.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“Electrochemical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Stripping to Recover Nitrogen from Source-Separated Urine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,”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Environmental Science &amp; Technology (2018).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  <a:hlinkClick r:id="rId5"/>
              </a:rPr>
              <a:t>https://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5"/>
              </a:rPr>
              <a:t>doi.org/10.1021/acs.est.7b05488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</a:p>
          <a:p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r>
              <a:rPr lang="en-US" sz="16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Adsorption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: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A.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K.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M. </a:t>
            </a:r>
            <a:r>
              <a:rPr lang="en-US" sz="16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Udert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K.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L. Nelson.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“Comparing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ion exchange adsorbents for nitrogen recovery from source-separated urine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,” </a:t>
            </a:r>
            <a:r>
              <a:rPr lang="en-US" sz="1600" i="1" dirty="0">
                <a:latin typeface="Lexend Deca" panose="00000608000000000000" pitchFamily="2" charset="-78"/>
                <a:cs typeface="Lexend Deca" panose="00000608000000000000" pitchFamily="2" charset="-78"/>
              </a:rPr>
              <a:t>Environmental Science &amp; Technology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 (2017).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  <a:hlinkClick r:id="rId6"/>
              </a:rPr>
              <a:t>https://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6"/>
              </a:rPr>
              <a:t>doi.org/10.1021/acs.est.6b05816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</a:p>
          <a:p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endParaRPr lang="en-US" sz="16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For an overview of the </a:t>
            </a:r>
            <a:r>
              <a:rPr lang="en-US" sz="16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Tarpeh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Lab’s publications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</a:rPr>
              <a:t>, please see: </a:t>
            </a:r>
            <a:r>
              <a:rPr lang="en-US" sz="1600" dirty="0">
                <a:latin typeface="Lexend Deca" panose="00000608000000000000" pitchFamily="2" charset="-78"/>
                <a:cs typeface="Lexend Deca" panose="00000608000000000000" pitchFamily="2" charset="-78"/>
                <a:hlinkClick r:id="rId7"/>
              </a:rPr>
              <a:t>https://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7"/>
              </a:rPr>
              <a:t>www.tarpehlab.com/publications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875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Ammonia uses by humans</a:t>
            </a:r>
            <a:endParaRPr lang="en-US" sz="2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30" y="837484"/>
            <a:ext cx="5617029" cy="56170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19" y="2020146"/>
            <a:ext cx="3887470" cy="269790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8914731" y="5941257"/>
            <a:ext cx="2085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Lexend Deca" panose="00000608000000000000" pitchFamily="2" charset="-78"/>
                <a:cs typeface="Lexend Deca" panose="00000608000000000000" pitchFamily="2" charset="-78"/>
              </a:rPr>
              <a:t>Scheme: Nik Lazouski</a:t>
            </a:r>
          </a:p>
        </p:txBody>
      </p:sp>
    </p:spTree>
    <p:extLst>
      <p:ext uri="{BB962C8B-B14F-4D97-AF65-F5344CB8AC3E}">
        <p14:creationId xmlns:p14="http://schemas.microsoft.com/office/powerpoint/2010/main" val="40746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Resource Removal vs. Resource Recovery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914400"/>
            <a:ext cx="115279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Resource Removal: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Focus on taking something OUT of a waste stream.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Maybe that thing has a negative impact if not removed.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e.g.: pathogens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Resource Recovery: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Focus on MAKING USE of a component in a waste stream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Allows for waste monetization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Adds value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42" y="914400"/>
            <a:ext cx="1796143" cy="1796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8" y="3352798"/>
            <a:ext cx="2035629" cy="20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/>
              <a:t>Fertilizers support the global population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8" y="967681"/>
            <a:ext cx="5843952" cy="49735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/>
          <a:stretch/>
        </p:blipFill>
        <p:spPr bwMode="auto">
          <a:xfrm>
            <a:off x="5958252" y="1552658"/>
            <a:ext cx="6159028" cy="3803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9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/>
              <a:t>The current process: Haber-Bosch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5" y="862911"/>
            <a:ext cx="8223545" cy="517052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68011" y="2403684"/>
                <a:ext cx="4506960" cy="43095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/>
                </a:r>
                <a:b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</a:b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11" y="2403684"/>
                <a:ext cx="4506960" cy="4309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72136" y="5389856"/>
                <a:ext cx="2777504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+3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→2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N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36" y="5389856"/>
                <a:ext cx="277750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817010" y="6177514"/>
            <a:ext cx="2416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Ahmad, S. </a:t>
            </a:r>
            <a:r>
              <a:rPr lang="en-US" sz="1200" dirty="0" err="1">
                <a:solidFill>
                  <a:prstClr val="black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ud</a:t>
            </a:r>
            <a:r>
              <a:rPr lang="en-US" sz="1200" dirty="0">
                <a:solidFill>
                  <a:prstClr val="black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 D. </a:t>
            </a:r>
            <a:r>
              <a:rPr lang="en-US" sz="1200" b="1" dirty="0">
                <a:solidFill>
                  <a:prstClr val="black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2015</a:t>
            </a:r>
            <a:endParaRPr lang="en-US" sz="1200" dirty="0">
              <a:solidFill>
                <a:prstClr val="black"/>
              </a:solidFill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9420" y="3357525"/>
            <a:ext cx="4505551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ysClr val="windowText" lastClr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  1.9-9 ton CO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/ton NH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  &gt;450 million tons CO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/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rPr>
              <a:t>yr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78241" y="1401458"/>
            <a:ext cx="32133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</a:rPr>
              <a:t>Only economically viable at large scales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</a:rPr>
              <a:t>~3000 ton/day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</a:rPr>
              <a:t>Centralized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</a:rPr>
              <a:t>Large capital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</a:rPr>
              <a:t>$1B+ per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</a:rPr>
              <a:t>Out of reach for many less-wealthy economies</a:t>
            </a:r>
          </a:p>
        </p:txBody>
      </p:sp>
    </p:spTree>
    <p:extLst>
      <p:ext uri="{BB962C8B-B14F-4D97-AF65-F5344CB8AC3E}">
        <p14:creationId xmlns:p14="http://schemas.microsoft.com/office/powerpoint/2010/main" val="30682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/>
              <a:t>Two components: H</a:t>
            </a:r>
            <a:r>
              <a:rPr lang="en-US" sz="2400" baseline="-25000" dirty="0"/>
              <a:t>2</a:t>
            </a:r>
            <a:r>
              <a:rPr lang="en-US" sz="2400" dirty="0"/>
              <a:t> production and ammonia synthesis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9D9F9065-0D84-4EA2-A809-B59AE15C0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90" y="731520"/>
            <a:ext cx="5638799" cy="4229288"/>
          </a:xfrm>
        </p:spPr>
      </p:pic>
      <p:sp>
        <p:nvSpPr>
          <p:cNvPr id="2" name="Rounded Rectangle 1"/>
          <p:cNvSpPr/>
          <p:nvPr/>
        </p:nvSpPr>
        <p:spPr>
          <a:xfrm>
            <a:off x="480060" y="834390"/>
            <a:ext cx="5280660" cy="5394960"/>
          </a:xfrm>
          <a:prstGeom prst="roundRect">
            <a:avLst/>
          </a:prstGeom>
          <a:noFill/>
          <a:ln w="57150">
            <a:solidFill>
              <a:srgbClr val="CCCC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347460" y="834390"/>
            <a:ext cx="5280660" cy="5394960"/>
          </a:xfrm>
          <a:prstGeom prst="roundRect">
            <a:avLst/>
          </a:prstGeom>
          <a:noFill/>
          <a:ln w="57150">
            <a:solidFill>
              <a:srgbClr val="C69C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931" y="5194152"/>
            <a:ext cx="4802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Lexend Deca" panose="00000608000000000000" pitchFamily="2" charset="-78"/>
                <a:cs typeface="Lexend Deca" panose="00000608000000000000" pitchFamily="2" charset="-78"/>
              </a:rPr>
              <a:t>1: Hydrogen Production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2167" y="5194152"/>
            <a:ext cx="455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Lexend Deca" panose="00000608000000000000" pitchFamily="2" charset="-78"/>
                <a:cs typeface="Lexend Deca" panose="00000608000000000000" pitchFamily="2" charset="-78"/>
              </a:rPr>
              <a:t>2: Ammonia Synthesis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931" y="3021816"/>
            <a:ext cx="26500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“Colors” of H</a:t>
            </a:r>
            <a:r>
              <a:rPr lang="en-US" sz="2400" baseline="-25000" dirty="0">
                <a:latin typeface="Lexend Deca" panose="00000608000000000000" pitchFamily="2" charset="-78"/>
                <a:cs typeface="Lexend Deca" panose="00000608000000000000" pitchFamily="2" charset="-78"/>
              </a:rPr>
              <a:t>2</a:t>
            </a: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Grey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Blue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Green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Turquoise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4389" y="3021816"/>
            <a:ext cx="2952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Haber-Bosch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Plasma-based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Electrochemical approaches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5568895" y="6035040"/>
            <a:ext cx="970391" cy="1943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40030" y="6231861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scale match</a:t>
            </a:r>
          </a:p>
        </p:txBody>
      </p:sp>
    </p:spTree>
    <p:extLst>
      <p:ext uri="{BB962C8B-B14F-4D97-AF65-F5344CB8AC3E}">
        <p14:creationId xmlns:p14="http://schemas.microsoft.com/office/powerpoint/2010/main" val="25173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8" grpId="0"/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/>
              <a:t>Ammonia synthesis: thermodynamics &amp; kinetics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54834" y="1661884"/>
            <a:ext cx="4795088" cy="3941369"/>
            <a:chOff x="30834" y="1015314"/>
            <a:chExt cx="4795088" cy="39413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34" y="1360367"/>
              <a:ext cx="4795088" cy="35963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8833" y="1015314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Lexend Deca" pitchFamily="2" charset="77"/>
                </a:rPr>
                <a:t>Thermochemical</a:t>
              </a:r>
            </a:p>
          </p:txBody>
        </p:sp>
        <p:sp>
          <p:nvSpPr>
            <p:cNvPr id="10" name="Arc 9"/>
            <p:cNvSpPr/>
            <p:nvPr/>
          </p:nvSpPr>
          <p:spPr>
            <a:xfrm rot="3937504" flipH="1">
              <a:off x="3457058" y="1182008"/>
              <a:ext cx="600499" cy="599872"/>
            </a:xfrm>
            <a:prstGeom prst="arc">
              <a:avLst>
                <a:gd name="adj1" fmla="val 16200000"/>
                <a:gd name="adj2" fmla="val 19960035"/>
              </a:avLst>
            </a:prstGeom>
            <a:ln w="1905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18E"/>
                </a:solidFill>
                <a:latin typeface="Lexend Deca" pitchFamily="2" charset="7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46397" y="1015314"/>
              <a:ext cx="1297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Lexend Deca" pitchFamily="2" charset="77"/>
                </a:rPr>
                <a:t>Conversion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33216" y="1328058"/>
              <a:ext cx="228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Lexend Deca" pitchFamily="2" charset="77"/>
                </a:rPr>
                <a:t>X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5029200" y="6629400"/>
            <a:ext cx="198120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004096" y="3201352"/>
            <a:ext cx="1285514" cy="1926663"/>
            <a:chOff x="2480096" y="2554782"/>
            <a:chExt cx="1285514" cy="1926663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2514600" y="2845309"/>
              <a:ext cx="1" cy="163613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2480096" y="2786359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Lexend Deca" pitchFamily="2" charset="7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14599" y="2921507"/>
              <a:ext cx="125101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exend Deca" pitchFamily="2" charset="77"/>
                </a:rPr>
                <a:t>Higher pressures to achieve reasonable conversions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14600" y="2554782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exend Deca" pitchFamily="2" charset="77"/>
                </a:rPr>
                <a:t>X &lt;20%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78169" y="5066169"/>
            <a:ext cx="3145556" cy="1040910"/>
            <a:chOff x="654169" y="4419600"/>
            <a:chExt cx="3145556" cy="1040910"/>
          </a:xfrm>
        </p:grpSpPr>
        <p:grpSp>
          <p:nvGrpSpPr>
            <p:cNvPr id="20" name="Group 19"/>
            <p:cNvGrpSpPr/>
            <p:nvPr/>
          </p:nvGrpSpPr>
          <p:grpSpPr>
            <a:xfrm>
              <a:off x="654169" y="4419600"/>
              <a:ext cx="3145556" cy="1040910"/>
              <a:chOff x="654169" y="4419600"/>
              <a:chExt cx="3145556" cy="104091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54169" y="4937290"/>
                <a:ext cx="31455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Lexend Deca" pitchFamily="2" charset="77"/>
                  </a:rPr>
                  <a:t>Higher temperatures to achieve reasonable rates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738995" y="4445726"/>
                <a:ext cx="177560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654169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Lexend Deca" pitchFamily="2" charset="77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2485416" y="44196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Lexend Deca" pitchFamily="2" charset="7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42291" y="9539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Lexend Deca" pitchFamily="2" charset="77"/>
              </a:rPr>
              <a:t>1</a:t>
            </a:r>
            <a:r>
              <a:rPr lang="en-US" dirty="0">
                <a:latin typeface="Lexend Deca" pitchFamily="2" charset="77"/>
              </a:rPr>
              <a:t>/</a:t>
            </a:r>
            <a:r>
              <a:rPr lang="en-US" baseline="-25000" dirty="0">
                <a:latin typeface="Lexend Deca" pitchFamily="2" charset="77"/>
              </a:rPr>
              <a:t>2  </a:t>
            </a:r>
            <a:r>
              <a:rPr lang="en-US" dirty="0">
                <a:latin typeface="Lexend Deca" pitchFamily="2" charset="77"/>
              </a:rPr>
              <a:t>N</a:t>
            </a:r>
            <a:r>
              <a:rPr lang="en-US" baseline="-25000" dirty="0">
                <a:latin typeface="Lexend Deca" pitchFamily="2" charset="77"/>
              </a:rPr>
              <a:t>2</a:t>
            </a:r>
            <a:r>
              <a:rPr lang="en-US" dirty="0">
                <a:latin typeface="Lexend Deca" pitchFamily="2" charset="77"/>
              </a:rPr>
              <a:t> + </a:t>
            </a:r>
            <a:r>
              <a:rPr lang="en-US" baseline="30000" dirty="0">
                <a:latin typeface="Lexend Deca" pitchFamily="2" charset="77"/>
              </a:rPr>
              <a:t>3</a:t>
            </a:r>
            <a:r>
              <a:rPr lang="en-US" dirty="0">
                <a:latin typeface="Lexend Deca" pitchFamily="2" charset="77"/>
              </a:rPr>
              <a:t>/</a:t>
            </a:r>
            <a:r>
              <a:rPr lang="en-US" baseline="-25000" dirty="0">
                <a:latin typeface="Lexend Deca" pitchFamily="2" charset="77"/>
              </a:rPr>
              <a:t>2</a:t>
            </a:r>
            <a:r>
              <a:rPr lang="en-US" dirty="0">
                <a:latin typeface="Lexend Deca" pitchFamily="2" charset="77"/>
              </a:rPr>
              <a:t> H</a:t>
            </a:r>
            <a:r>
              <a:rPr lang="en-US" baseline="-25000" dirty="0">
                <a:latin typeface="Lexend Deca" pitchFamily="2" charset="77"/>
              </a:rPr>
              <a:t>2</a:t>
            </a:r>
            <a:r>
              <a:rPr lang="en-US" dirty="0">
                <a:latin typeface="Lexend Deca" pitchFamily="2" charset="77"/>
              </a:rPr>
              <a:t> </a:t>
            </a:r>
            <a:r>
              <a:rPr lang="en-US" dirty="0">
                <a:latin typeface="Lexend Deca" pitchFamily="2" charset="77"/>
                <a:sym typeface="Symbol" panose="05050102010706020507" pitchFamily="18" charset="2"/>
              </a:rPr>
              <a:t> </a:t>
            </a:r>
            <a:r>
              <a:rPr lang="en-US" dirty="0">
                <a:latin typeface="Lexend Deca" pitchFamily="2" charset="77"/>
              </a:rPr>
              <a:t>NH</a:t>
            </a:r>
            <a:r>
              <a:rPr lang="en-US" baseline="-25000" dirty="0">
                <a:latin typeface="Lexend Deca" pitchFamily="2" charset="77"/>
              </a:rPr>
              <a:t>3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096000" y="1668848"/>
            <a:ext cx="4495800" cy="3934404"/>
            <a:chOff x="4572000" y="1022279"/>
            <a:chExt cx="4495800" cy="3934404"/>
          </a:xfrm>
        </p:grpSpPr>
        <p:sp>
          <p:nvSpPr>
            <p:cNvPr id="27" name="TextBox 26"/>
            <p:cNvSpPr txBox="1"/>
            <p:nvPr/>
          </p:nvSpPr>
          <p:spPr>
            <a:xfrm>
              <a:off x="4717648" y="1022279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Lexend Deca" pitchFamily="2" charset="77"/>
                </a:rPr>
                <a:t>Electrochemical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/>
            <a:srcRect r="5774"/>
            <a:stretch/>
          </p:blipFill>
          <p:spPr>
            <a:xfrm>
              <a:off x="4572000" y="1378234"/>
              <a:ext cx="4495800" cy="357844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562600" y="1310354"/>
              <a:ext cx="2720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Lexend Deca" pitchFamily="2" charset="77"/>
                </a:rPr>
                <a:t>At ambient pressure (1 </a:t>
              </a:r>
              <a:r>
                <a:rPr lang="en-US" sz="1400" dirty="0" err="1">
                  <a:latin typeface="Lexend Deca" pitchFamily="2" charset="77"/>
                </a:rPr>
                <a:t>atm</a:t>
              </a:r>
              <a:r>
                <a:rPr lang="en-US" sz="1400" dirty="0">
                  <a:latin typeface="Lexend Deca" pitchFamily="2" charset="77"/>
                </a:rPr>
                <a:t>):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48135" y="1308128"/>
              <a:ext cx="228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Lexend Deca" pitchFamily="2" charset="77"/>
                </a:rPr>
                <a:t>X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86600" y="2501276"/>
            <a:ext cx="1517511" cy="1497688"/>
            <a:chOff x="5721488" y="1854707"/>
            <a:chExt cx="1517511" cy="1497688"/>
          </a:xfrm>
        </p:grpSpPr>
        <p:sp>
          <p:nvSpPr>
            <p:cNvPr id="32" name="TextBox 31"/>
            <p:cNvSpPr txBox="1"/>
            <p:nvPr/>
          </p:nvSpPr>
          <p:spPr>
            <a:xfrm>
              <a:off x="5721488" y="1967400"/>
              <a:ext cx="151751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exend Deca" pitchFamily="2" charset="77"/>
                </a:rPr>
                <a:t>Voltage also improves kinetics, so can operate at lower temperature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5867399" y="1895020"/>
              <a:ext cx="1329433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5791199" y="1854707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Lexend Deca" pitchFamily="2" charset="77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561943" y="2348876"/>
            <a:ext cx="1268832" cy="2819400"/>
            <a:chOff x="7196831" y="1702307"/>
            <a:chExt cx="1268832" cy="2819400"/>
          </a:xfrm>
        </p:grpSpPr>
        <p:cxnSp>
          <p:nvCxnSpPr>
            <p:cNvPr id="36" name="Straight Arrow Connector 35"/>
            <p:cNvCxnSpPr>
              <a:endCxn id="37" idx="4"/>
            </p:cNvCxnSpPr>
            <p:nvPr/>
          </p:nvCxnSpPr>
          <p:spPr>
            <a:xfrm flipV="1">
              <a:off x="7231337" y="1930907"/>
              <a:ext cx="3594" cy="2544306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7196831" y="1854707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Lexend Deca" pitchFamily="2" charset="7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80694" y="3530934"/>
              <a:ext cx="11849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exend Deca" pitchFamily="2" charset="77"/>
                </a:rPr>
                <a:t>Apply voltage to increase conversion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10780" y="1702307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exend Deca" pitchFamily="2" charset="77"/>
                </a:rPr>
                <a:t>X &gt; 99%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7201711" y="4445507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Lexend Deca" pitchFamily="2" charset="77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114801" y="6477001"/>
            <a:ext cx="4708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exend Deca" pitchFamily="2" charset="77"/>
              </a:rPr>
              <a:t>Z. J. </a:t>
            </a:r>
            <a:r>
              <a:rPr lang="en-US" sz="1400" dirty="0" err="1">
                <a:latin typeface="Lexend Deca" pitchFamily="2" charset="77"/>
              </a:rPr>
              <a:t>Schiffer</a:t>
            </a:r>
            <a:r>
              <a:rPr lang="en-US" sz="1400" dirty="0">
                <a:latin typeface="Lexend Deca" pitchFamily="2" charset="77"/>
              </a:rPr>
              <a:t> and K. Manthiram </a:t>
            </a:r>
            <a:r>
              <a:rPr lang="en-US" sz="1400" i="1" dirty="0">
                <a:latin typeface="Lexend Deca" pitchFamily="2" charset="77"/>
              </a:rPr>
              <a:t>Joule</a:t>
            </a:r>
            <a:r>
              <a:rPr lang="en-US" sz="1400" dirty="0">
                <a:latin typeface="Lexend Deca" pitchFamily="2" charset="77"/>
              </a:rPr>
              <a:t> </a:t>
            </a:r>
            <a:r>
              <a:rPr lang="en-US" sz="1400" b="1" dirty="0">
                <a:latin typeface="Lexend Deca" pitchFamily="2" charset="77"/>
              </a:rPr>
              <a:t>1</a:t>
            </a:r>
            <a:r>
              <a:rPr lang="en-US" sz="1400" dirty="0">
                <a:latin typeface="Lexend Deca" pitchFamily="2" charset="77"/>
              </a:rPr>
              <a:t> 10-14 (2017).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599" y="123849"/>
            <a:ext cx="2284014" cy="114200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688961" y="1174679"/>
            <a:ext cx="245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exend Deca" pitchFamily="2" charset="77"/>
              </a:rPr>
              <a:t>Hard to break the N</a:t>
            </a:r>
            <a:r>
              <a:rPr lang="en-US" baseline="-25000" dirty="0">
                <a:latin typeface="Lexend Deca" pitchFamily="2" charset="77"/>
              </a:rPr>
              <a:t>2</a:t>
            </a:r>
            <a:r>
              <a:rPr lang="en-US" dirty="0">
                <a:latin typeface="Lexend Deca" pitchFamily="2" charset="77"/>
              </a:rPr>
              <a:t> triple bond</a:t>
            </a:r>
          </a:p>
        </p:txBody>
      </p:sp>
    </p:spTree>
    <p:extLst>
      <p:ext uri="{BB962C8B-B14F-4D97-AF65-F5344CB8AC3E}">
        <p14:creationId xmlns:p14="http://schemas.microsoft.com/office/powerpoint/2010/main" val="8625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/>
              <a:t>How does this fit into the big picture of sustainability?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885" y="920933"/>
            <a:ext cx="35388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Nitrogen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  <a:cs typeface="Lexend Deca" panose="00000608000000000000" pitchFamily="2" charset="-78"/>
              </a:rPr>
              <a:t>Inherent N losses to soil during fertilization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  <a:cs typeface="Lexend Deca" panose="00000608000000000000" pitchFamily="2" charset="-78"/>
              </a:rPr>
              <a:t>N oxides are also greenhouse gases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Distributed </a:t>
            </a:r>
            <a:r>
              <a:rPr lang="en-US" sz="24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fert</a:t>
            </a: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. production could help with slower </a:t>
            </a:r>
            <a:r>
              <a:rPr lang="en-US" sz="24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fert</a:t>
            </a:r>
            <a:r>
              <a:rPr lang="en-US" sz="2400" dirty="0">
                <a:latin typeface="Lexend Deca" panose="00000608000000000000" pitchFamily="2" charset="-78"/>
                <a:cs typeface="Lexend Deca" panose="00000608000000000000" pitchFamily="2" charset="-78"/>
              </a:rPr>
              <a:t>.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exend Deca" panose="00000608000000000000" pitchFamily="2" charset="-78"/>
                <a:cs typeface="Lexend Deca" panose="00000608000000000000" pitchFamily="2" charset="-78"/>
              </a:rPr>
              <a:t>Less runoff</a:t>
            </a:r>
            <a:endParaRPr lang="en-US" sz="2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96296-9EC4-49B7-9B27-2FBD9C47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783" y="920933"/>
            <a:ext cx="7895368" cy="50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Definitions: Wastewater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What kind of crap will we be talking about today?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636" y="4927115"/>
            <a:ext cx="3047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Industrial wastewater (pulp &amp; paper, mine drainage, …)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0983" y="5234891"/>
            <a:ext cx="3047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Agricultural runoff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29576" y="5081003"/>
            <a:ext cx="304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Human excrement (urine + feces)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3" y="2077840"/>
            <a:ext cx="3592286" cy="2694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779" y="2076670"/>
            <a:ext cx="304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Lexend Deca" panose="00000608000000000000" pitchFamily="2" charset="-78"/>
                <a:cs typeface="Lexend Deca" panose="00000608000000000000" pitchFamily="2" charset="-78"/>
              </a:rPr>
              <a:t>https://www.aireo2.com/en/markets-2/industrial/pulp-and-paper/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030" y="2306223"/>
            <a:ext cx="3937907" cy="22374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56314" y="4097218"/>
            <a:ext cx="385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https://flores.unu.edu/en/news/news/safe-use-of-wastewater-in-agriculture-in-practice.html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30" y="1833817"/>
            <a:ext cx="2386693" cy="31822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82743" y="1833817"/>
            <a:ext cx="2464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Lexend Deca" panose="00000608000000000000" pitchFamily="2" charset="-78"/>
                <a:cs typeface="Lexend Deca" panose="00000608000000000000" pitchFamily="2" charset="-78"/>
              </a:rPr>
              <a:t>https://wpde.com/news/local/abc-15-special-report-flushing-away-bad-bathroom-habits</a:t>
            </a:r>
          </a:p>
        </p:txBody>
      </p:sp>
      <p:sp>
        <p:nvSpPr>
          <p:cNvPr id="16" name="Multiply 15"/>
          <p:cNvSpPr/>
          <p:nvPr/>
        </p:nvSpPr>
        <p:spPr>
          <a:xfrm>
            <a:off x="6608012" y="3612427"/>
            <a:ext cx="1809287" cy="1809287"/>
          </a:xfrm>
          <a:prstGeom prst="mathMultiply">
            <a:avLst>
              <a:gd name="adj1" fmla="val 154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/>
          <p:cNvSpPr/>
          <p:nvPr/>
        </p:nvSpPr>
        <p:spPr>
          <a:xfrm rot="18713146">
            <a:off x="10776552" y="4311774"/>
            <a:ext cx="1061593" cy="494218"/>
          </a:xfrm>
          <a:prstGeom prst="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2358156" y="3572995"/>
            <a:ext cx="1809287" cy="1809287"/>
          </a:xfrm>
          <a:prstGeom prst="mathMultiply">
            <a:avLst>
              <a:gd name="adj1" fmla="val 154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26339" y="6020032"/>
            <a:ext cx="451757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“Sustainable sanitation” / “Ecological sanitation” ideas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565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Composition of human waste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951883" y="6454513"/>
            <a:ext cx="10286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Rose, Parker, Jefferson,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Cartmell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Critical Reviews in Environmental Science and Technology </a:t>
            </a:r>
            <a:r>
              <a:rPr lang="en-US" sz="14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45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(17), 1827-1879, 2015.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Solids: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126 g/person/day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pH ~6.6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75% water; solids 84-93% organic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25-54% bacterial biomass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2-25% protein/nitrogenous matter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25% carbohydrate/undigested plant matter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2-15% fats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Small amounts of…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Ca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3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(PO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)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</a:t>
            </a:r>
            <a:endParaRPr lang="en-US" sz="2000" dirty="0" smtClean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FePO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Epithelial cells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Mucus/intestinal secretions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Worms &amp; their eggs can also exist in fecal matter. Because of direct handling of untreated waste for ag, Helminthiasis affects ~1.5 BILLION people worldwide.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21802" r="21055" b="22362"/>
          <a:stretch/>
        </p:blipFill>
        <p:spPr>
          <a:xfrm>
            <a:off x="9006711" y="914400"/>
            <a:ext cx="248860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Composition of human waste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973561" y="6295702"/>
            <a:ext cx="102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von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M</a:t>
            </a:r>
            <a:r>
              <a:rPr lang="en-US" sz="14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ü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nch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Winker,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Technology review of urine diversion components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. Deutsche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Gesellschaft</a:t>
            </a:r>
            <a:r>
              <a:rPr lang="en-US" sz="1400" dirty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err="1">
                <a:latin typeface="Lexend Deca" panose="00000608000000000000" pitchFamily="2" charset="-78"/>
                <a:cs typeface="Lexend Deca" panose="00000608000000000000" pitchFamily="2" charset="-78"/>
              </a:rPr>
              <a:t>für</a:t>
            </a:r>
            <a:r>
              <a:rPr lang="en-US" sz="1400" dirty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Internationale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Zusammenarbeit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(GIZ)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GmBH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2011.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115279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Liquids (urine):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1.4 L/person/day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pH ~6.2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91-96% water; 59 g solids/person/day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2% Urea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0.1% Creatinine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0.03% Uric acid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Cl</a:t>
            </a:r>
            <a:r>
              <a:rPr lang="en-US" sz="20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-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Na</a:t>
            </a:r>
            <a:r>
              <a:rPr lang="en-US" sz="20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+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K</a:t>
            </a:r>
            <a:r>
              <a:rPr lang="en-US" sz="20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+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SO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20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2-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NH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20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+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PO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20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3-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Small amounts of…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Organic acids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Pharmaceuticals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Makes up 1% of urban wastewater volume but contains 70% of the 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Urea naturally decomposes to ammonia + CO</a:t>
            </a:r>
            <a:r>
              <a:rPr lang="en-US" sz="20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</a:t>
            </a:r>
            <a:endParaRPr lang="en-US" sz="2000" baseline="-25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984" y="316003"/>
            <a:ext cx="2698296" cy="2694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57" y="804878"/>
            <a:ext cx="1716541" cy="1716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27" y="2321774"/>
            <a:ext cx="2537052" cy="964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85854"/>
            <a:ext cx="1651197" cy="1100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7016" y="3326298"/>
            <a:ext cx="2086110" cy="28699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10438656" y="5919565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Wikipedia (“</a:t>
            </a:r>
            <a:r>
              <a:rPr lang="en-US" sz="12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Lant</a:t>
            </a:r>
            <a:r>
              <a:rPr lang="en-US" sz="12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”)</a:t>
            </a:r>
            <a:endParaRPr lang="en-US" sz="12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9451115" y="2551844"/>
            <a:ext cx="258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Lexend Deca" panose="00000608000000000000" pitchFamily="2" charset="-78"/>
                <a:cs typeface="Lexend Deca" panose="00000608000000000000" pitchFamily="2" charset="-78"/>
              </a:rPr>
              <a:t>https://www.mountainside-medical.com/products/urine-specimen-cup-sterile</a:t>
            </a:r>
          </a:p>
        </p:txBody>
      </p:sp>
    </p:spTree>
    <p:extLst>
      <p:ext uri="{BB962C8B-B14F-4D97-AF65-F5344CB8AC3E}">
        <p14:creationId xmlns:p14="http://schemas.microsoft.com/office/powerpoint/2010/main" val="27753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Composition of human waste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14400"/>
            <a:ext cx="5355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Solids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Contain most of waste 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Pathogens, trace metals</a:t>
            </a:r>
          </a:p>
          <a:p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7887" y="914400"/>
            <a:ext cx="5355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Liquids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Contain most of waste P, N, other nutrients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Not sterile, but minimal pathogens; few trace metals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9142" y="5397039"/>
            <a:ext cx="6313715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Despite containing the majority of waste nutrients and posing a lower biological hazard, urine is under-utilized relative to </a:t>
            </a:r>
            <a:r>
              <a:rPr lang="en-US" sz="20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biosolids</a:t>
            </a:r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especially in developed countries.</a:t>
            </a:r>
            <a:endParaRPr lang="en-US" sz="2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748" t="18307" r="22219" b="14870"/>
          <a:stretch/>
        </p:blipFill>
        <p:spPr>
          <a:xfrm>
            <a:off x="1689624" y="3035156"/>
            <a:ext cx="2738521" cy="1872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15" y="2689535"/>
            <a:ext cx="3418113" cy="25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Chemical cycles: Nitrogen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3751517" y="6454513"/>
            <a:ext cx="468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Zeng, Priest, Wang, Wu, 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Small Methods </a:t>
            </a:r>
            <a:r>
              <a:rPr lang="en-US" sz="1400" b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1400" i="1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(12), 2020.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96296-9EC4-49B7-9B27-2FBD9C47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577" y="877390"/>
            <a:ext cx="7895368" cy="50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0F4C-BEFC-4AC2-AA2F-92B537E1613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004"/>
          </a:xfrm>
        </p:spPr>
        <p:txBody>
          <a:bodyPr/>
          <a:lstStyle/>
          <a:p>
            <a:r>
              <a:rPr lang="en-US" sz="2400" dirty="0" smtClean="0"/>
              <a:t>Chemical cycles: Nitrogen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94125-A081-4054-8D24-884F6D3F1699}"/>
              </a:ext>
            </a:extLst>
          </p:cNvPr>
          <p:cNvSpPr txBox="1"/>
          <p:nvPr/>
        </p:nvSpPr>
        <p:spPr>
          <a:xfrm>
            <a:off x="501427" y="6233497"/>
            <a:ext cx="1118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Figure adapted from Prof. Will </a:t>
            </a:r>
            <a:r>
              <a:rPr lang="en-US" sz="1400" dirty="0" err="1" smtClean="0">
                <a:latin typeface="Lexend Deca" panose="00000608000000000000" pitchFamily="2" charset="-78"/>
                <a:cs typeface="Lexend Deca" panose="00000608000000000000" pitchFamily="2" charset="-78"/>
              </a:rPr>
              <a:t>Tarpeh’s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talk on Tuesday</a:t>
            </a:r>
          </a:p>
          <a:p>
            <a:pPr algn="ctr"/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Numbers: </a:t>
            </a:r>
            <a:r>
              <a:rPr lang="en-US" sz="1400" dirty="0">
                <a:latin typeface="Lexend Deca" panose="00000608000000000000" pitchFamily="2" charset="-78"/>
                <a:cs typeface="Lexend Deca" panose="00000608000000000000" pitchFamily="2" charset="-78"/>
                <a:hlinkClick r:id="rId3"/>
              </a:rPr>
              <a:t>https://slidetodoc.com/ecologywhere-do-i-fit-in-o-study-of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3"/>
              </a:rPr>
              <a:t>/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&amp; </a:t>
            </a:r>
            <a:r>
              <a:rPr lang="en-US" sz="1400" dirty="0" smtClean="0">
                <a:latin typeface="Lexend Deca" panose="00000608000000000000" pitchFamily="2" charset="-78"/>
                <a:cs typeface="Lexend Deca" panose="00000608000000000000" pitchFamily="2" charset="-78"/>
                <a:hlinkClick r:id="rId4"/>
              </a:rPr>
              <a:t>Ch. 5 of Environmental Science by Dalhousie Univ.</a:t>
            </a:r>
            <a:endParaRPr lang="en-US" sz="14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9011" y="901239"/>
            <a:ext cx="907251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N</a:t>
            </a:r>
            <a:r>
              <a:rPr lang="en-US" sz="24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 </a:t>
            </a:r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(~4×10</a:t>
            </a:r>
            <a:r>
              <a:rPr lang="en-US" sz="24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9</a:t>
            </a:r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 Gt)</a:t>
            </a:r>
            <a:endParaRPr lang="en-US" sz="2400" baseline="30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9012" y="5261949"/>
            <a:ext cx="907251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Active Nitrogen (NH</a:t>
            </a:r>
            <a:r>
              <a:rPr lang="en-US" sz="24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4</a:t>
            </a:r>
            <a:r>
              <a:rPr lang="en-US" sz="24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+</a:t>
            </a:r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NO</a:t>
            </a:r>
            <a:r>
              <a:rPr lang="en-US" sz="24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3</a:t>
            </a:r>
            <a:r>
              <a:rPr lang="en-US" sz="24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-</a:t>
            </a:r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NO</a:t>
            </a:r>
            <a:r>
              <a:rPr lang="en-US" sz="24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</a:t>
            </a:r>
            <a:r>
              <a:rPr lang="en-US" sz="2400" baseline="30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-</a:t>
            </a:r>
            <a:r>
              <a:rPr lang="en-US" sz="24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, …)</a:t>
            </a:r>
            <a:endParaRPr lang="en-US" sz="2400" baseline="-250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2" name="Up Arrow 1"/>
          <p:cNvSpPr/>
          <p:nvPr/>
        </p:nvSpPr>
        <p:spPr>
          <a:xfrm>
            <a:off x="6292444" y="1570712"/>
            <a:ext cx="1588813" cy="348342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Up Arrow 10"/>
          <p:cNvSpPr/>
          <p:nvPr/>
        </p:nvSpPr>
        <p:spPr>
          <a:xfrm rot="10800000">
            <a:off x="4332514" y="1570711"/>
            <a:ext cx="1611826" cy="348342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Up Arrow 11"/>
          <p:cNvSpPr/>
          <p:nvPr/>
        </p:nvSpPr>
        <p:spPr>
          <a:xfrm rot="10800000">
            <a:off x="2318536" y="1570710"/>
            <a:ext cx="1458685" cy="348342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Up Arrow 12"/>
          <p:cNvSpPr/>
          <p:nvPr/>
        </p:nvSpPr>
        <p:spPr>
          <a:xfrm>
            <a:off x="9374080" y="1570710"/>
            <a:ext cx="257294" cy="348342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11359" y="3926629"/>
            <a:ext cx="456781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Humans have thrown the N cycle out of balance, leading to </a:t>
            </a:r>
            <a:r>
              <a:rPr lang="en-US" sz="2000" u="sng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pollution</a:t>
            </a:r>
            <a:endParaRPr lang="en-US" sz="2000" u="sng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969" y="2647304"/>
            <a:ext cx="1436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Bio N fixation + lightning</a:t>
            </a:r>
          </a:p>
          <a:p>
            <a:pPr algn="ctr"/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~200 Gt</a:t>
            </a:r>
            <a:endParaRPr 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2643" y="2799117"/>
            <a:ext cx="2008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Denitrification + </a:t>
            </a:r>
            <a:r>
              <a:rPr lang="en-US" sz="20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annamox</a:t>
            </a:r>
            <a:endParaRPr lang="en-US" sz="2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  <a:p>
            <a:pPr algn="ctr"/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~240 Gt</a:t>
            </a:r>
            <a:endParaRPr 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9122" y="2799117"/>
            <a:ext cx="1436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Haber-Bosch</a:t>
            </a:r>
          </a:p>
          <a:p>
            <a:pPr algn="ctr"/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~100 Gt</a:t>
            </a:r>
            <a:endParaRPr 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4270" y="2647304"/>
            <a:ext cx="1436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exend Deca" panose="00000608000000000000" pitchFamily="2" charset="-78"/>
                <a:cs typeface="Lexend Deca" panose="00000608000000000000" pitchFamily="2" charset="-78"/>
              </a:rPr>
              <a:t>Waste-water treatment</a:t>
            </a:r>
            <a:endParaRPr 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61241" y="1632138"/>
            <a:ext cx="2253343" cy="189477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H-B also contributes ~1.5% of global CO</a:t>
            </a:r>
            <a:r>
              <a:rPr lang="en-US" sz="1600" baseline="-250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2 </a:t>
            </a: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emissions.</a:t>
            </a:r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317" y="3662967"/>
            <a:ext cx="2335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Recovering all active N from human urine </a:t>
            </a:r>
            <a:b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</a:br>
            <a:r>
              <a:rPr lang="en-US" sz="1600" dirty="0" smtClean="0">
                <a:latin typeface="Lexend Deca" panose="00000608000000000000" pitchFamily="2" charset="-78"/>
                <a:cs typeface="Lexend Deca" panose="00000608000000000000" pitchFamily="2" charset="-78"/>
              </a:rPr>
              <a:t>would offset about 1/3 of global ammonia demand.</a:t>
            </a:r>
            <a:endParaRPr lang="en-US" sz="1600" dirty="0">
              <a:latin typeface="Lexend Deca" panose="00000608000000000000" pitchFamily="2" charset="-78"/>
              <a:cs typeface="Lexend Deca" panose="00000608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28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147835</TotalTime>
  <Words>2606</Words>
  <Application>Microsoft Office PowerPoint</Application>
  <PresentationFormat>Widescreen</PresentationFormat>
  <Paragraphs>437</Paragraphs>
  <Slides>34</Slides>
  <Notes>32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Lexend Deca</vt:lpstr>
      <vt:lpstr>Symbol</vt:lpstr>
      <vt:lpstr>Verdana</vt:lpstr>
      <vt:lpstr>Office Theme</vt:lpstr>
      <vt:lpstr>Resource Recovery from Human Waste: An overview of nutrient flows and some technologies to recover them</vt:lpstr>
      <vt:lpstr>Inspiration for this talk: Prof. William Tarpeh, Stanford ChemE/EnvE</vt:lpstr>
      <vt:lpstr>Resource Removal vs. Resource Recovery</vt:lpstr>
      <vt:lpstr>Definitions: Wastewater</vt:lpstr>
      <vt:lpstr>Composition of human waste</vt:lpstr>
      <vt:lpstr>Composition of human waste</vt:lpstr>
      <vt:lpstr>Composition of human waste</vt:lpstr>
      <vt:lpstr>Chemical cycles: Nitrogen</vt:lpstr>
      <vt:lpstr>Chemical cycles: Nitrogen</vt:lpstr>
      <vt:lpstr>Chemical cycles: Phosphorus</vt:lpstr>
      <vt:lpstr>What happens to human waste today?</vt:lpstr>
      <vt:lpstr>U.S. wastewater treatment: A journey through the sewers</vt:lpstr>
      <vt:lpstr>U.S. wastewater treatment: A journey through the sewers</vt:lpstr>
      <vt:lpstr>U.S. wastewater treatment: A journey through the sewers</vt:lpstr>
      <vt:lpstr>U.S. wastewater treatment: A journey through the sewers</vt:lpstr>
      <vt:lpstr>U.S. wastewater treatment: A journey through the sewers</vt:lpstr>
      <vt:lpstr>U.S. wastewater treatment: What about folks who are “off-grid”?</vt:lpstr>
      <vt:lpstr>What we already recover well: solids</vt:lpstr>
      <vt:lpstr>What we don’t recover well: liquids (N, P)</vt:lpstr>
      <vt:lpstr>Source-separation &amp; dry urine collection allows us to directly process urine</vt:lpstr>
      <vt:lpstr>Technologies for N recovery from urine: adsorption</vt:lpstr>
      <vt:lpstr>Technologies for N recovery from urine: electrochemical stripping</vt:lpstr>
      <vt:lpstr>Technologies for N/P recovery from urine: others</vt:lpstr>
      <vt:lpstr>Zooming back out: the engineering/environmental perspective of sanitation</vt:lpstr>
      <vt:lpstr>The place of waste treatment innovation in the global economy</vt:lpstr>
      <vt:lpstr>What should we chat about?</vt:lpstr>
      <vt:lpstr>Composition of human waste</vt:lpstr>
      <vt:lpstr>References</vt:lpstr>
      <vt:lpstr>Ammonia uses by humans</vt:lpstr>
      <vt:lpstr>Fertilizers support the global population</vt:lpstr>
      <vt:lpstr>The current process: Haber-Bosch</vt:lpstr>
      <vt:lpstr>Two components: H2 production and ammonia synthesis</vt:lpstr>
      <vt:lpstr>Ammonia synthesis: thermodynamics &amp; kinetics</vt:lpstr>
      <vt:lpstr>How does this fit into the big picture of sustainability?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Perovskite Oxides for Catalytic Electroreduction of Carbon Dioxide</dc:title>
  <dc:creator>User1</dc:creator>
  <cp:lastModifiedBy>Williams, Kindle MIOT-TPA</cp:lastModifiedBy>
  <cp:revision>822</cp:revision>
  <dcterms:created xsi:type="dcterms:W3CDTF">2017-03-08T03:03:11Z</dcterms:created>
  <dcterms:modified xsi:type="dcterms:W3CDTF">2021-05-02T19:32:43Z</dcterms:modified>
</cp:coreProperties>
</file>