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8" r:id="rId2"/>
    <p:sldId id="260" r:id="rId3"/>
    <p:sldId id="261" r:id="rId4"/>
    <p:sldId id="262" r:id="rId5"/>
    <p:sldId id="298" r:id="rId6"/>
    <p:sldId id="256" r:id="rId7"/>
    <p:sldId id="265" r:id="rId8"/>
    <p:sldId id="269" r:id="rId9"/>
    <p:sldId id="268" r:id="rId10"/>
    <p:sldId id="270" r:id="rId11"/>
    <p:sldId id="271" r:id="rId12"/>
    <p:sldId id="266" r:id="rId13"/>
    <p:sldId id="267" r:id="rId14"/>
    <p:sldId id="300" r:id="rId15"/>
    <p:sldId id="272" r:id="rId16"/>
    <p:sldId id="291" r:id="rId17"/>
    <p:sldId id="273" r:id="rId18"/>
    <p:sldId id="274" r:id="rId19"/>
    <p:sldId id="284" r:id="rId20"/>
    <p:sldId id="275" r:id="rId21"/>
    <p:sldId id="276" r:id="rId22"/>
    <p:sldId id="277" r:id="rId23"/>
    <p:sldId id="302" r:id="rId24"/>
    <p:sldId id="278" r:id="rId25"/>
    <p:sldId id="279" r:id="rId26"/>
    <p:sldId id="280" r:id="rId27"/>
    <p:sldId id="285" r:id="rId28"/>
    <p:sldId id="281" r:id="rId29"/>
    <p:sldId id="286" r:id="rId30"/>
    <p:sldId id="287" r:id="rId31"/>
    <p:sldId id="288" r:id="rId32"/>
    <p:sldId id="282" r:id="rId33"/>
    <p:sldId id="283" r:id="rId34"/>
    <p:sldId id="289" r:id="rId35"/>
    <p:sldId id="292" r:id="rId36"/>
    <p:sldId id="293" r:id="rId37"/>
    <p:sldId id="294" r:id="rId38"/>
    <p:sldId id="295" r:id="rId39"/>
    <p:sldId id="296" r:id="rId40"/>
    <p:sldId id="2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993333"/>
    <a:srgbClr val="070707"/>
    <a:srgbClr val="11100F"/>
    <a:srgbClr val="110F10"/>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83557" autoAdjust="0"/>
  </p:normalViewPr>
  <p:slideViewPr>
    <p:cSldViewPr snapToGrid="0">
      <p:cViewPr varScale="1">
        <p:scale>
          <a:sx n="100" d="100"/>
          <a:sy n="100" d="100"/>
        </p:scale>
        <p:origin x="68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rook\Google_Drive\School\GradSchool_MIT\Extracurricular\HEJC\Table_1.2_Primary_Energy_Production_by_Sourc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U.S. Primary Energy Consumption by Source, 1949-2020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'Annual Data (2)'!$B$1</c:f>
              <c:strCache>
                <c:ptCount val="1"/>
                <c:pt idx="0">
                  <c:v>Coal</c:v>
                </c:pt>
              </c:strCache>
            </c:strRef>
          </c:tx>
          <c:spPr>
            <a:ln w="34925" cap="rnd">
              <a:solidFill>
                <a:schemeClr val="accent1"/>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(2)'!$B$2:$B$73</c:f>
              <c:numCache>
                <c:formatCode>General</c:formatCode>
                <c:ptCount val="72"/>
                <c:pt idx="0">
                  <c:v>11.973882</c:v>
                </c:pt>
                <c:pt idx="1">
                  <c:v>14.060135000000001</c:v>
                </c:pt>
                <c:pt idx="2">
                  <c:v>14.419325000000001</c:v>
                </c:pt>
                <c:pt idx="3">
                  <c:v>12.734313</c:v>
                </c:pt>
                <c:pt idx="4">
                  <c:v>12.277746</c:v>
                </c:pt>
                <c:pt idx="5">
                  <c:v>10.542448</c:v>
                </c:pt>
                <c:pt idx="6">
                  <c:v>12.369607999999999</c:v>
                </c:pt>
                <c:pt idx="7">
                  <c:v>13.306334</c:v>
                </c:pt>
                <c:pt idx="8">
                  <c:v>13.061393000000001</c:v>
                </c:pt>
                <c:pt idx="9">
                  <c:v>10.783087999999999</c:v>
                </c:pt>
                <c:pt idx="10">
                  <c:v>10.777984</c:v>
                </c:pt>
                <c:pt idx="11">
                  <c:v>10.817398000000001</c:v>
                </c:pt>
                <c:pt idx="12">
                  <c:v>10.447091</c:v>
                </c:pt>
                <c:pt idx="13">
                  <c:v>10.90056</c:v>
                </c:pt>
                <c:pt idx="14">
                  <c:v>11.849228999999999</c:v>
                </c:pt>
                <c:pt idx="15">
                  <c:v>12.523880999999999</c:v>
                </c:pt>
                <c:pt idx="16">
                  <c:v>13.055285</c:v>
                </c:pt>
                <c:pt idx="17">
                  <c:v>13.467679</c:v>
                </c:pt>
                <c:pt idx="18">
                  <c:v>13.825487000000001</c:v>
                </c:pt>
                <c:pt idx="19">
                  <c:v>13.608677999999999</c:v>
                </c:pt>
                <c:pt idx="20">
                  <c:v>13.863346</c:v>
                </c:pt>
                <c:pt idx="21">
                  <c:v>14.607063999999999</c:v>
                </c:pt>
                <c:pt idx="22">
                  <c:v>13.185523</c:v>
                </c:pt>
                <c:pt idx="23">
                  <c:v>14.091685</c:v>
                </c:pt>
                <c:pt idx="24">
                  <c:v>13.992126000000001</c:v>
                </c:pt>
                <c:pt idx="25">
                  <c:v>14.074451</c:v>
                </c:pt>
                <c:pt idx="26">
                  <c:v>14.989315</c:v>
                </c:pt>
                <c:pt idx="27">
                  <c:v>15.653687</c:v>
                </c:pt>
                <c:pt idx="28">
                  <c:v>15.754740999999999</c:v>
                </c:pt>
                <c:pt idx="29">
                  <c:v>14.909808999999999</c:v>
                </c:pt>
                <c:pt idx="30">
                  <c:v>17.539583</c:v>
                </c:pt>
                <c:pt idx="31">
                  <c:v>18.597726000000002</c:v>
                </c:pt>
                <c:pt idx="32">
                  <c:v>18.376773</c:v>
                </c:pt>
                <c:pt idx="33">
                  <c:v>18.638773</c:v>
                </c:pt>
                <c:pt idx="34">
                  <c:v>17.246670999999999</c:v>
                </c:pt>
                <c:pt idx="35">
                  <c:v>19.719215999999999</c:v>
                </c:pt>
                <c:pt idx="36">
                  <c:v>19.325165999999999</c:v>
                </c:pt>
                <c:pt idx="37">
                  <c:v>19.509466</c:v>
                </c:pt>
                <c:pt idx="38">
                  <c:v>20.141103999999999</c:v>
                </c:pt>
                <c:pt idx="39">
                  <c:v>20.737639000000001</c:v>
                </c:pt>
                <c:pt idx="40">
                  <c:v>21.360178000000001</c:v>
                </c:pt>
                <c:pt idx="41">
                  <c:v>22.487548</c:v>
                </c:pt>
                <c:pt idx="42">
                  <c:v>21.636424000000002</c:v>
                </c:pt>
                <c:pt idx="43">
                  <c:v>21.694132</c:v>
                </c:pt>
                <c:pt idx="44">
                  <c:v>20.335654000000002</c:v>
                </c:pt>
                <c:pt idx="45">
                  <c:v>22.202082999999998</c:v>
                </c:pt>
                <c:pt idx="46">
                  <c:v>22.129549999999998</c:v>
                </c:pt>
                <c:pt idx="47">
                  <c:v>22.790147999999999</c:v>
                </c:pt>
                <c:pt idx="48">
                  <c:v>23.309614</c:v>
                </c:pt>
                <c:pt idx="49">
                  <c:v>24.045197999999999</c:v>
                </c:pt>
                <c:pt idx="50">
                  <c:v>23.295083999999999</c:v>
                </c:pt>
                <c:pt idx="51">
                  <c:v>22.735478000000001</c:v>
                </c:pt>
                <c:pt idx="52">
                  <c:v>23.547080000000001</c:v>
                </c:pt>
                <c:pt idx="53">
                  <c:v>22.732237000000001</c:v>
                </c:pt>
                <c:pt idx="54">
                  <c:v>22.093651999999999</c:v>
                </c:pt>
                <c:pt idx="55">
                  <c:v>22.852098999999999</c:v>
                </c:pt>
                <c:pt idx="56">
                  <c:v>23.185189000000001</c:v>
                </c:pt>
                <c:pt idx="57">
                  <c:v>23.78951</c:v>
                </c:pt>
                <c:pt idx="58">
                  <c:v>23.492742</c:v>
                </c:pt>
                <c:pt idx="59">
                  <c:v>23.851368000000001</c:v>
                </c:pt>
                <c:pt idx="60">
                  <c:v>21.623721</c:v>
                </c:pt>
                <c:pt idx="61">
                  <c:v>22.038226000000002</c:v>
                </c:pt>
                <c:pt idx="62">
                  <c:v>22.221406999999999</c:v>
                </c:pt>
                <c:pt idx="63">
                  <c:v>20.676893</c:v>
                </c:pt>
                <c:pt idx="64">
                  <c:v>20.001304000000001</c:v>
                </c:pt>
                <c:pt idx="65">
                  <c:v>20.285705</c:v>
                </c:pt>
                <c:pt idx="66">
                  <c:v>17.946095</c:v>
                </c:pt>
                <c:pt idx="67">
                  <c:v>14.667089000000001</c:v>
                </c:pt>
                <c:pt idx="68">
                  <c:v>15.625377</c:v>
                </c:pt>
                <c:pt idx="69">
                  <c:v>15.363441999999999</c:v>
                </c:pt>
                <c:pt idx="70">
                  <c:v>14.255763</c:v>
                </c:pt>
                <c:pt idx="71">
                  <c:v>10.802493999999999</c:v>
                </c:pt>
              </c:numCache>
            </c:numRef>
          </c:yVal>
          <c:smooth val="0"/>
          <c:extLst>
            <c:ext xmlns:c16="http://schemas.microsoft.com/office/drawing/2014/chart" uri="{C3380CC4-5D6E-409C-BE32-E72D297353CC}">
              <c16:uniqueId val="{00000000-A55C-48F6-A49E-B0B12F82FB86}"/>
            </c:ext>
          </c:extLst>
        </c:ser>
        <c:ser>
          <c:idx val="1"/>
          <c:order val="1"/>
          <c:tx>
            <c:strRef>
              <c:f>'Annual Data (2)'!$C$1</c:f>
              <c:strCache>
                <c:ptCount val="1"/>
                <c:pt idx="0">
                  <c:v>Natural Gas</c:v>
                </c:pt>
              </c:strCache>
            </c:strRef>
          </c:tx>
          <c:spPr>
            <a:ln w="34925" cap="rnd">
              <a:solidFill>
                <a:schemeClr val="accent2"/>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(2)'!$C$2:$C$73</c:f>
              <c:numCache>
                <c:formatCode>General</c:formatCode>
                <c:ptCount val="72"/>
                <c:pt idx="0">
                  <c:v>5.377243</c:v>
                </c:pt>
                <c:pt idx="1">
                  <c:v>6.2329749999999997</c:v>
                </c:pt>
                <c:pt idx="2">
                  <c:v>7.4157330000000004</c:v>
                </c:pt>
                <c:pt idx="3">
                  <c:v>7.9635990000000003</c:v>
                </c:pt>
                <c:pt idx="4">
                  <c:v>8.3388380000000009</c:v>
                </c:pt>
                <c:pt idx="5">
                  <c:v>8.6817849999999996</c:v>
                </c:pt>
                <c:pt idx="6">
                  <c:v>9.3446680000000004</c:v>
                </c:pt>
                <c:pt idx="7">
                  <c:v>10.002147000000001</c:v>
                </c:pt>
                <c:pt idx="8">
                  <c:v>10.605254</c:v>
                </c:pt>
                <c:pt idx="9">
                  <c:v>10.942235</c:v>
                </c:pt>
                <c:pt idx="10">
                  <c:v>11.951826000000001</c:v>
                </c:pt>
                <c:pt idx="11">
                  <c:v>12.656133000000001</c:v>
                </c:pt>
                <c:pt idx="12">
                  <c:v>13.104734000000001</c:v>
                </c:pt>
                <c:pt idx="13">
                  <c:v>13.716861</c:v>
                </c:pt>
                <c:pt idx="14">
                  <c:v>14.512781</c:v>
                </c:pt>
                <c:pt idx="15">
                  <c:v>15.298396</c:v>
                </c:pt>
                <c:pt idx="16">
                  <c:v>15.775441000000001</c:v>
                </c:pt>
                <c:pt idx="17">
                  <c:v>17.010742</c:v>
                </c:pt>
                <c:pt idx="18">
                  <c:v>17.943168</c:v>
                </c:pt>
                <c:pt idx="19">
                  <c:v>19.067852999999999</c:v>
                </c:pt>
                <c:pt idx="20">
                  <c:v>20.446462</c:v>
                </c:pt>
                <c:pt idx="21">
                  <c:v>21.665669999999999</c:v>
                </c:pt>
                <c:pt idx="22">
                  <c:v>22.279790999999999</c:v>
                </c:pt>
                <c:pt idx="23">
                  <c:v>22.207545</c:v>
                </c:pt>
                <c:pt idx="24">
                  <c:v>22.187349000000001</c:v>
                </c:pt>
                <c:pt idx="25">
                  <c:v>21.210145000000001</c:v>
                </c:pt>
                <c:pt idx="26">
                  <c:v>19.640343000000001</c:v>
                </c:pt>
                <c:pt idx="27">
                  <c:v>19.480319000000001</c:v>
                </c:pt>
                <c:pt idx="28">
                  <c:v>19.565321000000001</c:v>
                </c:pt>
                <c:pt idx="29">
                  <c:v>19.485219000000001</c:v>
                </c:pt>
                <c:pt idx="30">
                  <c:v>20.076346999999998</c:v>
                </c:pt>
                <c:pt idx="31">
                  <c:v>19.907599999999999</c:v>
                </c:pt>
                <c:pt idx="32">
                  <c:v>19.699155000000001</c:v>
                </c:pt>
                <c:pt idx="33">
                  <c:v>18.319025</c:v>
                </c:pt>
                <c:pt idx="34">
                  <c:v>16.593388999999998</c:v>
                </c:pt>
                <c:pt idx="35">
                  <c:v>18.007933000000001</c:v>
                </c:pt>
                <c:pt idx="36">
                  <c:v>16.98038</c:v>
                </c:pt>
                <c:pt idx="37">
                  <c:v>16.540800999999998</c:v>
                </c:pt>
                <c:pt idx="38">
                  <c:v>17.135819000000001</c:v>
                </c:pt>
                <c:pt idx="39">
                  <c:v>17.598597000000002</c:v>
                </c:pt>
                <c:pt idx="40">
                  <c:v>17.847275</c:v>
                </c:pt>
                <c:pt idx="41">
                  <c:v>18.326155</c:v>
                </c:pt>
                <c:pt idx="42">
                  <c:v>18.228736000000001</c:v>
                </c:pt>
                <c:pt idx="43">
                  <c:v>18.3751</c:v>
                </c:pt>
                <c:pt idx="44">
                  <c:v>18.584036999999999</c:v>
                </c:pt>
                <c:pt idx="45">
                  <c:v>19.348013000000002</c:v>
                </c:pt>
                <c:pt idx="46">
                  <c:v>19.082245</c:v>
                </c:pt>
                <c:pt idx="47">
                  <c:v>19.344268</c:v>
                </c:pt>
                <c:pt idx="48">
                  <c:v>19.393851000000002</c:v>
                </c:pt>
                <c:pt idx="49">
                  <c:v>19.613295000000001</c:v>
                </c:pt>
                <c:pt idx="50">
                  <c:v>19.340703000000001</c:v>
                </c:pt>
                <c:pt idx="51">
                  <c:v>19.661529000000002</c:v>
                </c:pt>
                <c:pt idx="52">
                  <c:v>20.165566999999999</c:v>
                </c:pt>
                <c:pt idx="53">
                  <c:v>19.382055000000001</c:v>
                </c:pt>
                <c:pt idx="54">
                  <c:v>19.633303999999999</c:v>
                </c:pt>
                <c:pt idx="55">
                  <c:v>19.074254</c:v>
                </c:pt>
                <c:pt idx="56">
                  <c:v>18.556014999999999</c:v>
                </c:pt>
                <c:pt idx="57">
                  <c:v>19.021705999999998</c:v>
                </c:pt>
                <c:pt idx="58">
                  <c:v>19.786208999999999</c:v>
                </c:pt>
                <c:pt idx="59">
                  <c:v>20.702884000000001</c:v>
                </c:pt>
                <c:pt idx="60">
                  <c:v>21.13945</c:v>
                </c:pt>
                <c:pt idx="61">
                  <c:v>21.805762999999999</c:v>
                </c:pt>
                <c:pt idx="62">
                  <c:v>23.405719999999999</c:v>
                </c:pt>
                <c:pt idx="63">
                  <c:v>24.610064999999999</c:v>
                </c:pt>
                <c:pt idx="64">
                  <c:v>24.859072000000001</c:v>
                </c:pt>
                <c:pt idx="65">
                  <c:v>26.718073</c:v>
                </c:pt>
                <c:pt idx="66">
                  <c:v>28.066882</c:v>
                </c:pt>
                <c:pt idx="67">
                  <c:v>27.576022999999999</c:v>
                </c:pt>
                <c:pt idx="68">
                  <c:v>28.289335000000001</c:v>
                </c:pt>
                <c:pt idx="69">
                  <c:v>31.882148000000001</c:v>
                </c:pt>
                <c:pt idx="70">
                  <c:v>35.258324000000002</c:v>
                </c:pt>
                <c:pt idx="71">
                  <c:v>34.666473000000003</c:v>
                </c:pt>
              </c:numCache>
            </c:numRef>
          </c:yVal>
          <c:smooth val="0"/>
          <c:extLst>
            <c:ext xmlns:c16="http://schemas.microsoft.com/office/drawing/2014/chart" uri="{C3380CC4-5D6E-409C-BE32-E72D297353CC}">
              <c16:uniqueId val="{00000001-A55C-48F6-A49E-B0B12F82FB86}"/>
            </c:ext>
          </c:extLst>
        </c:ser>
        <c:ser>
          <c:idx val="2"/>
          <c:order val="2"/>
          <c:tx>
            <c:strRef>
              <c:f>'Annual Data (2)'!$D$1</c:f>
              <c:strCache>
                <c:ptCount val="1"/>
                <c:pt idx="0">
                  <c:v>Crude Oil + NGPL</c:v>
                </c:pt>
              </c:strCache>
            </c:strRef>
          </c:tx>
          <c:spPr>
            <a:ln w="34925" cap="rnd">
              <a:solidFill>
                <a:schemeClr val="accent3"/>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(2)'!$D$2:$D$73</c:f>
              <c:numCache>
                <c:formatCode>General</c:formatCode>
                <c:ptCount val="72"/>
                <c:pt idx="0">
                  <c:v>11.389353999999999</c:v>
                </c:pt>
                <c:pt idx="1">
                  <c:v>12.260095</c:v>
                </c:pt>
                <c:pt idx="2">
                  <c:v>13.94706</c:v>
                </c:pt>
                <c:pt idx="3">
                  <c:v>14.26675</c:v>
                </c:pt>
                <c:pt idx="4">
                  <c:v>14.721777999999999</c:v>
                </c:pt>
                <c:pt idx="5">
                  <c:v>14.527995000000001</c:v>
                </c:pt>
                <c:pt idx="6">
                  <c:v>15.63252</c:v>
                </c:pt>
                <c:pt idx="7">
                  <c:v>16.444528999999999</c:v>
                </c:pt>
                <c:pt idx="8">
                  <c:v>16.451792999999999</c:v>
                </c:pt>
                <c:pt idx="9">
                  <c:v>15.479799</c:v>
                </c:pt>
                <c:pt idx="10">
                  <c:v>16.302254000000001</c:v>
                </c:pt>
                <c:pt idx="11">
                  <c:v>16.381298999999999</c:v>
                </c:pt>
                <c:pt idx="12">
                  <c:v>16.736864000000001</c:v>
                </c:pt>
                <c:pt idx="13">
                  <c:v>17.092475</c:v>
                </c:pt>
                <c:pt idx="14">
                  <c:v>17.652721</c:v>
                </c:pt>
                <c:pt idx="15">
                  <c:v>17.940903000000002</c:v>
                </c:pt>
                <c:pt idx="16">
                  <c:v>18.374592</c:v>
                </c:pt>
                <c:pt idx="17">
                  <c:v>19.532108000000001</c:v>
                </c:pt>
                <c:pt idx="18">
                  <c:v>20.799668</c:v>
                </c:pt>
                <c:pt idx="19">
                  <c:v>21.597738</c:v>
                </c:pt>
                <c:pt idx="20">
                  <c:v>21.942107</c:v>
                </c:pt>
                <c:pt idx="21">
                  <c:v>22.879405999999999</c:v>
                </c:pt>
                <c:pt idx="22">
                  <c:v>22.545355000000001</c:v>
                </c:pt>
                <c:pt idx="23">
                  <c:v>22.604848</c:v>
                </c:pt>
                <c:pt idx="24">
                  <c:v>22.027757000000001</c:v>
                </c:pt>
                <c:pt idx="25">
                  <c:v>21.009812</c:v>
                </c:pt>
                <c:pt idx="26">
                  <c:v>20.067260999999998</c:v>
                </c:pt>
                <c:pt idx="27">
                  <c:v>19.549558000000001</c:v>
                </c:pt>
                <c:pt idx="28">
                  <c:v>19.739388000000002</c:v>
                </c:pt>
                <c:pt idx="29">
                  <c:v>20.635611999999998</c:v>
                </c:pt>
                <c:pt idx="30">
                  <c:v>20.335923000000001</c:v>
                </c:pt>
                <c:pt idx="31">
                  <c:v>20.473758</c:v>
                </c:pt>
                <c:pt idx="32">
                  <c:v>20.412302999999998</c:v>
                </c:pt>
                <c:pt idx="33">
                  <c:v>20.458148999999999</c:v>
                </c:pt>
                <c:pt idx="34">
                  <c:v>20.528111000000003</c:v>
                </c:pt>
                <c:pt idx="35">
                  <c:v>21.082043000000002</c:v>
                </c:pt>
                <c:pt idx="36">
                  <c:v>21.196173999999999</c:v>
                </c:pt>
                <c:pt idx="37">
                  <c:v>20.48874</c:v>
                </c:pt>
                <c:pt idx="38">
                  <c:v>19.853719999999999</c:v>
                </c:pt>
                <c:pt idx="39">
                  <c:v>19.509620999999999</c:v>
                </c:pt>
                <c:pt idx="40">
                  <c:v>18.240250000000003</c:v>
                </c:pt>
                <c:pt idx="41">
                  <c:v>17.709482999999999</c:v>
                </c:pt>
                <c:pt idx="42">
                  <c:v>17.965986999999998</c:v>
                </c:pt>
                <c:pt idx="43">
                  <c:v>17.545448</c:v>
                </c:pt>
                <c:pt idx="44">
                  <c:v>16.860579999999999</c:v>
                </c:pt>
                <c:pt idx="45">
                  <c:v>16.451948999999999</c:v>
                </c:pt>
                <c:pt idx="46">
                  <c:v>16.284600000000001</c:v>
                </c:pt>
                <c:pt idx="47">
                  <c:v>16.203241999999999</c:v>
                </c:pt>
                <c:pt idx="48">
                  <c:v>16.102817999999999</c:v>
                </c:pt>
                <c:pt idx="49">
                  <c:v>15.607424</c:v>
                </c:pt>
                <c:pt idx="50">
                  <c:v>14.924011</c:v>
                </c:pt>
                <c:pt idx="51">
                  <c:v>14.909566999999999</c:v>
                </c:pt>
                <c:pt idx="52">
                  <c:v>14.772099000000001</c:v>
                </c:pt>
                <c:pt idx="53">
                  <c:v>14.662419</c:v>
                </c:pt>
                <c:pt idx="54">
                  <c:v>14.255627</c:v>
                </c:pt>
                <c:pt idx="55">
                  <c:v>13.957667000000001</c:v>
                </c:pt>
                <c:pt idx="56">
                  <c:v>13.254097999999999</c:v>
                </c:pt>
                <c:pt idx="57">
                  <c:v>13.065492000000001</c:v>
                </c:pt>
                <c:pt idx="58">
                  <c:v>13.090163</c:v>
                </c:pt>
                <c:pt idx="59">
                  <c:v>12.972600999999999</c:v>
                </c:pt>
                <c:pt idx="60">
                  <c:v>13.848378</c:v>
                </c:pt>
                <c:pt idx="61">
                  <c:v>14.315301</c:v>
                </c:pt>
                <c:pt idx="62">
                  <c:v>14.887604999999999</c:v>
                </c:pt>
                <c:pt idx="63">
                  <c:v>17.004026</c:v>
                </c:pt>
                <c:pt idx="64">
                  <c:v>19.31644</c:v>
                </c:pt>
                <c:pt idx="65">
                  <c:v>22.612221000000002</c:v>
                </c:pt>
                <c:pt idx="66">
                  <c:v>24.188036999999998</c:v>
                </c:pt>
                <c:pt idx="67">
                  <c:v>23.202100999999999</c:v>
                </c:pt>
                <c:pt idx="68">
                  <c:v>24.562875000000002</c:v>
                </c:pt>
                <c:pt idx="69">
                  <c:v>28.561769000000002</c:v>
                </c:pt>
                <c:pt idx="70">
                  <c:v>31.8248</c:v>
                </c:pt>
                <c:pt idx="71">
                  <c:v>30.339641999999998</c:v>
                </c:pt>
              </c:numCache>
            </c:numRef>
          </c:yVal>
          <c:smooth val="0"/>
          <c:extLst>
            <c:ext xmlns:c16="http://schemas.microsoft.com/office/drawing/2014/chart" uri="{C3380CC4-5D6E-409C-BE32-E72D297353CC}">
              <c16:uniqueId val="{00000002-A55C-48F6-A49E-B0B12F82FB86}"/>
            </c:ext>
          </c:extLst>
        </c:ser>
        <c:ser>
          <c:idx val="3"/>
          <c:order val="3"/>
          <c:tx>
            <c:strRef>
              <c:f>'Annual Data (2)'!$E$1</c:f>
              <c:strCache>
                <c:ptCount val="1"/>
                <c:pt idx="0">
                  <c:v>Nuclear</c:v>
                </c:pt>
              </c:strCache>
            </c:strRef>
          </c:tx>
          <c:spPr>
            <a:ln w="34925" cap="rnd">
              <a:solidFill>
                <a:schemeClr val="accent4"/>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(2)'!$E$2:$E$73</c:f>
              <c:numCache>
                <c:formatCode>General</c:formatCode>
                <c:ptCount val="72"/>
                <c:pt idx="0">
                  <c:v>0</c:v>
                </c:pt>
                <c:pt idx="1">
                  <c:v>0</c:v>
                </c:pt>
                <c:pt idx="2">
                  <c:v>0</c:v>
                </c:pt>
                <c:pt idx="3">
                  <c:v>0</c:v>
                </c:pt>
                <c:pt idx="4">
                  <c:v>0</c:v>
                </c:pt>
                <c:pt idx="5">
                  <c:v>0</c:v>
                </c:pt>
                <c:pt idx="6">
                  <c:v>0</c:v>
                </c:pt>
                <c:pt idx="7">
                  <c:v>0</c:v>
                </c:pt>
                <c:pt idx="8">
                  <c:v>1.12E-4</c:v>
                </c:pt>
                <c:pt idx="9">
                  <c:v>1.915E-3</c:v>
                </c:pt>
                <c:pt idx="10">
                  <c:v>2.1870000000000001E-3</c:v>
                </c:pt>
                <c:pt idx="11">
                  <c:v>6.0260000000000001E-3</c:v>
                </c:pt>
                <c:pt idx="12">
                  <c:v>1.9678000000000001E-2</c:v>
                </c:pt>
                <c:pt idx="13">
                  <c:v>2.6394000000000001E-2</c:v>
                </c:pt>
                <c:pt idx="14">
                  <c:v>3.8147E-2</c:v>
                </c:pt>
                <c:pt idx="15">
                  <c:v>3.9819E-2</c:v>
                </c:pt>
                <c:pt idx="16">
                  <c:v>4.3164000000000001E-2</c:v>
                </c:pt>
                <c:pt idx="17">
                  <c:v>6.4158000000000007E-2</c:v>
                </c:pt>
                <c:pt idx="18">
                  <c:v>8.8456000000000007E-2</c:v>
                </c:pt>
                <c:pt idx="19">
                  <c:v>0.14153399999999999</c:v>
                </c:pt>
                <c:pt idx="20">
                  <c:v>0.153722</c:v>
                </c:pt>
                <c:pt idx="21">
                  <c:v>0.239347</c:v>
                </c:pt>
                <c:pt idx="22">
                  <c:v>0.412939</c:v>
                </c:pt>
                <c:pt idx="23">
                  <c:v>0.58375200000000005</c:v>
                </c:pt>
                <c:pt idx="24">
                  <c:v>0.91017700000000001</c:v>
                </c:pt>
                <c:pt idx="25">
                  <c:v>1.2720830000000001</c:v>
                </c:pt>
                <c:pt idx="26">
                  <c:v>1.8997980000000001</c:v>
                </c:pt>
                <c:pt idx="27">
                  <c:v>2.1111209999999998</c:v>
                </c:pt>
                <c:pt idx="28">
                  <c:v>2.701762</c:v>
                </c:pt>
                <c:pt idx="29">
                  <c:v>3.0241259999999999</c:v>
                </c:pt>
                <c:pt idx="30">
                  <c:v>2.775827</c:v>
                </c:pt>
                <c:pt idx="31">
                  <c:v>2.739169</c:v>
                </c:pt>
                <c:pt idx="32">
                  <c:v>3.0075889999999998</c:v>
                </c:pt>
                <c:pt idx="33">
                  <c:v>3.131148</c:v>
                </c:pt>
                <c:pt idx="34">
                  <c:v>3.2025489999999999</c:v>
                </c:pt>
                <c:pt idx="35">
                  <c:v>3.5525310000000001</c:v>
                </c:pt>
                <c:pt idx="36">
                  <c:v>4.0755629999999998</c:v>
                </c:pt>
                <c:pt idx="37">
                  <c:v>4.380109</c:v>
                </c:pt>
                <c:pt idx="38">
                  <c:v>4.753933</c:v>
                </c:pt>
                <c:pt idx="39">
                  <c:v>5.5869679999999997</c:v>
                </c:pt>
                <c:pt idx="40">
                  <c:v>5.6021609999999997</c:v>
                </c:pt>
                <c:pt idx="41">
                  <c:v>6.1043500000000002</c:v>
                </c:pt>
                <c:pt idx="42">
                  <c:v>6.4221320000000004</c:v>
                </c:pt>
                <c:pt idx="43">
                  <c:v>6.4792059999999996</c:v>
                </c:pt>
                <c:pt idx="44">
                  <c:v>6.4104989999999997</c:v>
                </c:pt>
                <c:pt idx="45">
                  <c:v>6.6938769999999996</c:v>
                </c:pt>
                <c:pt idx="46">
                  <c:v>7.0754359999999998</c:v>
                </c:pt>
                <c:pt idx="47">
                  <c:v>7.0866740000000004</c:v>
                </c:pt>
                <c:pt idx="48">
                  <c:v>6.5969920000000002</c:v>
                </c:pt>
                <c:pt idx="49">
                  <c:v>7.0678089999999996</c:v>
                </c:pt>
                <c:pt idx="50">
                  <c:v>7.6102559999999997</c:v>
                </c:pt>
                <c:pt idx="51">
                  <c:v>7.862349</c:v>
                </c:pt>
                <c:pt idx="52">
                  <c:v>8.0288529999999998</c:v>
                </c:pt>
                <c:pt idx="53">
                  <c:v>8.145429</c:v>
                </c:pt>
                <c:pt idx="54">
                  <c:v>7.9596220000000004</c:v>
                </c:pt>
                <c:pt idx="55">
                  <c:v>8.2227739999999994</c:v>
                </c:pt>
                <c:pt idx="56">
                  <c:v>8.1608099999999997</c:v>
                </c:pt>
                <c:pt idx="57">
                  <c:v>8.2146260000000009</c:v>
                </c:pt>
                <c:pt idx="58">
                  <c:v>8.4585889999999999</c:v>
                </c:pt>
                <c:pt idx="59">
                  <c:v>8.4264910000000004</c:v>
                </c:pt>
                <c:pt idx="60">
                  <c:v>8.3552199999999992</c:v>
                </c:pt>
                <c:pt idx="61">
                  <c:v>8.4344330000000003</c:v>
                </c:pt>
                <c:pt idx="62">
                  <c:v>8.2686980000000005</c:v>
                </c:pt>
                <c:pt idx="63">
                  <c:v>8.0618219999999994</c:v>
                </c:pt>
                <c:pt idx="64">
                  <c:v>8.2444330000000008</c:v>
                </c:pt>
                <c:pt idx="65">
                  <c:v>8.3375590000000006</c:v>
                </c:pt>
                <c:pt idx="66">
                  <c:v>8.3368859999999998</c:v>
                </c:pt>
                <c:pt idx="67">
                  <c:v>8.4267529999999997</c:v>
                </c:pt>
                <c:pt idx="68">
                  <c:v>8.4189679999999996</c:v>
                </c:pt>
                <c:pt idx="69">
                  <c:v>8.4380679999999995</c:v>
                </c:pt>
                <c:pt idx="70">
                  <c:v>8.4518520000000006</c:v>
                </c:pt>
                <c:pt idx="71">
                  <c:v>8.2483299999999993</c:v>
                </c:pt>
              </c:numCache>
            </c:numRef>
          </c:yVal>
          <c:smooth val="0"/>
          <c:extLst>
            <c:ext xmlns:c16="http://schemas.microsoft.com/office/drawing/2014/chart" uri="{C3380CC4-5D6E-409C-BE32-E72D297353CC}">
              <c16:uniqueId val="{00000003-A55C-48F6-A49E-B0B12F82FB86}"/>
            </c:ext>
          </c:extLst>
        </c:ser>
        <c:ser>
          <c:idx val="4"/>
          <c:order val="4"/>
          <c:tx>
            <c:strRef>
              <c:f>'Annual Data (2)'!$F$1</c:f>
              <c:strCache>
                <c:ptCount val="1"/>
                <c:pt idx="0">
                  <c:v>Hydroelectric</c:v>
                </c:pt>
              </c:strCache>
            </c:strRef>
          </c:tx>
          <c:spPr>
            <a:ln w="34925" cap="rnd">
              <a:solidFill>
                <a:schemeClr val="accent5"/>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(2)'!$F$2:$F$73</c:f>
              <c:numCache>
                <c:formatCode>General</c:formatCode>
                <c:ptCount val="72"/>
                <c:pt idx="0">
                  <c:v>1.424722</c:v>
                </c:pt>
                <c:pt idx="1">
                  <c:v>1.415411</c:v>
                </c:pt>
                <c:pt idx="2">
                  <c:v>1.4237949999999999</c:v>
                </c:pt>
                <c:pt idx="3">
                  <c:v>1.4658119999999999</c:v>
                </c:pt>
                <c:pt idx="4">
                  <c:v>1.4128590000000001</c:v>
                </c:pt>
                <c:pt idx="5">
                  <c:v>1.359772</c:v>
                </c:pt>
                <c:pt idx="6">
                  <c:v>1.3598440000000001</c:v>
                </c:pt>
                <c:pt idx="7">
                  <c:v>1.4347110000000001</c:v>
                </c:pt>
                <c:pt idx="8">
                  <c:v>1.5156130000000001</c:v>
                </c:pt>
                <c:pt idx="9">
                  <c:v>1.5919669999999999</c:v>
                </c:pt>
                <c:pt idx="10">
                  <c:v>1.548465</c:v>
                </c:pt>
                <c:pt idx="11">
                  <c:v>1.6079749999999999</c:v>
                </c:pt>
                <c:pt idx="12">
                  <c:v>1.656463</c:v>
                </c:pt>
                <c:pt idx="13">
                  <c:v>1.816141</c:v>
                </c:pt>
                <c:pt idx="14">
                  <c:v>1.771355</c:v>
                </c:pt>
                <c:pt idx="15">
                  <c:v>1.886314</c:v>
                </c:pt>
                <c:pt idx="16">
                  <c:v>2.0590769999999998</c:v>
                </c:pt>
                <c:pt idx="17">
                  <c:v>2.0615190000000001</c:v>
                </c:pt>
                <c:pt idx="18">
                  <c:v>2.3466640000000001</c:v>
                </c:pt>
                <c:pt idx="19">
                  <c:v>2.3486289999999999</c:v>
                </c:pt>
                <c:pt idx="20">
                  <c:v>2.647983</c:v>
                </c:pt>
                <c:pt idx="21">
                  <c:v>2.6335470000000001</c:v>
                </c:pt>
                <c:pt idx="22">
                  <c:v>2.8241510000000001</c:v>
                </c:pt>
                <c:pt idx="23">
                  <c:v>2.8638650000000001</c:v>
                </c:pt>
                <c:pt idx="24">
                  <c:v>2.8614480000000002</c:v>
                </c:pt>
                <c:pt idx="25">
                  <c:v>3.17658</c:v>
                </c:pt>
                <c:pt idx="26">
                  <c:v>3.1546069999999999</c:v>
                </c:pt>
                <c:pt idx="27">
                  <c:v>2.9762650000000002</c:v>
                </c:pt>
                <c:pt idx="28">
                  <c:v>2.3332519999999999</c:v>
                </c:pt>
                <c:pt idx="29">
                  <c:v>2.9369830000000001</c:v>
                </c:pt>
                <c:pt idx="30">
                  <c:v>2.9306860000000001</c:v>
                </c:pt>
                <c:pt idx="31">
                  <c:v>2.9001440000000001</c:v>
                </c:pt>
                <c:pt idx="32">
                  <c:v>2.757968</c:v>
                </c:pt>
                <c:pt idx="33">
                  <c:v>3.265558</c:v>
                </c:pt>
                <c:pt idx="34">
                  <c:v>3.5272600000000001</c:v>
                </c:pt>
                <c:pt idx="35">
                  <c:v>3.3858109999999999</c:v>
                </c:pt>
                <c:pt idx="36">
                  <c:v>2.9701919999999999</c:v>
                </c:pt>
                <c:pt idx="37">
                  <c:v>3.0711789999999999</c:v>
                </c:pt>
                <c:pt idx="38">
                  <c:v>2.6345079999999998</c:v>
                </c:pt>
                <c:pt idx="39">
                  <c:v>2.3342649999999998</c:v>
                </c:pt>
                <c:pt idx="40">
                  <c:v>2.8372630000000001</c:v>
                </c:pt>
                <c:pt idx="41">
                  <c:v>3.0463909999999998</c:v>
                </c:pt>
                <c:pt idx="42">
                  <c:v>3.015943</c:v>
                </c:pt>
                <c:pt idx="43">
                  <c:v>2.6174360000000001</c:v>
                </c:pt>
                <c:pt idx="44">
                  <c:v>2.891613</c:v>
                </c:pt>
                <c:pt idx="45">
                  <c:v>2.6834570000000002</c:v>
                </c:pt>
                <c:pt idx="46">
                  <c:v>3.2053069999999999</c:v>
                </c:pt>
                <c:pt idx="47">
                  <c:v>3.5896560000000002</c:v>
                </c:pt>
                <c:pt idx="48">
                  <c:v>3.6404580000000002</c:v>
                </c:pt>
                <c:pt idx="49">
                  <c:v>3.2970540000000002</c:v>
                </c:pt>
                <c:pt idx="50">
                  <c:v>3.2675749999999999</c:v>
                </c:pt>
                <c:pt idx="51">
                  <c:v>2.8111160000000002</c:v>
                </c:pt>
                <c:pt idx="52">
                  <c:v>2.2418580000000001</c:v>
                </c:pt>
                <c:pt idx="53">
                  <c:v>2.6890170000000002</c:v>
                </c:pt>
                <c:pt idx="54">
                  <c:v>2.7925390000000001</c:v>
                </c:pt>
                <c:pt idx="55">
                  <c:v>2.6884679999999999</c:v>
                </c:pt>
                <c:pt idx="56">
                  <c:v>2.7029420000000002</c:v>
                </c:pt>
                <c:pt idx="57">
                  <c:v>2.8690349999999998</c:v>
                </c:pt>
                <c:pt idx="58">
                  <c:v>2.4463889999999999</c:v>
                </c:pt>
                <c:pt idx="59">
                  <c:v>2.5111080000000001</c:v>
                </c:pt>
                <c:pt idx="60">
                  <c:v>2.6688239999999999</c:v>
                </c:pt>
                <c:pt idx="61">
                  <c:v>2.5385409999999999</c:v>
                </c:pt>
                <c:pt idx="62">
                  <c:v>3.1028519999999999</c:v>
                </c:pt>
                <c:pt idx="63">
                  <c:v>2.6287020000000001</c:v>
                </c:pt>
                <c:pt idx="64">
                  <c:v>2.5623819999999999</c:v>
                </c:pt>
                <c:pt idx="65">
                  <c:v>2.466577</c:v>
                </c:pt>
                <c:pt idx="66">
                  <c:v>2.321177</c:v>
                </c:pt>
                <c:pt idx="67">
                  <c:v>2.472442</c:v>
                </c:pt>
                <c:pt idx="68">
                  <c:v>2.7669670000000002</c:v>
                </c:pt>
                <c:pt idx="69">
                  <c:v>2.663138</c:v>
                </c:pt>
                <c:pt idx="70">
                  <c:v>2.5632280000000001</c:v>
                </c:pt>
                <c:pt idx="71">
                  <c:v>2.5920510000000001</c:v>
                </c:pt>
              </c:numCache>
            </c:numRef>
          </c:yVal>
          <c:smooth val="0"/>
          <c:extLst>
            <c:ext xmlns:c16="http://schemas.microsoft.com/office/drawing/2014/chart" uri="{C3380CC4-5D6E-409C-BE32-E72D297353CC}">
              <c16:uniqueId val="{00000004-A55C-48F6-A49E-B0B12F82FB86}"/>
            </c:ext>
          </c:extLst>
        </c:ser>
        <c:ser>
          <c:idx val="5"/>
          <c:order val="5"/>
          <c:tx>
            <c:strRef>
              <c:f>'Annual Data (2)'!$G$1</c:f>
              <c:strCache>
                <c:ptCount val="1"/>
                <c:pt idx="0">
                  <c:v>Geothermal</c:v>
                </c:pt>
              </c:strCache>
            </c:strRef>
          </c:tx>
          <c:spPr>
            <a:ln w="34925" cap="rnd">
              <a:solidFill>
                <a:schemeClr val="accent6"/>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(2)'!$G$2:$G$73</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3.59E-4</c:v>
                </c:pt>
                <c:pt idx="12">
                  <c:v>1.0009999999999999E-3</c:v>
                </c:pt>
                <c:pt idx="13">
                  <c:v>1.0610000000000001E-3</c:v>
                </c:pt>
                <c:pt idx="14">
                  <c:v>1.7600000000000001E-3</c:v>
                </c:pt>
                <c:pt idx="15">
                  <c:v>2.1320000000000002E-3</c:v>
                </c:pt>
                <c:pt idx="16">
                  <c:v>1.9780000000000002E-3</c:v>
                </c:pt>
                <c:pt idx="17">
                  <c:v>1.9580000000000001E-3</c:v>
                </c:pt>
                <c:pt idx="18">
                  <c:v>3.3E-3</c:v>
                </c:pt>
                <c:pt idx="19">
                  <c:v>4.5319999999999996E-3</c:v>
                </c:pt>
                <c:pt idx="20">
                  <c:v>6.4219999999999998E-3</c:v>
                </c:pt>
                <c:pt idx="21">
                  <c:v>5.5110000000000003E-3</c:v>
                </c:pt>
                <c:pt idx="22">
                  <c:v>5.7390000000000002E-3</c:v>
                </c:pt>
                <c:pt idx="23">
                  <c:v>1.5079E-2</c:v>
                </c:pt>
                <c:pt idx="24">
                  <c:v>2.0421999999999999E-2</c:v>
                </c:pt>
                <c:pt idx="25">
                  <c:v>2.5610000000000001E-2</c:v>
                </c:pt>
                <c:pt idx="26">
                  <c:v>3.3779999999999998E-2</c:v>
                </c:pt>
                <c:pt idx="27">
                  <c:v>3.7512999999999998E-2</c:v>
                </c:pt>
                <c:pt idx="28">
                  <c:v>3.7381999999999999E-2</c:v>
                </c:pt>
                <c:pt idx="29">
                  <c:v>3.0851E-2</c:v>
                </c:pt>
                <c:pt idx="30">
                  <c:v>4.0261999999999999E-2</c:v>
                </c:pt>
                <c:pt idx="31">
                  <c:v>5.2699000000000003E-2</c:v>
                </c:pt>
                <c:pt idx="32">
                  <c:v>5.9436999999999997E-2</c:v>
                </c:pt>
                <c:pt idx="33">
                  <c:v>5.0626999999999998E-2</c:v>
                </c:pt>
                <c:pt idx="34">
                  <c:v>6.3909999999999995E-2</c:v>
                </c:pt>
                <c:pt idx="35">
                  <c:v>8.0810999999999994E-2</c:v>
                </c:pt>
                <c:pt idx="36">
                  <c:v>9.7420999999999994E-2</c:v>
                </c:pt>
                <c:pt idx="37">
                  <c:v>0.10767699999999999</c:v>
                </c:pt>
                <c:pt idx="38">
                  <c:v>0.11226999999999999</c:v>
                </c:pt>
                <c:pt idx="39">
                  <c:v>0.106338</c:v>
                </c:pt>
                <c:pt idx="40">
                  <c:v>0.16153899999999999</c:v>
                </c:pt>
                <c:pt idx="41">
                  <c:v>0.17074700000000001</c:v>
                </c:pt>
                <c:pt idx="42">
                  <c:v>0.17762600000000001</c:v>
                </c:pt>
                <c:pt idx="43">
                  <c:v>0.178699</c:v>
                </c:pt>
                <c:pt idx="44">
                  <c:v>0.185673</c:v>
                </c:pt>
                <c:pt idx="45">
                  <c:v>0.17346400000000001</c:v>
                </c:pt>
                <c:pt idx="46">
                  <c:v>0.152057</c:v>
                </c:pt>
                <c:pt idx="47">
                  <c:v>0.163359</c:v>
                </c:pt>
                <c:pt idx="48">
                  <c:v>0.16669800000000001</c:v>
                </c:pt>
                <c:pt idx="49">
                  <c:v>0.16844999999999999</c:v>
                </c:pt>
                <c:pt idx="50">
                  <c:v>0.17092099999999999</c:v>
                </c:pt>
                <c:pt idx="51">
                  <c:v>0.16436400000000001</c:v>
                </c:pt>
                <c:pt idx="52">
                  <c:v>0.164461</c:v>
                </c:pt>
                <c:pt idx="53">
                  <c:v>0.17116400000000001</c:v>
                </c:pt>
                <c:pt idx="54">
                  <c:v>0.17344499999999999</c:v>
                </c:pt>
                <c:pt idx="55">
                  <c:v>0.178147</c:v>
                </c:pt>
                <c:pt idx="56">
                  <c:v>0.180703</c:v>
                </c:pt>
                <c:pt idx="57">
                  <c:v>0.1812</c:v>
                </c:pt>
                <c:pt idx="58">
                  <c:v>0.18577399999999999</c:v>
                </c:pt>
                <c:pt idx="59">
                  <c:v>0.19243299999999999</c:v>
                </c:pt>
                <c:pt idx="60">
                  <c:v>0.200185</c:v>
                </c:pt>
                <c:pt idx="61">
                  <c:v>0.207979</c:v>
                </c:pt>
                <c:pt idx="62">
                  <c:v>0.212311</c:v>
                </c:pt>
                <c:pt idx="63">
                  <c:v>0.211592</c:v>
                </c:pt>
                <c:pt idx="64">
                  <c:v>0.214006</c:v>
                </c:pt>
                <c:pt idx="65">
                  <c:v>0.21448999999999999</c:v>
                </c:pt>
                <c:pt idx="66">
                  <c:v>0.211836</c:v>
                </c:pt>
                <c:pt idx="67">
                  <c:v>0.20960400000000001</c:v>
                </c:pt>
                <c:pt idx="68">
                  <c:v>0.210233</c:v>
                </c:pt>
                <c:pt idx="69">
                  <c:v>0.208865</c:v>
                </c:pt>
                <c:pt idx="70">
                  <c:v>0.201269</c:v>
                </c:pt>
                <c:pt idx="71">
                  <c:v>0.21424599999999999</c:v>
                </c:pt>
              </c:numCache>
            </c:numRef>
          </c:yVal>
          <c:smooth val="0"/>
          <c:extLst>
            <c:ext xmlns:c16="http://schemas.microsoft.com/office/drawing/2014/chart" uri="{C3380CC4-5D6E-409C-BE32-E72D297353CC}">
              <c16:uniqueId val="{00000005-A55C-48F6-A49E-B0B12F82FB86}"/>
            </c:ext>
          </c:extLst>
        </c:ser>
        <c:ser>
          <c:idx val="6"/>
          <c:order val="6"/>
          <c:tx>
            <c:strRef>
              <c:f>'Annual Data (2)'!$H$1</c:f>
              <c:strCache>
                <c:ptCount val="1"/>
                <c:pt idx="0">
                  <c:v>Solar</c:v>
                </c:pt>
              </c:strCache>
            </c:strRef>
          </c:tx>
          <c:spPr>
            <a:ln w="34925" cap="rnd">
              <a:solidFill>
                <a:schemeClr val="accent1">
                  <a:lumMod val="60000"/>
                </a:schemeClr>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(2)'!$H$2:$H$73</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5.5000000000000002E-5</c:v>
                </c:pt>
                <c:pt idx="36">
                  <c:v>1.11E-4</c:v>
                </c:pt>
                <c:pt idx="37">
                  <c:v>1.47E-4</c:v>
                </c:pt>
                <c:pt idx="38">
                  <c:v>1.0900000000000001E-4</c:v>
                </c:pt>
                <c:pt idx="39">
                  <c:v>9.3999999999999994E-5</c:v>
                </c:pt>
                <c:pt idx="40">
                  <c:v>5.4466000000000001E-2</c:v>
                </c:pt>
                <c:pt idx="41">
                  <c:v>5.8768000000000001E-2</c:v>
                </c:pt>
                <c:pt idx="42">
                  <c:v>6.1622999999999997E-2</c:v>
                </c:pt>
                <c:pt idx="43">
                  <c:v>6.2880000000000005E-2</c:v>
                </c:pt>
                <c:pt idx="44">
                  <c:v>6.5189999999999998E-2</c:v>
                </c:pt>
                <c:pt idx="45">
                  <c:v>6.7126000000000005E-2</c:v>
                </c:pt>
                <c:pt idx="46">
                  <c:v>6.8233000000000002E-2</c:v>
                </c:pt>
                <c:pt idx="47">
                  <c:v>6.9134000000000001E-2</c:v>
                </c:pt>
                <c:pt idx="48">
                  <c:v>6.8166000000000004E-2</c:v>
                </c:pt>
                <c:pt idx="49">
                  <c:v>6.7448999999999995E-2</c:v>
                </c:pt>
                <c:pt idx="50">
                  <c:v>6.6066E-2</c:v>
                </c:pt>
                <c:pt idx="51">
                  <c:v>6.3468999999999998E-2</c:v>
                </c:pt>
                <c:pt idx="52">
                  <c:v>6.1674E-2</c:v>
                </c:pt>
                <c:pt idx="53">
                  <c:v>5.9979999999999999E-2</c:v>
                </c:pt>
                <c:pt idx="54">
                  <c:v>5.8431999999999998E-2</c:v>
                </c:pt>
                <c:pt idx="55">
                  <c:v>5.8375999999999997E-2</c:v>
                </c:pt>
                <c:pt idx="56">
                  <c:v>5.7893E-2</c:v>
                </c:pt>
                <c:pt idx="57">
                  <c:v>6.0755000000000003E-2</c:v>
                </c:pt>
                <c:pt idx="58">
                  <c:v>6.5620999999999999E-2</c:v>
                </c:pt>
                <c:pt idx="59">
                  <c:v>7.4206999999999995E-2</c:v>
                </c:pt>
                <c:pt idx="60">
                  <c:v>7.8177999999999997E-2</c:v>
                </c:pt>
                <c:pt idx="61">
                  <c:v>9.1282000000000002E-2</c:v>
                </c:pt>
                <c:pt idx="62">
                  <c:v>0.112429</c:v>
                </c:pt>
                <c:pt idx="63">
                  <c:v>0.15896099999999999</c:v>
                </c:pt>
                <c:pt idx="64">
                  <c:v>0.224524</c:v>
                </c:pt>
                <c:pt idx="65">
                  <c:v>0.33742100000000003</c:v>
                </c:pt>
                <c:pt idx="66">
                  <c:v>0.426734</c:v>
                </c:pt>
                <c:pt idx="67">
                  <c:v>0.570218</c:v>
                </c:pt>
                <c:pt idx="68">
                  <c:v>0.77692499999999998</c:v>
                </c:pt>
                <c:pt idx="69">
                  <c:v>0.91510499999999995</c:v>
                </c:pt>
                <c:pt idx="70">
                  <c:v>1.017004</c:v>
                </c:pt>
                <c:pt idx="71">
                  <c:v>1.2455799999999999</c:v>
                </c:pt>
              </c:numCache>
            </c:numRef>
          </c:yVal>
          <c:smooth val="0"/>
          <c:extLst>
            <c:ext xmlns:c16="http://schemas.microsoft.com/office/drawing/2014/chart" uri="{C3380CC4-5D6E-409C-BE32-E72D297353CC}">
              <c16:uniqueId val="{00000006-A55C-48F6-A49E-B0B12F82FB86}"/>
            </c:ext>
          </c:extLst>
        </c:ser>
        <c:ser>
          <c:idx val="7"/>
          <c:order val="7"/>
          <c:tx>
            <c:strRef>
              <c:f>'Annual Data (2)'!$I$1</c:f>
              <c:strCache>
                <c:ptCount val="1"/>
                <c:pt idx="0">
                  <c:v>Wind</c:v>
                </c:pt>
              </c:strCache>
            </c:strRef>
          </c:tx>
          <c:spPr>
            <a:ln w="34925" cap="rnd">
              <a:solidFill>
                <a:schemeClr val="accent2">
                  <a:lumMod val="60000"/>
                </a:schemeClr>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(2)'!$I$2:$I$73</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2.8E-5</c:v>
                </c:pt>
                <c:pt idx="35">
                  <c:v>6.7999999999999999E-5</c:v>
                </c:pt>
                <c:pt idx="36">
                  <c:v>6.0000000000000002E-5</c:v>
                </c:pt>
                <c:pt idx="37">
                  <c:v>4.3999999999999999E-5</c:v>
                </c:pt>
                <c:pt idx="38">
                  <c:v>3.6999999999999998E-5</c:v>
                </c:pt>
                <c:pt idx="39">
                  <c:v>9.0000000000000002E-6</c:v>
                </c:pt>
                <c:pt idx="40">
                  <c:v>2.2033000000000001E-2</c:v>
                </c:pt>
                <c:pt idx="41">
                  <c:v>2.9007000000000002E-2</c:v>
                </c:pt>
                <c:pt idx="42">
                  <c:v>3.0796E-2</c:v>
                </c:pt>
                <c:pt idx="43">
                  <c:v>2.9863000000000001E-2</c:v>
                </c:pt>
                <c:pt idx="44">
                  <c:v>3.0987000000000001E-2</c:v>
                </c:pt>
                <c:pt idx="45">
                  <c:v>3.5560000000000001E-2</c:v>
                </c:pt>
                <c:pt idx="46">
                  <c:v>3.2629999999999999E-2</c:v>
                </c:pt>
                <c:pt idx="47">
                  <c:v>3.3439999999999998E-2</c:v>
                </c:pt>
                <c:pt idx="48">
                  <c:v>3.3581E-2</c:v>
                </c:pt>
                <c:pt idx="49">
                  <c:v>3.0852999999999998E-2</c:v>
                </c:pt>
                <c:pt idx="50">
                  <c:v>4.5893999999999997E-2</c:v>
                </c:pt>
                <c:pt idx="51">
                  <c:v>5.7056999999999997E-2</c:v>
                </c:pt>
                <c:pt idx="52">
                  <c:v>6.9616999999999998E-2</c:v>
                </c:pt>
                <c:pt idx="53">
                  <c:v>0.105334</c:v>
                </c:pt>
                <c:pt idx="54">
                  <c:v>0.113273</c:v>
                </c:pt>
                <c:pt idx="55">
                  <c:v>0.14166400000000001</c:v>
                </c:pt>
                <c:pt idx="56">
                  <c:v>0.178088</c:v>
                </c:pt>
                <c:pt idx="57">
                  <c:v>0.26373799999999997</c:v>
                </c:pt>
                <c:pt idx="58">
                  <c:v>0.340503</c:v>
                </c:pt>
                <c:pt idx="59">
                  <c:v>0.54554800000000003</c:v>
                </c:pt>
                <c:pt idx="60">
                  <c:v>0.72112900000000002</c:v>
                </c:pt>
                <c:pt idx="61">
                  <c:v>0.923427</c:v>
                </c:pt>
                <c:pt idx="62">
                  <c:v>1.1676359999999999</c:v>
                </c:pt>
                <c:pt idx="63">
                  <c:v>1.3400589999999999</c:v>
                </c:pt>
                <c:pt idx="64">
                  <c:v>1.601359</c:v>
                </c:pt>
                <c:pt idx="65">
                  <c:v>1.7275419999999999</c:v>
                </c:pt>
                <c:pt idx="66">
                  <c:v>1.7773060000000001</c:v>
                </c:pt>
                <c:pt idx="67">
                  <c:v>2.0955949999999999</c:v>
                </c:pt>
                <c:pt idx="68">
                  <c:v>2.3428909999999998</c:v>
                </c:pt>
                <c:pt idx="69">
                  <c:v>2.482364</c:v>
                </c:pt>
                <c:pt idx="70">
                  <c:v>2.634538</c:v>
                </c:pt>
                <c:pt idx="71">
                  <c:v>3.0051869999999998</c:v>
                </c:pt>
              </c:numCache>
            </c:numRef>
          </c:yVal>
          <c:smooth val="0"/>
          <c:extLst>
            <c:ext xmlns:c16="http://schemas.microsoft.com/office/drawing/2014/chart" uri="{C3380CC4-5D6E-409C-BE32-E72D297353CC}">
              <c16:uniqueId val="{00000007-A55C-48F6-A49E-B0B12F82FB86}"/>
            </c:ext>
          </c:extLst>
        </c:ser>
        <c:ser>
          <c:idx val="8"/>
          <c:order val="8"/>
          <c:tx>
            <c:strRef>
              <c:f>'Annual Data (2)'!$J$1</c:f>
              <c:strCache>
                <c:ptCount val="1"/>
                <c:pt idx="0">
                  <c:v>Biomass</c:v>
                </c:pt>
              </c:strCache>
            </c:strRef>
          </c:tx>
          <c:spPr>
            <a:ln w="34925" cap="rnd">
              <a:solidFill>
                <a:schemeClr val="accent3">
                  <a:lumMod val="60000"/>
                </a:schemeClr>
              </a:solidFill>
              <a:round/>
            </a:ln>
            <a:effectLst/>
          </c:spPr>
          <c:marker>
            <c:symbol val="none"/>
          </c:marker>
          <c:xVal>
            <c:numRef>
              <c:f>'Annual Data (2)'!$A$2:$A$73</c:f>
              <c:numCache>
                <c:formatCode>General</c:formatCode>
                <c:ptCount val="72"/>
                <c:pt idx="0">
                  <c:v>1949</c:v>
                </c:pt>
                <c:pt idx="1">
                  <c:v>1950</c:v>
                </c:pt>
                <c:pt idx="2">
                  <c:v>1951</c:v>
                </c:pt>
                <c:pt idx="3">
                  <c:v>1952</c:v>
                </c:pt>
                <c:pt idx="4">
                  <c:v>1953</c:v>
                </c:pt>
                <c:pt idx="5">
                  <c:v>1954</c:v>
                </c:pt>
                <c:pt idx="6">
                  <c:v>1955</c:v>
                </c:pt>
                <c:pt idx="7">
                  <c:v>1956</c:v>
                </c:pt>
                <c:pt idx="8">
                  <c:v>1957</c:v>
                </c:pt>
                <c:pt idx="9">
                  <c:v>1958</c:v>
                </c:pt>
                <c:pt idx="10">
                  <c:v>1959</c:v>
                </c:pt>
                <c:pt idx="11">
                  <c:v>1960</c:v>
                </c:pt>
                <c:pt idx="12">
                  <c:v>1961</c:v>
                </c:pt>
                <c:pt idx="13">
                  <c:v>1962</c:v>
                </c:pt>
                <c:pt idx="14">
                  <c:v>1963</c:v>
                </c:pt>
                <c:pt idx="15">
                  <c:v>1964</c:v>
                </c:pt>
                <c:pt idx="16">
                  <c:v>1965</c:v>
                </c:pt>
                <c:pt idx="17">
                  <c:v>1966</c:v>
                </c:pt>
                <c:pt idx="18">
                  <c:v>1967</c:v>
                </c:pt>
                <c:pt idx="19">
                  <c:v>1968</c:v>
                </c:pt>
                <c:pt idx="20">
                  <c:v>1969</c:v>
                </c:pt>
                <c:pt idx="21">
                  <c:v>1970</c:v>
                </c:pt>
                <c:pt idx="22">
                  <c:v>1971</c:v>
                </c:pt>
                <c:pt idx="23">
                  <c:v>1972</c:v>
                </c:pt>
                <c:pt idx="24">
                  <c:v>1973</c:v>
                </c:pt>
                <c:pt idx="25">
                  <c:v>1974</c:v>
                </c:pt>
                <c:pt idx="26">
                  <c:v>1975</c:v>
                </c:pt>
                <c:pt idx="27">
                  <c:v>1976</c:v>
                </c:pt>
                <c:pt idx="28">
                  <c:v>1977</c:v>
                </c:pt>
                <c:pt idx="29">
                  <c:v>1978</c:v>
                </c:pt>
                <c:pt idx="30">
                  <c:v>1979</c:v>
                </c:pt>
                <c:pt idx="31">
                  <c:v>1980</c:v>
                </c:pt>
                <c:pt idx="32">
                  <c:v>1981</c:v>
                </c:pt>
                <c:pt idx="33">
                  <c:v>1982</c:v>
                </c:pt>
                <c:pt idx="34">
                  <c:v>1983</c:v>
                </c:pt>
                <c:pt idx="35">
                  <c:v>1984</c:v>
                </c:pt>
                <c:pt idx="36">
                  <c:v>1985</c:v>
                </c:pt>
                <c:pt idx="37">
                  <c:v>1986</c:v>
                </c:pt>
                <c:pt idx="38">
                  <c:v>1987</c:v>
                </c:pt>
                <c:pt idx="39">
                  <c:v>1988</c:v>
                </c:pt>
                <c:pt idx="40">
                  <c:v>1989</c:v>
                </c:pt>
                <c:pt idx="41">
                  <c:v>1990</c:v>
                </c:pt>
                <c:pt idx="42">
                  <c:v>1991</c:v>
                </c:pt>
                <c:pt idx="43">
                  <c:v>1992</c:v>
                </c:pt>
                <c:pt idx="44">
                  <c:v>1993</c:v>
                </c:pt>
                <c:pt idx="45">
                  <c:v>1994</c:v>
                </c:pt>
                <c:pt idx="46">
                  <c:v>1995</c:v>
                </c:pt>
                <c:pt idx="47">
                  <c:v>1996</c:v>
                </c:pt>
                <c:pt idx="48">
                  <c:v>1997</c:v>
                </c:pt>
                <c:pt idx="49">
                  <c:v>1998</c:v>
                </c:pt>
                <c:pt idx="50">
                  <c:v>1999</c:v>
                </c:pt>
                <c:pt idx="51">
                  <c:v>2000</c:v>
                </c:pt>
                <c:pt idx="52">
                  <c:v>2001</c:v>
                </c:pt>
                <c:pt idx="53">
                  <c:v>2002</c:v>
                </c:pt>
                <c:pt idx="54">
                  <c:v>2003</c:v>
                </c:pt>
                <c:pt idx="55">
                  <c:v>2004</c:v>
                </c:pt>
                <c:pt idx="56">
                  <c:v>2005</c:v>
                </c:pt>
                <c:pt idx="57">
                  <c:v>2006</c:v>
                </c:pt>
                <c:pt idx="58">
                  <c:v>2007</c:v>
                </c:pt>
                <c:pt idx="59">
                  <c:v>2008</c:v>
                </c:pt>
                <c:pt idx="60">
                  <c:v>2009</c:v>
                </c:pt>
                <c:pt idx="61">
                  <c:v>2010</c:v>
                </c:pt>
                <c:pt idx="62">
                  <c:v>2011</c:v>
                </c:pt>
                <c:pt idx="63">
                  <c:v>2012</c:v>
                </c:pt>
                <c:pt idx="64">
                  <c:v>2013</c:v>
                </c:pt>
                <c:pt idx="65">
                  <c:v>2014</c:v>
                </c:pt>
                <c:pt idx="66">
                  <c:v>2015</c:v>
                </c:pt>
                <c:pt idx="67">
                  <c:v>2016</c:v>
                </c:pt>
                <c:pt idx="68">
                  <c:v>2017</c:v>
                </c:pt>
                <c:pt idx="69">
                  <c:v>2018</c:v>
                </c:pt>
                <c:pt idx="70">
                  <c:v>2019</c:v>
                </c:pt>
                <c:pt idx="71">
                  <c:v>2020</c:v>
                </c:pt>
              </c:numCache>
            </c:numRef>
          </c:xVal>
          <c:yVal>
            <c:numRef>
              <c:f>'Annual Data (2)'!$J$2:$J$73</c:f>
              <c:numCache>
                <c:formatCode>General</c:formatCode>
                <c:ptCount val="72"/>
                <c:pt idx="0">
                  <c:v>1.5492619999999999</c:v>
                </c:pt>
                <c:pt idx="1">
                  <c:v>1.5623069999999999</c:v>
                </c:pt>
                <c:pt idx="2">
                  <c:v>1.5346690000000001</c:v>
                </c:pt>
                <c:pt idx="3">
                  <c:v>1.474369</c:v>
                </c:pt>
                <c:pt idx="4">
                  <c:v>1.418601</c:v>
                </c:pt>
                <c:pt idx="5">
                  <c:v>1.3943270000000001</c:v>
                </c:pt>
                <c:pt idx="6">
                  <c:v>1.4241429999999999</c:v>
                </c:pt>
                <c:pt idx="7">
                  <c:v>1.4158710000000001</c:v>
                </c:pt>
                <c:pt idx="8">
                  <c:v>1.3335809999999999</c:v>
                </c:pt>
                <c:pt idx="9">
                  <c:v>1.323123</c:v>
                </c:pt>
                <c:pt idx="10">
                  <c:v>1.3528739999999999</c:v>
                </c:pt>
                <c:pt idx="11">
                  <c:v>1.3198700000000001</c:v>
                </c:pt>
                <c:pt idx="12">
                  <c:v>1.294762</c:v>
                </c:pt>
                <c:pt idx="13">
                  <c:v>1.3002419999999999</c:v>
                </c:pt>
                <c:pt idx="14">
                  <c:v>1.3233159999999999</c:v>
                </c:pt>
                <c:pt idx="15">
                  <c:v>1.336802</c:v>
                </c:pt>
                <c:pt idx="16">
                  <c:v>1.3347610000000001</c:v>
                </c:pt>
                <c:pt idx="17">
                  <c:v>1.3689849999999999</c:v>
                </c:pt>
                <c:pt idx="18">
                  <c:v>1.340249</c:v>
                </c:pt>
                <c:pt idx="19">
                  <c:v>1.419495</c:v>
                </c:pt>
                <c:pt idx="20">
                  <c:v>1.4404870000000001</c:v>
                </c:pt>
                <c:pt idx="21">
                  <c:v>1.4309620000000001</c:v>
                </c:pt>
                <c:pt idx="22">
                  <c:v>1.432323</c:v>
                </c:pt>
                <c:pt idx="23">
                  <c:v>1.5030650000000001</c:v>
                </c:pt>
                <c:pt idx="24">
                  <c:v>1.5290680000000001</c:v>
                </c:pt>
                <c:pt idx="25">
                  <c:v>1.5396620000000001</c:v>
                </c:pt>
                <c:pt idx="26">
                  <c:v>1.498734</c:v>
                </c:pt>
                <c:pt idx="27">
                  <c:v>1.713373</c:v>
                </c:pt>
                <c:pt idx="28">
                  <c:v>1.8383320000000001</c:v>
                </c:pt>
                <c:pt idx="29">
                  <c:v>2.0376050000000001</c:v>
                </c:pt>
                <c:pt idx="30">
                  <c:v>2.1519059999999999</c:v>
                </c:pt>
                <c:pt idx="31">
                  <c:v>2.4754999999999998</c:v>
                </c:pt>
                <c:pt idx="32">
                  <c:v>2.5962830000000001</c:v>
                </c:pt>
                <c:pt idx="33">
                  <c:v>2.6634519999999999</c:v>
                </c:pt>
                <c:pt idx="34">
                  <c:v>2.9044140000000001</c:v>
                </c:pt>
                <c:pt idx="35">
                  <c:v>2.97112</c:v>
                </c:pt>
                <c:pt idx="36">
                  <c:v>3.0162330000000002</c:v>
                </c:pt>
                <c:pt idx="37">
                  <c:v>2.9320949999999999</c:v>
                </c:pt>
                <c:pt idx="38">
                  <c:v>2.8748840000000002</c:v>
                </c:pt>
                <c:pt idx="39">
                  <c:v>3.0160490000000002</c:v>
                </c:pt>
                <c:pt idx="40">
                  <c:v>3.159357</c:v>
                </c:pt>
                <c:pt idx="41">
                  <c:v>2.735112</c:v>
                </c:pt>
                <c:pt idx="42">
                  <c:v>2.7817970000000001</c:v>
                </c:pt>
                <c:pt idx="43">
                  <c:v>2.9316779999999998</c:v>
                </c:pt>
                <c:pt idx="44">
                  <c:v>2.9084460000000001</c:v>
                </c:pt>
                <c:pt idx="45">
                  <c:v>3.0275340000000002</c:v>
                </c:pt>
                <c:pt idx="46">
                  <c:v>3.0990820000000001</c:v>
                </c:pt>
                <c:pt idx="47">
                  <c:v>3.1553010000000001</c:v>
                </c:pt>
                <c:pt idx="48">
                  <c:v>3.1079080000000001</c:v>
                </c:pt>
                <c:pt idx="49">
                  <c:v>2.9289299999999998</c:v>
                </c:pt>
                <c:pt idx="50">
                  <c:v>2.9651320000000001</c:v>
                </c:pt>
                <c:pt idx="51">
                  <c:v>3.0056609999999999</c:v>
                </c:pt>
                <c:pt idx="52">
                  <c:v>2.6241620000000001</c:v>
                </c:pt>
                <c:pt idx="53">
                  <c:v>2.705406</c:v>
                </c:pt>
                <c:pt idx="54">
                  <c:v>2.8047780000000002</c:v>
                </c:pt>
                <c:pt idx="55">
                  <c:v>2.9960170000000002</c:v>
                </c:pt>
                <c:pt idx="56">
                  <c:v>3.1011860000000002</c:v>
                </c:pt>
                <c:pt idx="57">
                  <c:v>3.2115149999999999</c:v>
                </c:pt>
                <c:pt idx="58">
                  <c:v>3.4720800000000001</c:v>
                </c:pt>
                <c:pt idx="59">
                  <c:v>3.8682500000000002</c:v>
                </c:pt>
                <c:pt idx="60">
                  <c:v>3.9566170000000001</c:v>
                </c:pt>
                <c:pt idx="61">
                  <c:v>4.5525320000000002</c:v>
                </c:pt>
                <c:pt idx="62">
                  <c:v>4.7043210000000002</c:v>
                </c:pt>
                <c:pt idx="63">
                  <c:v>4.5467040000000001</c:v>
                </c:pt>
                <c:pt idx="64">
                  <c:v>4.8156319999999999</c:v>
                </c:pt>
                <c:pt idx="65">
                  <c:v>5.0203660000000001</c:v>
                </c:pt>
                <c:pt idx="66">
                  <c:v>4.9915789999999998</c:v>
                </c:pt>
                <c:pt idx="67">
                  <c:v>5.0772199999999996</c:v>
                </c:pt>
                <c:pt idx="68">
                  <c:v>5.10276</c:v>
                </c:pt>
                <c:pt idx="69">
                  <c:v>5.2394679999999996</c:v>
                </c:pt>
                <c:pt idx="70">
                  <c:v>5.1097939999999999</c:v>
                </c:pt>
                <c:pt idx="71">
                  <c:v>4.7164000000000001</c:v>
                </c:pt>
              </c:numCache>
            </c:numRef>
          </c:yVal>
          <c:smooth val="0"/>
          <c:extLst>
            <c:ext xmlns:c16="http://schemas.microsoft.com/office/drawing/2014/chart" uri="{C3380CC4-5D6E-409C-BE32-E72D297353CC}">
              <c16:uniqueId val="{00000008-A55C-48F6-A49E-B0B12F82FB86}"/>
            </c:ext>
          </c:extLst>
        </c:ser>
        <c:dLbls>
          <c:showLegendKey val="0"/>
          <c:showVal val="0"/>
          <c:showCatName val="0"/>
          <c:showSerName val="0"/>
          <c:showPercent val="0"/>
          <c:showBubbleSize val="0"/>
        </c:dLbls>
        <c:axId val="1967429296"/>
        <c:axId val="1672408880"/>
      </c:scatterChart>
      <c:valAx>
        <c:axId val="1967429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72408880"/>
        <c:crosses val="autoZero"/>
        <c:crossBetween val="midCat"/>
      </c:valAx>
      <c:valAx>
        <c:axId val="1672408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Quadrillion Btu</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674292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0.73849</cdr:x>
      <cdr:y>0.79652</cdr:y>
    </cdr:from>
    <cdr:to>
      <cdr:x>0.74669</cdr:x>
      <cdr:y>0.92213</cdr:y>
    </cdr:to>
    <cdr:sp macro="" textlink="">
      <cdr:nvSpPr>
        <cdr:cNvPr id="2" name="Right Brace 1">
          <a:extLst xmlns:a="http://schemas.openxmlformats.org/drawingml/2006/main">
            <a:ext uri="{FF2B5EF4-FFF2-40B4-BE49-F238E27FC236}">
              <a16:creationId xmlns:a16="http://schemas.microsoft.com/office/drawing/2014/main" id="{CC61F43B-1A3F-4D6D-A51D-2C64874AC23B}"/>
            </a:ext>
          </a:extLst>
        </cdr:cNvPr>
        <cdr:cNvSpPr/>
      </cdr:nvSpPr>
      <cdr:spPr>
        <a:xfrm xmlns:a="http://schemas.openxmlformats.org/drawingml/2006/main">
          <a:off x="8902605" y="3917778"/>
          <a:ext cx="98854" cy="617838"/>
        </a:xfrm>
        <a:prstGeom xmlns:a="http://schemas.openxmlformats.org/drawingml/2006/main" prst="rightBrace">
          <a:avLst/>
        </a:prstGeom>
        <a:ln xmlns:a="http://schemas.openxmlformats.org/drawingml/2006/main" w="38100">
          <a:solidFill>
            <a:srgbClr val="7030A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0.75926</cdr:x>
      <cdr:y>0.81384</cdr:y>
    </cdr:from>
    <cdr:to>
      <cdr:x>0.87789</cdr:x>
      <cdr:y>0.8867</cdr:y>
    </cdr:to>
    <cdr:sp macro="" textlink="">
      <cdr:nvSpPr>
        <cdr:cNvPr id="3" name="TextBox 2">
          <a:extLst xmlns:a="http://schemas.openxmlformats.org/drawingml/2006/main">
            <a:ext uri="{FF2B5EF4-FFF2-40B4-BE49-F238E27FC236}">
              <a16:creationId xmlns:a16="http://schemas.microsoft.com/office/drawing/2014/main" id="{35A8EB77-A8C1-4968-B5B1-CDA503A2C890}"/>
            </a:ext>
          </a:extLst>
        </cdr:cNvPr>
        <cdr:cNvSpPr txBox="1"/>
      </cdr:nvSpPr>
      <cdr:spPr>
        <a:xfrm xmlns:a="http://schemas.openxmlformats.org/drawingml/2006/main">
          <a:off x="9152982" y="4002965"/>
          <a:ext cx="1430142" cy="3583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rgbClr val="7030A0"/>
              </a:solidFill>
            </a:rPr>
            <a:t>Renewables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8AE5A-5CB7-4ABD-B6C6-5DA1C26AE03B}" type="datetimeFigureOut">
              <a:rPr lang="en-US" smtClean="0"/>
              <a:t>4/17/2021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8F58E-47F9-48C6-AFE4-FE21FA47E9DD}" type="slidenum">
              <a:rPr lang="en-US" smtClean="0"/>
              <a:t>‹#›</a:t>
            </a:fld>
            <a:endParaRPr lang="en-US"/>
          </a:p>
        </p:txBody>
      </p:sp>
    </p:spTree>
    <p:extLst>
      <p:ext uri="{BB962C8B-B14F-4D97-AF65-F5344CB8AC3E}">
        <p14:creationId xmlns:p14="http://schemas.microsoft.com/office/powerpoint/2010/main" val="2176830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Does anyone recognize this geography?</a:t>
            </a:r>
          </a:p>
          <a:p>
            <a:pPr marL="628650" lvl="1" indent="-171450">
              <a:buFont typeface="Arial" panose="020B0604020202020204" pitchFamily="34" charset="0"/>
              <a:buChar char="•"/>
            </a:pPr>
            <a:r>
              <a:rPr lang="en-US" dirty="0"/>
              <a:t>Nile River</a:t>
            </a:r>
          </a:p>
          <a:p>
            <a:pPr marL="628650" lvl="1" indent="-171450">
              <a:buFont typeface="Arial" panose="020B0604020202020204" pitchFamily="34" charset="0"/>
              <a:buChar char="•"/>
            </a:pPr>
            <a:r>
              <a:rPr lang="en-US" dirty="0"/>
              <a:t>Picture = metaphor</a:t>
            </a:r>
          </a:p>
          <a:p>
            <a:pPr marL="628650" lvl="1" indent="-171450">
              <a:buFont typeface="Arial" panose="020B0604020202020204" pitchFamily="34" charset="0"/>
              <a:buChar char="•"/>
            </a:pPr>
            <a:r>
              <a:rPr lang="en-US" dirty="0"/>
              <a:t>Flow of energy/electricity, flow of water</a:t>
            </a:r>
          </a:p>
          <a:p>
            <a:pPr marL="628650" lvl="1" indent="-171450">
              <a:buFont typeface="Arial" panose="020B0604020202020204" pitchFamily="34" charset="0"/>
              <a:buChar char="•"/>
            </a:pPr>
            <a:r>
              <a:rPr lang="en-US" dirty="0"/>
              <a:t>Nile is lifeblood of Egypt, desert, everything concentrated → energy is lifeblood of society</a:t>
            </a:r>
          </a:p>
          <a:p>
            <a:pPr marL="171450" lvl="0" indent="-171450">
              <a:buFont typeface="Arial" panose="020B0604020202020204" pitchFamily="34" charset="0"/>
              <a:buChar char="•"/>
            </a:pPr>
            <a:r>
              <a:rPr lang="en-US" dirty="0"/>
              <a:t>Not an expert in energy flows</a:t>
            </a:r>
          </a:p>
          <a:p>
            <a:pPr marL="628650" lvl="1" indent="-171450">
              <a:buFont typeface="Arial" panose="020B0604020202020204" pitchFamily="34" charset="0"/>
              <a:buChar char="•"/>
            </a:pPr>
            <a:r>
              <a:rPr lang="en-US" dirty="0"/>
              <a:t>Learned enough to lead a (hopefully) interesting discussion</a:t>
            </a:r>
          </a:p>
          <a:p>
            <a:pPr marL="0" lvl="0" indent="0">
              <a:buFont typeface="Arial" panose="020B0604020202020204" pitchFamily="34" charset="0"/>
              <a:buNone/>
            </a:pPr>
            <a:r>
              <a:rPr lang="en-US" dirty="0"/>
              <a:t>2017 picture taken from VIIRS (Visible Infrared Imaging Radiometer Suite) on the Suomi NPP satellite</a:t>
            </a:r>
          </a:p>
        </p:txBody>
      </p:sp>
      <p:sp>
        <p:nvSpPr>
          <p:cNvPr id="4" name="Slide Number Placeholder 3"/>
          <p:cNvSpPr>
            <a:spLocks noGrp="1"/>
          </p:cNvSpPr>
          <p:nvPr>
            <p:ph type="sldNum" sz="quarter" idx="5"/>
          </p:nvPr>
        </p:nvSpPr>
        <p:spPr/>
        <p:txBody>
          <a:bodyPr/>
          <a:lstStyle/>
          <a:p>
            <a:fld id="{F0E8F58E-47F9-48C6-AFE4-FE21FA47E9DD}" type="slidenum">
              <a:rPr lang="en-US" smtClean="0"/>
              <a:t>1</a:t>
            </a:fld>
            <a:endParaRPr lang="en-US"/>
          </a:p>
        </p:txBody>
      </p:sp>
    </p:spTree>
    <p:extLst>
      <p:ext uri="{BB962C8B-B14F-4D97-AF65-F5344CB8AC3E}">
        <p14:creationId xmlns:p14="http://schemas.microsoft.com/office/powerpoint/2010/main" val="349479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https://www.energy.gov/eere/amo/manufacturing-energy-and-carbon-footprints-2014-mecs</a:t>
            </a:r>
          </a:p>
          <a:p>
            <a:endParaRPr lang="en-US" dirty="0"/>
          </a:p>
        </p:txBody>
      </p:sp>
      <p:sp>
        <p:nvSpPr>
          <p:cNvPr id="4" name="Slide Number Placeholder 3"/>
          <p:cNvSpPr>
            <a:spLocks noGrp="1"/>
          </p:cNvSpPr>
          <p:nvPr>
            <p:ph type="sldNum" sz="quarter" idx="5"/>
          </p:nvPr>
        </p:nvSpPr>
        <p:spPr/>
        <p:txBody>
          <a:bodyPr/>
          <a:lstStyle/>
          <a:p>
            <a:fld id="{F0E8F58E-47F9-48C6-AFE4-FE21FA47E9DD}" type="slidenum">
              <a:rPr lang="en-US" smtClean="0"/>
              <a:t>35</a:t>
            </a:fld>
            <a:endParaRPr lang="en-US"/>
          </a:p>
        </p:txBody>
      </p:sp>
    </p:spTree>
    <p:extLst>
      <p:ext uri="{BB962C8B-B14F-4D97-AF65-F5344CB8AC3E}">
        <p14:creationId xmlns:p14="http://schemas.microsoft.com/office/powerpoint/2010/main" val="363936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https://www.energy.gov/eere/amo/manufacturing-energy-and-carbon-footprints-2014-mecs</a:t>
            </a:r>
          </a:p>
          <a:p>
            <a:endParaRPr lang="en-US" dirty="0"/>
          </a:p>
        </p:txBody>
      </p:sp>
      <p:sp>
        <p:nvSpPr>
          <p:cNvPr id="4" name="Slide Number Placeholder 3"/>
          <p:cNvSpPr>
            <a:spLocks noGrp="1"/>
          </p:cNvSpPr>
          <p:nvPr>
            <p:ph type="sldNum" sz="quarter" idx="5"/>
          </p:nvPr>
        </p:nvSpPr>
        <p:spPr/>
        <p:txBody>
          <a:bodyPr/>
          <a:lstStyle/>
          <a:p>
            <a:fld id="{F0E8F58E-47F9-48C6-AFE4-FE21FA47E9DD}" type="slidenum">
              <a:rPr lang="en-US" smtClean="0"/>
              <a:t>36</a:t>
            </a:fld>
            <a:endParaRPr lang="en-US"/>
          </a:p>
        </p:txBody>
      </p:sp>
    </p:spTree>
    <p:extLst>
      <p:ext uri="{BB962C8B-B14F-4D97-AF65-F5344CB8AC3E}">
        <p14:creationId xmlns:p14="http://schemas.microsoft.com/office/powerpoint/2010/main" val="393035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https://www.energy.gov/eere/amo/manufacturing-energy-and-carbon-footprints-2014-mecs</a:t>
            </a:r>
          </a:p>
          <a:p>
            <a:endParaRPr lang="en-US" dirty="0"/>
          </a:p>
        </p:txBody>
      </p:sp>
      <p:sp>
        <p:nvSpPr>
          <p:cNvPr id="4" name="Slide Number Placeholder 3"/>
          <p:cNvSpPr>
            <a:spLocks noGrp="1"/>
          </p:cNvSpPr>
          <p:nvPr>
            <p:ph type="sldNum" sz="quarter" idx="5"/>
          </p:nvPr>
        </p:nvSpPr>
        <p:spPr/>
        <p:txBody>
          <a:bodyPr/>
          <a:lstStyle/>
          <a:p>
            <a:fld id="{F0E8F58E-47F9-48C6-AFE4-FE21FA47E9DD}" type="slidenum">
              <a:rPr lang="en-US" smtClean="0"/>
              <a:t>37</a:t>
            </a:fld>
            <a:endParaRPr lang="en-US"/>
          </a:p>
        </p:txBody>
      </p:sp>
    </p:spTree>
    <p:extLst>
      <p:ext uri="{BB962C8B-B14F-4D97-AF65-F5344CB8AC3E}">
        <p14:creationId xmlns:p14="http://schemas.microsoft.com/office/powerpoint/2010/main" val="31755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https://www.energy.gov/eere/amo/manufacturing-energy-and-carbon-footprints-2014-mecs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https://www.bostonmetal.com/home/</a:t>
            </a:r>
          </a:p>
          <a:p>
            <a:endParaRPr lang="en-US" dirty="0"/>
          </a:p>
        </p:txBody>
      </p:sp>
      <p:sp>
        <p:nvSpPr>
          <p:cNvPr id="4" name="Slide Number Placeholder 3"/>
          <p:cNvSpPr>
            <a:spLocks noGrp="1"/>
          </p:cNvSpPr>
          <p:nvPr>
            <p:ph type="sldNum" sz="quarter" idx="5"/>
          </p:nvPr>
        </p:nvSpPr>
        <p:spPr/>
        <p:txBody>
          <a:bodyPr/>
          <a:lstStyle/>
          <a:p>
            <a:fld id="{F0E8F58E-47F9-48C6-AFE4-FE21FA47E9DD}" type="slidenum">
              <a:rPr lang="en-US" smtClean="0"/>
              <a:t>38</a:t>
            </a:fld>
            <a:endParaRPr lang="en-US"/>
          </a:p>
        </p:txBody>
      </p:sp>
    </p:spTree>
    <p:extLst>
      <p:ext uri="{BB962C8B-B14F-4D97-AF65-F5344CB8AC3E}">
        <p14:creationId xmlns:p14="http://schemas.microsoft.com/office/powerpoint/2010/main" val="198386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https://www.bostonmetal.com/home/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https://www.energy.gov/eere/amo/manufacturing-energy-and-carbon-footprints-2014-mecs</a:t>
            </a:r>
          </a:p>
          <a:p>
            <a:endParaRPr lang="en-US" dirty="0"/>
          </a:p>
        </p:txBody>
      </p:sp>
      <p:sp>
        <p:nvSpPr>
          <p:cNvPr id="4" name="Slide Number Placeholder 3"/>
          <p:cNvSpPr>
            <a:spLocks noGrp="1"/>
          </p:cNvSpPr>
          <p:nvPr>
            <p:ph type="sldNum" sz="quarter" idx="5"/>
          </p:nvPr>
        </p:nvSpPr>
        <p:spPr/>
        <p:txBody>
          <a:bodyPr/>
          <a:lstStyle/>
          <a:p>
            <a:fld id="{F0E8F58E-47F9-48C6-AFE4-FE21FA47E9DD}" type="slidenum">
              <a:rPr lang="en-US" smtClean="0"/>
              <a:t>39</a:t>
            </a:fld>
            <a:endParaRPr lang="en-US"/>
          </a:p>
        </p:txBody>
      </p:sp>
    </p:spTree>
    <p:extLst>
      <p:ext uri="{BB962C8B-B14F-4D97-AF65-F5344CB8AC3E}">
        <p14:creationId xmlns:p14="http://schemas.microsoft.com/office/powerpoint/2010/main" val="229333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 present, emerging trends</a:t>
            </a:r>
          </a:p>
        </p:txBody>
      </p:sp>
      <p:sp>
        <p:nvSpPr>
          <p:cNvPr id="4" name="Slide Number Placeholder 3"/>
          <p:cNvSpPr>
            <a:spLocks noGrp="1"/>
          </p:cNvSpPr>
          <p:nvPr>
            <p:ph type="sldNum" sz="quarter" idx="5"/>
          </p:nvPr>
        </p:nvSpPr>
        <p:spPr/>
        <p:txBody>
          <a:bodyPr/>
          <a:lstStyle/>
          <a:p>
            <a:fld id="{F0E8F58E-47F9-48C6-AFE4-FE21FA47E9DD}" type="slidenum">
              <a:rPr lang="en-US" smtClean="0"/>
              <a:t>2</a:t>
            </a:fld>
            <a:endParaRPr lang="en-US"/>
          </a:p>
        </p:txBody>
      </p:sp>
    </p:spTree>
    <p:extLst>
      <p:ext uri="{BB962C8B-B14F-4D97-AF65-F5344CB8AC3E}">
        <p14:creationId xmlns:p14="http://schemas.microsoft.com/office/powerpoint/2010/main" val="36579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things to talk about that I’m excited about</a:t>
            </a:r>
          </a:p>
          <a:p>
            <a:endParaRPr lang="en-US" dirty="0"/>
          </a:p>
          <a:p>
            <a:r>
              <a:rPr lang="en-US" dirty="0"/>
              <a:t>This is going to go really quickly if I’m the only one talking</a:t>
            </a:r>
          </a:p>
        </p:txBody>
      </p:sp>
      <p:sp>
        <p:nvSpPr>
          <p:cNvPr id="4" name="Slide Number Placeholder 3"/>
          <p:cNvSpPr>
            <a:spLocks noGrp="1"/>
          </p:cNvSpPr>
          <p:nvPr>
            <p:ph type="sldNum" sz="quarter" idx="5"/>
          </p:nvPr>
        </p:nvSpPr>
        <p:spPr/>
        <p:txBody>
          <a:bodyPr/>
          <a:lstStyle/>
          <a:p>
            <a:fld id="{F0E8F58E-47F9-48C6-AFE4-FE21FA47E9DD}" type="slidenum">
              <a:rPr lang="en-US" smtClean="0"/>
              <a:t>3</a:t>
            </a:fld>
            <a:endParaRPr lang="en-US"/>
          </a:p>
        </p:txBody>
      </p:sp>
    </p:spTree>
    <p:extLst>
      <p:ext uri="{BB962C8B-B14F-4D97-AF65-F5344CB8AC3E}">
        <p14:creationId xmlns:p14="http://schemas.microsoft.com/office/powerpoint/2010/main" val="111453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British Imperial / US customary units → British thermal unit</a:t>
            </a:r>
          </a:p>
          <a:p>
            <a:r>
              <a:rPr lang="en-US" dirty="0"/>
              <a:t>U.S. 100 Quads/year</a:t>
            </a:r>
          </a:p>
        </p:txBody>
      </p:sp>
      <p:sp>
        <p:nvSpPr>
          <p:cNvPr id="4" name="Slide Number Placeholder 3"/>
          <p:cNvSpPr>
            <a:spLocks noGrp="1"/>
          </p:cNvSpPr>
          <p:nvPr>
            <p:ph type="sldNum" sz="quarter" idx="5"/>
          </p:nvPr>
        </p:nvSpPr>
        <p:spPr/>
        <p:txBody>
          <a:bodyPr/>
          <a:lstStyle/>
          <a:p>
            <a:fld id="{F0E8F58E-47F9-48C6-AFE4-FE21FA47E9DD}" type="slidenum">
              <a:rPr lang="en-US" smtClean="0"/>
              <a:t>4</a:t>
            </a:fld>
            <a:endParaRPr lang="en-US"/>
          </a:p>
        </p:txBody>
      </p:sp>
    </p:spTree>
    <p:extLst>
      <p:ext uri="{BB962C8B-B14F-4D97-AF65-F5344CB8AC3E}">
        <p14:creationId xmlns:p14="http://schemas.microsoft.com/office/powerpoint/2010/main" val="2087541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know what this is a picture of? It’s a tricky one…</a:t>
            </a:r>
          </a:p>
          <a:p>
            <a:endParaRPr lang="en-US" dirty="0"/>
          </a:p>
          <a:p>
            <a:r>
              <a:rPr lang="en-US" dirty="0"/>
              <a:t>Less light pollution hundreds of years ago</a:t>
            </a:r>
          </a:p>
          <a:p>
            <a:endParaRPr lang="en-US" dirty="0"/>
          </a:p>
          <a:p>
            <a:r>
              <a:rPr lang="en-US" dirty="0"/>
              <a:t>Oil lamps, torches → not sure how visible that would actually be</a:t>
            </a:r>
          </a:p>
          <a:p>
            <a:r>
              <a:rPr lang="en-US" dirty="0"/>
              <a:t>North Korea is basically dark</a:t>
            </a:r>
          </a:p>
        </p:txBody>
      </p:sp>
      <p:sp>
        <p:nvSpPr>
          <p:cNvPr id="4" name="Slide Number Placeholder 3"/>
          <p:cNvSpPr>
            <a:spLocks noGrp="1"/>
          </p:cNvSpPr>
          <p:nvPr>
            <p:ph type="sldNum" sz="quarter" idx="5"/>
          </p:nvPr>
        </p:nvSpPr>
        <p:spPr/>
        <p:txBody>
          <a:bodyPr/>
          <a:lstStyle/>
          <a:p>
            <a:fld id="{F0E8F58E-47F9-48C6-AFE4-FE21FA47E9DD}" type="slidenum">
              <a:rPr lang="en-US" smtClean="0"/>
              <a:t>5</a:t>
            </a:fld>
            <a:endParaRPr lang="en-US"/>
          </a:p>
        </p:txBody>
      </p:sp>
    </p:spTree>
    <p:extLst>
      <p:ext uri="{BB962C8B-B14F-4D97-AF65-F5344CB8AC3E}">
        <p14:creationId xmlns:p14="http://schemas.microsoft.com/office/powerpoint/2010/main" val="79181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recognize this city?</a:t>
            </a:r>
          </a:p>
        </p:txBody>
      </p:sp>
      <p:sp>
        <p:nvSpPr>
          <p:cNvPr id="4" name="Slide Number Placeholder 3"/>
          <p:cNvSpPr>
            <a:spLocks noGrp="1"/>
          </p:cNvSpPr>
          <p:nvPr>
            <p:ph type="sldNum" sz="quarter" idx="5"/>
          </p:nvPr>
        </p:nvSpPr>
        <p:spPr/>
        <p:txBody>
          <a:bodyPr/>
          <a:lstStyle/>
          <a:p>
            <a:fld id="{F0E8F58E-47F9-48C6-AFE4-FE21FA47E9DD}" type="slidenum">
              <a:rPr lang="en-US" smtClean="0"/>
              <a:t>14</a:t>
            </a:fld>
            <a:endParaRPr lang="en-US"/>
          </a:p>
        </p:txBody>
      </p:sp>
    </p:spTree>
    <p:extLst>
      <p:ext uri="{BB962C8B-B14F-4D97-AF65-F5344CB8AC3E}">
        <p14:creationId xmlns:p14="http://schemas.microsoft.com/office/powerpoint/2010/main" val="97181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Sankey diagram!</a:t>
            </a:r>
          </a:p>
        </p:txBody>
      </p:sp>
      <p:sp>
        <p:nvSpPr>
          <p:cNvPr id="4" name="Slide Number Placeholder 3"/>
          <p:cNvSpPr>
            <a:spLocks noGrp="1"/>
          </p:cNvSpPr>
          <p:nvPr>
            <p:ph type="sldNum" sz="quarter" idx="5"/>
          </p:nvPr>
        </p:nvSpPr>
        <p:spPr/>
        <p:txBody>
          <a:bodyPr/>
          <a:lstStyle/>
          <a:p>
            <a:fld id="{F0E8F58E-47F9-48C6-AFE4-FE21FA47E9DD}" type="slidenum">
              <a:rPr lang="en-US" smtClean="0"/>
              <a:t>15</a:t>
            </a:fld>
            <a:endParaRPr lang="en-US"/>
          </a:p>
        </p:txBody>
      </p:sp>
    </p:spTree>
    <p:extLst>
      <p:ext uri="{BB962C8B-B14F-4D97-AF65-F5344CB8AC3E}">
        <p14:creationId xmlns:p14="http://schemas.microsoft.com/office/powerpoint/2010/main" val="82782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a:t>
            </a:r>
            <a:r>
              <a:rPr lang="en-US" dirty="0" err="1"/>
              <a:t>Otherlab</a:t>
            </a:r>
            <a:r>
              <a:rPr lang="en-US" dirty="0"/>
              <a:t> contracted by ARPA-E to create ultra-high resolution picture of the U.S. energy economy</a:t>
            </a:r>
          </a:p>
          <a:p>
            <a:endParaRPr lang="en-US" dirty="0"/>
          </a:p>
          <a:p>
            <a:r>
              <a:rPr lang="en-US" dirty="0"/>
              <a:t>Tool created in 2018</a:t>
            </a:r>
          </a:p>
          <a:p>
            <a:r>
              <a:rPr lang="en-US" dirty="0"/>
              <a:t>https://www.otherlab.com/blog-posts/us-energy-flow-super-sankey</a:t>
            </a:r>
          </a:p>
        </p:txBody>
      </p:sp>
      <p:sp>
        <p:nvSpPr>
          <p:cNvPr id="4" name="Slide Number Placeholder 3"/>
          <p:cNvSpPr>
            <a:spLocks noGrp="1"/>
          </p:cNvSpPr>
          <p:nvPr>
            <p:ph type="sldNum" sz="quarter" idx="5"/>
          </p:nvPr>
        </p:nvSpPr>
        <p:spPr/>
        <p:txBody>
          <a:bodyPr/>
          <a:lstStyle/>
          <a:p>
            <a:fld id="{F0E8F58E-47F9-48C6-AFE4-FE21FA47E9DD}" type="slidenum">
              <a:rPr lang="en-US" smtClean="0"/>
              <a:t>16</a:t>
            </a:fld>
            <a:endParaRPr lang="en-US"/>
          </a:p>
        </p:txBody>
      </p:sp>
    </p:spTree>
    <p:extLst>
      <p:ext uri="{BB962C8B-B14F-4D97-AF65-F5344CB8AC3E}">
        <p14:creationId xmlns:p14="http://schemas.microsoft.com/office/powerpoint/2010/main" val="218423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recognize this 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8F58E-47F9-48C6-AFE4-FE21FA47E9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90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T_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22364"/>
            <a:ext cx="10363200" cy="1768157"/>
          </a:xfrm>
        </p:spPr>
        <p:txBody>
          <a:bodyPr anchor="b"/>
          <a:lstStyle>
            <a:lvl1pPr algn="ctr">
              <a:defRPr sz="6000">
                <a:solidFill>
                  <a:srgbClr val="993333"/>
                </a:solidFill>
                <a:latin typeface="Arial" panose="020B0604020202020204" pitchFamily="34" charset="0"/>
                <a:cs typeface="Arial" panose="020B0604020202020204" pitchFamily="34" charset="0"/>
              </a:defRPr>
            </a:lvl1pPr>
          </a:lstStyle>
          <a:p>
            <a:r>
              <a:rPr lang="en-US" dirty="0"/>
              <a:t>Title</a:t>
            </a:r>
          </a:p>
        </p:txBody>
      </p:sp>
      <p:sp>
        <p:nvSpPr>
          <p:cNvPr id="3" name="Subtitle 2"/>
          <p:cNvSpPr>
            <a:spLocks noGrp="1"/>
          </p:cNvSpPr>
          <p:nvPr>
            <p:ph type="subTitle" idx="1" hasCustomPrompt="1"/>
          </p:nvPr>
        </p:nvSpPr>
        <p:spPr>
          <a:xfrm>
            <a:off x="1524000" y="4292600"/>
            <a:ext cx="9144000" cy="9652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Date</a:t>
            </a:r>
          </a:p>
        </p:txBody>
      </p:sp>
      <p:sp>
        <p:nvSpPr>
          <p:cNvPr id="4" name="Date Placeholder 3"/>
          <p:cNvSpPr>
            <a:spLocks noGrp="1"/>
          </p:cNvSpPr>
          <p:nvPr>
            <p:ph type="dt" sz="half" idx="10"/>
          </p:nvPr>
        </p:nvSpPr>
        <p:spPr/>
        <p:txBody>
          <a:bodyPr/>
          <a:lstStyle/>
          <a:p>
            <a:fld id="{F4ADA84C-633B-4710-9937-AD4DF723BB17}"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CEE2F-E4EE-4C98-83C6-1D6D84EBDC92}" type="slidenum">
              <a:rPr lang="en-US" smtClean="0"/>
              <a:t>‹#›</a:t>
            </a:fld>
            <a:endParaRPr lang="en-US"/>
          </a:p>
        </p:txBody>
      </p:sp>
      <p:sp>
        <p:nvSpPr>
          <p:cNvPr id="11" name="Text Placeholder 10">
            <a:extLst>
              <a:ext uri="{FF2B5EF4-FFF2-40B4-BE49-F238E27FC236}">
                <a16:creationId xmlns:a16="http://schemas.microsoft.com/office/drawing/2014/main" id="{6D70C644-25A5-4C06-BF13-9F6870A813F1}"/>
              </a:ext>
            </a:extLst>
          </p:cNvPr>
          <p:cNvSpPr>
            <a:spLocks noGrp="1"/>
          </p:cNvSpPr>
          <p:nvPr>
            <p:ph type="body" sz="quarter" idx="13" hasCustomPrompt="1"/>
          </p:nvPr>
        </p:nvSpPr>
        <p:spPr>
          <a:xfrm>
            <a:off x="914400" y="2906076"/>
            <a:ext cx="10363200" cy="621792"/>
          </a:xfrm>
        </p:spPr>
        <p:txBody>
          <a:bodyPr>
            <a:normAutofit/>
          </a:bodyPr>
          <a:lstStyle>
            <a:lvl1pPr marL="0" indent="0" algn="ctr">
              <a:buNone/>
              <a:defRPr sz="3600">
                <a:solidFill>
                  <a:srgbClr val="993333"/>
                </a:solidFill>
              </a:defRPr>
            </a:lvl1pPr>
          </a:lstStyle>
          <a:p>
            <a:pPr lvl="0"/>
            <a:r>
              <a:rPr lang="en-US" dirty="0"/>
              <a:t>Subtitle</a:t>
            </a:r>
          </a:p>
        </p:txBody>
      </p:sp>
    </p:spTree>
    <p:extLst>
      <p:ext uri="{BB962C8B-B14F-4D97-AF65-F5344CB8AC3E}">
        <p14:creationId xmlns:p14="http://schemas.microsoft.com/office/powerpoint/2010/main" val="66922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T_Title&amp;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36600"/>
          </a:xfrm>
        </p:spPr>
        <p:txBody>
          <a:bodyPr>
            <a:normAutofit/>
          </a:bodyPr>
          <a:lstStyle>
            <a:lvl1pPr>
              <a:defRPr sz="3600">
                <a:solidFill>
                  <a:srgbClr val="993333"/>
                </a:solidFill>
              </a:defRPr>
            </a:lvl1pPr>
          </a:lstStyle>
          <a:p>
            <a:r>
              <a:rPr lang="en-US" dirty="0"/>
              <a:t>Click to edit Master title style</a:t>
            </a:r>
          </a:p>
        </p:txBody>
      </p:sp>
      <p:sp>
        <p:nvSpPr>
          <p:cNvPr id="7" name="Line 9">
            <a:extLst>
              <a:ext uri="{FF2B5EF4-FFF2-40B4-BE49-F238E27FC236}">
                <a16:creationId xmlns:a16="http://schemas.microsoft.com/office/drawing/2014/main" id="{18884C05-776A-45CE-8558-C2FBF7824892}"/>
              </a:ext>
            </a:extLst>
          </p:cNvPr>
          <p:cNvSpPr>
            <a:spLocks noChangeShapeType="1"/>
          </p:cNvSpPr>
          <p:nvPr userDrawn="1"/>
        </p:nvSpPr>
        <p:spPr bwMode="auto">
          <a:xfrm>
            <a:off x="0" y="675639"/>
            <a:ext cx="12192000" cy="0"/>
          </a:xfrm>
          <a:prstGeom prst="line">
            <a:avLst/>
          </a:prstGeom>
          <a:noFill/>
          <a:ln w="6350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imes" charset="0"/>
              <a:ea typeface="Geneva" charset="0"/>
            </a:endParaRPr>
          </a:p>
        </p:txBody>
      </p:sp>
      <p:sp>
        <p:nvSpPr>
          <p:cNvPr id="9" name="Slide Number Placeholder 5">
            <a:extLst>
              <a:ext uri="{FF2B5EF4-FFF2-40B4-BE49-F238E27FC236}">
                <a16:creationId xmlns:a16="http://schemas.microsoft.com/office/drawing/2014/main" id="{BB8A3094-EA5C-451A-BB8A-A199D9BC5FA9}"/>
              </a:ext>
            </a:extLst>
          </p:cNvPr>
          <p:cNvSpPr>
            <a:spLocks noGrp="1"/>
          </p:cNvSpPr>
          <p:nvPr>
            <p:ph type="sldNum" sz="quarter" idx="12"/>
          </p:nvPr>
        </p:nvSpPr>
        <p:spPr>
          <a:xfrm>
            <a:off x="9394377" y="6460857"/>
            <a:ext cx="2743200" cy="365125"/>
          </a:xfrm>
        </p:spPr>
        <p:txBody>
          <a:bodyPr/>
          <a:lstStyle>
            <a:lvl1pPr>
              <a:defRPr sz="1000">
                <a:solidFill>
                  <a:schemeClr val="tx1"/>
                </a:solidFill>
              </a:defRPr>
            </a:lvl1pPr>
          </a:lstStyle>
          <a:p>
            <a:fld id="{3BECEE2F-E4EE-4C98-83C6-1D6D84EBDC92}" type="slidenum">
              <a:rPr lang="en-US" smtClean="0"/>
              <a:pPr/>
              <a:t>‹#›</a:t>
            </a:fld>
            <a:endParaRPr lang="en-US" dirty="0"/>
          </a:p>
        </p:txBody>
      </p:sp>
      <p:sp>
        <p:nvSpPr>
          <p:cNvPr id="6" name="Text Placeholder 5">
            <a:extLst>
              <a:ext uri="{FF2B5EF4-FFF2-40B4-BE49-F238E27FC236}">
                <a16:creationId xmlns:a16="http://schemas.microsoft.com/office/drawing/2014/main" id="{526BBF21-46A3-4962-9BDC-D76A6F1B6E8C}"/>
              </a:ext>
            </a:extLst>
          </p:cNvPr>
          <p:cNvSpPr>
            <a:spLocks noGrp="1"/>
          </p:cNvSpPr>
          <p:nvPr>
            <p:ph type="body" sz="quarter" idx="13"/>
          </p:nvPr>
        </p:nvSpPr>
        <p:spPr>
          <a:xfrm>
            <a:off x="196056" y="906463"/>
            <a:ext cx="11799888" cy="47734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descr="https://static.projects.iq.harvard.edu/files/styles/os_files_xxlarge/public/hejc/files/club_logo2.jpg?m=1515695173&amp;itok=tKAF3vVB">
            <a:extLst>
              <a:ext uri="{FF2B5EF4-FFF2-40B4-BE49-F238E27FC236}">
                <a16:creationId xmlns:a16="http://schemas.microsoft.com/office/drawing/2014/main" id="{FD20047B-A686-498F-8076-A253E04BB417}"/>
              </a:ext>
            </a:extLst>
          </p:cNvPr>
          <p:cNvPicPr>
            <a:picLocks noChangeAspect="1" noChangeArrowheads="1"/>
          </p:cNvPicPr>
          <p:nvPr userDrawn="1"/>
        </p:nvPicPr>
        <p:blipFill>
          <a:blip r:embed="rId2">
            <a:clrChange>
              <a:clrFrom>
                <a:srgbClr val="E7EAE1"/>
              </a:clrFrom>
              <a:clrTo>
                <a:srgbClr val="E7EAE1">
                  <a:alpha val="0"/>
                </a:srgbClr>
              </a:clrTo>
            </a:clrChange>
            <a:extLst>
              <a:ext uri="{28A0092B-C50C-407E-A947-70E740481C1C}">
                <a14:useLocalDpi xmlns:a14="http://schemas.microsoft.com/office/drawing/2010/main" val="0"/>
              </a:ext>
            </a:extLst>
          </a:blip>
          <a:srcRect/>
          <a:stretch>
            <a:fillRect/>
          </a:stretch>
        </p:blipFill>
        <p:spPr bwMode="auto">
          <a:xfrm>
            <a:off x="108434" y="6255950"/>
            <a:ext cx="480810" cy="548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F0E01B3D-9C7F-406E-B23A-7D55F7DC0191}"/>
              </a:ext>
            </a:extLst>
          </p:cNvPr>
          <p:cNvSpPr>
            <a:spLocks noGrp="1"/>
          </p:cNvSpPr>
          <p:nvPr>
            <p:ph type="body" sz="quarter" idx="14" hasCustomPrompt="1"/>
          </p:nvPr>
        </p:nvSpPr>
        <p:spPr>
          <a:xfrm>
            <a:off x="602775" y="6202239"/>
            <a:ext cx="10831591" cy="648457"/>
          </a:xfrm>
        </p:spPr>
        <p:txBody>
          <a:bodyPr anchor="b">
            <a:noAutofit/>
          </a:bodyPr>
          <a:lstStyle>
            <a:lvl1pPr marL="0" indent="0">
              <a:lnSpc>
                <a:spcPct val="90000"/>
              </a:lnSpc>
              <a:spcBef>
                <a:spcPts val="0"/>
              </a:spcBef>
              <a:buNone/>
              <a:defRPr sz="1000" i="0"/>
            </a:lvl1pPr>
          </a:lstStyle>
          <a:p>
            <a:pPr lvl="0"/>
            <a:r>
              <a:rPr lang="en-US" dirty="0"/>
              <a:t>Citation 1</a:t>
            </a:r>
          </a:p>
          <a:p>
            <a:pPr lvl="0"/>
            <a:r>
              <a:rPr lang="en-US" dirty="0"/>
              <a:t>Citation 2</a:t>
            </a:r>
          </a:p>
          <a:p>
            <a:pPr lvl="0"/>
            <a:r>
              <a:rPr lang="en-US" dirty="0"/>
              <a:t>Citation 3</a:t>
            </a:r>
          </a:p>
          <a:p>
            <a:pPr lvl="0"/>
            <a:r>
              <a:rPr lang="en-US" dirty="0"/>
              <a:t>Citation 4</a:t>
            </a:r>
          </a:p>
        </p:txBody>
      </p:sp>
      <p:sp>
        <p:nvSpPr>
          <p:cNvPr id="15" name="Text Placeholder 13">
            <a:extLst>
              <a:ext uri="{FF2B5EF4-FFF2-40B4-BE49-F238E27FC236}">
                <a16:creationId xmlns:a16="http://schemas.microsoft.com/office/drawing/2014/main" id="{0EB4238C-AAA7-41C3-A006-58B51ED9AA16}"/>
              </a:ext>
            </a:extLst>
          </p:cNvPr>
          <p:cNvSpPr>
            <a:spLocks noGrp="1"/>
          </p:cNvSpPr>
          <p:nvPr>
            <p:ph type="body" sz="quarter" idx="15" hasCustomPrompt="1"/>
          </p:nvPr>
        </p:nvSpPr>
        <p:spPr>
          <a:xfrm>
            <a:off x="272106" y="5679951"/>
            <a:ext cx="11647788" cy="522288"/>
          </a:xfrm>
          <a:solidFill>
            <a:srgbClr val="993333"/>
          </a:solidFill>
          <a:ln>
            <a:solidFill>
              <a:schemeClr val="tx1"/>
            </a:solidFill>
          </a:ln>
        </p:spPr>
        <p:txBody>
          <a:bodyPr anchor="ctr"/>
          <a:lstStyle>
            <a:lvl1pPr marL="0" indent="0" algn="ctr">
              <a:buNone/>
              <a:defRPr b="0">
                <a:solidFill>
                  <a:schemeClr val="bg1"/>
                </a:solidFill>
              </a:defRPr>
            </a:lvl1pPr>
          </a:lstStyle>
          <a:p>
            <a:pPr lvl="0"/>
            <a:r>
              <a:rPr lang="en-US" dirty="0"/>
              <a:t>[Boom box] – main takeaway goes here</a:t>
            </a:r>
          </a:p>
        </p:txBody>
      </p:sp>
    </p:spTree>
    <p:extLst>
      <p:ext uri="{BB962C8B-B14F-4D97-AF65-F5344CB8AC3E}">
        <p14:creationId xmlns:p14="http://schemas.microsoft.com/office/powerpoint/2010/main" val="211808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T_Title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36600"/>
          </a:xfrm>
        </p:spPr>
        <p:txBody>
          <a:bodyPr>
            <a:normAutofit/>
          </a:bodyPr>
          <a:lstStyle>
            <a:lvl1pPr>
              <a:defRPr sz="3600">
                <a:solidFill>
                  <a:srgbClr val="993333"/>
                </a:solidFill>
              </a:defRPr>
            </a:lvl1pPr>
          </a:lstStyle>
          <a:p>
            <a:r>
              <a:rPr lang="en-US" dirty="0"/>
              <a:t>Click to edit Master title style</a:t>
            </a:r>
          </a:p>
        </p:txBody>
      </p:sp>
      <p:sp>
        <p:nvSpPr>
          <p:cNvPr id="7" name="Line 9">
            <a:extLst>
              <a:ext uri="{FF2B5EF4-FFF2-40B4-BE49-F238E27FC236}">
                <a16:creationId xmlns:a16="http://schemas.microsoft.com/office/drawing/2014/main" id="{18884C05-776A-45CE-8558-C2FBF7824892}"/>
              </a:ext>
            </a:extLst>
          </p:cNvPr>
          <p:cNvSpPr>
            <a:spLocks noChangeShapeType="1"/>
          </p:cNvSpPr>
          <p:nvPr userDrawn="1"/>
        </p:nvSpPr>
        <p:spPr bwMode="auto">
          <a:xfrm>
            <a:off x="0" y="675639"/>
            <a:ext cx="12192000" cy="0"/>
          </a:xfrm>
          <a:prstGeom prst="line">
            <a:avLst/>
          </a:prstGeom>
          <a:noFill/>
          <a:ln w="63500">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imes" charset="0"/>
              <a:ea typeface="Geneva" charset="0"/>
            </a:endParaRPr>
          </a:p>
        </p:txBody>
      </p:sp>
      <p:sp>
        <p:nvSpPr>
          <p:cNvPr id="9" name="Slide Number Placeholder 5">
            <a:extLst>
              <a:ext uri="{FF2B5EF4-FFF2-40B4-BE49-F238E27FC236}">
                <a16:creationId xmlns:a16="http://schemas.microsoft.com/office/drawing/2014/main" id="{BB8A3094-EA5C-451A-BB8A-A199D9BC5FA9}"/>
              </a:ext>
            </a:extLst>
          </p:cNvPr>
          <p:cNvSpPr>
            <a:spLocks noGrp="1"/>
          </p:cNvSpPr>
          <p:nvPr>
            <p:ph type="sldNum" sz="quarter" idx="12"/>
          </p:nvPr>
        </p:nvSpPr>
        <p:spPr>
          <a:xfrm>
            <a:off x="9394377" y="6460857"/>
            <a:ext cx="2743200" cy="365125"/>
          </a:xfrm>
        </p:spPr>
        <p:txBody>
          <a:bodyPr/>
          <a:lstStyle>
            <a:lvl1pPr>
              <a:defRPr sz="1000">
                <a:solidFill>
                  <a:schemeClr val="tx1"/>
                </a:solidFill>
              </a:defRPr>
            </a:lvl1pPr>
          </a:lstStyle>
          <a:p>
            <a:fld id="{3BECEE2F-E4EE-4C98-83C6-1D6D84EBDC92}" type="slidenum">
              <a:rPr lang="en-US" smtClean="0"/>
              <a:pPr/>
              <a:t>‹#›</a:t>
            </a:fld>
            <a:endParaRPr lang="en-US" dirty="0"/>
          </a:p>
        </p:txBody>
      </p:sp>
      <p:pic>
        <p:nvPicPr>
          <p:cNvPr id="19" name="Picture 2" descr="https://static.projects.iq.harvard.edu/files/styles/os_files_xxlarge/public/hejc/files/club_logo2.jpg?m=1515695173&amp;itok=tKAF3vVB">
            <a:extLst>
              <a:ext uri="{FF2B5EF4-FFF2-40B4-BE49-F238E27FC236}">
                <a16:creationId xmlns:a16="http://schemas.microsoft.com/office/drawing/2014/main" id="{93D59280-636D-4B81-80C7-ED8A17516A1B}"/>
              </a:ext>
            </a:extLst>
          </p:cNvPr>
          <p:cNvPicPr>
            <a:picLocks noChangeAspect="1" noChangeArrowheads="1"/>
          </p:cNvPicPr>
          <p:nvPr userDrawn="1"/>
        </p:nvPicPr>
        <p:blipFill>
          <a:blip r:embed="rId2">
            <a:clrChange>
              <a:clrFrom>
                <a:srgbClr val="E7EAE1"/>
              </a:clrFrom>
              <a:clrTo>
                <a:srgbClr val="E7EAE1">
                  <a:alpha val="0"/>
                </a:srgbClr>
              </a:clrTo>
            </a:clrChange>
            <a:extLst>
              <a:ext uri="{28A0092B-C50C-407E-A947-70E740481C1C}">
                <a14:useLocalDpi xmlns:a14="http://schemas.microsoft.com/office/drawing/2010/main" val="0"/>
              </a:ext>
            </a:extLst>
          </a:blip>
          <a:srcRect/>
          <a:stretch>
            <a:fillRect/>
          </a:stretch>
        </p:blipFill>
        <p:spPr bwMode="auto">
          <a:xfrm>
            <a:off x="108434" y="6255950"/>
            <a:ext cx="480810" cy="548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0">
            <a:extLst>
              <a:ext uri="{FF2B5EF4-FFF2-40B4-BE49-F238E27FC236}">
                <a16:creationId xmlns:a16="http://schemas.microsoft.com/office/drawing/2014/main" id="{4AB5134B-2996-4344-AE9C-20FEC946886E}"/>
              </a:ext>
            </a:extLst>
          </p:cNvPr>
          <p:cNvSpPr>
            <a:spLocks noGrp="1"/>
          </p:cNvSpPr>
          <p:nvPr>
            <p:ph type="body" sz="quarter" idx="14" hasCustomPrompt="1"/>
          </p:nvPr>
        </p:nvSpPr>
        <p:spPr>
          <a:xfrm>
            <a:off x="602775" y="6202239"/>
            <a:ext cx="10831591" cy="648457"/>
          </a:xfrm>
        </p:spPr>
        <p:txBody>
          <a:bodyPr anchor="b">
            <a:noAutofit/>
          </a:bodyPr>
          <a:lstStyle>
            <a:lvl1pPr marL="0" indent="0">
              <a:lnSpc>
                <a:spcPct val="90000"/>
              </a:lnSpc>
              <a:spcBef>
                <a:spcPts val="0"/>
              </a:spcBef>
              <a:buNone/>
              <a:defRPr sz="1000" i="0"/>
            </a:lvl1pPr>
          </a:lstStyle>
          <a:p>
            <a:pPr lvl="0"/>
            <a:r>
              <a:rPr lang="en-US" dirty="0"/>
              <a:t>Citation 1</a:t>
            </a:r>
          </a:p>
          <a:p>
            <a:pPr lvl="0"/>
            <a:r>
              <a:rPr lang="en-US" dirty="0"/>
              <a:t>Citation 2</a:t>
            </a:r>
          </a:p>
          <a:p>
            <a:pPr lvl="0"/>
            <a:r>
              <a:rPr lang="en-US" dirty="0"/>
              <a:t>Citation 3</a:t>
            </a:r>
          </a:p>
          <a:p>
            <a:pPr lvl="0"/>
            <a:r>
              <a:rPr lang="en-US" dirty="0"/>
              <a:t>Citation 4</a:t>
            </a:r>
          </a:p>
        </p:txBody>
      </p:sp>
      <p:sp>
        <p:nvSpPr>
          <p:cNvPr id="21" name="Text Placeholder 13">
            <a:extLst>
              <a:ext uri="{FF2B5EF4-FFF2-40B4-BE49-F238E27FC236}">
                <a16:creationId xmlns:a16="http://schemas.microsoft.com/office/drawing/2014/main" id="{62CFCCE9-E1C3-4994-8C87-BE54BC74A785}"/>
              </a:ext>
            </a:extLst>
          </p:cNvPr>
          <p:cNvSpPr>
            <a:spLocks noGrp="1"/>
          </p:cNvSpPr>
          <p:nvPr>
            <p:ph type="body" sz="quarter" idx="15" hasCustomPrompt="1"/>
          </p:nvPr>
        </p:nvSpPr>
        <p:spPr>
          <a:xfrm>
            <a:off x="272106" y="5679951"/>
            <a:ext cx="11647788" cy="522288"/>
          </a:xfrm>
          <a:solidFill>
            <a:srgbClr val="993333"/>
          </a:solidFill>
          <a:ln>
            <a:solidFill>
              <a:schemeClr val="tx1"/>
            </a:solidFill>
          </a:ln>
        </p:spPr>
        <p:txBody>
          <a:bodyPr anchor="ctr"/>
          <a:lstStyle>
            <a:lvl1pPr marL="0" indent="0" algn="ctr">
              <a:buNone/>
              <a:defRPr b="0">
                <a:solidFill>
                  <a:schemeClr val="bg1"/>
                </a:solidFill>
              </a:defRPr>
            </a:lvl1pPr>
          </a:lstStyle>
          <a:p>
            <a:pPr lvl="0"/>
            <a:r>
              <a:rPr lang="en-US" dirty="0"/>
              <a:t>[Boom box] – main takeaway goes here</a:t>
            </a:r>
          </a:p>
        </p:txBody>
      </p:sp>
    </p:spTree>
    <p:extLst>
      <p:ext uri="{BB962C8B-B14F-4D97-AF65-F5344CB8AC3E}">
        <p14:creationId xmlns:p14="http://schemas.microsoft.com/office/powerpoint/2010/main" val="6655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384D708-6895-4311-B972-50C809C6BB1C}"/>
              </a:ext>
            </a:extLst>
          </p:cNvPr>
          <p:cNvSpPr>
            <a:spLocks noGrp="1"/>
          </p:cNvSpPr>
          <p:nvPr>
            <p:ph type="sldNum" sz="quarter" idx="12"/>
          </p:nvPr>
        </p:nvSpPr>
        <p:spPr>
          <a:xfrm>
            <a:off x="9443805" y="6460857"/>
            <a:ext cx="2743200" cy="365125"/>
          </a:xfrm>
        </p:spPr>
        <p:txBody>
          <a:bodyPr/>
          <a:lstStyle>
            <a:lvl1pPr>
              <a:defRPr sz="1000">
                <a:solidFill>
                  <a:schemeClr val="tx1"/>
                </a:solidFill>
              </a:defRPr>
            </a:lvl1pPr>
          </a:lstStyle>
          <a:p>
            <a:fld id="{3BECEE2F-E4EE-4C98-83C6-1D6D84EBDC92}" type="slidenum">
              <a:rPr lang="en-US" smtClean="0"/>
              <a:pPr/>
              <a:t>‹#›</a:t>
            </a:fld>
            <a:endParaRPr lang="en-US" dirty="0"/>
          </a:p>
        </p:txBody>
      </p:sp>
    </p:spTree>
    <p:extLst>
      <p:ext uri="{BB962C8B-B14F-4D97-AF65-F5344CB8AC3E}">
        <p14:creationId xmlns:p14="http://schemas.microsoft.com/office/powerpoint/2010/main" val="1690674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DBA202-FA06-47B4-952F-C42ADFE2E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792A4C-EC3E-4B66-95B6-833A5B7DA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33393-1169-4751-817D-D34F426031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03FB1-B794-46EB-AA2B-021B34B166B3}" type="datetime1">
              <a:rPr lang="en-US" smtClean="0"/>
              <a:t>4/17/2021</a:t>
            </a:fld>
            <a:endParaRPr lang="en-US"/>
          </a:p>
        </p:txBody>
      </p:sp>
      <p:sp>
        <p:nvSpPr>
          <p:cNvPr id="5" name="Footer Placeholder 4">
            <a:extLst>
              <a:ext uri="{FF2B5EF4-FFF2-40B4-BE49-F238E27FC236}">
                <a16:creationId xmlns:a16="http://schemas.microsoft.com/office/drawing/2014/main" id="{500CA676-A21E-445D-A843-2E0A7F835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BE0E1C-C345-4E22-9622-35CF6D093A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A8482-1A7B-46E0-94AC-D79263E97534}" type="slidenum">
              <a:rPr lang="en-US" smtClean="0"/>
              <a:t>‹#›</a:t>
            </a:fld>
            <a:endParaRPr lang="en-US"/>
          </a:p>
        </p:txBody>
      </p:sp>
    </p:spTree>
    <p:extLst>
      <p:ext uri="{BB962C8B-B14F-4D97-AF65-F5344CB8AC3E}">
        <p14:creationId xmlns:p14="http://schemas.microsoft.com/office/powerpoint/2010/main" val="221831157"/>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656" r:id="rId3"/>
    <p:sldLayoutId id="214748365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eia.gov/totalenergy/data/browser/index.php?tbl=T01.02#/?f=M&amp;start=197301&amp;end=202012&amp;charted=1-2-3-4-6-13"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eia.gov/energyexplained/biomass/#:~:text=Biomass%20is%20renewable%20organic%20material%20that%20comes%20from%20plants%20and%20animals.&amp;text=Biomass%20contains%20stored%20chemical%20energy,gaseous%20fuels%20through%20various%20processe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eia.gov/totalenergy/data/monthly/pdf/sec1.pdf"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eia.gov/totalenergy/data/monthly/pdf/sec1.pdf"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flowcharts.llnl.gov/commodities/energ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energyliteracy.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lowcharts.llnl.gov/commodities/energy"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flowcharts.llnl.gov/commodities/energy"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flowcharts.llnl.gov/commodities/energy"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flowcharts.llnl.gov/commodities/energy"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flowcharts.llnl.gov/commodities/energy"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s://unsplash.com/s/photos/natural-gas?utm_source=unsplash&amp;utm_medium=referral&amp;utm_content=creditCopyText" TargetMode="External"/><Relationship Id="rId13" Type="http://schemas.openxmlformats.org/officeDocument/2006/relationships/image" Target="../media/image3.jpg"/><Relationship Id="rId18" Type="http://schemas.openxmlformats.org/officeDocument/2006/relationships/image" Target="../media/image8.jpeg"/><Relationship Id="rId3" Type="http://schemas.openxmlformats.org/officeDocument/2006/relationships/hyperlink" Target="https://unsplash.com/@photomasala?utm_source=unsplash&amp;utm_medium=referral&amp;utm_content=creditCopyText" TargetMode="External"/><Relationship Id="rId7" Type="http://schemas.openxmlformats.org/officeDocument/2006/relationships/hyperlink" Target="https://unsplash.com/@publicpowerorg?utm_source=unsplash&amp;utm_medium=referral&amp;utm_content=creditCopyText" TargetMode="External"/><Relationship Id="rId12" Type="http://schemas.openxmlformats.org/officeDocument/2006/relationships/hyperlink" Target="https://unsplash.com/s/photos/physics?utm_source=unsplash&amp;utm_medium=referral&amp;utm_content=creditCopyText" TargetMode="External"/><Relationship Id="rId17" Type="http://schemas.openxmlformats.org/officeDocument/2006/relationships/image" Target="../media/image7.jpeg"/><Relationship Id="rId2" Type="http://schemas.openxmlformats.org/officeDocument/2006/relationships/notesSlide" Target="../notesSlides/notesSlide4.xml"/><Relationship Id="rId16"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unsplash.com/s/photos/electricity?utm_source=unsplash&amp;utm_medium=referral&amp;utm_content=creditCopyText" TargetMode="External"/><Relationship Id="rId11" Type="http://schemas.openxmlformats.org/officeDocument/2006/relationships/hyperlink" Target="https://unsplash.com/@reims?utm_source=unsplash&amp;utm_medium=referral&amp;utm_content=creditCopyText" TargetMode="External"/><Relationship Id="rId5" Type="http://schemas.openxmlformats.org/officeDocument/2006/relationships/hyperlink" Target="https://unsplash.com/@matthewhenry?utm_source=unsplash&amp;utm_medium=referral&amp;utm_content=creditCopyText" TargetMode="External"/><Relationship Id="rId15" Type="http://schemas.openxmlformats.org/officeDocument/2006/relationships/image" Target="../media/image5.jpg"/><Relationship Id="rId10" Type="http://schemas.openxmlformats.org/officeDocument/2006/relationships/hyperlink" Target="https://unsplash.com/s/photos/food?utm_source=unsplash&amp;utm_medium=referral&amp;utm_content=creditCopyText" TargetMode="External"/><Relationship Id="rId19" Type="http://schemas.openxmlformats.org/officeDocument/2006/relationships/image" Target="../media/image9.jpeg"/><Relationship Id="rId4" Type="http://schemas.openxmlformats.org/officeDocument/2006/relationships/hyperlink" Target="https://unsplash.com/s/photos/britain-flag?utm_source=unsplash&amp;utm_medium=referral&amp;utm_content=creditCopyText" TargetMode="External"/><Relationship Id="rId9" Type="http://schemas.openxmlformats.org/officeDocument/2006/relationships/hyperlink" Target="https://unsplash.com/@danielcgold?utm_source=unsplash&amp;utm_medium=referral&amp;utm_content=creditCopyText" TargetMode="External"/><Relationship Id="rId1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r-graph-gallery.com/sankey-diagram" TargetMode="External"/><Relationship Id="rId2" Type="http://schemas.openxmlformats.org/officeDocument/2006/relationships/hyperlink" Target="https://www.python-graph-gallery.com/sankey-diagram/"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youtube.com/watch?v=_Ckc7X0Gg-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ia.gov/totalenergy/data/annual/archive/038409.pdf"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ia.gov/totalenergy/data/monthly/pdf/sec1.pdf"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eia.gov/totalenergy/data/monthly/pdf/sec1.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ia.gov/totalenergy/data/monthly/pdf/sec1.pdf"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0707"/>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7922F-235F-4B5F-9B18-E2F5EE4F7472}"/>
              </a:ext>
            </a:extLst>
          </p:cNvPr>
          <p:cNvSpPr>
            <a:spLocks noGrp="1"/>
          </p:cNvSpPr>
          <p:nvPr>
            <p:ph type="ctrTitle"/>
          </p:nvPr>
        </p:nvSpPr>
        <p:spPr>
          <a:xfrm>
            <a:off x="196645" y="0"/>
            <a:ext cx="7620000" cy="1129060"/>
          </a:xfrm>
        </p:spPr>
        <p:txBody>
          <a:bodyPr/>
          <a:lstStyle/>
          <a:p>
            <a:pPr algn="l"/>
            <a:r>
              <a:rPr lang="en-US" dirty="0">
                <a:solidFill>
                  <a:schemeClr val="bg1"/>
                </a:solidFill>
              </a:rPr>
              <a:t>Energy Flows</a:t>
            </a:r>
          </a:p>
        </p:txBody>
      </p:sp>
      <p:sp>
        <p:nvSpPr>
          <p:cNvPr id="6" name="Subtitle 5">
            <a:extLst>
              <a:ext uri="{FF2B5EF4-FFF2-40B4-BE49-F238E27FC236}">
                <a16:creationId xmlns:a16="http://schemas.microsoft.com/office/drawing/2014/main" id="{2A0155C2-8261-4A98-82FD-0ED7AA51931B}"/>
              </a:ext>
            </a:extLst>
          </p:cNvPr>
          <p:cNvSpPr>
            <a:spLocks noGrp="1"/>
          </p:cNvSpPr>
          <p:nvPr>
            <p:ph type="subTitle" idx="1"/>
          </p:nvPr>
        </p:nvSpPr>
        <p:spPr>
          <a:xfrm>
            <a:off x="196645" y="4921866"/>
            <a:ext cx="7423355" cy="1276178"/>
          </a:xfrm>
        </p:spPr>
        <p:txBody>
          <a:bodyPr>
            <a:normAutofit lnSpcReduction="10000"/>
          </a:bodyPr>
          <a:lstStyle/>
          <a:p>
            <a:pPr algn="l"/>
            <a:r>
              <a:rPr lang="en-US" dirty="0">
                <a:solidFill>
                  <a:schemeClr val="bg1"/>
                </a:solidFill>
              </a:rPr>
              <a:t>Harvard Energy Journal Club</a:t>
            </a:r>
          </a:p>
          <a:p>
            <a:pPr algn="l"/>
            <a:r>
              <a:rPr lang="en-US" dirty="0">
                <a:solidFill>
                  <a:schemeClr val="bg1"/>
                </a:solidFill>
              </a:rPr>
              <a:t>Brooks T. Clingman</a:t>
            </a:r>
          </a:p>
          <a:p>
            <a:pPr algn="l"/>
            <a:r>
              <a:rPr lang="en-US" dirty="0">
                <a:solidFill>
                  <a:schemeClr val="bg1"/>
                </a:solidFill>
              </a:rPr>
              <a:t>MIT Graduate Student, Materials Science</a:t>
            </a:r>
          </a:p>
        </p:txBody>
      </p:sp>
      <p:pic>
        <p:nvPicPr>
          <p:cNvPr id="3" name="Picture 2">
            <a:extLst>
              <a:ext uri="{FF2B5EF4-FFF2-40B4-BE49-F238E27FC236}">
                <a16:creationId xmlns:a16="http://schemas.microsoft.com/office/drawing/2014/main" id="{0D82E866-A3E9-4C36-942D-2E22B38F3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8" name="Title 4">
            <a:extLst>
              <a:ext uri="{FF2B5EF4-FFF2-40B4-BE49-F238E27FC236}">
                <a16:creationId xmlns:a16="http://schemas.microsoft.com/office/drawing/2014/main" id="{D60B8083-8CF0-4FC2-8190-C2F0BE5E4F7F}"/>
              </a:ext>
            </a:extLst>
          </p:cNvPr>
          <p:cNvSpPr txBox="1">
            <a:spLocks/>
          </p:cNvSpPr>
          <p:nvPr/>
        </p:nvSpPr>
        <p:spPr>
          <a:xfrm>
            <a:off x="196645" y="1081547"/>
            <a:ext cx="7620000" cy="6096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993333"/>
                </a:solidFill>
                <a:latin typeface="Arial" panose="020B0604020202020204" pitchFamily="34" charset="0"/>
                <a:ea typeface="+mj-ea"/>
                <a:cs typeface="Arial" panose="020B0604020202020204" pitchFamily="34" charset="0"/>
              </a:defRPr>
            </a:lvl1pPr>
          </a:lstStyle>
          <a:p>
            <a:pPr algn="l"/>
            <a:r>
              <a:rPr lang="en-US" sz="3200" dirty="0">
                <a:solidFill>
                  <a:schemeClr val="bg1"/>
                </a:solidFill>
              </a:rPr>
              <a:t>A Friday Sankey Diagram Festival</a:t>
            </a:r>
          </a:p>
        </p:txBody>
      </p:sp>
      <p:sp>
        <p:nvSpPr>
          <p:cNvPr id="9" name="TextBox 8">
            <a:extLst>
              <a:ext uri="{FF2B5EF4-FFF2-40B4-BE49-F238E27FC236}">
                <a16:creationId xmlns:a16="http://schemas.microsoft.com/office/drawing/2014/main" id="{1CCB8095-E396-4886-96D2-C5D745DDEC3F}"/>
              </a:ext>
            </a:extLst>
          </p:cNvPr>
          <p:cNvSpPr txBox="1"/>
          <p:nvPr/>
        </p:nvSpPr>
        <p:spPr>
          <a:xfrm>
            <a:off x="10382865" y="6596390"/>
            <a:ext cx="1809135" cy="261610"/>
          </a:xfrm>
          <a:prstGeom prst="rect">
            <a:avLst/>
          </a:prstGeom>
          <a:noFill/>
        </p:spPr>
        <p:txBody>
          <a:bodyPr wrap="square" rtlCol="0">
            <a:spAutoFit/>
          </a:bodyPr>
          <a:lstStyle/>
          <a:p>
            <a:pPr algn="r"/>
            <a:r>
              <a:rPr lang="en-US" sz="1100" dirty="0">
                <a:solidFill>
                  <a:schemeClr val="bg1"/>
                </a:solidFill>
              </a:rPr>
              <a:t>Credit: NASA</a:t>
            </a:r>
          </a:p>
        </p:txBody>
      </p:sp>
    </p:spTree>
    <p:extLst>
      <p:ext uri="{BB962C8B-B14F-4D97-AF65-F5344CB8AC3E}">
        <p14:creationId xmlns:p14="http://schemas.microsoft.com/office/powerpoint/2010/main" val="4283059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7CAF-CA00-4C71-9B1A-7F84551DDE8C}"/>
              </a:ext>
            </a:extLst>
          </p:cNvPr>
          <p:cNvSpPr>
            <a:spLocks noGrp="1"/>
          </p:cNvSpPr>
          <p:nvPr>
            <p:ph type="title"/>
          </p:nvPr>
        </p:nvSpPr>
        <p:spPr/>
        <p:txBody>
          <a:bodyPr/>
          <a:lstStyle/>
          <a:p>
            <a:r>
              <a:rPr lang="en-US" dirty="0"/>
              <a:t>What is “renewables” composed of?</a:t>
            </a:r>
          </a:p>
        </p:txBody>
      </p:sp>
      <p:sp>
        <p:nvSpPr>
          <p:cNvPr id="3" name="Slide Number Placeholder 2">
            <a:extLst>
              <a:ext uri="{FF2B5EF4-FFF2-40B4-BE49-F238E27FC236}">
                <a16:creationId xmlns:a16="http://schemas.microsoft.com/office/drawing/2014/main" id="{BAE9ECF9-3BF2-495E-8617-5D4FF82C3602}"/>
              </a:ext>
            </a:extLst>
          </p:cNvPr>
          <p:cNvSpPr>
            <a:spLocks noGrp="1"/>
          </p:cNvSpPr>
          <p:nvPr>
            <p:ph type="sldNum" sz="quarter" idx="12"/>
          </p:nvPr>
        </p:nvSpPr>
        <p:spPr/>
        <p:txBody>
          <a:bodyPr/>
          <a:lstStyle/>
          <a:p>
            <a:fld id="{3BECEE2F-E4EE-4C98-83C6-1D6D84EBDC92}" type="slidenum">
              <a:rPr lang="en-US" smtClean="0"/>
              <a:pPr/>
              <a:t>10</a:t>
            </a:fld>
            <a:endParaRPr lang="en-US" dirty="0"/>
          </a:p>
        </p:txBody>
      </p:sp>
      <p:sp>
        <p:nvSpPr>
          <p:cNvPr id="4" name="Text Placeholder 3">
            <a:extLst>
              <a:ext uri="{FF2B5EF4-FFF2-40B4-BE49-F238E27FC236}">
                <a16:creationId xmlns:a16="http://schemas.microsoft.com/office/drawing/2014/main" id="{4A495435-ED32-47FA-A930-B9CA845F1628}"/>
              </a:ext>
            </a:extLst>
          </p:cNvPr>
          <p:cNvSpPr>
            <a:spLocks noGrp="1"/>
          </p:cNvSpPr>
          <p:nvPr>
            <p:ph type="body" sz="quarter" idx="14"/>
          </p:nvPr>
        </p:nvSpPr>
        <p:spPr/>
        <p:txBody>
          <a:bodyPr/>
          <a:lstStyle/>
          <a:p>
            <a:r>
              <a:rPr lang="en-US" dirty="0"/>
              <a:t>EIA, </a:t>
            </a:r>
            <a:r>
              <a:rPr lang="en-US" i="1" dirty="0"/>
              <a:t>Monthly Energy Review </a:t>
            </a:r>
            <a:r>
              <a:rPr lang="en-US" dirty="0"/>
              <a:t>(March 2021), Table 1.3; </a:t>
            </a:r>
            <a:r>
              <a:rPr lang="en-US" dirty="0">
                <a:hlinkClick r:id="rId2"/>
              </a:rPr>
              <a:t>Link</a:t>
            </a:r>
            <a:endParaRPr lang="en-US" dirty="0"/>
          </a:p>
        </p:txBody>
      </p:sp>
      <p:sp>
        <p:nvSpPr>
          <p:cNvPr id="5" name="Text Placeholder 4">
            <a:extLst>
              <a:ext uri="{FF2B5EF4-FFF2-40B4-BE49-F238E27FC236}">
                <a16:creationId xmlns:a16="http://schemas.microsoft.com/office/drawing/2014/main" id="{7C148403-1EBF-4A86-8386-308D01BFA193}"/>
              </a:ext>
            </a:extLst>
          </p:cNvPr>
          <p:cNvSpPr>
            <a:spLocks noGrp="1"/>
          </p:cNvSpPr>
          <p:nvPr>
            <p:ph type="body" sz="quarter" idx="15"/>
          </p:nvPr>
        </p:nvSpPr>
        <p:spPr/>
        <p:txBody>
          <a:bodyPr/>
          <a:lstStyle/>
          <a:p>
            <a:r>
              <a:rPr lang="en-US" dirty="0"/>
              <a:t>Historically, renewables dominated by biomass and hydroelectric</a:t>
            </a:r>
          </a:p>
        </p:txBody>
      </p:sp>
      <p:graphicFrame>
        <p:nvGraphicFramePr>
          <p:cNvPr id="6" name="Chart 5">
            <a:extLst>
              <a:ext uri="{FF2B5EF4-FFF2-40B4-BE49-F238E27FC236}">
                <a16:creationId xmlns:a16="http://schemas.microsoft.com/office/drawing/2014/main" id="{1451C22F-96D6-4CC5-9D40-0184F4EE606A}"/>
              </a:ext>
            </a:extLst>
          </p:cNvPr>
          <p:cNvGraphicFramePr>
            <a:graphicFrameLocks noGrp="1"/>
          </p:cNvGraphicFramePr>
          <p:nvPr>
            <p:extLst>
              <p:ext uri="{D42A27DB-BD31-4B8C-83A1-F6EECF244321}">
                <p14:modId xmlns:p14="http://schemas.microsoft.com/office/powerpoint/2010/main" val="3326842628"/>
              </p:ext>
            </p:extLst>
          </p:nvPr>
        </p:nvGraphicFramePr>
        <p:xfrm>
          <a:off x="68401" y="736600"/>
          <a:ext cx="12055199" cy="4918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730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3B7A-71C4-4C8F-8E68-732A52E9D31C}"/>
              </a:ext>
            </a:extLst>
          </p:cNvPr>
          <p:cNvSpPr>
            <a:spLocks noGrp="1"/>
          </p:cNvSpPr>
          <p:nvPr>
            <p:ph type="title"/>
          </p:nvPr>
        </p:nvSpPr>
        <p:spPr/>
        <p:txBody>
          <a:bodyPr/>
          <a:lstStyle/>
          <a:p>
            <a:r>
              <a:rPr lang="en-US" dirty="0"/>
              <a:t>What does biomass entail?</a:t>
            </a:r>
          </a:p>
        </p:txBody>
      </p:sp>
      <p:sp>
        <p:nvSpPr>
          <p:cNvPr id="3" name="Slide Number Placeholder 2">
            <a:extLst>
              <a:ext uri="{FF2B5EF4-FFF2-40B4-BE49-F238E27FC236}">
                <a16:creationId xmlns:a16="http://schemas.microsoft.com/office/drawing/2014/main" id="{3493A472-B6A2-43E5-879B-19F380D959B3}"/>
              </a:ext>
            </a:extLst>
          </p:cNvPr>
          <p:cNvSpPr>
            <a:spLocks noGrp="1"/>
          </p:cNvSpPr>
          <p:nvPr>
            <p:ph type="sldNum" sz="quarter" idx="12"/>
          </p:nvPr>
        </p:nvSpPr>
        <p:spPr/>
        <p:txBody>
          <a:bodyPr/>
          <a:lstStyle/>
          <a:p>
            <a:fld id="{3BECEE2F-E4EE-4C98-83C6-1D6D84EBDC92}" type="slidenum">
              <a:rPr lang="en-US" smtClean="0"/>
              <a:pPr/>
              <a:t>11</a:t>
            </a:fld>
            <a:endParaRPr lang="en-US" dirty="0"/>
          </a:p>
        </p:txBody>
      </p:sp>
      <p:sp>
        <p:nvSpPr>
          <p:cNvPr id="6" name="Text Placeholder 5">
            <a:extLst>
              <a:ext uri="{FF2B5EF4-FFF2-40B4-BE49-F238E27FC236}">
                <a16:creationId xmlns:a16="http://schemas.microsoft.com/office/drawing/2014/main" id="{D7C9C59F-8174-4D63-81C3-2B0313B4B50C}"/>
              </a:ext>
            </a:extLst>
          </p:cNvPr>
          <p:cNvSpPr>
            <a:spLocks noGrp="1"/>
          </p:cNvSpPr>
          <p:nvPr>
            <p:ph type="body" sz="quarter" idx="13"/>
          </p:nvPr>
        </p:nvSpPr>
        <p:spPr>
          <a:xfrm>
            <a:off x="7183395" y="835457"/>
            <a:ext cx="4843593" cy="4773488"/>
          </a:xfrm>
        </p:spPr>
        <p:txBody>
          <a:bodyPr>
            <a:normAutofit fontScale="77500" lnSpcReduction="20000"/>
          </a:bodyPr>
          <a:lstStyle/>
          <a:p>
            <a:pPr marL="0" indent="0">
              <a:buNone/>
            </a:pPr>
            <a:r>
              <a:rPr lang="en-US" dirty="0"/>
              <a:t>5% of total U.S. primary energy usage (5 quads)</a:t>
            </a:r>
          </a:p>
          <a:p>
            <a:r>
              <a:rPr lang="en-US" b="1" dirty="0"/>
              <a:t>46%</a:t>
            </a:r>
            <a:r>
              <a:rPr lang="en-US" dirty="0"/>
              <a:t> wood and wood-derived biomass</a:t>
            </a:r>
          </a:p>
          <a:p>
            <a:r>
              <a:rPr lang="en-US" b="1" dirty="0"/>
              <a:t>45%</a:t>
            </a:r>
            <a:r>
              <a:rPr lang="en-US" dirty="0"/>
              <a:t> biofuels (ethanol)</a:t>
            </a:r>
          </a:p>
          <a:p>
            <a:r>
              <a:rPr lang="en-US" b="1" dirty="0"/>
              <a:t>9%</a:t>
            </a:r>
            <a:r>
              <a:rPr lang="en-US" dirty="0"/>
              <a:t> municipal wastes</a:t>
            </a:r>
          </a:p>
          <a:p>
            <a:pPr marL="0" indent="0">
              <a:buNone/>
            </a:pPr>
            <a:endParaRPr lang="en-US" dirty="0"/>
          </a:p>
          <a:p>
            <a:pPr marL="0" indent="0">
              <a:buNone/>
            </a:pPr>
            <a:r>
              <a:rPr lang="en-US" dirty="0"/>
              <a:t>Which sectors consume?</a:t>
            </a:r>
          </a:p>
          <a:p>
            <a:r>
              <a:rPr lang="en-US" b="1" dirty="0"/>
              <a:t>45%</a:t>
            </a:r>
            <a:r>
              <a:rPr lang="en-US" dirty="0"/>
              <a:t> industrial (process heat, electricity)</a:t>
            </a:r>
          </a:p>
          <a:p>
            <a:r>
              <a:rPr lang="en-US" b="1" dirty="0"/>
              <a:t>28%</a:t>
            </a:r>
            <a:r>
              <a:rPr lang="en-US" dirty="0"/>
              <a:t> transportation (liquid biofuels)</a:t>
            </a:r>
          </a:p>
          <a:p>
            <a:r>
              <a:rPr lang="en-US" b="1" dirty="0"/>
              <a:t>11%</a:t>
            </a:r>
            <a:r>
              <a:rPr lang="en-US" dirty="0"/>
              <a:t> residential (heating)</a:t>
            </a:r>
          </a:p>
          <a:p>
            <a:r>
              <a:rPr lang="en-US" b="1" dirty="0"/>
              <a:t>9%</a:t>
            </a:r>
            <a:r>
              <a:rPr lang="en-US" dirty="0"/>
              <a:t> electric power (electricity)</a:t>
            </a:r>
          </a:p>
          <a:p>
            <a:r>
              <a:rPr lang="en-US" b="1" dirty="0"/>
              <a:t>3%</a:t>
            </a:r>
            <a:r>
              <a:rPr lang="en-US" dirty="0"/>
              <a:t> commercial (heating, municipal waste NG)</a:t>
            </a:r>
          </a:p>
        </p:txBody>
      </p:sp>
      <p:sp>
        <p:nvSpPr>
          <p:cNvPr id="7" name="Text Placeholder 6">
            <a:extLst>
              <a:ext uri="{FF2B5EF4-FFF2-40B4-BE49-F238E27FC236}">
                <a16:creationId xmlns:a16="http://schemas.microsoft.com/office/drawing/2014/main" id="{77F21842-D3D2-4B96-9D87-1014DDAB729D}"/>
              </a:ext>
            </a:extLst>
          </p:cNvPr>
          <p:cNvSpPr>
            <a:spLocks noGrp="1"/>
          </p:cNvSpPr>
          <p:nvPr>
            <p:ph type="body" sz="quarter" idx="14"/>
          </p:nvPr>
        </p:nvSpPr>
        <p:spPr/>
        <p:txBody>
          <a:bodyPr/>
          <a:lstStyle/>
          <a:p>
            <a:r>
              <a:rPr lang="en-US" dirty="0"/>
              <a:t>“Photosynthesis” adapted from The National Energy Education Project (public domain)</a:t>
            </a:r>
          </a:p>
          <a:p>
            <a:r>
              <a:rPr lang="en-US" dirty="0"/>
              <a:t>“Types of biomass” adapted from The National Energy Education Project (public domain)</a:t>
            </a:r>
          </a:p>
          <a:p>
            <a:r>
              <a:rPr lang="en-US" dirty="0"/>
              <a:t>EIA, </a:t>
            </a:r>
            <a:r>
              <a:rPr lang="en-US" i="1" dirty="0"/>
              <a:t>Biomass explained</a:t>
            </a:r>
            <a:r>
              <a:rPr lang="en-US" dirty="0"/>
              <a:t>, 2020; </a:t>
            </a:r>
            <a:r>
              <a:rPr lang="en-US" dirty="0">
                <a:hlinkClick r:id="rId2"/>
              </a:rPr>
              <a:t>Link</a:t>
            </a:r>
            <a:endParaRPr lang="en-US" dirty="0"/>
          </a:p>
        </p:txBody>
      </p:sp>
      <p:sp>
        <p:nvSpPr>
          <p:cNvPr id="8" name="Text Placeholder 7">
            <a:extLst>
              <a:ext uri="{FF2B5EF4-FFF2-40B4-BE49-F238E27FC236}">
                <a16:creationId xmlns:a16="http://schemas.microsoft.com/office/drawing/2014/main" id="{A0C162A3-73AD-481A-8996-24A16283CFF6}"/>
              </a:ext>
            </a:extLst>
          </p:cNvPr>
          <p:cNvSpPr>
            <a:spLocks noGrp="1"/>
          </p:cNvSpPr>
          <p:nvPr>
            <p:ph type="body" sz="quarter" idx="15"/>
          </p:nvPr>
        </p:nvSpPr>
        <p:spPr/>
        <p:txBody>
          <a:bodyPr/>
          <a:lstStyle/>
          <a:p>
            <a:r>
              <a:rPr lang="en-US" dirty="0"/>
              <a:t>Just interesting to think about</a:t>
            </a:r>
          </a:p>
        </p:txBody>
      </p:sp>
      <p:pic>
        <p:nvPicPr>
          <p:cNvPr id="2050" name="Picture 2" descr="Image with different kinds of biomass types: wood, crops, garbage, landfill gas, and alcohol fuels">
            <a:extLst>
              <a:ext uri="{FF2B5EF4-FFF2-40B4-BE49-F238E27FC236}">
                <a16:creationId xmlns:a16="http://schemas.microsoft.com/office/drawing/2014/main" id="{08E9A124-4126-4972-A725-E5EEB729E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22" y="807607"/>
            <a:ext cx="3293405" cy="41395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Photosynthesis. In the process of photosynthesis, plants convert radiant energy from the sun into chemical energy in the form of glucose or sugar. Water plus carbon dioxide plus sunlight yields glucose plus oxygen. Six water plus six carbon dioxide plus radiant energy yields sugar plus six oxygen.">
            <a:extLst>
              <a:ext uri="{FF2B5EF4-FFF2-40B4-BE49-F238E27FC236}">
                <a16:creationId xmlns:a16="http://schemas.microsoft.com/office/drawing/2014/main" id="{4C386144-BBB9-4503-964F-4F8B5DE11AC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12" y="807607"/>
            <a:ext cx="3673085" cy="341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D961-0747-4B0C-B1A2-D7F51A61F33F}"/>
              </a:ext>
            </a:extLst>
          </p:cNvPr>
          <p:cNvSpPr>
            <a:spLocks noGrp="1"/>
          </p:cNvSpPr>
          <p:nvPr>
            <p:ph type="title"/>
          </p:nvPr>
        </p:nvSpPr>
        <p:spPr/>
        <p:txBody>
          <a:bodyPr/>
          <a:lstStyle/>
          <a:p>
            <a:r>
              <a:rPr lang="en-US" dirty="0"/>
              <a:t>What are we importing?</a:t>
            </a:r>
          </a:p>
        </p:txBody>
      </p:sp>
      <p:sp>
        <p:nvSpPr>
          <p:cNvPr id="3" name="Slide Number Placeholder 2">
            <a:extLst>
              <a:ext uri="{FF2B5EF4-FFF2-40B4-BE49-F238E27FC236}">
                <a16:creationId xmlns:a16="http://schemas.microsoft.com/office/drawing/2014/main" id="{E32BD6B8-1569-4091-A8AC-C1E0864F2CDB}"/>
              </a:ext>
            </a:extLst>
          </p:cNvPr>
          <p:cNvSpPr>
            <a:spLocks noGrp="1"/>
          </p:cNvSpPr>
          <p:nvPr>
            <p:ph type="sldNum" sz="quarter" idx="12"/>
          </p:nvPr>
        </p:nvSpPr>
        <p:spPr/>
        <p:txBody>
          <a:bodyPr/>
          <a:lstStyle/>
          <a:p>
            <a:fld id="{3BECEE2F-E4EE-4C98-83C6-1D6D84EBDC92}" type="slidenum">
              <a:rPr lang="en-US" smtClean="0"/>
              <a:pPr/>
              <a:t>12</a:t>
            </a:fld>
            <a:endParaRPr lang="en-US" dirty="0"/>
          </a:p>
        </p:txBody>
      </p:sp>
      <p:sp>
        <p:nvSpPr>
          <p:cNvPr id="4" name="Text Placeholder 3">
            <a:extLst>
              <a:ext uri="{FF2B5EF4-FFF2-40B4-BE49-F238E27FC236}">
                <a16:creationId xmlns:a16="http://schemas.microsoft.com/office/drawing/2014/main" id="{3FF814DC-5732-4EDE-8752-FA3C5ECE5CF1}"/>
              </a:ext>
            </a:extLst>
          </p:cNvPr>
          <p:cNvSpPr>
            <a:spLocks noGrp="1"/>
          </p:cNvSpPr>
          <p:nvPr>
            <p:ph type="body" sz="quarter" idx="14"/>
          </p:nvPr>
        </p:nvSpPr>
        <p:spPr/>
        <p:txBody>
          <a:bodyPr/>
          <a:lstStyle/>
          <a:p>
            <a:r>
              <a:rPr lang="en-US" dirty="0"/>
              <a:t>EIA, </a:t>
            </a:r>
            <a:r>
              <a:rPr lang="en-US" i="1" dirty="0"/>
              <a:t>Monthly Energy Review </a:t>
            </a:r>
            <a:r>
              <a:rPr lang="en-US" dirty="0"/>
              <a:t>(March 2021), Table 1.4a; </a:t>
            </a:r>
            <a:r>
              <a:rPr lang="en-US" dirty="0">
                <a:hlinkClick r:id="rId2"/>
              </a:rPr>
              <a:t>Link</a:t>
            </a:r>
            <a:endParaRPr lang="en-US" dirty="0"/>
          </a:p>
        </p:txBody>
      </p:sp>
      <p:sp>
        <p:nvSpPr>
          <p:cNvPr id="5" name="Text Placeholder 4">
            <a:extLst>
              <a:ext uri="{FF2B5EF4-FFF2-40B4-BE49-F238E27FC236}">
                <a16:creationId xmlns:a16="http://schemas.microsoft.com/office/drawing/2014/main" id="{4D84AEDE-643B-4F48-96BE-8A194C3C13D9}"/>
              </a:ext>
            </a:extLst>
          </p:cNvPr>
          <p:cNvSpPr>
            <a:spLocks noGrp="1"/>
          </p:cNvSpPr>
          <p:nvPr>
            <p:ph type="body" sz="quarter" idx="15"/>
          </p:nvPr>
        </p:nvSpPr>
        <p:spPr/>
        <p:txBody>
          <a:bodyPr/>
          <a:lstStyle/>
          <a:p>
            <a:r>
              <a:rPr lang="en-US" dirty="0"/>
              <a:t>Crude oil imports fell after 2006 shale boom</a:t>
            </a:r>
          </a:p>
        </p:txBody>
      </p:sp>
      <p:pic>
        <p:nvPicPr>
          <p:cNvPr id="6" name="Picture 5">
            <a:extLst>
              <a:ext uri="{FF2B5EF4-FFF2-40B4-BE49-F238E27FC236}">
                <a16:creationId xmlns:a16="http://schemas.microsoft.com/office/drawing/2014/main" id="{ACBA9FB6-7140-491D-BDE5-C3528FE13A0C}"/>
              </a:ext>
            </a:extLst>
          </p:cNvPr>
          <p:cNvPicPr>
            <a:picLocks noChangeAspect="1"/>
          </p:cNvPicPr>
          <p:nvPr/>
        </p:nvPicPr>
        <p:blipFill>
          <a:blip r:embed="rId3"/>
          <a:stretch>
            <a:fillRect/>
          </a:stretch>
        </p:blipFill>
        <p:spPr>
          <a:xfrm>
            <a:off x="571368" y="736601"/>
            <a:ext cx="11049264" cy="4892040"/>
          </a:xfrm>
          <a:prstGeom prst="rect">
            <a:avLst/>
          </a:prstGeom>
        </p:spPr>
      </p:pic>
    </p:spTree>
    <p:extLst>
      <p:ext uri="{BB962C8B-B14F-4D97-AF65-F5344CB8AC3E}">
        <p14:creationId xmlns:p14="http://schemas.microsoft.com/office/powerpoint/2010/main" val="39560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BA8B-66E0-4FAE-B404-CE42A284E0E0}"/>
              </a:ext>
            </a:extLst>
          </p:cNvPr>
          <p:cNvSpPr>
            <a:spLocks noGrp="1"/>
          </p:cNvSpPr>
          <p:nvPr>
            <p:ph type="title"/>
          </p:nvPr>
        </p:nvSpPr>
        <p:spPr/>
        <p:txBody>
          <a:bodyPr/>
          <a:lstStyle/>
          <a:p>
            <a:r>
              <a:rPr lang="en-US" dirty="0"/>
              <a:t>What are we exporting?</a:t>
            </a:r>
          </a:p>
        </p:txBody>
      </p:sp>
      <p:sp>
        <p:nvSpPr>
          <p:cNvPr id="3" name="Slide Number Placeholder 2">
            <a:extLst>
              <a:ext uri="{FF2B5EF4-FFF2-40B4-BE49-F238E27FC236}">
                <a16:creationId xmlns:a16="http://schemas.microsoft.com/office/drawing/2014/main" id="{75F1AF32-38DD-4455-8099-8FDFD25B8AE1}"/>
              </a:ext>
            </a:extLst>
          </p:cNvPr>
          <p:cNvSpPr>
            <a:spLocks noGrp="1"/>
          </p:cNvSpPr>
          <p:nvPr>
            <p:ph type="sldNum" sz="quarter" idx="12"/>
          </p:nvPr>
        </p:nvSpPr>
        <p:spPr/>
        <p:txBody>
          <a:bodyPr/>
          <a:lstStyle/>
          <a:p>
            <a:fld id="{3BECEE2F-E4EE-4C98-83C6-1D6D84EBDC92}" type="slidenum">
              <a:rPr lang="en-US" smtClean="0"/>
              <a:pPr/>
              <a:t>13</a:t>
            </a:fld>
            <a:endParaRPr lang="en-US" dirty="0"/>
          </a:p>
        </p:txBody>
      </p:sp>
      <p:sp>
        <p:nvSpPr>
          <p:cNvPr id="4" name="Text Placeholder 3">
            <a:extLst>
              <a:ext uri="{FF2B5EF4-FFF2-40B4-BE49-F238E27FC236}">
                <a16:creationId xmlns:a16="http://schemas.microsoft.com/office/drawing/2014/main" id="{E5AEBBC8-8998-4606-B0D9-9CF4FEE3898B}"/>
              </a:ext>
            </a:extLst>
          </p:cNvPr>
          <p:cNvSpPr>
            <a:spLocks noGrp="1"/>
          </p:cNvSpPr>
          <p:nvPr>
            <p:ph type="body" sz="quarter" idx="14"/>
          </p:nvPr>
        </p:nvSpPr>
        <p:spPr/>
        <p:txBody>
          <a:bodyPr/>
          <a:lstStyle/>
          <a:p>
            <a:r>
              <a:rPr lang="en-US" dirty="0"/>
              <a:t>EIA, </a:t>
            </a:r>
            <a:r>
              <a:rPr lang="en-US" i="1" dirty="0"/>
              <a:t>Monthly Energy Review </a:t>
            </a:r>
            <a:r>
              <a:rPr lang="en-US" dirty="0"/>
              <a:t>(March 2021), Table 1.4b; </a:t>
            </a:r>
            <a:r>
              <a:rPr lang="en-US" dirty="0">
                <a:hlinkClick r:id="rId2"/>
              </a:rPr>
              <a:t>Link</a:t>
            </a:r>
            <a:endParaRPr lang="en-US" dirty="0"/>
          </a:p>
        </p:txBody>
      </p:sp>
      <p:sp>
        <p:nvSpPr>
          <p:cNvPr id="5" name="Text Placeholder 4">
            <a:extLst>
              <a:ext uri="{FF2B5EF4-FFF2-40B4-BE49-F238E27FC236}">
                <a16:creationId xmlns:a16="http://schemas.microsoft.com/office/drawing/2014/main" id="{B1B0F985-CF8D-47B8-846E-BD00E29C804B}"/>
              </a:ext>
            </a:extLst>
          </p:cNvPr>
          <p:cNvSpPr>
            <a:spLocks noGrp="1"/>
          </p:cNvSpPr>
          <p:nvPr>
            <p:ph type="body" sz="quarter" idx="15"/>
          </p:nvPr>
        </p:nvSpPr>
        <p:spPr/>
        <p:txBody>
          <a:bodyPr/>
          <a:lstStyle/>
          <a:p>
            <a:r>
              <a:rPr lang="en-US" dirty="0"/>
              <a:t>Crude oil, petroleum products exports rose after 2006 shale boom</a:t>
            </a:r>
          </a:p>
        </p:txBody>
      </p:sp>
      <p:pic>
        <p:nvPicPr>
          <p:cNvPr id="6" name="Picture 5">
            <a:extLst>
              <a:ext uri="{FF2B5EF4-FFF2-40B4-BE49-F238E27FC236}">
                <a16:creationId xmlns:a16="http://schemas.microsoft.com/office/drawing/2014/main" id="{4331620E-410C-4E19-A94D-31EF634DC22F}"/>
              </a:ext>
            </a:extLst>
          </p:cNvPr>
          <p:cNvPicPr>
            <a:picLocks noChangeAspect="1"/>
          </p:cNvPicPr>
          <p:nvPr/>
        </p:nvPicPr>
        <p:blipFill>
          <a:blip r:embed="rId3"/>
          <a:stretch>
            <a:fillRect/>
          </a:stretch>
        </p:blipFill>
        <p:spPr>
          <a:xfrm>
            <a:off x="561688" y="738483"/>
            <a:ext cx="11068625" cy="4892040"/>
          </a:xfrm>
          <a:prstGeom prst="rect">
            <a:avLst/>
          </a:prstGeom>
        </p:spPr>
      </p:pic>
    </p:spTree>
    <p:extLst>
      <p:ext uri="{BB962C8B-B14F-4D97-AF65-F5344CB8AC3E}">
        <p14:creationId xmlns:p14="http://schemas.microsoft.com/office/powerpoint/2010/main" val="41778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114B79-2A87-401C-869F-FC1589757048}"/>
              </a:ext>
            </a:extLst>
          </p:cNvPr>
          <p:cNvSpPr>
            <a:spLocks noGrp="1"/>
          </p:cNvSpPr>
          <p:nvPr>
            <p:ph type="sldNum" sz="quarter" idx="12"/>
          </p:nvPr>
        </p:nvSpPr>
        <p:spPr/>
        <p:txBody>
          <a:bodyPr/>
          <a:lstStyle/>
          <a:p>
            <a:fld id="{3BECEE2F-E4EE-4C98-83C6-1D6D84EBDC92}" type="slidenum">
              <a:rPr lang="en-US" smtClean="0"/>
              <a:pPr/>
              <a:t>14</a:t>
            </a:fld>
            <a:endParaRPr lang="en-US" dirty="0"/>
          </a:p>
        </p:txBody>
      </p:sp>
      <p:pic>
        <p:nvPicPr>
          <p:cNvPr id="7" name="Picture 6">
            <a:extLst>
              <a:ext uri="{FF2B5EF4-FFF2-40B4-BE49-F238E27FC236}">
                <a16:creationId xmlns:a16="http://schemas.microsoft.com/office/drawing/2014/main" id="{75D20CAA-1EBD-4697-8664-8E5673F78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8" name="Title 4">
            <a:extLst>
              <a:ext uri="{FF2B5EF4-FFF2-40B4-BE49-F238E27FC236}">
                <a16:creationId xmlns:a16="http://schemas.microsoft.com/office/drawing/2014/main" id="{5187116A-678B-4EC9-8B96-DF405DDBDA67}"/>
              </a:ext>
            </a:extLst>
          </p:cNvPr>
          <p:cNvSpPr txBox="1">
            <a:spLocks/>
          </p:cNvSpPr>
          <p:nvPr/>
        </p:nvSpPr>
        <p:spPr>
          <a:xfrm>
            <a:off x="3409950" y="6128990"/>
            <a:ext cx="8303303" cy="729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Part 2: Near-Present Energy Flows</a:t>
            </a:r>
          </a:p>
        </p:txBody>
      </p:sp>
      <p:sp>
        <p:nvSpPr>
          <p:cNvPr id="5" name="TextBox 4">
            <a:extLst>
              <a:ext uri="{FF2B5EF4-FFF2-40B4-BE49-F238E27FC236}">
                <a16:creationId xmlns:a16="http://schemas.microsoft.com/office/drawing/2014/main" id="{E6AF606A-367C-4D19-9B51-C52C0DD59883}"/>
              </a:ext>
            </a:extLst>
          </p:cNvPr>
          <p:cNvSpPr txBox="1"/>
          <p:nvPr/>
        </p:nvSpPr>
        <p:spPr>
          <a:xfrm>
            <a:off x="10382865" y="6596390"/>
            <a:ext cx="1809135" cy="261610"/>
          </a:xfrm>
          <a:prstGeom prst="rect">
            <a:avLst/>
          </a:prstGeom>
          <a:noFill/>
        </p:spPr>
        <p:txBody>
          <a:bodyPr wrap="square" rtlCol="0">
            <a:spAutoFit/>
          </a:bodyPr>
          <a:lstStyle/>
          <a:p>
            <a:pPr algn="r"/>
            <a:r>
              <a:rPr lang="en-US" sz="1100" dirty="0">
                <a:solidFill>
                  <a:schemeClr val="bg1"/>
                </a:solidFill>
              </a:rPr>
              <a:t>Credit: NASA</a:t>
            </a:r>
          </a:p>
        </p:txBody>
      </p:sp>
    </p:spTree>
    <p:extLst>
      <p:ext uri="{BB962C8B-B14F-4D97-AF65-F5344CB8AC3E}">
        <p14:creationId xmlns:p14="http://schemas.microsoft.com/office/powerpoint/2010/main" val="224621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98D4-4DBF-499C-AD25-25C87A343FAD}"/>
              </a:ext>
            </a:extLst>
          </p:cNvPr>
          <p:cNvSpPr>
            <a:spLocks noGrp="1"/>
          </p:cNvSpPr>
          <p:nvPr>
            <p:ph type="sldNum" sz="quarter" idx="12"/>
          </p:nvPr>
        </p:nvSpPr>
        <p:spPr/>
        <p:txBody>
          <a:bodyPr/>
          <a:lstStyle/>
          <a:p>
            <a:fld id="{3BECEE2F-E4EE-4C98-83C6-1D6D84EBDC92}" type="slidenum">
              <a:rPr lang="en-US" smtClean="0"/>
              <a:pPr/>
              <a:t>15</a:t>
            </a:fld>
            <a:endParaRPr lang="en-US" dirty="0"/>
          </a:p>
        </p:txBody>
      </p:sp>
      <p:pic>
        <p:nvPicPr>
          <p:cNvPr id="3074" name="Picture 2" descr="https://flowcharts.llnl.gov/content/assets/images/energy/us/Energy_US_2020.png">
            <a:extLst>
              <a:ext uri="{FF2B5EF4-FFF2-40B4-BE49-F238E27FC236}">
                <a16:creationId xmlns:a16="http://schemas.microsoft.com/office/drawing/2014/main" id="{6538CB32-5ECF-48E8-9FF2-143AAAB0E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07" y="0"/>
            <a:ext cx="1166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3">
            <a:extLst>
              <a:ext uri="{FF2B5EF4-FFF2-40B4-BE49-F238E27FC236}">
                <a16:creationId xmlns:a16="http://schemas.microsoft.com/office/drawing/2014/main" id="{AAAA9F62-4E8C-4AA1-96A1-E7705719C085}"/>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Electrification critical to decarbonize; long way to go for industrial &amp; transportation</a:t>
            </a:r>
          </a:p>
        </p:txBody>
      </p:sp>
      <p:sp>
        <p:nvSpPr>
          <p:cNvPr id="6" name="Rectangle 5">
            <a:extLst>
              <a:ext uri="{FF2B5EF4-FFF2-40B4-BE49-F238E27FC236}">
                <a16:creationId xmlns:a16="http://schemas.microsoft.com/office/drawing/2014/main" id="{9CA9B792-4FD5-4DC9-A13E-F8AB3506A2A6}"/>
              </a:ext>
            </a:extLst>
          </p:cNvPr>
          <p:cNvSpPr/>
          <p:nvPr/>
        </p:nvSpPr>
        <p:spPr>
          <a:xfrm>
            <a:off x="9443805" y="5918631"/>
            <a:ext cx="2674130" cy="246221"/>
          </a:xfrm>
          <a:prstGeom prst="rect">
            <a:avLst/>
          </a:prstGeom>
        </p:spPr>
        <p:txBody>
          <a:bodyPr wrap="none">
            <a:spAutoFit/>
          </a:bodyPr>
          <a:lstStyle/>
          <a:p>
            <a:r>
              <a:rPr lang="en-US" sz="1000" dirty="0">
                <a:hlinkClick r:id="rId4"/>
              </a:rPr>
              <a:t>https://flowcharts.llnl.gov/commodities/energy</a:t>
            </a:r>
            <a:endParaRPr lang="en-US" sz="1000" dirty="0"/>
          </a:p>
        </p:txBody>
      </p:sp>
    </p:spTree>
    <p:extLst>
      <p:ext uri="{BB962C8B-B14F-4D97-AF65-F5344CB8AC3E}">
        <p14:creationId xmlns:p14="http://schemas.microsoft.com/office/powerpoint/2010/main" val="41412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62C6A-2248-47AE-B192-FC325A231794}"/>
              </a:ext>
            </a:extLst>
          </p:cNvPr>
          <p:cNvSpPr>
            <a:spLocks noGrp="1"/>
          </p:cNvSpPr>
          <p:nvPr>
            <p:ph type="sldNum" sz="quarter" idx="12"/>
          </p:nvPr>
        </p:nvSpPr>
        <p:spPr/>
        <p:txBody>
          <a:bodyPr/>
          <a:lstStyle/>
          <a:p>
            <a:fld id="{3BECEE2F-E4EE-4C98-83C6-1D6D84EBDC92}" type="slidenum">
              <a:rPr lang="en-US" smtClean="0"/>
              <a:pPr/>
              <a:t>16</a:t>
            </a:fld>
            <a:endParaRPr lang="en-US" dirty="0"/>
          </a:p>
        </p:txBody>
      </p:sp>
      <p:pic>
        <p:nvPicPr>
          <p:cNvPr id="21506" name="Picture 2" descr="The diagram above is too small to read in detail; for best understanding, it requires a large wall display. The interactive online version at    http://energyliteracy.com    allows the viewer to drill down into any particular industry sector and understand the energy that it produces or consumes.">
            <a:extLst>
              <a:ext uri="{FF2B5EF4-FFF2-40B4-BE49-F238E27FC236}">
                <a16:creationId xmlns:a16="http://schemas.microsoft.com/office/drawing/2014/main" id="{F37DDEC6-8268-4D77-90E0-A59A5406F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6" y="0"/>
            <a:ext cx="9632950" cy="6418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a:extLst>
              <a:ext uri="{FF2B5EF4-FFF2-40B4-BE49-F238E27FC236}">
                <a16:creationId xmlns:a16="http://schemas.microsoft.com/office/drawing/2014/main" id="{A3DA2362-8B78-4A36-BB2D-8AB9D3921030}"/>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hlinkClick r:id="rId4">
                  <a:extLst>
                    <a:ext uri="{A12FA001-AC4F-418D-AE19-62706E023703}">
                      <ahyp:hlinkClr xmlns:ahyp="http://schemas.microsoft.com/office/drawing/2018/hyperlinkcolor" val="tx"/>
                    </a:ext>
                  </a:extLst>
                </a:hlinkClick>
              </a:rPr>
              <a:t>http://energyliteracy.com/</a:t>
            </a:r>
            <a:r>
              <a:rPr lang="en-US" sz="2400" dirty="0"/>
              <a:t> (Awesome tool!)</a:t>
            </a:r>
          </a:p>
        </p:txBody>
      </p:sp>
    </p:spTree>
    <p:extLst>
      <p:ext uri="{BB962C8B-B14F-4D97-AF65-F5344CB8AC3E}">
        <p14:creationId xmlns:p14="http://schemas.microsoft.com/office/powerpoint/2010/main" val="8080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6EDEC-0390-4EAE-ABE0-05E8AE93B36E}"/>
              </a:ext>
            </a:extLst>
          </p:cNvPr>
          <p:cNvSpPr>
            <a:spLocks noGrp="1"/>
          </p:cNvSpPr>
          <p:nvPr>
            <p:ph type="sldNum" sz="quarter" idx="12"/>
          </p:nvPr>
        </p:nvSpPr>
        <p:spPr/>
        <p:txBody>
          <a:bodyPr/>
          <a:lstStyle/>
          <a:p>
            <a:fld id="{3BECEE2F-E4EE-4C98-83C6-1D6D84EBDC92}" type="slidenum">
              <a:rPr lang="en-US" smtClean="0"/>
              <a:pPr/>
              <a:t>17</a:t>
            </a:fld>
            <a:endParaRPr lang="en-US" dirty="0"/>
          </a:p>
        </p:txBody>
      </p:sp>
      <p:pic>
        <p:nvPicPr>
          <p:cNvPr id="4098" name="Picture 2" descr="https://flowcharts.llnl.gov/content/assets/images/charts/Energy/Energy_2018_United-States_MA.png">
            <a:extLst>
              <a:ext uri="{FF2B5EF4-FFF2-40B4-BE49-F238E27FC236}">
                <a16:creationId xmlns:a16="http://schemas.microsoft.com/office/drawing/2014/main" id="{7AE0757F-CD35-4154-B2F5-CA559B7AB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0"/>
            <a:ext cx="11515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a:extLst>
              <a:ext uri="{FF2B5EF4-FFF2-40B4-BE49-F238E27FC236}">
                <a16:creationId xmlns:a16="http://schemas.microsoft.com/office/drawing/2014/main" id="{F847C5FC-AF7A-4026-A12D-4033A3E2CA91}"/>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Natural gas major energy source for residential and commercial (heat)</a:t>
            </a:r>
          </a:p>
        </p:txBody>
      </p:sp>
      <p:sp>
        <p:nvSpPr>
          <p:cNvPr id="6" name="Rectangle 5">
            <a:extLst>
              <a:ext uri="{FF2B5EF4-FFF2-40B4-BE49-F238E27FC236}">
                <a16:creationId xmlns:a16="http://schemas.microsoft.com/office/drawing/2014/main" id="{5320E62D-525B-4B25-9645-FED8BC559AD7}"/>
              </a:ext>
            </a:extLst>
          </p:cNvPr>
          <p:cNvSpPr/>
          <p:nvPr/>
        </p:nvSpPr>
        <p:spPr>
          <a:xfrm>
            <a:off x="9443805" y="5918631"/>
            <a:ext cx="2674130" cy="246221"/>
          </a:xfrm>
          <a:prstGeom prst="rect">
            <a:avLst/>
          </a:prstGeom>
        </p:spPr>
        <p:txBody>
          <a:bodyPr wrap="none">
            <a:spAutoFit/>
          </a:bodyPr>
          <a:lstStyle/>
          <a:p>
            <a:r>
              <a:rPr lang="en-US" sz="1000" dirty="0">
                <a:hlinkClick r:id="rId3"/>
              </a:rPr>
              <a:t>https://flowcharts.llnl.gov/commodities/energy</a:t>
            </a:r>
            <a:endParaRPr lang="en-US" sz="1000" dirty="0"/>
          </a:p>
        </p:txBody>
      </p:sp>
    </p:spTree>
    <p:extLst>
      <p:ext uri="{BB962C8B-B14F-4D97-AF65-F5344CB8AC3E}">
        <p14:creationId xmlns:p14="http://schemas.microsoft.com/office/powerpoint/2010/main" val="2857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0DBFE-0974-4D75-B99B-F62A4C074390}"/>
              </a:ext>
            </a:extLst>
          </p:cNvPr>
          <p:cNvSpPr>
            <a:spLocks noGrp="1"/>
          </p:cNvSpPr>
          <p:nvPr>
            <p:ph type="sldNum" sz="quarter" idx="12"/>
          </p:nvPr>
        </p:nvSpPr>
        <p:spPr/>
        <p:txBody>
          <a:bodyPr/>
          <a:lstStyle/>
          <a:p>
            <a:fld id="{3BECEE2F-E4EE-4C98-83C6-1D6D84EBDC92}" type="slidenum">
              <a:rPr lang="en-US" smtClean="0"/>
              <a:pPr/>
              <a:t>18</a:t>
            </a:fld>
            <a:endParaRPr lang="en-US" dirty="0"/>
          </a:p>
        </p:txBody>
      </p:sp>
      <p:pic>
        <p:nvPicPr>
          <p:cNvPr id="5122" name="Picture 2" descr="https://flowcharts.llnl.gov/content/assets/images/charts/Energy/Energy_2018_United-States_TX.png">
            <a:extLst>
              <a:ext uri="{FF2B5EF4-FFF2-40B4-BE49-F238E27FC236}">
                <a16:creationId xmlns:a16="http://schemas.microsoft.com/office/drawing/2014/main" id="{34CF1336-2163-4F2D-9308-6B9CB168F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0"/>
            <a:ext cx="11468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99FC55F2-A67F-4248-A352-7FEE0F854F0B}"/>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Texas industry powered by oil &amp; gas</a:t>
            </a:r>
          </a:p>
        </p:txBody>
      </p:sp>
      <p:sp>
        <p:nvSpPr>
          <p:cNvPr id="5" name="Rectangle 4">
            <a:extLst>
              <a:ext uri="{FF2B5EF4-FFF2-40B4-BE49-F238E27FC236}">
                <a16:creationId xmlns:a16="http://schemas.microsoft.com/office/drawing/2014/main" id="{8D305B6D-6562-49A7-9BDC-09E62F8E604D}"/>
              </a:ext>
            </a:extLst>
          </p:cNvPr>
          <p:cNvSpPr/>
          <p:nvPr/>
        </p:nvSpPr>
        <p:spPr>
          <a:xfrm>
            <a:off x="9443805" y="5918631"/>
            <a:ext cx="2674130" cy="246221"/>
          </a:xfrm>
          <a:prstGeom prst="rect">
            <a:avLst/>
          </a:prstGeom>
        </p:spPr>
        <p:txBody>
          <a:bodyPr wrap="none">
            <a:spAutoFit/>
          </a:bodyPr>
          <a:lstStyle/>
          <a:p>
            <a:r>
              <a:rPr lang="en-US" sz="1000" dirty="0">
                <a:hlinkClick r:id="rId3"/>
              </a:rPr>
              <a:t>https://flowcharts.llnl.gov/commodities/energy</a:t>
            </a:r>
            <a:endParaRPr lang="en-US" sz="1000" dirty="0"/>
          </a:p>
        </p:txBody>
      </p:sp>
    </p:spTree>
    <p:extLst>
      <p:ext uri="{BB962C8B-B14F-4D97-AF65-F5344CB8AC3E}">
        <p14:creationId xmlns:p14="http://schemas.microsoft.com/office/powerpoint/2010/main" val="13037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0CB500-1981-4667-983F-E237186D519C}"/>
              </a:ext>
            </a:extLst>
          </p:cNvPr>
          <p:cNvSpPr>
            <a:spLocks noGrp="1"/>
          </p:cNvSpPr>
          <p:nvPr>
            <p:ph type="sldNum" sz="quarter" idx="12"/>
          </p:nvPr>
        </p:nvSpPr>
        <p:spPr/>
        <p:txBody>
          <a:bodyPr/>
          <a:lstStyle/>
          <a:p>
            <a:fld id="{3BECEE2F-E4EE-4C98-83C6-1D6D84EBDC92}" type="slidenum">
              <a:rPr lang="en-US" smtClean="0"/>
              <a:pPr/>
              <a:t>19</a:t>
            </a:fld>
            <a:endParaRPr lang="en-US" dirty="0"/>
          </a:p>
        </p:txBody>
      </p:sp>
      <p:pic>
        <p:nvPicPr>
          <p:cNvPr id="15362" name="Picture 2" descr="https://flowcharts.llnl.gov/content/assets/images/charts/Energy/Energy_2018_United-States_CA.png">
            <a:extLst>
              <a:ext uri="{FF2B5EF4-FFF2-40B4-BE49-F238E27FC236}">
                <a16:creationId xmlns:a16="http://schemas.microsoft.com/office/drawing/2014/main" id="{2D2EFC2C-D009-431E-9B70-CAC1A8898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0"/>
            <a:ext cx="11014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93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01ED-98EB-4778-810B-7DC8975D145C}"/>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BFE942B0-AA3D-48CD-9D7B-C14DFB338242}"/>
              </a:ext>
            </a:extLst>
          </p:cNvPr>
          <p:cNvSpPr>
            <a:spLocks noGrp="1"/>
          </p:cNvSpPr>
          <p:nvPr>
            <p:ph type="sldNum" sz="quarter" idx="12"/>
          </p:nvPr>
        </p:nvSpPr>
        <p:spPr/>
        <p:txBody>
          <a:bodyPr/>
          <a:lstStyle/>
          <a:p>
            <a:fld id="{3BECEE2F-E4EE-4C98-83C6-1D6D84EBDC92}" type="slidenum">
              <a:rPr lang="en-US" smtClean="0"/>
              <a:pPr/>
              <a:t>2</a:t>
            </a:fld>
            <a:endParaRPr lang="en-US" dirty="0"/>
          </a:p>
        </p:txBody>
      </p:sp>
      <p:sp>
        <p:nvSpPr>
          <p:cNvPr id="11" name="Text Placeholder 10">
            <a:extLst>
              <a:ext uri="{FF2B5EF4-FFF2-40B4-BE49-F238E27FC236}">
                <a16:creationId xmlns:a16="http://schemas.microsoft.com/office/drawing/2014/main" id="{47F013E2-528C-4CC6-AED1-3C74167A8563}"/>
              </a:ext>
            </a:extLst>
          </p:cNvPr>
          <p:cNvSpPr>
            <a:spLocks noGrp="1"/>
          </p:cNvSpPr>
          <p:nvPr>
            <p:ph type="body" sz="quarter" idx="14"/>
          </p:nvPr>
        </p:nvSpPr>
        <p:spPr/>
        <p:txBody>
          <a:bodyPr/>
          <a:lstStyle/>
          <a:p>
            <a:endParaRPr lang="en-US"/>
          </a:p>
        </p:txBody>
      </p:sp>
      <p:sp>
        <p:nvSpPr>
          <p:cNvPr id="5" name="Arrow: Pentagon 4">
            <a:extLst>
              <a:ext uri="{FF2B5EF4-FFF2-40B4-BE49-F238E27FC236}">
                <a16:creationId xmlns:a16="http://schemas.microsoft.com/office/drawing/2014/main" id="{21880599-64B3-48A1-9445-82208D741595}"/>
              </a:ext>
            </a:extLst>
          </p:cNvPr>
          <p:cNvSpPr/>
          <p:nvPr/>
        </p:nvSpPr>
        <p:spPr>
          <a:xfrm>
            <a:off x="180975" y="2301344"/>
            <a:ext cx="3781425" cy="2336152"/>
          </a:xfrm>
          <a:prstGeom prst="homePlat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Historical Energy Trends</a:t>
            </a:r>
          </a:p>
        </p:txBody>
      </p:sp>
      <p:sp>
        <p:nvSpPr>
          <p:cNvPr id="7" name="Arrow: Pentagon 6">
            <a:extLst>
              <a:ext uri="{FF2B5EF4-FFF2-40B4-BE49-F238E27FC236}">
                <a16:creationId xmlns:a16="http://schemas.microsoft.com/office/drawing/2014/main" id="{80E2F9B5-825A-49A9-BD13-33CDCD6BAE2A}"/>
              </a:ext>
            </a:extLst>
          </p:cNvPr>
          <p:cNvSpPr/>
          <p:nvPr/>
        </p:nvSpPr>
        <p:spPr>
          <a:xfrm>
            <a:off x="4186239" y="2301344"/>
            <a:ext cx="3781425" cy="2336152"/>
          </a:xfrm>
          <a:prstGeom prst="homePlate">
            <a:avLst/>
          </a:prstGeom>
          <a:solidFill>
            <a:srgbClr val="99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Near-Present Energy Flows</a:t>
            </a:r>
          </a:p>
        </p:txBody>
      </p:sp>
      <p:sp>
        <p:nvSpPr>
          <p:cNvPr id="8" name="Arrow: Pentagon 7">
            <a:extLst>
              <a:ext uri="{FF2B5EF4-FFF2-40B4-BE49-F238E27FC236}">
                <a16:creationId xmlns:a16="http://schemas.microsoft.com/office/drawing/2014/main" id="{3A6C1CCA-123E-4628-B3E2-0F000492A12A}"/>
              </a:ext>
            </a:extLst>
          </p:cNvPr>
          <p:cNvSpPr/>
          <p:nvPr/>
        </p:nvSpPr>
        <p:spPr>
          <a:xfrm>
            <a:off x="8191502" y="2301344"/>
            <a:ext cx="3781425" cy="2336152"/>
          </a:xfrm>
          <a:prstGeom prst="homePlat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Specific Energy Flow Topics</a:t>
            </a:r>
          </a:p>
        </p:txBody>
      </p:sp>
    </p:spTree>
    <p:extLst>
      <p:ext uri="{BB962C8B-B14F-4D97-AF65-F5344CB8AC3E}">
        <p14:creationId xmlns:p14="http://schemas.microsoft.com/office/powerpoint/2010/main" val="378698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66B234-197A-435C-BA97-2B639D05E626}"/>
              </a:ext>
            </a:extLst>
          </p:cNvPr>
          <p:cNvSpPr>
            <a:spLocks noGrp="1"/>
          </p:cNvSpPr>
          <p:nvPr>
            <p:ph type="sldNum" sz="quarter" idx="12"/>
          </p:nvPr>
        </p:nvSpPr>
        <p:spPr/>
        <p:txBody>
          <a:bodyPr/>
          <a:lstStyle/>
          <a:p>
            <a:fld id="{3BECEE2F-E4EE-4C98-83C6-1D6D84EBDC92}" type="slidenum">
              <a:rPr lang="en-US" smtClean="0"/>
              <a:pPr/>
              <a:t>20</a:t>
            </a:fld>
            <a:endParaRPr lang="en-US" dirty="0"/>
          </a:p>
        </p:txBody>
      </p:sp>
      <p:pic>
        <p:nvPicPr>
          <p:cNvPr id="4" name="Picture 3">
            <a:extLst>
              <a:ext uri="{FF2B5EF4-FFF2-40B4-BE49-F238E27FC236}">
                <a16:creationId xmlns:a16="http://schemas.microsoft.com/office/drawing/2014/main" id="{2F7CBE13-B4B2-4BFD-9A48-2495AA002E15}"/>
              </a:ext>
            </a:extLst>
          </p:cNvPr>
          <p:cNvPicPr>
            <a:picLocks noChangeAspect="1"/>
          </p:cNvPicPr>
          <p:nvPr/>
        </p:nvPicPr>
        <p:blipFill>
          <a:blip r:embed="rId2"/>
          <a:stretch>
            <a:fillRect/>
          </a:stretch>
        </p:blipFill>
        <p:spPr>
          <a:xfrm>
            <a:off x="1443681" y="1"/>
            <a:ext cx="9304638" cy="6203092"/>
          </a:xfrm>
          <a:prstGeom prst="rect">
            <a:avLst/>
          </a:prstGeom>
        </p:spPr>
      </p:pic>
      <p:sp>
        <p:nvSpPr>
          <p:cNvPr id="5" name="Text Placeholder 13">
            <a:extLst>
              <a:ext uri="{FF2B5EF4-FFF2-40B4-BE49-F238E27FC236}">
                <a16:creationId xmlns:a16="http://schemas.microsoft.com/office/drawing/2014/main" id="{0CCB56B6-E82A-423C-B27B-28632BE0B73D}"/>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Coal dominated China’s electricity generation in 2011</a:t>
            </a:r>
          </a:p>
        </p:txBody>
      </p:sp>
      <p:sp>
        <p:nvSpPr>
          <p:cNvPr id="6" name="Rectangle 5">
            <a:extLst>
              <a:ext uri="{FF2B5EF4-FFF2-40B4-BE49-F238E27FC236}">
                <a16:creationId xmlns:a16="http://schemas.microsoft.com/office/drawing/2014/main" id="{83F52B48-CBC8-471D-A63F-0D6FE2E1715B}"/>
              </a:ext>
            </a:extLst>
          </p:cNvPr>
          <p:cNvSpPr/>
          <p:nvPr/>
        </p:nvSpPr>
        <p:spPr>
          <a:xfrm>
            <a:off x="9443805" y="5434584"/>
            <a:ext cx="2674130" cy="246221"/>
          </a:xfrm>
          <a:prstGeom prst="rect">
            <a:avLst/>
          </a:prstGeom>
        </p:spPr>
        <p:txBody>
          <a:bodyPr wrap="none">
            <a:spAutoFit/>
          </a:bodyPr>
          <a:lstStyle/>
          <a:p>
            <a:r>
              <a:rPr lang="en-US" sz="1000" dirty="0">
                <a:hlinkClick r:id="rId3"/>
              </a:rPr>
              <a:t>https://flowcharts.llnl.gov/commodities/energy</a:t>
            </a:r>
            <a:endParaRPr lang="en-US" sz="1000" dirty="0"/>
          </a:p>
        </p:txBody>
      </p:sp>
    </p:spTree>
    <p:extLst>
      <p:ext uri="{BB962C8B-B14F-4D97-AF65-F5344CB8AC3E}">
        <p14:creationId xmlns:p14="http://schemas.microsoft.com/office/powerpoint/2010/main" val="20742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5535AE-B807-4ECB-B4C8-77F934C1970E}"/>
              </a:ext>
            </a:extLst>
          </p:cNvPr>
          <p:cNvSpPr>
            <a:spLocks noGrp="1"/>
          </p:cNvSpPr>
          <p:nvPr>
            <p:ph type="sldNum" sz="quarter" idx="12"/>
          </p:nvPr>
        </p:nvSpPr>
        <p:spPr/>
        <p:txBody>
          <a:bodyPr/>
          <a:lstStyle/>
          <a:p>
            <a:fld id="{3BECEE2F-E4EE-4C98-83C6-1D6D84EBDC92}" type="slidenum">
              <a:rPr lang="en-US" smtClean="0"/>
              <a:pPr/>
              <a:t>21</a:t>
            </a:fld>
            <a:endParaRPr lang="en-US" dirty="0"/>
          </a:p>
        </p:txBody>
      </p:sp>
      <p:pic>
        <p:nvPicPr>
          <p:cNvPr id="7170" name="Picture 2" descr="https://flowcharts.llnl.gov/content/assets/images/charts/Energy/ENERGY_2011_INDIA.png">
            <a:extLst>
              <a:ext uri="{FF2B5EF4-FFF2-40B4-BE49-F238E27FC236}">
                <a16:creationId xmlns:a16="http://schemas.microsoft.com/office/drawing/2014/main" id="{6197703C-E6ED-4139-BCD9-6D700D693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76" y="0"/>
            <a:ext cx="9299448" cy="6199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6579AABF-2E2A-4DFF-B880-20BA67C819A8}"/>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Coal dominated India’s electricity generation in 2011</a:t>
            </a:r>
          </a:p>
        </p:txBody>
      </p:sp>
      <p:sp>
        <p:nvSpPr>
          <p:cNvPr id="5" name="Rectangle 4">
            <a:extLst>
              <a:ext uri="{FF2B5EF4-FFF2-40B4-BE49-F238E27FC236}">
                <a16:creationId xmlns:a16="http://schemas.microsoft.com/office/drawing/2014/main" id="{39A762C0-9F9C-410C-ABF9-AE12A56749CD}"/>
              </a:ext>
            </a:extLst>
          </p:cNvPr>
          <p:cNvSpPr/>
          <p:nvPr/>
        </p:nvSpPr>
        <p:spPr>
          <a:xfrm>
            <a:off x="9443805" y="5434584"/>
            <a:ext cx="2674130" cy="246221"/>
          </a:xfrm>
          <a:prstGeom prst="rect">
            <a:avLst/>
          </a:prstGeom>
        </p:spPr>
        <p:txBody>
          <a:bodyPr wrap="none">
            <a:spAutoFit/>
          </a:bodyPr>
          <a:lstStyle/>
          <a:p>
            <a:r>
              <a:rPr lang="en-US" sz="1000" dirty="0">
                <a:hlinkClick r:id="rId3"/>
              </a:rPr>
              <a:t>https://flowcharts.llnl.gov/commodities/energy</a:t>
            </a:r>
            <a:endParaRPr lang="en-US" sz="1000" dirty="0"/>
          </a:p>
        </p:txBody>
      </p:sp>
    </p:spTree>
    <p:extLst>
      <p:ext uri="{BB962C8B-B14F-4D97-AF65-F5344CB8AC3E}">
        <p14:creationId xmlns:p14="http://schemas.microsoft.com/office/powerpoint/2010/main" val="33733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F5F03E-D8E9-458E-86F6-D612C0FA2EB0}"/>
              </a:ext>
            </a:extLst>
          </p:cNvPr>
          <p:cNvSpPr>
            <a:spLocks noGrp="1"/>
          </p:cNvSpPr>
          <p:nvPr>
            <p:ph type="sldNum" sz="quarter" idx="12"/>
          </p:nvPr>
        </p:nvSpPr>
        <p:spPr/>
        <p:txBody>
          <a:bodyPr/>
          <a:lstStyle/>
          <a:p>
            <a:fld id="{3BECEE2F-E4EE-4C98-83C6-1D6D84EBDC92}" type="slidenum">
              <a:rPr lang="en-US" smtClean="0"/>
              <a:pPr/>
              <a:t>22</a:t>
            </a:fld>
            <a:endParaRPr lang="en-US" dirty="0"/>
          </a:p>
        </p:txBody>
      </p:sp>
      <p:pic>
        <p:nvPicPr>
          <p:cNvPr id="8194" name="Picture 2" descr="https://flowcharts.llnl.gov/content/assets/images/charts/Energy/ENERGY_2011_WORLD.png">
            <a:extLst>
              <a:ext uri="{FF2B5EF4-FFF2-40B4-BE49-F238E27FC236}">
                <a16:creationId xmlns:a16="http://schemas.microsoft.com/office/drawing/2014/main" id="{EAA64538-B1E8-4970-ACE0-1E6F1A18E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76" y="0"/>
            <a:ext cx="9299448" cy="6199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DBB77317-1B4B-4728-A749-693BD48594CD}"/>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Fossil fuels dominate; petroleum for transportation; coal for electricity </a:t>
            </a:r>
          </a:p>
        </p:txBody>
      </p:sp>
      <p:sp>
        <p:nvSpPr>
          <p:cNvPr id="5" name="Rectangle 4">
            <a:extLst>
              <a:ext uri="{FF2B5EF4-FFF2-40B4-BE49-F238E27FC236}">
                <a16:creationId xmlns:a16="http://schemas.microsoft.com/office/drawing/2014/main" id="{4E51E7EB-6522-4BF1-ADDA-8ABBA0B19200}"/>
              </a:ext>
            </a:extLst>
          </p:cNvPr>
          <p:cNvSpPr/>
          <p:nvPr/>
        </p:nvSpPr>
        <p:spPr>
          <a:xfrm>
            <a:off x="9443805" y="5434584"/>
            <a:ext cx="2674130" cy="246221"/>
          </a:xfrm>
          <a:prstGeom prst="rect">
            <a:avLst/>
          </a:prstGeom>
        </p:spPr>
        <p:txBody>
          <a:bodyPr wrap="none">
            <a:spAutoFit/>
          </a:bodyPr>
          <a:lstStyle/>
          <a:p>
            <a:r>
              <a:rPr lang="en-US" sz="1000" dirty="0">
                <a:hlinkClick r:id="rId3"/>
              </a:rPr>
              <a:t>https://flowcharts.llnl.gov/commodities/energy</a:t>
            </a:r>
            <a:endParaRPr lang="en-US" sz="1000" dirty="0"/>
          </a:p>
        </p:txBody>
      </p:sp>
    </p:spTree>
    <p:extLst>
      <p:ext uri="{BB962C8B-B14F-4D97-AF65-F5344CB8AC3E}">
        <p14:creationId xmlns:p14="http://schemas.microsoft.com/office/powerpoint/2010/main" val="39255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114B79-2A87-401C-869F-FC15897570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ECEE2F-E4EE-4C98-83C6-1D6D84EBDC92}" type="slidenum">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4">
            <a:extLst>
              <a:ext uri="{FF2B5EF4-FFF2-40B4-BE49-F238E27FC236}">
                <a16:creationId xmlns:a16="http://schemas.microsoft.com/office/drawing/2014/main" id="{5187116A-678B-4EC9-8B96-DF405DDBDA67}"/>
              </a:ext>
            </a:extLst>
          </p:cNvPr>
          <p:cNvSpPr txBox="1">
            <a:spLocks/>
          </p:cNvSpPr>
          <p:nvPr/>
        </p:nvSpPr>
        <p:spPr>
          <a:xfrm>
            <a:off x="3409950" y="6128990"/>
            <a:ext cx="8303303" cy="729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Part 3: Specific Energy</a:t>
            </a:r>
            <a:r>
              <a:rPr lang="en-US" b="1" dirty="0">
                <a:solidFill>
                  <a:prstClr val="white"/>
                </a:solidFill>
                <a:latin typeface="Calibri Light" panose="020F0302020204030204"/>
              </a:rPr>
              <a:t> Flow Topics</a:t>
            </a:r>
            <a:endPar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3872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flowcharts.llnl.gov/content/assets/images/charts/Carbon/Carbon_2018_United-States.png">
            <a:extLst>
              <a:ext uri="{FF2B5EF4-FFF2-40B4-BE49-F238E27FC236}">
                <a16:creationId xmlns:a16="http://schemas.microsoft.com/office/drawing/2014/main" id="{38386352-76A1-4A54-AD40-4DE4747E5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4288"/>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6C21B73-CABA-47F4-B1A3-B57E55C63831}"/>
              </a:ext>
            </a:extLst>
          </p:cNvPr>
          <p:cNvSpPr>
            <a:spLocks noGrp="1"/>
          </p:cNvSpPr>
          <p:nvPr>
            <p:ph type="sldNum" sz="quarter" idx="12"/>
          </p:nvPr>
        </p:nvSpPr>
        <p:spPr/>
        <p:txBody>
          <a:bodyPr/>
          <a:lstStyle/>
          <a:p>
            <a:fld id="{3BECEE2F-E4EE-4C98-83C6-1D6D84EBDC92}" type="slidenum">
              <a:rPr lang="en-US" smtClean="0"/>
              <a:pPr/>
              <a:t>24</a:t>
            </a:fld>
            <a:endParaRPr lang="en-US" dirty="0"/>
          </a:p>
        </p:txBody>
      </p:sp>
      <p:sp>
        <p:nvSpPr>
          <p:cNvPr id="4" name="Text Placeholder 13">
            <a:extLst>
              <a:ext uri="{FF2B5EF4-FFF2-40B4-BE49-F238E27FC236}">
                <a16:creationId xmlns:a16="http://schemas.microsoft.com/office/drawing/2014/main" id="{E561548F-7083-4A65-B425-19AC97EDE5E2}"/>
              </a:ext>
            </a:extLst>
          </p:cNvPr>
          <p:cNvSpPr txBox="1">
            <a:spLocks/>
          </p:cNvSpPr>
          <p:nvPr/>
        </p:nvSpPr>
        <p:spPr>
          <a:xfrm>
            <a:off x="272106" y="6199981"/>
            <a:ext cx="11647788" cy="522288"/>
          </a:xfrm>
          <a:prstGeom prst="rect">
            <a:avLst/>
          </a:prstGeom>
          <a:solidFill>
            <a:srgbClr val="993333"/>
          </a:solidFill>
          <a:ln>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Industrial likely most difficult to decarbonize</a:t>
            </a:r>
          </a:p>
        </p:txBody>
      </p:sp>
    </p:spTree>
    <p:extLst>
      <p:ext uri="{BB962C8B-B14F-4D97-AF65-F5344CB8AC3E}">
        <p14:creationId xmlns:p14="http://schemas.microsoft.com/office/powerpoint/2010/main" val="39102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flowcharts.llnl.gov/content/assets/images/charts/Carbon/Carbon_2017_United-States_MA.png">
            <a:extLst>
              <a:ext uri="{FF2B5EF4-FFF2-40B4-BE49-F238E27FC236}">
                <a16:creationId xmlns:a16="http://schemas.microsoft.com/office/drawing/2014/main" id="{496962C4-A462-4AA6-AC8B-5C5B2B261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46050"/>
            <a:ext cx="12192000" cy="65643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8B8D50-0BF3-4E9A-9E93-BBA24C3AC4DC}"/>
              </a:ext>
            </a:extLst>
          </p:cNvPr>
          <p:cNvSpPr>
            <a:spLocks noGrp="1"/>
          </p:cNvSpPr>
          <p:nvPr>
            <p:ph type="sldNum" sz="quarter" idx="12"/>
          </p:nvPr>
        </p:nvSpPr>
        <p:spPr/>
        <p:txBody>
          <a:bodyPr/>
          <a:lstStyle/>
          <a:p>
            <a:fld id="{3BECEE2F-E4EE-4C98-83C6-1D6D84EBDC92}" type="slidenum">
              <a:rPr lang="en-US" smtClean="0"/>
              <a:pPr/>
              <a:t>25</a:t>
            </a:fld>
            <a:endParaRPr lang="en-US" dirty="0"/>
          </a:p>
        </p:txBody>
      </p:sp>
    </p:spTree>
    <p:extLst>
      <p:ext uri="{BB962C8B-B14F-4D97-AF65-F5344CB8AC3E}">
        <p14:creationId xmlns:p14="http://schemas.microsoft.com/office/powerpoint/2010/main" val="3230635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flowcharts.llnl.gov/content/assets/images/charts/Carbon/Carbon_2017_United-States_TX.png">
            <a:extLst>
              <a:ext uri="{FF2B5EF4-FFF2-40B4-BE49-F238E27FC236}">
                <a16:creationId xmlns:a16="http://schemas.microsoft.com/office/drawing/2014/main" id="{8E104255-AEC8-4860-BC67-6484E3B56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46050"/>
            <a:ext cx="12192000" cy="65643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816E5F3-7367-41FA-BB12-1ABE1C950956}"/>
              </a:ext>
            </a:extLst>
          </p:cNvPr>
          <p:cNvSpPr>
            <a:spLocks noGrp="1"/>
          </p:cNvSpPr>
          <p:nvPr>
            <p:ph type="sldNum" sz="quarter" idx="12"/>
          </p:nvPr>
        </p:nvSpPr>
        <p:spPr/>
        <p:txBody>
          <a:bodyPr/>
          <a:lstStyle/>
          <a:p>
            <a:fld id="{3BECEE2F-E4EE-4C98-83C6-1D6D84EBDC92}" type="slidenum">
              <a:rPr lang="en-US" smtClean="0"/>
              <a:pPr/>
              <a:t>26</a:t>
            </a:fld>
            <a:endParaRPr lang="en-US" dirty="0"/>
          </a:p>
        </p:txBody>
      </p:sp>
    </p:spTree>
    <p:extLst>
      <p:ext uri="{BB962C8B-B14F-4D97-AF65-F5344CB8AC3E}">
        <p14:creationId xmlns:p14="http://schemas.microsoft.com/office/powerpoint/2010/main" val="603235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E049FF-F165-4C33-802F-C9E576BBA039}"/>
              </a:ext>
            </a:extLst>
          </p:cNvPr>
          <p:cNvSpPr>
            <a:spLocks noGrp="1"/>
          </p:cNvSpPr>
          <p:nvPr>
            <p:ph type="sldNum" sz="quarter" idx="12"/>
          </p:nvPr>
        </p:nvSpPr>
        <p:spPr/>
        <p:txBody>
          <a:bodyPr/>
          <a:lstStyle/>
          <a:p>
            <a:fld id="{3BECEE2F-E4EE-4C98-83C6-1D6D84EBDC92}" type="slidenum">
              <a:rPr lang="en-US" smtClean="0"/>
              <a:pPr/>
              <a:t>27</a:t>
            </a:fld>
            <a:endParaRPr lang="en-US" dirty="0"/>
          </a:p>
        </p:txBody>
      </p:sp>
      <p:pic>
        <p:nvPicPr>
          <p:cNvPr id="16386" name="Picture 2" descr="https://flowcharts.llnl.gov/content/assets/images/charts/Carbon/Carbon_2017_United-States_CA.png">
            <a:extLst>
              <a:ext uri="{FF2B5EF4-FFF2-40B4-BE49-F238E27FC236}">
                <a16:creationId xmlns:a16="http://schemas.microsoft.com/office/drawing/2014/main" id="{DF1BE5B6-BCB7-458B-8C1B-E7118626A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5888"/>
            <a:ext cx="12192000" cy="662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011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0A6F9-B87B-4A2D-B2D7-E5066E4B41C9}"/>
              </a:ext>
            </a:extLst>
          </p:cNvPr>
          <p:cNvSpPr>
            <a:spLocks noGrp="1"/>
          </p:cNvSpPr>
          <p:nvPr>
            <p:ph type="sldNum" sz="quarter" idx="12"/>
          </p:nvPr>
        </p:nvSpPr>
        <p:spPr/>
        <p:txBody>
          <a:bodyPr/>
          <a:lstStyle/>
          <a:p>
            <a:fld id="{3BECEE2F-E4EE-4C98-83C6-1D6D84EBDC92}" type="slidenum">
              <a:rPr lang="en-US" smtClean="0"/>
              <a:pPr/>
              <a:t>28</a:t>
            </a:fld>
            <a:endParaRPr lang="en-US" dirty="0"/>
          </a:p>
        </p:txBody>
      </p:sp>
      <p:pic>
        <p:nvPicPr>
          <p:cNvPr id="12290" name="Picture 2" descr="https://flowcharts.llnl.gov/content/assets/images/charts/Water/Water_2005_United-States.png">
            <a:extLst>
              <a:ext uri="{FF2B5EF4-FFF2-40B4-BE49-F238E27FC236}">
                <a16:creationId xmlns:a16="http://schemas.microsoft.com/office/drawing/2014/main" id="{E4411C36-8B34-472B-9E29-793C7B8AE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0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1AE25-BB48-4865-89A4-3779DD2ADA53}"/>
              </a:ext>
            </a:extLst>
          </p:cNvPr>
          <p:cNvSpPr>
            <a:spLocks noGrp="1"/>
          </p:cNvSpPr>
          <p:nvPr>
            <p:ph type="sldNum" sz="quarter" idx="12"/>
          </p:nvPr>
        </p:nvSpPr>
        <p:spPr/>
        <p:txBody>
          <a:bodyPr/>
          <a:lstStyle/>
          <a:p>
            <a:fld id="{3BECEE2F-E4EE-4C98-83C6-1D6D84EBDC92}" type="slidenum">
              <a:rPr lang="en-US" smtClean="0"/>
              <a:pPr/>
              <a:t>29</a:t>
            </a:fld>
            <a:endParaRPr lang="en-US" dirty="0"/>
          </a:p>
        </p:txBody>
      </p:sp>
      <p:pic>
        <p:nvPicPr>
          <p:cNvPr id="18434" name="Picture 2" descr="https://flowcharts.llnl.gov/content/assets/images/charts/Water/Water_2005_United-States_MA.png">
            <a:extLst>
              <a:ext uri="{FF2B5EF4-FFF2-40B4-BE49-F238E27FC236}">
                <a16:creationId xmlns:a16="http://schemas.microsoft.com/office/drawing/2014/main" id="{9D5F8283-8568-4B40-9B07-6FF0CE745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269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B413-8730-4DAB-A64E-25D1438ED051}"/>
              </a:ext>
            </a:extLst>
          </p:cNvPr>
          <p:cNvSpPr>
            <a:spLocks noGrp="1"/>
          </p:cNvSpPr>
          <p:nvPr>
            <p:ph type="title"/>
          </p:nvPr>
        </p:nvSpPr>
        <p:spPr/>
        <p:txBody>
          <a:bodyPr/>
          <a:lstStyle/>
          <a:p>
            <a:r>
              <a:rPr lang="en-US" dirty="0"/>
              <a:t>Approach, “Talk Philosophy”</a:t>
            </a:r>
          </a:p>
        </p:txBody>
      </p:sp>
      <p:sp>
        <p:nvSpPr>
          <p:cNvPr id="3" name="Slide Number Placeholder 2">
            <a:extLst>
              <a:ext uri="{FF2B5EF4-FFF2-40B4-BE49-F238E27FC236}">
                <a16:creationId xmlns:a16="http://schemas.microsoft.com/office/drawing/2014/main" id="{2A85679B-66E1-450F-9B80-1A1A4F53BBE7}"/>
              </a:ext>
            </a:extLst>
          </p:cNvPr>
          <p:cNvSpPr>
            <a:spLocks noGrp="1"/>
          </p:cNvSpPr>
          <p:nvPr>
            <p:ph type="sldNum" sz="quarter" idx="12"/>
          </p:nvPr>
        </p:nvSpPr>
        <p:spPr/>
        <p:txBody>
          <a:bodyPr/>
          <a:lstStyle/>
          <a:p>
            <a:fld id="{3BECEE2F-E4EE-4C98-83C6-1D6D84EBDC92}" type="slidenum">
              <a:rPr lang="en-US" smtClean="0"/>
              <a:pPr/>
              <a:t>3</a:t>
            </a:fld>
            <a:endParaRPr lang="en-US" dirty="0"/>
          </a:p>
        </p:txBody>
      </p:sp>
      <p:sp>
        <p:nvSpPr>
          <p:cNvPr id="4" name="Text Placeholder 3">
            <a:extLst>
              <a:ext uri="{FF2B5EF4-FFF2-40B4-BE49-F238E27FC236}">
                <a16:creationId xmlns:a16="http://schemas.microsoft.com/office/drawing/2014/main" id="{7ED1B904-8A7B-450F-AD5D-DE14E2883122}"/>
              </a:ext>
            </a:extLst>
          </p:cNvPr>
          <p:cNvSpPr>
            <a:spLocks noGrp="1"/>
          </p:cNvSpPr>
          <p:nvPr>
            <p:ph type="body" sz="quarter" idx="13"/>
          </p:nvPr>
        </p:nvSpPr>
        <p:spPr/>
        <p:txBody>
          <a:bodyPr/>
          <a:lstStyle/>
          <a:p>
            <a:r>
              <a:rPr lang="en-US" dirty="0"/>
              <a:t>Learning together</a:t>
            </a:r>
          </a:p>
          <a:p>
            <a:r>
              <a:rPr lang="en-US" dirty="0"/>
              <a:t>Interactive</a:t>
            </a:r>
          </a:p>
          <a:p>
            <a:r>
              <a:rPr lang="en-US" dirty="0"/>
              <a:t>Interesting</a:t>
            </a:r>
          </a:p>
          <a:p>
            <a:r>
              <a:rPr lang="en-US" dirty="0"/>
              <a:t>Production value inversely proportional to slide number</a:t>
            </a:r>
          </a:p>
        </p:txBody>
      </p:sp>
      <p:sp>
        <p:nvSpPr>
          <p:cNvPr id="6" name="Text Placeholder 5">
            <a:extLst>
              <a:ext uri="{FF2B5EF4-FFF2-40B4-BE49-F238E27FC236}">
                <a16:creationId xmlns:a16="http://schemas.microsoft.com/office/drawing/2014/main" id="{D9A18D57-5790-472B-8204-D2B81E9DC47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789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2157-6BF5-4F07-BDBD-0385DCFEC449}"/>
              </a:ext>
            </a:extLst>
          </p:cNvPr>
          <p:cNvSpPr>
            <a:spLocks noGrp="1"/>
          </p:cNvSpPr>
          <p:nvPr>
            <p:ph type="sldNum" sz="quarter" idx="12"/>
          </p:nvPr>
        </p:nvSpPr>
        <p:spPr/>
        <p:txBody>
          <a:bodyPr/>
          <a:lstStyle/>
          <a:p>
            <a:fld id="{3BECEE2F-E4EE-4C98-83C6-1D6D84EBDC92}" type="slidenum">
              <a:rPr lang="en-US" smtClean="0"/>
              <a:pPr/>
              <a:t>30</a:t>
            </a:fld>
            <a:endParaRPr lang="en-US" dirty="0"/>
          </a:p>
        </p:txBody>
      </p:sp>
      <p:pic>
        <p:nvPicPr>
          <p:cNvPr id="19458" name="Picture 2" descr="https://flowcharts.llnl.gov/content/assets/images/charts/Water/Water_2005_United-States_TX.png">
            <a:extLst>
              <a:ext uri="{FF2B5EF4-FFF2-40B4-BE49-F238E27FC236}">
                <a16:creationId xmlns:a16="http://schemas.microsoft.com/office/drawing/2014/main" id="{DDA22791-788D-4364-9FE2-36796C9D0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76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4F5D7-4F97-43F8-AC3C-DE1409296E27}"/>
              </a:ext>
            </a:extLst>
          </p:cNvPr>
          <p:cNvSpPr>
            <a:spLocks noGrp="1"/>
          </p:cNvSpPr>
          <p:nvPr>
            <p:ph type="sldNum" sz="quarter" idx="12"/>
          </p:nvPr>
        </p:nvSpPr>
        <p:spPr/>
        <p:txBody>
          <a:bodyPr/>
          <a:lstStyle/>
          <a:p>
            <a:fld id="{3BECEE2F-E4EE-4C98-83C6-1D6D84EBDC92}" type="slidenum">
              <a:rPr lang="en-US" smtClean="0"/>
              <a:pPr/>
              <a:t>31</a:t>
            </a:fld>
            <a:endParaRPr lang="en-US" dirty="0"/>
          </a:p>
        </p:txBody>
      </p:sp>
      <p:pic>
        <p:nvPicPr>
          <p:cNvPr id="17410" name="Picture 2" descr="https://flowcharts.llnl.gov/content/assets/images/charts/Water/Water_2005_United-States_CA.png">
            <a:extLst>
              <a:ext uri="{FF2B5EF4-FFF2-40B4-BE49-F238E27FC236}">
                <a16:creationId xmlns:a16="http://schemas.microsoft.com/office/drawing/2014/main" id="{D59DEFBE-7B97-46F8-B9D8-CDB5F5516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0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78C3D-4554-4681-9668-26A0A8FCC008}"/>
              </a:ext>
            </a:extLst>
          </p:cNvPr>
          <p:cNvSpPr>
            <a:spLocks noGrp="1"/>
          </p:cNvSpPr>
          <p:nvPr>
            <p:ph type="sldNum" sz="quarter" idx="12"/>
          </p:nvPr>
        </p:nvSpPr>
        <p:spPr/>
        <p:txBody>
          <a:bodyPr/>
          <a:lstStyle/>
          <a:p>
            <a:fld id="{3BECEE2F-E4EE-4C98-83C6-1D6D84EBDC92}" type="slidenum">
              <a:rPr lang="en-US" smtClean="0"/>
              <a:pPr/>
              <a:t>32</a:t>
            </a:fld>
            <a:endParaRPr lang="en-US" dirty="0"/>
          </a:p>
        </p:txBody>
      </p:sp>
      <p:pic>
        <p:nvPicPr>
          <p:cNvPr id="13314" name="Picture 2" descr="https://flowcharts.llnl.gov/content/assets/images/charts/Energywater/Energywater_2010_United-States_MA.png">
            <a:extLst>
              <a:ext uri="{FF2B5EF4-FFF2-40B4-BE49-F238E27FC236}">
                <a16:creationId xmlns:a16="http://schemas.microsoft.com/office/drawing/2014/main" id="{5965F222-7CD0-4C6A-8581-ACA70D331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0"/>
            <a:ext cx="9807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92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99DA3-BB09-48FF-814B-592F5D09444C}"/>
              </a:ext>
            </a:extLst>
          </p:cNvPr>
          <p:cNvSpPr>
            <a:spLocks noGrp="1"/>
          </p:cNvSpPr>
          <p:nvPr>
            <p:ph type="sldNum" sz="quarter" idx="12"/>
          </p:nvPr>
        </p:nvSpPr>
        <p:spPr/>
        <p:txBody>
          <a:bodyPr/>
          <a:lstStyle/>
          <a:p>
            <a:fld id="{3BECEE2F-E4EE-4C98-83C6-1D6D84EBDC92}" type="slidenum">
              <a:rPr lang="en-US" smtClean="0"/>
              <a:pPr/>
              <a:t>33</a:t>
            </a:fld>
            <a:endParaRPr lang="en-US" dirty="0"/>
          </a:p>
        </p:txBody>
      </p:sp>
      <p:pic>
        <p:nvPicPr>
          <p:cNvPr id="14338" name="Picture 2" descr="https://flowcharts.llnl.gov/content/assets/images/charts/Energywater/Energywater_2010_United-States_TX.png">
            <a:extLst>
              <a:ext uri="{FF2B5EF4-FFF2-40B4-BE49-F238E27FC236}">
                <a16:creationId xmlns:a16="http://schemas.microsoft.com/office/drawing/2014/main" id="{93F3FE67-1988-485E-B1AA-7FCBF94DC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0"/>
            <a:ext cx="936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30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0FD5DB-F19F-4CE1-AE92-A17CD2E7578E}"/>
              </a:ext>
            </a:extLst>
          </p:cNvPr>
          <p:cNvSpPr>
            <a:spLocks noGrp="1"/>
          </p:cNvSpPr>
          <p:nvPr>
            <p:ph type="sldNum" sz="quarter" idx="12"/>
          </p:nvPr>
        </p:nvSpPr>
        <p:spPr/>
        <p:txBody>
          <a:bodyPr/>
          <a:lstStyle/>
          <a:p>
            <a:fld id="{3BECEE2F-E4EE-4C98-83C6-1D6D84EBDC92}" type="slidenum">
              <a:rPr lang="en-US" smtClean="0"/>
              <a:pPr/>
              <a:t>34</a:t>
            </a:fld>
            <a:endParaRPr lang="en-US" dirty="0"/>
          </a:p>
        </p:txBody>
      </p:sp>
      <p:pic>
        <p:nvPicPr>
          <p:cNvPr id="20482" name="Picture 2" descr="https://flowcharts.llnl.gov/content/assets/images/charts/Energywater/Energywater_2010_United-States_CA.png">
            <a:extLst>
              <a:ext uri="{FF2B5EF4-FFF2-40B4-BE49-F238E27FC236}">
                <a16:creationId xmlns:a16="http://schemas.microsoft.com/office/drawing/2014/main" id="{938FEF4F-BA61-4CC8-B1FD-11734FF9A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0"/>
            <a:ext cx="9196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1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75D2A-0F1C-4721-A7E9-359F3BBCEE79}"/>
              </a:ext>
            </a:extLst>
          </p:cNvPr>
          <p:cNvSpPr>
            <a:spLocks noGrp="1"/>
          </p:cNvSpPr>
          <p:nvPr>
            <p:ph type="sldNum" sz="quarter" idx="12"/>
          </p:nvPr>
        </p:nvSpPr>
        <p:spPr/>
        <p:txBody>
          <a:bodyPr/>
          <a:lstStyle/>
          <a:p>
            <a:fld id="{3BECEE2F-E4EE-4C98-83C6-1D6D84EBDC92}" type="slidenum">
              <a:rPr lang="en-US" smtClean="0"/>
              <a:pPr/>
              <a:t>35</a:t>
            </a:fld>
            <a:endParaRPr lang="en-US" dirty="0"/>
          </a:p>
        </p:txBody>
      </p:sp>
      <p:pic>
        <p:nvPicPr>
          <p:cNvPr id="3" name="Picture 2">
            <a:extLst>
              <a:ext uri="{FF2B5EF4-FFF2-40B4-BE49-F238E27FC236}">
                <a16:creationId xmlns:a16="http://schemas.microsoft.com/office/drawing/2014/main" id="{119481D8-89A1-4388-9E3F-33100BE5B2EE}"/>
              </a:ext>
            </a:extLst>
          </p:cNvPr>
          <p:cNvPicPr>
            <a:picLocks noChangeAspect="1"/>
          </p:cNvPicPr>
          <p:nvPr/>
        </p:nvPicPr>
        <p:blipFill>
          <a:blip r:embed="rId3"/>
          <a:stretch>
            <a:fillRect/>
          </a:stretch>
        </p:blipFill>
        <p:spPr>
          <a:xfrm>
            <a:off x="1640898" y="0"/>
            <a:ext cx="8910204" cy="6858000"/>
          </a:xfrm>
          <a:prstGeom prst="rect">
            <a:avLst/>
          </a:prstGeom>
        </p:spPr>
      </p:pic>
    </p:spTree>
    <p:extLst>
      <p:ext uri="{BB962C8B-B14F-4D97-AF65-F5344CB8AC3E}">
        <p14:creationId xmlns:p14="http://schemas.microsoft.com/office/powerpoint/2010/main" val="3195131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A06F1-AE53-4B9E-90A0-C0B19D1683C1}"/>
              </a:ext>
            </a:extLst>
          </p:cNvPr>
          <p:cNvSpPr>
            <a:spLocks noGrp="1"/>
          </p:cNvSpPr>
          <p:nvPr>
            <p:ph type="sldNum" sz="quarter" idx="12"/>
          </p:nvPr>
        </p:nvSpPr>
        <p:spPr/>
        <p:txBody>
          <a:bodyPr/>
          <a:lstStyle/>
          <a:p>
            <a:fld id="{3BECEE2F-E4EE-4C98-83C6-1D6D84EBDC92}" type="slidenum">
              <a:rPr lang="en-US" smtClean="0"/>
              <a:pPr/>
              <a:t>36</a:t>
            </a:fld>
            <a:endParaRPr lang="en-US" dirty="0"/>
          </a:p>
        </p:txBody>
      </p:sp>
      <p:pic>
        <p:nvPicPr>
          <p:cNvPr id="3" name="Picture 2">
            <a:extLst>
              <a:ext uri="{FF2B5EF4-FFF2-40B4-BE49-F238E27FC236}">
                <a16:creationId xmlns:a16="http://schemas.microsoft.com/office/drawing/2014/main" id="{6223BE61-61D1-448D-AE4D-537FF4673414}"/>
              </a:ext>
            </a:extLst>
          </p:cNvPr>
          <p:cNvPicPr>
            <a:picLocks noChangeAspect="1"/>
          </p:cNvPicPr>
          <p:nvPr/>
        </p:nvPicPr>
        <p:blipFill>
          <a:blip r:embed="rId3"/>
          <a:stretch>
            <a:fillRect/>
          </a:stretch>
        </p:blipFill>
        <p:spPr>
          <a:xfrm>
            <a:off x="1638300" y="0"/>
            <a:ext cx="8915400" cy="6858000"/>
          </a:xfrm>
          <a:prstGeom prst="rect">
            <a:avLst/>
          </a:prstGeom>
        </p:spPr>
      </p:pic>
    </p:spTree>
    <p:extLst>
      <p:ext uri="{BB962C8B-B14F-4D97-AF65-F5344CB8AC3E}">
        <p14:creationId xmlns:p14="http://schemas.microsoft.com/office/powerpoint/2010/main" val="364721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E1A23-072D-426A-A05B-5773216803A7}"/>
              </a:ext>
            </a:extLst>
          </p:cNvPr>
          <p:cNvSpPr>
            <a:spLocks noGrp="1"/>
          </p:cNvSpPr>
          <p:nvPr>
            <p:ph type="sldNum" sz="quarter" idx="12"/>
          </p:nvPr>
        </p:nvSpPr>
        <p:spPr/>
        <p:txBody>
          <a:bodyPr/>
          <a:lstStyle/>
          <a:p>
            <a:fld id="{3BECEE2F-E4EE-4C98-83C6-1D6D84EBDC92}" type="slidenum">
              <a:rPr lang="en-US" smtClean="0"/>
              <a:pPr/>
              <a:t>37</a:t>
            </a:fld>
            <a:endParaRPr lang="en-US" dirty="0"/>
          </a:p>
        </p:txBody>
      </p:sp>
      <p:pic>
        <p:nvPicPr>
          <p:cNvPr id="3" name="Picture 2">
            <a:extLst>
              <a:ext uri="{FF2B5EF4-FFF2-40B4-BE49-F238E27FC236}">
                <a16:creationId xmlns:a16="http://schemas.microsoft.com/office/drawing/2014/main" id="{8371209C-65FF-4821-BAA4-2AC611E94A2C}"/>
              </a:ext>
            </a:extLst>
          </p:cNvPr>
          <p:cNvPicPr>
            <a:picLocks noChangeAspect="1"/>
          </p:cNvPicPr>
          <p:nvPr/>
        </p:nvPicPr>
        <p:blipFill>
          <a:blip r:embed="rId3"/>
          <a:stretch>
            <a:fillRect/>
          </a:stretch>
        </p:blipFill>
        <p:spPr>
          <a:xfrm>
            <a:off x="1623012" y="0"/>
            <a:ext cx="8945976" cy="6858000"/>
          </a:xfrm>
          <a:prstGeom prst="rect">
            <a:avLst/>
          </a:prstGeom>
        </p:spPr>
      </p:pic>
    </p:spTree>
    <p:extLst>
      <p:ext uri="{BB962C8B-B14F-4D97-AF65-F5344CB8AC3E}">
        <p14:creationId xmlns:p14="http://schemas.microsoft.com/office/powerpoint/2010/main" val="3989711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D835E4-8618-4E4E-8832-EE4656A60950}"/>
              </a:ext>
            </a:extLst>
          </p:cNvPr>
          <p:cNvSpPr>
            <a:spLocks noGrp="1"/>
          </p:cNvSpPr>
          <p:nvPr>
            <p:ph type="sldNum" sz="quarter" idx="12"/>
          </p:nvPr>
        </p:nvSpPr>
        <p:spPr/>
        <p:txBody>
          <a:bodyPr/>
          <a:lstStyle/>
          <a:p>
            <a:fld id="{3BECEE2F-E4EE-4C98-83C6-1D6D84EBDC92}" type="slidenum">
              <a:rPr lang="en-US" smtClean="0"/>
              <a:pPr/>
              <a:t>38</a:t>
            </a:fld>
            <a:endParaRPr lang="en-US" dirty="0"/>
          </a:p>
        </p:txBody>
      </p:sp>
      <p:pic>
        <p:nvPicPr>
          <p:cNvPr id="4" name="Picture 3">
            <a:extLst>
              <a:ext uri="{FF2B5EF4-FFF2-40B4-BE49-F238E27FC236}">
                <a16:creationId xmlns:a16="http://schemas.microsoft.com/office/drawing/2014/main" id="{3483C905-A01E-4363-90D8-262693230EA1}"/>
              </a:ext>
            </a:extLst>
          </p:cNvPr>
          <p:cNvPicPr>
            <a:picLocks noChangeAspect="1"/>
          </p:cNvPicPr>
          <p:nvPr/>
        </p:nvPicPr>
        <p:blipFill>
          <a:blip r:embed="rId3"/>
          <a:stretch>
            <a:fillRect/>
          </a:stretch>
        </p:blipFill>
        <p:spPr>
          <a:xfrm>
            <a:off x="1663072" y="0"/>
            <a:ext cx="8865855" cy="6858000"/>
          </a:xfrm>
          <a:prstGeom prst="rect">
            <a:avLst/>
          </a:prstGeom>
        </p:spPr>
      </p:pic>
    </p:spTree>
    <p:extLst>
      <p:ext uri="{BB962C8B-B14F-4D97-AF65-F5344CB8AC3E}">
        <p14:creationId xmlns:p14="http://schemas.microsoft.com/office/powerpoint/2010/main" val="806857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8772B8-65ED-4DC6-B7F6-888B1B8FD597}"/>
              </a:ext>
            </a:extLst>
          </p:cNvPr>
          <p:cNvSpPr>
            <a:spLocks noGrp="1"/>
          </p:cNvSpPr>
          <p:nvPr>
            <p:ph type="sldNum" sz="quarter" idx="12"/>
          </p:nvPr>
        </p:nvSpPr>
        <p:spPr/>
        <p:txBody>
          <a:bodyPr/>
          <a:lstStyle/>
          <a:p>
            <a:fld id="{3BECEE2F-E4EE-4C98-83C6-1D6D84EBDC92}" type="slidenum">
              <a:rPr lang="en-US" smtClean="0"/>
              <a:pPr/>
              <a:t>39</a:t>
            </a:fld>
            <a:endParaRPr lang="en-US" dirty="0"/>
          </a:p>
        </p:txBody>
      </p:sp>
      <p:pic>
        <p:nvPicPr>
          <p:cNvPr id="5" name="Picture 4">
            <a:extLst>
              <a:ext uri="{FF2B5EF4-FFF2-40B4-BE49-F238E27FC236}">
                <a16:creationId xmlns:a16="http://schemas.microsoft.com/office/drawing/2014/main" id="{52146358-5B0A-4480-B7EE-939EDFE18588}"/>
              </a:ext>
            </a:extLst>
          </p:cNvPr>
          <p:cNvPicPr>
            <a:picLocks noChangeAspect="1"/>
          </p:cNvPicPr>
          <p:nvPr/>
        </p:nvPicPr>
        <p:blipFill>
          <a:blip r:embed="rId3"/>
          <a:stretch>
            <a:fillRect/>
          </a:stretch>
        </p:blipFill>
        <p:spPr>
          <a:xfrm>
            <a:off x="1620344" y="0"/>
            <a:ext cx="8951311" cy="6858000"/>
          </a:xfrm>
          <a:prstGeom prst="rect">
            <a:avLst/>
          </a:prstGeom>
        </p:spPr>
      </p:pic>
    </p:spTree>
    <p:extLst>
      <p:ext uri="{BB962C8B-B14F-4D97-AF65-F5344CB8AC3E}">
        <p14:creationId xmlns:p14="http://schemas.microsoft.com/office/powerpoint/2010/main" val="342539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17EE-B7C7-4A63-B484-9026D392C6EB}"/>
              </a:ext>
            </a:extLst>
          </p:cNvPr>
          <p:cNvSpPr>
            <a:spLocks noGrp="1"/>
          </p:cNvSpPr>
          <p:nvPr>
            <p:ph type="title"/>
          </p:nvPr>
        </p:nvSpPr>
        <p:spPr/>
        <p:txBody>
          <a:bodyPr/>
          <a:lstStyle/>
          <a:p>
            <a:r>
              <a:rPr lang="en-US" dirty="0"/>
              <a:t>Wrinkles – how do you measure energy?</a:t>
            </a:r>
          </a:p>
        </p:txBody>
      </p:sp>
      <p:sp>
        <p:nvSpPr>
          <p:cNvPr id="3" name="Slide Number Placeholder 2">
            <a:extLst>
              <a:ext uri="{FF2B5EF4-FFF2-40B4-BE49-F238E27FC236}">
                <a16:creationId xmlns:a16="http://schemas.microsoft.com/office/drawing/2014/main" id="{988F94B0-26AD-4E58-AB4D-375EA797E154}"/>
              </a:ext>
            </a:extLst>
          </p:cNvPr>
          <p:cNvSpPr>
            <a:spLocks noGrp="1"/>
          </p:cNvSpPr>
          <p:nvPr>
            <p:ph type="sldNum" sz="quarter" idx="12"/>
          </p:nvPr>
        </p:nvSpPr>
        <p:spPr/>
        <p:txBody>
          <a:bodyPr/>
          <a:lstStyle/>
          <a:p>
            <a:fld id="{3BECEE2F-E4EE-4C98-83C6-1D6D84EBDC92}" type="slidenum">
              <a:rPr lang="en-US" smtClean="0"/>
              <a:pPr/>
              <a:t>4</a:t>
            </a:fld>
            <a:endParaRPr lang="en-US" dirty="0"/>
          </a:p>
        </p:txBody>
      </p:sp>
      <p:sp>
        <p:nvSpPr>
          <p:cNvPr id="5" name="Text Placeholder 4">
            <a:extLst>
              <a:ext uri="{FF2B5EF4-FFF2-40B4-BE49-F238E27FC236}">
                <a16:creationId xmlns:a16="http://schemas.microsoft.com/office/drawing/2014/main" id="{37CBC1C1-21DB-4AFC-A7C5-33C16A30F946}"/>
              </a:ext>
            </a:extLst>
          </p:cNvPr>
          <p:cNvSpPr>
            <a:spLocks noGrp="1"/>
          </p:cNvSpPr>
          <p:nvPr>
            <p:ph type="body" sz="quarter" idx="14"/>
          </p:nvPr>
        </p:nvSpPr>
        <p:spPr/>
        <p:txBody>
          <a:bodyPr numCol="2"/>
          <a:lstStyle/>
          <a:p>
            <a:r>
              <a:rPr lang="en-US" dirty="0"/>
              <a:t>Photo by </a:t>
            </a:r>
            <a:r>
              <a:rPr lang="en-US" dirty="0">
                <a:hlinkClick r:id="rId3"/>
              </a:rPr>
              <a:t>Kristina G.</a:t>
            </a:r>
            <a:r>
              <a:rPr lang="en-US" dirty="0"/>
              <a:t> on </a:t>
            </a:r>
            <a:r>
              <a:rPr lang="en-US" dirty="0" err="1">
                <a:hlinkClick r:id="rId4"/>
              </a:rPr>
              <a:t>Unsplash</a:t>
            </a:r>
            <a:endParaRPr lang="en-US" dirty="0"/>
          </a:p>
          <a:p>
            <a:r>
              <a:rPr lang="en-US" dirty="0"/>
              <a:t>Photo by </a:t>
            </a:r>
            <a:r>
              <a:rPr lang="en-US" dirty="0">
                <a:hlinkClick r:id="rId5"/>
              </a:rPr>
              <a:t>Matthew Henry</a:t>
            </a:r>
            <a:r>
              <a:rPr lang="en-US" dirty="0"/>
              <a:t> on </a:t>
            </a:r>
            <a:r>
              <a:rPr lang="en-US" dirty="0" err="1">
                <a:hlinkClick r:id="rId6"/>
              </a:rPr>
              <a:t>Unsplash</a:t>
            </a:r>
            <a:endParaRPr lang="en-US" dirty="0"/>
          </a:p>
          <a:p>
            <a:r>
              <a:rPr lang="en-US" dirty="0"/>
              <a:t>Photo by </a:t>
            </a:r>
            <a:r>
              <a:rPr lang="en-US" dirty="0">
                <a:hlinkClick r:id="rId7"/>
              </a:rPr>
              <a:t>American Public Power Association</a:t>
            </a:r>
            <a:r>
              <a:rPr lang="en-US" dirty="0"/>
              <a:t> on </a:t>
            </a:r>
            <a:r>
              <a:rPr lang="en-US" dirty="0" err="1">
                <a:hlinkClick r:id="rId8"/>
              </a:rPr>
              <a:t>Unsplash</a:t>
            </a:r>
            <a:endParaRPr lang="en-US" dirty="0"/>
          </a:p>
          <a:p>
            <a:endParaRPr lang="en-US" dirty="0"/>
          </a:p>
          <a:p>
            <a:r>
              <a:rPr lang="en-US" dirty="0"/>
              <a:t>Photo by </a:t>
            </a:r>
            <a:r>
              <a:rPr lang="en-US" dirty="0">
                <a:hlinkClick r:id="rId9"/>
              </a:rPr>
              <a:t>Dan Gold</a:t>
            </a:r>
            <a:r>
              <a:rPr lang="en-US" dirty="0"/>
              <a:t> on </a:t>
            </a:r>
            <a:r>
              <a:rPr lang="en-US" dirty="0" err="1">
                <a:hlinkClick r:id="rId10"/>
              </a:rPr>
              <a:t>Unsplash</a:t>
            </a:r>
            <a:r>
              <a:rPr lang="en-US" dirty="0"/>
              <a:t> </a:t>
            </a:r>
          </a:p>
          <a:p>
            <a:r>
              <a:rPr lang="en-US" dirty="0"/>
              <a:t>Photo by </a:t>
            </a:r>
            <a:r>
              <a:rPr lang="en-US" dirty="0" err="1">
                <a:hlinkClick r:id="rId11"/>
              </a:rPr>
              <a:t>Karlis</a:t>
            </a:r>
            <a:r>
              <a:rPr lang="en-US" dirty="0">
                <a:hlinkClick r:id="rId11"/>
              </a:rPr>
              <a:t> </a:t>
            </a:r>
            <a:r>
              <a:rPr lang="en-US" dirty="0" err="1">
                <a:hlinkClick r:id="rId11"/>
              </a:rPr>
              <a:t>Reimanis</a:t>
            </a:r>
            <a:r>
              <a:rPr lang="en-US" dirty="0"/>
              <a:t> on </a:t>
            </a:r>
            <a:r>
              <a:rPr lang="en-US" dirty="0" err="1">
                <a:hlinkClick r:id="rId12"/>
              </a:rPr>
              <a:t>Unsplash</a:t>
            </a:r>
            <a:r>
              <a:rPr lang="en-US" dirty="0"/>
              <a:t> </a:t>
            </a:r>
          </a:p>
        </p:txBody>
      </p:sp>
      <p:sp>
        <p:nvSpPr>
          <p:cNvPr id="7" name="Text Placeholder 6">
            <a:extLst>
              <a:ext uri="{FF2B5EF4-FFF2-40B4-BE49-F238E27FC236}">
                <a16:creationId xmlns:a16="http://schemas.microsoft.com/office/drawing/2014/main" id="{E95AD085-1AD9-42D4-99B9-274F2272770F}"/>
              </a:ext>
            </a:extLst>
          </p:cNvPr>
          <p:cNvSpPr>
            <a:spLocks noGrp="1"/>
          </p:cNvSpPr>
          <p:nvPr>
            <p:ph type="body" sz="quarter" idx="15"/>
          </p:nvPr>
        </p:nvSpPr>
        <p:spPr/>
        <p:txBody>
          <a:bodyPr/>
          <a:lstStyle/>
          <a:p>
            <a:r>
              <a:rPr lang="en-US" dirty="0"/>
              <a:t>Often convert to Btu or Quads</a:t>
            </a:r>
          </a:p>
        </p:txBody>
      </p:sp>
      <p:sp>
        <p:nvSpPr>
          <p:cNvPr id="10" name="TextBox 9">
            <a:extLst>
              <a:ext uri="{FF2B5EF4-FFF2-40B4-BE49-F238E27FC236}">
                <a16:creationId xmlns:a16="http://schemas.microsoft.com/office/drawing/2014/main" id="{0DDF8C0D-4D91-4C21-8F7C-019A99291BC3}"/>
              </a:ext>
            </a:extLst>
          </p:cNvPr>
          <p:cNvSpPr txBox="1"/>
          <p:nvPr/>
        </p:nvSpPr>
        <p:spPr>
          <a:xfrm>
            <a:off x="2588899" y="915548"/>
            <a:ext cx="3364226" cy="1200329"/>
          </a:xfrm>
          <a:prstGeom prst="rect">
            <a:avLst/>
          </a:prstGeom>
          <a:noFill/>
        </p:spPr>
        <p:txBody>
          <a:bodyPr wrap="square" rtlCol="0">
            <a:spAutoFit/>
          </a:bodyPr>
          <a:lstStyle/>
          <a:p>
            <a:r>
              <a:rPr lang="en-US" dirty="0"/>
              <a:t>Foot-pound force</a:t>
            </a:r>
          </a:p>
          <a:p>
            <a:r>
              <a:rPr lang="en-US" dirty="0"/>
              <a:t>British Thermal Unit (Btu or BTU)</a:t>
            </a:r>
          </a:p>
          <a:p>
            <a:r>
              <a:rPr lang="en-US" dirty="0" err="1"/>
              <a:t>Hoursepower</a:t>
            </a:r>
            <a:r>
              <a:rPr lang="en-US" dirty="0"/>
              <a:t>-hour</a:t>
            </a:r>
          </a:p>
          <a:p>
            <a:r>
              <a:rPr lang="en-US" dirty="0"/>
              <a:t>Gasoline gallon equivalent</a:t>
            </a:r>
          </a:p>
        </p:txBody>
      </p:sp>
      <p:sp>
        <p:nvSpPr>
          <p:cNvPr id="11" name="TextBox 10">
            <a:extLst>
              <a:ext uri="{FF2B5EF4-FFF2-40B4-BE49-F238E27FC236}">
                <a16:creationId xmlns:a16="http://schemas.microsoft.com/office/drawing/2014/main" id="{E36509BB-1403-4136-B303-7C6989D9E477}"/>
              </a:ext>
            </a:extLst>
          </p:cNvPr>
          <p:cNvSpPr txBox="1"/>
          <p:nvPr/>
        </p:nvSpPr>
        <p:spPr>
          <a:xfrm>
            <a:off x="2588899" y="3031344"/>
            <a:ext cx="2790825" cy="369332"/>
          </a:xfrm>
          <a:prstGeom prst="rect">
            <a:avLst/>
          </a:prstGeom>
          <a:noFill/>
        </p:spPr>
        <p:txBody>
          <a:bodyPr wrap="square" rtlCol="0">
            <a:spAutoFit/>
          </a:bodyPr>
          <a:lstStyle/>
          <a:p>
            <a:r>
              <a:rPr lang="en-US" dirty="0"/>
              <a:t>kilowatt-hour (kWh)</a:t>
            </a:r>
          </a:p>
        </p:txBody>
      </p:sp>
      <p:sp>
        <p:nvSpPr>
          <p:cNvPr id="12" name="TextBox 11">
            <a:extLst>
              <a:ext uri="{FF2B5EF4-FFF2-40B4-BE49-F238E27FC236}">
                <a16:creationId xmlns:a16="http://schemas.microsoft.com/office/drawing/2014/main" id="{E4E673AF-7960-4CA8-9563-5ABB97648D43}"/>
              </a:ext>
            </a:extLst>
          </p:cNvPr>
          <p:cNvSpPr txBox="1"/>
          <p:nvPr/>
        </p:nvSpPr>
        <p:spPr>
          <a:xfrm>
            <a:off x="2588899" y="4533056"/>
            <a:ext cx="2790825" cy="646331"/>
          </a:xfrm>
          <a:prstGeom prst="rect">
            <a:avLst/>
          </a:prstGeom>
          <a:noFill/>
        </p:spPr>
        <p:txBody>
          <a:bodyPr wrap="square" rtlCol="0">
            <a:spAutoFit/>
          </a:bodyPr>
          <a:lstStyle/>
          <a:p>
            <a:r>
              <a:rPr lang="en-US" dirty="0" err="1"/>
              <a:t>Therms</a:t>
            </a:r>
            <a:r>
              <a:rPr lang="en-US" dirty="0"/>
              <a:t> (US)</a:t>
            </a:r>
          </a:p>
          <a:p>
            <a:r>
              <a:rPr lang="en-US" dirty="0"/>
              <a:t>gigajoules (</a:t>
            </a:r>
            <a:r>
              <a:rPr lang="en-US" dirty="0" err="1"/>
              <a:t>RoW</a:t>
            </a:r>
            <a:r>
              <a:rPr lang="en-US" dirty="0"/>
              <a:t>)</a:t>
            </a:r>
          </a:p>
        </p:txBody>
      </p:sp>
      <p:sp>
        <p:nvSpPr>
          <p:cNvPr id="13" name="TextBox 12">
            <a:extLst>
              <a:ext uri="{FF2B5EF4-FFF2-40B4-BE49-F238E27FC236}">
                <a16:creationId xmlns:a16="http://schemas.microsoft.com/office/drawing/2014/main" id="{BA8C8102-A650-40BF-AC71-678256852056}"/>
              </a:ext>
            </a:extLst>
          </p:cNvPr>
          <p:cNvSpPr txBox="1"/>
          <p:nvPr/>
        </p:nvSpPr>
        <p:spPr>
          <a:xfrm>
            <a:off x="8401050" y="1192548"/>
            <a:ext cx="2790825" cy="646331"/>
          </a:xfrm>
          <a:prstGeom prst="rect">
            <a:avLst/>
          </a:prstGeom>
          <a:noFill/>
        </p:spPr>
        <p:txBody>
          <a:bodyPr wrap="square" rtlCol="0">
            <a:spAutoFit/>
          </a:bodyPr>
          <a:lstStyle/>
          <a:p>
            <a:r>
              <a:rPr lang="en-US" dirty="0"/>
              <a:t>calorie, </a:t>
            </a:r>
          </a:p>
          <a:p>
            <a:r>
              <a:rPr lang="en-US" dirty="0"/>
              <a:t>kilocalorie (Calories)</a:t>
            </a:r>
          </a:p>
        </p:txBody>
      </p:sp>
      <p:sp>
        <p:nvSpPr>
          <p:cNvPr id="14" name="TextBox 13">
            <a:extLst>
              <a:ext uri="{FF2B5EF4-FFF2-40B4-BE49-F238E27FC236}">
                <a16:creationId xmlns:a16="http://schemas.microsoft.com/office/drawing/2014/main" id="{36E25C33-6F9A-44CE-BE99-1B07F6720BEC}"/>
              </a:ext>
            </a:extLst>
          </p:cNvPr>
          <p:cNvSpPr txBox="1"/>
          <p:nvPr/>
        </p:nvSpPr>
        <p:spPr>
          <a:xfrm>
            <a:off x="8401050" y="2679071"/>
            <a:ext cx="2790825" cy="923330"/>
          </a:xfrm>
          <a:prstGeom prst="rect">
            <a:avLst/>
          </a:prstGeom>
          <a:noFill/>
        </p:spPr>
        <p:txBody>
          <a:bodyPr wrap="square" rtlCol="0">
            <a:spAutoFit/>
          </a:bodyPr>
          <a:lstStyle/>
          <a:p>
            <a:r>
              <a:rPr lang="en-US" dirty="0" err="1"/>
              <a:t>Electronvolts</a:t>
            </a:r>
            <a:r>
              <a:rPr lang="en-US" dirty="0"/>
              <a:t> (eV)</a:t>
            </a:r>
          </a:p>
          <a:p>
            <a:r>
              <a:rPr lang="en-US" dirty="0" err="1"/>
              <a:t>Hartree</a:t>
            </a:r>
            <a:endParaRPr lang="en-US" dirty="0"/>
          </a:p>
          <a:p>
            <a:r>
              <a:rPr lang="en-US" dirty="0"/>
              <a:t>Rydberg</a:t>
            </a:r>
          </a:p>
        </p:txBody>
      </p:sp>
      <p:pic>
        <p:nvPicPr>
          <p:cNvPr id="17" name="Picture 16">
            <a:extLst>
              <a:ext uri="{FF2B5EF4-FFF2-40B4-BE49-F238E27FC236}">
                <a16:creationId xmlns:a16="http://schemas.microsoft.com/office/drawing/2014/main" id="{E8BDC1F5-0993-46CA-B200-9836CB1E4B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124" y="755484"/>
            <a:ext cx="2413798" cy="1610825"/>
          </a:xfrm>
          <a:prstGeom prst="rect">
            <a:avLst/>
          </a:prstGeom>
        </p:spPr>
      </p:pic>
      <p:pic>
        <p:nvPicPr>
          <p:cNvPr id="19" name="Picture 18">
            <a:extLst>
              <a:ext uri="{FF2B5EF4-FFF2-40B4-BE49-F238E27FC236}">
                <a16:creationId xmlns:a16="http://schemas.microsoft.com/office/drawing/2014/main" id="{030A2D6E-EA05-46D0-BD14-5CFDD1970A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124" y="2411410"/>
            <a:ext cx="2413799" cy="1609200"/>
          </a:xfrm>
          <a:prstGeom prst="rect">
            <a:avLst/>
          </a:prstGeom>
        </p:spPr>
      </p:pic>
      <p:pic>
        <p:nvPicPr>
          <p:cNvPr id="21" name="Picture 20">
            <a:extLst>
              <a:ext uri="{FF2B5EF4-FFF2-40B4-BE49-F238E27FC236}">
                <a16:creationId xmlns:a16="http://schemas.microsoft.com/office/drawing/2014/main" id="{469ECC8B-9596-46C1-9287-B38690A9C7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25" y="4051621"/>
            <a:ext cx="2413800" cy="1609200"/>
          </a:xfrm>
          <a:prstGeom prst="rect">
            <a:avLst/>
          </a:prstGeom>
        </p:spPr>
      </p:pic>
      <p:pic>
        <p:nvPicPr>
          <p:cNvPr id="24" name="Picture 23">
            <a:extLst>
              <a:ext uri="{FF2B5EF4-FFF2-40B4-BE49-F238E27FC236}">
                <a16:creationId xmlns:a16="http://schemas.microsoft.com/office/drawing/2014/main" id="{4A892959-DA37-41F1-B3DC-E8FE76E0F6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65527" y="801274"/>
            <a:ext cx="2143124" cy="1428879"/>
          </a:xfrm>
          <a:prstGeom prst="rect">
            <a:avLst/>
          </a:prstGeom>
        </p:spPr>
      </p:pic>
      <p:pic>
        <p:nvPicPr>
          <p:cNvPr id="1028" name="Picture 4" descr="Supply and demand: Why do you care? | Advisor's Edge">
            <a:extLst>
              <a:ext uri="{FF2B5EF4-FFF2-40B4-BE49-F238E27FC236}">
                <a16:creationId xmlns:a16="http://schemas.microsoft.com/office/drawing/2014/main" id="{119B1802-342F-48BF-A87B-5CE3C7938E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76769" y="3576292"/>
            <a:ext cx="2143125" cy="16073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C3606FBC-B93A-48DF-AA9A-A7E7013AA1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400000">
            <a:off x="6333418" y="2069174"/>
            <a:ext cx="1607344" cy="2143125"/>
          </a:xfrm>
          <a:prstGeom prst="rect">
            <a:avLst/>
          </a:prstGeom>
        </p:spPr>
      </p:pic>
      <p:sp>
        <p:nvSpPr>
          <p:cNvPr id="29" name="TextBox 28">
            <a:extLst>
              <a:ext uri="{FF2B5EF4-FFF2-40B4-BE49-F238E27FC236}">
                <a16:creationId xmlns:a16="http://schemas.microsoft.com/office/drawing/2014/main" id="{B27DEA0D-2318-44E5-B65A-B4F4171A70C1}"/>
              </a:ext>
            </a:extLst>
          </p:cNvPr>
          <p:cNvSpPr txBox="1"/>
          <p:nvPr/>
        </p:nvSpPr>
        <p:spPr>
          <a:xfrm>
            <a:off x="9664255" y="5153940"/>
            <a:ext cx="2790825" cy="369332"/>
          </a:xfrm>
          <a:prstGeom prst="rect">
            <a:avLst/>
          </a:prstGeom>
          <a:noFill/>
        </p:spPr>
        <p:txBody>
          <a:bodyPr wrap="square" rtlCol="0">
            <a:spAutoFit/>
          </a:bodyPr>
          <a:lstStyle/>
          <a:p>
            <a:r>
              <a:rPr lang="en-US" dirty="0"/>
              <a:t>Quadrillion BTUs (Quad)</a:t>
            </a:r>
          </a:p>
        </p:txBody>
      </p:sp>
      <p:pic>
        <p:nvPicPr>
          <p:cNvPr id="1030" name="Picture 6" descr="Wile.E Coyote With Dynamite">
            <a:extLst>
              <a:ext uri="{FF2B5EF4-FFF2-40B4-BE49-F238E27FC236}">
                <a16:creationId xmlns:a16="http://schemas.microsoft.com/office/drawing/2014/main" id="{B4F7F87B-DC58-4B87-AC2B-5765AEC380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53125" y="4153356"/>
            <a:ext cx="2413801" cy="135776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481A8B4-0FFA-49A0-9976-929A2036A5E8}"/>
              </a:ext>
            </a:extLst>
          </p:cNvPr>
          <p:cNvSpPr txBox="1"/>
          <p:nvPr/>
        </p:nvSpPr>
        <p:spPr>
          <a:xfrm>
            <a:off x="8401050" y="4509072"/>
            <a:ext cx="1089538" cy="646331"/>
          </a:xfrm>
          <a:prstGeom prst="rect">
            <a:avLst/>
          </a:prstGeom>
          <a:noFill/>
        </p:spPr>
        <p:txBody>
          <a:bodyPr wrap="square" rtlCol="0">
            <a:spAutoFit/>
          </a:bodyPr>
          <a:lstStyle/>
          <a:p>
            <a:r>
              <a:rPr lang="en-US" dirty="0" err="1"/>
              <a:t>Tonne</a:t>
            </a:r>
            <a:r>
              <a:rPr lang="en-US" dirty="0"/>
              <a:t> of</a:t>
            </a:r>
          </a:p>
          <a:p>
            <a:r>
              <a:rPr lang="en-US" dirty="0"/>
              <a:t>TNT</a:t>
            </a:r>
          </a:p>
        </p:txBody>
      </p:sp>
    </p:spTree>
    <p:extLst>
      <p:ext uri="{BB962C8B-B14F-4D97-AF65-F5344CB8AC3E}">
        <p14:creationId xmlns:p14="http://schemas.microsoft.com/office/powerpoint/2010/main" val="19528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0" grpId="0"/>
      <p:bldP spid="11" grpId="0"/>
      <p:bldP spid="12" grpId="0"/>
      <p:bldP spid="13" grpId="0"/>
      <p:bldP spid="14" grpId="0"/>
      <p:bldP spid="29"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38010-355E-4A85-ACDE-D92108479B44}"/>
              </a:ext>
            </a:extLst>
          </p:cNvPr>
          <p:cNvSpPr>
            <a:spLocks noGrp="1"/>
          </p:cNvSpPr>
          <p:nvPr>
            <p:ph type="title"/>
          </p:nvPr>
        </p:nvSpPr>
        <p:spPr/>
        <p:txBody>
          <a:bodyPr/>
          <a:lstStyle/>
          <a:p>
            <a:r>
              <a:rPr lang="en-US" dirty="0"/>
              <a:t>Creating Sankey Diagrams</a:t>
            </a:r>
          </a:p>
        </p:txBody>
      </p:sp>
      <p:sp>
        <p:nvSpPr>
          <p:cNvPr id="2" name="Slide Number Placeholder 1">
            <a:extLst>
              <a:ext uri="{FF2B5EF4-FFF2-40B4-BE49-F238E27FC236}">
                <a16:creationId xmlns:a16="http://schemas.microsoft.com/office/drawing/2014/main" id="{9C14192B-6F45-4677-9ADF-A1F39A995EB6}"/>
              </a:ext>
            </a:extLst>
          </p:cNvPr>
          <p:cNvSpPr>
            <a:spLocks noGrp="1"/>
          </p:cNvSpPr>
          <p:nvPr>
            <p:ph type="sldNum" sz="quarter" idx="12"/>
          </p:nvPr>
        </p:nvSpPr>
        <p:spPr/>
        <p:txBody>
          <a:bodyPr/>
          <a:lstStyle/>
          <a:p>
            <a:fld id="{3BECEE2F-E4EE-4C98-83C6-1D6D84EBDC92}" type="slidenum">
              <a:rPr lang="en-US" smtClean="0"/>
              <a:pPr/>
              <a:t>40</a:t>
            </a:fld>
            <a:endParaRPr lang="en-US" dirty="0"/>
          </a:p>
        </p:txBody>
      </p:sp>
      <p:sp>
        <p:nvSpPr>
          <p:cNvPr id="4" name="Text Placeholder 3">
            <a:extLst>
              <a:ext uri="{FF2B5EF4-FFF2-40B4-BE49-F238E27FC236}">
                <a16:creationId xmlns:a16="http://schemas.microsoft.com/office/drawing/2014/main" id="{02901207-0245-4CC5-9C21-5138A37F6AB0}"/>
              </a:ext>
            </a:extLst>
          </p:cNvPr>
          <p:cNvSpPr>
            <a:spLocks noGrp="1"/>
          </p:cNvSpPr>
          <p:nvPr>
            <p:ph type="body" sz="quarter" idx="13"/>
          </p:nvPr>
        </p:nvSpPr>
        <p:spPr/>
        <p:txBody>
          <a:bodyPr/>
          <a:lstStyle/>
          <a:p>
            <a:r>
              <a:rPr lang="en-US" dirty="0">
                <a:hlinkClick r:id="rId2"/>
              </a:rPr>
              <a:t>Python</a:t>
            </a:r>
            <a:r>
              <a:rPr lang="en-US" dirty="0"/>
              <a:t> – </a:t>
            </a:r>
            <a:r>
              <a:rPr lang="en-US" dirty="0" err="1"/>
              <a:t>plotly</a:t>
            </a:r>
            <a:r>
              <a:rPr lang="en-US" dirty="0"/>
              <a:t>, matplotlib</a:t>
            </a:r>
          </a:p>
          <a:p>
            <a:r>
              <a:rPr lang="en-US" dirty="0">
                <a:hlinkClick r:id="rId3"/>
              </a:rPr>
              <a:t>R</a:t>
            </a:r>
            <a:endParaRPr lang="en-US" dirty="0"/>
          </a:p>
          <a:p>
            <a:r>
              <a:rPr lang="en-US" dirty="0"/>
              <a:t>Online tools</a:t>
            </a:r>
          </a:p>
          <a:p>
            <a:r>
              <a:rPr lang="en-US" dirty="0"/>
              <a:t>Excel</a:t>
            </a:r>
          </a:p>
          <a:p>
            <a:pPr lvl="1"/>
            <a:r>
              <a:rPr lang="en-US" dirty="0"/>
              <a:t>Add-ins</a:t>
            </a:r>
          </a:p>
          <a:p>
            <a:pPr lvl="1"/>
            <a:r>
              <a:rPr lang="en-US" dirty="0">
                <a:hlinkClick r:id="rId4"/>
              </a:rPr>
              <a:t>Hack it</a:t>
            </a:r>
            <a:endParaRPr lang="en-US" dirty="0"/>
          </a:p>
        </p:txBody>
      </p:sp>
      <p:sp>
        <p:nvSpPr>
          <p:cNvPr id="5" name="Text Placeholder 4">
            <a:extLst>
              <a:ext uri="{FF2B5EF4-FFF2-40B4-BE49-F238E27FC236}">
                <a16:creationId xmlns:a16="http://schemas.microsoft.com/office/drawing/2014/main" id="{2B39D8C4-87C0-4D1C-BB0B-DE820776B0D1}"/>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9EA7AC4B-5CC4-4E9A-B396-7AC73D9A778B}"/>
              </a:ext>
            </a:extLst>
          </p:cNvPr>
          <p:cNvPicPr>
            <a:picLocks noChangeAspect="1"/>
          </p:cNvPicPr>
          <p:nvPr/>
        </p:nvPicPr>
        <p:blipFill>
          <a:blip r:embed="rId5"/>
          <a:stretch>
            <a:fillRect/>
          </a:stretch>
        </p:blipFill>
        <p:spPr>
          <a:xfrm>
            <a:off x="2228850" y="3452610"/>
            <a:ext cx="4705349" cy="2498927"/>
          </a:xfrm>
          <a:prstGeom prst="rect">
            <a:avLst/>
          </a:prstGeom>
        </p:spPr>
      </p:pic>
    </p:spTree>
    <p:extLst>
      <p:ext uri="{BB962C8B-B14F-4D97-AF65-F5344CB8AC3E}">
        <p14:creationId xmlns:p14="http://schemas.microsoft.com/office/powerpoint/2010/main" val="42221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100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114B79-2A87-401C-869F-FC1589757048}"/>
              </a:ext>
            </a:extLst>
          </p:cNvPr>
          <p:cNvSpPr>
            <a:spLocks noGrp="1"/>
          </p:cNvSpPr>
          <p:nvPr>
            <p:ph type="sldNum" sz="quarter" idx="12"/>
          </p:nvPr>
        </p:nvSpPr>
        <p:spPr/>
        <p:txBody>
          <a:bodyPr/>
          <a:lstStyle/>
          <a:p>
            <a:fld id="{3BECEE2F-E4EE-4C98-83C6-1D6D84EBDC92}" type="slidenum">
              <a:rPr lang="en-US" smtClean="0"/>
              <a:pPr/>
              <a:t>5</a:t>
            </a:fld>
            <a:endParaRPr lang="en-US" dirty="0"/>
          </a:p>
        </p:txBody>
      </p:sp>
      <p:sp>
        <p:nvSpPr>
          <p:cNvPr id="8" name="Title 4">
            <a:extLst>
              <a:ext uri="{FF2B5EF4-FFF2-40B4-BE49-F238E27FC236}">
                <a16:creationId xmlns:a16="http://schemas.microsoft.com/office/drawing/2014/main" id="{5187116A-678B-4EC9-8B96-DF405DDBDA67}"/>
              </a:ext>
            </a:extLst>
          </p:cNvPr>
          <p:cNvSpPr txBox="1">
            <a:spLocks/>
          </p:cNvSpPr>
          <p:nvPr/>
        </p:nvSpPr>
        <p:spPr>
          <a:xfrm>
            <a:off x="4940978" y="6014690"/>
            <a:ext cx="7620000" cy="729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Part 1: Historical Energy Trends</a:t>
            </a:r>
          </a:p>
        </p:txBody>
      </p:sp>
      <p:sp>
        <p:nvSpPr>
          <p:cNvPr id="9" name="TextBox 8">
            <a:extLst>
              <a:ext uri="{FF2B5EF4-FFF2-40B4-BE49-F238E27FC236}">
                <a16:creationId xmlns:a16="http://schemas.microsoft.com/office/drawing/2014/main" id="{007E09E2-8562-477E-8F44-C3676E9B07DB}"/>
              </a:ext>
            </a:extLst>
          </p:cNvPr>
          <p:cNvSpPr txBox="1"/>
          <p:nvPr/>
        </p:nvSpPr>
        <p:spPr>
          <a:xfrm>
            <a:off x="2286000" y="1743075"/>
            <a:ext cx="7619999" cy="2554545"/>
          </a:xfrm>
          <a:prstGeom prst="rect">
            <a:avLst/>
          </a:prstGeom>
          <a:noFill/>
        </p:spPr>
        <p:txBody>
          <a:bodyPr wrap="square" rtlCol="0">
            <a:spAutoFit/>
          </a:bodyPr>
          <a:lstStyle/>
          <a:p>
            <a:pPr algn="ctr"/>
            <a:r>
              <a:rPr lang="en-US" sz="3200" i="1" dirty="0">
                <a:solidFill>
                  <a:schemeClr val="bg1"/>
                </a:solidFill>
              </a:rPr>
              <a:t>Artist rendition of Boston from space</a:t>
            </a:r>
          </a:p>
          <a:p>
            <a:pPr algn="ctr"/>
            <a:endParaRPr lang="en-US" sz="3200" i="1" dirty="0">
              <a:solidFill>
                <a:schemeClr val="bg1"/>
              </a:solidFill>
            </a:endParaRPr>
          </a:p>
          <a:p>
            <a:pPr algn="ctr"/>
            <a:r>
              <a:rPr lang="en-US" sz="3200" i="1" dirty="0">
                <a:solidFill>
                  <a:schemeClr val="bg1"/>
                </a:solidFill>
              </a:rPr>
              <a:t>… in 1776</a:t>
            </a:r>
          </a:p>
          <a:p>
            <a:pPr algn="ctr"/>
            <a:endParaRPr lang="en-US" sz="3200" i="1" dirty="0">
              <a:solidFill>
                <a:schemeClr val="bg1"/>
              </a:solidFill>
            </a:endParaRPr>
          </a:p>
          <a:p>
            <a:pPr algn="ctr"/>
            <a:r>
              <a:rPr lang="en-US" sz="3200" i="1" dirty="0">
                <a:solidFill>
                  <a:schemeClr val="bg1"/>
                </a:solidFill>
              </a:rPr>
              <a:t>Artist = me</a:t>
            </a:r>
          </a:p>
        </p:txBody>
      </p:sp>
    </p:spTree>
    <p:extLst>
      <p:ext uri="{BB962C8B-B14F-4D97-AF65-F5344CB8AC3E}">
        <p14:creationId xmlns:p14="http://schemas.microsoft.com/office/powerpoint/2010/main" val="21014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3782C9-F0F1-49B3-AE82-8FA987FE5E70}"/>
              </a:ext>
            </a:extLst>
          </p:cNvPr>
          <p:cNvSpPr>
            <a:spLocks noGrp="1"/>
          </p:cNvSpPr>
          <p:nvPr>
            <p:ph type="title"/>
          </p:nvPr>
        </p:nvSpPr>
        <p:spPr/>
        <p:txBody>
          <a:bodyPr/>
          <a:lstStyle/>
          <a:p>
            <a:r>
              <a:rPr lang="en-US" dirty="0"/>
              <a:t>U.S. Historical Energy Flows</a:t>
            </a:r>
          </a:p>
        </p:txBody>
      </p:sp>
      <p:sp>
        <p:nvSpPr>
          <p:cNvPr id="5" name="Slide Number Placeholder 4">
            <a:extLst>
              <a:ext uri="{FF2B5EF4-FFF2-40B4-BE49-F238E27FC236}">
                <a16:creationId xmlns:a16="http://schemas.microsoft.com/office/drawing/2014/main" id="{AE691448-43D3-4104-ADB6-99D4DA976C50}"/>
              </a:ext>
            </a:extLst>
          </p:cNvPr>
          <p:cNvSpPr>
            <a:spLocks noGrp="1"/>
          </p:cNvSpPr>
          <p:nvPr>
            <p:ph type="sldNum" sz="quarter" idx="12"/>
          </p:nvPr>
        </p:nvSpPr>
        <p:spPr/>
        <p:txBody>
          <a:bodyPr/>
          <a:lstStyle/>
          <a:p>
            <a:fld id="{3BECEE2F-E4EE-4C98-83C6-1D6D84EBDC92}" type="slidenum">
              <a:rPr lang="en-US" smtClean="0"/>
              <a:t>6</a:t>
            </a:fld>
            <a:endParaRPr lang="en-US"/>
          </a:p>
        </p:txBody>
      </p:sp>
      <p:sp>
        <p:nvSpPr>
          <p:cNvPr id="9" name="Text Placeholder 8">
            <a:extLst>
              <a:ext uri="{FF2B5EF4-FFF2-40B4-BE49-F238E27FC236}">
                <a16:creationId xmlns:a16="http://schemas.microsoft.com/office/drawing/2014/main" id="{935D15DC-2E7A-4875-B915-191F3650676C}"/>
              </a:ext>
            </a:extLst>
          </p:cNvPr>
          <p:cNvSpPr>
            <a:spLocks noGrp="1"/>
          </p:cNvSpPr>
          <p:nvPr>
            <p:ph type="body" sz="quarter" idx="14"/>
          </p:nvPr>
        </p:nvSpPr>
        <p:spPr/>
        <p:txBody>
          <a:bodyPr>
            <a:normAutofit/>
          </a:bodyPr>
          <a:lstStyle/>
          <a:p>
            <a:r>
              <a:rPr lang="en-US" dirty="0"/>
              <a:t>EIA, </a:t>
            </a:r>
            <a:r>
              <a:rPr lang="en-US" i="1" dirty="0"/>
              <a:t>Annual Energy Review </a:t>
            </a:r>
            <a:r>
              <a:rPr lang="en-US" dirty="0"/>
              <a:t>(2009 – Released August 2010); </a:t>
            </a:r>
            <a:r>
              <a:rPr lang="en-US" dirty="0">
                <a:hlinkClick r:id="rId2"/>
              </a:rPr>
              <a:t>Link</a:t>
            </a:r>
            <a:endParaRPr lang="en-US" dirty="0"/>
          </a:p>
        </p:txBody>
      </p:sp>
      <p:sp>
        <p:nvSpPr>
          <p:cNvPr id="14" name="Text Placeholder 13">
            <a:extLst>
              <a:ext uri="{FF2B5EF4-FFF2-40B4-BE49-F238E27FC236}">
                <a16:creationId xmlns:a16="http://schemas.microsoft.com/office/drawing/2014/main" id="{274A2D68-773C-41A5-9F72-E3E2F5581AEE}"/>
              </a:ext>
            </a:extLst>
          </p:cNvPr>
          <p:cNvSpPr>
            <a:spLocks noGrp="1"/>
          </p:cNvSpPr>
          <p:nvPr>
            <p:ph type="body" sz="quarter" idx="15"/>
          </p:nvPr>
        </p:nvSpPr>
        <p:spPr/>
        <p:txBody>
          <a:bodyPr/>
          <a:lstStyle/>
          <a:p>
            <a:r>
              <a:rPr lang="en-US" dirty="0"/>
              <a:t>Energy consumption trends towards lower carbon intensity</a:t>
            </a:r>
          </a:p>
        </p:txBody>
      </p:sp>
      <p:pic>
        <p:nvPicPr>
          <p:cNvPr id="13" name="Picture 12">
            <a:extLst>
              <a:ext uri="{FF2B5EF4-FFF2-40B4-BE49-F238E27FC236}">
                <a16:creationId xmlns:a16="http://schemas.microsoft.com/office/drawing/2014/main" id="{96DB186F-10BC-4FCC-BFC6-99BF84D390DA}"/>
              </a:ext>
            </a:extLst>
          </p:cNvPr>
          <p:cNvPicPr>
            <a:picLocks noChangeAspect="1"/>
          </p:cNvPicPr>
          <p:nvPr/>
        </p:nvPicPr>
        <p:blipFill>
          <a:blip r:embed="rId3"/>
          <a:stretch>
            <a:fillRect/>
          </a:stretch>
        </p:blipFill>
        <p:spPr>
          <a:xfrm>
            <a:off x="220355" y="841076"/>
            <a:ext cx="11751291" cy="3557929"/>
          </a:xfrm>
          <a:prstGeom prst="rect">
            <a:avLst/>
          </a:prstGeom>
        </p:spPr>
      </p:pic>
    </p:spTree>
    <p:extLst>
      <p:ext uri="{BB962C8B-B14F-4D97-AF65-F5344CB8AC3E}">
        <p14:creationId xmlns:p14="http://schemas.microsoft.com/office/powerpoint/2010/main" val="102770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B96D9B-5255-4A84-BF16-E1EA9A151F30}"/>
              </a:ext>
            </a:extLst>
          </p:cNvPr>
          <p:cNvSpPr>
            <a:spLocks noGrp="1"/>
          </p:cNvSpPr>
          <p:nvPr>
            <p:ph type="title"/>
          </p:nvPr>
        </p:nvSpPr>
        <p:spPr/>
        <p:txBody>
          <a:bodyPr/>
          <a:lstStyle/>
          <a:p>
            <a:r>
              <a:rPr lang="en-US" dirty="0"/>
              <a:t>U.S. Consumption vs. Production</a:t>
            </a:r>
          </a:p>
        </p:txBody>
      </p:sp>
      <p:sp>
        <p:nvSpPr>
          <p:cNvPr id="3" name="Slide Number Placeholder 2">
            <a:extLst>
              <a:ext uri="{FF2B5EF4-FFF2-40B4-BE49-F238E27FC236}">
                <a16:creationId xmlns:a16="http://schemas.microsoft.com/office/drawing/2014/main" id="{E1763ECD-079A-48AA-8D7E-AB791A9F5E8E}"/>
              </a:ext>
            </a:extLst>
          </p:cNvPr>
          <p:cNvSpPr>
            <a:spLocks noGrp="1"/>
          </p:cNvSpPr>
          <p:nvPr>
            <p:ph type="sldNum" sz="quarter" idx="12"/>
          </p:nvPr>
        </p:nvSpPr>
        <p:spPr/>
        <p:txBody>
          <a:bodyPr/>
          <a:lstStyle/>
          <a:p>
            <a:fld id="{3BECEE2F-E4EE-4C98-83C6-1D6D84EBDC92}" type="slidenum">
              <a:rPr lang="en-US" smtClean="0"/>
              <a:pPr/>
              <a:t>7</a:t>
            </a:fld>
            <a:endParaRPr lang="en-US" dirty="0"/>
          </a:p>
        </p:txBody>
      </p:sp>
      <p:sp>
        <p:nvSpPr>
          <p:cNvPr id="8" name="Text Placeholder 7">
            <a:extLst>
              <a:ext uri="{FF2B5EF4-FFF2-40B4-BE49-F238E27FC236}">
                <a16:creationId xmlns:a16="http://schemas.microsoft.com/office/drawing/2014/main" id="{0F9B6DBE-23A6-42EB-B1D1-6831E3324D86}"/>
              </a:ext>
            </a:extLst>
          </p:cNvPr>
          <p:cNvSpPr>
            <a:spLocks noGrp="1"/>
          </p:cNvSpPr>
          <p:nvPr>
            <p:ph type="body" sz="quarter" idx="14"/>
          </p:nvPr>
        </p:nvSpPr>
        <p:spPr/>
        <p:txBody>
          <a:bodyPr/>
          <a:lstStyle/>
          <a:p>
            <a:r>
              <a:rPr lang="en-US" dirty="0"/>
              <a:t>EIA, </a:t>
            </a:r>
            <a:r>
              <a:rPr lang="en-US" i="1" dirty="0"/>
              <a:t>Monthly Energy Review </a:t>
            </a:r>
            <a:r>
              <a:rPr lang="en-US" dirty="0"/>
              <a:t>(March 2021), Table 1.1; </a:t>
            </a:r>
            <a:r>
              <a:rPr lang="en-US" dirty="0">
                <a:hlinkClick r:id="rId2"/>
              </a:rPr>
              <a:t>Link</a:t>
            </a:r>
            <a:endParaRPr lang="en-US" dirty="0"/>
          </a:p>
        </p:txBody>
      </p:sp>
      <p:sp>
        <p:nvSpPr>
          <p:cNvPr id="11" name="Text Placeholder 10">
            <a:extLst>
              <a:ext uri="{FF2B5EF4-FFF2-40B4-BE49-F238E27FC236}">
                <a16:creationId xmlns:a16="http://schemas.microsoft.com/office/drawing/2014/main" id="{1DD5BE18-3FFB-41C6-9380-F2F9552909A2}"/>
              </a:ext>
            </a:extLst>
          </p:cNvPr>
          <p:cNvSpPr>
            <a:spLocks noGrp="1"/>
          </p:cNvSpPr>
          <p:nvPr>
            <p:ph type="body" sz="quarter" idx="15"/>
          </p:nvPr>
        </p:nvSpPr>
        <p:spPr/>
        <p:txBody>
          <a:bodyPr/>
          <a:lstStyle/>
          <a:p>
            <a:r>
              <a:rPr lang="en-US" dirty="0"/>
              <a:t>Historically, U.S. has been a net energy </a:t>
            </a:r>
            <a:r>
              <a:rPr lang="en-US" b="1" dirty="0"/>
              <a:t>importer</a:t>
            </a:r>
            <a:endParaRPr lang="en-US" dirty="0"/>
          </a:p>
        </p:txBody>
      </p:sp>
      <p:pic>
        <p:nvPicPr>
          <p:cNvPr id="12" name="Picture 11">
            <a:extLst>
              <a:ext uri="{FF2B5EF4-FFF2-40B4-BE49-F238E27FC236}">
                <a16:creationId xmlns:a16="http://schemas.microsoft.com/office/drawing/2014/main" id="{12D91B1B-A968-4084-AE9C-EAB1D844D02C}"/>
              </a:ext>
            </a:extLst>
          </p:cNvPr>
          <p:cNvPicPr>
            <a:picLocks noChangeAspect="1"/>
          </p:cNvPicPr>
          <p:nvPr/>
        </p:nvPicPr>
        <p:blipFill>
          <a:blip r:embed="rId3"/>
          <a:stretch>
            <a:fillRect/>
          </a:stretch>
        </p:blipFill>
        <p:spPr>
          <a:xfrm>
            <a:off x="657659" y="761486"/>
            <a:ext cx="10876683" cy="4893751"/>
          </a:xfrm>
          <a:prstGeom prst="rect">
            <a:avLst/>
          </a:prstGeom>
        </p:spPr>
      </p:pic>
    </p:spTree>
    <p:extLst>
      <p:ext uri="{BB962C8B-B14F-4D97-AF65-F5344CB8AC3E}">
        <p14:creationId xmlns:p14="http://schemas.microsoft.com/office/powerpoint/2010/main" val="212485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E48B-0528-452D-AEEC-2F020D1429B4}"/>
              </a:ext>
            </a:extLst>
          </p:cNvPr>
          <p:cNvSpPr>
            <a:spLocks noGrp="1"/>
          </p:cNvSpPr>
          <p:nvPr>
            <p:ph type="title"/>
          </p:nvPr>
        </p:nvSpPr>
        <p:spPr/>
        <p:txBody>
          <a:bodyPr/>
          <a:lstStyle/>
          <a:p>
            <a:r>
              <a:rPr lang="en-US" dirty="0"/>
              <a:t>What are we producing?</a:t>
            </a:r>
          </a:p>
        </p:txBody>
      </p:sp>
      <p:sp>
        <p:nvSpPr>
          <p:cNvPr id="3" name="Slide Number Placeholder 2">
            <a:extLst>
              <a:ext uri="{FF2B5EF4-FFF2-40B4-BE49-F238E27FC236}">
                <a16:creationId xmlns:a16="http://schemas.microsoft.com/office/drawing/2014/main" id="{E179DF36-45C0-4E7E-8026-37698A142D73}"/>
              </a:ext>
            </a:extLst>
          </p:cNvPr>
          <p:cNvSpPr>
            <a:spLocks noGrp="1"/>
          </p:cNvSpPr>
          <p:nvPr>
            <p:ph type="sldNum" sz="quarter" idx="12"/>
          </p:nvPr>
        </p:nvSpPr>
        <p:spPr/>
        <p:txBody>
          <a:bodyPr/>
          <a:lstStyle/>
          <a:p>
            <a:fld id="{3BECEE2F-E4EE-4C98-83C6-1D6D84EBDC92}" type="slidenum">
              <a:rPr lang="en-US" smtClean="0"/>
              <a:pPr/>
              <a:t>8</a:t>
            </a:fld>
            <a:endParaRPr lang="en-US" dirty="0"/>
          </a:p>
        </p:txBody>
      </p:sp>
      <p:sp>
        <p:nvSpPr>
          <p:cNvPr id="4" name="Text Placeholder 3">
            <a:extLst>
              <a:ext uri="{FF2B5EF4-FFF2-40B4-BE49-F238E27FC236}">
                <a16:creationId xmlns:a16="http://schemas.microsoft.com/office/drawing/2014/main" id="{0D4950FF-C58D-44F4-9996-F1F6F5005632}"/>
              </a:ext>
            </a:extLst>
          </p:cNvPr>
          <p:cNvSpPr>
            <a:spLocks noGrp="1"/>
          </p:cNvSpPr>
          <p:nvPr>
            <p:ph type="body" sz="quarter" idx="14"/>
          </p:nvPr>
        </p:nvSpPr>
        <p:spPr/>
        <p:txBody>
          <a:bodyPr/>
          <a:lstStyle/>
          <a:p>
            <a:r>
              <a:rPr lang="en-US" dirty="0"/>
              <a:t>EIA, </a:t>
            </a:r>
            <a:r>
              <a:rPr lang="en-US" i="1" dirty="0"/>
              <a:t>Monthly Energy Review </a:t>
            </a:r>
            <a:r>
              <a:rPr lang="en-US" dirty="0"/>
              <a:t>(March 2021), Table 1.2; </a:t>
            </a:r>
            <a:r>
              <a:rPr lang="en-US" dirty="0">
                <a:hlinkClick r:id="rId2"/>
              </a:rPr>
              <a:t>Link</a:t>
            </a:r>
            <a:endParaRPr lang="en-US" dirty="0"/>
          </a:p>
        </p:txBody>
      </p:sp>
      <p:sp>
        <p:nvSpPr>
          <p:cNvPr id="5" name="Text Placeholder 4">
            <a:extLst>
              <a:ext uri="{FF2B5EF4-FFF2-40B4-BE49-F238E27FC236}">
                <a16:creationId xmlns:a16="http://schemas.microsoft.com/office/drawing/2014/main" id="{29934A90-3EAE-46C0-A65F-353D1FC305EC}"/>
              </a:ext>
            </a:extLst>
          </p:cNvPr>
          <p:cNvSpPr>
            <a:spLocks noGrp="1"/>
          </p:cNvSpPr>
          <p:nvPr>
            <p:ph type="body" sz="quarter" idx="15"/>
          </p:nvPr>
        </p:nvSpPr>
        <p:spPr/>
        <p:txBody>
          <a:bodyPr/>
          <a:lstStyle/>
          <a:p>
            <a:r>
              <a:rPr lang="en-US" dirty="0"/>
              <a:t>2006 shale boom led to surge in NG &amp; oil, decline in coal</a:t>
            </a:r>
          </a:p>
        </p:txBody>
      </p:sp>
      <p:pic>
        <p:nvPicPr>
          <p:cNvPr id="6" name="Picture 5">
            <a:extLst>
              <a:ext uri="{FF2B5EF4-FFF2-40B4-BE49-F238E27FC236}">
                <a16:creationId xmlns:a16="http://schemas.microsoft.com/office/drawing/2014/main" id="{19280F3E-3238-47BB-BE6E-8E9D31370210}"/>
              </a:ext>
            </a:extLst>
          </p:cNvPr>
          <p:cNvPicPr>
            <a:picLocks noChangeAspect="1"/>
          </p:cNvPicPr>
          <p:nvPr/>
        </p:nvPicPr>
        <p:blipFill>
          <a:blip r:embed="rId3"/>
          <a:stretch>
            <a:fillRect/>
          </a:stretch>
        </p:blipFill>
        <p:spPr>
          <a:xfrm>
            <a:off x="526661" y="751674"/>
            <a:ext cx="11138679" cy="4892040"/>
          </a:xfrm>
          <a:prstGeom prst="rect">
            <a:avLst/>
          </a:prstGeom>
        </p:spPr>
      </p:pic>
    </p:spTree>
    <p:extLst>
      <p:ext uri="{BB962C8B-B14F-4D97-AF65-F5344CB8AC3E}">
        <p14:creationId xmlns:p14="http://schemas.microsoft.com/office/powerpoint/2010/main" val="20563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1006-21A5-4E14-8023-D4553B301647}"/>
              </a:ext>
            </a:extLst>
          </p:cNvPr>
          <p:cNvSpPr>
            <a:spLocks noGrp="1"/>
          </p:cNvSpPr>
          <p:nvPr>
            <p:ph type="title"/>
          </p:nvPr>
        </p:nvSpPr>
        <p:spPr/>
        <p:txBody>
          <a:bodyPr/>
          <a:lstStyle/>
          <a:p>
            <a:r>
              <a:rPr lang="en-US" dirty="0"/>
              <a:t>What are we consuming?</a:t>
            </a:r>
          </a:p>
        </p:txBody>
      </p:sp>
      <p:sp>
        <p:nvSpPr>
          <p:cNvPr id="3" name="Slide Number Placeholder 2">
            <a:extLst>
              <a:ext uri="{FF2B5EF4-FFF2-40B4-BE49-F238E27FC236}">
                <a16:creationId xmlns:a16="http://schemas.microsoft.com/office/drawing/2014/main" id="{604D1676-1D77-4790-9687-21157DA6E0F4}"/>
              </a:ext>
            </a:extLst>
          </p:cNvPr>
          <p:cNvSpPr>
            <a:spLocks noGrp="1"/>
          </p:cNvSpPr>
          <p:nvPr>
            <p:ph type="sldNum" sz="quarter" idx="12"/>
          </p:nvPr>
        </p:nvSpPr>
        <p:spPr/>
        <p:txBody>
          <a:bodyPr/>
          <a:lstStyle/>
          <a:p>
            <a:fld id="{3BECEE2F-E4EE-4C98-83C6-1D6D84EBDC92}" type="slidenum">
              <a:rPr lang="en-US" smtClean="0"/>
              <a:pPr/>
              <a:t>9</a:t>
            </a:fld>
            <a:endParaRPr lang="en-US" dirty="0"/>
          </a:p>
        </p:txBody>
      </p:sp>
      <p:sp>
        <p:nvSpPr>
          <p:cNvPr id="4" name="Text Placeholder 3">
            <a:extLst>
              <a:ext uri="{FF2B5EF4-FFF2-40B4-BE49-F238E27FC236}">
                <a16:creationId xmlns:a16="http://schemas.microsoft.com/office/drawing/2014/main" id="{6A34A8D6-3199-4662-A390-094AF8238278}"/>
              </a:ext>
            </a:extLst>
          </p:cNvPr>
          <p:cNvSpPr>
            <a:spLocks noGrp="1"/>
          </p:cNvSpPr>
          <p:nvPr>
            <p:ph type="body" sz="quarter" idx="14"/>
          </p:nvPr>
        </p:nvSpPr>
        <p:spPr/>
        <p:txBody>
          <a:bodyPr/>
          <a:lstStyle/>
          <a:p>
            <a:r>
              <a:rPr lang="en-US" dirty="0"/>
              <a:t>EIA, </a:t>
            </a:r>
            <a:r>
              <a:rPr lang="en-US" i="1" dirty="0"/>
              <a:t>Monthly Energy Review </a:t>
            </a:r>
            <a:r>
              <a:rPr lang="en-US" dirty="0"/>
              <a:t>(March 2021), Table 1.3; </a:t>
            </a:r>
            <a:r>
              <a:rPr lang="en-US" dirty="0">
                <a:hlinkClick r:id="rId2"/>
              </a:rPr>
              <a:t>Link</a:t>
            </a:r>
            <a:endParaRPr lang="en-US" dirty="0"/>
          </a:p>
        </p:txBody>
      </p:sp>
      <p:sp>
        <p:nvSpPr>
          <p:cNvPr id="5" name="Text Placeholder 4">
            <a:extLst>
              <a:ext uri="{FF2B5EF4-FFF2-40B4-BE49-F238E27FC236}">
                <a16:creationId xmlns:a16="http://schemas.microsoft.com/office/drawing/2014/main" id="{2C130FF4-D501-41B3-8285-B70B41AF230E}"/>
              </a:ext>
            </a:extLst>
          </p:cNvPr>
          <p:cNvSpPr>
            <a:spLocks noGrp="1"/>
          </p:cNvSpPr>
          <p:nvPr>
            <p:ph type="body" sz="quarter" idx="15"/>
          </p:nvPr>
        </p:nvSpPr>
        <p:spPr/>
        <p:txBody>
          <a:bodyPr/>
          <a:lstStyle/>
          <a:p>
            <a:r>
              <a:rPr lang="en-US" dirty="0"/>
              <a:t>Natural gas on track to overtake petroleum</a:t>
            </a:r>
          </a:p>
        </p:txBody>
      </p:sp>
      <p:pic>
        <p:nvPicPr>
          <p:cNvPr id="6" name="Picture 5">
            <a:extLst>
              <a:ext uri="{FF2B5EF4-FFF2-40B4-BE49-F238E27FC236}">
                <a16:creationId xmlns:a16="http://schemas.microsoft.com/office/drawing/2014/main" id="{641EA2A9-E0BC-4E3E-80FC-930C78E827C6}"/>
              </a:ext>
            </a:extLst>
          </p:cNvPr>
          <p:cNvPicPr>
            <a:picLocks noChangeAspect="1"/>
          </p:cNvPicPr>
          <p:nvPr/>
        </p:nvPicPr>
        <p:blipFill>
          <a:blip r:embed="rId3"/>
          <a:stretch>
            <a:fillRect/>
          </a:stretch>
        </p:blipFill>
        <p:spPr>
          <a:xfrm>
            <a:off x="547337" y="741697"/>
            <a:ext cx="11097327" cy="4892040"/>
          </a:xfrm>
          <a:prstGeom prst="rect">
            <a:avLst/>
          </a:prstGeom>
        </p:spPr>
      </p:pic>
    </p:spTree>
    <p:extLst>
      <p:ext uri="{BB962C8B-B14F-4D97-AF65-F5344CB8AC3E}">
        <p14:creationId xmlns:p14="http://schemas.microsoft.com/office/powerpoint/2010/main" val="36663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1013</Words>
  <Application>Microsoft Office PowerPoint</Application>
  <PresentationFormat>Widescreen</PresentationFormat>
  <Paragraphs>195</Paragraphs>
  <Slides>40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Geneva</vt:lpstr>
      <vt:lpstr>Times</vt:lpstr>
      <vt:lpstr>Office Theme</vt:lpstr>
      <vt:lpstr>Energy Flows</vt:lpstr>
      <vt:lpstr>Outline</vt:lpstr>
      <vt:lpstr>Approach, “Talk Philosophy”</vt:lpstr>
      <vt:lpstr>Wrinkles – how do you measure energy?</vt:lpstr>
      <vt:lpstr>PowerPoint Presentation</vt:lpstr>
      <vt:lpstr>U.S. Historical Energy Flows</vt:lpstr>
      <vt:lpstr>U.S. Consumption vs. Production</vt:lpstr>
      <vt:lpstr>What are we producing?</vt:lpstr>
      <vt:lpstr>What are we consuming?</vt:lpstr>
      <vt:lpstr>What is “renewables” composed of?</vt:lpstr>
      <vt:lpstr>What does biomass entail?</vt:lpstr>
      <vt:lpstr>What are we importing?</vt:lpstr>
      <vt:lpstr>What are we exporting?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Sankey Diagrams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Brooks Clingman</dc:creator>
  <cp:lastModifiedBy>Brooks Clingman</cp:lastModifiedBy>
  <cp:revision>138</cp:revision>
  <dcterms:created xsi:type="dcterms:W3CDTF">2021-04-12T01:55:38Z</dcterms:created>
  <dcterms:modified xsi:type="dcterms:W3CDTF">2021-04-17T17:39:44Z</dcterms:modified>
</cp:coreProperties>
</file>