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6"/>
  </p:notesMasterIdLst>
  <p:sldIdLst>
    <p:sldId id="256" r:id="rId2"/>
    <p:sldId id="257" r:id="rId3"/>
    <p:sldId id="296" r:id="rId4"/>
    <p:sldId id="304" r:id="rId5"/>
    <p:sldId id="258" r:id="rId6"/>
    <p:sldId id="262" r:id="rId7"/>
    <p:sldId id="297" r:id="rId8"/>
    <p:sldId id="307" r:id="rId9"/>
    <p:sldId id="300" r:id="rId10"/>
    <p:sldId id="305" r:id="rId11"/>
    <p:sldId id="263" r:id="rId12"/>
    <p:sldId id="259" r:id="rId13"/>
    <p:sldId id="271" r:id="rId14"/>
    <p:sldId id="268" r:id="rId15"/>
    <p:sldId id="269" r:id="rId16"/>
    <p:sldId id="270" r:id="rId17"/>
    <p:sldId id="306" r:id="rId18"/>
    <p:sldId id="264" r:id="rId19"/>
    <p:sldId id="265" r:id="rId20"/>
    <p:sldId id="266" r:id="rId21"/>
    <p:sldId id="267" r:id="rId22"/>
    <p:sldId id="272" r:id="rId23"/>
    <p:sldId id="274" r:id="rId24"/>
    <p:sldId id="273" r:id="rId25"/>
    <p:sldId id="275" r:id="rId26"/>
    <p:sldId id="276" r:id="rId27"/>
    <p:sldId id="277" r:id="rId28"/>
    <p:sldId id="278" r:id="rId29"/>
    <p:sldId id="279" r:id="rId30"/>
    <p:sldId id="280" r:id="rId31"/>
    <p:sldId id="281" r:id="rId32"/>
    <p:sldId id="282" r:id="rId33"/>
    <p:sldId id="308" r:id="rId34"/>
    <p:sldId id="283" r:id="rId35"/>
    <p:sldId id="309" r:id="rId36"/>
    <p:sldId id="284" r:id="rId37"/>
    <p:sldId id="285" r:id="rId38"/>
    <p:sldId id="286" r:id="rId39"/>
    <p:sldId id="287" r:id="rId40"/>
    <p:sldId id="288" r:id="rId41"/>
    <p:sldId id="289" r:id="rId42"/>
    <p:sldId id="291" r:id="rId43"/>
    <p:sldId id="292" r:id="rId44"/>
    <p:sldId id="293" r:id="rId45"/>
    <p:sldId id="294" r:id="rId46"/>
    <p:sldId id="290" r:id="rId47"/>
    <p:sldId id="295" r:id="rId48"/>
    <p:sldId id="310" r:id="rId49"/>
    <p:sldId id="298" r:id="rId50"/>
    <p:sldId id="299" r:id="rId51"/>
    <p:sldId id="301" r:id="rId52"/>
    <p:sldId id="302" r:id="rId53"/>
    <p:sldId id="303" r:id="rId54"/>
    <p:sldId id="3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836"/>
  </p:normalViewPr>
  <p:slideViewPr>
    <p:cSldViewPr snapToGrid="0" snapToObjects="1">
      <p:cViewPr varScale="1">
        <p:scale>
          <a:sx n="97" d="100"/>
          <a:sy n="97" d="100"/>
        </p:scale>
        <p:origin x="11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2700E-5E84-4FF9-ADC4-0F2987F3614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857F9FE-2BA1-4632-97E1-D5F1E1AA8131}">
      <dgm:prSet/>
      <dgm:spPr/>
      <dgm:t>
        <a:bodyPr/>
        <a:lstStyle/>
        <a:p>
          <a:r>
            <a:rPr lang="en-US"/>
            <a:t>“Transition to low-input organic management system cotton farms “</a:t>
          </a:r>
        </a:p>
      </dgm:t>
    </dgm:pt>
    <dgm:pt modelId="{4BECB497-E365-4626-9942-F29EADBCBE53}" type="parTrans" cxnId="{0F8414A2-DC85-4F4A-9039-CCB7D6D9185B}">
      <dgm:prSet/>
      <dgm:spPr/>
      <dgm:t>
        <a:bodyPr/>
        <a:lstStyle/>
        <a:p>
          <a:endParaRPr lang="en-US"/>
        </a:p>
      </dgm:t>
    </dgm:pt>
    <dgm:pt modelId="{A6BD0AF1-753E-472F-985B-768C66CFCB46}" type="sibTrans" cxnId="{0F8414A2-DC85-4F4A-9039-CCB7D6D9185B}">
      <dgm:prSet/>
      <dgm:spPr/>
      <dgm:t>
        <a:bodyPr/>
        <a:lstStyle/>
        <a:p>
          <a:endParaRPr lang="en-US"/>
        </a:p>
      </dgm:t>
    </dgm:pt>
    <dgm:pt modelId="{01EEBDF0-43AB-40F6-80E4-BDCA85AFF325}">
      <dgm:prSet/>
      <dgm:spPr/>
      <dgm:t>
        <a:bodyPr/>
        <a:lstStyle/>
        <a:p>
          <a:r>
            <a:rPr lang="en-US"/>
            <a:t>“Partner with Organizations such as Better Cotton Initiative and Textile Exchange”</a:t>
          </a:r>
        </a:p>
      </dgm:t>
    </dgm:pt>
    <dgm:pt modelId="{6499F641-7DED-4E7A-9981-2A6F984291E8}" type="parTrans" cxnId="{5C3105E0-7F50-49A0-AA7E-59E65C332B75}">
      <dgm:prSet/>
      <dgm:spPr/>
      <dgm:t>
        <a:bodyPr/>
        <a:lstStyle/>
        <a:p>
          <a:endParaRPr lang="en-US"/>
        </a:p>
      </dgm:t>
    </dgm:pt>
    <dgm:pt modelId="{FC1A6AF0-400C-4F6B-B351-DB500EE16503}" type="sibTrans" cxnId="{5C3105E0-7F50-49A0-AA7E-59E65C332B75}">
      <dgm:prSet/>
      <dgm:spPr/>
      <dgm:t>
        <a:bodyPr/>
        <a:lstStyle/>
        <a:p>
          <a:endParaRPr lang="en-US"/>
        </a:p>
      </dgm:t>
    </dgm:pt>
    <dgm:pt modelId="{4BA28821-B007-472B-AD77-5896D6C5B700}">
      <dgm:prSet/>
      <dgm:spPr/>
      <dgm:t>
        <a:bodyPr/>
        <a:lstStyle/>
        <a:p>
          <a:r>
            <a:rPr lang="en-US"/>
            <a:t>“Use coarser yarns “</a:t>
          </a:r>
        </a:p>
      </dgm:t>
    </dgm:pt>
    <dgm:pt modelId="{0EBF2793-6634-4763-B717-A5FC161E6085}" type="parTrans" cxnId="{F51013D9-0D44-4B56-B979-BA97FE555CB3}">
      <dgm:prSet/>
      <dgm:spPr/>
      <dgm:t>
        <a:bodyPr/>
        <a:lstStyle/>
        <a:p>
          <a:endParaRPr lang="en-US"/>
        </a:p>
      </dgm:t>
    </dgm:pt>
    <dgm:pt modelId="{FC32EE34-572D-47CE-BE9F-6D29E4C078BA}" type="sibTrans" cxnId="{F51013D9-0D44-4B56-B979-BA97FE555CB3}">
      <dgm:prSet/>
      <dgm:spPr/>
      <dgm:t>
        <a:bodyPr/>
        <a:lstStyle/>
        <a:p>
          <a:endParaRPr lang="en-US"/>
        </a:p>
      </dgm:t>
    </dgm:pt>
    <dgm:pt modelId="{80DA8B70-4731-0044-8F63-BD1E434CE6B2}" type="pres">
      <dgm:prSet presAssocID="{6FE2700E-5E84-4FF9-ADC4-0F2987F3614F}" presName="linear" presStyleCnt="0">
        <dgm:presLayoutVars>
          <dgm:animLvl val="lvl"/>
          <dgm:resizeHandles val="exact"/>
        </dgm:presLayoutVars>
      </dgm:prSet>
      <dgm:spPr/>
    </dgm:pt>
    <dgm:pt modelId="{F4DA981D-2801-4040-B25E-B8D049ECEE36}" type="pres">
      <dgm:prSet presAssocID="{D857F9FE-2BA1-4632-97E1-D5F1E1AA8131}" presName="parentText" presStyleLbl="node1" presStyleIdx="0" presStyleCnt="3">
        <dgm:presLayoutVars>
          <dgm:chMax val="0"/>
          <dgm:bulletEnabled val="1"/>
        </dgm:presLayoutVars>
      </dgm:prSet>
      <dgm:spPr/>
    </dgm:pt>
    <dgm:pt modelId="{FE881BFD-CB96-5F40-A364-598AF0FB52D0}" type="pres">
      <dgm:prSet presAssocID="{A6BD0AF1-753E-472F-985B-768C66CFCB46}" presName="spacer" presStyleCnt="0"/>
      <dgm:spPr/>
    </dgm:pt>
    <dgm:pt modelId="{1935BBCE-7D98-784F-96B6-9960D86C8DE8}" type="pres">
      <dgm:prSet presAssocID="{01EEBDF0-43AB-40F6-80E4-BDCA85AFF325}" presName="parentText" presStyleLbl="node1" presStyleIdx="1" presStyleCnt="3">
        <dgm:presLayoutVars>
          <dgm:chMax val="0"/>
          <dgm:bulletEnabled val="1"/>
        </dgm:presLayoutVars>
      </dgm:prSet>
      <dgm:spPr/>
    </dgm:pt>
    <dgm:pt modelId="{C952D9FF-0002-7646-A869-4EF6ACFBB4EE}" type="pres">
      <dgm:prSet presAssocID="{FC1A6AF0-400C-4F6B-B351-DB500EE16503}" presName="spacer" presStyleCnt="0"/>
      <dgm:spPr/>
    </dgm:pt>
    <dgm:pt modelId="{48D0CDE9-F5A9-0B41-81FA-0EBA4999B7A0}" type="pres">
      <dgm:prSet presAssocID="{4BA28821-B007-472B-AD77-5896D6C5B700}" presName="parentText" presStyleLbl="node1" presStyleIdx="2" presStyleCnt="3" custLinFactY="-1000" custLinFactNeighborX="133" custLinFactNeighborY="-100000">
        <dgm:presLayoutVars>
          <dgm:chMax val="0"/>
          <dgm:bulletEnabled val="1"/>
        </dgm:presLayoutVars>
      </dgm:prSet>
      <dgm:spPr/>
    </dgm:pt>
  </dgm:ptLst>
  <dgm:cxnLst>
    <dgm:cxn modelId="{27355311-A280-7D47-8864-6022C066EAB1}" type="presOf" srcId="{6FE2700E-5E84-4FF9-ADC4-0F2987F3614F}" destId="{80DA8B70-4731-0044-8F63-BD1E434CE6B2}" srcOrd="0" destOrd="0" presId="urn:microsoft.com/office/officeart/2005/8/layout/vList2"/>
    <dgm:cxn modelId="{2923647D-1279-A141-AE6C-766DE5CCFD43}" type="presOf" srcId="{4BA28821-B007-472B-AD77-5896D6C5B700}" destId="{48D0CDE9-F5A9-0B41-81FA-0EBA4999B7A0}" srcOrd="0" destOrd="0" presId="urn:microsoft.com/office/officeart/2005/8/layout/vList2"/>
    <dgm:cxn modelId="{0F8414A2-DC85-4F4A-9039-CCB7D6D9185B}" srcId="{6FE2700E-5E84-4FF9-ADC4-0F2987F3614F}" destId="{D857F9FE-2BA1-4632-97E1-D5F1E1AA8131}" srcOrd="0" destOrd="0" parTransId="{4BECB497-E365-4626-9942-F29EADBCBE53}" sibTransId="{A6BD0AF1-753E-472F-985B-768C66CFCB46}"/>
    <dgm:cxn modelId="{F51013D9-0D44-4B56-B979-BA97FE555CB3}" srcId="{6FE2700E-5E84-4FF9-ADC4-0F2987F3614F}" destId="{4BA28821-B007-472B-AD77-5896D6C5B700}" srcOrd="2" destOrd="0" parTransId="{0EBF2793-6634-4763-B717-A5FC161E6085}" sibTransId="{FC32EE34-572D-47CE-BE9F-6D29E4C078BA}"/>
    <dgm:cxn modelId="{5C3105E0-7F50-49A0-AA7E-59E65C332B75}" srcId="{6FE2700E-5E84-4FF9-ADC4-0F2987F3614F}" destId="{01EEBDF0-43AB-40F6-80E4-BDCA85AFF325}" srcOrd="1" destOrd="0" parTransId="{6499F641-7DED-4E7A-9981-2A6F984291E8}" sibTransId="{FC1A6AF0-400C-4F6B-B351-DB500EE16503}"/>
    <dgm:cxn modelId="{11AEF1E9-0F28-1D42-B5B7-1551B8E01D53}" type="presOf" srcId="{01EEBDF0-43AB-40F6-80E4-BDCA85AFF325}" destId="{1935BBCE-7D98-784F-96B6-9960D86C8DE8}" srcOrd="0" destOrd="0" presId="urn:microsoft.com/office/officeart/2005/8/layout/vList2"/>
    <dgm:cxn modelId="{2DC29FF8-9F3B-1243-A2CE-939D8AB8D441}" type="presOf" srcId="{D857F9FE-2BA1-4632-97E1-D5F1E1AA8131}" destId="{F4DA981D-2801-4040-B25E-B8D049ECEE36}" srcOrd="0" destOrd="0" presId="urn:microsoft.com/office/officeart/2005/8/layout/vList2"/>
    <dgm:cxn modelId="{70110D10-129D-754E-A35C-7BBAB2807790}" type="presParOf" srcId="{80DA8B70-4731-0044-8F63-BD1E434CE6B2}" destId="{F4DA981D-2801-4040-B25E-B8D049ECEE36}" srcOrd="0" destOrd="0" presId="urn:microsoft.com/office/officeart/2005/8/layout/vList2"/>
    <dgm:cxn modelId="{30E8D104-1D7F-F64A-AD36-59990C62A5CB}" type="presParOf" srcId="{80DA8B70-4731-0044-8F63-BD1E434CE6B2}" destId="{FE881BFD-CB96-5F40-A364-598AF0FB52D0}" srcOrd="1" destOrd="0" presId="urn:microsoft.com/office/officeart/2005/8/layout/vList2"/>
    <dgm:cxn modelId="{634EEFEE-3A00-7C46-BD9C-8DE7CF4071FD}" type="presParOf" srcId="{80DA8B70-4731-0044-8F63-BD1E434CE6B2}" destId="{1935BBCE-7D98-784F-96B6-9960D86C8DE8}" srcOrd="2" destOrd="0" presId="urn:microsoft.com/office/officeart/2005/8/layout/vList2"/>
    <dgm:cxn modelId="{E5B0C53F-5F90-2945-BEEA-B7096716E4D2}" type="presParOf" srcId="{80DA8B70-4731-0044-8F63-BD1E434CE6B2}" destId="{C952D9FF-0002-7646-A869-4EF6ACFBB4EE}" srcOrd="3" destOrd="0" presId="urn:microsoft.com/office/officeart/2005/8/layout/vList2"/>
    <dgm:cxn modelId="{8170355D-392D-7B48-9E79-9B876E48E1F7}" type="presParOf" srcId="{80DA8B70-4731-0044-8F63-BD1E434CE6B2}" destId="{48D0CDE9-F5A9-0B41-81FA-0EBA4999B7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C76DF-B979-4676-ADE8-6F0BC4C4F1B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5782B3C-1F3E-44B8-9F40-AF0EED365EFE}">
      <dgm:prSet/>
      <dgm:spPr/>
      <dgm:t>
        <a:bodyPr/>
        <a:lstStyle/>
        <a:p>
          <a:r>
            <a:rPr lang="en-US" dirty="0"/>
            <a:t>“Locate manufacturing facilities in areas with lower emission electricity grids, or facilitate lower emissions in existing locations. Polyester is produced in factories, thus grid emissions are the majority of the impact. Cleaner grids equals lower carbon footprint. “</a:t>
          </a:r>
        </a:p>
      </dgm:t>
    </dgm:pt>
    <dgm:pt modelId="{FDE685D8-D458-4453-B3E3-08D5E6D9877E}" type="parTrans" cxnId="{963EB813-35B6-45E4-8BA4-394FDBD16A8A}">
      <dgm:prSet/>
      <dgm:spPr/>
      <dgm:t>
        <a:bodyPr/>
        <a:lstStyle/>
        <a:p>
          <a:endParaRPr lang="en-US"/>
        </a:p>
      </dgm:t>
    </dgm:pt>
    <dgm:pt modelId="{148B23AC-7548-45F3-BA53-4FFCBFFF4785}" type="sibTrans" cxnId="{963EB813-35B6-45E4-8BA4-394FDBD16A8A}">
      <dgm:prSet/>
      <dgm:spPr/>
      <dgm:t>
        <a:bodyPr/>
        <a:lstStyle/>
        <a:p>
          <a:endParaRPr lang="en-US"/>
        </a:p>
      </dgm:t>
    </dgm:pt>
    <dgm:pt modelId="{BA322B04-D021-4244-B8BD-6444A4F43DED}">
      <dgm:prSet/>
      <dgm:spPr/>
      <dgm:t>
        <a:bodyPr/>
        <a:lstStyle/>
        <a:p>
          <a:r>
            <a:rPr lang="en-US" dirty="0"/>
            <a:t>“Use more knit fabrics. Knit fabrics require significantly less energy to produce. “</a:t>
          </a:r>
        </a:p>
      </dgm:t>
    </dgm:pt>
    <dgm:pt modelId="{D5AB1B16-13DE-4FAE-B6F4-CDE5D3524881}" type="parTrans" cxnId="{5AD0683C-49FE-4D15-85FA-27A95C8EB734}">
      <dgm:prSet/>
      <dgm:spPr/>
      <dgm:t>
        <a:bodyPr/>
        <a:lstStyle/>
        <a:p>
          <a:endParaRPr lang="en-US"/>
        </a:p>
      </dgm:t>
    </dgm:pt>
    <dgm:pt modelId="{B0BD9EF4-C0BB-4A47-B27E-E0DA1EEF3EAC}" type="sibTrans" cxnId="{5AD0683C-49FE-4D15-85FA-27A95C8EB734}">
      <dgm:prSet/>
      <dgm:spPr/>
      <dgm:t>
        <a:bodyPr/>
        <a:lstStyle/>
        <a:p>
          <a:endParaRPr lang="en-US"/>
        </a:p>
      </dgm:t>
    </dgm:pt>
    <dgm:pt modelId="{3CCDB4AA-7BCD-4B9F-BBC7-AB4FADBC5080}">
      <dgm:prSet/>
      <dgm:spPr/>
      <dgm:t>
        <a:bodyPr/>
        <a:lstStyle/>
        <a:p>
          <a:r>
            <a:rPr lang="en-US" dirty="0"/>
            <a:t>“Use lighter weight fabrics which require less energy to produce per area. x Use all of the recycled PET available, an effort that could include expanding PET collection. x Encourage PET recyclers to use processes that minimize electricity use (Shen 2011).”</a:t>
          </a:r>
        </a:p>
      </dgm:t>
    </dgm:pt>
    <dgm:pt modelId="{60C32F0B-7C04-4873-BCCE-9445A0B1BCBA}" type="parTrans" cxnId="{8F24E43F-8783-42B6-8685-B5AD9DC52DA4}">
      <dgm:prSet/>
      <dgm:spPr/>
      <dgm:t>
        <a:bodyPr/>
        <a:lstStyle/>
        <a:p>
          <a:endParaRPr lang="en-US"/>
        </a:p>
      </dgm:t>
    </dgm:pt>
    <dgm:pt modelId="{686028B6-16A6-43FE-9A6D-530253DB6D69}" type="sibTrans" cxnId="{8F24E43F-8783-42B6-8685-B5AD9DC52DA4}">
      <dgm:prSet/>
      <dgm:spPr/>
      <dgm:t>
        <a:bodyPr/>
        <a:lstStyle/>
        <a:p>
          <a:endParaRPr lang="en-US"/>
        </a:p>
      </dgm:t>
    </dgm:pt>
    <dgm:pt modelId="{8DDD50C2-65B2-AF43-98D4-6E5BA2977052}" type="pres">
      <dgm:prSet presAssocID="{0FCC76DF-B979-4676-ADE8-6F0BC4C4F1B4}" presName="linear" presStyleCnt="0">
        <dgm:presLayoutVars>
          <dgm:animLvl val="lvl"/>
          <dgm:resizeHandles val="exact"/>
        </dgm:presLayoutVars>
      </dgm:prSet>
      <dgm:spPr/>
    </dgm:pt>
    <dgm:pt modelId="{16881670-4942-A140-8560-CA9DAF77BAD1}" type="pres">
      <dgm:prSet presAssocID="{45782B3C-1F3E-44B8-9F40-AF0EED365EFE}" presName="parentText" presStyleLbl="node1" presStyleIdx="0" presStyleCnt="3">
        <dgm:presLayoutVars>
          <dgm:chMax val="0"/>
          <dgm:bulletEnabled val="1"/>
        </dgm:presLayoutVars>
      </dgm:prSet>
      <dgm:spPr/>
    </dgm:pt>
    <dgm:pt modelId="{0F90A382-9C61-D54B-A1B2-B10F8E82A104}" type="pres">
      <dgm:prSet presAssocID="{148B23AC-7548-45F3-BA53-4FFCBFFF4785}" presName="spacer" presStyleCnt="0"/>
      <dgm:spPr/>
    </dgm:pt>
    <dgm:pt modelId="{D31251B3-FAE8-C24E-9F22-DAAB77477664}" type="pres">
      <dgm:prSet presAssocID="{BA322B04-D021-4244-B8BD-6444A4F43DED}" presName="parentText" presStyleLbl="node1" presStyleIdx="1" presStyleCnt="3">
        <dgm:presLayoutVars>
          <dgm:chMax val="0"/>
          <dgm:bulletEnabled val="1"/>
        </dgm:presLayoutVars>
      </dgm:prSet>
      <dgm:spPr/>
    </dgm:pt>
    <dgm:pt modelId="{96A060E0-CA0A-5045-AB7B-495F2A64E103}" type="pres">
      <dgm:prSet presAssocID="{B0BD9EF4-C0BB-4A47-B27E-E0DA1EEF3EAC}" presName="spacer" presStyleCnt="0"/>
      <dgm:spPr/>
    </dgm:pt>
    <dgm:pt modelId="{2052BFF0-59E7-034B-8020-11B16F5798B7}" type="pres">
      <dgm:prSet presAssocID="{3CCDB4AA-7BCD-4B9F-BBC7-AB4FADBC5080}" presName="parentText" presStyleLbl="node1" presStyleIdx="2" presStyleCnt="3">
        <dgm:presLayoutVars>
          <dgm:chMax val="0"/>
          <dgm:bulletEnabled val="1"/>
        </dgm:presLayoutVars>
      </dgm:prSet>
      <dgm:spPr/>
    </dgm:pt>
  </dgm:ptLst>
  <dgm:cxnLst>
    <dgm:cxn modelId="{963EB813-35B6-45E4-8BA4-394FDBD16A8A}" srcId="{0FCC76DF-B979-4676-ADE8-6F0BC4C4F1B4}" destId="{45782B3C-1F3E-44B8-9F40-AF0EED365EFE}" srcOrd="0" destOrd="0" parTransId="{FDE685D8-D458-4453-B3E3-08D5E6D9877E}" sibTransId="{148B23AC-7548-45F3-BA53-4FFCBFFF4785}"/>
    <dgm:cxn modelId="{5AD0683C-49FE-4D15-85FA-27A95C8EB734}" srcId="{0FCC76DF-B979-4676-ADE8-6F0BC4C4F1B4}" destId="{BA322B04-D021-4244-B8BD-6444A4F43DED}" srcOrd="1" destOrd="0" parTransId="{D5AB1B16-13DE-4FAE-B6F4-CDE5D3524881}" sibTransId="{B0BD9EF4-C0BB-4A47-B27E-E0DA1EEF3EAC}"/>
    <dgm:cxn modelId="{8F24E43F-8783-42B6-8685-B5AD9DC52DA4}" srcId="{0FCC76DF-B979-4676-ADE8-6F0BC4C4F1B4}" destId="{3CCDB4AA-7BCD-4B9F-BBC7-AB4FADBC5080}" srcOrd="2" destOrd="0" parTransId="{60C32F0B-7C04-4873-BCCE-9445A0B1BCBA}" sibTransId="{686028B6-16A6-43FE-9A6D-530253DB6D69}"/>
    <dgm:cxn modelId="{5FFCDF40-2D15-AF4C-B924-F4B723489665}" type="presOf" srcId="{0FCC76DF-B979-4676-ADE8-6F0BC4C4F1B4}" destId="{8DDD50C2-65B2-AF43-98D4-6E5BA2977052}" srcOrd="0" destOrd="0" presId="urn:microsoft.com/office/officeart/2005/8/layout/vList2"/>
    <dgm:cxn modelId="{0E293849-FDAD-434A-8D70-D97336795721}" type="presOf" srcId="{3CCDB4AA-7BCD-4B9F-BBC7-AB4FADBC5080}" destId="{2052BFF0-59E7-034B-8020-11B16F5798B7}" srcOrd="0" destOrd="0" presId="urn:microsoft.com/office/officeart/2005/8/layout/vList2"/>
    <dgm:cxn modelId="{E6016F7D-17B9-D744-A08B-0E7B78FB81B5}" type="presOf" srcId="{BA322B04-D021-4244-B8BD-6444A4F43DED}" destId="{D31251B3-FAE8-C24E-9F22-DAAB77477664}" srcOrd="0" destOrd="0" presId="urn:microsoft.com/office/officeart/2005/8/layout/vList2"/>
    <dgm:cxn modelId="{E02FC4AB-C990-9545-A497-FEF7C484B6D0}" type="presOf" srcId="{45782B3C-1F3E-44B8-9F40-AF0EED365EFE}" destId="{16881670-4942-A140-8560-CA9DAF77BAD1}" srcOrd="0" destOrd="0" presId="urn:microsoft.com/office/officeart/2005/8/layout/vList2"/>
    <dgm:cxn modelId="{B4C31F8C-1B2A-B64E-B605-D759C22CEBEF}" type="presParOf" srcId="{8DDD50C2-65B2-AF43-98D4-6E5BA2977052}" destId="{16881670-4942-A140-8560-CA9DAF77BAD1}" srcOrd="0" destOrd="0" presId="urn:microsoft.com/office/officeart/2005/8/layout/vList2"/>
    <dgm:cxn modelId="{C5723861-F96D-E143-A8D8-014736497077}" type="presParOf" srcId="{8DDD50C2-65B2-AF43-98D4-6E5BA2977052}" destId="{0F90A382-9C61-D54B-A1B2-B10F8E82A104}" srcOrd="1" destOrd="0" presId="urn:microsoft.com/office/officeart/2005/8/layout/vList2"/>
    <dgm:cxn modelId="{15BDF3C3-2A3D-DC43-B487-8CF6949ACC28}" type="presParOf" srcId="{8DDD50C2-65B2-AF43-98D4-6E5BA2977052}" destId="{D31251B3-FAE8-C24E-9F22-DAAB77477664}" srcOrd="2" destOrd="0" presId="urn:microsoft.com/office/officeart/2005/8/layout/vList2"/>
    <dgm:cxn modelId="{6DFF8488-3B3F-A64A-9E86-98E74EF28ED8}" type="presParOf" srcId="{8DDD50C2-65B2-AF43-98D4-6E5BA2977052}" destId="{96A060E0-CA0A-5045-AB7B-495F2A64E103}" srcOrd="3" destOrd="0" presId="urn:microsoft.com/office/officeart/2005/8/layout/vList2"/>
    <dgm:cxn modelId="{6EE2128D-E2DD-EA42-82E9-FC89B4108202}" type="presParOf" srcId="{8DDD50C2-65B2-AF43-98D4-6E5BA2977052}" destId="{2052BFF0-59E7-034B-8020-11B16F5798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300682-AB16-4236-9DCD-EA32C877AB6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40FD5D6-280F-4C32-90E6-4D7609DD9F16}">
      <dgm:prSet/>
      <dgm:spPr/>
      <dgm:t>
        <a:bodyPr/>
        <a:lstStyle/>
        <a:p>
          <a:r>
            <a:rPr lang="en-US" dirty="0"/>
            <a:t>“Better feed conversion at the system level” </a:t>
          </a:r>
        </a:p>
      </dgm:t>
    </dgm:pt>
    <dgm:pt modelId="{F76B904B-D0D5-4D09-86E6-9C0BDBFEE909}" type="parTrans" cxnId="{1A218ADB-77E0-460D-8D6D-F8622F9B593C}">
      <dgm:prSet/>
      <dgm:spPr/>
      <dgm:t>
        <a:bodyPr/>
        <a:lstStyle/>
        <a:p>
          <a:endParaRPr lang="en-US"/>
        </a:p>
      </dgm:t>
    </dgm:pt>
    <dgm:pt modelId="{549768E1-99FA-409C-A2B3-916A4ED6513D}" type="sibTrans" cxnId="{1A218ADB-77E0-460D-8D6D-F8622F9B593C}">
      <dgm:prSet/>
      <dgm:spPr/>
      <dgm:t>
        <a:bodyPr/>
        <a:lstStyle/>
        <a:p>
          <a:endParaRPr lang="en-US"/>
        </a:p>
      </dgm:t>
    </dgm:pt>
    <dgm:pt modelId="{4AE640A4-0F8E-47F5-A21F-D86A409DC320}">
      <dgm:prSet/>
      <dgm:spPr/>
      <dgm:t>
        <a:bodyPr/>
        <a:lstStyle/>
        <a:p>
          <a:r>
            <a:rPr lang="en-US" dirty="0"/>
            <a:t>“Use of feeds that increase soil carbon sequestration versus carbon emission”</a:t>
          </a:r>
        </a:p>
      </dgm:t>
    </dgm:pt>
    <dgm:pt modelId="{C1BCC44B-533B-4FD6-B4EA-040D2674F871}" type="parTrans" cxnId="{234E44E0-FC1F-4669-A950-055A71CBA7F7}">
      <dgm:prSet/>
      <dgm:spPr/>
      <dgm:t>
        <a:bodyPr/>
        <a:lstStyle/>
        <a:p>
          <a:endParaRPr lang="en-US"/>
        </a:p>
      </dgm:t>
    </dgm:pt>
    <dgm:pt modelId="{E0318229-A3D2-44BB-87D3-4E6B4B24F626}" type="sibTrans" cxnId="{234E44E0-FC1F-4669-A950-055A71CBA7F7}">
      <dgm:prSet/>
      <dgm:spPr/>
      <dgm:t>
        <a:bodyPr/>
        <a:lstStyle/>
        <a:p>
          <a:endParaRPr lang="en-US"/>
        </a:p>
      </dgm:t>
    </dgm:pt>
    <dgm:pt modelId="{CFFFCFC7-FF3A-4106-8B1E-555313831B81}">
      <dgm:prSet/>
      <dgm:spPr/>
      <dgm:t>
        <a:bodyPr/>
        <a:lstStyle/>
        <a:p>
          <a:r>
            <a:rPr lang="en-US" dirty="0"/>
            <a:t>“Ensure that the manure produced substitutes for synthetic fertilizer, and use manure for bio-energy production. “</a:t>
          </a:r>
        </a:p>
      </dgm:t>
    </dgm:pt>
    <dgm:pt modelId="{789D1BB3-0E7A-46F0-90E1-058D944105FB}" type="parTrans" cxnId="{2EE26FB6-AE04-4CDB-BAEC-BC40BDB4A53C}">
      <dgm:prSet/>
      <dgm:spPr/>
      <dgm:t>
        <a:bodyPr/>
        <a:lstStyle/>
        <a:p>
          <a:endParaRPr lang="en-US"/>
        </a:p>
      </dgm:t>
    </dgm:pt>
    <dgm:pt modelId="{3C3742DC-5595-4D1B-8793-ECC21E88ECA0}" type="sibTrans" cxnId="{2EE26FB6-AE04-4CDB-BAEC-BC40BDB4A53C}">
      <dgm:prSet/>
      <dgm:spPr/>
      <dgm:t>
        <a:bodyPr/>
        <a:lstStyle/>
        <a:p>
          <a:endParaRPr lang="en-US"/>
        </a:p>
      </dgm:t>
    </dgm:pt>
    <dgm:pt modelId="{6CA9ADB0-4B6C-44DA-84B5-8859D26E1284}">
      <dgm:prSet/>
      <dgm:spPr/>
      <dgm:t>
        <a:bodyPr/>
        <a:lstStyle/>
        <a:p>
          <a:r>
            <a:rPr lang="en-US" dirty="0"/>
            <a:t>“Improve practices in developing countries in order to increase the size of cattle.”</a:t>
          </a:r>
        </a:p>
      </dgm:t>
    </dgm:pt>
    <dgm:pt modelId="{128708F6-BA7F-4DFF-A19B-2BAA9A13CCC6}" type="parTrans" cxnId="{7BCB0C14-DA66-426D-8319-C5408812EC25}">
      <dgm:prSet/>
      <dgm:spPr/>
      <dgm:t>
        <a:bodyPr/>
        <a:lstStyle/>
        <a:p>
          <a:endParaRPr lang="en-US"/>
        </a:p>
      </dgm:t>
    </dgm:pt>
    <dgm:pt modelId="{97675628-3880-4FD3-88A4-8BEE587B458D}" type="sibTrans" cxnId="{7BCB0C14-DA66-426D-8319-C5408812EC25}">
      <dgm:prSet/>
      <dgm:spPr/>
      <dgm:t>
        <a:bodyPr/>
        <a:lstStyle/>
        <a:p>
          <a:endParaRPr lang="en-US"/>
        </a:p>
      </dgm:t>
    </dgm:pt>
    <dgm:pt modelId="{F404183A-A692-475C-99A5-E211C36023E9}">
      <dgm:prSet/>
      <dgm:spPr/>
      <dgm:t>
        <a:bodyPr/>
        <a:lstStyle/>
        <a:p>
          <a:r>
            <a:rPr lang="en-US" dirty="0"/>
            <a:t>“Increase share of leather originating from goats.” </a:t>
          </a:r>
        </a:p>
      </dgm:t>
    </dgm:pt>
    <dgm:pt modelId="{EF5B3189-20E9-4222-BBD7-4D2166590D51}" type="parTrans" cxnId="{9C143EE1-9951-4A43-822F-E156643257CA}">
      <dgm:prSet/>
      <dgm:spPr/>
      <dgm:t>
        <a:bodyPr/>
        <a:lstStyle/>
        <a:p>
          <a:endParaRPr lang="en-US"/>
        </a:p>
      </dgm:t>
    </dgm:pt>
    <dgm:pt modelId="{0A44EF3E-C861-4A15-B383-FF3A748C2AB1}" type="sibTrans" cxnId="{9C143EE1-9951-4A43-822F-E156643257CA}">
      <dgm:prSet/>
      <dgm:spPr/>
      <dgm:t>
        <a:bodyPr/>
        <a:lstStyle/>
        <a:p>
          <a:endParaRPr lang="en-US"/>
        </a:p>
      </dgm:t>
    </dgm:pt>
    <dgm:pt modelId="{DA29D6AC-8F6D-402A-A584-7CBE1FEAB828}">
      <dgm:prSet/>
      <dgm:spPr/>
      <dgm:t>
        <a:bodyPr/>
        <a:lstStyle/>
        <a:p>
          <a:r>
            <a:rPr lang="en-US" dirty="0"/>
            <a:t>“Discourage agricultural practices that involve slash and burn practices and/or the clearing of tropical forests.” </a:t>
          </a:r>
        </a:p>
      </dgm:t>
    </dgm:pt>
    <dgm:pt modelId="{7B721C03-CA16-4EC2-9048-C1BF92837229}" type="parTrans" cxnId="{CE917B79-5D44-4013-8904-F4585E2BCA49}">
      <dgm:prSet/>
      <dgm:spPr/>
      <dgm:t>
        <a:bodyPr/>
        <a:lstStyle/>
        <a:p>
          <a:endParaRPr lang="en-US"/>
        </a:p>
      </dgm:t>
    </dgm:pt>
    <dgm:pt modelId="{ACEFBCEF-1740-4A39-9471-150978B4EE22}" type="sibTrans" cxnId="{CE917B79-5D44-4013-8904-F4585E2BCA49}">
      <dgm:prSet/>
      <dgm:spPr/>
      <dgm:t>
        <a:bodyPr/>
        <a:lstStyle/>
        <a:p>
          <a:endParaRPr lang="en-US"/>
        </a:p>
      </dgm:t>
    </dgm:pt>
    <dgm:pt modelId="{91DFE4A9-C188-4D7C-81F1-EBD5C3518E00}">
      <dgm:prSet/>
      <dgm:spPr/>
      <dgm:t>
        <a:bodyPr/>
        <a:lstStyle/>
        <a:p>
          <a:r>
            <a:rPr lang="en-US" dirty="0"/>
            <a:t>“Encourage manure management in accordance with local best practices. “</a:t>
          </a:r>
        </a:p>
      </dgm:t>
    </dgm:pt>
    <dgm:pt modelId="{F9066CE9-3C7C-4D4A-9D9A-D9D4A5416B50}" type="parTrans" cxnId="{5FD3C11F-F2BA-4A69-BA30-A9188A069551}">
      <dgm:prSet/>
      <dgm:spPr/>
      <dgm:t>
        <a:bodyPr/>
        <a:lstStyle/>
        <a:p>
          <a:endParaRPr lang="en-US"/>
        </a:p>
      </dgm:t>
    </dgm:pt>
    <dgm:pt modelId="{7D051779-F330-4ED6-ADBD-99DDB2C56188}" type="sibTrans" cxnId="{5FD3C11F-F2BA-4A69-BA30-A9188A069551}">
      <dgm:prSet/>
      <dgm:spPr/>
      <dgm:t>
        <a:bodyPr/>
        <a:lstStyle/>
        <a:p>
          <a:endParaRPr lang="en-US"/>
        </a:p>
      </dgm:t>
    </dgm:pt>
    <dgm:pt modelId="{59F544EA-A03E-4F4F-AF8F-115286D78292}" type="pres">
      <dgm:prSet presAssocID="{7F300682-AB16-4236-9DCD-EA32C877AB60}" presName="linear" presStyleCnt="0">
        <dgm:presLayoutVars>
          <dgm:animLvl val="lvl"/>
          <dgm:resizeHandles val="exact"/>
        </dgm:presLayoutVars>
      </dgm:prSet>
      <dgm:spPr/>
    </dgm:pt>
    <dgm:pt modelId="{42E9878D-7F48-1D41-8A9C-A53AC1661E9F}" type="pres">
      <dgm:prSet presAssocID="{F40FD5D6-280F-4C32-90E6-4D7609DD9F16}" presName="parentText" presStyleLbl="node1" presStyleIdx="0" presStyleCnt="7">
        <dgm:presLayoutVars>
          <dgm:chMax val="0"/>
          <dgm:bulletEnabled val="1"/>
        </dgm:presLayoutVars>
      </dgm:prSet>
      <dgm:spPr/>
    </dgm:pt>
    <dgm:pt modelId="{D62E30BF-F96B-E744-A81B-109BD308B8F5}" type="pres">
      <dgm:prSet presAssocID="{549768E1-99FA-409C-A2B3-916A4ED6513D}" presName="spacer" presStyleCnt="0"/>
      <dgm:spPr/>
    </dgm:pt>
    <dgm:pt modelId="{2B5BADB7-60DA-144D-99AF-8B6224D0DFC9}" type="pres">
      <dgm:prSet presAssocID="{4AE640A4-0F8E-47F5-A21F-D86A409DC320}" presName="parentText" presStyleLbl="node1" presStyleIdx="1" presStyleCnt="7">
        <dgm:presLayoutVars>
          <dgm:chMax val="0"/>
          <dgm:bulletEnabled val="1"/>
        </dgm:presLayoutVars>
      </dgm:prSet>
      <dgm:spPr/>
    </dgm:pt>
    <dgm:pt modelId="{FBC5D657-CA5A-4841-8E68-35459E9268B6}" type="pres">
      <dgm:prSet presAssocID="{E0318229-A3D2-44BB-87D3-4E6B4B24F626}" presName="spacer" presStyleCnt="0"/>
      <dgm:spPr/>
    </dgm:pt>
    <dgm:pt modelId="{57D8C9D5-B6CC-CA4A-8C5C-6F9E43E9BA70}" type="pres">
      <dgm:prSet presAssocID="{CFFFCFC7-FF3A-4106-8B1E-555313831B81}" presName="parentText" presStyleLbl="node1" presStyleIdx="2" presStyleCnt="7">
        <dgm:presLayoutVars>
          <dgm:chMax val="0"/>
          <dgm:bulletEnabled val="1"/>
        </dgm:presLayoutVars>
      </dgm:prSet>
      <dgm:spPr/>
    </dgm:pt>
    <dgm:pt modelId="{0FE1B4EB-1636-EE4E-8EF2-E19868D72D70}" type="pres">
      <dgm:prSet presAssocID="{3C3742DC-5595-4D1B-8793-ECC21E88ECA0}" presName="spacer" presStyleCnt="0"/>
      <dgm:spPr/>
    </dgm:pt>
    <dgm:pt modelId="{0699BE58-A891-AA4D-A252-71073A374DBE}" type="pres">
      <dgm:prSet presAssocID="{6CA9ADB0-4B6C-44DA-84B5-8859D26E1284}" presName="parentText" presStyleLbl="node1" presStyleIdx="3" presStyleCnt="7">
        <dgm:presLayoutVars>
          <dgm:chMax val="0"/>
          <dgm:bulletEnabled val="1"/>
        </dgm:presLayoutVars>
      </dgm:prSet>
      <dgm:spPr/>
    </dgm:pt>
    <dgm:pt modelId="{919B8386-86A4-6A47-B8FE-BF80C8F5D793}" type="pres">
      <dgm:prSet presAssocID="{97675628-3880-4FD3-88A4-8BEE587B458D}" presName="spacer" presStyleCnt="0"/>
      <dgm:spPr/>
    </dgm:pt>
    <dgm:pt modelId="{8D8475CC-26D2-CD4B-8A7D-5FCEC083C54B}" type="pres">
      <dgm:prSet presAssocID="{F404183A-A692-475C-99A5-E211C36023E9}" presName="parentText" presStyleLbl="node1" presStyleIdx="4" presStyleCnt="7">
        <dgm:presLayoutVars>
          <dgm:chMax val="0"/>
          <dgm:bulletEnabled val="1"/>
        </dgm:presLayoutVars>
      </dgm:prSet>
      <dgm:spPr/>
    </dgm:pt>
    <dgm:pt modelId="{3D11E146-B3BC-5F40-BD09-016C9013A05F}" type="pres">
      <dgm:prSet presAssocID="{0A44EF3E-C861-4A15-B383-FF3A748C2AB1}" presName="spacer" presStyleCnt="0"/>
      <dgm:spPr/>
    </dgm:pt>
    <dgm:pt modelId="{DB6EC3B0-9521-FE4D-A9B6-AFC5E1510D0B}" type="pres">
      <dgm:prSet presAssocID="{DA29D6AC-8F6D-402A-A584-7CBE1FEAB828}" presName="parentText" presStyleLbl="node1" presStyleIdx="5" presStyleCnt="7">
        <dgm:presLayoutVars>
          <dgm:chMax val="0"/>
          <dgm:bulletEnabled val="1"/>
        </dgm:presLayoutVars>
      </dgm:prSet>
      <dgm:spPr/>
    </dgm:pt>
    <dgm:pt modelId="{6FC189CC-B633-464D-B0CC-80472BA1BA97}" type="pres">
      <dgm:prSet presAssocID="{ACEFBCEF-1740-4A39-9471-150978B4EE22}" presName="spacer" presStyleCnt="0"/>
      <dgm:spPr/>
    </dgm:pt>
    <dgm:pt modelId="{BD5F2D85-3BAD-C948-A518-E4917C80027A}" type="pres">
      <dgm:prSet presAssocID="{91DFE4A9-C188-4D7C-81F1-EBD5C3518E00}" presName="parentText" presStyleLbl="node1" presStyleIdx="6" presStyleCnt="7">
        <dgm:presLayoutVars>
          <dgm:chMax val="0"/>
          <dgm:bulletEnabled val="1"/>
        </dgm:presLayoutVars>
      </dgm:prSet>
      <dgm:spPr/>
    </dgm:pt>
  </dgm:ptLst>
  <dgm:cxnLst>
    <dgm:cxn modelId="{7BCB0C14-DA66-426D-8319-C5408812EC25}" srcId="{7F300682-AB16-4236-9DCD-EA32C877AB60}" destId="{6CA9ADB0-4B6C-44DA-84B5-8859D26E1284}" srcOrd="3" destOrd="0" parTransId="{128708F6-BA7F-4DFF-A19B-2BAA9A13CCC6}" sibTransId="{97675628-3880-4FD3-88A4-8BEE587B458D}"/>
    <dgm:cxn modelId="{ED43C119-FAEE-AE43-8EB8-02978103819A}" type="presOf" srcId="{4AE640A4-0F8E-47F5-A21F-D86A409DC320}" destId="{2B5BADB7-60DA-144D-99AF-8B6224D0DFC9}" srcOrd="0" destOrd="0" presId="urn:microsoft.com/office/officeart/2005/8/layout/vList2"/>
    <dgm:cxn modelId="{5FD3C11F-F2BA-4A69-BA30-A9188A069551}" srcId="{7F300682-AB16-4236-9DCD-EA32C877AB60}" destId="{91DFE4A9-C188-4D7C-81F1-EBD5C3518E00}" srcOrd="6" destOrd="0" parTransId="{F9066CE9-3C7C-4D4A-9D9A-D9D4A5416B50}" sibTransId="{7D051779-F330-4ED6-ADBD-99DDB2C56188}"/>
    <dgm:cxn modelId="{7C3CE121-33B3-1C45-80D5-FBBBEAB5DBDA}" type="presOf" srcId="{7F300682-AB16-4236-9DCD-EA32C877AB60}" destId="{59F544EA-A03E-4F4F-AF8F-115286D78292}" srcOrd="0" destOrd="0" presId="urn:microsoft.com/office/officeart/2005/8/layout/vList2"/>
    <dgm:cxn modelId="{CEF9AF56-91EF-EB44-B0F2-13B0F93A1386}" type="presOf" srcId="{DA29D6AC-8F6D-402A-A584-7CBE1FEAB828}" destId="{DB6EC3B0-9521-FE4D-A9B6-AFC5E1510D0B}" srcOrd="0" destOrd="0" presId="urn:microsoft.com/office/officeart/2005/8/layout/vList2"/>
    <dgm:cxn modelId="{CE917B79-5D44-4013-8904-F4585E2BCA49}" srcId="{7F300682-AB16-4236-9DCD-EA32C877AB60}" destId="{DA29D6AC-8F6D-402A-A584-7CBE1FEAB828}" srcOrd="5" destOrd="0" parTransId="{7B721C03-CA16-4EC2-9048-C1BF92837229}" sibTransId="{ACEFBCEF-1740-4A39-9471-150978B4EE22}"/>
    <dgm:cxn modelId="{2248088F-D448-8C4B-893A-E91AC118A5C9}" type="presOf" srcId="{F404183A-A692-475C-99A5-E211C36023E9}" destId="{8D8475CC-26D2-CD4B-8A7D-5FCEC083C54B}" srcOrd="0" destOrd="0" presId="urn:microsoft.com/office/officeart/2005/8/layout/vList2"/>
    <dgm:cxn modelId="{030B7390-D9BB-2244-BB1F-AFD867327D9D}" type="presOf" srcId="{F40FD5D6-280F-4C32-90E6-4D7609DD9F16}" destId="{42E9878D-7F48-1D41-8A9C-A53AC1661E9F}" srcOrd="0" destOrd="0" presId="urn:microsoft.com/office/officeart/2005/8/layout/vList2"/>
    <dgm:cxn modelId="{4F78FEA7-BB3B-984D-BB8E-7ADB1BC9F577}" type="presOf" srcId="{CFFFCFC7-FF3A-4106-8B1E-555313831B81}" destId="{57D8C9D5-B6CC-CA4A-8C5C-6F9E43E9BA70}" srcOrd="0" destOrd="0" presId="urn:microsoft.com/office/officeart/2005/8/layout/vList2"/>
    <dgm:cxn modelId="{2EE26FB6-AE04-4CDB-BAEC-BC40BDB4A53C}" srcId="{7F300682-AB16-4236-9DCD-EA32C877AB60}" destId="{CFFFCFC7-FF3A-4106-8B1E-555313831B81}" srcOrd="2" destOrd="0" parTransId="{789D1BB3-0E7A-46F0-90E1-058D944105FB}" sibTransId="{3C3742DC-5595-4D1B-8793-ECC21E88ECA0}"/>
    <dgm:cxn modelId="{45564BD1-F963-5240-9ECC-153380B8D2DA}" type="presOf" srcId="{91DFE4A9-C188-4D7C-81F1-EBD5C3518E00}" destId="{BD5F2D85-3BAD-C948-A518-E4917C80027A}" srcOrd="0" destOrd="0" presId="urn:microsoft.com/office/officeart/2005/8/layout/vList2"/>
    <dgm:cxn modelId="{1A218ADB-77E0-460D-8D6D-F8622F9B593C}" srcId="{7F300682-AB16-4236-9DCD-EA32C877AB60}" destId="{F40FD5D6-280F-4C32-90E6-4D7609DD9F16}" srcOrd="0" destOrd="0" parTransId="{F76B904B-D0D5-4D09-86E6-9C0BDBFEE909}" sibTransId="{549768E1-99FA-409C-A2B3-916A4ED6513D}"/>
    <dgm:cxn modelId="{234E44E0-FC1F-4669-A950-055A71CBA7F7}" srcId="{7F300682-AB16-4236-9DCD-EA32C877AB60}" destId="{4AE640A4-0F8E-47F5-A21F-D86A409DC320}" srcOrd="1" destOrd="0" parTransId="{C1BCC44B-533B-4FD6-B4EA-040D2674F871}" sibTransId="{E0318229-A3D2-44BB-87D3-4E6B4B24F626}"/>
    <dgm:cxn modelId="{9C143EE1-9951-4A43-822F-E156643257CA}" srcId="{7F300682-AB16-4236-9DCD-EA32C877AB60}" destId="{F404183A-A692-475C-99A5-E211C36023E9}" srcOrd="4" destOrd="0" parTransId="{EF5B3189-20E9-4222-BBD7-4D2166590D51}" sibTransId="{0A44EF3E-C861-4A15-B383-FF3A748C2AB1}"/>
    <dgm:cxn modelId="{0FCC1DED-99ED-3D4D-8269-B2B94CDA7DFF}" type="presOf" srcId="{6CA9ADB0-4B6C-44DA-84B5-8859D26E1284}" destId="{0699BE58-A891-AA4D-A252-71073A374DBE}" srcOrd="0" destOrd="0" presId="urn:microsoft.com/office/officeart/2005/8/layout/vList2"/>
    <dgm:cxn modelId="{01568FC0-F2DC-AB4F-835E-07D78FCE0B7A}" type="presParOf" srcId="{59F544EA-A03E-4F4F-AF8F-115286D78292}" destId="{42E9878D-7F48-1D41-8A9C-A53AC1661E9F}" srcOrd="0" destOrd="0" presId="urn:microsoft.com/office/officeart/2005/8/layout/vList2"/>
    <dgm:cxn modelId="{43DCFA4E-1469-1544-94D0-D6092F7FD7A4}" type="presParOf" srcId="{59F544EA-A03E-4F4F-AF8F-115286D78292}" destId="{D62E30BF-F96B-E744-A81B-109BD308B8F5}" srcOrd="1" destOrd="0" presId="urn:microsoft.com/office/officeart/2005/8/layout/vList2"/>
    <dgm:cxn modelId="{81C582AF-1E58-854B-A263-F0CC9EE6DEB4}" type="presParOf" srcId="{59F544EA-A03E-4F4F-AF8F-115286D78292}" destId="{2B5BADB7-60DA-144D-99AF-8B6224D0DFC9}" srcOrd="2" destOrd="0" presId="urn:microsoft.com/office/officeart/2005/8/layout/vList2"/>
    <dgm:cxn modelId="{D029C327-674B-FD42-BD75-3AB475B95713}" type="presParOf" srcId="{59F544EA-A03E-4F4F-AF8F-115286D78292}" destId="{FBC5D657-CA5A-4841-8E68-35459E9268B6}" srcOrd="3" destOrd="0" presId="urn:microsoft.com/office/officeart/2005/8/layout/vList2"/>
    <dgm:cxn modelId="{00036731-CBB7-B34B-AD02-A31AC55CC18D}" type="presParOf" srcId="{59F544EA-A03E-4F4F-AF8F-115286D78292}" destId="{57D8C9D5-B6CC-CA4A-8C5C-6F9E43E9BA70}" srcOrd="4" destOrd="0" presId="urn:microsoft.com/office/officeart/2005/8/layout/vList2"/>
    <dgm:cxn modelId="{F16FDD2A-2FB0-AC4F-90C0-F494EF5F1BC5}" type="presParOf" srcId="{59F544EA-A03E-4F4F-AF8F-115286D78292}" destId="{0FE1B4EB-1636-EE4E-8EF2-E19868D72D70}" srcOrd="5" destOrd="0" presId="urn:microsoft.com/office/officeart/2005/8/layout/vList2"/>
    <dgm:cxn modelId="{2AEC381A-DEDA-E246-8FC8-2E98D4F88E16}" type="presParOf" srcId="{59F544EA-A03E-4F4F-AF8F-115286D78292}" destId="{0699BE58-A891-AA4D-A252-71073A374DBE}" srcOrd="6" destOrd="0" presId="urn:microsoft.com/office/officeart/2005/8/layout/vList2"/>
    <dgm:cxn modelId="{9C8F79D7-F66A-A94D-A4F5-621912FAB4DE}" type="presParOf" srcId="{59F544EA-A03E-4F4F-AF8F-115286D78292}" destId="{919B8386-86A4-6A47-B8FE-BF80C8F5D793}" srcOrd="7" destOrd="0" presId="urn:microsoft.com/office/officeart/2005/8/layout/vList2"/>
    <dgm:cxn modelId="{198ACA5D-9C61-3847-AC3A-905B82F0F672}" type="presParOf" srcId="{59F544EA-A03E-4F4F-AF8F-115286D78292}" destId="{8D8475CC-26D2-CD4B-8A7D-5FCEC083C54B}" srcOrd="8" destOrd="0" presId="urn:microsoft.com/office/officeart/2005/8/layout/vList2"/>
    <dgm:cxn modelId="{0B363483-526A-2541-BEE6-A8A16F87DCEF}" type="presParOf" srcId="{59F544EA-A03E-4F4F-AF8F-115286D78292}" destId="{3D11E146-B3BC-5F40-BD09-016C9013A05F}" srcOrd="9" destOrd="0" presId="urn:microsoft.com/office/officeart/2005/8/layout/vList2"/>
    <dgm:cxn modelId="{84F00954-BA0C-AB47-9DC9-2C53268E285A}" type="presParOf" srcId="{59F544EA-A03E-4F4F-AF8F-115286D78292}" destId="{DB6EC3B0-9521-FE4D-A9B6-AFC5E1510D0B}" srcOrd="10" destOrd="0" presId="urn:microsoft.com/office/officeart/2005/8/layout/vList2"/>
    <dgm:cxn modelId="{3982C4D2-9392-AD4E-A3BC-FA69AD40491B}" type="presParOf" srcId="{59F544EA-A03E-4F4F-AF8F-115286D78292}" destId="{6FC189CC-B633-464D-B0CC-80472BA1BA97}" srcOrd="11" destOrd="0" presId="urn:microsoft.com/office/officeart/2005/8/layout/vList2"/>
    <dgm:cxn modelId="{0EF3699F-FD0C-DC48-BA92-FA2F8E31F558}" type="presParOf" srcId="{59F544EA-A03E-4F4F-AF8F-115286D78292}" destId="{BD5F2D85-3BAD-C948-A518-E4917C80027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981D-2801-4040-B25E-B8D049ECEE36}">
      <dsp:nvSpPr>
        <dsp:cNvPr id="0" name=""/>
        <dsp:cNvSpPr/>
      </dsp:nvSpPr>
      <dsp:spPr>
        <a:xfrm>
          <a:off x="0" y="44301"/>
          <a:ext cx="6367912" cy="2034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“Transition to low-input organic management system cotton farms “</a:t>
          </a:r>
        </a:p>
      </dsp:txBody>
      <dsp:txXfrm>
        <a:off x="99322" y="143623"/>
        <a:ext cx="6169268" cy="1835986"/>
      </dsp:txXfrm>
    </dsp:sp>
    <dsp:sp modelId="{1935BBCE-7D98-784F-96B6-9960D86C8DE8}">
      <dsp:nvSpPr>
        <dsp:cNvPr id="0" name=""/>
        <dsp:cNvSpPr/>
      </dsp:nvSpPr>
      <dsp:spPr>
        <a:xfrm>
          <a:off x="0" y="2185491"/>
          <a:ext cx="6367912" cy="20346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“Partner with Organizations such as Better Cotton Initiative and Textile Exchange”</a:t>
          </a:r>
        </a:p>
      </dsp:txBody>
      <dsp:txXfrm>
        <a:off x="99322" y="2284813"/>
        <a:ext cx="6169268" cy="1835986"/>
      </dsp:txXfrm>
    </dsp:sp>
    <dsp:sp modelId="{48D0CDE9-F5A9-0B41-81FA-0EBA4999B7A0}">
      <dsp:nvSpPr>
        <dsp:cNvPr id="0" name=""/>
        <dsp:cNvSpPr/>
      </dsp:nvSpPr>
      <dsp:spPr>
        <a:xfrm>
          <a:off x="0" y="4199775"/>
          <a:ext cx="6367912" cy="20346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“Use coarser yarns “</a:t>
          </a:r>
        </a:p>
      </dsp:txBody>
      <dsp:txXfrm>
        <a:off x="99322" y="4299097"/>
        <a:ext cx="6169268" cy="1835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81670-4942-A140-8560-CA9DAF77BAD1}">
      <dsp:nvSpPr>
        <dsp:cNvPr id="0" name=""/>
        <dsp:cNvSpPr/>
      </dsp:nvSpPr>
      <dsp:spPr>
        <a:xfrm>
          <a:off x="0" y="415056"/>
          <a:ext cx="6367912" cy="1818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“Locate manufacturing facilities in areas with lower emission electricity grids, or facilitate lower emissions in existing locations. Polyester is produced in factories, thus grid emissions are the majority of the impact. Cleaner grids equals lower carbon footprint. “</a:t>
          </a:r>
        </a:p>
      </dsp:txBody>
      <dsp:txXfrm>
        <a:off x="88756" y="503812"/>
        <a:ext cx="6190400" cy="1640667"/>
      </dsp:txXfrm>
    </dsp:sp>
    <dsp:sp modelId="{D31251B3-FAE8-C24E-9F22-DAAB77477664}">
      <dsp:nvSpPr>
        <dsp:cNvPr id="0" name=""/>
        <dsp:cNvSpPr/>
      </dsp:nvSpPr>
      <dsp:spPr>
        <a:xfrm>
          <a:off x="0" y="2293716"/>
          <a:ext cx="6367912" cy="18181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“Use more knit fabrics. Knit fabrics require significantly less energy to produce. “</a:t>
          </a:r>
        </a:p>
      </dsp:txBody>
      <dsp:txXfrm>
        <a:off x="88756" y="2382472"/>
        <a:ext cx="6190400" cy="1640667"/>
      </dsp:txXfrm>
    </dsp:sp>
    <dsp:sp modelId="{2052BFF0-59E7-034B-8020-11B16F5798B7}">
      <dsp:nvSpPr>
        <dsp:cNvPr id="0" name=""/>
        <dsp:cNvSpPr/>
      </dsp:nvSpPr>
      <dsp:spPr>
        <a:xfrm>
          <a:off x="0" y="4172376"/>
          <a:ext cx="6367912" cy="18181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“Use lighter weight fabrics which require less energy to produce per area. x Use all of the recycled PET available, an effort that could include expanding PET collection. x Encourage PET recyclers to use processes that minimize electricity use (Shen 2011).”</a:t>
          </a:r>
        </a:p>
      </dsp:txBody>
      <dsp:txXfrm>
        <a:off x="88756" y="4261132"/>
        <a:ext cx="6190400" cy="164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9878D-7F48-1D41-8A9C-A53AC1661E9F}">
      <dsp:nvSpPr>
        <dsp:cNvPr id="0" name=""/>
        <dsp:cNvSpPr/>
      </dsp:nvSpPr>
      <dsp:spPr>
        <a:xfrm>
          <a:off x="0" y="249245"/>
          <a:ext cx="6367912"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“Better feed conversion at the system level” </a:t>
          </a:r>
        </a:p>
      </dsp:txBody>
      <dsp:txXfrm>
        <a:off x="38784" y="288029"/>
        <a:ext cx="6290344" cy="716935"/>
      </dsp:txXfrm>
    </dsp:sp>
    <dsp:sp modelId="{2B5BADB7-60DA-144D-99AF-8B6224D0DFC9}">
      <dsp:nvSpPr>
        <dsp:cNvPr id="0" name=""/>
        <dsp:cNvSpPr/>
      </dsp:nvSpPr>
      <dsp:spPr>
        <a:xfrm>
          <a:off x="0" y="1101348"/>
          <a:ext cx="6367912" cy="794503"/>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“Use of feeds that increase soil carbon sequestration versus carbon emission”</a:t>
          </a:r>
        </a:p>
      </dsp:txBody>
      <dsp:txXfrm>
        <a:off x="38784" y="1140132"/>
        <a:ext cx="6290344" cy="716935"/>
      </dsp:txXfrm>
    </dsp:sp>
    <dsp:sp modelId="{57D8C9D5-B6CC-CA4A-8C5C-6F9E43E9BA70}">
      <dsp:nvSpPr>
        <dsp:cNvPr id="0" name=""/>
        <dsp:cNvSpPr/>
      </dsp:nvSpPr>
      <dsp:spPr>
        <a:xfrm>
          <a:off x="0" y="1953451"/>
          <a:ext cx="6367912" cy="79450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“Ensure that the manure produced substitutes for synthetic fertilizer, and use manure for bio-energy production. “</a:t>
          </a:r>
        </a:p>
      </dsp:txBody>
      <dsp:txXfrm>
        <a:off x="38784" y="1992235"/>
        <a:ext cx="6290344" cy="716935"/>
      </dsp:txXfrm>
    </dsp:sp>
    <dsp:sp modelId="{0699BE58-A891-AA4D-A252-71073A374DBE}">
      <dsp:nvSpPr>
        <dsp:cNvPr id="0" name=""/>
        <dsp:cNvSpPr/>
      </dsp:nvSpPr>
      <dsp:spPr>
        <a:xfrm>
          <a:off x="0" y="2805554"/>
          <a:ext cx="6367912"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“Improve practices in developing countries in order to increase the size of cattle.”</a:t>
          </a:r>
        </a:p>
      </dsp:txBody>
      <dsp:txXfrm>
        <a:off x="38784" y="2844338"/>
        <a:ext cx="6290344" cy="716935"/>
      </dsp:txXfrm>
    </dsp:sp>
    <dsp:sp modelId="{8D8475CC-26D2-CD4B-8A7D-5FCEC083C54B}">
      <dsp:nvSpPr>
        <dsp:cNvPr id="0" name=""/>
        <dsp:cNvSpPr/>
      </dsp:nvSpPr>
      <dsp:spPr>
        <a:xfrm>
          <a:off x="0" y="3657658"/>
          <a:ext cx="6367912" cy="79450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 share of leather originating from goats.” </a:t>
          </a:r>
        </a:p>
      </dsp:txBody>
      <dsp:txXfrm>
        <a:off x="38784" y="3696442"/>
        <a:ext cx="6290344" cy="716935"/>
      </dsp:txXfrm>
    </dsp:sp>
    <dsp:sp modelId="{DB6EC3B0-9521-FE4D-A9B6-AFC5E1510D0B}">
      <dsp:nvSpPr>
        <dsp:cNvPr id="0" name=""/>
        <dsp:cNvSpPr/>
      </dsp:nvSpPr>
      <dsp:spPr>
        <a:xfrm>
          <a:off x="0" y="4509761"/>
          <a:ext cx="6367912" cy="794503"/>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“Discourage agricultural practices that involve slash and burn practices and/or the clearing of tropical forests.” </a:t>
          </a:r>
        </a:p>
      </dsp:txBody>
      <dsp:txXfrm>
        <a:off x="38784" y="4548545"/>
        <a:ext cx="6290344" cy="716935"/>
      </dsp:txXfrm>
    </dsp:sp>
    <dsp:sp modelId="{BD5F2D85-3BAD-C948-A518-E4917C80027A}">
      <dsp:nvSpPr>
        <dsp:cNvPr id="0" name=""/>
        <dsp:cNvSpPr/>
      </dsp:nvSpPr>
      <dsp:spPr>
        <a:xfrm>
          <a:off x="0" y="5361864"/>
          <a:ext cx="6367912"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“Encourage manure management in accordance with local best practices. “</a:t>
          </a:r>
        </a:p>
      </dsp:txBody>
      <dsp:txXfrm>
        <a:off x="38784" y="5400648"/>
        <a:ext cx="6290344"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46F6B-5DF2-A84B-9A4C-71BCEC62E8B3}" type="datetimeFigureOut">
              <a:rPr lang="en-US" smtClean="0"/>
              <a:t>4/6/21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D6BDB-9A2C-C94E-962B-9B6588A7F2B7}" type="slidenum">
              <a:rPr lang="en-US" smtClean="0"/>
              <a:t>‹#›</a:t>
            </a:fld>
            <a:endParaRPr lang="en-US"/>
          </a:p>
        </p:txBody>
      </p:sp>
    </p:spTree>
    <p:extLst>
      <p:ext uri="{BB962C8B-B14F-4D97-AF65-F5344CB8AC3E}">
        <p14:creationId xmlns:p14="http://schemas.microsoft.com/office/powerpoint/2010/main" val="211552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matteroftrust.org</a:t>
            </a:r>
            <a:r>
              <a:rPr lang="en-US" dirty="0"/>
              <a:t>/wp-content/uploads/2015/10/</a:t>
            </a:r>
            <a:r>
              <a:rPr lang="en-US" dirty="0" err="1"/>
              <a:t>SustainableApparelMaterials.pdf</a:t>
            </a:r>
            <a:endParaRPr lang="en-US" dirty="0"/>
          </a:p>
        </p:txBody>
      </p:sp>
      <p:sp>
        <p:nvSpPr>
          <p:cNvPr id="4" name="Slide Number Placeholder 3"/>
          <p:cNvSpPr>
            <a:spLocks noGrp="1"/>
          </p:cNvSpPr>
          <p:nvPr>
            <p:ph type="sldNum" sz="quarter" idx="5"/>
          </p:nvPr>
        </p:nvSpPr>
        <p:spPr/>
        <p:txBody>
          <a:bodyPr/>
          <a:lstStyle/>
          <a:p>
            <a:fld id="{FB0D6BDB-9A2C-C94E-962B-9B6588A7F2B7}" type="slidenum">
              <a:rPr lang="en-US" smtClean="0"/>
              <a:t>2</a:t>
            </a:fld>
            <a:endParaRPr lang="en-US"/>
          </a:p>
        </p:txBody>
      </p:sp>
    </p:spTree>
    <p:extLst>
      <p:ext uri="{BB962C8B-B14F-4D97-AF65-F5344CB8AC3E}">
        <p14:creationId xmlns:p14="http://schemas.microsoft.com/office/powerpoint/2010/main" val="239917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www.wri.org</a:t>
            </a:r>
            <a:r>
              <a:rPr lang="en-US" dirty="0"/>
              <a:t>/blog/2017/07/apparel-industrys-environmental-impact-6-graphics</a:t>
            </a:r>
          </a:p>
        </p:txBody>
      </p:sp>
      <p:sp>
        <p:nvSpPr>
          <p:cNvPr id="4" name="Slide Number Placeholder 3"/>
          <p:cNvSpPr>
            <a:spLocks noGrp="1"/>
          </p:cNvSpPr>
          <p:nvPr>
            <p:ph type="sldNum" sz="quarter" idx="5"/>
          </p:nvPr>
        </p:nvSpPr>
        <p:spPr/>
        <p:txBody>
          <a:bodyPr/>
          <a:lstStyle/>
          <a:p>
            <a:fld id="{FB0D6BDB-9A2C-C94E-962B-9B6588A7F2B7}" type="slidenum">
              <a:rPr lang="en-US" smtClean="0"/>
              <a:t>17</a:t>
            </a:fld>
            <a:endParaRPr lang="en-US"/>
          </a:p>
        </p:txBody>
      </p:sp>
    </p:spTree>
    <p:extLst>
      <p:ext uri="{BB962C8B-B14F-4D97-AF65-F5344CB8AC3E}">
        <p14:creationId xmlns:p14="http://schemas.microsoft.com/office/powerpoint/2010/main" val="376583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www.ellenmacarthurfoundation.org</a:t>
            </a:r>
            <a:r>
              <a:rPr lang="en-US" dirty="0"/>
              <a:t>/assets/downloads/publications/A-New-Textiles-Economy_Full-Report_Updated_1-12-17.pdf</a:t>
            </a:r>
          </a:p>
        </p:txBody>
      </p:sp>
      <p:sp>
        <p:nvSpPr>
          <p:cNvPr id="4" name="Slide Number Placeholder 3"/>
          <p:cNvSpPr>
            <a:spLocks noGrp="1"/>
          </p:cNvSpPr>
          <p:nvPr>
            <p:ph type="sldNum" sz="quarter" idx="5"/>
          </p:nvPr>
        </p:nvSpPr>
        <p:spPr/>
        <p:txBody>
          <a:bodyPr/>
          <a:lstStyle/>
          <a:p>
            <a:fld id="{FB0D6BDB-9A2C-C94E-962B-9B6588A7F2B7}" type="slidenum">
              <a:rPr lang="en-US" smtClean="0"/>
              <a:t>49</a:t>
            </a:fld>
            <a:endParaRPr lang="en-US"/>
          </a:p>
        </p:txBody>
      </p:sp>
    </p:spTree>
    <p:extLst>
      <p:ext uri="{BB962C8B-B14F-4D97-AF65-F5344CB8AC3E}">
        <p14:creationId xmlns:p14="http://schemas.microsoft.com/office/powerpoint/2010/main" val="403325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www.ellenmacarthurfoundation.org</a:t>
            </a:r>
            <a:r>
              <a:rPr lang="en-US" dirty="0"/>
              <a:t>/assets/downloads/publications/A-New-Textiles-Economy_Full-Report_Updated_1-12-17.pdf</a:t>
            </a:r>
          </a:p>
        </p:txBody>
      </p:sp>
      <p:sp>
        <p:nvSpPr>
          <p:cNvPr id="4" name="Slide Number Placeholder 3"/>
          <p:cNvSpPr>
            <a:spLocks noGrp="1"/>
          </p:cNvSpPr>
          <p:nvPr>
            <p:ph type="sldNum" sz="quarter" idx="5"/>
          </p:nvPr>
        </p:nvSpPr>
        <p:spPr/>
        <p:txBody>
          <a:bodyPr/>
          <a:lstStyle/>
          <a:p>
            <a:fld id="{FB0D6BDB-9A2C-C94E-962B-9B6588A7F2B7}" type="slidenum">
              <a:rPr lang="en-US" smtClean="0"/>
              <a:t>50</a:t>
            </a:fld>
            <a:endParaRPr lang="en-US"/>
          </a:p>
        </p:txBody>
      </p:sp>
    </p:spTree>
    <p:extLst>
      <p:ext uri="{BB962C8B-B14F-4D97-AF65-F5344CB8AC3E}">
        <p14:creationId xmlns:p14="http://schemas.microsoft.com/office/powerpoint/2010/main" val="254237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www.ellenmacarthurfoundation.org</a:t>
            </a:r>
            <a:r>
              <a:rPr lang="en-US" dirty="0"/>
              <a:t>/assets/downloads/publications/A-New-Textiles-Economy_Full-Report_Updated_1-12-17.pdf</a:t>
            </a:r>
          </a:p>
        </p:txBody>
      </p:sp>
      <p:sp>
        <p:nvSpPr>
          <p:cNvPr id="4" name="Slide Number Placeholder 3"/>
          <p:cNvSpPr>
            <a:spLocks noGrp="1"/>
          </p:cNvSpPr>
          <p:nvPr>
            <p:ph type="sldNum" sz="quarter" idx="5"/>
          </p:nvPr>
        </p:nvSpPr>
        <p:spPr/>
        <p:txBody>
          <a:bodyPr/>
          <a:lstStyle/>
          <a:p>
            <a:fld id="{FB0D6BDB-9A2C-C94E-962B-9B6588A7F2B7}" type="slidenum">
              <a:rPr lang="en-US" smtClean="0"/>
              <a:t>52</a:t>
            </a:fld>
            <a:endParaRPr lang="en-US"/>
          </a:p>
        </p:txBody>
      </p:sp>
    </p:spTree>
    <p:extLst>
      <p:ext uri="{BB962C8B-B14F-4D97-AF65-F5344CB8AC3E}">
        <p14:creationId xmlns:p14="http://schemas.microsoft.com/office/powerpoint/2010/main" val="134557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www.ellenmacarthurfoundation.org</a:t>
            </a:r>
            <a:r>
              <a:rPr lang="en-US" dirty="0"/>
              <a:t>/assets/downloads/publications/A-New-Textiles-Economy_Full-Report_Updated_1-12-17.pdf</a:t>
            </a:r>
          </a:p>
          <a:p>
            <a:endParaRPr lang="en-US" dirty="0"/>
          </a:p>
        </p:txBody>
      </p:sp>
      <p:sp>
        <p:nvSpPr>
          <p:cNvPr id="4" name="Slide Number Placeholder 3"/>
          <p:cNvSpPr>
            <a:spLocks noGrp="1"/>
          </p:cNvSpPr>
          <p:nvPr>
            <p:ph type="sldNum" sz="quarter" idx="5"/>
          </p:nvPr>
        </p:nvSpPr>
        <p:spPr/>
        <p:txBody>
          <a:bodyPr/>
          <a:lstStyle/>
          <a:p>
            <a:fld id="{FB0D6BDB-9A2C-C94E-962B-9B6588A7F2B7}" type="slidenum">
              <a:rPr lang="en-US" smtClean="0"/>
              <a:t>53</a:t>
            </a:fld>
            <a:endParaRPr lang="en-US"/>
          </a:p>
        </p:txBody>
      </p:sp>
    </p:spTree>
    <p:extLst>
      <p:ext uri="{BB962C8B-B14F-4D97-AF65-F5344CB8AC3E}">
        <p14:creationId xmlns:p14="http://schemas.microsoft.com/office/powerpoint/2010/main" val="307263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www.ellenmacarthurfoundation.org</a:t>
            </a:r>
            <a:r>
              <a:rPr lang="en-US" dirty="0"/>
              <a:t>/assets/downloads/publications/A-New-Textiles-Economy_Full-Report_Updated_1-12-17.pdf</a:t>
            </a:r>
          </a:p>
        </p:txBody>
      </p:sp>
      <p:sp>
        <p:nvSpPr>
          <p:cNvPr id="4" name="Slide Number Placeholder 3"/>
          <p:cNvSpPr>
            <a:spLocks noGrp="1"/>
          </p:cNvSpPr>
          <p:nvPr>
            <p:ph type="sldNum" sz="quarter" idx="5"/>
          </p:nvPr>
        </p:nvSpPr>
        <p:spPr/>
        <p:txBody>
          <a:bodyPr/>
          <a:lstStyle/>
          <a:p>
            <a:fld id="{FB0D6BDB-9A2C-C94E-962B-9B6588A7F2B7}" type="slidenum">
              <a:rPr lang="en-US" smtClean="0"/>
              <a:t>3</a:t>
            </a:fld>
            <a:endParaRPr lang="en-US"/>
          </a:p>
        </p:txBody>
      </p:sp>
    </p:spTree>
    <p:extLst>
      <p:ext uri="{BB962C8B-B14F-4D97-AF65-F5344CB8AC3E}">
        <p14:creationId xmlns:p14="http://schemas.microsoft.com/office/powerpoint/2010/main" val="236551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www.mckinsey.com</a:t>
            </a:r>
            <a:r>
              <a:rPr lang="en-US" dirty="0"/>
              <a:t>/business-functions/sustainability/our-insights/style-</a:t>
            </a:r>
            <a:r>
              <a:rPr lang="en-US" dirty="0" err="1"/>
              <a:t>thats</a:t>
            </a:r>
            <a:r>
              <a:rPr lang="en-US" dirty="0"/>
              <a:t>-sustainable-a-new-fast-fashion-formula#</a:t>
            </a:r>
          </a:p>
        </p:txBody>
      </p:sp>
      <p:sp>
        <p:nvSpPr>
          <p:cNvPr id="4" name="Slide Number Placeholder 3"/>
          <p:cNvSpPr>
            <a:spLocks noGrp="1"/>
          </p:cNvSpPr>
          <p:nvPr>
            <p:ph type="sldNum" sz="quarter" idx="5"/>
          </p:nvPr>
        </p:nvSpPr>
        <p:spPr/>
        <p:txBody>
          <a:bodyPr/>
          <a:lstStyle/>
          <a:p>
            <a:fld id="{FB0D6BDB-9A2C-C94E-962B-9B6588A7F2B7}" type="slidenum">
              <a:rPr lang="en-US" smtClean="0"/>
              <a:t>4</a:t>
            </a:fld>
            <a:endParaRPr lang="en-US"/>
          </a:p>
        </p:txBody>
      </p:sp>
    </p:spTree>
    <p:extLst>
      <p:ext uri="{BB962C8B-B14F-4D97-AF65-F5344CB8AC3E}">
        <p14:creationId xmlns:p14="http://schemas.microsoft.com/office/powerpoint/2010/main" val="316335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www.ellenmacarthurfoundation.org</a:t>
            </a:r>
            <a:r>
              <a:rPr lang="en-US" dirty="0"/>
              <a:t>/assets/downloads/publications/A-New-Textiles-Economy_Full-Report_Updated_1-12-17.pdf</a:t>
            </a:r>
          </a:p>
        </p:txBody>
      </p:sp>
      <p:sp>
        <p:nvSpPr>
          <p:cNvPr id="4" name="Slide Number Placeholder 3"/>
          <p:cNvSpPr>
            <a:spLocks noGrp="1"/>
          </p:cNvSpPr>
          <p:nvPr>
            <p:ph type="sldNum" sz="quarter" idx="5"/>
          </p:nvPr>
        </p:nvSpPr>
        <p:spPr/>
        <p:txBody>
          <a:bodyPr/>
          <a:lstStyle/>
          <a:p>
            <a:fld id="{FB0D6BDB-9A2C-C94E-962B-9B6588A7F2B7}" type="slidenum">
              <a:rPr lang="en-US" smtClean="0"/>
              <a:t>9</a:t>
            </a:fld>
            <a:endParaRPr lang="en-US"/>
          </a:p>
        </p:txBody>
      </p:sp>
    </p:spTree>
    <p:extLst>
      <p:ext uri="{BB962C8B-B14F-4D97-AF65-F5344CB8AC3E}">
        <p14:creationId xmlns:p14="http://schemas.microsoft.com/office/powerpoint/2010/main" val="50710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www.mckinsey.com</a:t>
            </a:r>
            <a:r>
              <a:rPr lang="en-US" dirty="0"/>
              <a:t>/business-functions/sustainability/our-insights/style-</a:t>
            </a:r>
            <a:r>
              <a:rPr lang="en-US" dirty="0" err="1"/>
              <a:t>thats</a:t>
            </a:r>
            <a:r>
              <a:rPr lang="en-US" dirty="0"/>
              <a:t>-sustainable-a-new-fast-fashion-formula#</a:t>
            </a:r>
          </a:p>
          <a:p>
            <a:endParaRPr lang="en-US" dirty="0"/>
          </a:p>
        </p:txBody>
      </p:sp>
      <p:sp>
        <p:nvSpPr>
          <p:cNvPr id="4" name="Slide Number Placeholder 3"/>
          <p:cNvSpPr>
            <a:spLocks noGrp="1"/>
          </p:cNvSpPr>
          <p:nvPr>
            <p:ph type="sldNum" sz="quarter" idx="5"/>
          </p:nvPr>
        </p:nvSpPr>
        <p:spPr/>
        <p:txBody>
          <a:bodyPr/>
          <a:lstStyle/>
          <a:p>
            <a:fld id="{FB0D6BDB-9A2C-C94E-962B-9B6588A7F2B7}" type="slidenum">
              <a:rPr lang="en-US" smtClean="0"/>
              <a:t>10</a:t>
            </a:fld>
            <a:endParaRPr lang="en-US"/>
          </a:p>
        </p:txBody>
      </p:sp>
    </p:spTree>
    <p:extLst>
      <p:ext uri="{BB962C8B-B14F-4D97-AF65-F5344CB8AC3E}">
        <p14:creationId xmlns:p14="http://schemas.microsoft.com/office/powerpoint/2010/main" val="253852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reader.elsevier.com</a:t>
            </a:r>
            <a:r>
              <a:rPr lang="en-US" dirty="0"/>
              <a:t>/reader/</a:t>
            </a:r>
            <a:r>
              <a:rPr lang="en-US" dirty="0" err="1"/>
              <a:t>sd</a:t>
            </a:r>
            <a:r>
              <a:rPr lang="en-US" dirty="0"/>
              <a:t>/</a:t>
            </a:r>
            <a:r>
              <a:rPr lang="en-US" dirty="0" err="1"/>
              <a:t>pii</a:t>
            </a:r>
            <a:r>
              <a:rPr lang="en-US" dirty="0"/>
              <a:t>/S0921800905005574?token=75F91E0B371CEAE69E24BDD201591184821578E2375D9C4F4C83AAAFFF85AF7B1F097BFA35B74AD73BF8C0B8C5231856&amp;originRegion=us-east-1&amp;originCreation=20210401125815</a:t>
            </a:r>
          </a:p>
          <a:p>
            <a:endParaRPr lang="en-US" dirty="0"/>
          </a:p>
        </p:txBody>
      </p:sp>
      <p:sp>
        <p:nvSpPr>
          <p:cNvPr id="4" name="Slide Number Placeholder 3"/>
          <p:cNvSpPr>
            <a:spLocks noGrp="1"/>
          </p:cNvSpPr>
          <p:nvPr>
            <p:ph type="sldNum" sz="quarter" idx="5"/>
          </p:nvPr>
        </p:nvSpPr>
        <p:spPr/>
        <p:txBody>
          <a:bodyPr/>
          <a:lstStyle/>
          <a:p>
            <a:fld id="{FB0D6BDB-9A2C-C94E-962B-9B6588A7F2B7}" type="slidenum">
              <a:rPr lang="en-US" smtClean="0"/>
              <a:t>13</a:t>
            </a:fld>
            <a:endParaRPr lang="en-US"/>
          </a:p>
        </p:txBody>
      </p:sp>
    </p:spTree>
    <p:extLst>
      <p:ext uri="{BB962C8B-B14F-4D97-AF65-F5344CB8AC3E}">
        <p14:creationId xmlns:p14="http://schemas.microsoft.com/office/powerpoint/2010/main" val="130406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reader.elsevier.com</a:t>
            </a:r>
            <a:r>
              <a:rPr lang="en-US" dirty="0"/>
              <a:t>/reader/</a:t>
            </a:r>
            <a:r>
              <a:rPr lang="en-US" dirty="0" err="1"/>
              <a:t>sd</a:t>
            </a:r>
            <a:r>
              <a:rPr lang="en-US" dirty="0"/>
              <a:t>/</a:t>
            </a:r>
            <a:r>
              <a:rPr lang="en-US" dirty="0" err="1"/>
              <a:t>pii</a:t>
            </a:r>
            <a:r>
              <a:rPr lang="en-US" dirty="0"/>
              <a:t>/S0921800905005574?token=75F91E0B371CEAE69E24BDD201591184821578E2375D9C4F4C83AAAFFF85AF7B1F097BFA35B74AD73BF8C0B8C5231856&amp;originRegion=us-east-1&amp;originCreation=20210401125815</a:t>
            </a:r>
          </a:p>
        </p:txBody>
      </p:sp>
      <p:sp>
        <p:nvSpPr>
          <p:cNvPr id="4" name="Slide Number Placeholder 3"/>
          <p:cNvSpPr>
            <a:spLocks noGrp="1"/>
          </p:cNvSpPr>
          <p:nvPr>
            <p:ph type="sldNum" sz="quarter" idx="5"/>
          </p:nvPr>
        </p:nvSpPr>
        <p:spPr/>
        <p:txBody>
          <a:bodyPr/>
          <a:lstStyle/>
          <a:p>
            <a:fld id="{FB0D6BDB-9A2C-C94E-962B-9B6588A7F2B7}" type="slidenum">
              <a:rPr lang="en-US" smtClean="0"/>
              <a:t>14</a:t>
            </a:fld>
            <a:endParaRPr lang="en-US"/>
          </a:p>
        </p:txBody>
      </p:sp>
    </p:spTree>
    <p:extLst>
      <p:ext uri="{BB962C8B-B14F-4D97-AF65-F5344CB8AC3E}">
        <p14:creationId xmlns:p14="http://schemas.microsoft.com/office/powerpoint/2010/main" val="319459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reader.elsevier.com</a:t>
            </a:r>
            <a:r>
              <a:rPr lang="en-US" dirty="0"/>
              <a:t>/reader/</a:t>
            </a:r>
            <a:r>
              <a:rPr lang="en-US" dirty="0" err="1"/>
              <a:t>sd</a:t>
            </a:r>
            <a:r>
              <a:rPr lang="en-US" dirty="0"/>
              <a:t>/</a:t>
            </a:r>
            <a:r>
              <a:rPr lang="en-US" dirty="0" err="1"/>
              <a:t>pii</a:t>
            </a:r>
            <a:r>
              <a:rPr lang="en-US" dirty="0"/>
              <a:t>/S0921800905005574?token=75F91E0B371CEAE69E24BDD201591184821578E2375D9C4F4C83AAAFFF85AF7B1F097BFA35B74AD73BF8C0B8C5231856&amp;originRegion=us-east-1&amp;originCreation=20210401125815</a:t>
            </a:r>
          </a:p>
        </p:txBody>
      </p:sp>
      <p:sp>
        <p:nvSpPr>
          <p:cNvPr id="4" name="Slide Number Placeholder 3"/>
          <p:cNvSpPr>
            <a:spLocks noGrp="1"/>
          </p:cNvSpPr>
          <p:nvPr>
            <p:ph type="sldNum" sz="quarter" idx="5"/>
          </p:nvPr>
        </p:nvSpPr>
        <p:spPr/>
        <p:txBody>
          <a:bodyPr/>
          <a:lstStyle/>
          <a:p>
            <a:fld id="{FB0D6BDB-9A2C-C94E-962B-9B6588A7F2B7}" type="slidenum">
              <a:rPr lang="en-US" smtClean="0"/>
              <a:t>15</a:t>
            </a:fld>
            <a:endParaRPr lang="en-US"/>
          </a:p>
        </p:txBody>
      </p:sp>
    </p:spTree>
    <p:extLst>
      <p:ext uri="{BB962C8B-B14F-4D97-AF65-F5344CB8AC3E}">
        <p14:creationId xmlns:p14="http://schemas.microsoft.com/office/powerpoint/2010/main" val="166288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reader.elsevier.com</a:t>
            </a:r>
            <a:r>
              <a:rPr lang="en-US" dirty="0"/>
              <a:t>/reader/</a:t>
            </a:r>
            <a:r>
              <a:rPr lang="en-US" dirty="0" err="1"/>
              <a:t>sd</a:t>
            </a:r>
            <a:r>
              <a:rPr lang="en-US" dirty="0"/>
              <a:t>/</a:t>
            </a:r>
            <a:r>
              <a:rPr lang="en-US" dirty="0" err="1"/>
              <a:t>pii</a:t>
            </a:r>
            <a:r>
              <a:rPr lang="en-US" dirty="0"/>
              <a:t>/S0921800905005574?token=75F91E0B371CEAE69E24BDD201591184821578E2375D9C4F4C83AAAFFF85AF7B1F097BFA35B74AD73BF8C0B8C5231856&amp;originRegion=us-east-1&amp;originCreation=20210401125815</a:t>
            </a:r>
          </a:p>
          <a:p>
            <a:endParaRPr lang="en-US" dirty="0"/>
          </a:p>
        </p:txBody>
      </p:sp>
      <p:sp>
        <p:nvSpPr>
          <p:cNvPr id="4" name="Slide Number Placeholder 3"/>
          <p:cNvSpPr>
            <a:spLocks noGrp="1"/>
          </p:cNvSpPr>
          <p:nvPr>
            <p:ph type="sldNum" sz="quarter" idx="5"/>
          </p:nvPr>
        </p:nvSpPr>
        <p:spPr/>
        <p:txBody>
          <a:bodyPr/>
          <a:lstStyle/>
          <a:p>
            <a:fld id="{FB0D6BDB-9A2C-C94E-962B-9B6588A7F2B7}" type="slidenum">
              <a:rPr lang="en-US" smtClean="0"/>
              <a:t>16</a:t>
            </a:fld>
            <a:endParaRPr lang="en-US"/>
          </a:p>
        </p:txBody>
      </p:sp>
    </p:spTree>
    <p:extLst>
      <p:ext uri="{BB962C8B-B14F-4D97-AF65-F5344CB8AC3E}">
        <p14:creationId xmlns:p14="http://schemas.microsoft.com/office/powerpoint/2010/main" val="174440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1585-B422-B142-9CAA-EAB9D6F78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71536D-87DD-DC4D-957C-BFB96D86F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B2AEFA-6294-B346-B2FE-12FC63580DE7}"/>
              </a:ext>
            </a:extLst>
          </p:cNvPr>
          <p:cNvSpPr>
            <a:spLocks noGrp="1"/>
          </p:cNvSpPr>
          <p:nvPr>
            <p:ph type="dt" sz="half" idx="10"/>
          </p:nvPr>
        </p:nvSpPr>
        <p:spPr/>
        <p:txBody>
          <a:bodyPr/>
          <a:lstStyle/>
          <a:p>
            <a:fld id="{02AC24A9-CCB6-4F8D-B8DB-C2F3692CFA5A}" type="datetimeFigureOut">
              <a:rPr lang="en-US" smtClean="0"/>
              <a:t>4/6/21</a:t>
            </a:fld>
            <a:endParaRPr lang="en-US" dirty="0"/>
          </a:p>
        </p:txBody>
      </p:sp>
      <p:sp>
        <p:nvSpPr>
          <p:cNvPr id="5" name="Footer Placeholder 4">
            <a:extLst>
              <a:ext uri="{FF2B5EF4-FFF2-40B4-BE49-F238E27FC236}">
                <a16:creationId xmlns:a16="http://schemas.microsoft.com/office/drawing/2014/main" id="{2BBB8B91-61F7-5D47-B423-007F4C97C5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527B95-5AC0-CC4B-B4B8-858A5ED537D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14247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EA7A-C853-8C47-9EBD-72A77C0EA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93C7FC-962C-8B4B-A4AA-BBEAC8382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A2F74-B1C1-1549-A0A5-39973CD01ACE}"/>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5" name="Footer Placeholder 4">
            <a:extLst>
              <a:ext uri="{FF2B5EF4-FFF2-40B4-BE49-F238E27FC236}">
                <a16:creationId xmlns:a16="http://schemas.microsoft.com/office/drawing/2014/main" id="{229C6D74-24B7-0F41-86A8-C2C512366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C2EAF-ECAB-9B43-87C3-67BBBF18A11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5720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8EDBE-2D34-F049-B7BD-B1AC9126E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AFBB47-64FC-B54A-B219-01D3E579B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8ABCA-6668-F64F-B2F5-2A62631BA58A}"/>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5" name="Footer Placeholder 4">
            <a:extLst>
              <a:ext uri="{FF2B5EF4-FFF2-40B4-BE49-F238E27FC236}">
                <a16:creationId xmlns:a16="http://schemas.microsoft.com/office/drawing/2014/main" id="{D75A3FDD-DD23-494C-BE2B-A18C739B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06761-276F-E84D-B791-487DFE041EA2}"/>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444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66C5-5052-D94E-8CD3-57307A051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CAF4C-C556-E742-9E2A-1A0787453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BC128-5F5E-394D-9850-7806A8443F0A}"/>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5" name="Footer Placeholder 4">
            <a:extLst>
              <a:ext uri="{FF2B5EF4-FFF2-40B4-BE49-F238E27FC236}">
                <a16:creationId xmlns:a16="http://schemas.microsoft.com/office/drawing/2014/main" id="{F6267DA5-D3B1-4D4D-B868-143278C76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F958-87F0-9544-8FA4-AE6A07C6EE9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792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795E9-72B4-574D-9248-E52B7FC2ED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AEC8C-C935-5843-B6A8-36A1BFE70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1A9F2-2F18-3341-BEE7-43BFBC603F15}"/>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5" name="Footer Placeholder 4">
            <a:extLst>
              <a:ext uri="{FF2B5EF4-FFF2-40B4-BE49-F238E27FC236}">
                <a16:creationId xmlns:a16="http://schemas.microsoft.com/office/drawing/2014/main" id="{3C350A74-00BB-D143-8228-97677E3EE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36FE0-89C2-C241-986A-D5FD9FF769E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916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0075-0331-DA4A-8EBE-21EB84015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1AD27-1C58-3741-B874-B14770F61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40E94D-96B2-F649-874A-F9F0E4DA6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F009E-2B2E-374E-8031-7DF554ECE1E0}"/>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6" name="Footer Placeholder 5">
            <a:extLst>
              <a:ext uri="{FF2B5EF4-FFF2-40B4-BE49-F238E27FC236}">
                <a16:creationId xmlns:a16="http://schemas.microsoft.com/office/drawing/2014/main" id="{057AD63C-B5DD-1841-9F89-E90997034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0069F-5580-0541-89BD-599FA1C5541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80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502F-4706-164C-B754-044663B6A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8D39B-7A2C-184F-A1CA-32C4DCB4A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A62C7-7668-1C4B-A820-EE9EFF9F64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B1FF9B-2522-484A-8DFF-1624EB1C0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F662C-9D00-7A42-9C62-74E0D5327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3F3D4-9F84-EF4B-8A1C-11064F36E958}"/>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8" name="Footer Placeholder 7">
            <a:extLst>
              <a:ext uri="{FF2B5EF4-FFF2-40B4-BE49-F238E27FC236}">
                <a16:creationId xmlns:a16="http://schemas.microsoft.com/office/drawing/2014/main" id="{0A5436A3-0BAA-0C48-BB85-A915257FC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0B0E7-5CC1-9E43-8192-FEB5B4241F2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336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BCF2-869D-5B4B-BD3B-4173E9FAC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CBA5D-2AD9-7540-96C5-C9F46112923D}"/>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4" name="Footer Placeholder 3">
            <a:extLst>
              <a:ext uri="{FF2B5EF4-FFF2-40B4-BE49-F238E27FC236}">
                <a16:creationId xmlns:a16="http://schemas.microsoft.com/office/drawing/2014/main" id="{93FE46B2-E566-FF42-915B-093969A0A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6C242-7E6C-1A4B-917F-F63A99E80FF7}"/>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875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E7FB2-2D7F-9F43-A11D-27DE798DFBC3}"/>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3" name="Footer Placeholder 2">
            <a:extLst>
              <a:ext uri="{FF2B5EF4-FFF2-40B4-BE49-F238E27FC236}">
                <a16:creationId xmlns:a16="http://schemas.microsoft.com/office/drawing/2014/main" id="{031AE787-5ACB-FD47-BB98-57E1D9E9A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AE120-D4C6-E44C-81D1-A7F7B27E377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513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F7FF-6F19-8D43-92B6-31B6D63C8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930F40-F989-8E42-AE57-0BD37DFE3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FE0D80-AEF7-2646-B643-2E1747840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5E16D-AF41-5748-B8FF-2F6420329B6D}"/>
              </a:ext>
            </a:extLst>
          </p:cNvPr>
          <p:cNvSpPr>
            <a:spLocks noGrp="1"/>
          </p:cNvSpPr>
          <p:nvPr>
            <p:ph type="dt" sz="half" idx="10"/>
          </p:nvPr>
        </p:nvSpPr>
        <p:spPr/>
        <p:txBody>
          <a:bodyPr/>
          <a:lstStyle/>
          <a:p>
            <a:fld id="{02AC24A9-CCB6-4F8D-B8DB-C2F3692CFA5A}" type="datetimeFigureOut">
              <a:rPr lang="en-US" smtClean="0"/>
              <a:t>4/6/21</a:t>
            </a:fld>
            <a:endParaRPr lang="en-US" dirty="0"/>
          </a:p>
        </p:txBody>
      </p:sp>
      <p:sp>
        <p:nvSpPr>
          <p:cNvPr id="6" name="Footer Placeholder 5">
            <a:extLst>
              <a:ext uri="{FF2B5EF4-FFF2-40B4-BE49-F238E27FC236}">
                <a16:creationId xmlns:a16="http://schemas.microsoft.com/office/drawing/2014/main" id="{99E24363-67AC-B649-BEF7-5516EB3A5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1FFD4-465D-5C4E-8D16-9313F81461F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47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8A5C-C1D3-2349-89A9-F41D5E36F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C626-3E5F-5F40-BDC7-5C63362E0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A1027-A3F2-004D-8F1D-F144D6E77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1A1E65-2FB4-9940-8E78-3AD1AE2D4E3F}"/>
              </a:ext>
            </a:extLst>
          </p:cNvPr>
          <p:cNvSpPr>
            <a:spLocks noGrp="1"/>
          </p:cNvSpPr>
          <p:nvPr>
            <p:ph type="dt" sz="half" idx="10"/>
          </p:nvPr>
        </p:nvSpPr>
        <p:spPr/>
        <p:txBody>
          <a:bodyPr/>
          <a:lstStyle/>
          <a:p>
            <a:fld id="{02AC24A9-CCB6-4F8D-B8DB-C2F3692CFA5A}" type="datetimeFigureOut">
              <a:rPr lang="en-US" smtClean="0"/>
              <a:t>4/6/21</a:t>
            </a:fld>
            <a:endParaRPr lang="en-US"/>
          </a:p>
        </p:txBody>
      </p:sp>
      <p:sp>
        <p:nvSpPr>
          <p:cNvPr id="6" name="Footer Placeholder 5">
            <a:extLst>
              <a:ext uri="{FF2B5EF4-FFF2-40B4-BE49-F238E27FC236}">
                <a16:creationId xmlns:a16="http://schemas.microsoft.com/office/drawing/2014/main" id="{FDFDF37C-5078-C340-AD06-EA33EA28F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9DA0E-C250-A548-94FA-1620CFEF4DF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342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81780-FF8A-E140-8A2E-4FB688419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20823C-022A-0045-A5C9-E9BF76D7D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E2DD8-D752-6A4C-AA50-2ACF25AFA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4/6/21</a:t>
            </a:fld>
            <a:endParaRPr lang="en-US"/>
          </a:p>
        </p:txBody>
      </p:sp>
      <p:sp>
        <p:nvSpPr>
          <p:cNvPr id="5" name="Footer Placeholder 4">
            <a:extLst>
              <a:ext uri="{FF2B5EF4-FFF2-40B4-BE49-F238E27FC236}">
                <a16:creationId xmlns:a16="http://schemas.microsoft.com/office/drawing/2014/main" id="{0F2A01F4-0999-7844-AA17-FFEA6C712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6A2162-BC46-044C-A68C-4533A1D7C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741346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User:Kamran.ne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BA341D15-846A-435D-AE02-D7225D26D303}"/>
              </a:ext>
            </a:extLst>
          </p:cNvPr>
          <p:cNvPicPr>
            <a:picLocks noChangeAspect="1"/>
          </p:cNvPicPr>
          <p:nvPr/>
        </p:nvPicPr>
        <p:blipFill rotWithShape="1">
          <a:blip r:embed="rId2"/>
          <a:srcRect t="22661" b="21089"/>
          <a:stretch/>
        </p:blipFill>
        <p:spPr>
          <a:xfrm>
            <a:off x="20" y="10"/>
            <a:ext cx="12191981" cy="6857990"/>
          </a:xfrm>
          <a:prstGeom prst="rect">
            <a:avLst/>
          </a:prstGeom>
        </p:spPr>
      </p:pic>
      <p:sp>
        <p:nvSpPr>
          <p:cNvPr id="2" name="Title 1">
            <a:extLst>
              <a:ext uri="{FF2B5EF4-FFF2-40B4-BE49-F238E27FC236}">
                <a16:creationId xmlns:a16="http://schemas.microsoft.com/office/drawing/2014/main" id="{BE9DFF41-2E9F-EA4C-81A6-7015E3DB413D}"/>
              </a:ext>
            </a:extLst>
          </p:cNvPr>
          <p:cNvSpPr>
            <a:spLocks noGrp="1"/>
          </p:cNvSpPr>
          <p:nvPr>
            <p:ph type="ctrTitle"/>
          </p:nvPr>
        </p:nvSpPr>
        <p:spPr>
          <a:xfrm>
            <a:off x="404553" y="3091928"/>
            <a:ext cx="9078562" cy="2387600"/>
          </a:xfrm>
        </p:spPr>
        <p:txBody>
          <a:bodyPr>
            <a:normAutofit/>
          </a:bodyPr>
          <a:lstStyle/>
          <a:p>
            <a:r>
              <a:rPr lang="en-US" sz="4100" dirty="0">
                <a:solidFill>
                  <a:schemeClr val="bg1"/>
                </a:solidFill>
              </a:rPr>
              <a:t>Greener Garments: The environmental impacts of the textile industry and possible paths forward</a:t>
            </a:r>
          </a:p>
        </p:txBody>
      </p:sp>
      <p:sp>
        <p:nvSpPr>
          <p:cNvPr id="3" name="Subtitle 2">
            <a:extLst>
              <a:ext uri="{FF2B5EF4-FFF2-40B4-BE49-F238E27FC236}">
                <a16:creationId xmlns:a16="http://schemas.microsoft.com/office/drawing/2014/main" id="{7989A2C3-7CE3-9042-AC0B-FAE0516332A8}"/>
              </a:ext>
            </a:extLst>
          </p:cNvPr>
          <p:cNvSpPr>
            <a:spLocks noGrp="1"/>
          </p:cNvSpPr>
          <p:nvPr>
            <p:ph type="subTitle" idx="1"/>
          </p:nvPr>
        </p:nvSpPr>
        <p:spPr>
          <a:xfrm>
            <a:off x="404553" y="5624945"/>
            <a:ext cx="9078562" cy="592975"/>
          </a:xfrm>
        </p:spPr>
        <p:txBody>
          <a:bodyPr anchor="ctr">
            <a:normAutofit/>
          </a:bodyPr>
          <a:lstStyle/>
          <a:p>
            <a:endParaRPr lang="en-US"/>
          </a:p>
        </p:txBody>
      </p:sp>
    </p:spTree>
    <p:extLst>
      <p:ext uri="{BB962C8B-B14F-4D97-AF65-F5344CB8AC3E}">
        <p14:creationId xmlns:p14="http://schemas.microsoft.com/office/powerpoint/2010/main" val="10639038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lowchart: Document 2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B6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E996F-3957-124E-985D-F86DD8A88B6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How do we expect resource use to change in the future?</a:t>
            </a:r>
          </a:p>
        </p:txBody>
      </p:sp>
      <p:pic>
        <p:nvPicPr>
          <p:cNvPr id="4" name="Picture 3">
            <a:extLst>
              <a:ext uri="{FF2B5EF4-FFF2-40B4-BE49-F238E27FC236}">
                <a16:creationId xmlns:a16="http://schemas.microsoft.com/office/drawing/2014/main" id="{2F25D6CA-05B0-8542-B6BC-A1637258A7EE}"/>
              </a:ext>
            </a:extLst>
          </p:cNvPr>
          <p:cNvPicPr>
            <a:picLocks noChangeAspect="1"/>
          </p:cNvPicPr>
          <p:nvPr/>
        </p:nvPicPr>
        <p:blipFill rotWithShape="1">
          <a:blip r:embed="rId3"/>
          <a:srcRect l="866" r="20627" b="-3"/>
          <a:stretch/>
        </p:blipFill>
        <p:spPr>
          <a:xfrm>
            <a:off x="4207933" y="703573"/>
            <a:ext cx="7347537" cy="5451829"/>
          </a:xfrm>
          <a:prstGeom prst="rect">
            <a:avLst/>
          </a:prstGeom>
        </p:spPr>
      </p:pic>
      <p:sp>
        <p:nvSpPr>
          <p:cNvPr id="5" name="TextBox 4">
            <a:extLst>
              <a:ext uri="{FF2B5EF4-FFF2-40B4-BE49-F238E27FC236}">
                <a16:creationId xmlns:a16="http://schemas.microsoft.com/office/drawing/2014/main" id="{30164772-7E4D-F948-8862-9CA36687603F}"/>
              </a:ext>
            </a:extLst>
          </p:cNvPr>
          <p:cNvSpPr txBox="1"/>
          <p:nvPr/>
        </p:nvSpPr>
        <p:spPr>
          <a:xfrm>
            <a:off x="6925236" y="6333565"/>
            <a:ext cx="4927246" cy="369332"/>
          </a:xfrm>
          <a:prstGeom prst="rect">
            <a:avLst/>
          </a:prstGeom>
          <a:noFill/>
        </p:spPr>
        <p:txBody>
          <a:bodyPr wrap="none" rtlCol="0">
            <a:spAutoFit/>
          </a:bodyPr>
          <a:lstStyle/>
          <a:p>
            <a:r>
              <a:rPr lang="en-US" dirty="0"/>
              <a:t>Style that’s sustainable, a new fast fashion formula</a:t>
            </a:r>
          </a:p>
        </p:txBody>
      </p:sp>
    </p:spTree>
    <p:extLst>
      <p:ext uri="{BB962C8B-B14F-4D97-AF65-F5344CB8AC3E}">
        <p14:creationId xmlns:p14="http://schemas.microsoft.com/office/powerpoint/2010/main" val="146292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4FCD-6721-6B44-B6C6-C3F482912E1A}"/>
              </a:ext>
            </a:extLst>
          </p:cNvPr>
          <p:cNvSpPr>
            <a:spLocks noGrp="1"/>
          </p:cNvSpPr>
          <p:nvPr>
            <p:ph type="title"/>
          </p:nvPr>
        </p:nvSpPr>
        <p:spPr/>
        <p:txBody>
          <a:bodyPr/>
          <a:lstStyle/>
          <a:p>
            <a:r>
              <a:rPr lang="en-US" dirty="0"/>
              <a:t>Cotton</a:t>
            </a:r>
          </a:p>
        </p:txBody>
      </p:sp>
      <p:pic>
        <p:nvPicPr>
          <p:cNvPr id="4" name="Picture 3">
            <a:extLst>
              <a:ext uri="{FF2B5EF4-FFF2-40B4-BE49-F238E27FC236}">
                <a16:creationId xmlns:a16="http://schemas.microsoft.com/office/drawing/2014/main" id="{667500F0-6D20-BB42-A5CA-B929CDB1DD00}"/>
              </a:ext>
            </a:extLst>
          </p:cNvPr>
          <p:cNvPicPr>
            <a:picLocks noChangeAspect="1"/>
          </p:cNvPicPr>
          <p:nvPr/>
        </p:nvPicPr>
        <p:blipFill>
          <a:blip r:embed="rId2"/>
          <a:stretch>
            <a:fillRect/>
          </a:stretch>
        </p:blipFill>
        <p:spPr>
          <a:xfrm>
            <a:off x="1835150" y="3126069"/>
            <a:ext cx="8521700" cy="2273300"/>
          </a:xfrm>
          <a:prstGeom prst="rect">
            <a:avLst/>
          </a:prstGeom>
        </p:spPr>
      </p:pic>
      <p:sp>
        <p:nvSpPr>
          <p:cNvPr id="7" name="Rectangle 6">
            <a:extLst>
              <a:ext uri="{FF2B5EF4-FFF2-40B4-BE49-F238E27FC236}">
                <a16:creationId xmlns:a16="http://schemas.microsoft.com/office/drawing/2014/main" id="{FAD5A59E-5836-054E-8036-6D9089A362C4}"/>
              </a:ext>
            </a:extLst>
          </p:cNvPr>
          <p:cNvSpPr/>
          <p:nvPr/>
        </p:nvSpPr>
        <p:spPr>
          <a:xfrm>
            <a:off x="6274960" y="5719996"/>
            <a:ext cx="3611694" cy="369332"/>
          </a:xfrm>
          <a:prstGeom prst="rect">
            <a:avLst/>
          </a:prstGeom>
        </p:spPr>
        <p:txBody>
          <a:bodyPr wrap="none">
            <a:spAutoFit/>
          </a:bodyPr>
          <a:lstStyle/>
          <a:p>
            <a:r>
              <a:rPr lang="en-US" dirty="0"/>
              <a:t>Sustainable Apparel Materials, 2015 </a:t>
            </a:r>
          </a:p>
        </p:txBody>
      </p:sp>
      <p:pic>
        <p:nvPicPr>
          <p:cNvPr id="4098" name="Picture 2" descr="Chinese company forced to sell stake in Australian cotton farm | Financial  Times">
            <a:extLst>
              <a:ext uri="{FF2B5EF4-FFF2-40B4-BE49-F238E27FC236}">
                <a16:creationId xmlns:a16="http://schemas.microsoft.com/office/drawing/2014/main" id="{D563D3E7-5E54-084D-9398-432AC9BD2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071" y="215153"/>
            <a:ext cx="4231340" cy="23801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C1A74BB-9945-6A4F-B557-4218F4385710}"/>
              </a:ext>
            </a:extLst>
          </p:cNvPr>
          <p:cNvSpPr/>
          <p:nvPr/>
        </p:nvSpPr>
        <p:spPr>
          <a:xfrm>
            <a:off x="5891283" y="6162877"/>
            <a:ext cx="6096000" cy="1200329"/>
          </a:xfrm>
          <a:prstGeom prst="rect">
            <a:avLst/>
          </a:prstGeom>
        </p:spPr>
        <p:txBody>
          <a:bodyPr>
            <a:spAutoFit/>
          </a:bodyPr>
          <a:lstStyle/>
          <a:p>
            <a:r>
              <a:rPr lang="en-US" b="0" i="0" dirty="0">
                <a:solidFill>
                  <a:srgbClr val="000000"/>
                </a:solidFill>
                <a:effectLst/>
                <a:latin typeface="FinancierDisplayWeb"/>
              </a:rPr>
              <a:t>Financial times, Chinese company forced to sell stake in Australian cotton farm</a:t>
            </a:r>
          </a:p>
          <a:p>
            <a:br>
              <a:rPr lang="en-US" dirty="0"/>
            </a:br>
            <a:endParaRPr lang="en-US" dirty="0"/>
          </a:p>
        </p:txBody>
      </p:sp>
    </p:spTree>
    <p:extLst>
      <p:ext uri="{BB962C8B-B14F-4D97-AF65-F5344CB8AC3E}">
        <p14:creationId xmlns:p14="http://schemas.microsoft.com/office/powerpoint/2010/main" val="180766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B1D8-8342-6946-BEC7-38EB3DA72661}"/>
              </a:ext>
            </a:extLst>
          </p:cNvPr>
          <p:cNvSpPr>
            <a:spLocks noGrp="1"/>
          </p:cNvSpPr>
          <p:nvPr>
            <p:ph type="title"/>
          </p:nvPr>
        </p:nvSpPr>
        <p:spPr/>
        <p:txBody>
          <a:bodyPr/>
          <a:lstStyle/>
          <a:p>
            <a:r>
              <a:rPr lang="en-US" dirty="0"/>
              <a:t>How much cotton do we produce? </a:t>
            </a:r>
          </a:p>
        </p:txBody>
      </p:sp>
      <p:sp>
        <p:nvSpPr>
          <p:cNvPr id="3" name="Content Placeholder 2">
            <a:extLst>
              <a:ext uri="{FF2B5EF4-FFF2-40B4-BE49-F238E27FC236}">
                <a16:creationId xmlns:a16="http://schemas.microsoft.com/office/drawing/2014/main" id="{A2F52392-78CE-3944-9720-55A14C6ED8D3}"/>
              </a:ext>
            </a:extLst>
          </p:cNvPr>
          <p:cNvSpPr>
            <a:spLocks noGrp="1"/>
          </p:cNvSpPr>
          <p:nvPr>
            <p:ph idx="1"/>
          </p:nvPr>
        </p:nvSpPr>
        <p:spPr/>
        <p:txBody>
          <a:bodyPr/>
          <a:lstStyle/>
          <a:p>
            <a:pPr marL="0" indent="0">
              <a:buNone/>
            </a:pPr>
            <a:r>
              <a:rPr lang="en-US" dirty="0"/>
              <a:t>“By 2015, the global apparel industry is expected to produce more than 400 billion square meters of fabric per year, representing nearly enough material to cover the state of California annually. These fabrics will be produced from nearly 100 million </a:t>
            </a:r>
            <a:r>
              <a:rPr lang="en-US" dirty="0" err="1"/>
              <a:t>tonnes</a:t>
            </a:r>
            <a:r>
              <a:rPr lang="en-US" dirty="0"/>
              <a:t> of fiber and filament yarns, about 40% of which are agriculturally derived (i.e., cotton, wool, …) and 60% synthetic (i.e., polyester, nylon, …). (</a:t>
            </a:r>
            <a:r>
              <a:rPr lang="en-US" dirty="0" err="1"/>
              <a:t>Gugnami</a:t>
            </a:r>
            <a:r>
              <a:rPr lang="en-US" dirty="0"/>
              <a:t> and Mishra 2012)"</a:t>
            </a:r>
          </a:p>
        </p:txBody>
      </p:sp>
      <p:sp>
        <p:nvSpPr>
          <p:cNvPr id="4" name="Rectangle 3">
            <a:extLst>
              <a:ext uri="{FF2B5EF4-FFF2-40B4-BE49-F238E27FC236}">
                <a16:creationId xmlns:a16="http://schemas.microsoft.com/office/drawing/2014/main" id="{3A15F6AA-04B1-C549-BFEF-255709DDCBBC}"/>
              </a:ext>
            </a:extLst>
          </p:cNvPr>
          <p:cNvSpPr/>
          <p:nvPr/>
        </p:nvSpPr>
        <p:spPr>
          <a:xfrm>
            <a:off x="8477248"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86162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CD0AB-A7E3-0C41-9A38-6382A8BE477A}"/>
              </a:ext>
            </a:extLst>
          </p:cNvPr>
          <p:cNvPicPr>
            <a:picLocks noChangeAspect="1"/>
          </p:cNvPicPr>
          <p:nvPr/>
        </p:nvPicPr>
        <p:blipFill>
          <a:blip r:embed="rId3"/>
          <a:stretch>
            <a:fillRect/>
          </a:stretch>
        </p:blipFill>
        <p:spPr>
          <a:xfrm>
            <a:off x="2169316" y="0"/>
            <a:ext cx="10524850" cy="6858000"/>
          </a:xfrm>
          <a:prstGeom prst="rect">
            <a:avLst/>
          </a:prstGeom>
        </p:spPr>
      </p:pic>
      <p:sp>
        <p:nvSpPr>
          <p:cNvPr id="5" name="Rectangle 4">
            <a:extLst>
              <a:ext uri="{FF2B5EF4-FFF2-40B4-BE49-F238E27FC236}">
                <a16:creationId xmlns:a16="http://schemas.microsoft.com/office/drawing/2014/main" id="{CDEB1F26-92F9-4042-98FA-4ED14AC9C823}"/>
              </a:ext>
            </a:extLst>
          </p:cNvPr>
          <p:cNvSpPr/>
          <p:nvPr/>
        </p:nvSpPr>
        <p:spPr>
          <a:xfrm>
            <a:off x="0" y="4355414"/>
            <a:ext cx="1627094" cy="3016210"/>
          </a:xfrm>
          <a:prstGeom prst="rect">
            <a:avLst/>
          </a:prstGeom>
        </p:spPr>
        <p:txBody>
          <a:bodyPr wrap="square">
            <a:spAutoFit/>
          </a:bodyPr>
          <a:lstStyle/>
          <a:p>
            <a:r>
              <a:rPr lang="en-US" sz="1400" b="0" i="0" dirty="0">
                <a:solidFill>
                  <a:srgbClr val="505050"/>
                </a:solidFill>
                <a:effectLst/>
                <a:latin typeface="NexusSerif"/>
              </a:rPr>
              <a:t>The water footprint of cotton consumption: An assessment of the impact of worldwide consumption of cotton products on the water resources in the cotton producing countries</a:t>
            </a:r>
          </a:p>
          <a:p>
            <a:br>
              <a:rPr lang="en-US" b="0" i="0" dirty="0">
                <a:solidFill>
                  <a:srgbClr val="2E2E2E"/>
                </a:solidFill>
                <a:effectLst/>
                <a:latin typeface="NexusSans"/>
              </a:rPr>
            </a:br>
            <a:endParaRPr lang="en-US" b="0" i="0" dirty="0">
              <a:solidFill>
                <a:srgbClr val="2E2E2E"/>
              </a:solidFill>
              <a:effectLst/>
              <a:latin typeface="NexusSans"/>
            </a:endParaRPr>
          </a:p>
        </p:txBody>
      </p:sp>
      <p:sp>
        <p:nvSpPr>
          <p:cNvPr id="6" name="TextBox 5">
            <a:extLst>
              <a:ext uri="{FF2B5EF4-FFF2-40B4-BE49-F238E27FC236}">
                <a16:creationId xmlns:a16="http://schemas.microsoft.com/office/drawing/2014/main" id="{0AB19FF4-616A-9F44-B38C-2814C1FD9EA3}"/>
              </a:ext>
            </a:extLst>
          </p:cNvPr>
          <p:cNvSpPr txBox="1"/>
          <p:nvPr/>
        </p:nvSpPr>
        <p:spPr>
          <a:xfrm>
            <a:off x="188259" y="618565"/>
            <a:ext cx="2366682" cy="2308324"/>
          </a:xfrm>
          <a:prstGeom prst="rect">
            <a:avLst/>
          </a:prstGeom>
          <a:noFill/>
        </p:spPr>
        <p:txBody>
          <a:bodyPr wrap="square" rtlCol="0">
            <a:spAutoFit/>
          </a:bodyPr>
          <a:lstStyle/>
          <a:p>
            <a:r>
              <a:rPr lang="en-US" sz="3600" dirty="0"/>
              <a:t>How are cotton fabrics produced?</a:t>
            </a:r>
          </a:p>
        </p:txBody>
      </p:sp>
    </p:spTree>
    <p:extLst>
      <p:ext uri="{BB962C8B-B14F-4D97-AF65-F5344CB8AC3E}">
        <p14:creationId xmlns:p14="http://schemas.microsoft.com/office/powerpoint/2010/main" val="109376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D30E-9024-7F4D-B194-F6BB09B0B262}"/>
              </a:ext>
            </a:extLst>
          </p:cNvPr>
          <p:cNvSpPr>
            <a:spLocks noGrp="1"/>
          </p:cNvSpPr>
          <p:nvPr>
            <p:ph type="title"/>
          </p:nvPr>
        </p:nvSpPr>
        <p:spPr/>
        <p:txBody>
          <a:bodyPr/>
          <a:lstStyle/>
          <a:p>
            <a:r>
              <a:rPr lang="en-US" dirty="0"/>
              <a:t>What are the environmental interactions relevant for cotton production production</a:t>
            </a:r>
          </a:p>
        </p:txBody>
      </p:sp>
      <p:pic>
        <p:nvPicPr>
          <p:cNvPr id="4" name="Content Placeholder 3">
            <a:extLst>
              <a:ext uri="{FF2B5EF4-FFF2-40B4-BE49-F238E27FC236}">
                <a16:creationId xmlns:a16="http://schemas.microsoft.com/office/drawing/2014/main" id="{3E43071C-A1EA-E74F-893E-BC1DF10184BA}"/>
              </a:ext>
            </a:extLst>
          </p:cNvPr>
          <p:cNvPicPr>
            <a:picLocks noGrp="1" noChangeAspect="1"/>
          </p:cNvPicPr>
          <p:nvPr>
            <p:ph idx="1"/>
          </p:nvPr>
        </p:nvPicPr>
        <p:blipFill>
          <a:blip r:embed="rId3"/>
          <a:stretch>
            <a:fillRect/>
          </a:stretch>
        </p:blipFill>
        <p:spPr>
          <a:xfrm>
            <a:off x="2673968" y="1825625"/>
            <a:ext cx="6844064" cy="4351338"/>
          </a:xfrm>
          <a:prstGeom prst="rect">
            <a:avLst/>
          </a:prstGeom>
        </p:spPr>
      </p:pic>
      <p:sp>
        <p:nvSpPr>
          <p:cNvPr id="5" name="Rectangle 4">
            <a:extLst>
              <a:ext uri="{FF2B5EF4-FFF2-40B4-BE49-F238E27FC236}">
                <a16:creationId xmlns:a16="http://schemas.microsoft.com/office/drawing/2014/main" id="{A9AFABA4-122E-D645-9783-C3B32F668F0F}"/>
              </a:ext>
            </a:extLst>
          </p:cNvPr>
          <p:cNvSpPr/>
          <p:nvPr/>
        </p:nvSpPr>
        <p:spPr>
          <a:xfrm>
            <a:off x="0" y="4355414"/>
            <a:ext cx="1627094" cy="3016210"/>
          </a:xfrm>
          <a:prstGeom prst="rect">
            <a:avLst/>
          </a:prstGeom>
        </p:spPr>
        <p:txBody>
          <a:bodyPr wrap="square">
            <a:spAutoFit/>
          </a:bodyPr>
          <a:lstStyle/>
          <a:p>
            <a:r>
              <a:rPr lang="en-US" sz="1400" b="0" i="0" dirty="0">
                <a:solidFill>
                  <a:srgbClr val="505050"/>
                </a:solidFill>
                <a:effectLst/>
                <a:latin typeface="NexusSerif"/>
              </a:rPr>
              <a:t>The water footprint of cotton consumption: An assessment of the impact of worldwide consumption of cotton products on the water resources in the cotton producing countries</a:t>
            </a:r>
          </a:p>
          <a:p>
            <a:br>
              <a:rPr lang="en-US" b="0" i="0" dirty="0">
                <a:solidFill>
                  <a:srgbClr val="2E2E2E"/>
                </a:solidFill>
                <a:effectLst/>
                <a:latin typeface="NexusSans"/>
              </a:rPr>
            </a:br>
            <a:endParaRPr lang="en-US" b="0" i="0" dirty="0">
              <a:solidFill>
                <a:srgbClr val="2E2E2E"/>
              </a:solidFill>
              <a:effectLst/>
              <a:latin typeface="NexusSans"/>
            </a:endParaRPr>
          </a:p>
        </p:txBody>
      </p:sp>
    </p:spTree>
    <p:extLst>
      <p:ext uri="{BB962C8B-B14F-4D97-AF65-F5344CB8AC3E}">
        <p14:creationId xmlns:p14="http://schemas.microsoft.com/office/powerpoint/2010/main" val="28610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6D27-F339-A44D-90A1-A1BC724CF2E1}"/>
              </a:ext>
            </a:extLst>
          </p:cNvPr>
          <p:cNvSpPr>
            <a:spLocks noGrp="1"/>
          </p:cNvSpPr>
          <p:nvPr>
            <p:ph type="title"/>
          </p:nvPr>
        </p:nvSpPr>
        <p:spPr/>
        <p:txBody>
          <a:bodyPr/>
          <a:lstStyle/>
          <a:p>
            <a:r>
              <a:rPr lang="en-US" dirty="0"/>
              <a:t>Where is cotton produced?</a:t>
            </a:r>
          </a:p>
        </p:txBody>
      </p:sp>
      <p:pic>
        <p:nvPicPr>
          <p:cNvPr id="4" name="Picture 3">
            <a:extLst>
              <a:ext uri="{FF2B5EF4-FFF2-40B4-BE49-F238E27FC236}">
                <a16:creationId xmlns:a16="http://schemas.microsoft.com/office/drawing/2014/main" id="{4D92D487-3115-854C-9196-8E9A0CE740C8}"/>
              </a:ext>
            </a:extLst>
          </p:cNvPr>
          <p:cNvPicPr>
            <a:picLocks noChangeAspect="1"/>
          </p:cNvPicPr>
          <p:nvPr/>
        </p:nvPicPr>
        <p:blipFill>
          <a:blip r:embed="rId3"/>
          <a:stretch>
            <a:fillRect/>
          </a:stretch>
        </p:blipFill>
        <p:spPr>
          <a:xfrm>
            <a:off x="2146300" y="1542290"/>
            <a:ext cx="9207500" cy="4762500"/>
          </a:xfrm>
          <a:prstGeom prst="rect">
            <a:avLst/>
          </a:prstGeom>
        </p:spPr>
      </p:pic>
      <p:sp>
        <p:nvSpPr>
          <p:cNvPr id="5" name="Rectangle 4">
            <a:extLst>
              <a:ext uri="{FF2B5EF4-FFF2-40B4-BE49-F238E27FC236}">
                <a16:creationId xmlns:a16="http://schemas.microsoft.com/office/drawing/2014/main" id="{B4FCF994-334E-1F40-B099-29ACFB3BA779}"/>
              </a:ext>
            </a:extLst>
          </p:cNvPr>
          <p:cNvSpPr/>
          <p:nvPr/>
        </p:nvSpPr>
        <p:spPr>
          <a:xfrm>
            <a:off x="0" y="4355414"/>
            <a:ext cx="1627094" cy="3016210"/>
          </a:xfrm>
          <a:prstGeom prst="rect">
            <a:avLst/>
          </a:prstGeom>
        </p:spPr>
        <p:txBody>
          <a:bodyPr wrap="square">
            <a:spAutoFit/>
          </a:bodyPr>
          <a:lstStyle/>
          <a:p>
            <a:r>
              <a:rPr lang="en-US" sz="1400" b="0" i="0" dirty="0">
                <a:solidFill>
                  <a:srgbClr val="505050"/>
                </a:solidFill>
                <a:effectLst/>
                <a:latin typeface="NexusSerif"/>
              </a:rPr>
              <a:t>The water footprint of cotton consumption: An assessment of the impact of worldwide consumption of cotton products on the water resources in the cotton producing countries</a:t>
            </a:r>
          </a:p>
          <a:p>
            <a:br>
              <a:rPr lang="en-US" b="0" i="0" dirty="0">
                <a:solidFill>
                  <a:srgbClr val="2E2E2E"/>
                </a:solidFill>
                <a:effectLst/>
                <a:latin typeface="NexusSans"/>
              </a:rPr>
            </a:br>
            <a:endParaRPr lang="en-US" b="0" i="0" dirty="0">
              <a:solidFill>
                <a:srgbClr val="2E2E2E"/>
              </a:solidFill>
              <a:effectLst/>
              <a:latin typeface="NexusSans"/>
            </a:endParaRPr>
          </a:p>
        </p:txBody>
      </p:sp>
    </p:spTree>
    <p:extLst>
      <p:ext uri="{BB962C8B-B14F-4D97-AF65-F5344CB8AC3E}">
        <p14:creationId xmlns:p14="http://schemas.microsoft.com/office/powerpoint/2010/main" val="10941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AB44-2B13-7F44-A08B-388EFF96B5A2}"/>
              </a:ext>
            </a:extLst>
          </p:cNvPr>
          <p:cNvSpPr>
            <a:spLocks noGrp="1"/>
          </p:cNvSpPr>
          <p:nvPr>
            <p:ph type="title"/>
          </p:nvPr>
        </p:nvSpPr>
        <p:spPr/>
        <p:txBody>
          <a:bodyPr/>
          <a:lstStyle/>
          <a:p>
            <a:r>
              <a:rPr lang="en-US" dirty="0"/>
              <a:t>What are the environmental impacts of cotton production?</a:t>
            </a:r>
          </a:p>
        </p:txBody>
      </p:sp>
      <p:pic>
        <p:nvPicPr>
          <p:cNvPr id="4" name="Picture 3">
            <a:extLst>
              <a:ext uri="{FF2B5EF4-FFF2-40B4-BE49-F238E27FC236}">
                <a16:creationId xmlns:a16="http://schemas.microsoft.com/office/drawing/2014/main" id="{B7F6C673-EFA4-7748-88B4-ACDE2B80E7B0}"/>
              </a:ext>
            </a:extLst>
          </p:cNvPr>
          <p:cNvPicPr>
            <a:picLocks noChangeAspect="1"/>
          </p:cNvPicPr>
          <p:nvPr/>
        </p:nvPicPr>
        <p:blipFill>
          <a:blip r:embed="rId3"/>
          <a:stretch>
            <a:fillRect/>
          </a:stretch>
        </p:blipFill>
        <p:spPr>
          <a:xfrm>
            <a:off x="1731671" y="1744663"/>
            <a:ext cx="9372600" cy="4432300"/>
          </a:xfrm>
          <a:prstGeom prst="rect">
            <a:avLst/>
          </a:prstGeom>
        </p:spPr>
      </p:pic>
      <p:sp>
        <p:nvSpPr>
          <p:cNvPr id="5" name="Rectangle 4">
            <a:extLst>
              <a:ext uri="{FF2B5EF4-FFF2-40B4-BE49-F238E27FC236}">
                <a16:creationId xmlns:a16="http://schemas.microsoft.com/office/drawing/2014/main" id="{B2A331EC-1F77-4249-AD4B-139AF6532CF9}"/>
              </a:ext>
            </a:extLst>
          </p:cNvPr>
          <p:cNvSpPr/>
          <p:nvPr/>
        </p:nvSpPr>
        <p:spPr>
          <a:xfrm>
            <a:off x="0" y="4355414"/>
            <a:ext cx="1627094" cy="3016210"/>
          </a:xfrm>
          <a:prstGeom prst="rect">
            <a:avLst/>
          </a:prstGeom>
        </p:spPr>
        <p:txBody>
          <a:bodyPr wrap="square">
            <a:spAutoFit/>
          </a:bodyPr>
          <a:lstStyle/>
          <a:p>
            <a:r>
              <a:rPr lang="en-US" sz="1400" b="0" i="0" dirty="0">
                <a:solidFill>
                  <a:srgbClr val="505050"/>
                </a:solidFill>
                <a:effectLst/>
                <a:latin typeface="NexusSerif"/>
              </a:rPr>
              <a:t>The water footprint of cotton consumption: An assessment of the impact of worldwide consumption of cotton products on the water resources in the cotton producing countries</a:t>
            </a:r>
          </a:p>
          <a:p>
            <a:br>
              <a:rPr lang="en-US" b="0" i="0" dirty="0">
                <a:solidFill>
                  <a:srgbClr val="2E2E2E"/>
                </a:solidFill>
                <a:effectLst/>
                <a:latin typeface="NexusSans"/>
              </a:rPr>
            </a:br>
            <a:endParaRPr lang="en-US" b="0" i="0" dirty="0">
              <a:solidFill>
                <a:srgbClr val="2E2E2E"/>
              </a:solidFill>
              <a:effectLst/>
              <a:latin typeface="NexusSans"/>
            </a:endParaRPr>
          </a:p>
        </p:txBody>
      </p:sp>
    </p:spTree>
    <p:extLst>
      <p:ext uri="{BB962C8B-B14F-4D97-AF65-F5344CB8AC3E}">
        <p14:creationId xmlns:p14="http://schemas.microsoft.com/office/powerpoint/2010/main" val="69134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140B4-B33D-AB4E-82C5-9E1E1FCCD3B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How much water is needed after processing</a:t>
            </a:r>
          </a:p>
        </p:txBody>
      </p:sp>
      <p:pic>
        <p:nvPicPr>
          <p:cNvPr id="3074" name="Picture 2">
            <a:extLst>
              <a:ext uri="{FF2B5EF4-FFF2-40B4-BE49-F238E27FC236}">
                <a16:creationId xmlns:a16="http://schemas.microsoft.com/office/drawing/2014/main" id="{7B9BC4AD-E9CB-C743-A208-50322FE78F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2293" y="640080"/>
            <a:ext cx="5578816" cy="55788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1E03AA-E233-1942-A151-FD678715FC2B}"/>
              </a:ext>
            </a:extLst>
          </p:cNvPr>
          <p:cNvSpPr/>
          <p:nvPr/>
        </p:nvSpPr>
        <p:spPr>
          <a:xfrm>
            <a:off x="148778" y="6317506"/>
            <a:ext cx="5112875" cy="369332"/>
          </a:xfrm>
          <a:prstGeom prst="rect">
            <a:avLst/>
          </a:prstGeom>
        </p:spPr>
        <p:txBody>
          <a:bodyPr wrap="none">
            <a:spAutoFit/>
          </a:bodyPr>
          <a:lstStyle/>
          <a:p>
            <a:r>
              <a:rPr lang="en-US" dirty="0"/>
              <a:t>Apparel Industry’s </a:t>
            </a:r>
            <a:r>
              <a:rPr lang="en-US" dirty="0" err="1"/>
              <a:t>enviormental</a:t>
            </a:r>
            <a:r>
              <a:rPr lang="en-US" dirty="0"/>
              <a:t> impact in 6 graphics</a:t>
            </a:r>
          </a:p>
        </p:txBody>
      </p:sp>
    </p:spTree>
    <p:extLst>
      <p:ext uri="{BB962C8B-B14F-4D97-AF65-F5344CB8AC3E}">
        <p14:creationId xmlns:p14="http://schemas.microsoft.com/office/powerpoint/2010/main" val="352995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7A784B-2A83-6643-B021-5A9019A225DB}"/>
              </a:ext>
            </a:extLst>
          </p:cNvPr>
          <p:cNvPicPr>
            <a:picLocks noChangeAspect="1"/>
          </p:cNvPicPr>
          <p:nvPr/>
        </p:nvPicPr>
        <p:blipFill>
          <a:blip r:embed="rId2"/>
          <a:stretch>
            <a:fillRect/>
          </a:stretch>
        </p:blipFill>
        <p:spPr>
          <a:xfrm>
            <a:off x="6421035" y="2544112"/>
            <a:ext cx="5129784" cy="1769775"/>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209C2B-F0F6-6740-B831-9D5873F636E9}"/>
              </a:ext>
            </a:extLst>
          </p:cNvPr>
          <p:cNvPicPr>
            <a:picLocks noChangeAspect="1"/>
          </p:cNvPicPr>
          <p:nvPr/>
        </p:nvPicPr>
        <p:blipFill>
          <a:blip r:embed="rId3"/>
          <a:stretch>
            <a:fillRect/>
          </a:stretch>
        </p:blipFill>
        <p:spPr>
          <a:xfrm>
            <a:off x="641180" y="2633884"/>
            <a:ext cx="5129784" cy="1590232"/>
          </a:xfrm>
          <a:prstGeom prst="rect">
            <a:avLst/>
          </a:prstGeom>
        </p:spPr>
      </p:pic>
      <p:sp>
        <p:nvSpPr>
          <p:cNvPr id="9" name="Rectangle 8">
            <a:extLst>
              <a:ext uri="{FF2B5EF4-FFF2-40B4-BE49-F238E27FC236}">
                <a16:creationId xmlns:a16="http://schemas.microsoft.com/office/drawing/2014/main" id="{3C178028-969C-884C-8C2E-F3AF6DBA412D}"/>
              </a:ext>
            </a:extLst>
          </p:cNvPr>
          <p:cNvSpPr/>
          <p:nvPr/>
        </p:nvSpPr>
        <p:spPr>
          <a:xfrm>
            <a:off x="8103294" y="5874543"/>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55330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8B07-75B4-4045-9DBE-388C5EFF4777}"/>
              </a:ext>
            </a:extLst>
          </p:cNvPr>
          <p:cNvSpPr>
            <a:spLocks noGrp="1"/>
          </p:cNvSpPr>
          <p:nvPr>
            <p:ph type="title"/>
          </p:nvPr>
        </p:nvSpPr>
        <p:spPr/>
        <p:txBody>
          <a:bodyPr/>
          <a:lstStyle/>
          <a:p>
            <a:r>
              <a:rPr lang="en-US" dirty="0"/>
              <a:t>For cotton, woven v knit fabric have similar emissions</a:t>
            </a:r>
          </a:p>
        </p:txBody>
      </p:sp>
      <p:pic>
        <p:nvPicPr>
          <p:cNvPr id="4" name="Content Placeholder 3">
            <a:extLst>
              <a:ext uri="{FF2B5EF4-FFF2-40B4-BE49-F238E27FC236}">
                <a16:creationId xmlns:a16="http://schemas.microsoft.com/office/drawing/2014/main" id="{3105B351-B21B-FF49-8B06-538F130ABB98}"/>
              </a:ext>
            </a:extLst>
          </p:cNvPr>
          <p:cNvPicPr>
            <a:picLocks noGrp="1" noChangeAspect="1"/>
          </p:cNvPicPr>
          <p:nvPr>
            <p:ph idx="1"/>
          </p:nvPr>
        </p:nvPicPr>
        <p:blipFill>
          <a:blip r:embed="rId2"/>
          <a:stretch>
            <a:fillRect/>
          </a:stretch>
        </p:blipFill>
        <p:spPr>
          <a:xfrm>
            <a:off x="1597259" y="1825625"/>
            <a:ext cx="8997482" cy="4351338"/>
          </a:xfrm>
          <a:prstGeom prst="rect">
            <a:avLst/>
          </a:prstGeom>
        </p:spPr>
      </p:pic>
      <p:sp>
        <p:nvSpPr>
          <p:cNvPr id="5" name="Rectangle 4">
            <a:extLst>
              <a:ext uri="{FF2B5EF4-FFF2-40B4-BE49-F238E27FC236}">
                <a16:creationId xmlns:a16="http://schemas.microsoft.com/office/drawing/2014/main" id="{06724AE9-9A4B-FB46-94E8-3373C3D2C6ED}"/>
              </a:ext>
            </a:extLst>
          </p:cNvPr>
          <p:cNvSpPr/>
          <p:nvPr/>
        </p:nvSpPr>
        <p:spPr>
          <a:xfrm>
            <a:off x="8387096" y="6311900"/>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03391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E5B1-3CA8-FC48-9478-79AAA8F21ADB}"/>
              </a:ext>
            </a:extLst>
          </p:cNvPr>
          <p:cNvSpPr>
            <a:spLocks noGrp="1"/>
          </p:cNvSpPr>
          <p:nvPr>
            <p:ph type="title"/>
          </p:nvPr>
        </p:nvSpPr>
        <p:spPr/>
        <p:txBody>
          <a:bodyPr/>
          <a:lstStyle/>
          <a:p>
            <a:r>
              <a:rPr lang="en-US" dirty="0"/>
              <a:t>How big is the global apparel industry?</a:t>
            </a:r>
          </a:p>
        </p:txBody>
      </p:sp>
      <p:sp>
        <p:nvSpPr>
          <p:cNvPr id="3" name="Content Placeholder 2">
            <a:extLst>
              <a:ext uri="{FF2B5EF4-FFF2-40B4-BE49-F238E27FC236}">
                <a16:creationId xmlns:a16="http://schemas.microsoft.com/office/drawing/2014/main" id="{3F16434F-DB91-4941-A4E0-6AF883B588F6}"/>
              </a:ext>
            </a:extLst>
          </p:cNvPr>
          <p:cNvSpPr>
            <a:spLocks noGrp="1"/>
          </p:cNvSpPr>
          <p:nvPr>
            <p:ph idx="1"/>
          </p:nvPr>
        </p:nvSpPr>
        <p:spPr/>
        <p:txBody>
          <a:bodyPr/>
          <a:lstStyle/>
          <a:p>
            <a:pPr marL="0" indent="0">
              <a:buNone/>
            </a:pPr>
            <a:r>
              <a:rPr lang="en-US" dirty="0"/>
              <a:t>“In 2010, the global apparel industry produced more than 150 billion garments, enough to provide more than twenty new articles of clothing to every person on the planet. At that scale, it is not surprising that the market for textiles is critical to the world economy. In fact, it is estimated that in 2010 the textiles and apparel market had revenues in excess of $1.8 trillion dollars (AM Mindpower 2010). “</a:t>
            </a:r>
          </a:p>
        </p:txBody>
      </p:sp>
      <p:sp>
        <p:nvSpPr>
          <p:cNvPr id="4" name="TextBox 3">
            <a:extLst>
              <a:ext uri="{FF2B5EF4-FFF2-40B4-BE49-F238E27FC236}">
                <a16:creationId xmlns:a16="http://schemas.microsoft.com/office/drawing/2014/main" id="{7353CB81-97E6-1F43-AB07-A766E615D219}"/>
              </a:ext>
            </a:extLst>
          </p:cNvPr>
          <p:cNvSpPr txBox="1"/>
          <p:nvPr/>
        </p:nvSpPr>
        <p:spPr>
          <a:xfrm>
            <a:off x="8014447" y="6309360"/>
            <a:ext cx="4067139" cy="369332"/>
          </a:xfrm>
          <a:prstGeom prst="rect">
            <a:avLst/>
          </a:prstGeom>
          <a:noFill/>
        </p:spPr>
        <p:txBody>
          <a:bodyPr wrap="none" rtlCol="0">
            <a:spAutoFit/>
          </a:bodyPr>
          <a:lstStyle/>
          <a:p>
            <a:r>
              <a:rPr lang="en-US" dirty="0"/>
              <a:t>Sustainable Apparel Materials, 2015 </a:t>
            </a:r>
          </a:p>
        </p:txBody>
      </p:sp>
    </p:spTree>
    <p:extLst>
      <p:ext uri="{BB962C8B-B14F-4D97-AF65-F5344CB8AC3E}">
        <p14:creationId xmlns:p14="http://schemas.microsoft.com/office/powerpoint/2010/main" val="254198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3DF8-B1A3-D741-A4D6-A28B76D6372A}"/>
              </a:ext>
            </a:extLst>
          </p:cNvPr>
          <p:cNvSpPr>
            <a:spLocks noGrp="1"/>
          </p:cNvSpPr>
          <p:nvPr>
            <p:ph type="title"/>
          </p:nvPr>
        </p:nvSpPr>
        <p:spPr/>
        <p:txBody>
          <a:bodyPr/>
          <a:lstStyle/>
          <a:p>
            <a:r>
              <a:rPr lang="en-US" dirty="0"/>
              <a:t>Projected future emissions and consumption from cotton production</a:t>
            </a:r>
          </a:p>
        </p:txBody>
      </p:sp>
      <p:pic>
        <p:nvPicPr>
          <p:cNvPr id="4" name="Picture 3">
            <a:extLst>
              <a:ext uri="{FF2B5EF4-FFF2-40B4-BE49-F238E27FC236}">
                <a16:creationId xmlns:a16="http://schemas.microsoft.com/office/drawing/2014/main" id="{A81DA655-470E-354F-A029-16CD3B7D15ED}"/>
              </a:ext>
            </a:extLst>
          </p:cNvPr>
          <p:cNvPicPr>
            <a:picLocks noChangeAspect="1"/>
          </p:cNvPicPr>
          <p:nvPr/>
        </p:nvPicPr>
        <p:blipFill>
          <a:blip r:embed="rId2"/>
          <a:stretch>
            <a:fillRect/>
          </a:stretch>
        </p:blipFill>
        <p:spPr>
          <a:xfrm>
            <a:off x="1341996" y="2316487"/>
            <a:ext cx="9817100" cy="3987800"/>
          </a:xfrm>
          <a:prstGeom prst="rect">
            <a:avLst/>
          </a:prstGeom>
        </p:spPr>
      </p:pic>
      <p:sp>
        <p:nvSpPr>
          <p:cNvPr id="5" name="Rectangle 4">
            <a:extLst>
              <a:ext uri="{FF2B5EF4-FFF2-40B4-BE49-F238E27FC236}">
                <a16:creationId xmlns:a16="http://schemas.microsoft.com/office/drawing/2014/main" id="{E7159AD0-C693-AD42-BFCD-89D33B0632EA}"/>
              </a:ext>
            </a:extLst>
          </p:cNvPr>
          <p:cNvSpPr/>
          <p:nvPr/>
        </p:nvSpPr>
        <p:spPr>
          <a:xfrm>
            <a:off x="8258307"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4078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DC48990-60CA-2B44-B632-3B26138C5B5A}"/>
              </a:ext>
            </a:extLst>
          </p:cNvPr>
          <p:cNvSpPr>
            <a:spLocks noGrp="1"/>
          </p:cNvSpPr>
          <p:nvPr>
            <p:ph type="title"/>
          </p:nvPr>
        </p:nvSpPr>
        <p:spPr>
          <a:xfrm>
            <a:off x="786385" y="841248"/>
            <a:ext cx="3515244" cy="5340097"/>
          </a:xfrm>
        </p:spPr>
        <p:txBody>
          <a:bodyPr anchor="ctr">
            <a:normAutofit/>
          </a:bodyPr>
          <a:lstStyle/>
          <a:p>
            <a:r>
              <a:rPr lang="en-US" sz="3400" dirty="0" err="1">
                <a:solidFill>
                  <a:schemeClr val="bg1"/>
                </a:solidFill>
              </a:rPr>
              <a:t>Reccomendations</a:t>
            </a:r>
            <a:r>
              <a:rPr lang="en-US" sz="3400" dirty="0">
                <a:solidFill>
                  <a:schemeClr val="bg1"/>
                </a:solidFill>
              </a:rPr>
              <a:t> for decreasing cotton emissions</a:t>
            </a:r>
          </a:p>
        </p:txBody>
      </p:sp>
      <p:graphicFrame>
        <p:nvGraphicFramePr>
          <p:cNvPr id="5" name="Content Placeholder 2">
            <a:extLst>
              <a:ext uri="{FF2B5EF4-FFF2-40B4-BE49-F238E27FC236}">
                <a16:creationId xmlns:a16="http://schemas.microsoft.com/office/drawing/2014/main" id="{848CE63C-A494-4611-A432-8BC1145A3769}"/>
              </a:ext>
            </a:extLst>
          </p:cNvPr>
          <p:cNvGraphicFramePr>
            <a:graphicFrameLocks noGrp="1"/>
          </p:cNvGraphicFramePr>
          <p:nvPr>
            <p:ph idx="1"/>
            <p:extLst>
              <p:ext uri="{D42A27DB-BD31-4B8C-83A1-F6EECF244321}">
                <p14:modId xmlns:p14="http://schemas.microsoft.com/office/powerpoint/2010/main" val="323348116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a:extLst>
              <a:ext uri="{FF2B5EF4-FFF2-40B4-BE49-F238E27FC236}">
                <a16:creationId xmlns:a16="http://schemas.microsoft.com/office/drawing/2014/main" id="{7979543E-CCA5-AC48-8DFF-EFFB8EF55C91}"/>
              </a:ext>
            </a:extLst>
          </p:cNvPr>
          <p:cNvSpPr/>
          <p:nvPr/>
        </p:nvSpPr>
        <p:spPr>
          <a:xfrm>
            <a:off x="935254" y="6324932"/>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117142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AFD1-C5B3-6041-A11E-66752EE1C60C}"/>
              </a:ext>
            </a:extLst>
          </p:cNvPr>
          <p:cNvSpPr>
            <a:spLocks noGrp="1"/>
          </p:cNvSpPr>
          <p:nvPr>
            <p:ph type="title"/>
          </p:nvPr>
        </p:nvSpPr>
        <p:spPr/>
        <p:txBody>
          <a:bodyPr/>
          <a:lstStyle/>
          <a:p>
            <a:r>
              <a:rPr lang="en-US" dirty="0"/>
              <a:t>Polyester</a:t>
            </a:r>
          </a:p>
        </p:txBody>
      </p:sp>
      <p:pic>
        <p:nvPicPr>
          <p:cNvPr id="8" name="Picture 2" descr="Polyethylene terephthalate - Wikipedia">
            <a:extLst>
              <a:ext uri="{FF2B5EF4-FFF2-40B4-BE49-F238E27FC236}">
                <a16:creationId xmlns:a16="http://schemas.microsoft.com/office/drawing/2014/main" id="{78E88CAB-09E0-8140-8897-A2500B078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050" y="2476500"/>
            <a:ext cx="42799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0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BD9B-2134-2346-85D6-8E0123F7A385}"/>
              </a:ext>
            </a:extLst>
          </p:cNvPr>
          <p:cNvSpPr>
            <a:spLocks noGrp="1"/>
          </p:cNvSpPr>
          <p:nvPr>
            <p:ph type="title"/>
          </p:nvPr>
        </p:nvSpPr>
        <p:spPr/>
        <p:txBody>
          <a:bodyPr/>
          <a:lstStyle/>
          <a:p>
            <a:r>
              <a:rPr lang="en-US" dirty="0"/>
              <a:t>How is polyester produced?</a:t>
            </a:r>
          </a:p>
        </p:txBody>
      </p:sp>
      <p:sp>
        <p:nvSpPr>
          <p:cNvPr id="3" name="Content Placeholder 2">
            <a:extLst>
              <a:ext uri="{FF2B5EF4-FFF2-40B4-BE49-F238E27FC236}">
                <a16:creationId xmlns:a16="http://schemas.microsoft.com/office/drawing/2014/main" id="{443028FF-409E-7546-8515-8619D966D216}"/>
              </a:ext>
            </a:extLst>
          </p:cNvPr>
          <p:cNvSpPr>
            <a:spLocks noGrp="1"/>
          </p:cNvSpPr>
          <p:nvPr>
            <p:ph idx="1"/>
          </p:nvPr>
        </p:nvSpPr>
        <p:spPr>
          <a:xfrm>
            <a:off x="838200" y="4302089"/>
            <a:ext cx="10168128" cy="3694176"/>
          </a:xfrm>
        </p:spPr>
        <p:txBody>
          <a:bodyPr/>
          <a:lstStyle/>
          <a:p>
            <a:r>
              <a:rPr lang="en-US" dirty="0"/>
              <a:t>“In 2007, 8% of the world’s polyester production was sourced from recycled PET (Shen 2011). While there is room for growth in PET collection for recycling in most countries, this also demonstrates how much polyester will continue to be manufactured from virgin (or, “first use”) PET because of growth in demand.”</a:t>
            </a:r>
          </a:p>
        </p:txBody>
      </p:sp>
      <p:pic>
        <p:nvPicPr>
          <p:cNvPr id="4" name="Picture 3">
            <a:extLst>
              <a:ext uri="{FF2B5EF4-FFF2-40B4-BE49-F238E27FC236}">
                <a16:creationId xmlns:a16="http://schemas.microsoft.com/office/drawing/2014/main" id="{9BBA624D-B96A-B749-A9AB-E911374FDB1C}"/>
              </a:ext>
            </a:extLst>
          </p:cNvPr>
          <p:cNvPicPr>
            <a:picLocks noChangeAspect="1"/>
          </p:cNvPicPr>
          <p:nvPr/>
        </p:nvPicPr>
        <p:blipFill>
          <a:blip r:embed="rId2"/>
          <a:stretch>
            <a:fillRect/>
          </a:stretch>
        </p:blipFill>
        <p:spPr>
          <a:xfrm>
            <a:off x="1082631" y="1386977"/>
            <a:ext cx="9563100" cy="2806700"/>
          </a:xfrm>
          <a:prstGeom prst="rect">
            <a:avLst/>
          </a:prstGeom>
        </p:spPr>
      </p:pic>
      <p:sp>
        <p:nvSpPr>
          <p:cNvPr id="5" name="Rectangle 4">
            <a:extLst>
              <a:ext uri="{FF2B5EF4-FFF2-40B4-BE49-F238E27FC236}">
                <a16:creationId xmlns:a16="http://schemas.microsoft.com/office/drawing/2014/main" id="{4C8A01D7-7FF6-9640-B8F4-062394422530}"/>
              </a:ext>
            </a:extLst>
          </p:cNvPr>
          <p:cNvSpPr/>
          <p:nvPr/>
        </p:nvSpPr>
        <p:spPr>
          <a:xfrm>
            <a:off x="0" y="6435746"/>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187319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970B91-29E2-4F24-B764-43BD5568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201301-0140-A845-B5E3-D47CBD8D1644}"/>
              </a:ext>
            </a:extLst>
          </p:cNvPr>
          <p:cNvPicPr>
            <a:picLocks noChangeAspect="1"/>
          </p:cNvPicPr>
          <p:nvPr/>
        </p:nvPicPr>
        <p:blipFill>
          <a:blip r:embed="rId2"/>
          <a:stretch>
            <a:fillRect/>
          </a:stretch>
        </p:blipFill>
        <p:spPr>
          <a:xfrm>
            <a:off x="1155134" y="717391"/>
            <a:ext cx="4619426" cy="3237916"/>
          </a:xfrm>
          <a:prstGeom prst="rect">
            <a:avLst/>
          </a:prstGeom>
        </p:spPr>
      </p:pic>
      <p:pic>
        <p:nvPicPr>
          <p:cNvPr id="6" name="Picture 5">
            <a:extLst>
              <a:ext uri="{FF2B5EF4-FFF2-40B4-BE49-F238E27FC236}">
                <a16:creationId xmlns:a16="http://schemas.microsoft.com/office/drawing/2014/main" id="{83472FB7-34A6-4149-AB3B-AE29D9C7EFC5}"/>
              </a:ext>
            </a:extLst>
          </p:cNvPr>
          <p:cNvPicPr>
            <a:picLocks noChangeAspect="1"/>
          </p:cNvPicPr>
          <p:nvPr/>
        </p:nvPicPr>
        <p:blipFill>
          <a:blip r:embed="rId3"/>
          <a:stretch>
            <a:fillRect/>
          </a:stretch>
        </p:blipFill>
        <p:spPr>
          <a:xfrm>
            <a:off x="6418027" y="1378772"/>
            <a:ext cx="5944790" cy="2214433"/>
          </a:xfrm>
          <a:prstGeom prst="rect">
            <a:avLst/>
          </a:prstGeom>
        </p:spPr>
      </p:pic>
      <p:sp>
        <p:nvSpPr>
          <p:cNvPr id="13" name="Freeform: Shape 12">
            <a:extLst>
              <a:ext uri="{FF2B5EF4-FFF2-40B4-BE49-F238E27FC236}">
                <a16:creationId xmlns:a16="http://schemas.microsoft.com/office/drawing/2014/main" id="{410C1444-5E64-4361-A98D-1098E1813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5184987"/>
            <a:ext cx="709612" cy="1671635"/>
          </a:xfrm>
          <a:custGeom>
            <a:avLst/>
            <a:gdLst>
              <a:gd name="connsiteX0" fmla="*/ 0 w 709612"/>
              <a:gd name="connsiteY0" fmla="*/ 0 h 1671635"/>
              <a:gd name="connsiteX1" fmla="*/ 709612 w 709612"/>
              <a:gd name="connsiteY1" fmla="*/ 578069 h 1671635"/>
              <a:gd name="connsiteX2" fmla="*/ 709612 w 709612"/>
              <a:gd name="connsiteY2" fmla="*/ 1671635 h 1671635"/>
              <a:gd name="connsiteX3" fmla="*/ 189293 w 709612"/>
              <a:gd name="connsiteY3" fmla="*/ 1671635 h 1671635"/>
              <a:gd name="connsiteX4" fmla="*/ 0 w 709612"/>
              <a:gd name="connsiteY4" fmla="*/ 1517432 h 167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12" h="1671635">
                <a:moveTo>
                  <a:pt x="0" y="0"/>
                </a:moveTo>
                <a:lnTo>
                  <a:pt x="709612" y="578069"/>
                </a:lnTo>
                <a:lnTo>
                  <a:pt x="709612" y="1671635"/>
                </a:lnTo>
                <a:lnTo>
                  <a:pt x="189293" y="1671635"/>
                </a:lnTo>
                <a:lnTo>
                  <a:pt x="0" y="151743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46">
            <a:extLst>
              <a:ext uri="{FF2B5EF4-FFF2-40B4-BE49-F238E27FC236}">
                <a16:creationId xmlns:a16="http://schemas.microsoft.com/office/drawing/2014/main" id="{26B27121-84C3-4B13-BF63-FC689097F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5000381"/>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9EC59F2A-3391-4680-823A-EB19F0C67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4803531"/>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0A8413F-D55B-496A-A28C-9D9D7434F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4232295"/>
            <a:ext cx="11547945" cy="210751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D10C480-98AB-AA42-BF6F-E35F9FDB4910}"/>
              </a:ext>
            </a:extLst>
          </p:cNvPr>
          <p:cNvSpPr>
            <a:spLocks noGrp="1"/>
          </p:cNvSpPr>
          <p:nvPr>
            <p:ph idx="1"/>
          </p:nvPr>
        </p:nvSpPr>
        <p:spPr>
          <a:xfrm>
            <a:off x="1529033" y="4521681"/>
            <a:ext cx="9778618" cy="1587294"/>
          </a:xfrm>
        </p:spPr>
        <p:txBody>
          <a:bodyPr anchor="ctr">
            <a:normAutofit/>
          </a:bodyPr>
          <a:lstStyle/>
          <a:p>
            <a:r>
              <a:rPr lang="en-US" sz="2000" dirty="0">
                <a:solidFill>
                  <a:srgbClr val="FEFFFF"/>
                </a:solidFill>
              </a:rPr>
              <a:t>“The average polyester t-shirt has a global warming impact of 3.8 to 7.1 kilograms of CO2e, depending on whether it’s knit or woven”</a:t>
            </a:r>
          </a:p>
        </p:txBody>
      </p:sp>
      <p:sp>
        <p:nvSpPr>
          <p:cNvPr id="12" name="Rectangle 11">
            <a:extLst>
              <a:ext uri="{FF2B5EF4-FFF2-40B4-BE49-F238E27FC236}">
                <a16:creationId xmlns:a16="http://schemas.microsoft.com/office/drawing/2014/main" id="{F52EDE03-7AF9-B441-92E3-9BC99937C8DC}"/>
              </a:ext>
            </a:extLst>
          </p:cNvPr>
          <p:cNvSpPr/>
          <p:nvPr/>
        </p:nvSpPr>
        <p:spPr>
          <a:xfrm>
            <a:off x="1353667" y="6338146"/>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349826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355B-A497-3445-913D-D9346362BC8F}"/>
              </a:ext>
            </a:extLst>
          </p:cNvPr>
          <p:cNvSpPr>
            <a:spLocks noGrp="1"/>
          </p:cNvSpPr>
          <p:nvPr>
            <p:ph type="title"/>
          </p:nvPr>
        </p:nvSpPr>
        <p:spPr/>
        <p:txBody>
          <a:bodyPr/>
          <a:lstStyle/>
          <a:p>
            <a:r>
              <a:rPr lang="en-US" dirty="0" err="1"/>
              <a:t>Producted</a:t>
            </a:r>
            <a:r>
              <a:rPr lang="en-US" dirty="0"/>
              <a:t> polyester growth over time</a:t>
            </a:r>
          </a:p>
        </p:txBody>
      </p:sp>
      <p:sp>
        <p:nvSpPr>
          <p:cNvPr id="3" name="Content Placeholder 2">
            <a:extLst>
              <a:ext uri="{FF2B5EF4-FFF2-40B4-BE49-F238E27FC236}">
                <a16:creationId xmlns:a16="http://schemas.microsoft.com/office/drawing/2014/main" id="{0F36EDC7-0789-0942-B28F-91279B8D53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63CDDF0-1275-1742-882F-D59897B7F4CF}"/>
              </a:ext>
            </a:extLst>
          </p:cNvPr>
          <p:cNvPicPr>
            <a:picLocks noChangeAspect="1"/>
          </p:cNvPicPr>
          <p:nvPr/>
        </p:nvPicPr>
        <p:blipFill>
          <a:blip r:embed="rId2"/>
          <a:stretch>
            <a:fillRect/>
          </a:stretch>
        </p:blipFill>
        <p:spPr>
          <a:xfrm>
            <a:off x="838200" y="2704338"/>
            <a:ext cx="9918700" cy="3314700"/>
          </a:xfrm>
          <a:prstGeom prst="rect">
            <a:avLst/>
          </a:prstGeom>
        </p:spPr>
      </p:pic>
      <p:sp>
        <p:nvSpPr>
          <p:cNvPr id="5" name="Rectangle 4">
            <a:extLst>
              <a:ext uri="{FF2B5EF4-FFF2-40B4-BE49-F238E27FC236}">
                <a16:creationId xmlns:a16="http://schemas.microsoft.com/office/drawing/2014/main" id="{F7DBC57A-B073-B842-BFDB-6B2E33E63DA2}"/>
              </a:ext>
            </a:extLst>
          </p:cNvPr>
          <p:cNvSpPr/>
          <p:nvPr/>
        </p:nvSpPr>
        <p:spPr>
          <a:xfrm>
            <a:off x="0"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42275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E95B-E277-544B-8E27-A053A04497F5}"/>
              </a:ext>
            </a:extLst>
          </p:cNvPr>
          <p:cNvSpPr>
            <a:spLocks noGrp="1"/>
          </p:cNvSpPr>
          <p:nvPr>
            <p:ph type="title"/>
          </p:nvPr>
        </p:nvSpPr>
        <p:spPr/>
        <p:txBody>
          <a:bodyPr/>
          <a:lstStyle/>
          <a:p>
            <a:r>
              <a:rPr lang="en-US" dirty="0"/>
              <a:t>Much of global polyester production does not end up in clothing</a:t>
            </a:r>
          </a:p>
        </p:txBody>
      </p:sp>
      <p:pic>
        <p:nvPicPr>
          <p:cNvPr id="4" name="Content Placeholder 3">
            <a:extLst>
              <a:ext uri="{FF2B5EF4-FFF2-40B4-BE49-F238E27FC236}">
                <a16:creationId xmlns:a16="http://schemas.microsoft.com/office/drawing/2014/main" id="{D22397A4-293E-5A41-B6B1-E61E3BCBD5A4}"/>
              </a:ext>
            </a:extLst>
          </p:cNvPr>
          <p:cNvPicPr>
            <a:picLocks noGrp="1" noChangeAspect="1"/>
          </p:cNvPicPr>
          <p:nvPr>
            <p:ph idx="1"/>
          </p:nvPr>
        </p:nvPicPr>
        <p:blipFill>
          <a:blip r:embed="rId2"/>
          <a:stretch>
            <a:fillRect/>
          </a:stretch>
        </p:blipFill>
        <p:spPr>
          <a:xfrm>
            <a:off x="1320800" y="2121694"/>
            <a:ext cx="9550400" cy="3759200"/>
          </a:xfrm>
          <a:prstGeom prst="rect">
            <a:avLst/>
          </a:prstGeom>
        </p:spPr>
      </p:pic>
      <p:sp>
        <p:nvSpPr>
          <p:cNvPr id="5" name="Rectangle 4">
            <a:extLst>
              <a:ext uri="{FF2B5EF4-FFF2-40B4-BE49-F238E27FC236}">
                <a16:creationId xmlns:a16="http://schemas.microsoft.com/office/drawing/2014/main" id="{616BFDA7-4553-374B-A10F-B6FF1D424195}"/>
              </a:ext>
            </a:extLst>
          </p:cNvPr>
          <p:cNvSpPr/>
          <p:nvPr/>
        </p:nvSpPr>
        <p:spPr>
          <a:xfrm>
            <a:off x="0"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30495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4DA0-6FFD-FB41-AE0D-38ECBF2E87FC}"/>
              </a:ext>
            </a:extLst>
          </p:cNvPr>
          <p:cNvSpPr>
            <a:spLocks noGrp="1"/>
          </p:cNvSpPr>
          <p:nvPr>
            <p:ph type="title"/>
          </p:nvPr>
        </p:nvSpPr>
        <p:spPr/>
        <p:txBody>
          <a:bodyPr/>
          <a:lstStyle/>
          <a:p>
            <a:r>
              <a:rPr lang="en-US" dirty="0"/>
              <a:t>Estimated growth of polyester fabric</a:t>
            </a:r>
          </a:p>
        </p:txBody>
      </p:sp>
      <p:sp>
        <p:nvSpPr>
          <p:cNvPr id="3" name="Content Placeholder 2">
            <a:extLst>
              <a:ext uri="{FF2B5EF4-FFF2-40B4-BE49-F238E27FC236}">
                <a16:creationId xmlns:a16="http://schemas.microsoft.com/office/drawing/2014/main" id="{7A46A403-77CC-A541-9B6A-71BFD8B56D9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B07A66-7CEB-1642-900C-6403A0A65C46}"/>
              </a:ext>
            </a:extLst>
          </p:cNvPr>
          <p:cNvPicPr>
            <a:picLocks noChangeAspect="1"/>
          </p:cNvPicPr>
          <p:nvPr/>
        </p:nvPicPr>
        <p:blipFill>
          <a:blip r:embed="rId2"/>
          <a:stretch>
            <a:fillRect/>
          </a:stretch>
        </p:blipFill>
        <p:spPr>
          <a:xfrm>
            <a:off x="1155700" y="2526393"/>
            <a:ext cx="9880600" cy="3111500"/>
          </a:xfrm>
          <a:prstGeom prst="rect">
            <a:avLst/>
          </a:prstGeom>
        </p:spPr>
      </p:pic>
      <p:sp>
        <p:nvSpPr>
          <p:cNvPr id="5" name="Rectangle 4">
            <a:extLst>
              <a:ext uri="{FF2B5EF4-FFF2-40B4-BE49-F238E27FC236}">
                <a16:creationId xmlns:a16="http://schemas.microsoft.com/office/drawing/2014/main" id="{F9B76F47-3565-B84A-9247-DF07CAC34BFD}"/>
              </a:ext>
            </a:extLst>
          </p:cNvPr>
          <p:cNvSpPr/>
          <p:nvPr/>
        </p:nvSpPr>
        <p:spPr>
          <a:xfrm>
            <a:off x="0"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157655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3A043-9E3E-0D45-8791-4161C775A4CE}"/>
              </a:ext>
            </a:extLst>
          </p:cNvPr>
          <p:cNvPicPr>
            <a:picLocks noChangeAspect="1"/>
          </p:cNvPicPr>
          <p:nvPr/>
        </p:nvPicPr>
        <p:blipFill>
          <a:blip r:embed="rId2"/>
          <a:stretch>
            <a:fillRect/>
          </a:stretch>
        </p:blipFill>
        <p:spPr>
          <a:xfrm>
            <a:off x="3901282" y="1070341"/>
            <a:ext cx="7451161" cy="2008044"/>
          </a:xfrm>
          <a:prstGeom prst="rect">
            <a:avLst/>
          </a:prstGeom>
        </p:spPr>
      </p:pic>
      <p:pic>
        <p:nvPicPr>
          <p:cNvPr id="4" name="Picture 3">
            <a:extLst>
              <a:ext uri="{FF2B5EF4-FFF2-40B4-BE49-F238E27FC236}">
                <a16:creationId xmlns:a16="http://schemas.microsoft.com/office/drawing/2014/main" id="{C9898CC7-6EE9-3848-853B-54604D116DC9}"/>
              </a:ext>
            </a:extLst>
          </p:cNvPr>
          <p:cNvPicPr>
            <a:picLocks noChangeAspect="1"/>
          </p:cNvPicPr>
          <p:nvPr/>
        </p:nvPicPr>
        <p:blipFill>
          <a:blip r:embed="rId3"/>
          <a:stretch>
            <a:fillRect/>
          </a:stretch>
        </p:blipFill>
        <p:spPr>
          <a:xfrm>
            <a:off x="3901282" y="3668856"/>
            <a:ext cx="8290718" cy="2882613"/>
          </a:xfrm>
          <a:prstGeom prst="rect">
            <a:avLst/>
          </a:prstGeom>
        </p:spPr>
      </p:pic>
      <p:sp>
        <p:nvSpPr>
          <p:cNvPr id="2" name="Title 1">
            <a:extLst>
              <a:ext uri="{FF2B5EF4-FFF2-40B4-BE49-F238E27FC236}">
                <a16:creationId xmlns:a16="http://schemas.microsoft.com/office/drawing/2014/main" id="{E5F7ADF2-F837-DC4B-BF41-C689F16CFF2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Cardon emissions of polyester production in textile industry</a:t>
            </a:r>
          </a:p>
        </p:txBody>
      </p:sp>
      <p:sp>
        <p:nvSpPr>
          <p:cNvPr id="13" name="Rectangle 12">
            <a:extLst>
              <a:ext uri="{FF2B5EF4-FFF2-40B4-BE49-F238E27FC236}">
                <a16:creationId xmlns:a16="http://schemas.microsoft.com/office/drawing/2014/main" id="{F3379FD4-6B37-B748-9E41-0260DC09492F}"/>
              </a:ext>
            </a:extLst>
          </p:cNvPr>
          <p:cNvSpPr/>
          <p:nvPr/>
        </p:nvSpPr>
        <p:spPr>
          <a:xfrm>
            <a:off x="0"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101947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63ABE-8E66-CF4B-BA74-E9B563ACE9A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Much of the emissions of polymer comes from actual garment construction when weaving</a:t>
            </a:r>
          </a:p>
        </p:txBody>
      </p:sp>
      <p:pic>
        <p:nvPicPr>
          <p:cNvPr id="4" name="Content Placeholder 3">
            <a:extLst>
              <a:ext uri="{FF2B5EF4-FFF2-40B4-BE49-F238E27FC236}">
                <a16:creationId xmlns:a16="http://schemas.microsoft.com/office/drawing/2014/main" id="{BA1496EA-C7A0-6F4D-B361-1167327E3FBE}"/>
              </a:ext>
            </a:extLst>
          </p:cNvPr>
          <p:cNvPicPr>
            <a:picLocks noGrp="1" noChangeAspect="1"/>
          </p:cNvPicPr>
          <p:nvPr>
            <p:ph idx="1"/>
          </p:nvPr>
        </p:nvPicPr>
        <p:blipFill>
          <a:blip r:embed="rId2"/>
          <a:stretch>
            <a:fillRect/>
          </a:stretch>
        </p:blipFill>
        <p:spPr>
          <a:xfrm>
            <a:off x="3607282" y="1184223"/>
            <a:ext cx="8584718" cy="4142126"/>
          </a:xfrm>
          <a:prstGeom prst="rect">
            <a:avLst/>
          </a:prstGeom>
        </p:spPr>
      </p:pic>
      <p:sp>
        <p:nvSpPr>
          <p:cNvPr id="7" name="Rectangle 6">
            <a:extLst>
              <a:ext uri="{FF2B5EF4-FFF2-40B4-BE49-F238E27FC236}">
                <a16:creationId xmlns:a16="http://schemas.microsoft.com/office/drawing/2014/main" id="{80023DA5-B4E5-074D-941B-249F64788A0F}"/>
              </a:ext>
            </a:extLst>
          </p:cNvPr>
          <p:cNvSpPr/>
          <p:nvPr/>
        </p:nvSpPr>
        <p:spPr>
          <a:xfrm>
            <a:off x="8229600" y="6488668"/>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157595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7C9A6D7D-D86B-F04A-8FE3-6CFDBA2DDA58}"/>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Clothing sales are rising and clothing utilization is decreasing</a:t>
            </a:r>
          </a:p>
        </p:txBody>
      </p:sp>
      <p:pic>
        <p:nvPicPr>
          <p:cNvPr id="4" name="Content Placeholder 3">
            <a:extLst>
              <a:ext uri="{FF2B5EF4-FFF2-40B4-BE49-F238E27FC236}">
                <a16:creationId xmlns:a16="http://schemas.microsoft.com/office/drawing/2014/main" id="{D8679C99-7B7A-C24A-AF56-2EE90BFA2C95}"/>
              </a:ext>
            </a:extLst>
          </p:cNvPr>
          <p:cNvPicPr>
            <a:picLocks noGrp="1" noChangeAspect="1"/>
          </p:cNvPicPr>
          <p:nvPr>
            <p:ph idx="1"/>
          </p:nvPr>
        </p:nvPicPr>
        <p:blipFill>
          <a:blip r:embed="rId3"/>
          <a:stretch>
            <a:fillRect/>
          </a:stretch>
        </p:blipFill>
        <p:spPr>
          <a:xfrm>
            <a:off x="4777316" y="1139350"/>
            <a:ext cx="6780700" cy="4576971"/>
          </a:xfrm>
          <a:prstGeom prst="rect">
            <a:avLst/>
          </a:prstGeom>
        </p:spPr>
      </p:pic>
      <p:sp>
        <p:nvSpPr>
          <p:cNvPr id="5" name="TextBox 4">
            <a:extLst>
              <a:ext uri="{FF2B5EF4-FFF2-40B4-BE49-F238E27FC236}">
                <a16:creationId xmlns:a16="http://schemas.microsoft.com/office/drawing/2014/main" id="{AD30092F-EADD-824C-BA79-2CA613389A7E}"/>
              </a:ext>
            </a:extLst>
          </p:cNvPr>
          <p:cNvSpPr txBox="1"/>
          <p:nvPr/>
        </p:nvSpPr>
        <p:spPr>
          <a:xfrm>
            <a:off x="8861612" y="6293224"/>
            <a:ext cx="2972160" cy="369332"/>
          </a:xfrm>
          <a:prstGeom prst="rect">
            <a:avLst/>
          </a:prstGeom>
          <a:noFill/>
        </p:spPr>
        <p:txBody>
          <a:bodyPr wrap="none" rtlCol="0">
            <a:spAutoFit/>
          </a:bodyPr>
          <a:lstStyle/>
          <a:p>
            <a:r>
              <a:rPr lang="en-US" dirty="0"/>
              <a:t>A New Textiles Economy 2016</a:t>
            </a:r>
          </a:p>
        </p:txBody>
      </p:sp>
    </p:spTree>
    <p:extLst>
      <p:ext uri="{BB962C8B-B14F-4D97-AF65-F5344CB8AC3E}">
        <p14:creationId xmlns:p14="http://schemas.microsoft.com/office/powerpoint/2010/main" val="190398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AEA0-B048-BD4E-B950-04EF29C595EA}"/>
              </a:ext>
            </a:extLst>
          </p:cNvPr>
          <p:cNvSpPr>
            <a:spLocks noGrp="1"/>
          </p:cNvSpPr>
          <p:nvPr>
            <p:ph type="title"/>
          </p:nvPr>
        </p:nvSpPr>
        <p:spPr/>
        <p:txBody>
          <a:bodyPr/>
          <a:lstStyle/>
          <a:p>
            <a:r>
              <a:rPr lang="en-US" dirty="0"/>
              <a:t>Pollution impacts of polyester production</a:t>
            </a:r>
          </a:p>
        </p:txBody>
      </p:sp>
      <p:sp>
        <p:nvSpPr>
          <p:cNvPr id="3" name="Content Placeholder 2">
            <a:extLst>
              <a:ext uri="{FF2B5EF4-FFF2-40B4-BE49-F238E27FC236}">
                <a16:creationId xmlns:a16="http://schemas.microsoft.com/office/drawing/2014/main" id="{B1FEC47B-1728-5F4F-80D6-4941C80F0F6E}"/>
              </a:ext>
            </a:extLst>
          </p:cNvPr>
          <p:cNvSpPr>
            <a:spLocks noGrp="1"/>
          </p:cNvSpPr>
          <p:nvPr>
            <p:ph idx="1"/>
          </p:nvPr>
        </p:nvSpPr>
        <p:spPr/>
        <p:txBody>
          <a:bodyPr/>
          <a:lstStyle/>
          <a:p>
            <a:r>
              <a:rPr lang="en-US" dirty="0"/>
              <a:t>“Of course, there are impacts in polyester production beyond GHGs. For example, the production of PET is linked to potential water pollutants, in particular, antimony trioxide. Antimony trioxide is used as a catalyst in polyester production, and can be released during dyeing, distillation and other processes that require heat (Victor </a:t>
            </a:r>
            <a:r>
              <a:rPr lang="en-US" dirty="0" err="1"/>
              <a:t>Innovatex</a:t>
            </a:r>
            <a:r>
              <a:rPr lang="en-US" dirty="0"/>
              <a:t> 2003). The antimony ends up in wastewater, which may or may not be adequately treated, depending on the production location and local water quality guidelines. In the US, there is a limit on antimony levels in surface and drinking water supplies. “</a:t>
            </a:r>
          </a:p>
        </p:txBody>
      </p:sp>
      <p:sp>
        <p:nvSpPr>
          <p:cNvPr id="4" name="Rectangle 3">
            <a:extLst>
              <a:ext uri="{FF2B5EF4-FFF2-40B4-BE49-F238E27FC236}">
                <a16:creationId xmlns:a16="http://schemas.microsoft.com/office/drawing/2014/main" id="{058025D7-DDFD-8C4D-8175-033FC1763E2D}"/>
              </a:ext>
            </a:extLst>
          </p:cNvPr>
          <p:cNvSpPr/>
          <p:nvPr/>
        </p:nvSpPr>
        <p:spPr>
          <a:xfrm>
            <a:off x="7742106" y="6308209"/>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03060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C342D6-EB1A-1440-AE03-7C6DBD230C2C}"/>
              </a:ext>
            </a:extLst>
          </p:cNvPr>
          <p:cNvSpPr>
            <a:spLocks noGrp="1"/>
          </p:cNvSpPr>
          <p:nvPr>
            <p:ph type="title"/>
          </p:nvPr>
        </p:nvSpPr>
        <p:spPr>
          <a:xfrm>
            <a:off x="786385" y="841248"/>
            <a:ext cx="3515244" cy="5340097"/>
          </a:xfrm>
        </p:spPr>
        <p:txBody>
          <a:bodyPr anchor="ctr">
            <a:normAutofit/>
          </a:bodyPr>
          <a:lstStyle/>
          <a:p>
            <a:r>
              <a:rPr lang="en-US" sz="3600" dirty="0" err="1">
                <a:solidFill>
                  <a:schemeClr val="bg1"/>
                </a:solidFill>
              </a:rPr>
              <a:t>Reccomendation</a:t>
            </a:r>
            <a:r>
              <a:rPr lang="en-US" sz="3600" dirty="0">
                <a:solidFill>
                  <a:schemeClr val="bg1"/>
                </a:solidFill>
              </a:rPr>
              <a:t> for lower emission polyester</a:t>
            </a:r>
          </a:p>
        </p:txBody>
      </p:sp>
      <p:graphicFrame>
        <p:nvGraphicFramePr>
          <p:cNvPr id="5" name="Content Placeholder 2">
            <a:extLst>
              <a:ext uri="{FF2B5EF4-FFF2-40B4-BE49-F238E27FC236}">
                <a16:creationId xmlns:a16="http://schemas.microsoft.com/office/drawing/2014/main" id="{66A93211-FFB0-4786-A7F4-2E8C933BD113}"/>
              </a:ext>
            </a:extLst>
          </p:cNvPr>
          <p:cNvGraphicFramePr>
            <a:graphicFrameLocks noGrp="1"/>
          </p:cNvGraphicFramePr>
          <p:nvPr>
            <p:ph idx="1"/>
            <p:extLst>
              <p:ext uri="{D42A27DB-BD31-4B8C-83A1-F6EECF244321}">
                <p14:modId xmlns:p14="http://schemas.microsoft.com/office/powerpoint/2010/main" val="255007743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a:extLst>
              <a:ext uri="{FF2B5EF4-FFF2-40B4-BE49-F238E27FC236}">
                <a16:creationId xmlns:a16="http://schemas.microsoft.com/office/drawing/2014/main" id="{466E995A-E1E2-5A4D-AF10-2B0FB148EA2F}"/>
              </a:ext>
            </a:extLst>
          </p:cNvPr>
          <p:cNvSpPr/>
          <p:nvPr/>
        </p:nvSpPr>
        <p:spPr>
          <a:xfrm>
            <a:off x="7742106" y="6308209"/>
            <a:ext cx="3611694" cy="369332"/>
          </a:xfrm>
          <a:prstGeom prst="rect">
            <a:avLst/>
          </a:prstGeom>
        </p:spPr>
        <p:txBody>
          <a:bodyPr wrap="none">
            <a:spAutoFit/>
          </a:bodyPr>
          <a:lstStyle/>
          <a:p>
            <a:r>
              <a:rPr lang="en-US" dirty="0"/>
              <a:t>Sustainable Apparel Materials, 2015 </a:t>
            </a:r>
          </a:p>
        </p:txBody>
      </p:sp>
    </p:spTree>
    <p:extLst>
      <p:ext uri="{BB962C8B-B14F-4D97-AF65-F5344CB8AC3E}">
        <p14:creationId xmlns:p14="http://schemas.microsoft.com/office/powerpoint/2010/main" val="269671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74"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a:extLst>
              <a:ext uri="{FF2B5EF4-FFF2-40B4-BE49-F238E27FC236}">
                <a16:creationId xmlns:a16="http://schemas.microsoft.com/office/drawing/2014/main" id="{1C1D151A-DF61-DA42-AF05-8CAF39DAEC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4" r="5148" b="1"/>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80" name="Freeform: Shape 79">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9B26571-0358-A74D-AFA6-DCA54F3092F5}"/>
              </a:ext>
            </a:extLst>
          </p:cNvPr>
          <p:cNvSpPr>
            <a:spLocks noGrp="1"/>
          </p:cNvSpPr>
          <p:nvPr>
            <p:ph type="title"/>
          </p:nvPr>
        </p:nvSpPr>
        <p:spPr>
          <a:xfrm>
            <a:off x="786385" y="841249"/>
            <a:ext cx="3761709" cy="3018870"/>
          </a:xfrm>
        </p:spPr>
        <p:txBody>
          <a:bodyPr anchor="b">
            <a:normAutofit/>
          </a:bodyPr>
          <a:lstStyle/>
          <a:p>
            <a:r>
              <a:rPr lang="en-US" sz="4800">
                <a:solidFill>
                  <a:schemeClr val="tx2"/>
                </a:solidFill>
              </a:rPr>
              <a:t>Leather</a:t>
            </a:r>
          </a:p>
        </p:txBody>
      </p:sp>
      <p:sp>
        <p:nvSpPr>
          <p:cNvPr id="6" name="Content Placeholder 4">
            <a:extLst>
              <a:ext uri="{FF2B5EF4-FFF2-40B4-BE49-F238E27FC236}">
                <a16:creationId xmlns:a16="http://schemas.microsoft.com/office/drawing/2014/main" id="{68AD2FBE-9E87-F745-9A1B-4C5E057C8F3C}"/>
              </a:ext>
            </a:extLst>
          </p:cNvPr>
          <p:cNvSpPr>
            <a:spLocks noGrp="1"/>
          </p:cNvSpPr>
          <p:nvPr>
            <p:ph idx="1"/>
          </p:nvPr>
        </p:nvSpPr>
        <p:spPr>
          <a:xfrm rot="10800000" flipV="1">
            <a:off x="154353" y="6400066"/>
            <a:ext cx="2731971" cy="336869"/>
          </a:xfrm>
        </p:spPr>
        <p:txBody>
          <a:bodyPr anchor="t">
            <a:normAutofit lnSpcReduction="10000"/>
          </a:bodyPr>
          <a:lstStyle/>
          <a:p>
            <a:pPr marL="0" indent="0">
              <a:buNone/>
            </a:pPr>
            <a:r>
              <a:rPr lang="en-US" sz="1800" dirty="0">
                <a:solidFill>
                  <a:schemeClr val="bg1"/>
                </a:solidFill>
              </a:rPr>
              <a:t>Ivan </a:t>
            </a:r>
            <a:r>
              <a:rPr lang="en-US" sz="1800" dirty="0" err="1">
                <a:solidFill>
                  <a:schemeClr val="bg1"/>
                </a:solidFill>
              </a:rPr>
              <a:t>Radic</a:t>
            </a:r>
            <a:r>
              <a:rPr lang="en-US" sz="1800" dirty="0">
                <a:solidFill>
                  <a:schemeClr val="bg1"/>
                </a:solidFill>
              </a:rPr>
              <a:t>, </a:t>
            </a:r>
            <a:r>
              <a:rPr lang="en-US" sz="1800" dirty="0" err="1">
                <a:solidFill>
                  <a:schemeClr val="bg1"/>
                </a:solidFill>
              </a:rPr>
              <a:t>wikicommons</a:t>
            </a:r>
            <a:endParaRPr lang="en-US" sz="1800" dirty="0">
              <a:solidFill>
                <a:schemeClr val="bg1"/>
              </a:solidFill>
            </a:endParaRPr>
          </a:p>
        </p:txBody>
      </p:sp>
    </p:spTree>
    <p:extLst>
      <p:ext uri="{BB962C8B-B14F-4D97-AF65-F5344CB8AC3E}">
        <p14:creationId xmlns:p14="http://schemas.microsoft.com/office/powerpoint/2010/main" val="384523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75"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77" name="Freeform: Shape 76">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8" name="Picture 2">
            <a:extLst>
              <a:ext uri="{FF2B5EF4-FFF2-40B4-BE49-F238E27FC236}">
                <a16:creationId xmlns:a16="http://schemas.microsoft.com/office/drawing/2014/main" id="{1D2BE035-ABA7-CC4D-AB15-A6DDEA25C6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140" y="491867"/>
            <a:ext cx="3816084" cy="545154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4EF88C-780E-2D43-8C99-BABC3AEF2142}"/>
              </a:ext>
            </a:extLst>
          </p:cNvPr>
          <p:cNvSpPr>
            <a:spLocks noGrp="1"/>
          </p:cNvSpPr>
          <p:nvPr>
            <p:ph type="title"/>
          </p:nvPr>
        </p:nvSpPr>
        <p:spPr>
          <a:xfrm>
            <a:off x="5552841" y="643465"/>
            <a:ext cx="5840770" cy="1693571"/>
          </a:xfrm>
        </p:spPr>
        <p:txBody>
          <a:bodyPr>
            <a:normAutofit/>
          </a:bodyPr>
          <a:lstStyle/>
          <a:p>
            <a:r>
              <a:rPr lang="en-US" sz="4000">
                <a:solidFill>
                  <a:srgbClr val="FFFFFF"/>
                </a:solidFill>
              </a:rPr>
              <a:t>How much leather is produced?</a:t>
            </a:r>
          </a:p>
        </p:txBody>
      </p:sp>
      <p:sp>
        <p:nvSpPr>
          <p:cNvPr id="4" name="Content Placeholder 2">
            <a:extLst>
              <a:ext uri="{FF2B5EF4-FFF2-40B4-BE49-F238E27FC236}">
                <a16:creationId xmlns:a16="http://schemas.microsoft.com/office/drawing/2014/main" id="{C43B9828-52C9-7648-A812-ADEBCDD2E6A9}"/>
              </a:ext>
            </a:extLst>
          </p:cNvPr>
          <p:cNvSpPr>
            <a:spLocks noGrp="1"/>
          </p:cNvSpPr>
          <p:nvPr>
            <p:ph idx="1"/>
          </p:nvPr>
        </p:nvSpPr>
        <p:spPr>
          <a:xfrm>
            <a:off x="5552840" y="2435267"/>
            <a:ext cx="5840770" cy="3080459"/>
          </a:xfrm>
        </p:spPr>
        <p:txBody>
          <a:bodyPr anchor="t">
            <a:normAutofit/>
          </a:bodyPr>
          <a:lstStyle/>
          <a:p>
            <a:pPr marL="0" indent="0">
              <a:buNone/>
            </a:pPr>
            <a:r>
              <a:rPr lang="en-US" sz="2400" dirty="0">
                <a:solidFill>
                  <a:srgbClr val="FEFFFF"/>
                </a:solidFill>
              </a:rPr>
              <a:t>“Over 22 billion square feet of leather is manufactured each year, an area roughly the size of Maryland or Luxembourg, over 50% of which is used in footwear. The total global annual impact of the leather worldwide is estimated around 130 MT CO2e, about the same as the emissions from 30 million passenger vehicles used in one year”</a:t>
            </a:r>
          </a:p>
        </p:txBody>
      </p:sp>
      <p:sp>
        <p:nvSpPr>
          <p:cNvPr id="5" name="Rectangle 4">
            <a:extLst>
              <a:ext uri="{FF2B5EF4-FFF2-40B4-BE49-F238E27FC236}">
                <a16:creationId xmlns:a16="http://schemas.microsoft.com/office/drawing/2014/main" id="{ADDE0D2F-9E96-DA4D-A256-28CBB9DAFA87}"/>
              </a:ext>
            </a:extLst>
          </p:cNvPr>
          <p:cNvSpPr/>
          <p:nvPr/>
        </p:nvSpPr>
        <p:spPr>
          <a:xfrm>
            <a:off x="8126707" y="5817531"/>
            <a:ext cx="3611694" cy="369332"/>
          </a:xfrm>
          <a:prstGeom prst="rect">
            <a:avLst/>
          </a:prstGeom>
        </p:spPr>
        <p:txBody>
          <a:bodyPr wrap="none">
            <a:spAutoFit/>
          </a:bodyPr>
          <a:lstStyle/>
          <a:p>
            <a:pPr>
              <a:spcAft>
                <a:spcPts val="600"/>
              </a:spcAft>
            </a:pPr>
            <a:r>
              <a:rPr lang="en-US" dirty="0">
                <a:solidFill>
                  <a:schemeClr val="bg1"/>
                </a:solidFill>
              </a:rPr>
              <a:t>Sustainable Apparel Materials, 2015 </a:t>
            </a:r>
          </a:p>
        </p:txBody>
      </p:sp>
      <p:sp>
        <p:nvSpPr>
          <p:cNvPr id="6" name="Rectangle 5">
            <a:extLst>
              <a:ext uri="{FF2B5EF4-FFF2-40B4-BE49-F238E27FC236}">
                <a16:creationId xmlns:a16="http://schemas.microsoft.com/office/drawing/2014/main" id="{9DE64E2E-2F88-8445-A48F-A9BB78BC5918}"/>
              </a:ext>
            </a:extLst>
          </p:cNvPr>
          <p:cNvSpPr/>
          <p:nvPr/>
        </p:nvSpPr>
        <p:spPr>
          <a:xfrm>
            <a:off x="8169273" y="6074454"/>
            <a:ext cx="2890535" cy="369332"/>
          </a:xfrm>
          <a:prstGeom prst="rect">
            <a:avLst/>
          </a:prstGeom>
        </p:spPr>
        <p:txBody>
          <a:bodyPr wrap="none">
            <a:spAutoFit/>
          </a:bodyPr>
          <a:lstStyle/>
          <a:p>
            <a:r>
              <a:rPr lang="en-US" b="0" i="0" u="none" strike="noStrike" dirty="0">
                <a:solidFill>
                  <a:schemeClr val="bg1"/>
                </a:solidFill>
                <a:effectLst/>
                <a:latin typeface="Arial" panose="020B0604020202020204" pitchFamily="34" charset="0"/>
                <a:hlinkClick r:id="rId3" tooltip="User:Kamran.nef">
                  <a:extLst>
                    <a:ext uri="{A12FA001-AC4F-418D-AE19-62706E023703}">
                      <ahyp:hlinkClr xmlns:ahyp="http://schemas.microsoft.com/office/drawing/2018/hyperlinkcolor" val="tx"/>
                    </a:ext>
                  </a:extLst>
                </a:hlinkClick>
              </a:rPr>
              <a:t>Kamran.nef</a:t>
            </a:r>
            <a:r>
              <a:rPr lang="en-US" b="0" i="0" u="none" strike="noStrike"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rPr>
              <a:t>wikicommons</a:t>
            </a:r>
            <a:endParaRPr lang="en-US" dirty="0">
              <a:solidFill>
                <a:schemeClr val="bg1"/>
              </a:solidFill>
            </a:endParaRPr>
          </a:p>
        </p:txBody>
      </p:sp>
    </p:spTree>
    <p:extLst>
      <p:ext uri="{BB962C8B-B14F-4D97-AF65-F5344CB8AC3E}">
        <p14:creationId xmlns:p14="http://schemas.microsoft.com/office/powerpoint/2010/main" val="1885409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2C4C9-D32A-404B-B0C2-04180BE5DEA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Where do we get leather</a:t>
            </a:r>
          </a:p>
        </p:txBody>
      </p:sp>
      <p:pic>
        <p:nvPicPr>
          <p:cNvPr id="4" name="Content Placeholder 3">
            <a:extLst>
              <a:ext uri="{FF2B5EF4-FFF2-40B4-BE49-F238E27FC236}">
                <a16:creationId xmlns:a16="http://schemas.microsoft.com/office/drawing/2014/main" id="{54020A6C-9308-BA4A-B18F-04EED1E46918}"/>
              </a:ext>
            </a:extLst>
          </p:cNvPr>
          <p:cNvPicPr>
            <a:picLocks noGrp="1" noChangeAspect="1"/>
          </p:cNvPicPr>
          <p:nvPr>
            <p:ph idx="1"/>
          </p:nvPr>
        </p:nvPicPr>
        <p:blipFill>
          <a:blip r:embed="rId2"/>
          <a:stretch>
            <a:fillRect/>
          </a:stretch>
        </p:blipFill>
        <p:spPr>
          <a:xfrm>
            <a:off x="5161271" y="492573"/>
            <a:ext cx="6538647" cy="5880796"/>
          </a:xfrm>
          <a:prstGeom prst="rect">
            <a:avLst/>
          </a:prstGeom>
        </p:spPr>
      </p:pic>
      <p:sp>
        <p:nvSpPr>
          <p:cNvPr id="7" name="Rectangle 6">
            <a:extLst>
              <a:ext uri="{FF2B5EF4-FFF2-40B4-BE49-F238E27FC236}">
                <a16:creationId xmlns:a16="http://schemas.microsoft.com/office/drawing/2014/main" id="{6918CC55-5596-A046-8292-7EE87F76ADCC}"/>
              </a:ext>
            </a:extLst>
          </p:cNvPr>
          <p:cNvSpPr/>
          <p:nvPr/>
        </p:nvSpPr>
        <p:spPr>
          <a:xfrm>
            <a:off x="8243422" y="6306335"/>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2685327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A9DB9-4A85-CC4A-8693-F2B2EF685782}"/>
              </a:ext>
            </a:extLst>
          </p:cNvPr>
          <p:cNvSpPr>
            <a:spLocks noGrp="1"/>
          </p:cNvSpPr>
          <p:nvPr>
            <p:ph type="title"/>
          </p:nvPr>
        </p:nvSpPr>
        <p:spPr>
          <a:xfrm>
            <a:off x="524485" y="703360"/>
            <a:ext cx="11139854" cy="930447"/>
          </a:xfrm>
        </p:spPr>
        <p:txBody>
          <a:bodyPr vert="horz" lIns="91440" tIns="45720" rIns="91440" bIns="45720" rtlCol="0" anchor="b">
            <a:noAutofit/>
          </a:bodyPr>
          <a:lstStyle/>
          <a:p>
            <a:pPr algn="ctr"/>
            <a:r>
              <a:rPr lang="en-US" sz="4000" kern="1200" dirty="0">
                <a:solidFill>
                  <a:schemeClr val="bg1"/>
                </a:solidFill>
                <a:latin typeface="+mj-lt"/>
                <a:ea typeface="+mj-ea"/>
                <a:cs typeface="+mj-cs"/>
              </a:rPr>
              <a:t>The emissions associated with leather production depends somewhat on where the animal was raised</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CA1E636-05AD-8F4E-BB88-407BC49E08EC}"/>
              </a:ext>
            </a:extLst>
          </p:cNvPr>
          <p:cNvPicPr>
            <a:picLocks noChangeAspect="1"/>
          </p:cNvPicPr>
          <p:nvPr/>
        </p:nvPicPr>
        <p:blipFill>
          <a:blip r:embed="rId2"/>
          <a:stretch>
            <a:fillRect/>
          </a:stretch>
        </p:blipFill>
        <p:spPr>
          <a:xfrm>
            <a:off x="842781" y="2427541"/>
            <a:ext cx="10451339" cy="3997637"/>
          </a:xfrm>
          <a:prstGeom prst="rect">
            <a:avLst/>
          </a:prstGeom>
        </p:spPr>
      </p:pic>
      <p:sp>
        <p:nvSpPr>
          <p:cNvPr id="5" name="Rectangle 4">
            <a:extLst>
              <a:ext uri="{FF2B5EF4-FFF2-40B4-BE49-F238E27FC236}">
                <a16:creationId xmlns:a16="http://schemas.microsoft.com/office/drawing/2014/main" id="{236E887F-9D00-934E-9DF4-02700DA4A441}"/>
              </a:ext>
            </a:extLst>
          </p:cNvPr>
          <p:cNvSpPr/>
          <p:nvPr/>
        </p:nvSpPr>
        <p:spPr>
          <a:xfrm>
            <a:off x="8397458" y="6304738"/>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775302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97AB0-ED7A-BC46-BBD2-A4CE182E8F9B}"/>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400" kern="1200">
                <a:solidFill>
                  <a:schemeClr val="bg1"/>
                </a:solidFill>
                <a:latin typeface="+mj-lt"/>
                <a:ea typeface="+mj-ea"/>
                <a:cs typeface="+mj-cs"/>
              </a:rPr>
              <a:t>Uses of leather in the coming years are expected to change</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369DF17-EFCA-564E-8CF4-E9611DED50DD}"/>
              </a:ext>
            </a:extLst>
          </p:cNvPr>
          <p:cNvPicPr>
            <a:picLocks noGrp="1" noChangeAspect="1"/>
          </p:cNvPicPr>
          <p:nvPr>
            <p:ph idx="1"/>
          </p:nvPr>
        </p:nvPicPr>
        <p:blipFill rotWithShape="1">
          <a:blip r:embed="rId2"/>
          <a:srcRect r="2521"/>
          <a:stretch/>
        </p:blipFill>
        <p:spPr>
          <a:xfrm>
            <a:off x="1882445" y="2427541"/>
            <a:ext cx="8160966" cy="3997637"/>
          </a:xfrm>
          <a:prstGeom prst="rect">
            <a:avLst/>
          </a:prstGeom>
        </p:spPr>
      </p:pic>
      <p:sp>
        <p:nvSpPr>
          <p:cNvPr id="10" name="Rectangle 9">
            <a:extLst>
              <a:ext uri="{FF2B5EF4-FFF2-40B4-BE49-F238E27FC236}">
                <a16:creationId xmlns:a16="http://schemas.microsoft.com/office/drawing/2014/main" id="{961D1F16-A6F4-634A-928E-3924A24AE93E}"/>
              </a:ext>
            </a:extLst>
          </p:cNvPr>
          <p:cNvSpPr/>
          <p:nvPr/>
        </p:nvSpPr>
        <p:spPr>
          <a:xfrm>
            <a:off x="8397458" y="6304738"/>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401535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A44BE1-FBE2-D746-A1E9-EC31851773EA}"/>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400" kern="1200">
                <a:solidFill>
                  <a:srgbClr val="FFFFFF"/>
                </a:solidFill>
                <a:latin typeface="+mj-lt"/>
                <a:ea typeface="+mj-ea"/>
                <a:cs typeface="+mj-cs"/>
              </a:rPr>
              <a:t>Global warming impact of leather production projections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EB100775-45D8-D849-B2A7-EC0FB284CF85}"/>
              </a:ext>
            </a:extLst>
          </p:cNvPr>
          <p:cNvPicPr>
            <a:picLocks noGrp="1" noChangeAspect="1"/>
          </p:cNvPicPr>
          <p:nvPr>
            <p:ph idx="1"/>
          </p:nvPr>
        </p:nvPicPr>
        <p:blipFill>
          <a:blip r:embed="rId2"/>
          <a:stretch>
            <a:fillRect/>
          </a:stretch>
        </p:blipFill>
        <p:spPr>
          <a:xfrm>
            <a:off x="666238" y="2509911"/>
            <a:ext cx="10804424" cy="3997637"/>
          </a:xfrm>
          <a:prstGeom prst="rect">
            <a:avLst/>
          </a:prstGeom>
        </p:spPr>
      </p:pic>
      <p:sp>
        <p:nvSpPr>
          <p:cNvPr id="7" name="Rectangle 6">
            <a:extLst>
              <a:ext uri="{FF2B5EF4-FFF2-40B4-BE49-F238E27FC236}">
                <a16:creationId xmlns:a16="http://schemas.microsoft.com/office/drawing/2014/main" id="{77098DA9-6EDB-454B-AF8E-6AF180B30ACC}"/>
              </a:ext>
            </a:extLst>
          </p:cNvPr>
          <p:cNvSpPr/>
          <p:nvPr/>
        </p:nvSpPr>
        <p:spPr>
          <a:xfrm>
            <a:off x="8397458" y="6460385"/>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952928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23D9B-5727-D24C-B20E-77672DA52EED}"/>
              </a:ext>
            </a:extLst>
          </p:cNvPr>
          <p:cNvPicPr>
            <a:picLocks noChangeAspect="1"/>
          </p:cNvPicPr>
          <p:nvPr/>
        </p:nvPicPr>
        <p:blipFill>
          <a:blip r:embed="rId2"/>
          <a:stretch>
            <a:fillRect/>
          </a:stretch>
        </p:blipFill>
        <p:spPr>
          <a:xfrm>
            <a:off x="1755494" y="4081072"/>
            <a:ext cx="9104688" cy="2776928"/>
          </a:xfrm>
          <a:prstGeom prst="rect">
            <a:avLst/>
          </a:prstGeom>
        </p:spPr>
      </p:pic>
      <p:pic>
        <p:nvPicPr>
          <p:cNvPr id="4" name="Picture 3">
            <a:extLst>
              <a:ext uri="{FF2B5EF4-FFF2-40B4-BE49-F238E27FC236}">
                <a16:creationId xmlns:a16="http://schemas.microsoft.com/office/drawing/2014/main" id="{D840DDAC-B6FD-E545-AF48-C45B8AA966D6}"/>
              </a:ext>
            </a:extLst>
          </p:cNvPr>
          <p:cNvPicPr>
            <a:picLocks noChangeAspect="1"/>
          </p:cNvPicPr>
          <p:nvPr/>
        </p:nvPicPr>
        <p:blipFill>
          <a:blip r:embed="rId3"/>
          <a:stretch>
            <a:fillRect/>
          </a:stretch>
        </p:blipFill>
        <p:spPr>
          <a:xfrm>
            <a:off x="1755494" y="1783903"/>
            <a:ext cx="8681012" cy="2495789"/>
          </a:xfrm>
          <a:prstGeom prst="rect">
            <a:avLst/>
          </a:prstGeom>
        </p:spPr>
      </p:pic>
      <p:sp>
        <p:nvSpPr>
          <p:cNvPr id="6" name="TextBox 5">
            <a:extLst>
              <a:ext uri="{FF2B5EF4-FFF2-40B4-BE49-F238E27FC236}">
                <a16:creationId xmlns:a16="http://schemas.microsoft.com/office/drawing/2014/main" id="{94A4D88E-A791-3F45-AC4A-0DCC1EDAB48E}"/>
              </a:ext>
            </a:extLst>
          </p:cNvPr>
          <p:cNvSpPr txBox="1"/>
          <p:nvPr/>
        </p:nvSpPr>
        <p:spPr>
          <a:xfrm>
            <a:off x="704538" y="404734"/>
            <a:ext cx="10463134" cy="830997"/>
          </a:xfrm>
          <a:prstGeom prst="rect">
            <a:avLst/>
          </a:prstGeom>
          <a:noFill/>
        </p:spPr>
        <p:txBody>
          <a:bodyPr wrap="square" rtlCol="0">
            <a:spAutoFit/>
          </a:bodyPr>
          <a:lstStyle/>
          <a:p>
            <a:r>
              <a:rPr lang="en-US" sz="4800" dirty="0"/>
              <a:t>Emissions from leather production</a:t>
            </a:r>
          </a:p>
        </p:txBody>
      </p:sp>
      <p:sp>
        <p:nvSpPr>
          <p:cNvPr id="11" name="Rectangle 10">
            <a:extLst>
              <a:ext uri="{FF2B5EF4-FFF2-40B4-BE49-F238E27FC236}">
                <a16:creationId xmlns:a16="http://schemas.microsoft.com/office/drawing/2014/main" id="{9E79FCD4-BC4C-3C48-84FF-B8C24381ACAD}"/>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106541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9E9792C-BA99-954B-83DD-BE38FE6EB4F3}"/>
              </a:ext>
            </a:extLst>
          </p:cNvPr>
          <p:cNvSpPr>
            <a:spLocks noGrp="1"/>
          </p:cNvSpPr>
          <p:nvPr>
            <p:ph type="title"/>
          </p:nvPr>
        </p:nvSpPr>
        <p:spPr>
          <a:xfrm>
            <a:off x="358929" y="841248"/>
            <a:ext cx="3942700" cy="5340097"/>
          </a:xfrm>
        </p:spPr>
        <p:txBody>
          <a:bodyPr anchor="ctr">
            <a:normAutofit/>
          </a:bodyPr>
          <a:lstStyle/>
          <a:p>
            <a:r>
              <a:rPr lang="en-US" sz="4000" dirty="0">
                <a:solidFill>
                  <a:schemeClr val="bg1"/>
                </a:solidFill>
              </a:rPr>
              <a:t>Recommendations for lowering leather-related emission </a:t>
            </a:r>
          </a:p>
        </p:txBody>
      </p:sp>
      <p:graphicFrame>
        <p:nvGraphicFramePr>
          <p:cNvPr id="5" name="Content Placeholder 2">
            <a:extLst>
              <a:ext uri="{FF2B5EF4-FFF2-40B4-BE49-F238E27FC236}">
                <a16:creationId xmlns:a16="http://schemas.microsoft.com/office/drawing/2014/main" id="{136282D6-0EC7-4301-8424-F8784837529E}"/>
              </a:ext>
            </a:extLst>
          </p:cNvPr>
          <p:cNvGraphicFramePr>
            <a:graphicFrameLocks noGrp="1"/>
          </p:cNvGraphicFramePr>
          <p:nvPr>
            <p:ph idx="1"/>
            <p:extLst>
              <p:ext uri="{D42A27DB-BD31-4B8C-83A1-F6EECF244321}">
                <p14:modId xmlns:p14="http://schemas.microsoft.com/office/powerpoint/2010/main" val="166849564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a:extLst>
              <a:ext uri="{FF2B5EF4-FFF2-40B4-BE49-F238E27FC236}">
                <a16:creationId xmlns:a16="http://schemas.microsoft.com/office/drawing/2014/main" id="{9B1014CC-9B30-1D4A-B5AD-4270716899FD}"/>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14457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5F6E39-9A23-E94D-BFB6-634180A2FC1E}"/>
              </a:ext>
            </a:extLst>
          </p:cNvPr>
          <p:cNvSpPr>
            <a:spLocks noGrp="1"/>
          </p:cNvSpPr>
          <p:nvPr>
            <p:ph type="title"/>
          </p:nvPr>
        </p:nvSpPr>
        <p:spPr>
          <a:xfrm>
            <a:off x="1132071" y="2423390"/>
            <a:ext cx="3182940" cy="1471959"/>
          </a:xfrm>
        </p:spPr>
        <p:txBody>
          <a:bodyPr>
            <a:normAutofit fontScale="90000"/>
          </a:bodyPr>
          <a:lstStyle/>
          <a:p>
            <a:r>
              <a:rPr lang="en-US" sz="3600" dirty="0">
                <a:solidFill>
                  <a:srgbClr val="FFFFFF"/>
                </a:solidFill>
              </a:rPr>
              <a:t>This is driven in part by the relatively slow growth in the cost of clothing</a:t>
            </a:r>
          </a:p>
        </p:txBody>
      </p:sp>
      <p:pic>
        <p:nvPicPr>
          <p:cNvPr id="8" name="Content Placeholder 7">
            <a:extLst>
              <a:ext uri="{FF2B5EF4-FFF2-40B4-BE49-F238E27FC236}">
                <a16:creationId xmlns:a16="http://schemas.microsoft.com/office/drawing/2014/main" id="{46D812F3-5FBF-BB4B-8B90-D24EB113A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2736" y="78599"/>
            <a:ext cx="4661493" cy="6818577"/>
          </a:xfrm>
          <a:prstGeom prst="rect">
            <a:avLst/>
          </a:prstGeom>
        </p:spPr>
      </p:pic>
      <p:sp>
        <p:nvSpPr>
          <p:cNvPr id="5" name="AutoShape 4" descr="The slow rise in clothing prices, compared with other consumer goods, has made clothing more affordable.">
            <a:extLst>
              <a:ext uri="{FF2B5EF4-FFF2-40B4-BE49-F238E27FC236}">
                <a16:creationId xmlns:a16="http://schemas.microsoft.com/office/drawing/2014/main" id="{BF97F744-DDDD-8442-99BC-D28A1EA876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slow rise in clothing prices, compared with other consumer goods, has made clothing more affordable.">
            <a:extLst>
              <a:ext uri="{FF2B5EF4-FFF2-40B4-BE49-F238E27FC236}">
                <a16:creationId xmlns:a16="http://schemas.microsoft.com/office/drawing/2014/main" id="{D9506662-D323-BA4B-A796-DA00E3C3B70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357D6AC8-CDF6-DB41-A018-43D398E36831}"/>
              </a:ext>
            </a:extLst>
          </p:cNvPr>
          <p:cNvSpPr txBox="1"/>
          <p:nvPr/>
        </p:nvSpPr>
        <p:spPr>
          <a:xfrm>
            <a:off x="713022" y="6431615"/>
            <a:ext cx="4943918" cy="369332"/>
          </a:xfrm>
          <a:prstGeom prst="rect">
            <a:avLst/>
          </a:prstGeom>
          <a:noFill/>
        </p:spPr>
        <p:txBody>
          <a:bodyPr wrap="none" rtlCol="0">
            <a:spAutoFit/>
          </a:bodyPr>
          <a:lstStyle/>
          <a:p>
            <a:r>
              <a:rPr lang="en-US" dirty="0"/>
              <a:t>Style that’s sustainable a new fast fashion formula</a:t>
            </a:r>
          </a:p>
        </p:txBody>
      </p:sp>
    </p:spTree>
    <p:extLst>
      <p:ext uri="{BB962C8B-B14F-4D97-AF65-F5344CB8AC3E}">
        <p14:creationId xmlns:p14="http://schemas.microsoft.com/office/powerpoint/2010/main" val="169793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ackground of curved cloth with dots">
            <a:extLst>
              <a:ext uri="{FF2B5EF4-FFF2-40B4-BE49-F238E27FC236}">
                <a16:creationId xmlns:a16="http://schemas.microsoft.com/office/drawing/2014/main" id="{D27587BD-DF48-4F5B-9496-E8F727260A02}"/>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2" name="Title 1">
            <a:extLst>
              <a:ext uri="{FF2B5EF4-FFF2-40B4-BE49-F238E27FC236}">
                <a16:creationId xmlns:a16="http://schemas.microsoft.com/office/drawing/2014/main" id="{2CAC9954-086F-B949-A63A-97B38B706E59}"/>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Synthetic Rubber </a:t>
            </a:r>
          </a:p>
        </p:txBody>
      </p:sp>
    </p:spTree>
    <p:extLst>
      <p:ext uri="{BB962C8B-B14F-4D97-AF65-F5344CB8AC3E}">
        <p14:creationId xmlns:p14="http://schemas.microsoft.com/office/powerpoint/2010/main" val="402205965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E943-F504-3C43-A010-478DC78A5EEC}"/>
              </a:ext>
            </a:extLst>
          </p:cNvPr>
          <p:cNvSpPr>
            <a:spLocks noGrp="1"/>
          </p:cNvSpPr>
          <p:nvPr>
            <p:ph type="title"/>
          </p:nvPr>
        </p:nvSpPr>
        <p:spPr/>
        <p:txBody>
          <a:bodyPr/>
          <a:lstStyle/>
          <a:p>
            <a:r>
              <a:rPr lang="en-US" dirty="0"/>
              <a:t>How does synthetic rubber come to be in apparel?</a:t>
            </a:r>
          </a:p>
        </p:txBody>
      </p:sp>
      <p:sp>
        <p:nvSpPr>
          <p:cNvPr id="3" name="Content Placeholder 2">
            <a:extLst>
              <a:ext uri="{FF2B5EF4-FFF2-40B4-BE49-F238E27FC236}">
                <a16:creationId xmlns:a16="http://schemas.microsoft.com/office/drawing/2014/main" id="{E18EEE0E-61E5-B240-9706-FCE54D3B3147}"/>
              </a:ext>
            </a:extLst>
          </p:cNvPr>
          <p:cNvSpPr>
            <a:spLocks noGrp="1"/>
          </p:cNvSpPr>
          <p:nvPr>
            <p:ph idx="1"/>
          </p:nvPr>
        </p:nvSpPr>
        <p:spPr/>
        <p:txBody>
          <a:bodyPr/>
          <a:lstStyle/>
          <a:p>
            <a:pPr marL="0" indent="0">
              <a:buNone/>
            </a:pPr>
            <a:r>
              <a:rPr lang="en-US" dirty="0"/>
              <a:t>“The chief type is styrene‐butadiene rubber (SBR), along with polybutadiene (BR), nitryl (NBR), polychloroprene (CR), plastics (TR) and various other forms of latex (International Institute of Synthetic Rubber Producers Inc.).”</a:t>
            </a:r>
          </a:p>
        </p:txBody>
      </p:sp>
      <p:pic>
        <p:nvPicPr>
          <p:cNvPr id="4" name="Picture 3">
            <a:extLst>
              <a:ext uri="{FF2B5EF4-FFF2-40B4-BE49-F238E27FC236}">
                <a16:creationId xmlns:a16="http://schemas.microsoft.com/office/drawing/2014/main" id="{AE82C52C-B8BC-1E47-8259-610FE455B536}"/>
              </a:ext>
            </a:extLst>
          </p:cNvPr>
          <p:cNvPicPr>
            <a:picLocks noChangeAspect="1"/>
          </p:cNvPicPr>
          <p:nvPr/>
        </p:nvPicPr>
        <p:blipFill rotWithShape="1">
          <a:blip r:embed="rId2"/>
          <a:srcRect b="9791"/>
          <a:stretch/>
        </p:blipFill>
        <p:spPr>
          <a:xfrm>
            <a:off x="1100578" y="3736237"/>
            <a:ext cx="9537700" cy="1810124"/>
          </a:xfrm>
          <a:prstGeom prst="rect">
            <a:avLst/>
          </a:prstGeom>
        </p:spPr>
      </p:pic>
      <p:sp>
        <p:nvSpPr>
          <p:cNvPr id="5" name="Rectangle 4">
            <a:extLst>
              <a:ext uri="{FF2B5EF4-FFF2-40B4-BE49-F238E27FC236}">
                <a16:creationId xmlns:a16="http://schemas.microsoft.com/office/drawing/2014/main" id="{5964DE3A-F2DE-BF45-A51C-30B76868429B}"/>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2781557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61F-9A89-C545-8686-E60F4E643191}"/>
              </a:ext>
            </a:extLst>
          </p:cNvPr>
          <p:cNvSpPr>
            <a:spLocks noGrp="1"/>
          </p:cNvSpPr>
          <p:nvPr>
            <p:ph type="title"/>
          </p:nvPr>
        </p:nvSpPr>
        <p:spPr/>
        <p:txBody>
          <a:bodyPr/>
          <a:lstStyle/>
          <a:p>
            <a:r>
              <a:rPr lang="en-US" dirty="0"/>
              <a:t>Other pollutants to consider in synthetic rubber conditions</a:t>
            </a:r>
          </a:p>
        </p:txBody>
      </p:sp>
      <p:sp>
        <p:nvSpPr>
          <p:cNvPr id="3" name="Content Placeholder 2">
            <a:extLst>
              <a:ext uri="{FF2B5EF4-FFF2-40B4-BE49-F238E27FC236}">
                <a16:creationId xmlns:a16="http://schemas.microsoft.com/office/drawing/2014/main" id="{7B1A1A16-8539-3D4E-AF77-52178F807FCA}"/>
              </a:ext>
            </a:extLst>
          </p:cNvPr>
          <p:cNvSpPr>
            <a:spLocks noGrp="1"/>
          </p:cNvSpPr>
          <p:nvPr>
            <p:ph idx="1"/>
          </p:nvPr>
        </p:nvSpPr>
        <p:spPr/>
        <p:txBody>
          <a:bodyPr/>
          <a:lstStyle/>
          <a:p>
            <a:r>
              <a:rPr lang="en-US" dirty="0"/>
              <a:t>“Considering the production of synthetic rubber, fossil fuels are not sustainable resources and their use as petrochemical ingredients in products reduces the amount available for energy production. Additionally, air pollutants such as volatile organic compounds (VOCs), hazardous air pollutants (HAP) and particulate matter (PM) are released during rubber manufacturing (US EPA 2009). “</a:t>
            </a:r>
          </a:p>
        </p:txBody>
      </p:sp>
      <p:sp>
        <p:nvSpPr>
          <p:cNvPr id="4" name="Rectangle 3">
            <a:extLst>
              <a:ext uri="{FF2B5EF4-FFF2-40B4-BE49-F238E27FC236}">
                <a16:creationId xmlns:a16="http://schemas.microsoft.com/office/drawing/2014/main" id="{F31C9D9E-71F3-8F4B-A192-96C3ED69B34D}"/>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199941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1029-4A81-5145-8ED0-6BAD17B54DC1}"/>
              </a:ext>
            </a:extLst>
          </p:cNvPr>
          <p:cNvSpPr>
            <a:spLocks noGrp="1"/>
          </p:cNvSpPr>
          <p:nvPr>
            <p:ph type="title"/>
          </p:nvPr>
        </p:nvSpPr>
        <p:spPr/>
        <p:txBody>
          <a:bodyPr/>
          <a:lstStyle/>
          <a:p>
            <a:r>
              <a:rPr lang="en-US" dirty="0"/>
              <a:t>Emissions from synthetic rubber</a:t>
            </a:r>
          </a:p>
        </p:txBody>
      </p:sp>
      <p:pic>
        <p:nvPicPr>
          <p:cNvPr id="5" name="Content Placeholder 4">
            <a:extLst>
              <a:ext uri="{FF2B5EF4-FFF2-40B4-BE49-F238E27FC236}">
                <a16:creationId xmlns:a16="http://schemas.microsoft.com/office/drawing/2014/main" id="{953ECF95-DA10-1C4A-9530-1E936ED19A42}"/>
              </a:ext>
            </a:extLst>
          </p:cNvPr>
          <p:cNvPicPr>
            <a:picLocks noGrp="1" noChangeAspect="1"/>
          </p:cNvPicPr>
          <p:nvPr>
            <p:ph idx="1"/>
          </p:nvPr>
        </p:nvPicPr>
        <p:blipFill>
          <a:blip r:embed="rId2"/>
          <a:stretch>
            <a:fillRect/>
          </a:stretch>
        </p:blipFill>
        <p:spPr>
          <a:xfrm>
            <a:off x="1549400" y="3886200"/>
            <a:ext cx="9563100" cy="2971800"/>
          </a:xfrm>
          <a:prstGeom prst="rect">
            <a:avLst/>
          </a:prstGeom>
        </p:spPr>
      </p:pic>
      <p:pic>
        <p:nvPicPr>
          <p:cNvPr id="4" name="Picture 3">
            <a:extLst>
              <a:ext uri="{FF2B5EF4-FFF2-40B4-BE49-F238E27FC236}">
                <a16:creationId xmlns:a16="http://schemas.microsoft.com/office/drawing/2014/main" id="{F4B74478-1815-7645-8B94-73FA14B91A9A}"/>
              </a:ext>
            </a:extLst>
          </p:cNvPr>
          <p:cNvPicPr>
            <a:picLocks noChangeAspect="1"/>
          </p:cNvPicPr>
          <p:nvPr/>
        </p:nvPicPr>
        <p:blipFill rotWithShape="1">
          <a:blip r:embed="rId3"/>
          <a:srcRect b="21784"/>
          <a:stretch/>
        </p:blipFill>
        <p:spPr>
          <a:xfrm>
            <a:off x="1193800" y="1690688"/>
            <a:ext cx="9804400" cy="2274758"/>
          </a:xfrm>
          <a:prstGeom prst="rect">
            <a:avLst/>
          </a:prstGeom>
        </p:spPr>
      </p:pic>
      <p:sp>
        <p:nvSpPr>
          <p:cNvPr id="6" name="Rectangle 5">
            <a:extLst>
              <a:ext uri="{FF2B5EF4-FFF2-40B4-BE49-F238E27FC236}">
                <a16:creationId xmlns:a16="http://schemas.microsoft.com/office/drawing/2014/main" id="{CDEC1130-6BAF-A143-BCC0-8DCCEEEE59E4}"/>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59803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51F6560-D61C-400F-B71A-3FDEBF451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593346E-8E61-B34D-A209-06DB6327B613}"/>
              </a:ext>
            </a:extLst>
          </p:cNvPr>
          <p:cNvSpPr>
            <a:spLocks noGrp="1"/>
          </p:cNvSpPr>
          <p:nvPr>
            <p:ph type="title"/>
          </p:nvPr>
        </p:nvSpPr>
        <p:spPr>
          <a:xfrm>
            <a:off x="550863" y="366639"/>
            <a:ext cx="11090274" cy="675441"/>
          </a:xfrm>
        </p:spPr>
        <p:txBody>
          <a:bodyPr vert="horz" wrap="square" lIns="91440" tIns="45720" rIns="91440" bIns="45720" rtlCol="0" anchor="t">
            <a:normAutofit/>
          </a:bodyPr>
          <a:lstStyle/>
          <a:p>
            <a:r>
              <a:rPr lang="en-US" sz="4200" dirty="0"/>
              <a:t>Projections for rubber </a:t>
            </a:r>
            <a:r>
              <a:rPr lang="en-US" sz="4200" dirty="0" err="1"/>
              <a:t>prodcution</a:t>
            </a:r>
            <a:endParaRPr lang="en-US" sz="4200" dirty="0"/>
          </a:p>
        </p:txBody>
      </p:sp>
      <p:pic>
        <p:nvPicPr>
          <p:cNvPr id="4" name="Picture 3">
            <a:extLst>
              <a:ext uri="{FF2B5EF4-FFF2-40B4-BE49-F238E27FC236}">
                <a16:creationId xmlns:a16="http://schemas.microsoft.com/office/drawing/2014/main" id="{72C7AD36-64CB-8F47-BE59-45547275BF76}"/>
              </a:ext>
            </a:extLst>
          </p:cNvPr>
          <p:cNvPicPr>
            <a:picLocks noChangeAspect="1"/>
          </p:cNvPicPr>
          <p:nvPr/>
        </p:nvPicPr>
        <p:blipFill>
          <a:blip r:embed="rId2"/>
          <a:stretch>
            <a:fillRect/>
          </a:stretch>
        </p:blipFill>
        <p:spPr>
          <a:xfrm>
            <a:off x="550862" y="2564374"/>
            <a:ext cx="7561262" cy="3742825"/>
          </a:xfrm>
          <a:prstGeom prst="rect">
            <a:avLst/>
          </a:prstGeom>
          <a:effectLst>
            <a:outerShdw blurRad="508000" dist="101600" dir="5400000" algn="tl" rotWithShape="0">
              <a:prstClr val="black">
                <a:alpha val="10000"/>
              </a:prstClr>
            </a:outerShdw>
          </a:effectLst>
        </p:spPr>
      </p:pic>
      <p:pic>
        <p:nvPicPr>
          <p:cNvPr id="5" name="Picture 4">
            <a:extLst>
              <a:ext uri="{FF2B5EF4-FFF2-40B4-BE49-F238E27FC236}">
                <a16:creationId xmlns:a16="http://schemas.microsoft.com/office/drawing/2014/main" id="{5680C130-274A-594E-BDDE-E1CB64DEE235}"/>
              </a:ext>
            </a:extLst>
          </p:cNvPr>
          <p:cNvPicPr>
            <a:picLocks noChangeAspect="1"/>
          </p:cNvPicPr>
          <p:nvPr/>
        </p:nvPicPr>
        <p:blipFill>
          <a:blip r:embed="rId3"/>
          <a:stretch>
            <a:fillRect/>
          </a:stretch>
        </p:blipFill>
        <p:spPr>
          <a:xfrm>
            <a:off x="8292125" y="2470413"/>
            <a:ext cx="3359899" cy="3836787"/>
          </a:xfrm>
          <a:prstGeom prst="rect">
            <a:avLst/>
          </a:prstGeom>
          <a:effectLst>
            <a:outerShdw blurRad="508000" dist="101600" dir="5400000" algn="tl" rotWithShape="0">
              <a:prstClr val="black">
                <a:alpha val="10000"/>
              </a:prstClr>
            </a:outerShdw>
          </a:effectLst>
        </p:spPr>
      </p:pic>
      <p:sp>
        <p:nvSpPr>
          <p:cNvPr id="7" name="Content Placeholder 6">
            <a:extLst>
              <a:ext uri="{FF2B5EF4-FFF2-40B4-BE49-F238E27FC236}">
                <a16:creationId xmlns:a16="http://schemas.microsoft.com/office/drawing/2014/main" id="{BBFD4CD4-D949-014A-846F-94D0988EBC07}"/>
              </a:ext>
            </a:extLst>
          </p:cNvPr>
          <p:cNvSpPr>
            <a:spLocks noGrp="1"/>
          </p:cNvSpPr>
          <p:nvPr>
            <p:ph idx="1"/>
          </p:nvPr>
        </p:nvSpPr>
        <p:spPr/>
        <p:txBody>
          <a:bodyPr/>
          <a:lstStyle/>
          <a:p>
            <a:endParaRPr lang="en-US"/>
          </a:p>
        </p:txBody>
      </p:sp>
      <p:sp>
        <p:nvSpPr>
          <p:cNvPr id="15" name="Rectangle 14">
            <a:extLst>
              <a:ext uri="{FF2B5EF4-FFF2-40B4-BE49-F238E27FC236}">
                <a16:creationId xmlns:a16="http://schemas.microsoft.com/office/drawing/2014/main" id="{AF3D1B27-FBBB-C341-A18B-BF77299B5D4F}"/>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698090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B699-6C0B-104A-B05D-6F0C5FEFA437}"/>
              </a:ext>
            </a:extLst>
          </p:cNvPr>
          <p:cNvSpPr>
            <a:spLocks noGrp="1"/>
          </p:cNvSpPr>
          <p:nvPr>
            <p:ph type="title"/>
          </p:nvPr>
        </p:nvSpPr>
        <p:spPr/>
        <p:txBody>
          <a:bodyPr/>
          <a:lstStyle/>
          <a:p>
            <a:r>
              <a:rPr lang="en-US" dirty="0"/>
              <a:t>Projections for emissions from rubber</a:t>
            </a:r>
          </a:p>
        </p:txBody>
      </p:sp>
      <p:sp>
        <p:nvSpPr>
          <p:cNvPr id="3" name="Content Placeholder 2">
            <a:extLst>
              <a:ext uri="{FF2B5EF4-FFF2-40B4-BE49-F238E27FC236}">
                <a16:creationId xmlns:a16="http://schemas.microsoft.com/office/drawing/2014/main" id="{3C17CA8C-49AD-E048-89EC-EC886FE18EB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D43A122-1CB3-6745-914A-3500A1BE1802}"/>
              </a:ext>
            </a:extLst>
          </p:cNvPr>
          <p:cNvPicPr>
            <a:picLocks noChangeAspect="1"/>
          </p:cNvPicPr>
          <p:nvPr/>
        </p:nvPicPr>
        <p:blipFill>
          <a:blip r:embed="rId2"/>
          <a:stretch>
            <a:fillRect/>
          </a:stretch>
        </p:blipFill>
        <p:spPr>
          <a:xfrm>
            <a:off x="1092200" y="1575594"/>
            <a:ext cx="10007600" cy="4851400"/>
          </a:xfrm>
          <a:prstGeom prst="rect">
            <a:avLst/>
          </a:prstGeom>
        </p:spPr>
      </p:pic>
      <p:sp>
        <p:nvSpPr>
          <p:cNvPr id="5" name="Rectangle 4">
            <a:extLst>
              <a:ext uri="{FF2B5EF4-FFF2-40B4-BE49-F238E27FC236}">
                <a16:creationId xmlns:a16="http://schemas.microsoft.com/office/drawing/2014/main" id="{1EB76ABF-D67A-B341-A2EB-F81DACF6CD64}"/>
              </a:ext>
            </a:extLst>
          </p:cNvPr>
          <p:cNvSpPr/>
          <p:nvPr/>
        </p:nvSpPr>
        <p:spPr>
          <a:xfrm>
            <a:off x="8397458" y="6453266"/>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1309887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36365-6B97-E044-99E4-774A0954208E}"/>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kern="1200">
                <a:solidFill>
                  <a:schemeClr val="bg1"/>
                </a:solidFill>
                <a:latin typeface="+mj-lt"/>
                <a:ea typeface="+mj-ea"/>
                <a:cs typeface="+mj-cs"/>
              </a:rPr>
              <a:t>Both the material and the manufacturing contribute to emissions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772C5D7-09F6-BA47-AA9E-D4F6CE48967F}"/>
              </a:ext>
            </a:extLst>
          </p:cNvPr>
          <p:cNvPicPr>
            <a:picLocks noGrp="1" noChangeAspect="1"/>
          </p:cNvPicPr>
          <p:nvPr>
            <p:ph idx="1"/>
          </p:nvPr>
        </p:nvPicPr>
        <p:blipFill>
          <a:blip r:embed="rId2"/>
          <a:stretch>
            <a:fillRect/>
          </a:stretch>
        </p:blipFill>
        <p:spPr>
          <a:xfrm>
            <a:off x="1365348" y="2427541"/>
            <a:ext cx="9406205" cy="3997637"/>
          </a:xfrm>
          <a:prstGeom prst="rect">
            <a:avLst/>
          </a:prstGeom>
        </p:spPr>
      </p:pic>
      <p:sp>
        <p:nvSpPr>
          <p:cNvPr id="10" name="Rectangle 9">
            <a:extLst>
              <a:ext uri="{FF2B5EF4-FFF2-40B4-BE49-F238E27FC236}">
                <a16:creationId xmlns:a16="http://schemas.microsoft.com/office/drawing/2014/main" id="{BA6ABF46-E02D-2948-AF89-3871F58F4005}"/>
              </a:ext>
            </a:extLst>
          </p:cNvPr>
          <p:cNvSpPr/>
          <p:nvPr/>
        </p:nvSpPr>
        <p:spPr>
          <a:xfrm>
            <a:off x="150661" y="6346579"/>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2663149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6632D4-1C82-4747-B760-4363672EC6F9}"/>
              </a:ext>
            </a:extLst>
          </p:cNvPr>
          <p:cNvSpPr>
            <a:spLocks noGrp="1"/>
          </p:cNvSpPr>
          <p:nvPr>
            <p:ph type="title"/>
          </p:nvPr>
        </p:nvSpPr>
        <p:spPr>
          <a:xfrm>
            <a:off x="934872" y="982272"/>
            <a:ext cx="3388419" cy="4560970"/>
          </a:xfrm>
        </p:spPr>
        <p:txBody>
          <a:bodyPr>
            <a:normAutofit/>
          </a:bodyPr>
          <a:lstStyle/>
          <a:p>
            <a:r>
              <a:rPr lang="en-US" sz="3200" dirty="0">
                <a:solidFill>
                  <a:srgbClr val="FFFFFF"/>
                </a:solidFill>
              </a:rPr>
              <a:t>Rubber Recommendations </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6D3FEAE-D6BB-B44A-B4D0-DA6888795D2F}"/>
              </a:ext>
            </a:extLst>
          </p:cNvPr>
          <p:cNvSpPr>
            <a:spLocks noGrp="1"/>
          </p:cNvSpPr>
          <p:nvPr>
            <p:ph idx="1"/>
          </p:nvPr>
        </p:nvSpPr>
        <p:spPr>
          <a:xfrm>
            <a:off x="5221862" y="1719618"/>
            <a:ext cx="5948831" cy="4334629"/>
          </a:xfrm>
        </p:spPr>
        <p:txBody>
          <a:bodyPr anchor="ctr">
            <a:normAutofit/>
          </a:bodyPr>
          <a:lstStyle/>
          <a:p>
            <a:pPr marL="285750" indent="-285750">
              <a:buFont typeface="Arial" panose="020B0604020202020204" pitchFamily="34" charset="0"/>
              <a:buChar char="•"/>
            </a:pPr>
            <a:r>
              <a:rPr lang="en-US" sz="2200" dirty="0">
                <a:solidFill>
                  <a:srgbClr val="FEFFFF"/>
                </a:solidFill>
              </a:rPr>
              <a:t>Compare the life cycle impact of synthetic rubber to natural rubber, which is a renewable resource, and if it is deemed environmentally preferable, consider whether natural rubber would be a suitable alternative in some products.</a:t>
            </a:r>
          </a:p>
          <a:p>
            <a:pPr marL="285750" indent="-285750">
              <a:buFont typeface="Arial" panose="020B0604020202020204" pitchFamily="34" charset="0"/>
              <a:buChar char="•"/>
            </a:pPr>
            <a:endParaRPr lang="en-US" sz="2200" dirty="0">
              <a:solidFill>
                <a:srgbClr val="FEFFFF"/>
              </a:solidFill>
            </a:endParaRPr>
          </a:p>
          <a:p>
            <a:pPr marL="285750" indent="-285750">
              <a:buFont typeface="Arial" panose="020B0604020202020204" pitchFamily="34" charset="0"/>
              <a:buChar char="•"/>
            </a:pPr>
            <a:r>
              <a:rPr lang="en-US" sz="2200" dirty="0">
                <a:solidFill>
                  <a:srgbClr val="FEFFFF"/>
                </a:solidFill>
              </a:rPr>
              <a:t> “In terms of the manufacturing phase, finding cleaner alternatives for heating, pursuing energy efficiency improvements related to the sole production […], and reducing machinery idle time would help cut the GWP of the product</a:t>
            </a:r>
          </a:p>
        </p:txBody>
      </p:sp>
      <p:sp>
        <p:nvSpPr>
          <p:cNvPr id="13" name="Rectangle 12">
            <a:extLst>
              <a:ext uri="{FF2B5EF4-FFF2-40B4-BE49-F238E27FC236}">
                <a16:creationId xmlns:a16="http://schemas.microsoft.com/office/drawing/2014/main" id="{A8099E35-CC6B-DE48-AA58-BD735A92D0DD}"/>
              </a:ext>
            </a:extLst>
          </p:cNvPr>
          <p:cNvSpPr/>
          <p:nvPr/>
        </p:nvSpPr>
        <p:spPr>
          <a:xfrm>
            <a:off x="150661" y="6346579"/>
            <a:ext cx="3611694" cy="369332"/>
          </a:xfrm>
          <a:prstGeom prst="rect">
            <a:avLst/>
          </a:prstGeom>
        </p:spPr>
        <p:txBody>
          <a:bodyPr wrap="none">
            <a:spAutoFit/>
          </a:bodyPr>
          <a:lstStyle/>
          <a:p>
            <a:pPr>
              <a:spcAft>
                <a:spcPts val="600"/>
              </a:spcAft>
            </a:pPr>
            <a:r>
              <a:rPr lang="en-US" dirty="0"/>
              <a:t>Sustainable Apparel Materials, 2015 </a:t>
            </a:r>
          </a:p>
        </p:txBody>
      </p:sp>
    </p:spTree>
    <p:extLst>
      <p:ext uri="{BB962C8B-B14F-4D97-AF65-F5344CB8AC3E}">
        <p14:creationId xmlns:p14="http://schemas.microsoft.com/office/powerpoint/2010/main" val="1812612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eometric shapes on a wooden background">
            <a:extLst>
              <a:ext uri="{FF2B5EF4-FFF2-40B4-BE49-F238E27FC236}">
                <a16:creationId xmlns:a16="http://schemas.microsoft.com/office/drawing/2014/main" id="{BEC47680-589B-4780-B6E4-31E11FB0F0DA}"/>
              </a:ext>
            </a:extLst>
          </p:cNvPr>
          <p:cNvPicPr>
            <a:picLocks noChangeAspect="1"/>
          </p:cNvPicPr>
          <p:nvPr/>
        </p:nvPicPr>
        <p:blipFill rotWithShape="1">
          <a:blip r:embed="rId2"/>
          <a:srcRect t="2519" b="1321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27370-337D-ED41-96DF-82697478B0F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Problems and Solutions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2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B1DA-116E-764A-8348-BA1AB572E752}"/>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Very little clothing is recycled into new clothing</a:t>
            </a:r>
          </a:p>
        </p:txBody>
      </p:sp>
      <p:pic>
        <p:nvPicPr>
          <p:cNvPr id="4" name="Picture 3">
            <a:extLst>
              <a:ext uri="{FF2B5EF4-FFF2-40B4-BE49-F238E27FC236}">
                <a16:creationId xmlns:a16="http://schemas.microsoft.com/office/drawing/2014/main" id="{83000DE8-BF10-534A-B520-A7649B57C25C}"/>
              </a:ext>
            </a:extLst>
          </p:cNvPr>
          <p:cNvPicPr>
            <a:picLocks noChangeAspect="1"/>
          </p:cNvPicPr>
          <p:nvPr/>
        </p:nvPicPr>
        <p:blipFill rotWithShape="1">
          <a:blip r:embed="rId3"/>
          <a:srcRect t="10552" r="1" b="15572"/>
          <a:stretch/>
        </p:blipFill>
        <p:spPr>
          <a:xfrm>
            <a:off x="640080" y="640080"/>
            <a:ext cx="10911840" cy="4836795"/>
          </a:xfrm>
          <a:prstGeom prst="rect">
            <a:avLst/>
          </a:prstGeom>
          <a:ln w="19050">
            <a:solidFill>
              <a:schemeClr val="tx1"/>
            </a:solidFill>
            <a:miter lim="800000"/>
          </a:ln>
        </p:spPr>
      </p:pic>
      <p:sp>
        <p:nvSpPr>
          <p:cNvPr id="5" name="TextBox 4">
            <a:extLst>
              <a:ext uri="{FF2B5EF4-FFF2-40B4-BE49-F238E27FC236}">
                <a16:creationId xmlns:a16="http://schemas.microsoft.com/office/drawing/2014/main" id="{F32BCC78-01FA-4D42-8D82-ADDDBB6D63EE}"/>
              </a:ext>
            </a:extLst>
          </p:cNvPr>
          <p:cNvSpPr txBox="1"/>
          <p:nvPr/>
        </p:nvSpPr>
        <p:spPr>
          <a:xfrm>
            <a:off x="9489057" y="6452558"/>
            <a:ext cx="2451184" cy="369332"/>
          </a:xfrm>
          <a:prstGeom prst="rect">
            <a:avLst/>
          </a:prstGeom>
          <a:noFill/>
        </p:spPr>
        <p:txBody>
          <a:bodyPr wrap="none" rtlCol="0">
            <a:spAutoFit/>
          </a:bodyPr>
          <a:lstStyle/>
          <a:p>
            <a:r>
              <a:rPr lang="en-US" dirty="0"/>
              <a:t>A New Textiles Economy</a:t>
            </a:r>
          </a:p>
        </p:txBody>
      </p:sp>
    </p:spTree>
    <p:extLst>
      <p:ext uri="{BB962C8B-B14F-4D97-AF65-F5344CB8AC3E}">
        <p14:creationId xmlns:p14="http://schemas.microsoft.com/office/powerpoint/2010/main" val="304133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0FBB-291E-8F41-B7DC-370FA687DC0E}"/>
              </a:ext>
            </a:extLst>
          </p:cNvPr>
          <p:cNvSpPr>
            <a:spLocks noGrp="1"/>
          </p:cNvSpPr>
          <p:nvPr>
            <p:ph type="title"/>
          </p:nvPr>
        </p:nvSpPr>
        <p:spPr/>
        <p:txBody>
          <a:bodyPr/>
          <a:lstStyle/>
          <a:p>
            <a:r>
              <a:rPr lang="en-US" dirty="0"/>
              <a:t>Who makes and who buys textiles?</a:t>
            </a:r>
          </a:p>
        </p:txBody>
      </p:sp>
      <p:pic>
        <p:nvPicPr>
          <p:cNvPr id="4" name="Picture 3">
            <a:extLst>
              <a:ext uri="{FF2B5EF4-FFF2-40B4-BE49-F238E27FC236}">
                <a16:creationId xmlns:a16="http://schemas.microsoft.com/office/drawing/2014/main" id="{A08342C7-ACF4-7B45-8BD5-9CF6F82C2FF1}"/>
              </a:ext>
            </a:extLst>
          </p:cNvPr>
          <p:cNvPicPr>
            <a:picLocks noChangeAspect="1"/>
          </p:cNvPicPr>
          <p:nvPr/>
        </p:nvPicPr>
        <p:blipFill>
          <a:blip r:embed="rId2"/>
          <a:stretch>
            <a:fillRect/>
          </a:stretch>
        </p:blipFill>
        <p:spPr>
          <a:xfrm>
            <a:off x="1485900" y="1937512"/>
            <a:ext cx="9307068" cy="4592464"/>
          </a:xfrm>
          <a:prstGeom prst="rect">
            <a:avLst/>
          </a:prstGeom>
        </p:spPr>
      </p:pic>
      <p:sp>
        <p:nvSpPr>
          <p:cNvPr id="5" name="TextBox 4">
            <a:extLst>
              <a:ext uri="{FF2B5EF4-FFF2-40B4-BE49-F238E27FC236}">
                <a16:creationId xmlns:a16="http://schemas.microsoft.com/office/drawing/2014/main" id="{1A35FA7C-6D38-4C46-814F-032330A33D52}"/>
              </a:ext>
            </a:extLst>
          </p:cNvPr>
          <p:cNvSpPr txBox="1"/>
          <p:nvPr/>
        </p:nvSpPr>
        <p:spPr>
          <a:xfrm>
            <a:off x="8014447" y="6309360"/>
            <a:ext cx="4067139" cy="369332"/>
          </a:xfrm>
          <a:prstGeom prst="rect">
            <a:avLst/>
          </a:prstGeom>
          <a:noFill/>
        </p:spPr>
        <p:txBody>
          <a:bodyPr wrap="none" rtlCol="0">
            <a:spAutoFit/>
          </a:bodyPr>
          <a:lstStyle/>
          <a:p>
            <a:r>
              <a:rPr lang="en-US" dirty="0"/>
              <a:t>Sustainable Apparel Materials, 2015 </a:t>
            </a:r>
          </a:p>
        </p:txBody>
      </p:sp>
    </p:spTree>
    <p:extLst>
      <p:ext uri="{BB962C8B-B14F-4D97-AF65-F5344CB8AC3E}">
        <p14:creationId xmlns:p14="http://schemas.microsoft.com/office/powerpoint/2010/main" val="404536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7E77-1874-A44B-998C-27A9336B38F2}"/>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A new textile economy</a:t>
            </a:r>
          </a:p>
        </p:txBody>
      </p:sp>
      <p:pic>
        <p:nvPicPr>
          <p:cNvPr id="4" name="Picture 3">
            <a:extLst>
              <a:ext uri="{FF2B5EF4-FFF2-40B4-BE49-F238E27FC236}">
                <a16:creationId xmlns:a16="http://schemas.microsoft.com/office/drawing/2014/main" id="{36A998E6-5CE9-B245-B1F8-1A861F08F4A9}"/>
              </a:ext>
            </a:extLst>
          </p:cNvPr>
          <p:cNvPicPr>
            <a:picLocks noChangeAspect="1"/>
          </p:cNvPicPr>
          <p:nvPr/>
        </p:nvPicPr>
        <p:blipFill rotWithShape="1">
          <a:blip r:embed="rId3"/>
          <a:srcRect t="19722" r="1" b="15094"/>
          <a:stretch/>
        </p:blipFill>
        <p:spPr>
          <a:xfrm>
            <a:off x="640080" y="640080"/>
            <a:ext cx="10911840" cy="4836795"/>
          </a:xfrm>
          <a:prstGeom prst="rect">
            <a:avLst/>
          </a:prstGeom>
          <a:ln w="19050">
            <a:solidFill>
              <a:schemeClr val="tx1"/>
            </a:solidFill>
            <a:miter lim="800000"/>
          </a:ln>
        </p:spPr>
      </p:pic>
      <p:sp>
        <p:nvSpPr>
          <p:cNvPr id="5" name="TextBox 4">
            <a:extLst>
              <a:ext uri="{FF2B5EF4-FFF2-40B4-BE49-F238E27FC236}">
                <a16:creationId xmlns:a16="http://schemas.microsoft.com/office/drawing/2014/main" id="{9F3382BE-EBED-CF4D-B8C2-EA4A6E58058F}"/>
              </a:ext>
            </a:extLst>
          </p:cNvPr>
          <p:cNvSpPr txBox="1"/>
          <p:nvPr/>
        </p:nvSpPr>
        <p:spPr>
          <a:xfrm>
            <a:off x="9489057" y="6452558"/>
            <a:ext cx="2451184" cy="369332"/>
          </a:xfrm>
          <a:prstGeom prst="rect">
            <a:avLst/>
          </a:prstGeom>
          <a:noFill/>
        </p:spPr>
        <p:txBody>
          <a:bodyPr wrap="none" rtlCol="0">
            <a:spAutoFit/>
          </a:bodyPr>
          <a:lstStyle/>
          <a:p>
            <a:r>
              <a:rPr lang="en-US" dirty="0"/>
              <a:t>A New Textiles Economy</a:t>
            </a:r>
          </a:p>
        </p:txBody>
      </p:sp>
    </p:spTree>
    <p:extLst>
      <p:ext uri="{BB962C8B-B14F-4D97-AF65-F5344CB8AC3E}">
        <p14:creationId xmlns:p14="http://schemas.microsoft.com/office/powerpoint/2010/main" val="778343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4"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E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AA89BE1-C72B-9B4F-AC22-C23B81F09317}"/>
              </a:ext>
            </a:extLst>
          </p:cNvPr>
          <p:cNvPicPr>
            <a:picLocks noChangeAspect="1"/>
          </p:cNvPicPr>
          <p:nvPr/>
        </p:nvPicPr>
        <p:blipFill rotWithShape="1">
          <a:blip r:embed="rId2"/>
          <a:srcRect r="38152" b="2"/>
          <a:stretch/>
        </p:blipFill>
        <p:spPr>
          <a:xfrm>
            <a:off x="4756845" y="653615"/>
            <a:ext cx="6701988" cy="5540004"/>
          </a:xfrm>
          <a:prstGeom prst="rect">
            <a:avLst/>
          </a:prstGeom>
        </p:spPr>
      </p:pic>
      <p:grpSp>
        <p:nvGrpSpPr>
          <p:cNvPr id="39" name="Group 3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65569BF-3408-BF4B-8DEE-70710DC10D0A}"/>
              </a:ext>
            </a:extLst>
          </p:cNvPr>
          <p:cNvSpPr>
            <a:spLocks noGrp="1"/>
          </p:cNvSpPr>
          <p:nvPr>
            <p:ph type="title"/>
          </p:nvPr>
        </p:nvSpPr>
        <p:spPr>
          <a:xfrm>
            <a:off x="1012644" y="842332"/>
            <a:ext cx="3585114" cy="2782056"/>
          </a:xfrm>
        </p:spPr>
        <p:txBody>
          <a:bodyPr vert="horz" lIns="91440" tIns="45720" rIns="91440" bIns="45720" rtlCol="0" anchor="b">
            <a:normAutofit/>
          </a:bodyPr>
          <a:lstStyle/>
          <a:p>
            <a:r>
              <a:rPr lang="en-US" sz="4800" kern="1200" dirty="0">
                <a:solidFill>
                  <a:schemeClr val="tx2"/>
                </a:solidFill>
                <a:latin typeface="+mj-lt"/>
                <a:ea typeface="+mj-ea"/>
                <a:cs typeface="+mj-cs"/>
              </a:rPr>
              <a:t>Alternative clothing business models</a:t>
            </a:r>
          </a:p>
        </p:txBody>
      </p:sp>
      <p:sp>
        <p:nvSpPr>
          <p:cNvPr id="32" name="TextBox 31">
            <a:extLst>
              <a:ext uri="{FF2B5EF4-FFF2-40B4-BE49-F238E27FC236}">
                <a16:creationId xmlns:a16="http://schemas.microsoft.com/office/drawing/2014/main" id="{7B44EF63-C68C-E245-89F5-1726060D37EF}"/>
              </a:ext>
            </a:extLst>
          </p:cNvPr>
          <p:cNvSpPr txBox="1"/>
          <p:nvPr/>
        </p:nvSpPr>
        <p:spPr>
          <a:xfrm>
            <a:off x="9489057" y="6452558"/>
            <a:ext cx="2451184" cy="369332"/>
          </a:xfrm>
          <a:prstGeom prst="rect">
            <a:avLst/>
          </a:prstGeom>
          <a:noFill/>
        </p:spPr>
        <p:txBody>
          <a:bodyPr wrap="none" rtlCol="0">
            <a:spAutoFit/>
          </a:bodyPr>
          <a:lstStyle/>
          <a:p>
            <a:r>
              <a:rPr lang="en-US" dirty="0"/>
              <a:t>A New Textiles Economy</a:t>
            </a:r>
          </a:p>
        </p:txBody>
      </p:sp>
    </p:spTree>
    <p:extLst>
      <p:ext uri="{BB962C8B-B14F-4D97-AF65-F5344CB8AC3E}">
        <p14:creationId xmlns:p14="http://schemas.microsoft.com/office/powerpoint/2010/main" val="3707446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A11A0-4E74-8F42-96EA-E7178062B85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Recycling throught the production and use cycle</a:t>
            </a:r>
          </a:p>
        </p:txBody>
      </p:sp>
      <p:pic>
        <p:nvPicPr>
          <p:cNvPr id="4" name="Picture 3">
            <a:extLst>
              <a:ext uri="{FF2B5EF4-FFF2-40B4-BE49-F238E27FC236}">
                <a16:creationId xmlns:a16="http://schemas.microsoft.com/office/drawing/2014/main" id="{58E61716-8D8C-854A-A4E5-E5F66B5B53B2}"/>
              </a:ext>
            </a:extLst>
          </p:cNvPr>
          <p:cNvPicPr>
            <a:picLocks noChangeAspect="1"/>
          </p:cNvPicPr>
          <p:nvPr/>
        </p:nvPicPr>
        <p:blipFill>
          <a:blip r:embed="rId3"/>
          <a:stretch>
            <a:fillRect/>
          </a:stretch>
        </p:blipFill>
        <p:spPr>
          <a:xfrm>
            <a:off x="5153822" y="639522"/>
            <a:ext cx="6553545" cy="5586897"/>
          </a:xfrm>
          <a:prstGeom prst="rect">
            <a:avLst/>
          </a:prstGeom>
        </p:spPr>
      </p:pic>
      <p:sp>
        <p:nvSpPr>
          <p:cNvPr id="6" name="TextBox 5">
            <a:extLst>
              <a:ext uri="{FF2B5EF4-FFF2-40B4-BE49-F238E27FC236}">
                <a16:creationId xmlns:a16="http://schemas.microsoft.com/office/drawing/2014/main" id="{5F6FDFE7-8FB1-4B4B-983C-5109C38674AA}"/>
              </a:ext>
            </a:extLst>
          </p:cNvPr>
          <p:cNvSpPr txBox="1"/>
          <p:nvPr/>
        </p:nvSpPr>
        <p:spPr>
          <a:xfrm>
            <a:off x="9489057" y="6452558"/>
            <a:ext cx="2451184" cy="369332"/>
          </a:xfrm>
          <a:prstGeom prst="rect">
            <a:avLst/>
          </a:prstGeom>
          <a:noFill/>
        </p:spPr>
        <p:txBody>
          <a:bodyPr wrap="none" rtlCol="0">
            <a:spAutoFit/>
          </a:bodyPr>
          <a:lstStyle/>
          <a:p>
            <a:r>
              <a:rPr lang="en-US" dirty="0"/>
              <a:t>A New Textiles Economy</a:t>
            </a:r>
          </a:p>
        </p:txBody>
      </p:sp>
    </p:spTree>
    <p:extLst>
      <p:ext uri="{BB962C8B-B14F-4D97-AF65-F5344CB8AC3E}">
        <p14:creationId xmlns:p14="http://schemas.microsoft.com/office/powerpoint/2010/main" val="398784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041A7-4AC0-534A-86AB-A2A39A3E574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Types of recycling</a:t>
            </a:r>
          </a:p>
        </p:txBody>
      </p:sp>
      <p:pic>
        <p:nvPicPr>
          <p:cNvPr id="4" name="Picture 3">
            <a:extLst>
              <a:ext uri="{FF2B5EF4-FFF2-40B4-BE49-F238E27FC236}">
                <a16:creationId xmlns:a16="http://schemas.microsoft.com/office/drawing/2014/main" id="{192FAB23-02BA-BD46-A4B1-605C94A2D646}"/>
              </a:ext>
            </a:extLst>
          </p:cNvPr>
          <p:cNvPicPr>
            <a:picLocks noChangeAspect="1"/>
          </p:cNvPicPr>
          <p:nvPr/>
        </p:nvPicPr>
        <p:blipFill>
          <a:blip r:embed="rId3"/>
          <a:stretch>
            <a:fillRect/>
          </a:stretch>
        </p:blipFill>
        <p:spPr>
          <a:xfrm>
            <a:off x="4569612" y="278572"/>
            <a:ext cx="4809338" cy="6543318"/>
          </a:xfrm>
          <a:prstGeom prst="rect">
            <a:avLst/>
          </a:prstGeom>
        </p:spPr>
      </p:pic>
      <p:sp>
        <p:nvSpPr>
          <p:cNvPr id="6" name="TextBox 5">
            <a:extLst>
              <a:ext uri="{FF2B5EF4-FFF2-40B4-BE49-F238E27FC236}">
                <a16:creationId xmlns:a16="http://schemas.microsoft.com/office/drawing/2014/main" id="{F5A45032-2EDB-FF41-8AD0-8B70DE8C2120}"/>
              </a:ext>
            </a:extLst>
          </p:cNvPr>
          <p:cNvSpPr txBox="1"/>
          <p:nvPr/>
        </p:nvSpPr>
        <p:spPr>
          <a:xfrm>
            <a:off x="9489057" y="6452558"/>
            <a:ext cx="2451184" cy="369332"/>
          </a:xfrm>
          <a:prstGeom prst="rect">
            <a:avLst/>
          </a:prstGeom>
          <a:noFill/>
        </p:spPr>
        <p:txBody>
          <a:bodyPr wrap="none" rtlCol="0">
            <a:spAutoFit/>
          </a:bodyPr>
          <a:lstStyle/>
          <a:p>
            <a:r>
              <a:rPr lang="en-US" dirty="0"/>
              <a:t>A New Textiles Economy</a:t>
            </a:r>
          </a:p>
        </p:txBody>
      </p:sp>
    </p:spTree>
    <p:extLst>
      <p:ext uri="{BB962C8B-B14F-4D97-AF65-F5344CB8AC3E}">
        <p14:creationId xmlns:p14="http://schemas.microsoft.com/office/powerpoint/2010/main" val="3023321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579-2EED-8A4A-9CA5-0EF56015B023}"/>
              </a:ext>
            </a:extLst>
          </p:cNvPr>
          <p:cNvSpPr>
            <a:spLocks noGrp="1"/>
          </p:cNvSpPr>
          <p:nvPr>
            <p:ph type="title"/>
          </p:nvPr>
        </p:nvSpPr>
        <p:spPr/>
        <p:txBody>
          <a:bodyPr/>
          <a:lstStyle/>
          <a:p>
            <a:r>
              <a:rPr lang="en-US" dirty="0"/>
              <a:t>Thanks </a:t>
            </a:r>
            <a:r>
              <a:rPr lang="en-US"/>
              <a:t>for listening</a:t>
            </a:r>
          </a:p>
        </p:txBody>
      </p:sp>
      <p:sp>
        <p:nvSpPr>
          <p:cNvPr id="3" name="Content Placeholder 2">
            <a:extLst>
              <a:ext uri="{FF2B5EF4-FFF2-40B4-BE49-F238E27FC236}">
                <a16:creationId xmlns:a16="http://schemas.microsoft.com/office/drawing/2014/main" id="{FD5EC5B8-05DB-7746-84FF-DE4F81F92D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460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9190-CCC5-5C4A-B71B-4E52F4DB3873}"/>
              </a:ext>
            </a:extLst>
          </p:cNvPr>
          <p:cNvSpPr>
            <a:spLocks noGrp="1"/>
          </p:cNvSpPr>
          <p:nvPr>
            <p:ph type="title"/>
          </p:nvPr>
        </p:nvSpPr>
        <p:spPr/>
        <p:txBody>
          <a:bodyPr/>
          <a:lstStyle/>
          <a:p>
            <a:r>
              <a:rPr lang="en-US" dirty="0"/>
              <a:t>The economic impacts of the textile industry are complicated</a:t>
            </a:r>
          </a:p>
        </p:txBody>
      </p:sp>
      <p:sp>
        <p:nvSpPr>
          <p:cNvPr id="3" name="Content Placeholder 2">
            <a:extLst>
              <a:ext uri="{FF2B5EF4-FFF2-40B4-BE49-F238E27FC236}">
                <a16:creationId xmlns:a16="http://schemas.microsoft.com/office/drawing/2014/main" id="{457CA172-1C78-BA46-81B6-A381A9967B5B}"/>
              </a:ext>
            </a:extLst>
          </p:cNvPr>
          <p:cNvSpPr>
            <a:spLocks noGrp="1"/>
          </p:cNvSpPr>
          <p:nvPr>
            <p:ph idx="1"/>
          </p:nvPr>
        </p:nvSpPr>
        <p:spPr/>
        <p:txBody>
          <a:bodyPr>
            <a:normAutofit fontScale="92500" lnSpcReduction="10000"/>
          </a:bodyPr>
          <a:lstStyle/>
          <a:p>
            <a:pPr marL="0" indent="0">
              <a:buNone/>
            </a:pPr>
            <a:r>
              <a:rPr lang="en-US" dirty="0"/>
              <a:t>“The low barriers to entry that make textile and apparel production so pervasive also make scoping and quantifying its full social impact nearly impossible. However, even conservative estimates suggest that this industry directly employs more than 40 million people worldwide. In some developing countries, the textiles 4 and apparel industries are a particularly important source of manufacturing employment, which is often associated with lifting individuals out of poverty. Key examples of this include Cambodia (80.1%), Mauritius (72.8%), Sri Lanka (49.2%), Bangladesh (35%), Pakistan (42.9%), and Madagascar (45%). (McNamara 2008) The derivative effects of this scale of employment are clearly immense. The government of India has estimated that every direct textile industry job means another 1.2 jobs in allied industries (e.g., machinery, design, transport). (</a:t>
            </a:r>
            <a:r>
              <a:rPr lang="en-US" dirty="0" err="1"/>
              <a:t>Gugnami</a:t>
            </a:r>
            <a:r>
              <a:rPr lang="en-US" dirty="0"/>
              <a:t> and Mishra 2012) “</a:t>
            </a:r>
          </a:p>
        </p:txBody>
      </p:sp>
      <p:sp>
        <p:nvSpPr>
          <p:cNvPr id="4" name="TextBox 3">
            <a:extLst>
              <a:ext uri="{FF2B5EF4-FFF2-40B4-BE49-F238E27FC236}">
                <a16:creationId xmlns:a16="http://schemas.microsoft.com/office/drawing/2014/main" id="{B1990F61-C6F6-E34B-9A70-328A88BB9854}"/>
              </a:ext>
            </a:extLst>
          </p:cNvPr>
          <p:cNvSpPr txBox="1"/>
          <p:nvPr/>
        </p:nvSpPr>
        <p:spPr>
          <a:xfrm>
            <a:off x="8014447" y="6309360"/>
            <a:ext cx="4067139" cy="369332"/>
          </a:xfrm>
          <a:prstGeom prst="rect">
            <a:avLst/>
          </a:prstGeom>
          <a:noFill/>
        </p:spPr>
        <p:txBody>
          <a:bodyPr wrap="none" rtlCol="0">
            <a:spAutoFit/>
          </a:bodyPr>
          <a:lstStyle/>
          <a:p>
            <a:r>
              <a:rPr lang="en-US" dirty="0"/>
              <a:t>Sustainable Apparel Materials, 2015 </a:t>
            </a:r>
          </a:p>
        </p:txBody>
      </p:sp>
    </p:spTree>
    <p:extLst>
      <p:ext uri="{BB962C8B-B14F-4D97-AF65-F5344CB8AC3E}">
        <p14:creationId xmlns:p14="http://schemas.microsoft.com/office/powerpoint/2010/main" val="114206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30DF-9C08-DE43-B02B-14ABC4B3B1F4}"/>
              </a:ext>
            </a:extLst>
          </p:cNvPr>
          <p:cNvSpPr>
            <a:spLocks noGrp="1"/>
          </p:cNvSpPr>
          <p:nvPr>
            <p:ph type="title"/>
          </p:nvPr>
        </p:nvSpPr>
        <p:spPr/>
        <p:txBody>
          <a:bodyPr/>
          <a:lstStyle/>
          <a:p>
            <a:r>
              <a:rPr lang="en-US" dirty="0"/>
              <a:t>Where are environmental impacts in the clothing system?</a:t>
            </a:r>
          </a:p>
        </p:txBody>
      </p:sp>
      <p:pic>
        <p:nvPicPr>
          <p:cNvPr id="4" name="Picture 3">
            <a:extLst>
              <a:ext uri="{FF2B5EF4-FFF2-40B4-BE49-F238E27FC236}">
                <a16:creationId xmlns:a16="http://schemas.microsoft.com/office/drawing/2014/main" id="{1DE1AF66-1744-B34F-A3EA-40E8B7CBC7E0}"/>
              </a:ext>
            </a:extLst>
          </p:cNvPr>
          <p:cNvPicPr>
            <a:picLocks noChangeAspect="1"/>
          </p:cNvPicPr>
          <p:nvPr/>
        </p:nvPicPr>
        <p:blipFill>
          <a:blip r:embed="rId2"/>
          <a:stretch>
            <a:fillRect/>
          </a:stretch>
        </p:blipFill>
        <p:spPr>
          <a:xfrm>
            <a:off x="2107454" y="1583111"/>
            <a:ext cx="8407400" cy="5143500"/>
          </a:xfrm>
          <a:prstGeom prst="rect">
            <a:avLst/>
          </a:prstGeom>
        </p:spPr>
      </p:pic>
      <p:sp>
        <p:nvSpPr>
          <p:cNvPr id="8" name="TextBox 7">
            <a:extLst>
              <a:ext uri="{FF2B5EF4-FFF2-40B4-BE49-F238E27FC236}">
                <a16:creationId xmlns:a16="http://schemas.microsoft.com/office/drawing/2014/main" id="{C0C90DAB-DAA5-1447-AF34-D27E160D1A91}"/>
              </a:ext>
            </a:extLst>
          </p:cNvPr>
          <p:cNvSpPr txBox="1"/>
          <p:nvPr/>
        </p:nvSpPr>
        <p:spPr>
          <a:xfrm>
            <a:off x="8861612" y="6293224"/>
            <a:ext cx="2972160" cy="369332"/>
          </a:xfrm>
          <a:prstGeom prst="rect">
            <a:avLst/>
          </a:prstGeom>
          <a:noFill/>
        </p:spPr>
        <p:txBody>
          <a:bodyPr wrap="none" rtlCol="0">
            <a:spAutoFit/>
          </a:bodyPr>
          <a:lstStyle/>
          <a:p>
            <a:r>
              <a:rPr lang="en-US" dirty="0"/>
              <a:t>A New Textiles Economy 2016</a:t>
            </a:r>
          </a:p>
        </p:txBody>
      </p:sp>
    </p:spTree>
    <p:extLst>
      <p:ext uri="{BB962C8B-B14F-4D97-AF65-F5344CB8AC3E}">
        <p14:creationId xmlns:p14="http://schemas.microsoft.com/office/powerpoint/2010/main" val="426027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881CB-F628-7E47-9F67-B66B9DF899ED}"/>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What non-carbon factors matter when thinking about textiles?</a:t>
            </a:r>
          </a:p>
        </p:txBody>
      </p:sp>
      <p:pic>
        <p:nvPicPr>
          <p:cNvPr id="4" name="Content Placeholder 4">
            <a:extLst>
              <a:ext uri="{FF2B5EF4-FFF2-40B4-BE49-F238E27FC236}">
                <a16:creationId xmlns:a16="http://schemas.microsoft.com/office/drawing/2014/main" id="{01B5AC30-3528-C249-BE83-DE109379845D}"/>
              </a:ext>
            </a:extLst>
          </p:cNvPr>
          <p:cNvPicPr>
            <a:picLocks noChangeAspect="1"/>
          </p:cNvPicPr>
          <p:nvPr/>
        </p:nvPicPr>
        <p:blipFill>
          <a:blip r:embed="rId2"/>
          <a:stretch>
            <a:fillRect/>
          </a:stretch>
        </p:blipFill>
        <p:spPr>
          <a:xfrm>
            <a:off x="7056675" y="457199"/>
            <a:ext cx="3686969" cy="5899152"/>
          </a:xfrm>
          <a:prstGeom prst="rect">
            <a:avLst/>
          </a:prstGeom>
        </p:spPr>
      </p:pic>
      <p:sp>
        <p:nvSpPr>
          <p:cNvPr id="12" name="TextBox 11">
            <a:extLst>
              <a:ext uri="{FF2B5EF4-FFF2-40B4-BE49-F238E27FC236}">
                <a16:creationId xmlns:a16="http://schemas.microsoft.com/office/drawing/2014/main" id="{0C52D1C0-2A60-1043-98CC-7EA66CA77038}"/>
              </a:ext>
            </a:extLst>
          </p:cNvPr>
          <p:cNvSpPr txBox="1"/>
          <p:nvPr/>
        </p:nvSpPr>
        <p:spPr>
          <a:xfrm>
            <a:off x="8861612" y="6293224"/>
            <a:ext cx="2972160" cy="369332"/>
          </a:xfrm>
          <a:prstGeom prst="rect">
            <a:avLst/>
          </a:prstGeom>
          <a:noFill/>
        </p:spPr>
        <p:txBody>
          <a:bodyPr wrap="none" rtlCol="0">
            <a:spAutoFit/>
          </a:bodyPr>
          <a:lstStyle/>
          <a:p>
            <a:r>
              <a:rPr lang="en-US" dirty="0"/>
              <a:t>A New Textiles Economy 2016</a:t>
            </a:r>
          </a:p>
        </p:txBody>
      </p:sp>
    </p:spTree>
    <p:extLst>
      <p:ext uri="{BB962C8B-B14F-4D97-AF65-F5344CB8AC3E}">
        <p14:creationId xmlns:p14="http://schemas.microsoft.com/office/powerpoint/2010/main" val="214592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DAFA-F3B5-1842-A490-201FE1C4360A}"/>
              </a:ext>
            </a:extLst>
          </p:cNvPr>
          <p:cNvSpPr>
            <a:spLocks noGrp="1"/>
          </p:cNvSpPr>
          <p:nvPr>
            <p:ph type="title"/>
          </p:nvPr>
        </p:nvSpPr>
        <p:spPr/>
        <p:txBody>
          <a:bodyPr/>
          <a:lstStyle/>
          <a:p>
            <a:r>
              <a:rPr lang="en-US" dirty="0"/>
              <a:t>The environmental impacts are not evenly distributed</a:t>
            </a:r>
          </a:p>
        </p:txBody>
      </p:sp>
      <p:sp>
        <p:nvSpPr>
          <p:cNvPr id="3" name="Content Placeholder 2">
            <a:extLst>
              <a:ext uri="{FF2B5EF4-FFF2-40B4-BE49-F238E27FC236}">
                <a16:creationId xmlns:a16="http://schemas.microsoft.com/office/drawing/2014/main" id="{D7483B87-8E16-1443-BA9A-79F22A560B1D}"/>
              </a:ext>
            </a:extLst>
          </p:cNvPr>
          <p:cNvSpPr>
            <a:spLocks noGrp="1"/>
          </p:cNvSpPr>
          <p:nvPr>
            <p:ph idx="1"/>
          </p:nvPr>
        </p:nvSpPr>
        <p:spPr/>
        <p:txBody>
          <a:bodyPr>
            <a:normAutofit/>
          </a:bodyPr>
          <a:lstStyle/>
          <a:p>
            <a:r>
              <a:rPr lang="en-US" dirty="0"/>
              <a:t>“Textiles production (including cotton farming) uses around 93 billion cubic </a:t>
            </a:r>
            <a:r>
              <a:rPr lang="en-US" dirty="0" err="1"/>
              <a:t>metres</a:t>
            </a:r>
            <a:r>
              <a:rPr lang="en-US" dirty="0"/>
              <a:t> of water annually, representing 4% of global freshwater withdrawal. Clothing accounts for over two thirds of this water use. At present, many of the key cotton-producing countries are under high water stress, including China, India, the US, Pakistan, and Turkey. In China, 80% to 90% of fabric, yarn, and plastic-based </a:t>
            </a:r>
            <a:r>
              <a:rPr lang="en-US" dirty="0" err="1"/>
              <a:t>fibres</a:t>
            </a:r>
            <a:r>
              <a:rPr lang="en-US" dirty="0"/>
              <a:t> are made in water-scarce or water-stressed regions. Beyond production, washing clothing using washing machines is estimated to require an additional 20 billion cubic </a:t>
            </a:r>
            <a:r>
              <a:rPr lang="en-US" dirty="0" err="1"/>
              <a:t>metres</a:t>
            </a:r>
            <a:r>
              <a:rPr lang="en-US" dirty="0"/>
              <a:t> of water per year globally”</a:t>
            </a:r>
          </a:p>
        </p:txBody>
      </p:sp>
      <p:sp>
        <p:nvSpPr>
          <p:cNvPr id="4" name="TextBox 3">
            <a:extLst>
              <a:ext uri="{FF2B5EF4-FFF2-40B4-BE49-F238E27FC236}">
                <a16:creationId xmlns:a16="http://schemas.microsoft.com/office/drawing/2014/main" id="{424A6D64-D4B5-CA49-9472-A3EC8B68DE11}"/>
              </a:ext>
            </a:extLst>
          </p:cNvPr>
          <p:cNvSpPr txBox="1"/>
          <p:nvPr/>
        </p:nvSpPr>
        <p:spPr>
          <a:xfrm>
            <a:off x="8861612" y="6293224"/>
            <a:ext cx="2972160" cy="369332"/>
          </a:xfrm>
          <a:prstGeom prst="rect">
            <a:avLst/>
          </a:prstGeom>
          <a:noFill/>
        </p:spPr>
        <p:txBody>
          <a:bodyPr wrap="none" rtlCol="0">
            <a:spAutoFit/>
          </a:bodyPr>
          <a:lstStyle/>
          <a:p>
            <a:r>
              <a:rPr lang="en-US" dirty="0"/>
              <a:t>A New Textiles Economy 2016</a:t>
            </a:r>
          </a:p>
        </p:txBody>
      </p:sp>
    </p:spTree>
    <p:extLst>
      <p:ext uri="{BB962C8B-B14F-4D97-AF65-F5344CB8AC3E}">
        <p14:creationId xmlns:p14="http://schemas.microsoft.com/office/powerpoint/2010/main" val="154825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TotalTime>
  <Words>2155</Words>
  <Application>Microsoft Macintosh PowerPoint</Application>
  <PresentationFormat>Widescreen</PresentationFormat>
  <Paragraphs>162</Paragraphs>
  <Slides>54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FinancierDisplayWeb</vt:lpstr>
      <vt:lpstr>NexusSans</vt:lpstr>
      <vt:lpstr>NexusSerif</vt:lpstr>
      <vt:lpstr>Office Theme</vt:lpstr>
      <vt:lpstr>Greener Garments: The environmental impacts of the textile industry and possible paths forward</vt:lpstr>
      <vt:lpstr>How big is the global apparel industry?</vt:lpstr>
      <vt:lpstr>Clothing sales are rising and clothing utilization is decreasing</vt:lpstr>
      <vt:lpstr>This is driven in part by the relatively slow growth in the cost of clothing</vt:lpstr>
      <vt:lpstr>Who makes and who buys textiles?</vt:lpstr>
      <vt:lpstr>The economic impacts of the textile industry are complicated</vt:lpstr>
      <vt:lpstr>Where are environmental impacts in the clothing system?</vt:lpstr>
      <vt:lpstr>What non-carbon factors matter when thinking about textiles?</vt:lpstr>
      <vt:lpstr>The environmental impacts are not evenly distributed</vt:lpstr>
      <vt:lpstr>How do we expect resource use to change in the future?</vt:lpstr>
      <vt:lpstr>Cotton</vt:lpstr>
      <vt:lpstr>How much cotton do we produce? </vt:lpstr>
      <vt:lpstr>PowerPoint Presentation</vt:lpstr>
      <vt:lpstr>What are the environmental interactions relevant for cotton production production</vt:lpstr>
      <vt:lpstr>Where is cotton produced?</vt:lpstr>
      <vt:lpstr>What are the environmental impacts of cotton production?</vt:lpstr>
      <vt:lpstr>How much water is needed after processing</vt:lpstr>
      <vt:lpstr>PowerPoint Presentation</vt:lpstr>
      <vt:lpstr>For cotton, woven v knit fabric have similar emissions</vt:lpstr>
      <vt:lpstr>Projected future emissions and consumption from cotton production</vt:lpstr>
      <vt:lpstr>Reccomendations for decreasing cotton emissions</vt:lpstr>
      <vt:lpstr>Polyester</vt:lpstr>
      <vt:lpstr>How is polyester produced?</vt:lpstr>
      <vt:lpstr>PowerPoint Presentation</vt:lpstr>
      <vt:lpstr>Producted polyester growth over time</vt:lpstr>
      <vt:lpstr>Much of global polyester production does not end up in clothing</vt:lpstr>
      <vt:lpstr>Estimated growth of polyester fabric</vt:lpstr>
      <vt:lpstr>Cardon emissions of polyester production in textile industry</vt:lpstr>
      <vt:lpstr>Much of the emissions of polymer comes from actual garment construction when weaving</vt:lpstr>
      <vt:lpstr>Pollution impacts of polyester production</vt:lpstr>
      <vt:lpstr>Reccomendation for lower emission polyester</vt:lpstr>
      <vt:lpstr>Leather</vt:lpstr>
      <vt:lpstr>How much leather is produced?</vt:lpstr>
      <vt:lpstr>Where do we get leather</vt:lpstr>
      <vt:lpstr>The emissions associated with leather production depends somewhat on where the animal was raised</vt:lpstr>
      <vt:lpstr>Uses of leather in the coming years are expected to change</vt:lpstr>
      <vt:lpstr>Global warming impact of leather production projections</vt:lpstr>
      <vt:lpstr>PowerPoint Presentation</vt:lpstr>
      <vt:lpstr>Recommendations for lowering leather-related emission </vt:lpstr>
      <vt:lpstr>Synthetic Rubber </vt:lpstr>
      <vt:lpstr>How does synthetic rubber come to be in apparel?</vt:lpstr>
      <vt:lpstr>Other pollutants to consider in synthetic rubber conditions</vt:lpstr>
      <vt:lpstr>Emissions from synthetic rubber</vt:lpstr>
      <vt:lpstr>Projections for rubber prodcution</vt:lpstr>
      <vt:lpstr>Projections for emissions from rubber</vt:lpstr>
      <vt:lpstr>Both the material and the manufacturing contribute to emissions</vt:lpstr>
      <vt:lpstr>Rubber Recommendations </vt:lpstr>
      <vt:lpstr>Problems and Solutions</vt:lpstr>
      <vt:lpstr>Very little clothing is recycled into new clothing</vt:lpstr>
      <vt:lpstr>A new textile economy</vt:lpstr>
      <vt:lpstr>Alternative clothing business models</vt:lpstr>
      <vt:lpstr>Recycling throught the production and use cycle</vt:lpstr>
      <vt:lpstr>Types of recycling</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Greener Garments: The environmental impacts of the textile industry and possible paths forward</dc:title>
  <dc:creator>Kerr, Emily</dc:creator>
  <cp:lastModifiedBy>Kerr, Emily</cp:lastModifiedBy>
  <cp:revision>45</cp:revision>
  <dcterms:created xsi:type="dcterms:W3CDTF">2021-04-01T12:33:43Z</dcterms:created>
  <dcterms:modified xsi:type="dcterms:W3CDTF">2021-04-06T18:20:07Z</dcterms:modified>
</cp:coreProperties>
</file>