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56" r:id="rId2"/>
    <p:sldId id="267" r:id="rId3"/>
    <p:sldId id="263" r:id="rId4"/>
    <p:sldId id="281" r:id="rId5"/>
    <p:sldId id="257" r:id="rId6"/>
    <p:sldId id="288" r:id="rId7"/>
    <p:sldId id="282" r:id="rId8"/>
    <p:sldId id="292" r:id="rId9"/>
    <p:sldId id="261" r:id="rId10"/>
    <p:sldId id="262" r:id="rId11"/>
    <p:sldId id="266" r:id="rId12"/>
    <p:sldId id="265" r:id="rId13"/>
    <p:sldId id="274" r:id="rId14"/>
    <p:sldId id="294" r:id="rId15"/>
    <p:sldId id="285" r:id="rId16"/>
    <p:sldId id="295" r:id="rId17"/>
    <p:sldId id="296" r:id="rId18"/>
    <p:sldId id="287" r:id="rId19"/>
    <p:sldId id="272" r:id="rId20"/>
    <p:sldId id="269" r:id="rId21"/>
    <p:sldId id="271" r:id="rId22"/>
    <p:sldId id="270" r:id="rId23"/>
    <p:sldId id="291" r:id="rId24"/>
    <p:sldId id="275" r:id="rId25"/>
    <p:sldId id="290" r:id="rId26"/>
    <p:sldId id="297" r:id="rId27"/>
    <p:sldId id="276" r:id="rId28"/>
    <p:sldId id="260" r:id="rId29"/>
    <p:sldId id="289" r:id="rId30"/>
    <p:sldId id="259"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6" autoAdjust="0"/>
    <p:restoredTop sz="76842" autoAdjust="0"/>
  </p:normalViewPr>
  <p:slideViewPr>
    <p:cSldViewPr snapToGrid="0">
      <p:cViewPr varScale="1">
        <p:scale>
          <a:sx n="88" d="100"/>
          <a:sy n="88" d="100"/>
        </p:scale>
        <p:origin x="1470"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5AF813-9A81-4C12-93A1-FB6B1C8BCC07}" type="datetimeFigureOut">
              <a:rPr lang="en-US" smtClean="0"/>
              <a:t>3/31/2021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DACC7CD-D707-47C0-96E9-3850F1D25678}" type="slidenum">
              <a:rPr lang="en-US" smtClean="0"/>
              <a:t>‹#›</a:t>
            </a:fld>
            <a:endParaRPr lang="en-US"/>
          </a:p>
        </p:txBody>
      </p:sp>
    </p:spTree>
    <p:extLst>
      <p:ext uri="{BB962C8B-B14F-4D97-AF65-F5344CB8AC3E}">
        <p14:creationId xmlns:p14="http://schemas.microsoft.com/office/powerpoint/2010/main" val="30294417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en.wikipedia.org/wiki/Erosion" TargetMode="External"/><Relationship Id="rId2" Type="http://schemas.openxmlformats.org/officeDocument/2006/relationships/slide" Target="../slides/slide15.xml"/><Relationship Id="rId1" Type="http://schemas.openxmlformats.org/officeDocument/2006/relationships/notesMaster" Target="../notesMasters/notesMaster1.xml"/><Relationship Id="rId4" Type="http://schemas.openxmlformats.org/officeDocument/2006/relationships/hyperlink" Target="https://en.wikipedia.org/wiki/Crop_yield" TargetMode="External"/></Relationships>
</file>

<file path=ppt/notesSlides/_rels/notesSlide12.xml.rels><?xml version="1.0" encoding="UTF-8" standalone="yes"?>
<Relationships xmlns="http://schemas.openxmlformats.org/package/2006/relationships"><Relationship Id="rId8" Type="http://schemas.openxmlformats.org/officeDocument/2006/relationships/hyperlink" Target="https://www.treasury.gov/resource-center/data-chart-center/interest-rates/pages/TextView.aspx?data=yieldYear&amp;year=2017" TargetMode="External"/><Relationship Id="rId3" Type="http://schemas.openxmlformats.org/officeDocument/2006/relationships/hyperlink" Target="https://en.wikipedia.org/wiki/Malaria" TargetMode="External"/><Relationship Id="rId7" Type="http://schemas.openxmlformats.org/officeDocument/2006/relationships/hyperlink" Target="https://www.tva.gov/Investors" TargetMode="External"/><Relationship Id="rId2" Type="http://schemas.openxmlformats.org/officeDocument/2006/relationships/slide" Target="../slides/slide16.xml"/><Relationship Id="rId1" Type="http://schemas.openxmlformats.org/officeDocument/2006/relationships/notesMaster" Target="../notesMasters/notesMaster1.xml"/><Relationship Id="rId6" Type="http://schemas.openxmlformats.org/officeDocument/2006/relationships/hyperlink" Target="https://www.tva.gov/About-TVA/TVA-at-a-Glance" TargetMode="External"/><Relationship Id="rId5" Type="http://schemas.openxmlformats.org/officeDocument/2006/relationships/hyperlink" Target="https://en.wikipedia.org/wiki/Crop_yield" TargetMode="External"/><Relationship Id="rId10" Type="http://schemas.openxmlformats.org/officeDocument/2006/relationships/hyperlink" Target="https://www.tva.gov/Newsroom/Press-Releases/TVA-Reports-Record-Net-Income-for-Fiscal-Year-2016" TargetMode="External"/><Relationship Id="rId4" Type="http://schemas.openxmlformats.org/officeDocument/2006/relationships/hyperlink" Target="https://en.wikipedia.org/wiki/Erosion" TargetMode="External"/><Relationship Id="rId9" Type="http://schemas.openxmlformats.org/officeDocument/2006/relationships/hyperlink" Target="https://www.tva.gov/Newsroom/Press-Releases/TVA-Prices-1B-10Year-Power-Bond-Offering" TargetMode="Externa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sfchronicle.com/business/article/PG-E-diverted-millions-from-burying-overhead-14897319.php"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en.wikipedia.org/wiki/Infrastructure" TargetMode="External"/><Relationship Id="rId2" Type="http://schemas.openxmlformats.org/officeDocument/2006/relationships/slide" Target="../slides/slide2.xml"/><Relationship Id="rId1" Type="http://schemas.openxmlformats.org/officeDocument/2006/relationships/notesMaster" Target="../notesMasters/notesMaster1.xml"/><Relationship Id="rId6" Type="http://schemas.openxmlformats.org/officeDocument/2006/relationships/hyperlink" Target="https://en.wikipedia.org/wiki/Competitor" TargetMode="External"/><Relationship Id="rId5" Type="http://schemas.openxmlformats.org/officeDocument/2006/relationships/hyperlink" Target="https://en.wikipedia.org/wiki/Barriers_to_entry" TargetMode="External"/><Relationship Id="rId4" Type="http://schemas.openxmlformats.org/officeDocument/2006/relationships/hyperlink" Target="https://en.wikipedia.org/wiki/Public_service" TargetMode="Externa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en.wikipedia.org/wiki/Pearl_Street_Station"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https://en.wikipedia.org/wiki/Edison_Illuminating_Company"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electric.coop/our-organization/history/" TargetMode="External"/><Relationship Id="rId7" Type="http://schemas.openxmlformats.org/officeDocument/2006/relationships/hyperlink" Target="https://en.wikipedia.org/wiki/Distribution_board" TargetMode="External"/><Relationship Id="rId2" Type="http://schemas.openxmlformats.org/officeDocument/2006/relationships/slide" Target="../slides/slide12.xml"/><Relationship Id="rId1" Type="http://schemas.openxmlformats.org/officeDocument/2006/relationships/notesMaster" Target="../notesMasters/notesMaster1.xml"/><Relationship Id="rId6" Type="http://schemas.openxmlformats.org/officeDocument/2006/relationships/hyperlink" Target="https://en.wikipedia.org/wiki/Ampere" TargetMode="External"/><Relationship Id="rId5" Type="http://schemas.openxmlformats.org/officeDocument/2006/relationships/hyperlink" Target="https://en.wikipedia.org/wiki/Barn" TargetMode="External"/><Relationship Id="rId4" Type="http://schemas.openxmlformats.org/officeDocument/2006/relationships/hyperlink" Target="https://en.wikipedia.org/wiki/Electrician"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This will be a patchy discussion – in my research, I didn’t find a lot of synthesized claims, just lots of case studies</a:t>
            </a:r>
          </a:p>
          <a:p>
            <a:pPr marL="228600" indent="-228600">
              <a:buAutoNum type="arabicPeriod"/>
            </a:pPr>
            <a:r>
              <a:rPr lang="en-US" dirty="0"/>
              <a:t>I urge you to differentiate GOVERNANCE from FINANCING</a:t>
            </a:r>
          </a:p>
          <a:p>
            <a:pPr marL="228600" indent="-228600">
              <a:buAutoNum type="arabicPeriod"/>
            </a:pPr>
            <a:r>
              <a:rPr lang="en-US" dirty="0"/>
              <a:t>Please interrupt and ask questions, almost every fact I learned, I also saw something that was an exception</a:t>
            </a:r>
          </a:p>
          <a:p>
            <a:pPr marL="228600" indent="-228600">
              <a:buAutoNum type="arabicPeriod"/>
            </a:pPr>
            <a:r>
              <a:rPr lang="en-US" dirty="0"/>
              <a:t>Not going to spend a lot of time motivating the broader context around climate change, other than to say that while climate change poses a massive challenge that presents immense future harm, responding to it is also an </a:t>
            </a:r>
            <a:r>
              <a:rPr lang="en-US" dirty="0" err="1"/>
              <a:t>opporuntity</a:t>
            </a:r>
            <a:r>
              <a:rPr lang="en-US" dirty="0"/>
              <a:t> to reduce inequality and redistribute wealth to the poorest populations</a:t>
            </a:r>
          </a:p>
        </p:txBody>
      </p:sp>
      <p:sp>
        <p:nvSpPr>
          <p:cNvPr id="4" name="Slide Number Placeholder 3"/>
          <p:cNvSpPr>
            <a:spLocks noGrp="1"/>
          </p:cNvSpPr>
          <p:nvPr>
            <p:ph type="sldNum" sz="quarter" idx="5"/>
          </p:nvPr>
        </p:nvSpPr>
        <p:spPr/>
        <p:txBody>
          <a:bodyPr/>
          <a:lstStyle/>
          <a:p>
            <a:fld id="{7DACC7CD-D707-47C0-96E9-3850F1D25678}" type="slidenum">
              <a:rPr lang="en-US" smtClean="0"/>
              <a:t>1</a:t>
            </a:fld>
            <a:endParaRPr lang="en-US"/>
          </a:p>
        </p:txBody>
      </p:sp>
    </p:spTree>
    <p:extLst>
      <p:ext uri="{BB962C8B-B14F-4D97-AF65-F5344CB8AC3E}">
        <p14:creationId xmlns:p14="http://schemas.microsoft.com/office/powerpoint/2010/main" val="1702896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0" i="0" dirty="0">
                <a:solidFill>
                  <a:srgbClr val="333333"/>
                </a:solidFill>
                <a:effectLst/>
                <a:latin typeface="Arial" panose="020B0604020202020204" pitchFamily="34" charset="0"/>
              </a:rPr>
              <a:t>A PMA’s – which is a federal agency - primary purpose is to market wholesale power, and it usually plays a role in transmission and electric power systems as well. </a:t>
            </a:r>
          </a:p>
          <a:p>
            <a:pPr marL="171450" indent="-171450">
              <a:buFont typeface="Arial" panose="020B0604020202020204" pitchFamily="34" charset="0"/>
              <a:buChar char="•"/>
            </a:pPr>
            <a:r>
              <a:rPr lang="en-US" b="0" i="0" dirty="0">
                <a:solidFill>
                  <a:srgbClr val="333333"/>
                </a:solidFill>
                <a:effectLst/>
                <a:latin typeface="Arial" panose="020B0604020202020204" pitchFamily="34" charset="0"/>
              </a:rPr>
              <a:t>Buying power mostly from hydro plants owned by the army corps of engineers</a:t>
            </a:r>
          </a:p>
          <a:p>
            <a:pPr marL="171450" indent="-171450">
              <a:buFont typeface="Arial" panose="020B0604020202020204" pitchFamily="34" charset="0"/>
              <a:buChar char="•"/>
            </a:pPr>
            <a:r>
              <a:rPr lang="en-US" b="0" i="0" dirty="0">
                <a:solidFill>
                  <a:srgbClr val="333333"/>
                </a:solidFill>
                <a:effectLst/>
                <a:latin typeface="Arial" panose="020B0604020202020204" pitchFamily="34" charset="0"/>
              </a:rPr>
              <a:t>PMAs also play a large role in transmission, both as transmission owners and transmission operators</a:t>
            </a:r>
          </a:p>
          <a:p>
            <a:pPr marL="171450" indent="-171450">
              <a:buFont typeface="Arial" panose="020B0604020202020204" pitchFamily="34" charset="0"/>
              <a:buChar char="•"/>
            </a:pPr>
            <a:r>
              <a:rPr lang="en-US" b="0" i="0" dirty="0">
                <a:solidFill>
                  <a:srgbClr val="333333"/>
                </a:solidFill>
                <a:effectLst/>
                <a:latin typeface="Arial" panose="020B0604020202020204" pitchFamily="34" charset="0"/>
              </a:rPr>
              <a:t>With some exceptions, the PMAs generally do not own electric generating plants.</a:t>
            </a:r>
          </a:p>
          <a:p>
            <a:pPr marL="171450" indent="-171450">
              <a:buFont typeface="Arial" panose="020B0604020202020204" pitchFamily="34" charset="0"/>
              <a:buChar char="•"/>
            </a:pPr>
            <a:r>
              <a:rPr lang="en-US" b="0" i="0" dirty="0">
                <a:solidFill>
                  <a:srgbClr val="333333"/>
                </a:solidFill>
                <a:effectLst/>
                <a:latin typeface="Arial" panose="020B0604020202020204" pitchFamily="34" charset="0"/>
              </a:rPr>
              <a:t>By federal statute, PMAs </a:t>
            </a:r>
            <a:r>
              <a:rPr lang="en-US" b="1" i="0" dirty="0">
                <a:solidFill>
                  <a:srgbClr val="333333"/>
                </a:solidFill>
                <a:effectLst/>
                <a:latin typeface="Arial" panose="020B0604020202020204" pitchFamily="34" charset="0"/>
              </a:rPr>
              <a:t>sell power primarily to preference customers</a:t>
            </a:r>
            <a:r>
              <a:rPr lang="en-US" b="0" i="0" dirty="0">
                <a:solidFill>
                  <a:srgbClr val="333333"/>
                </a:solidFill>
                <a:effectLst/>
                <a:latin typeface="Arial" panose="020B0604020202020204" pitchFamily="34" charset="0"/>
              </a:rPr>
              <a:t>, which largely consist of publicly-owned and cooperative-owned utilities</a:t>
            </a:r>
            <a:endParaRPr lang="en-US" dirty="0"/>
          </a:p>
        </p:txBody>
      </p:sp>
      <p:sp>
        <p:nvSpPr>
          <p:cNvPr id="4" name="Slide Number Placeholder 3"/>
          <p:cNvSpPr>
            <a:spLocks noGrp="1"/>
          </p:cNvSpPr>
          <p:nvPr>
            <p:ph type="sldNum" sz="quarter" idx="5"/>
          </p:nvPr>
        </p:nvSpPr>
        <p:spPr/>
        <p:txBody>
          <a:bodyPr/>
          <a:lstStyle/>
          <a:p>
            <a:fld id="{7DACC7CD-D707-47C0-96E9-3850F1D25678}" type="slidenum">
              <a:rPr lang="en-US" smtClean="0"/>
              <a:t>13</a:t>
            </a:fld>
            <a:endParaRPr lang="en-US"/>
          </a:p>
        </p:txBody>
      </p:sp>
    </p:spTree>
    <p:extLst>
      <p:ext uri="{BB962C8B-B14F-4D97-AF65-F5344CB8AC3E}">
        <p14:creationId xmlns:p14="http://schemas.microsoft.com/office/powerpoint/2010/main" val="29094187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spcBef>
                <a:spcPts val="0"/>
              </a:spcBef>
              <a:spcAft>
                <a:spcPts val="0"/>
              </a:spcAft>
              <a:buFont typeface="Arial" panose="020B0604020202020204" pitchFamily="34" charset="0"/>
              <a:buNone/>
            </a:pPr>
            <a:r>
              <a:rPr lang="en-US" sz="1200" b="1" i="0" dirty="0">
                <a:solidFill>
                  <a:srgbClr val="202122"/>
                </a:solidFill>
                <a:effectLst/>
                <a:latin typeface="Arial" panose="020B0604020202020204" pitchFamily="34" charset="0"/>
              </a:rPr>
              <a:t>Economic</a:t>
            </a:r>
          </a:p>
          <a:p>
            <a:pPr rtl="0" fontAlgn="base">
              <a:spcBef>
                <a:spcPts val="0"/>
              </a:spcBef>
              <a:spcAft>
                <a:spcPts val="0"/>
              </a:spcAft>
              <a:buFont typeface="Arial" panose="020B0604020202020204" pitchFamily="34" charset="0"/>
              <a:buNone/>
            </a:pPr>
            <a:r>
              <a:rPr lang="en-US" sz="1200" b="0" i="0" dirty="0">
                <a:solidFill>
                  <a:srgbClr val="202122"/>
                </a:solidFill>
                <a:effectLst/>
                <a:latin typeface="Arial" panose="020B0604020202020204" pitchFamily="34" charset="0"/>
              </a:rPr>
              <a:t>The average income in the rural area was $639 per year, with some families surviving on as little as $100 per year. Much of the land had been exhausted by poor farming practices, and the soil was </a:t>
            </a:r>
            <a:r>
              <a:rPr lang="en-US" sz="1200" b="0" i="0" u="none" strike="noStrike" dirty="0">
                <a:solidFill>
                  <a:srgbClr val="0645AD"/>
                </a:solidFill>
                <a:effectLst/>
                <a:latin typeface="Arial" panose="020B0604020202020204" pitchFamily="34" charset="0"/>
                <a:hlinkClick r:id="rId3" tooltip="Erosion"/>
              </a:rPr>
              <a:t>eroded</a:t>
            </a:r>
            <a:r>
              <a:rPr lang="en-US" sz="1200" b="0" i="0" dirty="0">
                <a:solidFill>
                  <a:srgbClr val="202122"/>
                </a:solidFill>
                <a:effectLst/>
                <a:latin typeface="Arial" panose="020B0604020202020204" pitchFamily="34" charset="0"/>
              </a:rPr>
              <a:t> and depleted. </a:t>
            </a:r>
            <a:r>
              <a:rPr lang="en-US" sz="1200" b="0" i="0" u="none" strike="noStrike" dirty="0">
                <a:solidFill>
                  <a:srgbClr val="0645AD"/>
                </a:solidFill>
                <a:effectLst/>
                <a:latin typeface="Arial" panose="020B0604020202020204" pitchFamily="34" charset="0"/>
                <a:hlinkClick r:id="rId4" tooltip="Crop yield"/>
              </a:rPr>
              <a:t>Crop yields</a:t>
            </a:r>
            <a:r>
              <a:rPr lang="en-US" sz="1200" b="0" i="0" dirty="0">
                <a:solidFill>
                  <a:srgbClr val="202122"/>
                </a:solidFill>
                <a:effectLst/>
                <a:latin typeface="Arial" panose="020B0604020202020204" pitchFamily="34" charset="0"/>
              </a:rPr>
              <a:t> had fallen, reducing farm incomes. The best timber had been cut, and 10% of forests were lost to fires each year</a:t>
            </a:r>
          </a:p>
          <a:p>
            <a:pPr rtl="0" fontAlgn="base">
              <a:spcBef>
                <a:spcPts val="0"/>
              </a:spcBef>
              <a:spcAft>
                <a:spcPts val="0"/>
              </a:spcAft>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7DACC7CD-D707-47C0-96E9-3850F1D25678}" type="slidenum">
              <a:rPr lang="en-US" smtClean="0"/>
              <a:t>15</a:t>
            </a:fld>
            <a:endParaRPr lang="en-US"/>
          </a:p>
        </p:txBody>
      </p:sp>
    </p:spTree>
    <p:extLst>
      <p:ext uri="{BB962C8B-B14F-4D97-AF65-F5344CB8AC3E}">
        <p14:creationId xmlns:p14="http://schemas.microsoft.com/office/powerpoint/2010/main" val="36776609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rgbClr val="000000"/>
                </a:solidFill>
              </a:rPr>
              <a:t>Regional Energy Resource Council </a:t>
            </a:r>
            <a:r>
              <a:rPr lang="en-US" sz="1200" dirty="0">
                <a:solidFill>
                  <a:srgbClr val="000000"/>
                </a:solidFill>
              </a:rPr>
              <a:t>- Comprising members of regional government, customers, academia and advocacy groups, the Regional Energy Resource Council provides guidance on how TVA manages its energy resources against competing objectives and values.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rgbClr val="000000"/>
                </a:solidFill>
              </a:rPr>
              <a:t>Regional Resource Stewardship Council </a:t>
            </a:r>
            <a:r>
              <a:rPr lang="en-US" sz="1200" dirty="0">
                <a:solidFill>
                  <a:srgbClr val="000000"/>
                </a:solidFill>
              </a:rPr>
              <a:t>- Comprised of members of regional government, customers, academia and advocacy groups, the Regional Resource Stewardship Council helps advise TVA in its efforts to manage the Tennessee River system against competing priorities and still provide maximum recreational benefit for all the residents of the Tennessee Valley.</a:t>
            </a:r>
          </a:p>
          <a:p>
            <a:r>
              <a:rPr lang="en-US" dirty="0"/>
              <a:t>-----</a:t>
            </a:r>
          </a:p>
          <a:p>
            <a:endParaRPr lang="en-US" dirty="0"/>
          </a:p>
          <a:p>
            <a:pPr rtl="0" fontAlgn="base">
              <a:spcBef>
                <a:spcPts val="0"/>
              </a:spcBef>
              <a:spcAft>
                <a:spcPts val="0"/>
              </a:spcAft>
              <a:buFont typeface="Arial" panose="020B0604020202020204" pitchFamily="34" charset="0"/>
              <a:buNone/>
            </a:pPr>
            <a:r>
              <a:rPr lang="en-US" sz="1600" b="1" i="0" dirty="0">
                <a:solidFill>
                  <a:srgbClr val="202122"/>
                </a:solidFill>
                <a:effectLst/>
                <a:latin typeface="Arial" panose="020B0604020202020204" pitchFamily="34" charset="0"/>
              </a:rPr>
              <a:t>Economic</a:t>
            </a:r>
          </a:p>
          <a:p>
            <a:pPr rtl="0" fontAlgn="base">
              <a:spcBef>
                <a:spcPts val="0"/>
              </a:spcBef>
              <a:spcAft>
                <a:spcPts val="0"/>
              </a:spcAft>
              <a:buFont typeface="Arial" panose="020B0604020202020204" pitchFamily="34" charset="0"/>
              <a:buNone/>
            </a:pPr>
            <a:r>
              <a:rPr lang="en-US" sz="1600" b="0" i="0" dirty="0">
                <a:solidFill>
                  <a:srgbClr val="202122"/>
                </a:solidFill>
                <a:effectLst/>
                <a:latin typeface="Arial" panose="020B0604020202020204" pitchFamily="34" charset="0"/>
              </a:rPr>
              <a:t>30 percent of the population was affected by </a:t>
            </a:r>
            <a:r>
              <a:rPr lang="en-US" sz="1600" b="0" i="0" u="none" strike="noStrike" dirty="0">
                <a:solidFill>
                  <a:srgbClr val="0645AD"/>
                </a:solidFill>
                <a:effectLst/>
                <a:latin typeface="Arial" panose="020B0604020202020204" pitchFamily="34" charset="0"/>
                <a:hlinkClick r:id="rId3" tooltip="Malaria"/>
              </a:rPr>
              <a:t>malaria</a:t>
            </a:r>
            <a:r>
              <a:rPr lang="en-US" sz="1600" b="0" i="0" dirty="0">
                <a:solidFill>
                  <a:srgbClr val="202122"/>
                </a:solidFill>
                <a:effectLst/>
                <a:latin typeface="Arial" panose="020B0604020202020204" pitchFamily="34" charset="0"/>
              </a:rPr>
              <a:t>. The average income in the rural area was $639 per year, with some families surviving on as little as $100 per year. Much of the land had been exhausted by poor farming practices, and the soil was </a:t>
            </a:r>
            <a:r>
              <a:rPr lang="en-US" sz="1600" b="0" i="0" u="none" strike="noStrike" dirty="0">
                <a:solidFill>
                  <a:srgbClr val="0645AD"/>
                </a:solidFill>
                <a:effectLst/>
                <a:latin typeface="Arial" panose="020B0604020202020204" pitchFamily="34" charset="0"/>
                <a:hlinkClick r:id="rId4" tooltip="Erosion"/>
              </a:rPr>
              <a:t>eroded</a:t>
            </a:r>
            <a:r>
              <a:rPr lang="en-US" sz="1600" b="0" i="0" dirty="0">
                <a:solidFill>
                  <a:srgbClr val="202122"/>
                </a:solidFill>
                <a:effectLst/>
                <a:latin typeface="Arial" panose="020B0604020202020204" pitchFamily="34" charset="0"/>
              </a:rPr>
              <a:t> and depleted. </a:t>
            </a:r>
            <a:r>
              <a:rPr lang="en-US" sz="1600" b="0" i="0" u="none" strike="noStrike" dirty="0">
                <a:solidFill>
                  <a:srgbClr val="0645AD"/>
                </a:solidFill>
                <a:effectLst/>
                <a:latin typeface="Arial" panose="020B0604020202020204" pitchFamily="34" charset="0"/>
                <a:hlinkClick r:id="rId5" tooltip="Crop yield"/>
              </a:rPr>
              <a:t>Crop yields</a:t>
            </a:r>
            <a:r>
              <a:rPr lang="en-US" sz="1600" b="0" i="0" dirty="0">
                <a:solidFill>
                  <a:srgbClr val="202122"/>
                </a:solidFill>
                <a:effectLst/>
                <a:latin typeface="Arial" panose="020B0604020202020204" pitchFamily="34" charset="0"/>
              </a:rPr>
              <a:t> had fallen, reducing farm incomes. The best timber had been cut, and 10% of forests were lost to fires each year</a:t>
            </a:r>
          </a:p>
          <a:p>
            <a:pPr rtl="0" fontAlgn="base">
              <a:spcBef>
                <a:spcPts val="0"/>
              </a:spcBef>
              <a:spcAft>
                <a:spcPts val="0"/>
              </a:spcAft>
              <a:buFont typeface="Arial" panose="020B0604020202020204" pitchFamily="34" charset="0"/>
              <a:buNone/>
            </a:pPr>
            <a:endParaRPr lang="en-US" sz="1100" b="1" i="0" u="none" strike="noStrike" dirty="0">
              <a:solidFill>
                <a:srgbClr val="000000"/>
              </a:solidFill>
              <a:effectLst/>
              <a:latin typeface="Arial" panose="020B0604020202020204" pitchFamily="34" charset="0"/>
            </a:endParaRPr>
          </a:p>
          <a:p>
            <a:pPr rtl="0" fontAlgn="base">
              <a:spcBef>
                <a:spcPts val="0"/>
              </a:spcBef>
              <a:spcAft>
                <a:spcPts val="0"/>
              </a:spcAft>
              <a:buFont typeface="Arial" panose="020B0604020202020204" pitchFamily="34" charset="0"/>
              <a:buNone/>
            </a:pPr>
            <a:r>
              <a:rPr lang="en-US" sz="1100" b="1" i="0" u="none" strike="noStrike" dirty="0">
                <a:solidFill>
                  <a:srgbClr val="000000"/>
                </a:solidFill>
                <a:effectLst/>
                <a:latin typeface="Arial" panose="020B0604020202020204" pitchFamily="34" charset="0"/>
              </a:rPr>
              <a:t>How is TVA funded:</a:t>
            </a:r>
            <a:r>
              <a:rPr lang="en-US" sz="1100" b="0" i="0" u="none" strike="noStrike" dirty="0">
                <a:solidFill>
                  <a:srgbClr val="000000"/>
                </a:solidFill>
                <a:effectLst/>
                <a:latin typeface="Arial" panose="020B0604020202020204" pitchFamily="34" charset="0"/>
              </a:rPr>
              <a:t> </a:t>
            </a:r>
          </a:p>
          <a:p>
            <a:pPr marL="742950" lvl="1" indent="-285750" rtl="0" fontAlgn="base">
              <a:spcBef>
                <a:spcPts val="0"/>
              </a:spcBef>
              <a:spcAft>
                <a:spcPts val="0"/>
              </a:spcAft>
              <a:buFont typeface="Arial" panose="020B0604020202020204" pitchFamily="34" charset="0"/>
              <a:buChar char="•"/>
            </a:pPr>
            <a:r>
              <a:rPr lang="en-US" sz="1100" b="0" i="0" u="none" strike="noStrike" dirty="0">
                <a:solidFill>
                  <a:srgbClr val="000000"/>
                </a:solidFill>
                <a:effectLst/>
                <a:latin typeface="Arial" panose="020B0604020202020204" pitchFamily="34" charset="0"/>
              </a:rPr>
              <a:t>In fiscal year 2018, TVA's operating revenue was $11.2 billion. TVA receives no public tax dollars; instead, it finances all of its programs, including those for environmental protection, integrated river management, and economic development, almost entirely through power sales and power program financings.</a:t>
            </a:r>
          </a:p>
          <a:p>
            <a:pPr marL="742950" lvl="1" indent="-285750" rtl="0" fontAlgn="base">
              <a:spcBef>
                <a:spcPts val="0"/>
              </a:spcBef>
              <a:spcAft>
                <a:spcPts val="0"/>
              </a:spcAft>
              <a:buFont typeface="Arial" panose="020B0604020202020204" pitchFamily="34" charset="0"/>
              <a:buChar char="•"/>
            </a:pPr>
            <a:r>
              <a:rPr lang="en-US" sz="1100" b="0" i="0" u="none" strike="noStrike" dirty="0">
                <a:solidFill>
                  <a:srgbClr val="000000"/>
                </a:solidFill>
                <a:effectLst/>
                <a:latin typeface="Arial" panose="020B0604020202020204" pitchFamily="34" charset="0"/>
              </a:rPr>
              <a:t>TVA is now fully self-financing, funding virtually all operations through electricity sales and power system bond financing. TVA sets rates as low as feasible and reinvests net income from power sales into power system improvements and economic development initiatives. TVA makes no profit and receives no tax money [</a:t>
            </a:r>
            <a:r>
              <a:rPr lang="en-US" sz="1100" b="0" i="0" u="sng" strike="noStrike" dirty="0">
                <a:solidFill>
                  <a:srgbClr val="1155CC"/>
                </a:solidFill>
                <a:effectLst/>
                <a:latin typeface="Arial" panose="020B0604020202020204" pitchFamily="34" charset="0"/>
                <a:hlinkClick r:id="rId6"/>
              </a:rPr>
              <a:t>ref</a:t>
            </a:r>
            <a:r>
              <a:rPr lang="en-US" sz="1100" b="0" i="0" u="none" strike="noStrike" dirty="0">
                <a:solidFill>
                  <a:srgbClr val="000000"/>
                </a:solidFill>
                <a:effectLst/>
                <a:latin typeface="Arial" panose="020B0604020202020204" pitchFamily="34" charset="0"/>
              </a:rPr>
              <a:t>]</a:t>
            </a:r>
          </a:p>
          <a:p>
            <a:r>
              <a:rPr lang="en-US" sz="1100" b="0" i="0" u="sng" strike="noStrike" dirty="0">
                <a:solidFill>
                  <a:srgbClr val="1155CC"/>
                </a:solidFill>
                <a:effectLst/>
                <a:latin typeface="Arial" panose="020B0604020202020204" pitchFamily="34" charset="0"/>
                <a:hlinkClick r:id="rId7"/>
              </a:rPr>
              <a:t>TVA issues bonds</a:t>
            </a:r>
            <a:r>
              <a:rPr lang="en-US" sz="1100" b="0" i="0" u="none" strike="noStrike" dirty="0">
                <a:solidFill>
                  <a:srgbClr val="000000"/>
                </a:solidFill>
                <a:effectLst/>
                <a:latin typeface="Arial" panose="020B0604020202020204" pitchFamily="34" charset="0"/>
              </a:rPr>
              <a:t> - federal 10 year treasury was </a:t>
            </a:r>
            <a:r>
              <a:rPr lang="en-US" sz="1100" b="0" i="0" u="sng" strike="noStrike" dirty="0">
                <a:solidFill>
                  <a:srgbClr val="1155CC"/>
                </a:solidFill>
                <a:effectLst/>
                <a:latin typeface="Arial" panose="020B0604020202020204" pitchFamily="34" charset="0"/>
                <a:hlinkClick r:id="rId8"/>
              </a:rPr>
              <a:t>2.45% in March 2017</a:t>
            </a:r>
            <a:r>
              <a:rPr lang="en-US" sz="1100" b="0" i="0" u="none" strike="noStrike" dirty="0">
                <a:solidFill>
                  <a:srgbClr val="000000"/>
                </a:solidFill>
                <a:effectLst/>
                <a:latin typeface="Arial" panose="020B0604020202020204" pitchFamily="34" charset="0"/>
              </a:rPr>
              <a:t>; TVA was </a:t>
            </a:r>
            <a:r>
              <a:rPr lang="en-US" sz="1100" b="0" i="0" u="sng" strike="noStrike" dirty="0">
                <a:solidFill>
                  <a:srgbClr val="1155CC"/>
                </a:solidFill>
                <a:effectLst/>
                <a:latin typeface="Arial" panose="020B0604020202020204" pitchFamily="34" charset="0"/>
                <a:hlinkClick r:id="rId9"/>
              </a:rPr>
              <a:t>2.9% in Feb 2017</a:t>
            </a:r>
            <a:r>
              <a:rPr lang="en-US" sz="1100" b="0" i="0" u="none" strike="noStrike" dirty="0">
                <a:solidFill>
                  <a:srgbClr val="000000"/>
                </a:solidFill>
                <a:effectLst/>
                <a:latin typeface="Arial" panose="020B0604020202020204" pitchFamily="34" charset="0"/>
              </a:rPr>
              <a:t>. I.e. very low risk even though the bonds aren’t backed by federal government(?).</a:t>
            </a:r>
          </a:p>
          <a:p>
            <a:endParaRPr lang="en-US" sz="1100" b="0" i="0" u="none" strike="noStrike" dirty="0">
              <a:solidFill>
                <a:srgbClr val="000000"/>
              </a:solidFill>
              <a:effectLst/>
              <a:latin typeface="Arial" panose="020B0604020202020204" pitchFamily="34" charset="0"/>
            </a:endParaRPr>
          </a:p>
          <a:p>
            <a:pPr rtl="0" fontAlgn="base">
              <a:spcBef>
                <a:spcPts val="0"/>
              </a:spcBef>
              <a:spcAft>
                <a:spcPts val="0"/>
              </a:spcAft>
              <a:buFont typeface="Arial" panose="020B0604020202020204" pitchFamily="34" charset="0"/>
              <a:buChar char="•"/>
            </a:pPr>
            <a:r>
              <a:rPr lang="en-US" sz="1800" b="1" i="0" u="none" strike="noStrike" dirty="0">
                <a:solidFill>
                  <a:srgbClr val="000000"/>
                </a:solidFill>
                <a:effectLst/>
                <a:latin typeface="Arial" panose="020B0604020202020204" pitchFamily="34" charset="0"/>
              </a:rPr>
              <a:t>What does TVA do with profits or losses?</a:t>
            </a:r>
          </a:p>
          <a:p>
            <a:r>
              <a:rPr lang="en-US" sz="1800" b="0" i="0" u="none" strike="noStrike" dirty="0">
                <a:solidFill>
                  <a:srgbClr val="000000"/>
                </a:solidFill>
                <a:effectLst/>
                <a:latin typeface="Arial" panose="020B0604020202020204" pitchFamily="34" charset="0"/>
              </a:rPr>
              <a:t>“As a wholly-owned government corporation, income from TVA’s operating activities is invested back into its power system. TVA invested almost $3 billion in the power system during 2016 while only raising debt by less than $100 million.” (</a:t>
            </a:r>
            <a:r>
              <a:rPr lang="en-US" sz="1800" b="0" i="0" u="sng" strike="noStrike" dirty="0">
                <a:solidFill>
                  <a:srgbClr val="1155CC"/>
                </a:solidFill>
                <a:effectLst/>
                <a:latin typeface="Arial" panose="020B0604020202020204" pitchFamily="34" charset="0"/>
                <a:hlinkClick r:id="rId10"/>
              </a:rPr>
              <a:t>ref</a:t>
            </a:r>
            <a:r>
              <a:rPr lang="en-US" sz="1800" b="0" i="0" u="none" strike="noStrike" dirty="0">
                <a:solidFill>
                  <a:srgbClr val="000000"/>
                </a:solidFill>
                <a:effectLst/>
                <a:latin typeface="Arial" panose="020B0604020202020204" pitchFamily="34" charset="0"/>
              </a:rPr>
              <a:t>)</a:t>
            </a:r>
          </a:p>
          <a:p>
            <a:r>
              <a:rPr lang="en-US" sz="1800" b="0" i="0" u="none" strike="noStrike" dirty="0">
                <a:solidFill>
                  <a:srgbClr val="000000"/>
                </a:solidFill>
                <a:effectLst/>
                <a:latin typeface="Arial" panose="020B0604020202020204" pitchFamily="34" charset="0"/>
              </a:rPr>
              <a:t>----</a:t>
            </a:r>
          </a:p>
          <a:p>
            <a:r>
              <a:rPr lang="en-US" sz="1800" b="1" i="0" u="none" strike="noStrike" dirty="0">
                <a:solidFill>
                  <a:srgbClr val="000000"/>
                </a:solidFill>
                <a:effectLst/>
                <a:latin typeface="Arial" panose="020B0604020202020204" pitchFamily="34" charset="0"/>
              </a:rPr>
              <a:t>Recent changes: </a:t>
            </a:r>
            <a:r>
              <a:rPr lang="en-US" sz="1800" b="0" i="0" u="none" strike="noStrike" dirty="0">
                <a:solidFill>
                  <a:srgbClr val="000000"/>
                </a:solidFill>
                <a:effectLst/>
                <a:latin typeface="Arial" panose="020B0604020202020204" pitchFamily="34" charset="0"/>
              </a:rPr>
              <a:t>It cut operating costs by nearly $950 million a year, reduced its workforce by more than half, increased the generating capacity of its plants, and developed a plan to meet the energy needs of the Tennessee Valley through the year 2020.</a:t>
            </a:r>
            <a:endParaRPr lang="en-US" dirty="0"/>
          </a:p>
          <a:p>
            <a:endParaRPr lang="en-US" dirty="0"/>
          </a:p>
        </p:txBody>
      </p:sp>
      <p:sp>
        <p:nvSpPr>
          <p:cNvPr id="4" name="Slide Number Placeholder 3"/>
          <p:cNvSpPr>
            <a:spLocks noGrp="1"/>
          </p:cNvSpPr>
          <p:nvPr>
            <p:ph type="sldNum" sz="quarter" idx="5"/>
          </p:nvPr>
        </p:nvSpPr>
        <p:spPr/>
        <p:txBody>
          <a:bodyPr/>
          <a:lstStyle/>
          <a:p>
            <a:fld id="{7DACC7CD-D707-47C0-96E9-3850F1D25678}" type="slidenum">
              <a:rPr lang="en-US" smtClean="0"/>
              <a:t>16</a:t>
            </a:fld>
            <a:endParaRPr lang="en-US"/>
          </a:p>
        </p:txBody>
      </p:sp>
    </p:spTree>
    <p:extLst>
      <p:ext uri="{BB962C8B-B14F-4D97-AF65-F5344CB8AC3E}">
        <p14:creationId xmlns:p14="http://schemas.microsoft.com/office/powerpoint/2010/main" val="39157211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30% of population affected by malaria – from the anopheles mosquitoes</a:t>
            </a:r>
          </a:p>
          <a:p>
            <a:endParaRPr lang="en-US" dirty="0"/>
          </a:p>
        </p:txBody>
      </p:sp>
      <p:sp>
        <p:nvSpPr>
          <p:cNvPr id="4" name="Slide Number Placeholder 3"/>
          <p:cNvSpPr>
            <a:spLocks noGrp="1"/>
          </p:cNvSpPr>
          <p:nvPr>
            <p:ph type="sldNum" sz="quarter" idx="5"/>
          </p:nvPr>
        </p:nvSpPr>
        <p:spPr/>
        <p:txBody>
          <a:bodyPr/>
          <a:lstStyle/>
          <a:p>
            <a:fld id="{7DACC7CD-D707-47C0-96E9-3850F1D25678}" type="slidenum">
              <a:rPr lang="en-US" smtClean="0"/>
              <a:t>17</a:t>
            </a:fld>
            <a:endParaRPr lang="en-US"/>
          </a:p>
        </p:txBody>
      </p:sp>
    </p:spTree>
    <p:extLst>
      <p:ext uri="{BB962C8B-B14F-4D97-AF65-F5344CB8AC3E}">
        <p14:creationId xmlns:p14="http://schemas.microsoft.com/office/powerpoint/2010/main" val="19278592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spcBef>
                <a:spcPts val="0"/>
              </a:spcBef>
              <a:spcAft>
                <a:spcPts val="0"/>
              </a:spcAft>
              <a:buFont typeface="Arial" panose="020B0604020202020204" pitchFamily="34" charset="0"/>
              <a:buNone/>
            </a:pPr>
            <a:r>
              <a:rPr lang="en-US" sz="1100" b="1" i="0" u="none" strike="noStrike" dirty="0">
                <a:solidFill>
                  <a:srgbClr val="000000"/>
                </a:solidFill>
                <a:effectLst/>
                <a:latin typeface="Arial" panose="020B0604020202020204" pitchFamily="34" charset="0"/>
              </a:rPr>
              <a:t>More recently: </a:t>
            </a: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a:pPr>
            <a:r>
              <a:rPr lang="en-US" sz="1800" b="0" i="0" u="none" strike="noStrike" dirty="0">
                <a:solidFill>
                  <a:srgbClr val="000000"/>
                </a:solidFill>
                <a:effectLst/>
                <a:latin typeface="Arial" panose="020B0604020202020204" pitchFamily="34" charset="0"/>
              </a:rPr>
              <a:t>- It cut operating costs by nearly $950 million a year, reduced its workforce by more than half, increased the generating capacity of its plants, and developed a plan to meet the energy needs of the Tennessee Valley through the year 2020.</a:t>
            </a:r>
            <a:endParaRPr lang="en-US" sz="1800" b="1" i="0" u="none" strike="noStrike" dirty="0">
              <a:solidFill>
                <a:srgbClr val="000000"/>
              </a:solidFill>
              <a:effectLst/>
              <a:latin typeface="Arial" panose="020B0604020202020204" pitchFamily="34" charset="0"/>
            </a:endParaRPr>
          </a:p>
          <a:p>
            <a:pPr rtl="0" fontAlgn="base">
              <a:spcBef>
                <a:spcPts val="0"/>
              </a:spcBef>
              <a:spcAft>
                <a:spcPts val="0"/>
              </a:spcAft>
              <a:buFont typeface="Arial" panose="020B0604020202020204" pitchFamily="34" charset="0"/>
              <a:buNone/>
            </a:pPr>
            <a:r>
              <a:rPr lang="en-US" dirty="0"/>
              <a:t>- Shut down some coal plants</a:t>
            </a:r>
          </a:p>
        </p:txBody>
      </p:sp>
      <p:sp>
        <p:nvSpPr>
          <p:cNvPr id="4" name="Slide Number Placeholder 3"/>
          <p:cNvSpPr>
            <a:spLocks noGrp="1"/>
          </p:cNvSpPr>
          <p:nvPr>
            <p:ph type="sldNum" sz="quarter" idx="5"/>
          </p:nvPr>
        </p:nvSpPr>
        <p:spPr/>
        <p:txBody>
          <a:bodyPr/>
          <a:lstStyle/>
          <a:p>
            <a:fld id="{7DACC7CD-D707-47C0-96E9-3850F1D25678}" type="slidenum">
              <a:rPr lang="en-US" smtClean="0"/>
              <a:t>18</a:t>
            </a:fld>
            <a:endParaRPr lang="en-US"/>
          </a:p>
        </p:txBody>
      </p:sp>
    </p:spTree>
    <p:extLst>
      <p:ext uri="{BB962C8B-B14F-4D97-AF65-F5344CB8AC3E}">
        <p14:creationId xmlns:p14="http://schemas.microsoft.com/office/powerpoint/2010/main" val="9553459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of the largest and deadliest fires in history – started by a </a:t>
            </a:r>
          </a:p>
        </p:txBody>
      </p:sp>
      <p:sp>
        <p:nvSpPr>
          <p:cNvPr id="4" name="Slide Number Placeholder 3"/>
          <p:cNvSpPr>
            <a:spLocks noGrp="1"/>
          </p:cNvSpPr>
          <p:nvPr>
            <p:ph type="sldNum" sz="quarter" idx="5"/>
          </p:nvPr>
        </p:nvSpPr>
        <p:spPr/>
        <p:txBody>
          <a:bodyPr/>
          <a:lstStyle/>
          <a:p>
            <a:fld id="{7DACC7CD-D707-47C0-96E9-3850F1D25678}" type="slidenum">
              <a:rPr lang="en-US" smtClean="0"/>
              <a:t>19</a:t>
            </a:fld>
            <a:endParaRPr lang="en-US"/>
          </a:p>
        </p:txBody>
      </p:sp>
    </p:spTree>
    <p:extLst>
      <p:ext uri="{BB962C8B-B14F-4D97-AF65-F5344CB8AC3E}">
        <p14:creationId xmlns:p14="http://schemas.microsoft.com/office/powerpoint/2010/main" val="42779296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dirty="0"/>
          </a:p>
          <a:p>
            <a:pPr marL="171450" indent="-171450">
              <a:buFontTx/>
              <a:buChar char="-"/>
            </a:pPr>
            <a:endParaRPr lang="en-US" dirty="0"/>
          </a:p>
        </p:txBody>
      </p:sp>
      <p:sp>
        <p:nvSpPr>
          <p:cNvPr id="4" name="Slide Number Placeholder 3"/>
          <p:cNvSpPr>
            <a:spLocks noGrp="1"/>
          </p:cNvSpPr>
          <p:nvPr>
            <p:ph type="sldNum" sz="quarter" idx="5"/>
          </p:nvPr>
        </p:nvSpPr>
        <p:spPr/>
        <p:txBody>
          <a:bodyPr/>
          <a:lstStyle/>
          <a:p>
            <a:fld id="{7DACC7CD-D707-47C0-96E9-3850F1D25678}" type="slidenum">
              <a:rPr lang="en-US" smtClean="0"/>
              <a:t>20</a:t>
            </a:fld>
            <a:endParaRPr lang="en-US"/>
          </a:p>
        </p:txBody>
      </p:sp>
    </p:spTree>
    <p:extLst>
      <p:ext uri="{BB962C8B-B14F-4D97-AF65-F5344CB8AC3E}">
        <p14:creationId xmlns:p14="http://schemas.microsoft.com/office/powerpoint/2010/main" val="32709886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dirty="0"/>
              <a:t>LIABILITY/ACCOUNTABILITY:</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b="0" i="0" dirty="0">
                <a:solidFill>
                  <a:srgbClr val="111111"/>
                </a:solidFill>
                <a:effectLst/>
                <a:latin typeface="PT Serif"/>
              </a:rPr>
              <a:t>A federal judge found the company increased investor dividends instead of removing trees that could pull down wires</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b="0" i="0" dirty="0">
                <a:solidFill>
                  <a:srgbClr val="111111"/>
                </a:solidFill>
                <a:effectLst/>
                <a:latin typeface="PT Serif"/>
              </a:rPr>
              <a:t>an audit found the company </a:t>
            </a:r>
            <a:r>
              <a:rPr lang="en-US" b="0" i="0" u="none" strike="noStrike" dirty="0">
                <a:effectLst/>
                <a:latin typeface="PT Serif"/>
                <a:hlinkClick r:id="rId3"/>
              </a:rPr>
              <a:t>diverted</a:t>
            </a:r>
            <a:r>
              <a:rPr lang="en-US" b="0" i="0" dirty="0">
                <a:solidFill>
                  <a:srgbClr val="111111"/>
                </a:solidFill>
                <a:effectLst/>
                <a:latin typeface="PT Serif"/>
              </a:rPr>
              <a:t> $123 million earmarked for burying lines underground over the last 10 years.</a:t>
            </a:r>
            <a:endParaRPr lang="en-US" dirty="0"/>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a:t>80s/90s got rid of training program for (“</a:t>
            </a:r>
            <a:r>
              <a:rPr lang="en-US" dirty="0" err="1"/>
              <a:t>troublemen</a:t>
            </a:r>
            <a:r>
              <a:rPr lang="en-US" dirty="0"/>
              <a:t>”) people who would inspect 5% of the lines each year - people were just trained by the manager which eroded training/accountability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a:t>Copy and pasting: “</a:t>
            </a:r>
            <a:r>
              <a:rPr lang="en-US" dirty="0">
                <a:effectLst/>
                <a:latin typeface="Times New Roman" panose="02020603050405020304" pitchFamily="18" charset="0"/>
              </a:rPr>
              <a:t>Recall the six steel towers numbered 22/187 through 23/192 ceased to exist in December 2012 due to the catastrophic failure and were replaced by a “Shoe Fly” consisting of 15 wood poles in January 2013 until the towers were permanently replaced in 2016. However, according to this 2014 report, those missing towers were physically inspected in August 2014, including a previously documented issue on tower 22/188. The previously documented issue on Tower 22/188 was the replacement of the parallel groove connectors identified during the 2009 Detailed Ground Inspection. “</a:t>
            </a:r>
            <a:endParaRPr lang="en-US" b="1" dirty="0">
              <a:effectLst/>
              <a:latin typeface="Times New Roman" panose="02020603050405020304" pitchFamily="18" charset="0"/>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b="1" dirty="0">
                <a:effectLst/>
                <a:latin typeface="Times New Roman" panose="02020603050405020304" pitchFamily="18" charset="0"/>
              </a:rPr>
              <a:t>No liabilities because no one’s been officially trained – no base level of competence, then it’s no one’s fault</a:t>
            </a:r>
          </a:p>
          <a:p>
            <a:pPr marL="0" indent="0">
              <a:buFontTx/>
              <a:buNone/>
            </a:pPr>
            <a:endParaRPr lang="en-US" dirty="0"/>
          </a:p>
          <a:p>
            <a:pPr marL="0" indent="0">
              <a:buFontTx/>
              <a:buNone/>
            </a:pPr>
            <a:endParaRPr lang="en-US" dirty="0"/>
          </a:p>
          <a:p>
            <a:pPr marL="0" indent="0">
              <a:buFontTx/>
              <a:buNone/>
            </a:pPr>
            <a:r>
              <a:rPr lang="en-US" dirty="0"/>
              <a:t>INCENTIVE system:</a:t>
            </a:r>
            <a:endParaRPr lang="en-US" b="0" dirty="0"/>
          </a:p>
          <a:p>
            <a:pPr marL="171450" indent="-171450">
              <a:buFontTx/>
              <a:buChar char="-"/>
            </a:pPr>
            <a:r>
              <a:rPr lang="en-US" b="1" dirty="0"/>
              <a:t>Jumps out: </a:t>
            </a:r>
            <a:r>
              <a:rPr lang="en-US" dirty="0"/>
              <a:t>management/staffers were getting renumeration/rewards based on how far under budget they come – don’t look for issues – don’t train staff to look for issues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effectLst/>
              <a:latin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171450" lvl="0" indent="-171450">
              <a:buFontTx/>
              <a:buChar char="-"/>
            </a:pPr>
            <a:r>
              <a:rPr lang="en-US" dirty="0">
                <a:effectLst/>
                <a:latin typeface="Times New Roman" panose="02020603050405020304" pitchFamily="18" charset="0"/>
              </a:rPr>
              <a:t>“Although several PG&amp;E transmission line employees referred to the ETPM as “The Bible” and asserted strict compliance with the standards and policies of the ETPM, the totality of the evidence shows that on the Caribou-Palermo line, the ETPM was not followed.”</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a:effectLst/>
                <a:latin typeface="Times New Roman" panose="02020603050405020304" pitchFamily="18" charset="0"/>
              </a:rPr>
              <a:t>The evidence clearly established that on the Caribou-Palermo line, PG&amp;E interpreted the mandate of “require” as discretionary.</a:t>
            </a:r>
          </a:p>
          <a:p>
            <a:pPr marL="171450" lvl="0" indent="-171450">
              <a:buFontTx/>
              <a:buChar char="-"/>
            </a:pPr>
            <a:r>
              <a:rPr lang="en-US" dirty="0">
                <a:effectLst/>
                <a:latin typeface="Times New Roman" panose="02020603050405020304" pitchFamily="18" charset="0"/>
              </a:rPr>
              <a:t>“One former </a:t>
            </a:r>
            <a:r>
              <a:rPr lang="en-US" dirty="0" err="1">
                <a:effectLst/>
                <a:latin typeface="Times New Roman" panose="02020603050405020304" pitchFamily="18" charset="0"/>
              </a:rPr>
              <a:t>troubleman</a:t>
            </a:r>
            <a:r>
              <a:rPr lang="en-US" dirty="0">
                <a:effectLst/>
                <a:latin typeface="Times New Roman" panose="02020603050405020304" pitchFamily="18" charset="0"/>
              </a:rPr>
              <a:t> admitted he did not like flying the Feather River Canyon transmission lines and, whenever possible, assigned an available lineman to complete the routine air patrols. According to the former </a:t>
            </a:r>
            <a:r>
              <a:rPr lang="en-US" dirty="0" err="1">
                <a:effectLst/>
                <a:latin typeface="Times New Roman" panose="02020603050405020304" pitchFamily="18" charset="0"/>
              </a:rPr>
              <a:t>troubleman</a:t>
            </a:r>
            <a:r>
              <a:rPr lang="en-US" dirty="0">
                <a:effectLst/>
                <a:latin typeface="Times New Roman" panose="02020603050405020304" pitchFamily="18" charset="0"/>
              </a:rPr>
              <a:t>, after the lineman completed the air patrol the </a:t>
            </a:r>
            <a:r>
              <a:rPr lang="en-US" dirty="0" err="1">
                <a:effectLst/>
                <a:latin typeface="Times New Roman" panose="02020603050405020304" pitchFamily="18" charset="0"/>
              </a:rPr>
              <a:t>troubleman</a:t>
            </a:r>
            <a:r>
              <a:rPr lang="en-US" dirty="0">
                <a:effectLst/>
                <a:latin typeface="Times New Roman" panose="02020603050405020304" pitchFamily="18" charset="0"/>
              </a:rPr>
              <a:t> would use the lineman’s notes to complete the patrol report and submit the report as if the former </a:t>
            </a:r>
            <a:r>
              <a:rPr lang="en-US" dirty="0" err="1">
                <a:effectLst/>
                <a:latin typeface="Times New Roman" panose="02020603050405020304" pitchFamily="18" charset="0"/>
              </a:rPr>
              <a:t>troubleman</a:t>
            </a:r>
            <a:r>
              <a:rPr lang="en-US" dirty="0">
                <a:effectLst/>
                <a:latin typeface="Times New Roman" panose="02020603050405020304" pitchFamily="18" charset="0"/>
              </a:rPr>
              <a:t> had personally completed the patrol. “ (</a:t>
            </a:r>
            <a:r>
              <a:rPr lang="en-US" dirty="0" err="1">
                <a:effectLst/>
                <a:latin typeface="Times New Roman" panose="02020603050405020304" pitchFamily="18" charset="0"/>
              </a:rPr>
              <a:t>pg</a:t>
            </a:r>
            <a:r>
              <a:rPr lang="en-US" dirty="0">
                <a:effectLst/>
                <a:latin typeface="Times New Roman" panose="02020603050405020304" pitchFamily="18" charset="0"/>
              </a:rPr>
              <a:t> 40)</a:t>
            </a:r>
          </a:p>
          <a:p>
            <a:pPr marL="0" lvl="0" indent="0">
              <a:buFontTx/>
              <a:buNone/>
            </a:pPr>
            <a:r>
              <a:rPr lang="en-US" dirty="0">
                <a:effectLst/>
                <a:latin typeface="Times New Roman" panose="02020603050405020304" pitchFamily="18" charset="0"/>
              </a:rPr>
              <a:t>-----</a:t>
            </a:r>
          </a:p>
          <a:p>
            <a:pPr algn="l"/>
            <a:r>
              <a:rPr lang="en-US" dirty="0">
                <a:effectLst/>
                <a:latin typeface="Times New Roman" panose="02020603050405020304" pitchFamily="18" charset="0"/>
              </a:rPr>
              <a:t>COMPARISON to </a:t>
            </a:r>
            <a:r>
              <a:rPr lang="en-US" b="1" i="0" dirty="0">
                <a:solidFill>
                  <a:srgbClr val="111111"/>
                </a:solidFill>
                <a:effectLst/>
                <a:latin typeface="PT Serif"/>
              </a:rPr>
              <a:t>Silicon Valley Power</a:t>
            </a:r>
          </a:p>
          <a:p>
            <a:pPr algn="l"/>
            <a:r>
              <a:rPr lang="en-US" b="0" i="0" dirty="0">
                <a:solidFill>
                  <a:srgbClr val="111111"/>
                </a:solidFill>
                <a:effectLst/>
                <a:latin typeface="PT Serif"/>
              </a:rPr>
              <a:t>SVP - </a:t>
            </a:r>
            <a:r>
              <a:rPr lang="en-US" b="1" i="0" dirty="0">
                <a:solidFill>
                  <a:srgbClr val="111111"/>
                </a:solidFill>
                <a:effectLst/>
                <a:latin typeface="PT Serif"/>
              </a:rPr>
              <a:t>86 minutes</a:t>
            </a:r>
            <a:r>
              <a:rPr lang="en-US" b="0" i="0" dirty="0">
                <a:solidFill>
                  <a:srgbClr val="111111"/>
                </a:solidFill>
                <a:effectLst/>
                <a:latin typeface="PT Serif"/>
              </a:rPr>
              <a:t> to reconnect after outage</a:t>
            </a:r>
          </a:p>
          <a:p>
            <a:pPr algn="l"/>
            <a:r>
              <a:rPr lang="en-US" b="0" i="0" dirty="0">
                <a:solidFill>
                  <a:srgbClr val="111111"/>
                </a:solidFill>
                <a:effectLst/>
                <a:latin typeface="PT Serif"/>
              </a:rPr>
              <a:t>PGE – 288  minutes</a:t>
            </a:r>
            <a:br>
              <a:rPr lang="en-US" dirty="0"/>
            </a:br>
            <a:r>
              <a:rPr lang="en-US" dirty="0"/>
              <a:t>(last year)</a:t>
            </a:r>
            <a:br>
              <a:rPr lang="en-US" dirty="0"/>
            </a:br>
            <a:endParaRPr lang="en-US" dirty="0"/>
          </a:p>
        </p:txBody>
      </p:sp>
      <p:sp>
        <p:nvSpPr>
          <p:cNvPr id="4" name="Slide Number Placeholder 3"/>
          <p:cNvSpPr>
            <a:spLocks noGrp="1"/>
          </p:cNvSpPr>
          <p:nvPr>
            <p:ph type="sldNum" sz="quarter" idx="5"/>
          </p:nvPr>
        </p:nvSpPr>
        <p:spPr/>
        <p:txBody>
          <a:bodyPr/>
          <a:lstStyle/>
          <a:p>
            <a:fld id="{7DACC7CD-D707-47C0-96E9-3850F1D25678}" type="slidenum">
              <a:rPr lang="en-US" smtClean="0"/>
              <a:t>21</a:t>
            </a:fld>
            <a:endParaRPr lang="en-US"/>
          </a:p>
        </p:txBody>
      </p:sp>
    </p:spTree>
    <p:extLst>
      <p:ext uri="{BB962C8B-B14F-4D97-AF65-F5344CB8AC3E}">
        <p14:creationId xmlns:p14="http://schemas.microsoft.com/office/powerpoint/2010/main" val="2779513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fontAlgn="base"/>
            <a:r>
              <a:rPr lang="en-US" b="0" i="0" dirty="0">
                <a:solidFill>
                  <a:srgbClr val="333333"/>
                </a:solidFill>
                <a:effectLst/>
                <a:latin typeface="nyt-imperial"/>
              </a:rPr>
              <a:t>ST. PETERSBURG, Fla. — Florida calls itself the Sunshine State. But when it comes to the use of solar power, it trails 19 states, including not-so-sunny Massachusetts, New Jersey, New York and Maryland.</a:t>
            </a:r>
          </a:p>
          <a:p>
            <a:br>
              <a:rPr lang="en-US" dirty="0"/>
            </a:br>
            <a:endParaRPr lang="en-US" dirty="0"/>
          </a:p>
        </p:txBody>
      </p:sp>
      <p:sp>
        <p:nvSpPr>
          <p:cNvPr id="4" name="Slide Number Placeholder 3"/>
          <p:cNvSpPr>
            <a:spLocks noGrp="1"/>
          </p:cNvSpPr>
          <p:nvPr>
            <p:ph type="sldNum" sz="quarter" idx="5"/>
          </p:nvPr>
        </p:nvSpPr>
        <p:spPr/>
        <p:txBody>
          <a:bodyPr/>
          <a:lstStyle/>
          <a:p>
            <a:fld id="{7DACC7CD-D707-47C0-96E9-3850F1D25678}" type="slidenum">
              <a:rPr lang="en-US" smtClean="0"/>
              <a:t>22</a:t>
            </a:fld>
            <a:endParaRPr lang="en-US"/>
          </a:p>
        </p:txBody>
      </p:sp>
    </p:spTree>
    <p:extLst>
      <p:ext uri="{BB962C8B-B14F-4D97-AF65-F5344CB8AC3E}">
        <p14:creationId xmlns:p14="http://schemas.microsoft.com/office/powerpoint/2010/main" val="29983930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fontAlgn="auto"/>
            <a:r>
              <a:rPr lang="en-US" b="0" i="0" dirty="0">
                <a:solidFill>
                  <a:srgbClr val="4C4E4D"/>
                </a:solidFill>
                <a:effectLst/>
                <a:latin typeface="Balto"/>
              </a:rPr>
              <a:t>The proposal aims to pay for itself over 15 years. And according to Sanders, the price tag is a bargain compared to the business-as-usual climate trajectory. “Economists estimate that if we do not take action, we will lose $34.5 trillion in economic activity by the end of the century,” according to the plan.</a:t>
            </a:r>
          </a:p>
          <a:p>
            <a:pPr algn="l" fontAlgn="auto"/>
            <a:br>
              <a:rPr lang="en-US" dirty="0"/>
            </a:br>
            <a:r>
              <a:rPr lang="en-US" b="0" i="0" dirty="0">
                <a:solidFill>
                  <a:srgbClr val="4C4E4D"/>
                </a:solidFill>
                <a:effectLst/>
                <a:latin typeface="Balto"/>
              </a:rPr>
              <a:t>It also allocates $1.3 trillion for workers currently in the fossil fuel and carbon intensive industries to find work with strong benefits and a living wage.</a:t>
            </a:r>
          </a:p>
          <a:p>
            <a:pPr algn="l">
              <a:buFont typeface="Arial" panose="020B0604020202020204" pitchFamily="34" charset="0"/>
              <a:buNone/>
            </a:pPr>
            <a:endParaRPr lang="en-US" dirty="0"/>
          </a:p>
          <a:p>
            <a:pPr algn="l">
              <a:buFont typeface="Arial" panose="020B0604020202020204" pitchFamily="34" charset="0"/>
              <a:buNone/>
            </a:pPr>
            <a:r>
              <a:rPr lang="en-US" dirty="0"/>
              <a:t>From Bernie’s plan: https://berniesanders.com/issues/green-new-deal/</a:t>
            </a:r>
            <a:br>
              <a:rPr lang="en-US" dirty="0"/>
            </a:br>
            <a:r>
              <a:rPr lang="en-US" b="1" i="0" dirty="0">
                <a:solidFill>
                  <a:srgbClr val="00324D"/>
                </a:solidFill>
                <a:effectLst/>
                <a:latin typeface="canada-type-gibson"/>
              </a:rPr>
              <a:t>We will end greed in our energy system</a:t>
            </a:r>
            <a:r>
              <a:rPr lang="en-US" b="0" i="0" dirty="0">
                <a:solidFill>
                  <a:srgbClr val="00324D"/>
                </a:solidFill>
                <a:effectLst/>
                <a:latin typeface="canada-type-gibson"/>
              </a:rPr>
              <a:t>. The renewable energy generated by the Green New Deal will be publicly owned, managed by the Federal Power Marketing Administrations, the Bureau of Reclamation and the Tennessee Valley Authority and sold to distribution utilities with a preference for public power districts, municipally- and cooperatively-owned utilities with democratic, public ownership, and other existing utilities that demonstrate a commitment to the public interest. The Department of Energy will provide technical assistance to states and municipalities that would like to establish publicly owned distribution utilities or community choice aggregation programs in their communities. Electricity will be sold at current rates to keep the cost of electricity stable during this transition.</a:t>
            </a:r>
          </a:p>
          <a:p>
            <a:br>
              <a:rPr lang="en-US" dirty="0"/>
            </a:br>
            <a:endParaRPr lang="en-US" dirty="0"/>
          </a:p>
        </p:txBody>
      </p:sp>
      <p:sp>
        <p:nvSpPr>
          <p:cNvPr id="4" name="Slide Number Placeholder 3"/>
          <p:cNvSpPr>
            <a:spLocks noGrp="1"/>
          </p:cNvSpPr>
          <p:nvPr>
            <p:ph type="sldNum" sz="quarter" idx="5"/>
          </p:nvPr>
        </p:nvSpPr>
        <p:spPr/>
        <p:txBody>
          <a:bodyPr/>
          <a:lstStyle/>
          <a:p>
            <a:fld id="{7DACC7CD-D707-47C0-96E9-3850F1D25678}" type="slidenum">
              <a:rPr lang="en-US" smtClean="0"/>
              <a:t>27</a:t>
            </a:fld>
            <a:endParaRPr lang="en-US"/>
          </a:p>
        </p:txBody>
      </p:sp>
    </p:spTree>
    <p:extLst>
      <p:ext uri="{BB962C8B-B14F-4D97-AF65-F5344CB8AC3E}">
        <p14:creationId xmlns:p14="http://schemas.microsoft.com/office/powerpoint/2010/main" val="13054728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what is a utility:</a:t>
            </a:r>
            <a:r>
              <a:rPr lang="en-US" dirty="0"/>
              <a:t> an organization that maintains the </a:t>
            </a:r>
            <a:r>
              <a:rPr lang="en-US" dirty="0">
                <a:hlinkClick r:id="rId3" tooltip="Infrastructure"/>
              </a:rPr>
              <a:t>infrastructure</a:t>
            </a:r>
            <a:r>
              <a:rPr lang="en-US" dirty="0"/>
              <a:t> for a </a:t>
            </a:r>
            <a:r>
              <a:rPr lang="en-US" dirty="0">
                <a:hlinkClick r:id="rId4" tooltip="Public service"/>
              </a:rPr>
              <a:t>public service</a:t>
            </a:r>
            <a:r>
              <a:rPr lang="en-US" dirty="0"/>
              <a:t>. Public utilities are subject to forms of public control and a regulation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Electric utilities are </a:t>
            </a:r>
            <a:r>
              <a:rPr lang="en-US" b="1" dirty="0"/>
              <a:t>natural monopolies - </a:t>
            </a:r>
            <a:r>
              <a:rPr lang="en-US" dirty="0"/>
              <a:t>an industry in which high infrastructural costs and other </a:t>
            </a:r>
            <a:r>
              <a:rPr lang="en-US" dirty="0">
                <a:hlinkClick r:id="rId5" tooltip="Barriers to entry"/>
              </a:rPr>
              <a:t>barriers to entry</a:t>
            </a:r>
            <a:r>
              <a:rPr lang="en-US" dirty="0"/>
              <a:t> relative to the size of the market give the largest supplier in an industry, often the first supplier in a market, an overwhelming advantage over potential </a:t>
            </a:r>
            <a:r>
              <a:rPr lang="en-US" dirty="0">
                <a:hlinkClick r:id="rId6" tooltip="Competitor"/>
              </a:rPr>
              <a:t>competitors</a:t>
            </a:r>
            <a:r>
              <a:rPr lang="en-US" dirty="0"/>
              <a:t>.</a:t>
            </a: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But monopolies are illegal, right? To compensate for their special treatment, state </a:t>
            </a:r>
            <a:r>
              <a:rPr lang="en-US" b="1" dirty="0"/>
              <a:t>utility commissions</a:t>
            </a:r>
            <a:r>
              <a:rPr lang="en-US" dirty="0"/>
              <a:t> are appointed to regulate electric rates and other aspects of the business model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7DACC7CD-D707-47C0-96E9-3850F1D25678}" type="slidenum">
              <a:rPr lang="en-US" smtClean="0"/>
              <a:t>2</a:t>
            </a:fld>
            <a:endParaRPr lang="en-US"/>
          </a:p>
        </p:txBody>
      </p:sp>
    </p:spTree>
    <p:extLst>
      <p:ext uri="{BB962C8B-B14F-4D97-AF65-F5344CB8AC3E}">
        <p14:creationId xmlns:p14="http://schemas.microsoft.com/office/powerpoint/2010/main" val="41112916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222222"/>
                </a:solidFill>
                <a:effectLst/>
                <a:latin typeface="baskerville-urw"/>
              </a:rPr>
              <a:t>During CNN’s climate town hall, Elizabeth Warren was asked if she would advocate for the public ownership of energy utilities. </a:t>
            </a:r>
            <a:endParaRPr lang="en-US" dirty="0"/>
          </a:p>
        </p:txBody>
      </p:sp>
      <p:sp>
        <p:nvSpPr>
          <p:cNvPr id="4" name="Slide Number Placeholder 3"/>
          <p:cNvSpPr>
            <a:spLocks noGrp="1"/>
          </p:cNvSpPr>
          <p:nvPr>
            <p:ph type="sldNum" sz="quarter" idx="5"/>
          </p:nvPr>
        </p:nvSpPr>
        <p:spPr/>
        <p:txBody>
          <a:bodyPr/>
          <a:lstStyle/>
          <a:p>
            <a:fld id="{7DACC7CD-D707-47C0-96E9-3850F1D25678}" type="slidenum">
              <a:rPr lang="en-US" smtClean="0"/>
              <a:t>28</a:t>
            </a:fld>
            <a:endParaRPr lang="en-US"/>
          </a:p>
        </p:txBody>
      </p:sp>
    </p:spTree>
    <p:extLst>
      <p:ext uri="{BB962C8B-B14F-4D97-AF65-F5344CB8AC3E}">
        <p14:creationId xmlns:p14="http://schemas.microsoft.com/office/powerpoint/2010/main" val="14141968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It’s not that public utilities don’t have faults, it’s just that they are better than current privately owned systems</a:t>
            </a:r>
          </a:p>
          <a:p>
            <a:endParaRPr lang="en-US" dirty="0"/>
          </a:p>
          <a:p>
            <a:r>
              <a:rPr lang="en-US" dirty="0"/>
              <a:t>Financing models are a NEGATIVE across the board</a:t>
            </a:r>
          </a:p>
          <a:p>
            <a:endParaRPr lang="en-US" dirty="0"/>
          </a:p>
          <a:p>
            <a:r>
              <a:rPr lang="en-US" dirty="0"/>
              <a:t>We need RAPID transformation today</a:t>
            </a:r>
          </a:p>
          <a:p>
            <a:endParaRPr lang="en-US" dirty="0"/>
          </a:p>
          <a:p>
            <a:r>
              <a:rPr lang="en-US" dirty="0"/>
              <a:t>One question I’d pose: Do we </a:t>
            </a:r>
            <a:r>
              <a:rPr lang="en-US" b="1" dirty="0"/>
              <a:t>really</a:t>
            </a:r>
            <a:r>
              <a:rPr lang="en-US" b="0" dirty="0"/>
              <a:t> need a system to pay for itself? If, for example, it can avoid future harm</a:t>
            </a:r>
            <a:endParaRPr lang="en-US" dirty="0"/>
          </a:p>
        </p:txBody>
      </p:sp>
      <p:sp>
        <p:nvSpPr>
          <p:cNvPr id="4" name="Slide Number Placeholder 3"/>
          <p:cNvSpPr>
            <a:spLocks noGrp="1"/>
          </p:cNvSpPr>
          <p:nvPr>
            <p:ph type="sldNum" sz="quarter" idx="5"/>
          </p:nvPr>
        </p:nvSpPr>
        <p:spPr/>
        <p:txBody>
          <a:bodyPr/>
          <a:lstStyle/>
          <a:p>
            <a:fld id="{7DACC7CD-D707-47C0-96E9-3850F1D25678}" type="slidenum">
              <a:rPr lang="en-US" smtClean="0"/>
              <a:t>29</a:t>
            </a:fld>
            <a:endParaRPr lang="en-US"/>
          </a:p>
        </p:txBody>
      </p:sp>
    </p:spTree>
    <p:extLst>
      <p:ext uri="{BB962C8B-B14F-4D97-AF65-F5344CB8AC3E}">
        <p14:creationId xmlns:p14="http://schemas.microsoft.com/office/powerpoint/2010/main" val="42559161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Most public power utilities </a:t>
            </a:r>
            <a:r>
              <a:rPr lang="en-US" dirty="0"/>
              <a:t>are distribution-only, meaning they do not own and operate their own power plants and bulk transmission. Instead, these utilities purchase power and transmission services at wholesale to distribute to their customers. Many distribution-only utilities purchase power and transmission from joint action agencies.</a:t>
            </a:r>
          </a:p>
          <a:p>
            <a:pPr algn="l"/>
            <a:endParaRPr lang="en-US" dirty="0"/>
          </a:p>
        </p:txBody>
      </p:sp>
      <p:sp>
        <p:nvSpPr>
          <p:cNvPr id="4" name="Slide Number Placeholder 3"/>
          <p:cNvSpPr>
            <a:spLocks noGrp="1"/>
          </p:cNvSpPr>
          <p:nvPr>
            <p:ph type="sldNum" sz="quarter" idx="5"/>
          </p:nvPr>
        </p:nvSpPr>
        <p:spPr/>
        <p:txBody>
          <a:bodyPr/>
          <a:lstStyle/>
          <a:p>
            <a:fld id="{7DACC7CD-D707-47C0-96E9-3850F1D25678}" type="slidenum">
              <a:rPr lang="en-US" smtClean="0"/>
              <a:t>3</a:t>
            </a:fld>
            <a:endParaRPr lang="en-US"/>
          </a:p>
        </p:txBody>
      </p:sp>
    </p:spTree>
    <p:extLst>
      <p:ext uri="{BB962C8B-B14F-4D97-AF65-F5344CB8AC3E}">
        <p14:creationId xmlns:p14="http://schemas.microsoft.com/office/powerpoint/2010/main" val="10437472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IOUs: Compare this to shareholders, board of directors, executives</a:t>
            </a:r>
          </a:p>
        </p:txBody>
      </p:sp>
      <p:sp>
        <p:nvSpPr>
          <p:cNvPr id="4" name="Slide Number Placeholder 3"/>
          <p:cNvSpPr>
            <a:spLocks noGrp="1"/>
          </p:cNvSpPr>
          <p:nvPr>
            <p:ph type="sldNum" sz="quarter" idx="5"/>
          </p:nvPr>
        </p:nvSpPr>
        <p:spPr/>
        <p:txBody>
          <a:bodyPr/>
          <a:lstStyle/>
          <a:p>
            <a:fld id="{7DACC7CD-D707-47C0-96E9-3850F1D25678}" type="slidenum">
              <a:rPr lang="en-US" smtClean="0"/>
              <a:t>4</a:t>
            </a:fld>
            <a:endParaRPr lang="en-US"/>
          </a:p>
        </p:txBody>
      </p:sp>
    </p:spTree>
    <p:extLst>
      <p:ext uri="{BB962C8B-B14F-4D97-AF65-F5344CB8AC3E}">
        <p14:creationId xmlns:p14="http://schemas.microsoft.com/office/powerpoint/2010/main" val="12274049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fontAlgn="base"/>
            <a:r>
              <a:rPr lang="en-US" b="0" i="0" dirty="0">
                <a:solidFill>
                  <a:srgbClr val="333333"/>
                </a:solidFill>
                <a:effectLst/>
                <a:latin typeface="Arial" panose="020B0604020202020204" pitchFamily="34" charset="0"/>
              </a:rPr>
              <a:t>Outage frequency and duration values are reported to EIA for any interruption lasting longer than five minutes. Utilities may designate if these outages occurred during major events, which can include snowstorms, hurricanes, floods, or heatwaves. Utilities can also designate periods of outages that differ greatly from its five-year history as a major event.</a:t>
            </a:r>
          </a:p>
          <a:p>
            <a:pPr algn="l" fontAlgn="base"/>
            <a:endParaRPr lang="en-US" b="0" i="0" dirty="0">
              <a:solidFill>
                <a:srgbClr val="333333"/>
              </a:solidFill>
              <a:effectLst/>
              <a:latin typeface="Arial" panose="020B0604020202020204" pitchFamily="34" charset="0"/>
            </a:endParaRPr>
          </a:p>
          <a:p>
            <a:pPr algn="l" fontAlgn="base"/>
            <a:r>
              <a:rPr lang="en-US" b="0" i="0" dirty="0">
                <a:solidFill>
                  <a:srgbClr val="333333"/>
                </a:solidFill>
                <a:effectLst/>
                <a:latin typeface="Arial" panose="020B0604020202020204" pitchFamily="34" charset="0"/>
              </a:rPr>
              <a:t>- An analysis of EIA data by the </a:t>
            </a:r>
            <a:r>
              <a:rPr lang="en-US" b="1" i="0" dirty="0">
                <a:solidFill>
                  <a:srgbClr val="333333"/>
                </a:solidFill>
                <a:effectLst/>
                <a:latin typeface="Arial" panose="020B0604020202020204" pitchFamily="34" charset="0"/>
              </a:rPr>
              <a:t>Citizens’ Utility Board of Michigan (CUB), </a:t>
            </a:r>
            <a:r>
              <a:rPr lang="en-US" b="0" i="0" dirty="0">
                <a:solidFill>
                  <a:srgbClr val="333333"/>
                </a:solidFill>
                <a:effectLst/>
                <a:latin typeface="Arial" panose="020B0604020202020204" pitchFamily="34" charset="0"/>
              </a:rPr>
              <a:t>an intervenor in rate cases, found the state’s publicly owned utilities as a whole performed better than investor-owned utilities — </a:t>
            </a:r>
            <a:r>
              <a:rPr lang="en-US" b="1" i="0" dirty="0">
                <a:solidFill>
                  <a:srgbClr val="333333"/>
                </a:solidFill>
                <a:effectLst/>
                <a:latin typeface="Arial" panose="020B0604020202020204" pitchFamily="34" charset="0"/>
              </a:rPr>
              <a:t>municipal and investor-owned utilities respectively averaged 136 minutes and 613 to restore power after an outage.</a:t>
            </a:r>
          </a:p>
        </p:txBody>
      </p:sp>
      <p:sp>
        <p:nvSpPr>
          <p:cNvPr id="4" name="Slide Number Placeholder 3"/>
          <p:cNvSpPr>
            <a:spLocks noGrp="1"/>
          </p:cNvSpPr>
          <p:nvPr>
            <p:ph type="sldNum" sz="quarter" idx="5"/>
          </p:nvPr>
        </p:nvSpPr>
        <p:spPr/>
        <p:txBody>
          <a:bodyPr/>
          <a:lstStyle/>
          <a:p>
            <a:fld id="{7DACC7CD-D707-47C0-96E9-3850F1D25678}" type="slidenum">
              <a:rPr lang="en-US" smtClean="0"/>
              <a:t>6</a:t>
            </a:fld>
            <a:endParaRPr lang="en-US"/>
          </a:p>
        </p:txBody>
      </p:sp>
    </p:spTree>
    <p:extLst>
      <p:ext uri="{BB962C8B-B14F-4D97-AF65-F5344CB8AC3E}">
        <p14:creationId xmlns:p14="http://schemas.microsoft.com/office/powerpoint/2010/main" val="25936160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4C4E4D"/>
                </a:solidFill>
                <a:effectLst/>
                <a:latin typeface="Balto"/>
              </a:rPr>
              <a:t>NOTE: information asymmetry (utilities know more than PUCs or outside advocacy groups) </a:t>
            </a:r>
          </a:p>
          <a:p>
            <a:r>
              <a:rPr lang="en-US" b="0" i="0" dirty="0">
                <a:solidFill>
                  <a:srgbClr val="4C4E4D"/>
                </a:solidFill>
                <a:effectLst/>
                <a:latin typeface="Balto"/>
              </a:rPr>
              <a:t>IOUs have more incentive to build stuff. In fact, since it is their legal obligation to act in the interests of shareholders. And PUCs have limited ability to restrain them.</a:t>
            </a:r>
          </a:p>
          <a:p>
            <a:endParaRPr lang="en-US" b="0" i="0" dirty="0">
              <a:solidFill>
                <a:srgbClr val="4C4E4D"/>
              </a:solidFill>
              <a:effectLst/>
              <a:latin typeface="Balto"/>
            </a:endParaRPr>
          </a:p>
          <a:p>
            <a:pPr algn="l" fontAlgn="auto"/>
            <a:r>
              <a:rPr lang="en-US" b="0" i="0" dirty="0">
                <a:solidFill>
                  <a:srgbClr val="4C4E4D"/>
                </a:solidFill>
                <a:effectLst/>
                <a:latin typeface="Balto"/>
              </a:rPr>
              <a:t>To put it more bluntly: utilities’ strong preference for capital investments puts them </a:t>
            </a:r>
            <a:r>
              <a:rPr lang="en-US" b="0" i="1" dirty="0">
                <a:solidFill>
                  <a:srgbClr val="4C4E4D"/>
                </a:solidFill>
                <a:effectLst/>
                <a:latin typeface="inherit"/>
              </a:rPr>
              <a:t>intrinsically</a:t>
            </a:r>
            <a:r>
              <a:rPr lang="en-US" b="0" i="0" dirty="0">
                <a:solidFill>
                  <a:srgbClr val="4C4E4D"/>
                </a:solidFill>
                <a:effectLst/>
                <a:latin typeface="Balto"/>
              </a:rPr>
              <a:t> at odds with smarter grids and privately owned DERs</a:t>
            </a:r>
            <a:br>
              <a:rPr lang="en-US" dirty="0"/>
            </a:br>
            <a:endParaRPr lang="en-US" dirty="0"/>
          </a:p>
        </p:txBody>
      </p:sp>
      <p:sp>
        <p:nvSpPr>
          <p:cNvPr id="4" name="Slide Number Placeholder 3"/>
          <p:cNvSpPr>
            <a:spLocks noGrp="1"/>
          </p:cNvSpPr>
          <p:nvPr>
            <p:ph type="sldNum" sz="quarter" idx="5"/>
          </p:nvPr>
        </p:nvSpPr>
        <p:spPr/>
        <p:txBody>
          <a:bodyPr/>
          <a:lstStyle/>
          <a:p>
            <a:fld id="{7DACC7CD-D707-47C0-96E9-3850F1D25678}" type="slidenum">
              <a:rPr lang="en-US" smtClean="0"/>
              <a:t>8</a:t>
            </a:fld>
            <a:endParaRPr lang="en-US"/>
          </a:p>
        </p:txBody>
      </p:sp>
    </p:spTree>
    <p:extLst>
      <p:ext uri="{BB962C8B-B14F-4D97-AF65-F5344CB8AC3E}">
        <p14:creationId xmlns:p14="http://schemas.microsoft.com/office/powerpoint/2010/main" val="33169947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u="none" strike="noStrike" dirty="0">
                <a:solidFill>
                  <a:srgbClr val="189BD7"/>
                </a:solidFill>
                <a:effectLst/>
                <a:latin typeface="Arial" panose="020B0604020202020204" pitchFamily="34" charset="0"/>
                <a:hlinkClick r:id="rId3"/>
              </a:rPr>
              <a:t>Pearl Street Station</a:t>
            </a:r>
            <a:r>
              <a:rPr lang="en-US" b="0" i="0" dirty="0">
                <a:solidFill>
                  <a:srgbClr val="333333"/>
                </a:solidFill>
                <a:effectLst/>
                <a:latin typeface="Arial" panose="020B0604020202020204" pitchFamily="34" charset="0"/>
              </a:rPr>
              <a:t>, built by the </a:t>
            </a:r>
            <a:r>
              <a:rPr lang="en-US" b="0" i="0" u="none" strike="noStrike" dirty="0">
                <a:solidFill>
                  <a:srgbClr val="189BD7"/>
                </a:solidFill>
                <a:effectLst/>
                <a:latin typeface="Arial" panose="020B0604020202020204" pitchFamily="34" charset="0"/>
                <a:hlinkClick r:id="rId4"/>
              </a:rPr>
              <a:t>Edison Illuminating Company</a:t>
            </a:r>
            <a:r>
              <a:rPr lang="en-US" b="0" i="0" dirty="0">
                <a:solidFill>
                  <a:srgbClr val="333333"/>
                </a:solidFill>
                <a:effectLst/>
                <a:latin typeface="Arial" panose="020B0604020202020204" pitchFamily="34" charset="0"/>
              </a:rPr>
              <a:t>, which was led by Thomas Edison, was the first electric distribution utility in the nation. It began operating in Lower Manhattan, New York, in 1882 - https://www.eia.gov/todayinenergy/detail.php?id=40913</a:t>
            </a:r>
          </a:p>
          <a:p>
            <a:endParaRPr lang="en-US" b="0" i="0" dirty="0">
              <a:solidFill>
                <a:srgbClr val="333333"/>
              </a:solidFill>
              <a:effectLst/>
              <a:latin typeface="Arial" panose="020B0604020202020204" pitchFamily="34" charset="0"/>
            </a:endParaRPr>
          </a:p>
          <a:p>
            <a:pPr marL="0" indent="0">
              <a:buFontTx/>
              <a:buNone/>
            </a:pPr>
            <a:r>
              <a:rPr lang="en-US" b="1" i="0" dirty="0">
                <a:solidFill>
                  <a:srgbClr val="333333"/>
                </a:solidFill>
                <a:effectLst/>
                <a:latin typeface="Times New Roman" panose="02020603050405020304" pitchFamily="18" charset="0"/>
              </a:rPr>
              <a:t>Holding companies: </a:t>
            </a:r>
            <a:r>
              <a:rPr lang="en-US" b="0" i="0" dirty="0">
                <a:solidFill>
                  <a:srgbClr val="333333"/>
                </a:solidFill>
                <a:effectLst/>
                <a:latin typeface="Times New Roman" panose="02020603050405020304" pitchFamily="18" charset="0"/>
              </a:rPr>
              <a:t>pyramiding holding company on top of holding company, sometimes such that a holding company was as many as ten times removed from the operating company each holding company could issue fresh stocks and bonds without state oversight</a:t>
            </a:r>
          </a:p>
          <a:p>
            <a:pPr marL="0" indent="0">
              <a:buFontTx/>
              <a:buNone/>
            </a:pPr>
            <a:endParaRPr lang="en-US" dirty="0"/>
          </a:p>
          <a:p>
            <a:endParaRPr lang="en-US" dirty="0"/>
          </a:p>
        </p:txBody>
      </p:sp>
      <p:sp>
        <p:nvSpPr>
          <p:cNvPr id="4" name="Slide Number Placeholder 3"/>
          <p:cNvSpPr>
            <a:spLocks noGrp="1"/>
          </p:cNvSpPr>
          <p:nvPr>
            <p:ph type="sldNum" sz="quarter" idx="5"/>
          </p:nvPr>
        </p:nvSpPr>
        <p:spPr/>
        <p:txBody>
          <a:bodyPr/>
          <a:lstStyle/>
          <a:p>
            <a:fld id="{7DACC7CD-D707-47C0-96E9-3850F1D25678}" type="slidenum">
              <a:rPr lang="en-US" smtClean="0"/>
              <a:t>10</a:t>
            </a:fld>
            <a:endParaRPr lang="en-US"/>
          </a:p>
        </p:txBody>
      </p:sp>
    </p:spTree>
    <p:extLst>
      <p:ext uri="{BB962C8B-B14F-4D97-AF65-F5344CB8AC3E}">
        <p14:creationId xmlns:p14="http://schemas.microsoft.com/office/powerpoint/2010/main" val="42817976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PUHCA</a:t>
            </a:r>
          </a:p>
          <a:p>
            <a:pPr marL="171450" indent="-171450">
              <a:buFontTx/>
              <a:buChar char="-"/>
            </a:pPr>
            <a:r>
              <a:rPr lang="en-US" sz="1200" dirty="0"/>
              <a:t>PUHCA outlawed the pyramidal structure of interstate utility holding companies, determining that they could be no more than twice removed from their operating subsidiaries. </a:t>
            </a:r>
          </a:p>
          <a:p>
            <a:pPr marL="171450" indent="-171450">
              <a:buFontTx/>
              <a:buChar char="-"/>
            </a:pPr>
            <a:r>
              <a:rPr lang="en-US" sz="1200" dirty="0"/>
              <a:t>It required holding companies which owned 10 percent or more of a public utility to register with the Securities and Exchange Commission (SEC)</a:t>
            </a:r>
          </a:p>
          <a:p>
            <a:pPr marL="171450" indent="-171450">
              <a:buFontTx/>
              <a:buChar char="-"/>
            </a:pPr>
            <a:r>
              <a:rPr lang="en-US" sz="1200" dirty="0"/>
              <a:t>Between 1938 and 1958 the number of holding companies declined from 216 to 18</a:t>
            </a:r>
          </a:p>
          <a:p>
            <a:endParaRPr lang="en-US" dirty="0"/>
          </a:p>
        </p:txBody>
      </p:sp>
      <p:sp>
        <p:nvSpPr>
          <p:cNvPr id="4" name="Slide Number Placeholder 3"/>
          <p:cNvSpPr>
            <a:spLocks noGrp="1"/>
          </p:cNvSpPr>
          <p:nvPr>
            <p:ph type="sldNum" sz="quarter" idx="5"/>
          </p:nvPr>
        </p:nvSpPr>
        <p:spPr/>
        <p:txBody>
          <a:bodyPr/>
          <a:lstStyle/>
          <a:p>
            <a:fld id="{7DACC7CD-D707-47C0-96E9-3850F1D25678}" type="slidenum">
              <a:rPr lang="en-US" smtClean="0"/>
              <a:t>11</a:t>
            </a:fld>
            <a:endParaRPr lang="en-US"/>
          </a:p>
        </p:txBody>
      </p:sp>
    </p:spTree>
    <p:extLst>
      <p:ext uri="{BB962C8B-B14F-4D97-AF65-F5344CB8AC3E}">
        <p14:creationId xmlns:p14="http://schemas.microsoft.com/office/powerpoint/2010/main" val="14006270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fontAlgn="base"/>
            <a:r>
              <a:rPr lang="en-US" b="0" i="0" dirty="0">
                <a:solidFill>
                  <a:srgbClr val="333333"/>
                </a:solidFill>
                <a:effectLst/>
                <a:latin typeface="Arial" panose="020B0604020202020204" pitchFamily="34" charset="0"/>
              </a:rPr>
              <a:t>In the mid-1930s, only 10% of homes in the rural United States had electricity. The </a:t>
            </a:r>
            <a:r>
              <a:rPr lang="en-US" b="0" i="0" u="none" strike="noStrike" dirty="0">
                <a:solidFill>
                  <a:srgbClr val="189BD7"/>
                </a:solidFill>
                <a:effectLst/>
                <a:latin typeface="inherit"/>
                <a:hlinkClick r:id="rId3"/>
              </a:rPr>
              <a:t>Rural Electrification Act</a:t>
            </a:r>
            <a:r>
              <a:rPr lang="en-US" b="0" i="0" dirty="0">
                <a:solidFill>
                  <a:srgbClr val="333333"/>
                </a:solidFill>
                <a:effectLst/>
                <a:latin typeface="Arial" panose="020B0604020202020204" pitchFamily="34" charset="0"/>
              </a:rPr>
              <a:t> of 1936 was a federal loan program that provided electricity to rural populations. Farmer cooperatives quickly started forming to bring electricity to communities not covered by IOUs or municipal utilities. Co-ops are still most prevalent in rural areas today.</a:t>
            </a:r>
          </a:p>
          <a:p>
            <a:pPr algn="l"/>
            <a:br>
              <a:rPr lang="en-US" dirty="0"/>
            </a:br>
            <a:r>
              <a:rPr lang="en-US" b="0" i="0" dirty="0">
                <a:solidFill>
                  <a:srgbClr val="202122"/>
                </a:solidFill>
                <a:effectLst/>
                <a:latin typeface="Arial" panose="020B0604020202020204" pitchFamily="34" charset="0"/>
              </a:rPr>
              <a:t>REA crews traveled through the American countryside, bringing teams of </a:t>
            </a:r>
            <a:r>
              <a:rPr lang="en-US" b="0" i="0" u="none" strike="noStrike" dirty="0">
                <a:solidFill>
                  <a:srgbClr val="0645AD"/>
                </a:solidFill>
                <a:effectLst/>
                <a:latin typeface="Arial" panose="020B0604020202020204" pitchFamily="34" charset="0"/>
                <a:hlinkClick r:id="rId4" tooltip="Electrician"/>
              </a:rPr>
              <a:t>electricians</a:t>
            </a:r>
            <a:r>
              <a:rPr lang="en-US" b="0" i="0" dirty="0">
                <a:solidFill>
                  <a:srgbClr val="202122"/>
                </a:solidFill>
                <a:effectLst/>
                <a:latin typeface="Arial" panose="020B0604020202020204" pitchFamily="34" charset="0"/>
              </a:rPr>
              <a:t> along with them. The electricians added wiring to houses and </a:t>
            </a:r>
            <a:r>
              <a:rPr lang="en-US" b="0" i="0" u="none" strike="noStrike" dirty="0">
                <a:solidFill>
                  <a:srgbClr val="0645AD"/>
                </a:solidFill>
                <a:effectLst/>
                <a:latin typeface="Arial" panose="020B0604020202020204" pitchFamily="34" charset="0"/>
                <a:hlinkClick r:id="rId5" tooltip="Barn"/>
              </a:rPr>
              <a:t>barns</a:t>
            </a:r>
            <a:r>
              <a:rPr lang="en-US" b="0" i="0" dirty="0">
                <a:solidFill>
                  <a:srgbClr val="202122"/>
                </a:solidFill>
                <a:effectLst/>
                <a:latin typeface="Arial" panose="020B0604020202020204" pitchFamily="34" charset="0"/>
              </a:rPr>
              <a:t> to utilize the newly available power provided by the line crews. A standard REA installation in a house (post World War II) consisted of:</a:t>
            </a:r>
          </a:p>
          <a:p>
            <a:pPr algn="l">
              <a:buFont typeface="Arial" panose="020B0604020202020204" pitchFamily="34" charset="0"/>
              <a:buChar char="•"/>
            </a:pPr>
            <a:r>
              <a:rPr lang="en-US" b="0" i="0" dirty="0">
                <a:solidFill>
                  <a:srgbClr val="202122"/>
                </a:solidFill>
                <a:effectLst/>
                <a:latin typeface="Arial" panose="020B0604020202020204" pitchFamily="34" charset="0"/>
              </a:rPr>
              <a:t>A 60 </a:t>
            </a:r>
            <a:r>
              <a:rPr lang="en-US" b="0" i="0" u="none" strike="noStrike" dirty="0">
                <a:solidFill>
                  <a:srgbClr val="0645AD"/>
                </a:solidFill>
                <a:effectLst/>
                <a:latin typeface="Arial" panose="020B0604020202020204" pitchFamily="34" charset="0"/>
                <a:hlinkClick r:id="rId6" tooltip="Ampere"/>
              </a:rPr>
              <a:t>amp</a:t>
            </a:r>
            <a:r>
              <a:rPr lang="en-US" b="0" i="0" dirty="0">
                <a:solidFill>
                  <a:srgbClr val="202122"/>
                </a:solidFill>
                <a:effectLst/>
                <a:latin typeface="Arial" panose="020B0604020202020204" pitchFamily="34" charset="0"/>
              </a:rPr>
              <a:t>, 230 volt </a:t>
            </a:r>
            <a:r>
              <a:rPr lang="en-US" b="0" i="0" u="none" strike="noStrike" dirty="0">
                <a:solidFill>
                  <a:srgbClr val="0645AD"/>
                </a:solidFill>
                <a:effectLst/>
                <a:latin typeface="Arial" panose="020B0604020202020204" pitchFamily="34" charset="0"/>
                <a:hlinkClick r:id="rId7" tooltip="Distribution board"/>
              </a:rPr>
              <a:t>fuse panel</a:t>
            </a:r>
            <a:r>
              <a:rPr lang="en-US" b="0" i="0" dirty="0">
                <a:solidFill>
                  <a:srgbClr val="202122"/>
                </a:solidFill>
                <a:effectLst/>
                <a:latin typeface="Arial" panose="020B0604020202020204" pitchFamily="34" charset="0"/>
              </a:rPr>
              <a:t>, with:</a:t>
            </a:r>
          </a:p>
          <a:p>
            <a:pPr lvl="1" algn="l">
              <a:buFont typeface="+mj-lt"/>
              <a:buAutoNum type="arabicPeriod"/>
            </a:pPr>
            <a:r>
              <a:rPr lang="en-US" b="0" i="0" dirty="0">
                <a:solidFill>
                  <a:srgbClr val="202122"/>
                </a:solidFill>
                <a:effectLst/>
                <a:latin typeface="Arial" panose="020B0604020202020204" pitchFamily="34" charset="0"/>
              </a:rPr>
              <a:t>A 60 amp range circuit</a:t>
            </a:r>
          </a:p>
          <a:p>
            <a:pPr lvl="1" algn="l">
              <a:buFont typeface="+mj-lt"/>
              <a:buAutoNum type="arabicPeriod"/>
            </a:pPr>
            <a:r>
              <a:rPr lang="en-US" b="0" i="0" dirty="0">
                <a:solidFill>
                  <a:srgbClr val="202122"/>
                </a:solidFill>
                <a:effectLst/>
                <a:latin typeface="Arial" panose="020B0604020202020204" pitchFamily="34" charset="0"/>
              </a:rPr>
              <a:t>A 20 amp kitchen circuit</a:t>
            </a:r>
          </a:p>
          <a:p>
            <a:pPr lvl="1" algn="l">
              <a:buFont typeface="+mj-lt"/>
              <a:buAutoNum type="arabicPeriod"/>
            </a:pPr>
            <a:r>
              <a:rPr lang="en-US" b="0" i="0" dirty="0">
                <a:solidFill>
                  <a:srgbClr val="202122"/>
                </a:solidFill>
                <a:effectLst/>
                <a:latin typeface="Arial" panose="020B0604020202020204" pitchFamily="34" charset="0"/>
              </a:rPr>
              <a:t>Two or three 15 amp lighting circuits</a:t>
            </a:r>
          </a:p>
          <a:p>
            <a:endParaRPr lang="en-US" dirty="0"/>
          </a:p>
        </p:txBody>
      </p:sp>
      <p:sp>
        <p:nvSpPr>
          <p:cNvPr id="4" name="Slide Number Placeholder 3"/>
          <p:cNvSpPr>
            <a:spLocks noGrp="1"/>
          </p:cNvSpPr>
          <p:nvPr>
            <p:ph type="sldNum" sz="quarter" idx="5"/>
          </p:nvPr>
        </p:nvSpPr>
        <p:spPr/>
        <p:txBody>
          <a:bodyPr/>
          <a:lstStyle/>
          <a:p>
            <a:fld id="{7DACC7CD-D707-47C0-96E9-3850F1D25678}" type="slidenum">
              <a:rPr lang="en-US" smtClean="0"/>
              <a:t>12</a:t>
            </a:fld>
            <a:endParaRPr lang="en-US"/>
          </a:p>
        </p:txBody>
      </p:sp>
    </p:spTree>
    <p:extLst>
      <p:ext uri="{BB962C8B-B14F-4D97-AF65-F5344CB8AC3E}">
        <p14:creationId xmlns:p14="http://schemas.microsoft.com/office/powerpoint/2010/main" val="19481059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6F6E92-2ABA-4E73-9B0A-8E17690B174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A042D76-8F58-4703-948C-5408FC73D64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E5288E0-9279-45BB-B4F5-C9301745F3EB}"/>
              </a:ext>
            </a:extLst>
          </p:cNvPr>
          <p:cNvSpPr>
            <a:spLocks noGrp="1"/>
          </p:cNvSpPr>
          <p:nvPr>
            <p:ph type="dt" sz="half" idx="10"/>
          </p:nvPr>
        </p:nvSpPr>
        <p:spPr/>
        <p:txBody>
          <a:bodyPr/>
          <a:lstStyle/>
          <a:p>
            <a:fld id="{40C1B9F1-AF8B-428D-BDC7-8CBC687C72B9}" type="datetime1">
              <a:rPr lang="en-US" smtClean="0"/>
              <a:t>3/31/2021</a:t>
            </a:fld>
            <a:endParaRPr lang="en-US"/>
          </a:p>
        </p:txBody>
      </p:sp>
      <p:sp>
        <p:nvSpPr>
          <p:cNvPr id="5" name="Footer Placeholder 4">
            <a:extLst>
              <a:ext uri="{FF2B5EF4-FFF2-40B4-BE49-F238E27FC236}">
                <a16:creationId xmlns:a16="http://schemas.microsoft.com/office/drawing/2014/main" id="{9E22C10F-FABE-4E7E-B564-9A29993EC92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3FC3E6B-DC2B-49C6-BCE7-9552FA27C22D}"/>
              </a:ext>
            </a:extLst>
          </p:cNvPr>
          <p:cNvSpPr>
            <a:spLocks noGrp="1"/>
          </p:cNvSpPr>
          <p:nvPr>
            <p:ph type="sldNum" sz="quarter" idx="12"/>
          </p:nvPr>
        </p:nvSpPr>
        <p:spPr/>
        <p:txBody>
          <a:bodyPr/>
          <a:lstStyle/>
          <a:p>
            <a:fld id="{4BDC6115-C962-4156-9A21-B21EF9731AD3}" type="slidenum">
              <a:rPr lang="en-US" smtClean="0"/>
              <a:t>‹#›</a:t>
            </a:fld>
            <a:endParaRPr lang="en-US"/>
          </a:p>
        </p:txBody>
      </p:sp>
    </p:spTree>
    <p:extLst>
      <p:ext uri="{BB962C8B-B14F-4D97-AF65-F5344CB8AC3E}">
        <p14:creationId xmlns:p14="http://schemas.microsoft.com/office/powerpoint/2010/main" val="18778096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9603F7-E05D-462B-8632-BAD54F94C1D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88EF1F4-002B-4236-8365-1EC2C650228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78B0E22-7520-44CD-8142-C4387CE0AA68}"/>
              </a:ext>
            </a:extLst>
          </p:cNvPr>
          <p:cNvSpPr>
            <a:spLocks noGrp="1"/>
          </p:cNvSpPr>
          <p:nvPr>
            <p:ph type="dt" sz="half" idx="10"/>
          </p:nvPr>
        </p:nvSpPr>
        <p:spPr/>
        <p:txBody>
          <a:bodyPr/>
          <a:lstStyle/>
          <a:p>
            <a:fld id="{885AA8CE-0563-4958-B9E9-7EE8ED9AD246}" type="datetime1">
              <a:rPr lang="en-US" smtClean="0"/>
              <a:t>3/31/2021</a:t>
            </a:fld>
            <a:endParaRPr lang="en-US"/>
          </a:p>
        </p:txBody>
      </p:sp>
      <p:sp>
        <p:nvSpPr>
          <p:cNvPr id="5" name="Footer Placeholder 4">
            <a:extLst>
              <a:ext uri="{FF2B5EF4-FFF2-40B4-BE49-F238E27FC236}">
                <a16:creationId xmlns:a16="http://schemas.microsoft.com/office/drawing/2014/main" id="{2FDFE0AD-5766-4963-B09F-B601BB5C6A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657ED4E-1E96-470C-ADC8-E3CA36EDC242}"/>
              </a:ext>
            </a:extLst>
          </p:cNvPr>
          <p:cNvSpPr>
            <a:spLocks noGrp="1"/>
          </p:cNvSpPr>
          <p:nvPr>
            <p:ph type="sldNum" sz="quarter" idx="12"/>
          </p:nvPr>
        </p:nvSpPr>
        <p:spPr/>
        <p:txBody>
          <a:bodyPr/>
          <a:lstStyle/>
          <a:p>
            <a:fld id="{4BDC6115-C962-4156-9A21-B21EF9731AD3}" type="slidenum">
              <a:rPr lang="en-US" smtClean="0"/>
              <a:t>‹#›</a:t>
            </a:fld>
            <a:endParaRPr lang="en-US"/>
          </a:p>
        </p:txBody>
      </p:sp>
    </p:spTree>
    <p:extLst>
      <p:ext uri="{BB962C8B-B14F-4D97-AF65-F5344CB8AC3E}">
        <p14:creationId xmlns:p14="http://schemas.microsoft.com/office/powerpoint/2010/main" val="15901130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5A0838C-54B3-49F8-86E1-2B109041642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2C5914B-61B0-4AF3-A3EC-A529AB75ABA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4CE309F-921F-4BF6-A4C0-AEE70696F233}"/>
              </a:ext>
            </a:extLst>
          </p:cNvPr>
          <p:cNvSpPr>
            <a:spLocks noGrp="1"/>
          </p:cNvSpPr>
          <p:nvPr>
            <p:ph type="dt" sz="half" idx="10"/>
          </p:nvPr>
        </p:nvSpPr>
        <p:spPr/>
        <p:txBody>
          <a:bodyPr/>
          <a:lstStyle/>
          <a:p>
            <a:fld id="{3B809F1C-E220-4EED-85AA-7B0383F5886D}" type="datetime1">
              <a:rPr lang="en-US" smtClean="0"/>
              <a:t>3/31/2021</a:t>
            </a:fld>
            <a:endParaRPr lang="en-US"/>
          </a:p>
        </p:txBody>
      </p:sp>
      <p:sp>
        <p:nvSpPr>
          <p:cNvPr id="5" name="Footer Placeholder 4">
            <a:extLst>
              <a:ext uri="{FF2B5EF4-FFF2-40B4-BE49-F238E27FC236}">
                <a16:creationId xmlns:a16="http://schemas.microsoft.com/office/drawing/2014/main" id="{99275CB2-D0D8-4FA2-8259-AA9F8A34E5D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CFD788B-F2EB-46A1-9364-EDB272231B9F}"/>
              </a:ext>
            </a:extLst>
          </p:cNvPr>
          <p:cNvSpPr>
            <a:spLocks noGrp="1"/>
          </p:cNvSpPr>
          <p:nvPr>
            <p:ph type="sldNum" sz="quarter" idx="12"/>
          </p:nvPr>
        </p:nvSpPr>
        <p:spPr/>
        <p:txBody>
          <a:bodyPr/>
          <a:lstStyle/>
          <a:p>
            <a:fld id="{4BDC6115-C962-4156-9A21-B21EF9731AD3}" type="slidenum">
              <a:rPr lang="en-US" smtClean="0"/>
              <a:t>‹#›</a:t>
            </a:fld>
            <a:endParaRPr lang="en-US"/>
          </a:p>
        </p:txBody>
      </p:sp>
    </p:spTree>
    <p:extLst>
      <p:ext uri="{BB962C8B-B14F-4D97-AF65-F5344CB8AC3E}">
        <p14:creationId xmlns:p14="http://schemas.microsoft.com/office/powerpoint/2010/main" val="32696796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FC5F81-DD6B-4543-8C58-78B1FEEDB46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244EF3E-A723-4F59-A999-FCA40AD9EEC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48FE1C2-ED3F-45FE-82AD-26A026ADBF34}"/>
              </a:ext>
            </a:extLst>
          </p:cNvPr>
          <p:cNvSpPr>
            <a:spLocks noGrp="1"/>
          </p:cNvSpPr>
          <p:nvPr>
            <p:ph type="dt" sz="half" idx="10"/>
          </p:nvPr>
        </p:nvSpPr>
        <p:spPr/>
        <p:txBody>
          <a:bodyPr/>
          <a:lstStyle/>
          <a:p>
            <a:fld id="{F87C97FF-0B40-4466-B5A9-AD5AB602435F}" type="datetime1">
              <a:rPr lang="en-US" smtClean="0"/>
              <a:t>3/31/2021</a:t>
            </a:fld>
            <a:endParaRPr lang="en-US"/>
          </a:p>
        </p:txBody>
      </p:sp>
      <p:sp>
        <p:nvSpPr>
          <p:cNvPr id="5" name="Footer Placeholder 4">
            <a:extLst>
              <a:ext uri="{FF2B5EF4-FFF2-40B4-BE49-F238E27FC236}">
                <a16:creationId xmlns:a16="http://schemas.microsoft.com/office/drawing/2014/main" id="{7B7F2560-3B96-4D33-9975-CCB2DD3762D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F492C63-F734-4D4C-88BA-67FA63F94735}"/>
              </a:ext>
            </a:extLst>
          </p:cNvPr>
          <p:cNvSpPr>
            <a:spLocks noGrp="1"/>
          </p:cNvSpPr>
          <p:nvPr>
            <p:ph type="sldNum" sz="quarter" idx="12"/>
          </p:nvPr>
        </p:nvSpPr>
        <p:spPr/>
        <p:txBody>
          <a:bodyPr/>
          <a:lstStyle/>
          <a:p>
            <a:fld id="{4BDC6115-C962-4156-9A21-B21EF9731AD3}" type="slidenum">
              <a:rPr lang="en-US" smtClean="0"/>
              <a:t>‹#›</a:t>
            </a:fld>
            <a:endParaRPr lang="en-US"/>
          </a:p>
        </p:txBody>
      </p:sp>
    </p:spTree>
    <p:extLst>
      <p:ext uri="{BB962C8B-B14F-4D97-AF65-F5344CB8AC3E}">
        <p14:creationId xmlns:p14="http://schemas.microsoft.com/office/powerpoint/2010/main" val="26227434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7DFE54-1146-4B6D-AC11-B0ABD7ADFE8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7CA6FD4-48AE-4DEE-9584-31F9A28CC7C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531DFE1-CD06-4AEA-9BC4-261CA2CB1748}"/>
              </a:ext>
            </a:extLst>
          </p:cNvPr>
          <p:cNvSpPr>
            <a:spLocks noGrp="1"/>
          </p:cNvSpPr>
          <p:nvPr>
            <p:ph type="dt" sz="half" idx="10"/>
          </p:nvPr>
        </p:nvSpPr>
        <p:spPr/>
        <p:txBody>
          <a:bodyPr/>
          <a:lstStyle/>
          <a:p>
            <a:fld id="{6C6EA6D4-E5FD-4E3A-8CB2-8D4F0658BE2C}" type="datetime1">
              <a:rPr lang="en-US" smtClean="0"/>
              <a:t>3/31/2021</a:t>
            </a:fld>
            <a:endParaRPr lang="en-US"/>
          </a:p>
        </p:txBody>
      </p:sp>
      <p:sp>
        <p:nvSpPr>
          <p:cNvPr id="5" name="Footer Placeholder 4">
            <a:extLst>
              <a:ext uri="{FF2B5EF4-FFF2-40B4-BE49-F238E27FC236}">
                <a16:creationId xmlns:a16="http://schemas.microsoft.com/office/drawing/2014/main" id="{8BBF53A6-670C-4EAC-B883-2DD345A2654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27A1E95-C519-4C31-9AA0-B337784BFE10}"/>
              </a:ext>
            </a:extLst>
          </p:cNvPr>
          <p:cNvSpPr>
            <a:spLocks noGrp="1"/>
          </p:cNvSpPr>
          <p:nvPr>
            <p:ph type="sldNum" sz="quarter" idx="12"/>
          </p:nvPr>
        </p:nvSpPr>
        <p:spPr/>
        <p:txBody>
          <a:bodyPr/>
          <a:lstStyle/>
          <a:p>
            <a:fld id="{4BDC6115-C962-4156-9A21-B21EF9731AD3}" type="slidenum">
              <a:rPr lang="en-US" smtClean="0"/>
              <a:t>‹#›</a:t>
            </a:fld>
            <a:endParaRPr lang="en-US"/>
          </a:p>
        </p:txBody>
      </p:sp>
    </p:spTree>
    <p:extLst>
      <p:ext uri="{BB962C8B-B14F-4D97-AF65-F5344CB8AC3E}">
        <p14:creationId xmlns:p14="http://schemas.microsoft.com/office/powerpoint/2010/main" val="29303093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CBA135-246A-49F6-971C-1584D6A8A37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458828D-3240-4429-8452-DB7EB1D01AE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2E0121A-8669-4B07-8519-8B3C1BE4AC0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2C98DEE-94D1-4E69-AD1C-702968D04AED}"/>
              </a:ext>
            </a:extLst>
          </p:cNvPr>
          <p:cNvSpPr>
            <a:spLocks noGrp="1"/>
          </p:cNvSpPr>
          <p:nvPr>
            <p:ph type="dt" sz="half" idx="10"/>
          </p:nvPr>
        </p:nvSpPr>
        <p:spPr/>
        <p:txBody>
          <a:bodyPr/>
          <a:lstStyle/>
          <a:p>
            <a:fld id="{7FBEC991-3033-42E0-B503-536A7E001B34}" type="datetime1">
              <a:rPr lang="en-US" smtClean="0"/>
              <a:t>3/31/2021</a:t>
            </a:fld>
            <a:endParaRPr lang="en-US"/>
          </a:p>
        </p:txBody>
      </p:sp>
      <p:sp>
        <p:nvSpPr>
          <p:cNvPr id="6" name="Footer Placeholder 5">
            <a:extLst>
              <a:ext uri="{FF2B5EF4-FFF2-40B4-BE49-F238E27FC236}">
                <a16:creationId xmlns:a16="http://schemas.microsoft.com/office/drawing/2014/main" id="{D5C013FB-B691-4615-9B77-03E4CC424C4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FA9A1FD-45B0-44FC-93F2-68C561DFA525}"/>
              </a:ext>
            </a:extLst>
          </p:cNvPr>
          <p:cNvSpPr>
            <a:spLocks noGrp="1"/>
          </p:cNvSpPr>
          <p:nvPr>
            <p:ph type="sldNum" sz="quarter" idx="12"/>
          </p:nvPr>
        </p:nvSpPr>
        <p:spPr/>
        <p:txBody>
          <a:bodyPr/>
          <a:lstStyle/>
          <a:p>
            <a:fld id="{4BDC6115-C962-4156-9A21-B21EF9731AD3}" type="slidenum">
              <a:rPr lang="en-US" smtClean="0"/>
              <a:t>‹#›</a:t>
            </a:fld>
            <a:endParaRPr lang="en-US"/>
          </a:p>
        </p:txBody>
      </p:sp>
    </p:spTree>
    <p:extLst>
      <p:ext uri="{BB962C8B-B14F-4D97-AF65-F5344CB8AC3E}">
        <p14:creationId xmlns:p14="http://schemas.microsoft.com/office/powerpoint/2010/main" val="33630971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4E2B8A-0D8C-4704-9A79-B64BEBDCCE9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AC83B8C-C997-443C-B254-A49024E941E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373A3E7-8C95-4510-9F25-384DB22A37E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D9EBD74-4777-4304-AD47-22BB3A5BE16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A206ABD-5FD1-42AA-99E2-BE9C1FD84DB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300F4FB-9CFA-4E73-8CA5-2C7BA2018AA9}"/>
              </a:ext>
            </a:extLst>
          </p:cNvPr>
          <p:cNvSpPr>
            <a:spLocks noGrp="1"/>
          </p:cNvSpPr>
          <p:nvPr>
            <p:ph type="dt" sz="half" idx="10"/>
          </p:nvPr>
        </p:nvSpPr>
        <p:spPr/>
        <p:txBody>
          <a:bodyPr/>
          <a:lstStyle/>
          <a:p>
            <a:fld id="{6B9C7E35-B92F-4CC2-AFFD-0163EF31D66D}" type="datetime1">
              <a:rPr lang="en-US" smtClean="0"/>
              <a:t>3/31/2021</a:t>
            </a:fld>
            <a:endParaRPr lang="en-US"/>
          </a:p>
        </p:txBody>
      </p:sp>
      <p:sp>
        <p:nvSpPr>
          <p:cNvPr id="8" name="Footer Placeholder 7">
            <a:extLst>
              <a:ext uri="{FF2B5EF4-FFF2-40B4-BE49-F238E27FC236}">
                <a16:creationId xmlns:a16="http://schemas.microsoft.com/office/drawing/2014/main" id="{3F502234-B9C0-485F-B5D9-E33E2E4A898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FDDCFAB-C5D7-4B50-ABFF-40B65999CB06}"/>
              </a:ext>
            </a:extLst>
          </p:cNvPr>
          <p:cNvSpPr>
            <a:spLocks noGrp="1"/>
          </p:cNvSpPr>
          <p:nvPr>
            <p:ph type="sldNum" sz="quarter" idx="12"/>
          </p:nvPr>
        </p:nvSpPr>
        <p:spPr/>
        <p:txBody>
          <a:bodyPr/>
          <a:lstStyle/>
          <a:p>
            <a:fld id="{4BDC6115-C962-4156-9A21-B21EF9731AD3}" type="slidenum">
              <a:rPr lang="en-US" smtClean="0"/>
              <a:t>‹#›</a:t>
            </a:fld>
            <a:endParaRPr lang="en-US"/>
          </a:p>
        </p:txBody>
      </p:sp>
    </p:spTree>
    <p:extLst>
      <p:ext uri="{BB962C8B-B14F-4D97-AF65-F5344CB8AC3E}">
        <p14:creationId xmlns:p14="http://schemas.microsoft.com/office/powerpoint/2010/main" val="9680473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3441AF-619E-4829-83BD-4BCDD9D392A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51FE4AB-0FC7-4EA5-94C4-2D3DB6BE3FB1}"/>
              </a:ext>
            </a:extLst>
          </p:cNvPr>
          <p:cNvSpPr>
            <a:spLocks noGrp="1"/>
          </p:cNvSpPr>
          <p:nvPr>
            <p:ph type="dt" sz="half" idx="10"/>
          </p:nvPr>
        </p:nvSpPr>
        <p:spPr/>
        <p:txBody>
          <a:bodyPr/>
          <a:lstStyle/>
          <a:p>
            <a:fld id="{48D84DAB-A5D4-4C18-8B70-8F795CD9A1EB}" type="datetime1">
              <a:rPr lang="en-US" smtClean="0"/>
              <a:t>3/31/2021</a:t>
            </a:fld>
            <a:endParaRPr lang="en-US"/>
          </a:p>
        </p:txBody>
      </p:sp>
      <p:sp>
        <p:nvSpPr>
          <p:cNvPr id="4" name="Footer Placeholder 3">
            <a:extLst>
              <a:ext uri="{FF2B5EF4-FFF2-40B4-BE49-F238E27FC236}">
                <a16:creationId xmlns:a16="http://schemas.microsoft.com/office/drawing/2014/main" id="{A89A83E8-BDBA-4B13-90C8-28B5184B6AE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8CCBD58-4199-464D-8A83-3A7E2790CE9E}"/>
              </a:ext>
            </a:extLst>
          </p:cNvPr>
          <p:cNvSpPr>
            <a:spLocks noGrp="1"/>
          </p:cNvSpPr>
          <p:nvPr>
            <p:ph type="sldNum" sz="quarter" idx="12"/>
          </p:nvPr>
        </p:nvSpPr>
        <p:spPr/>
        <p:txBody>
          <a:bodyPr/>
          <a:lstStyle/>
          <a:p>
            <a:fld id="{4BDC6115-C962-4156-9A21-B21EF9731AD3}" type="slidenum">
              <a:rPr lang="en-US" smtClean="0"/>
              <a:t>‹#›</a:t>
            </a:fld>
            <a:endParaRPr lang="en-US"/>
          </a:p>
        </p:txBody>
      </p:sp>
    </p:spTree>
    <p:extLst>
      <p:ext uri="{BB962C8B-B14F-4D97-AF65-F5344CB8AC3E}">
        <p14:creationId xmlns:p14="http://schemas.microsoft.com/office/powerpoint/2010/main" val="20041791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B216F50-B031-4421-B40B-B51C1559DABB}"/>
              </a:ext>
            </a:extLst>
          </p:cNvPr>
          <p:cNvSpPr>
            <a:spLocks noGrp="1"/>
          </p:cNvSpPr>
          <p:nvPr>
            <p:ph type="dt" sz="half" idx="10"/>
          </p:nvPr>
        </p:nvSpPr>
        <p:spPr/>
        <p:txBody>
          <a:bodyPr/>
          <a:lstStyle/>
          <a:p>
            <a:fld id="{5FCFC588-CF1D-4A00-99F4-7CF7F0B0BFD8}" type="datetime1">
              <a:rPr lang="en-US" smtClean="0"/>
              <a:t>3/31/2021</a:t>
            </a:fld>
            <a:endParaRPr lang="en-US"/>
          </a:p>
        </p:txBody>
      </p:sp>
      <p:sp>
        <p:nvSpPr>
          <p:cNvPr id="3" name="Footer Placeholder 2">
            <a:extLst>
              <a:ext uri="{FF2B5EF4-FFF2-40B4-BE49-F238E27FC236}">
                <a16:creationId xmlns:a16="http://schemas.microsoft.com/office/drawing/2014/main" id="{931D7820-3E26-409A-A899-456BAE2753C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F96E07A-8431-459A-BADF-B3FB9A90EE41}"/>
              </a:ext>
            </a:extLst>
          </p:cNvPr>
          <p:cNvSpPr>
            <a:spLocks noGrp="1"/>
          </p:cNvSpPr>
          <p:nvPr>
            <p:ph type="sldNum" sz="quarter" idx="12"/>
          </p:nvPr>
        </p:nvSpPr>
        <p:spPr/>
        <p:txBody>
          <a:bodyPr/>
          <a:lstStyle/>
          <a:p>
            <a:fld id="{4BDC6115-C962-4156-9A21-B21EF9731AD3}" type="slidenum">
              <a:rPr lang="en-US" smtClean="0"/>
              <a:t>‹#›</a:t>
            </a:fld>
            <a:endParaRPr lang="en-US"/>
          </a:p>
        </p:txBody>
      </p:sp>
    </p:spTree>
    <p:extLst>
      <p:ext uri="{BB962C8B-B14F-4D97-AF65-F5344CB8AC3E}">
        <p14:creationId xmlns:p14="http://schemas.microsoft.com/office/powerpoint/2010/main" val="6101669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078B03-7480-4A5B-AD41-5E69E734DB9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6C14602-3EA0-45AF-BA39-FEC95B37E88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283A498-F8C5-47AA-BF77-A8D63E1531F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A023720-7BCD-42B2-9D32-62F192A9B348}"/>
              </a:ext>
            </a:extLst>
          </p:cNvPr>
          <p:cNvSpPr>
            <a:spLocks noGrp="1"/>
          </p:cNvSpPr>
          <p:nvPr>
            <p:ph type="dt" sz="half" idx="10"/>
          </p:nvPr>
        </p:nvSpPr>
        <p:spPr/>
        <p:txBody>
          <a:bodyPr/>
          <a:lstStyle/>
          <a:p>
            <a:fld id="{61374D6D-1036-423E-B36E-889BE0C3DFDE}" type="datetime1">
              <a:rPr lang="en-US" smtClean="0"/>
              <a:t>3/31/2021</a:t>
            </a:fld>
            <a:endParaRPr lang="en-US"/>
          </a:p>
        </p:txBody>
      </p:sp>
      <p:sp>
        <p:nvSpPr>
          <p:cNvPr id="6" name="Footer Placeholder 5">
            <a:extLst>
              <a:ext uri="{FF2B5EF4-FFF2-40B4-BE49-F238E27FC236}">
                <a16:creationId xmlns:a16="http://schemas.microsoft.com/office/drawing/2014/main" id="{D611C786-0F26-4BB1-AFC5-832B3AEBC72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8F87CCB-C69B-48FA-AB89-72EC3E738B59}"/>
              </a:ext>
            </a:extLst>
          </p:cNvPr>
          <p:cNvSpPr>
            <a:spLocks noGrp="1"/>
          </p:cNvSpPr>
          <p:nvPr>
            <p:ph type="sldNum" sz="quarter" idx="12"/>
          </p:nvPr>
        </p:nvSpPr>
        <p:spPr/>
        <p:txBody>
          <a:bodyPr/>
          <a:lstStyle/>
          <a:p>
            <a:fld id="{4BDC6115-C962-4156-9A21-B21EF9731AD3}" type="slidenum">
              <a:rPr lang="en-US" smtClean="0"/>
              <a:t>‹#›</a:t>
            </a:fld>
            <a:endParaRPr lang="en-US"/>
          </a:p>
        </p:txBody>
      </p:sp>
    </p:spTree>
    <p:extLst>
      <p:ext uri="{BB962C8B-B14F-4D97-AF65-F5344CB8AC3E}">
        <p14:creationId xmlns:p14="http://schemas.microsoft.com/office/powerpoint/2010/main" val="8546406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4D5AF-AA44-4BAB-A5EA-22AC3260534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D549795-7F13-46DA-A132-A110232ACD7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A1A1987-EE47-425F-A883-D6F217B323A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18FF4B4-CEFB-4FDF-A9A9-AF7BC75887C4}"/>
              </a:ext>
            </a:extLst>
          </p:cNvPr>
          <p:cNvSpPr>
            <a:spLocks noGrp="1"/>
          </p:cNvSpPr>
          <p:nvPr>
            <p:ph type="dt" sz="half" idx="10"/>
          </p:nvPr>
        </p:nvSpPr>
        <p:spPr/>
        <p:txBody>
          <a:bodyPr/>
          <a:lstStyle/>
          <a:p>
            <a:fld id="{BE2D85B6-1D22-4C98-8418-D6578D120583}" type="datetime1">
              <a:rPr lang="en-US" smtClean="0"/>
              <a:t>3/31/2021</a:t>
            </a:fld>
            <a:endParaRPr lang="en-US"/>
          </a:p>
        </p:txBody>
      </p:sp>
      <p:sp>
        <p:nvSpPr>
          <p:cNvPr id="6" name="Footer Placeholder 5">
            <a:extLst>
              <a:ext uri="{FF2B5EF4-FFF2-40B4-BE49-F238E27FC236}">
                <a16:creationId xmlns:a16="http://schemas.microsoft.com/office/drawing/2014/main" id="{3592AAD0-A9D7-4ED4-B444-8584E83F734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3095342-951F-43D7-A0A7-552A88B23654}"/>
              </a:ext>
            </a:extLst>
          </p:cNvPr>
          <p:cNvSpPr>
            <a:spLocks noGrp="1"/>
          </p:cNvSpPr>
          <p:nvPr>
            <p:ph type="sldNum" sz="quarter" idx="12"/>
          </p:nvPr>
        </p:nvSpPr>
        <p:spPr/>
        <p:txBody>
          <a:bodyPr/>
          <a:lstStyle/>
          <a:p>
            <a:fld id="{4BDC6115-C962-4156-9A21-B21EF9731AD3}" type="slidenum">
              <a:rPr lang="en-US" smtClean="0"/>
              <a:t>‹#›</a:t>
            </a:fld>
            <a:endParaRPr lang="en-US"/>
          </a:p>
        </p:txBody>
      </p:sp>
    </p:spTree>
    <p:extLst>
      <p:ext uri="{BB962C8B-B14F-4D97-AF65-F5344CB8AC3E}">
        <p14:creationId xmlns:p14="http://schemas.microsoft.com/office/powerpoint/2010/main" val="3318556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76A96F9-7AAB-42FA-A5CF-0CD29E5AEFC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11AE576-2129-4104-AE4D-6A6FB45CC65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3CCE056-3EF2-4295-87B5-067558B74D1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48C2770-2098-4EC1-8E4C-3ABB7B26CD0F}" type="datetime1">
              <a:rPr lang="en-US" smtClean="0"/>
              <a:t>3/31/2021</a:t>
            </a:fld>
            <a:endParaRPr lang="en-US"/>
          </a:p>
        </p:txBody>
      </p:sp>
      <p:sp>
        <p:nvSpPr>
          <p:cNvPr id="5" name="Footer Placeholder 4">
            <a:extLst>
              <a:ext uri="{FF2B5EF4-FFF2-40B4-BE49-F238E27FC236}">
                <a16:creationId xmlns:a16="http://schemas.microsoft.com/office/drawing/2014/main" id="{B6911CB3-CAD9-4929-B264-E29D3C27B24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8ABEB69-3E42-41BE-97EB-5D141927565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DC6115-C962-4156-9A21-B21EF9731AD3}" type="slidenum">
              <a:rPr lang="en-US" smtClean="0"/>
              <a:t>‹#›</a:t>
            </a:fld>
            <a:endParaRPr lang="en-US"/>
          </a:p>
        </p:txBody>
      </p:sp>
    </p:spTree>
    <p:extLst>
      <p:ext uri="{BB962C8B-B14F-4D97-AF65-F5344CB8AC3E}">
        <p14:creationId xmlns:p14="http://schemas.microsoft.com/office/powerpoint/2010/main" val="14334223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www.energyandpolicy.org/ohio-house-utilities-campaign-contributions/"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hyperlink" Target="https://www.thenation.com/article/energy-utility-entergy-astroturfing-nola/" TargetMode="External"/><Relationship Id="rId5" Type="http://schemas.openxmlformats.org/officeDocument/2006/relationships/hyperlink" Target="https://www.nytimes.com/2019/07/07/business/energy-environment/florida-solar-power.html" TargetMode="External"/><Relationship Id="rId4" Type="http://schemas.openxmlformats.org/officeDocument/2006/relationships/hyperlink" Target="https://www.energyandpolicy.org/firstenergy-bailout/"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www.sciencedirect.com/science/article/pii/S2214629620301067"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jpeg"/></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611B5A-B0F9-40EB-8D56-0C7899B013CD}"/>
              </a:ext>
            </a:extLst>
          </p:cNvPr>
          <p:cNvSpPr>
            <a:spLocks noGrp="1"/>
          </p:cNvSpPr>
          <p:nvPr>
            <p:ph type="ctrTitle"/>
          </p:nvPr>
        </p:nvSpPr>
        <p:spPr/>
        <p:txBody>
          <a:bodyPr>
            <a:normAutofit fontScale="90000"/>
          </a:bodyPr>
          <a:lstStyle/>
          <a:p>
            <a:r>
              <a:rPr lang="en-US" b="0" i="0" dirty="0">
                <a:solidFill>
                  <a:srgbClr val="222222"/>
                </a:solidFill>
                <a:effectLst/>
                <a:latin typeface="Arial" panose="020B0604020202020204" pitchFamily="34" charset="0"/>
              </a:rPr>
              <a:t>The case for public ownership of energy and climate infrastructure:</a:t>
            </a:r>
            <a:br>
              <a:rPr lang="en-US" b="0" i="0" dirty="0">
                <a:solidFill>
                  <a:srgbClr val="222222"/>
                </a:solidFill>
                <a:effectLst/>
                <a:latin typeface="Arial" panose="020B0604020202020204" pitchFamily="34" charset="0"/>
              </a:rPr>
            </a:br>
            <a:r>
              <a:rPr lang="en-US" sz="4400" dirty="0">
                <a:solidFill>
                  <a:srgbClr val="222222"/>
                </a:solidFill>
                <a:latin typeface="Arial" panose="020B0604020202020204" pitchFamily="34" charset="0"/>
              </a:rPr>
              <a:t>A study of electric utilities in the U.S</a:t>
            </a:r>
            <a:endParaRPr lang="en-US" dirty="0"/>
          </a:p>
        </p:txBody>
      </p:sp>
      <p:sp>
        <p:nvSpPr>
          <p:cNvPr id="3" name="Subtitle 2">
            <a:extLst>
              <a:ext uri="{FF2B5EF4-FFF2-40B4-BE49-F238E27FC236}">
                <a16:creationId xmlns:a16="http://schemas.microsoft.com/office/drawing/2014/main" id="{BC0B17C2-2C44-41A0-97EF-1E667F51AEBF}"/>
              </a:ext>
            </a:extLst>
          </p:cNvPr>
          <p:cNvSpPr>
            <a:spLocks noGrp="1"/>
          </p:cNvSpPr>
          <p:nvPr>
            <p:ph type="subTitle" idx="1"/>
          </p:nvPr>
        </p:nvSpPr>
        <p:spPr>
          <a:xfrm>
            <a:off x="1524000" y="4256186"/>
            <a:ext cx="9144000" cy="1655762"/>
          </a:xfrm>
        </p:spPr>
        <p:txBody>
          <a:bodyPr/>
          <a:lstStyle/>
          <a:p>
            <a:r>
              <a:rPr lang="en-US" dirty="0"/>
              <a:t>Toly Rinberg</a:t>
            </a:r>
          </a:p>
          <a:p>
            <a:r>
              <a:rPr lang="en-US" dirty="0"/>
              <a:t>HEJC</a:t>
            </a:r>
          </a:p>
          <a:p>
            <a:r>
              <a:rPr lang="en-US" dirty="0"/>
              <a:t>3/26/21</a:t>
            </a:r>
          </a:p>
        </p:txBody>
      </p:sp>
      <p:sp>
        <p:nvSpPr>
          <p:cNvPr id="5" name="Slide Number Placeholder 4">
            <a:extLst>
              <a:ext uri="{FF2B5EF4-FFF2-40B4-BE49-F238E27FC236}">
                <a16:creationId xmlns:a16="http://schemas.microsoft.com/office/drawing/2014/main" id="{7347AFF6-3410-43AB-BF01-BB6D21BF3E8F}"/>
              </a:ext>
            </a:extLst>
          </p:cNvPr>
          <p:cNvSpPr>
            <a:spLocks noGrp="1"/>
          </p:cNvSpPr>
          <p:nvPr>
            <p:ph type="sldNum" sz="quarter" idx="12"/>
          </p:nvPr>
        </p:nvSpPr>
        <p:spPr/>
        <p:txBody>
          <a:bodyPr/>
          <a:lstStyle/>
          <a:p>
            <a:fld id="{4BDC6115-C962-4156-9A21-B21EF9731AD3}" type="slidenum">
              <a:rPr lang="en-US" smtClean="0"/>
              <a:t>1</a:t>
            </a:fld>
            <a:endParaRPr lang="en-US"/>
          </a:p>
        </p:txBody>
      </p:sp>
    </p:spTree>
    <p:extLst>
      <p:ext uri="{BB962C8B-B14F-4D97-AF65-F5344CB8AC3E}">
        <p14:creationId xmlns:p14="http://schemas.microsoft.com/office/powerpoint/2010/main" val="34736262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4DCEDC-5B02-479F-B281-8EC2CECAFC5A}"/>
              </a:ext>
            </a:extLst>
          </p:cNvPr>
          <p:cNvSpPr>
            <a:spLocks noGrp="1"/>
          </p:cNvSpPr>
          <p:nvPr>
            <p:ph type="title"/>
          </p:nvPr>
        </p:nvSpPr>
        <p:spPr/>
        <p:txBody>
          <a:bodyPr/>
          <a:lstStyle/>
          <a:p>
            <a:r>
              <a:rPr lang="en-US" dirty="0"/>
              <a:t>Early 20</a:t>
            </a:r>
            <a:r>
              <a:rPr lang="en-US" baseline="30000" dirty="0"/>
              <a:t>th</a:t>
            </a:r>
            <a:r>
              <a:rPr lang="en-US" dirty="0"/>
              <a:t> century</a:t>
            </a:r>
          </a:p>
        </p:txBody>
      </p:sp>
      <p:sp>
        <p:nvSpPr>
          <p:cNvPr id="3" name="Content Placeholder 2">
            <a:extLst>
              <a:ext uri="{FF2B5EF4-FFF2-40B4-BE49-F238E27FC236}">
                <a16:creationId xmlns:a16="http://schemas.microsoft.com/office/drawing/2014/main" id="{B7CFF084-BF18-41E7-86BC-AF550C765B5B}"/>
              </a:ext>
            </a:extLst>
          </p:cNvPr>
          <p:cNvSpPr>
            <a:spLocks noGrp="1"/>
          </p:cNvSpPr>
          <p:nvPr>
            <p:ph idx="1"/>
          </p:nvPr>
        </p:nvSpPr>
        <p:spPr/>
        <p:txBody>
          <a:bodyPr>
            <a:normAutofit/>
          </a:bodyPr>
          <a:lstStyle/>
          <a:p>
            <a:r>
              <a:rPr lang="en-US" b="1" dirty="0"/>
              <a:t>Turn of the century</a:t>
            </a:r>
            <a:r>
              <a:rPr lang="en-US" dirty="0"/>
              <a:t>: electric utilities were emerging as vertically integrated monopolies (mostly in cities)</a:t>
            </a:r>
          </a:p>
          <a:p>
            <a:r>
              <a:rPr lang="en-US" b="1" dirty="0"/>
              <a:t>By 1914</a:t>
            </a:r>
            <a:r>
              <a:rPr lang="en-US" dirty="0"/>
              <a:t>: 43 states establish regulatory policies governing electric utilities</a:t>
            </a:r>
          </a:p>
          <a:p>
            <a:r>
              <a:rPr lang="en-US" b="1" dirty="0"/>
              <a:t>1920s</a:t>
            </a:r>
            <a:r>
              <a:rPr lang="en-US" dirty="0"/>
              <a:t>: explosion of </a:t>
            </a:r>
            <a:r>
              <a:rPr lang="en-US" b="1" dirty="0"/>
              <a:t>holding companies </a:t>
            </a:r>
            <a:r>
              <a:rPr lang="en-US" dirty="0"/>
              <a:t>to avoid regulation</a:t>
            </a:r>
          </a:p>
          <a:p>
            <a:pPr lvl="1"/>
            <a:r>
              <a:rPr lang="en-US" dirty="0"/>
              <a:t>10 utility systems controlled three-fourths of the United States' electric power business by end of 1920s</a:t>
            </a:r>
          </a:p>
          <a:p>
            <a:r>
              <a:rPr lang="en-US" b="1" dirty="0"/>
              <a:t>1928:</a:t>
            </a:r>
            <a:r>
              <a:rPr lang="en-US" dirty="0"/>
              <a:t> the Federal Trade Commission begins a six-year investigation into the market manipulations of the holding companies</a:t>
            </a:r>
          </a:p>
          <a:p>
            <a:endParaRPr lang="en-US" dirty="0"/>
          </a:p>
          <a:p>
            <a:endParaRPr lang="en-US" dirty="0"/>
          </a:p>
          <a:p>
            <a:endParaRPr lang="en-US" dirty="0"/>
          </a:p>
        </p:txBody>
      </p:sp>
      <p:sp>
        <p:nvSpPr>
          <p:cNvPr id="5" name="TextBox 4">
            <a:extLst>
              <a:ext uri="{FF2B5EF4-FFF2-40B4-BE49-F238E27FC236}">
                <a16:creationId xmlns:a16="http://schemas.microsoft.com/office/drawing/2014/main" id="{B67E0A10-28F3-45A8-BBFD-642A9D9FE09A}"/>
              </a:ext>
            </a:extLst>
          </p:cNvPr>
          <p:cNvSpPr txBox="1"/>
          <p:nvPr/>
        </p:nvSpPr>
        <p:spPr>
          <a:xfrm>
            <a:off x="4030393" y="6492875"/>
            <a:ext cx="8822788" cy="369332"/>
          </a:xfrm>
          <a:prstGeom prst="rect">
            <a:avLst/>
          </a:prstGeom>
          <a:noFill/>
        </p:spPr>
        <p:txBody>
          <a:bodyPr wrap="square">
            <a:spAutoFit/>
          </a:bodyPr>
          <a:lstStyle/>
          <a:p>
            <a:r>
              <a:rPr lang="en-US" dirty="0"/>
              <a:t>https://www.pbs.org/wgbh/pages/frontline/shows/blackout/regulation/timeline.html</a:t>
            </a:r>
          </a:p>
        </p:txBody>
      </p:sp>
      <p:sp>
        <p:nvSpPr>
          <p:cNvPr id="6" name="Slide Number Placeholder 5">
            <a:extLst>
              <a:ext uri="{FF2B5EF4-FFF2-40B4-BE49-F238E27FC236}">
                <a16:creationId xmlns:a16="http://schemas.microsoft.com/office/drawing/2014/main" id="{C98C10A5-1087-45D4-93C5-63D13C3EDE9E}"/>
              </a:ext>
            </a:extLst>
          </p:cNvPr>
          <p:cNvSpPr>
            <a:spLocks noGrp="1"/>
          </p:cNvSpPr>
          <p:nvPr>
            <p:ph type="sldNum" sz="quarter" idx="12"/>
          </p:nvPr>
        </p:nvSpPr>
        <p:spPr/>
        <p:txBody>
          <a:bodyPr/>
          <a:lstStyle/>
          <a:p>
            <a:fld id="{4BDC6115-C962-4156-9A21-B21EF9731AD3}" type="slidenum">
              <a:rPr lang="en-US" smtClean="0"/>
              <a:t>10</a:t>
            </a:fld>
            <a:endParaRPr lang="en-US"/>
          </a:p>
        </p:txBody>
      </p:sp>
    </p:spTree>
    <p:extLst>
      <p:ext uri="{BB962C8B-B14F-4D97-AF65-F5344CB8AC3E}">
        <p14:creationId xmlns:p14="http://schemas.microsoft.com/office/powerpoint/2010/main" val="639766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4DCEDC-5B02-479F-B281-8EC2CECAFC5A}"/>
              </a:ext>
            </a:extLst>
          </p:cNvPr>
          <p:cNvSpPr>
            <a:spLocks noGrp="1"/>
          </p:cNvSpPr>
          <p:nvPr>
            <p:ph type="title"/>
          </p:nvPr>
        </p:nvSpPr>
        <p:spPr/>
        <p:txBody>
          <a:bodyPr/>
          <a:lstStyle/>
          <a:p>
            <a:r>
              <a:rPr lang="en-US" dirty="0"/>
              <a:t>FDR fought for federal regulation of utilities</a:t>
            </a:r>
          </a:p>
        </p:txBody>
      </p:sp>
      <p:sp>
        <p:nvSpPr>
          <p:cNvPr id="3" name="Content Placeholder 2">
            <a:extLst>
              <a:ext uri="{FF2B5EF4-FFF2-40B4-BE49-F238E27FC236}">
                <a16:creationId xmlns:a16="http://schemas.microsoft.com/office/drawing/2014/main" id="{B7CFF084-BF18-41E7-86BC-AF550C765B5B}"/>
              </a:ext>
            </a:extLst>
          </p:cNvPr>
          <p:cNvSpPr>
            <a:spLocks noGrp="1"/>
          </p:cNvSpPr>
          <p:nvPr>
            <p:ph idx="1"/>
          </p:nvPr>
        </p:nvSpPr>
        <p:spPr>
          <a:xfrm>
            <a:off x="961489" y="1825625"/>
            <a:ext cx="10515600" cy="4351338"/>
          </a:xfrm>
        </p:spPr>
        <p:txBody>
          <a:bodyPr>
            <a:normAutofit/>
          </a:bodyPr>
          <a:lstStyle/>
          <a:p>
            <a:pPr marL="0" indent="0">
              <a:buNone/>
            </a:pPr>
            <a:r>
              <a:rPr lang="en-US" sz="3000" b="1" dirty="0"/>
              <a:t>All in 1935:</a:t>
            </a:r>
          </a:p>
          <a:p>
            <a:r>
              <a:rPr lang="en-US" sz="3000" dirty="0"/>
              <a:t>FDR calls holding companies "</a:t>
            </a:r>
            <a:r>
              <a:rPr lang="en-US" sz="3000" b="1" dirty="0"/>
              <a:t>evil</a:t>
            </a:r>
            <a:r>
              <a:rPr lang="en-US" sz="3000" dirty="0"/>
              <a:t>" in his State-of-the-Union address</a:t>
            </a:r>
          </a:p>
          <a:p>
            <a:r>
              <a:rPr lang="en-US" sz="3000" dirty="0"/>
              <a:t>Congress passed the </a:t>
            </a:r>
            <a:r>
              <a:rPr lang="en-US" sz="3000" b="1" dirty="0"/>
              <a:t>Public Utility Holding Company Act </a:t>
            </a:r>
          </a:p>
          <a:p>
            <a:r>
              <a:rPr lang="en-US" sz="3000" dirty="0"/>
              <a:t>Congress passed the </a:t>
            </a:r>
            <a:r>
              <a:rPr lang="en-US" sz="3000" b="1" dirty="0"/>
              <a:t>Federal Power Act of 1935</a:t>
            </a:r>
            <a:r>
              <a:rPr lang="en-US" sz="3000" dirty="0"/>
              <a:t>, which gave the Federal Power Commission (FPC) regulatory power over interstate and wholesale transactions and transmission of electric power</a:t>
            </a:r>
          </a:p>
          <a:p>
            <a:endParaRPr lang="en-US" dirty="0"/>
          </a:p>
        </p:txBody>
      </p:sp>
      <p:sp>
        <p:nvSpPr>
          <p:cNvPr id="5" name="TextBox 4">
            <a:extLst>
              <a:ext uri="{FF2B5EF4-FFF2-40B4-BE49-F238E27FC236}">
                <a16:creationId xmlns:a16="http://schemas.microsoft.com/office/drawing/2014/main" id="{B67E0A10-28F3-45A8-BBFD-642A9D9FE09A}"/>
              </a:ext>
            </a:extLst>
          </p:cNvPr>
          <p:cNvSpPr txBox="1"/>
          <p:nvPr/>
        </p:nvSpPr>
        <p:spPr>
          <a:xfrm>
            <a:off x="4030393" y="6492875"/>
            <a:ext cx="8822788" cy="369332"/>
          </a:xfrm>
          <a:prstGeom prst="rect">
            <a:avLst/>
          </a:prstGeom>
          <a:noFill/>
        </p:spPr>
        <p:txBody>
          <a:bodyPr wrap="square">
            <a:spAutoFit/>
          </a:bodyPr>
          <a:lstStyle/>
          <a:p>
            <a:r>
              <a:rPr lang="en-US" dirty="0"/>
              <a:t>https://www.pbs.org/wgbh/pages/frontline/shows/blackout/regulation/timeline.html</a:t>
            </a:r>
          </a:p>
        </p:txBody>
      </p:sp>
      <p:sp>
        <p:nvSpPr>
          <p:cNvPr id="4" name="Slide Number Placeholder 3">
            <a:extLst>
              <a:ext uri="{FF2B5EF4-FFF2-40B4-BE49-F238E27FC236}">
                <a16:creationId xmlns:a16="http://schemas.microsoft.com/office/drawing/2014/main" id="{B70BB3D6-72CF-4FF5-9737-84D0B9AC529A}"/>
              </a:ext>
            </a:extLst>
          </p:cNvPr>
          <p:cNvSpPr>
            <a:spLocks noGrp="1"/>
          </p:cNvSpPr>
          <p:nvPr>
            <p:ph type="sldNum" sz="quarter" idx="12"/>
          </p:nvPr>
        </p:nvSpPr>
        <p:spPr/>
        <p:txBody>
          <a:bodyPr/>
          <a:lstStyle/>
          <a:p>
            <a:fld id="{4BDC6115-C962-4156-9A21-B21EF9731AD3}" type="slidenum">
              <a:rPr lang="en-US" smtClean="0"/>
              <a:t>11</a:t>
            </a:fld>
            <a:endParaRPr lang="en-US"/>
          </a:p>
        </p:txBody>
      </p:sp>
    </p:spTree>
    <p:extLst>
      <p:ext uri="{BB962C8B-B14F-4D97-AF65-F5344CB8AC3E}">
        <p14:creationId xmlns:p14="http://schemas.microsoft.com/office/powerpoint/2010/main" val="987360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CD70FB-E654-41CF-893E-45647B26175A}"/>
              </a:ext>
            </a:extLst>
          </p:cNvPr>
          <p:cNvSpPr>
            <a:spLocks noGrp="1"/>
          </p:cNvSpPr>
          <p:nvPr>
            <p:ph type="title"/>
          </p:nvPr>
        </p:nvSpPr>
        <p:spPr/>
        <p:txBody>
          <a:bodyPr/>
          <a:lstStyle/>
          <a:p>
            <a:r>
              <a:rPr lang="en-US" dirty="0"/>
              <a:t>Creation of federal agencies to distribute power</a:t>
            </a:r>
          </a:p>
        </p:txBody>
      </p:sp>
      <p:sp>
        <p:nvSpPr>
          <p:cNvPr id="3" name="Content Placeholder 2">
            <a:extLst>
              <a:ext uri="{FF2B5EF4-FFF2-40B4-BE49-F238E27FC236}">
                <a16:creationId xmlns:a16="http://schemas.microsoft.com/office/drawing/2014/main" id="{F489E361-52BB-42A6-8C26-E1D7C8DCC236}"/>
              </a:ext>
            </a:extLst>
          </p:cNvPr>
          <p:cNvSpPr>
            <a:spLocks noGrp="1"/>
          </p:cNvSpPr>
          <p:nvPr>
            <p:ph idx="1"/>
          </p:nvPr>
        </p:nvSpPr>
        <p:spPr>
          <a:xfrm>
            <a:off x="838200" y="2141537"/>
            <a:ext cx="10515600" cy="4351338"/>
          </a:xfrm>
        </p:spPr>
        <p:txBody>
          <a:bodyPr>
            <a:normAutofit/>
          </a:bodyPr>
          <a:lstStyle/>
          <a:p>
            <a:r>
              <a:rPr lang="en-US" b="1" i="0" dirty="0">
                <a:effectLst/>
              </a:rPr>
              <a:t>Tennessee Valley Authority (TVA) in 1933 </a:t>
            </a:r>
            <a:r>
              <a:rPr lang="en-US" b="0" i="0" dirty="0">
                <a:effectLst/>
              </a:rPr>
              <a:t>- To provide navigation, flood control, electricity generation, fertilizer manufacturing, and economic development</a:t>
            </a:r>
          </a:p>
          <a:p>
            <a:r>
              <a:rPr lang="en-US" b="1" i="0" dirty="0">
                <a:effectLst/>
              </a:rPr>
              <a:t>Rural Electrification Association (REA) in 1935 - </a:t>
            </a:r>
            <a:r>
              <a:rPr lang="en-US" i="0" dirty="0">
                <a:effectLst/>
              </a:rPr>
              <a:t>To create and finance rural </a:t>
            </a:r>
            <a:r>
              <a:rPr lang="en-US" dirty="0"/>
              <a:t>utility companies</a:t>
            </a:r>
          </a:p>
          <a:p>
            <a:r>
              <a:rPr lang="en-US" b="1" dirty="0"/>
              <a:t>Bonneville Power Administration in 1937 </a:t>
            </a:r>
            <a:r>
              <a:rPr lang="en-US" dirty="0"/>
              <a:t>- operate electric systems and sell the electrical output of federally owned and operated hydroelectric dams</a:t>
            </a:r>
          </a:p>
        </p:txBody>
      </p:sp>
      <p:sp>
        <p:nvSpPr>
          <p:cNvPr id="4" name="Slide Number Placeholder 3">
            <a:extLst>
              <a:ext uri="{FF2B5EF4-FFF2-40B4-BE49-F238E27FC236}">
                <a16:creationId xmlns:a16="http://schemas.microsoft.com/office/drawing/2014/main" id="{B1491C7E-0E7E-4C4D-B2D7-7761D00861D6}"/>
              </a:ext>
            </a:extLst>
          </p:cNvPr>
          <p:cNvSpPr>
            <a:spLocks noGrp="1"/>
          </p:cNvSpPr>
          <p:nvPr>
            <p:ph type="sldNum" sz="quarter" idx="12"/>
          </p:nvPr>
        </p:nvSpPr>
        <p:spPr/>
        <p:txBody>
          <a:bodyPr/>
          <a:lstStyle/>
          <a:p>
            <a:fld id="{4BDC6115-C962-4156-9A21-B21EF9731AD3}" type="slidenum">
              <a:rPr lang="en-US" smtClean="0"/>
              <a:t>12</a:t>
            </a:fld>
            <a:endParaRPr lang="en-US"/>
          </a:p>
        </p:txBody>
      </p:sp>
      <p:pic>
        <p:nvPicPr>
          <p:cNvPr id="6" name="Picture 5">
            <a:extLst>
              <a:ext uri="{FF2B5EF4-FFF2-40B4-BE49-F238E27FC236}">
                <a16:creationId xmlns:a16="http://schemas.microsoft.com/office/drawing/2014/main" id="{1B21A282-07C8-4C44-B2D8-46815B6B2222}"/>
              </a:ext>
            </a:extLst>
          </p:cNvPr>
          <p:cNvPicPr>
            <a:picLocks noChangeAspect="1"/>
          </p:cNvPicPr>
          <p:nvPr/>
        </p:nvPicPr>
        <p:blipFill>
          <a:blip r:embed="rId3"/>
          <a:stretch>
            <a:fillRect/>
          </a:stretch>
        </p:blipFill>
        <p:spPr>
          <a:xfrm>
            <a:off x="4171620" y="5207318"/>
            <a:ext cx="1834641" cy="1331594"/>
          </a:xfrm>
          <a:prstGeom prst="rect">
            <a:avLst/>
          </a:prstGeom>
        </p:spPr>
      </p:pic>
      <p:pic>
        <p:nvPicPr>
          <p:cNvPr id="8" name="Picture 7">
            <a:extLst>
              <a:ext uri="{FF2B5EF4-FFF2-40B4-BE49-F238E27FC236}">
                <a16:creationId xmlns:a16="http://schemas.microsoft.com/office/drawing/2014/main" id="{4DD80BE8-0E55-4FCA-A602-01C79270606F}"/>
              </a:ext>
            </a:extLst>
          </p:cNvPr>
          <p:cNvPicPr>
            <a:picLocks noChangeAspect="1"/>
          </p:cNvPicPr>
          <p:nvPr/>
        </p:nvPicPr>
        <p:blipFill>
          <a:blip r:embed="rId4"/>
          <a:stretch>
            <a:fillRect/>
          </a:stretch>
        </p:blipFill>
        <p:spPr>
          <a:xfrm>
            <a:off x="10711620" y="1912937"/>
            <a:ext cx="1400370" cy="1343212"/>
          </a:xfrm>
          <a:prstGeom prst="rect">
            <a:avLst/>
          </a:prstGeom>
        </p:spPr>
      </p:pic>
    </p:spTree>
    <p:extLst>
      <p:ext uri="{BB962C8B-B14F-4D97-AF65-F5344CB8AC3E}">
        <p14:creationId xmlns:p14="http://schemas.microsoft.com/office/powerpoint/2010/main" val="691212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Map federal power marketing territories, as explained in the article text.">
            <a:extLst>
              <a:ext uri="{FF2B5EF4-FFF2-40B4-BE49-F238E27FC236}">
                <a16:creationId xmlns:a16="http://schemas.microsoft.com/office/drawing/2014/main" id="{ED3BEA0D-BBD0-4D1C-BB1A-98AF817271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331" y="375596"/>
            <a:ext cx="6805773" cy="4595898"/>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21544ED5-E944-4395-8D59-E4B5B8D46609}"/>
              </a:ext>
            </a:extLst>
          </p:cNvPr>
          <p:cNvSpPr>
            <a:spLocks noGrp="1"/>
          </p:cNvSpPr>
          <p:nvPr>
            <p:ph idx="1"/>
          </p:nvPr>
        </p:nvSpPr>
        <p:spPr>
          <a:xfrm>
            <a:off x="6435047" y="4828855"/>
            <a:ext cx="5756953" cy="2399015"/>
          </a:xfrm>
        </p:spPr>
        <p:txBody>
          <a:bodyPr>
            <a:normAutofit fontScale="92500"/>
          </a:bodyPr>
          <a:lstStyle/>
          <a:p>
            <a:pPr algn="l">
              <a:buFont typeface="Arial" panose="020B0604020202020204" pitchFamily="34" charset="0"/>
              <a:buChar char="•"/>
            </a:pPr>
            <a:r>
              <a:rPr lang="en-US" sz="2400" b="0" i="0" u="none" strike="noStrike" dirty="0">
                <a:effectLst/>
                <a:latin typeface="Arial" panose="020B0604020202020204" pitchFamily="34" charset="0"/>
              </a:rPr>
              <a:t>Bonneville Power Administration</a:t>
            </a:r>
            <a:r>
              <a:rPr lang="en-US" sz="2400" b="0" i="0" dirty="0">
                <a:effectLst/>
                <a:latin typeface="Arial" panose="020B0604020202020204" pitchFamily="34" charset="0"/>
              </a:rPr>
              <a:t> (1937)</a:t>
            </a:r>
          </a:p>
          <a:p>
            <a:pPr algn="l">
              <a:buFont typeface="Arial" panose="020B0604020202020204" pitchFamily="34" charset="0"/>
              <a:buChar char="•"/>
            </a:pPr>
            <a:r>
              <a:rPr lang="en-US" sz="2400" b="0" i="0" u="none" strike="noStrike" dirty="0">
                <a:effectLst/>
                <a:latin typeface="Arial" panose="020B0604020202020204" pitchFamily="34" charset="0"/>
              </a:rPr>
              <a:t>Southwestern Power Administration</a:t>
            </a:r>
            <a:r>
              <a:rPr lang="en-US" sz="2400" b="0" i="0" dirty="0">
                <a:effectLst/>
                <a:latin typeface="Arial" panose="020B0604020202020204" pitchFamily="34" charset="0"/>
              </a:rPr>
              <a:t> (1943)</a:t>
            </a:r>
          </a:p>
          <a:p>
            <a:pPr algn="l">
              <a:buFont typeface="Arial" panose="020B0604020202020204" pitchFamily="34" charset="0"/>
              <a:buChar char="•"/>
            </a:pPr>
            <a:r>
              <a:rPr lang="en-US" sz="2400" b="0" i="0" u="none" strike="noStrike" dirty="0">
                <a:effectLst/>
                <a:latin typeface="Arial" panose="020B0604020202020204" pitchFamily="34" charset="0"/>
              </a:rPr>
              <a:t>Southeastern Power Administration</a:t>
            </a:r>
            <a:r>
              <a:rPr lang="en-US" sz="2400" b="0" i="0" dirty="0">
                <a:effectLst/>
                <a:latin typeface="Arial" panose="020B0604020202020204" pitchFamily="34" charset="0"/>
              </a:rPr>
              <a:t> (1950)</a:t>
            </a:r>
          </a:p>
          <a:p>
            <a:pPr algn="l">
              <a:buFont typeface="Arial" panose="020B0604020202020204" pitchFamily="34" charset="0"/>
              <a:buChar char="•"/>
            </a:pPr>
            <a:r>
              <a:rPr lang="en-US" sz="2400" b="0" i="0" u="none" strike="noStrike" dirty="0">
                <a:effectLst/>
                <a:latin typeface="Arial" panose="020B0604020202020204" pitchFamily="34" charset="0"/>
              </a:rPr>
              <a:t>Western Area Power Administration</a:t>
            </a:r>
            <a:r>
              <a:rPr lang="en-US" sz="2400" b="0" i="0" dirty="0">
                <a:effectLst/>
                <a:latin typeface="Arial" panose="020B0604020202020204" pitchFamily="34" charset="0"/>
              </a:rPr>
              <a:t> (1977</a:t>
            </a:r>
            <a:r>
              <a:rPr lang="en-US" sz="2400" b="0" i="0" dirty="0">
                <a:solidFill>
                  <a:srgbClr val="202122"/>
                </a:solidFill>
                <a:effectLst/>
                <a:latin typeface="Arial" panose="020B0604020202020204" pitchFamily="34" charset="0"/>
              </a:rPr>
              <a:t>)</a:t>
            </a:r>
          </a:p>
          <a:p>
            <a:endParaRPr lang="en-US" sz="2400" dirty="0"/>
          </a:p>
        </p:txBody>
      </p:sp>
      <p:sp>
        <p:nvSpPr>
          <p:cNvPr id="6" name="Slide Number Placeholder 5">
            <a:extLst>
              <a:ext uri="{FF2B5EF4-FFF2-40B4-BE49-F238E27FC236}">
                <a16:creationId xmlns:a16="http://schemas.microsoft.com/office/drawing/2014/main" id="{DFEB0906-C74E-441F-8EAB-F70DD9B4AD6E}"/>
              </a:ext>
            </a:extLst>
          </p:cNvPr>
          <p:cNvSpPr>
            <a:spLocks noGrp="1"/>
          </p:cNvSpPr>
          <p:nvPr>
            <p:ph type="sldNum" sz="quarter" idx="12"/>
          </p:nvPr>
        </p:nvSpPr>
        <p:spPr/>
        <p:txBody>
          <a:bodyPr/>
          <a:lstStyle/>
          <a:p>
            <a:fld id="{4BDC6115-C962-4156-9A21-B21EF9731AD3}" type="slidenum">
              <a:rPr lang="en-US" smtClean="0"/>
              <a:t>13</a:t>
            </a:fld>
            <a:endParaRPr lang="en-US"/>
          </a:p>
        </p:txBody>
      </p:sp>
    </p:spTree>
    <p:extLst>
      <p:ext uri="{BB962C8B-B14F-4D97-AF65-F5344CB8AC3E}">
        <p14:creationId xmlns:p14="http://schemas.microsoft.com/office/powerpoint/2010/main" val="23909426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A59AF6-0A71-4490-B18C-D6A584B2C519}"/>
              </a:ext>
            </a:extLst>
          </p:cNvPr>
          <p:cNvSpPr>
            <a:spLocks noGrp="1"/>
          </p:cNvSpPr>
          <p:nvPr>
            <p:ph type="title"/>
          </p:nvPr>
        </p:nvSpPr>
        <p:spPr>
          <a:xfrm>
            <a:off x="1936652" y="2766218"/>
            <a:ext cx="8318696" cy="1325563"/>
          </a:xfrm>
        </p:spPr>
        <p:txBody>
          <a:bodyPr>
            <a:noAutofit/>
          </a:bodyPr>
          <a:lstStyle/>
          <a:p>
            <a:pPr algn="ctr"/>
            <a:r>
              <a:rPr lang="en-US" sz="6000" dirty="0"/>
              <a:t>A few case studies</a:t>
            </a:r>
          </a:p>
        </p:txBody>
      </p:sp>
      <p:sp>
        <p:nvSpPr>
          <p:cNvPr id="4" name="Slide Number Placeholder 3">
            <a:extLst>
              <a:ext uri="{FF2B5EF4-FFF2-40B4-BE49-F238E27FC236}">
                <a16:creationId xmlns:a16="http://schemas.microsoft.com/office/drawing/2014/main" id="{80B3A175-620A-406D-ABA7-B0345DDDE7C5}"/>
              </a:ext>
            </a:extLst>
          </p:cNvPr>
          <p:cNvSpPr>
            <a:spLocks noGrp="1"/>
          </p:cNvSpPr>
          <p:nvPr>
            <p:ph type="sldNum" sz="quarter" idx="12"/>
          </p:nvPr>
        </p:nvSpPr>
        <p:spPr/>
        <p:txBody>
          <a:bodyPr/>
          <a:lstStyle/>
          <a:p>
            <a:fld id="{4BDC6115-C962-4156-9A21-B21EF9731AD3}" type="slidenum">
              <a:rPr lang="en-US" smtClean="0"/>
              <a:t>14</a:t>
            </a:fld>
            <a:endParaRPr lang="en-US"/>
          </a:p>
        </p:txBody>
      </p:sp>
    </p:spTree>
    <p:extLst>
      <p:ext uri="{BB962C8B-B14F-4D97-AF65-F5344CB8AC3E}">
        <p14:creationId xmlns:p14="http://schemas.microsoft.com/office/powerpoint/2010/main" val="10214724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44A652-7D57-4B0D-9475-82C78502C979}"/>
              </a:ext>
            </a:extLst>
          </p:cNvPr>
          <p:cNvSpPr>
            <a:spLocks noGrp="1"/>
          </p:cNvSpPr>
          <p:nvPr>
            <p:ph type="title"/>
          </p:nvPr>
        </p:nvSpPr>
        <p:spPr>
          <a:xfrm>
            <a:off x="838200" y="365125"/>
            <a:ext cx="5860551" cy="1325563"/>
          </a:xfrm>
        </p:spPr>
        <p:txBody>
          <a:bodyPr>
            <a:normAutofit fontScale="90000"/>
          </a:bodyPr>
          <a:lstStyle/>
          <a:p>
            <a:r>
              <a:rPr lang="en-US" dirty="0"/>
              <a:t>Case study #1: </a:t>
            </a:r>
            <a:br>
              <a:rPr lang="en-US" dirty="0"/>
            </a:br>
            <a:r>
              <a:rPr lang="en-US" dirty="0"/>
              <a:t>Tennessee Valley Authority</a:t>
            </a:r>
          </a:p>
        </p:txBody>
      </p:sp>
      <p:pic>
        <p:nvPicPr>
          <p:cNvPr id="5122" name="Picture 2" descr="Tennessee Valley Authority | History &amp; Facts | Britannica">
            <a:extLst>
              <a:ext uri="{FF2B5EF4-FFF2-40B4-BE49-F238E27FC236}">
                <a16:creationId xmlns:a16="http://schemas.microsoft.com/office/drawing/2014/main" id="{D2475162-B1D5-4C6D-8411-9D2BD2B1CBA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02184" y="0"/>
            <a:ext cx="4989816" cy="2806772"/>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descr="Tennessee Valley Authority - AnnualReports.com">
            <a:extLst>
              <a:ext uri="{FF2B5EF4-FFF2-40B4-BE49-F238E27FC236}">
                <a16:creationId xmlns:a16="http://schemas.microsoft.com/office/drawing/2014/main" id="{6D4090B7-19FF-445F-954C-B959D8271A5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794000"/>
            <a:ext cx="12192000" cy="4064000"/>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a:extLst>
              <a:ext uri="{FF2B5EF4-FFF2-40B4-BE49-F238E27FC236}">
                <a16:creationId xmlns:a16="http://schemas.microsoft.com/office/drawing/2014/main" id="{A8F106C7-77C4-4AB6-B3BF-6178964E5491}"/>
              </a:ext>
            </a:extLst>
          </p:cNvPr>
          <p:cNvSpPr>
            <a:spLocks noGrp="1"/>
          </p:cNvSpPr>
          <p:nvPr>
            <p:ph type="sldNum" sz="quarter" idx="12"/>
          </p:nvPr>
        </p:nvSpPr>
        <p:spPr/>
        <p:txBody>
          <a:bodyPr/>
          <a:lstStyle/>
          <a:p>
            <a:fld id="{4BDC6115-C962-4156-9A21-B21EF9731AD3}" type="slidenum">
              <a:rPr lang="en-US" smtClean="0"/>
              <a:t>15</a:t>
            </a:fld>
            <a:endParaRPr lang="en-US"/>
          </a:p>
        </p:txBody>
      </p:sp>
    </p:spTree>
    <p:extLst>
      <p:ext uri="{BB962C8B-B14F-4D97-AF65-F5344CB8AC3E}">
        <p14:creationId xmlns:p14="http://schemas.microsoft.com/office/powerpoint/2010/main" val="5043113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AD6FFE-A00A-4C34-AE6D-18DA43CCDA1F}"/>
              </a:ext>
            </a:extLst>
          </p:cNvPr>
          <p:cNvSpPr>
            <a:spLocks noGrp="1"/>
          </p:cNvSpPr>
          <p:nvPr>
            <p:ph type="title"/>
          </p:nvPr>
        </p:nvSpPr>
        <p:spPr/>
        <p:txBody>
          <a:bodyPr/>
          <a:lstStyle/>
          <a:p>
            <a:r>
              <a:rPr lang="en-US" dirty="0"/>
              <a:t>Case study #1: Tennessee Valley Authority</a:t>
            </a:r>
          </a:p>
        </p:txBody>
      </p:sp>
      <p:sp>
        <p:nvSpPr>
          <p:cNvPr id="3" name="Content Placeholder 2">
            <a:extLst>
              <a:ext uri="{FF2B5EF4-FFF2-40B4-BE49-F238E27FC236}">
                <a16:creationId xmlns:a16="http://schemas.microsoft.com/office/drawing/2014/main" id="{F87B4923-5E3A-470F-A888-5AA1AD51324B}"/>
              </a:ext>
            </a:extLst>
          </p:cNvPr>
          <p:cNvSpPr>
            <a:spLocks noGrp="1"/>
          </p:cNvSpPr>
          <p:nvPr>
            <p:ph idx="1"/>
          </p:nvPr>
        </p:nvSpPr>
        <p:spPr>
          <a:xfrm>
            <a:off x="838200" y="1825625"/>
            <a:ext cx="8024446" cy="4895850"/>
          </a:xfrm>
        </p:spPr>
        <p:txBody>
          <a:bodyPr>
            <a:normAutofit fontScale="92500" lnSpcReduction="20000"/>
          </a:bodyPr>
          <a:lstStyle/>
          <a:p>
            <a:r>
              <a:rPr lang="en-US" sz="2800" b="0" i="0" u="none" strike="noStrike" dirty="0">
                <a:solidFill>
                  <a:srgbClr val="000000"/>
                </a:solidFill>
                <a:effectLst/>
              </a:rPr>
              <a:t>Created in </a:t>
            </a:r>
            <a:r>
              <a:rPr lang="en-US" sz="2800" b="1" i="0" u="none" strike="noStrike" dirty="0">
                <a:solidFill>
                  <a:srgbClr val="000000"/>
                </a:solidFill>
                <a:effectLst/>
              </a:rPr>
              <a:t>1933 </a:t>
            </a:r>
            <a:r>
              <a:rPr lang="en-US" sz="2800" b="0" i="0" u="none" strike="noStrike" dirty="0">
                <a:solidFill>
                  <a:srgbClr val="000000"/>
                </a:solidFill>
                <a:effectLst/>
              </a:rPr>
              <a:t>by Congressional </a:t>
            </a:r>
            <a:r>
              <a:rPr lang="en-US" sz="2800" dirty="0">
                <a:solidFill>
                  <a:srgbClr val="000000"/>
                </a:solidFill>
              </a:rPr>
              <a:t>charter to provide navigation, flood control, electricity generation, fertilizer manufacturing, and economic development</a:t>
            </a:r>
          </a:p>
          <a:p>
            <a:r>
              <a:rPr lang="en-US" b="0" i="0" dirty="0">
                <a:solidFill>
                  <a:srgbClr val="202122"/>
                </a:solidFill>
                <a:effectLst/>
              </a:rPr>
              <a:t>Current generating capacity ~35 GW – from hydro, nuclear, coal, etc.</a:t>
            </a:r>
            <a:endParaRPr lang="en-US" sz="2800" dirty="0">
              <a:solidFill>
                <a:srgbClr val="000000"/>
              </a:solidFill>
            </a:endParaRPr>
          </a:p>
          <a:p>
            <a:r>
              <a:rPr lang="en-US" dirty="0"/>
              <a:t>Governance:</a:t>
            </a:r>
          </a:p>
          <a:p>
            <a:pPr lvl="1"/>
            <a:r>
              <a:rPr lang="en-US" sz="2400" b="1" dirty="0">
                <a:solidFill>
                  <a:srgbClr val="000000"/>
                </a:solidFill>
              </a:rPr>
              <a:t>Board of directors: </a:t>
            </a:r>
            <a:r>
              <a:rPr lang="en-US" sz="2400" dirty="0">
                <a:solidFill>
                  <a:srgbClr val="000000"/>
                </a:solidFill>
              </a:rPr>
              <a:t>9 people, 5 year terms. Nominated by POTUS and approved by Senate</a:t>
            </a:r>
          </a:p>
          <a:p>
            <a:pPr lvl="1"/>
            <a:r>
              <a:rPr lang="en-US" sz="2400" b="1" dirty="0">
                <a:solidFill>
                  <a:srgbClr val="000000"/>
                </a:solidFill>
              </a:rPr>
              <a:t>Executives: </a:t>
            </a:r>
            <a:r>
              <a:rPr lang="en-US" sz="2400" dirty="0">
                <a:solidFill>
                  <a:srgbClr val="000000"/>
                </a:solidFill>
              </a:rPr>
              <a:t>6</a:t>
            </a:r>
          </a:p>
          <a:p>
            <a:pPr lvl="1"/>
            <a:r>
              <a:rPr lang="en-US" sz="2400" b="1" dirty="0">
                <a:solidFill>
                  <a:srgbClr val="000000"/>
                </a:solidFill>
              </a:rPr>
              <a:t>Regional Energy Resource Council </a:t>
            </a:r>
            <a:endParaRPr lang="en-US" b="1" dirty="0">
              <a:solidFill>
                <a:srgbClr val="000000"/>
              </a:solidFill>
            </a:endParaRPr>
          </a:p>
          <a:p>
            <a:pPr lvl="1"/>
            <a:r>
              <a:rPr lang="en-US" sz="2400" b="1" dirty="0">
                <a:solidFill>
                  <a:srgbClr val="000000"/>
                </a:solidFill>
              </a:rPr>
              <a:t>Regional Resource Stewardship Council</a:t>
            </a:r>
          </a:p>
          <a:p>
            <a:r>
              <a:rPr lang="en-US" b="1" dirty="0">
                <a:solidFill>
                  <a:srgbClr val="000000"/>
                </a:solidFill>
              </a:rPr>
              <a:t>Financing:</a:t>
            </a:r>
          </a:p>
          <a:p>
            <a:pPr lvl="1"/>
            <a:r>
              <a:rPr lang="en-US" dirty="0">
                <a:solidFill>
                  <a:srgbClr val="000000"/>
                </a:solidFill>
              </a:rPr>
              <a:t>Originally financed through bonds and federal funds</a:t>
            </a:r>
          </a:p>
          <a:p>
            <a:pPr lvl="1"/>
            <a:r>
              <a:rPr lang="en-US" dirty="0">
                <a:solidFill>
                  <a:srgbClr val="000000"/>
                </a:solidFill>
              </a:rPr>
              <a:t>Currently fully self-financing through electricity sales and power system bond financing </a:t>
            </a:r>
          </a:p>
        </p:txBody>
      </p:sp>
      <p:sp>
        <p:nvSpPr>
          <p:cNvPr id="4" name="Slide Number Placeholder 3">
            <a:extLst>
              <a:ext uri="{FF2B5EF4-FFF2-40B4-BE49-F238E27FC236}">
                <a16:creationId xmlns:a16="http://schemas.microsoft.com/office/drawing/2014/main" id="{8E42FF37-EDDC-4E01-80EA-1624C54514DA}"/>
              </a:ext>
            </a:extLst>
          </p:cNvPr>
          <p:cNvSpPr>
            <a:spLocks noGrp="1"/>
          </p:cNvSpPr>
          <p:nvPr>
            <p:ph type="sldNum" sz="quarter" idx="12"/>
          </p:nvPr>
        </p:nvSpPr>
        <p:spPr/>
        <p:txBody>
          <a:bodyPr/>
          <a:lstStyle/>
          <a:p>
            <a:fld id="{4BDC6115-C962-4156-9A21-B21EF9731AD3}" type="slidenum">
              <a:rPr lang="en-US" smtClean="0"/>
              <a:t>16</a:t>
            </a:fld>
            <a:endParaRPr lang="en-US"/>
          </a:p>
        </p:txBody>
      </p:sp>
      <p:pic>
        <p:nvPicPr>
          <p:cNvPr id="11266" name="Picture 2">
            <a:extLst>
              <a:ext uri="{FF2B5EF4-FFF2-40B4-BE49-F238E27FC236}">
                <a16:creationId xmlns:a16="http://schemas.microsoft.com/office/drawing/2014/main" id="{F9579F29-5274-48F3-B2E5-D50FF5BDE4F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55802" y="4416058"/>
            <a:ext cx="2761060" cy="1615220"/>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a:extLst>
              <a:ext uri="{FF2B5EF4-FFF2-40B4-BE49-F238E27FC236}">
                <a16:creationId xmlns:a16="http://schemas.microsoft.com/office/drawing/2014/main" id="{B85FB6A9-A4BD-4FF5-91E2-E6584DAFCCC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88582" y="1539875"/>
            <a:ext cx="2095500" cy="2733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98589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3C3478-D9ED-46C1-881A-FFBD4710554A}"/>
              </a:ext>
            </a:extLst>
          </p:cNvPr>
          <p:cNvSpPr>
            <a:spLocks noGrp="1"/>
          </p:cNvSpPr>
          <p:nvPr>
            <p:ph type="title"/>
          </p:nvPr>
        </p:nvSpPr>
        <p:spPr/>
        <p:txBody>
          <a:bodyPr/>
          <a:lstStyle/>
          <a:p>
            <a:r>
              <a:rPr lang="en-US" dirty="0"/>
              <a:t>Case study #1: Tennessee Valley Authority</a:t>
            </a:r>
          </a:p>
        </p:txBody>
      </p:sp>
      <p:pic>
        <p:nvPicPr>
          <p:cNvPr id="6" name="Content Placeholder 5">
            <a:extLst>
              <a:ext uri="{FF2B5EF4-FFF2-40B4-BE49-F238E27FC236}">
                <a16:creationId xmlns:a16="http://schemas.microsoft.com/office/drawing/2014/main" id="{3BE9372F-634F-4891-B6F3-8D9E77D4B9DC}"/>
              </a:ext>
            </a:extLst>
          </p:cNvPr>
          <p:cNvPicPr>
            <a:picLocks noGrp="1" noChangeAspect="1"/>
          </p:cNvPicPr>
          <p:nvPr>
            <p:ph idx="1"/>
          </p:nvPr>
        </p:nvPicPr>
        <p:blipFill>
          <a:blip r:embed="rId3"/>
          <a:stretch>
            <a:fillRect/>
          </a:stretch>
        </p:blipFill>
        <p:spPr>
          <a:xfrm>
            <a:off x="4935096" y="1420268"/>
            <a:ext cx="6794696" cy="5181813"/>
          </a:xfrm>
        </p:spPr>
      </p:pic>
      <p:sp>
        <p:nvSpPr>
          <p:cNvPr id="4" name="Slide Number Placeholder 3">
            <a:extLst>
              <a:ext uri="{FF2B5EF4-FFF2-40B4-BE49-F238E27FC236}">
                <a16:creationId xmlns:a16="http://schemas.microsoft.com/office/drawing/2014/main" id="{05058977-E350-4394-A2D1-D4B448E406A7}"/>
              </a:ext>
            </a:extLst>
          </p:cNvPr>
          <p:cNvSpPr>
            <a:spLocks noGrp="1"/>
          </p:cNvSpPr>
          <p:nvPr>
            <p:ph type="sldNum" sz="quarter" idx="12"/>
          </p:nvPr>
        </p:nvSpPr>
        <p:spPr/>
        <p:txBody>
          <a:bodyPr/>
          <a:lstStyle/>
          <a:p>
            <a:fld id="{4BDC6115-C962-4156-9A21-B21EF9731AD3}" type="slidenum">
              <a:rPr lang="en-US" smtClean="0"/>
              <a:t>17</a:t>
            </a:fld>
            <a:endParaRPr lang="en-US"/>
          </a:p>
        </p:txBody>
      </p:sp>
      <p:sp>
        <p:nvSpPr>
          <p:cNvPr id="8" name="TextBox 7">
            <a:extLst>
              <a:ext uri="{FF2B5EF4-FFF2-40B4-BE49-F238E27FC236}">
                <a16:creationId xmlns:a16="http://schemas.microsoft.com/office/drawing/2014/main" id="{FFFBC559-2053-459E-BC32-FB12FD8AE4FB}"/>
              </a:ext>
            </a:extLst>
          </p:cNvPr>
          <p:cNvSpPr txBox="1"/>
          <p:nvPr/>
        </p:nvSpPr>
        <p:spPr>
          <a:xfrm>
            <a:off x="7256905" y="6582975"/>
            <a:ext cx="6098344" cy="276999"/>
          </a:xfrm>
          <a:prstGeom prst="rect">
            <a:avLst/>
          </a:prstGeom>
          <a:noFill/>
        </p:spPr>
        <p:txBody>
          <a:bodyPr wrap="square">
            <a:spAutoFit/>
          </a:bodyPr>
          <a:lstStyle/>
          <a:p>
            <a:r>
              <a:rPr lang="en-US" sz="1200" dirty="0"/>
              <a:t>https://www.sciencedirect.com/science/article/abs/pii/S030574881300100X</a:t>
            </a:r>
          </a:p>
        </p:txBody>
      </p:sp>
      <p:pic>
        <p:nvPicPr>
          <p:cNvPr id="10" name="Picture 9">
            <a:extLst>
              <a:ext uri="{FF2B5EF4-FFF2-40B4-BE49-F238E27FC236}">
                <a16:creationId xmlns:a16="http://schemas.microsoft.com/office/drawing/2014/main" id="{847DB57E-3300-46F0-AD91-0E7298FE6DC3}"/>
              </a:ext>
            </a:extLst>
          </p:cNvPr>
          <p:cNvPicPr>
            <a:picLocks noChangeAspect="1"/>
          </p:cNvPicPr>
          <p:nvPr/>
        </p:nvPicPr>
        <p:blipFill>
          <a:blip r:embed="rId4"/>
          <a:stretch>
            <a:fillRect/>
          </a:stretch>
        </p:blipFill>
        <p:spPr>
          <a:xfrm>
            <a:off x="502919" y="1759164"/>
            <a:ext cx="4432177" cy="4504020"/>
          </a:xfrm>
          <a:prstGeom prst="rect">
            <a:avLst/>
          </a:prstGeom>
        </p:spPr>
      </p:pic>
      <p:pic>
        <p:nvPicPr>
          <p:cNvPr id="12" name="Picture 11">
            <a:extLst>
              <a:ext uri="{FF2B5EF4-FFF2-40B4-BE49-F238E27FC236}">
                <a16:creationId xmlns:a16="http://schemas.microsoft.com/office/drawing/2014/main" id="{A8FD6011-4AE0-40DA-A30E-B187B1D44F78}"/>
              </a:ext>
            </a:extLst>
          </p:cNvPr>
          <p:cNvPicPr>
            <a:picLocks noChangeAspect="1"/>
          </p:cNvPicPr>
          <p:nvPr/>
        </p:nvPicPr>
        <p:blipFill>
          <a:blip r:embed="rId5"/>
          <a:stretch>
            <a:fillRect/>
          </a:stretch>
        </p:blipFill>
        <p:spPr>
          <a:xfrm>
            <a:off x="2318810" y="2190704"/>
            <a:ext cx="7554379" cy="3439005"/>
          </a:xfrm>
          <a:prstGeom prst="rect">
            <a:avLst/>
          </a:prstGeom>
          <a:ln w="76200">
            <a:solidFill>
              <a:schemeClr val="accent2">
                <a:lumMod val="60000"/>
                <a:lumOff val="40000"/>
              </a:schemeClr>
            </a:solidFill>
          </a:ln>
        </p:spPr>
      </p:pic>
    </p:spTree>
    <p:extLst>
      <p:ext uri="{BB962C8B-B14F-4D97-AF65-F5344CB8AC3E}">
        <p14:creationId xmlns:p14="http://schemas.microsoft.com/office/powerpoint/2010/main" val="3668881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44A652-7D57-4B0D-9475-82C78502C979}"/>
              </a:ext>
            </a:extLst>
          </p:cNvPr>
          <p:cNvSpPr>
            <a:spLocks noGrp="1"/>
          </p:cNvSpPr>
          <p:nvPr>
            <p:ph type="title"/>
          </p:nvPr>
        </p:nvSpPr>
        <p:spPr/>
        <p:txBody>
          <a:bodyPr/>
          <a:lstStyle/>
          <a:p>
            <a:r>
              <a:rPr lang="en-US" dirty="0"/>
              <a:t>Case study #1: Tennessee Valley Authority</a:t>
            </a:r>
          </a:p>
        </p:txBody>
      </p:sp>
      <p:pic>
        <p:nvPicPr>
          <p:cNvPr id="8194" name="Picture 2">
            <a:extLst>
              <a:ext uri="{FF2B5EF4-FFF2-40B4-BE49-F238E27FC236}">
                <a16:creationId xmlns:a16="http://schemas.microsoft.com/office/drawing/2014/main" id="{F076BB3D-21E0-4459-AA05-2AEF4027C68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08319" y="1690688"/>
            <a:ext cx="4179303" cy="5167312"/>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466D6310-0EA9-483E-A8FC-78984AD85C47}"/>
              </a:ext>
            </a:extLst>
          </p:cNvPr>
          <p:cNvSpPr txBox="1"/>
          <p:nvPr/>
        </p:nvSpPr>
        <p:spPr>
          <a:xfrm>
            <a:off x="509155" y="1917811"/>
            <a:ext cx="6217149" cy="4524315"/>
          </a:xfrm>
          <a:prstGeom prst="rect">
            <a:avLst/>
          </a:prstGeom>
          <a:noFill/>
        </p:spPr>
        <p:txBody>
          <a:bodyPr wrap="square">
            <a:spAutoFit/>
          </a:bodyPr>
          <a:lstStyle/>
          <a:p>
            <a:r>
              <a:rPr lang="en-US" sz="2400" b="1" i="0" dirty="0">
                <a:solidFill>
                  <a:srgbClr val="202122"/>
                </a:solidFill>
                <a:effectLst/>
                <a:latin typeface="Arial" panose="020B0604020202020204" pitchFamily="34" charset="0"/>
              </a:rPr>
              <a:t>Kingston Fossil Plant coal fly ash slurry spill (2008) </a:t>
            </a:r>
            <a:r>
              <a:rPr lang="en-US" sz="2400" b="0" i="0" dirty="0">
                <a:solidFill>
                  <a:srgbClr val="202122"/>
                </a:solidFill>
                <a:effectLst/>
                <a:latin typeface="Arial" panose="020B0604020202020204" pitchFamily="34" charset="0"/>
              </a:rPr>
              <a:t>– </a:t>
            </a:r>
            <a:r>
              <a:rPr lang="en-US" sz="2400" dirty="0">
                <a:solidFill>
                  <a:srgbClr val="202122"/>
                </a:solidFill>
                <a:latin typeface="Arial" panose="020B0604020202020204" pitchFamily="34" charset="0"/>
              </a:rPr>
              <a:t>which </a:t>
            </a:r>
            <a:r>
              <a:rPr lang="en-US" sz="2400" b="0" i="0" dirty="0">
                <a:solidFill>
                  <a:srgbClr val="202122"/>
                </a:solidFill>
                <a:effectLst/>
                <a:latin typeface="Arial" panose="020B0604020202020204" pitchFamily="34" charset="0"/>
              </a:rPr>
              <a:t>released 1.1 billion gallons of coal fly ash slurry</a:t>
            </a:r>
            <a:br>
              <a:rPr lang="en-US" sz="2400" b="0" i="0" dirty="0">
                <a:solidFill>
                  <a:srgbClr val="202122"/>
                </a:solidFill>
                <a:effectLst/>
                <a:latin typeface="Arial" panose="020B0604020202020204" pitchFamily="34" charset="0"/>
              </a:rPr>
            </a:br>
            <a:endParaRPr lang="en-US" sz="2400" b="0" i="0" dirty="0">
              <a:solidFill>
                <a:srgbClr val="202122"/>
              </a:solidFill>
              <a:effectLst/>
              <a:latin typeface="Arial" panose="020B0604020202020204" pitchFamily="34" charset="0"/>
            </a:endParaRPr>
          </a:p>
          <a:p>
            <a:r>
              <a:rPr lang="en-US" sz="2400" b="1" i="0" dirty="0">
                <a:solidFill>
                  <a:srgbClr val="202122"/>
                </a:solidFill>
                <a:effectLst/>
                <a:latin typeface="Arial" panose="020B0604020202020204" pitchFamily="34" charset="0"/>
              </a:rPr>
              <a:t>TVA found liable: </a:t>
            </a:r>
            <a:r>
              <a:rPr lang="en-US" sz="2400" b="0" i="0" dirty="0">
                <a:solidFill>
                  <a:srgbClr val="202122"/>
                </a:solidFill>
                <a:effectLst/>
                <a:latin typeface="Arial" panose="020B0604020202020204" pitchFamily="34" charset="0"/>
              </a:rPr>
              <a:t>A court ruling found that TVA did not build the holding ponds according to the initial plan and failed to train its employees on how to properly inspect the dikes surrounding the ash ponds, leading ultimately to a failure to maintain the facility to prevent a rupture of the dikes.</a:t>
            </a:r>
            <a:endParaRPr lang="en-US" sz="2400" dirty="0"/>
          </a:p>
        </p:txBody>
      </p:sp>
      <p:sp>
        <p:nvSpPr>
          <p:cNvPr id="7" name="Slide Number Placeholder 6">
            <a:extLst>
              <a:ext uri="{FF2B5EF4-FFF2-40B4-BE49-F238E27FC236}">
                <a16:creationId xmlns:a16="http://schemas.microsoft.com/office/drawing/2014/main" id="{85791772-FDA7-40DF-B3A8-1CA274C91904}"/>
              </a:ext>
            </a:extLst>
          </p:cNvPr>
          <p:cNvSpPr>
            <a:spLocks noGrp="1"/>
          </p:cNvSpPr>
          <p:nvPr>
            <p:ph type="sldNum" sz="quarter" idx="12"/>
          </p:nvPr>
        </p:nvSpPr>
        <p:spPr/>
        <p:txBody>
          <a:bodyPr/>
          <a:lstStyle/>
          <a:p>
            <a:fld id="{4BDC6115-C962-4156-9A21-B21EF9731AD3}" type="slidenum">
              <a:rPr lang="en-US" smtClean="0"/>
              <a:t>18</a:t>
            </a:fld>
            <a:endParaRPr lang="en-US"/>
          </a:p>
        </p:txBody>
      </p:sp>
    </p:spTree>
    <p:extLst>
      <p:ext uri="{BB962C8B-B14F-4D97-AF65-F5344CB8AC3E}">
        <p14:creationId xmlns:p14="http://schemas.microsoft.com/office/powerpoint/2010/main" val="40974506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A500CE-AA91-4F00-BFAE-0BF7D03C94F7}"/>
              </a:ext>
            </a:extLst>
          </p:cNvPr>
          <p:cNvSpPr>
            <a:spLocks noGrp="1"/>
          </p:cNvSpPr>
          <p:nvPr>
            <p:ph type="title"/>
          </p:nvPr>
        </p:nvSpPr>
        <p:spPr/>
        <p:txBody>
          <a:bodyPr/>
          <a:lstStyle/>
          <a:p>
            <a:endParaRPr lang="en-US"/>
          </a:p>
        </p:txBody>
      </p:sp>
      <p:pic>
        <p:nvPicPr>
          <p:cNvPr id="1026" name="Picture 2">
            <a:extLst>
              <a:ext uri="{FF2B5EF4-FFF2-40B4-BE49-F238E27FC236}">
                <a16:creationId xmlns:a16="http://schemas.microsoft.com/office/drawing/2014/main" id="{37E80DC2-4E76-4330-9E4C-08703D5FF6A5}"/>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0" y="0"/>
            <a:ext cx="12192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a:extLst>
              <a:ext uri="{FF2B5EF4-FFF2-40B4-BE49-F238E27FC236}">
                <a16:creationId xmlns:a16="http://schemas.microsoft.com/office/drawing/2014/main" id="{3CAB0401-F41E-4D43-92B9-83B6B7987F43}"/>
              </a:ext>
            </a:extLst>
          </p:cNvPr>
          <p:cNvSpPr txBox="1">
            <a:spLocks/>
          </p:cNvSpPr>
          <p:nvPr/>
        </p:nvSpPr>
        <p:spPr>
          <a:xfrm>
            <a:off x="327870" y="362533"/>
            <a:ext cx="4822970" cy="1325563"/>
          </a:xfrm>
          <a:prstGeom prst="rect">
            <a:avLst/>
          </a:prstGeom>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rgbClr val="FFC000"/>
                </a:solidFill>
              </a:rPr>
              <a:t>Case study #2: PG&amp;E and the 2018 Camp Fire</a:t>
            </a:r>
          </a:p>
        </p:txBody>
      </p:sp>
      <p:sp>
        <p:nvSpPr>
          <p:cNvPr id="8" name="Slide Number Placeholder 7">
            <a:extLst>
              <a:ext uri="{FF2B5EF4-FFF2-40B4-BE49-F238E27FC236}">
                <a16:creationId xmlns:a16="http://schemas.microsoft.com/office/drawing/2014/main" id="{46769996-2AA9-4FE2-BD19-32F8A7032F05}"/>
              </a:ext>
            </a:extLst>
          </p:cNvPr>
          <p:cNvSpPr>
            <a:spLocks noGrp="1"/>
          </p:cNvSpPr>
          <p:nvPr>
            <p:ph type="sldNum" sz="quarter" idx="12"/>
          </p:nvPr>
        </p:nvSpPr>
        <p:spPr/>
        <p:txBody>
          <a:bodyPr/>
          <a:lstStyle/>
          <a:p>
            <a:fld id="{4BDC6115-C962-4156-9A21-B21EF9731AD3}" type="slidenum">
              <a:rPr lang="en-US" smtClean="0"/>
              <a:t>19</a:t>
            </a:fld>
            <a:endParaRPr lang="en-US"/>
          </a:p>
        </p:txBody>
      </p:sp>
    </p:spTree>
    <p:extLst>
      <p:ext uri="{BB962C8B-B14F-4D97-AF65-F5344CB8AC3E}">
        <p14:creationId xmlns:p14="http://schemas.microsoft.com/office/powerpoint/2010/main" val="874595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485BCCF6-9EE5-451D-9154-DB1576139315}"/>
              </a:ext>
            </a:extLst>
          </p:cNvPr>
          <p:cNvPicPr>
            <a:picLocks noGrp="1" noChangeAspect="1"/>
          </p:cNvPicPr>
          <p:nvPr>
            <p:ph idx="1"/>
          </p:nvPr>
        </p:nvPicPr>
        <p:blipFill rotWithShape="1">
          <a:blip r:embed="rId3"/>
          <a:srcRect t="16819"/>
          <a:stretch/>
        </p:blipFill>
        <p:spPr>
          <a:xfrm>
            <a:off x="401482" y="1450954"/>
            <a:ext cx="11389036" cy="4839427"/>
          </a:xfrm>
        </p:spPr>
      </p:pic>
      <p:sp>
        <p:nvSpPr>
          <p:cNvPr id="8" name="TextBox 7">
            <a:extLst>
              <a:ext uri="{FF2B5EF4-FFF2-40B4-BE49-F238E27FC236}">
                <a16:creationId xmlns:a16="http://schemas.microsoft.com/office/drawing/2014/main" id="{F27497C7-678C-4362-9557-E40E7443F6AE}"/>
              </a:ext>
            </a:extLst>
          </p:cNvPr>
          <p:cNvSpPr txBox="1"/>
          <p:nvPr/>
        </p:nvSpPr>
        <p:spPr>
          <a:xfrm>
            <a:off x="5824057" y="6581001"/>
            <a:ext cx="6818152" cy="276999"/>
          </a:xfrm>
          <a:prstGeom prst="rect">
            <a:avLst/>
          </a:prstGeom>
          <a:noFill/>
        </p:spPr>
        <p:txBody>
          <a:bodyPr wrap="square">
            <a:spAutoFit/>
          </a:bodyPr>
          <a:lstStyle/>
          <a:p>
            <a:r>
              <a:rPr lang="en-US" sz="1200" dirty="0"/>
              <a:t>https://www.publicpower.org/system/files/documents/municipalization-what_is_public_power.pdf</a:t>
            </a:r>
          </a:p>
        </p:txBody>
      </p:sp>
      <p:sp>
        <p:nvSpPr>
          <p:cNvPr id="15" name="TextBox 14">
            <a:extLst>
              <a:ext uri="{FF2B5EF4-FFF2-40B4-BE49-F238E27FC236}">
                <a16:creationId xmlns:a16="http://schemas.microsoft.com/office/drawing/2014/main" id="{0DE0E4B7-7524-45B5-B18B-256FE55F306A}"/>
              </a:ext>
            </a:extLst>
          </p:cNvPr>
          <p:cNvSpPr txBox="1"/>
          <p:nvPr/>
        </p:nvSpPr>
        <p:spPr>
          <a:xfrm>
            <a:off x="401482" y="3196751"/>
            <a:ext cx="1779858" cy="461665"/>
          </a:xfrm>
          <a:prstGeom prst="rect">
            <a:avLst/>
          </a:prstGeom>
          <a:noFill/>
        </p:spPr>
        <p:txBody>
          <a:bodyPr wrap="square">
            <a:spAutoFit/>
          </a:bodyPr>
          <a:lstStyle/>
          <a:p>
            <a:r>
              <a:rPr lang="en-US" sz="2400" b="1" u="sng" dirty="0">
                <a:solidFill>
                  <a:srgbClr val="FF0000"/>
                </a:solidFill>
              </a:rPr>
              <a:t>Generation</a:t>
            </a:r>
          </a:p>
        </p:txBody>
      </p:sp>
      <p:sp>
        <p:nvSpPr>
          <p:cNvPr id="16" name="TextBox 15">
            <a:extLst>
              <a:ext uri="{FF2B5EF4-FFF2-40B4-BE49-F238E27FC236}">
                <a16:creationId xmlns:a16="http://schemas.microsoft.com/office/drawing/2014/main" id="{6E0EA296-EB27-4620-92E3-0B3AA5147D42}"/>
              </a:ext>
            </a:extLst>
          </p:cNvPr>
          <p:cNvSpPr txBox="1"/>
          <p:nvPr/>
        </p:nvSpPr>
        <p:spPr>
          <a:xfrm>
            <a:off x="4131325" y="6059548"/>
            <a:ext cx="1964675" cy="461665"/>
          </a:xfrm>
          <a:prstGeom prst="rect">
            <a:avLst/>
          </a:prstGeom>
          <a:noFill/>
        </p:spPr>
        <p:txBody>
          <a:bodyPr wrap="square">
            <a:spAutoFit/>
          </a:bodyPr>
          <a:lstStyle/>
          <a:p>
            <a:r>
              <a:rPr lang="en-US" sz="2400" b="1" u="sng" dirty="0">
                <a:solidFill>
                  <a:srgbClr val="7030A0"/>
                </a:solidFill>
              </a:rPr>
              <a:t>Transmission</a:t>
            </a:r>
          </a:p>
        </p:txBody>
      </p:sp>
      <p:sp>
        <p:nvSpPr>
          <p:cNvPr id="17" name="TextBox 16">
            <a:extLst>
              <a:ext uri="{FF2B5EF4-FFF2-40B4-BE49-F238E27FC236}">
                <a16:creationId xmlns:a16="http://schemas.microsoft.com/office/drawing/2014/main" id="{C4042DBF-D7FF-4816-B77C-A258BF13EEBA}"/>
              </a:ext>
            </a:extLst>
          </p:cNvPr>
          <p:cNvSpPr txBox="1"/>
          <p:nvPr/>
        </p:nvSpPr>
        <p:spPr>
          <a:xfrm>
            <a:off x="7544084" y="1972290"/>
            <a:ext cx="1779858" cy="461665"/>
          </a:xfrm>
          <a:prstGeom prst="rect">
            <a:avLst/>
          </a:prstGeom>
          <a:noFill/>
        </p:spPr>
        <p:txBody>
          <a:bodyPr wrap="square">
            <a:spAutoFit/>
          </a:bodyPr>
          <a:lstStyle/>
          <a:p>
            <a:r>
              <a:rPr lang="en-US" sz="2400" b="1" u="sng" dirty="0">
                <a:solidFill>
                  <a:schemeClr val="accent5"/>
                </a:solidFill>
              </a:rPr>
              <a:t>Distribution</a:t>
            </a:r>
          </a:p>
        </p:txBody>
      </p:sp>
      <p:sp>
        <p:nvSpPr>
          <p:cNvPr id="18" name="Title 1">
            <a:extLst>
              <a:ext uri="{FF2B5EF4-FFF2-40B4-BE49-F238E27FC236}">
                <a16:creationId xmlns:a16="http://schemas.microsoft.com/office/drawing/2014/main" id="{D397A40F-2EE7-4010-BE6D-D1D92BA788A1}"/>
              </a:ext>
            </a:extLst>
          </p:cNvPr>
          <p:cNvSpPr>
            <a:spLocks noGrp="1"/>
          </p:cNvSpPr>
          <p:nvPr>
            <p:ph type="title"/>
          </p:nvPr>
        </p:nvSpPr>
        <p:spPr>
          <a:xfrm>
            <a:off x="838200" y="65603"/>
            <a:ext cx="10515600" cy="1325563"/>
          </a:xfrm>
        </p:spPr>
        <p:txBody>
          <a:bodyPr/>
          <a:lstStyle/>
          <a:p>
            <a:r>
              <a:rPr lang="en-US" dirty="0"/>
              <a:t>The components of our electricity system</a:t>
            </a:r>
          </a:p>
        </p:txBody>
      </p:sp>
      <p:sp>
        <p:nvSpPr>
          <p:cNvPr id="19" name="Slide Number Placeholder 18">
            <a:extLst>
              <a:ext uri="{FF2B5EF4-FFF2-40B4-BE49-F238E27FC236}">
                <a16:creationId xmlns:a16="http://schemas.microsoft.com/office/drawing/2014/main" id="{71ACD8E3-DE95-4B9B-8A0C-B6A44F248991}"/>
              </a:ext>
            </a:extLst>
          </p:cNvPr>
          <p:cNvSpPr>
            <a:spLocks noGrp="1"/>
          </p:cNvSpPr>
          <p:nvPr>
            <p:ph type="sldNum" sz="quarter" idx="12"/>
          </p:nvPr>
        </p:nvSpPr>
        <p:spPr/>
        <p:txBody>
          <a:bodyPr/>
          <a:lstStyle/>
          <a:p>
            <a:fld id="{4BDC6115-C962-4156-9A21-B21EF9731AD3}" type="slidenum">
              <a:rPr lang="en-US" smtClean="0"/>
              <a:t>2</a:t>
            </a:fld>
            <a:endParaRPr lang="en-US"/>
          </a:p>
        </p:txBody>
      </p:sp>
    </p:spTree>
    <p:extLst>
      <p:ext uri="{BB962C8B-B14F-4D97-AF65-F5344CB8AC3E}">
        <p14:creationId xmlns:p14="http://schemas.microsoft.com/office/powerpoint/2010/main" val="38863411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44A652-7D57-4B0D-9475-82C78502C979}"/>
              </a:ext>
            </a:extLst>
          </p:cNvPr>
          <p:cNvSpPr>
            <a:spLocks noGrp="1"/>
          </p:cNvSpPr>
          <p:nvPr>
            <p:ph type="title"/>
          </p:nvPr>
        </p:nvSpPr>
        <p:spPr/>
        <p:txBody>
          <a:bodyPr/>
          <a:lstStyle/>
          <a:p>
            <a:r>
              <a:rPr lang="en-US" dirty="0"/>
              <a:t>Case study #2: PG&amp;E and the 2018 Camp Fire</a:t>
            </a:r>
          </a:p>
        </p:txBody>
      </p:sp>
      <p:sp>
        <p:nvSpPr>
          <p:cNvPr id="3" name="Content Placeholder 2">
            <a:extLst>
              <a:ext uri="{FF2B5EF4-FFF2-40B4-BE49-F238E27FC236}">
                <a16:creationId xmlns:a16="http://schemas.microsoft.com/office/drawing/2014/main" id="{B94BEC5F-8A18-4691-8E5D-16B9EF7A7BFD}"/>
              </a:ext>
            </a:extLst>
          </p:cNvPr>
          <p:cNvSpPr>
            <a:spLocks noGrp="1"/>
          </p:cNvSpPr>
          <p:nvPr>
            <p:ph idx="1"/>
          </p:nvPr>
        </p:nvSpPr>
        <p:spPr>
          <a:xfrm>
            <a:off x="838199" y="1825625"/>
            <a:ext cx="7321491" cy="4351338"/>
          </a:xfrm>
        </p:spPr>
        <p:txBody>
          <a:bodyPr>
            <a:normAutofit fontScale="92500" lnSpcReduction="20000"/>
          </a:bodyPr>
          <a:lstStyle/>
          <a:p>
            <a:r>
              <a:rPr lang="en-US" dirty="0"/>
              <a:t>Nearly 100 year old transmission line (transmission tower life expectancy = 65 years)</a:t>
            </a:r>
          </a:p>
          <a:p>
            <a:r>
              <a:rPr lang="en-US" dirty="0"/>
              <a:t>153,335 acres burned (approximately size of Chicago)</a:t>
            </a:r>
          </a:p>
          <a:p>
            <a:r>
              <a:rPr lang="en-US" dirty="0"/>
              <a:t>+18,000 buildings destroyed (mostly residences)</a:t>
            </a:r>
          </a:p>
          <a:p>
            <a:r>
              <a:rPr lang="en-US" dirty="0"/>
              <a:t>$16.5 billion in damage (+ $150 million in fire suppression costs)</a:t>
            </a:r>
          </a:p>
          <a:p>
            <a:r>
              <a:rPr lang="en-US" dirty="0"/>
              <a:t>85 people dead</a:t>
            </a:r>
          </a:p>
          <a:p>
            <a:r>
              <a:rPr lang="en-US" dirty="0"/>
              <a:t>Criminal fines: $3.5 million</a:t>
            </a:r>
          </a:p>
          <a:p>
            <a:r>
              <a:rPr lang="en-US" dirty="0"/>
              <a:t>PG&amp;E filed for bankruptcy shortly after the fire</a:t>
            </a:r>
          </a:p>
          <a:p>
            <a:pPr lvl="1"/>
            <a:r>
              <a:rPr lang="en-US" dirty="0"/>
              <a:t>Part of the restructuring plan is that they must provide $13.5 billion to wildfire victims</a:t>
            </a:r>
          </a:p>
          <a:p>
            <a:endParaRPr lang="en-US" dirty="0"/>
          </a:p>
          <a:p>
            <a:endParaRPr lang="en-US" dirty="0"/>
          </a:p>
        </p:txBody>
      </p:sp>
      <p:sp>
        <p:nvSpPr>
          <p:cNvPr id="5" name="TextBox 4">
            <a:extLst>
              <a:ext uri="{FF2B5EF4-FFF2-40B4-BE49-F238E27FC236}">
                <a16:creationId xmlns:a16="http://schemas.microsoft.com/office/drawing/2014/main" id="{167C2193-806E-48A2-94CD-6C71C3DF51E3}"/>
              </a:ext>
            </a:extLst>
          </p:cNvPr>
          <p:cNvSpPr txBox="1"/>
          <p:nvPr/>
        </p:nvSpPr>
        <p:spPr>
          <a:xfrm>
            <a:off x="5293453" y="6488668"/>
            <a:ext cx="7321492" cy="369332"/>
          </a:xfrm>
          <a:prstGeom prst="rect">
            <a:avLst/>
          </a:prstGeom>
          <a:noFill/>
        </p:spPr>
        <p:txBody>
          <a:bodyPr wrap="square">
            <a:spAutoFit/>
          </a:bodyPr>
          <a:lstStyle/>
          <a:p>
            <a:r>
              <a:rPr lang="en-US" dirty="0"/>
              <a:t>https://www.pbs.org/wgbh/frontline/article/camp-fire-by-the-numbers/</a:t>
            </a:r>
          </a:p>
        </p:txBody>
      </p:sp>
      <p:pic>
        <p:nvPicPr>
          <p:cNvPr id="2050" name="Picture 2">
            <a:extLst>
              <a:ext uri="{FF2B5EF4-FFF2-40B4-BE49-F238E27FC236}">
                <a16:creationId xmlns:a16="http://schemas.microsoft.com/office/drawing/2014/main" id="{4E181CE5-9BF2-4F2E-8984-1CDF1BC3480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59661" y="1825625"/>
            <a:ext cx="3810000" cy="2257425"/>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C8EC61F2-C163-4A80-995F-A260467CC90D}"/>
              </a:ext>
            </a:extLst>
          </p:cNvPr>
          <p:cNvSpPr txBox="1"/>
          <p:nvPr/>
        </p:nvSpPr>
        <p:spPr>
          <a:xfrm>
            <a:off x="8259662" y="4096306"/>
            <a:ext cx="3810000" cy="1200329"/>
          </a:xfrm>
          <a:prstGeom prst="rect">
            <a:avLst/>
          </a:prstGeom>
          <a:noFill/>
        </p:spPr>
        <p:txBody>
          <a:bodyPr wrap="square">
            <a:spAutoFit/>
          </a:bodyPr>
          <a:lstStyle/>
          <a:p>
            <a:r>
              <a:rPr lang="en-US" sz="1200" b="0" i="0" dirty="0">
                <a:effectLst/>
                <a:latin typeface="proxima-nova-n7"/>
              </a:rPr>
              <a:t>The C hook is responsible for supporting an insulator, which holds the high-voltage jumper conductor in position. When the C hook broke, the jumper conductor fell, striking the tower, with the resulting short circuit throwing sparks into the vegetation below, starting the Camp Fire.</a:t>
            </a:r>
            <a:endParaRPr lang="en-US" sz="1200" dirty="0"/>
          </a:p>
        </p:txBody>
      </p:sp>
      <p:sp>
        <p:nvSpPr>
          <p:cNvPr id="10" name="TextBox 9">
            <a:extLst>
              <a:ext uri="{FF2B5EF4-FFF2-40B4-BE49-F238E27FC236}">
                <a16:creationId xmlns:a16="http://schemas.microsoft.com/office/drawing/2014/main" id="{34EBB4F3-11AA-45D2-9D74-89208DA793F1}"/>
              </a:ext>
            </a:extLst>
          </p:cNvPr>
          <p:cNvSpPr txBox="1"/>
          <p:nvPr/>
        </p:nvSpPr>
        <p:spPr>
          <a:xfrm>
            <a:off x="8890234" y="5211009"/>
            <a:ext cx="3179427" cy="307777"/>
          </a:xfrm>
          <a:prstGeom prst="rect">
            <a:avLst/>
          </a:prstGeom>
          <a:noFill/>
        </p:spPr>
        <p:txBody>
          <a:bodyPr wrap="square">
            <a:spAutoFit/>
          </a:bodyPr>
          <a:lstStyle/>
          <a:p>
            <a:r>
              <a:rPr lang="en-US" sz="700" dirty="0"/>
              <a:t>https://hackaday.com/2020/09/17/closely-examining-how-a-pge-transmission-line-claimed-85-lives-in-the-2018-camp-fire/</a:t>
            </a:r>
          </a:p>
        </p:txBody>
      </p:sp>
      <p:sp>
        <p:nvSpPr>
          <p:cNvPr id="9" name="Slide Number Placeholder 8">
            <a:extLst>
              <a:ext uri="{FF2B5EF4-FFF2-40B4-BE49-F238E27FC236}">
                <a16:creationId xmlns:a16="http://schemas.microsoft.com/office/drawing/2014/main" id="{AE8732CA-A201-4144-AB98-B2DA9671382B}"/>
              </a:ext>
            </a:extLst>
          </p:cNvPr>
          <p:cNvSpPr>
            <a:spLocks noGrp="1"/>
          </p:cNvSpPr>
          <p:nvPr>
            <p:ph type="sldNum" sz="quarter" idx="12"/>
          </p:nvPr>
        </p:nvSpPr>
        <p:spPr/>
        <p:txBody>
          <a:bodyPr/>
          <a:lstStyle/>
          <a:p>
            <a:fld id="{4BDC6115-C962-4156-9A21-B21EF9731AD3}" type="slidenum">
              <a:rPr lang="en-US" smtClean="0"/>
              <a:t>20</a:t>
            </a:fld>
            <a:endParaRPr lang="en-US"/>
          </a:p>
        </p:txBody>
      </p:sp>
    </p:spTree>
    <p:extLst>
      <p:ext uri="{BB962C8B-B14F-4D97-AF65-F5344CB8AC3E}">
        <p14:creationId xmlns:p14="http://schemas.microsoft.com/office/powerpoint/2010/main" val="3881140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E12523A0-2302-4BFE-9177-F4A3A899AAE3}"/>
              </a:ext>
            </a:extLst>
          </p:cNvPr>
          <p:cNvPicPr>
            <a:picLocks noGrp="1" noChangeAspect="1"/>
          </p:cNvPicPr>
          <p:nvPr>
            <p:ph idx="1"/>
          </p:nvPr>
        </p:nvPicPr>
        <p:blipFill>
          <a:blip r:embed="rId3"/>
          <a:stretch>
            <a:fillRect/>
          </a:stretch>
        </p:blipFill>
        <p:spPr>
          <a:xfrm>
            <a:off x="385558" y="58723"/>
            <a:ext cx="4832795" cy="6767560"/>
          </a:xfrm>
          <a:ln w="57150">
            <a:solidFill>
              <a:schemeClr val="accent3">
                <a:lumMod val="75000"/>
              </a:schemeClr>
            </a:solidFill>
          </a:ln>
        </p:spPr>
      </p:pic>
      <p:sp>
        <p:nvSpPr>
          <p:cNvPr id="7" name="TextBox 6">
            <a:extLst>
              <a:ext uri="{FF2B5EF4-FFF2-40B4-BE49-F238E27FC236}">
                <a16:creationId xmlns:a16="http://schemas.microsoft.com/office/drawing/2014/main" id="{2AB10048-9A0B-4172-A083-146D4D90B2CC}"/>
              </a:ext>
            </a:extLst>
          </p:cNvPr>
          <p:cNvSpPr txBox="1"/>
          <p:nvPr/>
        </p:nvSpPr>
        <p:spPr>
          <a:xfrm>
            <a:off x="5990422" y="626616"/>
            <a:ext cx="6097836" cy="5909310"/>
          </a:xfrm>
          <a:prstGeom prst="rect">
            <a:avLst/>
          </a:prstGeom>
          <a:noFill/>
        </p:spPr>
        <p:txBody>
          <a:bodyPr wrap="square">
            <a:spAutoFit/>
          </a:bodyPr>
          <a:lstStyle/>
          <a:p>
            <a:r>
              <a:rPr lang="en-US" b="1" u="sng" dirty="0">
                <a:effectLst/>
                <a:latin typeface="Times New Roman" panose="02020603050405020304" pitchFamily="18" charset="0"/>
              </a:rPr>
              <a:t>B. The Facts:</a:t>
            </a:r>
          </a:p>
          <a:p>
            <a:r>
              <a:rPr lang="en-US" dirty="0">
                <a:effectLst/>
                <a:latin typeface="Times New Roman" panose="02020603050405020304" pitchFamily="18" charset="0"/>
              </a:rPr>
              <a:t>Based upon the forensic analysis of the failed “C” hook from the suspect tower, it was the opinion of the experts consulted that the wear which caused the hook to break occurred gradually over almost 100 years. It is our belief the wear had been visible for at least 50 years. Over the past 50 years scores of PG&amp;E employees should have been in a position to observe the wear. However, none of the employees documented the wear. </a:t>
            </a:r>
            <a:r>
              <a:rPr lang="en-US" b="1" dirty="0">
                <a:effectLst/>
                <a:latin typeface="Times New Roman" panose="02020603050405020304" pitchFamily="18" charset="0"/>
              </a:rPr>
              <a:t>Since nobody apparently noticed the wear, it would be impossible to prove any single person was negligent. </a:t>
            </a:r>
            <a:r>
              <a:rPr lang="en-US" dirty="0">
                <a:effectLst/>
                <a:latin typeface="Times New Roman" panose="02020603050405020304" pitchFamily="18" charset="0"/>
              </a:rPr>
              <a:t>Additionally PG&amp;E culture made decision-making “by committee” a standard, virtually eliminating individual responsibility. A “silo mentality” also pervaded the company in which departments and management groups did not share information, goals, tools, priorities and processes with each other. (E.g. The PG&amp;E Tower Division took responsibility for maintenance of the steel tower structures. The PG&amp;E Line Division took responsibility for the maintenance of the power lines. The “C” hooks seemed to fall between their two responsibilities – i.e. neither took responsibility for the hooks, assuming the other division was responsible, which left the hooks as orphan equipment.)</a:t>
            </a:r>
            <a:endParaRPr lang="en-US" dirty="0"/>
          </a:p>
        </p:txBody>
      </p:sp>
      <p:sp>
        <p:nvSpPr>
          <p:cNvPr id="8" name="Slide Number Placeholder 7">
            <a:extLst>
              <a:ext uri="{FF2B5EF4-FFF2-40B4-BE49-F238E27FC236}">
                <a16:creationId xmlns:a16="http://schemas.microsoft.com/office/drawing/2014/main" id="{1B0C9470-6416-43E0-A05F-3A02B703A288}"/>
              </a:ext>
            </a:extLst>
          </p:cNvPr>
          <p:cNvSpPr>
            <a:spLocks noGrp="1"/>
          </p:cNvSpPr>
          <p:nvPr>
            <p:ph type="sldNum" sz="quarter" idx="12"/>
          </p:nvPr>
        </p:nvSpPr>
        <p:spPr/>
        <p:txBody>
          <a:bodyPr/>
          <a:lstStyle/>
          <a:p>
            <a:fld id="{4BDC6115-C962-4156-9A21-B21EF9731AD3}" type="slidenum">
              <a:rPr lang="en-US" smtClean="0"/>
              <a:t>21</a:t>
            </a:fld>
            <a:endParaRPr lang="en-US"/>
          </a:p>
        </p:txBody>
      </p:sp>
    </p:spTree>
    <p:extLst>
      <p:ext uri="{BB962C8B-B14F-4D97-AF65-F5344CB8AC3E}">
        <p14:creationId xmlns:p14="http://schemas.microsoft.com/office/powerpoint/2010/main" val="19914850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44A652-7D57-4B0D-9475-82C78502C979}"/>
              </a:ext>
            </a:extLst>
          </p:cNvPr>
          <p:cNvSpPr>
            <a:spLocks noGrp="1"/>
          </p:cNvSpPr>
          <p:nvPr>
            <p:ph type="title"/>
          </p:nvPr>
        </p:nvSpPr>
        <p:spPr/>
        <p:txBody>
          <a:bodyPr/>
          <a:lstStyle/>
          <a:p>
            <a:r>
              <a:rPr lang="en-US" dirty="0"/>
              <a:t>Electric utilities pushing to delay climate action</a:t>
            </a:r>
          </a:p>
        </p:txBody>
      </p:sp>
      <p:sp>
        <p:nvSpPr>
          <p:cNvPr id="3" name="Content Placeholder 2">
            <a:extLst>
              <a:ext uri="{FF2B5EF4-FFF2-40B4-BE49-F238E27FC236}">
                <a16:creationId xmlns:a16="http://schemas.microsoft.com/office/drawing/2014/main" id="{B94BEC5F-8A18-4691-8E5D-16B9EF7A7BFD}"/>
              </a:ext>
            </a:extLst>
          </p:cNvPr>
          <p:cNvSpPr>
            <a:spLocks noGrp="1"/>
          </p:cNvSpPr>
          <p:nvPr>
            <p:ph idx="1"/>
          </p:nvPr>
        </p:nvSpPr>
        <p:spPr/>
        <p:txBody>
          <a:bodyPr>
            <a:normAutofit fontScale="85000" lnSpcReduction="20000"/>
          </a:bodyPr>
          <a:lstStyle/>
          <a:p>
            <a:r>
              <a:rPr lang="en-US" b="1" i="0" dirty="0">
                <a:solidFill>
                  <a:srgbClr val="121212"/>
                </a:solidFill>
                <a:effectLst/>
                <a:latin typeface="GuardianTextEgyptian"/>
              </a:rPr>
              <a:t>Ohio</a:t>
            </a:r>
            <a:r>
              <a:rPr lang="en-US" b="0" i="0" dirty="0">
                <a:solidFill>
                  <a:srgbClr val="121212"/>
                </a:solidFill>
                <a:effectLst/>
                <a:latin typeface="GuardianTextEgyptian"/>
              </a:rPr>
              <a:t>: passed HB 6 - subsidizing dirty, decades-old coal plants and gutting the state’s clean energy programs</a:t>
            </a:r>
          </a:p>
          <a:p>
            <a:pPr lvl="1" fontAlgn="base"/>
            <a:r>
              <a:rPr lang="en-US" dirty="0">
                <a:solidFill>
                  <a:srgbClr val="121212"/>
                </a:solidFill>
                <a:latin typeface="GuardianTextEgyptian"/>
                <a:hlinkClick r:id="rId3"/>
              </a:rPr>
              <a:t>“</a:t>
            </a:r>
            <a:r>
              <a:rPr lang="en-US" b="0" i="0" dirty="0">
                <a:effectLst/>
                <a:latin typeface="europa-1"/>
                <a:hlinkClick r:id="rId3"/>
              </a:rPr>
              <a:t>Utilities gave $320K to Ohio House members who voted for bailout bill”</a:t>
            </a:r>
            <a:endParaRPr lang="en-US" b="0" i="0" dirty="0">
              <a:effectLst/>
              <a:latin typeface="europa-1"/>
            </a:endParaRPr>
          </a:p>
          <a:p>
            <a:pPr lvl="1" fontAlgn="base"/>
            <a:r>
              <a:rPr lang="en-US" b="0" i="0" dirty="0">
                <a:solidFill>
                  <a:srgbClr val="343E47"/>
                </a:solidFill>
                <a:effectLst/>
                <a:latin typeface="proxima-nova-1"/>
                <a:hlinkClick r:id="rId4"/>
              </a:rPr>
              <a:t>“FirstEnergy Solutions has spent millions of dollars on outside lobbying and public relations firms”</a:t>
            </a:r>
            <a:endParaRPr lang="en-US" b="0" i="0" dirty="0">
              <a:solidFill>
                <a:srgbClr val="343E47"/>
              </a:solidFill>
              <a:effectLst/>
              <a:latin typeface="proxima-nova-1"/>
            </a:endParaRPr>
          </a:p>
          <a:p>
            <a:pPr fontAlgn="base"/>
            <a:r>
              <a:rPr lang="en-US" b="1" dirty="0">
                <a:latin typeface="proxima-nova-1"/>
              </a:rPr>
              <a:t>Florida</a:t>
            </a:r>
            <a:r>
              <a:rPr lang="en-US" dirty="0">
                <a:latin typeface="proxima-nova-1"/>
              </a:rPr>
              <a:t> </a:t>
            </a:r>
            <a:r>
              <a:rPr lang="en-US" dirty="0">
                <a:solidFill>
                  <a:srgbClr val="343E47"/>
                </a:solidFill>
                <a:latin typeface="proxima-nova-1"/>
              </a:rPr>
              <a:t>(ahem, “Sunshine State”): </a:t>
            </a:r>
            <a:r>
              <a:rPr lang="en-US" dirty="0">
                <a:solidFill>
                  <a:srgbClr val="343E47"/>
                </a:solidFill>
                <a:latin typeface="proxima-nova-1"/>
                <a:hlinkClick r:id="rId5"/>
              </a:rPr>
              <a:t>lobbying against clean bills and delays in solar hook ups</a:t>
            </a:r>
            <a:endParaRPr lang="en-US" dirty="0">
              <a:solidFill>
                <a:srgbClr val="343E47"/>
              </a:solidFill>
              <a:latin typeface="proxima-nova-1"/>
            </a:endParaRPr>
          </a:p>
          <a:p>
            <a:pPr lvl="1" fontAlgn="base"/>
            <a:r>
              <a:rPr lang="en-US" b="0" i="0" dirty="0">
                <a:solidFill>
                  <a:srgbClr val="333333"/>
                </a:solidFill>
                <a:effectLst/>
                <a:latin typeface="nyt-imperial"/>
              </a:rPr>
              <a:t>From 2014 through the end of May, Florida’s four largest investor-owned utilities together spent more than $57 million on campaign contributions</a:t>
            </a:r>
            <a:r>
              <a:rPr lang="en-US" dirty="0">
                <a:solidFill>
                  <a:srgbClr val="343E47"/>
                </a:solidFill>
                <a:latin typeface="proxima-nova-1"/>
              </a:rPr>
              <a:t> </a:t>
            </a:r>
          </a:p>
          <a:p>
            <a:pPr fontAlgn="base"/>
            <a:r>
              <a:rPr lang="en-US" b="1" dirty="0">
                <a:latin typeface="proxima-nova-1"/>
              </a:rPr>
              <a:t>Louisiana</a:t>
            </a:r>
            <a:r>
              <a:rPr lang="en-US" dirty="0">
                <a:latin typeface="proxima-nova-1"/>
              </a:rPr>
              <a:t>: </a:t>
            </a:r>
            <a:r>
              <a:rPr lang="en-US" b="0" i="0" dirty="0">
                <a:solidFill>
                  <a:srgbClr val="121212"/>
                </a:solidFill>
                <a:effectLst/>
                <a:latin typeface="GuardianTextEgyptian"/>
              </a:rPr>
              <a:t>Entergy actually </a:t>
            </a:r>
            <a:r>
              <a:rPr lang="en-US" b="0" i="0" u="none" strike="noStrike" dirty="0">
                <a:solidFill>
                  <a:srgbClr val="CB4700"/>
                </a:solidFill>
                <a:effectLst/>
                <a:latin typeface="GuardianTextEgyptian"/>
                <a:hlinkClick r:id="rId6"/>
              </a:rPr>
              <a:t>paid</a:t>
            </a:r>
            <a:r>
              <a:rPr lang="en-US" b="0" i="0" dirty="0">
                <a:solidFill>
                  <a:srgbClr val="121212"/>
                </a:solidFill>
                <a:effectLst/>
                <a:latin typeface="GuardianTextEgyptian"/>
              </a:rPr>
              <a:t> actors to show up at a New Orleans city council meeting to secure approval for a new natural gas plant.</a:t>
            </a:r>
          </a:p>
          <a:p>
            <a:pPr algn="l" fontAlgn="base"/>
            <a:r>
              <a:rPr lang="en-US" b="1" i="0" dirty="0">
                <a:solidFill>
                  <a:srgbClr val="121212"/>
                </a:solidFill>
                <a:effectLst/>
                <a:latin typeface="GuardianTextEgyptian"/>
              </a:rPr>
              <a:t>Arizona</a:t>
            </a:r>
            <a:r>
              <a:rPr lang="en-US" b="0" i="0" dirty="0">
                <a:solidFill>
                  <a:srgbClr val="121212"/>
                </a:solidFill>
                <a:effectLst/>
                <a:latin typeface="GuardianTextEgyptian"/>
              </a:rPr>
              <a:t>: the state’s largest electric utility – Arizona Public Service (</a:t>
            </a:r>
            <a:r>
              <a:rPr lang="en-US" b="0" i="1" dirty="0">
                <a:solidFill>
                  <a:srgbClr val="121212"/>
                </a:solidFill>
                <a:effectLst/>
                <a:latin typeface="GuardianTextEgyptian"/>
              </a:rPr>
              <a:t>which is investor owned!</a:t>
            </a:r>
            <a:r>
              <a:rPr lang="en-US" b="0" i="0" dirty="0">
                <a:solidFill>
                  <a:srgbClr val="121212"/>
                </a:solidFill>
                <a:effectLst/>
                <a:latin typeface="GuardianTextEgyptian"/>
              </a:rPr>
              <a:t>)– has put more than </a:t>
            </a:r>
            <a:r>
              <a:rPr lang="en-US" dirty="0">
                <a:solidFill>
                  <a:srgbClr val="121212"/>
                </a:solidFill>
                <a:latin typeface="GuardianTextEgyptian"/>
              </a:rPr>
              <a:t>$</a:t>
            </a:r>
            <a:r>
              <a:rPr lang="en-US" b="0" i="0" dirty="0">
                <a:solidFill>
                  <a:srgbClr val="121212"/>
                </a:solidFill>
                <a:effectLst/>
                <a:latin typeface="GuardianTextEgyptian"/>
              </a:rPr>
              <a:t>50m into elections, including for its own regulator, often lying about its involvement. Once its favored politicians took office, the utility succeeded in rolling back solar policies.</a:t>
            </a:r>
            <a:endParaRPr lang="en-US" dirty="0"/>
          </a:p>
        </p:txBody>
      </p:sp>
      <p:sp>
        <p:nvSpPr>
          <p:cNvPr id="5" name="TextBox 4">
            <a:extLst>
              <a:ext uri="{FF2B5EF4-FFF2-40B4-BE49-F238E27FC236}">
                <a16:creationId xmlns:a16="http://schemas.microsoft.com/office/drawing/2014/main" id="{EDA8589D-3809-41B0-A41C-F53CEE6E3485}"/>
              </a:ext>
            </a:extLst>
          </p:cNvPr>
          <p:cNvSpPr txBox="1"/>
          <p:nvPr/>
        </p:nvSpPr>
        <p:spPr>
          <a:xfrm>
            <a:off x="3912124" y="6492875"/>
            <a:ext cx="8655376" cy="307777"/>
          </a:xfrm>
          <a:prstGeom prst="rect">
            <a:avLst/>
          </a:prstGeom>
          <a:noFill/>
        </p:spPr>
        <p:txBody>
          <a:bodyPr wrap="square">
            <a:spAutoFit/>
          </a:bodyPr>
          <a:lstStyle/>
          <a:p>
            <a:r>
              <a:rPr lang="en-US" sz="1400" dirty="0"/>
              <a:t>https://www.theguardian.com/commentisfree/2019/jul/28/planet-overheats-ohios-coal-industry-gets-a-bailout</a:t>
            </a:r>
          </a:p>
        </p:txBody>
      </p:sp>
      <p:sp>
        <p:nvSpPr>
          <p:cNvPr id="6" name="Slide Number Placeholder 5">
            <a:extLst>
              <a:ext uri="{FF2B5EF4-FFF2-40B4-BE49-F238E27FC236}">
                <a16:creationId xmlns:a16="http://schemas.microsoft.com/office/drawing/2014/main" id="{1E61C766-37B5-4613-84C2-DEA469FB9B92}"/>
              </a:ext>
            </a:extLst>
          </p:cNvPr>
          <p:cNvSpPr>
            <a:spLocks noGrp="1"/>
          </p:cNvSpPr>
          <p:nvPr>
            <p:ph type="sldNum" sz="quarter" idx="12"/>
          </p:nvPr>
        </p:nvSpPr>
        <p:spPr/>
        <p:txBody>
          <a:bodyPr/>
          <a:lstStyle/>
          <a:p>
            <a:fld id="{4BDC6115-C962-4156-9A21-B21EF9731AD3}" type="slidenum">
              <a:rPr lang="en-US" smtClean="0"/>
              <a:t>22</a:t>
            </a:fld>
            <a:endParaRPr lang="en-US"/>
          </a:p>
        </p:txBody>
      </p:sp>
    </p:spTree>
    <p:extLst>
      <p:ext uri="{BB962C8B-B14F-4D97-AF65-F5344CB8AC3E}">
        <p14:creationId xmlns:p14="http://schemas.microsoft.com/office/powerpoint/2010/main" val="1610156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87DC65-383F-40A9-8C23-113DA1F6367E}"/>
              </a:ext>
            </a:extLst>
          </p:cNvPr>
          <p:cNvSpPr>
            <a:spLocks noGrp="1"/>
          </p:cNvSpPr>
          <p:nvPr>
            <p:ph type="title"/>
          </p:nvPr>
        </p:nvSpPr>
        <p:spPr/>
        <p:txBody>
          <a:bodyPr/>
          <a:lstStyle/>
          <a:p>
            <a:r>
              <a:rPr lang="en-US" dirty="0"/>
              <a:t>Energy Democracy</a:t>
            </a:r>
          </a:p>
        </p:txBody>
      </p:sp>
      <p:pic>
        <p:nvPicPr>
          <p:cNvPr id="5" name="Content Placeholder 4">
            <a:extLst>
              <a:ext uri="{FF2B5EF4-FFF2-40B4-BE49-F238E27FC236}">
                <a16:creationId xmlns:a16="http://schemas.microsoft.com/office/drawing/2014/main" id="{2A20500E-BC69-46CA-9262-1C770241E58B}"/>
              </a:ext>
            </a:extLst>
          </p:cNvPr>
          <p:cNvPicPr>
            <a:picLocks noGrp="1" noChangeAspect="1"/>
          </p:cNvPicPr>
          <p:nvPr>
            <p:ph idx="1"/>
          </p:nvPr>
        </p:nvPicPr>
        <p:blipFill rotWithShape="1">
          <a:blip r:embed="rId2"/>
          <a:srcRect t="13574"/>
          <a:stretch/>
        </p:blipFill>
        <p:spPr>
          <a:xfrm>
            <a:off x="1127140" y="4073493"/>
            <a:ext cx="9937719" cy="2579537"/>
          </a:xfrm>
        </p:spPr>
      </p:pic>
      <p:pic>
        <p:nvPicPr>
          <p:cNvPr id="7" name="Picture 6">
            <a:extLst>
              <a:ext uri="{FF2B5EF4-FFF2-40B4-BE49-F238E27FC236}">
                <a16:creationId xmlns:a16="http://schemas.microsoft.com/office/drawing/2014/main" id="{1DD3DC22-636D-4A69-B3FC-2939CBD10469}"/>
              </a:ext>
            </a:extLst>
          </p:cNvPr>
          <p:cNvPicPr>
            <a:picLocks noChangeAspect="1"/>
          </p:cNvPicPr>
          <p:nvPr/>
        </p:nvPicPr>
        <p:blipFill rotWithShape="1">
          <a:blip r:embed="rId3"/>
          <a:srcRect t="21485"/>
          <a:stretch/>
        </p:blipFill>
        <p:spPr>
          <a:xfrm>
            <a:off x="1041404" y="2081106"/>
            <a:ext cx="10138934" cy="1737827"/>
          </a:xfrm>
          <a:prstGeom prst="rect">
            <a:avLst/>
          </a:prstGeom>
        </p:spPr>
      </p:pic>
      <p:pic>
        <p:nvPicPr>
          <p:cNvPr id="9" name="Picture 8">
            <a:extLst>
              <a:ext uri="{FF2B5EF4-FFF2-40B4-BE49-F238E27FC236}">
                <a16:creationId xmlns:a16="http://schemas.microsoft.com/office/drawing/2014/main" id="{970CCCE5-C9D4-46EF-A40A-8D3DB50C87E8}"/>
              </a:ext>
            </a:extLst>
          </p:cNvPr>
          <p:cNvPicPr>
            <a:picLocks noChangeAspect="1"/>
          </p:cNvPicPr>
          <p:nvPr/>
        </p:nvPicPr>
        <p:blipFill>
          <a:blip r:embed="rId4"/>
          <a:stretch>
            <a:fillRect/>
          </a:stretch>
        </p:blipFill>
        <p:spPr>
          <a:xfrm>
            <a:off x="10283195" y="48262"/>
            <a:ext cx="1811520" cy="1959288"/>
          </a:xfrm>
          <a:prstGeom prst="rect">
            <a:avLst/>
          </a:prstGeom>
        </p:spPr>
      </p:pic>
      <p:sp>
        <p:nvSpPr>
          <p:cNvPr id="10" name="Slide Number Placeholder 9">
            <a:extLst>
              <a:ext uri="{FF2B5EF4-FFF2-40B4-BE49-F238E27FC236}">
                <a16:creationId xmlns:a16="http://schemas.microsoft.com/office/drawing/2014/main" id="{3AE1FE5C-AFCD-47A1-847C-F5F214DDBE8C}"/>
              </a:ext>
            </a:extLst>
          </p:cNvPr>
          <p:cNvSpPr>
            <a:spLocks noGrp="1"/>
          </p:cNvSpPr>
          <p:nvPr>
            <p:ph type="sldNum" sz="quarter" idx="12"/>
          </p:nvPr>
        </p:nvSpPr>
        <p:spPr/>
        <p:txBody>
          <a:bodyPr/>
          <a:lstStyle/>
          <a:p>
            <a:fld id="{4BDC6115-C962-4156-9A21-B21EF9731AD3}" type="slidenum">
              <a:rPr lang="en-US" smtClean="0"/>
              <a:t>23</a:t>
            </a:fld>
            <a:endParaRPr lang="en-US"/>
          </a:p>
        </p:txBody>
      </p:sp>
    </p:spTree>
    <p:extLst>
      <p:ext uri="{BB962C8B-B14F-4D97-AF65-F5344CB8AC3E}">
        <p14:creationId xmlns:p14="http://schemas.microsoft.com/office/powerpoint/2010/main" val="11128623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F66B552-A491-42DA-ABF6-A06640E03639}"/>
              </a:ext>
            </a:extLst>
          </p:cNvPr>
          <p:cNvPicPr>
            <a:picLocks noChangeAspect="1"/>
          </p:cNvPicPr>
          <p:nvPr/>
        </p:nvPicPr>
        <p:blipFill>
          <a:blip r:embed="rId2"/>
          <a:stretch>
            <a:fillRect/>
          </a:stretch>
        </p:blipFill>
        <p:spPr>
          <a:xfrm>
            <a:off x="1181090" y="1931542"/>
            <a:ext cx="9492702" cy="4926458"/>
          </a:xfrm>
          <a:prstGeom prst="rect">
            <a:avLst/>
          </a:prstGeom>
        </p:spPr>
      </p:pic>
      <p:sp>
        <p:nvSpPr>
          <p:cNvPr id="13" name="Title 1">
            <a:extLst>
              <a:ext uri="{FF2B5EF4-FFF2-40B4-BE49-F238E27FC236}">
                <a16:creationId xmlns:a16="http://schemas.microsoft.com/office/drawing/2014/main" id="{6820998C-71A7-4DD7-968D-7FB1E525FC23}"/>
              </a:ext>
            </a:extLst>
          </p:cNvPr>
          <p:cNvSpPr>
            <a:spLocks noGrp="1"/>
          </p:cNvSpPr>
          <p:nvPr>
            <p:ph type="title"/>
          </p:nvPr>
        </p:nvSpPr>
        <p:spPr>
          <a:xfrm>
            <a:off x="838200" y="365125"/>
            <a:ext cx="10515600" cy="1325563"/>
          </a:xfrm>
        </p:spPr>
        <p:txBody>
          <a:bodyPr/>
          <a:lstStyle/>
          <a:p>
            <a:r>
              <a:rPr lang="en-US" dirty="0"/>
              <a:t>Energy Democracy</a:t>
            </a:r>
          </a:p>
        </p:txBody>
      </p:sp>
      <p:pic>
        <p:nvPicPr>
          <p:cNvPr id="14" name="Picture 13">
            <a:extLst>
              <a:ext uri="{FF2B5EF4-FFF2-40B4-BE49-F238E27FC236}">
                <a16:creationId xmlns:a16="http://schemas.microsoft.com/office/drawing/2014/main" id="{272DDA2E-8D29-4535-8300-23CE0B1E7CEE}"/>
              </a:ext>
            </a:extLst>
          </p:cNvPr>
          <p:cNvPicPr>
            <a:picLocks noChangeAspect="1"/>
          </p:cNvPicPr>
          <p:nvPr/>
        </p:nvPicPr>
        <p:blipFill>
          <a:blip r:embed="rId3"/>
          <a:stretch>
            <a:fillRect/>
          </a:stretch>
        </p:blipFill>
        <p:spPr>
          <a:xfrm>
            <a:off x="10283195" y="48262"/>
            <a:ext cx="1811520" cy="1959288"/>
          </a:xfrm>
          <a:prstGeom prst="rect">
            <a:avLst/>
          </a:prstGeom>
        </p:spPr>
      </p:pic>
      <p:sp>
        <p:nvSpPr>
          <p:cNvPr id="15" name="Slide Number Placeholder 14">
            <a:extLst>
              <a:ext uri="{FF2B5EF4-FFF2-40B4-BE49-F238E27FC236}">
                <a16:creationId xmlns:a16="http://schemas.microsoft.com/office/drawing/2014/main" id="{623EA4EA-3E6F-4F48-9BD4-27E8D622C900}"/>
              </a:ext>
            </a:extLst>
          </p:cNvPr>
          <p:cNvSpPr>
            <a:spLocks noGrp="1"/>
          </p:cNvSpPr>
          <p:nvPr>
            <p:ph type="sldNum" sz="quarter" idx="12"/>
          </p:nvPr>
        </p:nvSpPr>
        <p:spPr/>
        <p:txBody>
          <a:bodyPr/>
          <a:lstStyle/>
          <a:p>
            <a:fld id="{4BDC6115-C962-4156-9A21-B21EF9731AD3}" type="slidenum">
              <a:rPr lang="en-US" smtClean="0"/>
              <a:t>24</a:t>
            </a:fld>
            <a:endParaRPr lang="en-US"/>
          </a:p>
        </p:txBody>
      </p:sp>
    </p:spTree>
    <p:extLst>
      <p:ext uri="{BB962C8B-B14F-4D97-AF65-F5344CB8AC3E}">
        <p14:creationId xmlns:p14="http://schemas.microsoft.com/office/powerpoint/2010/main" val="1665350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a:extLst>
              <a:ext uri="{FF2B5EF4-FFF2-40B4-BE49-F238E27FC236}">
                <a16:creationId xmlns:a16="http://schemas.microsoft.com/office/drawing/2014/main" id="{6D2F6DE8-3DA9-4403-819F-701144775764}"/>
              </a:ext>
            </a:extLst>
          </p:cNvPr>
          <p:cNvPicPr>
            <a:picLocks noGrp="1" noChangeAspect="1"/>
          </p:cNvPicPr>
          <p:nvPr>
            <p:ph idx="1"/>
          </p:nvPr>
        </p:nvPicPr>
        <p:blipFill>
          <a:blip r:embed="rId2"/>
          <a:stretch>
            <a:fillRect/>
          </a:stretch>
        </p:blipFill>
        <p:spPr>
          <a:xfrm>
            <a:off x="1387012" y="449398"/>
            <a:ext cx="8859246" cy="5994693"/>
          </a:xfrm>
        </p:spPr>
      </p:pic>
      <p:sp>
        <p:nvSpPr>
          <p:cNvPr id="10" name="TextBox 9">
            <a:extLst>
              <a:ext uri="{FF2B5EF4-FFF2-40B4-BE49-F238E27FC236}">
                <a16:creationId xmlns:a16="http://schemas.microsoft.com/office/drawing/2014/main" id="{7ABA080B-3659-4A11-8ECA-4ED44B2D0520}"/>
              </a:ext>
            </a:extLst>
          </p:cNvPr>
          <p:cNvSpPr txBox="1"/>
          <p:nvPr/>
        </p:nvSpPr>
        <p:spPr>
          <a:xfrm>
            <a:off x="10804988" y="5383658"/>
            <a:ext cx="1226050" cy="1200329"/>
          </a:xfrm>
          <a:prstGeom prst="rect">
            <a:avLst/>
          </a:prstGeom>
          <a:solidFill>
            <a:schemeClr val="accent2">
              <a:lumMod val="40000"/>
              <a:lumOff val="60000"/>
            </a:schemeClr>
          </a:solidFill>
        </p:spPr>
        <p:txBody>
          <a:bodyPr wrap="square" rtlCol="0">
            <a:spAutoFit/>
          </a:bodyPr>
          <a:lstStyle/>
          <a:p>
            <a:r>
              <a:rPr lang="en-US" b="1" dirty="0"/>
              <a:t>Public:</a:t>
            </a:r>
          </a:p>
          <a:p>
            <a:pPr marL="285750" indent="-285750">
              <a:buFont typeface="Arial" panose="020B0604020202020204" pitchFamily="34" charset="0"/>
              <a:buChar char="•"/>
            </a:pPr>
            <a:r>
              <a:rPr lang="en-US" dirty="0"/>
              <a:t>Danville</a:t>
            </a:r>
          </a:p>
          <a:p>
            <a:pPr marL="285750" indent="-285750">
              <a:buFont typeface="Arial" panose="020B0604020202020204" pitchFamily="34" charset="0"/>
              <a:buChar char="•"/>
            </a:pPr>
            <a:r>
              <a:rPr lang="en-US" dirty="0"/>
              <a:t>CPP</a:t>
            </a:r>
          </a:p>
          <a:p>
            <a:pPr marL="285750" indent="-285750">
              <a:buFont typeface="Arial" panose="020B0604020202020204" pitchFamily="34" charset="0"/>
              <a:buChar char="•"/>
            </a:pPr>
            <a:r>
              <a:rPr lang="en-US" dirty="0"/>
              <a:t>OPPD</a:t>
            </a:r>
          </a:p>
        </p:txBody>
      </p:sp>
      <p:sp>
        <p:nvSpPr>
          <p:cNvPr id="11" name="Slide Number Placeholder 10">
            <a:extLst>
              <a:ext uri="{FF2B5EF4-FFF2-40B4-BE49-F238E27FC236}">
                <a16:creationId xmlns:a16="http://schemas.microsoft.com/office/drawing/2014/main" id="{0CA10B78-C3CF-4BAF-9BCB-EF67B8CDE36D}"/>
              </a:ext>
            </a:extLst>
          </p:cNvPr>
          <p:cNvSpPr>
            <a:spLocks noGrp="1"/>
          </p:cNvSpPr>
          <p:nvPr>
            <p:ph type="sldNum" sz="quarter" idx="12"/>
          </p:nvPr>
        </p:nvSpPr>
        <p:spPr/>
        <p:txBody>
          <a:bodyPr/>
          <a:lstStyle/>
          <a:p>
            <a:fld id="{4BDC6115-C962-4156-9A21-B21EF9731AD3}" type="slidenum">
              <a:rPr lang="en-US" smtClean="0"/>
              <a:t>25</a:t>
            </a:fld>
            <a:endParaRPr lang="en-US"/>
          </a:p>
        </p:txBody>
      </p:sp>
    </p:spTree>
    <p:extLst>
      <p:ext uri="{BB962C8B-B14F-4D97-AF65-F5344CB8AC3E}">
        <p14:creationId xmlns:p14="http://schemas.microsoft.com/office/powerpoint/2010/main" val="36228713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027309-4BE4-4A85-B869-1B7173472A76}"/>
              </a:ext>
            </a:extLst>
          </p:cNvPr>
          <p:cNvSpPr>
            <a:spLocks noGrp="1"/>
          </p:cNvSpPr>
          <p:nvPr>
            <p:ph type="title"/>
          </p:nvPr>
        </p:nvSpPr>
        <p:spPr>
          <a:xfrm>
            <a:off x="2209800" y="2766218"/>
            <a:ext cx="7772400" cy="1325563"/>
          </a:xfrm>
        </p:spPr>
        <p:txBody>
          <a:bodyPr/>
          <a:lstStyle/>
          <a:p>
            <a:pPr algn="ctr"/>
            <a:r>
              <a:rPr lang="en-US" dirty="0"/>
              <a:t>Has anyone proposed anything concrete?</a:t>
            </a:r>
          </a:p>
        </p:txBody>
      </p:sp>
      <p:sp>
        <p:nvSpPr>
          <p:cNvPr id="4" name="Slide Number Placeholder 3">
            <a:extLst>
              <a:ext uri="{FF2B5EF4-FFF2-40B4-BE49-F238E27FC236}">
                <a16:creationId xmlns:a16="http://schemas.microsoft.com/office/drawing/2014/main" id="{A599C558-4959-4423-AE14-E5DF2058B839}"/>
              </a:ext>
            </a:extLst>
          </p:cNvPr>
          <p:cNvSpPr>
            <a:spLocks noGrp="1"/>
          </p:cNvSpPr>
          <p:nvPr>
            <p:ph type="sldNum" sz="quarter" idx="12"/>
          </p:nvPr>
        </p:nvSpPr>
        <p:spPr/>
        <p:txBody>
          <a:bodyPr/>
          <a:lstStyle/>
          <a:p>
            <a:fld id="{4BDC6115-C962-4156-9A21-B21EF9731AD3}" type="slidenum">
              <a:rPr lang="en-US" smtClean="0"/>
              <a:t>26</a:t>
            </a:fld>
            <a:endParaRPr lang="en-US"/>
          </a:p>
        </p:txBody>
      </p:sp>
    </p:spTree>
    <p:extLst>
      <p:ext uri="{BB962C8B-B14F-4D97-AF65-F5344CB8AC3E}">
        <p14:creationId xmlns:p14="http://schemas.microsoft.com/office/powerpoint/2010/main" val="23962495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AD14C4-0069-439F-81A8-F15BF6669133}"/>
              </a:ext>
            </a:extLst>
          </p:cNvPr>
          <p:cNvSpPr>
            <a:spLocks noGrp="1"/>
          </p:cNvSpPr>
          <p:nvPr>
            <p:ph type="title"/>
          </p:nvPr>
        </p:nvSpPr>
        <p:spPr/>
        <p:txBody>
          <a:bodyPr/>
          <a:lstStyle/>
          <a:p>
            <a:r>
              <a:rPr lang="en-US" dirty="0"/>
              <a:t>Sanders’ Green New Deal</a:t>
            </a:r>
          </a:p>
        </p:txBody>
      </p:sp>
      <p:sp>
        <p:nvSpPr>
          <p:cNvPr id="3" name="Content Placeholder 2">
            <a:extLst>
              <a:ext uri="{FF2B5EF4-FFF2-40B4-BE49-F238E27FC236}">
                <a16:creationId xmlns:a16="http://schemas.microsoft.com/office/drawing/2014/main" id="{8B1522AE-6D21-4C2F-8063-8BDA5F424471}"/>
              </a:ext>
            </a:extLst>
          </p:cNvPr>
          <p:cNvSpPr>
            <a:spLocks noGrp="1"/>
          </p:cNvSpPr>
          <p:nvPr>
            <p:ph idx="1"/>
          </p:nvPr>
        </p:nvSpPr>
        <p:spPr>
          <a:xfrm>
            <a:off x="906107" y="1690688"/>
            <a:ext cx="10515600" cy="4351338"/>
          </a:xfrm>
        </p:spPr>
        <p:txBody>
          <a:bodyPr>
            <a:normAutofit fontScale="92500" lnSpcReduction="20000"/>
          </a:bodyPr>
          <a:lstStyle/>
          <a:p>
            <a:r>
              <a:rPr lang="en-US" b="1" dirty="0">
                <a:latin typeface="Balto"/>
              </a:rPr>
              <a:t>$</a:t>
            </a:r>
            <a:r>
              <a:rPr lang="en-US" b="1" i="0" dirty="0">
                <a:effectLst/>
                <a:latin typeface="Balto"/>
              </a:rPr>
              <a:t>16.3 trillion in total </a:t>
            </a:r>
            <a:r>
              <a:rPr lang="en-US" b="0" i="0" dirty="0">
                <a:effectLst/>
                <a:latin typeface="Balto"/>
              </a:rPr>
              <a:t>from federal dollars</a:t>
            </a:r>
            <a:endParaRPr lang="en-US" dirty="0">
              <a:hlinkClick r:id="rId3">
                <a:extLst>
                  <a:ext uri="{A12FA001-AC4F-418D-AE19-62706E023703}">
                    <ahyp:hlinkClr xmlns:ahyp="http://schemas.microsoft.com/office/drawing/2018/hyperlinkcolor" val="tx"/>
                  </a:ext>
                </a:extLst>
              </a:hlinkClick>
            </a:endParaRPr>
          </a:p>
          <a:p>
            <a:pPr algn="l" fontAlgn="auto">
              <a:buFont typeface="Arial" panose="020B0604020202020204" pitchFamily="34" charset="0"/>
              <a:buChar char="•"/>
            </a:pPr>
            <a:r>
              <a:rPr lang="en-US" b="1" i="0" dirty="0">
                <a:effectLst/>
                <a:latin typeface="Balto"/>
              </a:rPr>
              <a:t>But how will we pay for it? </a:t>
            </a:r>
          </a:p>
          <a:p>
            <a:pPr lvl="1"/>
            <a:r>
              <a:rPr lang="en-US" b="0" i="0" dirty="0">
                <a:effectLst/>
                <a:latin typeface="Balto"/>
              </a:rPr>
              <a:t>$6.4 trillion in revenue from selling energy via power marketing authorities</a:t>
            </a:r>
          </a:p>
          <a:p>
            <a:pPr lvl="1"/>
            <a:r>
              <a:rPr lang="en-US" b="0" i="0" dirty="0">
                <a:effectLst/>
                <a:latin typeface="Balto"/>
              </a:rPr>
              <a:t>$2.3 trillion from income taxes from the new jobs created under the plan</a:t>
            </a:r>
          </a:p>
          <a:p>
            <a:pPr lvl="1"/>
            <a:r>
              <a:rPr lang="en-US" b="0" i="0" dirty="0">
                <a:effectLst/>
                <a:latin typeface="Balto"/>
              </a:rPr>
              <a:t>$1.2 trillion from reducing military expenses related to protecting oil shipping routes</a:t>
            </a:r>
            <a:endParaRPr lang="en-US" b="0" i="0" dirty="0">
              <a:effectLst/>
              <a:latin typeface="inherit"/>
            </a:endParaRPr>
          </a:p>
          <a:p>
            <a:pPr algn="l" fontAlgn="auto">
              <a:buFont typeface="Arial" panose="020B0604020202020204" pitchFamily="34" charset="0"/>
              <a:buChar char="•"/>
            </a:pPr>
            <a:r>
              <a:rPr lang="en-US" b="1" i="0" dirty="0">
                <a:effectLst/>
                <a:latin typeface="inherit"/>
              </a:rPr>
              <a:t>How will it be spent?</a:t>
            </a:r>
          </a:p>
          <a:p>
            <a:pPr lvl="1"/>
            <a:r>
              <a:rPr lang="en-US" b="0" i="0" dirty="0">
                <a:effectLst/>
                <a:latin typeface="inherit"/>
              </a:rPr>
              <a:t>$1.52 trillion to deploy renewable energy and $852 billion for energy storage</a:t>
            </a:r>
          </a:p>
          <a:p>
            <a:pPr lvl="1"/>
            <a:r>
              <a:rPr lang="en-US" b="0" i="0" dirty="0">
                <a:effectLst/>
                <a:latin typeface="inherit"/>
              </a:rPr>
              <a:t>$526 billion for an underground high-voltage direct current power transmission network</a:t>
            </a:r>
          </a:p>
          <a:p>
            <a:pPr lvl="1"/>
            <a:r>
              <a:rPr lang="en-US" b="0" i="0" dirty="0">
                <a:effectLst/>
                <a:latin typeface="inherit"/>
              </a:rPr>
              <a:t>$200 billion for the United Nations Green Climate Fund to help other countries reduce their emissions</a:t>
            </a:r>
          </a:p>
          <a:p>
            <a:pPr lvl="1"/>
            <a:r>
              <a:rPr lang="en-US" b="0" i="0" dirty="0">
                <a:effectLst/>
                <a:latin typeface="inherit"/>
              </a:rPr>
              <a:t>$40 billion for a climate justice resiliency fund for under-resourced groups like Native Americans, people with disabilities, and the elderly to prepare for climate change</a:t>
            </a:r>
          </a:p>
          <a:p>
            <a:endParaRPr lang="en-US" dirty="0"/>
          </a:p>
        </p:txBody>
      </p:sp>
      <p:sp>
        <p:nvSpPr>
          <p:cNvPr id="5" name="TextBox 4">
            <a:extLst>
              <a:ext uri="{FF2B5EF4-FFF2-40B4-BE49-F238E27FC236}">
                <a16:creationId xmlns:a16="http://schemas.microsoft.com/office/drawing/2014/main" id="{77F8A54A-A2C3-4E0F-8053-D3D2DB3C6293}"/>
              </a:ext>
            </a:extLst>
          </p:cNvPr>
          <p:cNvSpPr txBox="1"/>
          <p:nvPr/>
        </p:nvSpPr>
        <p:spPr>
          <a:xfrm>
            <a:off x="6272254" y="6444494"/>
            <a:ext cx="6094602" cy="461665"/>
          </a:xfrm>
          <a:prstGeom prst="rect">
            <a:avLst/>
          </a:prstGeom>
          <a:noFill/>
        </p:spPr>
        <p:txBody>
          <a:bodyPr wrap="square">
            <a:spAutoFit/>
          </a:bodyPr>
          <a:lstStyle/>
          <a:p>
            <a:r>
              <a:rPr lang="en-US" sz="1200" dirty="0"/>
              <a:t>https://www.vox.com/2019/8/22/20827396/bernie-sanders-2020-climate-policy-green-new-deal</a:t>
            </a:r>
          </a:p>
        </p:txBody>
      </p:sp>
      <p:pic>
        <p:nvPicPr>
          <p:cNvPr id="4098" name="Picture 2" descr="Sanders speaks during a rally at Howard University May 13, 2019, in Washington, DC.">
            <a:extLst>
              <a:ext uri="{FF2B5EF4-FFF2-40B4-BE49-F238E27FC236}">
                <a16:creationId xmlns:a16="http://schemas.microsoft.com/office/drawing/2014/main" id="{BFBA0FF8-9C07-44B4-8E44-C7BC924CEEC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70724" y="0"/>
            <a:ext cx="2421275" cy="161418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87C5AD1A-722E-409C-8463-48C24E7FF315}"/>
              </a:ext>
            </a:extLst>
          </p:cNvPr>
          <p:cNvPicPr>
            <a:picLocks noChangeAspect="1"/>
          </p:cNvPicPr>
          <p:nvPr/>
        </p:nvPicPr>
        <p:blipFill>
          <a:blip r:embed="rId5"/>
          <a:stretch>
            <a:fillRect/>
          </a:stretch>
        </p:blipFill>
        <p:spPr>
          <a:xfrm>
            <a:off x="73098" y="5721863"/>
            <a:ext cx="5304638" cy="1136137"/>
          </a:xfrm>
          <a:prstGeom prst="rect">
            <a:avLst/>
          </a:prstGeom>
        </p:spPr>
      </p:pic>
      <p:sp>
        <p:nvSpPr>
          <p:cNvPr id="10" name="Slide Number Placeholder 9">
            <a:extLst>
              <a:ext uri="{FF2B5EF4-FFF2-40B4-BE49-F238E27FC236}">
                <a16:creationId xmlns:a16="http://schemas.microsoft.com/office/drawing/2014/main" id="{666AF588-2819-40B2-B769-283D328B348F}"/>
              </a:ext>
            </a:extLst>
          </p:cNvPr>
          <p:cNvSpPr>
            <a:spLocks noGrp="1"/>
          </p:cNvSpPr>
          <p:nvPr>
            <p:ph type="sldNum" sz="quarter" idx="12"/>
          </p:nvPr>
        </p:nvSpPr>
        <p:spPr/>
        <p:txBody>
          <a:bodyPr/>
          <a:lstStyle/>
          <a:p>
            <a:fld id="{4BDC6115-C962-4156-9A21-B21EF9731AD3}" type="slidenum">
              <a:rPr lang="en-US" smtClean="0"/>
              <a:t>27</a:t>
            </a:fld>
            <a:endParaRPr lang="en-US"/>
          </a:p>
        </p:txBody>
      </p:sp>
    </p:spTree>
    <p:extLst>
      <p:ext uri="{BB962C8B-B14F-4D97-AF65-F5344CB8AC3E}">
        <p14:creationId xmlns:p14="http://schemas.microsoft.com/office/powerpoint/2010/main" val="341885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E40B573-39A9-4150-B946-19C208CD9583}"/>
              </a:ext>
            </a:extLst>
          </p:cNvPr>
          <p:cNvPicPr>
            <a:picLocks noChangeAspect="1"/>
          </p:cNvPicPr>
          <p:nvPr/>
        </p:nvPicPr>
        <p:blipFill>
          <a:blip r:embed="rId3"/>
          <a:stretch>
            <a:fillRect/>
          </a:stretch>
        </p:blipFill>
        <p:spPr>
          <a:xfrm>
            <a:off x="-225083" y="-31635"/>
            <a:ext cx="12604989" cy="6941741"/>
          </a:xfrm>
          <a:prstGeom prst="rect">
            <a:avLst/>
          </a:prstGeom>
        </p:spPr>
      </p:pic>
      <p:sp>
        <p:nvSpPr>
          <p:cNvPr id="3" name="Content Placeholder 2">
            <a:extLst>
              <a:ext uri="{FF2B5EF4-FFF2-40B4-BE49-F238E27FC236}">
                <a16:creationId xmlns:a16="http://schemas.microsoft.com/office/drawing/2014/main" id="{CAF1FDB2-2C6D-4D41-963C-E57953DEF99F}"/>
              </a:ext>
            </a:extLst>
          </p:cNvPr>
          <p:cNvSpPr>
            <a:spLocks noGrp="1"/>
          </p:cNvSpPr>
          <p:nvPr>
            <p:ph idx="1"/>
          </p:nvPr>
        </p:nvSpPr>
        <p:spPr>
          <a:xfrm>
            <a:off x="3194539" y="793236"/>
            <a:ext cx="5991665" cy="938677"/>
          </a:xfrm>
        </p:spPr>
        <p:txBody>
          <a:bodyPr/>
          <a:lstStyle/>
          <a:p>
            <a:pPr marL="0" indent="0">
              <a:buNone/>
            </a:pPr>
            <a:r>
              <a:rPr lang="en-US" b="0" i="0" dirty="0">
                <a:solidFill>
                  <a:srgbClr val="FFC000"/>
                </a:solidFill>
                <a:effectLst/>
                <a:latin typeface="Georgia" panose="02040502050405020303" pitchFamily="18" charset="0"/>
              </a:rPr>
              <a:t>“Gosh, I’m not sure that’s what gets you to the solution”</a:t>
            </a:r>
            <a:endParaRPr lang="en-US" dirty="0">
              <a:solidFill>
                <a:srgbClr val="FFC000"/>
              </a:solidFill>
            </a:endParaRPr>
          </a:p>
        </p:txBody>
      </p:sp>
      <p:sp>
        <p:nvSpPr>
          <p:cNvPr id="6" name="Slide Number Placeholder 5">
            <a:extLst>
              <a:ext uri="{FF2B5EF4-FFF2-40B4-BE49-F238E27FC236}">
                <a16:creationId xmlns:a16="http://schemas.microsoft.com/office/drawing/2014/main" id="{669B0546-92D2-44F3-9A05-941B63C718A2}"/>
              </a:ext>
            </a:extLst>
          </p:cNvPr>
          <p:cNvSpPr>
            <a:spLocks noGrp="1"/>
          </p:cNvSpPr>
          <p:nvPr>
            <p:ph type="sldNum" sz="quarter" idx="12"/>
          </p:nvPr>
        </p:nvSpPr>
        <p:spPr/>
        <p:txBody>
          <a:bodyPr/>
          <a:lstStyle/>
          <a:p>
            <a:fld id="{4BDC6115-C962-4156-9A21-B21EF9731AD3}" type="slidenum">
              <a:rPr lang="en-US" smtClean="0"/>
              <a:t>28</a:t>
            </a:fld>
            <a:endParaRPr lang="en-US"/>
          </a:p>
        </p:txBody>
      </p:sp>
    </p:spTree>
    <p:extLst>
      <p:ext uri="{BB962C8B-B14F-4D97-AF65-F5344CB8AC3E}">
        <p14:creationId xmlns:p14="http://schemas.microsoft.com/office/powerpoint/2010/main" val="3249574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1F036E-4ED6-46BD-BE14-F863239C4FC1}"/>
              </a:ext>
            </a:extLst>
          </p:cNvPr>
          <p:cNvSpPr>
            <a:spLocks noGrp="1"/>
          </p:cNvSpPr>
          <p:nvPr>
            <p:ph type="title"/>
          </p:nvPr>
        </p:nvSpPr>
        <p:spPr/>
        <p:txBody>
          <a:bodyPr/>
          <a:lstStyle/>
          <a:p>
            <a:r>
              <a:rPr lang="en-US" dirty="0"/>
              <a:t>High-level incentive analysis</a:t>
            </a:r>
          </a:p>
        </p:txBody>
      </p:sp>
      <p:sp>
        <p:nvSpPr>
          <p:cNvPr id="3" name="Content Placeholder 2">
            <a:extLst>
              <a:ext uri="{FF2B5EF4-FFF2-40B4-BE49-F238E27FC236}">
                <a16:creationId xmlns:a16="http://schemas.microsoft.com/office/drawing/2014/main" id="{AE13BBAF-DDEB-4CA6-967B-0CECD908EEFB}"/>
              </a:ext>
            </a:extLst>
          </p:cNvPr>
          <p:cNvSpPr>
            <a:spLocks noGrp="1"/>
          </p:cNvSpPr>
          <p:nvPr>
            <p:ph idx="1"/>
          </p:nvPr>
        </p:nvSpPr>
        <p:spPr/>
        <p:txBody>
          <a:bodyPr>
            <a:normAutofit lnSpcReduction="10000"/>
          </a:bodyPr>
          <a:lstStyle/>
          <a:p>
            <a:r>
              <a:rPr lang="en-US" b="1" dirty="0"/>
              <a:t>Advantages of public ownership governance</a:t>
            </a:r>
          </a:p>
          <a:p>
            <a:pPr lvl="1"/>
            <a:r>
              <a:rPr lang="en-US" dirty="0"/>
              <a:t>Positive: </a:t>
            </a:r>
          </a:p>
          <a:p>
            <a:pPr lvl="2"/>
            <a:r>
              <a:rPr lang="en-US" dirty="0"/>
              <a:t>Maintenance can be more easily incentivized (e.g. SVE vs. PG&amp;E)</a:t>
            </a:r>
          </a:p>
          <a:p>
            <a:pPr lvl="2"/>
            <a:r>
              <a:rPr lang="en-US" dirty="0"/>
              <a:t>Increases accountability and transparency to local community (e.g. TVA)</a:t>
            </a:r>
          </a:p>
          <a:p>
            <a:pPr lvl="2"/>
            <a:r>
              <a:rPr lang="en-US" dirty="0"/>
              <a:t>Allows balancing environmental stewardship, jobs, economic growth (e.g. TVA, PMAs)</a:t>
            </a:r>
          </a:p>
          <a:p>
            <a:pPr lvl="2"/>
            <a:endParaRPr lang="en-US" dirty="0"/>
          </a:p>
          <a:p>
            <a:pPr lvl="1"/>
            <a:r>
              <a:rPr lang="en-US" dirty="0"/>
              <a:t>Removing negative: </a:t>
            </a:r>
          </a:p>
          <a:p>
            <a:pPr lvl="2"/>
            <a:r>
              <a:rPr lang="en-US" dirty="0"/>
              <a:t>Removes regulatory complexity (e.g. TVA, PG&amp;E)</a:t>
            </a:r>
          </a:p>
          <a:p>
            <a:pPr lvl="2"/>
            <a:r>
              <a:rPr lang="en-US" dirty="0"/>
              <a:t>Removes perverse lobbying incentives (e.g. Ohio HB 6)</a:t>
            </a:r>
          </a:p>
          <a:p>
            <a:pPr lvl="2"/>
            <a:r>
              <a:rPr lang="en-US" dirty="0"/>
              <a:t>Removes incentive to </a:t>
            </a:r>
            <a:r>
              <a:rPr lang="en-US" i="1" dirty="0"/>
              <a:t>just</a:t>
            </a:r>
            <a:r>
              <a:rPr lang="en-US" dirty="0"/>
              <a:t> build infrastructure as a financing tool (e.g. COSR)</a:t>
            </a:r>
          </a:p>
          <a:p>
            <a:pPr marL="914400" lvl="2" indent="0">
              <a:buNone/>
            </a:pPr>
            <a:endParaRPr lang="en-US" dirty="0"/>
          </a:p>
          <a:p>
            <a:r>
              <a:rPr lang="en-US" dirty="0"/>
              <a:t>Sufficient </a:t>
            </a:r>
            <a:r>
              <a:rPr lang="en-US" b="1" dirty="0"/>
              <a:t>financing incentives</a:t>
            </a:r>
            <a:r>
              <a:rPr lang="en-US" dirty="0"/>
              <a:t> are key (e.g. Sanders’ GND)</a:t>
            </a:r>
          </a:p>
        </p:txBody>
      </p:sp>
      <p:sp>
        <p:nvSpPr>
          <p:cNvPr id="4" name="Slide Number Placeholder 3">
            <a:extLst>
              <a:ext uri="{FF2B5EF4-FFF2-40B4-BE49-F238E27FC236}">
                <a16:creationId xmlns:a16="http://schemas.microsoft.com/office/drawing/2014/main" id="{FE488E2B-1916-4C8D-B79B-7C770FD0F5C6}"/>
              </a:ext>
            </a:extLst>
          </p:cNvPr>
          <p:cNvSpPr>
            <a:spLocks noGrp="1"/>
          </p:cNvSpPr>
          <p:nvPr>
            <p:ph type="sldNum" sz="quarter" idx="12"/>
          </p:nvPr>
        </p:nvSpPr>
        <p:spPr/>
        <p:txBody>
          <a:bodyPr/>
          <a:lstStyle/>
          <a:p>
            <a:fld id="{4BDC6115-C962-4156-9A21-B21EF9731AD3}" type="slidenum">
              <a:rPr lang="en-US" smtClean="0"/>
              <a:t>29</a:t>
            </a:fld>
            <a:endParaRPr lang="en-US"/>
          </a:p>
        </p:txBody>
      </p:sp>
    </p:spTree>
    <p:extLst>
      <p:ext uri="{BB962C8B-B14F-4D97-AF65-F5344CB8AC3E}">
        <p14:creationId xmlns:p14="http://schemas.microsoft.com/office/powerpoint/2010/main" val="9703685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4538C963-6278-4516-92F6-FB318474356A}"/>
              </a:ext>
            </a:extLst>
          </p:cNvPr>
          <p:cNvPicPr>
            <a:picLocks noGrp="1" noChangeAspect="1"/>
          </p:cNvPicPr>
          <p:nvPr>
            <p:ph idx="1"/>
          </p:nvPr>
        </p:nvPicPr>
        <p:blipFill rotWithShape="1">
          <a:blip r:embed="rId3"/>
          <a:srcRect t="1" b="43810"/>
          <a:stretch/>
        </p:blipFill>
        <p:spPr>
          <a:xfrm>
            <a:off x="1891229" y="-110168"/>
            <a:ext cx="8409542" cy="2538323"/>
          </a:xfrm>
        </p:spPr>
      </p:pic>
      <p:sp>
        <p:nvSpPr>
          <p:cNvPr id="7" name="TextBox 6">
            <a:extLst>
              <a:ext uri="{FF2B5EF4-FFF2-40B4-BE49-F238E27FC236}">
                <a16:creationId xmlns:a16="http://schemas.microsoft.com/office/drawing/2014/main" id="{10400449-CEA4-4CA2-862B-570699769D17}"/>
              </a:ext>
            </a:extLst>
          </p:cNvPr>
          <p:cNvSpPr txBox="1"/>
          <p:nvPr/>
        </p:nvSpPr>
        <p:spPr>
          <a:xfrm>
            <a:off x="5824057" y="6581001"/>
            <a:ext cx="6818152" cy="276999"/>
          </a:xfrm>
          <a:prstGeom prst="rect">
            <a:avLst/>
          </a:prstGeom>
          <a:noFill/>
        </p:spPr>
        <p:txBody>
          <a:bodyPr wrap="square">
            <a:spAutoFit/>
          </a:bodyPr>
          <a:lstStyle/>
          <a:p>
            <a:r>
              <a:rPr lang="en-US" sz="1200" dirty="0"/>
              <a:t>https://www.publicpower.org/system/files/documents/municipalization-what_is_public_power.pdf</a:t>
            </a:r>
          </a:p>
        </p:txBody>
      </p:sp>
      <p:sp>
        <p:nvSpPr>
          <p:cNvPr id="10" name="TextBox 9">
            <a:extLst>
              <a:ext uri="{FF2B5EF4-FFF2-40B4-BE49-F238E27FC236}">
                <a16:creationId xmlns:a16="http://schemas.microsoft.com/office/drawing/2014/main" id="{4F5F9CEF-BF68-419F-BB05-645DBD140427}"/>
              </a:ext>
            </a:extLst>
          </p:cNvPr>
          <p:cNvSpPr txBox="1"/>
          <p:nvPr/>
        </p:nvSpPr>
        <p:spPr>
          <a:xfrm>
            <a:off x="6175017" y="7076249"/>
            <a:ext cx="6319910" cy="646331"/>
          </a:xfrm>
          <a:prstGeom prst="rect">
            <a:avLst/>
          </a:prstGeom>
          <a:noFill/>
        </p:spPr>
        <p:txBody>
          <a:bodyPr wrap="square">
            <a:spAutoFit/>
          </a:bodyPr>
          <a:lstStyle/>
          <a:p>
            <a:r>
              <a:rPr lang="en-US" dirty="0"/>
              <a:t>https://thenextsystem.org/sites/default/files/2019-03/EnergyDemocracy-2-star-Final.pdf</a:t>
            </a:r>
          </a:p>
        </p:txBody>
      </p:sp>
      <p:grpSp>
        <p:nvGrpSpPr>
          <p:cNvPr id="19" name="Group 18">
            <a:extLst>
              <a:ext uri="{FF2B5EF4-FFF2-40B4-BE49-F238E27FC236}">
                <a16:creationId xmlns:a16="http://schemas.microsoft.com/office/drawing/2014/main" id="{FE8F0E36-18E1-4245-A9DF-7AD58D13D4A5}"/>
              </a:ext>
            </a:extLst>
          </p:cNvPr>
          <p:cNvGrpSpPr/>
          <p:nvPr/>
        </p:nvGrpSpPr>
        <p:grpSpPr>
          <a:xfrm>
            <a:off x="3180204" y="4391129"/>
            <a:ext cx="4070537" cy="1799212"/>
            <a:chOff x="3389525" y="4986062"/>
            <a:chExt cx="4070537" cy="1799212"/>
          </a:xfrm>
        </p:grpSpPr>
        <p:sp>
          <p:nvSpPr>
            <p:cNvPr id="14" name="TextBox 13">
              <a:extLst>
                <a:ext uri="{FF2B5EF4-FFF2-40B4-BE49-F238E27FC236}">
                  <a16:creationId xmlns:a16="http://schemas.microsoft.com/office/drawing/2014/main" id="{420E014E-D9CB-476A-BD11-6B904681D3A1}"/>
                </a:ext>
              </a:extLst>
            </p:cNvPr>
            <p:cNvSpPr txBox="1"/>
            <p:nvPr/>
          </p:nvSpPr>
          <p:spPr>
            <a:xfrm>
              <a:off x="3389525" y="5861944"/>
              <a:ext cx="4070537" cy="923330"/>
            </a:xfrm>
            <a:prstGeom prst="rect">
              <a:avLst/>
            </a:prstGeom>
            <a:noFill/>
          </p:spPr>
          <p:txBody>
            <a:bodyPr wrap="square" rtlCol="0">
              <a:spAutoFit/>
            </a:bodyPr>
            <a:lstStyle/>
            <a:p>
              <a:pPr marL="285750" indent="-285750">
                <a:buFont typeface="Arial" panose="020B0604020202020204" pitchFamily="34" charset="0"/>
                <a:buChar char="•"/>
              </a:pPr>
              <a:r>
                <a:rPr lang="en-US" dirty="0"/>
                <a:t>Financing through </a:t>
              </a:r>
              <a:r>
                <a:rPr lang="en-US" b="1" dirty="0"/>
                <a:t>tax-free bonds</a:t>
              </a:r>
            </a:p>
            <a:p>
              <a:pPr marL="285750" indent="-285750">
                <a:buFont typeface="Arial" panose="020B0604020202020204" pitchFamily="34" charset="0"/>
                <a:buChar char="•"/>
              </a:pPr>
              <a:r>
                <a:rPr lang="en-US" u="sng" dirty="0"/>
                <a:t>Budget</a:t>
              </a:r>
              <a:r>
                <a:rPr lang="en-US" dirty="0"/>
                <a:t>: Break even with recovery of costs through rates</a:t>
              </a:r>
            </a:p>
          </p:txBody>
        </p:sp>
        <p:sp>
          <p:nvSpPr>
            <p:cNvPr id="15" name="Left Brace 14">
              <a:extLst>
                <a:ext uri="{FF2B5EF4-FFF2-40B4-BE49-F238E27FC236}">
                  <a16:creationId xmlns:a16="http://schemas.microsoft.com/office/drawing/2014/main" id="{9472B8A0-3DC8-4DDA-AC00-1C5D4C88C0E1}"/>
                </a:ext>
              </a:extLst>
            </p:cNvPr>
            <p:cNvSpPr/>
            <p:nvPr/>
          </p:nvSpPr>
          <p:spPr>
            <a:xfrm rot="16200000">
              <a:off x="5464174" y="4035175"/>
              <a:ext cx="758216" cy="2659989"/>
            </a:xfrm>
            <a:prstGeom prst="leftBrace">
              <a:avLst/>
            </a:pr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grpSp>
        <p:nvGrpSpPr>
          <p:cNvPr id="20" name="Group 19">
            <a:extLst>
              <a:ext uri="{FF2B5EF4-FFF2-40B4-BE49-F238E27FC236}">
                <a16:creationId xmlns:a16="http://schemas.microsoft.com/office/drawing/2014/main" id="{DBBCD0E7-817B-4221-9068-33A7136CB636}"/>
              </a:ext>
            </a:extLst>
          </p:cNvPr>
          <p:cNvGrpSpPr/>
          <p:nvPr/>
        </p:nvGrpSpPr>
        <p:grpSpPr>
          <a:xfrm>
            <a:off x="7607342" y="4283821"/>
            <a:ext cx="4070537" cy="2183519"/>
            <a:chOff x="7541368" y="4895850"/>
            <a:chExt cx="4070537" cy="2183519"/>
          </a:xfrm>
        </p:grpSpPr>
        <p:sp>
          <p:nvSpPr>
            <p:cNvPr id="13" name="TextBox 12">
              <a:extLst>
                <a:ext uri="{FF2B5EF4-FFF2-40B4-BE49-F238E27FC236}">
                  <a16:creationId xmlns:a16="http://schemas.microsoft.com/office/drawing/2014/main" id="{1F5378C2-D67B-49A9-882E-9EE7412341F3}"/>
                </a:ext>
              </a:extLst>
            </p:cNvPr>
            <p:cNvSpPr txBox="1"/>
            <p:nvPr/>
          </p:nvSpPr>
          <p:spPr>
            <a:xfrm>
              <a:off x="7541368" y="5879040"/>
              <a:ext cx="4070537" cy="1200329"/>
            </a:xfrm>
            <a:prstGeom prst="rect">
              <a:avLst/>
            </a:prstGeom>
            <a:noFill/>
          </p:spPr>
          <p:txBody>
            <a:bodyPr wrap="square" rtlCol="0">
              <a:spAutoFit/>
            </a:bodyPr>
            <a:lstStyle/>
            <a:p>
              <a:pPr marL="285750" indent="-285750">
                <a:buFont typeface="Arial" panose="020B0604020202020204" pitchFamily="34" charset="0"/>
                <a:buChar char="•"/>
              </a:pPr>
              <a:r>
                <a:rPr lang="en-US" dirty="0"/>
                <a:t>Financing through a combination of </a:t>
              </a:r>
              <a:r>
                <a:rPr lang="en-US" b="1" dirty="0"/>
                <a:t>shareholders, bonds, bank borrowing</a:t>
              </a:r>
            </a:p>
            <a:p>
              <a:pPr marL="285750" indent="-285750">
                <a:buFont typeface="Arial" panose="020B0604020202020204" pitchFamily="34" charset="0"/>
                <a:buChar char="•"/>
              </a:pPr>
              <a:r>
                <a:rPr lang="en-US" u="sng" dirty="0"/>
                <a:t>Budget</a:t>
              </a:r>
              <a:r>
                <a:rPr lang="en-US" dirty="0"/>
                <a:t>: Shareholders’ required rate of return under regulations</a:t>
              </a:r>
            </a:p>
          </p:txBody>
        </p:sp>
        <p:cxnSp>
          <p:nvCxnSpPr>
            <p:cNvPr id="17" name="Straight Connector 16">
              <a:extLst>
                <a:ext uri="{FF2B5EF4-FFF2-40B4-BE49-F238E27FC236}">
                  <a16:creationId xmlns:a16="http://schemas.microsoft.com/office/drawing/2014/main" id="{7ADD9231-5F31-4574-AC34-C4517C74EC9D}"/>
                </a:ext>
              </a:extLst>
            </p:cNvPr>
            <p:cNvCxnSpPr>
              <a:cxnSpLocks/>
            </p:cNvCxnSpPr>
            <p:nvPr/>
          </p:nvCxnSpPr>
          <p:spPr>
            <a:xfrm>
              <a:off x="9022814" y="4895850"/>
              <a:ext cx="0" cy="918431"/>
            </a:xfrm>
            <a:prstGeom prst="line">
              <a:avLst/>
            </a:pr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sp>
        <p:nvSpPr>
          <p:cNvPr id="28" name="Slide Number Placeholder 27">
            <a:extLst>
              <a:ext uri="{FF2B5EF4-FFF2-40B4-BE49-F238E27FC236}">
                <a16:creationId xmlns:a16="http://schemas.microsoft.com/office/drawing/2014/main" id="{033DF3CC-9C5B-4884-A122-3D2A10A14CF2}"/>
              </a:ext>
            </a:extLst>
          </p:cNvPr>
          <p:cNvSpPr>
            <a:spLocks noGrp="1"/>
          </p:cNvSpPr>
          <p:nvPr>
            <p:ph type="sldNum" sz="quarter" idx="12"/>
          </p:nvPr>
        </p:nvSpPr>
        <p:spPr/>
        <p:txBody>
          <a:bodyPr/>
          <a:lstStyle/>
          <a:p>
            <a:fld id="{4BDC6115-C962-4156-9A21-B21EF9731AD3}" type="slidenum">
              <a:rPr lang="en-US" smtClean="0"/>
              <a:t>3</a:t>
            </a:fld>
            <a:endParaRPr lang="en-US"/>
          </a:p>
        </p:txBody>
      </p:sp>
      <p:pic>
        <p:nvPicPr>
          <p:cNvPr id="29" name="Content Placeholder 4">
            <a:extLst>
              <a:ext uri="{FF2B5EF4-FFF2-40B4-BE49-F238E27FC236}">
                <a16:creationId xmlns:a16="http://schemas.microsoft.com/office/drawing/2014/main" id="{925E4BB4-4AFB-41CA-8DE3-F88681097160}"/>
              </a:ext>
            </a:extLst>
          </p:cNvPr>
          <p:cNvPicPr>
            <a:picLocks noChangeAspect="1"/>
          </p:cNvPicPr>
          <p:nvPr/>
        </p:nvPicPr>
        <p:blipFill rotWithShape="1">
          <a:blip r:embed="rId3"/>
          <a:srcRect t="56194"/>
          <a:stretch/>
        </p:blipFill>
        <p:spPr>
          <a:xfrm>
            <a:off x="1891229" y="2433711"/>
            <a:ext cx="8409542" cy="1978872"/>
          </a:xfrm>
          <a:prstGeom prst="rect">
            <a:avLst/>
          </a:prstGeom>
        </p:spPr>
      </p:pic>
      <p:sp>
        <p:nvSpPr>
          <p:cNvPr id="30" name="Oval 29">
            <a:extLst>
              <a:ext uri="{FF2B5EF4-FFF2-40B4-BE49-F238E27FC236}">
                <a16:creationId xmlns:a16="http://schemas.microsoft.com/office/drawing/2014/main" id="{D702DDAC-C399-4773-B288-F18D87845FBE}"/>
              </a:ext>
            </a:extLst>
          </p:cNvPr>
          <p:cNvSpPr/>
          <p:nvPr/>
        </p:nvSpPr>
        <p:spPr>
          <a:xfrm rot="980082">
            <a:off x="4704938" y="1802473"/>
            <a:ext cx="1194204" cy="470812"/>
          </a:xfrm>
          <a:prstGeom prst="ellipse">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tx1"/>
                </a:solidFill>
              </a:rPr>
              <a:t>municipally owned</a:t>
            </a:r>
          </a:p>
        </p:txBody>
      </p:sp>
    </p:spTree>
    <p:extLst>
      <p:ext uri="{BB962C8B-B14F-4D97-AF65-F5344CB8AC3E}">
        <p14:creationId xmlns:p14="http://schemas.microsoft.com/office/powerpoint/2010/main" val="2415080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02288C-15C9-4CE1-B79E-2BC6CE3E5FA7}"/>
              </a:ext>
            </a:extLst>
          </p:cNvPr>
          <p:cNvSpPr>
            <a:spLocks noGrp="1"/>
          </p:cNvSpPr>
          <p:nvPr>
            <p:ph type="title"/>
          </p:nvPr>
        </p:nvSpPr>
        <p:spPr>
          <a:xfrm>
            <a:off x="838200" y="365125"/>
            <a:ext cx="10515600" cy="1859601"/>
          </a:xfrm>
        </p:spPr>
        <p:txBody>
          <a:bodyPr>
            <a:normAutofit/>
          </a:bodyPr>
          <a:lstStyle/>
          <a:p>
            <a:r>
              <a:rPr lang="en-US" dirty="0"/>
              <a:t>Local action you can get involved with:</a:t>
            </a:r>
            <a:br>
              <a:rPr lang="en-US" dirty="0"/>
            </a:br>
            <a:r>
              <a:rPr lang="en-US" b="1" dirty="0"/>
              <a:t>Take Back the Grid</a:t>
            </a:r>
          </a:p>
        </p:txBody>
      </p:sp>
      <p:pic>
        <p:nvPicPr>
          <p:cNvPr id="10242" name="Picture 2">
            <a:extLst>
              <a:ext uri="{FF2B5EF4-FFF2-40B4-BE49-F238E27FC236}">
                <a16:creationId xmlns:a16="http://schemas.microsoft.com/office/drawing/2014/main" id="{D2CD687E-1B3C-4808-8F46-B1592A8B9BB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77500" y="0"/>
            <a:ext cx="1714500" cy="1647825"/>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4FC71C7C-62C5-4790-9CAE-6905C7692346}"/>
              </a:ext>
            </a:extLst>
          </p:cNvPr>
          <p:cNvSpPr txBox="1"/>
          <p:nvPr/>
        </p:nvSpPr>
        <p:spPr>
          <a:xfrm>
            <a:off x="10750288" y="1572256"/>
            <a:ext cx="2507530" cy="923330"/>
          </a:xfrm>
          <a:prstGeom prst="rect">
            <a:avLst/>
          </a:prstGeom>
          <a:noFill/>
        </p:spPr>
        <p:txBody>
          <a:bodyPr wrap="square" rtlCol="0">
            <a:spAutoFit/>
          </a:bodyPr>
          <a:lstStyle/>
          <a:p>
            <a:r>
              <a:rPr lang="en-US" dirty="0"/>
              <a:t>Democratic </a:t>
            </a:r>
          </a:p>
          <a:p>
            <a:r>
              <a:rPr lang="en-US" dirty="0"/>
              <a:t>Socialists of </a:t>
            </a:r>
          </a:p>
          <a:p>
            <a:r>
              <a:rPr lang="en-US" dirty="0"/>
              <a:t>America</a:t>
            </a:r>
          </a:p>
        </p:txBody>
      </p:sp>
      <p:pic>
        <p:nvPicPr>
          <p:cNvPr id="10" name="Picture 9">
            <a:extLst>
              <a:ext uri="{FF2B5EF4-FFF2-40B4-BE49-F238E27FC236}">
                <a16:creationId xmlns:a16="http://schemas.microsoft.com/office/drawing/2014/main" id="{91ECCB92-1AFC-4F7F-8421-78908B6A81FF}"/>
              </a:ext>
            </a:extLst>
          </p:cNvPr>
          <p:cNvPicPr>
            <a:picLocks noChangeAspect="1"/>
          </p:cNvPicPr>
          <p:nvPr/>
        </p:nvPicPr>
        <p:blipFill>
          <a:blip r:embed="rId3"/>
          <a:stretch>
            <a:fillRect/>
          </a:stretch>
        </p:blipFill>
        <p:spPr>
          <a:xfrm>
            <a:off x="940422" y="2224726"/>
            <a:ext cx="8846270" cy="4191338"/>
          </a:xfrm>
          <a:prstGeom prst="rect">
            <a:avLst/>
          </a:prstGeom>
        </p:spPr>
      </p:pic>
      <p:sp>
        <p:nvSpPr>
          <p:cNvPr id="11" name="Rectangle 10">
            <a:extLst>
              <a:ext uri="{FF2B5EF4-FFF2-40B4-BE49-F238E27FC236}">
                <a16:creationId xmlns:a16="http://schemas.microsoft.com/office/drawing/2014/main" id="{7CD38494-7E86-45DE-A12B-1AEEDC7A876D}"/>
              </a:ext>
            </a:extLst>
          </p:cNvPr>
          <p:cNvSpPr/>
          <p:nvPr/>
        </p:nvSpPr>
        <p:spPr>
          <a:xfrm>
            <a:off x="5601191" y="2224726"/>
            <a:ext cx="4185501" cy="365125"/>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EC6FF9CB-DFA8-4DC4-ADC3-DD2854933D00}"/>
              </a:ext>
            </a:extLst>
          </p:cNvPr>
          <p:cNvSpPr txBox="1"/>
          <p:nvPr/>
        </p:nvSpPr>
        <p:spPr>
          <a:xfrm>
            <a:off x="8606790" y="6416064"/>
            <a:ext cx="6629400" cy="369332"/>
          </a:xfrm>
          <a:prstGeom prst="rect">
            <a:avLst/>
          </a:prstGeom>
          <a:noFill/>
        </p:spPr>
        <p:txBody>
          <a:bodyPr wrap="square">
            <a:spAutoFit/>
          </a:bodyPr>
          <a:lstStyle/>
          <a:p>
            <a:r>
              <a:rPr lang="en-US" dirty="0"/>
              <a:t>https://www.takebackthegrid.org/</a:t>
            </a:r>
          </a:p>
        </p:txBody>
      </p:sp>
      <p:sp>
        <p:nvSpPr>
          <p:cNvPr id="13" name="Slide Number Placeholder 12">
            <a:extLst>
              <a:ext uri="{FF2B5EF4-FFF2-40B4-BE49-F238E27FC236}">
                <a16:creationId xmlns:a16="http://schemas.microsoft.com/office/drawing/2014/main" id="{674BA068-5242-47C3-AC96-2188194EA27C}"/>
              </a:ext>
            </a:extLst>
          </p:cNvPr>
          <p:cNvSpPr>
            <a:spLocks noGrp="1"/>
          </p:cNvSpPr>
          <p:nvPr>
            <p:ph type="sldNum" sz="quarter" idx="12"/>
          </p:nvPr>
        </p:nvSpPr>
        <p:spPr>
          <a:xfrm>
            <a:off x="6902188" y="6465244"/>
            <a:ext cx="2743200" cy="365125"/>
          </a:xfrm>
        </p:spPr>
        <p:txBody>
          <a:bodyPr/>
          <a:lstStyle/>
          <a:p>
            <a:fld id="{4BDC6115-C962-4156-9A21-B21EF9731AD3}" type="slidenum">
              <a:rPr lang="en-US" smtClean="0"/>
              <a:t>30</a:t>
            </a:fld>
            <a:endParaRPr lang="en-US" dirty="0"/>
          </a:p>
        </p:txBody>
      </p:sp>
    </p:spTree>
    <p:extLst>
      <p:ext uri="{BB962C8B-B14F-4D97-AF65-F5344CB8AC3E}">
        <p14:creationId xmlns:p14="http://schemas.microsoft.com/office/powerpoint/2010/main" val="7421320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2C4F2-C70B-4349-9505-8BEA04F74FD0}"/>
              </a:ext>
            </a:extLst>
          </p:cNvPr>
          <p:cNvSpPr>
            <a:spLocks noGrp="1"/>
          </p:cNvSpPr>
          <p:nvPr>
            <p:ph type="title"/>
          </p:nvPr>
        </p:nvSpPr>
        <p:spPr/>
        <p:txBody>
          <a:bodyPr/>
          <a:lstStyle/>
          <a:p>
            <a:r>
              <a:rPr lang="en-US" dirty="0"/>
              <a:t>Example: Nebraska’s Omaha Public Power District Governance Structure</a:t>
            </a:r>
          </a:p>
        </p:txBody>
      </p:sp>
      <p:pic>
        <p:nvPicPr>
          <p:cNvPr id="4" name="Content Placeholder 3">
            <a:extLst>
              <a:ext uri="{FF2B5EF4-FFF2-40B4-BE49-F238E27FC236}">
                <a16:creationId xmlns:a16="http://schemas.microsoft.com/office/drawing/2014/main" id="{11E5434D-486D-44C4-AFAE-F9FBBDE82B00}"/>
              </a:ext>
            </a:extLst>
          </p:cNvPr>
          <p:cNvPicPr>
            <a:picLocks noGrp="1" noChangeAspect="1"/>
          </p:cNvPicPr>
          <p:nvPr>
            <p:ph idx="1"/>
          </p:nvPr>
        </p:nvPicPr>
        <p:blipFill rotWithShape="1">
          <a:blip r:embed="rId3"/>
          <a:srcRect t="24652"/>
          <a:stretch/>
        </p:blipFill>
        <p:spPr>
          <a:xfrm>
            <a:off x="2513696" y="2606124"/>
            <a:ext cx="7369056" cy="3148155"/>
          </a:xfrm>
          <a:prstGeom prst="rect">
            <a:avLst/>
          </a:prstGeom>
        </p:spPr>
      </p:pic>
      <p:sp>
        <p:nvSpPr>
          <p:cNvPr id="6" name="TextBox 5">
            <a:extLst>
              <a:ext uri="{FF2B5EF4-FFF2-40B4-BE49-F238E27FC236}">
                <a16:creationId xmlns:a16="http://schemas.microsoft.com/office/drawing/2014/main" id="{639C3165-0688-405B-8ECD-4ABFC357B6DC}"/>
              </a:ext>
            </a:extLst>
          </p:cNvPr>
          <p:cNvSpPr txBox="1"/>
          <p:nvPr/>
        </p:nvSpPr>
        <p:spPr>
          <a:xfrm>
            <a:off x="5634660" y="6597591"/>
            <a:ext cx="8816249" cy="307777"/>
          </a:xfrm>
          <a:prstGeom prst="rect">
            <a:avLst/>
          </a:prstGeom>
          <a:noFill/>
        </p:spPr>
        <p:txBody>
          <a:bodyPr wrap="square">
            <a:spAutoFit/>
          </a:bodyPr>
          <a:lstStyle/>
          <a:p>
            <a:r>
              <a:rPr lang="en-US" sz="1400" dirty="0"/>
              <a:t>https://thenextsystem.org/sites/default/files/2019-03/EnergyDemocracy-2-star-Final.pdf</a:t>
            </a:r>
          </a:p>
        </p:txBody>
      </p:sp>
      <p:sp>
        <p:nvSpPr>
          <p:cNvPr id="7" name="Slide Number Placeholder 6">
            <a:extLst>
              <a:ext uri="{FF2B5EF4-FFF2-40B4-BE49-F238E27FC236}">
                <a16:creationId xmlns:a16="http://schemas.microsoft.com/office/drawing/2014/main" id="{9D991E3B-AC65-4B53-8F77-E127039A6809}"/>
              </a:ext>
            </a:extLst>
          </p:cNvPr>
          <p:cNvSpPr>
            <a:spLocks noGrp="1"/>
          </p:cNvSpPr>
          <p:nvPr>
            <p:ph type="sldNum" sz="quarter" idx="12"/>
          </p:nvPr>
        </p:nvSpPr>
        <p:spPr/>
        <p:txBody>
          <a:bodyPr/>
          <a:lstStyle/>
          <a:p>
            <a:fld id="{4BDC6115-C962-4156-9A21-B21EF9731AD3}" type="slidenum">
              <a:rPr lang="en-US" smtClean="0"/>
              <a:t>4</a:t>
            </a:fld>
            <a:endParaRPr lang="en-US"/>
          </a:p>
        </p:txBody>
      </p:sp>
    </p:spTree>
    <p:extLst>
      <p:ext uri="{BB962C8B-B14F-4D97-AF65-F5344CB8AC3E}">
        <p14:creationId xmlns:p14="http://schemas.microsoft.com/office/powerpoint/2010/main" val="1425433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1E4CBD25-4823-470F-8F8F-D407931538A9}"/>
              </a:ext>
            </a:extLst>
          </p:cNvPr>
          <p:cNvPicPr>
            <a:picLocks noGrp="1" noChangeAspect="1"/>
          </p:cNvPicPr>
          <p:nvPr>
            <p:ph idx="1"/>
          </p:nvPr>
        </p:nvPicPr>
        <p:blipFill>
          <a:blip r:embed="rId2"/>
          <a:stretch>
            <a:fillRect/>
          </a:stretch>
        </p:blipFill>
        <p:spPr>
          <a:xfrm>
            <a:off x="1801373" y="309756"/>
            <a:ext cx="9683596" cy="5700626"/>
          </a:xfrm>
        </p:spPr>
      </p:pic>
      <p:sp>
        <p:nvSpPr>
          <p:cNvPr id="9" name="TextBox 8">
            <a:extLst>
              <a:ext uri="{FF2B5EF4-FFF2-40B4-BE49-F238E27FC236}">
                <a16:creationId xmlns:a16="http://schemas.microsoft.com/office/drawing/2014/main" id="{8BFD3447-02AD-4F08-972E-2292F6506390}"/>
              </a:ext>
            </a:extLst>
          </p:cNvPr>
          <p:cNvSpPr txBox="1"/>
          <p:nvPr/>
        </p:nvSpPr>
        <p:spPr>
          <a:xfrm>
            <a:off x="7909264" y="6587142"/>
            <a:ext cx="6679798" cy="307777"/>
          </a:xfrm>
          <a:prstGeom prst="rect">
            <a:avLst/>
          </a:prstGeom>
          <a:noFill/>
        </p:spPr>
        <p:txBody>
          <a:bodyPr wrap="square">
            <a:spAutoFit/>
          </a:bodyPr>
          <a:lstStyle/>
          <a:p>
            <a:r>
              <a:rPr lang="en-US" sz="1400" dirty="0"/>
              <a:t>https://www.eia.gov/todayinenergy/detail.php?id=40913</a:t>
            </a:r>
          </a:p>
        </p:txBody>
      </p:sp>
      <p:sp>
        <p:nvSpPr>
          <p:cNvPr id="13" name="Slide Number Placeholder 12">
            <a:extLst>
              <a:ext uri="{FF2B5EF4-FFF2-40B4-BE49-F238E27FC236}">
                <a16:creationId xmlns:a16="http://schemas.microsoft.com/office/drawing/2014/main" id="{7DCC0747-8B03-4C1A-B380-2E7A8654DDD7}"/>
              </a:ext>
            </a:extLst>
          </p:cNvPr>
          <p:cNvSpPr>
            <a:spLocks noGrp="1"/>
          </p:cNvSpPr>
          <p:nvPr>
            <p:ph type="sldNum" sz="quarter" idx="12"/>
          </p:nvPr>
        </p:nvSpPr>
        <p:spPr/>
        <p:txBody>
          <a:bodyPr/>
          <a:lstStyle/>
          <a:p>
            <a:fld id="{4BDC6115-C962-4156-9A21-B21EF9731AD3}" type="slidenum">
              <a:rPr lang="en-US" smtClean="0"/>
              <a:t>5</a:t>
            </a:fld>
            <a:endParaRPr lang="en-US"/>
          </a:p>
        </p:txBody>
      </p:sp>
    </p:spTree>
    <p:extLst>
      <p:ext uri="{BB962C8B-B14F-4D97-AF65-F5344CB8AC3E}">
        <p14:creationId xmlns:p14="http://schemas.microsoft.com/office/powerpoint/2010/main" val="9227803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average electric power service interruptions per customer by utility type, as explained in the article text">
            <a:extLst>
              <a:ext uri="{FF2B5EF4-FFF2-40B4-BE49-F238E27FC236}">
                <a16:creationId xmlns:a16="http://schemas.microsoft.com/office/drawing/2014/main" id="{A3122FF8-8FFB-4384-9CDB-36193FF4948F}"/>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77402" y="491906"/>
            <a:ext cx="11743363" cy="5954092"/>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C71F0660-BC74-4F86-8D19-21D0282E1BEF}"/>
              </a:ext>
            </a:extLst>
          </p:cNvPr>
          <p:cNvSpPr>
            <a:spLocks noGrp="1"/>
          </p:cNvSpPr>
          <p:nvPr>
            <p:ph type="sldNum" sz="quarter" idx="12"/>
          </p:nvPr>
        </p:nvSpPr>
        <p:spPr/>
        <p:txBody>
          <a:bodyPr/>
          <a:lstStyle/>
          <a:p>
            <a:fld id="{4BDC6115-C962-4156-9A21-B21EF9731AD3}" type="slidenum">
              <a:rPr lang="en-US" smtClean="0"/>
              <a:t>6</a:t>
            </a:fld>
            <a:endParaRPr lang="en-US"/>
          </a:p>
        </p:txBody>
      </p:sp>
    </p:spTree>
    <p:extLst>
      <p:ext uri="{BB962C8B-B14F-4D97-AF65-F5344CB8AC3E}">
        <p14:creationId xmlns:p14="http://schemas.microsoft.com/office/powerpoint/2010/main" val="41754516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C9C859FA-7748-47DE-B499-512BFAE989F0}"/>
              </a:ext>
            </a:extLst>
          </p:cNvPr>
          <p:cNvPicPr>
            <a:picLocks noGrp="1" noChangeAspect="1"/>
          </p:cNvPicPr>
          <p:nvPr>
            <p:ph idx="1"/>
          </p:nvPr>
        </p:nvPicPr>
        <p:blipFill>
          <a:blip r:embed="rId2"/>
          <a:stretch>
            <a:fillRect/>
          </a:stretch>
        </p:blipFill>
        <p:spPr>
          <a:xfrm>
            <a:off x="209471" y="1911427"/>
            <a:ext cx="12039031" cy="3035145"/>
          </a:xfrm>
          <a:prstGeom prst="rect">
            <a:avLst/>
          </a:prstGeom>
        </p:spPr>
      </p:pic>
      <p:sp>
        <p:nvSpPr>
          <p:cNvPr id="6" name="Slide Number Placeholder 5">
            <a:extLst>
              <a:ext uri="{FF2B5EF4-FFF2-40B4-BE49-F238E27FC236}">
                <a16:creationId xmlns:a16="http://schemas.microsoft.com/office/drawing/2014/main" id="{EB32266F-F98C-4768-89C1-F219F6AAA572}"/>
              </a:ext>
            </a:extLst>
          </p:cNvPr>
          <p:cNvSpPr>
            <a:spLocks noGrp="1"/>
          </p:cNvSpPr>
          <p:nvPr>
            <p:ph type="sldNum" sz="quarter" idx="12"/>
          </p:nvPr>
        </p:nvSpPr>
        <p:spPr/>
        <p:txBody>
          <a:bodyPr/>
          <a:lstStyle/>
          <a:p>
            <a:fld id="{4BDC6115-C962-4156-9A21-B21EF9731AD3}" type="slidenum">
              <a:rPr lang="en-US" smtClean="0"/>
              <a:t>7</a:t>
            </a:fld>
            <a:endParaRPr lang="en-US"/>
          </a:p>
        </p:txBody>
      </p:sp>
    </p:spTree>
    <p:extLst>
      <p:ext uri="{BB962C8B-B14F-4D97-AF65-F5344CB8AC3E}">
        <p14:creationId xmlns:p14="http://schemas.microsoft.com/office/powerpoint/2010/main" val="31093211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0987B5-F4FC-4B5D-84BD-A919C7DC71A2}"/>
              </a:ext>
            </a:extLst>
          </p:cNvPr>
          <p:cNvSpPr>
            <a:spLocks noGrp="1"/>
          </p:cNvSpPr>
          <p:nvPr>
            <p:ph type="title"/>
          </p:nvPr>
        </p:nvSpPr>
        <p:spPr/>
        <p:txBody>
          <a:bodyPr/>
          <a:lstStyle/>
          <a:p>
            <a:r>
              <a:rPr lang="en-US" dirty="0"/>
              <a:t>Investment-owned utilities are incentivized to build stuff</a:t>
            </a:r>
          </a:p>
        </p:txBody>
      </p:sp>
      <p:sp>
        <p:nvSpPr>
          <p:cNvPr id="3" name="Content Placeholder 2">
            <a:extLst>
              <a:ext uri="{FF2B5EF4-FFF2-40B4-BE49-F238E27FC236}">
                <a16:creationId xmlns:a16="http://schemas.microsoft.com/office/drawing/2014/main" id="{CE368B0B-DAD4-4184-BEA3-B02E524E84E2}"/>
              </a:ext>
            </a:extLst>
          </p:cNvPr>
          <p:cNvSpPr>
            <a:spLocks noGrp="1"/>
          </p:cNvSpPr>
          <p:nvPr>
            <p:ph idx="1"/>
          </p:nvPr>
        </p:nvSpPr>
        <p:spPr/>
        <p:txBody>
          <a:bodyPr>
            <a:normAutofit fontScale="92500" lnSpcReduction="10000"/>
          </a:bodyPr>
          <a:lstStyle/>
          <a:p>
            <a:pPr algn="l" fontAlgn="auto"/>
            <a:r>
              <a:rPr lang="en-US" b="0" i="0" dirty="0">
                <a:effectLst/>
              </a:rPr>
              <a:t>By law, IOUs have to sell power to ratepayers </a:t>
            </a:r>
            <a:r>
              <a:rPr lang="en-US" b="1" i="0" dirty="0">
                <a:effectLst/>
              </a:rPr>
              <a:t>without any markup</a:t>
            </a:r>
          </a:p>
          <a:p>
            <a:r>
              <a:rPr lang="en-US" b="1" dirty="0"/>
              <a:t>Cost of Service Regulation (COSR) </a:t>
            </a:r>
            <a:r>
              <a:rPr lang="en-US" dirty="0"/>
              <a:t>rewards utilities for infrastructure investments</a:t>
            </a:r>
          </a:p>
          <a:p>
            <a:pPr lvl="1"/>
            <a:r>
              <a:rPr lang="en-US" dirty="0"/>
              <a:t>Investment money is needed to build out new substations, transformers, meters, and power </a:t>
            </a:r>
            <a:r>
              <a:rPr lang="en-US" b="0" i="0" dirty="0">
                <a:effectLst/>
              </a:rPr>
              <a:t>lines</a:t>
            </a:r>
          </a:p>
          <a:p>
            <a:pPr lvl="1"/>
            <a:r>
              <a:rPr lang="en-US" b="1" i="0" dirty="0">
                <a:effectLst/>
              </a:rPr>
              <a:t>Utility shares </a:t>
            </a:r>
            <a:r>
              <a:rPr lang="en-US" b="0" i="0" dirty="0">
                <a:effectLst/>
              </a:rPr>
              <a:t>— a safe and predictable rate of return on investment</a:t>
            </a:r>
          </a:p>
          <a:p>
            <a:pPr lvl="1"/>
            <a:r>
              <a:rPr lang="en-US" b="0" i="0" dirty="0">
                <a:effectLst/>
              </a:rPr>
              <a:t>“Prudence reviews“ set return rate - </a:t>
            </a:r>
            <a:r>
              <a:rPr lang="en-US" b="1" i="0" dirty="0">
                <a:effectLst/>
              </a:rPr>
              <a:t>enforced by public utility commissions </a:t>
            </a:r>
          </a:p>
          <a:p>
            <a:pPr algn="l" fontAlgn="auto"/>
            <a:r>
              <a:rPr lang="en-US" b="0" i="0" dirty="0">
                <a:effectLst/>
              </a:rPr>
              <a:t>Alternatives to utility building infrastructure</a:t>
            </a:r>
          </a:p>
          <a:p>
            <a:pPr lvl="1"/>
            <a:r>
              <a:rPr lang="en-US" b="1" i="1" dirty="0">
                <a:effectLst/>
              </a:rPr>
              <a:t>non-infrastructure</a:t>
            </a:r>
            <a:r>
              <a:rPr lang="en-US" b="1" i="0" dirty="0">
                <a:effectLst/>
              </a:rPr>
              <a:t> solutions</a:t>
            </a:r>
            <a:r>
              <a:rPr lang="en-US" b="0" i="0" dirty="0">
                <a:effectLst/>
              </a:rPr>
              <a:t>:  software, data analytics, and small-scale distributed energy resources (DERs) like solar panels and batteries;</a:t>
            </a:r>
          </a:p>
          <a:p>
            <a:pPr lvl="1"/>
            <a:r>
              <a:rPr lang="en-US" b="1" i="1" dirty="0">
                <a:effectLst/>
              </a:rPr>
              <a:t>non-utility-owned</a:t>
            </a:r>
            <a:r>
              <a:rPr lang="en-US" b="1" i="0" dirty="0">
                <a:effectLst/>
              </a:rPr>
              <a:t> solutions</a:t>
            </a:r>
            <a:r>
              <a:rPr lang="en-US" b="0" i="0" dirty="0">
                <a:effectLst/>
              </a:rPr>
              <a:t>, which include third parties like private aggregators who link together dozens or hundreds of DERs.</a:t>
            </a:r>
          </a:p>
          <a:p>
            <a:endParaRPr lang="en-US" dirty="0"/>
          </a:p>
        </p:txBody>
      </p:sp>
      <p:sp>
        <p:nvSpPr>
          <p:cNvPr id="4" name="Slide Number Placeholder 3">
            <a:extLst>
              <a:ext uri="{FF2B5EF4-FFF2-40B4-BE49-F238E27FC236}">
                <a16:creationId xmlns:a16="http://schemas.microsoft.com/office/drawing/2014/main" id="{7A13FA8D-1B8C-418E-B9CE-A68F3DB2B36A}"/>
              </a:ext>
            </a:extLst>
          </p:cNvPr>
          <p:cNvSpPr>
            <a:spLocks noGrp="1"/>
          </p:cNvSpPr>
          <p:nvPr>
            <p:ph type="sldNum" sz="quarter" idx="12"/>
          </p:nvPr>
        </p:nvSpPr>
        <p:spPr/>
        <p:txBody>
          <a:bodyPr/>
          <a:lstStyle/>
          <a:p>
            <a:fld id="{4BDC6115-C962-4156-9A21-B21EF9731AD3}" type="slidenum">
              <a:rPr lang="en-US" smtClean="0"/>
              <a:t>8</a:t>
            </a:fld>
            <a:endParaRPr lang="en-US"/>
          </a:p>
        </p:txBody>
      </p:sp>
    </p:spTree>
    <p:extLst>
      <p:ext uri="{BB962C8B-B14F-4D97-AF65-F5344CB8AC3E}">
        <p14:creationId xmlns:p14="http://schemas.microsoft.com/office/powerpoint/2010/main" val="855951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A59AF6-0A71-4490-B18C-D6A584B2C519}"/>
              </a:ext>
            </a:extLst>
          </p:cNvPr>
          <p:cNvSpPr>
            <a:spLocks noGrp="1"/>
          </p:cNvSpPr>
          <p:nvPr>
            <p:ph type="title"/>
          </p:nvPr>
        </p:nvSpPr>
        <p:spPr>
          <a:xfrm>
            <a:off x="1936652" y="2766218"/>
            <a:ext cx="8318696" cy="1325563"/>
          </a:xfrm>
        </p:spPr>
        <p:txBody>
          <a:bodyPr>
            <a:noAutofit/>
          </a:bodyPr>
          <a:lstStyle/>
          <a:p>
            <a:pPr algn="ctr"/>
            <a:r>
              <a:rPr lang="en-US" sz="6000" dirty="0"/>
              <a:t>Whirlwind history of the emergence of electric utilities in the U.S.</a:t>
            </a:r>
          </a:p>
        </p:txBody>
      </p:sp>
      <p:sp>
        <p:nvSpPr>
          <p:cNvPr id="4" name="Slide Number Placeholder 3">
            <a:extLst>
              <a:ext uri="{FF2B5EF4-FFF2-40B4-BE49-F238E27FC236}">
                <a16:creationId xmlns:a16="http://schemas.microsoft.com/office/drawing/2014/main" id="{80B3A175-620A-406D-ABA7-B0345DDDE7C5}"/>
              </a:ext>
            </a:extLst>
          </p:cNvPr>
          <p:cNvSpPr>
            <a:spLocks noGrp="1"/>
          </p:cNvSpPr>
          <p:nvPr>
            <p:ph type="sldNum" sz="quarter" idx="12"/>
          </p:nvPr>
        </p:nvSpPr>
        <p:spPr/>
        <p:txBody>
          <a:bodyPr/>
          <a:lstStyle/>
          <a:p>
            <a:fld id="{4BDC6115-C962-4156-9A21-B21EF9731AD3}" type="slidenum">
              <a:rPr lang="en-US" smtClean="0"/>
              <a:t>9</a:t>
            </a:fld>
            <a:endParaRPr lang="en-US"/>
          </a:p>
        </p:txBody>
      </p:sp>
    </p:spTree>
    <p:extLst>
      <p:ext uri="{BB962C8B-B14F-4D97-AF65-F5344CB8AC3E}">
        <p14:creationId xmlns:p14="http://schemas.microsoft.com/office/powerpoint/2010/main" val="201039558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10738</TotalTime>
  <Words>4019</Words>
  <Application>Microsoft Office PowerPoint</Application>
  <PresentationFormat>Widescreen</PresentationFormat>
  <Paragraphs>276</Paragraphs>
  <Slides>30</Slides>
  <Notes>21</Notes>
  <HiddenSlides>0</HiddenSlides>
  <MMClips>0</MMClips>
  <ScaleCrop>false</ScaleCrop>
  <HeadingPairs>
    <vt:vector size="6" baseType="variant">
      <vt:variant>
        <vt:lpstr>Fonts Used</vt:lpstr>
      </vt:variant>
      <vt:variant>
        <vt:i4>15</vt:i4>
      </vt:variant>
      <vt:variant>
        <vt:lpstr>Theme</vt:lpstr>
      </vt:variant>
      <vt:variant>
        <vt:i4>1</vt:i4>
      </vt:variant>
      <vt:variant>
        <vt:lpstr>Slide Titles</vt:lpstr>
      </vt:variant>
      <vt:variant>
        <vt:i4>30</vt:i4>
      </vt:variant>
    </vt:vector>
  </HeadingPairs>
  <TitlesOfParts>
    <vt:vector size="46" baseType="lpstr">
      <vt:lpstr>Arial</vt:lpstr>
      <vt:lpstr>Balto</vt:lpstr>
      <vt:lpstr>baskerville-urw</vt:lpstr>
      <vt:lpstr>Calibri</vt:lpstr>
      <vt:lpstr>Calibri Light</vt:lpstr>
      <vt:lpstr>canada-type-gibson</vt:lpstr>
      <vt:lpstr>europa-1</vt:lpstr>
      <vt:lpstr>Georgia</vt:lpstr>
      <vt:lpstr>GuardianTextEgyptian</vt:lpstr>
      <vt:lpstr>inherit</vt:lpstr>
      <vt:lpstr>nyt-imperial</vt:lpstr>
      <vt:lpstr>proxima-nova-1</vt:lpstr>
      <vt:lpstr>proxima-nova-n7</vt:lpstr>
      <vt:lpstr>PT Serif</vt:lpstr>
      <vt:lpstr>Times New Roman</vt:lpstr>
      <vt:lpstr>Office Theme</vt:lpstr>
      <vt:lpstr>The case for public ownership of energy and climate infrastructure: A study of electric utilities in the U.S</vt:lpstr>
      <vt:lpstr>The components of our electricity system</vt:lpstr>
      <vt:lpstr>PowerPoint Presentation</vt:lpstr>
      <vt:lpstr>Example: Nebraska’s Omaha Public Power District Governance Structure</vt:lpstr>
      <vt:lpstr>PowerPoint Presentation</vt:lpstr>
      <vt:lpstr>PowerPoint Presentation</vt:lpstr>
      <vt:lpstr>PowerPoint Presentation</vt:lpstr>
      <vt:lpstr>Investment-owned utilities are incentivized to build stuff</vt:lpstr>
      <vt:lpstr>Whirlwind history of the emergence of electric utilities in the U.S.</vt:lpstr>
      <vt:lpstr>Early 20th century</vt:lpstr>
      <vt:lpstr>FDR fought for federal regulation of utilities</vt:lpstr>
      <vt:lpstr>Creation of federal agencies to distribute power</vt:lpstr>
      <vt:lpstr>PowerPoint Presentation</vt:lpstr>
      <vt:lpstr>A few case studies</vt:lpstr>
      <vt:lpstr>Case study #1:  Tennessee Valley Authority</vt:lpstr>
      <vt:lpstr>Case study #1: Tennessee Valley Authority</vt:lpstr>
      <vt:lpstr>Case study #1: Tennessee Valley Authority</vt:lpstr>
      <vt:lpstr>Case study #1: Tennessee Valley Authority</vt:lpstr>
      <vt:lpstr>PowerPoint Presentation</vt:lpstr>
      <vt:lpstr>Case study #2: PG&amp;E and the 2018 Camp Fire</vt:lpstr>
      <vt:lpstr>PowerPoint Presentation</vt:lpstr>
      <vt:lpstr>Electric utilities pushing to delay climate action</vt:lpstr>
      <vt:lpstr>Energy Democracy</vt:lpstr>
      <vt:lpstr>Energy Democracy</vt:lpstr>
      <vt:lpstr>PowerPoint Presentation</vt:lpstr>
      <vt:lpstr>Has anyone proposed anything concrete?</vt:lpstr>
      <vt:lpstr>Sanders’ Green New Deal</vt:lpstr>
      <vt:lpstr>PowerPoint Presentation</vt:lpstr>
      <vt:lpstr>High-level incentive analysis</vt:lpstr>
      <vt:lpstr>Local action you can get involved with: Take Back the Grid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Toly Rinberg</dc:creator>
  <cp:lastModifiedBy>Toly Rinberg</cp:lastModifiedBy>
  <cp:revision>96</cp:revision>
  <dcterms:created xsi:type="dcterms:W3CDTF">2021-03-22T05:07:34Z</dcterms:created>
  <dcterms:modified xsi:type="dcterms:W3CDTF">2021-03-31T16:42:19Z</dcterms:modified>
</cp:coreProperties>
</file>