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5" r:id="rId3"/>
    <p:sldId id="257" r:id="rId4"/>
    <p:sldId id="269" r:id="rId5"/>
    <p:sldId id="270" r:id="rId6"/>
    <p:sldId id="267" r:id="rId7"/>
    <p:sldId id="268" r:id="rId8"/>
    <p:sldId id="271" r:id="rId9"/>
    <p:sldId id="272" r:id="rId10"/>
    <p:sldId id="273" r:id="rId11"/>
    <p:sldId id="260" r:id="rId12"/>
    <p:sldId id="259" r:id="rId13"/>
    <p:sldId id="261" r:id="rId14"/>
    <p:sldId id="264"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3"/>
    <p:restoredTop sz="86939"/>
  </p:normalViewPr>
  <p:slideViewPr>
    <p:cSldViewPr snapToGrid="0" snapToObjects="1">
      <p:cViewPr varScale="1">
        <p:scale>
          <a:sx n="103" d="100"/>
          <a:sy n="103" d="100"/>
        </p:scale>
        <p:origin x="20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EB6A6-72D0-7A46-A5C4-17F8EB0FB80F}" type="datetimeFigureOut">
              <a:rPr lang="en-US" smtClean="0"/>
              <a:t>3/4/21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8712D-0F36-554B-BD95-072FD95CDED3}" type="slidenum">
              <a:rPr lang="en-US" smtClean="0"/>
              <a:t>‹#›</a:t>
            </a:fld>
            <a:endParaRPr lang="en-US"/>
          </a:p>
        </p:txBody>
      </p:sp>
    </p:spTree>
    <p:extLst>
      <p:ext uri="{BB962C8B-B14F-4D97-AF65-F5344CB8AC3E}">
        <p14:creationId xmlns:p14="http://schemas.microsoft.com/office/powerpoint/2010/main" val="3061856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ature-com.ezp-prod1.hul.harvard.edu/articles/s41558-019-0459-z#MOESM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8712D-0F36-554B-BD95-072FD95CDED3}" type="slidenum">
              <a:rPr lang="en-US" smtClean="0"/>
              <a:t>2</a:t>
            </a:fld>
            <a:endParaRPr lang="en-US"/>
          </a:p>
        </p:txBody>
      </p:sp>
    </p:spTree>
    <p:extLst>
      <p:ext uri="{BB962C8B-B14F-4D97-AF65-F5344CB8AC3E}">
        <p14:creationId xmlns:p14="http://schemas.microsoft.com/office/powerpoint/2010/main" val="3225646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experiment with unknown effects and a significant delay in stock response to policy actions</a:t>
            </a:r>
          </a:p>
        </p:txBody>
      </p:sp>
      <p:sp>
        <p:nvSpPr>
          <p:cNvPr id="4" name="Slide Number Placeholder 3"/>
          <p:cNvSpPr>
            <a:spLocks noGrp="1"/>
          </p:cNvSpPr>
          <p:nvPr>
            <p:ph type="sldNum" sz="quarter" idx="5"/>
          </p:nvPr>
        </p:nvSpPr>
        <p:spPr/>
        <p:txBody>
          <a:bodyPr/>
          <a:lstStyle/>
          <a:p>
            <a:fld id="{46D8712D-0F36-554B-BD95-072FD95CDED3}" type="slidenum">
              <a:rPr lang="en-US" smtClean="0"/>
              <a:t>13</a:t>
            </a:fld>
            <a:endParaRPr lang="en-US"/>
          </a:p>
        </p:txBody>
      </p:sp>
    </p:spTree>
    <p:extLst>
      <p:ext uri="{BB962C8B-B14F-4D97-AF65-F5344CB8AC3E}">
        <p14:creationId xmlns:p14="http://schemas.microsoft.com/office/powerpoint/2010/main" val="204691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of degradation are complicated, but if you remember one thing remember this: ester groups allows for hydrolysis, are often able to be biologically broken down as well. </a:t>
            </a:r>
          </a:p>
          <a:p>
            <a:endParaRPr lang="en-US" dirty="0"/>
          </a:p>
          <a:p>
            <a:r>
              <a:rPr lang="en-US" dirty="0"/>
              <a:t>Temperature plays an important role, PLA especially requires elevated temperatures for speedy hydrolysis. </a:t>
            </a:r>
          </a:p>
        </p:txBody>
      </p:sp>
      <p:sp>
        <p:nvSpPr>
          <p:cNvPr id="4" name="Slide Number Placeholder 3"/>
          <p:cNvSpPr>
            <a:spLocks noGrp="1"/>
          </p:cNvSpPr>
          <p:nvPr>
            <p:ph type="sldNum" sz="quarter" idx="5"/>
          </p:nvPr>
        </p:nvSpPr>
        <p:spPr/>
        <p:txBody>
          <a:bodyPr/>
          <a:lstStyle/>
          <a:p>
            <a:fld id="{46D8712D-0F36-554B-BD95-072FD95CDED3}" type="slidenum">
              <a:rPr lang="en-US" smtClean="0"/>
              <a:t>14</a:t>
            </a:fld>
            <a:endParaRPr lang="en-US"/>
          </a:p>
        </p:txBody>
      </p:sp>
    </p:spTree>
    <p:extLst>
      <p:ext uri="{BB962C8B-B14F-4D97-AF65-F5344CB8AC3E}">
        <p14:creationId xmlns:p14="http://schemas.microsoft.com/office/powerpoint/2010/main" val="1211838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this is degradation into smaller bits. Not the end of the story, possible bioplastics can be more easily broken down by microbes into CO2 </a:t>
            </a:r>
          </a:p>
        </p:txBody>
      </p:sp>
      <p:sp>
        <p:nvSpPr>
          <p:cNvPr id="4" name="Slide Number Placeholder 3"/>
          <p:cNvSpPr>
            <a:spLocks noGrp="1"/>
          </p:cNvSpPr>
          <p:nvPr>
            <p:ph type="sldNum" sz="quarter" idx="5"/>
          </p:nvPr>
        </p:nvSpPr>
        <p:spPr/>
        <p:txBody>
          <a:bodyPr/>
          <a:lstStyle/>
          <a:p>
            <a:fld id="{46D8712D-0F36-554B-BD95-072FD95CDED3}" type="slidenum">
              <a:rPr lang="en-US" smtClean="0"/>
              <a:t>15</a:t>
            </a:fld>
            <a:endParaRPr lang="en-US"/>
          </a:p>
        </p:txBody>
      </p:sp>
    </p:spTree>
    <p:extLst>
      <p:ext uri="{BB962C8B-B14F-4D97-AF65-F5344CB8AC3E}">
        <p14:creationId xmlns:p14="http://schemas.microsoft.com/office/powerpoint/2010/main" val="873041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Exponential growth</a:t>
            </a:r>
          </a:p>
          <a:p>
            <a:r>
              <a:rPr lang="en-US" dirty="0"/>
              <a:t>Corresponding energy consumption</a:t>
            </a:r>
          </a:p>
          <a:p>
            <a:endParaRPr lang="en-US" dirty="0"/>
          </a:p>
        </p:txBody>
      </p:sp>
      <p:sp>
        <p:nvSpPr>
          <p:cNvPr id="4" name="Slide Number Placeholder 3"/>
          <p:cNvSpPr>
            <a:spLocks noGrp="1"/>
          </p:cNvSpPr>
          <p:nvPr>
            <p:ph type="sldNum" sz="quarter" idx="5"/>
          </p:nvPr>
        </p:nvSpPr>
        <p:spPr/>
        <p:txBody>
          <a:bodyPr/>
          <a:lstStyle/>
          <a:p>
            <a:fld id="{46D8712D-0F36-554B-BD95-072FD95CDED3}" type="slidenum">
              <a:rPr lang="en-US" smtClean="0"/>
              <a:t>3</a:t>
            </a:fld>
            <a:endParaRPr lang="en-US"/>
          </a:p>
        </p:txBody>
      </p:sp>
    </p:spTree>
    <p:extLst>
      <p:ext uri="{BB962C8B-B14F-4D97-AF65-F5344CB8AC3E}">
        <p14:creationId xmlns:p14="http://schemas.microsoft.com/office/powerpoint/2010/main" val="385833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that we likely import a lot of plastic products manufactured elsewhere.</a:t>
            </a:r>
          </a:p>
        </p:txBody>
      </p:sp>
      <p:sp>
        <p:nvSpPr>
          <p:cNvPr id="4" name="Slide Number Placeholder 3"/>
          <p:cNvSpPr>
            <a:spLocks noGrp="1"/>
          </p:cNvSpPr>
          <p:nvPr>
            <p:ph type="sldNum" sz="quarter" idx="5"/>
          </p:nvPr>
        </p:nvSpPr>
        <p:spPr/>
        <p:txBody>
          <a:bodyPr/>
          <a:lstStyle/>
          <a:p>
            <a:fld id="{46D8712D-0F36-554B-BD95-072FD95CDED3}" type="slidenum">
              <a:rPr lang="en-US" smtClean="0"/>
              <a:t>4</a:t>
            </a:fld>
            <a:endParaRPr lang="en-US"/>
          </a:p>
        </p:txBody>
      </p:sp>
    </p:spTree>
    <p:extLst>
      <p:ext uri="{BB962C8B-B14F-4D97-AF65-F5344CB8AC3E}">
        <p14:creationId xmlns:p14="http://schemas.microsoft.com/office/powerpoint/2010/main" val="2830499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PP&amp;A=  polyester, polyamide, and acrylic</a:t>
            </a:r>
          </a:p>
        </p:txBody>
      </p:sp>
      <p:sp>
        <p:nvSpPr>
          <p:cNvPr id="4" name="Slide Number Placeholder 3"/>
          <p:cNvSpPr>
            <a:spLocks noGrp="1"/>
          </p:cNvSpPr>
          <p:nvPr>
            <p:ph type="sldNum" sz="quarter" idx="5"/>
          </p:nvPr>
        </p:nvSpPr>
        <p:spPr/>
        <p:txBody>
          <a:bodyPr/>
          <a:lstStyle/>
          <a:p>
            <a:fld id="{46D8712D-0F36-554B-BD95-072FD95CDED3}" type="slidenum">
              <a:rPr lang="en-US" smtClean="0"/>
              <a:t>7</a:t>
            </a:fld>
            <a:endParaRPr lang="en-US"/>
          </a:p>
        </p:txBody>
      </p:sp>
    </p:spTree>
    <p:extLst>
      <p:ext uri="{BB962C8B-B14F-4D97-AF65-F5344CB8AC3E}">
        <p14:creationId xmlns:p14="http://schemas.microsoft.com/office/powerpoint/2010/main" val="3112065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Plastics demand grows at 4% yr</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 under the current energy mix.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Plastics demand grows at 4% yr</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 and the energy mix decarbonizes by 2050. </a:t>
            </a:r>
            <a:r>
              <a:rPr lang="en-US" sz="1200" b="1" i="0" u="none" strike="noStrike" kern="1200" dirty="0">
                <a:solidFill>
                  <a:schemeClr val="tx1"/>
                </a:solidFill>
                <a:effectLst/>
                <a:latin typeface="+mn-lt"/>
                <a:ea typeface="+mn-ea"/>
                <a:cs typeface="+mn-cs"/>
              </a:rPr>
              <a:t>c</a:t>
            </a:r>
            <a:r>
              <a:rPr lang="en-US" sz="1200" b="0" i="0" u="none" strike="noStrike" kern="1200" dirty="0">
                <a:solidFill>
                  <a:schemeClr val="tx1"/>
                </a:solidFill>
                <a:effectLst/>
                <a:latin typeface="+mn-lt"/>
                <a:ea typeface="+mn-ea"/>
                <a:cs typeface="+mn-cs"/>
              </a:rPr>
              <a:t>, Plastics demand grows at 2% yr</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 under the current energy mix. </a:t>
            </a:r>
            <a:r>
              <a:rPr lang="en-US" sz="1200" b="1" i="0"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 Plastics demand grows at 2% yr</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 and the energy mix decarbonizes by 2050. Solid lines represent the projected </a:t>
            </a:r>
            <a:r>
              <a:rPr lang="en-US" sz="1200" b="0" i="0" u="none" strike="noStrike" kern="1200" dirty="0" err="1">
                <a:solidFill>
                  <a:schemeClr val="tx1"/>
                </a:solidFill>
                <a:effectLst/>
                <a:latin typeface="+mn-lt"/>
                <a:ea typeface="+mn-ea"/>
                <a:cs typeface="+mn-cs"/>
              </a:rPr>
              <a:t>EoL</a:t>
            </a:r>
            <a:r>
              <a:rPr lang="en-US" sz="1200" b="0" i="0" u="none" strike="noStrike" kern="1200" dirty="0">
                <a:solidFill>
                  <a:schemeClr val="tx1"/>
                </a:solidFill>
                <a:effectLst/>
                <a:latin typeface="+mn-lt"/>
                <a:ea typeface="+mn-ea"/>
                <a:cs typeface="+mn-cs"/>
              </a:rPr>
              <a:t>-management mix (Supplementary Table 10); whereas shaded areas represent ranges due to </a:t>
            </a:r>
            <a:r>
              <a:rPr lang="en-US" sz="1200" b="0" i="0" u="none" strike="noStrike" kern="1200" dirty="0" err="1">
                <a:solidFill>
                  <a:schemeClr val="tx1"/>
                </a:solidFill>
                <a:effectLst/>
                <a:latin typeface="+mn-lt"/>
                <a:ea typeface="+mn-ea"/>
                <a:cs typeface="+mn-cs"/>
              </a:rPr>
              <a:t>EoL</a:t>
            </a:r>
            <a:r>
              <a:rPr lang="en-US" sz="1200" b="0" i="0" u="none" strike="noStrike" kern="1200" dirty="0">
                <a:solidFill>
                  <a:schemeClr val="tx1"/>
                </a:solidFill>
                <a:effectLst/>
                <a:latin typeface="+mn-lt"/>
                <a:ea typeface="+mn-ea"/>
                <a:cs typeface="+mn-cs"/>
              </a:rPr>
              <a:t> options. The bars on the right side of each panel represent ranges due to different </a:t>
            </a:r>
            <a:r>
              <a:rPr lang="en-US" sz="1200" b="0" i="0" u="none" strike="noStrike" kern="1200" dirty="0" err="1">
                <a:solidFill>
                  <a:schemeClr val="tx1"/>
                </a:solidFill>
                <a:effectLst/>
                <a:latin typeface="+mn-lt"/>
                <a:ea typeface="+mn-ea"/>
                <a:cs typeface="+mn-cs"/>
              </a:rPr>
              <a:t>EoL</a:t>
            </a:r>
            <a:r>
              <a:rPr lang="en-US" sz="1200" b="0" i="0" u="none" strike="noStrike" kern="1200" dirty="0">
                <a:solidFill>
                  <a:schemeClr val="tx1"/>
                </a:solidFill>
                <a:effectLst/>
                <a:latin typeface="+mn-lt"/>
                <a:ea typeface="+mn-ea"/>
                <a:cs typeface="+mn-cs"/>
              </a:rPr>
              <a:t> options in 2050.</a:t>
            </a:r>
            <a:endParaRPr lang="en-US" dirty="0"/>
          </a:p>
        </p:txBody>
      </p:sp>
      <p:sp>
        <p:nvSpPr>
          <p:cNvPr id="4" name="Slide Number Placeholder 3"/>
          <p:cNvSpPr>
            <a:spLocks noGrp="1"/>
          </p:cNvSpPr>
          <p:nvPr>
            <p:ph type="sldNum" sz="quarter" idx="5"/>
          </p:nvPr>
        </p:nvSpPr>
        <p:spPr/>
        <p:txBody>
          <a:bodyPr/>
          <a:lstStyle/>
          <a:p>
            <a:fld id="{46D8712D-0F36-554B-BD95-072FD95CDED3}" type="slidenum">
              <a:rPr lang="en-US" smtClean="0"/>
              <a:t>8</a:t>
            </a:fld>
            <a:endParaRPr lang="en-US"/>
          </a:p>
        </p:txBody>
      </p:sp>
    </p:spTree>
    <p:extLst>
      <p:ext uri="{BB962C8B-B14F-4D97-AF65-F5344CB8AC3E}">
        <p14:creationId xmlns:p14="http://schemas.microsoft.com/office/powerpoint/2010/main" val="1677817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GHG emissions under the current energy-mix scenario in 2050.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GHG emissions under a 100%-renewable-energy scenario in 2050. Emissions results are based on the scenario with a 4% </a:t>
            </a:r>
            <a:r>
              <a:rPr lang="en-US" sz="1200" b="0" i="0" u="none" strike="noStrike" kern="1200" dirty="0" err="1">
                <a:solidFill>
                  <a:schemeClr val="tx1"/>
                </a:solidFill>
                <a:effectLst/>
                <a:latin typeface="+mn-lt"/>
                <a:ea typeface="+mn-ea"/>
                <a:cs typeface="+mn-cs"/>
              </a:rPr>
              <a:t>yr</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 growth rate for plastics demand and the projected </a:t>
            </a:r>
            <a:r>
              <a:rPr lang="en-US" sz="1200" b="0" i="0" u="none" strike="noStrike" kern="1200" dirty="0" err="1">
                <a:solidFill>
                  <a:schemeClr val="tx1"/>
                </a:solidFill>
                <a:effectLst/>
                <a:latin typeface="+mn-lt"/>
                <a:ea typeface="+mn-ea"/>
                <a:cs typeface="+mn-cs"/>
              </a:rPr>
              <a:t>EoL</a:t>
            </a:r>
            <a:r>
              <a:rPr lang="en-US" sz="1200" b="0" i="0" u="none" strike="noStrike" kern="1200" dirty="0">
                <a:solidFill>
                  <a:schemeClr val="tx1"/>
                </a:solidFill>
                <a:effectLst/>
                <a:latin typeface="+mn-lt"/>
                <a:ea typeface="+mn-ea"/>
                <a:cs typeface="+mn-cs"/>
              </a:rPr>
              <a:t>-management mix (Supplementary Table </a:t>
            </a:r>
            <a:r>
              <a:rPr lang="en-US" sz="1200" b="0" i="0" u="none" strike="noStrike" kern="1200" dirty="0">
                <a:solidFill>
                  <a:schemeClr val="tx1"/>
                </a:solidFill>
                <a:effectLst/>
                <a:latin typeface="+mn-lt"/>
                <a:ea typeface="+mn-ea"/>
                <a:cs typeface="+mn-cs"/>
                <a:hlinkClick r:id="rId3"/>
              </a:rPr>
              <a:t>10</a:t>
            </a:r>
            <a:r>
              <a:rPr lang="en-US" sz="1200" b="0" i="0" u="none" strike="noStrike" kern="1200" dirty="0">
                <a:solidFill>
                  <a:schemeClr val="tx1"/>
                </a:solidFill>
                <a:effectLst/>
                <a:latin typeface="+mn-lt"/>
                <a:ea typeface="+mn-ea"/>
                <a:cs typeface="+mn-cs"/>
              </a:rPr>
              <a:t>). Carbon credits generated by recycling are considered.</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Carbon credit from atmosphere was subtracted from the production phase of bio based plastics</a:t>
            </a:r>
            <a:endParaRPr lang="en-US" dirty="0"/>
          </a:p>
        </p:txBody>
      </p:sp>
      <p:sp>
        <p:nvSpPr>
          <p:cNvPr id="4" name="Slide Number Placeholder 3"/>
          <p:cNvSpPr>
            <a:spLocks noGrp="1"/>
          </p:cNvSpPr>
          <p:nvPr>
            <p:ph type="sldNum" sz="quarter" idx="5"/>
          </p:nvPr>
        </p:nvSpPr>
        <p:spPr/>
        <p:txBody>
          <a:bodyPr/>
          <a:lstStyle/>
          <a:p>
            <a:fld id="{46D8712D-0F36-554B-BD95-072FD95CDED3}" type="slidenum">
              <a:rPr lang="en-US" smtClean="0"/>
              <a:t>9</a:t>
            </a:fld>
            <a:endParaRPr lang="en-US"/>
          </a:p>
        </p:txBody>
      </p:sp>
    </p:spTree>
    <p:extLst>
      <p:ext uri="{BB962C8B-B14F-4D97-AF65-F5344CB8AC3E}">
        <p14:creationId xmlns:p14="http://schemas.microsoft.com/office/powerpoint/2010/main" val="2129825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Estimated difference of about 2 orders of magnitude between what is observed and what is estimated to be emitted. </a:t>
            </a:r>
          </a:p>
        </p:txBody>
      </p:sp>
      <p:sp>
        <p:nvSpPr>
          <p:cNvPr id="4" name="Slide Number Placeholder 3"/>
          <p:cNvSpPr>
            <a:spLocks noGrp="1"/>
          </p:cNvSpPr>
          <p:nvPr>
            <p:ph type="sldNum" sz="quarter" idx="5"/>
          </p:nvPr>
        </p:nvSpPr>
        <p:spPr/>
        <p:txBody>
          <a:bodyPr/>
          <a:lstStyle/>
          <a:p>
            <a:fld id="{46D8712D-0F36-554B-BD95-072FD95CDED3}" type="slidenum">
              <a:rPr lang="en-US" smtClean="0"/>
              <a:t>10</a:t>
            </a:fld>
            <a:endParaRPr lang="en-US"/>
          </a:p>
        </p:txBody>
      </p:sp>
    </p:spTree>
    <p:extLst>
      <p:ext uri="{BB962C8B-B14F-4D97-AF65-F5344CB8AC3E}">
        <p14:creationId xmlns:p14="http://schemas.microsoft.com/office/powerpoint/2010/main" val="378431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assumed the degradation rates to all be equal, but actually probably just a measurement of the ocean deg rates. Degradation of buried plastic is probably much much lower.</a:t>
            </a:r>
          </a:p>
          <a:p>
            <a:endParaRPr lang="en-US" dirty="0"/>
          </a:p>
          <a:p>
            <a:r>
              <a:rPr lang="en-US" dirty="0"/>
              <a:t>t=33% applies to non-beaching particles. </a:t>
            </a:r>
          </a:p>
        </p:txBody>
      </p:sp>
      <p:sp>
        <p:nvSpPr>
          <p:cNvPr id="4" name="Slide Number Placeholder 3"/>
          <p:cNvSpPr>
            <a:spLocks noGrp="1"/>
          </p:cNvSpPr>
          <p:nvPr>
            <p:ph type="sldNum" sz="quarter" idx="5"/>
          </p:nvPr>
        </p:nvSpPr>
        <p:spPr/>
        <p:txBody>
          <a:bodyPr/>
          <a:lstStyle/>
          <a:p>
            <a:fld id="{46D8712D-0F36-554B-BD95-072FD95CDED3}" type="slidenum">
              <a:rPr lang="en-US" smtClean="0"/>
              <a:t>11</a:t>
            </a:fld>
            <a:endParaRPr lang="en-US"/>
          </a:p>
        </p:txBody>
      </p:sp>
    </p:spTree>
    <p:extLst>
      <p:ext uri="{BB962C8B-B14F-4D97-AF65-F5344CB8AC3E}">
        <p14:creationId xmlns:p14="http://schemas.microsoft.com/office/powerpoint/2010/main" val="1253685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64 </a:t>
            </a:r>
            <a:r>
              <a:rPr lang="en-US" dirty="0" err="1"/>
              <a:t>lbs</a:t>
            </a:r>
            <a:r>
              <a:rPr lang="en-US" dirty="0"/>
              <a:t> of plastic waste in its stomach.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significant impact appears to be impact on metabolism and fecundity due to taking space in the stomach</a:t>
            </a:r>
          </a:p>
          <a:p>
            <a:endParaRPr lang="en-US" dirty="0"/>
          </a:p>
          <a:p>
            <a:r>
              <a:rPr lang="en-US" dirty="0"/>
              <a:t>Fig. 2. Perceived, tested, and demonstrated impacts of debris. Rows in each matrix represent different levels of biological organization from subatomic particles, atoms, small molecules, macromolecules, molecular assemblies, organelle, cell, tissue, organ, organ system, organism, and population to assemblage. Columns represent order- of- magnitude sizes of debris from smallest (left) to largest (right). Shading in the individual cells of the matrix represent the magnitude of (a) perceived, (b) tested, and (c) demonstrated impacts of debris in peer- reviewed literature identified using the search terms plastic debris and marine debris. Shading represents the number of impacts. Diamonds in the matrix in panel (c) correspond to cells where at least one impact has been demonstrated by correlative evidence. All impacts described at multiple size ranges and levels of biological organization are represented such that there are more impacts than there are papers.</a:t>
            </a:r>
          </a:p>
        </p:txBody>
      </p:sp>
      <p:sp>
        <p:nvSpPr>
          <p:cNvPr id="4" name="Slide Number Placeholder 3"/>
          <p:cNvSpPr>
            <a:spLocks noGrp="1"/>
          </p:cNvSpPr>
          <p:nvPr>
            <p:ph type="sldNum" sz="quarter" idx="5"/>
          </p:nvPr>
        </p:nvSpPr>
        <p:spPr/>
        <p:txBody>
          <a:bodyPr/>
          <a:lstStyle/>
          <a:p>
            <a:fld id="{46D8712D-0F36-554B-BD95-072FD95CDED3}" type="slidenum">
              <a:rPr lang="en-US" smtClean="0"/>
              <a:t>12</a:t>
            </a:fld>
            <a:endParaRPr lang="en-US"/>
          </a:p>
        </p:txBody>
      </p:sp>
    </p:spTree>
    <p:extLst>
      <p:ext uri="{BB962C8B-B14F-4D97-AF65-F5344CB8AC3E}">
        <p14:creationId xmlns:p14="http://schemas.microsoft.com/office/powerpoint/2010/main" val="403292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FFC0-E02D-CA4C-A117-EEDCB92C9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0DA114-2509-C746-8CE3-6FB8E9496B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090B86-FA2F-4742-8ECD-6215628991B7}"/>
              </a:ext>
            </a:extLst>
          </p:cNvPr>
          <p:cNvSpPr>
            <a:spLocks noGrp="1"/>
          </p:cNvSpPr>
          <p:nvPr>
            <p:ph type="dt" sz="half" idx="10"/>
          </p:nvPr>
        </p:nvSpPr>
        <p:spPr/>
        <p:txBody>
          <a:bodyPr/>
          <a:lstStyle/>
          <a:p>
            <a:fld id="{C5C6845E-8B6A-4B4F-9D80-6CB163D6AE4D}" type="datetimeFigureOut">
              <a:rPr lang="en-US" smtClean="0"/>
              <a:t>3/4/21</a:t>
            </a:fld>
            <a:endParaRPr lang="en-US"/>
          </a:p>
        </p:txBody>
      </p:sp>
      <p:sp>
        <p:nvSpPr>
          <p:cNvPr id="5" name="Footer Placeholder 4">
            <a:extLst>
              <a:ext uri="{FF2B5EF4-FFF2-40B4-BE49-F238E27FC236}">
                <a16:creationId xmlns:a16="http://schemas.microsoft.com/office/drawing/2014/main" id="{CF60B411-303D-2949-B8FC-7D5A97304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23B7A-088B-D848-85B8-29CE11885B6A}"/>
              </a:ext>
            </a:extLst>
          </p:cNvPr>
          <p:cNvSpPr>
            <a:spLocks noGrp="1"/>
          </p:cNvSpPr>
          <p:nvPr>
            <p:ph type="sldNum" sz="quarter" idx="12"/>
          </p:nvPr>
        </p:nvSpPr>
        <p:spPr/>
        <p:txBody>
          <a:bodyPr/>
          <a:lstStyle/>
          <a:p>
            <a:fld id="{6224C17F-1148-8E4F-87EC-F05341FAAB87}" type="slidenum">
              <a:rPr lang="en-US" smtClean="0"/>
              <a:t>‹#›</a:t>
            </a:fld>
            <a:endParaRPr lang="en-US"/>
          </a:p>
        </p:txBody>
      </p:sp>
    </p:spTree>
    <p:extLst>
      <p:ext uri="{BB962C8B-B14F-4D97-AF65-F5344CB8AC3E}">
        <p14:creationId xmlns:p14="http://schemas.microsoft.com/office/powerpoint/2010/main" val="1760383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430AB-E6FE-2A4F-8366-EFD6520FCE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EFACC1-7C3A-AA46-84DA-7FCD58DDF3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DDE82-8938-4741-BEA2-5E1BE9F4CEE9}"/>
              </a:ext>
            </a:extLst>
          </p:cNvPr>
          <p:cNvSpPr>
            <a:spLocks noGrp="1"/>
          </p:cNvSpPr>
          <p:nvPr>
            <p:ph type="dt" sz="half" idx="10"/>
          </p:nvPr>
        </p:nvSpPr>
        <p:spPr/>
        <p:txBody>
          <a:bodyPr/>
          <a:lstStyle/>
          <a:p>
            <a:fld id="{C5C6845E-8B6A-4B4F-9D80-6CB163D6AE4D}" type="datetimeFigureOut">
              <a:rPr lang="en-US" smtClean="0"/>
              <a:t>3/4/21</a:t>
            </a:fld>
            <a:endParaRPr lang="en-US"/>
          </a:p>
        </p:txBody>
      </p:sp>
      <p:sp>
        <p:nvSpPr>
          <p:cNvPr id="5" name="Footer Placeholder 4">
            <a:extLst>
              <a:ext uri="{FF2B5EF4-FFF2-40B4-BE49-F238E27FC236}">
                <a16:creationId xmlns:a16="http://schemas.microsoft.com/office/drawing/2014/main" id="{57F3CC4E-5EF7-A14C-A08A-EFEF90268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A8D0E-4C58-0842-9E5D-9342723FFF02}"/>
              </a:ext>
            </a:extLst>
          </p:cNvPr>
          <p:cNvSpPr>
            <a:spLocks noGrp="1"/>
          </p:cNvSpPr>
          <p:nvPr>
            <p:ph type="sldNum" sz="quarter" idx="12"/>
          </p:nvPr>
        </p:nvSpPr>
        <p:spPr/>
        <p:txBody>
          <a:bodyPr/>
          <a:lstStyle/>
          <a:p>
            <a:fld id="{6224C17F-1148-8E4F-87EC-F05341FAAB87}" type="slidenum">
              <a:rPr lang="en-US" smtClean="0"/>
              <a:t>‹#›</a:t>
            </a:fld>
            <a:endParaRPr lang="en-US"/>
          </a:p>
        </p:txBody>
      </p:sp>
    </p:spTree>
    <p:extLst>
      <p:ext uri="{BB962C8B-B14F-4D97-AF65-F5344CB8AC3E}">
        <p14:creationId xmlns:p14="http://schemas.microsoft.com/office/powerpoint/2010/main" val="130810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73D8B5-ED98-AF43-A544-D3126662C8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EC43C6-7076-9147-9B74-2B4EA471F7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D69F2-3CDC-6047-9F4B-D793770A8654}"/>
              </a:ext>
            </a:extLst>
          </p:cNvPr>
          <p:cNvSpPr>
            <a:spLocks noGrp="1"/>
          </p:cNvSpPr>
          <p:nvPr>
            <p:ph type="dt" sz="half" idx="10"/>
          </p:nvPr>
        </p:nvSpPr>
        <p:spPr/>
        <p:txBody>
          <a:bodyPr/>
          <a:lstStyle/>
          <a:p>
            <a:fld id="{C5C6845E-8B6A-4B4F-9D80-6CB163D6AE4D}" type="datetimeFigureOut">
              <a:rPr lang="en-US" smtClean="0"/>
              <a:t>3/4/21</a:t>
            </a:fld>
            <a:endParaRPr lang="en-US"/>
          </a:p>
        </p:txBody>
      </p:sp>
      <p:sp>
        <p:nvSpPr>
          <p:cNvPr id="5" name="Footer Placeholder 4">
            <a:extLst>
              <a:ext uri="{FF2B5EF4-FFF2-40B4-BE49-F238E27FC236}">
                <a16:creationId xmlns:a16="http://schemas.microsoft.com/office/drawing/2014/main" id="{4FBD3C5C-85BD-3A4B-BCA5-2648ABE29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3A497-56A8-C341-9F14-32BA0D17A904}"/>
              </a:ext>
            </a:extLst>
          </p:cNvPr>
          <p:cNvSpPr>
            <a:spLocks noGrp="1"/>
          </p:cNvSpPr>
          <p:nvPr>
            <p:ph type="sldNum" sz="quarter" idx="12"/>
          </p:nvPr>
        </p:nvSpPr>
        <p:spPr/>
        <p:txBody>
          <a:bodyPr/>
          <a:lstStyle/>
          <a:p>
            <a:fld id="{6224C17F-1148-8E4F-87EC-F05341FAAB87}" type="slidenum">
              <a:rPr lang="en-US" smtClean="0"/>
              <a:t>‹#›</a:t>
            </a:fld>
            <a:endParaRPr lang="en-US"/>
          </a:p>
        </p:txBody>
      </p:sp>
    </p:spTree>
    <p:extLst>
      <p:ext uri="{BB962C8B-B14F-4D97-AF65-F5344CB8AC3E}">
        <p14:creationId xmlns:p14="http://schemas.microsoft.com/office/powerpoint/2010/main" val="3622257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BF3F-1CC4-1C4F-B6CC-105C1A61A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E13DB-3011-064E-8584-61900D06C8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241D8-377F-6948-99C4-CEBFBB0ACE72}"/>
              </a:ext>
            </a:extLst>
          </p:cNvPr>
          <p:cNvSpPr>
            <a:spLocks noGrp="1"/>
          </p:cNvSpPr>
          <p:nvPr>
            <p:ph type="dt" sz="half" idx="10"/>
          </p:nvPr>
        </p:nvSpPr>
        <p:spPr/>
        <p:txBody>
          <a:bodyPr/>
          <a:lstStyle/>
          <a:p>
            <a:fld id="{C5C6845E-8B6A-4B4F-9D80-6CB163D6AE4D}" type="datetimeFigureOut">
              <a:rPr lang="en-US" smtClean="0"/>
              <a:t>3/4/21</a:t>
            </a:fld>
            <a:endParaRPr lang="en-US"/>
          </a:p>
        </p:txBody>
      </p:sp>
      <p:sp>
        <p:nvSpPr>
          <p:cNvPr id="5" name="Footer Placeholder 4">
            <a:extLst>
              <a:ext uri="{FF2B5EF4-FFF2-40B4-BE49-F238E27FC236}">
                <a16:creationId xmlns:a16="http://schemas.microsoft.com/office/drawing/2014/main" id="{2D598B00-3289-F244-A300-A14E01636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D2BCE-F5AB-1740-BEE5-771B47BDEFC1}"/>
              </a:ext>
            </a:extLst>
          </p:cNvPr>
          <p:cNvSpPr>
            <a:spLocks noGrp="1"/>
          </p:cNvSpPr>
          <p:nvPr>
            <p:ph type="sldNum" sz="quarter" idx="12"/>
          </p:nvPr>
        </p:nvSpPr>
        <p:spPr/>
        <p:txBody>
          <a:bodyPr/>
          <a:lstStyle/>
          <a:p>
            <a:fld id="{6224C17F-1148-8E4F-87EC-F05341FAAB87}" type="slidenum">
              <a:rPr lang="en-US" smtClean="0"/>
              <a:t>‹#›</a:t>
            </a:fld>
            <a:endParaRPr lang="en-US"/>
          </a:p>
        </p:txBody>
      </p:sp>
    </p:spTree>
    <p:extLst>
      <p:ext uri="{BB962C8B-B14F-4D97-AF65-F5344CB8AC3E}">
        <p14:creationId xmlns:p14="http://schemas.microsoft.com/office/powerpoint/2010/main" val="3487012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A7F6-D3CF-6742-8178-2D9850CEA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97B4B-CED5-F645-83C3-C44855056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491F88-9110-A346-8585-C67F5A233FCC}"/>
              </a:ext>
            </a:extLst>
          </p:cNvPr>
          <p:cNvSpPr>
            <a:spLocks noGrp="1"/>
          </p:cNvSpPr>
          <p:nvPr>
            <p:ph type="dt" sz="half" idx="10"/>
          </p:nvPr>
        </p:nvSpPr>
        <p:spPr/>
        <p:txBody>
          <a:bodyPr/>
          <a:lstStyle/>
          <a:p>
            <a:fld id="{C5C6845E-8B6A-4B4F-9D80-6CB163D6AE4D}" type="datetimeFigureOut">
              <a:rPr lang="en-US" smtClean="0"/>
              <a:t>3/4/21</a:t>
            </a:fld>
            <a:endParaRPr lang="en-US"/>
          </a:p>
        </p:txBody>
      </p:sp>
      <p:sp>
        <p:nvSpPr>
          <p:cNvPr id="5" name="Footer Placeholder 4">
            <a:extLst>
              <a:ext uri="{FF2B5EF4-FFF2-40B4-BE49-F238E27FC236}">
                <a16:creationId xmlns:a16="http://schemas.microsoft.com/office/drawing/2014/main" id="{E34BC68C-F905-C843-BB36-735A542B9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07E24-9A5B-AF48-A079-B52E08F276BD}"/>
              </a:ext>
            </a:extLst>
          </p:cNvPr>
          <p:cNvSpPr>
            <a:spLocks noGrp="1"/>
          </p:cNvSpPr>
          <p:nvPr>
            <p:ph type="sldNum" sz="quarter" idx="12"/>
          </p:nvPr>
        </p:nvSpPr>
        <p:spPr/>
        <p:txBody>
          <a:bodyPr/>
          <a:lstStyle/>
          <a:p>
            <a:fld id="{6224C17F-1148-8E4F-87EC-F05341FAAB87}" type="slidenum">
              <a:rPr lang="en-US" smtClean="0"/>
              <a:t>‹#›</a:t>
            </a:fld>
            <a:endParaRPr lang="en-US"/>
          </a:p>
        </p:txBody>
      </p:sp>
    </p:spTree>
    <p:extLst>
      <p:ext uri="{BB962C8B-B14F-4D97-AF65-F5344CB8AC3E}">
        <p14:creationId xmlns:p14="http://schemas.microsoft.com/office/powerpoint/2010/main" val="2640796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5AA5-0841-B844-B65A-15C4D70FF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66754C-5AE5-8146-91F7-50ED2B803A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7E7FA-DED7-FF4E-8930-93F10A6C0D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00A113-FA77-DD4C-842D-3D0401C8E512}"/>
              </a:ext>
            </a:extLst>
          </p:cNvPr>
          <p:cNvSpPr>
            <a:spLocks noGrp="1"/>
          </p:cNvSpPr>
          <p:nvPr>
            <p:ph type="dt" sz="half" idx="10"/>
          </p:nvPr>
        </p:nvSpPr>
        <p:spPr/>
        <p:txBody>
          <a:bodyPr/>
          <a:lstStyle/>
          <a:p>
            <a:fld id="{C5C6845E-8B6A-4B4F-9D80-6CB163D6AE4D}" type="datetimeFigureOut">
              <a:rPr lang="en-US" smtClean="0"/>
              <a:t>3/4/21</a:t>
            </a:fld>
            <a:endParaRPr lang="en-US"/>
          </a:p>
        </p:txBody>
      </p:sp>
      <p:sp>
        <p:nvSpPr>
          <p:cNvPr id="6" name="Footer Placeholder 5">
            <a:extLst>
              <a:ext uri="{FF2B5EF4-FFF2-40B4-BE49-F238E27FC236}">
                <a16:creationId xmlns:a16="http://schemas.microsoft.com/office/drawing/2014/main" id="{E4D8A929-CDB3-084E-885E-151440BD4F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7EB15-0DAA-C146-9011-E0AC74E7C77D}"/>
              </a:ext>
            </a:extLst>
          </p:cNvPr>
          <p:cNvSpPr>
            <a:spLocks noGrp="1"/>
          </p:cNvSpPr>
          <p:nvPr>
            <p:ph type="sldNum" sz="quarter" idx="12"/>
          </p:nvPr>
        </p:nvSpPr>
        <p:spPr/>
        <p:txBody>
          <a:bodyPr/>
          <a:lstStyle/>
          <a:p>
            <a:fld id="{6224C17F-1148-8E4F-87EC-F05341FAAB87}" type="slidenum">
              <a:rPr lang="en-US" smtClean="0"/>
              <a:t>‹#›</a:t>
            </a:fld>
            <a:endParaRPr lang="en-US"/>
          </a:p>
        </p:txBody>
      </p:sp>
    </p:spTree>
    <p:extLst>
      <p:ext uri="{BB962C8B-B14F-4D97-AF65-F5344CB8AC3E}">
        <p14:creationId xmlns:p14="http://schemas.microsoft.com/office/powerpoint/2010/main" val="94596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A9295-030E-BB4A-99DB-1E80760C84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7C5679-F7AF-9F4F-A00D-8368DEA28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C9D40-5708-2A44-B5D3-C035E72BD1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1A8B6A-954E-F14C-834B-EC3E43F5CA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868094-B335-9B47-9DC2-4F68B9E838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2701DB-3252-4042-B243-B3F3A909A09B}"/>
              </a:ext>
            </a:extLst>
          </p:cNvPr>
          <p:cNvSpPr>
            <a:spLocks noGrp="1"/>
          </p:cNvSpPr>
          <p:nvPr>
            <p:ph type="dt" sz="half" idx="10"/>
          </p:nvPr>
        </p:nvSpPr>
        <p:spPr/>
        <p:txBody>
          <a:bodyPr/>
          <a:lstStyle/>
          <a:p>
            <a:fld id="{C5C6845E-8B6A-4B4F-9D80-6CB163D6AE4D}" type="datetimeFigureOut">
              <a:rPr lang="en-US" smtClean="0"/>
              <a:t>3/4/21</a:t>
            </a:fld>
            <a:endParaRPr lang="en-US"/>
          </a:p>
        </p:txBody>
      </p:sp>
      <p:sp>
        <p:nvSpPr>
          <p:cNvPr id="8" name="Footer Placeholder 7">
            <a:extLst>
              <a:ext uri="{FF2B5EF4-FFF2-40B4-BE49-F238E27FC236}">
                <a16:creationId xmlns:a16="http://schemas.microsoft.com/office/drawing/2014/main" id="{92B6F26D-936A-C649-8B7F-280469D6A7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901A40-9E39-4849-8897-6501EBC2A0E1}"/>
              </a:ext>
            </a:extLst>
          </p:cNvPr>
          <p:cNvSpPr>
            <a:spLocks noGrp="1"/>
          </p:cNvSpPr>
          <p:nvPr>
            <p:ph type="sldNum" sz="quarter" idx="12"/>
          </p:nvPr>
        </p:nvSpPr>
        <p:spPr/>
        <p:txBody>
          <a:bodyPr/>
          <a:lstStyle/>
          <a:p>
            <a:fld id="{6224C17F-1148-8E4F-87EC-F05341FAAB87}" type="slidenum">
              <a:rPr lang="en-US" smtClean="0"/>
              <a:t>‹#›</a:t>
            </a:fld>
            <a:endParaRPr lang="en-US"/>
          </a:p>
        </p:txBody>
      </p:sp>
    </p:spTree>
    <p:extLst>
      <p:ext uri="{BB962C8B-B14F-4D97-AF65-F5344CB8AC3E}">
        <p14:creationId xmlns:p14="http://schemas.microsoft.com/office/powerpoint/2010/main" val="165043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D605-747D-7E42-8DE1-41E047879A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59B379-C318-A848-AA4E-B31762921068}"/>
              </a:ext>
            </a:extLst>
          </p:cNvPr>
          <p:cNvSpPr>
            <a:spLocks noGrp="1"/>
          </p:cNvSpPr>
          <p:nvPr>
            <p:ph type="dt" sz="half" idx="10"/>
          </p:nvPr>
        </p:nvSpPr>
        <p:spPr/>
        <p:txBody>
          <a:bodyPr/>
          <a:lstStyle/>
          <a:p>
            <a:fld id="{C5C6845E-8B6A-4B4F-9D80-6CB163D6AE4D}" type="datetimeFigureOut">
              <a:rPr lang="en-US" smtClean="0"/>
              <a:t>3/4/21</a:t>
            </a:fld>
            <a:endParaRPr lang="en-US"/>
          </a:p>
        </p:txBody>
      </p:sp>
      <p:sp>
        <p:nvSpPr>
          <p:cNvPr id="4" name="Footer Placeholder 3">
            <a:extLst>
              <a:ext uri="{FF2B5EF4-FFF2-40B4-BE49-F238E27FC236}">
                <a16:creationId xmlns:a16="http://schemas.microsoft.com/office/drawing/2014/main" id="{522E3502-9501-714E-A163-D42E224B8A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B33804-EA2D-714E-AB3C-0CEA2A5C9FD6}"/>
              </a:ext>
            </a:extLst>
          </p:cNvPr>
          <p:cNvSpPr>
            <a:spLocks noGrp="1"/>
          </p:cNvSpPr>
          <p:nvPr>
            <p:ph type="sldNum" sz="quarter" idx="12"/>
          </p:nvPr>
        </p:nvSpPr>
        <p:spPr/>
        <p:txBody>
          <a:bodyPr/>
          <a:lstStyle/>
          <a:p>
            <a:fld id="{6224C17F-1148-8E4F-87EC-F05341FAAB87}" type="slidenum">
              <a:rPr lang="en-US" smtClean="0"/>
              <a:t>‹#›</a:t>
            </a:fld>
            <a:endParaRPr lang="en-US"/>
          </a:p>
        </p:txBody>
      </p:sp>
    </p:spTree>
    <p:extLst>
      <p:ext uri="{BB962C8B-B14F-4D97-AF65-F5344CB8AC3E}">
        <p14:creationId xmlns:p14="http://schemas.microsoft.com/office/powerpoint/2010/main" val="74201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9E87F9-CB2A-274A-B7E2-620745D2A227}"/>
              </a:ext>
            </a:extLst>
          </p:cNvPr>
          <p:cNvSpPr>
            <a:spLocks noGrp="1"/>
          </p:cNvSpPr>
          <p:nvPr>
            <p:ph type="dt" sz="half" idx="10"/>
          </p:nvPr>
        </p:nvSpPr>
        <p:spPr/>
        <p:txBody>
          <a:bodyPr/>
          <a:lstStyle/>
          <a:p>
            <a:fld id="{C5C6845E-8B6A-4B4F-9D80-6CB163D6AE4D}" type="datetimeFigureOut">
              <a:rPr lang="en-US" smtClean="0"/>
              <a:t>3/4/21</a:t>
            </a:fld>
            <a:endParaRPr lang="en-US"/>
          </a:p>
        </p:txBody>
      </p:sp>
      <p:sp>
        <p:nvSpPr>
          <p:cNvPr id="3" name="Footer Placeholder 2">
            <a:extLst>
              <a:ext uri="{FF2B5EF4-FFF2-40B4-BE49-F238E27FC236}">
                <a16:creationId xmlns:a16="http://schemas.microsoft.com/office/drawing/2014/main" id="{886F92A9-4A0E-9B45-B13E-59CA4F5A45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9C24CD-9205-FA48-BFD9-BC6FD6703DE6}"/>
              </a:ext>
            </a:extLst>
          </p:cNvPr>
          <p:cNvSpPr>
            <a:spLocks noGrp="1"/>
          </p:cNvSpPr>
          <p:nvPr>
            <p:ph type="sldNum" sz="quarter" idx="12"/>
          </p:nvPr>
        </p:nvSpPr>
        <p:spPr/>
        <p:txBody>
          <a:bodyPr/>
          <a:lstStyle/>
          <a:p>
            <a:fld id="{6224C17F-1148-8E4F-87EC-F05341FAAB87}" type="slidenum">
              <a:rPr lang="en-US" smtClean="0"/>
              <a:t>‹#›</a:t>
            </a:fld>
            <a:endParaRPr lang="en-US"/>
          </a:p>
        </p:txBody>
      </p:sp>
    </p:spTree>
    <p:extLst>
      <p:ext uri="{BB962C8B-B14F-4D97-AF65-F5344CB8AC3E}">
        <p14:creationId xmlns:p14="http://schemas.microsoft.com/office/powerpoint/2010/main" val="3479509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BD11-D967-424D-9B9F-650228DDD5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05027-077E-394A-93C9-467FCD5E5F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F8756F-355F-6840-96F7-F6DBC341B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012E0-810F-294B-A836-197D313F62F8}"/>
              </a:ext>
            </a:extLst>
          </p:cNvPr>
          <p:cNvSpPr>
            <a:spLocks noGrp="1"/>
          </p:cNvSpPr>
          <p:nvPr>
            <p:ph type="dt" sz="half" idx="10"/>
          </p:nvPr>
        </p:nvSpPr>
        <p:spPr/>
        <p:txBody>
          <a:bodyPr/>
          <a:lstStyle/>
          <a:p>
            <a:fld id="{C5C6845E-8B6A-4B4F-9D80-6CB163D6AE4D}" type="datetimeFigureOut">
              <a:rPr lang="en-US" smtClean="0"/>
              <a:t>3/4/21</a:t>
            </a:fld>
            <a:endParaRPr lang="en-US"/>
          </a:p>
        </p:txBody>
      </p:sp>
      <p:sp>
        <p:nvSpPr>
          <p:cNvPr id="6" name="Footer Placeholder 5">
            <a:extLst>
              <a:ext uri="{FF2B5EF4-FFF2-40B4-BE49-F238E27FC236}">
                <a16:creationId xmlns:a16="http://schemas.microsoft.com/office/drawing/2014/main" id="{43FC692F-38EF-2349-85E9-31A2C7F87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8FC05-7587-A242-BD41-33D8CECF4AC4}"/>
              </a:ext>
            </a:extLst>
          </p:cNvPr>
          <p:cNvSpPr>
            <a:spLocks noGrp="1"/>
          </p:cNvSpPr>
          <p:nvPr>
            <p:ph type="sldNum" sz="quarter" idx="12"/>
          </p:nvPr>
        </p:nvSpPr>
        <p:spPr/>
        <p:txBody>
          <a:bodyPr/>
          <a:lstStyle/>
          <a:p>
            <a:fld id="{6224C17F-1148-8E4F-87EC-F05341FAAB87}" type="slidenum">
              <a:rPr lang="en-US" smtClean="0"/>
              <a:t>‹#›</a:t>
            </a:fld>
            <a:endParaRPr lang="en-US"/>
          </a:p>
        </p:txBody>
      </p:sp>
    </p:spTree>
    <p:extLst>
      <p:ext uri="{BB962C8B-B14F-4D97-AF65-F5344CB8AC3E}">
        <p14:creationId xmlns:p14="http://schemas.microsoft.com/office/powerpoint/2010/main" val="2522428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5CCB-D9A8-3D4D-9B80-C4F876D16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47DBFB-681D-264E-8A28-A593CF906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EB0DF8-822F-F842-AE17-2433BA0A4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A7F4CA-E2C4-0443-A21A-4B7F229AE8C4}"/>
              </a:ext>
            </a:extLst>
          </p:cNvPr>
          <p:cNvSpPr>
            <a:spLocks noGrp="1"/>
          </p:cNvSpPr>
          <p:nvPr>
            <p:ph type="dt" sz="half" idx="10"/>
          </p:nvPr>
        </p:nvSpPr>
        <p:spPr/>
        <p:txBody>
          <a:bodyPr/>
          <a:lstStyle/>
          <a:p>
            <a:fld id="{C5C6845E-8B6A-4B4F-9D80-6CB163D6AE4D}" type="datetimeFigureOut">
              <a:rPr lang="en-US" smtClean="0"/>
              <a:t>3/4/21</a:t>
            </a:fld>
            <a:endParaRPr lang="en-US"/>
          </a:p>
        </p:txBody>
      </p:sp>
      <p:sp>
        <p:nvSpPr>
          <p:cNvPr id="6" name="Footer Placeholder 5">
            <a:extLst>
              <a:ext uri="{FF2B5EF4-FFF2-40B4-BE49-F238E27FC236}">
                <a16:creationId xmlns:a16="http://schemas.microsoft.com/office/drawing/2014/main" id="{A305FFD2-3FB9-B943-BEF3-BF7A62E0A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56355-4AA8-3245-9078-CFAC913691E3}"/>
              </a:ext>
            </a:extLst>
          </p:cNvPr>
          <p:cNvSpPr>
            <a:spLocks noGrp="1"/>
          </p:cNvSpPr>
          <p:nvPr>
            <p:ph type="sldNum" sz="quarter" idx="12"/>
          </p:nvPr>
        </p:nvSpPr>
        <p:spPr/>
        <p:txBody>
          <a:bodyPr/>
          <a:lstStyle/>
          <a:p>
            <a:fld id="{6224C17F-1148-8E4F-87EC-F05341FAAB87}" type="slidenum">
              <a:rPr lang="en-US" smtClean="0"/>
              <a:t>‹#›</a:t>
            </a:fld>
            <a:endParaRPr lang="en-US"/>
          </a:p>
        </p:txBody>
      </p:sp>
    </p:spTree>
    <p:extLst>
      <p:ext uri="{BB962C8B-B14F-4D97-AF65-F5344CB8AC3E}">
        <p14:creationId xmlns:p14="http://schemas.microsoft.com/office/powerpoint/2010/main" val="287033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D8D8EC-742B-C349-A584-956FA2F2F4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86241F-5C0D-3A42-AE7F-0FE2B5063A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3AE6A-38AF-E344-A77E-AC336D924F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6845E-8B6A-4B4F-9D80-6CB163D6AE4D}" type="datetimeFigureOut">
              <a:rPr lang="en-US" smtClean="0"/>
              <a:t>3/4/21</a:t>
            </a:fld>
            <a:endParaRPr lang="en-US"/>
          </a:p>
        </p:txBody>
      </p:sp>
      <p:sp>
        <p:nvSpPr>
          <p:cNvPr id="5" name="Footer Placeholder 4">
            <a:extLst>
              <a:ext uri="{FF2B5EF4-FFF2-40B4-BE49-F238E27FC236}">
                <a16:creationId xmlns:a16="http://schemas.microsoft.com/office/drawing/2014/main" id="{B91092FD-1446-5648-A41E-736309ED2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BC0CC0-7939-CA48-82B5-435E2D98A5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4C17F-1148-8E4F-87EC-F05341FAAB87}" type="slidenum">
              <a:rPr lang="en-US" smtClean="0"/>
              <a:t>‹#›</a:t>
            </a:fld>
            <a:endParaRPr lang="en-US"/>
          </a:p>
        </p:txBody>
      </p:sp>
    </p:spTree>
    <p:extLst>
      <p:ext uri="{BB962C8B-B14F-4D97-AF65-F5344CB8AC3E}">
        <p14:creationId xmlns:p14="http://schemas.microsoft.com/office/powerpoint/2010/main" val="340605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18BCF56-2B70-DA4E-89FD-925C39AB3B6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63359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F960B8-53FA-3148-AAFE-AE8609695E30}"/>
              </a:ext>
            </a:extLst>
          </p:cNvPr>
          <p:cNvSpPr>
            <a:spLocks noGrp="1"/>
          </p:cNvSpPr>
          <p:nvPr>
            <p:ph type="ctrTitle"/>
          </p:nvPr>
        </p:nvSpPr>
        <p:spPr>
          <a:xfrm>
            <a:off x="-1713186" y="4136752"/>
            <a:ext cx="9144000" cy="2387600"/>
          </a:xfrm>
        </p:spPr>
        <p:txBody>
          <a:bodyPr/>
          <a:lstStyle/>
          <a:p>
            <a:r>
              <a:rPr lang="en-US" dirty="0">
                <a:solidFill>
                  <a:schemeClr val="bg1"/>
                </a:solidFill>
              </a:rPr>
              <a:t>Plastic Pollution</a:t>
            </a:r>
          </a:p>
        </p:txBody>
      </p:sp>
      <p:sp>
        <p:nvSpPr>
          <p:cNvPr id="3" name="Subtitle 2">
            <a:extLst>
              <a:ext uri="{FF2B5EF4-FFF2-40B4-BE49-F238E27FC236}">
                <a16:creationId xmlns:a16="http://schemas.microsoft.com/office/drawing/2014/main" id="{8F1672D6-3F71-8647-9054-C3CE364028A3}"/>
              </a:ext>
            </a:extLst>
          </p:cNvPr>
          <p:cNvSpPr>
            <a:spLocks noGrp="1"/>
          </p:cNvSpPr>
          <p:nvPr>
            <p:ph type="subTitle" idx="1"/>
          </p:nvPr>
        </p:nvSpPr>
        <p:spPr>
          <a:xfrm>
            <a:off x="4960882" y="5863295"/>
            <a:ext cx="9144000" cy="1655762"/>
          </a:xfrm>
        </p:spPr>
        <p:txBody>
          <a:bodyPr/>
          <a:lstStyle/>
          <a:p>
            <a:r>
              <a:rPr lang="en-US" dirty="0">
                <a:solidFill>
                  <a:schemeClr val="bg1"/>
                </a:solidFill>
              </a:rPr>
              <a:t>Amos Meeks</a:t>
            </a:r>
          </a:p>
          <a:p>
            <a:r>
              <a:rPr lang="en-US" dirty="0">
                <a:solidFill>
                  <a:schemeClr val="bg1"/>
                </a:solidFill>
              </a:rPr>
              <a:t>3/5/21</a:t>
            </a:r>
          </a:p>
        </p:txBody>
      </p:sp>
    </p:spTree>
    <p:extLst>
      <p:ext uri="{BB962C8B-B14F-4D97-AF65-F5344CB8AC3E}">
        <p14:creationId xmlns:p14="http://schemas.microsoft.com/office/powerpoint/2010/main" val="905723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BF798-A8E9-E44E-AFAA-DF3C90D9E9BE}"/>
              </a:ext>
            </a:extLst>
          </p:cNvPr>
          <p:cNvSpPr>
            <a:spLocks noGrp="1"/>
          </p:cNvSpPr>
          <p:nvPr>
            <p:ph type="title"/>
          </p:nvPr>
        </p:nvSpPr>
        <p:spPr>
          <a:xfrm>
            <a:off x="3083622" y="175301"/>
            <a:ext cx="8881637" cy="1325563"/>
          </a:xfrm>
        </p:spPr>
        <p:txBody>
          <a:bodyPr/>
          <a:lstStyle/>
          <a:p>
            <a:r>
              <a:rPr lang="en-US" dirty="0"/>
              <a:t>Plastic waste accumulation in the ocean is growing exponentially</a:t>
            </a:r>
          </a:p>
        </p:txBody>
      </p:sp>
      <p:grpSp>
        <p:nvGrpSpPr>
          <p:cNvPr id="36" name="Group 35">
            <a:extLst>
              <a:ext uri="{FF2B5EF4-FFF2-40B4-BE49-F238E27FC236}">
                <a16:creationId xmlns:a16="http://schemas.microsoft.com/office/drawing/2014/main" id="{F68867C9-D183-E54B-862F-6951715F32E9}"/>
              </a:ext>
            </a:extLst>
          </p:cNvPr>
          <p:cNvGrpSpPr/>
          <p:nvPr/>
        </p:nvGrpSpPr>
        <p:grpSpPr>
          <a:xfrm>
            <a:off x="265777" y="711307"/>
            <a:ext cx="6603377" cy="5941701"/>
            <a:chOff x="265777" y="711307"/>
            <a:chExt cx="6603377" cy="5941701"/>
          </a:xfrm>
        </p:grpSpPr>
        <p:sp>
          <p:nvSpPr>
            <p:cNvPr id="5" name="TextBox 4">
              <a:extLst>
                <a:ext uri="{FF2B5EF4-FFF2-40B4-BE49-F238E27FC236}">
                  <a16:creationId xmlns:a16="http://schemas.microsoft.com/office/drawing/2014/main" id="{4EE8A42C-11EA-CF4B-B330-1F6046392178}"/>
                </a:ext>
              </a:extLst>
            </p:cNvPr>
            <p:cNvSpPr txBox="1"/>
            <p:nvPr/>
          </p:nvSpPr>
          <p:spPr>
            <a:xfrm>
              <a:off x="265777" y="711307"/>
              <a:ext cx="2510879" cy="923330"/>
            </a:xfrm>
            <a:prstGeom prst="rect">
              <a:avLst/>
            </a:prstGeom>
            <a:noFill/>
          </p:spPr>
          <p:txBody>
            <a:bodyPr wrap="none" rtlCol="0">
              <a:spAutoFit/>
            </a:bodyPr>
            <a:lstStyle/>
            <a:p>
              <a:pPr algn="ctr"/>
              <a:r>
                <a:rPr lang="en-US" dirty="0"/>
                <a:t>2010</a:t>
              </a:r>
            </a:p>
            <a:p>
              <a:pPr algn="ctr"/>
              <a:r>
                <a:rPr lang="en-US" dirty="0"/>
                <a:t>plastic waste generation </a:t>
              </a:r>
            </a:p>
            <a:p>
              <a:pPr algn="ctr"/>
              <a:r>
                <a:rPr lang="en-US" dirty="0"/>
                <a:t>~275 Mt</a:t>
              </a:r>
            </a:p>
          </p:txBody>
        </p:sp>
        <p:sp>
          <p:nvSpPr>
            <p:cNvPr id="7" name="TextBox 6">
              <a:extLst>
                <a:ext uri="{FF2B5EF4-FFF2-40B4-BE49-F238E27FC236}">
                  <a16:creationId xmlns:a16="http://schemas.microsoft.com/office/drawing/2014/main" id="{4AEC3EF7-3C29-DF41-9429-00E2BB2D0D80}"/>
                </a:ext>
              </a:extLst>
            </p:cNvPr>
            <p:cNvSpPr txBox="1"/>
            <p:nvPr/>
          </p:nvSpPr>
          <p:spPr>
            <a:xfrm>
              <a:off x="2099102" y="3360874"/>
              <a:ext cx="2510880" cy="923330"/>
            </a:xfrm>
            <a:prstGeom prst="rect">
              <a:avLst/>
            </a:prstGeom>
            <a:noFill/>
          </p:spPr>
          <p:txBody>
            <a:bodyPr wrap="square" rtlCol="0">
              <a:spAutoFit/>
            </a:bodyPr>
            <a:lstStyle/>
            <a:p>
              <a:pPr algn="ctr"/>
              <a:r>
                <a:rPr lang="en-US" dirty="0"/>
                <a:t>plastic waste generation in coastal regions</a:t>
              </a:r>
            </a:p>
            <a:p>
              <a:pPr algn="ctr"/>
              <a:r>
                <a:rPr lang="en-US" dirty="0"/>
                <a:t> ~99.5 Mt</a:t>
              </a:r>
            </a:p>
          </p:txBody>
        </p:sp>
        <p:sp>
          <p:nvSpPr>
            <p:cNvPr id="9" name="TextBox 8">
              <a:extLst>
                <a:ext uri="{FF2B5EF4-FFF2-40B4-BE49-F238E27FC236}">
                  <a16:creationId xmlns:a16="http://schemas.microsoft.com/office/drawing/2014/main" id="{CF7DF8E1-471E-704D-BAEA-3766162BFB76}"/>
                </a:ext>
              </a:extLst>
            </p:cNvPr>
            <p:cNvSpPr txBox="1"/>
            <p:nvPr/>
          </p:nvSpPr>
          <p:spPr>
            <a:xfrm>
              <a:off x="2467787" y="4577836"/>
              <a:ext cx="3051245" cy="923330"/>
            </a:xfrm>
            <a:prstGeom prst="rect">
              <a:avLst/>
            </a:prstGeom>
            <a:noFill/>
          </p:spPr>
          <p:txBody>
            <a:bodyPr wrap="square" rtlCol="0">
              <a:spAutoFit/>
            </a:bodyPr>
            <a:lstStyle/>
            <a:p>
              <a:pPr algn="ctr"/>
              <a:r>
                <a:rPr lang="en-US" dirty="0"/>
                <a:t>Mismanaged plastic waste generation in coastal regions</a:t>
              </a:r>
            </a:p>
            <a:p>
              <a:pPr algn="ctr"/>
              <a:r>
                <a:rPr lang="en-US" dirty="0"/>
                <a:t> ~31.9 Mt</a:t>
              </a:r>
            </a:p>
          </p:txBody>
        </p:sp>
        <p:sp>
          <p:nvSpPr>
            <p:cNvPr id="4" name="Rectangle 3">
              <a:extLst>
                <a:ext uri="{FF2B5EF4-FFF2-40B4-BE49-F238E27FC236}">
                  <a16:creationId xmlns:a16="http://schemas.microsoft.com/office/drawing/2014/main" id="{239845B8-1496-6040-AB20-BA119677FF78}"/>
                </a:ext>
              </a:extLst>
            </p:cNvPr>
            <p:cNvSpPr/>
            <p:nvPr/>
          </p:nvSpPr>
          <p:spPr>
            <a:xfrm>
              <a:off x="1106149" y="1600547"/>
              <a:ext cx="914400" cy="502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21507E-88B7-0147-9CFA-54374E1C0A4A}"/>
                </a:ext>
              </a:extLst>
            </p:cNvPr>
            <p:cNvSpPr/>
            <p:nvPr/>
          </p:nvSpPr>
          <p:spPr>
            <a:xfrm>
              <a:off x="1107337" y="4810091"/>
              <a:ext cx="914400" cy="1819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623DDF-3B51-4C4C-AD2A-0F44842AD030}"/>
                </a:ext>
              </a:extLst>
            </p:cNvPr>
            <p:cNvSpPr/>
            <p:nvPr/>
          </p:nvSpPr>
          <p:spPr>
            <a:xfrm>
              <a:off x="1104961" y="6047345"/>
              <a:ext cx="914400" cy="5852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8A5394-5FE0-F84C-B8BD-9F57A519C52C}"/>
                </a:ext>
              </a:extLst>
            </p:cNvPr>
            <p:cNvSpPr/>
            <p:nvPr/>
          </p:nvSpPr>
          <p:spPr>
            <a:xfrm>
              <a:off x="1104961" y="6396735"/>
              <a:ext cx="914400" cy="237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DF6186-49D8-5841-89D1-82766C16DBC3}"/>
                </a:ext>
              </a:extLst>
            </p:cNvPr>
            <p:cNvSpPr/>
            <p:nvPr/>
          </p:nvSpPr>
          <p:spPr>
            <a:xfrm>
              <a:off x="1100574" y="6561568"/>
              <a:ext cx="914400" cy="914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71CD4C8-9CFC-DE40-8C24-A09ACEC0E132}"/>
                </a:ext>
              </a:extLst>
            </p:cNvPr>
            <p:cNvCxnSpPr>
              <a:cxnSpLocks/>
            </p:cNvCxnSpPr>
            <p:nvPr/>
          </p:nvCxnSpPr>
          <p:spPr>
            <a:xfrm flipV="1">
              <a:off x="1714879" y="4115147"/>
              <a:ext cx="1061777" cy="10712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8220C1-480B-5843-870A-D55BB68AC542}"/>
                </a:ext>
              </a:extLst>
            </p:cNvPr>
            <p:cNvCxnSpPr>
              <a:cxnSpLocks/>
            </p:cNvCxnSpPr>
            <p:nvPr/>
          </p:nvCxnSpPr>
          <p:spPr>
            <a:xfrm flipV="1">
              <a:off x="1714879" y="5257453"/>
              <a:ext cx="1639663" cy="98006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49C02BE-A70B-194F-A35D-EC2D7414C494}"/>
                </a:ext>
              </a:extLst>
            </p:cNvPr>
            <p:cNvSpPr txBox="1"/>
            <p:nvPr/>
          </p:nvSpPr>
          <p:spPr>
            <a:xfrm>
              <a:off x="3242303" y="5846391"/>
              <a:ext cx="3626851" cy="646331"/>
            </a:xfrm>
            <a:prstGeom prst="rect">
              <a:avLst/>
            </a:prstGeom>
            <a:noFill/>
          </p:spPr>
          <p:txBody>
            <a:bodyPr wrap="square" rtlCol="0">
              <a:spAutoFit/>
            </a:bodyPr>
            <a:lstStyle/>
            <a:p>
              <a:pPr algn="ctr"/>
              <a:r>
                <a:rPr lang="en-US" dirty="0"/>
                <a:t>Plastic waste entering the ocean</a:t>
              </a:r>
            </a:p>
            <a:p>
              <a:pPr algn="ctr"/>
              <a:r>
                <a:rPr lang="en-US" dirty="0"/>
                <a:t> 4.8 (1.7%) – 12.7 (4.6%) Mt</a:t>
              </a:r>
            </a:p>
          </p:txBody>
        </p:sp>
        <p:cxnSp>
          <p:nvCxnSpPr>
            <p:cNvPr id="27" name="Straight Connector 26">
              <a:extLst>
                <a:ext uri="{FF2B5EF4-FFF2-40B4-BE49-F238E27FC236}">
                  <a16:creationId xmlns:a16="http://schemas.microsoft.com/office/drawing/2014/main" id="{2A25F79E-AF75-2E4A-8C42-CB256D3C5F9D}"/>
                </a:ext>
              </a:extLst>
            </p:cNvPr>
            <p:cNvCxnSpPr>
              <a:cxnSpLocks/>
            </p:cNvCxnSpPr>
            <p:nvPr/>
          </p:nvCxnSpPr>
          <p:spPr>
            <a:xfrm flipV="1">
              <a:off x="1714879" y="6280662"/>
              <a:ext cx="2031933" cy="265014"/>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1385B557-8D32-2A47-BAFB-9252FA752409}"/>
              </a:ext>
            </a:extLst>
          </p:cNvPr>
          <p:cNvSpPr txBox="1"/>
          <p:nvPr/>
        </p:nvSpPr>
        <p:spPr>
          <a:xfrm>
            <a:off x="-44602" y="6604815"/>
            <a:ext cx="6046848" cy="261610"/>
          </a:xfrm>
          <a:prstGeom prst="rect">
            <a:avLst/>
          </a:prstGeom>
          <a:noFill/>
        </p:spPr>
        <p:txBody>
          <a:bodyPr wrap="none" rtlCol="0">
            <a:spAutoFit/>
          </a:bodyPr>
          <a:lstStyle/>
          <a:p>
            <a:r>
              <a:rPr lang="en-US" sz="1100" dirty="0" err="1"/>
              <a:t>Jambeck</a:t>
            </a:r>
            <a:r>
              <a:rPr lang="en-US" sz="1100" dirty="0"/>
              <a:t>, J. R. </a:t>
            </a:r>
            <a:r>
              <a:rPr lang="en-US" sz="1100" i="1" dirty="0"/>
              <a:t>et al.</a:t>
            </a:r>
            <a:r>
              <a:rPr lang="en-US" sz="1100" dirty="0"/>
              <a:t> Plastic waste inputs from land into the ocean. </a:t>
            </a:r>
            <a:r>
              <a:rPr lang="en-US" sz="1100" i="1" dirty="0"/>
              <a:t>Science (80-. ).</a:t>
            </a:r>
            <a:r>
              <a:rPr lang="en-US" sz="1100" dirty="0"/>
              <a:t> </a:t>
            </a:r>
            <a:r>
              <a:rPr lang="en-US" sz="1100" b="1" dirty="0"/>
              <a:t>347</a:t>
            </a:r>
            <a:r>
              <a:rPr lang="en-US" sz="1100" dirty="0"/>
              <a:t>, 768–771 (2015).</a:t>
            </a:r>
          </a:p>
        </p:txBody>
      </p:sp>
      <p:grpSp>
        <p:nvGrpSpPr>
          <p:cNvPr id="3" name="Group 2">
            <a:extLst>
              <a:ext uri="{FF2B5EF4-FFF2-40B4-BE49-F238E27FC236}">
                <a16:creationId xmlns:a16="http://schemas.microsoft.com/office/drawing/2014/main" id="{63F357AE-C1BE-424F-BAD8-1152BB563D2E}"/>
              </a:ext>
            </a:extLst>
          </p:cNvPr>
          <p:cNvGrpSpPr/>
          <p:nvPr/>
        </p:nvGrpSpPr>
        <p:grpSpPr>
          <a:xfrm>
            <a:off x="5823826" y="1581599"/>
            <a:ext cx="6023855" cy="5101100"/>
            <a:chOff x="5823826" y="1581599"/>
            <a:chExt cx="6023855" cy="5101100"/>
          </a:xfrm>
        </p:grpSpPr>
        <p:pic>
          <p:nvPicPr>
            <p:cNvPr id="35" name="Picture 34">
              <a:extLst>
                <a:ext uri="{FF2B5EF4-FFF2-40B4-BE49-F238E27FC236}">
                  <a16:creationId xmlns:a16="http://schemas.microsoft.com/office/drawing/2014/main" id="{BC40BFFD-94D0-DD4F-8C13-C94B1E298B29}"/>
                </a:ext>
              </a:extLst>
            </p:cNvPr>
            <p:cNvPicPr>
              <a:picLocks noChangeAspect="1"/>
            </p:cNvPicPr>
            <p:nvPr/>
          </p:nvPicPr>
          <p:blipFill>
            <a:blip r:embed="rId3"/>
            <a:stretch>
              <a:fillRect/>
            </a:stretch>
          </p:blipFill>
          <p:spPr>
            <a:xfrm>
              <a:off x="5823826" y="1581599"/>
              <a:ext cx="5035192" cy="2858494"/>
            </a:xfrm>
            <a:prstGeom prst="rect">
              <a:avLst/>
            </a:prstGeom>
          </p:spPr>
        </p:pic>
        <p:sp>
          <p:nvSpPr>
            <p:cNvPr id="37" name="TextBox 36">
              <a:extLst>
                <a:ext uri="{FF2B5EF4-FFF2-40B4-BE49-F238E27FC236}">
                  <a16:creationId xmlns:a16="http://schemas.microsoft.com/office/drawing/2014/main" id="{D95F56FE-BB5F-564A-A7CE-44A26D029C5F}"/>
                </a:ext>
              </a:extLst>
            </p:cNvPr>
            <p:cNvSpPr txBox="1"/>
            <p:nvPr/>
          </p:nvSpPr>
          <p:spPr>
            <a:xfrm>
              <a:off x="8089720" y="6251812"/>
              <a:ext cx="3757961" cy="430887"/>
            </a:xfrm>
            <a:prstGeom prst="rect">
              <a:avLst/>
            </a:prstGeom>
            <a:noFill/>
          </p:spPr>
          <p:txBody>
            <a:bodyPr wrap="square" rtlCol="0">
              <a:spAutoFit/>
            </a:bodyPr>
            <a:lstStyle/>
            <a:p>
              <a:r>
                <a:rPr lang="en-US" sz="1100" dirty="0" err="1"/>
                <a:t>Lebreton</a:t>
              </a:r>
              <a:r>
                <a:rPr lang="en-US" sz="1100" dirty="0"/>
                <a:t>, L. </a:t>
              </a:r>
              <a:r>
                <a:rPr lang="en-US" sz="1100" i="1" dirty="0"/>
                <a:t>et al.</a:t>
              </a:r>
              <a:r>
                <a:rPr lang="en-US" sz="1100" dirty="0"/>
                <a:t> Evidence that the Great Pacific Garbage Patch is rapidly accumulating plastic. </a:t>
              </a:r>
              <a:r>
                <a:rPr lang="en-US" sz="1100" i="1" dirty="0"/>
                <a:t>Sci. Rep.</a:t>
              </a:r>
              <a:r>
                <a:rPr lang="en-US" sz="1100" dirty="0"/>
                <a:t> </a:t>
              </a:r>
              <a:r>
                <a:rPr lang="en-US" sz="1100" b="1" dirty="0"/>
                <a:t>8</a:t>
              </a:r>
              <a:r>
                <a:rPr lang="en-US" sz="1100" dirty="0"/>
                <a:t>, 1–15 (2018).</a:t>
              </a:r>
            </a:p>
          </p:txBody>
        </p:sp>
      </p:grpSp>
      <p:pic>
        <p:nvPicPr>
          <p:cNvPr id="34" name="Picture 33">
            <a:extLst>
              <a:ext uri="{FF2B5EF4-FFF2-40B4-BE49-F238E27FC236}">
                <a16:creationId xmlns:a16="http://schemas.microsoft.com/office/drawing/2014/main" id="{9C45DBA4-67E5-ED4D-85C1-109A28DAF107}"/>
              </a:ext>
            </a:extLst>
          </p:cNvPr>
          <p:cNvPicPr>
            <a:picLocks noChangeAspect="1"/>
          </p:cNvPicPr>
          <p:nvPr/>
        </p:nvPicPr>
        <p:blipFill>
          <a:blip r:embed="rId4"/>
          <a:stretch>
            <a:fillRect/>
          </a:stretch>
        </p:blipFill>
        <p:spPr>
          <a:xfrm>
            <a:off x="7657152" y="2650899"/>
            <a:ext cx="3983658" cy="3350154"/>
          </a:xfrm>
          <a:prstGeom prst="rect">
            <a:avLst/>
          </a:prstGeom>
        </p:spPr>
      </p:pic>
    </p:spTree>
    <p:extLst>
      <p:ext uri="{BB962C8B-B14F-4D97-AF65-F5344CB8AC3E}">
        <p14:creationId xmlns:p14="http://schemas.microsoft.com/office/powerpoint/2010/main" val="299118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280AA-D4C3-BB49-9C25-24A4956B8327}"/>
              </a:ext>
            </a:extLst>
          </p:cNvPr>
          <p:cNvSpPr>
            <a:spLocks noGrp="1"/>
          </p:cNvSpPr>
          <p:nvPr>
            <p:ph type="title"/>
          </p:nvPr>
        </p:nvSpPr>
        <p:spPr/>
        <p:txBody>
          <a:bodyPr/>
          <a:lstStyle/>
          <a:p>
            <a:r>
              <a:rPr lang="en-US" dirty="0"/>
              <a:t>97% of plastic emitted into the ocean becomes stranded or buried in coastal waters</a:t>
            </a:r>
          </a:p>
        </p:txBody>
      </p:sp>
      <p:pic>
        <p:nvPicPr>
          <p:cNvPr id="4098" name="Picture 2" descr="Figure 1">
            <a:extLst>
              <a:ext uri="{FF2B5EF4-FFF2-40B4-BE49-F238E27FC236}">
                <a16:creationId xmlns:a16="http://schemas.microsoft.com/office/drawing/2014/main" id="{6A43958F-F5AF-1944-9F36-4C9EE98F0E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487" y="1857471"/>
            <a:ext cx="11090313" cy="46354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044751-03AF-0146-8A7B-5F55D13E12EE}"/>
              </a:ext>
            </a:extLst>
          </p:cNvPr>
          <p:cNvSpPr txBox="1"/>
          <p:nvPr/>
        </p:nvSpPr>
        <p:spPr>
          <a:xfrm>
            <a:off x="87217" y="6596390"/>
            <a:ext cx="8186450" cy="261610"/>
          </a:xfrm>
          <a:prstGeom prst="rect">
            <a:avLst/>
          </a:prstGeom>
          <a:noFill/>
        </p:spPr>
        <p:txBody>
          <a:bodyPr wrap="square" rtlCol="0">
            <a:spAutoFit/>
          </a:bodyPr>
          <a:lstStyle/>
          <a:p>
            <a:r>
              <a:rPr lang="en-US" sz="1100" dirty="0" err="1">
                <a:effectLst/>
              </a:rPr>
              <a:t>Lebreton</a:t>
            </a:r>
            <a:r>
              <a:rPr lang="en-US" sz="1100" dirty="0">
                <a:effectLst/>
              </a:rPr>
              <a:t>, L., Egger, M. &amp; Slat, B. A global mass budget for positively buoyant </a:t>
            </a:r>
            <a:r>
              <a:rPr lang="en-US" sz="1100" dirty="0" err="1">
                <a:effectLst/>
              </a:rPr>
              <a:t>macroplastic</a:t>
            </a:r>
            <a:r>
              <a:rPr lang="en-US" sz="1100" dirty="0">
                <a:effectLst/>
              </a:rPr>
              <a:t> debris in the ocean. </a:t>
            </a:r>
            <a:r>
              <a:rPr lang="en-US" sz="1100" i="1" dirty="0">
                <a:effectLst/>
              </a:rPr>
              <a:t>Sci. Rep.</a:t>
            </a:r>
            <a:r>
              <a:rPr lang="en-US" sz="1100" dirty="0">
                <a:effectLst/>
              </a:rPr>
              <a:t> </a:t>
            </a:r>
            <a:r>
              <a:rPr lang="en-US" sz="1100" b="1" dirty="0">
                <a:effectLst/>
              </a:rPr>
              <a:t>9</a:t>
            </a:r>
            <a:r>
              <a:rPr lang="en-US" sz="1100" dirty="0">
                <a:effectLst/>
              </a:rPr>
              <a:t>, 1–10 (2019).</a:t>
            </a:r>
          </a:p>
        </p:txBody>
      </p:sp>
      <p:sp>
        <p:nvSpPr>
          <p:cNvPr id="5" name="TextBox 4">
            <a:extLst>
              <a:ext uri="{FF2B5EF4-FFF2-40B4-BE49-F238E27FC236}">
                <a16:creationId xmlns:a16="http://schemas.microsoft.com/office/drawing/2014/main" id="{1F39FC14-25A5-AB4E-B87E-44AFD59235C2}"/>
              </a:ext>
            </a:extLst>
          </p:cNvPr>
          <p:cNvSpPr txBox="1"/>
          <p:nvPr/>
        </p:nvSpPr>
        <p:spPr>
          <a:xfrm>
            <a:off x="5306742" y="4770303"/>
            <a:ext cx="1003801" cy="369332"/>
          </a:xfrm>
          <a:prstGeom prst="rect">
            <a:avLst/>
          </a:prstGeom>
          <a:noFill/>
        </p:spPr>
        <p:txBody>
          <a:bodyPr wrap="none" rtlCol="0">
            <a:spAutoFit/>
          </a:bodyPr>
          <a:lstStyle/>
          <a:p>
            <a:r>
              <a:rPr lang="en-US" dirty="0"/>
              <a:t>1.7-4.6%</a:t>
            </a:r>
          </a:p>
        </p:txBody>
      </p:sp>
      <p:sp>
        <p:nvSpPr>
          <p:cNvPr id="6" name="TextBox 5">
            <a:extLst>
              <a:ext uri="{FF2B5EF4-FFF2-40B4-BE49-F238E27FC236}">
                <a16:creationId xmlns:a16="http://schemas.microsoft.com/office/drawing/2014/main" id="{53A76CEB-7808-3043-8B36-A41302F101F1}"/>
              </a:ext>
            </a:extLst>
          </p:cNvPr>
          <p:cNvSpPr txBox="1"/>
          <p:nvPr/>
        </p:nvSpPr>
        <p:spPr>
          <a:xfrm>
            <a:off x="4595780" y="5728771"/>
            <a:ext cx="583814" cy="369332"/>
          </a:xfrm>
          <a:prstGeom prst="rect">
            <a:avLst/>
          </a:prstGeom>
          <a:noFill/>
        </p:spPr>
        <p:txBody>
          <a:bodyPr wrap="none" rtlCol="0">
            <a:spAutoFit/>
          </a:bodyPr>
          <a:lstStyle/>
          <a:p>
            <a:r>
              <a:rPr lang="en-US" dirty="0"/>
              <a:t>97%</a:t>
            </a:r>
          </a:p>
        </p:txBody>
      </p:sp>
      <p:sp>
        <p:nvSpPr>
          <p:cNvPr id="7" name="TextBox 6">
            <a:extLst>
              <a:ext uri="{FF2B5EF4-FFF2-40B4-BE49-F238E27FC236}">
                <a16:creationId xmlns:a16="http://schemas.microsoft.com/office/drawing/2014/main" id="{1B4588FE-155D-9B4D-A854-3EEBFA0F011D}"/>
              </a:ext>
            </a:extLst>
          </p:cNvPr>
          <p:cNvSpPr txBox="1"/>
          <p:nvPr/>
        </p:nvSpPr>
        <p:spPr>
          <a:xfrm>
            <a:off x="9871113" y="5590271"/>
            <a:ext cx="2057400" cy="646331"/>
          </a:xfrm>
          <a:prstGeom prst="rect">
            <a:avLst/>
          </a:prstGeom>
          <a:noFill/>
        </p:spPr>
        <p:txBody>
          <a:bodyPr wrap="square" rtlCol="0">
            <a:spAutoFit/>
          </a:bodyPr>
          <a:lstStyle/>
          <a:p>
            <a:r>
              <a:rPr lang="en-US" dirty="0"/>
              <a:t>3%/year, half life=23 years</a:t>
            </a:r>
          </a:p>
        </p:txBody>
      </p:sp>
      <p:sp>
        <p:nvSpPr>
          <p:cNvPr id="9" name="TextBox 8">
            <a:extLst>
              <a:ext uri="{FF2B5EF4-FFF2-40B4-BE49-F238E27FC236}">
                <a16:creationId xmlns:a16="http://schemas.microsoft.com/office/drawing/2014/main" id="{FFE4AE80-F283-EF4F-91A0-9A5CE2FD2EF3}"/>
              </a:ext>
            </a:extLst>
          </p:cNvPr>
          <p:cNvSpPr txBox="1"/>
          <p:nvPr/>
        </p:nvSpPr>
        <p:spPr>
          <a:xfrm>
            <a:off x="4628831" y="4954969"/>
            <a:ext cx="466794"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D5B187BC-C87B-794B-8528-9C5DFC1F4DFD}"/>
              </a:ext>
            </a:extLst>
          </p:cNvPr>
          <p:cNvSpPr txBox="1"/>
          <p:nvPr/>
        </p:nvSpPr>
        <p:spPr>
          <a:xfrm>
            <a:off x="7689853" y="4954969"/>
            <a:ext cx="583814" cy="369332"/>
          </a:xfrm>
          <a:prstGeom prst="rect">
            <a:avLst/>
          </a:prstGeom>
          <a:noFill/>
        </p:spPr>
        <p:txBody>
          <a:bodyPr wrap="none" rtlCol="0">
            <a:spAutoFit/>
          </a:bodyPr>
          <a:lstStyle/>
          <a:p>
            <a:r>
              <a:rPr lang="en-US" dirty="0"/>
              <a:t>33%</a:t>
            </a:r>
          </a:p>
        </p:txBody>
      </p:sp>
    </p:spTree>
    <p:extLst>
      <p:ext uri="{BB962C8B-B14F-4D97-AF65-F5344CB8AC3E}">
        <p14:creationId xmlns:p14="http://schemas.microsoft.com/office/powerpoint/2010/main" val="4188480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2F5C4-4FA8-964A-92A0-3175471459D5}"/>
              </a:ext>
            </a:extLst>
          </p:cNvPr>
          <p:cNvSpPr>
            <a:spLocks noGrp="1"/>
          </p:cNvSpPr>
          <p:nvPr>
            <p:ph type="title"/>
          </p:nvPr>
        </p:nvSpPr>
        <p:spPr>
          <a:xfrm>
            <a:off x="838199" y="365125"/>
            <a:ext cx="11004395" cy="1325563"/>
          </a:xfrm>
        </p:spPr>
        <p:txBody>
          <a:bodyPr/>
          <a:lstStyle/>
          <a:p>
            <a:r>
              <a:rPr lang="en-US" dirty="0"/>
              <a:t>Plastic pollution has an unknown environmental impact</a:t>
            </a:r>
          </a:p>
        </p:txBody>
      </p:sp>
      <p:pic>
        <p:nvPicPr>
          <p:cNvPr id="1026" name="Picture 2" descr="The six-ton mammal was found on February 27 on the beach of Cabo de Palos.">
            <a:extLst>
              <a:ext uri="{FF2B5EF4-FFF2-40B4-BE49-F238E27FC236}">
                <a16:creationId xmlns:a16="http://schemas.microsoft.com/office/drawing/2014/main" id="{FCA9E948-1B70-2742-9132-CB385D79DF0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417" y="1803322"/>
            <a:ext cx="6074979" cy="3545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 Valle Wildlife Center found 64 lbs of plastic waste on a young sperm whale. ">
            <a:extLst>
              <a:ext uri="{FF2B5EF4-FFF2-40B4-BE49-F238E27FC236}">
                <a16:creationId xmlns:a16="http://schemas.microsoft.com/office/drawing/2014/main" id="{8D9EC067-3EAA-7F45-A35F-3343BFBB10F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9441" y="3429000"/>
            <a:ext cx="4923550" cy="27694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97A9FA-2F9A-5741-B69E-D71BA12263C0}"/>
              </a:ext>
            </a:extLst>
          </p:cNvPr>
          <p:cNvSpPr txBox="1"/>
          <p:nvPr/>
        </p:nvSpPr>
        <p:spPr>
          <a:xfrm>
            <a:off x="0" y="6596390"/>
            <a:ext cx="5158785" cy="261610"/>
          </a:xfrm>
          <a:prstGeom prst="rect">
            <a:avLst/>
          </a:prstGeom>
          <a:noFill/>
        </p:spPr>
        <p:txBody>
          <a:bodyPr wrap="none" rtlCol="0">
            <a:spAutoFit/>
          </a:bodyPr>
          <a:lstStyle/>
          <a:p>
            <a:r>
              <a:rPr lang="en-US" sz="1100" dirty="0"/>
              <a:t>https://</a:t>
            </a:r>
            <a:r>
              <a:rPr lang="en-US" sz="1100" dirty="0" err="1"/>
              <a:t>www.cnn.com</a:t>
            </a:r>
            <a:r>
              <a:rPr lang="en-US" sz="1100" dirty="0"/>
              <a:t>/2018/04/11/health/sperm-whale-plastic-waste-</a:t>
            </a:r>
            <a:r>
              <a:rPr lang="en-US" sz="1100" dirty="0" err="1"/>
              <a:t>trnd</a:t>
            </a:r>
            <a:r>
              <a:rPr lang="en-US" sz="1100" dirty="0"/>
              <a:t>/</a:t>
            </a:r>
            <a:r>
              <a:rPr lang="en-US" sz="1100" dirty="0" err="1"/>
              <a:t>index.html</a:t>
            </a:r>
            <a:endParaRPr lang="en-US" sz="1100" dirty="0"/>
          </a:p>
        </p:txBody>
      </p:sp>
      <p:grpSp>
        <p:nvGrpSpPr>
          <p:cNvPr id="3" name="Group 2">
            <a:extLst>
              <a:ext uri="{FF2B5EF4-FFF2-40B4-BE49-F238E27FC236}">
                <a16:creationId xmlns:a16="http://schemas.microsoft.com/office/drawing/2014/main" id="{C62DC2DB-0B09-E049-8FA2-9926DE5C4C3B}"/>
              </a:ext>
            </a:extLst>
          </p:cNvPr>
          <p:cNvGrpSpPr/>
          <p:nvPr/>
        </p:nvGrpSpPr>
        <p:grpSpPr>
          <a:xfrm>
            <a:off x="1060639" y="2034195"/>
            <a:ext cx="10795549" cy="4758762"/>
            <a:chOff x="1060639" y="2034195"/>
            <a:chExt cx="10795549" cy="4758762"/>
          </a:xfrm>
        </p:grpSpPr>
        <p:pic>
          <p:nvPicPr>
            <p:cNvPr id="5" name="Picture 4">
              <a:extLst>
                <a:ext uri="{FF2B5EF4-FFF2-40B4-BE49-F238E27FC236}">
                  <a16:creationId xmlns:a16="http://schemas.microsoft.com/office/drawing/2014/main" id="{417CE4BA-F21F-B44D-B684-1042EEF17F3D}"/>
                </a:ext>
              </a:extLst>
            </p:cNvPr>
            <p:cNvPicPr>
              <a:picLocks noChangeAspect="1"/>
            </p:cNvPicPr>
            <p:nvPr/>
          </p:nvPicPr>
          <p:blipFill>
            <a:blip r:embed="rId5"/>
            <a:stretch>
              <a:fillRect/>
            </a:stretch>
          </p:blipFill>
          <p:spPr>
            <a:xfrm>
              <a:off x="1060639" y="2034195"/>
              <a:ext cx="10070721" cy="3606345"/>
            </a:xfrm>
            <a:prstGeom prst="rect">
              <a:avLst/>
            </a:prstGeom>
          </p:spPr>
        </p:pic>
        <p:sp>
          <p:nvSpPr>
            <p:cNvPr id="6" name="TextBox 5">
              <a:extLst>
                <a:ext uri="{FF2B5EF4-FFF2-40B4-BE49-F238E27FC236}">
                  <a16:creationId xmlns:a16="http://schemas.microsoft.com/office/drawing/2014/main" id="{FEC565B9-81AA-6F42-8088-0BFC6D0BB84C}"/>
                </a:ext>
              </a:extLst>
            </p:cNvPr>
            <p:cNvSpPr txBox="1"/>
            <p:nvPr/>
          </p:nvSpPr>
          <p:spPr>
            <a:xfrm>
              <a:off x="7986715" y="6192793"/>
              <a:ext cx="3869473" cy="600164"/>
            </a:xfrm>
            <a:prstGeom prst="rect">
              <a:avLst/>
            </a:prstGeom>
            <a:noFill/>
          </p:spPr>
          <p:txBody>
            <a:bodyPr wrap="square" rtlCol="0">
              <a:spAutoFit/>
            </a:bodyPr>
            <a:lstStyle/>
            <a:p>
              <a:r>
                <a:rPr lang="en-US" sz="1100" dirty="0" err="1"/>
                <a:t>Rochman</a:t>
              </a:r>
              <a:r>
                <a:rPr lang="en-US" sz="1100" dirty="0"/>
                <a:t>, C. M. </a:t>
              </a:r>
              <a:r>
                <a:rPr lang="en-US" sz="1100" i="1" dirty="0"/>
                <a:t>et al.</a:t>
              </a:r>
              <a:r>
                <a:rPr lang="en-US" sz="1100" dirty="0"/>
                <a:t> The ecological impacts of marine debris: unraveling the demonstrated evidence from what is perceived. </a:t>
              </a:r>
              <a:r>
                <a:rPr lang="en-US" sz="1100" i="1" dirty="0"/>
                <a:t>Ecology</a:t>
              </a:r>
              <a:r>
                <a:rPr lang="en-US" sz="1100" dirty="0"/>
                <a:t> </a:t>
              </a:r>
              <a:r>
                <a:rPr lang="en-US" sz="1100" b="1" dirty="0"/>
                <a:t>97</a:t>
              </a:r>
              <a:r>
                <a:rPr lang="en-US" sz="1100" dirty="0"/>
                <a:t>, 302–312 (2016).</a:t>
              </a:r>
            </a:p>
          </p:txBody>
        </p:sp>
      </p:grpSp>
    </p:spTree>
    <p:extLst>
      <p:ext uri="{BB962C8B-B14F-4D97-AF65-F5344CB8AC3E}">
        <p14:creationId xmlns:p14="http://schemas.microsoft.com/office/powerpoint/2010/main" val="271626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F6CC-4489-DF45-82C9-444871B34F99}"/>
              </a:ext>
            </a:extLst>
          </p:cNvPr>
          <p:cNvSpPr>
            <a:spLocks noGrp="1"/>
          </p:cNvSpPr>
          <p:nvPr>
            <p:ph type="title"/>
          </p:nvPr>
        </p:nvSpPr>
        <p:spPr>
          <a:xfrm>
            <a:off x="4695824" y="250031"/>
            <a:ext cx="7134225" cy="1325563"/>
          </a:xfrm>
        </p:spPr>
        <p:txBody>
          <a:bodyPr>
            <a:normAutofit fontScale="90000"/>
          </a:bodyPr>
          <a:lstStyle/>
          <a:p>
            <a:r>
              <a:rPr lang="en-US" dirty="0"/>
              <a:t>All of this add up to a similar type of problem as climate change</a:t>
            </a:r>
          </a:p>
        </p:txBody>
      </p:sp>
      <p:pic>
        <p:nvPicPr>
          <p:cNvPr id="5122" name="Picture 2" descr="figure6">
            <a:extLst>
              <a:ext uri="{FF2B5EF4-FFF2-40B4-BE49-F238E27FC236}">
                <a16:creationId xmlns:a16="http://schemas.microsoft.com/office/drawing/2014/main" id="{4603F685-89E6-A845-8BF4-2BD1039600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91" y="61783"/>
            <a:ext cx="4527035" cy="67344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E892E-FBCC-1A48-B51F-FA45693BFCB9}"/>
              </a:ext>
            </a:extLst>
          </p:cNvPr>
          <p:cNvSpPr txBox="1"/>
          <p:nvPr/>
        </p:nvSpPr>
        <p:spPr>
          <a:xfrm>
            <a:off x="4567326" y="6427113"/>
            <a:ext cx="4610100" cy="430887"/>
          </a:xfrm>
          <a:prstGeom prst="rect">
            <a:avLst/>
          </a:prstGeom>
          <a:noFill/>
        </p:spPr>
        <p:txBody>
          <a:bodyPr wrap="square" rtlCol="0">
            <a:spAutoFit/>
          </a:bodyPr>
          <a:lstStyle/>
          <a:p>
            <a:r>
              <a:rPr lang="en-US" sz="1100" dirty="0" err="1">
                <a:effectLst/>
              </a:rPr>
              <a:t>Lebreton</a:t>
            </a:r>
            <a:r>
              <a:rPr lang="en-US" sz="1100" dirty="0">
                <a:effectLst/>
              </a:rPr>
              <a:t>, L., Egger, M. &amp; Slat, B. A global mass budget for positively buoyant </a:t>
            </a:r>
            <a:r>
              <a:rPr lang="en-US" sz="1100" dirty="0" err="1">
                <a:effectLst/>
              </a:rPr>
              <a:t>macroplastic</a:t>
            </a:r>
            <a:r>
              <a:rPr lang="en-US" sz="1100" dirty="0">
                <a:effectLst/>
              </a:rPr>
              <a:t> debris in the ocean. </a:t>
            </a:r>
            <a:r>
              <a:rPr lang="en-US" sz="1100" i="1" dirty="0">
                <a:effectLst/>
              </a:rPr>
              <a:t>Sci. Rep.</a:t>
            </a:r>
            <a:r>
              <a:rPr lang="en-US" sz="1100" dirty="0">
                <a:effectLst/>
              </a:rPr>
              <a:t> </a:t>
            </a:r>
            <a:r>
              <a:rPr lang="en-US" sz="1100" b="1" dirty="0">
                <a:effectLst/>
              </a:rPr>
              <a:t>9</a:t>
            </a:r>
            <a:r>
              <a:rPr lang="en-US" sz="1100" dirty="0">
                <a:effectLst/>
              </a:rPr>
              <a:t>, 1–10 (2019).</a:t>
            </a:r>
          </a:p>
        </p:txBody>
      </p:sp>
      <p:grpSp>
        <p:nvGrpSpPr>
          <p:cNvPr id="3" name="Group 2">
            <a:extLst>
              <a:ext uri="{FF2B5EF4-FFF2-40B4-BE49-F238E27FC236}">
                <a16:creationId xmlns:a16="http://schemas.microsoft.com/office/drawing/2014/main" id="{A48A8D6E-0DA5-174F-822F-6C790AA15EAE}"/>
              </a:ext>
            </a:extLst>
          </p:cNvPr>
          <p:cNvGrpSpPr/>
          <p:nvPr/>
        </p:nvGrpSpPr>
        <p:grpSpPr>
          <a:xfrm>
            <a:off x="4602955" y="2343299"/>
            <a:ext cx="6934201" cy="2456423"/>
            <a:chOff x="4602955" y="2343299"/>
            <a:chExt cx="6934201" cy="2456423"/>
          </a:xfrm>
        </p:grpSpPr>
        <p:sp>
          <p:nvSpPr>
            <p:cNvPr id="7" name="TextBox 6">
              <a:extLst>
                <a:ext uri="{FF2B5EF4-FFF2-40B4-BE49-F238E27FC236}">
                  <a16:creationId xmlns:a16="http://schemas.microsoft.com/office/drawing/2014/main" id="{EAB7020F-F5FD-F942-AAE9-92AB13177EB7}"/>
                </a:ext>
              </a:extLst>
            </p:cNvPr>
            <p:cNvSpPr txBox="1"/>
            <p:nvPr/>
          </p:nvSpPr>
          <p:spPr>
            <a:xfrm>
              <a:off x="4695824" y="2343299"/>
              <a:ext cx="6748464" cy="2308324"/>
            </a:xfrm>
            <a:prstGeom prst="rect">
              <a:avLst/>
            </a:prstGeom>
            <a:noFill/>
          </p:spPr>
          <p:txBody>
            <a:bodyPr wrap="square" rtlCol="0">
              <a:spAutoFit/>
            </a:bodyPr>
            <a:lstStyle/>
            <a:p>
              <a:pPr algn="just"/>
              <a:r>
                <a:rPr lang="en-US" dirty="0"/>
                <a:t>﻿”The same properties that make plastics so versatile in innumerable applications—durability and resistance to degradation—make these materials difficult or impossible for nature to assimilate. Thus, without a well-designed and tailor-made management strategy for end-of-life plastics, humans are conducting a singular uncontrolled experiment on a global scale, in which billions of metric tons of material will accumulate across all major terrestrial and aquatic ecosystems on the planet.”</a:t>
              </a:r>
            </a:p>
          </p:txBody>
        </p:sp>
        <p:sp>
          <p:nvSpPr>
            <p:cNvPr id="10" name="TextBox 9">
              <a:extLst>
                <a:ext uri="{FF2B5EF4-FFF2-40B4-BE49-F238E27FC236}">
                  <a16:creationId xmlns:a16="http://schemas.microsoft.com/office/drawing/2014/main" id="{6B9552CC-7CF1-2547-A861-FA3176A4D5C5}"/>
                </a:ext>
              </a:extLst>
            </p:cNvPr>
            <p:cNvSpPr txBox="1"/>
            <p:nvPr/>
          </p:nvSpPr>
          <p:spPr>
            <a:xfrm>
              <a:off x="4602955" y="4538112"/>
              <a:ext cx="6934201" cy="261610"/>
            </a:xfrm>
            <a:prstGeom prst="rect">
              <a:avLst/>
            </a:prstGeom>
            <a:noFill/>
          </p:spPr>
          <p:txBody>
            <a:bodyPr wrap="square" rtlCol="0">
              <a:spAutoFit/>
            </a:bodyPr>
            <a:lstStyle/>
            <a:p>
              <a:r>
                <a:rPr lang="en-US" sz="1100" dirty="0">
                  <a:effectLst/>
                </a:rPr>
                <a:t>Geyer, R., </a:t>
              </a:r>
              <a:r>
                <a:rPr lang="en-US" sz="1100" dirty="0" err="1">
                  <a:effectLst/>
                </a:rPr>
                <a:t>Jambeck</a:t>
              </a:r>
              <a:r>
                <a:rPr lang="en-US" sz="1100" dirty="0">
                  <a:effectLst/>
                </a:rPr>
                <a:t>, J. R. &amp; Law, K. L. Production, use, and fate of all plastics ever made. </a:t>
              </a:r>
              <a:r>
                <a:rPr lang="en-US" sz="1100" i="1" dirty="0">
                  <a:effectLst/>
                </a:rPr>
                <a:t>Sci. Adv.</a:t>
              </a:r>
              <a:r>
                <a:rPr lang="en-US" sz="1100" dirty="0">
                  <a:effectLst/>
                </a:rPr>
                <a:t> </a:t>
              </a:r>
              <a:r>
                <a:rPr lang="en-US" sz="1100" b="1" dirty="0">
                  <a:effectLst/>
                </a:rPr>
                <a:t>3</a:t>
              </a:r>
              <a:r>
                <a:rPr lang="en-US" sz="1100" dirty="0">
                  <a:effectLst/>
                </a:rPr>
                <a:t>, e1700782 (2017).</a:t>
              </a:r>
            </a:p>
          </p:txBody>
        </p:sp>
      </p:grpSp>
    </p:spTree>
    <p:extLst>
      <p:ext uri="{BB962C8B-B14F-4D97-AF65-F5344CB8AC3E}">
        <p14:creationId xmlns:p14="http://schemas.microsoft.com/office/powerpoint/2010/main" val="174637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02F6-6374-EC48-88DA-4EDC2C98A48B}"/>
              </a:ext>
            </a:extLst>
          </p:cNvPr>
          <p:cNvSpPr>
            <a:spLocks noGrp="1"/>
          </p:cNvSpPr>
          <p:nvPr>
            <p:ph type="title"/>
          </p:nvPr>
        </p:nvSpPr>
        <p:spPr>
          <a:xfrm>
            <a:off x="0" y="564122"/>
            <a:ext cx="6657592" cy="1325563"/>
          </a:xfrm>
        </p:spPr>
        <p:txBody>
          <a:bodyPr>
            <a:normAutofit fontScale="90000"/>
          </a:bodyPr>
          <a:lstStyle/>
          <a:p>
            <a:r>
              <a:rPr lang="en-US" dirty="0"/>
              <a:t>Materials science can be used to make more easily degraded plastic, but at a performance cost</a:t>
            </a:r>
          </a:p>
        </p:txBody>
      </p:sp>
      <p:pic>
        <p:nvPicPr>
          <p:cNvPr id="4" name="Picture 3">
            <a:extLst>
              <a:ext uri="{FF2B5EF4-FFF2-40B4-BE49-F238E27FC236}">
                <a16:creationId xmlns:a16="http://schemas.microsoft.com/office/drawing/2014/main" id="{AAFA683B-3E43-554C-A82B-FA5C557DFD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9984" y="2324582"/>
            <a:ext cx="4014978" cy="4055741"/>
          </a:xfrm>
          <a:prstGeom prst="rect">
            <a:avLst/>
          </a:prstGeom>
        </p:spPr>
      </p:pic>
      <p:sp>
        <p:nvSpPr>
          <p:cNvPr id="5" name="TextBox 4">
            <a:extLst>
              <a:ext uri="{FF2B5EF4-FFF2-40B4-BE49-F238E27FC236}">
                <a16:creationId xmlns:a16="http://schemas.microsoft.com/office/drawing/2014/main" id="{5B92DFC7-3273-2A43-BB82-E9350BE719A7}"/>
              </a:ext>
            </a:extLst>
          </p:cNvPr>
          <p:cNvSpPr txBox="1"/>
          <p:nvPr/>
        </p:nvSpPr>
        <p:spPr>
          <a:xfrm>
            <a:off x="0" y="6596390"/>
            <a:ext cx="6657592" cy="261610"/>
          </a:xfrm>
          <a:prstGeom prst="rect">
            <a:avLst/>
          </a:prstGeom>
          <a:noFill/>
        </p:spPr>
        <p:txBody>
          <a:bodyPr wrap="none" rtlCol="0">
            <a:spAutoFit/>
          </a:bodyPr>
          <a:lstStyle/>
          <a:p>
            <a:r>
              <a:rPr lang="en-US" sz="1100" dirty="0" err="1">
                <a:effectLst/>
              </a:rPr>
              <a:t>Chamas</a:t>
            </a:r>
            <a:r>
              <a:rPr lang="en-US" sz="1100" dirty="0">
                <a:effectLst/>
              </a:rPr>
              <a:t>, A. </a:t>
            </a:r>
            <a:r>
              <a:rPr lang="en-US" sz="1100" i="1" dirty="0">
                <a:effectLst/>
              </a:rPr>
              <a:t>et al.</a:t>
            </a:r>
            <a:r>
              <a:rPr lang="en-US" sz="1100" dirty="0">
                <a:effectLst/>
              </a:rPr>
              <a:t> Degradation Rates of Plastics in the Environment. </a:t>
            </a:r>
            <a:r>
              <a:rPr lang="en-US" sz="1100" i="1" dirty="0">
                <a:effectLst/>
              </a:rPr>
              <a:t>ACS Sustain. Chem. Eng.</a:t>
            </a:r>
            <a:r>
              <a:rPr lang="en-US" sz="1100" dirty="0">
                <a:effectLst/>
              </a:rPr>
              <a:t> </a:t>
            </a:r>
            <a:r>
              <a:rPr lang="en-US" sz="1100" b="1" dirty="0">
                <a:effectLst/>
              </a:rPr>
              <a:t>8</a:t>
            </a:r>
            <a:r>
              <a:rPr lang="en-US" sz="1100" dirty="0">
                <a:effectLst/>
              </a:rPr>
              <a:t>, 3494–3511 (2020).</a:t>
            </a:r>
          </a:p>
        </p:txBody>
      </p:sp>
      <p:pic>
        <p:nvPicPr>
          <p:cNvPr id="6" name="Picture 5">
            <a:extLst>
              <a:ext uri="{FF2B5EF4-FFF2-40B4-BE49-F238E27FC236}">
                <a16:creationId xmlns:a16="http://schemas.microsoft.com/office/drawing/2014/main" id="{A111226B-3973-5A49-8A57-55F7871737AC}"/>
              </a:ext>
            </a:extLst>
          </p:cNvPr>
          <p:cNvPicPr>
            <a:picLocks noChangeAspect="1"/>
          </p:cNvPicPr>
          <p:nvPr/>
        </p:nvPicPr>
        <p:blipFill>
          <a:blip r:embed="rId4"/>
          <a:stretch>
            <a:fillRect/>
          </a:stretch>
        </p:blipFill>
        <p:spPr>
          <a:xfrm>
            <a:off x="6657592" y="769542"/>
            <a:ext cx="5265890" cy="2920869"/>
          </a:xfrm>
          <a:prstGeom prst="rect">
            <a:avLst/>
          </a:prstGeom>
        </p:spPr>
      </p:pic>
      <p:pic>
        <p:nvPicPr>
          <p:cNvPr id="7" name="Picture 6">
            <a:extLst>
              <a:ext uri="{FF2B5EF4-FFF2-40B4-BE49-F238E27FC236}">
                <a16:creationId xmlns:a16="http://schemas.microsoft.com/office/drawing/2014/main" id="{07097FBE-AA65-C34A-8A22-7B391BD08B91}"/>
              </a:ext>
            </a:extLst>
          </p:cNvPr>
          <p:cNvPicPr>
            <a:picLocks noChangeAspect="1"/>
          </p:cNvPicPr>
          <p:nvPr/>
        </p:nvPicPr>
        <p:blipFill>
          <a:blip r:embed="rId5"/>
          <a:stretch>
            <a:fillRect/>
          </a:stretch>
        </p:blipFill>
        <p:spPr>
          <a:xfrm>
            <a:off x="7137039" y="3833291"/>
            <a:ext cx="4540802" cy="2792878"/>
          </a:xfrm>
          <a:prstGeom prst="rect">
            <a:avLst/>
          </a:prstGeom>
        </p:spPr>
      </p:pic>
    </p:spTree>
    <p:extLst>
      <p:ext uri="{BB962C8B-B14F-4D97-AF65-F5344CB8AC3E}">
        <p14:creationId xmlns:p14="http://schemas.microsoft.com/office/powerpoint/2010/main" val="2084359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7F482-DF66-B347-8C2F-02443F96D08F}"/>
              </a:ext>
            </a:extLst>
          </p:cNvPr>
          <p:cNvSpPr>
            <a:spLocks noGrp="1"/>
          </p:cNvSpPr>
          <p:nvPr>
            <p:ph type="title"/>
          </p:nvPr>
        </p:nvSpPr>
        <p:spPr/>
        <p:txBody>
          <a:bodyPr/>
          <a:lstStyle/>
          <a:p>
            <a:r>
              <a:rPr lang="en-US" dirty="0"/>
              <a:t>Even biodegradable plastics can be extremely long-lived in the environment</a:t>
            </a:r>
          </a:p>
        </p:txBody>
      </p:sp>
      <p:pic>
        <p:nvPicPr>
          <p:cNvPr id="6146" name="Picture 2" descr="Figure 1">
            <a:extLst>
              <a:ext uri="{FF2B5EF4-FFF2-40B4-BE49-F238E27FC236}">
                <a16:creationId xmlns:a16="http://schemas.microsoft.com/office/drawing/2014/main" id="{179EAF75-3E67-E945-ADED-C64443CCE0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421" y="1690687"/>
            <a:ext cx="9037719" cy="46815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27A066-4B05-404C-8940-E486F0FEF4C1}"/>
              </a:ext>
            </a:extLst>
          </p:cNvPr>
          <p:cNvSpPr txBox="1"/>
          <p:nvPr/>
        </p:nvSpPr>
        <p:spPr>
          <a:xfrm>
            <a:off x="0" y="6596390"/>
            <a:ext cx="6657592" cy="261610"/>
          </a:xfrm>
          <a:prstGeom prst="rect">
            <a:avLst/>
          </a:prstGeom>
          <a:noFill/>
        </p:spPr>
        <p:txBody>
          <a:bodyPr wrap="none" rtlCol="0">
            <a:spAutoFit/>
          </a:bodyPr>
          <a:lstStyle/>
          <a:p>
            <a:r>
              <a:rPr lang="en-US" sz="1100" dirty="0" err="1">
                <a:effectLst/>
              </a:rPr>
              <a:t>Chamas</a:t>
            </a:r>
            <a:r>
              <a:rPr lang="en-US" sz="1100" dirty="0">
                <a:effectLst/>
              </a:rPr>
              <a:t>, A. </a:t>
            </a:r>
            <a:r>
              <a:rPr lang="en-US" sz="1100" i="1" dirty="0">
                <a:effectLst/>
              </a:rPr>
              <a:t>et al.</a:t>
            </a:r>
            <a:r>
              <a:rPr lang="en-US" sz="1100" dirty="0">
                <a:effectLst/>
              </a:rPr>
              <a:t> Degradation Rates of Plastics in the Environment. </a:t>
            </a:r>
            <a:r>
              <a:rPr lang="en-US" sz="1100" i="1" dirty="0">
                <a:effectLst/>
              </a:rPr>
              <a:t>ACS Sustain. Chem. Eng.</a:t>
            </a:r>
            <a:r>
              <a:rPr lang="en-US" sz="1100" dirty="0">
                <a:effectLst/>
              </a:rPr>
              <a:t> </a:t>
            </a:r>
            <a:r>
              <a:rPr lang="en-US" sz="1100" b="1" dirty="0">
                <a:effectLst/>
              </a:rPr>
              <a:t>8</a:t>
            </a:r>
            <a:r>
              <a:rPr lang="en-US" sz="1100" dirty="0">
                <a:effectLst/>
              </a:rPr>
              <a:t>, 3494–3511 (2020).</a:t>
            </a:r>
          </a:p>
        </p:txBody>
      </p:sp>
      <p:pic>
        <p:nvPicPr>
          <p:cNvPr id="3" name="Picture 2">
            <a:extLst>
              <a:ext uri="{FF2B5EF4-FFF2-40B4-BE49-F238E27FC236}">
                <a16:creationId xmlns:a16="http://schemas.microsoft.com/office/drawing/2014/main" id="{A1360D7D-A6ED-9B4B-A799-49F036ADFE68}"/>
              </a:ext>
            </a:extLst>
          </p:cNvPr>
          <p:cNvPicPr>
            <a:picLocks noChangeAspect="1"/>
          </p:cNvPicPr>
          <p:nvPr/>
        </p:nvPicPr>
        <p:blipFill>
          <a:blip r:embed="rId4"/>
          <a:stretch>
            <a:fillRect/>
          </a:stretch>
        </p:blipFill>
        <p:spPr>
          <a:xfrm>
            <a:off x="9512300" y="1930400"/>
            <a:ext cx="1092200" cy="1930400"/>
          </a:xfrm>
          <a:prstGeom prst="rect">
            <a:avLst/>
          </a:prstGeom>
        </p:spPr>
      </p:pic>
    </p:spTree>
    <p:extLst>
      <p:ext uri="{BB962C8B-B14F-4D97-AF65-F5344CB8AC3E}">
        <p14:creationId xmlns:p14="http://schemas.microsoft.com/office/powerpoint/2010/main" val="3107768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B7E6-8193-5043-BAAE-D07B25B4D53F}"/>
              </a:ext>
            </a:extLst>
          </p:cNvPr>
          <p:cNvSpPr>
            <a:spLocks noGrp="1"/>
          </p:cNvSpPr>
          <p:nvPr>
            <p:ph type="title"/>
          </p:nvPr>
        </p:nvSpPr>
        <p:spPr/>
        <p:txBody>
          <a:bodyPr/>
          <a:lstStyle/>
          <a:p>
            <a:r>
              <a:rPr lang="en-US" dirty="0"/>
              <a:t>Plastic production is growing exponentially, mostly PE and PP</a:t>
            </a:r>
          </a:p>
        </p:txBody>
      </p:sp>
      <p:pic>
        <p:nvPicPr>
          <p:cNvPr id="4" name="Picture 3">
            <a:extLst>
              <a:ext uri="{FF2B5EF4-FFF2-40B4-BE49-F238E27FC236}">
                <a16:creationId xmlns:a16="http://schemas.microsoft.com/office/drawing/2014/main" id="{A0D3BA28-AB3E-6F45-A9F5-08ED80C0D2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60" y="2211377"/>
            <a:ext cx="6173118" cy="3450214"/>
          </a:xfrm>
          <a:prstGeom prst="rect">
            <a:avLst/>
          </a:prstGeom>
        </p:spPr>
      </p:pic>
      <p:pic>
        <p:nvPicPr>
          <p:cNvPr id="5" name="Picture 4">
            <a:extLst>
              <a:ext uri="{FF2B5EF4-FFF2-40B4-BE49-F238E27FC236}">
                <a16:creationId xmlns:a16="http://schemas.microsoft.com/office/drawing/2014/main" id="{19396FD2-061C-A443-8949-E1100E4BBC2F}"/>
              </a:ext>
            </a:extLst>
          </p:cNvPr>
          <p:cNvPicPr>
            <a:picLocks noChangeAspect="1"/>
          </p:cNvPicPr>
          <p:nvPr/>
        </p:nvPicPr>
        <p:blipFill>
          <a:blip r:embed="rId4"/>
          <a:stretch>
            <a:fillRect/>
          </a:stretch>
        </p:blipFill>
        <p:spPr>
          <a:xfrm>
            <a:off x="5986640" y="2130937"/>
            <a:ext cx="6270491" cy="3530654"/>
          </a:xfrm>
          <a:prstGeom prst="rect">
            <a:avLst/>
          </a:prstGeom>
        </p:spPr>
      </p:pic>
      <p:sp>
        <p:nvSpPr>
          <p:cNvPr id="3" name="TextBox 2">
            <a:extLst>
              <a:ext uri="{FF2B5EF4-FFF2-40B4-BE49-F238E27FC236}">
                <a16:creationId xmlns:a16="http://schemas.microsoft.com/office/drawing/2014/main" id="{6F68769D-7248-F040-89FF-7DAB735EBA2B}"/>
              </a:ext>
            </a:extLst>
          </p:cNvPr>
          <p:cNvSpPr txBox="1"/>
          <p:nvPr/>
        </p:nvSpPr>
        <p:spPr>
          <a:xfrm>
            <a:off x="2073591" y="1929417"/>
            <a:ext cx="1899815" cy="369332"/>
          </a:xfrm>
          <a:prstGeom prst="rect">
            <a:avLst/>
          </a:prstGeom>
          <a:noFill/>
        </p:spPr>
        <p:txBody>
          <a:bodyPr wrap="none" rtlCol="0">
            <a:spAutoFit/>
          </a:bodyPr>
          <a:lstStyle/>
          <a:p>
            <a:r>
              <a:rPr lang="en-US" dirty="0"/>
              <a:t>Production by Use</a:t>
            </a:r>
          </a:p>
        </p:txBody>
      </p:sp>
      <p:sp>
        <p:nvSpPr>
          <p:cNvPr id="7" name="TextBox 6">
            <a:extLst>
              <a:ext uri="{FF2B5EF4-FFF2-40B4-BE49-F238E27FC236}">
                <a16:creationId xmlns:a16="http://schemas.microsoft.com/office/drawing/2014/main" id="{275C7DA6-B742-744C-B862-3569CE225893}"/>
              </a:ext>
            </a:extLst>
          </p:cNvPr>
          <p:cNvSpPr txBox="1"/>
          <p:nvPr/>
        </p:nvSpPr>
        <p:spPr>
          <a:xfrm>
            <a:off x="8616281" y="1929417"/>
            <a:ext cx="1990353" cy="369332"/>
          </a:xfrm>
          <a:prstGeom prst="rect">
            <a:avLst/>
          </a:prstGeom>
          <a:noFill/>
        </p:spPr>
        <p:txBody>
          <a:bodyPr wrap="none" rtlCol="0">
            <a:spAutoFit/>
          </a:bodyPr>
          <a:lstStyle/>
          <a:p>
            <a:r>
              <a:rPr lang="en-US" dirty="0"/>
              <a:t>Production by Type</a:t>
            </a:r>
          </a:p>
        </p:txBody>
      </p:sp>
      <p:pic>
        <p:nvPicPr>
          <p:cNvPr id="2050" name="Picture 2" descr="Skeletal formula of a ris monomer">
            <a:extLst>
              <a:ext uri="{FF2B5EF4-FFF2-40B4-BE49-F238E27FC236}">
                <a16:creationId xmlns:a16="http://schemas.microsoft.com/office/drawing/2014/main" id="{1653879D-BE3F-F44D-82D9-617FE079B47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1079" y="5791094"/>
            <a:ext cx="1110866" cy="10669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lypropylene">
            <a:extLst>
              <a:ext uri="{FF2B5EF4-FFF2-40B4-BE49-F238E27FC236}">
                <a16:creationId xmlns:a16="http://schemas.microsoft.com/office/drawing/2014/main" id="{E48BF109-025A-E44D-8659-E258C2FFBAA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06634" y="5792075"/>
            <a:ext cx="1110866" cy="988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2FEF165-0ECA-F241-A498-5AA892549C16}"/>
              </a:ext>
            </a:extLst>
          </p:cNvPr>
          <p:cNvSpPr txBox="1"/>
          <p:nvPr/>
        </p:nvSpPr>
        <p:spPr>
          <a:xfrm>
            <a:off x="5378287" y="6101840"/>
            <a:ext cx="1463542" cy="369332"/>
          </a:xfrm>
          <a:prstGeom prst="rect">
            <a:avLst/>
          </a:prstGeom>
          <a:noFill/>
        </p:spPr>
        <p:txBody>
          <a:bodyPr wrap="none" rtlCol="0">
            <a:spAutoFit/>
          </a:bodyPr>
          <a:lstStyle/>
          <a:p>
            <a:r>
              <a:rPr lang="en-US" dirty="0"/>
              <a:t>polyethylene:</a:t>
            </a:r>
          </a:p>
        </p:txBody>
      </p:sp>
      <p:sp>
        <p:nvSpPr>
          <p:cNvPr id="11" name="TextBox 10">
            <a:extLst>
              <a:ext uri="{FF2B5EF4-FFF2-40B4-BE49-F238E27FC236}">
                <a16:creationId xmlns:a16="http://schemas.microsoft.com/office/drawing/2014/main" id="{5E7DEB5E-9376-BE4F-BBC1-F17CE320381C}"/>
              </a:ext>
            </a:extLst>
          </p:cNvPr>
          <p:cNvSpPr txBox="1"/>
          <p:nvPr/>
        </p:nvSpPr>
        <p:spPr>
          <a:xfrm>
            <a:off x="9080032" y="6101839"/>
            <a:ext cx="1598451" cy="369332"/>
          </a:xfrm>
          <a:prstGeom prst="rect">
            <a:avLst/>
          </a:prstGeom>
          <a:noFill/>
        </p:spPr>
        <p:txBody>
          <a:bodyPr wrap="none" rtlCol="0">
            <a:spAutoFit/>
          </a:bodyPr>
          <a:lstStyle/>
          <a:p>
            <a:r>
              <a:rPr lang="en-US" dirty="0"/>
              <a:t>polypropylene:</a:t>
            </a:r>
          </a:p>
        </p:txBody>
      </p:sp>
      <p:sp>
        <p:nvSpPr>
          <p:cNvPr id="12" name="TextBox 11">
            <a:extLst>
              <a:ext uri="{FF2B5EF4-FFF2-40B4-BE49-F238E27FC236}">
                <a16:creationId xmlns:a16="http://schemas.microsoft.com/office/drawing/2014/main" id="{A5D1D274-6D22-B147-8889-60DF1A80E6AF}"/>
              </a:ext>
            </a:extLst>
          </p:cNvPr>
          <p:cNvSpPr txBox="1"/>
          <p:nvPr/>
        </p:nvSpPr>
        <p:spPr>
          <a:xfrm>
            <a:off x="-63060" y="6596390"/>
            <a:ext cx="6857968" cy="261610"/>
          </a:xfrm>
          <a:prstGeom prst="rect">
            <a:avLst/>
          </a:prstGeom>
          <a:noFill/>
        </p:spPr>
        <p:txBody>
          <a:bodyPr wrap="none" rtlCol="0">
            <a:spAutoFit/>
          </a:bodyPr>
          <a:lstStyle/>
          <a:p>
            <a:r>
              <a:rPr lang="en-US" sz="1100" dirty="0">
                <a:effectLst/>
              </a:rPr>
              <a:t>Geyer, R., </a:t>
            </a:r>
            <a:r>
              <a:rPr lang="en-US" sz="1100" dirty="0" err="1">
                <a:effectLst/>
              </a:rPr>
              <a:t>Jambeck</a:t>
            </a:r>
            <a:r>
              <a:rPr lang="en-US" sz="1100" dirty="0">
                <a:effectLst/>
              </a:rPr>
              <a:t>, J. R. &amp; Law, K. L. Production, use, and fate of all plastics ever made. </a:t>
            </a:r>
            <a:r>
              <a:rPr lang="en-US" sz="1100" i="1" dirty="0">
                <a:effectLst/>
              </a:rPr>
              <a:t>Sci. Adv.</a:t>
            </a:r>
            <a:r>
              <a:rPr lang="en-US" sz="1100" dirty="0">
                <a:effectLst/>
              </a:rPr>
              <a:t> </a:t>
            </a:r>
            <a:r>
              <a:rPr lang="en-US" sz="1100" b="1" dirty="0">
                <a:effectLst/>
              </a:rPr>
              <a:t>3</a:t>
            </a:r>
            <a:r>
              <a:rPr lang="en-US" sz="1100" dirty="0">
                <a:effectLst/>
              </a:rPr>
              <a:t>, e1700782 (2017).</a:t>
            </a:r>
          </a:p>
        </p:txBody>
      </p:sp>
      <p:sp>
        <p:nvSpPr>
          <p:cNvPr id="9" name="TextBox 8">
            <a:extLst>
              <a:ext uri="{FF2B5EF4-FFF2-40B4-BE49-F238E27FC236}">
                <a16:creationId xmlns:a16="http://schemas.microsoft.com/office/drawing/2014/main" id="{55F359E7-F1A0-B54A-BFC5-369F8EFCBFE9}"/>
              </a:ext>
            </a:extLst>
          </p:cNvPr>
          <p:cNvSpPr txBox="1"/>
          <p:nvPr/>
        </p:nvSpPr>
        <p:spPr>
          <a:xfrm>
            <a:off x="3526717" y="2710328"/>
            <a:ext cx="1731693" cy="523220"/>
          </a:xfrm>
          <a:prstGeom prst="rect">
            <a:avLst/>
          </a:prstGeom>
          <a:noFill/>
        </p:spPr>
        <p:txBody>
          <a:bodyPr wrap="square" rtlCol="0">
            <a:spAutoFit/>
          </a:bodyPr>
          <a:lstStyle/>
          <a:p>
            <a:r>
              <a:rPr lang="en-US" sz="1400" dirty="0"/>
              <a:t>Historical 4 to 8% annual growth rate</a:t>
            </a:r>
          </a:p>
        </p:txBody>
      </p:sp>
    </p:spTree>
    <p:extLst>
      <p:ext uri="{BB962C8B-B14F-4D97-AF65-F5344CB8AC3E}">
        <p14:creationId xmlns:p14="http://schemas.microsoft.com/office/powerpoint/2010/main" val="383318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EAEB-5482-6149-BD90-BE39DC0C1C11}"/>
              </a:ext>
            </a:extLst>
          </p:cNvPr>
          <p:cNvSpPr>
            <a:spLocks noGrp="1"/>
          </p:cNvSpPr>
          <p:nvPr>
            <p:ph type="title"/>
          </p:nvPr>
        </p:nvSpPr>
        <p:spPr>
          <a:xfrm>
            <a:off x="448280" y="-29829"/>
            <a:ext cx="11295440" cy="1325563"/>
          </a:xfrm>
        </p:spPr>
        <p:txBody>
          <a:bodyPr/>
          <a:lstStyle/>
          <a:p>
            <a:r>
              <a:rPr lang="en-US" dirty="0"/>
              <a:t>Waste generation is also growing exponentially</a:t>
            </a:r>
          </a:p>
        </p:txBody>
      </p:sp>
      <p:pic>
        <p:nvPicPr>
          <p:cNvPr id="1026" name="Picture 2">
            <a:extLst>
              <a:ext uri="{FF2B5EF4-FFF2-40B4-BE49-F238E27FC236}">
                <a16:creationId xmlns:a16="http://schemas.microsoft.com/office/drawing/2014/main" id="{8371954C-BC36-3841-9C56-38401CCBC7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664" y="1295734"/>
            <a:ext cx="8209306" cy="5285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ABB109-D9A2-2D45-9155-FB182BA1F275}"/>
              </a:ext>
            </a:extLst>
          </p:cNvPr>
          <p:cNvSpPr txBox="1"/>
          <p:nvPr/>
        </p:nvSpPr>
        <p:spPr>
          <a:xfrm>
            <a:off x="728031" y="6596390"/>
            <a:ext cx="6857968" cy="261610"/>
          </a:xfrm>
          <a:prstGeom prst="rect">
            <a:avLst/>
          </a:prstGeom>
          <a:noFill/>
        </p:spPr>
        <p:txBody>
          <a:bodyPr wrap="none" rtlCol="0">
            <a:spAutoFit/>
          </a:bodyPr>
          <a:lstStyle/>
          <a:p>
            <a:r>
              <a:rPr lang="en-US" sz="1100" dirty="0">
                <a:effectLst/>
              </a:rPr>
              <a:t>Geyer, R., </a:t>
            </a:r>
            <a:r>
              <a:rPr lang="en-US" sz="1100" dirty="0" err="1">
                <a:effectLst/>
              </a:rPr>
              <a:t>Jambeck</a:t>
            </a:r>
            <a:r>
              <a:rPr lang="en-US" sz="1100" dirty="0">
                <a:effectLst/>
              </a:rPr>
              <a:t>, J. R. &amp; Law, K. L. Production, use, and fate of all plastics ever made. </a:t>
            </a:r>
            <a:r>
              <a:rPr lang="en-US" sz="1100" i="1" dirty="0">
                <a:effectLst/>
              </a:rPr>
              <a:t>Sci. Adv.</a:t>
            </a:r>
            <a:r>
              <a:rPr lang="en-US" sz="1100" dirty="0">
                <a:effectLst/>
              </a:rPr>
              <a:t> </a:t>
            </a:r>
            <a:r>
              <a:rPr lang="en-US" sz="1100" b="1" dirty="0">
                <a:effectLst/>
              </a:rPr>
              <a:t>3</a:t>
            </a:r>
            <a:r>
              <a:rPr lang="en-US" sz="1100" dirty="0">
                <a:effectLst/>
              </a:rPr>
              <a:t>, e1700782 (2017).</a:t>
            </a:r>
          </a:p>
        </p:txBody>
      </p:sp>
      <p:sp>
        <p:nvSpPr>
          <p:cNvPr id="6" name="TextBox 5">
            <a:extLst>
              <a:ext uri="{FF2B5EF4-FFF2-40B4-BE49-F238E27FC236}">
                <a16:creationId xmlns:a16="http://schemas.microsoft.com/office/drawing/2014/main" id="{AAAC111C-E52F-D841-8BF1-5433D5B7B428}"/>
              </a:ext>
            </a:extLst>
          </p:cNvPr>
          <p:cNvSpPr txBox="1"/>
          <p:nvPr/>
        </p:nvSpPr>
        <p:spPr>
          <a:xfrm>
            <a:off x="2999277" y="4737252"/>
            <a:ext cx="1362040" cy="369332"/>
          </a:xfrm>
          <a:prstGeom prst="rect">
            <a:avLst/>
          </a:prstGeom>
          <a:noFill/>
        </p:spPr>
        <p:txBody>
          <a:bodyPr wrap="none" rtlCol="0">
            <a:spAutoFit/>
          </a:bodyPr>
          <a:lstStyle/>
          <a:p>
            <a:r>
              <a:rPr lang="en-US" dirty="0"/>
              <a:t>You are here</a:t>
            </a:r>
          </a:p>
        </p:txBody>
      </p:sp>
      <p:cxnSp>
        <p:nvCxnSpPr>
          <p:cNvPr id="8" name="Straight Arrow Connector 7">
            <a:extLst>
              <a:ext uri="{FF2B5EF4-FFF2-40B4-BE49-F238E27FC236}">
                <a16:creationId xmlns:a16="http://schemas.microsoft.com/office/drawing/2014/main" id="{60132ACA-12E3-AD4B-A63A-C8F44BB96C75}"/>
              </a:ext>
            </a:extLst>
          </p:cNvPr>
          <p:cNvCxnSpPr>
            <a:stCxn id="6" idx="3"/>
          </p:cNvCxnSpPr>
          <p:nvPr/>
        </p:nvCxnSpPr>
        <p:spPr>
          <a:xfrm>
            <a:off x="4361317" y="4921918"/>
            <a:ext cx="728476" cy="31109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89FF84AF-DBDC-FA4F-AFF8-0C8902234782}"/>
              </a:ext>
            </a:extLst>
          </p:cNvPr>
          <p:cNvSpPr txBox="1"/>
          <p:nvPr/>
        </p:nvSpPr>
        <p:spPr>
          <a:xfrm>
            <a:off x="3459587" y="3981796"/>
            <a:ext cx="1853392" cy="369332"/>
          </a:xfrm>
          <a:prstGeom prst="rect">
            <a:avLst/>
          </a:prstGeom>
          <a:noFill/>
        </p:spPr>
        <p:txBody>
          <a:bodyPr wrap="none" rtlCol="0">
            <a:spAutoFit/>
          </a:bodyPr>
          <a:lstStyle/>
          <a:p>
            <a:r>
              <a:rPr lang="en-US" dirty="0"/>
              <a:t>Mostly to landfills</a:t>
            </a:r>
          </a:p>
        </p:txBody>
      </p:sp>
      <p:cxnSp>
        <p:nvCxnSpPr>
          <p:cNvPr id="10" name="Straight Arrow Connector 9">
            <a:extLst>
              <a:ext uri="{FF2B5EF4-FFF2-40B4-BE49-F238E27FC236}">
                <a16:creationId xmlns:a16="http://schemas.microsoft.com/office/drawing/2014/main" id="{4A372B95-9AC8-FB44-B6B4-46A078F97CD9}"/>
              </a:ext>
            </a:extLst>
          </p:cNvPr>
          <p:cNvCxnSpPr>
            <a:cxnSpLocks/>
          </p:cNvCxnSpPr>
          <p:nvPr/>
        </p:nvCxnSpPr>
        <p:spPr>
          <a:xfrm>
            <a:off x="4897821" y="4351128"/>
            <a:ext cx="767255" cy="77276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F97D816F-2CA3-6948-8AAF-E8A6DB9A1962}"/>
              </a:ext>
            </a:extLst>
          </p:cNvPr>
          <p:cNvSpPr txBox="1"/>
          <p:nvPr/>
        </p:nvSpPr>
        <p:spPr>
          <a:xfrm>
            <a:off x="5089793" y="3088288"/>
            <a:ext cx="1748287" cy="646331"/>
          </a:xfrm>
          <a:prstGeom prst="rect">
            <a:avLst/>
          </a:prstGeom>
          <a:noFill/>
        </p:spPr>
        <p:txBody>
          <a:bodyPr wrap="square" rtlCol="0">
            <a:spAutoFit/>
          </a:bodyPr>
          <a:lstStyle/>
          <a:p>
            <a:r>
              <a:rPr lang="en-US" dirty="0"/>
              <a:t>Lots of CO2 emissions</a:t>
            </a:r>
          </a:p>
        </p:txBody>
      </p:sp>
      <p:cxnSp>
        <p:nvCxnSpPr>
          <p:cNvPr id="14" name="Straight Arrow Connector 13">
            <a:extLst>
              <a:ext uri="{FF2B5EF4-FFF2-40B4-BE49-F238E27FC236}">
                <a16:creationId xmlns:a16="http://schemas.microsoft.com/office/drawing/2014/main" id="{AEC92F85-5392-F740-B536-3CB4AAD2F60E}"/>
              </a:ext>
            </a:extLst>
          </p:cNvPr>
          <p:cNvCxnSpPr>
            <a:cxnSpLocks/>
          </p:cNvCxnSpPr>
          <p:nvPr/>
        </p:nvCxnSpPr>
        <p:spPr>
          <a:xfrm>
            <a:off x="5711765" y="3734619"/>
            <a:ext cx="970130" cy="15941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9951BC86-6D3A-D341-8626-CE777BDCAF35}"/>
              </a:ext>
            </a:extLst>
          </p:cNvPr>
          <p:cNvSpPr txBox="1"/>
          <p:nvPr/>
        </p:nvSpPr>
        <p:spPr>
          <a:xfrm>
            <a:off x="8864756" y="4800729"/>
            <a:ext cx="3070580" cy="646331"/>
          </a:xfrm>
          <a:prstGeom prst="rect">
            <a:avLst/>
          </a:prstGeom>
          <a:noFill/>
        </p:spPr>
        <p:txBody>
          <a:bodyPr wrap="square" rtlCol="0">
            <a:spAutoFit/>
          </a:bodyPr>
          <a:lstStyle/>
          <a:p>
            <a:r>
              <a:rPr lang="en-US" dirty="0"/>
              <a:t>Only delays environmental sequestration or CO2 release</a:t>
            </a:r>
          </a:p>
        </p:txBody>
      </p:sp>
      <p:cxnSp>
        <p:nvCxnSpPr>
          <p:cNvPr id="17" name="Straight Arrow Connector 16">
            <a:extLst>
              <a:ext uri="{FF2B5EF4-FFF2-40B4-BE49-F238E27FC236}">
                <a16:creationId xmlns:a16="http://schemas.microsoft.com/office/drawing/2014/main" id="{E85E22F9-9601-F440-A0E1-550793EB1D96}"/>
              </a:ext>
            </a:extLst>
          </p:cNvPr>
          <p:cNvCxnSpPr>
            <a:cxnSpLocks/>
          </p:cNvCxnSpPr>
          <p:nvPr/>
        </p:nvCxnSpPr>
        <p:spPr>
          <a:xfrm flipH="1">
            <a:off x="7442750" y="5123895"/>
            <a:ext cx="142707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771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7D4FC6-88B2-594C-9C9B-2424DB4B6E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3401938" cy="6858000"/>
          </a:xfrm>
          <a:prstGeom prst="rect">
            <a:avLst/>
          </a:prstGeom>
        </p:spPr>
      </p:pic>
      <p:sp>
        <p:nvSpPr>
          <p:cNvPr id="5" name="TextBox 4">
            <a:extLst>
              <a:ext uri="{FF2B5EF4-FFF2-40B4-BE49-F238E27FC236}">
                <a16:creationId xmlns:a16="http://schemas.microsoft.com/office/drawing/2014/main" id="{AC26B595-7773-C749-AAE8-E6C8BD91ADBE}"/>
              </a:ext>
            </a:extLst>
          </p:cNvPr>
          <p:cNvSpPr txBox="1"/>
          <p:nvPr/>
        </p:nvSpPr>
        <p:spPr>
          <a:xfrm>
            <a:off x="3000375" y="185738"/>
            <a:ext cx="8677275" cy="954107"/>
          </a:xfrm>
          <a:prstGeom prst="rect">
            <a:avLst/>
          </a:prstGeom>
          <a:noFill/>
        </p:spPr>
        <p:txBody>
          <a:bodyPr wrap="square" rtlCol="0">
            <a:spAutoFit/>
          </a:bodyPr>
          <a:lstStyle/>
          <a:p>
            <a:r>
              <a:rPr lang="en-US" sz="2800" dirty="0"/>
              <a:t>Plastic products represent a small fraction of total US energy consumption*</a:t>
            </a:r>
          </a:p>
        </p:txBody>
      </p:sp>
      <p:sp>
        <p:nvSpPr>
          <p:cNvPr id="6" name="TextBox 5">
            <a:extLst>
              <a:ext uri="{FF2B5EF4-FFF2-40B4-BE49-F238E27FC236}">
                <a16:creationId xmlns:a16="http://schemas.microsoft.com/office/drawing/2014/main" id="{BE40D58F-66AD-F04F-9CE1-75B52DBB8FC7}"/>
              </a:ext>
            </a:extLst>
          </p:cNvPr>
          <p:cNvSpPr txBox="1"/>
          <p:nvPr/>
        </p:nvSpPr>
        <p:spPr>
          <a:xfrm>
            <a:off x="8770444" y="6487596"/>
            <a:ext cx="2907206" cy="369332"/>
          </a:xfrm>
          <a:prstGeom prst="rect">
            <a:avLst/>
          </a:prstGeom>
          <a:noFill/>
        </p:spPr>
        <p:txBody>
          <a:bodyPr wrap="none" rtlCol="0">
            <a:spAutoFit/>
          </a:bodyPr>
          <a:lstStyle/>
          <a:p>
            <a:r>
              <a:rPr lang="en-US" dirty="0"/>
              <a:t>http://</a:t>
            </a:r>
            <a:r>
              <a:rPr lang="en-US" dirty="0" err="1"/>
              <a:t>departmentof.energy</a:t>
            </a:r>
            <a:r>
              <a:rPr lang="en-US" dirty="0"/>
              <a:t>/</a:t>
            </a:r>
          </a:p>
        </p:txBody>
      </p:sp>
    </p:spTree>
    <p:extLst>
      <p:ext uri="{BB962C8B-B14F-4D97-AF65-F5344CB8AC3E}">
        <p14:creationId xmlns:p14="http://schemas.microsoft.com/office/powerpoint/2010/main" val="307890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EC3C-DC6E-B246-9E12-3A39E2DD54B1}"/>
              </a:ext>
            </a:extLst>
          </p:cNvPr>
          <p:cNvSpPr>
            <a:spLocks noGrp="1"/>
          </p:cNvSpPr>
          <p:nvPr>
            <p:ph type="title"/>
          </p:nvPr>
        </p:nvSpPr>
        <p:spPr/>
        <p:txBody>
          <a:bodyPr/>
          <a:lstStyle/>
          <a:p>
            <a:r>
              <a:rPr lang="en-US" dirty="0"/>
              <a:t>Creation of plastics from fossil carbon only delays CO</a:t>
            </a:r>
            <a:r>
              <a:rPr lang="en-US" baseline="-25000" dirty="0"/>
              <a:t>2</a:t>
            </a:r>
            <a:r>
              <a:rPr lang="en-US" dirty="0"/>
              <a:t> emissions</a:t>
            </a:r>
          </a:p>
        </p:txBody>
      </p:sp>
      <p:grpSp>
        <p:nvGrpSpPr>
          <p:cNvPr id="16" name="Group 15">
            <a:extLst>
              <a:ext uri="{FF2B5EF4-FFF2-40B4-BE49-F238E27FC236}">
                <a16:creationId xmlns:a16="http://schemas.microsoft.com/office/drawing/2014/main" id="{ED079B4C-52D3-7D4F-A8B5-85811DBB98F4}"/>
              </a:ext>
            </a:extLst>
          </p:cNvPr>
          <p:cNvGrpSpPr/>
          <p:nvPr/>
        </p:nvGrpSpPr>
        <p:grpSpPr>
          <a:xfrm>
            <a:off x="801045" y="2817311"/>
            <a:ext cx="2063217" cy="2203696"/>
            <a:chOff x="336634" y="2586038"/>
            <a:chExt cx="2063217" cy="2203696"/>
          </a:xfrm>
        </p:grpSpPr>
        <p:sp>
          <p:nvSpPr>
            <p:cNvPr id="4" name="TextBox 3">
              <a:extLst>
                <a:ext uri="{FF2B5EF4-FFF2-40B4-BE49-F238E27FC236}">
                  <a16:creationId xmlns:a16="http://schemas.microsoft.com/office/drawing/2014/main" id="{E584667F-9268-AD4A-B434-3C61E7F5C386}"/>
                </a:ext>
              </a:extLst>
            </p:cNvPr>
            <p:cNvSpPr txBox="1"/>
            <p:nvPr/>
          </p:nvSpPr>
          <p:spPr>
            <a:xfrm>
              <a:off x="371475" y="2586038"/>
              <a:ext cx="2028376" cy="369332"/>
            </a:xfrm>
            <a:prstGeom prst="rect">
              <a:avLst/>
            </a:prstGeom>
            <a:noFill/>
          </p:spPr>
          <p:txBody>
            <a:bodyPr wrap="none" rtlCol="0">
              <a:spAutoFit/>
            </a:bodyPr>
            <a:lstStyle/>
            <a:p>
              <a:r>
                <a:rPr lang="en-US" dirty="0"/>
                <a:t>Fossil hydrocarbons</a:t>
              </a:r>
            </a:p>
          </p:txBody>
        </p:sp>
        <p:pic>
          <p:nvPicPr>
            <p:cNvPr id="6" name="Graphic 5" descr="Splash">
              <a:extLst>
                <a:ext uri="{FF2B5EF4-FFF2-40B4-BE49-F238E27FC236}">
                  <a16:creationId xmlns:a16="http://schemas.microsoft.com/office/drawing/2014/main" id="{8385CB2D-8B41-DF45-A682-76BA413BED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6634" y="2761358"/>
              <a:ext cx="2028376" cy="2028376"/>
            </a:xfrm>
            <a:prstGeom prst="rect">
              <a:avLst/>
            </a:prstGeom>
          </p:spPr>
        </p:pic>
      </p:grpSp>
      <p:grpSp>
        <p:nvGrpSpPr>
          <p:cNvPr id="15" name="Group 14">
            <a:extLst>
              <a:ext uri="{FF2B5EF4-FFF2-40B4-BE49-F238E27FC236}">
                <a16:creationId xmlns:a16="http://schemas.microsoft.com/office/drawing/2014/main" id="{09CB18B0-C5D2-E642-AF30-58FFE961A733}"/>
              </a:ext>
            </a:extLst>
          </p:cNvPr>
          <p:cNvGrpSpPr/>
          <p:nvPr/>
        </p:nvGrpSpPr>
        <p:grpSpPr>
          <a:xfrm>
            <a:off x="5695135" y="1831019"/>
            <a:ext cx="1386875" cy="2004978"/>
            <a:chOff x="4494985" y="1842306"/>
            <a:chExt cx="1386875" cy="2004978"/>
          </a:xfrm>
        </p:grpSpPr>
        <p:grpSp>
          <p:nvGrpSpPr>
            <p:cNvPr id="9" name="Group 8">
              <a:extLst>
                <a:ext uri="{FF2B5EF4-FFF2-40B4-BE49-F238E27FC236}">
                  <a16:creationId xmlns:a16="http://schemas.microsoft.com/office/drawing/2014/main" id="{B1CB1CC7-AEA0-7641-A65A-1B32725AC58F}"/>
                </a:ext>
              </a:extLst>
            </p:cNvPr>
            <p:cNvGrpSpPr/>
            <p:nvPr/>
          </p:nvGrpSpPr>
          <p:grpSpPr>
            <a:xfrm>
              <a:off x="4494985" y="2063456"/>
              <a:ext cx="1262878" cy="1783828"/>
              <a:chOff x="3952060" y="981631"/>
              <a:chExt cx="1960606" cy="2769376"/>
            </a:xfrm>
          </p:grpSpPr>
          <p:pic>
            <p:nvPicPr>
              <p:cNvPr id="7" name="Graphic 6" descr="Factory">
                <a:extLst>
                  <a:ext uri="{FF2B5EF4-FFF2-40B4-BE49-F238E27FC236}">
                    <a16:creationId xmlns:a16="http://schemas.microsoft.com/office/drawing/2014/main" id="{8600C544-90D5-5C4A-8F16-10949DBF6E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2060" y="1790401"/>
                <a:ext cx="1960606" cy="1960606"/>
              </a:xfrm>
              <a:prstGeom prst="rect">
                <a:avLst/>
              </a:prstGeom>
            </p:spPr>
          </p:pic>
          <p:pic>
            <p:nvPicPr>
              <p:cNvPr id="8" name="Graphic 7" descr="Smoking">
                <a:extLst>
                  <a:ext uri="{FF2B5EF4-FFF2-40B4-BE49-F238E27FC236}">
                    <a16:creationId xmlns:a16="http://schemas.microsoft.com/office/drawing/2014/main" id="{0D361111-5FDF-344F-95F5-E6EC5236ED2E}"/>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 b="30605"/>
              <a:stretch/>
            </p:blipFill>
            <p:spPr>
              <a:xfrm flipH="1">
                <a:off x="4264649" y="981631"/>
                <a:ext cx="1648015" cy="1076844"/>
              </a:xfrm>
              <a:prstGeom prst="rect">
                <a:avLst/>
              </a:prstGeom>
            </p:spPr>
          </p:pic>
        </p:grpSp>
        <p:sp>
          <p:nvSpPr>
            <p:cNvPr id="10" name="TextBox 9">
              <a:extLst>
                <a:ext uri="{FF2B5EF4-FFF2-40B4-BE49-F238E27FC236}">
                  <a16:creationId xmlns:a16="http://schemas.microsoft.com/office/drawing/2014/main" id="{EB2516DD-2A5A-C643-A0A1-7FD1BE6A1D25}"/>
                </a:ext>
              </a:extLst>
            </p:cNvPr>
            <p:cNvSpPr txBox="1"/>
            <p:nvPr/>
          </p:nvSpPr>
          <p:spPr>
            <a:xfrm>
              <a:off x="4572334" y="1842306"/>
              <a:ext cx="1309526" cy="369332"/>
            </a:xfrm>
            <a:prstGeom prst="rect">
              <a:avLst/>
            </a:prstGeom>
            <a:noFill/>
          </p:spPr>
          <p:txBody>
            <a:bodyPr wrap="none" rtlCol="0">
              <a:spAutoFit/>
            </a:bodyPr>
            <a:lstStyle/>
            <a:p>
              <a:r>
                <a:rPr lang="en-US" dirty="0"/>
                <a:t>Incineration</a:t>
              </a:r>
            </a:p>
          </p:txBody>
        </p:sp>
      </p:grpSp>
      <p:grpSp>
        <p:nvGrpSpPr>
          <p:cNvPr id="13" name="Group 12">
            <a:extLst>
              <a:ext uri="{FF2B5EF4-FFF2-40B4-BE49-F238E27FC236}">
                <a16:creationId xmlns:a16="http://schemas.microsoft.com/office/drawing/2014/main" id="{28DF29A7-F9F2-EC47-BBE4-4F9EC24E389D}"/>
              </a:ext>
            </a:extLst>
          </p:cNvPr>
          <p:cNvGrpSpPr/>
          <p:nvPr/>
        </p:nvGrpSpPr>
        <p:grpSpPr>
          <a:xfrm>
            <a:off x="4022468" y="4485049"/>
            <a:ext cx="1429200" cy="1683927"/>
            <a:chOff x="3857734" y="4486275"/>
            <a:chExt cx="1429200" cy="1683927"/>
          </a:xfrm>
        </p:grpSpPr>
        <p:pic>
          <p:nvPicPr>
            <p:cNvPr id="3074" name="Picture 2">
              <a:extLst>
                <a:ext uri="{FF2B5EF4-FFF2-40B4-BE49-F238E27FC236}">
                  <a16:creationId xmlns:a16="http://schemas.microsoft.com/office/drawing/2014/main" id="{91483341-A243-E841-9E9D-FC3D1AB29F2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57734" y="4741002"/>
              <a:ext cx="1429200" cy="1429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E570433-46BC-C14C-9A08-19496F011076}"/>
                </a:ext>
              </a:extLst>
            </p:cNvPr>
            <p:cNvSpPr txBox="1"/>
            <p:nvPr/>
          </p:nvSpPr>
          <p:spPr>
            <a:xfrm>
              <a:off x="4157663" y="4486275"/>
              <a:ext cx="871392" cy="369332"/>
            </a:xfrm>
            <a:prstGeom prst="rect">
              <a:avLst/>
            </a:prstGeom>
            <a:noFill/>
          </p:spPr>
          <p:txBody>
            <a:bodyPr wrap="none" rtlCol="0">
              <a:spAutoFit/>
            </a:bodyPr>
            <a:lstStyle/>
            <a:p>
              <a:r>
                <a:rPr lang="en-US" dirty="0"/>
                <a:t>Plastics</a:t>
              </a:r>
            </a:p>
          </p:txBody>
        </p:sp>
      </p:grpSp>
      <p:sp>
        <p:nvSpPr>
          <p:cNvPr id="12" name="TextBox 11">
            <a:extLst>
              <a:ext uri="{FF2B5EF4-FFF2-40B4-BE49-F238E27FC236}">
                <a16:creationId xmlns:a16="http://schemas.microsoft.com/office/drawing/2014/main" id="{420E5B21-0FC9-CD41-8276-0324DF4C46BA}"/>
              </a:ext>
            </a:extLst>
          </p:cNvPr>
          <p:cNvSpPr txBox="1"/>
          <p:nvPr/>
        </p:nvSpPr>
        <p:spPr>
          <a:xfrm>
            <a:off x="9874282" y="3549386"/>
            <a:ext cx="653256" cy="461665"/>
          </a:xfrm>
          <a:prstGeom prst="rect">
            <a:avLst/>
          </a:prstGeom>
          <a:noFill/>
        </p:spPr>
        <p:txBody>
          <a:bodyPr wrap="none" rtlCol="0">
            <a:spAutoFit/>
          </a:bodyPr>
          <a:lstStyle/>
          <a:p>
            <a:r>
              <a:rPr lang="en-US" sz="2400" dirty="0"/>
              <a:t>CO</a:t>
            </a:r>
            <a:r>
              <a:rPr lang="en-US" sz="2400" baseline="-25000" dirty="0"/>
              <a:t>2</a:t>
            </a:r>
          </a:p>
        </p:txBody>
      </p:sp>
      <p:sp>
        <p:nvSpPr>
          <p:cNvPr id="14" name="TextBox 13">
            <a:extLst>
              <a:ext uri="{FF2B5EF4-FFF2-40B4-BE49-F238E27FC236}">
                <a16:creationId xmlns:a16="http://schemas.microsoft.com/office/drawing/2014/main" id="{7BDB293F-4B4C-B544-B77F-F25DA4D9DAA4}"/>
              </a:ext>
            </a:extLst>
          </p:cNvPr>
          <p:cNvSpPr txBox="1"/>
          <p:nvPr/>
        </p:nvSpPr>
        <p:spPr>
          <a:xfrm>
            <a:off x="7752113" y="5315147"/>
            <a:ext cx="653256" cy="461665"/>
          </a:xfrm>
          <a:prstGeom prst="rect">
            <a:avLst/>
          </a:prstGeom>
          <a:noFill/>
        </p:spPr>
        <p:txBody>
          <a:bodyPr wrap="none" rtlCol="0">
            <a:spAutoFit/>
          </a:bodyPr>
          <a:lstStyle/>
          <a:p>
            <a:r>
              <a:rPr lang="en-US" sz="2400" dirty="0"/>
              <a:t>CH</a:t>
            </a:r>
            <a:r>
              <a:rPr lang="en-US" sz="2400" baseline="-25000" dirty="0"/>
              <a:t>4</a:t>
            </a:r>
          </a:p>
        </p:txBody>
      </p:sp>
      <p:cxnSp>
        <p:nvCxnSpPr>
          <p:cNvPr id="18" name="Straight Arrow Connector 17">
            <a:extLst>
              <a:ext uri="{FF2B5EF4-FFF2-40B4-BE49-F238E27FC236}">
                <a16:creationId xmlns:a16="http://schemas.microsoft.com/office/drawing/2014/main" id="{ACC6B9A1-5DEC-AD4F-8250-D2E3ABD43074}"/>
              </a:ext>
            </a:extLst>
          </p:cNvPr>
          <p:cNvCxnSpPr>
            <a:cxnSpLocks/>
          </p:cNvCxnSpPr>
          <p:nvPr/>
        </p:nvCxnSpPr>
        <p:spPr>
          <a:xfrm flipV="1">
            <a:off x="2787995" y="3001977"/>
            <a:ext cx="2663673" cy="77449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B7260649-B18B-4F4C-B8BF-040DB3ADEF8D}"/>
              </a:ext>
            </a:extLst>
          </p:cNvPr>
          <p:cNvCxnSpPr>
            <a:cxnSpLocks/>
          </p:cNvCxnSpPr>
          <p:nvPr/>
        </p:nvCxnSpPr>
        <p:spPr>
          <a:xfrm>
            <a:off x="2787995" y="4669715"/>
            <a:ext cx="1473745" cy="60601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4116E88-F29A-4849-8C49-3FB8CB49F3E0}"/>
              </a:ext>
            </a:extLst>
          </p:cNvPr>
          <p:cNvCxnSpPr>
            <a:cxnSpLocks/>
          </p:cNvCxnSpPr>
          <p:nvPr/>
        </p:nvCxnSpPr>
        <p:spPr>
          <a:xfrm flipV="1">
            <a:off x="5136646" y="5562957"/>
            <a:ext cx="2518312" cy="2037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8A547AD3-0170-DB41-9C99-22A62B4C6B40}"/>
              </a:ext>
            </a:extLst>
          </p:cNvPr>
          <p:cNvSpPr txBox="1"/>
          <p:nvPr/>
        </p:nvSpPr>
        <p:spPr>
          <a:xfrm>
            <a:off x="5193789" y="5573143"/>
            <a:ext cx="2325317" cy="369332"/>
          </a:xfrm>
          <a:prstGeom prst="rect">
            <a:avLst/>
          </a:prstGeom>
          <a:noFill/>
        </p:spPr>
        <p:txBody>
          <a:bodyPr wrap="none" rtlCol="0">
            <a:spAutoFit/>
          </a:bodyPr>
          <a:lstStyle/>
          <a:p>
            <a:r>
              <a:rPr lang="en-US" dirty="0"/>
              <a:t>Anaerobic degradation</a:t>
            </a:r>
          </a:p>
        </p:txBody>
      </p:sp>
      <p:cxnSp>
        <p:nvCxnSpPr>
          <p:cNvPr id="27" name="Straight Arrow Connector 26">
            <a:extLst>
              <a:ext uri="{FF2B5EF4-FFF2-40B4-BE49-F238E27FC236}">
                <a16:creationId xmlns:a16="http://schemas.microsoft.com/office/drawing/2014/main" id="{FA6E8DCB-05A1-C94F-B98D-F792C8DF93B9}"/>
              </a:ext>
            </a:extLst>
          </p:cNvPr>
          <p:cNvCxnSpPr>
            <a:cxnSpLocks/>
          </p:cNvCxnSpPr>
          <p:nvPr/>
        </p:nvCxnSpPr>
        <p:spPr>
          <a:xfrm flipV="1">
            <a:off x="5136646" y="3879537"/>
            <a:ext cx="4737636" cy="131379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896D5AC1-6F97-6446-B064-572652557A5E}"/>
              </a:ext>
            </a:extLst>
          </p:cNvPr>
          <p:cNvCxnSpPr>
            <a:cxnSpLocks/>
          </p:cNvCxnSpPr>
          <p:nvPr/>
        </p:nvCxnSpPr>
        <p:spPr>
          <a:xfrm flipV="1">
            <a:off x="5152625" y="3817819"/>
            <a:ext cx="943375" cy="71861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9DA3B55-B023-164C-8364-821967BD104A}"/>
              </a:ext>
            </a:extLst>
          </p:cNvPr>
          <p:cNvCxnSpPr>
            <a:cxnSpLocks/>
          </p:cNvCxnSpPr>
          <p:nvPr/>
        </p:nvCxnSpPr>
        <p:spPr>
          <a:xfrm>
            <a:off x="6865305" y="2978464"/>
            <a:ext cx="3008977" cy="64976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F8B1425E-33CE-2643-BE60-0AD5E432667C}"/>
              </a:ext>
            </a:extLst>
          </p:cNvPr>
          <p:cNvSpPr txBox="1"/>
          <p:nvPr/>
        </p:nvSpPr>
        <p:spPr>
          <a:xfrm rot="20597869">
            <a:off x="6066077" y="4324119"/>
            <a:ext cx="2092881" cy="369332"/>
          </a:xfrm>
          <a:prstGeom prst="rect">
            <a:avLst/>
          </a:prstGeom>
          <a:noFill/>
        </p:spPr>
        <p:txBody>
          <a:bodyPr wrap="none" rtlCol="0">
            <a:spAutoFit/>
          </a:bodyPr>
          <a:lstStyle/>
          <a:p>
            <a:r>
              <a:rPr lang="en-US" dirty="0"/>
              <a:t>Aerobic degradation</a:t>
            </a:r>
          </a:p>
        </p:txBody>
      </p:sp>
      <p:cxnSp>
        <p:nvCxnSpPr>
          <p:cNvPr id="36" name="Straight Arrow Connector 35">
            <a:extLst>
              <a:ext uri="{FF2B5EF4-FFF2-40B4-BE49-F238E27FC236}">
                <a16:creationId xmlns:a16="http://schemas.microsoft.com/office/drawing/2014/main" id="{BC897BF9-344E-DB4E-8233-C9D13FE863EE}"/>
              </a:ext>
            </a:extLst>
          </p:cNvPr>
          <p:cNvCxnSpPr>
            <a:cxnSpLocks/>
          </p:cNvCxnSpPr>
          <p:nvPr/>
        </p:nvCxnSpPr>
        <p:spPr>
          <a:xfrm flipV="1">
            <a:off x="8321963" y="4031165"/>
            <a:ext cx="1695194" cy="141348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62B418E1-F636-5546-BB9D-932E5B7949AB}"/>
              </a:ext>
            </a:extLst>
          </p:cNvPr>
          <p:cNvSpPr txBox="1"/>
          <p:nvPr/>
        </p:nvSpPr>
        <p:spPr>
          <a:xfrm>
            <a:off x="9089940" y="4814378"/>
            <a:ext cx="2301015" cy="369332"/>
          </a:xfrm>
          <a:prstGeom prst="rect">
            <a:avLst/>
          </a:prstGeom>
          <a:noFill/>
        </p:spPr>
        <p:txBody>
          <a:bodyPr wrap="none" rtlCol="0">
            <a:spAutoFit/>
          </a:bodyPr>
          <a:lstStyle/>
          <a:p>
            <a:r>
              <a:rPr lang="en-US" dirty="0"/>
              <a:t>Atmospheric oxidation</a:t>
            </a:r>
          </a:p>
        </p:txBody>
      </p:sp>
    </p:spTree>
    <p:extLst>
      <p:ext uri="{BB962C8B-B14F-4D97-AF65-F5344CB8AC3E}">
        <p14:creationId xmlns:p14="http://schemas.microsoft.com/office/powerpoint/2010/main" val="410061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C654B-C6C4-BB42-AA93-9441C18E64FC}"/>
              </a:ext>
            </a:extLst>
          </p:cNvPr>
          <p:cNvSpPr>
            <a:spLocks noGrp="1"/>
          </p:cNvSpPr>
          <p:nvPr>
            <p:ph type="title"/>
          </p:nvPr>
        </p:nvSpPr>
        <p:spPr>
          <a:xfrm>
            <a:off x="76200" y="346095"/>
            <a:ext cx="5715000" cy="1325563"/>
          </a:xfrm>
        </p:spPr>
        <p:txBody>
          <a:bodyPr>
            <a:normAutofit fontScale="90000"/>
          </a:bodyPr>
          <a:lstStyle/>
          <a:p>
            <a:r>
              <a:rPr lang="en-US" dirty="0"/>
              <a:t>Co-production of Natural Gas Plant Liquids (NGPL) is driving up ethylene supply</a:t>
            </a:r>
          </a:p>
        </p:txBody>
      </p:sp>
      <p:pic>
        <p:nvPicPr>
          <p:cNvPr id="4" name="Picture 3">
            <a:extLst>
              <a:ext uri="{FF2B5EF4-FFF2-40B4-BE49-F238E27FC236}">
                <a16:creationId xmlns:a16="http://schemas.microsoft.com/office/drawing/2014/main" id="{5D1B9A0D-8E5C-704F-B823-E19DDE3B1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1200" y="37398"/>
            <a:ext cx="6400801" cy="6802171"/>
          </a:xfrm>
          <a:prstGeom prst="rect">
            <a:avLst/>
          </a:prstGeom>
        </p:spPr>
      </p:pic>
      <p:sp>
        <p:nvSpPr>
          <p:cNvPr id="5" name="TextBox 4">
            <a:extLst>
              <a:ext uri="{FF2B5EF4-FFF2-40B4-BE49-F238E27FC236}">
                <a16:creationId xmlns:a16="http://schemas.microsoft.com/office/drawing/2014/main" id="{99F9C219-1B7A-2E41-8D5A-AFA3C43D0A99}"/>
              </a:ext>
            </a:extLst>
          </p:cNvPr>
          <p:cNvSpPr txBox="1"/>
          <p:nvPr/>
        </p:nvSpPr>
        <p:spPr>
          <a:xfrm>
            <a:off x="0" y="6408682"/>
            <a:ext cx="5387094" cy="430887"/>
          </a:xfrm>
          <a:prstGeom prst="rect">
            <a:avLst/>
          </a:prstGeom>
          <a:noFill/>
        </p:spPr>
        <p:txBody>
          <a:bodyPr wrap="square" rtlCol="0">
            <a:spAutoFit/>
          </a:bodyPr>
          <a:lstStyle/>
          <a:p>
            <a:r>
              <a:rPr lang="en-US" sz="1100" dirty="0"/>
              <a:t>U.S. Energy Information Administration, "Annual Energy Outlook 2018," 2018, https://</a:t>
            </a:r>
            <a:r>
              <a:rPr lang="en-US" sz="1100" dirty="0" err="1"/>
              <a:t>www.eia.gov</a:t>
            </a:r>
            <a:r>
              <a:rPr lang="en-US" sz="1100" dirty="0"/>
              <a:t>/outlooks/</a:t>
            </a:r>
            <a:r>
              <a:rPr lang="en-US" sz="1100" dirty="0" err="1"/>
              <a:t>aeo</a:t>
            </a:r>
            <a:r>
              <a:rPr lang="en-US" sz="1100" dirty="0"/>
              <a:t>/.</a:t>
            </a:r>
          </a:p>
        </p:txBody>
      </p:sp>
      <p:pic>
        <p:nvPicPr>
          <p:cNvPr id="1026" name="Picture 2" descr="https://upload.wikimedia.org/wikipedia/commons/c/c2/Ethylene-CRC-MW-3D-balls.png">
            <a:extLst>
              <a:ext uri="{FF2B5EF4-FFF2-40B4-BE49-F238E27FC236}">
                <a16:creationId xmlns:a16="http://schemas.microsoft.com/office/drawing/2014/main" id="{46BA33F6-8666-4A4D-8C9F-1980A4D8AB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4799" y="1980355"/>
            <a:ext cx="1977496" cy="169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551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Fig. 1">
            <a:extLst>
              <a:ext uri="{FF2B5EF4-FFF2-40B4-BE49-F238E27FC236}">
                <a16:creationId xmlns:a16="http://schemas.microsoft.com/office/drawing/2014/main" id="{60C1430D-CACB-034F-BBBA-069DBC43986E}"/>
              </a:ext>
            </a:extLst>
          </p:cNvPr>
          <p:cNvSpPr>
            <a:spLocks noChangeAspect="1" noChangeArrowheads="1"/>
          </p:cNvSpPr>
          <p:nvPr/>
        </p:nvSpPr>
        <p:spPr bwMode="auto">
          <a:xfrm>
            <a:off x="1866900" y="0"/>
            <a:ext cx="84582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3B9BDE7-065C-7247-8814-5839028A5F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7557" y="0"/>
            <a:ext cx="8184443" cy="6636327"/>
          </a:xfrm>
          <a:prstGeom prst="rect">
            <a:avLst/>
          </a:prstGeom>
        </p:spPr>
      </p:pic>
      <p:sp>
        <p:nvSpPr>
          <p:cNvPr id="8" name="TextBox 7">
            <a:extLst>
              <a:ext uri="{FF2B5EF4-FFF2-40B4-BE49-F238E27FC236}">
                <a16:creationId xmlns:a16="http://schemas.microsoft.com/office/drawing/2014/main" id="{84C862EE-0BF9-604E-AF2F-961E79F44CCC}"/>
              </a:ext>
            </a:extLst>
          </p:cNvPr>
          <p:cNvSpPr txBox="1"/>
          <p:nvPr/>
        </p:nvSpPr>
        <p:spPr>
          <a:xfrm>
            <a:off x="0" y="6640459"/>
            <a:ext cx="7088800" cy="261610"/>
          </a:xfrm>
          <a:prstGeom prst="rect">
            <a:avLst/>
          </a:prstGeom>
          <a:noFill/>
        </p:spPr>
        <p:txBody>
          <a:bodyPr wrap="none" rtlCol="0">
            <a:spAutoFit/>
          </a:bodyPr>
          <a:lstStyle/>
          <a:p>
            <a:r>
              <a:rPr lang="en-US" sz="1100" dirty="0"/>
              <a:t>Zheng, J. &amp; Suh, S. Strategies to reduce the global carbon footprint of plastics. </a:t>
            </a:r>
            <a:r>
              <a:rPr lang="en-US" sz="1100" i="1" dirty="0"/>
              <a:t>Nature Climate Change</a:t>
            </a:r>
            <a:r>
              <a:rPr lang="en-US" sz="1100" dirty="0"/>
              <a:t> </a:t>
            </a:r>
            <a:r>
              <a:rPr lang="en-US" sz="1100" b="1" dirty="0"/>
              <a:t>9</a:t>
            </a:r>
            <a:r>
              <a:rPr lang="en-US" sz="1100" dirty="0"/>
              <a:t>, 374–378 (2019).</a:t>
            </a:r>
          </a:p>
        </p:txBody>
      </p:sp>
      <p:sp>
        <p:nvSpPr>
          <p:cNvPr id="2" name="Title 1">
            <a:extLst>
              <a:ext uri="{FF2B5EF4-FFF2-40B4-BE49-F238E27FC236}">
                <a16:creationId xmlns:a16="http://schemas.microsoft.com/office/drawing/2014/main" id="{CBC8038E-BE1D-BF42-B98B-54462FD29BD4}"/>
              </a:ext>
            </a:extLst>
          </p:cNvPr>
          <p:cNvSpPr>
            <a:spLocks noGrp="1"/>
          </p:cNvSpPr>
          <p:nvPr>
            <p:ph type="title"/>
          </p:nvPr>
        </p:nvSpPr>
        <p:spPr>
          <a:xfrm>
            <a:off x="259080" y="837565"/>
            <a:ext cx="4815840" cy="1325563"/>
          </a:xfrm>
        </p:spPr>
        <p:txBody>
          <a:bodyPr>
            <a:normAutofit fontScale="90000"/>
          </a:bodyPr>
          <a:lstStyle/>
          <a:p>
            <a:r>
              <a:rPr lang="en-US" dirty="0"/>
              <a:t>Current life-cycle GHG emissions driven primarily by resin production and conversion</a:t>
            </a:r>
          </a:p>
        </p:txBody>
      </p:sp>
      <p:sp>
        <p:nvSpPr>
          <p:cNvPr id="11" name="TextBox 10">
            <a:extLst>
              <a:ext uri="{FF2B5EF4-FFF2-40B4-BE49-F238E27FC236}">
                <a16:creationId xmlns:a16="http://schemas.microsoft.com/office/drawing/2014/main" id="{9C81BD28-440E-3C4B-A228-2CF499EBE502}"/>
              </a:ext>
            </a:extLst>
          </p:cNvPr>
          <p:cNvSpPr txBox="1"/>
          <p:nvPr/>
        </p:nvSpPr>
        <p:spPr>
          <a:xfrm>
            <a:off x="6525491" y="3605629"/>
            <a:ext cx="2341418" cy="646331"/>
          </a:xfrm>
          <a:prstGeom prst="rect">
            <a:avLst/>
          </a:prstGeom>
          <a:noFill/>
        </p:spPr>
        <p:txBody>
          <a:bodyPr wrap="square" rtlCol="0">
            <a:spAutoFit/>
          </a:bodyPr>
          <a:lstStyle/>
          <a:p>
            <a:r>
              <a:rPr lang="en-US" dirty="0"/>
              <a:t>Total 2014 emissions were about 36 GtCO2</a:t>
            </a:r>
          </a:p>
        </p:txBody>
      </p:sp>
    </p:spTree>
    <p:extLst>
      <p:ext uri="{BB962C8B-B14F-4D97-AF65-F5344CB8AC3E}">
        <p14:creationId xmlns:p14="http://schemas.microsoft.com/office/powerpoint/2010/main" val="3603495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14749-1D01-7A40-BACC-273B632FC6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1172" y="0"/>
            <a:ext cx="8300828" cy="6858000"/>
          </a:xfrm>
          <a:prstGeom prst="rect">
            <a:avLst/>
          </a:prstGeom>
        </p:spPr>
      </p:pic>
      <p:sp>
        <p:nvSpPr>
          <p:cNvPr id="10" name="TextBox 9">
            <a:extLst>
              <a:ext uri="{FF2B5EF4-FFF2-40B4-BE49-F238E27FC236}">
                <a16:creationId xmlns:a16="http://schemas.microsoft.com/office/drawing/2014/main" id="{6A8040E8-1963-D846-BAFF-E1181856D206}"/>
              </a:ext>
            </a:extLst>
          </p:cNvPr>
          <p:cNvSpPr txBox="1"/>
          <p:nvPr/>
        </p:nvSpPr>
        <p:spPr>
          <a:xfrm>
            <a:off x="4604087" y="0"/>
            <a:ext cx="2431948" cy="307777"/>
          </a:xfrm>
          <a:prstGeom prst="rect">
            <a:avLst/>
          </a:prstGeom>
          <a:noFill/>
        </p:spPr>
        <p:txBody>
          <a:bodyPr wrap="none" rtlCol="0">
            <a:spAutoFit/>
          </a:bodyPr>
          <a:lstStyle/>
          <a:p>
            <a:r>
              <a:rPr lang="en-US" sz="1400" dirty="0"/>
              <a:t>4% growth, current energy mix</a:t>
            </a:r>
          </a:p>
        </p:txBody>
      </p:sp>
      <p:sp>
        <p:nvSpPr>
          <p:cNvPr id="11" name="TextBox 10">
            <a:extLst>
              <a:ext uri="{FF2B5EF4-FFF2-40B4-BE49-F238E27FC236}">
                <a16:creationId xmlns:a16="http://schemas.microsoft.com/office/drawing/2014/main" id="{810A2F2C-D438-8B43-B80F-4A29A9FDA31E}"/>
              </a:ext>
            </a:extLst>
          </p:cNvPr>
          <p:cNvSpPr txBox="1"/>
          <p:nvPr/>
        </p:nvSpPr>
        <p:spPr>
          <a:xfrm>
            <a:off x="8551247" y="-1"/>
            <a:ext cx="3102837" cy="307777"/>
          </a:xfrm>
          <a:prstGeom prst="rect">
            <a:avLst/>
          </a:prstGeom>
          <a:noFill/>
        </p:spPr>
        <p:txBody>
          <a:bodyPr wrap="none" rtlCol="0">
            <a:spAutoFit/>
          </a:bodyPr>
          <a:lstStyle/>
          <a:p>
            <a:r>
              <a:rPr lang="en-US" sz="1400" dirty="0"/>
              <a:t>4% growth, decarbonize energy by 2050</a:t>
            </a:r>
          </a:p>
        </p:txBody>
      </p:sp>
      <p:sp>
        <p:nvSpPr>
          <p:cNvPr id="12" name="TextBox 11">
            <a:extLst>
              <a:ext uri="{FF2B5EF4-FFF2-40B4-BE49-F238E27FC236}">
                <a16:creationId xmlns:a16="http://schemas.microsoft.com/office/drawing/2014/main" id="{22F7736B-3736-6947-A4BA-E892A9FDEF66}"/>
              </a:ext>
            </a:extLst>
          </p:cNvPr>
          <p:cNvSpPr txBox="1"/>
          <p:nvPr/>
        </p:nvSpPr>
        <p:spPr>
          <a:xfrm>
            <a:off x="8551247" y="3438605"/>
            <a:ext cx="3102837" cy="307777"/>
          </a:xfrm>
          <a:prstGeom prst="rect">
            <a:avLst/>
          </a:prstGeom>
          <a:noFill/>
        </p:spPr>
        <p:txBody>
          <a:bodyPr wrap="none" rtlCol="0">
            <a:spAutoFit/>
          </a:bodyPr>
          <a:lstStyle/>
          <a:p>
            <a:r>
              <a:rPr lang="en-US" sz="1400" dirty="0"/>
              <a:t>2% growth, decarbonize energy by 2050</a:t>
            </a:r>
          </a:p>
        </p:txBody>
      </p:sp>
      <p:sp>
        <p:nvSpPr>
          <p:cNvPr id="14" name="TextBox 13">
            <a:extLst>
              <a:ext uri="{FF2B5EF4-FFF2-40B4-BE49-F238E27FC236}">
                <a16:creationId xmlns:a16="http://schemas.microsoft.com/office/drawing/2014/main" id="{DEABB7DC-89B0-D74B-B57B-FA8231C53CD7}"/>
              </a:ext>
            </a:extLst>
          </p:cNvPr>
          <p:cNvSpPr txBox="1"/>
          <p:nvPr/>
        </p:nvSpPr>
        <p:spPr>
          <a:xfrm>
            <a:off x="4592813" y="3438605"/>
            <a:ext cx="2431948" cy="307777"/>
          </a:xfrm>
          <a:prstGeom prst="rect">
            <a:avLst/>
          </a:prstGeom>
          <a:noFill/>
        </p:spPr>
        <p:txBody>
          <a:bodyPr wrap="none" rtlCol="0">
            <a:spAutoFit/>
          </a:bodyPr>
          <a:lstStyle/>
          <a:p>
            <a:r>
              <a:rPr lang="en-US" sz="1400" dirty="0"/>
              <a:t>2% growth, current energy mix</a:t>
            </a:r>
          </a:p>
        </p:txBody>
      </p:sp>
      <p:sp>
        <p:nvSpPr>
          <p:cNvPr id="15" name="TextBox 14">
            <a:extLst>
              <a:ext uri="{FF2B5EF4-FFF2-40B4-BE49-F238E27FC236}">
                <a16:creationId xmlns:a16="http://schemas.microsoft.com/office/drawing/2014/main" id="{BD86B0A3-30F2-9040-AC05-33681EF28C71}"/>
              </a:ext>
            </a:extLst>
          </p:cNvPr>
          <p:cNvSpPr txBox="1"/>
          <p:nvPr/>
        </p:nvSpPr>
        <p:spPr>
          <a:xfrm>
            <a:off x="0" y="6427113"/>
            <a:ext cx="4023360" cy="430887"/>
          </a:xfrm>
          <a:prstGeom prst="rect">
            <a:avLst/>
          </a:prstGeom>
          <a:noFill/>
        </p:spPr>
        <p:txBody>
          <a:bodyPr wrap="square" rtlCol="0">
            <a:spAutoFit/>
          </a:bodyPr>
          <a:lstStyle/>
          <a:p>
            <a:r>
              <a:rPr lang="en-US" sz="1100" dirty="0"/>
              <a:t>Zheng, J. &amp; Suh, S. Strategies to reduce the global carbon footprint of plastics. </a:t>
            </a:r>
            <a:r>
              <a:rPr lang="en-US" sz="1100" i="1" dirty="0"/>
              <a:t>Nature Climate Change</a:t>
            </a:r>
            <a:r>
              <a:rPr lang="en-US" sz="1100" dirty="0"/>
              <a:t> </a:t>
            </a:r>
            <a:r>
              <a:rPr lang="en-US" sz="1100" b="1" dirty="0"/>
              <a:t>9</a:t>
            </a:r>
            <a:r>
              <a:rPr lang="en-US" sz="1100" dirty="0"/>
              <a:t>, 374–378 (2019).</a:t>
            </a:r>
          </a:p>
        </p:txBody>
      </p:sp>
      <p:sp>
        <p:nvSpPr>
          <p:cNvPr id="2" name="Title 1">
            <a:extLst>
              <a:ext uri="{FF2B5EF4-FFF2-40B4-BE49-F238E27FC236}">
                <a16:creationId xmlns:a16="http://schemas.microsoft.com/office/drawing/2014/main" id="{2D8A1990-9DB0-7C49-8899-7DFF9D8DE9D2}"/>
              </a:ext>
            </a:extLst>
          </p:cNvPr>
          <p:cNvSpPr>
            <a:spLocks noGrp="1"/>
          </p:cNvSpPr>
          <p:nvPr>
            <p:ph type="title"/>
          </p:nvPr>
        </p:nvSpPr>
        <p:spPr>
          <a:xfrm>
            <a:off x="30480" y="734496"/>
            <a:ext cx="3553507" cy="1325563"/>
          </a:xfrm>
        </p:spPr>
        <p:txBody>
          <a:bodyPr>
            <a:normAutofit fontScale="90000"/>
          </a:bodyPr>
          <a:lstStyle/>
          <a:p>
            <a:r>
              <a:rPr lang="en-US" dirty="0"/>
              <a:t>Reaching zero emissions by 2050 will be extremely difficult</a:t>
            </a:r>
          </a:p>
        </p:txBody>
      </p:sp>
    </p:spTree>
    <p:extLst>
      <p:ext uri="{BB962C8B-B14F-4D97-AF65-F5344CB8AC3E}">
        <p14:creationId xmlns:p14="http://schemas.microsoft.com/office/powerpoint/2010/main" val="1807959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81616-96DB-A34C-B751-8375D70068B3}"/>
              </a:ext>
            </a:extLst>
          </p:cNvPr>
          <p:cNvSpPr>
            <a:spLocks noGrp="1"/>
          </p:cNvSpPr>
          <p:nvPr>
            <p:ph type="title"/>
          </p:nvPr>
        </p:nvSpPr>
        <p:spPr>
          <a:xfrm>
            <a:off x="55310" y="2436106"/>
            <a:ext cx="3901440" cy="1325563"/>
          </a:xfrm>
        </p:spPr>
        <p:txBody>
          <a:bodyPr>
            <a:normAutofit fontScale="90000"/>
          </a:bodyPr>
          <a:lstStyle/>
          <a:p>
            <a:r>
              <a:rPr lang="en-US" dirty="0"/>
              <a:t>Even with 100% renewables bio-based plastics have significant emissions</a:t>
            </a:r>
          </a:p>
        </p:txBody>
      </p:sp>
      <p:pic>
        <p:nvPicPr>
          <p:cNvPr id="4" name="Picture 3">
            <a:extLst>
              <a:ext uri="{FF2B5EF4-FFF2-40B4-BE49-F238E27FC236}">
                <a16:creationId xmlns:a16="http://schemas.microsoft.com/office/drawing/2014/main" id="{AC8A8FC1-13CE-514D-82AF-8B8D3756A0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8122" y="0"/>
            <a:ext cx="7964796" cy="6858000"/>
          </a:xfrm>
          <a:prstGeom prst="rect">
            <a:avLst/>
          </a:prstGeom>
        </p:spPr>
      </p:pic>
      <p:sp>
        <p:nvSpPr>
          <p:cNvPr id="5" name="TextBox 4">
            <a:extLst>
              <a:ext uri="{FF2B5EF4-FFF2-40B4-BE49-F238E27FC236}">
                <a16:creationId xmlns:a16="http://schemas.microsoft.com/office/drawing/2014/main" id="{C852B4E1-3C7A-8D47-A5E3-BF8A27C59B75}"/>
              </a:ext>
            </a:extLst>
          </p:cNvPr>
          <p:cNvSpPr txBox="1"/>
          <p:nvPr/>
        </p:nvSpPr>
        <p:spPr>
          <a:xfrm rot="16200000">
            <a:off x="2712352" y="1158239"/>
            <a:ext cx="2056717" cy="369332"/>
          </a:xfrm>
          <a:prstGeom prst="rect">
            <a:avLst/>
          </a:prstGeom>
          <a:noFill/>
        </p:spPr>
        <p:txBody>
          <a:bodyPr wrap="none" rtlCol="0">
            <a:spAutoFit/>
          </a:bodyPr>
          <a:lstStyle/>
          <a:p>
            <a:r>
              <a:rPr lang="en-US" dirty="0"/>
              <a:t>Current Energy Mix</a:t>
            </a:r>
          </a:p>
        </p:txBody>
      </p:sp>
      <p:sp>
        <p:nvSpPr>
          <p:cNvPr id="6" name="TextBox 5">
            <a:extLst>
              <a:ext uri="{FF2B5EF4-FFF2-40B4-BE49-F238E27FC236}">
                <a16:creationId xmlns:a16="http://schemas.microsoft.com/office/drawing/2014/main" id="{0725654E-CC90-4C47-9A25-963327FA2DDF}"/>
              </a:ext>
            </a:extLst>
          </p:cNvPr>
          <p:cNvSpPr txBox="1"/>
          <p:nvPr/>
        </p:nvSpPr>
        <p:spPr>
          <a:xfrm rot="16200000">
            <a:off x="2769804" y="4612754"/>
            <a:ext cx="1941814" cy="369332"/>
          </a:xfrm>
          <a:prstGeom prst="rect">
            <a:avLst/>
          </a:prstGeom>
          <a:noFill/>
        </p:spPr>
        <p:txBody>
          <a:bodyPr wrap="none" rtlCol="0">
            <a:spAutoFit/>
          </a:bodyPr>
          <a:lstStyle/>
          <a:p>
            <a:r>
              <a:rPr lang="en-US" dirty="0"/>
              <a:t>100% Renewables</a:t>
            </a:r>
          </a:p>
        </p:txBody>
      </p:sp>
      <p:sp>
        <p:nvSpPr>
          <p:cNvPr id="12" name="TextBox 11">
            <a:extLst>
              <a:ext uri="{FF2B5EF4-FFF2-40B4-BE49-F238E27FC236}">
                <a16:creationId xmlns:a16="http://schemas.microsoft.com/office/drawing/2014/main" id="{FA953ECE-3699-E940-B869-45B94A330B93}"/>
              </a:ext>
            </a:extLst>
          </p:cNvPr>
          <p:cNvSpPr txBox="1"/>
          <p:nvPr/>
        </p:nvSpPr>
        <p:spPr>
          <a:xfrm>
            <a:off x="0" y="6427113"/>
            <a:ext cx="4023360" cy="430887"/>
          </a:xfrm>
          <a:prstGeom prst="rect">
            <a:avLst/>
          </a:prstGeom>
          <a:noFill/>
        </p:spPr>
        <p:txBody>
          <a:bodyPr wrap="square" rtlCol="0">
            <a:spAutoFit/>
          </a:bodyPr>
          <a:lstStyle/>
          <a:p>
            <a:r>
              <a:rPr lang="en-US" sz="1100" dirty="0"/>
              <a:t>Zheng, J. &amp; Suh, S. Strategies to reduce the global carbon footprint of plastics. </a:t>
            </a:r>
            <a:r>
              <a:rPr lang="en-US" sz="1100" i="1" dirty="0"/>
              <a:t>Nature Climate Change</a:t>
            </a:r>
            <a:r>
              <a:rPr lang="en-US" sz="1100" dirty="0"/>
              <a:t> </a:t>
            </a:r>
            <a:r>
              <a:rPr lang="en-US" sz="1100" b="1" dirty="0"/>
              <a:t>9</a:t>
            </a:r>
            <a:r>
              <a:rPr lang="en-US" sz="1100" dirty="0"/>
              <a:t>, 374–378 (2019).</a:t>
            </a:r>
          </a:p>
        </p:txBody>
      </p:sp>
    </p:spTree>
    <p:extLst>
      <p:ext uri="{BB962C8B-B14F-4D97-AF65-F5344CB8AC3E}">
        <p14:creationId xmlns:p14="http://schemas.microsoft.com/office/powerpoint/2010/main" val="2403877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1442</Words>
  <Application>Microsoft Macintosh PowerPoint</Application>
  <PresentationFormat>Widescreen</PresentationFormat>
  <Paragraphs>106</Paragraphs>
  <Slides>15</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Plastic Pollution</vt:lpstr>
      <vt:lpstr>Plastic production is growing exponentially, mostly PE and PP</vt:lpstr>
      <vt:lpstr>Waste generation is also growing exponentially</vt:lpstr>
      <vt:lpstr>PowerPoint Presentation</vt:lpstr>
      <vt:lpstr>Creation of plastics from fossil carbon only delays CO2 emissions</vt:lpstr>
      <vt:lpstr>Co-production of Natural Gas Plant Liquids (NGPL) is driving up ethylene supply</vt:lpstr>
      <vt:lpstr>Current life-cycle GHG emissions driven primarily by resin production and conversion</vt:lpstr>
      <vt:lpstr>Reaching zero emissions by 2050 will be extremely difficult</vt:lpstr>
      <vt:lpstr>Even with 100% renewables bio-based plastics have significant emissions</vt:lpstr>
      <vt:lpstr>Plastic waste accumulation in the ocean is growing exponentially</vt:lpstr>
      <vt:lpstr>97% of plastic emitted into the ocean becomes stranded or buried in coastal waters</vt:lpstr>
      <vt:lpstr>Plastic pollution has an unknown environmental impact</vt:lpstr>
      <vt:lpstr>All of this add up to a similar type of problem as climate change</vt:lpstr>
      <vt:lpstr>Materials science can be used to make more easily degraded plastic, but at a performance cost</vt:lpstr>
      <vt:lpstr>Even biodegradable plastics can be extremely long-lived in the environment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Plastic Pollution</dc:title>
  <dc:creator>Meeks, Amos</dc:creator>
  <cp:lastModifiedBy>Meeks, Amos</cp:lastModifiedBy>
  <cp:revision>46</cp:revision>
  <dcterms:created xsi:type="dcterms:W3CDTF">2021-02-23T21:02:26Z</dcterms:created>
  <dcterms:modified xsi:type="dcterms:W3CDTF">2021-03-04T15:28:59Z</dcterms:modified>
</cp:coreProperties>
</file>