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6"/>
  </p:notesMasterIdLst>
  <p:sldIdLst>
    <p:sldId id="277" r:id="rId2"/>
    <p:sldId id="312" r:id="rId3"/>
    <p:sldId id="303" r:id="rId4"/>
    <p:sldId id="290" r:id="rId5"/>
    <p:sldId id="278" r:id="rId6"/>
    <p:sldId id="304" r:id="rId7"/>
    <p:sldId id="283" r:id="rId8"/>
    <p:sldId id="298" r:id="rId9"/>
    <p:sldId id="279" r:id="rId10"/>
    <p:sldId id="325" r:id="rId11"/>
    <p:sldId id="324" r:id="rId12"/>
    <p:sldId id="282" r:id="rId13"/>
    <p:sldId id="320" r:id="rId14"/>
    <p:sldId id="313" r:id="rId15"/>
    <p:sldId id="316" r:id="rId16"/>
    <p:sldId id="315" r:id="rId17"/>
    <p:sldId id="317" r:id="rId18"/>
    <p:sldId id="319" r:id="rId19"/>
    <p:sldId id="323" r:id="rId20"/>
    <p:sldId id="318" r:id="rId21"/>
    <p:sldId id="327" r:id="rId22"/>
    <p:sldId id="326" r:id="rId23"/>
    <p:sldId id="321" r:id="rId24"/>
    <p:sldId id="29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 Fell" initials="EF" lastIdx="1" clrIdx="0">
    <p:extLst>
      <p:ext uri="{19B8F6BF-5375-455C-9EA6-DF929625EA0E}">
        <p15:presenceInfo xmlns:p15="http://schemas.microsoft.com/office/powerpoint/2012/main" userId="22a524dcace9b4a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9C443"/>
    <a:srgbClr val="D1282E"/>
    <a:srgbClr val="FFFFCB"/>
    <a:srgbClr val="038B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9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3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4F6A3-3151-492B-80DB-0ACC3D7DE0CA}" type="datetimeFigureOut">
              <a:rPr lang="en-US" smtClean="0"/>
              <a:t>2/26/2021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C3016B-1513-44DB-98FF-F6804BA1C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834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789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99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519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22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60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71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Tradeoffs abound: high flux, easier to burn up waste products, easier for 2 neutron capture etc.; low flux, sometimes easier for desired fission to occur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520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 showing naturally occurring fertile material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66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7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3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142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365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C3016B-1513-44DB-98FF-F6804BA1C3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119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ong - Science as Art - MRS F201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4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4950" spc="-45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none" spc="68" baseline="0">
                <a:solidFill>
                  <a:schemeClr val="tx2"/>
                </a:solidFill>
                <a:latin typeface="+mj-lt"/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08F17-EDD7-FD4C-9EA8-B6FE1D07C7D6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 descr="SEAS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62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A7AA-1571-D04A-B115-79D58767F0E5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40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D7027-B56C-6E48-AB04-EFEDD43B50DA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113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/>
            </a:lvl1pPr>
          </a:lstStyle>
          <a:p>
            <a:fld id="{7B507B1F-24E0-694A-9D18-04D299C13616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25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4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4950" b="0" cap="all" spc="-45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1125" b="0" cap="all" spc="68" baseline="0">
                <a:solidFill>
                  <a:schemeClr val="tx2"/>
                </a:solidFill>
                <a:latin typeface="+mj-lt"/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945C8-464D-B24D-B254-70FD143596E6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8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507E5-4BC8-6A47-A8D6-FBA967B9A421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95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013" b="0" cap="all" spc="56" baseline="0">
                <a:solidFill>
                  <a:schemeClr val="tx1"/>
                </a:solidFill>
                <a:latin typeface="+mj-lt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013" b="0" kern="1200" cap="all" spc="56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marL="0" lvl="0" indent="0" algn="l" defTabSz="51435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3AAC-049F-FA45-9943-42550D9443AF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3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E073-E7B3-C748-B19E-0188E3E9525D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865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59D6E-6BCB-124B-BCA7-C744645D3F6A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09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9FBBA-50AF-9A4E-9B90-9E2F1288D430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>
              <a:solidFill>
                <a:srgbClr val="D1282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44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5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A6DB-0D03-BC44-9088-EBF26F29B263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5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06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6708558" cy="11811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2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fld id="{57A1FF71-826D-784C-A7D1-B9587AFB69E3}" type="datetime4">
              <a:rPr lang="en-US" smtClean="0">
                <a:solidFill>
                  <a:srgbClr val="000000"/>
                </a:solidFill>
              </a:rPr>
              <a:pPr/>
              <a:t>February 26, 2021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9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563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85405" y="647700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>
                <a:solidFill>
                  <a:srgbClr val="D1282E"/>
                </a:solidFill>
              </a:rPr>
              <a:pPr/>
              <a:t>‹#›</a:t>
            </a:fld>
            <a:endParaRPr lang="en-US" dirty="0">
              <a:solidFill>
                <a:srgbClr val="D1282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FFFF"/>
              </a:solidFill>
            </a:endParaRPr>
          </a:p>
        </p:txBody>
      </p:sp>
      <p:pic>
        <p:nvPicPr>
          <p:cNvPr id="11" name="Picture 10" descr="SEASLogo_RGB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8559" y="0"/>
            <a:ext cx="2292566" cy="91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1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514350" rtl="0" eaLnBrk="1" latinLnBrk="0" hangingPunct="1">
        <a:spcBef>
          <a:spcPct val="0"/>
        </a:spcBef>
        <a:buNone/>
        <a:defRPr sz="2025" kern="1200" cap="none" spc="-34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spcBef>
          <a:spcPct val="20000"/>
        </a:spcBef>
        <a:spcAft>
          <a:spcPts val="338"/>
        </a:spcAft>
        <a:buFont typeface="Arial" pitchFamily="34" charset="0"/>
        <a:buNone/>
        <a:defRPr sz="1125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indent="-102870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01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a.gov/totalenergy/data/monthly/pdf/mer.pdf" TargetMode="External"/><Relationship Id="rId4" Type="http://schemas.openxmlformats.org/officeDocument/2006/relationships/hyperlink" Target="https://www.eia.gov/totalenergy/data/monthly/pdf/sec8_3.pdf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-nuclear.org/" TargetMode="External"/><Relationship Id="rId2" Type="http://schemas.openxmlformats.org/officeDocument/2006/relationships/hyperlink" Target="https://www.nndc.bnl.gov/nudat2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ia.gov/nuclear/" TargetMode="External"/><Relationship Id="rId4" Type="http://schemas.openxmlformats.org/officeDocument/2006/relationships/hyperlink" Target="https://www.iea.org/fuels-and-technologies/nuclea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6750" y="2353592"/>
            <a:ext cx="5950033" cy="916170"/>
          </a:xfrm>
        </p:spPr>
        <p:txBody>
          <a:bodyPr>
            <a:noAutofit/>
          </a:bodyPr>
          <a:lstStyle/>
          <a:p>
            <a:r>
              <a:rPr lang="en-CA" sz="3200" dirty="0"/>
              <a:t>Nuclear fission reactors and their fuel cycles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0049173A-1B17-45FE-A001-36B815390BA8}"/>
              </a:ext>
            </a:extLst>
          </p:cNvPr>
          <p:cNvCxnSpPr>
            <a:cxnSpLocks/>
          </p:cNvCxnSpPr>
          <p:nvPr/>
        </p:nvCxnSpPr>
        <p:spPr>
          <a:xfrm>
            <a:off x="0" y="5220222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838F353-532C-4F78-A00E-22B3AF51CCD6}"/>
              </a:ext>
            </a:extLst>
          </p:cNvPr>
          <p:cNvSpPr txBox="1">
            <a:spLocks/>
          </p:cNvSpPr>
          <p:nvPr/>
        </p:nvSpPr>
        <p:spPr>
          <a:xfrm>
            <a:off x="730101" y="5536695"/>
            <a:ext cx="7099449" cy="9161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514350" rtl="0" eaLnBrk="1" latinLnBrk="0" hangingPunct="1">
              <a:spcBef>
                <a:spcPct val="20000"/>
              </a:spcBef>
              <a:spcAft>
                <a:spcPts val="338"/>
              </a:spcAft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7175" indent="-102870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29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01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72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sz="2200" b="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01D70F-C8A8-4E70-8049-796754F94271}"/>
              </a:ext>
            </a:extLst>
          </p:cNvPr>
          <p:cNvSpPr/>
          <p:nvPr/>
        </p:nvSpPr>
        <p:spPr>
          <a:xfrm>
            <a:off x="6743700" y="952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40547A-ED51-46A9-BA31-47AED9B8EB9E}"/>
              </a:ext>
            </a:extLst>
          </p:cNvPr>
          <p:cNvSpPr txBox="1"/>
          <p:nvPr/>
        </p:nvSpPr>
        <p:spPr>
          <a:xfrm>
            <a:off x="996594" y="4046323"/>
            <a:ext cx="162711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HEJC </a:t>
            </a:r>
          </a:p>
          <a:p>
            <a:r>
              <a:rPr lang="en-US" sz="2000" b="1" dirty="0"/>
              <a:t>Feb 26, 2020</a:t>
            </a:r>
          </a:p>
          <a:p>
            <a:r>
              <a:rPr lang="en-US" sz="2000" b="1" dirty="0"/>
              <a:t>Eric Fell</a:t>
            </a:r>
          </a:p>
        </p:txBody>
      </p:sp>
    </p:spTree>
    <p:extLst>
      <p:ext uri="{BB962C8B-B14F-4D97-AF65-F5344CB8AC3E}">
        <p14:creationId xmlns:p14="http://schemas.microsoft.com/office/powerpoint/2010/main" val="169313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Fuels: Uranium-235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53AB2-C5E3-4433-8B60-A5028F6E413F}"/>
              </a:ext>
            </a:extLst>
          </p:cNvPr>
          <p:cNvSpPr/>
          <p:nvPr/>
        </p:nvSpPr>
        <p:spPr>
          <a:xfrm>
            <a:off x="-241793" y="1292978"/>
            <a:ext cx="53803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• Naturally occurring but in low abundance (uranium is found &gt;99% as U-238)</a:t>
            </a:r>
          </a:p>
          <a:p>
            <a:pPr lvl="1"/>
            <a:r>
              <a:rPr lang="en-US" dirty="0"/>
              <a:t>• Can be used in heavy water reactors (unenriched uranium) or light water reactors (enriched uranium)</a:t>
            </a:r>
          </a:p>
          <a:p>
            <a:pPr lvl="1"/>
            <a:r>
              <a:rPr lang="en-US" dirty="0"/>
              <a:t>• Requires thermal (slow) neutrons for adequate fission, so a moderator is required</a:t>
            </a:r>
          </a:p>
          <a:p>
            <a:pPr lvl="1"/>
            <a:r>
              <a:rPr lang="en-US" dirty="0"/>
              <a:t>• World’s primary nuclear fissile fuel</a:t>
            </a:r>
          </a:p>
        </p:txBody>
      </p:sp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16B25AC4-6AFB-4CB7-859D-9974E0369D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804710"/>
              </p:ext>
            </p:extLst>
          </p:nvPr>
        </p:nvGraphicFramePr>
        <p:xfrm>
          <a:off x="635742" y="4337092"/>
          <a:ext cx="2223055" cy="211167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11528">
                  <a:extLst>
                    <a:ext uri="{9D8B030D-6E8A-4147-A177-3AD203B41FA5}">
                      <a16:colId xmlns:a16="http://schemas.microsoft.com/office/drawing/2014/main" val="1970625420"/>
                    </a:ext>
                  </a:extLst>
                </a:gridCol>
                <a:gridCol w="1111527">
                  <a:extLst>
                    <a:ext uri="{9D8B030D-6E8A-4147-A177-3AD203B41FA5}">
                      <a16:colId xmlns:a16="http://schemas.microsoft.com/office/drawing/2014/main" val="1773593899"/>
                    </a:ext>
                  </a:extLst>
                </a:gridCol>
              </a:tblGrid>
              <a:tr h="465759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% U-235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42431"/>
                  </a:ext>
                </a:extLst>
              </a:tr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Naturally occurring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28447"/>
                  </a:ext>
                </a:extLst>
              </a:tr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Reactor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3-5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61134"/>
                  </a:ext>
                </a:extLst>
              </a:tr>
              <a:tr h="465759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Weapons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20-85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48317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936AC6C1-54CA-4400-9524-72C43679C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7594" y="1165736"/>
            <a:ext cx="2920139" cy="5394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10311C9-075A-4E83-BE8B-A9FD88E2F1FE}"/>
              </a:ext>
            </a:extLst>
          </p:cNvPr>
          <p:cNvSpPr txBox="1"/>
          <p:nvPr/>
        </p:nvSpPr>
        <p:spPr>
          <a:xfrm>
            <a:off x="5585792" y="6560696"/>
            <a:ext cx="2907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https://en.wikipedia.org/wiki/Decay_chain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01D1D6-9F26-4DAC-B023-5C6CC6A51CB8}"/>
              </a:ext>
            </a:extLst>
          </p:cNvPr>
          <p:cNvSpPr txBox="1"/>
          <p:nvPr/>
        </p:nvSpPr>
        <p:spPr>
          <a:xfrm>
            <a:off x="6287552" y="1200978"/>
            <a:ext cx="2333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aseline="30000" dirty="0"/>
              <a:t>235</a:t>
            </a:r>
            <a:r>
              <a:rPr lang="en-US" sz="1600" dirty="0"/>
              <a:t>U</a:t>
            </a:r>
            <a:r>
              <a:rPr lang="en-US" sz="1600" b="1" dirty="0"/>
              <a:t> Natural</a:t>
            </a:r>
            <a:r>
              <a:rPr lang="en-US" sz="1600" dirty="0"/>
              <a:t> decay chain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45A45F0-2B1E-41F8-B926-EBAD021513F8}"/>
              </a:ext>
            </a:extLst>
          </p:cNvPr>
          <p:cNvSpPr txBox="1"/>
          <p:nvPr/>
        </p:nvSpPr>
        <p:spPr>
          <a:xfrm>
            <a:off x="3750009" y="4472609"/>
            <a:ext cx="138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 </a:t>
            </a:r>
            <a:r>
              <a:rPr lang="en-US" dirty="0"/>
              <a:t>= 7x10</a:t>
            </a:r>
            <a:r>
              <a:rPr lang="en-US" baseline="30000" dirty="0"/>
              <a:t>8</a:t>
            </a:r>
            <a:r>
              <a:rPr lang="en-US" dirty="0"/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4170739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11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Fuels: Plutonium-239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C53AB2-C5E3-4433-8B60-A5028F6E413F}"/>
              </a:ext>
            </a:extLst>
          </p:cNvPr>
          <p:cNvSpPr/>
          <p:nvPr/>
        </p:nvSpPr>
        <p:spPr>
          <a:xfrm>
            <a:off x="-256109" y="1283519"/>
            <a:ext cx="9006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• Bred from </a:t>
            </a:r>
            <a:r>
              <a:rPr lang="en-US" baseline="30000" dirty="0"/>
              <a:t>238</a:t>
            </a:r>
            <a:r>
              <a:rPr lang="en-US" dirty="0"/>
              <a:t>U </a:t>
            </a:r>
          </a:p>
          <a:p>
            <a:pPr lvl="1"/>
            <a:r>
              <a:rPr lang="en-US" dirty="0"/>
              <a:t>• Smaller critical mass, cheaper than enriched </a:t>
            </a:r>
            <a:r>
              <a:rPr lang="en-US" baseline="30000" dirty="0"/>
              <a:t>235</a:t>
            </a:r>
            <a:r>
              <a:rPr lang="en-US" dirty="0"/>
              <a:t>U so it’s often used in nuclear weapons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647278F-2F2F-4721-B8CA-E2586830F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382" y="2183669"/>
            <a:ext cx="6102348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D0E0A7F-FBAB-4A64-B9AD-FCE083BB05AF}"/>
              </a:ext>
            </a:extLst>
          </p:cNvPr>
          <p:cNvSpPr txBox="1"/>
          <p:nvPr/>
        </p:nvSpPr>
        <p:spPr>
          <a:xfrm>
            <a:off x="228600" y="3351888"/>
            <a:ext cx="57521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Breeding is typically done in a Fast Reactor because fast neutrons are more efficient at plutonium production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89D052-5B99-40A6-B73C-0E42740C52BB}"/>
              </a:ext>
            </a:extLst>
          </p:cNvPr>
          <p:cNvSpPr txBox="1"/>
          <p:nvPr/>
        </p:nvSpPr>
        <p:spPr>
          <a:xfrm>
            <a:off x="4041549" y="4379339"/>
            <a:ext cx="4691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Breeding process can create </a:t>
            </a:r>
            <a:r>
              <a:rPr lang="en-US" baseline="30000" dirty="0"/>
              <a:t>240</a:t>
            </a:r>
            <a:r>
              <a:rPr lang="en-US" dirty="0"/>
              <a:t>Pu which is an undesirable contaminant, and a dangerous gamma-emitter</a:t>
            </a:r>
          </a:p>
        </p:txBody>
      </p:sp>
      <p:graphicFrame>
        <p:nvGraphicFramePr>
          <p:cNvPr id="13" name="Table 4">
            <a:extLst>
              <a:ext uri="{FF2B5EF4-FFF2-40B4-BE49-F238E27FC236}">
                <a16:creationId xmlns:a16="http://schemas.microsoft.com/office/drawing/2014/main" id="{01F9DE61-7304-431A-9DDD-15C142CB4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017475"/>
              </p:ext>
            </p:extLst>
          </p:nvPr>
        </p:nvGraphicFramePr>
        <p:xfrm>
          <a:off x="520511" y="4252038"/>
          <a:ext cx="2693504" cy="242386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46752">
                  <a:extLst>
                    <a:ext uri="{9D8B030D-6E8A-4147-A177-3AD203B41FA5}">
                      <a16:colId xmlns:a16="http://schemas.microsoft.com/office/drawing/2014/main" val="1970625420"/>
                    </a:ext>
                  </a:extLst>
                </a:gridCol>
                <a:gridCol w="1346752">
                  <a:extLst>
                    <a:ext uri="{9D8B030D-6E8A-4147-A177-3AD203B41FA5}">
                      <a16:colId xmlns:a16="http://schemas.microsoft.com/office/drawing/2014/main" val="1773593899"/>
                    </a:ext>
                  </a:extLst>
                </a:gridCol>
              </a:tblGrid>
              <a:tr h="395300">
                <a:tc>
                  <a:txBody>
                    <a:bodyPr/>
                    <a:lstStyle/>
                    <a:p>
                      <a:pPr algn="ctr"/>
                      <a:endParaRPr lang="en-U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% Pu-240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542431"/>
                  </a:ext>
                </a:extLst>
              </a:tr>
              <a:tr h="4656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err="1"/>
                        <a:t>Supergrade</a:t>
                      </a:r>
                      <a:r>
                        <a:rPr lang="en-US" sz="1500" dirty="0"/>
                        <a:t> (Navy nukes)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2-3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7628447"/>
                  </a:ext>
                </a:extLst>
              </a:tr>
              <a:tr h="4656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Weapons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3-7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8161134"/>
                  </a:ext>
                </a:extLst>
              </a:tr>
              <a:tr h="4656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Fuel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7-18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748317"/>
                  </a:ext>
                </a:extLst>
              </a:tr>
              <a:tr h="465642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Reactor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&gt;18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849007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AFB22B39-8B55-4EAA-B3C1-96AB814B2AE3}"/>
              </a:ext>
            </a:extLst>
          </p:cNvPr>
          <p:cNvSpPr txBox="1"/>
          <p:nvPr/>
        </p:nvSpPr>
        <p:spPr>
          <a:xfrm>
            <a:off x="4041549" y="5588483"/>
            <a:ext cx="44449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239</a:t>
            </a:r>
            <a:r>
              <a:rPr lang="en-US" dirty="0"/>
              <a:t>Pu will accumulate over time in normal fission reactor using uranium, with spent fuel being ~0.8% </a:t>
            </a:r>
            <a:r>
              <a:rPr lang="en-US" baseline="30000" dirty="0"/>
              <a:t>239</a:t>
            </a:r>
            <a:r>
              <a:rPr lang="en-US" dirty="0"/>
              <a:t>Pu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3F790F-33E7-4187-8B8F-7DB0FB88A77D}"/>
              </a:ext>
            </a:extLst>
          </p:cNvPr>
          <p:cNvSpPr txBox="1"/>
          <p:nvPr/>
        </p:nvSpPr>
        <p:spPr>
          <a:xfrm>
            <a:off x="1336348" y="2086871"/>
            <a:ext cx="530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fast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DB8E2E4-AA4F-456A-95D7-8F8815562F2F}"/>
              </a:ext>
            </a:extLst>
          </p:cNvPr>
          <p:cNvSpPr txBox="1"/>
          <p:nvPr/>
        </p:nvSpPr>
        <p:spPr>
          <a:xfrm>
            <a:off x="6708558" y="284898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 </a:t>
            </a:r>
            <a:r>
              <a:rPr lang="en-US" dirty="0"/>
              <a:t>= 2.4x10</a:t>
            </a:r>
            <a:r>
              <a:rPr lang="en-US" baseline="30000" dirty="0"/>
              <a:t>4</a:t>
            </a:r>
            <a:r>
              <a:rPr lang="en-US" dirty="0"/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2051534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Fuels: Uranium-233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5AF5C8-E7EC-4846-8090-DEFE43979108}"/>
                  </a:ext>
                </a:extLst>
              </p:cNvPr>
              <p:cNvSpPr/>
              <p:nvPr/>
            </p:nvSpPr>
            <p:spPr>
              <a:xfrm>
                <a:off x="392516" y="3194710"/>
                <a:ext cx="7589520" cy="5834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232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𝑇h</m:t>
                          </m:r>
                        </m:e>
                      </m:sPre>
                      <m:r>
                        <a:rPr kumimoji="0" lang="en-US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kumimoji="0" lang="en-US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kumimoji="0" lang="en-US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90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𝑇h</m:t>
                          </m:r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  <m:box>
                            <m:boxPr>
                              <m:ctrlPr>
                                <a:rPr kumimoji="0" lang="en-CA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boxPr>
                            <m:e>
                              <m:argPr>
                                <m:argSz m:val="-1"/>
                              </m:argPr>
                              <m:f>
                                <m:fPr>
                                  <m:ctrlPr>
                                    <a:rPr kumimoji="0" lang="en-CA" sz="2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kumimoji="0" lang="en-CA" sz="2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kumimoji="0" lang="en-CA" sz="2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kumimoji="0" lang="en-CA" sz="2600" b="0" i="1" u="none" strike="noStrike" kern="0" cap="none" spc="0" normalizeH="0" baseline="0" noProof="0" smtClean="0">
                                          <a:ln>
                                            <a:noFill/>
                                          </a:ln>
                                          <a:solidFill>
                                            <a:prstClr val="black"/>
                                          </a:solidFill>
                                          <a:effectLst/>
                                          <a:uLnTx/>
                                          <a:uFillTx/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kumimoji="0" lang="en-CA" sz="2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22 </m:t>
                                  </m:r>
                                  <m:r>
                                    <a:rPr kumimoji="0" lang="en-CA" sz="2600" b="0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𝑚𝑖𝑛</m:t>
                                  </m:r>
                                </m:den>
                              </m:f>
                            </m:e>
                          </m:box>
                        </m:e>
                      </m:sPre>
                      <m:r>
                        <a:rPr kumimoji="0" lang="en-CA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91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𝑃𝑎</m:t>
                          </m:r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box>
                        <m:boxPr>
                          <m:ctrlPr>
                            <a:rPr kumimoji="0" lang="en-CA" sz="26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kumimoji="0" lang="en-CA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CA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CA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kumimoji="0" lang="en-CA" sz="26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CA" sz="26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kumimoji="0" lang="en-CA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7.4 </m:t>
                              </m:r>
                              <m:r>
                                <a:rPr kumimoji="0" lang="en-CA" sz="26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den>
                          </m:f>
                        </m:e>
                      </m:box>
                      <m:r>
                        <a:rPr kumimoji="0" lang="en-CA" sz="26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Pre>
                        <m:sPrePr>
                          <m:ctrlP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92</m:t>
                          </m:r>
                        </m:sub>
                        <m:sup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233</m:t>
                          </m:r>
                        </m:sup>
                        <m:e>
                          <m:r>
                            <a:rPr kumimoji="0" lang="en-CA" sz="26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</m:sPre>
                    </m:oMath>
                  </m:oMathPara>
                </a14:m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35AF5C8-E7EC-4846-8090-DEFE439791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516" y="3194710"/>
                <a:ext cx="7589520" cy="58349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BC0E9213-EA13-4849-B627-5CEF13650E58}"/>
              </a:ext>
            </a:extLst>
          </p:cNvPr>
          <p:cNvSpPr txBox="1"/>
          <p:nvPr/>
        </p:nvSpPr>
        <p:spPr>
          <a:xfrm>
            <a:off x="6377707" y="4626621"/>
            <a:ext cx="14104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Fissions with thermal neutrons</a:t>
            </a:r>
          </a:p>
        </p:txBody>
      </p:sp>
      <p:sp>
        <p:nvSpPr>
          <p:cNvPr id="13" name="Explosion: 8 Points 12">
            <a:extLst>
              <a:ext uri="{FF2B5EF4-FFF2-40B4-BE49-F238E27FC236}">
                <a16:creationId xmlns:a16="http://schemas.microsoft.com/office/drawing/2014/main" id="{80E2470B-66BD-4F3E-A5CD-C816EB7431D3}"/>
              </a:ext>
            </a:extLst>
          </p:cNvPr>
          <p:cNvSpPr/>
          <p:nvPr/>
        </p:nvSpPr>
        <p:spPr>
          <a:xfrm>
            <a:off x="3895467" y="5154681"/>
            <a:ext cx="2599215" cy="1652062"/>
          </a:xfrm>
          <a:prstGeom prst="irregularSeal1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Neutrons &amp; Energy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84A2621-9709-4133-9CD2-825A7335D1C8}"/>
              </a:ext>
            </a:extLst>
          </p:cNvPr>
          <p:cNvCxnSpPr>
            <a:cxnSpLocks/>
          </p:cNvCxnSpPr>
          <p:nvPr/>
        </p:nvCxnSpPr>
        <p:spPr>
          <a:xfrm flipH="1" flipV="1">
            <a:off x="2670044" y="4065104"/>
            <a:ext cx="2454751" cy="153069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9BE84715-BFB3-4BF2-A31C-CBCA49DDA709}"/>
              </a:ext>
            </a:extLst>
          </p:cNvPr>
          <p:cNvSpPr txBox="1"/>
          <p:nvPr/>
        </p:nvSpPr>
        <p:spPr>
          <a:xfrm>
            <a:off x="1979432" y="4498639"/>
            <a:ext cx="13812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Neutrons contribute to breeding</a:t>
            </a:r>
          </a:p>
        </p:txBody>
      </p:sp>
      <p:cxnSp>
        <p:nvCxnSpPr>
          <p:cNvPr id="21" name="Connector: Curved 20">
            <a:extLst>
              <a:ext uri="{FF2B5EF4-FFF2-40B4-BE49-F238E27FC236}">
                <a16:creationId xmlns:a16="http://schemas.microsoft.com/office/drawing/2014/main" id="{4FE16D6C-F2D5-42B0-BCAA-8D181AA7BED7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116340" y="3747858"/>
            <a:ext cx="1856394" cy="1839486"/>
          </a:xfrm>
          <a:prstGeom prst="curvedConnector3">
            <a:avLst>
              <a:gd name="adj1" fmla="val 50000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834F7E13-042C-48CE-AF03-C906A7DD8295}"/>
              </a:ext>
            </a:extLst>
          </p:cNvPr>
          <p:cNvCxnSpPr>
            <a:cxnSpLocks/>
          </p:cNvCxnSpPr>
          <p:nvPr/>
        </p:nvCxnSpPr>
        <p:spPr>
          <a:xfrm rot="5400000">
            <a:off x="6036152" y="4112958"/>
            <a:ext cx="2210524" cy="1293462"/>
          </a:xfrm>
          <a:prstGeom prst="bentConnector3">
            <a:avLst>
              <a:gd name="adj1" fmla="val 100661"/>
            </a:avLst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9DF397C-50CD-44F0-809A-F0AEBFB196EB}"/>
              </a:ext>
            </a:extLst>
          </p:cNvPr>
          <p:cNvSpPr txBox="1"/>
          <p:nvPr/>
        </p:nvSpPr>
        <p:spPr>
          <a:xfrm>
            <a:off x="503810" y="2564505"/>
            <a:ext cx="4332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 small amount of initial fissile fuel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73C2B77-5837-463F-8004-EDA2F06D99B8}"/>
              </a:ext>
            </a:extLst>
          </p:cNvPr>
          <p:cNvCxnSpPr>
            <a:cxnSpLocks/>
          </p:cNvCxnSpPr>
          <p:nvPr/>
        </p:nvCxnSpPr>
        <p:spPr>
          <a:xfrm>
            <a:off x="2167847" y="3013201"/>
            <a:ext cx="0" cy="36301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1C581AF1-320F-4E08-9CB3-A833387ED773}"/>
              </a:ext>
            </a:extLst>
          </p:cNvPr>
          <p:cNvSpPr/>
          <p:nvPr/>
        </p:nvSpPr>
        <p:spPr>
          <a:xfrm>
            <a:off x="0" y="1551049"/>
            <a:ext cx="81750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/>
              <a:t>• Bred from </a:t>
            </a:r>
            <a:r>
              <a:rPr lang="en-US" baseline="30000" dirty="0"/>
              <a:t>232</a:t>
            </a:r>
            <a:r>
              <a:rPr lang="en-US" dirty="0"/>
              <a:t>Th which is ~3-4 times more abundant than uranium on Earth</a:t>
            </a:r>
          </a:p>
          <a:p>
            <a:pPr lvl="1"/>
            <a:r>
              <a:rPr lang="en-US" dirty="0"/>
              <a:t>• Can be bred using fast neutrons or thermal neutrons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00A112-4097-4444-BA5F-F2A3DF65B6DC}"/>
              </a:ext>
            </a:extLst>
          </p:cNvPr>
          <p:cNvSpPr txBox="1"/>
          <p:nvPr/>
        </p:nvSpPr>
        <p:spPr>
          <a:xfrm>
            <a:off x="7141414" y="2613993"/>
            <a:ext cx="15584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1/2 </a:t>
            </a:r>
            <a:r>
              <a:rPr lang="en-US" dirty="0"/>
              <a:t>= 1.6x10</a:t>
            </a:r>
            <a:r>
              <a:rPr lang="en-US" baseline="30000" dirty="0"/>
              <a:t>5</a:t>
            </a:r>
            <a:r>
              <a:rPr lang="en-US" dirty="0"/>
              <a:t> y</a:t>
            </a:r>
          </a:p>
        </p:txBody>
      </p:sp>
    </p:spTree>
    <p:extLst>
      <p:ext uri="{BB962C8B-B14F-4D97-AF65-F5344CB8AC3E}">
        <p14:creationId xmlns:p14="http://schemas.microsoft.com/office/powerpoint/2010/main" val="395702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Neutron Cross-Section for Fission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73EB8E-8CA7-48BF-89D8-FE07DE53A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656" y="1422394"/>
            <a:ext cx="7152774" cy="3749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7F779-1B85-4A3C-B7E4-D6CBCD4C78A7}"/>
              </a:ext>
            </a:extLst>
          </p:cNvPr>
          <p:cNvSpPr txBox="1"/>
          <p:nvPr/>
        </p:nvSpPr>
        <p:spPr>
          <a:xfrm>
            <a:off x="516835" y="6551884"/>
            <a:ext cx="75145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https://www.world-nuclear.org/information-library/nuclear-fuel-cycle/introduction/physics-of-nuclear-energy.aspx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7E43C3-B877-40FE-BC82-9C3D8540763B}"/>
              </a:ext>
            </a:extLst>
          </p:cNvPr>
          <p:cNvSpPr txBox="1"/>
          <p:nvPr/>
        </p:nvSpPr>
        <p:spPr>
          <a:xfrm>
            <a:off x="347869" y="2411528"/>
            <a:ext cx="1526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~Probability that fission will occur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6BC17B-32F9-4E81-8D1B-C5AF92362F34}"/>
              </a:ext>
            </a:extLst>
          </p:cNvPr>
          <p:cNvSpPr txBox="1"/>
          <p:nvPr/>
        </p:nvSpPr>
        <p:spPr>
          <a:xfrm>
            <a:off x="1164753" y="5673728"/>
            <a:ext cx="6814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Neutrons need to be </a:t>
            </a:r>
            <a:r>
              <a:rPr lang="en-US" dirty="0">
                <a:solidFill>
                  <a:srgbClr val="0000FF"/>
                </a:solidFill>
              </a:rPr>
              <a:t>slowed</a:t>
            </a:r>
            <a:r>
              <a:rPr lang="en-US" dirty="0"/>
              <a:t> (moderated) to induce significant fission</a:t>
            </a:r>
          </a:p>
        </p:txBody>
      </p:sp>
    </p:spTree>
    <p:extLst>
      <p:ext uri="{BB962C8B-B14F-4D97-AF65-F5344CB8AC3E}">
        <p14:creationId xmlns:p14="http://schemas.microsoft.com/office/powerpoint/2010/main" val="1709216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Classes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46B8EB-0813-4DA6-ADA8-85FFED1DB1ED}"/>
              </a:ext>
            </a:extLst>
          </p:cNvPr>
          <p:cNvSpPr txBox="1"/>
          <p:nvPr/>
        </p:nvSpPr>
        <p:spPr>
          <a:xfrm>
            <a:off x="0" y="2203051"/>
            <a:ext cx="33097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Light water reactors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Pressurized water (PWR)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Boiling water (BWR)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RBMK (LWGR)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FF"/>
                </a:solidFill>
              </a:rPr>
              <a:t>Heavy Water reactors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Pressurized heavy water (PHWR or CANDU)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Gas cooled reactors (GCR)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Fast Neutron reactors (FNR)</a:t>
            </a:r>
          </a:p>
          <a:p>
            <a:pPr lvl="1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4B0C69-F646-4377-983E-84D937004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131" y="1757005"/>
            <a:ext cx="5743064" cy="31089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54813B8-C471-42E1-BCE5-D95FB1D68EF0}"/>
              </a:ext>
            </a:extLst>
          </p:cNvPr>
          <p:cNvSpPr txBox="1"/>
          <p:nvPr/>
        </p:nvSpPr>
        <p:spPr>
          <a:xfrm flipH="1">
            <a:off x="2828320" y="5455244"/>
            <a:ext cx="37712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More than two thirds of the reactors in the world are PWR designs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151DA4-BABC-41E8-BBF5-94C459B6BCC9}"/>
              </a:ext>
            </a:extLst>
          </p:cNvPr>
          <p:cNvSpPr txBox="1"/>
          <p:nvPr/>
        </p:nvSpPr>
        <p:spPr>
          <a:xfrm>
            <a:off x="468725" y="6552426"/>
            <a:ext cx="80693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https://www.world-nuclear.org/our-association/publications/global-trends-reports/world-nuclear-performance-report.aspx</a:t>
            </a:r>
          </a:p>
        </p:txBody>
      </p:sp>
    </p:spTree>
    <p:extLst>
      <p:ext uri="{BB962C8B-B14F-4D97-AF65-F5344CB8AC3E}">
        <p14:creationId xmlns:p14="http://schemas.microsoft.com/office/powerpoint/2010/main" val="1091121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Pressurized Water Reactor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BBF64-7299-4BB4-A077-0459103F45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441"/>
          <a:stretch/>
        </p:blipFill>
        <p:spPr>
          <a:xfrm>
            <a:off x="3137453" y="1292769"/>
            <a:ext cx="5807764" cy="30765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EBBC12-3CBE-459B-800C-B6E7C00F617D}"/>
              </a:ext>
            </a:extLst>
          </p:cNvPr>
          <p:cNvSpPr txBox="1"/>
          <p:nvPr/>
        </p:nvSpPr>
        <p:spPr>
          <a:xfrm>
            <a:off x="4760844" y="6338505"/>
            <a:ext cx="3358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https://en.wikipedia.org/wiki/Light-water_reactor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11292F-A8F7-4643-A43A-754B819D4C9D}"/>
              </a:ext>
            </a:extLst>
          </p:cNvPr>
          <p:cNvSpPr txBox="1"/>
          <p:nvPr/>
        </p:nvSpPr>
        <p:spPr>
          <a:xfrm flipH="1">
            <a:off x="116785" y="1721083"/>
            <a:ext cx="30206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is used as both a neutron moderator and a coolant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and secondary coolants are isolated from each other, containing the radioactivity within the primary loop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Water never boils in the reactor, as primary loop is maintained at ~155 Bar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069A45-B1C1-42B9-AACF-4727D171637D}"/>
              </a:ext>
            </a:extLst>
          </p:cNvPr>
          <p:cNvSpPr txBox="1"/>
          <p:nvPr/>
        </p:nvSpPr>
        <p:spPr>
          <a:xfrm>
            <a:off x="298173" y="5343822"/>
            <a:ext cx="76215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water provides the PWR with stability: negative temperature coefficient</a:t>
            </a:r>
          </a:p>
          <a:p>
            <a:r>
              <a:rPr lang="en-US" dirty="0"/>
              <a:t>If reactivity gets too high, water will expand and be a less effective moderator</a:t>
            </a:r>
          </a:p>
          <a:p>
            <a:r>
              <a:rPr lang="en-US" dirty="0">
                <a:sym typeface="Wingdings" panose="05000000000000000000" pitchFamily="2" charset="2"/>
              </a:rPr>
              <a:t> Neutrons aren’t slowed as much, reactivity goes down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335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Boiling Water Reactor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435DCEA-FD9A-48AE-9814-7B7257A296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992"/>
          <a:stretch/>
        </p:blipFill>
        <p:spPr>
          <a:xfrm>
            <a:off x="3170167" y="1195805"/>
            <a:ext cx="5775050" cy="3114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DC88E4-9469-4EB5-B247-169F04E0CD5C}"/>
              </a:ext>
            </a:extLst>
          </p:cNvPr>
          <p:cNvSpPr txBox="1"/>
          <p:nvPr/>
        </p:nvSpPr>
        <p:spPr>
          <a:xfrm>
            <a:off x="4760844" y="6338505"/>
            <a:ext cx="3358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https://en.wikipedia.org/wiki/Light-water_reactor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35EFAEE-06EB-43F8-AEA4-4A75B69B0A89}"/>
              </a:ext>
            </a:extLst>
          </p:cNvPr>
          <p:cNvSpPr txBox="1"/>
          <p:nvPr/>
        </p:nvSpPr>
        <p:spPr>
          <a:xfrm flipH="1">
            <a:off x="0" y="2104753"/>
            <a:ext cx="32103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Similar to PWR but water is turned to steam in the reactor, and one continuous coolant/moderator loop is used instead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purity water must be used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B035BE-AB18-4093-BB98-9DC55E8B3886}"/>
              </a:ext>
            </a:extLst>
          </p:cNvPr>
          <p:cNvSpPr txBox="1"/>
          <p:nvPr/>
        </p:nvSpPr>
        <p:spPr>
          <a:xfrm flipH="1">
            <a:off x="366229" y="5059731"/>
            <a:ext cx="7319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Trace radioactivity due to neutron capture from water means a larger maintenance cost for turbine protection but this is usually offset by cost savings of a simpler design and thermal efficiency compared to PWR  </a:t>
            </a:r>
          </a:p>
        </p:txBody>
      </p:sp>
    </p:spTree>
    <p:extLst>
      <p:ext uri="{BB962C8B-B14F-4D97-AF65-F5344CB8AC3E}">
        <p14:creationId xmlns:p14="http://schemas.microsoft.com/office/powerpoint/2010/main" val="325761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PWR/BWR Fuel Cycle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FA3C70-CFC3-4F61-ACF1-3840F31F3FCD}"/>
              </a:ext>
            </a:extLst>
          </p:cNvPr>
          <p:cNvSpPr txBox="1"/>
          <p:nvPr/>
        </p:nvSpPr>
        <p:spPr>
          <a:xfrm>
            <a:off x="168965" y="1685626"/>
            <a:ext cx="387626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Typically utilize low-enriched uranium as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80-100 </a:t>
            </a:r>
            <a:r>
              <a:rPr lang="en-US" dirty="0" err="1"/>
              <a:t>tonnes</a:t>
            </a:r>
            <a:r>
              <a:rPr lang="en-US" dirty="0"/>
              <a:t> used in a PWR, 100-140 in a BWR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Refuel on 18-24 month cycle, usually one third of fuel is replaced during refueling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BF38C-8D2A-4B16-9D66-0FD14F1D05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513" y="3915146"/>
            <a:ext cx="3647496" cy="25589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D1E38EA-6E18-4BC5-ADE6-4BCFF89CE9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192" y="1178216"/>
            <a:ext cx="3275106" cy="40526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C2C043-6DF1-49F2-A8B3-CAF21907D048}"/>
              </a:ext>
            </a:extLst>
          </p:cNvPr>
          <p:cNvSpPr txBox="1"/>
          <p:nvPr/>
        </p:nvSpPr>
        <p:spPr>
          <a:xfrm>
            <a:off x="1401418" y="6539179"/>
            <a:ext cx="6798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http://nuclearsafety.gc.ca/eng/reactors/power-plants/nuclear-power-plant-safety-systems/index.cfm</a:t>
            </a:r>
          </a:p>
        </p:txBody>
      </p:sp>
    </p:spTree>
    <p:extLst>
      <p:ext uri="{BB962C8B-B14F-4D97-AF65-F5344CB8AC3E}">
        <p14:creationId xmlns:p14="http://schemas.microsoft.com/office/powerpoint/2010/main" val="1097912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3B5268B0-44CC-4176-8C1B-2A52265DAA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98" y="3837501"/>
            <a:ext cx="4257510" cy="27432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Mixed Oxide (MOX) Fuel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96FA11-B46C-47E3-8785-F3B0300D12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7115" y="1293419"/>
            <a:ext cx="4606157" cy="30175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4F58218-E7BD-4CB7-8CAD-D20DB7E8D4CD}"/>
              </a:ext>
            </a:extLst>
          </p:cNvPr>
          <p:cNvSpPr txBox="1"/>
          <p:nvPr/>
        </p:nvSpPr>
        <p:spPr>
          <a:xfrm>
            <a:off x="1142645" y="6521067"/>
            <a:ext cx="73422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https://www.world-nuclear.org/information-library/nuclear-fuel-cycle/fuel-recycling/mixed-oxide-fuel-mox.aspx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0F04E3-B90B-45F4-84FA-177938DE41F8}"/>
              </a:ext>
            </a:extLst>
          </p:cNvPr>
          <p:cNvSpPr txBox="1"/>
          <p:nvPr/>
        </p:nvSpPr>
        <p:spPr>
          <a:xfrm>
            <a:off x="119269" y="1352403"/>
            <a:ext cx="361784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 can be recovered from used reactor fuel and mixed with depleted U, forming MOX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MOX fuel provides ~5% of new fuel used today (&gt;10% in France)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Weapons-grade Pu can also be burned up through MOX fuel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8B09DC-BDE7-49AB-85C0-94C0B4E05FE0}"/>
              </a:ext>
            </a:extLst>
          </p:cNvPr>
          <p:cNvSpPr txBox="1"/>
          <p:nvPr/>
        </p:nvSpPr>
        <p:spPr>
          <a:xfrm>
            <a:off x="5118652" y="4964416"/>
            <a:ext cx="3518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year about 70 </a:t>
            </a:r>
            <a:r>
              <a:rPr lang="en-US" dirty="0" err="1"/>
              <a:t>tonnes</a:t>
            </a:r>
            <a:r>
              <a:rPr lang="en-US" dirty="0"/>
              <a:t> of plutonium (contained in used fuel) is removed from the world’s reactors</a:t>
            </a:r>
          </a:p>
        </p:txBody>
      </p:sp>
    </p:spTree>
    <p:extLst>
      <p:ext uri="{BB962C8B-B14F-4D97-AF65-F5344CB8AC3E}">
        <p14:creationId xmlns:p14="http://schemas.microsoft.com/office/powerpoint/2010/main" val="408106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19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RBMK (Light Water Graphite Reactor)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985C34-F13E-44A7-BE90-2EC3ABFF2A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04"/>
          <a:stretch/>
        </p:blipFill>
        <p:spPr>
          <a:xfrm>
            <a:off x="3498220" y="1233613"/>
            <a:ext cx="5345182" cy="32192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D01079-0F05-4198-A153-503FDEB8CE59}"/>
              </a:ext>
            </a:extLst>
          </p:cNvPr>
          <p:cNvSpPr txBox="1"/>
          <p:nvPr/>
        </p:nvSpPr>
        <p:spPr>
          <a:xfrm>
            <a:off x="173849" y="6521067"/>
            <a:ext cx="816941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https://www.world-nuclear.org/information-library/nuclear-fuel-cycle/nuclear-power-reactors/appendices/rbmk-reactors.aspx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EA1A7D-8E50-429F-81F5-D9A363281119}"/>
              </a:ext>
            </a:extLst>
          </p:cNvPr>
          <p:cNvSpPr txBox="1"/>
          <p:nvPr/>
        </p:nvSpPr>
        <p:spPr>
          <a:xfrm>
            <a:off x="74458" y="1675876"/>
            <a:ext cx="34237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Each fuel assembly in its own pressure tube, cooled by pressurized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Pressure tubes surrounded by graphite blocks which act as moderator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Graphite moderator allows for use of unenriched U. This let the USSR build very large, very cheap reactors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F466E6-220C-43CE-8EA2-A5CECABBAD2C}"/>
              </a:ext>
            </a:extLst>
          </p:cNvPr>
          <p:cNvSpPr txBox="1"/>
          <p:nvPr/>
        </p:nvSpPr>
        <p:spPr>
          <a:xfrm>
            <a:off x="555762" y="4828373"/>
            <a:ext cx="83786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Major difference compared to other LWRs: </a:t>
            </a:r>
            <a:r>
              <a:rPr lang="en-US" dirty="0">
                <a:solidFill>
                  <a:srgbClr val="0000FF"/>
                </a:solidFill>
              </a:rPr>
              <a:t>positive temperature coefficient</a:t>
            </a:r>
          </a:p>
          <a:p>
            <a:r>
              <a:rPr lang="en-US" dirty="0"/>
              <a:t>If reactivity gets too high, water will expand and be a less effective coolant/moderator, but the graphite continues to moderate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Extra free neutrons </a:t>
            </a:r>
            <a:r>
              <a:rPr lang="en-US" dirty="0">
                <a:solidFill>
                  <a:srgbClr val="FF0000"/>
                </a:solidFill>
                <a:sym typeface="Wingdings" panose="05000000000000000000" pitchFamily="2" charset="2"/>
              </a:rPr>
              <a:t>increases reactivity</a:t>
            </a:r>
          </a:p>
          <a:p>
            <a:r>
              <a:rPr lang="en-US" dirty="0">
                <a:sym typeface="Wingdings" panose="05000000000000000000" pitchFamily="2" charset="2"/>
              </a:rPr>
              <a:t>(this was a significant contributor to the Chernobyl accident)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59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3573E1-17C0-4EA7-83E6-E6B626837B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73" y="1350063"/>
            <a:ext cx="6860344" cy="402336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Nuclear Power in the U.S.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BF4EFB-7DFD-47B0-B6C9-85A9899E6957}"/>
              </a:ext>
            </a:extLst>
          </p:cNvPr>
          <p:cNvSpPr/>
          <p:nvPr/>
        </p:nvSpPr>
        <p:spPr>
          <a:xfrm>
            <a:off x="3174245" y="1315427"/>
            <a:ext cx="58268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94 nuclear reactors currently operating in USA (~97 GW)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19% of the nation’s total electric energy generation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Accounts for ~60% of U.S. emission-free energy generation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6E1CE4-7E09-467F-8966-EC0DA9E06FB9}"/>
              </a:ext>
            </a:extLst>
          </p:cNvPr>
          <p:cNvSpPr txBox="1"/>
          <p:nvPr/>
        </p:nvSpPr>
        <p:spPr>
          <a:xfrm>
            <a:off x="45973" y="6380465"/>
            <a:ext cx="6272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(2021) US Energy Information Administration</a:t>
            </a:r>
            <a:endParaRPr lang="en-US" sz="1200" dirty="0">
              <a:solidFill>
                <a:srgbClr val="0070C0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00" dirty="0">
                <a:solidFill>
                  <a:srgbClr val="0070C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https://www.eia.gov/totalenergy/data/monthly/pdf/mer.pdf</a:t>
            </a:r>
            <a:endParaRPr lang="en-US" sz="1200" dirty="0">
              <a:solidFill>
                <a:srgbClr val="0070C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C404D-91D0-48A4-91E9-8C61CC402E0F}"/>
              </a:ext>
            </a:extLst>
          </p:cNvPr>
          <p:cNvSpPr txBox="1"/>
          <p:nvPr/>
        </p:nvSpPr>
        <p:spPr>
          <a:xfrm>
            <a:off x="2730711" y="5748590"/>
            <a:ext cx="5680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Globally, ~442 nuclear power plants totaling 392 </a:t>
            </a:r>
            <a:r>
              <a:rPr lang="en-US" dirty="0" err="1"/>
              <a:t>GW</a:t>
            </a:r>
            <a:r>
              <a:rPr lang="en-US" baseline="-25000" dirty="0" err="1"/>
              <a:t>e</a:t>
            </a:r>
            <a:r>
              <a:rPr lang="en-US" dirty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569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20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CANDU (Canadian Deuterium) Reactors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4E3712-1EFF-447A-B7B9-0C59A9FC2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33" y="3688192"/>
            <a:ext cx="3833071" cy="31089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F1B9EC2-45F6-464A-B5DB-3EB1C46483E9}"/>
              </a:ext>
            </a:extLst>
          </p:cNvPr>
          <p:cNvSpPr txBox="1"/>
          <p:nvPr/>
        </p:nvSpPr>
        <p:spPr>
          <a:xfrm>
            <a:off x="5257799" y="6477005"/>
            <a:ext cx="3448879" cy="280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https://en.wikipedia.org/wiki/CANDU_reactor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18CA87-BD3C-4933-A825-675D916C31F4}"/>
              </a:ext>
            </a:extLst>
          </p:cNvPr>
          <p:cNvSpPr txBox="1"/>
          <p:nvPr/>
        </p:nvSpPr>
        <p:spPr>
          <a:xfrm>
            <a:off x="142874" y="1517910"/>
            <a:ext cx="39756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By using heavy water (D</a:t>
            </a:r>
            <a:r>
              <a:rPr lang="en-US" baseline="-25000" dirty="0"/>
              <a:t>2</a:t>
            </a:r>
            <a:r>
              <a:rPr lang="en-US" dirty="0"/>
              <a:t>O) which has a much lower neutron cross section than water, natural uranium can be 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Cost of enrichment is removed, an advantage in nuclear proliferation terms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1B0A1B-9156-4668-913E-3AAD2C0F2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1476" y="1181100"/>
            <a:ext cx="4919772" cy="32918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CA5215-C16F-47F5-AE28-1FEFA33E8F1F}"/>
              </a:ext>
            </a:extLst>
          </p:cNvPr>
          <p:cNvSpPr txBox="1"/>
          <p:nvPr/>
        </p:nvSpPr>
        <p:spPr>
          <a:xfrm>
            <a:off x="4450825" y="4736308"/>
            <a:ext cx="397565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Calandria is not pressurized in CANDU reactor, only individual fuel rod pressure tubes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can be refueled online, and reactor vessel is easier to make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88E3B7-DC82-4786-9A56-D945804D5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7619" y="188451"/>
            <a:ext cx="1280160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21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Gas-Cooled Reactors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D6F115B-763B-4E9B-823D-3582CBBBAD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592"/>
          <a:stretch/>
        </p:blipFill>
        <p:spPr bwMode="auto">
          <a:xfrm>
            <a:off x="4659071" y="1183440"/>
            <a:ext cx="3989524" cy="402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B08356E-1895-45FE-815D-4D6C9340464A}"/>
              </a:ext>
            </a:extLst>
          </p:cNvPr>
          <p:cNvSpPr txBox="1"/>
          <p:nvPr/>
        </p:nvSpPr>
        <p:spPr>
          <a:xfrm>
            <a:off x="142874" y="1287345"/>
            <a:ext cx="44849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Graphite moderator with CO</a:t>
            </a:r>
            <a:r>
              <a:rPr lang="en-US" baseline="-25000" dirty="0"/>
              <a:t>2</a:t>
            </a:r>
            <a:r>
              <a:rPr lang="en-US" dirty="0"/>
              <a:t> used as coolant, burns low-enriched uranium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Coolant leaving the reactor is maintained at higher temperature than PWR/LWR, allowing for higher thermal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refueled online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07CB85-6473-45D4-AA8B-9AF587A2FD63}"/>
              </a:ext>
            </a:extLst>
          </p:cNvPr>
          <p:cNvSpPr txBox="1"/>
          <p:nvPr/>
        </p:nvSpPr>
        <p:spPr>
          <a:xfrm>
            <a:off x="4075044" y="5367743"/>
            <a:ext cx="4581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Due to reactor design, fuel burnup is not as efficient and so the reactor has to be larger for same power output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7BDD6CE-F7AC-4A99-9C9B-3849150EB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3017520"/>
            <a:ext cx="370269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FB34785-1A8B-45AB-AFAE-E4C63608B015}"/>
              </a:ext>
            </a:extLst>
          </p:cNvPr>
          <p:cNvSpPr txBox="1"/>
          <p:nvPr/>
        </p:nvSpPr>
        <p:spPr>
          <a:xfrm>
            <a:off x="4075044" y="6551235"/>
            <a:ext cx="40991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https://en.wikipedia.org/wiki/Advanced_Gas-cooled_Reactor</a:t>
            </a:r>
          </a:p>
        </p:txBody>
      </p:sp>
    </p:spTree>
    <p:extLst>
      <p:ext uri="{BB962C8B-B14F-4D97-AF65-F5344CB8AC3E}">
        <p14:creationId xmlns:p14="http://schemas.microsoft.com/office/powerpoint/2010/main" val="10368124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6B98B78-D220-4A06-9198-D3A984E4E0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413"/>
          <a:stretch/>
        </p:blipFill>
        <p:spPr>
          <a:xfrm>
            <a:off x="5117808" y="1772483"/>
            <a:ext cx="3846104" cy="32918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22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Fast Neutron Reactors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0F1D51-1AEC-4460-8537-884BEB258A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1148" y="3569498"/>
            <a:ext cx="2515056" cy="29260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C88446-1D82-4979-9813-7A61881C1D37}"/>
              </a:ext>
            </a:extLst>
          </p:cNvPr>
          <p:cNvSpPr txBox="1"/>
          <p:nvPr/>
        </p:nvSpPr>
        <p:spPr>
          <a:xfrm>
            <a:off x="-9938" y="1178016"/>
            <a:ext cx="535719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aseline="30000" dirty="0"/>
              <a:t>235</a:t>
            </a:r>
            <a:r>
              <a:rPr lang="en-US" dirty="0"/>
              <a:t>U and </a:t>
            </a:r>
            <a:r>
              <a:rPr lang="en-US" baseline="30000" dirty="0"/>
              <a:t>239</a:t>
            </a:r>
            <a:r>
              <a:rPr lang="en-US" dirty="0"/>
              <a:t>Pu are less fissionable with high energy neutrons but enrichment can make the fuel usable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Removal of moderator reduces reactor size,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Breeder reactors can use a moderator surrounding by blanket of depleted uranium to breed more </a:t>
            </a:r>
            <a:r>
              <a:rPr lang="en-US" baseline="30000" dirty="0"/>
              <a:t>239</a:t>
            </a:r>
            <a:r>
              <a:rPr lang="en-US" dirty="0"/>
              <a:t>Pu than it consumes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Coolants are typically liquid metals (Na, Pb-Bi) or helium gas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69FF102-772A-45A5-AE17-34C4DD7C6AD9}"/>
              </a:ext>
            </a:extLst>
          </p:cNvPr>
          <p:cNvSpPr txBox="1"/>
          <p:nvPr/>
        </p:nvSpPr>
        <p:spPr>
          <a:xfrm>
            <a:off x="4707066" y="5253433"/>
            <a:ext cx="4294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use nuclear waste as fuel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Have so far proved costly due to enrichment requirements and current low prices for uranium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D5DA00-E513-452A-BC3E-36645FC8B2AF}"/>
              </a:ext>
            </a:extLst>
          </p:cNvPr>
          <p:cNvSpPr txBox="1"/>
          <p:nvPr/>
        </p:nvSpPr>
        <p:spPr>
          <a:xfrm>
            <a:off x="0" y="6542063"/>
            <a:ext cx="71642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https://www.world-nuclear.org/information-library/current-and-future-generation/fast-neutron-reactors.aspx</a:t>
            </a:r>
          </a:p>
        </p:txBody>
      </p:sp>
    </p:spTree>
    <p:extLst>
      <p:ext uri="{BB962C8B-B14F-4D97-AF65-F5344CB8AC3E}">
        <p14:creationId xmlns:p14="http://schemas.microsoft.com/office/powerpoint/2010/main" val="1708704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2237A-8B29-4772-AAB6-38E45EF97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9" y="1162915"/>
            <a:ext cx="3333750" cy="30003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DE5C01-3BFA-4E63-985C-1809D55999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93"/>
          <a:stretch/>
        </p:blipFill>
        <p:spPr>
          <a:xfrm>
            <a:off x="2556003" y="3796743"/>
            <a:ext cx="6429894" cy="300037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Waste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889BA8-5209-45A3-84C7-B66C98584A96}"/>
              </a:ext>
            </a:extLst>
          </p:cNvPr>
          <p:cNvSpPr txBox="1"/>
          <p:nvPr/>
        </p:nvSpPr>
        <p:spPr>
          <a:xfrm>
            <a:off x="2589960" y="1290963"/>
            <a:ext cx="1982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Distribution of fission products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E2890A-8B3F-4127-A869-5CE21B1C94B2}"/>
              </a:ext>
            </a:extLst>
          </p:cNvPr>
          <p:cNvSpPr txBox="1"/>
          <p:nvPr/>
        </p:nvSpPr>
        <p:spPr>
          <a:xfrm>
            <a:off x="5193375" y="3693611"/>
            <a:ext cx="333375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Activity of high-level waste from one </a:t>
            </a:r>
            <a:r>
              <a:rPr lang="en-US" dirty="0" err="1"/>
              <a:t>tonne</a:t>
            </a:r>
            <a:r>
              <a:rPr lang="en-US" dirty="0"/>
              <a:t> of used fuel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3587E00-BF5B-4F23-9F40-BB1B483087A3}"/>
              </a:ext>
            </a:extLst>
          </p:cNvPr>
          <p:cNvSpPr txBox="1"/>
          <p:nvPr/>
        </p:nvSpPr>
        <p:spPr>
          <a:xfrm>
            <a:off x="40407" y="5740955"/>
            <a:ext cx="2678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https://www.world-nuclear.org/information-library/nuclear-fuel-cycle/introduction/physics-of-nuclear-energy.aspx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8957AE-FFB7-473C-A478-BCE4E65FE4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4373" r="48370" b="13169"/>
          <a:stretch/>
        </p:blipFill>
        <p:spPr>
          <a:xfrm>
            <a:off x="5369988" y="1290963"/>
            <a:ext cx="3332533" cy="219456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2709827-9640-4BB3-A07A-B12BE0506CE0}"/>
              </a:ext>
            </a:extLst>
          </p:cNvPr>
          <p:cNvSpPr txBox="1"/>
          <p:nvPr/>
        </p:nvSpPr>
        <p:spPr>
          <a:xfrm flipH="1">
            <a:off x="4370925" y="2297141"/>
            <a:ext cx="1067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Possible fissions</a:t>
            </a:r>
          </a:p>
        </p:txBody>
      </p:sp>
    </p:spTree>
    <p:extLst>
      <p:ext uri="{BB962C8B-B14F-4D97-AF65-F5344CB8AC3E}">
        <p14:creationId xmlns:p14="http://schemas.microsoft.com/office/powerpoint/2010/main" val="37837942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24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74800"/>
            <a:ext cx="7981122" cy="43735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 err="1"/>
              <a:t>Choppin</a:t>
            </a:r>
            <a:r>
              <a:rPr lang="en-CA" sz="1800" b="0" dirty="0"/>
              <a:t>, </a:t>
            </a:r>
            <a:r>
              <a:rPr lang="en-CA" sz="1800" b="0" dirty="0" err="1"/>
              <a:t>Liljenzin</a:t>
            </a:r>
            <a:r>
              <a:rPr lang="en-CA" sz="1800" b="0" dirty="0"/>
              <a:t>, Rydberg, Ekberg, </a:t>
            </a:r>
            <a:r>
              <a:rPr lang="en-CA" sz="1800" b="0" i="1" dirty="0"/>
              <a:t>Radiochemistry and Nuclear Chemistry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Chart of Nuclides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World Nuclear Association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IEA nuclear</a:t>
            </a:r>
            <a:endParaRPr lang="en-CA" sz="1800" b="0" dirty="0">
              <a:solidFill>
                <a:srgbClr val="0000FF"/>
              </a:solidFill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CA" sz="1800" b="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EIA nuclear</a:t>
            </a:r>
            <a:endParaRPr lang="en-CA" sz="1800" b="0" dirty="0">
              <a:solidFill>
                <a:srgbClr val="0000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References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755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3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Fundamentals of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C801FE0-F2D0-4906-BE25-57BA85620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691" y="2145095"/>
            <a:ext cx="5270984" cy="41606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47AF22F-9E43-4EED-AB3B-31AFB71753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3832" y="1266507"/>
            <a:ext cx="2162536" cy="1495754"/>
          </a:xfrm>
          <a:prstGeom prst="rect">
            <a:avLst/>
          </a:prstGeom>
        </p:spPr>
      </p:pic>
      <p:sp>
        <p:nvSpPr>
          <p:cNvPr id="11" name="Right Arrow 12">
            <a:extLst>
              <a:ext uri="{FF2B5EF4-FFF2-40B4-BE49-F238E27FC236}">
                <a16:creationId xmlns:a16="http://schemas.microsoft.com/office/drawing/2014/main" id="{7FBC9D87-5A0C-47BA-95BC-FFE8DA6D4523}"/>
              </a:ext>
            </a:extLst>
          </p:cNvPr>
          <p:cNvSpPr/>
          <p:nvPr/>
        </p:nvSpPr>
        <p:spPr>
          <a:xfrm rot="2218765">
            <a:off x="6059226" y="2867707"/>
            <a:ext cx="669701" cy="273063"/>
          </a:xfrm>
          <a:prstGeom prst="rightArrow">
            <a:avLst/>
          </a:prstGeom>
          <a:solidFill>
            <a:sysClr val="windowText" lastClr="000000"/>
          </a:solidFill>
          <a:ln w="12700" cap="flat" cmpd="sng" algn="ctr">
            <a:solidFill>
              <a:sysClr val="windowText" lastClr="000000">
                <a:shade val="50000"/>
              </a:sys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45F0E3-1D82-4D89-84FF-11C65DC97BBD}"/>
              </a:ext>
            </a:extLst>
          </p:cNvPr>
          <p:cNvSpPr txBox="1"/>
          <p:nvPr/>
        </p:nvSpPr>
        <p:spPr>
          <a:xfrm>
            <a:off x="5440880" y="6353894"/>
            <a:ext cx="2244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000" dirty="0"/>
              <a:t>http://fys246.nuclear.lu.se/topics.asp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49330A4-F298-49D4-9E7A-807A39DAB546}"/>
              </a:ext>
            </a:extLst>
          </p:cNvPr>
          <p:cNvSpPr/>
          <p:nvPr/>
        </p:nvSpPr>
        <p:spPr>
          <a:xfrm>
            <a:off x="128151" y="2014384"/>
            <a:ext cx="3406208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All elements have isotopes, </a:t>
            </a:r>
            <a:r>
              <a:rPr lang="en-CA" dirty="0">
                <a:solidFill>
                  <a:srgbClr val="FF0000"/>
                </a:solidFill>
              </a:rPr>
              <a:t>large range of stabilities</a:t>
            </a:r>
            <a:endParaRPr lang="en-CA" sz="2000" dirty="0">
              <a:solidFill>
                <a:srgbClr val="FF0000"/>
              </a:solidFill>
            </a:endParaRP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CA" dirty="0">
                <a:solidFill>
                  <a:prstClr val="black"/>
                </a:solidFill>
              </a:rPr>
              <a:t>Radioactive decay occurs in </a:t>
            </a:r>
            <a:r>
              <a:rPr lang="en-CA" dirty="0">
                <a:solidFill>
                  <a:srgbClr val="0000FF"/>
                </a:solidFill>
              </a:rPr>
              <a:t>unstable isotopes</a:t>
            </a:r>
            <a:r>
              <a:rPr lang="en-CA" dirty="0">
                <a:solidFill>
                  <a:prstClr val="black"/>
                </a:solidFill>
              </a:rPr>
              <a:t>, resulting in spontaneous emission of particles and/or electromagnetic radiation</a:t>
            </a:r>
            <a:endParaRPr lang="en-CA" sz="2000" dirty="0">
              <a:solidFill>
                <a:prstClr val="black"/>
              </a:solidFill>
            </a:endParaRPr>
          </a:p>
          <a:p>
            <a:pPr marL="228600" indent="-285750" fontAlgn="base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dirty="0"/>
              <a:t>To provide sufficient attractive force for stability, number of neutrons (N) increases more rapidly than number of protons (Z), with N/Z ratio: 1 (light nuclei) increasing to ~1.5 (at bismuth)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CA" sz="2000" dirty="0">
              <a:solidFill>
                <a:prstClr val="black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0AE435C-D9FF-4FB1-B50D-CE425FF37173}"/>
              </a:ext>
            </a:extLst>
          </p:cNvPr>
          <p:cNvSpPr/>
          <p:nvPr/>
        </p:nvSpPr>
        <p:spPr>
          <a:xfrm>
            <a:off x="110229" y="1630017"/>
            <a:ext cx="3424130" cy="472387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1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4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72108" y="1932138"/>
            <a:ext cx="8199783" cy="4373563"/>
          </a:xfrm>
        </p:spPr>
        <p:txBody>
          <a:bodyPr>
            <a:normAutofit/>
          </a:bodyPr>
          <a:lstStyle/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0000FF"/>
                </a:solidFill>
                <a:cs typeface="Times New Roman" panose="02020603050405020304" pitchFamily="18" charset="0"/>
              </a:rPr>
              <a:t>Charged particles must overcome electrostatic potential energy barrier for nuclear reactions to occur 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dirty="0">
                <a:solidFill>
                  <a:prstClr val="black"/>
                </a:solidFill>
                <a:cs typeface="Times New Roman" panose="02020603050405020304" pitchFamily="18" charset="0"/>
              </a:rPr>
              <a:t>Barrier scales with Z, on the order of a few MeV per proton pair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dirty="0">
                <a:solidFill>
                  <a:prstClr val="black"/>
                </a:solidFill>
                <a:cs typeface="Times New Roman" panose="02020603050405020304" pitchFamily="18" charset="0"/>
              </a:rPr>
              <a:t>abundance of charged reactants (e.g. protons in elements)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dirty="0">
                <a:solidFill>
                  <a:prstClr val="black"/>
                </a:solidFill>
                <a:cs typeface="Times New Roman" panose="02020603050405020304" pitchFamily="18" charset="0"/>
              </a:rPr>
              <a:t>Can overcome barrier with kinetic energy, propelled by electromagnetic fields of an accelerator etc.</a:t>
            </a:r>
          </a:p>
          <a:p>
            <a:pPr marL="228600" lvl="0" indent="-228600" defTabSz="91440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CA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Neutral particles have no electrostatic potential barrier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dirty="0">
                <a:solidFill>
                  <a:prstClr val="black"/>
                </a:solidFill>
                <a:cs typeface="Times New Roman" panose="02020603050405020304" pitchFamily="18" charset="0"/>
              </a:rPr>
              <a:t>Neutrons require less kinetic energy to initiate nuclear reactions</a:t>
            </a:r>
          </a:p>
          <a:p>
            <a:pPr marL="685800" lvl="1" indent="-228600" defTabSz="914400">
              <a:lnSpc>
                <a:spcPct val="90000"/>
              </a:lnSpc>
              <a:spcBef>
                <a:spcPts val="500"/>
              </a:spcBef>
              <a:buClrTx/>
            </a:pPr>
            <a:r>
              <a:rPr lang="en-CA" dirty="0">
                <a:solidFill>
                  <a:prstClr val="black"/>
                </a:solidFill>
                <a:cs typeface="Times New Roman" panose="02020603050405020304" pitchFamily="18" charset="0"/>
              </a:rPr>
              <a:t>Free neutron is short lived (</a:t>
            </a:r>
            <a:r>
              <a:rPr lang="en-CA" dirty="0">
                <a:solidFill>
                  <a:srgbClr val="FF0000"/>
                </a:solidFill>
                <a:cs typeface="Times New Roman" panose="02020603050405020304" pitchFamily="18" charset="0"/>
              </a:rPr>
              <a:t>lifetime ~15 min</a:t>
            </a:r>
            <a:r>
              <a:rPr lang="en-CA" dirty="0">
                <a:solidFill>
                  <a:prstClr val="black"/>
                </a:solidFill>
                <a:cs typeface="Times New Roman" panose="02020603050405020304" pitchFamily="18" charset="0"/>
              </a:rPr>
              <a:t>), therefore source is required for any use of neutrons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CA" sz="24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Barriers in Nuclear Reactions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6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5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Binding Energy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439F96-1D5D-49DC-8FDF-DF026C504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16" y="1211923"/>
            <a:ext cx="8161520" cy="53629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3A0CA50-FF31-44C1-8018-5EDEF0BD5468}"/>
              </a:ext>
            </a:extLst>
          </p:cNvPr>
          <p:cNvSpPr txBox="1"/>
          <p:nvPr/>
        </p:nvSpPr>
        <p:spPr>
          <a:xfrm>
            <a:off x="4176645" y="4016220"/>
            <a:ext cx="3981035" cy="18312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CA" sz="1900" dirty="0"/>
          </a:p>
          <a:p>
            <a:r>
              <a:rPr lang="en-CA" sz="1900" dirty="0"/>
              <a:t>Nuclear transmutations release energy equal to the difference between binding energy of nuclei in final and initial states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5522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6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1602" y="3101611"/>
            <a:ext cx="3352161" cy="1955135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1800" b="0" dirty="0"/>
              <a:t>Energy of nuclear decay comes from mass conversion, on the energy scale of MeV (1.6⨯10</a:t>
            </a:r>
            <a:r>
              <a:rPr lang="en-US" sz="1800" b="0" baseline="30000" dirty="0"/>
              <a:t>-13</a:t>
            </a:r>
            <a:r>
              <a:rPr lang="en-US" sz="1800" b="0" dirty="0"/>
              <a:t> J) released for every nuclear reaction</a:t>
            </a:r>
            <a:endParaRPr lang="en-CA" sz="1800" b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Mass-Energy Equivalence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E1CF84-09B2-4151-BBE3-C712E132C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3763" y="1352403"/>
            <a:ext cx="5241851" cy="412744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A14F76-A4C9-4F31-BDDC-DF5FCD618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585" y="5926177"/>
            <a:ext cx="7041490" cy="50601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4B09B04-6B6A-4AE2-8059-A253BE3774E5}"/>
              </a:ext>
            </a:extLst>
          </p:cNvPr>
          <p:cNvSpPr/>
          <p:nvPr/>
        </p:nvSpPr>
        <p:spPr>
          <a:xfrm>
            <a:off x="69133" y="3036552"/>
            <a:ext cx="3352161" cy="19977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/>
              <p:nvPr/>
            </p:nvSpPr>
            <p:spPr>
              <a:xfrm>
                <a:off x="1124402" y="2232083"/>
                <a:ext cx="1241622" cy="3462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n-US" sz="22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1E3BAAC-3B6C-436D-A145-62690FD40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402" y="2232083"/>
                <a:ext cx="1241622" cy="346249"/>
              </a:xfrm>
              <a:prstGeom prst="rect">
                <a:avLst/>
              </a:prstGeom>
              <a:blipFill>
                <a:blip r:embed="rId4"/>
                <a:stretch>
                  <a:fillRect l="-4902" t="-1754" r="-1961" b="-14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92432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7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7E372B-47C1-42A4-BDA0-607CCAACEC56}"/>
              </a:ext>
            </a:extLst>
          </p:cNvPr>
          <p:cNvSpPr txBox="1"/>
          <p:nvPr/>
        </p:nvSpPr>
        <p:spPr>
          <a:xfrm flipH="1">
            <a:off x="4970975" y="1769597"/>
            <a:ext cx="2454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Thermal neutrons are captured by fissile fuel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103F1E-B56D-4217-B575-CACCE84DE643}"/>
              </a:ext>
            </a:extLst>
          </p:cNvPr>
          <p:cNvSpPr txBox="1"/>
          <p:nvPr/>
        </p:nvSpPr>
        <p:spPr>
          <a:xfrm flipH="1">
            <a:off x="4621056" y="5176277"/>
            <a:ext cx="28184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Fuel fissions, releasing fast neutrons and energy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ED661-3792-4F3D-B5EE-E26CD073DF93}"/>
              </a:ext>
            </a:extLst>
          </p:cNvPr>
          <p:cNvSpPr txBox="1"/>
          <p:nvPr/>
        </p:nvSpPr>
        <p:spPr>
          <a:xfrm flipH="1">
            <a:off x="3701751" y="2811156"/>
            <a:ext cx="1722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Fast neutrons are slowed by the moderator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20ACC9C-0383-4D65-839B-987032E7BFCC}"/>
              </a:ext>
            </a:extLst>
          </p:cNvPr>
          <p:cNvGrpSpPr/>
          <p:nvPr/>
        </p:nvGrpSpPr>
        <p:grpSpPr>
          <a:xfrm>
            <a:off x="202434" y="1435386"/>
            <a:ext cx="3306313" cy="5326096"/>
            <a:chOff x="138636" y="1298667"/>
            <a:chExt cx="3450106" cy="5722005"/>
          </a:xfrm>
        </p:grpSpPr>
        <p:sp>
          <p:nvSpPr>
            <p:cNvPr id="20" name="Cylinder 19">
              <a:extLst>
                <a:ext uri="{FF2B5EF4-FFF2-40B4-BE49-F238E27FC236}">
                  <a16:creationId xmlns:a16="http://schemas.microsoft.com/office/drawing/2014/main" id="{9F376C0A-88E8-4345-8B12-4E6B7EE22FF6}"/>
                </a:ext>
              </a:extLst>
            </p:cNvPr>
            <p:cNvSpPr/>
            <p:nvPr/>
          </p:nvSpPr>
          <p:spPr>
            <a:xfrm>
              <a:off x="773557" y="1870898"/>
              <a:ext cx="2212848" cy="3430290"/>
            </a:xfrm>
            <a:prstGeom prst="can">
              <a:avLst/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ylinder 18">
              <a:extLst>
                <a:ext uri="{FF2B5EF4-FFF2-40B4-BE49-F238E27FC236}">
                  <a16:creationId xmlns:a16="http://schemas.microsoft.com/office/drawing/2014/main" id="{3C282FFE-0084-4476-A4AB-DD46F88383C3}"/>
                </a:ext>
              </a:extLst>
            </p:cNvPr>
            <p:cNvSpPr/>
            <p:nvPr/>
          </p:nvSpPr>
          <p:spPr>
            <a:xfrm>
              <a:off x="773557" y="1298667"/>
              <a:ext cx="2212848" cy="4002522"/>
            </a:xfrm>
            <a:prstGeom prst="can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Cylinder 14">
              <a:extLst>
                <a:ext uri="{FF2B5EF4-FFF2-40B4-BE49-F238E27FC236}">
                  <a16:creationId xmlns:a16="http://schemas.microsoft.com/office/drawing/2014/main" id="{D7623908-2D7B-4843-9D0B-7FA75C2CAFE5}"/>
                </a:ext>
              </a:extLst>
            </p:cNvPr>
            <p:cNvSpPr/>
            <p:nvPr/>
          </p:nvSpPr>
          <p:spPr>
            <a:xfrm>
              <a:off x="1794884" y="2463593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ylinder 11">
              <a:extLst>
                <a:ext uri="{FF2B5EF4-FFF2-40B4-BE49-F238E27FC236}">
                  <a16:creationId xmlns:a16="http://schemas.microsoft.com/office/drawing/2014/main" id="{22467A58-C972-4201-BED8-9B1037D9781E}"/>
                </a:ext>
              </a:extLst>
            </p:cNvPr>
            <p:cNvSpPr/>
            <p:nvPr/>
          </p:nvSpPr>
          <p:spPr>
            <a:xfrm>
              <a:off x="1862187" y="2498060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ylinder 10">
              <a:extLst>
                <a:ext uri="{FF2B5EF4-FFF2-40B4-BE49-F238E27FC236}">
                  <a16:creationId xmlns:a16="http://schemas.microsoft.com/office/drawing/2014/main" id="{0C5D1090-D827-41FF-8026-FA0B85D79726}"/>
                </a:ext>
              </a:extLst>
            </p:cNvPr>
            <p:cNvSpPr/>
            <p:nvPr/>
          </p:nvSpPr>
          <p:spPr>
            <a:xfrm>
              <a:off x="1701225" y="2498060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Cylinder 1">
              <a:extLst>
                <a:ext uri="{FF2B5EF4-FFF2-40B4-BE49-F238E27FC236}">
                  <a16:creationId xmlns:a16="http://schemas.microsoft.com/office/drawing/2014/main" id="{D8E3252B-57B1-40E6-941E-47ABCC8424D9}"/>
                </a:ext>
              </a:extLst>
            </p:cNvPr>
            <p:cNvSpPr/>
            <p:nvPr/>
          </p:nvSpPr>
          <p:spPr>
            <a:xfrm>
              <a:off x="1781706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ylinder 12">
              <a:extLst>
                <a:ext uri="{FF2B5EF4-FFF2-40B4-BE49-F238E27FC236}">
                  <a16:creationId xmlns:a16="http://schemas.microsoft.com/office/drawing/2014/main" id="{21C20219-BA6F-4DDF-BA43-60625B5D5448}"/>
                </a:ext>
              </a:extLst>
            </p:cNvPr>
            <p:cNvSpPr/>
            <p:nvPr/>
          </p:nvSpPr>
          <p:spPr>
            <a:xfrm>
              <a:off x="1920928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Cylinder 13">
              <a:extLst>
                <a:ext uri="{FF2B5EF4-FFF2-40B4-BE49-F238E27FC236}">
                  <a16:creationId xmlns:a16="http://schemas.microsoft.com/office/drawing/2014/main" id="{025BD7B6-8300-4A05-80F3-1E6480E3B68F}"/>
                </a:ext>
              </a:extLst>
            </p:cNvPr>
            <p:cNvSpPr/>
            <p:nvPr/>
          </p:nvSpPr>
          <p:spPr>
            <a:xfrm>
              <a:off x="1642484" y="2559061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ylinder 15">
              <a:extLst>
                <a:ext uri="{FF2B5EF4-FFF2-40B4-BE49-F238E27FC236}">
                  <a16:creationId xmlns:a16="http://schemas.microsoft.com/office/drawing/2014/main" id="{09892984-98D0-451E-80F8-39120626C3E0}"/>
                </a:ext>
              </a:extLst>
            </p:cNvPr>
            <p:cNvSpPr/>
            <p:nvPr/>
          </p:nvSpPr>
          <p:spPr>
            <a:xfrm>
              <a:off x="1720992" y="2614275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Cylinder 16">
              <a:extLst>
                <a:ext uri="{FF2B5EF4-FFF2-40B4-BE49-F238E27FC236}">
                  <a16:creationId xmlns:a16="http://schemas.microsoft.com/office/drawing/2014/main" id="{8EEEEE46-BF0F-44BF-8447-558D2F1402EB}"/>
                </a:ext>
              </a:extLst>
            </p:cNvPr>
            <p:cNvSpPr/>
            <p:nvPr/>
          </p:nvSpPr>
          <p:spPr>
            <a:xfrm>
              <a:off x="1879981" y="2614275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ylinder 17">
              <a:extLst>
                <a:ext uri="{FF2B5EF4-FFF2-40B4-BE49-F238E27FC236}">
                  <a16:creationId xmlns:a16="http://schemas.microsoft.com/office/drawing/2014/main" id="{118AAB35-6D9A-4FCE-9B32-6AED543195C8}"/>
                </a:ext>
              </a:extLst>
            </p:cNvPr>
            <p:cNvSpPr/>
            <p:nvPr/>
          </p:nvSpPr>
          <p:spPr>
            <a:xfrm>
              <a:off x="1801473" y="2671476"/>
              <a:ext cx="143838" cy="2619043"/>
            </a:xfrm>
            <a:prstGeom prst="can">
              <a:avLst/>
            </a:prstGeom>
            <a:solidFill>
              <a:schemeClr val="bg2">
                <a:lumMod val="60000"/>
                <a:lumOff val="4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Arrow: Bent-Up 20">
              <a:extLst>
                <a:ext uri="{FF2B5EF4-FFF2-40B4-BE49-F238E27FC236}">
                  <a16:creationId xmlns:a16="http://schemas.microsoft.com/office/drawing/2014/main" id="{E5705A05-F219-494F-A6AB-4BDB2D86025F}"/>
                </a:ext>
              </a:extLst>
            </p:cNvPr>
            <p:cNvSpPr/>
            <p:nvPr/>
          </p:nvSpPr>
          <p:spPr>
            <a:xfrm>
              <a:off x="1461733" y="5021589"/>
              <a:ext cx="2127009" cy="872294"/>
            </a:xfrm>
            <a:prstGeom prst="bentUpArrow">
              <a:avLst>
                <a:gd name="adj1" fmla="val 25000"/>
                <a:gd name="adj2" fmla="val 12500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Arrow: Bent-Up 21">
              <a:extLst>
                <a:ext uri="{FF2B5EF4-FFF2-40B4-BE49-F238E27FC236}">
                  <a16:creationId xmlns:a16="http://schemas.microsoft.com/office/drawing/2014/main" id="{7EFA8CF1-0408-4B21-9EB5-5AD04E875C92}"/>
                </a:ext>
              </a:extLst>
            </p:cNvPr>
            <p:cNvSpPr/>
            <p:nvPr/>
          </p:nvSpPr>
          <p:spPr>
            <a:xfrm rot="16200000">
              <a:off x="2698411" y="4348774"/>
              <a:ext cx="902835" cy="877826"/>
            </a:xfrm>
            <a:prstGeom prst="bentUpArrow">
              <a:avLst/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Arrow: Bent-Up 22">
              <a:extLst>
                <a:ext uri="{FF2B5EF4-FFF2-40B4-BE49-F238E27FC236}">
                  <a16:creationId xmlns:a16="http://schemas.microsoft.com/office/drawing/2014/main" id="{92EBD8F2-C3CA-406E-9C95-6FAD535D3330}"/>
                </a:ext>
              </a:extLst>
            </p:cNvPr>
            <p:cNvSpPr/>
            <p:nvPr/>
          </p:nvSpPr>
          <p:spPr>
            <a:xfrm rot="5400000">
              <a:off x="547012" y="4570856"/>
              <a:ext cx="877825" cy="1694578"/>
            </a:xfrm>
            <a:prstGeom prst="bentUpArrow">
              <a:avLst>
                <a:gd name="adj1" fmla="val 25000"/>
                <a:gd name="adj2" fmla="val 7957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Arrow: Bent-Up 23">
              <a:extLst>
                <a:ext uri="{FF2B5EF4-FFF2-40B4-BE49-F238E27FC236}">
                  <a16:creationId xmlns:a16="http://schemas.microsoft.com/office/drawing/2014/main" id="{9C4E972D-2FC0-45DE-99FF-EEFB29C87004}"/>
                </a:ext>
              </a:extLst>
            </p:cNvPr>
            <p:cNvSpPr/>
            <p:nvPr/>
          </p:nvSpPr>
          <p:spPr>
            <a:xfrm rot="10800000">
              <a:off x="164156" y="4471634"/>
              <a:ext cx="883857" cy="902836"/>
            </a:xfrm>
            <a:prstGeom prst="bentUpArrow">
              <a:avLst>
                <a:gd name="adj1" fmla="val 25000"/>
                <a:gd name="adj2" fmla="val 9808"/>
                <a:gd name="adj3" fmla="val 25000"/>
              </a:avLst>
            </a:prstGeom>
            <a:solidFill>
              <a:srgbClr val="038B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ED0FBA2C-EA98-4B77-8E78-003A3E04B9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9745" b="8310"/>
            <a:stretch/>
          </p:blipFill>
          <p:spPr>
            <a:xfrm>
              <a:off x="439842" y="5904704"/>
              <a:ext cx="2845605" cy="1115968"/>
            </a:xfrm>
            <a:prstGeom prst="rect">
              <a:avLst/>
            </a:prstGeom>
          </p:spPr>
        </p:pic>
      </p:grpSp>
      <p:sp>
        <p:nvSpPr>
          <p:cNvPr id="29" name="Cylinder 28">
            <a:extLst>
              <a:ext uri="{FF2B5EF4-FFF2-40B4-BE49-F238E27FC236}">
                <a16:creationId xmlns:a16="http://schemas.microsoft.com/office/drawing/2014/main" id="{D2542DD5-3F02-4197-BED1-E1666657ECAB}"/>
              </a:ext>
            </a:extLst>
          </p:cNvPr>
          <p:cNvSpPr/>
          <p:nvPr/>
        </p:nvSpPr>
        <p:spPr>
          <a:xfrm>
            <a:off x="7811433" y="2607839"/>
            <a:ext cx="137843" cy="2437831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76E11CA-EE57-48FB-B3D4-125308689410}"/>
              </a:ext>
            </a:extLst>
          </p:cNvPr>
          <p:cNvGrpSpPr/>
          <p:nvPr/>
        </p:nvGrpSpPr>
        <p:grpSpPr>
          <a:xfrm>
            <a:off x="1601886" y="2093560"/>
            <a:ext cx="2120621" cy="2757802"/>
            <a:chOff x="3678865" y="2084908"/>
            <a:chExt cx="2982965" cy="3184929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0B4EA91-D7D1-4B45-BBCE-8827DF8E33CB}"/>
                </a:ext>
              </a:extLst>
            </p:cNvPr>
            <p:cNvSpPr/>
            <p:nvPr/>
          </p:nvSpPr>
          <p:spPr>
            <a:xfrm>
              <a:off x="3678865" y="3349256"/>
              <a:ext cx="361507" cy="372139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B0B07B-4D06-4D1D-B76F-943743B80D64}"/>
                </a:ext>
              </a:extLst>
            </p:cNvPr>
            <p:cNvCxnSpPr/>
            <p:nvPr/>
          </p:nvCxnSpPr>
          <p:spPr>
            <a:xfrm flipV="1">
              <a:off x="3859618" y="2084908"/>
              <a:ext cx="2802212" cy="1246264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50C6FAB-2BC9-4E5B-84AB-2CB1565571E1}"/>
                </a:ext>
              </a:extLst>
            </p:cNvPr>
            <p:cNvCxnSpPr>
              <a:cxnSpLocks/>
            </p:cNvCxnSpPr>
            <p:nvPr/>
          </p:nvCxnSpPr>
          <p:spPr>
            <a:xfrm>
              <a:off x="3825210" y="3721395"/>
              <a:ext cx="2724446" cy="1548442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420972C6-A7A9-435C-A50C-9B2B3ABE7513}"/>
              </a:ext>
            </a:extLst>
          </p:cNvPr>
          <p:cNvSpPr/>
          <p:nvPr/>
        </p:nvSpPr>
        <p:spPr>
          <a:xfrm>
            <a:off x="3689712" y="1748375"/>
            <a:ext cx="4622945" cy="4184591"/>
          </a:xfrm>
          <a:prstGeom prst="roundRect">
            <a:avLst/>
          </a:prstGeom>
          <a:noFill/>
          <a:ln w="1905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ylinder 37">
            <a:extLst>
              <a:ext uri="{FF2B5EF4-FFF2-40B4-BE49-F238E27FC236}">
                <a16:creationId xmlns:a16="http://schemas.microsoft.com/office/drawing/2014/main" id="{63E5E736-A63D-4A47-9AC0-606108599EB9}"/>
              </a:ext>
            </a:extLst>
          </p:cNvPr>
          <p:cNvSpPr/>
          <p:nvPr/>
        </p:nvSpPr>
        <p:spPr>
          <a:xfrm>
            <a:off x="5283955" y="2606153"/>
            <a:ext cx="137843" cy="2437831"/>
          </a:xfrm>
          <a:prstGeom prst="can">
            <a:avLst/>
          </a:prstGeom>
          <a:solidFill>
            <a:schemeClr val="bg2">
              <a:lumMod val="60000"/>
              <a:lumOff val="4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F0387B1-34F6-4245-9EE3-0B5E92C540D5}"/>
              </a:ext>
            </a:extLst>
          </p:cNvPr>
          <p:cNvSpPr/>
          <p:nvPr/>
        </p:nvSpPr>
        <p:spPr>
          <a:xfrm>
            <a:off x="6809560" y="3216340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47D5F4F-E7ED-445D-91F3-222154489030}"/>
              </a:ext>
            </a:extLst>
          </p:cNvPr>
          <p:cNvSpPr/>
          <p:nvPr/>
        </p:nvSpPr>
        <p:spPr>
          <a:xfrm>
            <a:off x="7178800" y="2607329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BF226127-0C9F-413D-B8BF-B0127329A06D}"/>
              </a:ext>
            </a:extLst>
          </p:cNvPr>
          <p:cNvCxnSpPr/>
          <p:nvPr/>
        </p:nvCxnSpPr>
        <p:spPr>
          <a:xfrm>
            <a:off x="7203797" y="2395170"/>
            <a:ext cx="444306" cy="275182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8758794E-3233-497E-9BD9-28A910468B1E}"/>
              </a:ext>
            </a:extLst>
          </p:cNvPr>
          <p:cNvCxnSpPr>
            <a:cxnSpLocks/>
          </p:cNvCxnSpPr>
          <p:nvPr/>
        </p:nvCxnSpPr>
        <p:spPr>
          <a:xfrm flipH="1" flipV="1">
            <a:off x="7203494" y="3372712"/>
            <a:ext cx="469490" cy="23867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8E75679C-A38A-431E-8C12-0FB7724966EF}"/>
              </a:ext>
            </a:extLst>
          </p:cNvPr>
          <p:cNvCxnSpPr>
            <a:cxnSpLocks/>
          </p:cNvCxnSpPr>
          <p:nvPr/>
        </p:nvCxnSpPr>
        <p:spPr>
          <a:xfrm flipH="1" flipV="1">
            <a:off x="7203494" y="4021126"/>
            <a:ext cx="502496" cy="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B61A246A-F806-4AA6-A21F-58F98816CF12}"/>
              </a:ext>
            </a:extLst>
          </p:cNvPr>
          <p:cNvCxnSpPr>
            <a:cxnSpLocks/>
          </p:cNvCxnSpPr>
          <p:nvPr/>
        </p:nvCxnSpPr>
        <p:spPr>
          <a:xfrm flipH="1">
            <a:off x="7254260" y="4430863"/>
            <a:ext cx="480312" cy="20095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>
            <a:extLst>
              <a:ext uri="{FF2B5EF4-FFF2-40B4-BE49-F238E27FC236}">
                <a16:creationId xmlns:a16="http://schemas.microsoft.com/office/drawing/2014/main" id="{3BCBF7D5-474E-4684-91D5-F6F559EC995D}"/>
              </a:ext>
            </a:extLst>
          </p:cNvPr>
          <p:cNvSpPr/>
          <p:nvPr/>
        </p:nvSpPr>
        <p:spPr>
          <a:xfrm>
            <a:off x="6800766" y="3932801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19611C5F-5243-46CD-8DE8-08BBBF6F3F24}"/>
              </a:ext>
            </a:extLst>
          </p:cNvPr>
          <p:cNvSpPr/>
          <p:nvPr/>
        </p:nvSpPr>
        <p:spPr>
          <a:xfrm>
            <a:off x="6816386" y="4620988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C3070C1-0388-41CA-961F-DDCA6C8BDE7B}"/>
              </a:ext>
            </a:extLst>
          </p:cNvPr>
          <p:cNvGrpSpPr/>
          <p:nvPr/>
        </p:nvGrpSpPr>
        <p:grpSpPr>
          <a:xfrm>
            <a:off x="5377525" y="2816279"/>
            <a:ext cx="803420" cy="2260580"/>
            <a:chOff x="6206897" y="2816279"/>
            <a:chExt cx="1136765" cy="2041664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70F605C0-8C99-4E69-80CE-C5D0F5F894A7}"/>
                </a:ext>
              </a:extLst>
            </p:cNvPr>
            <p:cNvSpPr/>
            <p:nvPr/>
          </p:nvSpPr>
          <p:spPr>
            <a:xfrm rot="604560">
              <a:off x="6357289" y="282768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756BA54-3078-4A86-AAF5-02F62E17FF73}"/>
                </a:ext>
              </a:extLst>
            </p:cNvPr>
            <p:cNvSpPr/>
            <p:nvPr/>
          </p:nvSpPr>
          <p:spPr>
            <a:xfrm rot="604560">
              <a:off x="6689481" y="281627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E18CEF9-DBCC-490C-A22B-7D97CE6DF2F8}"/>
                </a:ext>
              </a:extLst>
            </p:cNvPr>
            <p:cNvSpPr/>
            <p:nvPr/>
          </p:nvSpPr>
          <p:spPr>
            <a:xfrm rot="11453406">
              <a:off x="6206897" y="2817843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C6BB9D08-0267-454B-8F3F-32482EF4E7E7}"/>
                </a:ext>
              </a:extLst>
            </p:cNvPr>
            <p:cNvSpPr/>
            <p:nvPr/>
          </p:nvSpPr>
          <p:spPr>
            <a:xfrm rot="11453406">
              <a:off x="6550634" y="2865220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21736A7-5CFC-4BFC-A430-9AEA1C42E027}"/>
              </a:ext>
            </a:extLst>
          </p:cNvPr>
          <p:cNvGrpSpPr/>
          <p:nvPr/>
        </p:nvGrpSpPr>
        <p:grpSpPr>
          <a:xfrm>
            <a:off x="5867345" y="2784930"/>
            <a:ext cx="803420" cy="2312868"/>
            <a:chOff x="6206897" y="2816279"/>
            <a:chExt cx="1136765" cy="2041664"/>
          </a:xfrm>
        </p:grpSpPr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56DC83-1580-4C91-9399-88DFF58C978E}"/>
                </a:ext>
              </a:extLst>
            </p:cNvPr>
            <p:cNvSpPr/>
            <p:nvPr/>
          </p:nvSpPr>
          <p:spPr>
            <a:xfrm rot="604560">
              <a:off x="6357289" y="282768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1CD348B-252E-455A-9213-E94F8666B51B}"/>
                </a:ext>
              </a:extLst>
            </p:cNvPr>
            <p:cNvSpPr/>
            <p:nvPr/>
          </p:nvSpPr>
          <p:spPr>
            <a:xfrm rot="604560">
              <a:off x="6689481" y="2816279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3B831111-ADED-4616-B482-65D048281CCE}"/>
                </a:ext>
              </a:extLst>
            </p:cNvPr>
            <p:cNvSpPr/>
            <p:nvPr/>
          </p:nvSpPr>
          <p:spPr>
            <a:xfrm rot="11453406">
              <a:off x="6206897" y="2817843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44020E-E051-45C0-A581-E8BE5FAE50A3}"/>
                </a:ext>
              </a:extLst>
            </p:cNvPr>
            <p:cNvSpPr/>
            <p:nvPr/>
          </p:nvSpPr>
          <p:spPr>
            <a:xfrm rot="11453406">
              <a:off x="6550634" y="2865220"/>
              <a:ext cx="654181" cy="1992723"/>
            </a:xfrm>
            <a:custGeom>
              <a:avLst/>
              <a:gdLst>
                <a:gd name="connsiteX0" fmla="*/ 289694 w 654181"/>
                <a:gd name="connsiteY0" fmla="*/ 0 h 2970315"/>
                <a:gd name="connsiteX1" fmla="*/ 2615 w 654181"/>
                <a:gd name="connsiteY1" fmla="*/ 659219 h 2970315"/>
                <a:gd name="connsiteX2" fmla="*/ 438550 w 654181"/>
                <a:gd name="connsiteY2" fmla="*/ 1169582 h 2970315"/>
                <a:gd name="connsiteX3" fmla="*/ 257797 w 654181"/>
                <a:gd name="connsiteY3" fmla="*/ 1796903 h 2970315"/>
                <a:gd name="connsiteX4" fmla="*/ 651201 w 654181"/>
                <a:gd name="connsiteY4" fmla="*/ 2286000 h 2970315"/>
                <a:gd name="connsiteX5" fmla="*/ 438550 w 654181"/>
                <a:gd name="connsiteY5" fmla="*/ 2913321 h 2970315"/>
                <a:gd name="connsiteX6" fmla="*/ 438550 w 654181"/>
                <a:gd name="connsiteY6" fmla="*/ 2902689 h 2970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54181" h="2970315">
                  <a:moveTo>
                    <a:pt x="289694" y="0"/>
                  </a:moveTo>
                  <a:cubicBezTo>
                    <a:pt x="133750" y="232144"/>
                    <a:pt x="-22194" y="464289"/>
                    <a:pt x="2615" y="659219"/>
                  </a:cubicBezTo>
                  <a:cubicBezTo>
                    <a:pt x="27424" y="854149"/>
                    <a:pt x="396020" y="979968"/>
                    <a:pt x="438550" y="1169582"/>
                  </a:cubicBezTo>
                  <a:cubicBezTo>
                    <a:pt x="481080" y="1359196"/>
                    <a:pt x="222355" y="1610833"/>
                    <a:pt x="257797" y="1796903"/>
                  </a:cubicBezTo>
                  <a:cubicBezTo>
                    <a:pt x="293239" y="1982973"/>
                    <a:pt x="621076" y="2099930"/>
                    <a:pt x="651201" y="2286000"/>
                  </a:cubicBezTo>
                  <a:cubicBezTo>
                    <a:pt x="681326" y="2472070"/>
                    <a:pt x="473992" y="2810540"/>
                    <a:pt x="438550" y="2913321"/>
                  </a:cubicBezTo>
                  <a:cubicBezTo>
                    <a:pt x="403108" y="3016102"/>
                    <a:pt x="420829" y="2959395"/>
                    <a:pt x="438550" y="2902689"/>
                  </a:cubicBezTo>
                </a:path>
              </a:pathLst>
            </a:custGeom>
            <a:noFill/>
            <a:ln>
              <a:solidFill>
                <a:srgbClr val="038BF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3" name="Oval 82">
            <a:extLst>
              <a:ext uri="{FF2B5EF4-FFF2-40B4-BE49-F238E27FC236}">
                <a16:creationId xmlns:a16="http://schemas.microsoft.com/office/drawing/2014/main" id="{E640BDB0-1823-46E8-B81A-29157582737F}"/>
              </a:ext>
            </a:extLst>
          </p:cNvPr>
          <p:cNvSpPr/>
          <p:nvPr/>
        </p:nvSpPr>
        <p:spPr>
          <a:xfrm>
            <a:off x="5707306" y="2985952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3123BF8E-48EE-4740-9ACA-3BF2A50B2ACA}"/>
              </a:ext>
            </a:extLst>
          </p:cNvPr>
          <p:cNvSpPr/>
          <p:nvPr/>
        </p:nvSpPr>
        <p:spPr>
          <a:xfrm>
            <a:off x="5741048" y="3915073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FFC16592-D97B-4C27-B222-37AABA5FC52F}"/>
              </a:ext>
            </a:extLst>
          </p:cNvPr>
          <p:cNvSpPr/>
          <p:nvPr/>
        </p:nvSpPr>
        <p:spPr>
          <a:xfrm>
            <a:off x="5767293" y="4805288"/>
            <a:ext cx="191386" cy="1659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13AB1C63-5880-4AB7-AD1F-4C45895FBFCB}"/>
              </a:ext>
            </a:extLst>
          </p:cNvPr>
          <p:cNvCxnSpPr>
            <a:cxnSpLocks/>
          </p:cNvCxnSpPr>
          <p:nvPr/>
        </p:nvCxnSpPr>
        <p:spPr>
          <a:xfrm flipH="1">
            <a:off x="6131421" y="4013933"/>
            <a:ext cx="593168" cy="3689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4C1BF69B-BCD0-449C-B434-4037BD30F9A8}"/>
              </a:ext>
            </a:extLst>
          </p:cNvPr>
          <p:cNvCxnSpPr>
            <a:cxnSpLocks/>
          </p:cNvCxnSpPr>
          <p:nvPr/>
        </p:nvCxnSpPr>
        <p:spPr>
          <a:xfrm flipH="1" flipV="1">
            <a:off x="6047281" y="3098696"/>
            <a:ext cx="605352" cy="106422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0F0BF0E5-BF12-450C-BF0D-23485766DD57}"/>
              </a:ext>
            </a:extLst>
          </p:cNvPr>
          <p:cNvCxnSpPr>
            <a:cxnSpLocks/>
          </p:cNvCxnSpPr>
          <p:nvPr/>
        </p:nvCxnSpPr>
        <p:spPr>
          <a:xfrm flipH="1">
            <a:off x="6060658" y="4703965"/>
            <a:ext cx="639157" cy="152025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Arrow: Curved Down 94">
            <a:extLst>
              <a:ext uri="{FF2B5EF4-FFF2-40B4-BE49-F238E27FC236}">
                <a16:creationId xmlns:a16="http://schemas.microsoft.com/office/drawing/2014/main" id="{9A9B7331-5851-4F1D-B06A-947482BFA4B0}"/>
              </a:ext>
            </a:extLst>
          </p:cNvPr>
          <p:cNvSpPr/>
          <p:nvPr/>
        </p:nvSpPr>
        <p:spPr>
          <a:xfrm>
            <a:off x="4211356" y="1174351"/>
            <a:ext cx="4037503" cy="1040753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6" name="Arrow: Curved Down 95">
            <a:extLst>
              <a:ext uri="{FF2B5EF4-FFF2-40B4-BE49-F238E27FC236}">
                <a16:creationId xmlns:a16="http://schemas.microsoft.com/office/drawing/2014/main" id="{F1A9CA1F-903C-42E7-B937-3D0061A07630}"/>
              </a:ext>
            </a:extLst>
          </p:cNvPr>
          <p:cNvSpPr/>
          <p:nvPr/>
        </p:nvSpPr>
        <p:spPr>
          <a:xfrm rot="11008747">
            <a:off x="3970704" y="5383711"/>
            <a:ext cx="4005210" cy="1222268"/>
          </a:xfrm>
          <a:prstGeom prst="curvedDown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04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29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54" grpId="0" animBg="1"/>
      <p:bldP spid="54" grpId="1" animBg="1"/>
      <p:bldP spid="55" grpId="0" animBg="1"/>
      <p:bldP spid="55" grpId="1" animBg="1"/>
      <p:bldP spid="83" grpId="0" animBg="1"/>
      <p:bldP spid="84" grpId="0" animBg="1"/>
      <p:bldP spid="85" grpId="0" animBg="1"/>
      <p:bldP spid="95" grpId="0" animBg="1"/>
      <p:bldP spid="9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8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Important Reactor Parameters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F7A488-E320-4EF2-91E6-D6F31ED141C4}"/>
              </a:ext>
            </a:extLst>
          </p:cNvPr>
          <p:cNvGrpSpPr/>
          <p:nvPr/>
        </p:nvGrpSpPr>
        <p:grpSpPr>
          <a:xfrm>
            <a:off x="1196163" y="1201337"/>
            <a:ext cx="6751674" cy="1181098"/>
            <a:chOff x="5310963" y="1115438"/>
            <a:chExt cx="6751674" cy="1429684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5B07C86C-1243-4A06-99D4-4F49AA329257}"/>
                </a:ext>
              </a:extLst>
            </p:cNvPr>
            <p:cNvSpPr/>
            <p:nvPr/>
          </p:nvSpPr>
          <p:spPr>
            <a:xfrm>
              <a:off x="5310963" y="1115438"/>
              <a:ext cx="6751674" cy="14296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348629-FC5B-49F5-B96C-6B91E239D473}"/>
                </a:ext>
              </a:extLst>
            </p:cNvPr>
            <p:cNvSpPr txBox="1"/>
            <p:nvPr/>
          </p:nvSpPr>
          <p:spPr>
            <a:xfrm>
              <a:off x="5390937" y="1177260"/>
              <a:ext cx="6634509" cy="124805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514350">
                <a:spcBef>
                  <a:spcPct val="20000"/>
                </a:spcBef>
                <a:spcAft>
                  <a:spcPts val="600"/>
                </a:spcAft>
              </a:pPr>
              <a:r>
                <a:rPr lang="en-CA" sz="2000" b="1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Neutron energy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Thermal: (RT=0.025 eV) typical speed after being moderated 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Fast: &gt;1 MeV, typical speed when emitted from fission reaction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BC33C43-6E0D-41C6-8FA4-476A70DEDEE0}"/>
              </a:ext>
            </a:extLst>
          </p:cNvPr>
          <p:cNvGrpSpPr/>
          <p:nvPr/>
        </p:nvGrpSpPr>
        <p:grpSpPr>
          <a:xfrm>
            <a:off x="1207717" y="2451975"/>
            <a:ext cx="6748272" cy="1432953"/>
            <a:chOff x="5310963" y="1115438"/>
            <a:chExt cx="6757518" cy="1429684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97B98885-F728-401E-873F-E257F30C0228}"/>
                </a:ext>
              </a:extLst>
            </p:cNvPr>
            <p:cNvSpPr/>
            <p:nvPr/>
          </p:nvSpPr>
          <p:spPr>
            <a:xfrm>
              <a:off x="5310963" y="1115438"/>
              <a:ext cx="6751674" cy="14296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5AA61DB-4BFE-4134-8846-0628349D6829}"/>
                </a:ext>
              </a:extLst>
            </p:cNvPr>
            <p:cNvSpPr txBox="1"/>
            <p:nvPr/>
          </p:nvSpPr>
          <p:spPr>
            <a:xfrm>
              <a:off x="5334073" y="1179444"/>
              <a:ext cx="6734408" cy="1193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514350">
                <a:spcBef>
                  <a:spcPct val="20000"/>
                </a:spcBef>
                <a:spcAft>
                  <a:spcPts val="600"/>
                </a:spcAft>
              </a:pPr>
              <a:r>
                <a:rPr lang="en-CA" sz="2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Neutron cross section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Likelihood of interaction between neutron and target nucleus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Cross sections for capture, for scattering, for fission etc.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Highly dependent on neutron energy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1AE9E5F-7292-47D9-BB85-DCBB83BAF2F7}"/>
              </a:ext>
            </a:extLst>
          </p:cNvPr>
          <p:cNvGrpSpPr/>
          <p:nvPr/>
        </p:nvGrpSpPr>
        <p:grpSpPr>
          <a:xfrm>
            <a:off x="1196163" y="3951123"/>
            <a:ext cx="6751674" cy="1181098"/>
            <a:chOff x="5310963" y="1115438"/>
            <a:chExt cx="6751674" cy="1429684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339C9D97-0708-4050-899F-19E45AF2DBF3}"/>
                </a:ext>
              </a:extLst>
            </p:cNvPr>
            <p:cNvSpPr/>
            <p:nvPr/>
          </p:nvSpPr>
          <p:spPr>
            <a:xfrm>
              <a:off x="5310963" y="1115438"/>
              <a:ext cx="6751674" cy="14296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B2DC02D-9285-4966-84B9-C417848888F1}"/>
                </a:ext>
              </a:extLst>
            </p:cNvPr>
            <p:cNvSpPr txBox="1"/>
            <p:nvPr/>
          </p:nvSpPr>
          <p:spPr>
            <a:xfrm>
              <a:off x="5435062" y="1179444"/>
              <a:ext cx="6532429" cy="114050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 algn="ctr" defTabSz="514350">
                <a:spcBef>
                  <a:spcPct val="20000"/>
                </a:spcBef>
                <a:spcAft>
                  <a:spcPts val="600"/>
                </a:spcAft>
              </a:pPr>
              <a:r>
                <a:rPr lang="en-CA" sz="2000" b="1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Neutron flux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Amount of neutrons produced per area per time</a:t>
              </a:r>
            </a:p>
            <a:p>
              <a:pPr marL="342900" lvl="0" indent="-342900" defTabSz="514350">
                <a:buFont typeface="Arial" panose="020B0604020202020204" pitchFamily="34" charset="0"/>
                <a:buChar char="•"/>
              </a:pPr>
              <a:r>
                <a:rPr lang="en-CA" dirty="0">
                  <a:solidFill>
                    <a:srgbClr val="000000"/>
                  </a:solidFill>
                  <a:cs typeface="Times New Roman" panose="02020603050405020304" pitchFamily="18" charset="0"/>
                </a:rPr>
                <a:t>Fission reactor &lt; fusion reactor ≤ accelerator driven system</a:t>
              </a:r>
              <a:endParaRPr lang="en-CA" dirty="0">
                <a:solidFill>
                  <a:srgbClr val="0000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4BD6752-393B-4DC1-B9DD-F320989E2216}"/>
              </a:ext>
            </a:extLst>
          </p:cNvPr>
          <p:cNvGrpSpPr/>
          <p:nvPr/>
        </p:nvGrpSpPr>
        <p:grpSpPr>
          <a:xfrm>
            <a:off x="1196163" y="5207726"/>
            <a:ext cx="6764449" cy="1494023"/>
            <a:chOff x="6250595" y="3615704"/>
            <a:chExt cx="6890878" cy="149402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F7B953D-2DCA-4574-BF04-6084DF14DF4A}"/>
                    </a:ext>
                  </a:extLst>
                </p:cNvPr>
                <p:cNvSpPr/>
                <p:nvPr/>
              </p:nvSpPr>
              <p:spPr>
                <a:xfrm>
                  <a:off x="7404464" y="4056939"/>
                  <a:ext cx="4409540" cy="65960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CA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CA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𝑛𝑒𝑢𝑡𝑟𝑜𝑛𝑠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𝑜𝑛𝑒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𝑔𝑒𝑛𝑒𝑟𝑎𝑡𝑖𝑜𝑛</m:t>
                            </m:r>
                          </m:num>
                          <m:den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#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𝑛𝑒𝑢𝑡𝑟𝑜𝑛𝑠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𝑖𝑛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𝑝𝑟𝑒𝑐𝑒𝑑𝑖𝑛𝑔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𝑔𝑒𝑛𝑒𝑟𝑎𝑡𝑖𝑜𝑛</m:t>
                            </m:r>
                          </m:den>
                        </m:f>
                      </m:oMath>
                    </m:oMathPara>
                  </a14:m>
                  <a:endParaRPr lang="en-CA" dirty="0"/>
                </a:p>
              </p:txBody>
            </p:sp>
          </mc:Choice>
          <mc:Fallback xmlns="">
            <p:sp>
              <p:nvSpPr>
                <p:cNvPr id="2" name="Rectangle 1">
                  <a:extLst>
                    <a:ext uri="{FF2B5EF4-FFF2-40B4-BE49-F238E27FC236}">
                      <a16:creationId xmlns:a16="http://schemas.microsoft.com/office/drawing/2014/main" id="{CF7B953D-2DCA-4574-BF04-6084DF14DF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04464" y="4056939"/>
                  <a:ext cx="4409540" cy="659604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DA619DF-874E-4EBF-86A9-2110382A104D}"/>
                </a:ext>
              </a:extLst>
            </p:cNvPr>
            <p:cNvSpPr/>
            <p:nvPr/>
          </p:nvSpPr>
          <p:spPr>
            <a:xfrm>
              <a:off x="6250595" y="4739764"/>
              <a:ext cx="68743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CA" dirty="0">
                  <a:solidFill>
                    <a:srgbClr val="0000FF"/>
                  </a:solidFill>
                  <a:cs typeface="Times New Roman" panose="02020603050405020304" pitchFamily="18" charset="0"/>
                </a:rPr>
                <a:t>Subcritical: k&lt;1     Critical: k=1    Supercritical: k&gt;1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DA55641E-90D9-4645-9CE8-5AC5E1EF4AB9}"/>
                </a:ext>
              </a:extLst>
            </p:cNvPr>
            <p:cNvGrpSpPr/>
            <p:nvPr/>
          </p:nvGrpSpPr>
          <p:grpSpPr>
            <a:xfrm>
              <a:off x="6267075" y="3615704"/>
              <a:ext cx="6874398" cy="1494023"/>
              <a:chOff x="5266081" y="1116041"/>
              <a:chExt cx="6874398" cy="1429684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BF6D9E66-F417-4045-A27D-FDA9C65B30F2}"/>
                  </a:ext>
                </a:extLst>
              </p:cNvPr>
              <p:cNvSpPr/>
              <p:nvPr/>
            </p:nvSpPr>
            <p:spPr>
              <a:xfrm>
                <a:off x="5266081" y="1116041"/>
                <a:ext cx="6874398" cy="1429684"/>
              </a:xfrm>
              <a:prstGeom prst="round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5E35339-0E6D-41B3-BF4C-4A7683E48074}"/>
                  </a:ext>
                </a:extLst>
              </p:cNvPr>
              <p:cNvSpPr txBox="1"/>
              <p:nvPr/>
            </p:nvSpPr>
            <p:spPr>
              <a:xfrm>
                <a:off x="6725640" y="1179444"/>
                <a:ext cx="3951273" cy="3067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lvl="0" algn="ctr" defTabSz="514350">
                  <a:spcBef>
                    <a:spcPct val="20000"/>
                  </a:spcBef>
                  <a:spcAft>
                    <a:spcPts val="600"/>
                  </a:spcAft>
                </a:pPr>
                <a:r>
                  <a:rPr lang="en-CA" sz="2000" b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Neutron multiplication factor </a:t>
                </a:r>
                <a:r>
                  <a:rPr lang="en-CA" sz="2000" b="1" i="1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k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78468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z="1800" smtClean="0">
                <a:solidFill>
                  <a:srgbClr val="D1282E"/>
                </a:solidFill>
              </a:rPr>
              <a:pPr/>
              <a:t>9</a:t>
            </a:fld>
            <a:endParaRPr lang="en-US" sz="1800" dirty="0">
              <a:solidFill>
                <a:srgbClr val="D1282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Fission Reactor Fuels</a:t>
            </a:r>
          </a:p>
        </p:txBody>
      </p:sp>
      <p:cxnSp>
        <p:nvCxnSpPr>
          <p:cNvPr id="7" name="直接连接符 4">
            <a:extLst>
              <a:ext uri="{FF2B5EF4-FFF2-40B4-BE49-F238E27FC236}">
                <a16:creationId xmlns:a16="http://schemas.microsoft.com/office/drawing/2014/main" id="{AFD3CBF8-5F0B-40C9-AE9A-3B14AA4DFE09}"/>
              </a:ext>
            </a:extLst>
          </p:cNvPr>
          <p:cNvCxnSpPr>
            <a:cxnSpLocks/>
          </p:cNvCxnSpPr>
          <p:nvPr/>
        </p:nvCxnSpPr>
        <p:spPr>
          <a:xfrm>
            <a:off x="0" y="1116041"/>
            <a:ext cx="9006840" cy="0"/>
          </a:xfrm>
          <a:prstGeom prst="line">
            <a:avLst/>
          </a:prstGeom>
          <a:ln w="76200">
            <a:solidFill>
              <a:srgbClr val="D12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75DCD21B-C4CF-4965-8BB3-765E6C401627}"/>
              </a:ext>
            </a:extLst>
          </p:cNvPr>
          <p:cNvSpPr/>
          <p:nvPr/>
        </p:nvSpPr>
        <p:spPr>
          <a:xfrm>
            <a:off x="6743700" y="28575"/>
            <a:ext cx="2190750" cy="9161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D06F5D7-5FD7-499E-984C-EED13084FD02}"/>
              </a:ext>
            </a:extLst>
          </p:cNvPr>
          <p:cNvSpPr/>
          <p:nvPr/>
        </p:nvSpPr>
        <p:spPr>
          <a:xfrm>
            <a:off x="442718" y="2010950"/>
            <a:ext cx="5420153" cy="3885130"/>
          </a:xfrm>
          <a:prstGeom prst="ellipse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DB709C5-F230-48AD-916B-9B172CF85F8C}"/>
              </a:ext>
            </a:extLst>
          </p:cNvPr>
          <p:cNvSpPr/>
          <p:nvPr/>
        </p:nvSpPr>
        <p:spPr>
          <a:xfrm>
            <a:off x="1260491" y="3583789"/>
            <a:ext cx="3001851" cy="1958005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1E54562-8736-4727-AD40-D1EFC086221E}"/>
              </a:ext>
            </a:extLst>
          </p:cNvPr>
          <p:cNvSpPr/>
          <p:nvPr/>
        </p:nvSpPr>
        <p:spPr>
          <a:xfrm>
            <a:off x="6267450" y="4504519"/>
            <a:ext cx="1990725" cy="1485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175E6-788A-4081-97C0-1B7D5264F017}"/>
              </a:ext>
            </a:extLst>
          </p:cNvPr>
          <p:cNvSpPr txBox="1"/>
          <p:nvPr/>
        </p:nvSpPr>
        <p:spPr>
          <a:xfrm flipH="1">
            <a:off x="6598881" y="3089527"/>
            <a:ext cx="2545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D1282E"/>
                </a:highlight>
              </a:rPr>
              <a:t>Fertile</a:t>
            </a:r>
          </a:p>
          <a:p>
            <a:r>
              <a:rPr lang="en-US" sz="2200" dirty="0"/>
              <a:t>(can be converted to fissile fuel)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57F968-7743-489F-8B81-207B8EA2255E}"/>
              </a:ext>
            </a:extLst>
          </p:cNvPr>
          <p:cNvSpPr txBox="1"/>
          <p:nvPr/>
        </p:nvSpPr>
        <p:spPr>
          <a:xfrm flipH="1">
            <a:off x="142874" y="5551571"/>
            <a:ext cx="31399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89C443"/>
                </a:highlight>
              </a:rPr>
              <a:t>Fissile</a:t>
            </a:r>
          </a:p>
          <a:p>
            <a:r>
              <a:rPr lang="en-US" sz="2200" dirty="0"/>
              <a:t>(can sustain fission chain reaction)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68213B-588E-4952-B5CC-05CA8D801C47}"/>
              </a:ext>
            </a:extLst>
          </p:cNvPr>
          <p:cNvSpPr txBox="1"/>
          <p:nvPr/>
        </p:nvSpPr>
        <p:spPr>
          <a:xfrm flipH="1">
            <a:off x="2190982" y="1192488"/>
            <a:ext cx="20326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highlight>
                  <a:srgbClr val="FFFF00"/>
                </a:highlight>
              </a:rPr>
              <a:t>Fissionable</a:t>
            </a:r>
          </a:p>
          <a:p>
            <a:r>
              <a:rPr lang="en-US" sz="2200" dirty="0"/>
              <a:t>(can fission)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EF79CA7-4A36-4720-884B-B0CB42DE3D1D}"/>
              </a:ext>
            </a:extLst>
          </p:cNvPr>
          <p:cNvSpPr/>
          <p:nvPr/>
        </p:nvSpPr>
        <p:spPr>
          <a:xfrm>
            <a:off x="1712847" y="4810453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241</a:t>
            </a:r>
            <a:r>
              <a:rPr lang="en-US" sz="2000" b="1" dirty="0"/>
              <a:t>Pu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B99BBD-3430-48AD-A60D-8698BC05A4CD}"/>
              </a:ext>
            </a:extLst>
          </p:cNvPr>
          <p:cNvSpPr/>
          <p:nvPr/>
        </p:nvSpPr>
        <p:spPr>
          <a:xfrm>
            <a:off x="3031000" y="4292358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233</a:t>
            </a:r>
            <a:r>
              <a:rPr lang="en-US" sz="2000" b="1" dirty="0"/>
              <a:t>U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4945BE2-FEDD-4593-A563-298A86515941}"/>
              </a:ext>
            </a:extLst>
          </p:cNvPr>
          <p:cNvSpPr/>
          <p:nvPr/>
        </p:nvSpPr>
        <p:spPr>
          <a:xfrm>
            <a:off x="1804493" y="4057887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235</a:t>
            </a:r>
            <a:r>
              <a:rPr lang="en-US" sz="2000" b="1" dirty="0"/>
              <a:t>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C50496E-1673-4191-A6CC-7A2C68821D39}"/>
              </a:ext>
            </a:extLst>
          </p:cNvPr>
          <p:cNvSpPr/>
          <p:nvPr/>
        </p:nvSpPr>
        <p:spPr>
          <a:xfrm>
            <a:off x="2601375" y="4755417"/>
            <a:ext cx="79060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239</a:t>
            </a:r>
            <a:r>
              <a:rPr lang="en-US" sz="2000" b="1" dirty="0"/>
              <a:t>Pu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275F471-E351-41E7-8EA2-60B45521554E}"/>
              </a:ext>
            </a:extLst>
          </p:cNvPr>
          <p:cNvSpPr/>
          <p:nvPr/>
        </p:nvSpPr>
        <p:spPr>
          <a:xfrm>
            <a:off x="6941502" y="4993109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238</a:t>
            </a:r>
            <a:r>
              <a:rPr lang="en-US" sz="2000" b="1" dirty="0"/>
              <a:t>U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2D39D2-C5D6-41A1-A5D1-7D7D090C39C1}"/>
              </a:ext>
            </a:extLst>
          </p:cNvPr>
          <p:cNvSpPr/>
          <p:nvPr/>
        </p:nvSpPr>
        <p:spPr>
          <a:xfrm>
            <a:off x="6924580" y="4535349"/>
            <a:ext cx="782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232</a:t>
            </a:r>
            <a:r>
              <a:rPr lang="en-US" sz="2000" b="1" dirty="0"/>
              <a:t>Th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0FD4C34-B37D-4033-8D90-FC58D6E6337D}"/>
              </a:ext>
            </a:extLst>
          </p:cNvPr>
          <p:cNvSpPr/>
          <p:nvPr/>
        </p:nvSpPr>
        <p:spPr>
          <a:xfrm>
            <a:off x="6598881" y="5400405"/>
            <a:ext cx="6639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baseline="30000" dirty="0"/>
              <a:t>234</a:t>
            </a:r>
            <a:r>
              <a:rPr lang="en-US" sz="2000" b="1" dirty="0"/>
              <a:t>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D8F254-2852-4E3D-B102-F0B4D21992EB}"/>
              </a:ext>
            </a:extLst>
          </p:cNvPr>
          <p:cNvSpPr txBox="1"/>
          <p:nvPr/>
        </p:nvSpPr>
        <p:spPr>
          <a:xfrm>
            <a:off x="2017185" y="2607113"/>
            <a:ext cx="2531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Many actinide isotopes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5884DD3-788B-40D4-9F08-7B30BF7358BF}"/>
              </a:ext>
            </a:extLst>
          </p:cNvPr>
          <p:cNvCxnSpPr>
            <a:cxnSpLocks/>
            <a:stCxn id="17" idx="1"/>
          </p:cNvCxnSpPr>
          <p:nvPr/>
        </p:nvCxnSpPr>
        <p:spPr>
          <a:xfrm flipH="1" flipV="1">
            <a:off x="3362984" y="5007600"/>
            <a:ext cx="3578518" cy="185564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C20765F-28EC-4407-AAAF-32EFFE5FA9A6}"/>
              </a:ext>
            </a:extLst>
          </p:cNvPr>
          <p:cNvCxnSpPr>
            <a:cxnSpLocks/>
          </p:cNvCxnSpPr>
          <p:nvPr/>
        </p:nvCxnSpPr>
        <p:spPr>
          <a:xfrm flipH="1" flipV="1">
            <a:off x="3694965" y="4535349"/>
            <a:ext cx="3216330" cy="279258"/>
          </a:xfrm>
          <a:prstGeom prst="straightConnector1">
            <a:avLst/>
          </a:prstGeom>
          <a:ln w="3810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6331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ustom 1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1F3DFFB-2290-49BF-B16F-706E290F85F0}" vid="{D8B5AF5A-C7A1-48F9-90A3-F8A04F2F07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Harvard1</Template>
  <TotalTime>4057</TotalTime>
  <Words>1674</Words>
  <Application>Microsoft Office PowerPoint</Application>
  <PresentationFormat>On-screen Show (4:3)</PresentationFormat>
  <Paragraphs>222</Paragraphs>
  <Slides>24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Calibri</vt:lpstr>
      <vt:lpstr>Cambria Math</vt:lpstr>
      <vt:lpstr>Myriad Pro</vt:lpstr>
      <vt:lpstr>Wingdings</vt:lpstr>
      <vt:lpstr>Essential</vt:lpstr>
      <vt:lpstr>PowerPoint Presentation</vt:lpstr>
      <vt:lpstr>Nuclear Power in the U.S.</vt:lpstr>
      <vt:lpstr>Fundamentals of Nuclear Reactions</vt:lpstr>
      <vt:lpstr>Barriers in Nuclear Reactions</vt:lpstr>
      <vt:lpstr>Binding Energy</vt:lpstr>
      <vt:lpstr>Mass-Energy Equivalence</vt:lpstr>
      <vt:lpstr>Fission Reactor</vt:lpstr>
      <vt:lpstr>Important Reactor Parameters</vt:lpstr>
      <vt:lpstr>Fission Reactor Fuels</vt:lpstr>
      <vt:lpstr>Fission Reactor Fuels: Uranium-235</vt:lpstr>
      <vt:lpstr>Fission Reactor Fuels: Plutonium-239</vt:lpstr>
      <vt:lpstr>Fission Reactor Fuels: Uranium-233</vt:lpstr>
      <vt:lpstr>Neutron Cross-Section for Fission</vt:lpstr>
      <vt:lpstr>Fission Reactor Classes</vt:lpstr>
      <vt:lpstr>Pressurized Water Reactor</vt:lpstr>
      <vt:lpstr>Boiling Water Reactor</vt:lpstr>
      <vt:lpstr>PWR/BWR Fuel Cycle</vt:lpstr>
      <vt:lpstr>Mixed Oxide (MOX) Fuel</vt:lpstr>
      <vt:lpstr>RBMK (Light Water Graphite Reactor)</vt:lpstr>
      <vt:lpstr>CANDU (Canadian Deuterium) Reactors</vt:lpstr>
      <vt:lpstr>Gas-Cooled Reactors</vt:lpstr>
      <vt:lpstr>Fast Neutron Reactors</vt:lpstr>
      <vt:lpstr>Fission Waste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Fell, Eric</dc:creator>
  <cp:lastModifiedBy>Fell, Eric</cp:lastModifiedBy>
  <cp:revision>244</cp:revision>
  <dcterms:created xsi:type="dcterms:W3CDTF">2020-02-02T19:11:58Z</dcterms:created>
  <dcterms:modified xsi:type="dcterms:W3CDTF">2021-02-26T19:24:30Z</dcterms:modified>
</cp:coreProperties>
</file>