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75" r:id="rId3"/>
    <p:sldId id="274" r:id="rId4"/>
    <p:sldId id="264" r:id="rId5"/>
    <p:sldId id="265" r:id="rId6"/>
    <p:sldId id="261" r:id="rId7"/>
    <p:sldId id="262" r:id="rId8"/>
    <p:sldId id="260" r:id="rId9"/>
    <p:sldId id="277" r:id="rId10"/>
    <p:sldId id="279" r:id="rId11"/>
    <p:sldId id="281" r:id="rId12"/>
    <p:sldId id="282" r:id="rId13"/>
    <p:sldId id="284" r:id="rId14"/>
    <p:sldId id="283" r:id="rId15"/>
    <p:sldId id="271" r:id="rId16"/>
    <p:sldId id="273" r:id="rId17"/>
    <p:sldId id="292" r:id="rId18"/>
    <p:sldId id="276" r:id="rId19"/>
    <p:sldId id="280" r:id="rId20"/>
    <p:sldId id="278" r:id="rId21"/>
    <p:sldId id="285" r:id="rId22"/>
    <p:sldId id="267" r:id="rId23"/>
    <p:sldId id="269" r:id="rId24"/>
    <p:sldId id="272" r:id="rId25"/>
    <p:sldId id="296" r:id="rId26"/>
    <p:sldId id="295" r:id="rId27"/>
    <p:sldId id="293" r:id="rId28"/>
    <p:sldId id="294" r:id="rId29"/>
    <p:sldId id="286" r:id="rId30"/>
    <p:sldId id="287" r:id="rId31"/>
    <p:sldId id="288" r:id="rId32"/>
    <p:sldId id="289" r:id="rId33"/>
    <p:sldId id="290" r:id="rId34"/>
    <p:sldId id="291" r:id="rId35"/>
    <p:sldId id="25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6"/>
    <p:restoredTop sz="94708"/>
  </p:normalViewPr>
  <p:slideViewPr>
    <p:cSldViewPr snapToGrid="0" snapToObjects="1">
      <p:cViewPr varScale="1">
        <p:scale>
          <a:sx n="96" d="100"/>
          <a:sy n="96" d="100"/>
        </p:scale>
        <p:origin x="16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83C20-52F2-DA4A-95DA-EBCAD9E7CB4D}" type="datetimeFigureOut">
              <a:rPr lang="en-US" smtClean="0"/>
              <a:t>2/11/21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D4AD9-D22E-7047-9095-C386F4EE9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7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singularityhub.com</a:t>
            </a:r>
            <a:r>
              <a:rPr lang="en-US" dirty="0"/>
              <a:t>/2018/06/04/how-cyanobacteria-could-help-save-the-planet/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D4AD9-D22E-7047-9095-C386F4EE9E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43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D4AD9-D22E-7047-9095-C386F4EE9E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24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D4AD9-D22E-7047-9095-C386F4EE9E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32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D4AD9-D22E-7047-9095-C386F4EE9E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03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D4AD9-D22E-7047-9095-C386F4EE9E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16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D4AD9-D22E-7047-9095-C386F4EE9E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46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C73D2-8E28-384F-A68D-D094CF045A00}" type="datetime1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02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930A-7B1D-7049-BEF3-E564F3D39003}" type="datetime1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7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1D739-E567-EC40-9EA3-C59F8EFD4FD0}" type="datetime1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06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7254-641A-B048-8D0E-FF47D0FB4B92}" type="datetime1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0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80C39-F541-4144-A629-3DD1AD9E9398}" type="datetime1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84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1917-C599-CF4F-BAD5-B3970ACFC00E}" type="datetime1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9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719F-E669-BE47-BD11-064F9CFB056F}" type="datetime1">
              <a:rPr lang="en-US" smtClean="0"/>
              <a:t>2/11/21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5D47-1BD8-224A-957B-C56CEF28FF14}" type="datetime1">
              <a:rPr lang="en-US" smtClean="0"/>
              <a:t>2/11/21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0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398A-115B-A042-BC8B-0EC275470DE3}" type="datetime1">
              <a:rPr lang="en-US" smtClean="0"/>
              <a:t>2/11/21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5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ACC6-F886-8C4E-A105-5A85641E5410}" type="datetime1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1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6013-E3B0-F64A-A26F-C4C72CE74EC2}" type="datetime1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1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129EE-8007-FC4D-80BF-32B158258C7B}" type="datetime1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F7A0F-61F7-9546-BEDA-DFF1E8E1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1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otosynthesis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Carboxysom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yanobacteria">
            <a:extLst>
              <a:ext uri="{FF2B5EF4-FFF2-40B4-BE49-F238E27FC236}">
                <a16:creationId xmlns:a16="http://schemas.microsoft.com/office/drawing/2014/main" id="{AB55A5C4-A870-8C4F-B1B7-6C97EDD9A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7"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DD8C9-E355-B24D-A785-E7050E6A7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4171" y="2624447"/>
            <a:ext cx="6795655" cy="921142"/>
          </a:xfrm>
          <a:solidFill>
            <a:schemeClr val="tx1">
              <a:alpha val="75000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Biophotovoltaics</a:t>
            </a:r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natural photosynthesis for direct energy production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B26B9-875D-3549-8228-A90983837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8245" y="3925685"/>
            <a:ext cx="1847505" cy="1276109"/>
          </a:xfrm>
          <a:solidFill>
            <a:schemeClr val="tx1">
              <a:alpha val="75000"/>
            </a:schemeClr>
          </a:solidFill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Eliza Spear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HEJC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2021-02-19</a:t>
            </a:r>
          </a:p>
        </p:txBody>
      </p:sp>
    </p:spTree>
    <p:extLst>
      <p:ext uri="{BB962C8B-B14F-4D97-AF65-F5344CB8AC3E}">
        <p14:creationId xmlns:p14="http://schemas.microsoft.com/office/powerpoint/2010/main" val="2080698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897C438-73F3-2A46-BF22-E23F63CDB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76" r="3493" b="64181"/>
          <a:stretch/>
        </p:blipFill>
        <p:spPr>
          <a:xfrm>
            <a:off x="4572000" y="2821901"/>
            <a:ext cx="4572000" cy="341606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7932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Getting electrons from cyanobacteria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4AE0C-B0CD-CE4A-856C-15039C6B7170}"/>
              </a:ext>
            </a:extLst>
          </p:cNvPr>
          <p:cNvSpPr txBox="1"/>
          <p:nvPr/>
        </p:nvSpPr>
        <p:spPr>
          <a:xfrm>
            <a:off x="434051" y="798781"/>
            <a:ext cx="82758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Cyanobacteria use the electrons generated with the energy of incoming photons to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fix carbon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to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grow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cyanobacteria, excretion of electrons (to the anode) would be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wasteful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order to make cyanobacteria useful organisms for direct production of electrical current, we need to understand: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5D543-E5D8-BA4D-9DDB-911109FDC75E}"/>
              </a:ext>
            </a:extLst>
          </p:cNvPr>
          <p:cNvSpPr txBox="1">
            <a:spLocks/>
          </p:cNvSpPr>
          <p:nvPr/>
        </p:nvSpPr>
        <p:spPr>
          <a:xfrm>
            <a:off x="-1" y="6237962"/>
            <a:ext cx="8275899" cy="620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Bradley, R. W. et al.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Biochem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Soc. Trans.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1302.</a:t>
            </a:r>
          </a:p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4442F7-ED46-EF4F-92E1-FE47A5C36D4F}"/>
              </a:ext>
            </a:extLst>
          </p:cNvPr>
          <p:cNvSpPr/>
          <p:nvPr/>
        </p:nvSpPr>
        <p:spPr>
          <a:xfrm>
            <a:off x="0" y="297561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electrons are transferred from the cell to the anode</a:t>
            </a:r>
          </a:p>
          <a:p>
            <a:pPr marL="800100" lvl="1" indent="-34290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intracellular electron-transfer pathways take electrons to their point of exit</a:t>
            </a:r>
          </a:p>
          <a:p>
            <a:pPr marL="800100" lvl="1" indent="-34290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electron flux out of the cell can be improved so that the full light-harvesting potential of the organism can be exploited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57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FB10536C-667D-DA41-81D3-CFD0021E0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09" y="1883938"/>
            <a:ext cx="4974062" cy="497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Cyanobacteria contain chlorophyll 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21171-9419-E749-942A-A9AA2E028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69" y="1040165"/>
            <a:ext cx="5639432" cy="34671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Chlorophyll a is present in photosystems I and II (PSI, PSII); called P680 and P700</a:t>
            </a:r>
          </a:p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P680 and P700 are the primary electron donors to the electron transport chain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7F92A9F-E0E6-8049-A9E8-43A91B4A68FE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en.wikipedia.org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/wiki/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Chlorophyll_a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11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F8D5C7-B8B1-1244-A5D0-CF5D521636AF}"/>
              </a:ext>
            </a:extLst>
          </p:cNvPr>
          <p:cNvSpPr/>
          <p:nvPr/>
        </p:nvSpPr>
        <p:spPr>
          <a:xfrm>
            <a:off x="1097440" y="707606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Protein complexes:</a:t>
            </a:r>
          </a:p>
          <a:p>
            <a:pPr lvl="1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Photosystems I and II (PSI, PSII)</a:t>
            </a:r>
          </a:p>
          <a:p>
            <a:pPr lvl="1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Cytochrome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f)</a:t>
            </a:r>
          </a:p>
          <a:p>
            <a:pPr lvl="1">
              <a:buFontTx/>
              <a:buChar char="-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ATPsynthase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(proton gradient driven; does not participate in PETC)</a:t>
            </a:r>
          </a:p>
          <a:p>
            <a:pPr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 are passed from PSII via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b6f and PSI to NADP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with the help of several soluble electron carrier molecules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ferrodoxin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NADP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oxidreductase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(FNR)</a:t>
            </a:r>
          </a:p>
        </p:txBody>
      </p:sp>
      <p:pic>
        <p:nvPicPr>
          <p:cNvPr id="27652" name="Picture 4" descr="Structure of chlorophyll a">
            <a:extLst>
              <a:ext uri="{FF2B5EF4-FFF2-40B4-BE49-F238E27FC236}">
                <a16:creationId xmlns:a16="http://schemas.microsoft.com/office/drawing/2014/main" id="{FA8F7EF3-1F30-2B40-9461-679B07040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169" y="218069"/>
            <a:ext cx="2487931" cy="621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809EFD-E19C-3D4F-B51D-25EBA3736CDB}"/>
              </a:ext>
            </a:extLst>
          </p:cNvPr>
          <p:cNvSpPr txBox="1"/>
          <p:nvPr/>
        </p:nvSpPr>
        <p:spPr>
          <a:xfrm>
            <a:off x="7285671" y="544906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Chlorophyll a</a:t>
            </a:r>
          </a:p>
        </p:txBody>
      </p:sp>
    </p:spTree>
    <p:extLst>
      <p:ext uri="{BB962C8B-B14F-4D97-AF65-F5344CB8AC3E}">
        <p14:creationId xmlns:p14="http://schemas.microsoft.com/office/powerpoint/2010/main" val="2897894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Photocurrent generating capacity of cyanobacteria is ~1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/cell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21171-9419-E749-942A-A9AA2E028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92" y="2263277"/>
            <a:ext cx="6011295" cy="275577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Photosynthetic oxygen evolution rates of cyanobacteria are ~500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μmol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of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per mg of chlorophyll per h</a:t>
            </a:r>
          </a:p>
          <a:p>
            <a:pPr>
              <a:buFontTx/>
              <a:buChar char="-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Equivalent to current production of 50 mA/mg of chlorophyll</a:t>
            </a:r>
          </a:p>
          <a:p>
            <a:pPr>
              <a:buFontTx/>
              <a:buChar char="-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Assuming ~2×10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-14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g of chlorophyll per cell, this would be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/cell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12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F8D5C7-B8B1-1244-A5D0-CF5D521636AF}"/>
              </a:ext>
            </a:extLst>
          </p:cNvPr>
          <p:cNvSpPr/>
          <p:nvPr/>
        </p:nvSpPr>
        <p:spPr>
          <a:xfrm>
            <a:off x="1097440" y="707606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Protein complexes:</a:t>
            </a:r>
          </a:p>
          <a:p>
            <a:pPr lvl="1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Photosystems I and II (PSI, PSII)</a:t>
            </a:r>
          </a:p>
          <a:p>
            <a:pPr lvl="1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Cytochrome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f)</a:t>
            </a:r>
          </a:p>
          <a:p>
            <a:pPr lvl="1">
              <a:buFontTx/>
              <a:buChar char="-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ATPsynthase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(proton gradient driven; does not participate in PETC)</a:t>
            </a:r>
          </a:p>
          <a:p>
            <a:pPr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 are passed from PSII via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b6f and PSI to NADP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with the help of several soluble electron carrier molecules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ferrodoxin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NADP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oxidreductase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(FNR)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718B857-CAA9-8448-BB21-D0308C57F54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Bradley, R. W. et al.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Biochem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Soc. Trans.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1302.</a:t>
            </a:r>
          </a:p>
        </p:txBody>
      </p:sp>
      <p:pic>
        <p:nvPicPr>
          <p:cNvPr id="11" name="Picture 4" descr="Structure of chlorophyll a">
            <a:extLst>
              <a:ext uri="{FF2B5EF4-FFF2-40B4-BE49-F238E27FC236}">
                <a16:creationId xmlns:a16="http://schemas.microsoft.com/office/drawing/2014/main" id="{3FF7EEAA-1AF6-894D-B368-C1AE9ACC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169" y="218069"/>
            <a:ext cx="2487931" cy="621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1FEEFB-0164-4F4A-A94F-1D2E45FF0030}"/>
              </a:ext>
            </a:extLst>
          </p:cNvPr>
          <p:cNvSpPr txBox="1"/>
          <p:nvPr/>
        </p:nvSpPr>
        <p:spPr>
          <a:xfrm>
            <a:off x="7285671" y="544906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Chlorophyll a</a:t>
            </a:r>
          </a:p>
        </p:txBody>
      </p:sp>
    </p:spTree>
    <p:extLst>
      <p:ext uri="{BB962C8B-B14F-4D97-AF65-F5344CB8AC3E}">
        <p14:creationId xmlns:p14="http://schemas.microsoft.com/office/powerpoint/2010/main" val="2198766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diagram&#10;&#10;Description automatically generated">
            <a:extLst>
              <a:ext uri="{FF2B5EF4-FFF2-40B4-BE49-F238E27FC236}">
                <a16:creationId xmlns:a16="http://schemas.microsoft.com/office/drawing/2014/main" id="{3D214247-81DD-6546-A085-62631C031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51" y="1388798"/>
            <a:ext cx="8275898" cy="501294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Oxygen Evolving Complex (OEC) uses energy from absorbed photons to split water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13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88690"/>
            <a:ext cx="8275899" cy="2693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Vogt, L.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Current Opinion in Chemical 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152.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93BC5-4F75-B947-A29E-5768CFA580B4}"/>
              </a:ext>
            </a:extLst>
          </p:cNvPr>
          <p:cNvSpPr txBox="1"/>
          <p:nvPr/>
        </p:nvSpPr>
        <p:spPr>
          <a:xfrm>
            <a:off x="628650" y="1112918"/>
            <a:ext cx="8812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photons are required to split 2 H</a:t>
            </a:r>
            <a:r>
              <a:rPr lang="en-US" sz="1600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yielding 4 electrons, which are passed to PSII</a:t>
            </a:r>
          </a:p>
        </p:txBody>
      </p:sp>
    </p:spTree>
    <p:extLst>
      <p:ext uri="{BB962C8B-B14F-4D97-AF65-F5344CB8AC3E}">
        <p14:creationId xmlns:p14="http://schemas.microsoft.com/office/powerpoint/2010/main" val="3997934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Z-scheme of the photosynthetic electron transport chain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968A22-1AFB-CB42-9A70-37FC934A5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44044"/>
            <a:ext cx="9144000" cy="3877056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2C83E-76A0-4F48-B1D2-45E5A1DC6B7C}"/>
              </a:ext>
            </a:extLst>
          </p:cNvPr>
          <p:cNvSpPr txBox="1"/>
          <p:nvPr/>
        </p:nvSpPr>
        <p:spPr>
          <a:xfrm>
            <a:off x="-115658" y="5171860"/>
            <a:ext cx="29459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Potential Mediators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These molecules can be used to remove electrons from the cyanobacteria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0C9572-10ED-DB41-ABFA-1DF8149A168B}"/>
              </a:ext>
            </a:extLst>
          </p:cNvPr>
          <p:cNvSpPr/>
          <p:nvPr/>
        </p:nvSpPr>
        <p:spPr>
          <a:xfrm>
            <a:off x="6366354" y="4430927"/>
            <a:ext cx="2264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transfer inhibitors shown in red</a:t>
            </a: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D4D94748-CCE5-1848-85EC-E739511623C6}"/>
              </a:ext>
            </a:extLst>
          </p:cNvPr>
          <p:cNvSpPr/>
          <p:nvPr/>
        </p:nvSpPr>
        <p:spPr>
          <a:xfrm rot="16200000">
            <a:off x="1285556" y="3861911"/>
            <a:ext cx="143512" cy="2383155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D71360-4FAE-C24C-A76B-4CAADAB9C87D}"/>
              </a:ext>
            </a:extLst>
          </p:cNvPr>
          <p:cNvSpPr txBox="1"/>
          <p:nvPr/>
        </p:nvSpPr>
        <p:spPr>
          <a:xfrm>
            <a:off x="3159690" y="5628483"/>
            <a:ext cx="5984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buildup in the thylakoid lumen drives ATP synthesis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6C862B-CDF3-F041-BDF3-B4EA3E91BE51}"/>
              </a:ext>
            </a:extLst>
          </p:cNvPr>
          <p:cNvSpPr txBox="1"/>
          <p:nvPr/>
        </p:nvSpPr>
        <p:spPr>
          <a:xfrm>
            <a:off x="3552026" y="4903896"/>
            <a:ext cx="880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(OEC)</a:t>
            </a:r>
          </a:p>
        </p:txBody>
      </p:sp>
    </p:spTree>
    <p:extLst>
      <p:ext uri="{BB962C8B-B14F-4D97-AF65-F5344CB8AC3E}">
        <p14:creationId xmlns:p14="http://schemas.microsoft.com/office/powerpoint/2010/main" val="330389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Electron transfer from the photosystem to the electrode is not well understood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15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2BE7C-8F5B-3248-A071-82E023077D7E}"/>
              </a:ext>
            </a:extLst>
          </p:cNvPr>
          <p:cNvSpPr txBox="1"/>
          <p:nvPr/>
        </p:nvSpPr>
        <p:spPr>
          <a:xfrm>
            <a:off x="331205" y="1517504"/>
            <a:ext cx="84815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current is observed without any mediators, even in “planktonic” systems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Photosynthetic and respiratory electron transport chains (PETC, RETC) may be electron sources</a:t>
            </a:r>
          </a:p>
          <a:p>
            <a:pPr marL="742950" lvl="1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Light Reactions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illumination activates photosynthesis and the photosynthetic electron transport chain (PETC)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ATP and NADPH, which are formed in the light reactions, are used to fix carbon in the Calvin cycle</a:t>
            </a:r>
          </a:p>
          <a:p>
            <a:pPr marL="742950" lvl="1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Dark Reactions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in the dark, current decreases but is still above the abiotic baseline; “dark currents” are attributed to the breakdown of endogenously stored carbohydrates, which were synthesized using the electrons and energy generated from photosynthesis; can be considered “delayed photo current”</a:t>
            </a:r>
          </a:p>
        </p:txBody>
      </p:sp>
    </p:spTree>
    <p:extLst>
      <p:ext uri="{BB962C8B-B14F-4D97-AF65-F5344CB8AC3E}">
        <p14:creationId xmlns:p14="http://schemas.microsoft.com/office/powerpoint/2010/main" val="1234825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Device design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16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4AE0C-B0CD-CE4A-856C-15039C6B7170}"/>
              </a:ext>
            </a:extLst>
          </p:cNvPr>
          <p:cNvSpPr txBox="1"/>
          <p:nvPr/>
        </p:nvSpPr>
        <p:spPr>
          <a:xfrm>
            <a:off x="365125" y="1443841"/>
            <a:ext cx="84137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Two chamber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Electrodes in separate chambers, separate by a proton exchange membrane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Pros:  keeps electron mediators interacting only with the working electrode and the biomass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Cons:  membranes increase resistance and suffer from degradation, clogging, fouling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Single chamber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Biofilms or microorganisms are immobilized on the anode, so that chamber separation isn’t necessary; current dominant device structure in the literature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Pros:  simpler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Cons:  unclear whether these operate by direct electron transfer to the anode, or if the organisms release compounds that act as mediators</a:t>
            </a:r>
          </a:p>
        </p:txBody>
      </p:sp>
    </p:spTree>
    <p:extLst>
      <p:ext uri="{BB962C8B-B14F-4D97-AF65-F5344CB8AC3E}">
        <p14:creationId xmlns:p14="http://schemas.microsoft.com/office/powerpoint/2010/main" val="3795413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Electrode and electrolyte materials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492873"/>
            <a:ext cx="8275899" cy="36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4AE0C-B0CD-CE4A-856C-15039C6B7170}"/>
              </a:ext>
            </a:extLst>
          </p:cNvPr>
          <p:cNvSpPr txBox="1"/>
          <p:nvPr/>
        </p:nvSpPr>
        <p:spPr>
          <a:xfrm>
            <a:off x="365125" y="977082"/>
            <a:ext cx="58236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Anode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materials have been tested; for single chamber biofilm-type devices, must design the anode to be a good surface for biofilm growth and for charge transfer, often a porous material (no consensus on best material)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Examples: ITO coatings on various porous surfaces, ITO inverse opals, polyaniline on FTO/glass, carbon paper, stainless steel,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polypyrrole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Cathode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Facilitates reduction of oxygen to water; typically platinum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Electrolyte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Alkaline pH facilitates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concentrating, improves biomass build-up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Salt-tolerant/marine cyanobacteria have an advantage (happy in artificial seawater)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7719837-C734-8845-BCB5-EBD33B243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67" r="1740" b="43669"/>
          <a:stretch/>
        </p:blipFill>
        <p:spPr>
          <a:xfrm>
            <a:off x="6188765" y="925975"/>
            <a:ext cx="2721113" cy="47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3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Mediators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4AE0C-B0CD-CE4A-856C-15039C6B7170}"/>
              </a:ext>
            </a:extLst>
          </p:cNvPr>
          <p:cNvSpPr txBox="1"/>
          <p:nvPr/>
        </p:nvSpPr>
        <p:spPr>
          <a:xfrm>
            <a:off x="365125" y="1049125"/>
            <a:ext cx="29385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Mediators, e.g. phenazine and DCBQ (a 	quinone), can shuttle electrons from the bacterium to the anode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(B) shows the energetic landscape of the electron transport chain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Dashed arrows represent points from which electrons can be intercepted by DCBQ and phenazines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Transport by DCBQ comes with a cost of ~700 mV; alternate mediators with more negative reduction potentials (e.g. phenazines) are desired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5D543-E5D8-BA4D-9DDB-911109FDC75E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Clifford, E. R.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Chem. Sci.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Advance Article ﻿https://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/10.1039/d0sc05655c.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BB1C1EC-090D-654E-9DE2-95F520EB2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704" y="54979"/>
            <a:ext cx="5840296" cy="63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33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88EA338-8F0F-0B44-AAAB-C4E83BD3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704" y="54979"/>
            <a:ext cx="5840296" cy="63013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Mediators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4AE0C-B0CD-CE4A-856C-15039C6B7170}"/>
              </a:ext>
            </a:extLst>
          </p:cNvPr>
          <p:cNvSpPr txBox="1"/>
          <p:nvPr/>
        </p:nvSpPr>
        <p:spPr>
          <a:xfrm>
            <a:off x="365125" y="1582340"/>
            <a:ext cx="3106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Concerns with mediators include: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Figuring out the appropriate concentration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w.r.t.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biomass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Toxicity to the cyanobacteria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Sustainability/cost issues with scale-up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5D543-E5D8-BA4D-9DDB-911109FDC75E}"/>
              </a:ext>
            </a:extLst>
          </p:cNvPr>
          <p:cNvSpPr txBox="1">
            <a:spLocks/>
          </p:cNvSpPr>
          <p:nvPr/>
        </p:nvSpPr>
        <p:spPr>
          <a:xfrm>
            <a:off x="-1" y="6297151"/>
            <a:ext cx="8275899" cy="56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Bradley, R. W. et al.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Biochem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Soc. Trans.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1302.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Clifford, E. R.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Chem. Sci.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Advance Article ﻿https://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/10.1039/d0sc05655c.</a:t>
            </a:r>
          </a:p>
        </p:txBody>
      </p:sp>
    </p:spTree>
    <p:extLst>
      <p:ext uri="{BB962C8B-B14F-4D97-AF65-F5344CB8AC3E}">
        <p14:creationId xmlns:p14="http://schemas.microsoft.com/office/powerpoint/2010/main" val="692433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biophotovoltaics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7F92A9F-E0E6-8049-A9E8-43A91B4A68FE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C4F1BD3-4B6A-EC4E-8CC6-7626EF1E2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76" r="3493" b="64181"/>
          <a:stretch/>
        </p:blipFill>
        <p:spPr>
          <a:xfrm>
            <a:off x="1993736" y="2585094"/>
            <a:ext cx="5156527" cy="3852802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38FE9AA-9E92-5842-B9BE-C2DB07A2D004}"/>
              </a:ext>
            </a:extLst>
          </p:cNvPr>
          <p:cNvSpPr txBox="1">
            <a:spLocks/>
          </p:cNvSpPr>
          <p:nvPr/>
        </p:nvSpPr>
        <p:spPr>
          <a:xfrm>
            <a:off x="628650" y="1029886"/>
            <a:ext cx="7886700" cy="5004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Relatively new discipline in microbial fuel cell research</a:t>
            </a:r>
          </a:p>
          <a:p>
            <a:pPr>
              <a:buFontTx/>
              <a:buChar char="-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Basic idea: convert light energy into electrical energy using photosynthetic microorganisms (use natural photosynthesis for direct energy production)</a:t>
            </a:r>
          </a:p>
          <a:p>
            <a:pPr>
              <a:buFontTx/>
              <a:buChar char="-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Water is the electron source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61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0944"/>
            <a:ext cx="7886700" cy="56084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Cyanobacterial membrane and mediators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20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5D543-E5D8-BA4D-9DDB-911109FDC75E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Bradley, R. W. et al.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Biochem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Soc. Trans.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1302.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496A5D5-633C-DF4F-B8CB-B4BDCC8D8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936"/>
            <a:ext cx="9144000" cy="5322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7C2491-1231-2345-897F-0C6603771829}"/>
              </a:ext>
            </a:extLst>
          </p:cNvPr>
          <p:cNvSpPr txBox="1"/>
          <p:nvPr/>
        </p:nvSpPr>
        <p:spPr>
          <a:xfrm>
            <a:off x="150312" y="1390651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membrane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FFED46-C9A0-5E4B-9465-891090610696}"/>
              </a:ext>
            </a:extLst>
          </p:cNvPr>
          <p:cNvSpPr txBox="1"/>
          <p:nvPr/>
        </p:nvSpPr>
        <p:spPr>
          <a:xfrm>
            <a:off x="150312" y="2482546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cytoplasmic</a:t>
            </a:r>
          </a:p>
          <a:p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8EE003-5B4F-BD43-8F37-95922C42AB63}"/>
              </a:ext>
            </a:extLst>
          </p:cNvPr>
          <p:cNvSpPr txBox="1"/>
          <p:nvPr/>
        </p:nvSpPr>
        <p:spPr>
          <a:xfrm>
            <a:off x="150312" y="4326772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thylakoid</a:t>
            </a:r>
          </a:p>
          <a:p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F7A8A-9D51-9E45-BEB9-2AC17983EBF0}"/>
              </a:ext>
            </a:extLst>
          </p:cNvPr>
          <p:cNvSpPr txBox="1"/>
          <p:nvPr/>
        </p:nvSpPr>
        <p:spPr>
          <a:xfrm>
            <a:off x="1420766" y="675336"/>
            <a:ext cx="1551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lipid-soluble mediator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2DCA5C-844B-3441-BEA6-E2D71F4B99A9}"/>
              </a:ext>
            </a:extLst>
          </p:cNvPr>
          <p:cNvSpPr txBox="1"/>
          <p:nvPr/>
        </p:nvSpPr>
        <p:spPr>
          <a:xfrm>
            <a:off x="3715117" y="690867"/>
            <a:ext cx="1551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non-lipid-soluble mediator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8F5F31-18D8-424B-912F-31DC37F4A193}"/>
              </a:ext>
            </a:extLst>
          </p:cNvPr>
          <p:cNvSpPr txBox="1"/>
          <p:nvPr/>
        </p:nvSpPr>
        <p:spPr>
          <a:xfrm>
            <a:off x="2200694" y="5689144"/>
            <a:ext cx="631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 arrows show electron flow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Inhibitors shown in boxes (DCMU, CCCB, MV)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 associated with: photosynthesis (white), respiration (light gray), terminal oxidases (black), other (dark gray) </a:t>
            </a:r>
          </a:p>
        </p:txBody>
      </p:sp>
    </p:spTree>
    <p:extLst>
      <p:ext uri="{BB962C8B-B14F-4D97-AF65-F5344CB8AC3E}">
        <p14:creationId xmlns:p14="http://schemas.microsoft.com/office/powerpoint/2010/main" val="1304462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0944"/>
            <a:ext cx="7886700" cy="56084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Cyanobacterial membrane, mediators, and inhibitors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5D543-E5D8-BA4D-9DDB-911109FDC75E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Bradley, R. W. et al.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Biochem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Soc. Trans.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1302.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496A5D5-633C-DF4F-B8CB-B4BDCC8D8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937"/>
            <a:ext cx="7448332" cy="4335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7C2491-1231-2345-897F-0C6603771829}"/>
              </a:ext>
            </a:extLst>
          </p:cNvPr>
          <p:cNvSpPr txBox="1"/>
          <p:nvPr/>
        </p:nvSpPr>
        <p:spPr>
          <a:xfrm>
            <a:off x="110792" y="1297227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membrane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FFED46-C9A0-5E4B-9465-891090610696}"/>
              </a:ext>
            </a:extLst>
          </p:cNvPr>
          <p:cNvSpPr txBox="1"/>
          <p:nvPr/>
        </p:nvSpPr>
        <p:spPr>
          <a:xfrm>
            <a:off x="110792" y="2158216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cytoplasmic</a:t>
            </a:r>
          </a:p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8EE003-5B4F-BD43-8F37-95922C42AB63}"/>
              </a:ext>
            </a:extLst>
          </p:cNvPr>
          <p:cNvSpPr txBox="1"/>
          <p:nvPr/>
        </p:nvSpPr>
        <p:spPr>
          <a:xfrm>
            <a:off x="110792" y="3676130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thylakoid</a:t>
            </a:r>
          </a:p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F7A8A-9D51-9E45-BEB9-2AC17983EBF0}"/>
              </a:ext>
            </a:extLst>
          </p:cNvPr>
          <p:cNvSpPr txBox="1"/>
          <p:nvPr/>
        </p:nvSpPr>
        <p:spPr>
          <a:xfrm>
            <a:off x="1028031" y="678104"/>
            <a:ext cx="1551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lipid-soluble mediator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2DCA5C-844B-3441-BEA6-E2D71F4B99A9}"/>
              </a:ext>
            </a:extLst>
          </p:cNvPr>
          <p:cNvSpPr txBox="1"/>
          <p:nvPr/>
        </p:nvSpPr>
        <p:spPr>
          <a:xfrm>
            <a:off x="2831631" y="692277"/>
            <a:ext cx="1551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non-lipid-soluble mediator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523803-264D-3344-8C28-6EF732A6A48E}"/>
              </a:ext>
            </a:extLst>
          </p:cNvPr>
          <p:cNvSpPr/>
          <p:nvPr/>
        </p:nvSpPr>
        <p:spPr>
          <a:xfrm>
            <a:off x="434050" y="5259171"/>
            <a:ext cx="8275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modification could enhance electron export, e.g. by: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Removing terminal oxidases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the capacity for biomass generation (limit CO</a:t>
            </a:r>
            <a:r>
              <a:rPr lang="en-US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supply or down-regulate Calvin cycle components)</a:t>
            </a:r>
          </a:p>
        </p:txBody>
      </p:sp>
    </p:spTree>
    <p:extLst>
      <p:ext uri="{BB962C8B-B14F-4D97-AF65-F5344CB8AC3E}">
        <p14:creationId xmlns:p14="http://schemas.microsoft.com/office/powerpoint/2010/main" val="2729489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AE43FA4-1B96-E845-B25F-3C233102A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16" y="852802"/>
            <a:ext cx="5795182" cy="57216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7778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Schematic of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bioPV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059D8-93E0-784F-9680-267E4F190ECC}"/>
              </a:ext>
            </a:extLst>
          </p:cNvPr>
          <p:cNvSpPr txBox="1"/>
          <p:nvPr/>
        </p:nvSpPr>
        <p:spPr>
          <a:xfrm>
            <a:off x="6256884" y="4664892"/>
            <a:ext cx="246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Shows both photosynthetic and respiratory ETCs (PETC and RETC)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991D1-A827-CA41-B72A-05FBE5E64135}"/>
              </a:ext>
            </a:extLst>
          </p:cNvPr>
          <p:cNvSpPr txBox="1"/>
          <p:nvPr/>
        </p:nvSpPr>
        <p:spPr>
          <a:xfrm>
            <a:off x="6098153" y="1374404"/>
            <a:ext cx="276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lines indicate hypothetical electron transfer routes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3E9DF-6679-934E-9632-49D7F27B8A63}"/>
              </a:ext>
            </a:extLst>
          </p:cNvPr>
          <p:cNvSpPr/>
          <p:nvPr/>
        </p:nvSpPr>
        <p:spPr>
          <a:xfrm>
            <a:off x="3281819" y="778627"/>
            <a:ext cx="2705622" cy="2114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28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AE43FA4-1B96-E845-B25F-3C233102A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3" r="3156" b="58558"/>
          <a:stretch/>
        </p:blipFill>
        <p:spPr>
          <a:xfrm>
            <a:off x="0" y="1144044"/>
            <a:ext cx="9092706" cy="399393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Membrane structures may also facilitate electron transfer to the anode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23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6A392-2A92-3845-8099-D51B6474A6AA}"/>
              </a:ext>
            </a:extLst>
          </p:cNvPr>
          <p:cNvSpPr txBox="1"/>
          <p:nvPr/>
        </p:nvSpPr>
        <p:spPr>
          <a:xfrm>
            <a:off x="283504" y="6068564"/>
            <a:ext cx="7708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electron transfer from cell to anode by pili / membrane structures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474878-C1E7-F749-9DFE-2D8A7FC23AC9}"/>
              </a:ext>
            </a:extLst>
          </p:cNvPr>
          <p:cNvCxnSpPr>
            <a:cxnSpLocks/>
          </p:cNvCxnSpPr>
          <p:nvPr/>
        </p:nvCxnSpPr>
        <p:spPr>
          <a:xfrm flipV="1">
            <a:off x="1445986" y="5205233"/>
            <a:ext cx="0" cy="86333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C314E4-E9C1-5546-93DB-92771D778F75}"/>
              </a:ext>
            </a:extLst>
          </p:cNvPr>
          <p:cNvCxnSpPr>
            <a:cxnSpLocks/>
          </p:cNvCxnSpPr>
          <p:nvPr/>
        </p:nvCxnSpPr>
        <p:spPr>
          <a:xfrm flipV="1">
            <a:off x="2400300" y="5203758"/>
            <a:ext cx="0" cy="3827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E6F8C01-8F0B-3545-A425-36ADD42E4CC6}"/>
              </a:ext>
            </a:extLst>
          </p:cNvPr>
          <p:cNvSpPr txBox="1"/>
          <p:nvPr/>
        </p:nvSpPr>
        <p:spPr>
          <a:xfrm>
            <a:off x="1790701" y="5562708"/>
            <a:ext cx="313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Mediated electron transfer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159B20-B0D8-4746-BB62-716B088605CB}"/>
              </a:ext>
            </a:extLst>
          </p:cNvPr>
          <p:cNvSpPr/>
          <p:nvPr/>
        </p:nvSpPr>
        <p:spPr>
          <a:xfrm>
            <a:off x="4384110" y="1144045"/>
            <a:ext cx="4708596" cy="3490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9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5238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bioPV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24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202017"/>
            <a:ext cx="8275899" cy="655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Kaushik, S.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J. Mater. Chem. A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7885.</a:t>
            </a:r>
          </a:p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4AE0C-B0CD-CE4A-856C-15039C6B7170}"/>
              </a:ext>
            </a:extLst>
          </p:cNvPr>
          <p:cNvSpPr txBox="1"/>
          <p:nvPr/>
        </p:nvSpPr>
        <p:spPr>
          <a:xfrm>
            <a:off x="225743" y="1166842"/>
            <a:ext cx="86925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Highest power density reported as of 2019: 610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reported 2017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Corresponds to a light-to-power efficiency of 4.01% (report that theoretical maximum in cyanobacteria is ~11%)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Anode: matrix incorporating cadmium telluride quantum dots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CdTe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QD), graphene nanoplatelets, and silk-fibrin on a graphite electrode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Silk fibrin supports biofilm growth</a:t>
            </a:r>
          </a:p>
          <a:p>
            <a:pPr marL="742950" lvl="1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Graphene nanoplatelets facilitates direct electron transfer to the anode (reduce nanocomposite band gap to 2.9 eV, decrease charge transfer resistance by ~9-fold)</a:t>
            </a:r>
          </a:p>
          <a:p>
            <a:pPr marL="742950" lvl="1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CdTe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QDs “surge” PSI and PSII with desired wavelengths (650-750 nm) at a broad excitation spectrum (350-644 nm) through fluorescence resonance energy transfer (FRET)</a:t>
            </a:r>
          </a:p>
        </p:txBody>
      </p:sp>
    </p:spTree>
    <p:extLst>
      <p:ext uri="{BB962C8B-B14F-4D97-AF65-F5344CB8AC3E}">
        <p14:creationId xmlns:p14="http://schemas.microsoft.com/office/powerpoint/2010/main" val="3256239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FB10536C-667D-DA41-81D3-CFD0021E0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3" y="2106663"/>
            <a:ext cx="4483483" cy="448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247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Remember chlorophyll a…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21171-9419-E749-942A-A9AA2E028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69" y="823391"/>
            <a:ext cx="8275898" cy="34671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QDs are semiconducting nanomaterials which can absorb light in a wide range and have tunable and sharp emission wavelengths and good photo-stability</a:t>
            </a:r>
          </a:p>
          <a:p>
            <a:pPr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They use 3.8 nm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CdTe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QDs, which have an absorption max at 644 nm and a sharp fluorescence max at 680 nm; this is intended to deliver as many usable photons as possible to chlorophyll a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7F92A9F-E0E6-8049-A9E8-43A91B4A68FE}"/>
              </a:ext>
            </a:extLst>
          </p:cNvPr>
          <p:cNvSpPr txBox="1">
            <a:spLocks/>
          </p:cNvSpPr>
          <p:nvPr/>
        </p:nvSpPr>
        <p:spPr>
          <a:xfrm>
            <a:off x="-1" y="6241775"/>
            <a:ext cx="8275899" cy="616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Kaushik, S.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J. Mater. Chem. A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7885.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Smith, A.;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Acc. Chem. Res.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(2), 190.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25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F8D5C7-B8B1-1244-A5D0-CF5D521636AF}"/>
              </a:ext>
            </a:extLst>
          </p:cNvPr>
          <p:cNvSpPr/>
          <p:nvPr/>
        </p:nvSpPr>
        <p:spPr>
          <a:xfrm>
            <a:off x="1097440" y="707606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Protein complexes:</a:t>
            </a:r>
          </a:p>
          <a:p>
            <a:pPr lvl="1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Photosystems I and II (PSI, PSII)</a:t>
            </a:r>
          </a:p>
          <a:p>
            <a:pPr lvl="1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Cytochrome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f)</a:t>
            </a:r>
          </a:p>
          <a:p>
            <a:pPr lvl="1">
              <a:buFontTx/>
              <a:buChar char="-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ATPsynthase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(proton gradient driven; does not participate in PETC)</a:t>
            </a:r>
          </a:p>
          <a:p>
            <a:pPr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 are passed from PSII via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b6f and PSI to NADP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with the help of several soluble electron carrier molecules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ferrodoxin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NADP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oxidreductase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(FNR)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7C67A8-1430-DA4C-B3E2-82375BE9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282" y="2401002"/>
            <a:ext cx="2795335" cy="406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9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Could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bioPV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really be a thing?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26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4AE0C-B0CD-CE4A-856C-15039C6B7170}"/>
              </a:ext>
            </a:extLst>
          </p:cNvPr>
          <p:cNvSpPr txBox="1"/>
          <p:nvPr/>
        </p:nvSpPr>
        <p:spPr>
          <a:xfrm>
            <a:off x="434050" y="1340589"/>
            <a:ext cx="8275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Very low current outputs of devices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comparability and standardization of the experimental set-up hinders systematic optimization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Roy says: in photosynthetic organisms, the relevant molecules are being photolyzed often (maybe every 3 days); stability of the biological systems may be a big problem (especially if we’re stealing electrons from its usual self-repair pathways)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Scale-up really hasn’t been explored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Reasons to pay attention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“Nevertheless, the fundamental questions of redox homeostasis in photoautotrophs and the potential to directly harvest light energy from a highly efficient photosystem, rather than through oxidation of inefficiently produced biomass are highly relevant aspects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biophotovoltaics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642040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6894"/>
            <a:ext cx="7886700" cy="5608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Work by Robert Niederman’s group at Rutgers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27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492875"/>
            <a:ext cx="899822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Woronowicz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K. et al.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Photochem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Photobiol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88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(6), 1467.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4AE0C-B0CD-CE4A-856C-15039C6B7170}"/>
              </a:ext>
            </a:extLst>
          </p:cNvPr>
          <p:cNvSpPr txBox="1"/>
          <p:nvPr/>
        </p:nvSpPr>
        <p:spPr>
          <a:xfrm>
            <a:off x="365125" y="908825"/>
            <a:ext cx="8150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Biological dye-sensitized solar cell: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the typical organic light-harvesting dye is replaced with chromatophores (bacterial photosynthetic membrane vesicles) from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Rhodospirillum rubrum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584C59F-6C76-5B49-94DF-80F4D79F1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28" y="1816237"/>
            <a:ext cx="5683344" cy="42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26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6894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John Harrold’s work with Niederman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28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499616"/>
            <a:ext cx="8998227" cy="358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Harrold, J. W.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J. Phys. Chem. 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117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(38), 11249.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4AE0C-B0CD-CE4A-856C-15039C6B7170}"/>
              </a:ext>
            </a:extLst>
          </p:cNvPr>
          <p:cNvSpPr txBox="1"/>
          <p:nvPr/>
        </p:nvSpPr>
        <p:spPr>
          <a:xfrm>
            <a:off x="365125" y="908825"/>
            <a:ext cx="8150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Investigation of the morphology, fluorescence kinetics, and photocurrent generation 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Rhodospirillum rubrum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chromatophores deposited directly onto a gold surface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hocolate cake with cherries&#10;&#10;Description automatically generated with low confidence">
            <a:extLst>
              <a:ext uri="{FF2B5EF4-FFF2-40B4-BE49-F238E27FC236}">
                <a16:creationId xmlns:a16="http://schemas.microsoft.com/office/drawing/2014/main" id="{CB8EA2C7-EDA6-554E-8914-89A2D4347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"/>
          <a:stretch/>
        </p:blipFill>
        <p:spPr>
          <a:xfrm>
            <a:off x="177735" y="2490842"/>
            <a:ext cx="3614778" cy="2964317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A944FB3-0AF3-584A-AA20-80C0E9E88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627" y="1828075"/>
            <a:ext cx="5122646" cy="42898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6033C9-1759-2742-B04D-D429B7802C9B}"/>
              </a:ext>
            </a:extLst>
          </p:cNvPr>
          <p:cNvSpPr txBox="1"/>
          <p:nvPr/>
        </p:nvSpPr>
        <p:spPr>
          <a:xfrm>
            <a:off x="6197459" y="6042447"/>
            <a:ext cx="28007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ICM, intracytoplasmic membrane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LH1, light harvesting 1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RC, reaction center</a:t>
            </a:r>
          </a:p>
        </p:txBody>
      </p:sp>
    </p:spTree>
    <p:extLst>
      <p:ext uri="{BB962C8B-B14F-4D97-AF65-F5344CB8AC3E}">
        <p14:creationId xmlns:p14="http://schemas.microsoft.com/office/powerpoint/2010/main" val="3833053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Summary of key milestones in BPV research with cyanobacteria (as of 2019) 1/6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29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B0FE2C13-3806-704F-A5E1-47AFAAD38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044"/>
            <a:ext cx="9144000" cy="52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8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876BB62-4046-7143-B92E-EE8252916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63621"/>
            <a:ext cx="4381500" cy="56742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Microbial fuel cells and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biophotovoltaics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21171-9419-E749-942A-A9AA2E028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0" y="1624473"/>
            <a:ext cx="3943350" cy="454772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Fuel cells: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 metal catalysts to oxidize fuel (hydrogen, methanol) </a:t>
            </a:r>
          </a:p>
          <a:p>
            <a:pPr>
              <a:buFontTx/>
              <a:buChar char="-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Microbial fuel cells: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 bacteria as catalysts to oxidize organic and inorganic matter (e.g. glucose) and generate current (image at right)</a:t>
            </a:r>
          </a:p>
          <a:p>
            <a:pPr>
              <a:buFontTx/>
              <a:buChar char="-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Biophotovoltaics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subset of microbial fuel cells where photosynthetic bacteria use light to split water</a:t>
            </a:r>
            <a:endParaRPr lang="en-US" sz="1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7F92A9F-E0E6-8049-A9E8-43A91B4A68FE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6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30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B015B76F-C879-3345-9875-2C8CDF3BB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133"/>
            <a:ext cx="9144000" cy="6037741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ADEB99B7-CD14-2C4D-AE74-22DF05DC5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36524"/>
            <a:ext cx="7886700" cy="20020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2/6</a:t>
            </a:r>
          </a:p>
        </p:txBody>
      </p:sp>
    </p:spTree>
    <p:extLst>
      <p:ext uri="{BB962C8B-B14F-4D97-AF65-F5344CB8AC3E}">
        <p14:creationId xmlns:p14="http://schemas.microsoft.com/office/powerpoint/2010/main" val="1101302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2BEFD41-4742-3B40-86E0-CF6B9FD26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430"/>
            <a:ext cx="9144000" cy="62601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31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FD9AA2E6-69DF-9E4C-84AE-E7D9A377A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36524"/>
            <a:ext cx="7886700" cy="20020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3/6</a:t>
            </a:r>
          </a:p>
        </p:txBody>
      </p:sp>
    </p:spTree>
    <p:extLst>
      <p:ext uri="{BB962C8B-B14F-4D97-AF65-F5344CB8AC3E}">
        <p14:creationId xmlns:p14="http://schemas.microsoft.com/office/powerpoint/2010/main" val="2015235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7F2CA5E-1E55-844A-A933-EE7FDB577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70"/>
            <a:ext cx="9144000" cy="666233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36524"/>
            <a:ext cx="7886700" cy="20020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4/6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32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ABE50-9697-4A4A-9ABB-FA9EDBC365BE}"/>
              </a:ext>
            </a:extLst>
          </p:cNvPr>
          <p:cNvSpPr/>
          <p:nvPr/>
        </p:nvSpPr>
        <p:spPr>
          <a:xfrm>
            <a:off x="5872480" y="5638800"/>
            <a:ext cx="294640" cy="20020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10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8A5EBAF-151E-F64D-BD41-0D30AC55D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784"/>
            <a:ext cx="9144000" cy="63444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36524"/>
            <a:ext cx="7886700" cy="20020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5/6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33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</p:spTree>
    <p:extLst>
      <p:ext uri="{BB962C8B-B14F-4D97-AF65-F5344CB8AC3E}">
        <p14:creationId xmlns:p14="http://schemas.microsoft.com/office/powerpoint/2010/main" val="3448487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36524"/>
            <a:ext cx="7886700" cy="20020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6/6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34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FD64E8D-5269-7047-AA17-9D88B8A50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2818"/>
            <a:ext cx="9144000" cy="30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29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21171-9419-E749-942A-A9AA2E028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65" y="697373"/>
            <a:ext cx="8653670" cy="6071520"/>
          </a:xfrm>
        </p:spPr>
        <p:txBody>
          <a:bodyPr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Cover image: https://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singularityhub.com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/2018/06/04/how-cyanobacteria-could-help-save-the-planet/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Niederman (our own John Harrold):</a:t>
            </a:r>
          </a:p>
          <a:p>
            <a:pPr lvl="1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Woronowicz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K. et al.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Photochem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Photobiol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88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(6), 1467.</a:t>
            </a:r>
          </a:p>
          <a:p>
            <a:pPr lvl="1"/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Harrold, J. W.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J. Phys. Chem. 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117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(38), 11249.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Cyanobacteria in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biophotovoltaics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Bradley, R. W. et al. Biological photovoltaics: intra- and extra-cellular electron transport by cyanobacteria.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Biochem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Soc. Trans.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1302.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Clifford, E. R. et al. Phenazines as model low-midpoint potential electron shuttles for photosynthetic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bioelectrochemical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systems.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Chem. Sci.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Advance Article ﻿https://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/10.1039/d0sc05655c.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Grattieri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M. et al. Advancing the fundamental understanding and practical applications of photo-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bioelectrocatalysis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8553.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Kaushik, S. et al. FRET-guided surging of cyanobacterial photosystems improves and stabilizes current in photosynthetic microbial fuel cell.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J. Mater. Chem. A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7885. (Record device paper)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Biophotovoltaics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Green Power Generation From Sunlight and Water.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Cyanobacteria for fuel synthesis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Lau, N.-S. et al. Cyanobacteria: Photoautotrophic Microbial Factories for the Sustainable Synthesis of Industrial Products.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BioMed Research International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754934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Noreña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-Caro, D.; Benton, M. G. Cyanobacteria as photoautotrophic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biofactories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high-value chemicals.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Journal of CO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Utilization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335.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AA2407-4C57-F94F-BC58-B8E32ACD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73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0A67168-216F-544C-9D1C-C20C7DDF1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512" y="925975"/>
            <a:ext cx="5609487" cy="52856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BioPV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typically employ cyanobacteria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4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492874"/>
            <a:ext cx="8275899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Image: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Noreña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-Caro, D.; Benton, M. G.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Journal of CO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Utilization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335.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22432-98BB-B644-96F5-BF3976C8B302}"/>
              </a:ext>
            </a:extLst>
          </p:cNvPr>
          <p:cNvSpPr txBox="1"/>
          <p:nvPr/>
        </p:nvSpPr>
        <p:spPr>
          <a:xfrm>
            <a:off x="270444" y="1860662"/>
            <a:ext cx="32640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Single-celled organisms found naturally in all types of water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 oxygenic photosynthesis - the process that converts water and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into biomass, initiated by incoming light energy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86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9665D28-0898-A94C-8646-1B4B6FF10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997595"/>
            <a:ext cx="8894618" cy="571861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Cyanobacteria can also be used to directly convert CO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 various biofuels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5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F315E91-5107-A047-9DBE-B32EEFC951B4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Lau, N.-S.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BioMed Research International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754934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8165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Carbon fixation via the Calvin Cycle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7F92A9F-E0E6-8049-A9E8-43A91B4A68FE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Image: https://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en.wikipedia.org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/wiki/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Calvin_cycle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305D66-385D-9C41-81FD-C30731954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35" y="903888"/>
            <a:ext cx="6038730" cy="553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315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Carbon fixation via the Calvin Cycle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20B79-8157-294B-A84C-AF37A5C18820}"/>
              </a:ext>
            </a:extLst>
          </p:cNvPr>
          <p:cNvSpPr txBox="1"/>
          <p:nvPr/>
        </p:nvSpPr>
        <p:spPr>
          <a:xfrm>
            <a:off x="97755" y="5080391"/>
            <a:ext cx="8948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cyanobacteria,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RuBisCo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located in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carboxysomes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(shown), which concentrate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improve efficiency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Carbonic anhydrase in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carboxysomes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releases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from bicarbonate (HCO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1926941-BCF3-744E-ABBF-47BD6FBB9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291"/>
            <a:ext cx="9144000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58BD356-26D9-1E4E-8DAB-1AD3D6842962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https://en.wikipedia.org/wiki/Photosynthesis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; Image: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https://en.wikipedia.org/wiki/Carboxysome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095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0E07D9E-BF20-1B44-B6A9-880B1A1DC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8"/>
          <a:stretch/>
        </p:blipFill>
        <p:spPr>
          <a:xfrm>
            <a:off x="2154599" y="1659266"/>
            <a:ext cx="4834802" cy="478634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Electron transfer pathways in cyanobacteria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21171-9419-E749-942A-A9AA2E028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12" y="1026980"/>
            <a:ext cx="8275900" cy="2042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protein complexes and electron mediator molecules involved in the PETC (photosynthetic electron transport chain) are in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thylakoids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a membrane system in the cytoplasm</a:t>
            </a:r>
          </a:p>
          <a:p>
            <a:pPr>
              <a:buFontTx/>
              <a:buChar char="-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7F92A9F-E0E6-8049-A9E8-43A91B4A68FE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Tschörtner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J.; Lai, B.;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Krömer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Frontiers in Microbiology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866.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51078-B036-044B-9FA1-A23C7D89DE65}"/>
              </a:ext>
            </a:extLst>
          </p:cNvPr>
          <p:cNvSpPr txBox="1"/>
          <p:nvPr/>
        </p:nvSpPr>
        <p:spPr>
          <a:xfrm>
            <a:off x="872416" y="551461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thylakoid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AE338F-6DF0-4B45-A7BE-816C829DF76F}"/>
              </a:ext>
            </a:extLst>
          </p:cNvPr>
          <p:cNvCxnSpPr>
            <a:cxnSpLocks/>
          </p:cNvCxnSpPr>
          <p:nvPr/>
        </p:nvCxnSpPr>
        <p:spPr>
          <a:xfrm flipV="1">
            <a:off x="1903300" y="5069976"/>
            <a:ext cx="1811058" cy="6293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EC31A4-A87D-514B-B69C-F70F1FF4282B}"/>
              </a:ext>
            </a:extLst>
          </p:cNvPr>
          <p:cNvSpPr txBox="1"/>
          <p:nvPr/>
        </p:nvSpPr>
        <p:spPr>
          <a:xfrm>
            <a:off x="6457950" y="507003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carboxysome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282455-FCD4-7D44-9863-75FE79449BC1}"/>
              </a:ext>
            </a:extLst>
          </p:cNvPr>
          <p:cNvCxnSpPr>
            <a:cxnSpLocks/>
          </p:cNvCxnSpPr>
          <p:nvPr/>
        </p:nvCxnSpPr>
        <p:spPr>
          <a:xfrm flipH="1">
            <a:off x="4572001" y="5288185"/>
            <a:ext cx="188594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6F8D5C7-B8B1-1244-A5D0-CF5D521636AF}"/>
              </a:ext>
            </a:extLst>
          </p:cNvPr>
          <p:cNvSpPr/>
          <p:nvPr/>
        </p:nvSpPr>
        <p:spPr>
          <a:xfrm>
            <a:off x="1097440" y="707606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Protein complexes:</a:t>
            </a:r>
          </a:p>
          <a:p>
            <a:pPr lvl="1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Photosystems I and II (PSI, PSII)</a:t>
            </a:r>
          </a:p>
          <a:p>
            <a:pPr lvl="1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Cytochrome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f)</a:t>
            </a:r>
          </a:p>
          <a:p>
            <a:pPr lvl="1">
              <a:buFontTx/>
              <a:buChar char="-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ATPsynthase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(proton gradient driven; does not participate in PETC)</a:t>
            </a:r>
          </a:p>
          <a:p>
            <a:pPr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 are passed from PSII via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b6f and PSI to NADP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with the help of several soluble electron carrier molecules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ferrodoxin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NADP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oxidreductase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(FNR)</a:t>
            </a:r>
          </a:p>
        </p:txBody>
      </p:sp>
    </p:spTree>
    <p:extLst>
      <p:ext uri="{BB962C8B-B14F-4D97-AF65-F5344CB8AC3E}">
        <p14:creationId xmlns:p14="http://schemas.microsoft.com/office/powerpoint/2010/main" val="3025353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E217B-8E39-1740-A90B-2030C48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0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bioPV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and why cyanobacteria?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F2672-C8DE-5245-B0BC-00436C1A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7A0F-61F7-9546-BEDA-DFF1E8E1BD2C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4AE0C-B0CD-CE4A-856C-15039C6B7170}"/>
              </a:ext>
            </a:extLst>
          </p:cNvPr>
          <p:cNvSpPr txBox="1"/>
          <p:nvPr/>
        </p:nvSpPr>
        <p:spPr>
          <a:xfrm>
            <a:off x="434050" y="1144044"/>
            <a:ext cx="82758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“More complicated systems are less efficient: energy is lost each time the electron is passed between carrier molecules, and the system must expend energy to maintain itself.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However, a complicated system such as a bacterial cell has the advantage that it can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assemble and repair itself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the ability to store metabolites may allow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power generation in the dark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this reason, most work in this field has been based on cyanobacteria (oxygenic photosynthetic bacteria, ‘blue-green algae’), as they have a comparatively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simple internal structure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In these organisms, the thylakoid membranes where charge separation occurs are directly exposed to the cytoplasm, and the organism is enclosed by a typical Gram-negative cytoplasmic membrane/cell wall/outer membrane arrangement (Figure 1).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Cyanobacterial metabolism is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well studied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genetic manipulation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many species (e.g.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Synechocystis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sp. PCC 6803) is well established”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5D543-E5D8-BA4D-9DDB-911109FDC75E}"/>
              </a:ext>
            </a:extLst>
          </p:cNvPr>
          <p:cNvSpPr txBox="1">
            <a:spLocks/>
          </p:cNvSpPr>
          <p:nvPr/>
        </p:nvSpPr>
        <p:spPr>
          <a:xfrm>
            <a:off x="-1" y="6574420"/>
            <a:ext cx="8275899" cy="283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Bradley, R. W. et al.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Biochem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Soc. Trans.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1302.</a:t>
            </a:r>
          </a:p>
        </p:txBody>
      </p:sp>
    </p:spTree>
    <p:extLst>
      <p:ext uri="{BB962C8B-B14F-4D97-AF65-F5344CB8AC3E}">
        <p14:creationId xmlns:p14="http://schemas.microsoft.com/office/powerpoint/2010/main" val="1344343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11288</TotalTime>
  <Words>3045</Words>
  <Application>Microsoft Macintosh PowerPoint</Application>
  <PresentationFormat>On-screen Show (4:3)</PresentationFormat>
  <Paragraphs>291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Biophotovoltaics using natural photosynthesis for direct energy production</vt:lpstr>
      <vt:lpstr>What are biophotovoltaics?</vt:lpstr>
      <vt:lpstr>Microbial fuel cells and biophotovoltaics</vt:lpstr>
      <vt:lpstr>BioPV typically employ cyanobacteria</vt:lpstr>
      <vt:lpstr>Cyanobacteria can also be used to directly convert CO2 to various biofuels</vt:lpstr>
      <vt:lpstr>Carbon fixation via the Calvin Cycle</vt:lpstr>
      <vt:lpstr>Carbon fixation via the Calvin Cycle</vt:lpstr>
      <vt:lpstr>Electron transfer pathways in cyanobacteria</vt:lpstr>
      <vt:lpstr>Why bioPV, and why cyanobacteria?</vt:lpstr>
      <vt:lpstr>Getting electrons from cyanobacteria</vt:lpstr>
      <vt:lpstr>Cyanobacteria contain chlorophyll a</vt:lpstr>
      <vt:lpstr>Photocurrent generating capacity of cyanobacteria is ~1 pA/cell</vt:lpstr>
      <vt:lpstr>The Oxygen Evolving Complex (OEC) uses energy from absorbed photons to split water</vt:lpstr>
      <vt:lpstr>Z-scheme of the photosynthetic electron transport chain</vt:lpstr>
      <vt:lpstr>Electron transfer from the photosystem to the electrode is not well understood</vt:lpstr>
      <vt:lpstr>Device design</vt:lpstr>
      <vt:lpstr>Electrode and electrolyte materials</vt:lpstr>
      <vt:lpstr>Mediators</vt:lpstr>
      <vt:lpstr>Mediators</vt:lpstr>
      <vt:lpstr>Cyanobacterial membrane and mediators</vt:lpstr>
      <vt:lpstr>Cyanobacterial membrane, mediators, and inhibitors</vt:lpstr>
      <vt:lpstr>Schematic of bioPV function</vt:lpstr>
      <vt:lpstr>Membrane structures may also facilitate electron transfer to the anode</vt:lpstr>
      <vt:lpstr>Record bioPV performance</vt:lpstr>
      <vt:lpstr>Remember chlorophyll a…</vt:lpstr>
      <vt:lpstr>Could bioPV really be a thing?</vt:lpstr>
      <vt:lpstr>Work by Robert Niederman’s group at Rutgers</vt:lpstr>
      <vt:lpstr>John Harrold’s work with Niederman</vt:lpstr>
      <vt:lpstr>Summary of key milestones in BPV research with cyanobacteria (as of 2019) 1/6</vt:lpstr>
      <vt:lpstr>2/6</vt:lpstr>
      <vt:lpstr>3/6</vt:lpstr>
      <vt:lpstr>4/6</vt:lpstr>
      <vt:lpstr>5/6</vt:lpstr>
      <vt:lpstr>6/6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Spear, Eliza</dc:creator>
  <cp:lastModifiedBy>Spear, Eliza</cp:lastModifiedBy>
  <cp:revision>192</cp:revision>
  <dcterms:created xsi:type="dcterms:W3CDTF">2021-02-11T21:35:46Z</dcterms:created>
  <dcterms:modified xsi:type="dcterms:W3CDTF">2021-02-19T17:54:06Z</dcterms:modified>
</cp:coreProperties>
</file>