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15" r:id="rId1"/>
  </p:sldMasterIdLst>
  <p:notesMasterIdLst>
    <p:notesMasterId r:id="rId30"/>
  </p:notesMasterIdLst>
  <p:sldIdLst>
    <p:sldId id="256" r:id="rId2"/>
    <p:sldId id="265" r:id="rId3"/>
    <p:sldId id="264" r:id="rId4"/>
    <p:sldId id="263" r:id="rId5"/>
    <p:sldId id="272" r:id="rId6"/>
    <p:sldId id="276" r:id="rId7"/>
    <p:sldId id="277" r:id="rId8"/>
    <p:sldId id="273" r:id="rId9"/>
    <p:sldId id="266" r:id="rId10"/>
    <p:sldId id="287" r:id="rId11"/>
    <p:sldId id="267" r:id="rId12"/>
    <p:sldId id="268" r:id="rId13"/>
    <p:sldId id="279" r:id="rId14"/>
    <p:sldId id="271" r:id="rId15"/>
    <p:sldId id="269" r:id="rId16"/>
    <p:sldId id="283" r:id="rId17"/>
    <p:sldId id="286" r:id="rId18"/>
    <p:sldId id="281" r:id="rId19"/>
    <p:sldId id="280" r:id="rId20"/>
    <p:sldId id="275" r:id="rId21"/>
    <p:sldId id="274" r:id="rId22"/>
    <p:sldId id="284" r:id="rId23"/>
    <p:sldId id="288" r:id="rId24"/>
    <p:sldId id="285" r:id="rId25"/>
    <p:sldId id="257" r:id="rId26"/>
    <p:sldId id="261" r:id="rId27"/>
    <p:sldId id="290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4"/>
    <p:restoredTop sz="94651"/>
  </p:normalViewPr>
  <p:slideViewPr>
    <p:cSldViewPr snapToGrid="0" snapToObjects="1">
      <p:cViewPr varScale="1">
        <p:scale>
          <a:sx n="101" d="100"/>
          <a:sy n="101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3AF11-F737-3945-9C0A-68BFBB584A2C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A20FB-D27B-EA49-879C-E8165042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beenergy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Images from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https://revibeenergy.com/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A20FB-D27B-EA49-879C-E81650420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A20FB-D27B-EA49-879C-E81650420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www.intechopen.com</a:t>
            </a:r>
            <a:r>
              <a:rPr lang="en-US" dirty="0"/>
              <a:t>/books/small-scale-energy-harvesting/electrostatic-conversion-for-vibration-energy-harvesting</a:t>
            </a:r>
          </a:p>
          <a:p>
            <a:endParaRPr lang="en-US" dirty="0"/>
          </a:p>
          <a:p>
            <a:r>
              <a:rPr lang="en-US" dirty="0"/>
              <a:t>DOI: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10.5772/51360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A20FB-D27B-EA49-879C-E816504200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www.intechopen.com</a:t>
            </a:r>
            <a:r>
              <a:rPr lang="en-US" dirty="0"/>
              <a:t>/books/small-scale-energy-harvesting/electrostatic-conversion-for-vibration-energy-harvesting</a:t>
            </a:r>
          </a:p>
          <a:p>
            <a:endParaRPr lang="en-US" dirty="0"/>
          </a:p>
          <a:p>
            <a:r>
              <a:rPr lang="en-US" dirty="0"/>
              <a:t>DOI: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10.5772/51360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A20FB-D27B-EA49-879C-E81650420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faculty.washington.edu</a:t>
            </a:r>
            <a:r>
              <a:rPr lang="en-US" dirty="0"/>
              <a:t>/</a:t>
            </a:r>
            <a:r>
              <a:rPr lang="en-US" dirty="0" err="1"/>
              <a:t>seattle</a:t>
            </a:r>
            <a:r>
              <a:rPr lang="en-US" dirty="0"/>
              <a:t>/physics227/reading/reading-3b.pdf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A20FB-D27B-EA49-879C-E816504200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9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397B-6C73-1042-9D46-9F374E7D5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4793C-ADAE-7646-9A4F-8A0F14FF8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6D59F-464C-0A45-9AB0-2848CEED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1A76-7EF1-B844-BF38-745F1E830246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2C0D-21A8-784D-BC7B-125AAE54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F5DBC-6FF3-0A4C-9C1D-A9C5FA7B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5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8EB6-9345-D940-8234-AC7C7288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3BA4D-287A-FE48-8D24-D6301F519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88F36-6169-154A-933D-6BE9EABC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B7BF7-D33A-2143-A7F4-73B1A0BA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10EF-0EE7-0B4B-A85E-BA18F434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23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9DE52-FFD7-A048-91EC-9F380E953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8FE0F-F20D-534D-9579-86D7CF5BD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D6A1-0837-F849-8DA9-1DB675B9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0A11A-9E3E-C04E-9C63-CD303852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967FB-6484-8F46-B5C3-20655810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004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869C-79C8-8146-BD15-01D5AA82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02F9-AE0C-8D41-92E2-3DCF28C9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E5ECF-C46B-314A-89D1-1F021E23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E3118-C4D6-D14C-A4EF-377BA262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6D941-D2B6-774F-BB39-0BD090F3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19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BF1E-122A-2348-AF7F-67A5D29B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B1800-8B4F-9948-92E1-5EED62E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D5B4C-E66F-E741-A95C-E09C6284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BED6-4605-1E4A-B2E3-356032DED3D4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79B95-51E2-1642-8D5E-B4E2546A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8A903-E8A3-4045-B385-33E531F3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0949-CFD3-2145-BAE5-0B903C99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76AE-9F2B-2F4B-99CD-D624E3D8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00EA4-79B3-C143-AF79-26B730478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6019-E709-9749-B3F5-64A70094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D591B-3970-D747-8205-01F6BB3F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9B1EA-2686-8C44-B44B-FC244044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45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E813-1AD5-F341-85A6-A0B9ED87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E1DAA-0895-4C42-B4AA-1FFB41BD8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D92CF-845A-7748-B353-EE003EDFD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EC353-0BD8-5C40-8321-B903B9606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A10FC-2677-A843-B85A-4FC9AD130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FDB28-7AE9-DE4A-9438-8D0BAEC9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95E1A-15A5-5E44-AC44-2904EE8B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AC8B2-E9D4-6944-9A3B-D44DC3AC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063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1869-FA0C-3848-A348-AA7DF4CA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A50C0-FA88-E44E-9FFC-6CB9DDF8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201-3C2E-6840-A15E-C0AB25883641}" type="datetime1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64EAA-EB05-D043-ADAE-8FB54C1C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C1C63-EF61-DF4B-8208-0AFC5894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5C4E7-CAC6-3F41-B63A-4E093E8D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9131-7D9C-DB4C-8831-C2610148D035}" type="datetime1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F69A5-3B2C-A44A-8A24-9C0E7510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EBAC0-A11C-AC4F-AA92-27ED5B08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C964-630D-D244-BC13-73895CB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D26E9-30BF-514A-A6C7-6EC8B253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D4AD9-D686-0448-96DB-477D7416A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51CB5-A43D-0B45-B1EE-936092EF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3C4D5-B5DA-1B4C-876A-20E38DE4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52093-1072-3843-AB25-EC004BF6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452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EFB5-0355-6B4D-8251-FF58F0A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733C6-7934-964E-8AB7-A04C1DCD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A9BEA-AB43-794E-ABEB-4A7A321EA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18ED3-EFE9-4E46-8223-82CD030F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9E05C-C2B1-B649-9BC8-5C432877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57FBC-12E5-E145-A050-B6A22AF1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88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706E6-2E27-2E44-9910-FC96695B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D2317-269C-6043-8FA4-CA69D147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452AA-1034-A545-BB9A-C982BA899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B6A5-97D2-9541-AA36-7FBED9382439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294C0-4E0E-3543-BCC3-8F649F96C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D35D8-FE95-D849-928E-5E32FC003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92AC-F10E-5942-A361-00818359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revibeenergy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evibeenerg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icrogen-systems-inc/abou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wsstec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6D26-402C-F84F-9069-42D08134F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5" y="405777"/>
            <a:ext cx="7772400" cy="1722052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Vibrational Energy Harvesting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DFBF9-E893-5749-98C1-7A9F7E2F6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58" y="5211145"/>
            <a:ext cx="2781301" cy="134555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Eliza Kate Spear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HEJC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2020-11-20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4D5DCE3-2EF2-5244-82DA-103CDE40F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1" t="18318" r="15999" b="33496"/>
          <a:stretch/>
        </p:blipFill>
        <p:spPr>
          <a:xfrm>
            <a:off x="6660296" y="4492173"/>
            <a:ext cx="2269267" cy="218027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3D685C5-7871-C24E-A7C4-47A3D220B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1" t="5033" r="3641" b="8054"/>
          <a:stretch/>
        </p:blipFill>
        <p:spPr>
          <a:xfrm>
            <a:off x="2194171" y="2365827"/>
            <a:ext cx="4755647" cy="1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FF52C-1759-1044-9082-574DBD46AF36}"/>
              </a:ext>
            </a:extLst>
          </p:cNvPr>
          <p:cNvSpPr txBox="1"/>
          <p:nvPr/>
        </p:nvSpPr>
        <p:spPr>
          <a:xfrm>
            <a:off x="628650" y="1399106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9A924-3769-8F47-B867-E7847B5880F0}"/>
              </a:ext>
            </a:extLst>
          </p:cNvPr>
          <p:cNvSpPr txBox="1"/>
          <p:nvPr/>
        </p:nvSpPr>
        <p:spPr>
          <a:xfrm>
            <a:off x="3429000" y="1393613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Piezoelectric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4DBE4-12D1-C949-AA86-40EBD391F361}"/>
              </a:ext>
            </a:extLst>
          </p:cNvPr>
          <p:cNvSpPr txBox="1"/>
          <p:nvPr/>
        </p:nvSpPr>
        <p:spPr>
          <a:xfrm>
            <a:off x="6229350" y="1393613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20F77-BAE9-E840-ADD9-988C6BFD55D1}"/>
              </a:ext>
            </a:extLst>
          </p:cNvPr>
          <p:cNvSpPr txBox="1"/>
          <p:nvPr/>
        </p:nvSpPr>
        <p:spPr>
          <a:xfrm>
            <a:off x="628650" y="6034374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niche methods include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magnetostrictive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flexoelectric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79F252-4605-8143-92FC-F006BE748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9" r="57951" b="12304"/>
          <a:stretch/>
        </p:blipFill>
        <p:spPr>
          <a:xfrm>
            <a:off x="628650" y="2079340"/>
            <a:ext cx="2275396" cy="2287604"/>
          </a:xfrm>
          <a:prstGeom prst="rect">
            <a:avLst/>
          </a:prstGeom>
        </p:spPr>
      </p:pic>
      <p:pic>
        <p:nvPicPr>
          <p:cNvPr id="13" name="Picture 12" descr="Chart, diagram&#10;&#10;Description automatically generated">
            <a:extLst>
              <a:ext uri="{FF2B5EF4-FFF2-40B4-BE49-F238E27FC236}">
                <a16:creationId xmlns:a16="http://schemas.microsoft.com/office/drawing/2014/main" id="{DECE94FA-145B-6D4D-8468-17169541A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29" r="30946"/>
          <a:stretch/>
        </p:blipFill>
        <p:spPr>
          <a:xfrm>
            <a:off x="3296992" y="2303619"/>
            <a:ext cx="2674706" cy="17350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0F6F3C-35A8-3A4B-8C66-473AC4D193E1}"/>
              </a:ext>
            </a:extLst>
          </p:cNvPr>
          <p:cNvSpPr txBox="1"/>
          <p:nvPr/>
        </p:nvSpPr>
        <p:spPr>
          <a:xfrm>
            <a:off x="3272050" y="2350621"/>
            <a:ext cx="274638" cy="234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D86D3F2-2A3F-8545-9EE6-259317D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69" r="3063" b="57656"/>
          <a:stretch/>
        </p:blipFill>
        <p:spPr>
          <a:xfrm>
            <a:off x="6632762" y="1871646"/>
            <a:ext cx="1704415" cy="1426406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4F8CAF48-7912-B847-AF96-28635CEC66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93" t="14017" r="33177" b="3734"/>
          <a:stretch/>
        </p:blipFill>
        <p:spPr>
          <a:xfrm>
            <a:off x="7015826" y="3632647"/>
            <a:ext cx="1321351" cy="1702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C92C2C-59E7-F14F-8F0E-F8605CAE1E56}"/>
              </a:ext>
            </a:extLst>
          </p:cNvPr>
          <p:cNvSpPr txBox="1"/>
          <p:nvPr/>
        </p:nvSpPr>
        <p:spPr>
          <a:xfrm>
            <a:off x="6934978" y="526414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triboelectric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01F70-5608-394C-A387-37A04B2E2B24}"/>
              </a:ext>
            </a:extLst>
          </p:cNvPr>
          <p:cNvSpPr txBox="1"/>
          <p:nvPr/>
        </p:nvSpPr>
        <p:spPr>
          <a:xfrm>
            <a:off x="7015826" y="3234469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capacitive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7A14C1-766E-3248-9D1B-93A04CA8B994}"/>
              </a:ext>
            </a:extLst>
          </p:cNvPr>
          <p:cNvSpPr txBox="1">
            <a:spLocks/>
          </p:cNvSpPr>
          <p:nvPr/>
        </p:nvSpPr>
        <p:spPr>
          <a:xfrm>
            <a:off x="628650" y="161350"/>
            <a:ext cx="7886700" cy="91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Three Main Methods of VEH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1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Electromagnetic VEH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20F77-BAE9-E840-ADD9-988C6BFD55D1}"/>
              </a:ext>
            </a:extLst>
          </p:cNvPr>
          <p:cNvSpPr txBox="1"/>
          <p:nvPr/>
        </p:nvSpPr>
        <p:spPr>
          <a:xfrm>
            <a:off x="430752" y="4538537"/>
            <a:ext cx="8282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vibrating magnet generates current in a conductive coil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simple construction, high conversion efficiency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low voltage compared to piezoelectric and electrostatic VEH, difficult to scale down (micro- and nano-scale coils)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5D0CD4-730F-6E4A-AD66-93F90B335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r="8074" b="12304"/>
          <a:stretch/>
        </p:blipFill>
        <p:spPr>
          <a:xfrm>
            <a:off x="430752" y="1281086"/>
            <a:ext cx="8282495" cy="30143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3491B-4FCA-1B49-81EB-54020DBBCCD6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Image Source: Siang, J.; Lim, M. H.; Salman Leong, M.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Int. J. Energy Res.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1866-1893.</a:t>
            </a:r>
          </a:p>
        </p:txBody>
      </p:sp>
    </p:spTree>
    <p:extLst>
      <p:ext uri="{BB962C8B-B14F-4D97-AF65-F5344CB8AC3E}">
        <p14:creationId xmlns:p14="http://schemas.microsoft.com/office/powerpoint/2010/main" val="236425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Piezoelectric VEH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20F77-BAE9-E840-ADD9-988C6BFD55D1}"/>
              </a:ext>
            </a:extLst>
          </p:cNvPr>
          <p:cNvSpPr txBox="1"/>
          <p:nvPr/>
        </p:nvSpPr>
        <p:spPr>
          <a:xfrm>
            <a:off x="430753" y="5536182"/>
            <a:ext cx="828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piezoelectric effect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 material property, where mechanical strain induces an electric field in the material (conversely, in the reverse piezoelectric effect, an applied electric field induces deformation)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A7A324-5166-2A46-986C-07597EAA8CD3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Image Source: Shaikh, F. K.;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Zeadall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Renew.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Sust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1041-1054.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7BDA5EC-1314-CD4A-828C-A51ABFBE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2" y="1037969"/>
            <a:ext cx="7993595" cy="43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Piezoelectric VEH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20F77-BAE9-E840-ADD9-988C6BFD55D1}"/>
              </a:ext>
            </a:extLst>
          </p:cNvPr>
          <p:cNvSpPr txBox="1"/>
          <p:nvPr/>
        </p:nvSpPr>
        <p:spPr>
          <a:xfrm>
            <a:off x="430753" y="5536182"/>
            <a:ext cx="828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piezoelectric effect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 material property, where mechanical strain induces an electric field in the material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A7A324-5166-2A46-986C-07597EAA8CD3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Zheng, Q.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Adv. Sci.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1700029.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iagram, bubble chart&#10;&#10;Description automatically generated">
            <a:extLst>
              <a:ext uri="{FF2B5EF4-FFF2-40B4-BE49-F238E27FC236}">
                <a16:creationId xmlns:a16="http://schemas.microsoft.com/office/drawing/2014/main" id="{6B86D8E0-2DEF-B44D-BCB9-4356B6B9C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6" r="69494" b="6165"/>
          <a:stretch/>
        </p:blipFill>
        <p:spPr>
          <a:xfrm>
            <a:off x="6273478" y="119269"/>
            <a:ext cx="2789499" cy="2255063"/>
          </a:xfrm>
          <a:prstGeom prst="rect">
            <a:avLst/>
          </a:prstGeom>
        </p:spPr>
      </p:pic>
      <p:pic>
        <p:nvPicPr>
          <p:cNvPr id="9" name="Picture 8" descr="A picture containing diagram, bubble chart&#10;&#10;Description automatically generated">
            <a:extLst>
              <a:ext uri="{FF2B5EF4-FFF2-40B4-BE49-F238E27FC236}">
                <a16:creationId xmlns:a16="http://schemas.microsoft.com/office/drawing/2014/main" id="{D368B80C-FBBE-1249-BB29-CF8C2CE2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2"/>
          <a:stretch/>
        </p:blipFill>
        <p:spPr>
          <a:xfrm>
            <a:off x="1382210" y="2294820"/>
            <a:ext cx="6379579" cy="279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38D05-78DE-5E41-94F5-4E6D54EC28F4}"/>
              </a:ext>
            </a:extLst>
          </p:cNvPr>
          <p:cNvSpPr txBox="1"/>
          <p:nvPr/>
        </p:nvSpPr>
        <p:spPr>
          <a:xfrm>
            <a:off x="1382210" y="2294820"/>
            <a:ext cx="358815" cy="465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BF456-98DD-4C4F-8FE4-7285A75F0EF5}"/>
              </a:ext>
            </a:extLst>
          </p:cNvPr>
          <p:cNvSpPr txBox="1"/>
          <p:nvPr/>
        </p:nvSpPr>
        <p:spPr>
          <a:xfrm>
            <a:off x="1382209" y="4854215"/>
            <a:ext cx="358815" cy="465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39DCA-D493-2146-96FB-34C296378A0E}"/>
              </a:ext>
            </a:extLst>
          </p:cNvPr>
          <p:cNvSpPr txBox="1"/>
          <p:nvPr/>
        </p:nvSpPr>
        <p:spPr>
          <a:xfrm>
            <a:off x="430753" y="1275670"/>
            <a:ext cx="584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Example: the piezoelectric effect 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ZnO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1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Piezoelectric VEH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A7A324-5166-2A46-986C-07597EAA8CD3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Priya, S.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Energy Harvesting and Systems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(1), 3-39.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99906-8FF1-B14E-ADBC-698DB3380AE5}"/>
              </a:ext>
            </a:extLst>
          </p:cNvPr>
          <p:cNvSpPr txBox="1"/>
          <p:nvPr/>
        </p:nvSpPr>
        <p:spPr>
          <a:xfrm>
            <a:off x="1132394" y="501926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Unimorph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39EBF-A8D5-8D46-9A0D-A8606D024E31}"/>
              </a:ext>
            </a:extLst>
          </p:cNvPr>
          <p:cNvSpPr txBox="1"/>
          <p:nvPr/>
        </p:nvSpPr>
        <p:spPr>
          <a:xfrm>
            <a:off x="430749" y="1005149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Cantilever-based piezoelectric harvester 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6C0BD-4514-524A-B450-3EB274452994}"/>
              </a:ext>
            </a:extLst>
          </p:cNvPr>
          <p:cNvSpPr/>
          <p:nvPr/>
        </p:nvSpPr>
        <p:spPr>
          <a:xfrm>
            <a:off x="4848824" y="1408955"/>
            <a:ext cx="4046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Mass (purple) adjusts resonant frequency to the available environmental frequency</a:t>
            </a:r>
            <a:endParaRPr lang="en-US" sz="1600" dirty="0"/>
          </a:p>
        </p:txBody>
      </p:sp>
      <p:pic>
        <p:nvPicPr>
          <p:cNvPr id="14" name="Picture 13" descr="Chart, diagram&#10;&#10;Description automatically generated">
            <a:extLst>
              <a:ext uri="{FF2B5EF4-FFF2-40B4-BE49-F238E27FC236}">
                <a16:creationId xmlns:a16="http://schemas.microsoft.com/office/drawing/2014/main" id="{3E7D44CE-899A-334C-B705-B0C5D91EA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7" r="30946"/>
          <a:stretch/>
        </p:blipFill>
        <p:spPr>
          <a:xfrm>
            <a:off x="201881" y="2274424"/>
            <a:ext cx="4046241" cy="2686391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B77632C-90BC-3948-9DE6-4A7ACB445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68" y="2037855"/>
            <a:ext cx="4333297" cy="42577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1EF079-77AA-6245-9EE5-1B394CC62537}"/>
              </a:ext>
            </a:extLst>
          </p:cNvPr>
          <p:cNvSpPr txBox="1"/>
          <p:nvPr/>
        </p:nvSpPr>
        <p:spPr>
          <a:xfrm>
            <a:off x="119021" y="2248839"/>
            <a:ext cx="62345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4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Piezoelectric VEH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20F77-BAE9-E840-ADD9-988C6BFD55D1}"/>
              </a:ext>
            </a:extLst>
          </p:cNvPr>
          <p:cNvSpPr txBox="1"/>
          <p:nvPr/>
        </p:nvSpPr>
        <p:spPr>
          <a:xfrm>
            <a:off x="430749" y="4717605"/>
            <a:ext cx="8282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vibration induces a voltage across a piezoelectric material; typical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piezoelectrics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used are PZT (Pb(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Zr,Ti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simple construction, can be smaller than electromagnetic VEH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lifespan issues due to brittleness, depolarization of the dielectric (especially in high temperature environments)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A7A324-5166-2A46-986C-07597EAA8CD3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Image Source: Priya, S.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Energy Harvesting and Systems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(1), 3-39.</a:t>
            </a:r>
          </a:p>
        </p:txBody>
      </p:sp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88239125-C577-C648-B27C-5CA7FD64F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9" r="30946"/>
          <a:stretch/>
        </p:blipFill>
        <p:spPr>
          <a:xfrm>
            <a:off x="2272146" y="1103950"/>
            <a:ext cx="5220883" cy="3386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C9CF8-0248-0F4F-A9D9-1B807ADAC34C}"/>
              </a:ext>
            </a:extLst>
          </p:cNvPr>
          <p:cNvSpPr txBox="1"/>
          <p:nvPr/>
        </p:nvSpPr>
        <p:spPr>
          <a:xfrm>
            <a:off x="2147455" y="1103950"/>
            <a:ext cx="62345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4E759-1553-9C49-95C7-2F6549AF235A}"/>
              </a:ext>
            </a:extLst>
          </p:cNvPr>
          <p:cNvSpPr txBox="1"/>
          <p:nvPr/>
        </p:nvSpPr>
        <p:spPr>
          <a:xfrm>
            <a:off x="430749" y="1005149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Cantilever-based piezoelectric harvester design</a:t>
            </a:r>
          </a:p>
        </p:txBody>
      </p:sp>
    </p:spTree>
    <p:extLst>
      <p:ext uri="{BB962C8B-B14F-4D97-AF65-F5344CB8AC3E}">
        <p14:creationId xmlns:p14="http://schemas.microsoft.com/office/powerpoint/2010/main" val="293794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Electrostatic VEH – capacitive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2ADCD94-B98D-7D42-87B3-B2AC75D07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35"/>
          <a:stretch/>
        </p:blipFill>
        <p:spPr>
          <a:xfrm>
            <a:off x="1520824" y="1105357"/>
            <a:ext cx="6102350" cy="3882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D8FA1A-A218-9E4C-BB35-2AFAF20922FE}"/>
              </a:ext>
            </a:extLst>
          </p:cNvPr>
          <p:cNvSpPr txBox="1"/>
          <p:nvPr/>
        </p:nvSpPr>
        <p:spPr>
          <a:xfrm>
            <a:off x="628649" y="312520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In-plane overlap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B886F-1BBC-E448-BAB2-D5DD460F64B6}"/>
              </a:ext>
            </a:extLst>
          </p:cNvPr>
          <p:cNvSpPr txBox="1"/>
          <p:nvPr/>
        </p:nvSpPr>
        <p:spPr>
          <a:xfrm>
            <a:off x="6390823" y="312520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In-plane gap closing 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166B2-2CB8-4347-B7FF-665D3A838161}"/>
              </a:ext>
            </a:extLst>
          </p:cNvPr>
          <p:cNvSpPr txBox="1"/>
          <p:nvPr/>
        </p:nvSpPr>
        <p:spPr>
          <a:xfrm>
            <a:off x="3073882" y="4861727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Out-of-plane gap closing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8F122A-5398-4147-ABCA-A31108B5313A}"/>
                  </a:ext>
                </a:extLst>
              </p:cNvPr>
              <p:cNvSpPr txBox="1"/>
              <p:nvPr/>
            </p:nvSpPr>
            <p:spPr>
              <a:xfrm>
                <a:off x="430751" y="5244374"/>
                <a:ext cx="8282495" cy="134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capacitor, with two electrically isolated plates, is charged via an external voltage source.  The electrostatic force between the plates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CQ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(constant charge)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CV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(constant voltage).  Vibration changes the distance between the plates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a,b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or the area of overlap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(a), and the work done against the electrostatic force provides the harvested energy.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8F122A-5398-4147-ABCA-A31108B53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1" y="5244374"/>
                <a:ext cx="8282495" cy="1341778"/>
              </a:xfrm>
              <a:prstGeom prst="rect">
                <a:avLst/>
              </a:prstGeom>
              <a:blipFill>
                <a:blip r:embed="rId3"/>
                <a:stretch>
                  <a:fillRect l="-460" t="-935" r="-1380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C507A-2387-D942-B018-E58DB28A8553}"/>
                  </a:ext>
                </a:extLst>
              </p:cNvPr>
              <p:cNvSpPr txBox="1"/>
              <p:nvPr/>
            </p:nvSpPr>
            <p:spPr>
              <a:xfrm>
                <a:off x="750477" y="3956577"/>
                <a:ext cx="1047723" cy="6653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𝑄𝑑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C507A-2387-D942-B018-E58DB28A8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77" y="3956577"/>
                <a:ext cx="1047723" cy="665310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B4EE82-0D38-3A47-9DAF-697B0C7579DF}"/>
              </a:ext>
            </a:extLst>
          </p:cNvPr>
          <p:cNvSpPr txBox="1">
            <a:spLocks/>
          </p:cNvSpPr>
          <p:nvPr/>
        </p:nvSpPr>
        <p:spPr>
          <a:xfrm>
            <a:off x="0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Beeby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 P.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Meas. Sci. Technol.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R175-R195.</a:t>
            </a:r>
          </a:p>
        </p:txBody>
      </p:sp>
    </p:spTree>
    <p:extLst>
      <p:ext uri="{BB962C8B-B14F-4D97-AF65-F5344CB8AC3E}">
        <p14:creationId xmlns:p14="http://schemas.microsoft.com/office/powerpoint/2010/main" val="354234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Electrostatic VEH – capacitive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2ADCD94-B98D-7D42-87B3-B2AC75D07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30" r="3284" b="57390"/>
          <a:stretch/>
        </p:blipFill>
        <p:spPr>
          <a:xfrm>
            <a:off x="2998692" y="1471369"/>
            <a:ext cx="3146611" cy="2635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63D83C-0456-5D4E-A01E-DF0CE4F78EFD}"/>
              </a:ext>
            </a:extLst>
          </p:cNvPr>
          <p:cNvSpPr txBox="1"/>
          <p:nvPr/>
        </p:nvSpPr>
        <p:spPr>
          <a:xfrm>
            <a:off x="430751" y="4540469"/>
            <a:ext cx="8282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vibration either changes distance between capacitor plates or changes capacitor area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straightforward fabrication (similar to existing MEMS components)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requires an external voltage source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F8957F-07FE-FA49-BF45-BF1B6195872C}"/>
              </a:ext>
            </a:extLst>
          </p:cNvPr>
          <p:cNvSpPr txBox="1">
            <a:spLocks/>
          </p:cNvSpPr>
          <p:nvPr/>
        </p:nvSpPr>
        <p:spPr>
          <a:xfrm>
            <a:off x="0" y="6330676"/>
            <a:ext cx="7326775" cy="527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Beeby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 P.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Meas. Sci. Technol.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R175-R195.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Varpula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Sci. Rep.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6799.</a:t>
            </a:r>
          </a:p>
        </p:txBody>
      </p:sp>
    </p:spTree>
    <p:extLst>
      <p:ext uri="{BB962C8B-B14F-4D97-AF65-F5344CB8AC3E}">
        <p14:creationId xmlns:p14="http://schemas.microsoft.com/office/powerpoint/2010/main" val="375597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Electrostatic VEH – triboelectric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C0850F-25BC-1947-A2E4-030A6EA98434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“Triboelectric effect”, Wikipedia, accessed 2020-11-19. 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en.wikipedia.org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/wiki/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Triboelectric_effect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9AF86-5D7E-F74A-9D29-29695860479D}"/>
              </a:ext>
            </a:extLst>
          </p:cNvPr>
          <p:cNvSpPr txBox="1"/>
          <p:nvPr/>
        </p:nvSpPr>
        <p:spPr>
          <a:xfrm>
            <a:off x="442325" y="1227298"/>
            <a:ext cx="8261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triboelectric effect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type of contact electrification where materials become electrically charged after they are separated from another material (e.g. static electricity)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EFDC41-D288-924B-BD4C-CE0F1C1F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391445"/>
            <a:ext cx="55372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0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Electrostatic VEH – triboelectric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19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C0850F-25BC-1947-A2E4-030A6EA98434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Wang, Z. 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Mater. Today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(2), 74-82.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9AF86-5D7E-F74A-9D29-29695860479D}"/>
              </a:ext>
            </a:extLst>
          </p:cNvPr>
          <p:cNvSpPr txBox="1"/>
          <p:nvPr/>
        </p:nvSpPr>
        <p:spPr>
          <a:xfrm>
            <a:off x="441081" y="4660054"/>
            <a:ext cx="8261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dielectrics are driven into physical contact; charges build up in the two dielectrics via the triboelectric effect (ii)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additional cycles, further charges build up to saturation, and the resulting electrostatic field drives electrons to flow through the external load (iii)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73E4B46-0523-854B-B7AE-AFAE3228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438956"/>
            <a:ext cx="6794500" cy="278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487057-2FCB-7441-AAA7-B9B0D039C760}"/>
              </a:ext>
            </a:extLst>
          </p:cNvPr>
          <p:cNvSpPr txBox="1"/>
          <p:nvPr/>
        </p:nvSpPr>
        <p:spPr>
          <a:xfrm>
            <a:off x="1131047" y="1356514"/>
            <a:ext cx="457200" cy="4651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387"/>
            <a:ext cx="7886700" cy="122139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Vibrational energy harvesting (VEH) converts vibrational energy to electrical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0ADFC-05B8-5246-AE04-E129B0882903}"/>
              </a:ext>
            </a:extLst>
          </p:cNvPr>
          <p:cNvSpPr txBox="1"/>
          <p:nvPr/>
        </p:nvSpPr>
        <p:spPr>
          <a:xfrm>
            <a:off x="528455" y="5149107"/>
            <a:ext cx="808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Vibrational energy is harvested using a </a:t>
            </a:r>
            <a:r>
              <a:rPr lang="en-US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transducer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which is a device that converts one form of energy to another (in this case, kinetic to electrical)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77D1180-9D91-0D48-ACB3-DD200EFE9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" t="5033" r="3641" b="8054"/>
          <a:stretch/>
        </p:blipFill>
        <p:spPr>
          <a:xfrm>
            <a:off x="2194211" y="2380542"/>
            <a:ext cx="47555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Electrostatic VEH – triboelectric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6BD0EF9-A754-6746-9AC0-415B9C90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08" y="2918132"/>
            <a:ext cx="3126761" cy="153109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2448547-C7D9-7E46-85DD-0F94CDDA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908"/>
            <a:ext cx="5984109" cy="526700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C0850F-25BC-1947-A2E4-030A6EA98434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Siang, J.; Lim, M. H.; Salman Leong, M.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Int. J. Energy Res.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1866-1893.</a:t>
            </a:r>
          </a:p>
        </p:txBody>
      </p:sp>
    </p:spTree>
    <p:extLst>
      <p:ext uri="{BB962C8B-B14F-4D97-AF65-F5344CB8AC3E}">
        <p14:creationId xmlns:p14="http://schemas.microsoft.com/office/powerpoint/2010/main" val="392168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Electrostatic VEH – triboelectric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20F77-BAE9-E840-ADD9-988C6BFD55D1}"/>
              </a:ext>
            </a:extLst>
          </p:cNvPr>
          <p:cNvSpPr txBox="1"/>
          <p:nvPr/>
        </p:nvSpPr>
        <p:spPr>
          <a:xfrm>
            <a:off x="430752" y="4400841"/>
            <a:ext cx="8282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vibration induces contact and charge build-up via the triboelectric effect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more mechanically robust than piezoelectric VEH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low durability; high moisture environments affect device performance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9E5CDD-FC60-9A41-AE0D-880AA84A6452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Siang, J.; Lim, M. H.; Salman Leong, M.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Int. J. Energy Res.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1866-1893.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AEBF5CC9-DAED-454E-BEEB-C1DE43F9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438956"/>
            <a:ext cx="6794500" cy="2781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F1F3B8-3EDE-D64D-BB73-AB4D47374BE0}"/>
              </a:ext>
            </a:extLst>
          </p:cNvPr>
          <p:cNvSpPr txBox="1"/>
          <p:nvPr/>
        </p:nvSpPr>
        <p:spPr>
          <a:xfrm>
            <a:off x="1131047" y="1356514"/>
            <a:ext cx="457200" cy="4651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71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FF52C-1759-1044-9082-574DBD46AF36}"/>
              </a:ext>
            </a:extLst>
          </p:cNvPr>
          <p:cNvSpPr txBox="1"/>
          <p:nvPr/>
        </p:nvSpPr>
        <p:spPr>
          <a:xfrm>
            <a:off x="628650" y="1399106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9A924-3769-8F47-B867-E7847B5880F0}"/>
              </a:ext>
            </a:extLst>
          </p:cNvPr>
          <p:cNvSpPr txBox="1"/>
          <p:nvPr/>
        </p:nvSpPr>
        <p:spPr>
          <a:xfrm>
            <a:off x="3429000" y="1393613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Piezoelectric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4DBE4-12D1-C949-AA86-40EBD391F361}"/>
              </a:ext>
            </a:extLst>
          </p:cNvPr>
          <p:cNvSpPr txBox="1"/>
          <p:nvPr/>
        </p:nvSpPr>
        <p:spPr>
          <a:xfrm>
            <a:off x="6229350" y="1393613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79F252-4605-8143-92FC-F006BE748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9" r="57951" b="12304"/>
          <a:stretch/>
        </p:blipFill>
        <p:spPr>
          <a:xfrm>
            <a:off x="628650" y="2079340"/>
            <a:ext cx="2275396" cy="2287604"/>
          </a:xfrm>
          <a:prstGeom prst="rect">
            <a:avLst/>
          </a:prstGeom>
        </p:spPr>
      </p:pic>
      <p:pic>
        <p:nvPicPr>
          <p:cNvPr id="13" name="Picture 12" descr="Chart, diagram&#10;&#10;Description automatically generated">
            <a:extLst>
              <a:ext uri="{FF2B5EF4-FFF2-40B4-BE49-F238E27FC236}">
                <a16:creationId xmlns:a16="http://schemas.microsoft.com/office/drawing/2014/main" id="{DECE94FA-145B-6D4D-8468-17169541A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29" r="30946"/>
          <a:stretch/>
        </p:blipFill>
        <p:spPr>
          <a:xfrm>
            <a:off x="3296992" y="2303619"/>
            <a:ext cx="2674706" cy="17350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0F6F3C-35A8-3A4B-8C66-473AC4D193E1}"/>
              </a:ext>
            </a:extLst>
          </p:cNvPr>
          <p:cNvSpPr txBox="1"/>
          <p:nvPr/>
        </p:nvSpPr>
        <p:spPr>
          <a:xfrm>
            <a:off x="3272050" y="2350621"/>
            <a:ext cx="274638" cy="234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D86D3F2-2A3F-8545-9EE6-259317D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69" r="3063" b="57656"/>
          <a:stretch/>
        </p:blipFill>
        <p:spPr>
          <a:xfrm>
            <a:off x="6632762" y="1871646"/>
            <a:ext cx="1704415" cy="1426406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4F8CAF48-7912-B847-AF96-28635CEC66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93" t="14017" r="33177" b="3734"/>
          <a:stretch/>
        </p:blipFill>
        <p:spPr>
          <a:xfrm>
            <a:off x="7015826" y="3632647"/>
            <a:ext cx="1321351" cy="1702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C92C2C-59E7-F14F-8F0E-F8605CAE1E56}"/>
              </a:ext>
            </a:extLst>
          </p:cNvPr>
          <p:cNvSpPr txBox="1"/>
          <p:nvPr/>
        </p:nvSpPr>
        <p:spPr>
          <a:xfrm>
            <a:off x="6934978" y="526414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triboelectric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01F70-5608-394C-A387-37A04B2E2B24}"/>
              </a:ext>
            </a:extLst>
          </p:cNvPr>
          <p:cNvSpPr txBox="1"/>
          <p:nvPr/>
        </p:nvSpPr>
        <p:spPr>
          <a:xfrm>
            <a:off x="7015826" y="3234469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capacitive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7A14C1-766E-3248-9D1B-93A04CA8B994}"/>
              </a:ext>
            </a:extLst>
          </p:cNvPr>
          <p:cNvSpPr txBox="1">
            <a:spLocks/>
          </p:cNvSpPr>
          <p:nvPr/>
        </p:nvSpPr>
        <p:spPr>
          <a:xfrm>
            <a:off x="628650" y="161350"/>
            <a:ext cx="7886700" cy="91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 Summary</a:t>
            </a:r>
          </a:p>
        </p:txBody>
      </p:sp>
    </p:spTree>
    <p:extLst>
      <p:ext uri="{BB962C8B-B14F-4D97-AF65-F5344CB8AC3E}">
        <p14:creationId xmlns:p14="http://schemas.microsoft.com/office/powerpoint/2010/main" val="379016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80"/>
            <a:ext cx="7886700" cy="9102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FF52C-1759-1044-9082-574DBD46AF36}"/>
              </a:ext>
            </a:extLst>
          </p:cNvPr>
          <p:cNvSpPr txBox="1"/>
          <p:nvPr/>
        </p:nvSpPr>
        <p:spPr>
          <a:xfrm>
            <a:off x="443753" y="1214165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9A924-3769-8F47-B867-E7847B5880F0}"/>
              </a:ext>
            </a:extLst>
          </p:cNvPr>
          <p:cNvSpPr txBox="1"/>
          <p:nvPr/>
        </p:nvSpPr>
        <p:spPr>
          <a:xfrm>
            <a:off x="443753" y="2375988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Piezoelectric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4DBE4-12D1-C949-AA86-40EBD391F361}"/>
              </a:ext>
            </a:extLst>
          </p:cNvPr>
          <p:cNvSpPr txBox="1"/>
          <p:nvPr/>
        </p:nvSpPr>
        <p:spPr>
          <a:xfrm>
            <a:off x="443753" y="4645806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00056-3822-F348-B983-909127CE8A07}"/>
              </a:ext>
            </a:extLst>
          </p:cNvPr>
          <p:cNvSpPr txBox="1"/>
          <p:nvPr/>
        </p:nvSpPr>
        <p:spPr>
          <a:xfrm>
            <a:off x="2958353" y="937166"/>
            <a:ext cx="5715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vibrating magnet generates current in a conductive coil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difficult to scale down to MEMS scale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24D83-BC66-B54D-952E-1D5730CD4313}"/>
              </a:ext>
            </a:extLst>
          </p:cNvPr>
          <p:cNvSpPr txBox="1"/>
          <p:nvPr/>
        </p:nvSpPr>
        <p:spPr>
          <a:xfrm>
            <a:off x="2958353" y="2098989"/>
            <a:ext cx="5715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vibration induces a voltage across a piezoelectric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lifespan issues (depolarization, brittleness), temperature sensitivity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8C9AB4-77E7-6F47-814E-3F5441D2FD3A}"/>
              </a:ext>
            </a:extLst>
          </p:cNvPr>
          <p:cNvSpPr txBox="1"/>
          <p:nvPr/>
        </p:nvSpPr>
        <p:spPr>
          <a:xfrm>
            <a:off x="2958353" y="3537811"/>
            <a:ext cx="57150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Capacitive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vibration either changes distance between capacitor plates or changes capacitor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requires an external voltage source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Triboelectric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vibration induces contact and charge build-up via the triboelectric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lifespan issues, moisture sensitivity</a:t>
            </a:r>
          </a:p>
        </p:txBody>
      </p:sp>
    </p:spTree>
    <p:extLst>
      <p:ext uri="{BB962C8B-B14F-4D97-AF65-F5344CB8AC3E}">
        <p14:creationId xmlns:p14="http://schemas.microsoft.com/office/powerpoint/2010/main" val="2421768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80"/>
            <a:ext cx="7886700" cy="9102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FF52C-1759-1044-9082-574DBD46AF36}"/>
              </a:ext>
            </a:extLst>
          </p:cNvPr>
          <p:cNvSpPr txBox="1"/>
          <p:nvPr/>
        </p:nvSpPr>
        <p:spPr>
          <a:xfrm>
            <a:off x="443753" y="1214165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9A924-3769-8F47-B867-E7847B5880F0}"/>
              </a:ext>
            </a:extLst>
          </p:cNvPr>
          <p:cNvSpPr txBox="1"/>
          <p:nvPr/>
        </p:nvSpPr>
        <p:spPr>
          <a:xfrm>
            <a:off x="443753" y="2375988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Piezoelectric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4DBE4-12D1-C949-AA86-40EBD391F361}"/>
              </a:ext>
            </a:extLst>
          </p:cNvPr>
          <p:cNvSpPr txBox="1"/>
          <p:nvPr/>
        </p:nvSpPr>
        <p:spPr>
          <a:xfrm>
            <a:off x="443753" y="4645806"/>
            <a:ext cx="228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00056-3822-F348-B983-909127CE8A07}"/>
              </a:ext>
            </a:extLst>
          </p:cNvPr>
          <p:cNvSpPr txBox="1"/>
          <p:nvPr/>
        </p:nvSpPr>
        <p:spPr>
          <a:xfrm>
            <a:off x="2958353" y="937166"/>
            <a:ext cx="5715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vibrating magnet generates current in a conductive coil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difficult to scale down to MEMS scale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24D83-BC66-B54D-952E-1D5730CD4313}"/>
              </a:ext>
            </a:extLst>
          </p:cNvPr>
          <p:cNvSpPr txBox="1"/>
          <p:nvPr/>
        </p:nvSpPr>
        <p:spPr>
          <a:xfrm>
            <a:off x="2958353" y="2098989"/>
            <a:ext cx="5715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vibration induces a voltage across a piezoelectric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lifespan issues (depolarization, brittleness), temperature sensitivity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8C9AB4-77E7-6F47-814E-3F5441D2FD3A}"/>
              </a:ext>
            </a:extLst>
          </p:cNvPr>
          <p:cNvSpPr txBox="1"/>
          <p:nvPr/>
        </p:nvSpPr>
        <p:spPr>
          <a:xfrm>
            <a:off x="2958353" y="3537811"/>
            <a:ext cx="57150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Capacitive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vibration either changes distance between capacitor plates or changes capacitor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requires an external voltage source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Triboelectric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General Concept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vibration induces contact and charge build-up via the triboelectric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lifespan issues, moisture sensitivity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898DE0-E2CE-B24E-B095-C37D054A0FA2}"/>
              </a:ext>
            </a:extLst>
          </p:cNvPr>
          <p:cNvSpPr txBox="1"/>
          <p:nvPr/>
        </p:nvSpPr>
        <p:spPr>
          <a:xfrm>
            <a:off x="1460642" y="6298356"/>
            <a:ext cx="62247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 any of these VEH systems commercially available?</a:t>
            </a:r>
          </a:p>
        </p:txBody>
      </p:sp>
    </p:spTree>
    <p:extLst>
      <p:ext uri="{BB962C8B-B14F-4D97-AF65-F5344CB8AC3E}">
        <p14:creationId xmlns:p14="http://schemas.microsoft.com/office/powerpoint/2010/main" val="346149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9A91-3EB8-B745-A7A4-BA26D29C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342" y="828415"/>
            <a:ext cx="4629150" cy="331546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Appear to have commercial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VEH products available!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their website: “If you are looking into the Internet of Things and consider costly cable installations and battery replacements to be an issue,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ReVibe’s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energy harvesting solutions might just be the thing for you.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vibrations, impulses or other mechanical movement is found close to the applications that needs monitoring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we can offer you a sustainable, cost-efficient and completely autonomous power source!”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51B7C-478C-0443-AC53-B10501D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B94FC0D-39EA-974A-B182-852C805B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9" y="1365899"/>
            <a:ext cx="3663930" cy="516581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6EF55AE-30AB-0541-86CF-488F1682C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" t="5033" r="3641" b="8054"/>
          <a:stretch/>
        </p:blipFill>
        <p:spPr>
          <a:xfrm>
            <a:off x="4201094" y="4457259"/>
            <a:ext cx="4755647" cy="182882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1928A4-E45E-314E-930B-7B847E244E46}"/>
              </a:ext>
            </a:extLst>
          </p:cNvPr>
          <p:cNvSpPr txBox="1">
            <a:spLocks/>
          </p:cNvSpPr>
          <p:nvPr/>
        </p:nvSpPr>
        <p:spPr>
          <a:xfrm>
            <a:off x="0" y="6599468"/>
            <a:ext cx="4629150" cy="2585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https://revibeenergy.com/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D831880A-D38C-7644-B7E3-FCD75A607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5" y="175815"/>
            <a:ext cx="2222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51B7C-478C-0443-AC53-B10501D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26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1928A4-E45E-314E-930B-7B847E244E46}"/>
              </a:ext>
            </a:extLst>
          </p:cNvPr>
          <p:cNvSpPr txBox="1">
            <a:spLocks/>
          </p:cNvSpPr>
          <p:nvPr/>
        </p:nvSpPr>
        <p:spPr>
          <a:xfrm>
            <a:off x="0" y="6599468"/>
            <a:ext cx="4629150" cy="2585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https://revibeenergy.com/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576F3C-ECF1-A747-A06F-4E943531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391"/>
            <a:ext cx="9144000" cy="473220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C9214177-B240-3048-A5C0-BEC449C2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5" y="175815"/>
            <a:ext cx="2222500" cy="110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BFEF0E-EE90-0F49-84EB-1D11A123BC34}"/>
              </a:ext>
            </a:extLst>
          </p:cNvPr>
          <p:cNvSpPr txBox="1"/>
          <p:nvPr/>
        </p:nvSpPr>
        <p:spPr>
          <a:xfrm>
            <a:off x="2777925" y="558988"/>
            <a:ext cx="590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Offer three standard VEH products and customized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F4C4B-DA08-E84A-85CD-5573BD703AFB}"/>
              </a:ext>
            </a:extLst>
          </p:cNvPr>
          <p:cNvSpPr txBox="1"/>
          <p:nvPr/>
        </p:nvSpPr>
        <p:spPr>
          <a:xfrm>
            <a:off x="3131542" y="624499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€645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7DA0E-6C2B-4249-B869-16312129BF9E}"/>
              </a:ext>
            </a:extLst>
          </p:cNvPr>
          <p:cNvSpPr txBox="1"/>
          <p:nvPr/>
        </p:nvSpPr>
        <p:spPr>
          <a:xfrm>
            <a:off x="853576" y="623480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€295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14C9A-986F-FC4A-B450-B9A379EE0D21}"/>
              </a:ext>
            </a:extLst>
          </p:cNvPr>
          <p:cNvSpPr txBox="1"/>
          <p:nvPr/>
        </p:nvSpPr>
        <p:spPr>
          <a:xfrm>
            <a:off x="5409509" y="624638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€695</a:t>
            </a:r>
          </a:p>
        </p:txBody>
      </p:sp>
    </p:spTree>
    <p:extLst>
      <p:ext uri="{BB962C8B-B14F-4D97-AF65-F5344CB8AC3E}">
        <p14:creationId xmlns:p14="http://schemas.microsoft.com/office/powerpoint/2010/main" val="2963885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27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AE6B8-254D-3449-B53D-CEDFC517DBE7}"/>
              </a:ext>
            </a:extLst>
          </p:cNvPr>
          <p:cNvSpPr txBox="1"/>
          <p:nvPr/>
        </p:nvSpPr>
        <p:spPr>
          <a:xfrm>
            <a:off x="430748" y="1006492"/>
            <a:ext cx="828249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microGen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Systems, Inc., founded 2010, was developing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piezoelectric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VEH; according to their LinkedIn page (probably last updated ~2011):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Systems, Inc., is the leading supplier of MEMS-based 	piezoelectric vibrational energy harvesting power generators and 	systems. We provide perpetual power solutions essential to the growth 	of the Internet of Things (IoT).”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Wireless Sensor Solutions, founded 2017, acquired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microGen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Systems (also in 2017):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716CFEF-AD0C-5743-BC28-8B7FCA25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4" y="3508029"/>
            <a:ext cx="7019365" cy="275419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D6B399-9F35-B74C-9BD1-3ECCA76D2C7C}"/>
              </a:ext>
            </a:extLst>
          </p:cNvPr>
          <p:cNvSpPr txBox="1">
            <a:spLocks/>
          </p:cNvSpPr>
          <p:nvPr/>
        </p:nvSpPr>
        <p:spPr>
          <a:xfrm>
            <a:off x="0" y="6599468"/>
            <a:ext cx="8515350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https://www.linkedin.com/company/microgen-systems-inc/about/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https://www.wsstec.com/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3B3796FC-EBD7-8841-ABAC-55BD3B065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48"/>
            <a:ext cx="2783541" cy="97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31CA4B-3C68-9B41-9307-17D73C5917CB}"/>
              </a:ext>
            </a:extLst>
          </p:cNvPr>
          <p:cNvSpPr txBox="1"/>
          <p:nvPr/>
        </p:nvSpPr>
        <p:spPr>
          <a:xfrm>
            <a:off x="3161224" y="6262222"/>
            <a:ext cx="282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IIOT = industrial 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127787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649"/>
            <a:ext cx="7886700" cy="67284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EFDC41-D288-924B-BD4C-CE0F1C1F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593850"/>
            <a:ext cx="55372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7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387"/>
            <a:ext cx="7886700" cy="122139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 is an attractive option for wireless sensor networks (WSN)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0ADFC-05B8-5246-AE04-E129B0882903}"/>
              </a:ext>
            </a:extLst>
          </p:cNvPr>
          <p:cNvSpPr txBox="1"/>
          <p:nvPr/>
        </p:nvSpPr>
        <p:spPr>
          <a:xfrm>
            <a:off x="528457" y="1683205"/>
            <a:ext cx="808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Wireless sensors generally require batteries, but replacing those batteries can be challenging, expensive, and impractical.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CBF19-7139-8A49-8C93-980C7C69E6CA}"/>
              </a:ext>
            </a:extLst>
          </p:cNvPr>
          <p:cNvSpPr txBox="1"/>
          <p:nvPr/>
        </p:nvSpPr>
        <p:spPr>
          <a:xfrm>
            <a:off x="528457" y="5407306"/>
            <a:ext cx="440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 also finds application in medical devices, e.g. in pacemakers, where battery replacement necessitates surgery.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DF2C4-3BBD-9F48-B3C3-99CFF7B0C7E8}"/>
              </a:ext>
            </a:extLst>
          </p:cNvPr>
          <p:cNvSpPr txBox="1"/>
          <p:nvPr/>
        </p:nvSpPr>
        <p:spPr>
          <a:xfrm>
            <a:off x="528457" y="3081709"/>
            <a:ext cx="4184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some sensors, e.g. on industrial machinery or on bridges to monitor bridge health, vibrations in the sensor environment can provide enough energy to power the device.</a:t>
            </a:r>
          </a:p>
        </p:txBody>
      </p:sp>
      <p:pic>
        <p:nvPicPr>
          <p:cNvPr id="1026" name="Picture 2" descr="What is a pacemaker? Who needs one and what to expect from surgery - Insider">
            <a:extLst>
              <a:ext uri="{FF2B5EF4-FFF2-40B4-BE49-F238E27FC236}">
                <a16:creationId xmlns:a16="http://schemas.microsoft.com/office/drawing/2014/main" id="{9B52F854-5F49-BD4B-82DA-7FBBCB7D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02" y="5128307"/>
            <a:ext cx="2057401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eless Sensor Networks for Smart Infrastructures: A Billion Dollar  Business Opportunity | Informed Infrastructure">
            <a:extLst>
              <a:ext uri="{FF2B5EF4-FFF2-40B4-BE49-F238E27FC236}">
                <a16:creationId xmlns:a16="http://schemas.microsoft.com/office/drawing/2014/main" id="{F4310754-9947-614E-B882-B3E37ABE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79" y="2672196"/>
            <a:ext cx="3057645" cy="22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3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06"/>
            <a:ext cx="7886700" cy="122139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sensors in the right environment, VEH can be a convenient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FEDD580-E4AD-F944-B54B-CBE07AC23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" t="2536" r="886"/>
          <a:stretch/>
        </p:blipFill>
        <p:spPr>
          <a:xfrm>
            <a:off x="383772" y="1362597"/>
            <a:ext cx="8376454" cy="4132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0ADFC-05B8-5246-AE04-E129B0882903}"/>
              </a:ext>
            </a:extLst>
          </p:cNvPr>
          <p:cNvSpPr txBox="1"/>
          <p:nvPr/>
        </p:nvSpPr>
        <p:spPr>
          <a:xfrm>
            <a:off x="196769" y="5710020"/>
            <a:ext cx="875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Wireless sensor networks have a host of energy options; specifics of the sensor environment will dictate whether VEH is appropriate.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B21222-25E6-D047-8874-C44B541EB797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Shaikh, F. K.;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Zeadall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Renew.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Sust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1041-1054.</a:t>
            </a:r>
          </a:p>
        </p:txBody>
      </p:sp>
    </p:spTree>
    <p:extLst>
      <p:ext uri="{BB962C8B-B14F-4D97-AF65-F5344CB8AC3E}">
        <p14:creationId xmlns:p14="http://schemas.microsoft.com/office/powerpoint/2010/main" val="316345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 of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5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A7A324-5166-2A46-986C-07597EAA8CD3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Priya, S.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Energy Harvesting and Systems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(1), 3-39.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31A209A-0EC8-E44C-B686-22743BDF4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482"/>
          <a:stretch/>
        </p:blipFill>
        <p:spPr>
          <a:xfrm>
            <a:off x="-1" y="2253001"/>
            <a:ext cx="9144000" cy="23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density of ambient energy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6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F4E92B-A4E2-8545-88AD-D841EBD774BC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880833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www.intechopen.com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/books/small-scale-energy-harvesting/electrostatic-conversion-for-vibration-energy-harvesting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6A509FC-76FE-D24F-AA11-53E100F9A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" t="5347" r="3499" b="17619"/>
          <a:stretch/>
        </p:blipFill>
        <p:spPr>
          <a:xfrm>
            <a:off x="1082233" y="1705204"/>
            <a:ext cx="6979534" cy="40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Wireless sensor node power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7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F4E92B-A4E2-8545-88AD-D841EBD774BC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880833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www.intechopen.com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/books/small-scale-energy-harvesting/electrostatic-conversion-for-vibration-energy-harvesting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9BACE7-0B23-0047-9CB6-CEE64437E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98" t="4175" r="2305" b="6393"/>
          <a:stretch/>
        </p:blipFill>
        <p:spPr>
          <a:xfrm>
            <a:off x="1328690" y="1462087"/>
            <a:ext cx="6486619" cy="4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 of vibrational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8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A7A324-5166-2A46-986C-07597EAA8CD3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Priya, S.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Energy Harvesting and Systems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(1), 3-39.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31A209A-0EC8-E44C-B686-22743BDF4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57" r="8235"/>
          <a:stretch/>
        </p:blipFill>
        <p:spPr>
          <a:xfrm>
            <a:off x="0" y="1086394"/>
            <a:ext cx="9144000" cy="2704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B3CCA-0B88-4D45-87EB-B91AFAB6F9AC}"/>
              </a:ext>
            </a:extLst>
          </p:cNvPr>
          <p:cNvSpPr txBox="1"/>
          <p:nvPr/>
        </p:nvSpPr>
        <p:spPr>
          <a:xfrm>
            <a:off x="1300715" y="4096522"/>
            <a:ext cx="7475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a simple mass-spring-damper system, maximum power can be obtained from low frequency vibrations with high acceleration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(𝜁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the mechanical damping factor)</a:t>
            </a:r>
          </a:p>
        </p:txBody>
      </p:sp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DB485EDA-4DA5-6344-992B-BBED8FD2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95" y="3940943"/>
            <a:ext cx="952522" cy="248192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1CE783C-47EE-FC40-84A3-488359B08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0" y="5087776"/>
            <a:ext cx="2387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1D51-0ED2-3149-9070-3354EAE0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Frequency and acceleration of vibration from various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5BE4-A699-4548-A903-EC58892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2AC-F10E-5942-A361-00818359E44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75E2FE1-CDFA-1343-A4AA-8A0A754E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9" y="1307310"/>
            <a:ext cx="7931744" cy="515563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F4E92B-A4E2-8545-88AD-D841EBD774BC}"/>
              </a:ext>
            </a:extLst>
          </p:cNvPr>
          <p:cNvSpPr txBox="1">
            <a:spLocks/>
          </p:cNvSpPr>
          <p:nvPr/>
        </p:nvSpPr>
        <p:spPr>
          <a:xfrm>
            <a:off x="-1" y="6599468"/>
            <a:ext cx="73267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Image Source: Siang, J.; Lim, M. H.; Salman Leong, M.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Int. J. Energy Res.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1866-1893.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7B509-525B-FD46-87BD-6150E8F0D449}"/>
              </a:ext>
            </a:extLst>
          </p:cNvPr>
          <p:cNvSpPr txBox="1"/>
          <p:nvPr/>
        </p:nvSpPr>
        <p:spPr>
          <a:xfrm rot="16200000">
            <a:off x="212507" y="3165128"/>
            <a:ext cx="19143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Acceleration (m/s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0A4B7-A8D9-3249-BA23-1F79FB33EFA5}"/>
              </a:ext>
            </a:extLst>
          </p:cNvPr>
          <p:cNvSpPr txBox="1"/>
          <p:nvPr/>
        </p:nvSpPr>
        <p:spPr>
          <a:xfrm>
            <a:off x="3959445" y="4831018"/>
            <a:ext cx="15985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Frequency (Hz)</a:t>
            </a:r>
          </a:p>
        </p:txBody>
      </p:sp>
    </p:spTree>
    <p:extLst>
      <p:ext uri="{BB962C8B-B14F-4D97-AF65-F5344CB8AC3E}">
        <p14:creationId xmlns:p14="http://schemas.microsoft.com/office/powerpoint/2010/main" val="386254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1596</Words>
  <Application>Microsoft Macintosh PowerPoint</Application>
  <PresentationFormat>On-screen Show (4:3)</PresentationFormat>
  <Paragraphs>187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Vibrational Energy Harvesting</vt:lpstr>
      <vt:lpstr>Vibrational energy harvesting (VEH) converts vibrational energy to electrical energy</vt:lpstr>
      <vt:lpstr>VEH is an attractive option for wireless sensor networks (WSN)</vt:lpstr>
      <vt:lpstr>For sensors in the right environment, VEH can be a convenient choice</vt:lpstr>
      <vt:lpstr>Sources of energy</vt:lpstr>
      <vt:lpstr>Power density of ambient energy sources</vt:lpstr>
      <vt:lpstr>Wireless sensor node power consumption</vt:lpstr>
      <vt:lpstr>Sources of vibrational energy</vt:lpstr>
      <vt:lpstr>Frequency and acceleration of vibration from various sources</vt:lpstr>
      <vt:lpstr>PowerPoint Presentation</vt:lpstr>
      <vt:lpstr>Electromagnetic VEH</vt:lpstr>
      <vt:lpstr>Piezoelectric VEH</vt:lpstr>
      <vt:lpstr>Piezoelectric VEH</vt:lpstr>
      <vt:lpstr>Piezoelectric VEH</vt:lpstr>
      <vt:lpstr>Piezoelectric VEH</vt:lpstr>
      <vt:lpstr>Electrostatic VEH – capacitive</vt:lpstr>
      <vt:lpstr>Electrostatic VEH – capacitive</vt:lpstr>
      <vt:lpstr>Electrostatic VEH – triboelectric</vt:lpstr>
      <vt:lpstr>Electrostatic VEH – triboelectric</vt:lpstr>
      <vt:lpstr>Electrostatic VEH – triboelectric</vt:lpstr>
      <vt:lpstr>Electrostatic VEH – triboelectric</vt:lpstr>
      <vt:lpstr>PowerPoint Presentation</vt:lpstr>
      <vt:lpstr>VEH Summary</vt:lpstr>
      <vt:lpstr>VEH Summary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Vibrational Energy Harvesting</dc:title>
  <dc:creator>Spear, Eliza</dc:creator>
  <cp:lastModifiedBy>Spear, Eliza</cp:lastModifiedBy>
  <cp:revision>122</cp:revision>
  <dcterms:created xsi:type="dcterms:W3CDTF">2020-11-16T21:24:00Z</dcterms:created>
  <dcterms:modified xsi:type="dcterms:W3CDTF">2020-11-20T22:31:01Z</dcterms:modified>
</cp:coreProperties>
</file>