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57" r:id="rId3"/>
    <p:sldId id="284" r:id="rId4"/>
    <p:sldId id="285" r:id="rId5"/>
    <p:sldId id="283" r:id="rId6"/>
    <p:sldId id="268" r:id="rId7"/>
    <p:sldId id="292" r:id="rId8"/>
    <p:sldId id="286" r:id="rId9"/>
    <p:sldId id="265" r:id="rId10"/>
    <p:sldId id="280" r:id="rId11"/>
    <p:sldId id="287" r:id="rId12"/>
    <p:sldId id="262" r:id="rId13"/>
    <p:sldId id="269" r:id="rId14"/>
    <p:sldId id="273" r:id="rId15"/>
    <p:sldId id="288" r:id="rId16"/>
    <p:sldId id="266" r:id="rId17"/>
    <p:sldId id="290" r:id="rId18"/>
    <p:sldId id="291" r:id="rId19"/>
    <p:sldId id="28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3810"/>
  </p:normalViewPr>
  <p:slideViewPr>
    <p:cSldViewPr snapToGrid="0" snapToObjects="1">
      <p:cViewPr varScale="1">
        <p:scale>
          <a:sx n="104" d="100"/>
          <a:sy n="104" d="100"/>
        </p:scale>
        <p:origin x="232" y="2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F64ACD-8321-1147-A456-2C9E52D2E346}" type="datetimeFigureOut">
              <a:rPr lang="en-US" smtClean="0"/>
              <a:t>10/21/20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FF7D11-6C7A-564E-A4C8-33A2FFAA8DB4}" type="slidenum">
              <a:rPr lang="en-US" smtClean="0"/>
              <a:t>‹#›</a:t>
            </a:fld>
            <a:endParaRPr lang="en-US"/>
          </a:p>
        </p:txBody>
      </p:sp>
    </p:spTree>
    <p:extLst>
      <p:ext uri="{BB962C8B-B14F-4D97-AF65-F5344CB8AC3E}">
        <p14:creationId xmlns:p14="http://schemas.microsoft.com/office/powerpoint/2010/main" val="4947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vox.com/2015/8/10/9126853/epa-mine-spill-anima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en.wikipedia.org</a:t>
            </a:r>
            <a:r>
              <a:rPr lang="en-US" dirty="0"/>
              <a:t>/wiki/</a:t>
            </a:r>
            <a:r>
              <a:rPr lang="en-US" dirty="0" err="1"/>
              <a:t>Paris_Agreement</a:t>
            </a:r>
            <a:endParaRPr lang="en-US" dirty="0"/>
          </a:p>
          <a:p>
            <a:r>
              <a:rPr lang="en-US" dirty="0"/>
              <a:t>https://</a:t>
            </a:r>
            <a:r>
              <a:rPr lang="en-US" dirty="0" err="1"/>
              <a:t>en.wikipedia.org</a:t>
            </a:r>
            <a:r>
              <a:rPr lang="en-US" dirty="0"/>
              <a:t>/wiki/</a:t>
            </a:r>
            <a:r>
              <a:rPr lang="en-US" dirty="0" err="1"/>
              <a:t>Kyoto_Protocol</a:t>
            </a:r>
            <a:endParaRPr lang="en-US" dirty="0"/>
          </a:p>
          <a:p>
            <a:endParaRPr lang="en-US" dirty="0"/>
          </a:p>
          <a:p>
            <a:r>
              <a:rPr lang="en-US" dirty="0"/>
              <a:t>Paris</a:t>
            </a:r>
          </a:p>
          <a:p>
            <a:pPr lvl="1"/>
            <a:r>
              <a:rPr lang="en-US" dirty="0"/>
              <a:t>Countries make nonbinding NDCs. Goal is to make these more ambitious over time.</a:t>
            </a:r>
          </a:p>
          <a:p>
            <a:pPr lvl="1"/>
            <a:r>
              <a:rPr lang="en-US" dirty="0"/>
              <a:t>Global </a:t>
            </a:r>
            <a:r>
              <a:rPr lang="en-US" dirty="0" err="1"/>
              <a:t>stocktake</a:t>
            </a:r>
            <a:r>
              <a:rPr lang="en-US" dirty="0"/>
              <a:t> every 5 years.</a:t>
            </a:r>
          </a:p>
          <a:p>
            <a:r>
              <a:rPr lang="en-US" dirty="0"/>
              <a:t>Kyoto</a:t>
            </a:r>
          </a:p>
          <a:p>
            <a:pPr lvl="1"/>
            <a:r>
              <a:rPr lang="en-US" dirty="0"/>
              <a:t>Countries commit to (weakly) binding emissions targets</a:t>
            </a:r>
          </a:p>
          <a:p>
            <a:pPr lvl="1"/>
            <a:r>
              <a:rPr lang="en-US" dirty="0"/>
              <a:t>Provides for international emissions trading as a way to meet targets</a:t>
            </a:r>
          </a:p>
          <a:p>
            <a:r>
              <a:rPr lang="en-US" dirty="0"/>
              <a:t>Carbon pricing (cap and trade or tax)</a:t>
            </a:r>
          </a:p>
          <a:p>
            <a:r>
              <a:rPr lang="en-US" dirty="0"/>
              <a:t>Most carbon accounting is done through bottom-up methods and self-reported. Bottom up methods can miss a lot, and what we care about is the total amount of CO2 in the atmosphere. How can we measure what we care about and also verify the accuracy of these methods?</a:t>
            </a:r>
          </a:p>
          <a:p>
            <a:endParaRPr lang="en-US" dirty="0"/>
          </a:p>
        </p:txBody>
      </p:sp>
      <p:sp>
        <p:nvSpPr>
          <p:cNvPr id="4" name="Slide Number Placeholder 3"/>
          <p:cNvSpPr>
            <a:spLocks noGrp="1"/>
          </p:cNvSpPr>
          <p:nvPr>
            <p:ph type="sldNum" sz="quarter" idx="5"/>
          </p:nvPr>
        </p:nvSpPr>
        <p:spPr/>
        <p:txBody>
          <a:bodyPr/>
          <a:lstStyle/>
          <a:p>
            <a:fld id="{3DFF7D11-6C7A-564E-A4C8-33A2FFAA8DB4}" type="slidenum">
              <a:rPr lang="en-US" smtClean="0"/>
              <a:t>2</a:t>
            </a:fld>
            <a:endParaRPr lang="en-US"/>
          </a:p>
        </p:txBody>
      </p:sp>
    </p:spTree>
    <p:extLst>
      <p:ext uri="{BB962C8B-B14F-4D97-AF65-F5344CB8AC3E}">
        <p14:creationId xmlns:p14="http://schemas.microsoft.com/office/powerpoint/2010/main" val="107515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 is made in china. China counts the factory emissions.</a:t>
            </a:r>
          </a:p>
          <a:p>
            <a:endParaRPr lang="en-US" dirty="0"/>
          </a:p>
          <a:p>
            <a:r>
              <a:rPr lang="en-US" dirty="0"/>
              <a:t>Car is shipped across the ocean. Who counts the emissions in international waters?</a:t>
            </a:r>
          </a:p>
          <a:p>
            <a:endParaRPr lang="en-US" dirty="0"/>
          </a:p>
          <a:p>
            <a:r>
              <a:rPr lang="en-US" dirty="0"/>
              <a:t>Car is then driven in the US, and the US counts those tailpipe emissions. </a:t>
            </a:r>
          </a:p>
          <a:p>
            <a:endParaRPr lang="en-US" dirty="0"/>
          </a:p>
          <a:p>
            <a:r>
              <a:rPr lang="en-US" dirty="0"/>
              <a:t>But accounting this way means that countries like the US can push a bunch of emissions onto countries like China, even though the demand is ultimately in the US, artificially deflating a country’s true emissions. </a:t>
            </a:r>
          </a:p>
          <a:p>
            <a:endParaRPr lang="en-US" dirty="0"/>
          </a:p>
          <a:p>
            <a:r>
              <a:rPr lang="en-US" dirty="0"/>
              <a:t>If you try the opposite though, then the carbon accountant in the US would need to know all of the details about he shipping and the factory in China. That information is not always available. What if the factory in china has trade secrets?</a:t>
            </a:r>
          </a:p>
        </p:txBody>
      </p:sp>
      <p:sp>
        <p:nvSpPr>
          <p:cNvPr id="4" name="Slide Number Placeholder 3"/>
          <p:cNvSpPr>
            <a:spLocks noGrp="1"/>
          </p:cNvSpPr>
          <p:nvPr>
            <p:ph type="sldNum" sz="quarter" idx="5"/>
          </p:nvPr>
        </p:nvSpPr>
        <p:spPr/>
        <p:txBody>
          <a:bodyPr/>
          <a:lstStyle/>
          <a:p>
            <a:fld id="{3DFF7D11-6C7A-564E-A4C8-33A2FFAA8DB4}" type="slidenum">
              <a:rPr lang="en-US" smtClean="0"/>
              <a:t>8</a:t>
            </a:fld>
            <a:endParaRPr lang="en-US"/>
          </a:p>
        </p:txBody>
      </p:sp>
    </p:spTree>
    <p:extLst>
      <p:ext uri="{BB962C8B-B14F-4D97-AF65-F5344CB8AC3E}">
        <p14:creationId xmlns:p14="http://schemas.microsoft.com/office/powerpoint/2010/main" val="2379700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International treaties use production based inventories, while literature prefers consumption based. Why do you think this might be?</a:t>
            </a:r>
          </a:p>
          <a:p>
            <a:endParaRPr lang="en-US" dirty="0"/>
          </a:p>
          <a:p>
            <a:r>
              <a:rPr lang="en-US" dirty="0"/>
              <a:t>How to handle carbon outside of national boundaries? How to handle trade? Production vs. consumption accounting. </a:t>
            </a:r>
          </a:p>
          <a:p>
            <a:r>
              <a:rPr lang="en-US" dirty="0"/>
              <a:t>E.g. if we inject CO2 in national waters, but it leaks back into the atmosphere in international waters, how is that accounted for nationally? </a:t>
            </a:r>
          </a:p>
          <a:p>
            <a:r>
              <a:rPr lang="en-US" dirty="0"/>
              <a:t>What if an aquifer is shared by many countries? What if it then leaks?</a:t>
            </a:r>
          </a:p>
          <a:p>
            <a:endParaRPr lang="en-US" dirty="0"/>
          </a:p>
          <a:p>
            <a:r>
              <a:rPr lang="en-US" dirty="0"/>
              <a:t>https://</a:t>
            </a:r>
            <a:r>
              <a:rPr lang="en-US" dirty="0" err="1"/>
              <a:t>en.wikipedia.org</a:t>
            </a:r>
            <a:r>
              <a:rPr lang="en-US" dirty="0"/>
              <a:t>/wiki/</a:t>
            </a:r>
            <a:r>
              <a:rPr lang="en-US" dirty="0" err="1"/>
              <a:t>Greenhouse_gas_emissions_accounting</a:t>
            </a:r>
            <a:endParaRPr lang="en-US" dirty="0"/>
          </a:p>
          <a:p>
            <a:endParaRPr lang="en-US" dirty="0"/>
          </a:p>
        </p:txBody>
      </p:sp>
      <p:sp>
        <p:nvSpPr>
          <p:cNvPr id="4" name="Slide Number Placeholder 3"/>
          <p:cNvSpPr>
            <a:spLocks noGrp="1"/>
          </p:cNvSpPr>
          <p:nvPr>
            <p:ph type="sldNum" sz="quarter" idx="5"/>
          </p:nvPr>
        </p:nvSpPr>
        <p:spPr/>
        <p:txBody>
          <a:bodyPr/>
          <a:lstStyle/>
          <a:p>
            <a:fld id="{3DFF7D11-6C7A-564E-A4C8-33A2FFAA8DB4}" type="slidenum">
              <a:rPr lang="en-US" smtClean="0"/>
              <a:t>9</a:t>
            </a:fld>
            <a:endParaRPr lang="en-US"/>
          </a:p>
        </p:txBody>
      </p:sp>
    </p:spTree>
    <p:extLst>
      <p:ext uri="{BB962C8B-B14F-4D97-AF65-F5344CB8AC3E}">
        <p14:creationId xmlns:p14="http://schemas.microsoft.com/office/powerpoint/2010/main" val="2680791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AFOLU=Agriculture, forestry, and other land use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S1 is a sustainability oriented scenario, S2 is a middle-of-the-road scenario, and S5 is a fossil-fuel intensive and high energy demand scenario. LED is a scenario with particularly low energy demand. </a:t>
            </a:r>
            <a:endParaRPr lang="en-US" dirty="0"/>
          </a:p>
        </p:txBody>
      </p:sp>
      <p:sp>
        <p:nvSpPr>
          <p:cNvPr id="4" name="Slide Number Placeholder 3"/>
          <p:cNvSpPr>
            <a:spLocks noGrp="1"/>
          </p:cNvSpPr>
          <p:nvPr>
            <p:ph type="sldNum" sz="quarter" idx="5"/>
          </p:nvPr>
        </p:nvSpPr>
        <p:spPr/>
        <p:txBody>
          <a:bodyPr/>
          <a:lstStyle/>
          <a:p>
            <a:fld id="{99605985-4B4B-A74C-B4EE-9539CE70999F}" type="slidenum">
              <a:rPr lang="en-US" smtClean="0"/>
              <a:t>10</a:t>
            </a:fld>
            <a:endParaRPr lang="en-US"/>
          </a:p>
        </p:txBody>
      </p:sp>
    </p:spTree>
    <p:extLst>
      <p:ext uri="{BB962C8B-B14F-4D97-AF65-F5344CB8AC3E}">
        <p14:creationId xmlns:p14="http://schemas.microsoft.com/office/powerpoint/2010/main" val="3041342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Terrestrial biosphere – Decades</a:t>
            </a:r>
          </a:p>
          <a:p>
            <a:r>
              <a:rPr lang="en-US" dirty="0"/>
              <a:t>Ocean injection - Centuries</a:t>
            </a:r>
          </a:p>
          <a:p>
            <a:r>
              <a:rPr lang="en-US" dirty="0"/>
              <a:t>Underground reservoirs – Millenia</a:t>
            </a:r>
          </a:p>
          <a:p>
            <a:r>
              <a:rPr lang="en-US" dirty="0"/>
              <a:t>Mineralization – Millenia to millions of years?</a:t>
            </a:r>
          </a:p>
          <a:p>
            <a:endParaRPr lang="en-US" dirty="0"/>
          </a:p>
          <a:p>
            <a:endParaRPr lang="en-US" dirty="0"/>
          </a:p>
          <a:p>
            <a:r>
              <a:rPr lang="en-US" dirty="0"/>
              <a:t>https://</a:t>
            </a:r>
            <a:r>
              <a:rPr lang="en-US" dirty="0" err="1"/>
              <a:t>www.ipcc.ch</a:t>
            </a:r>
            <a:r>
              <a:rPr lang="en-US" dirty="0"/>
              <a:t>/site/assets/uploads/2018/03/srccs_wholereport-1.pdf</a:t>
            </a:r>
          </a:p>
        </p:txBody>
      </p:sp>
      <p:sp>
        <p:nvSpPr>
          <p:cNvPr id="4" name="Slide Number Placeholder 3"/>
          <p:cNvSpPr>
            <a:spLocks noGrp="1"/>
          </p:cNvSpPr>
          <p:nvPr>
            <p:ph type="sldNum" sz="quarter" idx="5"/>
          </p:nvPr>
        </p:nvSpPr>
        <p:spPr/>
        <p:txBody>
          <a:bodyPr/>
          <a:lstStyle/>
          <a:p>
            <a:fld id="{3DFF7D11-6C7A-564E-A4C8-33A2FFAA8DB4}" type="slidenum">
              <a:rPr lang="en-US" smtClean="0"/>
              <a:t>12</a:t>
            </a:fld>
            <a:endParaRPr lang="en-US"/>
          </a:p>
        </p:txBody>
      </p:sp>
    </p:spTree>
    <p:extLst>
      <p:ext uri="{BB962C8B-B14F-4D97-AF65-F5344CB8AC3E}">
        <p14:creationId xmlns:p14="http://schemas.microsoft.com/office/powerpoint/2010/main" val="2760888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Credits, liabilities, discounting, etc.</a:t>
            </a:r>
          </a:p>
          <a:p>
            <a:r>
              <a:rPr lang="en-US" dirty="0"/>
              <a:t>Ton year accounting</a:t>
            </a:r>
          </a:p>
          <a:p>
            <a:endParaRPr lang="en-US" dirty="0"/>
          </a:p>
          <a:p>
            <a:r>
              <a:rPr lang="en-US" dirty="0"/>
              <a:t>How long should be considered permanent storage? </a:t>
            </a:r>
          </a:p>
          <a:p>
            <a:r>
              <a:rPr lang="en-US" dirty="0"/>
              <a:t>Completely determines value of temporary storage on a ton year accounting approach. </a:t>
            </a:r>
          </a:p>
          <a:p>
            <a:r>
              <a:rPr lang="en-US" dirty="0"/>
              <a:t>Similar to thinking about a 100 year GWP of greenhouse gasses. </a:t>
            </a:r>
          </a:p>
          <a:p>
            <a:endParaRPr lang="en-US" dirty="0"/>
          </a:p>
          <a:p>
            <a:r>
              <a:rPr lang="en-US" dirty="0"/>
              <a:t>Make sequestration and emission different events</a:t>
            </a:r>
          </a:p>
          <a:p>
            <a:r>
              <a:rPr lang="en-US" dirty="0"/>
              <a:t>If you are responsible for a ton of emissions, you have to buy a credit at the going price when it happens</a:t>
            </a:r>
          </a:p>
          <a:p>
            <a:r>
              <a:rPr lang="en-US" dirty="0"/>
              <a:t>If you are responsible for a ton of sequestration, you sell a credit at the going price when it happens. </a:t>
            </a:r>
          </a:p>
          <a:p>
            <a:r>
              <a:rPr lang="en-US" dirty="0"/>
              <a:t>If you sequester, then it leaks, you gain for the initial sequestration and then must buy credits to cover the leaks</a:t>
            </a:r>
          </a:p>
          <a:p>
            <a:r>
              <a:rPr lang="en-US" dirty="0"/>
              <a:t>Difficulty is in tracking leaking back to an individual. Also what happens after the individual has moved on. See mine cleaning. </a:t>
            </a:r>
          </a:p>
          <a:p>
            <a:endParaRPr lang="en-US" dirty="0"/>
          </a:p>
          <a:p>
            <a:r>
              <a:rPr lang="en-US" dirty="0"/>
              <a:t>Can these institutions be maintained hundreds to thousands of years in the future? Example: abandoned mine cleanup	</a:t>
            </a:r>
          </a:p>
          <a:p>
            <a:endParaRPr lang="en-US" dirty="0"/>
          </a:p>
          <a:p>
            <a:r>
              <a:rPr lang="en-US" dirty="0"/>
              <a:t>The Environmental Protection Agency’s efforts to clean up an abandoned mine near Silverton, Colorado, backfired.  While using heavy machinery to enter Gold King Mine, crews sprang a leak, sending </a:t>
            </a:r>
            <a:r>
              <a:rPr lang="en-US" dirty="0">
                <a:hlinkClick r:id="rId3"/>
              </a:rPr>
              <a:t>three million gallons of mining wastewater</a:t>
            </a:r>
            <a:r>
              <a:rPr lang="en-US" dirty="0"/>
              <a:t>  into the Animas River. The river turned mustard yellow as it carried the contaminants south through Colorado, Utah, and New Mexico. </a:t>
            </a:r>
          </a:p>
          <a:p>
            <a:endParaRPr lang="en-US" dirty="0"/>
          </a:p>
          <a:p>
            <a:r>
              <a:rPr lang="en-US" dirty="0"/>
              <a:t>Note that all of this applies to avoided emissions also. </a:t>
            </a:r>
          </a:p>
        </p:txBody>
      </p:sp>
      <p:sp>
        <p:nvSpPr>
          <p:cNvPr id="4" name="Slide Number Placeholder 3"/>
          <p:cNvSpPr>
            <a:spLocks noGrp="1"/>
          </p:cNvSpPr>
          <p:nvPr>
            <p:ph type="sldNum" sz="quarter" idx="5"/>
          </p:nvPr>
        </p:nvSpPr>
        <p:spPr/>
        <p:txBody>
          <a:bodyPr/>
          <a:lstStyle/>
          <a:p>
            <a:fld id="{3DFF7D11-6C7A-564E-A4C8-33A2FFAA8DB4}" type="slidenum">
              <a:rPr lang="en-US" smtClean="0"/>
              <a:t>13</a:t>
            </a:fld>
            <a:endParaRPr lang="en-US"/>
          </a:p>
        </p:txBody>
      </p:sp>
    </p:spTree>
    <p:extLst>
      <p:ext uri="{BB962C8B-B14F-4D97-AF65-F5344CB8AC3E}">
        <p14:creationId xmlns:p14="http://schemas.microsoft.com/office/powerpoint/2010/main" val="3100190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carbon price increases more slowly than the discount rate then it can still be profitable to do temporary storage	</a:t>
            </a:r>
          </a:p>
          <a:p>
            <a:r>
              <a:rPr lang="en-US" dirty="0"/>
              <a:t>Find paper showing carbon price change over time compared to possible discount rates?</a:t>
            </a:r>
          </a:p>
          <a:p>
            <a:r>
              <a:rPr lang="en-US" dirty="0"/>
              <a:t>Problem is, that if emissions continue, the value of marginal emissions increases</a:t>
            </a:r>
          </a:p>
          <a:p>
            <a:endParaRPr lang="en-US" dirty="0"/>
          </a:p>
        </p:txBody>
      </p:sp>
      <p:sp>
        <p:nvSpPr>
          <p:cNvPr id="4" name="Slide Number Placeholder 3"/>
          <p:cNvSpPr>
            <a:spLocks noGrp="1"/>
          </p:cNvSpPr>
          <p:nvPr>
            <p:ph type="sldNum" sz="quarter" idx="5"/>
          </p:nvPr>
        </p:nvSpPr>
        <p:spPr/>
        <p:txBody>
          <a:bodyPr/>
          <a:lstStyle/>
          <a:p>
            <a:fld id="{3DFF7D11-6C7A-564E-A4C8-33A2FFAA8DB4}" type="slidenum">
              <a:rPr lang="en-US" smtClean="0"/>
              <a:t>14</a:t>
            </a:fld>
            <a:endParaRPr lang="en-US"/>
          </a:p>
        </p:txBody>
      </p:sp>
    </p:spTree>
    <p:extLst>
      <p:ext uri="{BB962C8B-B14F-4D97-AF65-F5344CB8AC3E}">
        <p14:creationId xmlns:p14="http://schemas.microsoft.com/office/powerpoint/2010/main" val="3531545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1: Country gets full credit, several hundred years is considered permanent storage and ignored. -&gt; Potentially unrealistic, may lead to less sequestration than necessary</a:t>
            </a:r>
          </a:p>
          <a:p>
            <a:r>
              <a:rPr lang="en-US" dirty="0"/>
              <a:t>Example 2: Country gets full credit at time of injection, then a debit every year based on how much of the estimated CO2 is lost. This liability is tradeable, and varies year to year based on observations, weather, etc. -&gt; High overhead and uncertainty, may lead to less sequestration than necessary.</a:t>
            </a:r>
          </a:p>
          <a:p>
            <a:r>
              <a:rPr lang="en-US" dirty="0"/>
              <a:t>Example 3: Country must abide by certain technical standards, and credit is issued assuming these standards and estimated leaked. -&gt;Lower overhead, less likely to miss estimations. </a:t>
            </a:r>
          </a:p>
        </p:txBody>
      </p:sp>
      <p:sp>
        <p:nvSpPr>
          <p:cNvPr id="4" name="Slide Number Placeholder 3"/>
          <p:cNvSpPr>
            <a:spLocks noGrp="1"/>
          </p:cNvSpPr>
          <p:nvPr>
            <p:ph type="sldNum" sz="quarter" idx="5"/>
          </p:nvPr>
        </p:nvSpPr>
        <p:spPr/>
        <p:txBody>
          <a:bodyPr/>
          <a:lstStyle/>
          <a:p>
            <a:fld id="{3DFF7D11-6C7A-564E-A4C8-33A2FFAA8DB4}" type="slidenum">
              <a:rPr lang="en-US" smtClean="0"/>
              <a:t>17</a:t>
            </a:fld>
            <a:endParaRPr lang="en-US"/>
          </a:p>
        </p:txBody>
      </p:sp>
    </p:spTree>
    <p:extLst>
      <p:ext uri="{BB962C8B-B14F-4D97-AF65-F5344CB8AC3E}">
        <p14:creationId xmlns:p14="http://schemas.microsoft.com/office/powerpoint/2010/main" val="1240219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81EF1-6C97-754E-AB17-82626D369A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141EDF-A1F3-1D44-B849-9933517F84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8069E3-6C5B-3E4C-A619-0366B576D893}"/>
              </a:ext>
            </a:extLst>
          </p:cNvPr>
          <p:cNvSpPr>
            <a:spLocks noGrp="1"/>
          </p:cNvSpPr>
          <p:nvPr>
            <p:ph type="dt" sz="half" idx="10"/>
          </p:nvPr>
        </p:nvSpPr>
        <p:spPr/>
        <p:txBody>
          <a:bodyPr/>
          <a:lstStyle/>
          <a:p>
            <a:fld id="{BD62119D-9881-9849-94DA-197AD248E79F}" type="datetimeFigureOut">
              <a:rPr lang="en-US" smtClean="0"/>
              <a:t>10/21/20</a:t>
            </a:fld>
            <a:endParaRPr lang="en-US"/>
          </a:p>
        </p:txBody>
      </p:sp>
      <p:sp>
        <p:nvSpPr>
          <p:cNvPr id="5" name="Footer Placeholder 4">
            <a:extLst>
              <a:ext uri="{FF2B5EF4-FFF2-40B4-BE49-F238E27FC236}">
                <a16:creationId xmlns:a16="http://schemas.microsoft.com/office/drawing/2014/main" id="{E60431C2-F6F2-D74A-9C7B-D06100CA5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CB94E-9895-5348-8363-3C02C0BC2C31}"/>
              </a:ext>
            </a:extLst>
          </p:cNvPr>
          <p:cNvSpPr>
            <a:spLocks noGrp="1"/>
          </p:cNvSpPr>
          <p:nvPr>
            <p:ph type="sldNum" sz="quarter" idx="12"/>
          </p:nvPr>
        </p:nvSpPr>
        <p:spPr/>
        <p:txBody>
          <a:bodyPr/>
          <a:lstStyle/>
          <a:p>
            <a:fld id="{AE6D751F-CC20-A841-9ADA-1862C06647E8}" type="slidenum">
              <a:rPr lang="en-US" smtClean="0"/>
              <a:t>‹#›</a:t>
            </a:fld>
            <a:endParaRPr lang="en-US"/>
          </a:p>
        </p:txBody>
      </p:sp>
    </p:spTree>
    <p:extLst>
      <p:ext uri="{BB962C8B-B14F-4D97-AF65-F5344CB8AC3E}">
        <p14:creationId xmlns:p14="http://schemas.microsoft.com/office/powerpoint/2010/main" val="1037922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86A67-77CC-5045-AAAE-B060F75D70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960ED2-1B36-254A-9011-6618C2507E1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5EB1C4-5534-D54B-A6F8-3AFD0D502A8F}"/>
              </a:ext>
            </a:extLst>
          </p:cNvPr>
          <p:cNvSpPr>
            <a:spLocks noGrp="1"/>
          </p:cNvSpPr>
          <p:nvPr>
            <p:ph type="dt" sz="half" idx="10"/>
          </p:nvPr>
        </p:nvSpPr>
        <p:spPr/>
        <p:txBody>
          <a:bodyPr/>
          <a:lstStyle/>
          <a:p>
            <a:fld id="{BD62119D-9881-9849-94DA-197AD248E79F}" type="datetimeFigureOut">
              <a:rPr lang="en-US" smtClean="0"/>
              <a:t>10/21/20</a:t>
            </a:fld>
            <a:endParaRPr lang="en-US"/>
          </a:p>
        </p:txBody>
      </p:sp>
      <p:sp>
        <p:nvSpPr>
          <p:cNvPr id="5" name="Footer Placeholder 4">
            <a:extLst>
              <a:ext uri="{FF2B5EF4-FFF2-40B4-BE49-F238E27FC236}">
                <a16:creationId xmlns:a16="http://schemas.microsoft.com/office/drawing/2014/main" id="{5A5C51DD-AF06-8D4A-ABD8-3EEC8B6B55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5E5CDD-B64D-F94D-AE97-95852EFD79CE}"/>
              </a:ext>
            </a:extLst>
          </p:cNvPr>
          <p:cNvSpPr>
            <a:spLocks noGrp="1"/>
          </p:cNvSpPr>
          <p:nvPr>
            <p:ph type="sldNum" sz="quarter" idx="12"/>
          </p:nvPr>
        </p:nvSpPr>
        <p:spPr/>
        <p:txBody>
          <a:bodyPr/>
          <a:lstStyle/>
          <a:p>
            <a:fld id="{AE6D751F-CC20-A841-9ADA-1862C06647E8}" type="slidenum">
              <a:rPr lang="en-US" smtClean="0"/>
              <a:t>‹#›</a:t>
            </a:fld>
            <a:endParaRPr lang="en-US"/>
          </a:p>
        </p:txBody>
      </p:sp>
    </p:spTree>
    <p:extLst>
      <p:ext uri="{BB962C8B-B14F-4D97-AF65-F5344CB8AC3E}">
        <p14:creationId xmlns:p14="http://schemas.microsoft.com/office/powerpoint/2010/main" val="2239833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230F3F-11F2-DC41-85C8-2ADCB3A3A4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B831F0-EF37-894B-8CC5-55C918AE6AB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A3F430-960A-794A-89ED-22CA0FA164DB}"/>
              </a:ext>
            </a:extLst>
          </p:cNvPr>
          <p:cNvSpPr>
            <a:spLocks noGrp="1"/>
          </p:cNvSpPr>
          <p:nvPr>
            <p:ph type="dt" sz="half" idx="10"/>
          </p:nvPr>
        </p:nvSpPr>
        <p:spPr/>
        <p:txBody>
          <a:bodyPr/>
          <a:lstStyle/>
          <a:p>
            <a:fld id="{BD62119D-9881-9849-94DA-197AD248E79F}" type="datetimeFigureOut">
              <a:rPr lang="en-US" smtClean="0"/>
              <a:t>10/21/20</a:t>
            </a:fld>
            <a:endParaRPr lang="en-US"/>
          </a:p>
        </p:txBody>
      </p:sp>
      <p:sp>
        <p:nvSpPr>
          <p:cNvPr id="5" name="Footer Placeholder 4">
            <a:extLst>
              <a:ext uri="{FF2B5EF4-FFF2-40B4-BE49-F238E27FC236}">
                <a16:creationId xmlns:a16="http://schemas.microsoft.com/office/drawing/2014/main" id="{FE40525E-27B9-E84C-8ED4-7609F2F46C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5C3FD-EFBF-0242-8191-62CCEFA5F2F2}"/>
              </a:ext>
            </a:extLst>
          </p:cNvPr>
          <p:cNvSpPr>
            <a:spLocks noGrp="1"/>
          </p:cNvSpPr>
          <p:nvPr>
            <p:ph type="sldNum" sz="quarter" idx="12"/>
          </p:nvPr>
        </p:nvSpPr>
        <p:spPr/>
        <p:txBody>
          <a:bodyPr/>
          <a:lstStyle/>
          <a:p>
            <a:fld id="{AE6D751F-CC20-A841-9ADA-1862C06647E8}" type="slidenum">
              <a:rPr lang="en-US" smtClean="0"/>
              <a:t>‹#›</a:t>
            </a:fld>
            <a:endParaRPr lang="en-US"/>
          </a:p>
        </p:txBody>
      </p:sp>
    </p:spTree>
    <p:extLst>
      <p:ext uri="{BB962C8B-B14F-4D97-AF65-F5344CB8AC3E}">
        <p14:creationId xmlns:p14="http://schemas.microsoft.com/office/powerpoint/2010/main" val="1688751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A0479-13EB-D249-968A-81637883EF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F95AB7-7625-B34C-9B1B-C76B2BE725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FE1C39-6CD2-C846-BDE2-8916BED2DE56}"/>
              </a:ext>
            </a:extLst>
          </p:cNvPr>
          <p:cNvSpPr>
            <a:spLocks noGrp="1"/>
          </p:cNvSpPr>
          <p:nvPr>
            <p:ph type="dt" sz="half" idx="10"/>
          </p:nvPr>
        </p:nvSpPr>
        <p:spPr/>
        <p:txBody>
          <a:bodyPr/>
          <a:lstStyle/>
          <a:p>
            <a:fld id="{BD62119D-9881-9849-94DA-197AD248E79F}" type="datetimeFigureOut">
              <a:rPr lang="en-US" smtClean="0"/>
              <a:t>10/21/20</a:t>
            </a:fld>
            <a:endParaRPr lang="en-US"/>
          </a:p>
        </p:txBody>
      </p:sp>
      <p:sp>
        <p:nvSpPr>
          <p:cNvPr id="5" name="Footer Placeholder 4">
            <a:extLst>
              <a:ext uri="{FF2B5EF4-FFF2-40B4-BE49-F238E27FC236}">
                <a16:creationId xmlns:a16="http://schemas.microsoft.com/office/drawing/2014/main" id="{288083C0-771C-684E-8998-506496D1FA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F7D98-4345-ED4C-8C99-7C4BB8B54733}"/>
              </a:ext>
            </a:extLst>
          </p:cNvPr>
          <p:cNvSpPr>
            <a:spLocks noGrp="1"/>
          </p:cNvSpPr>
          <p:nvPr>
            <p:ph type="sldNum" sz="quarter" idx="12"/>
          </p:nvPr>
        </p:nvSpPr>
        <p:spPr/>
        <p:txBody>
          <a:bodyPr/>
          <a:lstStyle/>
          <a:p>
            <a:fld id="{AE6D751F-CC20-A841-9ADA-1862C06647E8}" type="slidenum">
              <a:rPr lang="en-US" smtClean="0"/>
              <a:t>‹#›</a:t>
            </a:fld>
            <a:endParaRPr lang="en-US"/>
          </a:p>
        </p:txBody>
      </p:sp>
    </p:spTree>
    <p:extLst>
      <p:ext uri="{BB962C8B-B14F-4D97-AF65-F5344CB8AC3E}">
        <p14:creationId xmlns:p14="http://schemas.microsoft.com/office/powerpoint/2010/main" val="1672240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642BF-3DB4-DA48-85B5-A58BF329A0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544F51-4838-2642-B297-D9391BD98B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5E26040-4262-BC4B-A6EA-E2399A9A42CA}"/>
              </a:ext>
            </a:extLst>
          </p:cNvPr>
          <p:cNvSpPr>
            <a:spLocks noGrp="1"/>
          </p:cNvSpPr>
          <p:nvPr>
            <p:ph type="dt" sz="half" idx="10"/>
          </p:nvPr>
        </p:nvSpPr>
        <p:spPr/>
        <p:txBody>
          <a:bodyPr/>
          <a:lstStyle/>
          <a:p>
            <a:fld id="{BD62119D-9881-9849-94DA-197AD248E79F}" type="datetimeFigureOut">
              <a:rPr lang="en-US" smtClean="0"/>
              <a:t>10/21/20</a:t>
            </a:fld>
            <a:endParaRPr lang="en-US"/>
          </a:p>
        </p:txBody>
      </p:sp>
      <p:sp>
        <p:nvSpPr>
          <p:cNvPr id="5" name="Footer Placeholder 4">
            <a:extLst>
              <a:ext uri="{FF2B5EF4-FFF2-40B4-BE49-F238E27FC236}">
                <a16:creationId xmlns:a16="http://schemas.microsoft.com/office/drawing/2014/main" id="{2EBFCEC1-5D10-3D49-B94F-5D6A31FBCA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8AE7E9-B4C4-FA45-8AE4-9008D68612C8}"/>
              </a:ext>
            </a:extLst>
          </p:cNvPr>
          <p:cNvSpPr>
            <a:spLocks noGrp="1"/>
          </p:cNvSpPr>
          <p:nvPr>
            <p:ph type="sldNum" sz="quarter" idx="12"/>
          </p:nvPr>
        </p:nvSpPr>
        <p:spPr/>
        <p:txBody>
          <a:bodyPr/>
          <a:lstStyle/>
          <a:p>
            <a:fld id="{AE6D751F-CC20-A841-9ADA-1862C06647E8}" type="slidenum">
              <a:rPr lang="en-US" smtClean="0"/>
              <a:t>‹#›</a:t>
            </a:fld>
            <a:endParaRPr lang="en-US"/>
          </a:p>
        </p:txBody>
      </p:sp>
    </p:spTree>
    <p:extLst>
      <p:ext uri="{BB962C8B-B14F-4D97-AF65-F5344CB8AC3E}">
        <p14:creationId xmlns:p14="http://schemas.microsoft.com/office/powerpoint/2010/main" val="590383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9D085-338F-ED4B-AF9B-C5B7E417E8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31C40F-115C-D646-B6B3-13E62D5CE10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8FACBC-5098-1E4B-A912-A466644D53A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310CDC-52E3-1A49-85F6-A0B92A744BC7}"/>
              </a:ext>
            </a:extLst>
          </p:cNvPr>
          <p:cNvSpPr>
            <a:spLocks noGrp="1"/>
          </p:cNvSpPr>
          <p:nvPr>
            <p:ph type="dt" sz="half" idx="10"/>
          </p:nvPr>
        </p:nvSpPr>
        <p:spPr/>
        <p:txBody>
          <a:bodyPr/>
          <a:lstStyle/>
          <a:p>
            <a:fld id="{BD62119D-9881-9849-94DA-197AD248E79F}" type="datetimeFigureOut">
              <a:rPr lang="en-US" smtClean="0"/>
              <a:t>10/21/20</a:t>
            </a:fld>
            <a:endParaRPr lang="en-US"/>
          </a:p>
        </p:txBody>
      </p:sp>
      <p:sp>
        <p:nvSpPr>
          <p:cNvPr id="6" name="Footer Placeholder 5">
            <a:extLst>
              <a:ext uri="{FF2B5EF4-FFF2-40B4-BE49-F238E27FC236}">
                <a16:creationId xmlns:a16="http://schemas.microsoft.com/office/drawing/2014/main" id="{37759781-3E25-9C4E-A28F-5FC5005FD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94E6C0-0E1E-3447-B444-CE2236611B64}"/>
              </a:ext>
            </a:extLst>
          </p:cNvPr>
          <p:cNvSpPr>
            <a:spLocks noGrp="1"/>
          </p:cNvSpPr>
          <p:nvPr>
            <p:ph type="sldNum" sz="quarter" idx="12"/>
          </p:nvPr>
        </p:nvSpPr>
        <p:spPr/>
        <p:txBody>
          <a:bodyPr/>
          <a:lstStyle/>
          <a:p>
            <a:fld id="{AE6D751F-CC20-A841-9ADA-1862C06647E8}" type="slidenum">
              <a:rPr lang="en-US" smtClean="0"/>
              <a:t>‹#›</a:t>
            </a:fld>
            <a:endParaRPr lang="en-US"/>
          </a:p>
        </p:txBody>
      </p:sp>
    </p:spTree>
    <p:extLst>
      <p:ext uri="{BB962C8B-B14F-4D97-AF65-F5344CB8AC3E}">
        <p14:creationId xmlns:p14="http://schemas.microsoft.com/office/powerpoint/2010/main" val="2894988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23DF2-4AB4-A04D-8B1F-1BDD94C067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09B69C-2329-D049-BDDD-1C4335E2B1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98B55C-348D-2643-BA96-CB84EA90018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9C70AF-2145-064D-BDF6-D47538597D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09F5913-22D2-4748-B9DC-65834F28AAD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7006C4-0F6A-BC49-8F15-7D1C13722431}"/>
              </a:ext>
            </a:extLst>
          </p:cNvPr>
          <p:cNvSpPr>
            <a:spLocks noGrp="1"/>
          </p:cNvSpPr>
          <p:nvPr>
            <p:ph type="dt" sz="half" idx="10"/>
          </p:nvPr>
        </p:nvSpPr>
        <p:spPr/>
        <p:txBody>
          <a:bodyPr/>
          <a:lstStyle/>
          <a:p>
            <a:fld id="{BD62119D-9881-9849-94DA-197AD248E79F}" type="datetimeFigureOut">
              <a:rPr lang="en-US" smtClean="0"/>
              <a:t>10/21/20</a:t>
            </a:fld>
            <a:endParaRPr lang="en-US"/>
          </a:p>
        </p:txBody>
      </p:sp>
      <p:sp>
        <p:nvSpPr>
          <p:cNvPr id="8" name="Footer Placeholder 7">
            <a:extLst>
              <a:ext uri="{FF2B5EF4-FFF2-40B4-BE49-F238E27FC236}">
                <a16:creationId xmlns:a16="http://schemas.microsoft.com/office/drawing/2014/main" id="{371CE0FF-AF1F-FA4E-972A-5D12EC09DE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194A11-8DE0-4B43-8775-2C16C62D2EB7}"/>
              </a:ext>
            </a:extLst>
          </p:cNvPr>
          <p:cNvSpPr>
            <a:spLocks noGrp="1"/>
          </p:cNvSpPr>
          <p:nvPr>
            <p:ph type="sldNum" sz="quarter" idx="12"/>
          </p:nvPr>
        </p:nvSpPr>
        <p:spPr/>
        <p:txBody>
          <a:bodyPr/>
          <a:lstStyle/>
          <a:p>
            <a:fld id="{AE6D751F-CC20-A841-9ADA-1862C06647E8}" type="slidenum">
              <a:rPr lang="en-US" smtClean="0"/>
              <a:t>‹#›</a:t>
            </a:fld>
            <a:endParaRPr lang="en-US"/>
          </a:p>
        </p:txBody>
      </p:sp>
    </p:spTree>
    <p:extLst>
      <p:ext uri="{BB962C8B-B14F-4D97-AF65-F5344CB8AC3E}">
        <p14:creationId xmlns:p14="http://schemas.microsoft.com/office/powerpoint/2010/main" val="3503681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6F761-CA27-1F49-92B1-08189F5960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ED7E25-709C-4E44-B69F-D945EF179EA3}"/>
              </a:ext>
            </a:extLst>
          </p:cNvPr>
          <p:cNvSpPr>
            <a:spLocks noGrp="1"/>
          </p:cNvSpPr>
          <p:nvPr>
            <p:ph type="dt" sz="half" idx="10"/>
          </p:nvPr>
        </p:nvSpPr>
        <p:spPr/>
        <p:txBody>
          <a:bodyPr/>
          <a:lstStyle/>
          <a:p>
            <a:fld id="{BD62119D-9881-9849-94DA-197AD248E79F}" type="datetimeFigureOut">
              <a:rPr lang="en-US" smtClean="0"/>
              <a:t>10/21/20</a:t>
            </a:fld>
            <a:endParaRPr lang="en-US"/>
          </a:p>
        </p:txBody>
      </p:sp>
      <p:sp>
        <p:nvSpPr>
          <p:cNvPr id="4" name="Footer Placeholder 3">
            <a:extLst>
              <a:ext uri="{FF2B5EF4-FFF2-40B4-BE49-F238E27FC236}">
                <a16:creationId xmlns:a16="http://schemas.microsoft.com/office/drawing/2014/main" id="{A7A73B88-8B4F-9040-BD59-499121814F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389F24-5798-B64B-8ED6-7820B0071767}"/>
              </a:ext>
            </a:extLst>
          </p:cNvPr>
          <p:cNvSpPr>
            <a:spLocks noGrp="1"/>
          </p:cNvSpPr>
          <p:nvPr>
            <p:ph type="sldNum" sz="quarter" idx="12"/>
          </p:nvPr>
        </p:nvSpPr>
        <p:spPr/>
        <p:txBody>
          <a:bodyPr/>
          <a:lstStyle/>
          <a:p>
            <a:fld id="{AE6D751F-CC20-A841-9ADA-1862C06647E8}" type="slidenum">
              <a:rPr lang="en-US" smtClean="0"/>
              <a:t>‹#›</a:t>
            </a:fld>
            <a:endParaRPr lang="en-US"/>
          </a:p>
        </p:txBody>
      </p:sp>
    </p:spTree>
    <p:extLst>
      <p:ext uri="{BB962C8B-B14F-4D97-AF65-F5344CB8AC3E}">
        <p14:creationId xmlns:p14="http://schemas.microsoft.com/office/powerpoint/2010/main" val="508605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CE94CB-707D-7144-B3CD-B95C42000B47}"/>
              </a:ext>
            </a:extLst>
          </p:cNvPr>
          <p:cNvSpPr>
            <a:spLocks noGrp="1"/>
          </p:cNvSpPr>
          <p:nvPr>
            <p:ph type="dt" sz="half" idx="10"/>
          </p:nvPr>
        </p:nvSpPr>
        <p:spPr/>
        <p:txBody>
          <a:bodyPr/>
          <a:lstStyle/>
          <a:p>
            <a:fld id="{BD62119D-9881-9849-94DA-197AD248E79F}" type="datetimeFigureOut">
              <a:rPr lang="en-US" smtClean="0"/>
              <a:t>10/21/20</a:t>
            </a:fld>
            <a:endParaRPr lang="en-US"/>
          </a:p>
        </p:txBody>
      </p:sp>
      <p:sp>
        <p:nvSpPr>
          <p:cNvPr id="3" name="Footer Placeholder 2">
            <a:extLst>
              <a:ext uri="{FF2B5EF4-FFF2-40B4-BE49-F238E27FC236}">
                <a16:creationId xmlns:a16="http://schemas.microsoft.com/office/drawing/2014/main" id="{90F1836C-A039-3345-8825-4E1EA09C65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9BBFFF-635A-DF40-83C6-89AC792C563C}"/>
              </a:ext>
            </a:extLst>
          </p:cNvPr>
          <p:cNvSpPr>
            <a:spLocks noGrp="1"/>
          </p:cNvSpPr>
          <p:nvPr>
            <p:ph type="sldNum" sz="quarter" idx="12"/>
          </p:nvPr>
        </p:nvSpPr>
        <p:spPr/>
        <p:txBody>
          <a:bodyPr/>
          <a:lstStyle/>
          <a:p>
            <a:fld id="{AE6D751F-CC20-A841-9ADA-1862C06647E8}" type="slidenum">
              <a:rPr lang="en-US" smtClean="0"/>
              <a:t>‹#›</a:t>
            </a:fld>
            <a:endParaRPr lang="en-US"/>
          </a:p>
        </p:txBody>
      </p:sp>
    </p:spTree>
    <p:extLst>
      <p:ext uri="{BB962C8B-B14F-4D97-AF65-F5344CB8AC3E}">
        <p14:creationId xmlns:p14="http://schemas.microsoft.com/office/powerpoint/2010/main" val="3867909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3E530-F59C-3D4D-B668-51CB1BB6AB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EF926D-1D6E-4C43-9956-F2915C1BDE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E47739-5DC6-E649-AEBA-F19BFF7A22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D242CF1-8327-3549-8F70-161A9151B23E}"/>
              </a:ext>
            </a:extLst>
          </p:cNvPr>
          <p:cNvSpPr>
            <a:spLocks noGrp="1"/>
          </p:cNvSpPr>
          <p:nvPr>
            <p:ph type="dt" sz="half" idx="10"/>
          </p:nvPr>
        </p:nvSpPr>
        <p:spPr/>
        <p:txBody>
          <a:bodyPr/>
          <a:lstStyle/>
          <a:p>
            <a:fld id="{BD62119D-9881-9849-94DA-197AD248E79F}" type="datetimeFigureOut">
              <a:rPr lang="en-US" smtClean="0"/>
              <a:t>10/21/20</a:t>
            </a:fld>
            <a:endParaRPr lang="en-US"/>
          </a:p>
        </p:txBody>
      </p:sp>
      <p:sp>
        <p:nvSpPr>
          <p:cNvPr id="6" name="Footer Placeholder 5">
            <a:extLst>
              <a:ext uri="{FF2B5EF4-FFF2-40B4-BE49-F238E27FC236}">
                <a16:creationId xmlns:a16="http://schemas.microsoft.com/office/drawing/2014/main" id="{460333A2-CB0F-6F47-A6D3-373BA15935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2E8992-F639-E04A-9E7A-933DD9A98739}"/>
              </a:ext>
            </a:extLst>
          </p:cNvPr>
          <p:cNvSpPr>
            <a:spLocks noGrp="1"/>
          </p:cNvSpPr>
          <p:nvPr>
            <p:ph type="sldNum" sz="quarter" idx="12"/>
          </p:nvPr>
        </p:nvSpPr>
        <p:spPr/>
        <p:txBody>
          <a:bodyPr/>
          <a:lstStyle/>
          <a:p>
            <a:fld id="{AE6D751F-CC20-A841-9ADA-1862C06647E8}" type="slidenum">
              <a:rPr lang="en-US" smtClean="0"/>
              <a:t>‹#›</a:t>
            </a:fld>
            <a:endParaRPr lang="en-US"/>
          </a:p>
        </p:txBody>
      </p:sp>
    </p:spTree>
    <p:extLst>
      <p:ext uri="{BB962C8B-B14F-4D97-AF65-F5344CB8AC3E}">
        <p14:creationId xmlns:p14="http://schemas.microsoft.com/office/powerpoint/2010/main" val="562053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10A98-762B-EF45-A7C4-4042B689D2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CB79C2-001D-8D40-B1A5-58D425140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260CF6-C61D-4244-8AE4-20A47A1F04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E0B6BFB-E497-E14E-A103-F0CB501F399B}"/>
              </a:ext>
            </a:extLst>
          </p:cNvPr>
          <p:cNvSpPr>
            <a:spLocks noGrp="1"/>
          </p:cNvSpPr>
          <p:nvPr>
            <p:ph type="dt" sz="half" idx="10"/>
          </p:nvPr>
        </p:nvSpPr>
        <p:spPr/>
        <p:txBody>
          <a:bodyPr/>
          <a:lstStyle/>
          <a:p>
            <a:fld id="{BD62119D-9881-9849-94DA-197AD248E79F}" type="datetimeFigureOut">
              <a:rPr lang="en-US" smtClean="0"/>
              <a:t>10/21/20</a:t>
            </a:fld>
            <a:endParaRPr lang="en-US"/>
          </a:p>
        </p:txBody>
      </p:sp>
      <p:sp>
        <p:nvSpPr>
          <p:cNvPr id="6" name="Footer Placeholder 5">
            <a:extLst>
              <a:ext uri="{FF2B5EF4-FFF2-40B4-BE49-F238E27FC236}">
                <a16:creationId xmlns:a16="http://schemas.microsoft.com/office/drawing/2014/main" id="{D3BACDCC-1668-9A40-9348-CEC35A3D5F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B68D48-E255-E046-9D3F-4A0989578A12}"/>
              </a:ext>
            </a:extLst>
          </p:cNvPr>
          <p:cNvSpPr>
            <a:spLocks noGrp="1"/>
          </p:cNvSpPr>
          <p:nvPr>
            <p:ph type="sldNum" sz="quarter" idx="12"/>
          </p:nvPr>
        </p:nvSpPr>
        <p:spPr/>
        <p:txBody>
          <a:bodyPr/>
          <a:lstStyle/>
          <a:p>
            <a:fld id="{AE6D751F-CC20-A841-9ADA-1862C06647E8}" type="slidenum">
              <a:rPr lang="en-US" smtClean="0"/>
              <a:t>‹#›</a:t>
            </a:fld>
            <a:endParaRPr lang="en-US"/>
          </a:p>
        </p:txBody>
      </p:sp>
    </p:spTree>
    <p:extLst>
      <p:ext uri="{BB962C8B-B14F-4D97-AF65-F5344CB8AC3E}">
        <p14:creationId xmlns:p14="http://schemas.microsoft.com/office/powerpoint/2010/main" val="932992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BDB983-2F00-6E48-A89F-9EAAED5F21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B7B0FD-8E23-344A-BF2C-D453D85E34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43B4A0-0DE6-9F41-92CD-6FE9427E26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62119D-9881-9849-94DA-197AD248E79F}" type="datetimeFigureOut">
              <a:rPr lang="en-US" smtClean="0"/>
              <a:t>10/21/20</a:t>
            </a:fld>
            <a:endParaRPr lang="en-US"/>
          </a:p>
        </p:txBody>
      </p:sp>
      <p:sp>
        <p:nvSpPr>
          <p:cNvPr id="5" name="Footer Placeholder 4">
            <a:extLst>
              <a:ext uri="{FF2B5EF4-FFF2-40B4-BE49-F238E27FC236}">
                <a16:creationId xmlns:a16="http://schemas.microsoft.com/office/drawing/2014/main" id="{9A5E83B3-9C6D-3847-B4A0-6DF98DB64C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EFB4BE-7A2C-B944-89D9-9A12A500A9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D751F-CC20-A841-9ADA-1862C06647E8}" type="slidenum">
              <a:rPr lang="en-US" smtClean="0"/>
              <a:t>‹#›</a:t>
            </a:fld>
            <a:endParaRPr lang="en-US"/>
          </a:p>
        </p:txBody>
      </p:sp>
    </p:spTree>
    <p:extLst>
      <p:ext uri="{BB962C8B-B14F-4D97-AF65-F5344CB8AC3E}">
        <p14:creationId xmlns:p14="http://schemas.microsoft.com/office/powerpoint/2010/main" val="3427467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7.tiff"/><Relationship Id="rId4" Type="http://schemas.openxmlformats.org/officeDocument/2006/relationships/image" Target="../media/image36.tiff"/></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2.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6.sv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6.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35.jpe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EF653-F6DD-A344-8BDC-97EEA52FA916}"/>
              </a:ext>
            </a:extLst>
          </p:cNvPr>
          <p:cNvSpPr>
            <a:spLocks noGrp="1"/>
          </p:cNvSpPr>
          <p:nvPr>
            <p:ph type="ctrTitle"/>
          </p:nvPr>
        </p:nvSpPr>
        <p:spPr/>
        <p:txBody>
          <a:bodyPr/>
          <a:lstStyle/>
          <a:p>
            <a:r>
              <a:rPr lang="en-US" dirty="0"/>
              <a:t>Counting Carbon</a:t>
            </a:r>
          </a:p>
        </p:txBody>
      </p:sp>
      <p:sp>
        <p:nvSpPr>
          <p:cNvPr id="3" name="Subtitle 2">
            <a:extLst>
              <a:ext uri="{FF2B5EF4-FFF2-40B4-BE49-F238E27FC236}">
                <a16:creationId xmlns:a16="http://schemas.microsoft.com/office/drawing/2014/main" id="{71E0EC7B-0A36-9C42-A8F4-3CCD1959CBBC}"/>
              </a:ext>
            </a:extLst>
          </p:cNvPr>
          <p:cNvSpPr>
            <a:spLocks noGrp="1"/>
          </p:cNvSpPr>
          <p:nvPr>
            <p:ph type="subTitle" idx="1"/>
          </p:nvPr>
        </p:nvSpPr>
        <p:spPr/>
        <p:txBody>
          <a:bodyPr/>
          <a:lstStyle/>
          <a:p>
            <a:r>
              <a:rPr lang="en-US" dirty="0"/>
              <a:t>HECJ 10/30/20</a:t>
            </a:r>
          </a:p>
          <a:p>
            <a:r>
              <a:rPr lang="en-US" dirty="0"/>
              <a:t>Amos Meeks</a:t>
            </a:r>
          </a:p>
          <a:p>
            <a:endParaRPr lang="en-US" dirty="0"/>
          </a:p>
        </p:txBody>
      </p:sp>
      <p:pic>
        <p:nvPicPr>
          <p:cNvPr id="8196" name="Picture 4" descr="pCO2 - Wikipedia">
            <a:extLst>
              <a:ext uri="{FF2B5EF4-FFF2-40B4-BE49-F238E27FC236}">
                <a16:creationId xmlns:a16="http://schemas.microsoft.com/office/drawing/2014/main" id="{D9554F22-3BAD-4B41-90EA-77F97748F2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9055" y="3803879"/>
            <a:ext cx="3774065" cy="248157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arbon Dioxide Molecule Photograph by Miriam Maslo">
            <a:extLst>
              <a:ext uri="{FF2B5EF4-FFF2-40B4-BE49-F238E27FC236}">
                <a16:creationId xmlns:a16="http://schemas.microsoft.com/office/drawing/2014/main" id="{62A8D887-AF63-C045-B6A5-662F1C296DD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63" b="89941" l="4667" r="95444">
                        <a14:foregroundMark x1="42222" y1="39053" x2="59556" y2="47781"/>
                      </a14:backgroundRemoval>
                    </a14:imgEffect>
                  </a14:imgLayer>
                </a14:imgProps>
              </a:ext>
              <a:ext uri="{28A0092B-C50C-407E-A947-70E740481C1C}">
                <a14:useLocalDpi xmlns:a14="http://schemas.microsoft.com/office/drawing/2010/main" val="0"/>
              </a:ext>
            </a:extLst>
          </a:blip>
          <a:srcRect/>
          <a:stretch>
            <a:fillRect/>
          </a:stretch>
        </p:blipFill>
        <p:spPr bwMode="auto">
          <a:xfrm>
            <a:off x="619762" y="3089565"/>
            <a:ext cx="3356781" cy="2521526"/>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Carbon Dioxide Molecule Photograph by Molekuul">
            <a:extLst>
              <a:ext uri="{FF2B5EF4-FFF2-40B4-BE49-F238E27FC236}">
                <a16:creationId xmlns:a16="http://schemas.microsoft.com/office/drawing/2014/main" id="{6DB9BEF0-D21F-554D-92FF-0AA39E567D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9715" y="464273"/>
            <a:ext cx="2971223" cy="222494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arbon Dioxide: How Can a Little CO2 Molecule Be Such a Big Troublemaker?">
            <a:extLst>
              <a:ext uri="{FF2B5EF4-FFF2-40B4-BE49-F238E27FC236}">
                <a16:creationId xmlns:a16="http://schemas.microsoft.com/office/drawing/2014/main" id="{D004B63D-F449-424F-B525-8D3B7F6E44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10239"/>
            <a:ext cx="3876932" cy="2584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681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FCB08-BCB1-A846-B1E8-1C58D40B8F19}"/>
              </a:ext>
            </a:extLst>
          </p:cNvPr>
          <p:cNvSpPr>
            <a:spLocks noGrp="1"/>
          </p:cNvSpPr>
          <p:nvPr>
            <p:ph type="title"/>
          </p:nvPr>
        </p:nvSpPr>
        <p:spPr/>
        <p:txBody>
          <a:bodyPr/>
          <a:lstStyle/>
          <a:p>
            <a:r>
              <a:rPr lang="en-US" dirty="0"/>
              <a:t>Negative emissions are necessary to reach Paris goals</a:t>
            </a:r>
          </a:p>
        </p:txBody>
      </p:sp>
      <p:sp>
        <p:nvSpPr>
          <p:cNvPr id="4" name="TextBox 3">
            <a:extLst>
              <a:ext uri="{FF2B5EF4-FFF2-40B4-BE49-F238E27FC236}">
                <a16:creationId xmlns:a16="http://schemas.microsoft.com/office/drawing/2014/main" id="{683D0493-CFA8-DC44-B52D-1AE4037FAC64}"/>
              </a:ext>
            </a:extLst>
          </p:cNvPr>
          <p:cNvSpPr txBox="1"/>
          <p:nvPr/>
        </p:nvSpPr>
        <p:spPr>
          <a:xfrm>
            <a:off x="0" y="6596390"/>
            <a:ext cx="8454559" cy="261610"/>
          </a:xfrm>
          <a:prstGeom prst="rect">
            <a:avLst/>
          </a:prstGeom>
          <a:noFill/>
        </p:spPr>
        <p:txBody>
          <a:bodyPr wrap="none" rtlCol="0">
            <a:spAutoFit/>
          </a:bodyPr>
          <a:lstStyle/>
          <a:p>
            <a:r>
              <a:rPr lang="en-US" sz="1100" dirty="0" err="1"/>
              <a:t>Rogelj</a:t>
            </a:r>
            <a:r>
              <a:rPr lang="en-US" sz="1100" dirty="0"/>
              <a:t>, J., et al. 2018: Mitigation Pathways Compatible with 1.5°C in the Context of Sustainable Development [Masson-</a:t>
            </a:r>
            <a:r>
              <a:rPr lang="en-US" sz="1100" dirty="0" err="1"/>
              <a:t>Delmotte</a:t>
            </a:r>
            <a:r>
              <a:rPr lang="en-US" sz="1100" dirty="0"/>
              <a:t>, V., et al. (eds.)].</a:t>
            </a:r>
          </a:p>
        </p:txBody>
      </p:sp>
      <p:pic>
        <p:nvPicPr>
          <p:cNvPr id="1026" name="Picture 2">
            <a:extLst>
              <a:ext uri="{FF2B5EF4-FFF2-40B4-BE49-F238E27FC236}">
                <a16:creationId xmlns:a16="http://schemas.microsoft.com/office/drawing/2014/main" id="{8107F6BE-7B04-0D4D-95E6-768336924DE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227279" y="1519012"/>
            <a:ext cx="7661188" cy="48314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7B03331-580D-8245-9AE2-46E638C7EA06}"/>
              </a:ext>
            </a:extLst>
          </p:cNvPr>
          <p:cNvSpPr txBox="1"/>
          <p:nvPr/>
        </p:nvSpPr>
        <p:spPr>
          <a:xfrm>
            <a:off x="484094" y="7476565"/>
            <a:ext cx="6024021" cy="369332"/>
          </a:xfrm>
          <a:prstGeom prst="rect">
            <a:avLst/>
          </a:prstGeom>
          <a:noFill/>
        </p:spPr>
        <p:txBody>
          <a:bodyPr wrap="none" rtlCol="0">
            <a:spAutoFit/>
          </a:bodyPr>
          <a:lstStyle/>
          <a:p>
            <a:r>
              <a:rPr lang="en-US" dirty="0"/>
              <a:t>Otherwise, how do you know it’s actually a negative emission?</a:t>
            </a:r>
          </a:p>
        </p:txBody>
      </p:sp>
    </p:spTree>
    <p:extLst>
      <p:ext uri="{BB962C8B-B14F-4D97-AF65-F5344CB8AC3E}">
        <p14:creationId xmlns:p14="http://schemas.microsoft.com/office/powerpoint/2010/main" val="418180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EEDF4-9043-884B-8BB4-1DF3B00D6044}"/>
              </a:ext>
            </a:extLst>
          </p:cNvPr>
          <p:cNvSpPr>
            <a:spLocks noGrp="1"/>
          </p:cNvSpPr>
          <p:nvPr>
            <p:ph type="title"/>
          </p:nvPr>
        </p:nvSpPr>
        <p:spPr/>
        <p:txBody>
          <a:bodyPr/>
          <a:lstStyle/>
          <a:p>
            <a:r>
              <a:rPr lang="en-US" dirty="0"/>
              <a:t>Forestation and ocean injection are impermanent forms of sequestration</a:t>
            </a:r>
          </a:p>
        </p:txBody>
      </p:sp>
      <p:pic>
        <p:nvPicPr>
          <p:cNvPr id="4" name="Picture 2" descr="An Infographic showing the Natural Boom &amp; Bust Cycle of Forest Carbon.">
            <a:extLst>
              <a:ext uri="{FF2B5EF4-FFF2-40B4-BE49-F238E27FC236}">
                <a16:creationId xmlns:a16="http://schemas.microsoft.com/office/drawing/2014/main" id="{C8569E95-CBE3-BD44-B26B-298B349AE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315" y="1604190"/>
            <a:ext cx="3456477" cy="25923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2064511-2724-6340-841A-BA2A44E55FD9}"/>
              </a:ext>
            </a:extLst>
          </p:cNvPr>
          <p:cNvPicPr>
            <a:picLocks noChangeAspect="1"/>
          </p:cNvPicPr>
          <p:nvPr/>
        </p:nvPicPr>
        <p:blipFill>
          <a:blip r:embed="rId3"/>
          <a:stretch>
            <a:fillRect/>
          </a:stretch>
        </p:blipFill>
        <p:spPr>
          <a:xfrm>
            <a:off x="5447281" y="2257396"/>
            <a:ext cx="6629400" cy="4051300"/>
          </a:xfrm>
          <a:prstGeom prst="rect">
            <a:avLst/>
          </a:prstGeom>
        </p:spPr>
      </p:pic>
      <p:sp>
        <p:nvSpPr>
          <p:cNvPr id="7" name="TextBox 6">
            <a:extLst>
              <a:ext uri="{FF2B5EF4-FFF2-40B4-BE49-F238E27FC236}">
                <a16:creationId xmlns:a16="http://schemas.microsoft.com/office/drawing/2014/main" id="{618E6F5A-52B7-5C4E-943C-D65735E4F98E}"/>
              </a:ext>
            </a:extLst>
          </p:cNvPr>
          <p:cNvSpPr txBox="1"/>
          <p:nvPr/>
        </p:nvSpPr>
        <p:spPr>
          <a:xfrm>
            <a:off x="145256" y="2531037"/>
            <a:ext cx="1245021" cy="369332"/>
          </a:xfrm>
          <a:prstGeom prst="rect">
            <a:avLst/>
          </a:prstGeom>
          <a:noFill/>
        </p:spPr>
        <p:txBody>
          <a:bodyPr wrap="none" rtlCol="0">
            <a:spAutoFit/>
          </a:bodyPr>
          <a:lstStyle/>
          <a:p>
            <a:r>
              <a:rPr lang="en-US" dirty="0"/>
              <a:t>Forestation</a:t>
            </a:r>
          </a:p>
        </p:txBody>
      </p:sp>
      <p:grpSp>
        <p:nvGrpSpPr>
          <p:cNvPr id="9" name="Group 8">
            <a:extLst>
              <a:ext uri="{FF2B5EF4-FFF2-40B4-BE49-F238E27FC236}">
                <a16:creationId xmlns:a16="http://schemas.microsoft.com/office/drawing/2014/main" id="{FC9B1671-271E-424B-B4FC-5EEE4987C0E6}"/>
              </a:ext>
            </a:extLst>
          </p:cNvPr>
          <p:cNvGrpSpPr/>
          <p:nvPr/>
        </p:nvGrpSpPr>
        <p:grpSpPr>
          <a:xfrm>
            <a:off x="115319" y="4196548"/>
            <a:ext cx="5429104" cy="2760012"/>
            <a:chOff x="115319" y="4196548"/>
            <a:chExt cx="5429104" cy="2760012"/>
          </a:xfrm>
        </p:grpSpPr>
        <p:pic>
          <p:nvPicPr>
            <p:cNvPr id="5" name="Picture 4">
              <a:extLst>
                <a:ext uri="{FF2B5EF4-FFF2-40B4-BE49-F238E27FC236}">
                  <a16:creationId xmlns:a16="http://schemas.microsoft.com/office/drawing/2014/main" id="{359D2240-4D18-C749-BFEF-7856052764CF}"/>
                </a:ext>
              </a:extLst>
            </p:cNvPr>
            <p:cNvPicPr>
              <a:picLocks noChangeAspect="1"/>
            </p:cNvPicPr>
            <p:nvPr/>
          </p:nvPicPr>
          <p:blipFill rotWithShape="1">
            <a:blip r:embed="rId4"/>
            <a:srcRect l="9213" t="549"/>
            <a:stretch/>
          </p:blipFill>
          <p:spPr>
            <a:xfrm>
              <a:off x="1466682" y="4196548"/>
              <a:ext cx="4077741" cy="2760012"/>
            </a:xfrm>
            <a:prstGeom prst="rect">
              <a:avLst/>
            </a:prstGeom>
          </p:spPr>
        </p:pic>
        <p:sp>
          <p:nvSpPr>
            <p:cNvPr id="8" name="TextBox 7">
              <a:extLst>
                <a:ext uri="{FF2B5EF4-FFF2-40B4-BE49-F238E27FC236}">
                  <a16:creationId xmlns:a16="http://schemas.microsoft.com/office/drawing/2014/main" id="{A1049A54-EF2D-3543-9AD4-07EBB96A21B1}"/>
                </a:ext>
              </a:extLst>
            </p:cNvPr>
            <p:cNvSpPr txBox="1"/>
            <p:nvPr/>
          </p:nvSpPr>
          <p:spPr>
            <a:xfrm>
              <a:off x="115319" y="5108368"/>
              <a:ext cx="1108000" cy="646331"/>
            </a:xfrm>
            <a:prstGeom prst="rect">
              <a:avLst/>
            </a:prstGeom>
            <a:noFill/>
          </p:spPr>
          <p:txBody>
            <a:bodyPr wrap="square" rtlCol="0">
              <a:spAutoFit/>
            </a:bodyPr>
            <a:lstStyle/>
            <a:p>
              <a:r>
                <a:rPr lang="en-US" dirty="0"/>
                <a:t>Ocean injection</a:t>
              </a:r>
            </a:p>
          </p:txBody>
        </p:sp>
      </p:grpSp>
    </p:spTree>
    <p:extLst>
      <p:ext uri="{BB962C8B-B14F-4D97-AF65-F5344CB8AC3E}">
        <p14:creationId xmlns:p14="http://schemas.microsoft.com/office/powerpoint/2010/main" val="413771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D382D-777B-B144-A7E0-5D6B00B44E88}"/>
              </a:ext>
            </a:extLst>
          </p:cNvPr>
          <p:cNvSpPr>
            <a:spLocks noGrp="1"/>
          </p:cNvSpPr>
          <p:nvPr>
            <p:ph type="title"/>
          </p:nvPr>
        </p:nvSpPr>
        <p:spPr>
          <a:xfrm>
            <a:off x="818530" y="52277"/>
            <a:ext cx="10515600" cy="1325563"/>
          </a:xfrm>
        </p:spPr>
        <p:txBody>
          <a:bodyPr/>
          <a:lstStyle/>
          <a:p>
            <a:r>
              <a:rPr lang="en-US" dirty="0"/>
              <a:t>Ground injection is more permanent but still has risks of release</a:t>
            </a:r>
          </a:p>
        </p:txBody>
      </p:sp>
      <p:pic>
        <p:nvPicPr>
          <p:cNvPr id="5" name="Picture 2" descr="Diagram of carbon capture and sequestration show CO2 pipelines, coal beds, saline aquifers, oil and gas reservoirs, and salt beds">
            <a:extLst>
              <a:ext uri="{FF2B5EF4-FFF2-40B4-BE49-F238E27FC236}">
                <a16:creationId xmlns:a16="http://schemas.microsoft.com/office/drawing/2014/main" id="{4AD5826F-828C-7F44-864B-98AE95E4122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68733" y="1190269"/>
            <a:ext cx="4884375" cy="27002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BD2ADEF-2107-9D4A-A15B-7FBE58C68356}"/>
              </a:ext>
            </a:extLst>
          </p:cNvPr>
          <p:cNvSpPr txBox="1"/>
          <p:nvPr/>
        </p:nvSpPr>
        <p:spPr>
          <a:xfrm>
            <a:off x="349557" y="2540380"/>
            <a:ext cx="1810556" cy="646331"/>
          </a:xfrm>
          <a:prstGeom prst="rect">
            <a:avLst/>
          </a:prstGeom>
          <a:noFill/>
        </p:spPr>
        <p:txBody>
          <a:bodyPr wrap="square" rtlCol="0">
            <a:spAutoFit/>
          </a:bodyPr>
          <a:lstStyle/>
          <a:p>
            <a:r>
              <a:rPr lang="en-US" dirty="0"/>
              <a:t>Injecting pure supercritical CO2</a:t>
            </a:r>
          </a:p>
        </p:txBody>
      </p:sp>
      <p:grpSp>
        <p:nvGrpSpPr>
          <p:cNvPr id="3" name="Group 2">
            <a:extLst>
              <a:ext uri="{FF2B5EF4-FFF2-40B4-BE49-F238E27FC236}">
                <a16:creationId xmlns:a16="http://schemas.microsoft.com/office/drawing/2014/main" id="{C745385B-6E33-9F47-8AAF-C12DE19BDEAB}"/>
              </a:ext>
            </a:extLst>
          </p:cNvPr>
          <p:cNvGrpSpPr/>
          <p:nvPr/>
        </p:nvGrpSpPr>
        <p:grpSpPr>
          <a:xfrm>
            <a:off x="179899" y="3958022"/>
            <a:ext cx="7373209" cy="2831884"/>
            <a:chOff x="179899" y="3958022"/>
            <a:chExt cx="7373209" cy="2831884"/>
          </a:xfrm>
        </p:grpSpPr>
        <p:pic>
          <p:nvPicPr>
            <p:cNvPr id="6" name="Picture 5">
              <a:extLst>
                <a:ext uri="{FF2B5EF4-FFF2-40B4-BE49-F238E27FC236}">
                  <a16:creationId xmlns:a16="http://schemas.microsoft.com/office/drawing/2014/main" id="{1163D6D5-4DF9-6341-AF1D-9591974A8D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721" r="54491" b="22148"/>
            <a:stretch/>
          </p:blipFill>
          <p:spPr>
            <a:xfrm>
              <a:off x="4383401" y="3958022"/>
              <a:ext cx="3169707" cy="2831884"/>
            </a:xfrm>
            <a:prstGeom prst="rect">
              <a:avLst/>
            </a:prstGeom>
          </p:spPr>
        </p:pic>
        <p:sp>
          <p:nvSpPr>
            <p:cNvPr id="9" name="TextBox 8">
              <a:extLst>
                <a:ext uri="{FF2B5EF4-FFF2-40B4-BE49-F238E27FC236}">
                  <a16:creationId xmlns:a16="http://schemas.microsoft.com/office/drawing/2014/main" id="{98724F01-0F85-3941-8D1E-4B8DEB881ABB}"/>
                </a:ext>
              </a:extLst>
            </p:cNvPr>
            <p:cNvSpPr txBox="1"/>
            <p:nvPr/>
          </p:nvSpPr>
          <p:spPr>
            <a:xfrm>
              <a:off x="179899" y="5304972"/>
              <a:ext cx="3178819" cy="369332"/>
            </a:xfrm>
            <a:prstGeom prst="rect">
              <a:avLst/>
            </a:prstGeom>
            <a:noFill/>
          </p:spPr>
          <p:txBody>
            <a:bodyPr wrap="none" rtlCol="0">
              <a:spAutoFit/>
            </a:bodyPr>
            <a:lstStyle/>
            <a:p>
              <a:r>
                <a:rPr lang="en-US" dirty="0"/>
                <a:t>Injecting dissolved CO2 in water</a:t>
              </a:r>
            </a:p>
          </p:txBody>
        </p:sp>
      </p:grpSp>
      <p:pic>
        <p:nvPicPr>
          <p:cNvPr id="10" name="Picture 9">
            <a:extLst>
              <a:ext uri="{FF2B5EF4-FFF2-40B4-BE49-F238E27FC236}">
                <a16:creationId xmlns:a16="http://schemas.microsoft.com/office/drawing/2014/main" id="{7699765F-2057-6B4C-B5ED-A3D0C5B3DC0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50000"/>
          <a:stretch/>
        </p:blipFill>
        <p:spPr>
          <a:xfrm>
            <a:off x="7931954" y="966727"/>
            <a:ext cx="2767198" cy="2856045"/>
          </a:xfrm>
          <a:prstGeom prst="rect">
            <a:avLst/>
          </a:prstGeom>
        </p:spPr>
      </p:pic>
      <p:grpSp>
        <p:nvGrpSpPr>
          <p:cNvPr id="13" name="Group 12">
            <a:extLst>
              <a:ext uri="{FF2B5EF4-FFF2-40B4-BE49-F238E27FC236}">
                <a16:creationId xmlns:a16="http://schemas.microsoft.com/office/drawing/2014/main" id="{BE408CD6-6A4F-1449-B114-C12CAE97AFD1}"/>
              </a:ext>
            </a:extLst>
          </p:cNvPr>
          <p:cNvGrpSpPr/>
          <p:nvPr/>
        </p:nvGrpSpPr>
        <p:grpSpPr>
          <a:xfrm>
            <a:off x="7931954" y="3993522"/>
            <a:ext cx="4260046" cy="2856045"/>
            <a:chOff x="7931954" y="3993522"/>
            <a:chExt cx="4260046" cy="2856045"/>
          </a:xfrm>
        </p:grpSpPr>
        <p:sp>
          <p:nvSpPr>
            <p:cNvPr id="11" name="TextBox 10">
              <a:extLst>
                <a:ext uri="{FF2B5EF4-FFF2-40B4-BE49-F238E27FC236}">
                  <a16:creationId xmlns:a16="http://schemas.microsoft.com/office/drawing/2014/main" id="{88BB0149-C5E2-6343-AA6B-6DF58BD63EDE}"/>
                </a:ext>
              </a:extLst>
            </p:cNvPr>
            <p:cNvSpPr txBox="1"/>
            <p:nvPr/>
          </p:nvSpPr>
          <p:spPr>
            <a:xfrm>
              <a:off x="10699152" y="5376615"/>
              <a:ext cx="1492848" cy="1446550"/>
            </a:xfrm>
            <a:prstGeom prst="rect">
              <a:avLst/>
            </a:prstGeom>
            <a:noFill/>
          </p:spPr>
          <p:txBody>
            <a:bodyPr wrap="square" rtlCol="0">
              <a:spAutoFit/>
            </a:bodyPr>
            <a:lstStyle/>
            <a:p>
              <a:r>
                <a:rPr lang="en-US" sz="1100" dirty="0" err="1"/>
                <a:t>Snæbjörnsdóttir</a:t>
              </a:r>
              <a:r>
                <a:rPr lang="en-US" sz="1100" dirty="0"/>
                <a:t>, S.Ó., </a:t>
              </a:r>
              <a:r>
                <a:rPr lang="en-US" sz="1100" dirty="0" err="1"/>
                <a:t>Sigfússon</a:t>
              </a:r>
              <a:r>
                <a:rPr lang="en-US" sz="1100" dirty="0"/>
                <a:t>, B., </a:t>
              </a:r>
              <a:r>
                <a:rPr lang="en-US" sz="1100" dirty="0" err="1"/>
                <a:t>Marieni</a:t>
              </a:r>
              <a:r>
                <a:rPr lang="en-US" sz="1100" dirty="0"/>
                <a:t>, C. </a:t>
              </a:r>
              <a:r>
                <a:rPr lang="en-US" sz="1100" i="1" dirty="0"/>
                <a:t>et al.</a:t>
              </a:r>
              <a:r>
                <a:rPr lang="en-US" sz="1100" dirty="0"/>
                <a:t> Carbon dioxide storage through mineral carbonation. </a:t>
              </a:r>
              <a:r>
                <a:rPr lang="en-US" sz="1100" i="1" dirty="0"/>
                <a:t>Nat Rev Earth Environ</a:t>
              </a:r>
              <a:r>
                <a:rPr lang="en-US" sz="1100" dirty="0"/>
                <a:t> </a:t>
              </a:r>
              <a:r>
                <a:rPr lang="en-US" sz="1100" b="1" dirty="0"/>
                <a:t>1, </a:t>
              </a:r>
              <a:r>
                <a:rPr lang="en-US" sz="1100" dirty="0"/>
                <a:t>90–102 (2020).</a:t>
              </a:r>
            </a:p>
          </p:txBody>
        </p:sp>
        <p:pic>
          <p:nvPicPr>
            <p:cNvPr id="12" name="Picture 11">
              <a:extLst>
                <a:ext uri="{FF2B5EF4-FFF2-40B4-BE49-F238E27FC236}">
                  <a16:creationId xmlns:a16="http://schemas.microsoft.com/office/drawing/2014/main" id="{381F3C7C-3995-1D41-992A-CD13D26F2FE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0000"/>
            <a:stretch/>
          </p:blipFill>
          <p:spPr>
            <a:xfrm>
              <a:off x="7931954" y="3993522"/>
              <a:ext cx="2767198" cy="2856045"/>
            </a:xfrm>
            <a:prstGeom prst="rect">
              <a:avLst/>
            </a:prstGeom>
          </p:spPr>
        </p:pic>
      </p:grpSp>
    </p:spTree>
    <p:extLst>
      <p:ext uri="{BB962C8B-B14F-4D97-AF65-F5344CB8AC3E}">
        <p14:creationId xmlns:p14="http://schemas.microsoft.com/office/powerpoint/2010/main" val="102617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D7C5A-6609-A34E-9401-1080FB719D1F}"/>
              </a:ext>
            </a:extLst>
          </p:cNvPr>
          <p:cNvSpPr>
            <a:spLocks noGrp="1"/>
          </p:cNvSpPr>
          <p:nvPr>
            <p:ph type="title"/>
          </p:nvPr>
        </p:nvSpPr>
        <p:spPr/>
        <p:txBody>
          <a:bodyPr/>
          <a:lstStyle/>
          <a:p>
            <a:r>
              <a:rPr lang="en-US" dirty="0"/>
              <a:t>Possibilities to account for storage time</a:t>
            </a:r>
          </a:p>
        </p:txBody>
      </p:sp>
      <p:grpSp>
        <p:nvGrpSpPr>
          <p:cNvPr id="35" name="Group 34">
            <a:extLst>
              <a:ext uri="{FF2B5EF4-FFF2-40B4-BE49-F238E27FC236}">
                <a16:creationId xmlns:a16="http://schemas.microsoft.com/office/drawing/2014/main" id="{D48A6F3C-E963-6044-83DB-9863BCC07300}"/>
              </a:ext>
            </a:extLst>
          </p:cNvPr>
          <p:cNvGrpSpPr/>
          <p:nvPr/>
        </p:nvGrpSpPr>
        <p:grpSpPr>
          <a:xfrm>
            <a:off x="35587" y="1637940"/>
            <a:ext cx="5847349" cy="2735147"/>
            <a:chOff x="-144379" y="2514602"/>
            <a:chExt cx="5847349" cy="2735147"/>
          </a:xfrm>
        </p:grpSpPr>
        <p:sp>
          <p:nvSpPr>
            <p:cNvPr id="5" name="TextBox 4">
              <a:extLst>
                <a:ext uri="{FF2B5EF4-FFF2-40B4-BE49-F238E27FC236}">
                  <a16:creationId xmlns:a16="http://schemas.microsoft.com/office/drawing/2014/main" id="{7FD27ABC-7470-9B48-9C78-BD462AAA531A}"/>
                </a:ext>
              </a:extLst>
            </p:cNvPr>
            <p:cNvSpPr txBox="1"/>
            <p:nvPr/>
          </p:nvSpPr>
          <p:spPr>
            <a:xfrm>
              <a:off x="2634999" y="4880417"/>
              <a:ext cx="649537" cy="369332"/>
            </a:xfrm>
            <a:prstGeom prst="rect">
              <a:avLst/>
            </a:prstGeom>
            <a:noFill/>
          </p:spPr>
          <p:txBody>
            <a:bodyPr wrap="none" rtlCol="0">
              <a:spAutoFit/>
            </a:bodyPr>
            <a:lstStyle/>
            <a:p>
              <a:r>
                <a:rPr lang="en-US" dirty="0"/>
                <a:t>Time</a:t>
              </a:r>
            </a:p>
          </p:txBody>
        </p:sp>
        <p:sp>
          <p:nvSpPr>
            <p:cNvPr id="6" name="TextBox 5">
              <a:extLst>
                <a:ext uri="{FF2B5EF4-FFF2-40B4-BE49-F238E27FC236}">
                  <a16:creationId xmlns:a16="http://schemas.microsoft.com/office/drawing/2014/main" id="{C3403E2A-88D6-3243-95CA-1D1ADA7914C3}"/>
                </a:ext>
              </a:extLst>
            </p:cNvPr>
            <p:cNvSpPr txBox="1"/>
            <p:nvPr/>
          </p:nvSpPr>
          <p:spPr>
            <a:xfrm rot="16200000">
              <a:off x="702567" y="3454806"/>
              <a:ext cx="704039" cy="369332"/>
            </a:xfrm>
            <a:prstGeom prst="rect">
              <a:avLst/>
            </a:prstGeom>
            <a:noFill/>
          </p:spPr>
          <p:txBody>
            <a:bodyPr wrap="none" rtlCol="0">
              <a:spAutoFit/>
            </a:bodyPr>
            <a:lstStyle/>
            <a:p>
              <a:r>
                <a:rPr lang="en-US" dirty="0"/>
                <a:t>Value</a:t>
              </a:r>
            </a:p>
          </p:txBody>
        </p:sp>
        <p:sp>
          <p:nvSpPr>
            <p:cNvPr id="7" name="Freeform 6">
              <a:extLst>
                <a:ext uri="{FF2B5EF4-FFF2-40B4-BE49-F238E27FC236}">
                  <a16:creationId xmlns:a16="http://schemas.microsoft.com/office/drawing/2014/main" id="{0C3989FD-07AA-DC40-8462-E6B93F506B65}"/>
                </a:ext>
              </a:extLst>
            </p:cNvPr>
            <p:cNvSpPr/>
            <p:nvPr/>
          </p:nvSpPr>
          <p:spPr>
            <a:xfrm>
              <a:off x="1239252" y="2887581"/>
              <a:ext cx="3380874" cy="2069431"/>
            </a:xfrm>
            <a:custGeom>
              <a:avLst/>
              <a:gdLst>
                <a:gd name="connsiteX0" fmla="*/ 0 w 3380874"/>
                <a:gd name="connsiteY0" fmla="*/ 2069431 h 2069431"/>
                <a:gd name="connsiteX1" fmla="*/ 2213811 w 3380874"/>
                <a:gd name="connsiteY1" fmla="*/ 0 h 2069431"/>
                <a:gd name="connsiteX2" fmla="*/ 3380874 w 3380874"/>
                <a:gd name="connsiteY2" fmla="*/ 0 h 2069431"/>
              </a:gdLst>
              <a:ahLst/>
              <a:cxnLst>
                <a:cxn ang="0">
                  <a:pos x="connsiteX0" y="connsiteY0"/>
                </a:cxn>
                <a:cxn ang="0">
                  <a:pos x="connsiteX1" y="connsiteY1"/>
                </a:cxn>
                <a:cxn ang="0">
                  <a:pos x="connsiteX2" y="connsiteY2"/>
                </a:cxn>
              </a:cxnLst>
              <a:rect l="l" t="t" r="r" b="b"/>
              <a:pathLst>
                <a:path w="3380874" h="2069431">
                  <a:moveTo>
                    <a:pt x="0" y="2069431"/>
                  </a:moveTo>
                  <a:lnTo>
                    <a:pt x="2213811" y="0"/>
                  </a:lnTo>
                  <a:lnTo>
                    <a:pt x="3380874" y="0"/>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B06B7B0-2DE2-BD48-BBFF-E595FC91A76A}"/>
                </a:ext>
              </a:extLst>
            </p:cNvPr>
            <p:cNvCxnSpPr>
              <a:cxnSpLocks/>
              <a:stCxn id="7" idx="1"/>
            </p:cNvCxnSpPr>
            <p:nvPr/>
          </p:nvCxnSpPr>
          <p:spPr>
            <a:xfrm>
              <a:off x="3453063" y="2887581"/>
              <a:ext cx="0" cy="204536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2D3B8A9F-0437-7449-B62C-635F57841C0F}"/>
                </a:ext>
              </a:extLst>
            </p:cNvPr>
            <p:cNvCxnSpPr>
              <a:cxnSpLocks/>
            </p:cNvCxnSpPr>
            <p:nvPr/>
          </p:nvCxnSpPr>
          <p:spPr>
            <a:xfrm flipH="1">
              <a:off x="1239252" y="2887581"/>
              <a:ext cx="2229854"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90141278-8A61-AE43-B0A8-A2B72977D98C}"/>
                </a:ext>
              </a:extLst>
            </p:cNvPr>
            <p:cNvSpPr txBox="1"/>
            <p:nvPr/>
          </p:nvSpPr>
          <p:spPr>
            <a:xfrm>
              <a:off x="-144379" y="2718195"/>
              <a:ext cx="1419727" cy="307777"/>
            </a:xfrm>
            <a:prstGeom prst="rect">
              <a:avLst/>
            </a:prstGeom>
            <a:noFill/>
          </p:spPr>
          <p:txBody>
            <a:bodyPr wrap="square" rtlCol="0">
              <a:spAutoFit/>
            </a:bodyPr>
            <a:lstStyle/>
            <a:p>
              <a:pPr algn="r"/>
              <a:r>
                <a:rPr lang="en-US" sz="1400" dirty="0"/>
                <a:t>Carbon price</a:t>
              </a:r>
            </a:p>
          </p:txBody>
        </p:sp>
        <p:sp>
          <p:nvSpPr>
            <p:cNvPr id="15" name="TextBox 14">
              <a:extLst>
                <a:ext uri="{FF2B5EF4-FFF2-40B4-BE49-F238E27FC236}">
                  <a16:creationId xmlns:a16="http://schemas.microsoft.com/office/drawing/2014/main" id="{FF68A7A4-2621-B940-9055-9B0DEB89BAB1}"/>
                </a:ext>
              </a:extLst>
            </p:cNvPr>
            <p:cNvSpPr txBox="1"/>
            <p:nvPr/>
          </p:nvSpPr>
          <p:spPr>
            <a:xfrm>
              <a:off x="2891634" y="4889439"/>
              <a:ext cx="2811336" cy="307777"/>
            </a:xfrm>
            <a:prstGeom prst="rect">
              <a:avLst/>
            </a:prstGeom>
            <a:noFill/>
          </p:spPr>
          <p:txBody>
            <a:bodyPr wrap="square" rtlCol="0">
              <a:spAutoFit/>
            </a:bodyPr>
            <a:lstStyle/>
            <a:p>
              <a:pPr algn="ctr"/>
              <a:r>
                <a:rPr lang="en-US" sz="1400" dirty="0"/>
                <a:t>t</a:t>
              </a:r>
              <a:r>
                <a:rPr lang="en-US" sz="1400" baseline="-25000" dirty="0"/>
                <a:t>0</a:t>
              </a:r>
              <a:r>
                <a:rPr lang="en-US" sz="1400" dirty="0"/>
                <a:t>=“Permanent” storage</a:t>
              </a:r>
            </a:p>
          </p:txBody>
        </p:sp>
        <p:sp>
          <p:nvSpPr>
            <p:cNvPr id="4" name="Freeform 3">
              <a:extLst>
                <a:ext uri="{FF2B5EF4-FFF2-40B4-BE49-F238E27FC236}">
                  <a16:creationId xmlns:a16="http://schemas.microsoft.com/office/drawing/2014/main" id="{D0999FBE-5161-974D-A7FD-1F241689D8BF}"/>
                </a:ext>
              </a:extLst>
            </p:cNvPr>
            <p:cNvSpPr/>
            <p:nvPr/>
          </p:nvSpPr>
          <p:spPr>
            <a:xfrm>
              <a:off x="1239252" y="2514602"/>
              <a:ext cx="3441032" cy="2418347"/>
            </a:xfrm>
            <a:custGeom>
              <a:avLst/>
              <a:gdLst>
                <a:gd name="connsiteX0" fmla="*/ 0 w 3441032"/>
                <a:gd name="connsiteY0" fmla="*/ 0 h 2538663"/>
                <a:gd name="connsiteX1" fmla="*/ 0 w 3441032"/>
                <a:gd name="connsiteY1" fmla="*/ 2418347 h 2538663"/>
                <a:gd name="connsiteX2" fmla="*/ 3441032 w 3441032"/>
                <a:gd name="connsiteY2" fmla="*/ 2418347 h 2538663"/>
                <a:gd name="connsiteX3" fmla="*/ 3441032 w 3441032"/>
                <a:gd name="connsiteY3" fmla="*/ 2538663 h 2538663"/>
                <a:gd name="connsiteX0" fmla="*/ 0 w 3633537"/>
                <a:gd name="connsiteY0" fmla="*/ 0 h 2935706"/>
                <a:gd name="connsiteX1" fmla="*/ 0 w 3633537"/>
                <a:gd name="connsiteY1" fmla="*/ 2418347 h 2935706"/>
                <a:gd name="connsiteX2" fmla="*/ 3441032 w 3633537"/>
                <a:gd name="connsiteY2" fmla="*/ 2418347 h 2935706"/>
                <a:gd name="connsiteX3" fmla="*/ 3633537 w 3633537"/>
                <a:gd name="connsiteY3" fmla="*/ 2935706 h 2935706"/>
                <a:gd name="connsiteX0" fmla="*/ 0 w 3441032"/>
                <a:gd name="connsiteY0" fmla="*/ 0 h 2418347"/>
                <a:gd name="connsiteX1" fmla="*/ 0 w 3441032"/>
                <a:gd name="connsiteY1" fmla="*/ 2418347 h 2418347"/>
                <a:gd name="connsiteX2" fmla="*/ 3441032 w 3441032"/>
                <a:gd name="connsiteY2" fmla="*/ 2418347 h 2418347"/>
              </a:gdLst>
              <a:ahLst/>
              <a:cxnLst>
                <a:cxn ang="0">
                  <a:pos x="connsiteX0" y="connsiteY0"/>
                </a:cxn>
                <a:cxn ang="0">
                  <a:pos x="connsiteX1" y="connsiteY1"/>
                </a:cxn>
                <a:cxn ang="0">
                  <a:pos x="connsiteX2" y="connsiteY2"/>
                </a:cxn>
              </a:cxnLst>
              <a:rect l="l" t="t" r="r" b="b"/>
              <a:pathLst>
                <a:path w="3441032" h="2418347">
                  <a:moveTo>
                    <a:pt x="0" y="0"/>
                  </a:moveTo>
                  <a:lnTo>
                    <a:pt x="0" y="2418347"/>
                  </a:lnTo>
                  <a:lnTo>
                    <a:pt x="3441032" y="2418347"/>
                  </a:lnTo>
                </a:path>
              </a:pathLst>
            </a:cu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6BE86C66-3966-1D4B-B704-8B02AE10778D}"/>
              </a:ext>
            </a:extLst>
          </p:cNvPr>
          <p:cNvGrpSpPr/>
          <p:nvPr/>
        </p:nvGrpSpPr>
        <p:grpSpPr>
          <a:xfrm>
            <a:off x="6096000" y="1637940"/>
            <a:ext cx="5406226" cy="3164852"/>
            <a:chOff x="5947574" y="2538665"/>
            <a:chExt cx="5406226" cy="3164852"/>
          </a:xfrm>
        </p:grpSpPr>
        <p:sp>
          <p:nvSpPr>
            <p:cNvPr id="16" name="TextBox 15">
              <a:extLst>
                <a:ext uri="{FF2B5EF4-FFF2-40B4-BE49-F238E27FC236}">
                  <a16:creationId xmlns:a16="http://schemas.microsoft.com/office/drawing/2014/main" id="{0F10CADB-99B5-9643-B807-CF6F30EC8DF1}"/>
                </a:ext>
              </a:extLst>
            </p:cNvPr>
            <p:cNvSpPr txBox="1"/>
            <p:nvPr/>
          </p:nvSpPr>
          <p:spPr>
            <a:xfrm>
              <a:off x="8257929" y="5334185"/>
              <a:ext cx="649537" cy="369332"/>
            </a:xfrm>
            <a:prstGeom prst="rect">
              <a:avLst/>
            </a:prstGeom>
            <a:noFill/>
          </p:spPr>
          <p:txBody>
            <a:bodyPr wrap="none" rtlCol="0">
              <a:spAutoFit/>
            </a:bodyPr>
            <a:lstStyle/>
            <a:p>
              <a:r>
                <a:rPr lang="en-US" dirty="0"/>
                <a:t>Time</a:t>
              </a:r>
            </a:p>
          </p:txBody>
        </p:sp>
        <p:sp>
          <p:nvSpPr>
            <p:cNvPr id="17" name="TextBox 16">
              <a:extLst>
                <a:ext uri="{FF2B5EF4-FFF2-40B4-BE49-F238E27FC236}">
                  <a16:creationId xmlns:a16="http://schemas.microsoft.com/office/drawing/2014/main" id="{7906404C-0EEE-C546-95B8-8CE7494D87B5}"/>
                </a:ext>
              </a:extLst>
            </p:cNvPr>
            <p:cNvSpPr txBox="1"/>
            <p:nvPr/>
          </p:nvSpPr>
          <p:spPr>
            <a:xfrm rot="16200000">
              <a:off x="6261156" y="3478869"/>
              <a:ext cx="704039" cy="369332"/>
            </a:xfrm>
            <a:prstGeom prst="rect">
              <a:avLst/>
            </a:prstGeom>
            <a:noFill/>
          </p:spPr>
          <p:txBody>
            <a:bodyPr wrap="none" rtlCol="0">
              <a:spAutoFit/>
            </a:bodyPr>
            <a:lstStyle/>
            <a:p>
              <a:r>
                <a:rPr lang="en-US" dirty="0"/>
                <a:t>Value</a:t>
              </a:r>
            </a:p>
          </p:txBody>
        </p:sp>
        <p:sp>
          <p:nvSpPr>
            <p:cNvPr id="23" name="Freeform 22">
              <a:extLst>
                <a:ext uri="{FF2B5EF4-FFF2-40B4-BE49-F238E27FC236}">
                  <a16:creationId xmlns:a16="http://schemas.microsoft.com/office/drawing/2014/main" id="{16194B4D-EB74-F445-B781-B3E5ED16F189}"/>
                </a:ext>
              </a:extLst>
            </p:cNvPr>
            <p:cNvSpPr/>
            <p:nvPr/>
          </p:nvSpPr>
          <p:spPr>
            <a:xfrm>
              <a:off x="6797841" y="2538665"/>
              <a:ext cx="3441032" cy="2418347"/>
            </a:xfrm>
            <a:custGeom>
              <a:avLst/>
              <a:gdLst>
                <a:gd name="connsiteX0" fmla="*/ 0 w 3441032"/>
                <a:gd name="connsiteY0" fmla="*/ 0 h 2538663"/>
                <a:gd name="connsiteX1" fmla="*/ 0 w 3441032"/>
                <a:gd name="connsiteY1" fmla="*/ 2418347 h 2538663"/>
                <a:gd name="connsiteX2" fmla="*/ 3441032 w 3441032"/>
                <a:gd name="connsiteY2" fmla="*/ 2418347 h 2538663"/>
                <a:gd name="connsiteX3" fmla="*/ 3441032 w 3441032"/>
                <a:gd name="connsiteY3" fmla="*/ 2538663 h 2538663"/>
                <a:gd name="connsiteX0" fmla="*/ 0 w 3633537"/>
                <a:gd name="connsiteY0" fmla="*/ 0 h 2935706"/>
                <a:gd name="connsiteX1" fmla="*/ 0 w 3633537"/>
                <a:gd name="connsiteY1" fmla="*/ 2418347 h 2935706"/>
                <a:gd name="connsiteX2" fmla="*/ 3441032 w 3633537"/>
                <a:gd name="connsiteY2" fmla="*/ 2418347 h 2935706"/>
                <a:gd name="connsiteX3" fmla="*/ 3633537 w 3633537"/>
                <a:gd name="connsiteY3" fmla="*/ 2935706 h 2935706"/>
                <a:gd name="connsiteX0" fmla="*/ 0 w 3441032"/>
                <a:gd name="connsiteY0" fmla="*/ 0 h 2418347"/>
                <a:gd name="connsiteX1" fmla="*/ 0 w 3441032"/>
                <a:gd name="connsiteY1" fmla="*/ 2418347 h 2418347"/>
                <a:gd name="connsiteX2" fmla="*/ 3441032 w 3441032"/>
                <a:gd name="connsiteY2" fmla="*/ 2418347 h 2418347"/>
              </a:gdLst>
              <a:ahLst/>
              <a:cxnLst>
                <a:cxn ang="0">
                  <a:pos x="connsiteX0" y="connsiteY0"/>
                </a:cxn>
                <a:cxn ang="0">
                  <a:pos x="connsiteX1" y="connsiteY1"/>
                </a:cxn>
                <a:cxn ang="0">
                  <a:pos x="connsiteX2" y="connsiteY2"/>
                </a:cxn>
              </a:cxnLst>
              <a:rect l="l" t="t" r="r" b="b"/>
              <a:pathLst>
                <a:path w="3441032" h="2418347">
                  <a:moveTo>
                    <a:pt x="0" y="0"/>
                  </a:moveTo>
                  <a:lnTo>
                    <a:pt x="0" y="2418347"/>
                  </a:lnTo>
                  <a:lnTo>
                    <a:pt x="3441032" y="2418347"/>
                  </a:lnTo>
                </a:path>
              </a:pathLst>
            </a:cu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4" name="Freeform 23">
              <a:extLst>
                <a:ext uri="{FF2B5EF4-FFF2-40B4-BE49-F238E27FC236}">
                  <a16:creationId xmlns:a16="http://schemas.microsoft.com/office/drawing/2014/main" id="{9EC43D99-6EBC-E04C-8507-E5C41F02DAB1}"/>
                </a:ext>
              </a:extLst>
            </p:cNvPr>
            <p:cNvSpPr/>
            <p:nvPr/>
          </p:nvSpPr>
          <p:spPr>
            <a:xfrm>
              <a:off x="6785811" y="3236495"/>
              <a:ext cx="3477126" cy="1106586"/>
            </a:xfrm>
            <a:custGeom>
              <a:avLst/>
              <a:gdLst>
                <a:gd name="connsiteX0" fmla="*/ 0 w 3477126"/>
                <a:gd name="connsiteY0" fmla="*/ 1094873 h 1106586"/>
                <a:gd name="connsiteX1" fmla="*/ 1900989 w 3477126"/>
                <a:gd name="connsiteY1" fmla="*/ 950494 h 1106586"/>
                <a:gd name="connsiteX2" fmla="*/ 3477126 w 3477126"/>
                <a:gd name="connsiteY2" fmla="*/ 0 h 1106586"/>
              </a:gdLst>
              <a:ahLst/>
              <a:cxnLst>
                <a:cxn ang="0">
                  <a:pos x="connsiteX0" y="connsiteY0"/>
                </a:cxn>
                <a:cxn ang="0">
                  <a:pos x="connsiteX1" y="connsiteY1"/>
                </a:cxn>
                <a:cxn ang="0">
                  <a:pos x="connsiteX2" y="connsiteY2"/>
                </a:cxn>
              </a:cxnLst>
              <a:rect l="l" t="t" r="r" b="b"/>
              <a:pathLst>
                <a:path w="3477126" h="1106586">
                  <a:moveTo>
                    <a:pt x="0" y="1094873"/>
                  </a:moveTo>
                  <a:cubicBezTo>
                    <a:pt x="660734" y="1113923"/>
                    <a:pt x="1321468" y="1132973"/>
                    <a:pt x="1900989" y="950494"/>
                  </a:cubicBezTo>
                  <a:cubicBezTo>
                    <a:pt x="2480510" y="768015"/>
                    <a:pt x="3210426" y="98258"/>
                    <a:pt x="3477126" y="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915F29B-C2A1-504C-A237-AAD75D5A1A0B}"/>
                </a:ext>
              </a:extLst>
            </p:cNvPr>
            <p:cNvSpPr txBox="1"/>
            <p:nvPr/>
          </p:nvSpPr>
          <p:spPr>
            <a:xfrm>
              <a:off x="9934073" y="3044935"/>
              <a:ext cx="1419727" cy="307777"/>
            </a:xfrm>
            <a:prstGeom prst="rect">
              <a:avLst/>
            </a:prstGeom>
            <a:noFill/>
          </p:spPr>
          <p:txBody>
            <a:bodyPr wrap="square" rtlCol="0">
              <a:spAutoFit/>
            </a:bodyPr>
            <a:lstStyle/>
            <a:p>
              <a:pPr algn="r"/>
              <a:r>
                <a:rPr lang="en-US" sz="1400" dirty="0"/>
                <a:t>Carbon price</a:t>
              </a:r>
            </a:p>
          </p:txBody>
        </p:sp>
        <p:cxnSp>
          <p:nvCxnSpPr>
            <p:cNvPr id="26" name="Straight Connector 25">
              <a:extLst>
                <a:ext uri="{FF2B5EF4-FFF2-40B4-BE49-F238E27FC236}">
                  <a16:creationId xmlns:a16="http://schemas.microsoft.com/office/drawing/2014/main" id="{7E21CFEC-D413-C64D-9E73-E4416F85C61A}"/>
                </a:ext>
              </a:extLst>
            </p:cNvPr>
            <p:cNvCxnSpPr>
              <a:cxnSpLocks/>
            </p:cNvCxnSpPr>
            <p:nvPr/>
          </p:nvCxnSpPr>
          <p:spPr>
            <a:xfrm>
              <a:off x="7214937" y="4343081"/>
              <a:ext cx="0" cy="60960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9BB77C41-1CF5-C441-B6F4-A22AFBA0D094}"/>
                </a:ext>
              </a:extLst>
            </p:cNvPr>
            <p:cNvSpPr txBox="1"/>
            <p:nvPr/>
          </p:nvSpPr>
          <p:spPr>
            <a:xfrm>
              <a:off x="5947574" y="4952681"/>
              <a:ext cx="2811336" cy="307777"/>
            </a:xfrm>
            <a:prstGeom prst="rect">
              <a:avLst/>
            </a:prstGeom>
            <a:noFill/>
          </p:spPr>
          <p:txBody>
            <a:bodyPr wrap="square" rtlCol="0">
              <a:spAutoFit/>
            </a:bodyPr>
            <a:lstStyle/>
            <a:p>
              <a:pPr algn="ctr"/>
              <a:r>
                <a:rPr lang="en-US" sz="1400" dirty="0"/>
                <a:t>credit for storage</a:t>
              </a:r>
            </a:p>
          </p:txBody>
        </p:sp>
        <p:cxnSp>
          <p:nvCxnSpPr>
            <p:cNvPr id="30" name="Straight Connector 29">
              <a:extLst>
                <a:ext uri="{FF2B5EF4-FFF2-40B4-BE49-F238E27FC236}">
                  <a16:creationId xmlns:a16="http://schemas.microsoft.com/office/drawing/2014/main" id="{B6B1A1B1-0AED-C54A-8321-D72CFF6939CF}"/>
                </a:ext>
              </a:extLst>
            </p:cNvPr>
            <p:cNvCxnSpPr>
              <a:cxnSpLocks/>
            </p:cNvCxnSpPr>
            <p:nvPr/>
          </p:nvCxnSpPr>
          <p:spPr>
            <a:xfrm>
              <a:off x="9589716" y="3694008"/>
              <a:ext cx="0" cy="1230887"/>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EBFF2B5A-EBB6-6E49-83ED-BE40121DEA7C}"/>
                </a:ext>
              </a:extLst>
            </p:cNvPr>
            <p:cNvSpPr txBox="1"/>
            <p:nvPr/>
          </p:nvSpPr>
          <p:spPr>
            <a:xfrm>
              <a:off x="8322353" y="4924895"/>
              <a:ext cx="2811336" cy="307777"/>
            </a:xfrm>
            <a:prstGeom prst="rect">
              <a:avLst/>
            </a:prstGeom>
            <a:noFill/>
          </p:spPr>
          <p:txBody>
            <a:bodyPr wrap="square" rtlCol="0">
              <a:spAutoFit/>
            </a:bodyPr>
            <a:lstStyle/>
            <a:p>
              <a:pPr algn="ctr"/>
              <a:r>
                <a:rPr lang="en-US" sz="1400" dirty="0"/>
                <a:t>debit for release</a:t>
              </a:r>
            </a:p>
          </p:txBody>
        </p:sp>
      </p:grpSp>
      <p:pic>
        <p:nvPicPr>
          <p:cNvPr id="2050" name="Picture 2" descr="Global Warming Potential">
            <a:extLst>
              <a:ext uri="{FF2B5EF4-FFF2-40B4-BE49-F238E27FC236}">
                <a16:creationId xmlns:a16="http://schemas.microsoft.com/office/drawing/2014/main" id="{C520D7EC-D278-904D-909F-CDC5A20C33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453" y="4317310"/>
            <a:ext cx="5129461" cy="25246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3278122-F11B-3749-BFD9-736B758E1F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137"/>
          <a:stretch/>
        </p:blipFill>
        <p:spPr bwMode="auto">
          <a:xfrm>
            <a:off x="7501668" y="4876519"/>
            <a:ext cx="4427210" cy="191529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2892EF5A-237D-3E4D-A31A-FDDB7A526FCF}"/>
              </a:ext>
            </a:extLst>
          </p:cNvPr>
          <p:cNvSpPr txBox="1"/>
          <p:nvPr/>
        </p:nvSpPr>
        <p:spPr>
          <a:xfrm>
            <a:off x="6120219" y="6169709"/>
            <a:ext cx="1405513" cy="646331"/>
          </a:xfrm>
          <a:prstGeom prst="rect">
            <a:avLst/>
          </a:prstGeom>
          <a:noFill/>
        </p:spPr>
        <p:txBody>
          <a:bodyPr wrap="none" rtlCol="0">
            <a:spAutoFit/>
          </a:bodyPr>
          <a:lstStyle/>
          <a:p>
            <a:r>
              <a:rPr lang="en-US" dirty="0"/>
              <a:t>Animas River</a:t>
            </a:r>
          </a:p>
          <a:p>
            <a:r>
              <a:rPr lang="en-US" dirty="0"/>
              <a:t>Aug. 6 2015</a:t>
            </a:r>
          </a:p>
        </p:txBody>
      </p:sp>
    </p:spTree>
    <p:extLst>
      <p:ext uri="{BB962C8B-B14F-4D97-AF65-F5344CB8AC3E}">
        <p14:creationId xmlns:p14="http://schemas.microsoft.com/office/powerpoint/2010/main" val="3806491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D081-5A92-184A-91F7-EEE5AD725CA3}"/>
              </a:ext>
            </a:extLst>
          </p:cNvPr>
          <p:cNvSpPr>
            <a:spLocks noGrp="1"/>
          </p:cNvSpPr>
          <p:nvPr>
            <p:ph type="title"/>
          </p:nvPr>
        </p:nvSpPr>
        <p:spPr/>
        <p:txBody>
          <a:bodyPr>
            <a:normAutofit fontScale="90000"/>
          </a:bodyPr>
          <a:lstStyle/>
          <a:p>
            <a:r>
              <a:rPr lang="en-US" dirty="0"/>
              <a:t>Current Integrated Assessment Models predict a social cost of carbon that increases with time</a:t>
            </a:r>
          </a:p>
        </p:txBody>
      </p:sp>
      <p:pic>
        <p:nvPicPr>
          <p:cNvPr id="4" name="Picture 3">
            <a:extLst>
              <a:ext uri="{FF2B5EF4-FFF2-40B4-BE49-F238E27FC236}">
                <a16:creationId xmlns:a16="http://schemas.microsoft.com/office/drawing/2014/main" id="{A0B2C2C2-03D6-FE4A-8C1B-48D271374089}"/>
              </a:ext>
            </a:extLst>
          </p:cNvPr>
          <p:cNvPicPr>
            <a:picLocks noChangeAspect="1"/>
          </p:cNvPicPr>
          <p:nvPr/>
        </p:nvPicPr>
        <p:blipFill>
          <a:blip r:embed="rId3"/>
          <a:stretch>
            <a:fillRect/>
          </a:stretch>
        </p:blipFill>
        <p:spPr>
          <a:xfrm>
            <a:off x="595208" y="1655243"/>
            <a:ext cx="8993841" cy="4833425"/>
          </a:xfrm>
          <a:prstGeom prst="rect">
            <a:avLst/>
          </a:prstGeom>
        </p:spPr>
      </p:pic>
      <p:sp>
        <p:nvSpPr>
          <p:cNvPr id="5" name="TextBox 4">
            <a:extLst>
              <a:ext uri="{FF2B5EF4-FFF2-40B4-BE49-F238E27FC236}">
                <a16:creationId xmlns:a16="http://schemas.microsoft.com/office/drawing/2014/main" id="{9436F6D3-BBB9-9944-B06D-2F06076FC4BE}"/>
              </a:ext>
            </a:extLst>
          </p:cNvPr>
          <p:cNvSpPr txBox="1"/>
          <p:nvPr/>
        </p:nvSpPr>
        <p:spPr>
          <a:xfrm>
            <a:off x="249391" y="6488668"/>
            <a:ext cx="2351991" cy="369332"/>
          </a:xfrm>
          <a:prstGeom prst="rect">
            <a:avLst/>
          </a:prstGeom>
          <a:noFill/>
        </p:spPr>
        <p:txBody>
          <a:bodyPr wrap="none" rtlCol="0">
            <a:spAutoFit/>
          </a:bodyPr>
          <a:lstStyle/>
          <a:p>
            <a:r>
              <a:rPr lang="en-US" dirty="0"/>
              <a:t>Nordhaus, 2017. </a:t>
            </a:r>
            <a:r>
              <a:rPr lang="en-US" i="1" dirty="0"/>
              <a:t>PNAS</a:t>
            </a:r>
            <a:r>
              <a:rPr lang="en-US" dirty="0"/>
              <a:t>.</a:t>
            </a:r>
          </a:p>
        </p:txBody>
      </p:sp>
      <p:sp>
        <p:nvSpPr>
          <p:cNvPr id="6" name="Right Brace 5">
            <a:extLst>
              <a:ext uri="{FF2B5EF4-FFF2-40B4-BE49-F238E27FC236}">
                <a16:creationId xmlns:a16="http://schemas.microsoft.com/office/drawing/2014/main" id="{823E4FD7-B7AF-7249-868E-40A27EC50EEF}"/>
              </a:ext>
            </a:extLst>
          </p:cNvPr>
          <p:cNvSpPr/>
          <p:nvPr/>
        </p:nvSpPr>
        <p:spPr>
          <a:xfrm>
            <a:off x="9589049" y="4501337"/>
            <a:ext cx="180593" cy="1062312"/>
          </a:xfrm>
          <a:prstGeom prst="righ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204D0299-DD5E-504B-8ABC-5E82B2B105C8}"/>
              </a:ext>
            </a:extLst>
          </p:cNvPr>
          <p:cNvSpPr txBox="1"/>
          <p:nvPr/>
        </p:nvSpPr>
        <p:spPr>
          <a:xfrm>
            <a:off x="9793706" y="4546764"/>
            <a:ext cx="2257926" cy="923330"/>
          </a:xfrm>
          <a:prstGeom prst="rect">
            <a:avLst/>
          </a:prstGeom>
          <a:noFill/>
        </p:spPr>
        <p:txBody>
          <a:bodyPr wrap="square" rtlCol="0">
            <a:spAutoFit/>
          </a:bodyPr>
          <a:lstStyle/>
          <a:p>
            <a:r>
              <a:rPr lang="en-US" dirty="0"/>
              <a:t>Price grows, but slower than discount rate</a:t>
            </a:r>
          </a:p>
        </p:txBody>
      </p:sp>
    </p:spTree>
    <p:extLst>
      <p:ext uri="{BB962C8B-B14F-4D97-AF65-F5344CB8AC3E}">
        <p14:creationId xmlns:p14="http://schemas.microsoft.com/office/powerpoint/2010/main" val="2571053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72D69-65E3-9E46-9B13-1A659F63D432}"/>
              </a:ext>
            </a:extLst>
          </p:cNvPr>
          <p:cNvSpPr>
            <a:spLocks noGrp="1"/>
          </p:cNvSpPr>
          <p:nvPr>
            <p:ph type="title"/>
          </p:nvPr>
        </p:nvSpPr>
        <p:spPr/>
        <p:txBody>
          <a:bodyPr/>
          <a:lstStyle/>
          <a:p>
            <a:r>
              <a:rPr lang="en-US" dirty="0"/>
              <a:t>A future backstop technology can make temporary storage more valuable</a:t>
            </a:r>
          </a:p>
        </p:txBody>
      </p:sp>
      <p:grpSp>
        <p:nvGrpSpPr>
          <p:cNvPr id="27" name="Group 26">
            <a:extLst>
              <a:ext uri="{FF2B5EF4-FFF2-40B4-BE49-F238E27FC236}">
                <a16:creationId xmlns:a16="http://schemas.microsoft.com/office/drawing/2014/main" id="{9BBA977A-CFB0-6241-B450-3AF7F36D6071}"/>
              </a:ext>
            </a:extLst>
          </p:cNvPr>
          <p:cNvGrpSpPr/>
          <p:nvPr/>
        </p:nvGrpSpPr>
        <p:grpSpPr>
          <a:xfrm>
            <a:off x="1051598" y="2570205"/>
            <a:ext cx="6268209" cy="3064984"/>
            <a:chOff x="1113381" y="2335427"/>
            <a:chExt cx="6268209" cy="3064984"/>
          </a:xfrm>
        </p:grpSpPr>
        <p:grpSp>
          <p:nvGrpSpPr>
            <p:cNvPr id="4" name="Group 3">
              <a:extLst>
                <a:ext uri="{FF2B5EF4-FFF2-40B4-BE49-F238E27FC236}">
                  <a16:creationId xmlns:a16="http://schemas.microsoft.com/office/drawing/2014/main" id="{E1A0F05D-0716-374F-990B-95632FA2E66C}"/>
                </a:ext>
              </a:extLst>
            </p:cNvPr>
            <p:cNvGrpSpPr/>
            <p:nvPr/>
          </p:nvGrpSpPr>
          <p:grpSpPr>
            <a:xfrm>
              <a:off x="2274200" y="2428772"/>
              <a:ext cx="5107390" cy="2971639"/>
              <a:chOff x="6215861" y="2538665"/>
              <a:chExt cx="5107390" cy="2971639"/>
            </a:xfrm>
          </p:grpSpPr>
          <p:sp>
            <p:nvSpPr>
              <p:cNvPr id="5" name="TextBox 4">
                <a:extLst>
                  <a:ext uri="{FF2B5EF4-FFF2-40B4-BE49-F238E27FC236}">
                    <a16:creationId xmlns:a16="http://schemas.microsoft.com/office/drawing/2014/main" id="{3F656938-5C38-0948-8E18-8CAE4606F171}"/>
                  </a:ext>
                </a:extLst>
              </p:cNvPr>
              <p:cNvSpPr txBox="1"/>
              <p:nvPr/>
            </p:nvSpPr>
            <p:spPr>
              <a:xfrm>
                <a:off x="8193588" y="5140972"/>
                <a:ext cx="649537" cy="369332"/>
              </a:xfrm>
              <a:prstGeom prst="rect">
                <a:avLst/>
              </a:prstGeom>
              <a:noFill/>
            </p:spPr>
            <p:txBody>
              <a:bodyPr wrap="none" rtlCol="0">
                <a:spAutoFit/>
              </a:bodyPr>
              <a:lstStyle/>
              <a:p>
                <a:r>
                  <a:rPr lang="en-US" dirty="0"/>
                  <a:t>Time</a:t>
                </a:r>
              </a:p>
            </p:txBody>
          </p:sp>
          <p:sp>
            <p:nvSpPr>
              <p:cNvPr id="6" name="TextBox 5">
                <a:extLst>
                  <a:ext uri="{FF2B5EF4-FFF2-40B4-BE49-F238E27FC236}">
                    <a16:creationId xmlns:a16="http://schemas.microsoft.com/office/drawing/2014/main" id="{8DA95A63-C3A6-6743-821A-2099243CB00D}"/>
                  </a:ext>
                </a:extLst>
              </p:cNvPr>
              <p:cNvSpPr txBox="1"/>
              <p:nvPr/>
            </p:nvSpPr>
            <p:spPr>
              <a:xfrm rot="16200000">
                <a:off x="6048507" y="3563171"/>
                <a:ext cx="704039" cy="369332"/>
              </a:xfrm>
              <a:prstGeom prst="rect">
                <a:avLst/>
              </a:prstGeom>
              <a:noFill/>
            </p:spPr>
            <p:txBody>
              <a:bodyPr wrap="none" rtlCol="0">
                <a:spAutoFit/>
              </a:bodyPr>
              <a:lstStyle/>
              <a:p>
                <a:r>
                  <a:rPr lang="en-US" dirty="0"/>
                  <a:t>Value</a:t>
                </a:r>
              </a:p>
            </p:txBody>
          </p:sp>
          <p:sp>
            <p:nvSpPr>
              <p:cNvPr id="7" name="Freeform 6">
                <a:extLst>
                  <a:ext uri="{FF2B5EF4-FFF2-40B4-BE49-F238E27FC236}">
                    <a16:creationId xmlns:a16="http://schemas.microsoft.com/office/drawing/2014/main" id="{7E5869E0-D92D-C247-A7E4-1CF7711D07A0}"/>
                  </a:ext>
                </a:extLst>
              </p:cNvPr>
              <p:cNvSpPr/>
              <p:nvPr/>
            </p:nvSpPr>
            <p:spPr>
              <a:xfrm>
                <a:off x="6797841" y="2538665"/>
                <a:ext cx="3441032" cy="2418347"/>
              </a:xfrm>
              <a:custGeom>
                <a:avLst/>
                <a:gdLst>
                  <a:gd name="connsiteX0" fmla="*/ 0 w 3441032"/>
                  <a:gd name="connsiteY0" fmla="*/ 0 h 2538663"/>
                  <a:gd name="connsiteX1" fmla="*/ 0 w 3441032"/>
                  <a:gd name="connsiteY1" fmla="*/ 2418347 h 2538663"/>
                  <a:gd name="connsiteX2" fmla="*/ 3441032 w 3441032"/>
                  <a:gd name="connsiteY2" fmla="*/ 2418347 h 2538663"/>
                  <a:gd name="connsiteX3" fmla="*/ 3441032 w 3441032"/>
                  <a:gd name="connsiteY3" fmla="*/ 2538663 h 2538663"/>
                  <a:gd name="connsiteX0" fmla="*/ 0 w 3633537"/>
                  <a:gd name="connsiteY0" fmla="*/ 0 h 2935706"/>
                  <a:gd name="connsiteX1" fmla="*/ 0 w 3633537"/>
                  <a:gd name="connsiteY1" fmla="*/ 2418347 h 2935706"/>
                  <a:gd name="connsiteX2" fmla="*/ 3441032 w 3633537"/>
                  <a:gd name="connsiteY2" fmla="*/ 2418347 h 2935706"/>
                  <a:gd name="connsiteX3" fmla="*/ 3633537 w 3633537"/>
                  <a:gd name="connsiteY3" fmla="*/ 2935706 h 2935706"/>
                  <a:gd name="connsiteX0" fmla="*/ 0 w 3441032"/>
                  <a:gd name="connsiteY0" fmla="*/ 0 h 2418347"/>
                  <a:gd name="connsiteX1" fmla="*/ 0 w 3441032"/>
                  <a:gd name="connsiteY1" fmla="*/ 2418347 h 2418347"/>
                  <a:gd name="connsiteX2" fmla="*/ 3441032 w 3441032"/>
                  <a:gd name="connsiteY2" fmla="*/ 2418347 h 2418347"/>
                </a:gdLst>
                <a:ahLst/>
                <a:cxnLst>
                  <a:cxn ang="0">
                    <a:pos x="connsiteX0" y="connsiteY0"/>
                  </a:cxn>
                  <a:cxn ang="0">
                    <a:pos x="connsiteX1" y="connsiteY1"/>
                  </a:cxn>
                  <a:cxn ang="0">
                    <a:pos x="connsiteX2" y="connsiteY2"/>
                  </a:cxn>
                </a:cxnLst>
                <a:rect l="l" t="t" r="r" b="b"/>
                <a:pathLst>
                  <a:path w="3441032" h="2418347">
                    <a:moveTo>
                      <a:pt x="0" y="0"/>
                    </a:moveTo>
                    <a:lnTo>
                      <a:pt x="0" y="2418347"/>
                    </a:lnTo>
                    <a:lnTo>
                      <a:pt x="3441032" y="2418347"/>
                    </a:lnTo>
                  </a:path>
                </a:pathLst>
              </a:cu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 name="Freeform 7">
                <a:extLst>
                  <a:ext uri="{FF2B5EF4-FFF2-40B4-BE49-F238E27FC236}">
                    <a16:creationId xmlns:a16="http://schemas.microsoft.com/office/drawing/2014/main" id="{A6295CFC-7E73-BA4B-A780-827E5D097D46}"/>
                  </a:ext>
                </a:extLst>
              </p:cNvPr>
              <p:cNvSpPr/>
              <p:nvPr/>
            </p:nvSpPr>
            <p:spPr>
              <a:xfrm>
                <a:off x="6785811" y="3236495"/>
                <a:ext cx="2033334" cy="1106586"/>
              </a:xfrm>
              <a:custGeom>
                <a:avLst/>
                <a:gdLst>
                  <a:gd name="connsiteX0" fmla="*/ 0 w 3477126"/>
                  <a:gd name="connsiteY0" fmla="*/ 1094873 h 1106586"/>
                  <a:gd name="connsiteX1" fmla="*/ 1900989 w 3477126"/>
                  <a:gd name="connsiteY1" fmla="*/ 950494 h 1106586"/>
                  <a:gd name="connsiteX2" fmla="*/ 3477126 w 3477126"/>
                  <a:gd name="connsiteY2" fmla="*/ 0 h 1106586"/>
                </a:gdLst>
                <a:ahLst/>
                <a:cxnLst>
                  <a:cxn ang="0">
                    <a:pos x="connsiteX0" y="connsiteY0"/>
                  </a:cxn>
                  <a:cxn ang="0">
                    <a:pos x="connsiteX1" y="connsiteY1"/>
                  </a:cxn>
                  <a:cxn ang="0">
                    <a:pos x="connsiteX2" y="connsiteY2"/>
                  </a:cxn>
                </a:cxnLst>
                <a:rect l="l" t="t" r="r" b="b"/>
                <a:pathLst>
                  <a:path w="3477126" h="1106586">
                    <a:moveTo>
                      <a:pt x="0" y="1094873"/>
                    </a:moveTo>
                    <a:cubicBezTo>
                      <a:pt x="660734" y="1113923"/>
                      <a:pt x="1321468" y="1132973"/>
                      <a:pt x="1900989" y="950494"/>
                    </a:cubicBezTo>
                    <a:cubicBezTo>
                      <a:pt x="2480510" y="768015"/>
                      <a:pt x="3210426" y="98258"/>
                      <a:pt x="3477126" y="0"/>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83C2031-D928-4F4D-887C-26BF216D05C8}"/>
                  </a:ext>
                </a:extLst>
              </p:cNvPr>
              <p:cNvSpPr txBox="1"/>
              <p:nvPr/>
            </p:nvSpPr>
            <p:spPr>
              <a:xfrm>
                <a:off x="9903524" y="3082005"/>
                <a:ext cx="1419727" cy="307777"/>
              </a:xfrm>
              <a:prstGeom prst="rect">
                <a:avLst/>
              </a:prstGeom>
              <a:noFill/>
            </p:spPr>
            <p:txBody>
              <a:bodyPr wrap="square" rtlCol="0">
                <a:spAutoFit/>
              </a:bodyPr>
              <a:lstStyle/>
              <a:p>
                <a:pPr algn="r"/>
                <a:r>
                  <a:rPr lang="en-US" sz="1400" dirty="0"/>
                  <a:t>Carbon price</a:t>
                </a:r>
              </a:p>
            </p:txBody>
          </p:sp>
        </p:grpSp>
        <p:cxnSp>
          <p:nvCxnSpPr>
            <p:cNvPr id="15" name="Straight Connector 14">
              <a:extLst>
                <a:ext uri="{FF2B5EF4-FFF2-40B4-BE49-F238E27FC236}">
                  <a16:creationId xmlns:a16="http://schemas.microsoft.com/office/drawing/2014/main" id="{483F26F4-740B-9240-B253-619E716C03EC}"/>
                </a:ext>
              </a:extLst>
            </p:cNvPr>
            <p:cNvCxnSpPr/>
            <p:nvPr/>
          </p:nvCxnSpPr>
          <p:spPr>
            <a:xfrm>
              <a:off x="4852770" y="3126602"/>
              <a:ext cx="141972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6035639-C09F-1E4A-A1CA-96C494803B9A}"/>
                </a:ext>
              </a:extLst>
            </p:cNvPr>
            <p:cNvCxnSpPr>
              <a:cxnSpLocks/>
            </p:cNvCxnSpPr>
            <p:nvPr/>
          </p:nvCxnSpPr>
          <p:spPr>
            <a:xfrm flipV="1">
              <a:off x="4877484" y="2335427"/>
              <a:ext cx="670700" cy="791175"/>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BA76F0B-AB63-F24D-973B-4D24FCF781B2}"/>
                </a:ext>
              </a:extLst>
            </p:cNvPr>
            <p:cNvCxnSpPr>
              <a:cxnSpLocks/>
            </p:cNvCxnSpPr>
            <p:nvPr/>
          </p:nvCxnSpPr>
          <p:spPr>
            <a:xfrm>
              <a:off x="2869509" y="3126001"/>
              <a:ext cx="2018063"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EBD9B02-1133-8E40-BD3E-7727E3482343}"/>
                </a:ext>
              </a:extLst>
            </p:cNvPr>
            <p:cNvSpPr txBox="1"/>
            <p:nvPr/>
          </p:nvSpPr>
          <p:spPr>
            <a:xfrm>
              <a:off x="1113381" y="2850942"/>
              <a:ext cx="1785064" cy="523220"/>
            </a:xfrm>
            <a:prstGeom prst="rect">
              <a:avLst/>
            </a:prstGeom>
            <a:noFill/>
          </p:spPr>
          <p:txBody>
            <a:bodyPr wrap="square" rtlCol="0">
              <a:spAutoFit/>
            </a:bodyPr>
            <a:lstStyle/>
            <a:p>
              <a:pPr algn="r"/>
              <a:r>
                <a:rPr lang="en-US" sz="1400" dirty="0"/>
                <a:t>Direct air capture and storage price</a:t>
              </a:r>
            </a:p>
          </p:txBody>
        </p:sp>
        <p:cxnSp>
          <p:nvCxnSpPr>
            <p:cNvPr id="24" name="Straight Connector 23">
              <a:extLst>
                <a:ext uri="{FF2B5EF4-FFF2-40B4-BE49-F238E27FC236}">
                  <a16:creationId xmlns:a16="http://schemas.microsoft.com/office/drawing/2014/main" id="{3493874E-4754-EA4B-8387-777899A6CF50}"/>
                </a:ext>
              </a:extLst>
            </p:cNvPr>
            <p:cNvCxnSpPr>
              <a:cxnSpLocks/>
            </p:cNvCxnSpPr>
            <p:nvPr/>
          </p:nvCxnSpPr>
          <p:spPr>
            <a:xfrm>
              <a:off x="4877484" y="3116412"/>
              <a:ext cx="0" cy="1730707"/>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5346799-9789-B24B-949E-74910AE7D095}"/>
                </a:ext>
              </a:extLst>
            </p:cNvPr>
            <p:cNvSpPr txBox="1"/>
            <p:nvPr/>
          </p:nvSpPr>
          <p:spPr>
            <a:xfrm>
              <a:off x="3684163" y="4817314"/>
              <a:ext cx="1785064" cy="307777"/>
            </a:xfrm>
            <a:prstGeom prst="rect">
              <a:avLst/>
            </a:prstGeom>
            <a:noFill/>
          </p:spPr>
          <p:txBody>
            <a:bodyPr wrap="square" rtlCol="0">
              <a:spAutoFit/>
            </a:bodyPr>
            <a:lstStyle/>
            <a:p>
              <a:pPr algn="r"/>
              <a:r>
                <a:rPr lang="en-US" sz="1400" dirty="0" err="1"/>
                <a:t>t</a:t>
              </a:r>
              <a:r>
                <a:rPr lang="en-US" sz="1400" baseline="-25000" dirty="0" err="1"/>
                <a:t>backstop</a:t>
              </a:r>
              <a:endParaRPr lang="en-US" sz="1400" baseline="-25000" dirty="0"/>
            </a:p>
          </p:txBody>
        </p:sp>
      </p:grpSp>
      <p:sp>
        <p:nvSpPr>
          <p:cNvPr id="28" name="TextBox 27">
            <a:extLst>
              <a:ext uri="{FF2B5EF4-FFF2-40B4-BE49-F238E27FC236}">
                <a16:creationId xmlns:a16="http://schemas.microsoft.com/office/drawing/2014/main" id="{39D21504-A144-CE43-9E41-4267B0A7F43F}"/>
              </a:ext>
            </a:extLst>
          </p:cNvPr>
          <p:cNvSpPr txBox="1"/>
          <p:nvPr/>
        </p:nvSpPr>
        <p:spPr>
          <a:xfrm>
            <a:off x="7387185" y="4052467"/>
            <a:ext cx="4044896" cy="830997"/>
          </a:xfrm>
          <a:prstGeom prst="rect">
            <a:avLst/>
          </a:prstGeom>
          <a:noFill/>
        </p:spPr>
        <p:txBody>
          <a:bodyPr wrap="square" rtlCol="0">
            <a:spAutoFit/>
          </a:bodyPr>
          <a:lstStyle/>
          <a:p>
            <a:r>
              <a:rPr lang="en-US" sz="2400" dirty="0"/>
              <a:t>How long until $</a:t>
            </a:r>
            <a:r>
              <a:rPr lang="en-US" sz="2400" baseline="-25000" dirty="0"/>
              <a:t>SCC</a:t>
            </a:r>
            <a:r>
              <a:rPr lang="en-US" sz="2400" dirty="0"/>
              <a:t> = $</a:t>
            </a:r>
            <a:r>
              <a:rPr lang="en-US" sz="2400" baseline="-25000" dirty="0"/>
              <a:t>DAC</a:t>
            </a:r>
            <a:r>
              <a:rPr lang="en-US" sz="2400" dirty="0"/>
              <a:t>? 10 years? 100? 1,000?</a:t>
            </a:r>
          </a:p>
        </p:txBody>
      </p:sp>
      <p:sp>
        <p:nvSpPr>
          <p:cNvPr id="29" name="TextBox 28">
            <a:extLst>
              <a:ext uri="{FF2B5EF4-FFF2-40B4-BE49-F238E27FC236}">
                <a16:creationId xmlns:a16="http://schemas.microsoft.com/office/drawing/2014/main" id="{0484E047-E7D3-DA49-AF03-0D4C9C26A7A6}"/>
              </a:ext>
            </a:extLst>
          </p:cNvPr>
          <p:cNvSpPr txBox="1"/>
          <p:nvPr/>
        </p:nvSpPr>
        <p:spPr>
          <a:xfrm>
            <a:off x="7228703" y="6364842"/>
            <a:ext cx="5350476" cy="461665"/>
          </a:xfrm>
          <a:prstGeom prst="rect">
            <a:avLst/>
          </a:prstGeom>
          <a:noFill/>
        </p:spPr>
        <p:txBody>
          <a:bodyPr wrap="square" rtlCol="0">
            <a:spAutoFit/>
          </a:bodyPr>
          <a:lstStyle/>
          <a:p>
            <a:r>
              <a:rPr lang="en-US" sz="1200" dirty="0"/>
              <a:t>Herzog, H., </a:t>
            </a:r>
            <a:r>
              <a:rPr lang="en-US" sz="1200" dirty="0" err="1"/>
              <a:t>Caldeira</a:t>
            </a:r>
            <a:r>
              <a:rPr lang="en-US" sz="1200" dirty="0"/>
              <a:t>, K. &amp; Reilly, J. An issue of permanence: Assessing the effectiveness of temporary carbon storage. </a:t>
            </a:r>
            <a:r>
              <a:rPr lang="en-US" sz="1200" i="1" dirty="0" err="1"/>
              <a:t>Clim</a:t>
            </a:r>
            <a:r>
              <a:rPr lang="en-US" sz="1200" i="1" dirty="0"/>
              <a:t>. Change</a:t>
            </a:r>
            <a:r>
              <a:rPr lang="en-US" sz="1200" dirty="0"/>
              <a:t> </a:t>
            </a:r>
            <a:r>
              <a:rPr lang="en-US" sz="1200" b="1" dirty="0"/>
              <a:t>59</a:t>
            </a:r>
            <a:r>
              <a:rPr lang="en-US" sz="1200" dirty="0"/>
              <a:t>, 293–310 (2003).</a:t>
            </a:r>
          </a:p>
        </p:txBody>
      </p:sp>
    </p:spTree>
    <p:extLst>
      <p:ext uri="{BB962C8B-B14F-4D97-AF65-F5344CB8AC3E}">
        <p14:creationId xmlns:p14="http://schemas.microsoft.com/office/powerpoint/2010/main" val="146788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4BF54-6EB6-5D42-BBD4-D64DCBE5A8C3}"/>
              </a:ext>
            </a:extLst>
          </p:cNvPr>
          <p:cNvSpPr>
            <a:spLocks noGrp="1"/>
          </p:cNvSpPr>
          <p:nvPr>
            <p:ph type="title"/>
          </p:nvPr>
        </p:nvSpPr>
        <p:spPr/>
        <p:txBody>
          <a:bodyPr/>
          <a:lstStyle/>
          <a:p>
            <a:r>
              <a:rPr lang="en-US" dirty="0"/>
              <a:t>Regulation through performance standards</a:t>
            </a:r>
          </a:p>
        </p:txBody>
      </p:sp>
      <p:sp>
        <p:nvSpPr>
          <p:cNvPr id="3" name="Content Placeholder 2">
            <a:extLst>
              <a:ext uri="{FF2B5EF4-FFF2-40B4-BE49-F238E27FC236}">
                <a16:creationId xmlns:a16="http://schemas.microsoft.com/office/drawing/2014/main" id="{8CB7FB1D-6CA8-CE45-9AEF-1CF362B6F001}"/>
              </a:ext>
            </a:extLst>
          </p:cNvPr>
          <p:cNvSpPr>
            <a:spLocks noGrp="1"/>
          </p:cNvSpPr>
          <p:nvPr>
            <p:ph idx="1"/>
          </p:nvPr>
        </p:nvSpPr>
        <p:spPr/>
        <p:txBody>
          <a:bodyPr/>
          <a:lstStyle/>
          <a:p>
            <a:r>
              <a:rPr lang="en-US" dirty="0"/>
              <a:t>Economists traditionally view market mechanisms as the most efficient way to manage emissions</a:t>
            </a:r>
          </a:p>
          <a:p>
            <a:r>
              <a:rPr lang="en-US" dirty="0"/>
              <a:t>However, these issues of verification, time, and leakage may not have an efficient market-based solution</a:t>
            </a:r>
          </a:p>
          <a:p>
            <a:r>
              <a:rPr lang="en-US" dirty="0"/>
              <a:t>This means that other regulations, such as “best available technology” or performance standards, may also play a substantial role.</a:t>
            </a:r>
          </a:p>
        </p:txBody>
      </p:sp>
    </p:spTree>
    <p:extLst>
      <p:ext uri="{BB962C8B-B14F-4D97-AF65-F5344CB8AC3E}">
        <p14:creationId xmlns:p14="http://schemas.microsoft.com/office/powerpoint/2010/main" val="3170914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679-6D27-4342-86E2-1AA78C2403BD}"/>
              </a:ext>
            </a:extLst>
          </p:cNvPr>
          <p:cNvSpPr>
            <a:spLocks noGrp="1"/>
          </p:cNvSpPr>
          <p:nvPr>
            <p:ph type="title"/>
          </p:nvPr>
        </p:nvSpPr>
        <p:spPr/>
        <p:txBody>
          <a:bodyPr/>
          <a:lstStyle/>
          <a:p>
            <a:r>
              <a:rPr lang="en-US" dirty="0"/>
              <a:t>Thought Experiment #1</a:t>
            </a:r>
          </a:p>
        </p:txBody>
      </p:sp>
      <p:pic>
        <p:nvPicPr>
          <p:cNvPr id="4" name="Picture 4" descr="Study Abroad in the United States | ISEP Study Abroad">
            <a:extLst>
              <a:ext uri="{FF2B5EF4-FFF2-40B4-BE49-F238E27FC236}">
                <a16:creationId xmlns:a16="http://schemas.microsoft.com/office/drawing/2014/main" id="{EB344FC6-2DDD-C24D-8F88-E27E5B8DC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205" y="2558296"/>
            <a:ext cx="4814994" cy="35309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0F899F8-4A39-9648-A297-C41D3E8EDD8A}"/>
              </a:ext>
            </a:extLst>
          </p:cNvPr>
          <p:cNvSpPr txBox="1"/>
          <p:nvPr/>
        </p:nvSpPr>
        <p:spPr>
          <a:xfrm>
            <a:off x="983264" y="1336644"/>
            <a:ext cx="10916293" cy="1200329"/>
          </a:xfrm>
          <a:prstGeom prst="rect">
            <a:avLst/>
          </a:prstGeom>
          <a:noFill/>
        </p:spPr>
        <p:txBody>
          <a:bodyPr wrap="square" rtlCol="0">
            <a:spAutoFit/>
          </a:bodyPr>
          <a:lstStyle/>
          <a:p>
            <a:r>
              <a:rPr lang="en-US" dirty="0"/>
              <a:t>A certain country does ocean injection of CO2 on coastal waters. This country signed a treaty regulating CO2 using annual  production-based emissions inventories. Injected CO2 will equilibrate with the atmosphere over the next few hundred years, pretty much entirely in international waters. How much credit, if any, should the country get for this injection?</a:t>
            </a:r>
          </a:p>
        </p:txBody>
      </p:sp>
      <p:pic>
        <p:nvPicPr>
          <p:cNvPr id="6" name="Graphic 5" descr="Smoking">
            <a:extLst>
              <a:ext uri="{FF2B5EF4-FFF2-40B4-BE49-F238E27FC236}">
                <a16:creationId xmlns:a16="http://schemas.microsoft.com/office/drawing/2014/main" id="{8F3D0CE4-366C-0345-9662-7AF5642C0E2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31757"/>
          <a:stretch/>
        </p:blipFill>
        <p:spPr>
          <a:xfrm rot="5400000" flipH="1">
            <a:off x="4325664" y="4379025"/>
            <a:ext cx="400449" cy="289931"/>
          </a:xfrm>
          <a:prstGeom prst="rect">
            <a:avLst/>
          </a:prstGeom>
        </p:spPr>
      </p:pic>
      <p:pic>
        <p:nvPicPr>
          <p:cNvPr id="8" name="Graphic 7" descr="Bubbles">
            <a:extLst>
              <a:ext uri="{FF2B5EF4-FFF2-40B4-BE49-F238E27FC236}">
                <a16:creationId xmlns:a16="http://schemas.microsoft.com/office/drawing/2014/main" id="{BB8FF570-B98F-644B-82CD-A3392CBAED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11803" y="3806163"/>
            <a:ext cx="514865" cy="514865"/>
          </a:xfrm>
          <a:prstGeom prst="rect">
            <a:avLst/>
          </a:prstGeom>
        </p:spPr>
      </p:pic>
      <p:pic>
        <p:nvPicPr>
          <p:cNvPr id="9" name="Graphic 8" descr="Bubbles">
            <a:extLst>
              <a:ext uri="{FF2B5EF4-FFF2-40B4-BE49-F238E27FC236}">
                <a16:creationId xmlns:a16="http://schemas.microsoft.com/office/drawing/2014/main" id="{94C5CA5D-AB70-6847-8243-05841115F2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3067" y="5263923"/>
            <a:ext cx="514865" cy="514865"/>
          </a:xfrm>
          <a:prstGeom prst="rect">
            <a:avLst/>
          </a:prstGeom>
        </p:spPr>
      </p:pic>
      <p:pic>
        <p:nvPicPr>
          <p:cNvPr id="10" name="Graphic 9" descr="Bubbles">
            <a:extLst>
              <a:ext uri="{FF2B5EF4-FFF2-40B4-BE49-F238E27FC236}">
                <a16:creationId xmlns:a16="http://schemas.microsoft.com/office/drawing/2014/main" id="{4D5B6BFE-D639-534D-A5A2-608E34539D0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47951" y="2796730"/>
            <a:ext cx="514865" cy="514865"/>
          </a:xfrm>
          <a:prstGeom prst="rect">
            <a:avLst/>
          </a:prstGeom>
        </p:spPr>
      </p:pic>
      <p:pic>
        <p:nvPicPr>
          <p:cNvPr id="11" name="Graphic 10" descr="Bubbles">
            <a:extLst>
              <a:ext uri="{FF2B5EF4-FFF2-40B4-BE49-F238E27FC236}">
                <a16:creationId xmlns:a16="http://schemas.microsoft.com/office/drawing/2014/main" id="{44BF646D-5C14-F14E-BAA9-9E6FC341BD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74765" y="5778788"/>
            <a:ext cx="514865" cy="514865"/>
          </a:xfrm>
          <a:prstGeom prst="rect">
            <a:avLst/>
          </a:prstGeom>
        </p:spPr>
      </p:pic>
      <p:pic>
        <p:nvPicPr>
          <p:cNvPr id="12" name="Graphic 11" descr="Bubbles">
            <a:extLst>
              <a:ext uri="{FF2B5EF4-FFF2-40B4-BE49-F238E27FC236}">
                <a16:creationId xmlns:a16="http://schemas.microsoft.com/office/drawing/2014/main" id="{F5810126-1FBB-3045-9F54-28D664C2E8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38935" y="4009125"/>
            <a:ext cx="514865" cy="514865"/>
          </a:xfrm>
          <a:prstGeom prst="rect">
            <a:avLst/>
          </a:prstGeom>
        </p:spPr>
      </p:pic>
    </p:spTree>
    <p:extLst>
      <p:ext uri="{BB962C8B-B14F-4D97-AF65-F5344CB8AC3E}">
        <p14:creationId xmlns:p14="http://schemas.microsoft.com/office/powerpoint/2010/main" val="2416867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C3250-BD6A-4243-BE2A-4903547D500E}"/>
              </a:ext>
            </a:extLst>
          </p:cNvPr>
          <p:cNvSpPr>
            <a:spLocks noGrp="1"/>
          </p:cNvSpPr>
          <p:nvPr>
            <p:ph type="title"/>
          </p:nvPr>
        </p:nvSpPr>
        <p:spPr/>
        <p:txBody>
          <a:bodyPr/>
          <a:lstStyle/>
          <a:p>
            <a:r>
              <a:rPr lang="en-US" dirty="0"/>
              <a:t>Thought Experiment #2</a:t>
            </a:r>
          </a:p>
        </p:txBody>
      </p:sp>
      <p:sp>
        <p:nvSpPr>
          <p:cNvPr id="4" name="TextBox 3">
            <a:extLst>
              <a:ext uri="{FF2B5EF4-FFF2-40B4-BE49-F238E27FC236}">
                <a16:creationId xmlns:a16="http://schemas.microsoft.com/office/drawing/2014/main" id="{B2C29062-EAA7-514A-B193-9D0877182BE5}"/>
              </a:ext>
            </a:extLst>
          </p:cNvPr>
          <p:cNvSpPr txBox="1"/>
          <p:nvPr/>
        </p:nvSpPr>
        <p:spPr>
          <a:xfrm>
            <a:off x="983264" y="1336644"/>
            <a:ext cx="10916293" cy="2031325"/>
          </a:xfrm>
          <a:prstGeom prst="rect">
            <a:avLst/>
          </a:prstGeom>
          <a:noFill/>
        </p:spPr>
        <p:txBody>
          <a:bodyPr wrap="square" rtlCol="0">
            <a:spAutoFit/>
          </a:bodyPr>
          <a:lstStyle/>
          <a:p>
            <a:r>
              <a:rPr lang="en-US" dirty="0"/>
              <a:t>A private company injected CO2 into a depleted oil reservoir and sells the negative emissions for a credit. When the reservoir is full, the company goes out of business. However, they improperly capped the wellhead, and much of the sequestered CO2 is released over the next 100 years. When and how would this leak be detected, if ever? Once detected, who is liable to fix it and pay for the released CO2? </a:t>
            </a:r>
          </a:p>
          <a:p>
            <a:endParaRPr lang="en-US" dirty="0"/>
          </a:p>
          <a:p>
            <a:r>
              <a:rPr lang="en-US" dirty="0"/>
              <a:t>What if the leak is elsewhere and caused due to an earthquake? What if that other location is over a border into another country, or offshore in international waters?</a:t>
            </a:r>
          </a:p>
        </p:txBody>
      </p:sp>
      <p:grpSp>
        <p:nvGrpSpPr>
          <p:cNvPr id="7" name="Group 6">
            <a:extLst>
              <a:ext uri="{FF2B5EF4-FFF2-40B4-BE49-F238E27FC236}">
                <a16:creationId xmlns:a16="http://schemas.microsoft.com/office/drawing/2014/main" id="{6EFAB6A5-4B11-E444-9CAD-9D3428FC7243}"/>
              </a:ext>
            </a:extLst>
          </p:cNvPr>
          <p:cNvGrpSpPr/>
          <p:nvPr/>
        </p:nvGrpSpPr>
        <p:grpSpPr>
          <a:xfrm>
            <a:off x="507290" y="3511814"/>
            <a:ext cx="6729194" cy="2462905"/>
            <a:chOff x="507290" y="3511814"/>
            <a:chExt cx="6729194" cy="2462905"/>
          </a:xfrm>
        </p:grpSpPr>
        <p:pic>
          <p:nvPicPr>
            <p:cNvPr id="5" name="Picture 2" descr="Diagram of carbon capture and sequestration show CO2 pipelines, coal beds, saline aquifers, oil and gas reservoirs, and salt beds">
              <a:extLst>
                <a:ext uri="{FF2B5EF4-FFF2-40B4-BE49-F238E27FC236}">
                  <a16:creationId xmlns:a16="http://schemas.microsoft.com/office/drawing/2014/main" id="{DE47CC72-ADDF-E348-9FD9-6DEBABDC1F8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55547"/>
            <a:stretch/>
          </p:blipFill>
          <p:spPr bwMode="auto">
            <a:xfrm>
              <a:off x="507290" y="4321028"/>
              <a:ext cx="6729194" cy="1653691"/>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Smoking">
              <a:extLst>
                <a:ext uri="{FF2B5EF4-FFF2-40B4-BE49-F238E27FC236}">
                  <a16:creationId xmlns:a16="http://schemas.microsoft.com/office/drawing/2014/main" id="{4D837033-7054-0B4A-8500-9A3307DF938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31757"/>
            <a:stretch/>
          </p:blipFill>
          <p:spPr>
            <a:xfrm flipH="1">
              <a:off x="3871887" y="3511814"/>
              <a:ext cx="1148379" cy="831443"/>
            </a:xfrm>
            <a:prstGeom prst="rect">
              <a:avLst/>
            </a:prstGeom>
          </p:spPr>
        </p:pic>
      </p:grpSp>
    </p:spTree>
    <p:extLst>
      <p:ext uri="{BB962C8B-B14F-4D97-AF65-F5344CB8AC3E}">
        <p14:creationId xmlns:p14="http://schemas.microsoft.com/office/powerpoint/2010/main" val="3155680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29603-2C39-DC4A-ACC5-65F38191FA58}"/>
              </a:ext>
            </a:extLst>
          </p:cNvPr>
          <p:cNvSpPr>
            <a:spLocks noGrp="1"/>
          </p:cNvSpPr>
          <p:nvPr>
            <p:ph type="title"/>
          </p:nvPr>
        </p:nvSpPr>
        <p:spPr/>
        <p:txBody>
          <a:bodyPr/>
          <a:lstStyle/>
          <a:p>
            <a:r>
              <a:rPr lang="en-US" dirty="0"/>
              <a:t>Summary</a:t>
            </a:r>
          </a:p>
        </p:txBody>
      </p:sp>
      <p:pic>
        <p:nvPicPr>
          <p:cNvPr id="4" name="Picture 2" descr="Paris Agreement COP24 update: everything you need to know | News and press  | PRI">
            <a:extLst>
              <a:ext uri="{FF2B5EF4-FFF2-40B4-BE49-F238E27FC236}">
                <a16:creationId xmlns:a16="http://schemas.microsoft.com/office/drawing/2014/main" id="{2E0AF88E-67A5-D240-9211-95C550B869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333"/>
          <a:stretch/>
        </p:blipFill>
        <p:spPr bwMode="auto">
          <a:xfrm>
            <a:off x="693601" y="1458458"/>
            <a:ext cx="5666009" cy="30844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2C73663-EDE4-1749-8E3B-43A0B618F9B3}"/>
              </a:ext>
            </a:extLst>
          </p:cNvPr>
          <p:cNvPicPr>
            <a:picLocks noChangeAspect="1"/>
          </p:cNvPicPr>
          <p:nvPr/>
        </p:nvPicPr>
        <p:blipFill>
          <a:blip r:embed="rId3"/>
          <a:stretch>
            <a:fillRect/>
          </a:stretch>
        </p:blipFill>
        <p:spPr>
          <a:xfrm>
            <a:off x="6504209" y="918638"/>
            <a:ext cx="4454049" cy="3272362"/>
          </a:xfrm>
          <a:prstGeom prst="rect">
            <a:avLst/>
          </a:prstGeom>
        </p:spPr>
      </p:pic>
      <p:pic>
        <p:nvPicPr>
          <p:cNvPr id="6" name="Picture 5">
            <a:extLst>
              <a:ext uri="{FF2B5EF4-FFF2-40B4-BE49-F238E27FC236}">
                <a16:creationId xmlns:a16="http://schemas.microsoft.com/office/drawing/2014/main" id="{551C7E14-CC84-2A41-8483-79C79A93933B}"/>
              </a:ext>
            </a:extLst>
          </p:cNvPr>
          <p:cNvPicPr>
            <a:picLocks noChangeAspect="1"/>
          </p:cNvPicPr>
          <p:nvPr/>
        </p:nvPicPr>
        <p:blipFill rotWithShape="1">
          <a:blip r:embed="rId4"/>
          <a:srcRect t="52766" r="48142"/>
          <a:stretch/>
        </p:blipFill>
        <p:spPr>
          <a:xfrm>
            <a:off x="693601" y="4638741"/>
            <a:ext cx="3527311" cy="1995016"/>
          </a:xfrm>
          <a:prstGeom prst="rect">
            <a:avLst/>
          </a:prstGeom>
        </p:spPr>
      </p:pic>
      <p:grpSp>
        <p:nvGrpSpPr>
          <p:cNvPr id="7" name="Group 6">
            <a:extLst>
              <a:ext uri="{FF2B5EF4-FFF2-40B4-BE49-F238E27FC236}">
                <a16:creationId xmlns:a16="http://schemas.microsoft.com/office/drawing/2014/main" id="{2059BC1B-433C-184F-8ACF-149AE1363288}"/>
              </a:ext>
            </a:extLst>
          </p:cNvPr>
          <p:cNvGrpSpPr/>
          <p:nvPr/>
        </p:nvGrpSpPr>
        <p:grpSpPr>
          <a:xfrm>
            <a:off x="4955723" y="4168089"/>
            <a:ext cx="6729194" cy="2462905"/>
            <a:chOff x="507290" y="3511814"/>
            <a:chExt cx="6729194" cy="2462905"/>
          </a:xfrm>
        </p:grpSpPr>
        <p:pic>
          <p:nvPicPr>
            <p:cNvPr id="8" name="Picture 2" descr="Diagram of carbon capture and sequestration show CO2 pipelines, coal beds, saline aquifers, oil and gas reservoirs, and salt beds">
              <a:extLst>
                <a:ext uri="{FF2B5EF4-FFF2-40B4-BE49-F238E27FC236}">
                  <a16:creationId xmlns:a16="http://schemas.microsoft.com/office/drawing/2014/main" id="{A3BFE716-97E8-0040-B95E-04DDDC674B7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55547"/>
            <a:stretch/>
          </p:blipFill>
          <p:spPr bwMode="auto">
            <a:xfrm>
              <a:off x="507290" y="4321028"/>
              <a:ext cx="6729194" cy="1653691"/>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Smoking">
              <a:extLst>
                <a:ext uri="{FF2B5EF4-FFF2-40B4-BE49-F238E27FC236}">
                  <a16:creationId xmlns:a16="http://schemas.microsoft.com/office/drawing/2014/main" id="{365EE28D-8280-5441-A2FE-8B344C711346}"/>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31757"/>
            <a:stretch/>
          </p:blipFill>
          <p:spPr>
            <a:xfrm flipH="1">
              <a:off x="3871887" y="3511814"/>
              <a:ext cx="1148379" cy="831443"/>
            </a:xfrm>
            <a:prstGeom prst="rect">
              <a:avLst/>
            </a:prstGeom>
          </p:spPr>
        </p:pic>
      </p:grpSp>
    </p:spTree>
    <p:extLst>
      <p:ext uri="{BB962C8B-B14F-4D97-AF65-F5344CB8AC3E}">
        <p14:creationId xmlns:p14="http://schemas.microsoft.com/office/powerpoint/2010/main" val="1924144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FCE65-F8F5-9C41-BB3C-AB83BAED748A}"/>
              </a:ext>
            </a:extLst>
          </p:cNvPr>
          <p:cNvSpPr>
            <a:spLocks noGrp="1"/>
          </p:cNvSpPr>
          <p:nvPr>
            <p:ph type="title"/>
          </p:nvPr>
        </p:nvSpPr>
        <p:spPr>
          <a:xfrm>
            <a:off x="949411" y="73230"/>
            <a:ext cx="10515600" cy="1325563"/>
          </a:xfrm>
        </p:spPr>
        <p:txBody>
          <a:bodyPr/>
          <a:lstStyle/>
          <a:p>
            <a:r>
              <a:rPr lang="en-US" dirty="0"/>
              <a:t>Climate policy requires measuring carbon</a:t>
            </a:r>
          </a:p>
        </p:txBody>
      </p:sp>
      <p:sp>
        <p:nvSpPr>
          <p:cNvPr id="4" name="TextBox 3">
            <a:extLst>
              <a:ext uri="{FF2B5EF4-FFF2-40B4-BE49-F238E27FC236}">
                <a16:creationId xmlns:a16="http://schemas.microsoft.com/office/drawing/2014/main" id="{5350A3D6-2E8A-C540-A0C6-22339927AE6E}"/>
              </a:ext>
            </a:extLst>
          </p:cNvPr>
          <p:cNvSpPr txBox="1"/>
          <p:nvPr/>
        </p:nvSpPr>
        <p:spPr>
          <a:xfrm>
            <a:off x="469232" y="1153461"/>
            <a:ext cx="2933945" cy="461665"/>
          </a:xfrm>
          <a:prstGeom prst="rect">
            <a:avLst/>
          </a:prstGeom>
          <a:noFill/>
        </p:spPr>
        <p:txBody>
          <a:bodyPr wrap="none" rtlCol="0">
            <a:spAutoFit/>
          </a:bodyPr>
          <a:lstStyle/>
          <a:p>
            <a:r>
              <a:rPr lang="en-US" sz="2400" dirty="0"/>
              <a:t>International Treaties:</a:t>
            </a:r>
          </a:p>
        </p:txBody>
      </p:sp>
      <p:pic>
        <p:nvPicPr>
          <p:cNvPr id="1026" name="Picture 2" descr="Paris Agreement COP24 update: everything you need to know | News and press  | PRI">
            <a:extLst>
              <a:ext uri="{FF2B5EF4-FFF2-40B4-BE49-F238E27FC236}">
                <a16:creationId xmlns:a16="http://schemas.microsoft.com/office/drawing/2014/main" id="{1E4C8350-87AB-5042-AD04-67EE0B2B7E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333"/>
          <a:stretch/>
        </p:blipFill>
        <p:spPr bwMode="auto">
          <a:xfrm>
            <a:off x="6736056" y="1371957"/>
            <a:ext cx="5666009" cy="30844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ris Climate Agreement | Pages | WWF">
            <a:extLst>
              <a:ext uri="{FF2B5EF4-FFF2-40B4-BE49-F238E27FC236}">
                <a16:creationId xmlns:a16="http://schemas.microsoft.com/office/drawing/2014/main" id="{CA574504-A677-FB46-A63C-DE1CC7BC77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9780"/>
          <a:stretch/>
        </p:blipFill>
        <p:spPr bwMode="auto">
          <a:xfrm>
            <a:off x="5960326" y="1503639"/>
            <a:ext cx="1156043" cy="21557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02-16 – The Kyoto Protocol">
            <a:extLst>
              <a:ext uri="{FF2B5EF4-FFF2-40B4-BE49-F238E27FC236}">
                <a16:creationId xmlns:a16="http://schemas.microsoft.com/office/drawing/2014/main" id="{3027ABD5-9B2C-FD44-930D-0DA142F49E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53" t="10895" r="6580" b="52433"/>
          <a:stretch/>
        </p:blipFill>
        <p:spPr bwMode="auto">
          <a:xfrm>
            <a:off x="305424" y="1630418"/>
            <a:ext cx="5150521" cy="213023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C5F23D01-ECD2-CC4C-8AE5-C3A683513021}"/>
              </a:ext>
            </a:extLst>
          </p:cNvPr>
          <p:cNvGrpSpPr/>
          <p:nvPr/>
        </p:nvGrpSpPr>
        <p:grpSpPr>
          <a:xfrm>
            <a:off x="150952" y="4260908"/>
            <a:ext cx="6965417" cy="2573839"/>
            <a:chOff x="150952" y="4260908"/>
            <a:chExt cx="6965417" cy="2573839"/>
          </a:xfrm>
        </p:grpSpPr>
        <p:sp>
          <p:nvSpPr>
            <p:cNvPr id="5" name="TextBox 4">
              <a:extLst>
                <a:ext uri="{FF2B5EF4-FFF2-40B4-BE49-F238E27FC236}">
                  <a16:creationId xmlns:a16="http://schemas.microsoft.com/office/drawing/2014/main" id="{F84E7C6E-765A-9941-833B-6A5A4093F4E1}"/>
                </a:ext>
              </a:extLst>
            </p:cNvPr>
            <p:cNvSpPr txBox="1"/>
            <p:nvPr/>
          </p:nvSpPr>
          <p:spPr>
            <a:xfrm>
              <a:off x="150952" y="4287367"/>
              <a:ext cx="2082621" cy="461665"/>
            </a:xfrm>
            <a:prstGeom prst="rect">
              <a:avLst/>
            </a:prstGeom>
            <a:noFill/>
          </p:spPr>
          <p:txBody>
            <a:bodyPr wrap="none" rtlCol="0">
              <a:spAutoFit/>
            </a:bodyPr>
            <a:lstStyle/>
            <a:p>
              <a:r>
                <a:rPr lang="en-US" sz="2400" dirty="0"/>
                <a:t>Carbon Pricing:</a:t>
              </a:r>
            </a:p>
          </p:txBody>
        </p:sp>
        <p:pic>
          <p:nvPicPr>
            <p:cNvPr id="1032" name="Picture 8">
              <a:extLst>
                <a:ext uri="{FF2B5EF4-FFF2-40B4-BE49-F238E27FC236}">
                  <a16:creationId xmlns:a16="http://schemas.microsoft.com/office/drawing/2014/main" id="{C56B32A6-4121-E644-9B52-BD5E03383A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9866" y="4260908"/>
              <a:ext cx="4866503" cy="25738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4935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1B1E5-7139-3C4E-8FBA-E3FB74772F2B}"/>
              </a:ext>
            </a:extLst>
          </p:cNvPr>
          <p:cNvSpPr>
            <a:spLocks noGrp="1"/>
          </p:cNvSpPr>
          <p:nvPr>
            <p:ph type="title"/>
          </p:nvPr>
        </p:nvSpPr>
        <p:spPr>
          <a:xfrm>
            <a:off x="838200" y="216621"/>
            <a:ext cx="10515600" cy="1325563"/>
          </a:xfrm>
        </p:spPr>
        <p:txBody>
          <a:bodyPr/>
          <a:lstStyle/>
          <a:p>
            <a:r>
              <a:rPr lang="en-US" dirty="0"/>
              <a:t>Measure what you care about: CO2 in the atmosphere</a:t>
            </a:r>
          </a:p>
        </p:txBody>
      </p:sp>
      <p:pic>
        <p:nvPicPr>
          <p:cNvPr id="4" name="Picture 10" descr="https://upload.wikimedia.org/wikipedia/commons/thumb/c/c5/Mauna_Loa_CO2_monthly_mean_concentration.svg/500px-Mauna_Loa_CO2_monthly_mean_concentration.svg.png">
            <a:extLst>
              <a:ext uri="{FF2B5EF4-FFF2-40B4-BE49-F238E27FC236}">
                <a16:creationId xmlns:a16="http://schemas.microsoft.com/office/drawing/2014/main" id="{06CFBA03-A116-B047-8949-B615A9244D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12" y="1542184"/>
            <a:ext cx="5315816" cy="53158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ile:Carbon cycle.jpg">
            <a:extLst>
              <a:ext uri="{FF2B5EF4-FFF2-40B4-BE49-F238E27FC236}">
                <a16:creationId xmlns:a16="http://schemas.microsoft.com/office/drawing/2014/main" id="{C5C50A88-D850-E44C-AAB2-85F430A98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72" y="1773383"/>
            <a:ext cx="6035628" cy="50846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BA13FC-F47C-8745-871D-BC7A5E179CC3}"/>
              </a:ext>
            </a:extLst>
          </p:cNvPr>
          <p:cNvSpPr txBox="1"/>
          <p:nvPr/>
        </p:nvSpPr>
        <p:spPr>
          <a:xfrm>
            <a:off x="6154016" y="1127052"/>
            <a:ext cx="5334000" cy="646331"/>
          </a:xfrm>
          <a:prstGeom prst="rect">
            <a:avLst/>
          </a:prstGeom>
          <a:noFill/>
        </p:spPr>
        <p:txBody>
          <a:bodyPr wrap="square" rtlCol="0">
            <a:spAutoFit/>
          </a:bodyPr>
          <a:lstStyle/>
          <a:p>
            <a:r>
              <a:rPr lang="en-US" dirty="0"/>
              <a:t>But the relationship between emissions and atmospheric CO2 is complex:</a:t>
            </a:r>
          </a:p>
        </p:txBody>
      </p:sp>
    </p:spTree>
    <p:extLst>
      <p:ext uri="{BB962C8B-B14F-4D97-AF65-F5344CB8AC3E}">
        <p14:creationId xmlns:p14="http://schemas.microsoft.com/office/powerpoint/2010/main" val="2814243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13AE3-6B42-B24D-875C-32F525AF9879}"/>
              </a:ext>
            </a:extLst>
          </p:cNvPr>
          <p:cNvSpPr>
            <a:spLocks noGrp="1"/>
          </p:cNvSpPr>
          <p:nvPr>
            <p:ph type="title"/>
          </p:nvPr>
        </p:nvSpPr>
        <p:spPr/>
        <p:txBody>
          <a:bodyPr/>
          <a:lstStyle/>
          <a:p>
            <a:r>
              <a:rPr lang="en-US" dirty="0"/>
              <a:t>Accurate top-down emissions measurements are hard, usually only 5-15% accuracy</a:t>
            </a:r>
          </a:p>
        </p:txBody>
      </p:sp>
      <p:pic>
        <p:nvPicPr>
          <p:cNvPr id="4" name="Picture 3">
            <a:extLst>
              <a:ext uri="{FF2B5EF4-FFF2-40B4-BE49-F238E27FC236}">
                <a16:creationId xmlns:a16="http://schemas.microsoft.com/office/drawing/2014/main" id="{F2B830B0-707A-D34F-9CCB-4A8E2D74567C}"/>
              </a:ext>
            </a:extLst>
          </p:cNvPr>
          <p:cNvPicPr>
            <a:picLocks noChangeAspect="1"/>
          </p:cNvPicPr>
          <p:nvPr/>
        </p:nvPicPr>
        <p:blipFill rotWithShape="1">
          <a:blip r:embed="rId2"/>
          <a:srcRect t="804" b="1437"/>
          <a:stretch/>
        </p:blipFill>
        <p:spPr>
          <a:xfrm>
            <a:off x="138546" y="1579418"/>
            <a:ext cx="6092063" cy="4544291"/>
          </a:xfrm>
          <a:prstGeom prst="rect">
            <a:avLst/>
          </a:prstGeom>
        </p:spPr>
      </p:pic>
      <p:sp>
        <p:nvSpPr>
          <p:cNvPr id="5" name="TextBox 4">
            <a:extLst>
              <a:ext uri="{FF2B5EF4-FFF2-40B4-BE49-F238E27FC236}">
                <a16:creationId xmlns:a16="http://schemas.microsoft.com/office/drawing/2014/main" id="{AFB26903-51B9-8E44-AF4C-02129DD1C109}"/>
              </a:ext>
            </a:extLst>
          </p:cNvPr>
          <p:cNvSpPr txBox="1"/>
          <p:nvPr/>
        </p:nvSpPr>
        <p:spPr>
          <a:xfrm>
            <a:off x="55416" y="6388964"/>
            <a:ext cx="3911863" cy="461665"/>
          </a:xfrm>
          <a:prstGeom prst="rect">
            <a:avLst/>
          </a:prstGeom>
          <a:noFill/>
        </p:spPr>
        <p:txBody>
          <a:bodyPr wrap="square" rtlCol="0">
            <a:spAutoFit/>
          </a:bodyPr>
          <a:lstStyle/>
          <a:p>
            <a:r>
              <a:rPr lang="en-US" sz="1200" dirty="0">
                <a:effectLst/>
              </a:rPr>
              <a:t>Peters, G. P. </a:t>
            </a:r>
            <a:r>
              <a:rPr lang="en-US" sz="1200" i="1" dirty="0">
                <a:effectLst/>
              </a:rPr>
              <a:t>et al.</a:t>
            </a:r>
            <a:r>
              <a:rPr lang="en-US" sz="1200" dirty="0">
                <a:effectLst/>
              </a:rPr>
              <a:t> Towards real-time verification of CO2 emissions. </a:t>
            </a:r>
            <a:r>
              <a:rPr lang="en-US" sz="1200" i="1" dirty="0">
                <a:effectLst/>
              </a:rPr>
              <a:t>Nature Climate Change</a:t>
            </a:r>
            <a:r>
              <a:rPr lang="en-US" sz="1200" dirty="0">
                <a:effectLst/>
              </a:rPr>
              <a:t> </a:t>
            </a:r>
            <a:r>
              <a:rPr lang="en-US" sz="1200" b="1" dirty="0">
                <a:effectLst/>
              </a:rPr>
              <a:t>7</a:t>
            </a:r>
            <a:r>
              <a:rPr lang="en-US" sz="1200" dirty="0">
                <a:effectLst/>
              </a:rPr>
              <a:t>, 848–850 (2017).</a:t>
            </a:r>
          </a:p>
        </p:txBody>
      </p:sp>
      <p:pic>
        <p:nvPicPr>
          <p:cNvPr id="6" name="Picture 5">
            <a:extLst>
              <a:ext uri="{FF2B5EF4-FFF2-40B4-BE49-F238E27FC236}">
                <a16:creationId xmlns:a16="http://schemas.microsoft.com/office/drawing/2014/main" id="{AD300F83-AB02-524A-9B23-766F8317CFC6}"/>
              </a:ext>
            </a:extLst>
          </p:cNvPr>
          <p:cNvPicPr>
            <a:picLocks noChangeAspect="1"/>
          </p:cNvPicPr>
          <p:nvPr/>
        </p:nvPicPr>
        <p:blipFill>
          <a:blip r:embed="rId3"/>
          <a:stretch>
            <a:fillRect/>
          </a:stretch>
        </p:blipFill>
        <p:spPr>
          <a:xfrm>
            <a:off x="6349037" y="1690688"/>
            <a:ext cx="5704417" cy="4191000"/>
          </a:xfrm>
          <a:prstGeom prst="rect">
            <a:avLst/>
          </a:prstGeom>
        </p:spPr>
      </p:pic>
    </p:spTree>
    <p:extLst>
      <p:ext uri="{BB962C8B-B14F-4D97-AF65-F5344CB8AC3E}">
        <p14:creationId xmlns:p14="http://schemas.microsoft.com/office/powerpoint/2010/main" val="1966472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62E21-12BD-7440-9892-80D5E11BCB60}"/>
              </a:ext>
            </a:extLst>
          </p:cNvPr>
          <p:cNvSpPr>
            <a:spLocks noGrp="1"/>
          </p:cNvSpPr>
          <p:nvPr>
            <p:ph type="title"/>
          </p:nvPr>
        </p:nvSpPr>
        <p:spPr>
          <a:xfrm>
            <a:off x="563418" y="185737"/>
            <a:ext cx="10515600" cy="1325563"/>
          </a:xfrm>
        </p:spPr>
        <p:txBody>
          <a:bodyPr/>
          <a:lstStyle/>
          <a:p>
            <a:r>
              <a:rPr lang="en-US" dirty="0"/>
              <a:t>Example: 2020 Wildfire emissions in CA surpass annual power sector emissions</a:t>
            </a:r>
          </a:p>
        </p:txBody>
      </p:sp>
      <p:pic>
        <p:nvPicPr>
          <p:cNvPr id="4" name="Picture 3">
            <a:extLst>
              <a:ext uri="{FF2B5EF4-FFF2-40B4-BE49-F238E27FC236}">
                <a16:creationId xmlns:a16="http://schemas.microsoft.com/office/drawing/2014/main" id="{F8FA0B81-660E-E641-8933-1B3E21D08F2C}"/>
              </a:ext>
            </a:extLst>
          </p:cNvPr>
          <p:cNvPicPr>
            <a:picLocks noChangeAspect="1"/>
          </p:cNvPicPr>
          <p:nvPr/>
        </p:nvPicPr>
        <p:blipFill>
          <a:blip r:embed="rId2"/>
          <a:stretch>
            <a:fillRect/>
          </a:stretch>
        </p:blipFill>
        <p:spPr>
          <a:xfrm>
            <a:off x="5576785" y="2578101"/>
            <a:ext cx="6624167" cy="4279900"/>
          </a:xfrm>
          <a:prstGeom prst="rect">
            <a:avLst/>
          </a:prstGeom>
        </p:spPr>
      </p:pic>
      <p:pic>
        <p:nvPicPr>
          <p:cNvPr id="4100" name="Picture 4" descr="What's expected for the 2020 California wildfire season? | AccuWeather">
            <a:extLst>
              <a:ext uri="{FF2B5EF4-FFF2-40B4-BE49-F238E27FC236}">
                <a16:creationId xmlns:a16="http://schemas.microsoft.com/office/drawing/2014/main" id="{24ED6A4B-C059-F944-B542-C3076835CF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83" r="19865"/>
          <a:stretch/>
        </p:blipFill>
        <p:spPr bwMode="auto">
          <a:xfrm>
            <a:off x="0" y="2479965"/>
            <a:ext cx="5576785" cy="4378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43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FB096-3709-424C-B8A6-274E7C2B2031}"/>
              </a:ext>
            </a:extLst>
          </p:cNvPr>
          <p:cNvSpPr>
            <a:spLocks noGrp="1"/>
          </p:cNvSpPr>
          <p:nvPr>
            <p:ph type="title"/>
          </p:nvPr>
        </p:nvSpPr>
        <p:spPr>
          <a:xfrm>
            <a:off x="30027" y="-40326"/>
            <a:ext cx="11940300" cy="1325563"/>
          </a:xfrm>
        </p:spPr>
        <p:txBody>
          <a:bodyPr>
            <a:noAutofit/>
          </a:bodyPr>
          <a:lstStyle/>
          <a:p>
            <a:r>
              <a:rPr lang="en-US" dirty="0"/>
              <a:t>A network of </a:t>
            </a:r>
            <a:r>
              <a:rPr lang="en-US" baseline="30000" dirty="0"/>
              <a:t>14</a:t>
            </a:r>
            <a:r>
              <a:rPr lang="en-US" dirty="0"/>
              <a:t>CO</a:t>
            </a:r>
            <a:r>
              <a:rPr lang="en-US" baseline="-25000" dirty="0"/>
              <a:t>2</a:t>
            </a:r>
            <a:r>
              <a:rPr lang="en-US" dirty="0"/>
              <a:t> sensors offer promise of better emissions measurement</a:t>
            </a:r>
          </a:p>
        </p:txBody>
      </p:sp>
      <p:pic>
        <p:nvPicPr>
          <p:cNvPr id="7170" name="Picture 2" descr="How Carbon-14 Dating Works | HowStuffWorks">
            <a:extLst>
              <a:ext uri="{FF2B5EF4-FFF2-40B4-BE49-F238E27FC236}">
                <a16:creationId xmlns:a16="http://schemas.microsoft.com/office/drawing/2014/main" id="{35DAE9F2-C7BF-254A-9A75-7CB5751F3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27" y="1162364"/>
            <a:ext cx="3797090" cy="56956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495C1F8-43E1-AE41-8DFB-8FFB40EC9129}"/>
              </a:ext>
            </a:extLst>
          </p:cNvPr>
          <p:cNvPicPr>
            <a:picLocks noChangeAspect="1"/>
          </p:cNvPicPr>
          <p:nvPr/>
        </p:nvPicPr>
        <p:blipFill>
          <a:blip r:embed="rId3"/>
          <a:stretch>
            <a:fillRect/>
          </a:stretch>
        </p:blipFill>
        <p:spPr>
          <a:xfrm>
            <a:off x="4764072" y="1959779"/>
            <a:ext cx="6801851" cy="4223677"/>
          </a:xfrm>
          <a:prstGeom prst="rect">
            <a:avLst/>
          </a:prstGeom>
        </p:spPr>
      </p:pic>
      <p:sp>
        <p:nvSpPr>
          <p:cNvPr id="4" name="TextBox 3">
            <a:extLst>
              <a:ext uri="{FF2B5EF4-FFF2-40B4-BE49-F238E27FC236}">
                <a16:creationId xmlns:a16="http://schemas.microsoft.com/office/drawing/2014/main" id="{AA1F4F7B-4F78-3347-BE3B-964D8C0A5BCA}"/>
              </a:ext>
            </a:extLst>
          </p:cNvPr>
          <p:cNvSpPr txBox="1"/>
          <p:nvPr/>
        </p:nvSpPr>
        <p:spPr>
          <a:xfrm>
            <a:off x="6372839" y="1590447"/>
            <a:ext cx="3584315" cy="369332"/>
          </a:xfrm>
          <a:prstGeom prst="rect">
            <a:avLst/>
          </a:prstGeom>
          <a:noFill/>
        </p:spPr>
        <p:txBody>
          <a:bodyPr wrap="none" rtlCol="0">
            <a:spAutoFit/>
          </a:bodyPr>
          <a:lstStyle/>
          <a:p>
            <a:r>
              <a:rPr lang="en-US" dirty="0"/>
              <a:t>Modeled CO2 Monitoring Locations:</a:t>
            </a:r>
          </a:p>
        </p:txBody>
      </p:sp>
    </p:spTree>
    <p:extLst>
      <p:ext uri="{BB962C8B-B14F-4D97-AF65-F5344CB8AC3E}">
        <p14:creationId xmlns:p14="http://schemas.microsoft.com/office/powerpoint/2010/main" val="4099785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66857-F126-B74D-B523-6B23D7F432BA}"/>
              </a:ext>
            </a:extLst>
          </p:cNvPr>
          <p:cNvSpPr>
            <a:spLocks noGrp="1"/>
          </p:cNvSpPr>
          <p:nvPr>
            <p:ph type="title"/>
          </p:nvPr>
        </p:nvSpPr>
        <p:spPr/>
        <p:txBody>
          <a:bodyPr/>
          <a:lstStyle/>
          <a:p>
            <a:r>
              <a:rPr lang="en-US" dirty="0"/>
              <a:t>This network can measure CO2 emissions to ~1% accuracy annually</a:t>
            </a:r>
          </a:p>
        </p:txBody>
      </p:sp>
      <p:pic>
        <p:nvPicPr>
          <p:cNvPr id="4" name="Picture 3">
            <a:extLst>
              <a:ext uri="{FF2B5EF4-FFF2-40B4-BE49-F238E27FC236}">
                <a16:creationId xmlns:a16="http://schemas.microsoft.com/office/drawing/2014/main" id="{8286AF45-40E9-F44C-8C61-93B05087FD37}"/>
              </a:ext>
            </a:extLst>
          </p:cNvPr>
          <p:cNvPicPr>
            <a:picLocks noChangeAspect="1"/>
          </p:cNvPicPr>
          <p:nvPr/>
        </p:nvPicPr>
        <p:blipFill>
          <a:blip r:embed="rId2"/>
          <a:stretch>
            <a:fillRect/>
          </a:stretch>
        </p:blipFill>
        <p:spPr>
          <a:xfrm>
            <a:off x="1567101" y="1669678"/>
            <a:ext cx="5951854" cy="4357325"/>
          </a:xfrm>
          <a:prstGeom prst="rect">
            <a:avLst/>
          </a:prstGeom>
        </p:spPr>
      </p:pic>
      <p:pic>
        <p:nvPicPr>
          <p:cNvPr id="5" name="Picture 4">
            <a:extLst>
              <a:ext uri="{FF2B5EF4-FFF2-40B4-BE49-F238E27FC236}">
                <a16:creationId xmlns:a16="http://schemas.microsoft.com/office/drawing/2014/main" id="{AF6BF9EC-45DF-0B49-ADBC-1F516409AD0A}"/>
              </a:ext>
            </a:extLst>
          </p:cNvPr>
          <p:cNvPicPr>
            <a:picLocks noChangeAspect="1"/>
          </p:cNvPicPr>
          <p:nvPr/>
        </p:nvPicPr>
        <p:blipFill rotWithShape="1">
          <a:blip r:embed="rId3"/>
          <a:srcRect r="66304"/>
          <a:stretch/>
        </p:blipFill>
        <p:spPr>
          <a:xfrm>
            <a:off x="7867371" y="1654098"/>
            <a:ext cx="3486429" cy="4675065"/>
          </a:xfrm>
          <a:prstGeom prst="rect">
            <a:avLst/>
          </a:prstGeom>
        </p:spPr>
      </p:pic>
      <p:sp>
        <p:nvSpPr>
          <p:cNvPr id="6" name="TextBox 5">
            <a:extLst>
              <a:ext uri="{FF2B5EF4-FFF2-40B4-BE49-F238E27FC236}">
                <a16:creationId xmlns:a16="http://schemas.microsoft.com/office/drawing/2014/main" id="{D23D0B1F-BDF7-E84F-9837-86303089AE7F}"/>
              </a:ext>
            </a:extLst>
          </p:cNvPr>
          <p:cNvSpPr txBox="1"/>
          <p:nvPr/>
        </p:nvSpPr>
        <p:spPr>
          <a:xfrm>
            <a:off x="1865914" y="6027003"/>
            <a:ext cx="4626160" cy="830997"/>
          </a:xfrm>
          <a:prstGeom prst="rect">
            <a:avLst/>
          </a:prstGeom>
          <a:noFill/>
        </p:spPr>
        <p:txBody>
          <a:bodyPr wrap="square" rtlCol="0">
            <a:spAutoFit/>
          </a:bodyPr>
          <a:lstStyle/>
          <a:p>
            <a:r>
              <a:rPr lang="en-US" sz="1200" dirty="0" err="1">
                <a:effectLst/>
              </a:rPr>
              <a:t>Basu</a:t>
            </a:r>
            <a:r>
              <a:rPr lang="en-US" sz="1200" dirty="0">
                <a:effectLst/>
              </a:rPr>
              <a:t>, S., Miller, J. B. &amp; Lehman, S. Separation of </a:t>
            </a:r>
            <a:r>
              <a:rPr lang="en-US" sz="1200" dirty="0" err="1">
                <a:effectLst/>
              </a:rPr>
              <a:t>biospheric</a:t>
            </a:r>
            <a:r>
              <a:rPr lang="en-US" sz="1200" dirty="0">
                <a:effectLst/>
              </a:rPr>
              <a:t> and fossil fuel fluxes of CO2 by atmospheric inversion of CO2 and 14CO2 measurements: Observation System Simulations. </a:t>
            </a:r>
            <a:r>
              <a:rPr lang="en-US" sz="1200" i="1" dirty="0">
                <a:effectLst/>
              </a:rPr>
              <a:t>Atmos. Chem. Phys.</a:t>
            </a:r>
            <a:r>
              <a:rPr lang="en-US" sz="1200" dirty="0">
                <a:effectLst/>
              </a:rPr>
              <a:t> </a:t>
            </a:r>
            <a:r>
              <a:rPr lang="en-US" sz="1200" b="1" dirty="0">
                <a:effectLst/>
              </a:rPr>
              <a:t>16</a:t>
            </a:r>
            <a:r>
              <a:rPr lang="en-US" sz="1200" dirty="0">
                <a:effectLst/>
              </a:rPr>
              <a:t>, 5665–5683 (2016).</a:t>
            </a:r>
          </a:p>
        </p:txBody>
      </p:sp>
    </p:spTree>
    <p:extLst>
      <p:ext uri="{BB962C8B-B14F-4D97-AF65-F5344CB8AC3E}">
        <p14:creationId xmlns:p14="http://schemas.microsoft.com/office/powerpoint/2010/main" val="2677934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5E741-6F04-9642-8369-7F8BEDC715C2}"/>
              </a:ext>
            </a:extLst>
          </p:cNvPr>
          <p:cNvSpPr>
            <a:spLocks noGrp="1"/>
          </p:cNvSpPr>
          <p:nvPr>
            <p:ph type="title"/>
          </p:nvPr>
        </p:nvSpPr>
        <p:spPr/>
        <p:txBody>
          <a:bodyPr/>
          <a:lstStyle/>
          <a:p>
            <a:r>
              <a:rPr lang="en-US" dirty="0"/>
              <a:t>Bottom-up accounting is hard for other reasons</a:t>
            </a:r>
          </a:p>
        </p:txBody>
      </p:sp>
      <p:pic>
        <p:nvPicPr>
          <p:cNvPr id="4098" name="Picture 2" descr="China Maps: Maps of China, Province Maps, City maps, China Map Travel">
            <a:extLst>
              <a:ext uri="{FF2B5EF4-FFF2-40B4-BE49-F238E27FC236}">
                <a16:creationId xmlns:a16="http://schemas.microsoft.com/office/drawing/2014/main" id="{6D963F7A-5134-7042-864B-F429E0929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149" y="2407598"/>
            <a:ext cx="4578478" cy="278326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tudy Abroad in the United States | ISEP Study Abroad">
            <a:extLst>
              <a:ext uri="{FF2B5EF4-FFF2-40B4-BE49-F238E27FC236}">
                <a16:creationId xmlns:a16="http://schemas.microsoft.com/office/drawing/2014/main" id="{EB9A73B5-E43A-BF47-9C9B-C21E97F1E4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1394" y="2675237"/>
            <a:ext cx="3430457" cy="2515630"/>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Factory">
            <a:extLst>
              <a:ext uri="{FF2B5EF4-FFF2-40B4-BE49-F238E27FC236}">
                <a16:creationId xmlns:a16="http://schemas.microsoft.com/office/drawing/2014/main" id="{0929F8AC-D52E-094C-85F3-13737FD257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39545" y="3297195"/>
            <a:ext cx="1206843" cy="1206843"/>
          </a:xfrm>
          <a:prstGeom prst="rect">
            <a:avLst/>
          </a:prstGeom>
        </p:spPr>
      </p:pic>
      <p:pic>
        <p:nvPicPr>
          <p:cNvPr id="7" name="Graphic 6" descr="Car">
            <a:extLst>
              <a:ext uri="{FF2B5EF4-FFF2-40B4-BE49-F238E27FC236}">
                <a16:creationId xmlns:a16="http://schemas.microsoft.com/office/drawing/2014/main" id="{4FB8016F-D46F-4A40-835C-953C4F294B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98107" y="3589638"/>
            <a:ext cx="914400" cy="914400"/>
          </a:xfrm>
          <a:prstGeom prst="rect">
            <a:avLst/>
          </a:prstGeom>
        </p:spPr>
      </p:pic>
      <p:pic>
        <p:nvPicPr>
          <p:cNvPr id="9" name="Graphic 8" descr="Smoking">
            <a:extLst>
              <a:ext uri="{FF2B5EF4-FFF2-40B4-BE49-F238E27FC236}">
                <a16:creationId xmlns:a16="http://schemas.microsoft.com/office/drawing/2014/main" id="{0D685369-059F-A542-8280-9FB272525B09}"/>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31757"/>
          <a:stretch/>
        </p:blipFill>
        <p:spPr>
          <a:xfrm>
            <a:off x="1764378" y="2842055"/>
            <a:ext cx="914400" cy="624016"/>
          </a:xfrm>
          <a:prstGeom prst="rect">
            <a:avLst/>
          </a:prstGeom>
        </p:spPr>
      </p:pic>
      <p:pic>
        <p:nvPicPr>
          <p:cNvPr id="11" name="Graphic 10" descr="Tugboat">
            <a:extLst>
              <a:ext uri="{FF2B5EF4-FFF2-40B4-BE49-F238E27FC236}">
                <a16:creationId xmlns:a16="http://schemas.microsoft.com/office/drawing/2014/main" id="{A7F5A1AE-D4D1-9B4F-A835-9EFC7E9BCA6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21555" y="2785048"/>
            <a:ext cx="1609179" cy="1609179"/>
          </a:xfrm>
          <a:prstGeom prst="rect">
            <a:avLst/>
          </a:prstGeom>
        </p:spPr>
      </p:pic>
      <p:pic>
        <p:nvPicPr>
          <p:cNvPr id="15" name="Graphic 14" descr="Smoking">
            <a:extLst>
              <a:ext uri="{FF2B5EF4-FFF2-40B4-BE49-F238E27FC236}">
                <a16:creationId xmlns:a16="http://schemas.microsoft.com/office/drawing/2014/main" id="{1462C273-3E22-7442-804C-FD2CF35262F3}"/>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b="31757"/>
          <a:stretch/>
        </p:blipFill>
        <p:spPr>
          <a:xfrm rot="5400000" flipV="1">
            <a:off x="8551088" y="3167597"/>
            <a:ext cx="914400" cy="616510"/>
          </a:xfrm>
          <a:prstGeom prst="rect">
            <a:avLst/>
          </a:prstGeom>
        </p:spPr>
      </p:pic>
    </p:spTree>
    <p:extLst>
      <p:ext uri="{BB962C8B-B14F-4D97-AF65-F5344CB8AC3E}">
        <p14:creationId xmlns:p14="http://schemas.microsoft.com/office/powerpoint/2010/main" val="418255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937 3.7037E-7 L 0.24218 3.7037E-7 " pathEditMode="relative" ptsTypes="AA">
                                      <p:cBhvr>
                                        <p:cTn id="14" dur="2000" fill="hold"/>
                                        <p:tgtEl>
                                          <p:spTgt spid="11"/>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3.95833E-6 0.00092 L 0.23567 0.00092 " pathEditMode="relative" ptsTypes="AA">
                                      <p:cBhvr>
                                        <p:cTn id="16" dur="2000" fill="hold"/>
                                        <p:tgtEl>
                                          <p:spTgt spid="7"/>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23567 0.00092 L 0.4733 -0.03611 " pathEditMode="relative" ptsTypes="AA">
                                      <p:cBhvr>
                                        <p:cTn id="20" dur="2000" fill="hold"/>
                                        <p:tgtEl>
                                          <p:spTgt spid="7"/>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1671A-A1A1-A542-B481-1B87042899F5}"/>
              </a:ext>
            </a:extLst>
          </p:cNvPr>
          <p:cNvSpPr>
            <a:spLocks noGrp="1"/>
          </p:cNvSpPr>
          <p:nvPr>
            <p:ph type="title"/>
          </p:nvPr>
        </p:nvSpPr>
        <p:spPr>
          <a:xfrm>
            <a:off x="144378" y="282116"/>
            <a:ext cx="5037965" cy="1325563"/>
          </a:xfrm>
        </p:spPr>
        <p:txBody>
          <a:bodyPr>
            <a:normAutofit fontScale="90000"/>
          </a:bodyPr>
          <a:lstStyle/>
          <a:p>
            <a:r>
              <a:rPr lang="en-US" dirty="0"/>
              <a:t>Bottom up accounting: production vs. consumption</a:t>
            </a:r>
          </a:p>
        </p:txBody>
      </p:sp>
      <p:graphicFrame>
        <p:nvGraphicFramePr>
          <p:cNvPr id="4" name="Table 3">
            <a:extLst>
              <a:ext uri="{FF2B5EF4-FFF2-40B4-BE49-F238E27FC236}">
                <a16:creationId xmlns:a16="http://schemas.microsoft.com/office/drawing/2014/main" id="{6AFFFBDD-02B7-A848-891E-97624A6FFE41}"/>
              </a:ext>
            </a:extLst>
          </p:cNvPr>
          <p:cNvGraphicFramePr>
            <a:graphicFrameLocks noGrp="1"/>
          </p:cNvGraphicFramePr>
          <p:nvPr>
            <p:extLst>
              <p:ext uri="{D42A27DB-BD31-4B8C-83A1-F6EECF244321}">
                <p14:modId xmlns:p14="http://schemas.microsoft.com/office/powerpoint/2010/main" val="1767462887"/>
              </p:ext>
            </p:extLst>
          </p:nvPr>
        </p:nvGraphicFramePr>
        <p:xfrm>
          <a:off x="4925670" y="1"/>
          <a:ext cx="7266330" cy="6858001"/>
        </p:xfrm>
        <a:graphic>
          <a:graphicData uri="http://schemas.openxmlformats.org/drawingml/2006/table">
            <a:tbl>
              <a:tblPr firstRow="1" firstCol="1">
                <a:tableStyleId>{08FB837D-C827-4EFA-A057-4D05807E0F7C}</a:tableStyleId>
              </a:tblPr>
              <a:tblGrid>
                <a:gridCol w="2397889">
                  <a:extLst>
                    <a:ext uri="{9D8B030D-6E8A-4147-A177-3AD203B41FA5}">
                      <a16:colId xmlns:a16="http://schemas.microsoft.com/office/drawing/2014/main" val="1732393755"/>
                    </a:ext>
                  </a:extLst>
                </a:gridCol>
                <a:gridCol w="2397889">
                  <a:extLst>
                    <a:ext uri="{9D8B030D-6E8A-4147-A177-3AD203B41FA5}">
                      <a16:colId xmlns:a16="http://schemas.microsoft.com/office/drawing/2014/main" val="2051675057"/>
                    </a:ext>
                  </a:extLst>
                </a:gridCol>
                <a:gridCol w="2470552">
                  <a:extLst>
                    <a:ext uri="{9D8B030D-6E8A-4147-A177-3AD203B41FA5}">
                      <a16:colId xmlns:a16="http://schemas.microsoft.com/office/drawing/2014/main" val="3353750476"/>
                    </a:ext>
                  </a:extLst>
                </a:gridCol>
              </a:tblGrid>
              <a:tr h="362461">
                <a:tc>
                  <a:txBody>
                    <a:bodyPr/>
                    <a:lstStyle/>
                    <a:p>
                      <a:pPr algn="r"/>
                      <a:r>
                        <a:rPr lang="en-US" sz="1800" dirty="0"/>
                        <a:t>Criteria </a:t>
                      </a:r>
                      <a:endParaRPr lang="en-US" sz="1800" b="1" dirty="0"/>
                    </a:p>
                  </a:txBody>
                  <a:tcPr marL="31305" marR="31305" marT="15652" marB="15652" anchor="ctr"/>
                </a:tc>
                <a:tc>
                  <a:txBody>
                    <a:bodyPr/>
                    <a:lstStyle/>
                    <a:p>
                      <a:pPr algn="r"/>
                      <a:r>
                        <a:rPr lang="en-US" sz="1800" dirty="0"/>
                        <a:t>Production-based NEI </a:t>
                      </a:r>
                      <a:endParaRPr lang="en-US" sz="1800" b="1" dirty="0"/>
                    </a:p>
                  </a:txBody>
                  <a:tcPr marL="31305" marR="31305" marT="15652" marB="15652" anchor="ctr"/>
                </a:tc>
                <a:tc>
                  <a:txBody>
                    <a:bodyPr/>
                    <a:lstStyle/>
                    <a:p>
                      <a:pPr algn="r"/>
                      <a:r>
                        <a:rPr lang="en-US" sz="1800" dirty="0"/>
                        <a:t>Consumption-based NEI </a:t>
                      </a:r>
                      <a:endParaRPr lang="en-US" sz="1800" b="1" dirty="0"/>
                    </a:p>
                  </a:txBody>
                  <a:tcPr marL="31305" marR="31305" marT="15652" marB="15652" anchor="ctr"/>
                </a:tc>
                <a:extLst>
                  <a:ext uri="{0D108BD9-81ED-4DB2-BD59-A6C34878D82A}">
                    <a16:rowId xmlns:a16="http://schemas.microsoft.com/office/drawing/2014/main" val="3221054430"/>
                  </a:ext>
                </a:extLst>
              </a:tr>
              <a:tr h="362461">
                <a:tc>
                  <a:txBody>
                    <a:bodyPr/>
                    <a:lstStyle/>
                    <a:p>
                      <a:pPr algn="r"/>
                      <a:r>
                        <a:rPr lang="en-US" sz="1800" dirty="0"/>
                        <a:t>Emissions covered</a:t>
                      </a:r>
                      <a:endParaRPr lang="en-US" sz="1800" b="1" dirty="0"/>
                    </a:p>
                  </a:txBody>
                  <a:tcPr marL="31305" marR="31305" marT="15652" marB="15652" anchor="ctr"/>
                </a:tc>
                <a:tc>
                  <a:txBody>
                    <a:bodyPr/>
                    <a:lstStyle/>
                    <a:p>
                      <a:pPr algn="ctr"/>
                      <a:r>
                        <a:rPr lang="en-US" sz="1800" dirty="0"/>
                        <a:t>Administered territory</a:t>
                      </a:r>
                    </a:p>
                  </a:txBody>
                  <a:tcPr marL="31305" marR="31305" marT="15652" marB="15652" anchor="ctr"/>
                </a:tc>
                <a:tc>
                  <a:txBody>
                    <a:bodyPr/>
                    <a:lstStyle/>
                    <a:p>
                      <a:pPr algn="ctr"/>
                      <a:r>
                        <a:rPr lang="en-US" sz="1800"/>
                        <a:t>Global </a:t>
                      </a:r>
                    </a:p>
                  </a:txBody>
                  <a:tcPr marL="31305" marR="31305" marT="15652" marB="15652" anchor="ctr"/>
                </a:tc>
                <a:extLst>
                  <a:ext uri="{0D108BD9-81ED-4DB2-BD59-A6C34878D82A}">
                    <a16:rowId xmlns:a16="http://schemas.microsoft.com/office/drawing/2014/main" val="3272445797"/>
                  </a:ext>
                </a:extLst>
              </a:tr>
              <a:tr h="362461">
                <a:tc>
                  <a:txBody>
                    <a:bodyPr/>
                    <a:lstStyle/>
                    <a:p>
                      <a:pPr algn="r"/>
                      <a:r>
                        <a:rPr lang="en-US" sz="1800"/>
                        <a:t>Allocation</a:t>
                      </a:r>
                      <a:endParaRPr lang="en-US" sz="1800" b="1"/>
                    </a:p>
                  </a:txBody>
                  <a:tcPr marL="31305" marR="31305" marT="15652" marB="15652" anchor="ctr"/>
                </a:tc>
                <a:tc>
                  <a:txBody>
                    <a:bodyPr/>
                    <a:lstStyle/>
                    <a:p>
                      <a:pPr algn="ctr"/>
                      <a:r>
                        <a:rPr lang="en-US" sz="1800"/>
                        <a:t>Domestic production</a:t>
                      </a:r>
                    </a:p>
                  </a:txBody>
                  <a:tcPr marL="31305" marR="31305" marT="15652" marB="15652" anchor="ctr"/>
                </a:tc>
                <a:tc>
                  <a:txBody>
                    <a:bodyPr/>
                    <a:lstStyle/>
                    <a:p>
                      <a:pPr algn="ctr"/>
                      <a:r>
                        <a:rPr lang="en-US" sz="1800"/>
                        <a:t>Domestic consumption </a:t>
                      </a:r>
                    </a:p>
                  </a:txBody>
                  <a:tcPr marL="31305" marR="31305" marT="15652" marB="15652" anchor="ctr"/>
                </a:tc>
                <a:extLst>
                  <a:ext uri="{0D108BD9-81ED-4DB2-BD59-A6C34878D82A}">
                    <a16:rowId xmlns:a16="http://schemas.microsoft.com/office/drawing/2014/main" val="1458297166"/>
                  </a:ext>
                </a:extLst>
              </a:tr>
              <a:tr h="671489">
                <a:tc>
                  <a:txBody>
                    <a:bodyPr/>
                    <a:lstStyle/>
                    <a:p>
                      <a:pPr algn="r"/>
                      <a:r>
                        <a:rPr lang="en-US" sz="1800"/>
                        <a:t>Allocation of trade</a:t>
                      </a:r>
                      <a:endParaRPr lang="en-US" sz="1800" b="1"/>
                    </a:p>
                  </a:txBody>
                  <a:tcPr marL="31305" marR="31305" marT="15652" marB="15652" anchor="ctr"/>
                </a:tc>
                <a:tc>
                  <a:txBody>
                    <a:bodyPr/>
                    <a:lstStyle/>
                    <a:p>
                      <a:pPr algn="ctr"/>
                      <a:r>
                        <a:rPr lang="en-US" sz="1800" dirty="0"/>
                        <a:t>Includes exports, not imports</a:t>
                      </a:r>
                    </a:p>
                  </a:txBody>
                  <a:tcPr marL="31305" marR="31305" marT="15652" marB="15652" anchor="ctr"/>
                </a:tc>
                <a:tc>
                  <a:txBody>
                    <a:bodyPr/>
                    <a:lstStyle/>
                    <a:p>
                      <a:pPr algn="ctr"/>
                      <a:r>
                        <a:rPr lang="en-US" sz="1800"/>
                        <a:t>Includes imports, not exports </a:t>
                      </a:r>
                    </a:p>
                  </a:txBody>
                  <a:tcPr marL="31305" marR="31305" marT="15652" marB="15652" anchor="ctr"/>
                </a:tc>
                <a:extLst>
                  <a:ext uri="{0D108BD9-81ED-4DB2-BD59-A6C34878D82A}">
                    <a16:rowId xmlns:a16="http://schemas.microsoft.com/office/drawing/2014/main" val="3103396852"/>
                  </a:ext>
                </a:extLst>
              </a:tr>
              <a:tr h="989111">
                <a:tc>
                  <a:txBody>
                    <a:bodyPr/>
                    <a:lstStyle/>
                    <a:p>
                      <a:pPr algn="r"/>
                      <a:r>
                        <a:rPr lang="en-US" sz="1800" dirty="0"/>
                        <a:t>Mitigation focus</a:t>
                      </a:r>
                      <a:endParaRPr lang="en-US" sz="1800" b="1" dirty="0"/>
                    </a:p>
                  </a:txBody>
                  <a:tcPr marL="31305" marR="31305" marT="15652" marB="15652" anchor="ctr"/>
                </a:tc>
                <a:tc>
                  <a:txBody>
                    <a:bodyPr/>
                    <a:lstStyle/>
                    <a:p>
                      <a:pPr algn="ctr"/>
                      <a:r>
                        <a:rPr lang="en-US" sz="1800" dirty="0"/>
                        <a:t>Domestic activities including exports</a:t>
                      </a:r>
                    </a:p>
                  </a:txBody>
                  <a:tcPr marL="31305" marR="31305" marT="15652" marB="15652" anchor="ctr"/>
                </a:tc>
                <a:tc>
                  <a:txBody>
                    <a:bodyPr/>
                    <a:lstStyle/>
                    <a:p>
                      <a:pPr algn="ctr"/>
                      <a:r>
                        <a:rPr lang="en-US" sz="1800"/>
                        <a:t>Domestic activities and imports (exports excluded) </a:t>
                      </a:r>
                    </a:p>
                  </a:txBody>
                  <a:tcPr marL="31305" marR="31305" marT="15652" marB="15652" anchor="ctr"/>
                </a:tc>
                <a:extLst>
                  <a:ext uri="{0D108BD9-81ED-4DB2-BD59-A6C34878D82A}">
                    <a16:rowId xmlns:a16="http://schemas.microsoft.com/office/drawing/2014/main" val="3473667507"/>
                  </a:ext>
                </a:extLst>
              </a:tr>
              <a:tr h="671489">
                <a:tc>
                  <a:txBody>
                    <a:bodyPr/>
                    <a:lstStyle/>
                    <a:p>
                      <a:pPr algn="r"/>
                      <a:r>
                        <a:rPr lang="en-US" sz="1800"/>
                        <a:t>Comparability</a:t>
                      </a:r>
                      <a:endParaRPr lang="en-US" sz="1800" b="1"/>
                    </a:p>
                  </a:txBody>
                  <a:tcPr marL="31305" marR="31305" marT="15652" marB="15652" anchor="ctr"/>
                </a:tc>
                <a:tc>
                  <a:txBody>
                    <a:bodyPr/>
                    <a:lstStyle/>
                    <a:p>
                      <a:pPr algn="ctr"/>
                      <a:r>
                        <a:rPr lang="en-US" sz="1800" dirty="0"/>
                        <a:t>Consistent with GDP</a:t>
                      </a:r>
                    </a:p>
                  </a:txBody>
                  <a:tcPr marL="31305" marR="31305" marT="15652" marB="15652" anchor="ctr"/>
                </a:tc>
                <a:tc>
                  <a:txBody>
                    <a:bodyPr/>
                    <a:lstStyle/>
                    <a:p>
                      <a:pPr algn="ctr"/>
                      <a:r>
                        <a:rPr lang="en-US" sz="1800" dirty="0"/>
                        <a:t>Consistent with national consumption </a:t>
                      </a:r>
                    </a:p>
                  </a:txBody>
                  <a:tcPr marL="31305" marR="31305" marT="15652" marB="15652" anchor="ctr"/>
                </a:tc>
                <a:extLst>
                  <a:ext uri="{0D108BD9-81ED-4DB2-BD59-A6C34878D82A}">
                    <a16:rowId xmlns:a16="http://schemas.microsoft.com/office/drawing/2014/main" val="3083070781"/>
                  </a:ext>
                </a:extLst>
              </a:tr>
              <a:tr h="671489">
                <a:tc>
                  <a:txBody>
                    <a:bodyPr/>
                    <a:lstStyle/>
                    <a:p>
                      <a:pPr algn="r"/>
                      <a:r>
                        <a:rPr lang="en-US" sz="1800"/>
                        <a:t>Consistent with trade policy</a:t>
                      </a:r>
                      <a:endParaRPr lang="en-US" sz="1800" b="1"/>
                    </a:p>
                  </a:txBody>
                  <a:tcPr marL="31305" marR="31305" marT="15652" marB="15652" anchor="ctr"/>
                </a:tc>
                <a:tc>
                  <a:txBody>
                    <a:bodyPr/>
                    <a:lstStyle/>
                    <a:p>
                      <a:pPr algn="ctr"/>
                      <a:r>
                        <a:rPr lang="en-US" sz="1800"/>
                        <a:t>No</a:t>
                      </a:r>
                    </a:p>
                  </a:txBody>
                  <a:tcPr marL="31305" marR="31305" marT="15652" marB="15652" anchor="ctr"/>
                </a:tc>
                <a:tc>
                  <a:txBody>
                    <a:bodyPr/>
                    <a:lstStyle/>
                    <a:p>
                      <a:pPr algn="ctr"/>
                      <a:r>
                        <a:rPr lang="en-US" sz="1800" dirty="0"/>
                        <a:t>Yes </a:t>
                      </a:r>
                    </a:p>
                  </a:txBody>
                  <a:tcPr marL="31305" marR="31305" marT="15652" marB="15652" anchor="ctr"/>
                </a:tc>
                <a:extLst>
                  <a:ext uri="{0D108BD9-81ED-4DB2-BD59-A6C34878D82A}">
                    <a16:rowId xmlns:a16="http://schemas.microsoft.com/office/drawing/2014/main" val="3470181970"/>
                  </a:ext>
                </a:extLst>
              </a:tr>
              <a:tr h="671489">
                <a:tc>
                  <a:txBody>
                    <a:bodyPr/>
                    <a:lstStyle/>
                    <a:p>
                      <a:pPr algn="r"/>
                      <a:r>
                        <a:rPr lang="en-US" sz="1800" dirty="0"/>
                        <a:t>Annex I emissions coverage</a:t>
                      </a:r>
                      <a:endParaRPr lang="en-US" sz="1800" b="1" dirty="0"/>
                    </a:p>
                  </a:txBody>
                  <a:tcPr marL="31305" marR="31305" marT="15652" marB="15652" anchor="ctr"/>
                </a:tc>
                <a:tc>
                  <a:txBody>
                    <a:bodyPr/>
                    <a:lstStyle/>
                    <a:p>
                      <a:pPr algn="ctr"/>
                      <a:r>
                        <a:rPr lang="en-US" sz="1800"/>
                        <a:t>Lower</a:t>
                      </a:r>
                    </a:p>
                  </a:txBody>
                  <a:tcPr marL="31305" marR="31305" marT="15652" marB="15652" anchor="ctr"/>
                </a:tc>
                <a:tc>
                  <a:txBody>
                    <a:bodyPr/>
                    <a:lstStyle/>
                    <a:p>
                      <a:pPr algn="ctr"/>
                      <a:r>
                        <a:rPr lang="en-US" sz="1800"/>
                        <a:t>Higher </a:t>
                      </a:r>
                    </a:p>
                  </a:txBody>
                  <a:tcPr marL="31305" marR="31305" marT="15652" marB="15652" anchor="ctr"/>
                </a:tc>
                <a:extLst>
                  <a:ext uri="{0D108BD9-81ED-4DB2-BD59-A6C34878D82A}">
                    <a16:rowId xmlns:a16="http://schemas.microsoft.com/office/drawing/2014/main" val="2747932469"/>
                  </a:ext>
                </a:extLst>
              </a:tr>
              <a:tr h="353867">
                <a:tc>
                  <a:txBody>
                    <a:bodyPr/>
                    <a:lstStyle/>
                    <a:p>
                      <a:pPr algn="r"/>
                      <a:r>
                        <a:rPr lang="en-US" sz="1800" dirty="0"/>
                        <a:t>Complexity</a:t>
                      </a:r>
                      <a:endParaRPr lang="en-US" sz="1800" b="1" dirty="0"/>
                    </a:p>
                  </a:txBody>
                  <a:tcPr marL="31305" marR="31305" marT="15652" marB="15652" anchor="ctr"/>
                </a:tc>
                <a:tc>
                  <a:txBody>
                    <a:bodyPr/>
                    <a:lstStyle/>
                    <a:p>
                      <a:pPr algn="ctr"/>
                      <a:r>
                        <a:rPr lang="en-US" sz="1800"/>
                        <a:t>Low</a:t>
                      </a:r>
                    </a:p>
                  </a:txBody>
                  <a:tcPr marL="31305" marR="31305" marT="15652" marB="15652" anchor="ctr"/>
                </a:tc>
                <a:tc>
                  <a:txBody>
                    <a:bodyPr/>
                    <a:lstStyle/>
                    <a:p>
                      <a:pPr algn="ctr"/>
                      <a:r>
                        <a:rPr lang="en-US" sz="1800"/>
                        <a:t>High </a:t>
                      </a:r>
                    </a:p>
                  </a:txBody>
                  <a:tcPr marL="31305" marR="31305" marT="15652" marB="15652" anchor="ctr"/>
                </a:tc>
                <a:extLst>
                  <a:ext uri="{0D108BD9-81ED-4DB2-BD59-A6C34878D82A}">
                    <a16:rowId xmlns:a16="http://schemas.microsoft.com/office/drawing/2014/main" val="1616352496"/>
                  </a:ext>
                </a:extLst>
              </a:tr>
              <a:tr h="353867">
                <a:tc>
                  <a:txBody>
                    <a:bodyPr/>
                    <a:lstStyle/>
                    <a:p>
                      <a:pPr algn="r"/>
                      <a:r>
                        <a:rPr lang="en-US" sz="1800" dirty="0"/>
                        <a:t>Transparency</a:t>
                      </a:r>
                      <a:endParaRPr lang="en-US" sz="1800" b="1" dirty="0"/>
                    </a:p>
                  </a:txBody>
                  <a:tcPr marL="31305" marR="31305" marT="15652" marB="15652" anchor="ctr"/>
                </a:tc>
                <a:tc>
                  <a:txBody>
                    <a:bodyPr/>
                    <a:lstStyle/>
                    <a:p>
                      <a:pPr algn="ctr"/>
                      <a:r>
                        <a:rPr lang="en-US" sz="1800"/>
                        <a:t>High</a:t>
                      </a:r>
                    </a:p>
                  </a:txBody>
                  <a:tcPr marL="31305" marR="31305" marT="15652" marB="15652" anchor="ctr"/>
                </a:tc>
                <a:tc>
                  <a:txBody>
                    <a:bodyPr/>
                    <a:lstStyle/>
                    <a:p>
                      <a:pPr algn="ctr"/>
                      <a:r>
                        <a:rPr lang="en-US" sz="1800"/>
                        <a:t>Low </a:t>
                      </a:r>
                    </a:p>
                  </a:txBody>
                  <a:tcPr marL="31305" marR="31305" marT="15652" marB="15652" anchor="ctr"/>
                </a:tc>
                <a:extLst>
                  <a:ext uri="{0D108BD9-81ED-4DB2-BD59-A6C34878D82A}">
                    <a16:rowId xmlns:a16="http://schemas.microsoft.com/office/drawing/2014/main" val="826014287"/>
                  </a:ext>
                </a:extLst>
              </a:tr>
              <a:tr h="353867">
                <a:tc>
                  <a:txBody>
                    <a:bodyPr/>
                    <a:lstStyle/>
                    <a:p>
                      <a:pPr algn="r"/>
                      <a:r>
                        <a:rPr lang="en-US" sz="1800" dirty="0"/>
                        <a:t>Uncertainty</a:t>
                      </a:r>
                      <a:endParaRPr lang="en-US" sz="1800" b="1" dirty="0"/>
                    </a:p>
                  </a:txBody>
                  <a:tcPr marL="31305" marR="31305" marT="15652" marB="15652" anchor="ctr"/>
                </a:tc>
                <a:tc>
                  <a:txBody>
                    <a:bodyPr/>
                    <a:lstStyle/>
                    <a:p>
                      <a:pPr algn="ctr"/>
                      <a:r>
                        <a:rPr lang="en-US" sz="1800"/>
                        <a:t>Lower</a:t>
                      </a:r>
                    </a:p>
                  </a:txBody>
                  <a:tcPr marL="31305" marR="31305" marT="15652" marB="15652" anchor="ctr"/>
                </a:tc>
                <a:tc>
                  <a:txBody>
                    <a:bodyPr/>
                    <a:lstStyle/>
                    <a:p>
                      <a:pPr algn="ctr"/>
                      <a:r>
                        <a:rPr lang="en-US" sz="1800"/>
                        <a:t>Higher </a:t>
                      </a:r>
                    </a:p>
                  </a:txBody>
                  <a:tcPr marL="31305" marR="31305" marT="15652" marB="15652" anchor="ctr"/>
                </a:tc>
                <a:extLst>
                  <a:ext uri="{0D108BD9-81ED-4DB2-BD59-A6C34878D82A}">
                    <a16:rowId xmlns:a16="http://schemas.microsoft.com/office/drawing/2014/main" val="360307346"/>
                  </a:ext>
                </a:extLst>
              </a:tr>
              <a:tr h="671489">
                <a:tc>
                  <a:txBody>
                    <a:bodyPr/>
                    <a:lstStyle/>
                    <a:p>
                      <a:pPr algn="r"/>
                      <a:r>
                        <a:rPr lang="en-US" sz="1800"/>
                        <a:t>Current country coverage</a:t>
                      </a:r>
                      <a:endParaRPr lang="en-US" sz="1800" b="1"/>
                    </a:p>
                  </a:txBody>
                  <a:tcPr marL="31305" marR="31305" marT="15652" marB="15652" anchor="ctr"/>
                </a:tc>
                <a:tc>
                  <a:txBody>
                    <a:bodyPr/>
                    <a:lstStyle/>
                    <a:p>
                      <a:pPr algn="ctr"/>
                      <a:r>
                        <a:rPr lang="en-US" sz="1800"/>
                        <a:t>Relatively high</a:t>
                      </a:r>
                    </a:p>
                  </a:txBody>
                  <a:tcPr marL="31305" marR="31305" marT="15652" marB="15652" anchor="ctr"/>
                </a:tc>
                <a:tc>
                  <a:txBody>
                    <a:bodyPr/>
                    <a:lstStyle/>
                    <a:p>
                      <a:pPr algn="ctr"/>
                      <a:r>
                        <a:rPr lang="en-US" sz="1800" dirty="0"/>
                        <a:t>Low with current data </a:t>
                      </a:r>
                    </a:p>
                  </a:txBody>
                  <a:tcPr marL="31305" marR="31305" marT="15652" marB="15652" anchor="ctr"/>
                </a:tc>
                <a:extLst>
                  <a:ext uri="{0D108BD9-81ED-4DB2-BD59-A6C34878D82A}">
                    <a16:rowId xmlns:a16="http://schemas.microsoft.com/office/drawing/2014/main" val="2623354715"/>
                  </a:ext>
                </a:extLst>
              </a:tr>
              <a:tr h="362461">
                <a:tc>
                  <a:txBody>
                    <a:bodyPr/>
                    <a:lstStyle/>
                    <a:p>
                      <a:pPr algn="r"/>
                      <a:r>
                        <a:rPr lang="en-US" sz="1800" dirty="0"/>
                        <a:t>Mitigation analysis</a:t>
                      </a:r>
                      <a:endParaRPr lang="en-US" sz="1800" b="1" dirty="0"/>
                    </a:p>
                  </a:txBody>
                  <a:tcPr marL="31305" marR="31305" marT="15652" marB="15652" anchor="ctr"/>
                </a:tc>
                <a:tc>
                  <a:txBody>
                    <a:bodyPr/>
                    <a:lstStyle/>
                    <a:p>
                      <a:pPr algn="ctr"/>
                      <a:r>
                        <a:rPr lang="en-US" sz="1800"/>
                        <a:t>Domestic mitigation only</a:t>
                      </a:r>
                    </a:p>
                  </a:txBody>
                  <a:tcPr marL="31305" marR="31305" marT="15652" marB="15652" anchor="ctr"/>
                </a:tc>
                <a:tc>
                  <a:txBody>
                    <a:bodyPr/>
                    <a:lstStyle/>
                    <a:p>
                      <a:pPr algn="ctr"/>
                      <a:r>
                        <a:rPr lang="en-US" sz="1800" dirty="0"/>
                        <a:t>Global mitigation </a:t>
                      </a:r>
                    </a:p>
                  </a:txBody>
                  <a:tcPr marL="31305" marR="31305" marT="15652" marB="15652" anchor="ctr"/>
                </a:tc>
                <a:extLst>
                  <a:ext uri="{0D108BD9-81ED-4DB2-BD59-A6C34878D82A}">
                    <a16:rowId xmlns:a16="http://schemas.microsoft.com/office/drawing/2014/main" val="1105002954"/>
                  </a:ext>
                </a:extLst>
              </a:tr>
            </a:tbl>
          </a:graphicData>
        </a:graphic>
      </p:graphicFrame>
    </p:spTree>
    <p:extLst>
      <p:ext uri="{BB962C8B-B14F-4D97-AF65-F5344CB8AC3E}">
        <p14:creationId xmlns:p14="http://schemas.microsoft.com/office/powerpoint/2010/main" val="21016499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4542</TotalTime>
  <Words>1623</Words>
  <Application>Microsoft Macintosh PowerPoint</Application>
  <PresentationFormat>Widescreen</PresentationFormat>
  <Paragraphs>169</Paragraphs>
  <Slides>19</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Counting Carbon</vt:lpstr>
      <vt:lpstr>Climate policy requires measuring carbon</vt:lpstr>
      <vt:lpstr>Measure what you care about: CO2 in the atmosphere</vt:lpstr>
      <vt:lpstr>Accurate top-down emissions measurements are hard, usually only 5-15% accuracy</vt:lpstr>
      <vt:lpstr>Example: 2020 Wildfire emissions in CA surpass annual power sector emissions</vt:lpstr>
      <vt:lpstr>A network of 14CO2 sensors offer promise of better emissions measurement</vt:lpstr>
      <vt:lpstr>This network can measure CO2 emissions to ~1% accuracy annually</vt:lpstr>
      <vt:lpstr>Bottom-up accounting is hard for other reasons</vt:lpstr>
      <vt:lpstr>Bottom up accounting: production vs. consumption</vt:lpstr>
      <vt:lpstr>Negative emissions are necessary to reach Paris goals</vt:lpstr>
      <vt:lpstr>Forestation and ocean injection are impermanent forms of sequestration</vt:lpstr>
      <vt:lpstr>Ground injection is more permanent but still has risks of release</vt:lpstr>
      <vt:lpstr>Possibilities to account for storage time</vt:lpstr>
      <vt:lpstr>Current Integrated Assessment Models predict a social cost of carbon that increases with time</vt:lpstr>
      <vt:lpstr>A future backstop technology can make temporary storage more valuable</vt:lpstr>
      <vt:lpstr>Regulation through performance standards</vt:lpstr>
      <vt:lpstr>Thought Experiment #1</vt:lpstr>
      <vt:lpstr>Thought Experiment #2</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Carbon Counting</dc:title>
  <dc:creator>Amos Meeks</dc:creator>
  <cp:lastModifiedBy>Meeks, Amos</cp:lastModifiedBy>
  <cp:revision>58</cp:revision>
  <dcterms:created xsi:type="dcterms:W3CDTF">2020-10-19T15:32:15Z</dcterms:created>
  <dcterms:modified xsi:type="dcterms:W3CDTF">2020-10-22T19:19:30Z</dcterms:modified>
</cp:coreProperties>
</file>