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1"/>
  </p:sldMasterIdLst>
  <p:notesMasterIdLst>
    <p:notesMasterId r:id="rId23"/>
  </p:notesMasterIdLst>
  <p:sldIdLst>
    <p:sldId id="256" r:id="rId2"/>
    <p:sldId id="257" r:id="rId3"/>
    <p:sldId id="263" r:id="rId4"/>
    <p:sldId id="264" r:id="rId5"/>
    <p:sldId id="266" r:id="rId6"/>
    <p:sldId id="267" r:id="rId7"/>
    <p:sldId id="268" r:id="rId8"/>
    <p:sldId id="265" r:id="rId9"/>
    <p:sldId id="269" r:id="rId10"/>
    <p:sldId id="270" r:id="rId11"/>
    <p:sldId id="258" r:id="rId12"/>
    <p:sldId id="260" r:id="rId13"/>
    <p:sldId id="259" r:id="rId14"/>
    <p:sldId id="261" r:id="rId15"/>
    <p:sldId id="271" r:id="rId16"/>
    <p:sldId id="272" r:id="rId17"/>
    <p:sldId id="273" r:id="rId18"/>
    <p:sldId id="274" r:id="rId19"/>
    <p:sldId id="275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3" autoAdjust="0"/>
    <p:restoredTop sz="94660"/>
  </p:normalViewPr>
  <p:slideViewPr>
    <p:cSldViewPr snapToGrid="0">
      <p:cViewPr>
        <p:scale>
          <a:sx n="82" d="100"/>
          <a:sy n="82" d="100"/>
        </p:scale>
        <p:origin x="492" y="4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BACCF-9382-45BC-B3F8-774FF1B15F3E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D8062-934E-456E-B1EF-5B5A987D1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34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D8062-934E-456E-B1EF-5B5A987D15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52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D8062-934E-456E-B1EF-5B5A987D15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79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FCAB7-6173-48D4-8066-B8C736925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E8C034-CF8A-4467-A75A-9D2E722B35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3E49E-88A2-498F-8D40-449631DD2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4CE7-813C-43F9-AE67-8397879D1F4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E0038-81C3-40E3-80E1-4FD292C99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4DE9D-76AE-468C-8B15-381C5A02E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D08A-7E10-4D26-8FB6-E56530545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75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B5232-EB85-4B6E-B9C5-27AF8E13C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E94FD4-F140-4AEB-A33D-23F7E768FA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5420B-FEC4-416B-B461-A1A8ACC3B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4CE7-813C-43F9-AE67-8397879D1F4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735A6-84BF-454B-BF84-BC597D61F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4D7AE-0C0F-4E7C-A33C-442B52D11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D08A-7E10-4D26-8FB6-E56530545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82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8CEDB8-C5D0-485C-BBE7-F7A830E0BB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38CB8-766C-4B99-B492-37D2280BE7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F148C-56DC-4853-8DCF-91AD3049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4CE7-813C-43F9-AE67-8397879D1F4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4A42F-F67A-4C1F-BCA3-93F2B5784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84B95-208C-481A-B316-D747CD15E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D08A-7E10-4D26-8FB6-E56530545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181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C42DA-DF4D-4B5F-B6C7-B24A6AD02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53923-00EA-457E-8772-D3A9972A9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B5E83-DE95-405D-9ABD-490AB5D71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4CE7-813C-43F9-AE67-8397879D1F4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23A7A-699C-4CBB-967D-4F7D7FA0F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D6AFB-348A-4951-8BEC-3D3C928A8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D08A-7E10-4D26-8FB6-E56530545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04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97D64-5576-470A-9A87-320D398E0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572066-CF1D-43D1-9194-FC75E78E8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BBFC7-F47C-4A7E-8486-F6FAA92AB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4CE7-813C-43F9-AE67-8397879D1F4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E16AE-C33C-4FD8-8F0C-E0DF0483E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38C75-F8C5-4A6B-B6F0-4F62ED0BB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D08A-7E10-4D26-8FB6-E56530545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27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AE381-CC49-4FAC-9955-2D43A3926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A511D-31FD-46A0-A003-651E692498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E78D88-D15B-4BD4-950A-77FE8A45E4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78BE54-4059-4F9B-B736-909D5BF75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4CE7-813C-43F9-AE67-8397879D1F4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576DC6-E895-42E9-8B04-35D645E00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09F6DB-B5ED-41FE-8717-A4C3ECD76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D08A-7E10-4D26-8FB6-E56530545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55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FAD15-91DD-4871-8429-796CBCA9B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4E001-DBC2-448B-8D51-503B2F668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839DB4-ABA6-4C2A-84E2-7D19284BC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ECCF73-DE65-40D2-8C17-E9518A410E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87EAE9-7466-4FC4-8A72-1C373394A7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366C95-534D-40B5-8FF1-FC37432C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4CE7-813C-43F9-AE67-8397879D1F4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02EC7B-D611-4F4F-B0D7-191FE800B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7957CD-03A7-40DA-94ED-C3D296B4B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D08A-7E10-4D26-8FB6-E56530545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02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73186-BC3F-472C-B82F-F56693D01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7D8407-5CE2-4E6C-8482-AAFFB7AF1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4CE7-813C-43F9-AE67-8397879D1F4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65091A-C1C5-4877-8151-976A9754B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5DAA30-E0E9-4B67-8C2F-266692CD9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D08A-7E10-4D26-8FB6-E56530545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16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5BC5BB-9C85-4338-8C66-A3D679B11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4CE7-813C-43F9-AE67-8397879D1F4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32CFF-D9D8-4B0D-A056-FA523411C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644F51-9315-4885-A0FF-93F7DF5B8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D08A-7E10-4D26-8FB6-E56530545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299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CF8FD-3C29-4A65-8540-5E34EFCC3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D28A7-50F9-4B52-99D6-A96B50447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736A79-1752-44F6-A521-E78601FF18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E7C1AC-8A45-4D3A-AF57-FFD03CF06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4CE7-813C-43F9-AE67-8397879D1F4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685709-AB51-46D4-B45F-7EA6B3B78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EFAC86-EFDE-4116-9084-E7BA58AD4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D08A-7E10-4D26-8FB6-E56530545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5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1D43E-9DF3-4CC7-AB7A-9774F5D70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CD4803-CE6E-4A01-8422-DE75226CE6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4D22A4-7F77-42F6-8AB3-F5AF2C3EC8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AF9A36-E45F-43C8-9EC3-547959C0D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4CE7-813C-43F9-AE67-8397879D1F4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FD5958-EC9B-4E48-A84D-858D3E5AA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302B88-AAF1-4688-98E1-1D93B3167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D08A-7E10-4D26-8FB6-E56530545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47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063794-1D93-40A1-B6A8-F9EAEC0EC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500DA-5B0F-451A-B539-6DD53EFF9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AC5A7-D54D-4C8C-95E8-FD8ED790A6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04CE7-813C-43F9-AE67-8397879D1F4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7735D-DD10-4F2C-9774-E9F745D6C4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DAE6F-D5A3-4813-A301-CBFDF5E29D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FD08A-7E10-4D26-8FB6-E56530545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2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EABA1-1C94-49E8-8890-F71A8206DB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271" y="1155843"/>
            <a:ext cx="10897457" cy="1076218"/>
          </a:xfrm>
        </p:spPr>
        <p:txBody>
          <a:bodyPr>
            <a:normAutofit/>
          </a:bodyPr>
          <a:lstStyle/>
          <a:p>
            <a:r>
              <a:rPr lang="en-US" sz="4800" dirty="0"/>
              <a:t>Waste and Agriculture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2D612A-96F0-46C9-A621-B18F0A610A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798" y="6359654"/>
            <a:ext cx="10058400" cy="491386"/>
          </a:xfrm>
        </p:spPr>
        <p:txBody>
          <a:bodyPr>
            <a:normAutofit/>
          </a:bodyPr>
          <a:lstStyle/>
          <a:p>
            <a:r>
              <a:rPr lang="en-US" sz="2000" dirty="0"/>
              <a:t>By Robert Newman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B074488-204F-4E18-814D-3B5B679FA84D}"/>
              </a:ext>
            </a:extLst>
          </p:cNvPr>
          <p:cNvSpPr txBox="1">
            <a:spLocks/>
          </p:cNvSpPr>
          <p:nvPr/>
        </p:nvSpPr>
        <p:spPr>
          <a:xfrm>
            <a:off x="1066800" y="2232061"/>
            <a:ext cx="10058400" cy="491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Harvard Energy Journal Club</a:t>
            </a:r>
          </a:p>
        </p:txBody>
      </p:sp>
      <p:pic>
        <p:nvPicPr>
          <p:cNvPr id="1026" name="Picture 2" descr="Does data mean power for smallholder farmers?">
            <a:extLst>
              <a:ext uri="{FF2B5EF4-FFF2-40B4-BE49-F238E27FC236}">
                <a16:creationId xmlns:a16="http://schemas.microsoft.com/office/drawing/2014/main" id="{BB85E2BB-C235-4F09-8637-C8C6AD7AA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105" y="2672989"/>
            <a:ext cx="6287785" cy="363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420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2B3E0-B761-43BA-8A71-642B030ED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Waste- Consumption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38E3C-2B95-459D-9341-8AC440720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Retail waste- perishables - $15B</a:t>
            </a:r>
          </a:p>
          <a:p>
            <a:pPr lvl="1"/>
            <a:r>
              <a:rPr lang="en-US" dirty="0"/>
              <a:t>Overstocking</a:t>
            </a:r>
          </a:p>
          <a:p>
            <a:pPr lvl="1"/>
            <a:r>
              <a:rPr lang="en-US" dirty="0"/>
              <a:t>Sell by dates</a:t>
            </a:r>
          </a:p>
          <a:p>
            <a:pPr lvl="1"/>
            <a:r>
              <a:rPr lang="en-US" dirty="0"/>
              <a:t>Liability concerns</a:t>
            </a:r>
          </a:p>
          <a:p>
            <a:r>
              <a:rPr lang="en-US" dirty="0"/>
              <a:t>Restaurants</a:t>
            </a:r>
          </a:p>
          <a:p>
            <a:pPr lvl="1"/>
            <a:r>
              <a:rPr lang="en-US" dirty="0"/>
              <a:t>Portion size</a:t>
            </a:r>
          </a:p>
          <a:p>
            <a:pPr lvl="1"/>
            <a:r>
              <a:rPr lang="en-US" dirty="0"/>
              <a:t>Pre-preparation</a:t>
            </a:r>
          </a:p>
          <a:p>
            <a:r>
              <a:rPr lang="en-US" dirty="0"/>
              <a:t>Households</a:t>
            </a:r>
          </a:p>
          <a:p>
            <a:pPr lvl="1"/>
            <a:r>
              <a:rPr lang="en-US" dirty="0"/>
              <a:t>Spoiling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4338" name="Picture 2" descr="AI for Hunger: Reduce Food Waste in Grocery Stores | by Prashant Bagga |  Billion Moonshots | Medium">
            <a:extLst>
              <a:ext uri="{FF2B5EF4-FFF2-40B4-BE49-F238E27FC236}">
                <a16:creationId xmlns:a16="http://schemas.microsoft.com/office/drawing/2014/main" id="{1092BC57-2201-4B2D-97DD-414011505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90688"/>
            <a:ext cx="5629567" cy="422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565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4BA8F-8E36-469B-AFC3-AAD13E68F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to Food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CE1CD-B230-498B-9D53-170154B58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6" name="Picture 4" descr="Food deserts">
            <a:extLst>
              <a:ext uri="{FF2B5EF4-FFF2-40B4-BE49-F238E27FC236}">
                <a16:creationId xmlns:a16="http://schemas.microsoft.com/office/drawing/2014/main" id="{24A69E46-1680-4145-87E9-E6BD638D6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043" y="1921988"/>
            <a:ext cx="6351453" cy="372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ungry America: food insecurity, state by state | News | theguardian.com">
            <a:extLst>
              <a:ext uri="{FF2B5EF4-FFF2-40B4-BE49-F238E27FC236}">
                <a16:creationId xmlns:a16="http://schemas.microsoft.com/office/drawing/2014/main" id="{1F1E778C-D776-49AE-A250-1C29A06C1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43106"/>
            <a:ext cx="3684616" cy="395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434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DBBD1-21C1-46F4-87DC-02A111FB9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Nutrition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A7B98-518C-49C4-B8D4-27938D8BA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How Americans are (not) following USDA guidelines">
            <a:extLst>
              <a:ext uri="{FF2B5EF4-FFF2-40B4-BE49-F238E27FC236}">
                <a16:creationId xmlns:a16="http://schemas.microsoft.com/office/drawing/2014/main" id="{FDD03DBA-C5A7-492E-855E-358F67488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756" y="1420019"/>
            <a:ext cx="55626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426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DA9CC-D102-40ED-92F0-C38AECCE4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Obesity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13CA5-6352-495B-AF07-57CD99BB7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00" name="Picture 4" descr="Obesity over time">
            <a:extLst>
              <a:ext uri="{FF2B5EF4-FFF2-40B4-BE49-F238E27FC236}">
                <a16:creationId xmlns:a16="http://schemas.microsoft.com/office/drawing/2014/main" id="{D701DC73-3DDE-4003-9A42-1728ABE470C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678" y="1959795"/>
            <a:ext cx="6431579" cy="372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13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03862-E3B0-4F8F-B135-7BAACFAAF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Allocation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CCCC2-2E2D-468A-8A4F-97F8EC9C5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Produce carts</a:t>
            </a:r>
          </a:p>
          <a:p>
            <a:r>
              <a:rPr lang="en-US" dirty="0"/>
              <a:t>Zoning laws</a:t>
            </a:r>
          </a:p>
          <a:p>
            <a:r>
              <a:rPr lang="en-US" dirty="0"/>
              <a:t>Education</a:t>
            </a:r>
          </a:p>
          <a:p>
            <a:r>
              <a:rPr lang="en-US" dirty="0"/>
              <a:t>Public transportation</a:t>
            </a:r>
          </a:p>
          <a:p>
            <a:r>
              <a:rPr lang="en-US" dirty="0"/>
              <a:t>Distributed production</a:t>
            </a:r>
          </a:p>
          <a:p>
            <a:r>
              <a:rPr lang="en-US" dirty="0"/>
              <a:t>Food Taxes</a:t>
            </a:r>
          </a:p>
          <a:p>
            <a:r>
              <a:rPr lang="en-US" dirty="0"/>
              <a:t>Packaging and Labeling</a:t>
            </a:r>
          </a:p>
          <a:p>
            <a:r>
              <a:rPr lang="en-US" dirty="0"/>
              <a:t>Demand prediction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5362" name="Picture 2" descr="Green Carts are tackling New York City's food deserts | Smart Growth America">
            <a:extLst>
              <a:ext uri="{FF2B5EF4-FFF2-40B4-BE49-F238E27FC236}">
                <a16:creationId xmlns:a16="http://schemas.microsoft.com/office/drawing/2014/main" id="{DBCD9491-C197-4908-8255-91FF56992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515" y="1246843"/>
            <a:ext cx="6173606" cy="41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757070-EC49-485D-95FC-9A8E6C1B8624}"/>
              </a:ext>
            </a:extLst>
          </p:cNvPr>
          <p:cNvSpPr txBox="1"/>
          <p:nvPr/>
        </p:nvSpPr>
        <p:spPr>
          <a:xfrm>
            <a:off x="5020515" y="5302714"/>
            <a:ext cx="3083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Smart Growth America</a:t>
            </a:r>
          </a:p>
        </p:txBody>
      </p:sp>
    </p:spTree>
    <p:extLst>
      <p:ext uri="{BB962C8B-B14F-4D97-AF65-F5344CB8AC3E}">
        <p14:creationId xmlns:p14="http://schemas.microsoft.com/office/powerpoint/2010/main" val="3670643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F31F3-B17B-4E74-A456-2D5AD5E4C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Waste Usage- Animal Feed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4561A-79D2-4BB1-9A03-B31EF574B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Heat treated and dehydrated</a:t>
            </a:r>
          </a:p>
          <a:p>
            <a:r>
              <a:rPr lang="en-US" dirty="0"/>
              <a:t>Mostly already being done</a:t>
            </a:r>
          </a:p>
          <a:p>
            <a:r>
              <a:rPr lang="en-US" dirty="0"/>
              <a:t>Requires transportation</a:t>
            </a:r>
          </a:p>
          <a:p>
            <a:endParaRPr lang="en-US" dirty="0"/>
          </a:p>
        </p:txBody>
      </p:sp>
      <p:pic>
        <p:nvPicPr>
          <p:cNvPr id="21508" name="Picture 4" descr="cerdo comiendo / pig is eating slop vol6 / свиньи едят / pewdiepig - YouTube">
            <a:extLst>
              <a:ext uri="{FF2B5EF4-FFF2-40B4-BE49-F238E27FC236}">
                <a16:creationId xmlns:a16="http://schemas.microsoft.com/office/drawing/2014/main" id="{195B5196-D332-4BC9-949C-E56540A7F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122" y="2244501"/>
            <a:ext cx="5414692" cy="303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228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6EFC9-351E-4997-8EA5-AF89DE704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87462-8EB0-4B06-9618-F8F223FC3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853810" cy="4351338"/>
          </a:xfrm>
        </p:spPr>
        <p:txBody>
          <a:bodyPr/>
          <a:lstStyle/>
          <a:p>
            <a:r>
              <a:rPr lang="en-US" dirty="0"/>
              <a:t>Various methods</a:t>
            </a:r>
          </a:p>
          <a:p>
            <a:pPr lvl="1"/>
            <a:r>
              <a:rPr lang="en-US" dirty="0"/>
              <a:t>Turning windrows</a:t>
            </a:r>
          </a:p>
          <a:p>
            <a:pPr lvl="1"/>
            <a:r>
              <a:rPr lang="en-US" dirty="0"/>
              <a:t>Aerated Static Pile</a:t>
            </a:r>
          </a:p>
          <a:p>
            <a:r>
              <a:rPr lang="en-US" dirty="0"/>
              <a:t>Hard to compete with synthetic fertilizer</a:t>
            </a:r>
          </a:p>
          <a:p>
            <a:r>
              <a:rPr lang="en-US" dirty="0"/>
              <a:t>Large time scales</a:t>
            </a:r>
          </a:p>
          <a:p>
            <a:r>
              <a:rPr lang="en-US" dirty="0"/>
              <a:t>Require maintenance and treatment</a:t>
            </a:r>
          </a:p>
          <a:p>
            <a:r>
              <a:rPr lang="en-US" dirty="0"/>
              <a:t>Produces small amounts of heat</a:t>
            </a:r>
          </a:p>
          <a:p>
            <a:r>
              <a:rPr lang="en-US" dirty="0"/>
              <a:t>Produces waste gases</a:t>
            </a:r>
          </a:p>
          <a:p>
            <a:endParaRPr lang="en-US" dirty="0"/>
          </a:p>
        </p:txBody>
      </p:sp>
      <p:pic>
        <p:nvPicPr>
          <p:cNvPr id="19460" name="Picture 4" descr="How to Build Your Own Bioreactor – Center for Regenerative Agriculture and  Resilient Systems – CSU, Chico">
            <a:extLst>
              <a:ext uri="{FF2B5EF4-FFF2-40B4-BE49-F238E27FC236}">
                <a16:creationId xmlns:a16="http://schemas.microsoft.com/office/drawing/2014/main" id="{B8C50AE3-5B5F-4300-AB36-C1280BD03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155" y="423367"/>
            <a:ext cx="4626360" cy="308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Turning Windrows - Martin's Farm Compost and Mulch">
            <a:extLst>
              <a:ext uri="{FF2B5EF4-FFF2-40B4-BE49-F238E27FC236}">
                <a16:creationId xmlns:a16="http://schemas.microsoft.com/office/drawing/2014/main" id="{2BCC3EC8-C363-4D04-A102-92B50CFC2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104" y="3563921"/>
            <a:ext cx="4026462" cy="301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251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A5EAF-B00C-4827-9EB5-165E411B7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Anaerobic Decomposition</a:t>
            </a:r>
          </a:p>
        </p:txBody>
      </p:sp>
      <p:pic>
        <p:nvPicPr>
          <p:cNvPr id="16388" name="Picture 4" descr="What is the difference between the results of aerobic and anaerobic  composting?">
            <a:extLst>
              <a:ext uri="{FF2B5EF4-FFF2-40B4-BE49-F238E27FC236}">
                <a16:creationId xmlns:a16="http://schemas.microsoft.com/office/drawing/2014/main" id="{C9C49155-75B0-482E-9DC8-181548CC0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105" y="1327919"/>
            <a:ext cx="8117790" cy="525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055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D539C-C524-4ED4-ABAB-5DD4FCF82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C45EE-FF97-4CEA-BEE9-C728D1080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68531" cy="4351338"/>
          </a:xfrm>
        </p:spPr>
        <p:txBody>
          <a:bodyPr/>
          <a:lstStyle/>
          <a:p>
            <a:r>
              <a:rPr lang="en-US" dirty="0"/>
              <a:t>Torrefaction</a:t>
            </a:r>
          </a:p>
          <a:p>
            <a:r>
              <a:rPr lang="en-US" dirty="0"/>
              <a:t>Charcoal Briquettes</a:t>
            </a:r>
          </a:p>
          <a:p>
            <a:r>
              <a:rPr lang="en-US" dirty="0"/>
              <a:t>Expensive due to its high water content</a:t>
            </a:r>
          </a:p>
          <a:p>
            <a:r>
              <a:rPr lang="en-US" dirty="0"/>
              <a:t>Reduces landfill usage</a:t>
            </a:r>
          </a:p>
        </p:txBody>
      </p:sp>
      <p:pic>
        <p:nvPicPr>
          <p:cNvPr id="17410" name="Picture 2" descr="Incinerator emissions 'do not affect' nearby agriculture - Air Quality News">
            <a:extLst>
              <a:ext uri="{FF2B5EF4-FFF2-40B4-BE49-F238E27FC236}">
                <a16:creationId xmlns:a16="http://schemas.microsoft.com/office/drawing/2014/main" id="{FCA3C73A-2695-4100-8F11-572DFBFBD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391" y="1568380"/>
            <a:ext cx="5840241" cy="390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22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803CD-E148-4652-AF47-A671DBEE1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Pyrolysis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ED7F3-B8C6-41B4-A327-1735B84AD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22819" cy="4351338"/>
          </a:xfrm>
        </p:spPr>
        <p:txBody>
          <a:bodyPr/>
          <a:lstStyle/>
          <a:p>
            <a:r>
              <a:rPr lang="en-US" dirty="0"/>
              <a:t>Biomass is heated in the absence of oxygen</a:t>
            </a:r>
          </a:p>
          <a:p>
            <a:r>
              <a:rPr lang="en-US" dirty="0"/>
              <a:t>Produces a pyrolysis oil, biochar, and syngas</a:t>
            </a:r>
          </a:p>
          <a:p>
            <a:r>
              <a:rPr lang="en-US" dirty="0"/>
              <a:t>Heat can make steam or use thermocouples to generate energy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8434" name="Picture 2" descr="The Five Processes of Gasification - ALL Power Labs">
            <a:extLst>
              <a:ext uri="{FF2B5EF4-FFF2-40B4-BE49-F238E27FC236}">
                <a16:creationId xmlns:a16="http://schemas.microsoft.com/office/drawing/2014/main" id="{B4D0FB6F-7AA2-4A22-BAA0-4C5BD2842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809" y="312233"/>
            <a:ext cx="4762500" cy="631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152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8377A-94E5-4FD6-8033-47B3EE823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Agriculture in The United States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9CF6F-E430-4B84-BDA8-ACF826738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799"/>
            <a:ext cx="5105400" cy="43481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Net exporter</a:t>
            </a:r>
          </a:p>
          <a:p>
            <a:r>
              <a:rPr lang="en-US" dirty="0">
                <a:latin typeface="Calibri (Body)"/>
              </a:rPr>
              <a:t>Average farm size is 418 acres</a:t>
            </a:r>
          </a:p>
          <a:p>
            <a:pPr lvl="1"/>
            <a:r>
              <a:rPr lang="en-US" dirty="0">
                <a:latin typeface="Calibri (Body)"/>
              </a:rPr>
              <a:t>Less than a 10</a:t>
            </a:r>
            <a:r>
              <a:rPr lang="en-US" baseline="30000" dirty="0">
                <a:latin typeface="Calibri (Body)"/>
              </a:rPr>
              <a:t>th</a:t>
            </a:r>
            <a:r>
              <a:rPr lang="en-US" dirty="0">
                <a:latin typeface="Calibri (Body)"/>
              </a:rPr>
              <a:t> of Harvard’s Campus</a:t>
            </a:r>
          </a:p>
          <a:p>
            <a:r>
              <a:rPr lang="en-US" dirty="0">
                <a:latin typeface="Calibri (Body)"/>
              </a:rPr>
              <a:t>4% of Farms make over $1M</a:t>
            </a:r>
          </a:p>
          <a:p>
            <a:r>
              <a:rPr lang="en-US" dirty="0">
                <a:latin typeface="Calibri (Body)"/>
              </a:rPr>
              <a:t>These farms yield 2/3 of all total out</a:t>
            </a:r>
          </a:p>
          <a:p>
            <a:r>
              <a:rPr lang="en-US" dirty="0">
                <a:latin typeface="Calibri (Body)"/>
              </a:rPr>
              <a:t>Accounts for about 1% of GDP</a:t>
            </a:r>
          </a:p>
          <a:p>
            <a:r>
              <a:rPr lang="en-US" dirty="0">
                <a:latin typeface="Calibri (Body)"/>
              </a:rPr>
              <a:t>Accounts for about 2% of energy usage</a:t>
            </a:r>
          </a:p>
          <a:p>
            <a:pPr marL="0" indent="0">
              <a:buNone/>
            </a:pPr>
            <a:endParaRPr lang="en-US" dirty="0">
              <a:latin typeface="Calibri (Body)"/>
            </a:endParaRPr>
          </a:p>
          <a:p>
            <a:endParaRPr lang="en-US" dirty="0">
              <a:latin typeface="Calibri (Body)"/>
            </a:endParaRPr>
          </a:p>
        </p:txBody>
      </p:sp>
      <p:pic>
        <p:nvPicPr>
          <p:cNvPr id="2056" name="Picture 8" descr="CoBank cautiously optimistic about agriculture, economy in 2020 |  2020-01-09 | Food Business News">
            <a:extLst>
              <a:ext uri="{FF2B5EF4-FFF2-40B4-BE49-F238E27FC236}">
                <a16:creationId xmlns:a16="http://schemas.microsoft.com/office/drawing/2014/main" id="{DAADA007-B7D5-4DC2-B235-7009B419F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316" y="1592779"/>
            <a:ext cx="5855843" cy="390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155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F62B7-76A0-4B2B-A257-7453A8BE5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Biofuels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3F1A3-1A1D-48A5-A16F-3C0D6E67F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58753" cy="4351338"/>
          </a:xfrm>
        </p:spPr>
        <p:txBody>
          <a:bodyPr/>
          <a:lstStyle/>
          <a:p>
            <a:r>
              <a:rPr lang="en-US" dirty="0"/>
              <a:t>Fermentation of biomass leads to the production of ethanol</a:t>
            </a:r>
          </a:p>
          <a:p>
            <a:r>
              <a:rPr lang="en-US" dirty="0"/>
              <a:t>Biodiesel can be made mixing ethanol with various oils</a:t>
            </a:r>
          </a:p>
          <a:p>
            <a:r>
              <a:rPr lang="en-US" dirty="0"/>
              <a:t>Requires significant amounts of purification and processing</a:t>
            </a:r>
          </a:p>
          <a:p>
            <a:r>
              <a:rPr lang="en-US" dirty="0"/>
              <a:t>Also done with hydrothermal liquefaction</a:t>
            </a:r>
          </a:p>
          <a:p>
            <a:endParaRPr lang="en-US" dirty="0"/>
          </a:p>
        </p:txBody>
      </p:sp>
      <p:pic>
        <p:nvPicPr>
          <p:cNvPr id="20482" name="Picture 2" descr="A Broad Introduction to First-, Second-, and Third-Generation Biofuels |  SpringerLink">
            <a:extLst>
              <a:ext uri="{FF2B5EF4-FFF2-40B4-BE49-F238E27FC236}">
                <a16:creationId xmlns:a16="http://schemas.microsoft.com/office/drawing/2014/main" id="{DEB68A57-C058-408A-AD4E-63C120265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758" y="1432754"/>
            <a:ext cx="5988987" cy="416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321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738F2-AB79-491E-A143-4D782FAE9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Farming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F4B08-5F1E-4736-AB09-830BBB13A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Vertical Farming</a:t>
            </a:r>
          </a:p>
          <a:p>
            <a:r>
              <a:rPr lang="en-US" dirty="0"/>
              <a:t>Hydroponics</a:t>
            </a:r>
          </a:p>
          <a:p>
            <a:r>
              <a:rPr lang="en-US" dirty="0"/>
              <a:t>Aquaponics</a:t>
            </a:r>
          </a:p>
          <a:p>
            <a:r>
              <a:rPr lang="en-US" dirty="0"/>
              <a:t>Two-crop/cover crop systems</a:t>
            </a:r>
          </a:p>
          <a:p>
            <a:r>
              <a:rPr lang="en-US" dirty="0"/>
              <a:t>Agroforestry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2530" name="Picture 2" descr="Top 25 vertical farming companies">
            <a:extLst>
              <a:ext uri="{FF2B5EF4-FFF2-40B4-BE49-F238E27FC236}">
                <a16:creationId xmlns:a16="http://schemas.microsoft.com/office/drawing/2014/main" id="{6EE10DBB-75B7-445D-8B99-90988F162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979" y="508013"/>
            <a:ext cx="4477233" cy="596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947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18CC8-CF44-4E94-A75F-8F8E10296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</a:t>
            </a:r>
          </a:p>
        </p:txBody>
      </p:sp>
      <p:pic>
        <p:nvPicPr>
          <p:cNvPr id="7170" name="Picture 2" descr="Where are the farms in the United States? | UCAR Center for Science  Education">
            <a:extLst>
              <a:ext uri="{FF2B5EF4-FFF2-40B4-BE49-F238E27FC236}">
                <a16:creationId xmlns:a16="http://schemas.microsoft.com/office/drawing/2014/main" id="{0FF53046-9291-4AD2-B06D-ECE63F3DB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47" y="1998912"/>
            <a:ext cx="5640954" cy="434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verage sales by farm">
            <a:extLst>
              <a:ext uri="{FF2B5EF4-FFF2-40B4-BE49-F238E27FC236}">
                <a16:creationId xmlns:a16="http://schemas.microsoft.com/office/drawing/2014/main" id="{E62F72EC-7B78-4FFB-B5BB-EB937D49D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936" y="1998913"/>
            <a:ext cx="5623017" cy="434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942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F0D42-798B-4795-941F-C6175524B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Tilling the soil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CA3F4-C22A-41B9-A452-AEC1C5052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 descr="Tillage and Crop Production | SpringerLink">
            <a:extLst>
              <a:ext uri="{FF2B5EF4-FFF2-40B4-BE49-F238E27FC236}">
                <a16:creationId xmlns:a16="http://schemas.microsoft.com/office/drawing/2014/main" id="{9870593F-2212-43E1-8A9C-1BFC7F863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482" y="2454847"/>
            <a:ext cx="7539036" cy="398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167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1CBA2-8D88-4232-9409-41D383139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Planting Seeds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DA959-1D0B-4FE3-A2A4-993148F1B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20227" cy="43513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10242" name="Picture 2" descr="Why do farmers use genetically modified or genetically engineered seeds?">
            <a:extLst>
              <a:ext uri="{FF2B5EF4-FFF2-40B4-BE49-F238E27FC236}">
                <a16:creationId xmlns:a16="http://schemas.microsoft.com/office/drawing/2014/main" id="{367FBD0A-E97A-499C-A8C1-35EA9AA40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79" y="2110859"/>
            <a:ext cx="3441468" cy="344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Seed Drill Mounted With Fertilizer and Spring Tine-Agromaster Agricultural  Machinery">
            <a:extLst>
              <a:ext uri="{FF2B5EF4-FFF2-40B4-BE49-F238E27FC236}">
                <a16:creationId xmlns:a16="http://schemas.microsoft.com/office/drawing/2014/main" id="{2D894066-F117-4DFF-A076-AF18EAF10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48" y="2251324"/>
            <a:ext cx="7294652" cy="410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891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E478F-7A4E-435C-85E8-BDC65F1A0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93"/>
            <a:ext cx="10515600" cy="1325563"/>
          </a:xfrm>
        </p:spPr>
        <p:txBody>
          <a:bodyPr/>
          <a:lstStyle/>
          <a:p>
            <a:r>
              <a:rPr lang="en-US" sz="4400" dirty="0"/>
              <a:t>Irrigation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52C03-511F-4FA1-836A-BF88C3167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074" y="5581810"/>
            <a:ext cx="4926160" cy="2776217"/>
          </a:xfrm>
        </p:spPr>
        <p:txBody>
          <a:bodyPr/>
          <a:lstStyle/>
          <a:p>
            <a:r>
              <a:rPr lang="en-US" dirty="0"/>
              <a:t>80%-90% of all US water use</a:t>
            </a:r>
          </a:p>
          <a:p>
            <a:r>
              <a:rPr lang="en-US" dirty="0"/>
              <a:t>Only 1/3 of farms are irrigated</a:t>
            </a:r>
          </a:p>
        </p:txBody>
      </p:sp>
      <p:pic>
        <p:nvPicPr>
          <p:cNvPr id="11268" name="Picture 4" descr="Setting the Standard for Irrigation Control Systems | Watts">
            <a:extLst>
              <a:ext uri="{FF2B5EF4-FFF2-40B4-BE49-F238E27FC236}">
                <a16:creationId xmlns:a16="http://schemas.microsoft.com/office/drawing/2014/main" id="{BA98DE12-8C3F-4977-8870-2726B8C8F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189" y="1718401"/>
            <a:ext cx="5687581" cy="319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Irrigated acres and applied water use, 17 western States, 1984-2013">
            <a:extLst>
              <a:ext uri="{FF2B5EF4-FFF2-40B4-BE49-F238E27FC236}">
                <a16:creationId xmlns:a16="http://schemas.microsoft.com/office/drawing/2014/main" id="{2E6490D3-8BCA-4DF1-934E-5104A1B0D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73" y="1505379"/>
            <a:ext cx="4822449" cy="384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932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43632-36F2-442C-855A-DF2A1A214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Fertilizers and Pesticides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9CA70-0CCA-4816-A75D-B96EF4704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23872" cy="4351338"/>
          </a:xfrm>
        </p:spPr>
        <p:txBody>
          <a:bodyPr/>
          <a:lstStyle/>
          <a:p>
            <a:r>
              <a:rPr lang="en-US" dirty="0"/>
              <a:t>Fertilizers provide nitrogen, phosphate and potassium</a:t>
            </a:r>
          </a:p>
          <a:p>
            <a:r>
              <a:rPr lang="en-US" dirty="0"/>
              <a:t>Herbicides, insecticides, fungicides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9BFBEDB1-AEED-498E-8FD5-A57068435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707" y="1399478"/>
            <a:ext cx="6691420" cy="472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761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31CD4-7F51-4F3D-BB02-661EA0E87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Consumption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0EB92-DC73-4964-A32C-43859222A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3735" y="1789700"/>
            <a:ext cx="3990065" cy="4486275"/>
          </a:xfrm>
        </p:spPr>
        <p:txBody>
          <a:bodyPr>
            <a:normAutofit fontScale="92500"/>
          </a:bodyPr>
          <a:lstStyle/>
          <a:p>
            <a:r>
              <a:rPr lang="en-US" dirty="0"/>
              <a:t>2% of US Energy is used in growing food</a:t>
            </a:r>
          </a:p>
          <a:p>
            <a:r>
              <a:rPr lang="en-US" dirty="0"/>
              <a:t>50% is fertilizer and pesticides</a:t>
            </a:r>
          </a:p>
          <a:p>
            <a:r>
              <a:rPr lang="en-US" dirty="0"/>
              <a:t>50% operation of equipment  and irrigation</a:t>
            </a:r>
          </a:p>
          <a:p>
            <a:r>
              <a:rPr lang="en-US" dirty="0"/>
              <a:t>Around 13 percent of all US energy is used for other food related processing and transport</a:t>
            </a:r>
          </a:p>
        </p:txBody>
      </p:sp>
      <p:pic>
        <p:nvPicPr>
          <p:cNvPr id="8194" name="Picture 2" descr="graph of U.S. direct energy consumption for crops and livestock, as explained in the article text">
            <a:extLst>
              <a:ext uri="{FF2B5EF4-FFF2-40B4-BE49-F238E27FC236}">
                <a16:creationId xmlns:a16="http://schemas.microsoft.com/office/drawing/2014/main" id="{ECD75EBB-52F6-4764-B086-B45C3DACF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51" y="1901485"/>
            <a:ext cx="6252919" cy="305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759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3D1ED-EE5D-4136-A1F6-FE40E02B1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Waste- 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C1F45-3588-4EDB-A3F5-C66E1B083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Overproduction and Dumping</a:t>
            </a:r>
          </a:p>
          <a:p>
            <a:r>
              <a:rPr lang="en-US" dirty="0"/>
              <a:t>Cosmetic defects</a:t>
            </a:r>
          </a:p>
          <a:p>
            <a:r>
              <a:rPr lang="en-US" dirty="0"/>
              <a:t>Labor shortages</a:t>
            </a:r>
          </a:p>
          <a:p>
            <a:r>
              <a:rPr lang="en-US" dirty="0"/>
              <a:t>Public hysteria</a:t>
            </a:r>
          </a:p>
          <a:p>
            <a:r>
              <a:rPr lang="en-US" dirty="0"/>
              <a:t>Trimmings </a:t>
            </a:r>
          </a:p>
          <a:p>
            <a:endParaRPr lang="en-US" dirty="0"/>
          </a:p>
        </p:txBody>
      </p:sp>
      <p:pic>
        <p:nvPicPr>
          <p:cNvPr id="13314" name="Picture 2" descr="Food goes to waste amid coronavirus crisis - POLITICO">
            <a:extLst>
              <a:ext uri="{FF2B5EF4-FFF2-40B4-BE49-F238E27FC236}">
                <a16:creationId xmlns:a16="http://schemas.microsoft.com/office/drawing/2014/main" id="{D3BC5071-D76C-4F6B-A96B-FD49E3930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048" y="1560887"/>
            <a:ext cx="6218758" cy="414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968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4680</TotalTime>
  <Words>336</Words>
  <Application>Microsoft Office PowerPoint</Application>
  <PresentationFormat>Widescreen</PresentationFormat>
  <Paragraphs>91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(Body)</vt:lpstr>
      <vt:lpstr>Calibri Light</vt:lpstr>
      <vt:lpstr>Office Theme</vt:lpstr>
      <vt:lpstr>Waste and Agriculture</vt:lpstr>
      <vt:lpstr>Agriculture in The United States</vt:lpstr>
      <vt:lpstr>Where</vt:lpstr>
      <vt:lpstr> Tilling the soil</vt:lpstr>
      <vt:lpstr>Planting Seeds</vt:lpstr>
      <vt:lpstr>Irrigation</vt:lpstr>
      <vt:lpstr>Fertilizers and Pesticides</vt:lpstr>
      <vt:lpstr>Energy Consumption</vt:lpstr>
      <vt:lpstr>Food Waste- Production</vt:lpstr>
      <vt:lpstr>Food Waste- Consumption</vt:lpstr>
      <vt:lpstr>Access to Food</vt:lpstr>
      <vt:lpstr>Nutrition</vt:lpstr>
      <vt:lpstr>Obesity</vt:lpstr>
      <vt:lpstr>Food Allocation</vt:lpstr>
      <vt:lpstr>Food Waste Usage- Animal Feed</vt:lpstr>
      <vt:lpstr>Composting</vt:lpstr>
      <vt:lpstr>Anaerobic Decomposition</vt:lpstr>
      <vt:lpstr>Burning</vt:lpstr>
      <vt:lpstr>Pyrolysis</vt:lpstr>
      <vt:lpstr>Biofuels</vt:lpstr>
      <vt:lpstr>Other Farming Strategies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Waste in Agriculture</dc:title>
  <dc:creator>Robert Newman</dc:creator>
  <cp:lastModifiedBy>Robert Newman</cp:lastModifiedBy>
  <cp:revision>39</cp:revision>
  <dcterms:created xsi:type="dcterms:W3CDTF">2020-10-19T04:12:12Z</dcterms:created>
  <dcterms:modified xsi:type="dcterms:W3CDTF">2020-10-23T11:37:55Z</dcterms:modified>
</cp:coreProperties>
</file>